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3" r:id="rId1"/>
  </p:sldMasterIdLst>
  <p:notesMasterIdLst>
    <p:notesMasterId r:id="rId23"/>
  </p:notesMasterIdLst>
  <p:sldIdLst>
    <p:sldId id="790" r:id="rId2"/>
    <p:sldId id="792" r:id="rId3"/>
    <p:sldId id="793" r:id="rId4"/>
    <p:sldId id="804" r:id="rId5"/>
    <p:sldId id="805" r:id="rId6"/>
    <p:sldId id="806" r:id="rId7"/>
    <p:sldId id="807" r:id="rId8"/>
    <p:sldId id="822" r:id="rId9"/>
    <p:sldId id="794" r:id="rId10"/>
    <p:sldId id="808" r:id="rId11"/>
    <p:sldId id="824" r:id="rId12"/>
    <p:sldId id="816" r:id="rId13"/>
    <p:sldId id="811" r:id="rId14"/>
    <p:sldId id="818" r:id="rId15"/>
    <p:sldId id="819" r:id="rId16"/>
    <p:sldId id="820" r:id="rId17"/>
    <p:sldId id="817" r:id="rId18"/>
    <p:sldId id="821" r:id="rId19"/>
    <p:sldId id="812" r:id="rId20"/>
    <p:sldId id="823" r:id="rId21"/>
    <p:sldId id="788" r:id="rId22"/>
  </p:sldIdLst>
  <p:sldSz cx="9902825" cy="6858000"/>
  <p:notesSz cx="6858000" cy="9144000"/>
  <p:embeddedFontLst>
    <p:embeddedFont>
      <p:font typeface="맑은 고딕" panose="020B0503020000020004" pitchFamily="34" charset="-127"/>
      <p:regular r:id="rId24"/>
      <p:bold r:id="rId25"/>
    </p:embeddedFont>
    <p:embeddedFont>
      <p:font typeface="Samsung Sharp Sans" panose="02000503000000020004" pitchFamily="50" charset="0"/>
      <p:regular r:id="rId26"/>
      <p:bold r:id="rId27"/>
    </p:embeddedFont>
    <p:embeddedFont>
      <p:font typeface="SamsungOne 400" panose="020B0503030303020204" charset="0"/>
      <p:regular r:id="rId28"/>
    </p:embeddedFont>
    <p:embeddedFont>
      <p:font typeface="SamsungOne 400C" panose="020B0506030303020204" charset="0"/>
      <p:regular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D7BE1A64-DAC6-4687-96A6-BFBB4B8CDB1D}">
          <p14:sldIdLst>
            <p14:sldId id="790"/>
            <p14:sldId id="792"/>
            <p14:sldId id="793"/>
            <p14:sldId id="804"/>
            <p14:sldId id="805"/>
            <p14:sldId id="806"/>
            <p14:sldId id="807"/>
            <p14:sldId id="822"/>
            <p14:sldId id="794"/>
            <p14:sldId id="808"/>
            <p14:sldId id="824"/>
            <p14:sldId id="816"/>
            <p14:sldId id="811"/>
            <p14:sldId id="818"/>
            <p14:sldId id="819"/>
            <p14:sldId id="820"/>
            <p14:sldId id="817"/>
            <p14:sldId id="821"/>
            <p14:sldId id="812"/>
            <p14:sldId id="823"/>
            <p14:sldId id="788"/>
          </p14:sldIdLst>
        </p14:section>
      </p14:sectionLst>
    </p:ext>
    <p:ext uri="{EFAFB233-063F-42B5-8137-9DF3F51BA10A}">
      <p15:sldGuideLst xmlns:p15="http://schemas.microsoft.com/office/powerpoint/2012/main">
        <p15:guide id="1" pos="3119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EB0"/>
    <a:srgbClr val="FFB546"/>
    <a:srgbClr val="FF4337"/>
    <a:srgbClr val="00B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3" autoAdjust="0"/>
    <p:restoredTop sz="72205" autoAdjust="0"/>
  </p:normalViewPr>
  <p:slideViewPr>
    <p:cSldViewPr snapToGrid="0">
      <p:cViewPr varScale="1">
        <p:scale>
          <a:sx n="112" d="100"/>
          <a:sy n="112" d="100"/>
        </p:scale>
        <p:origin x="1320" y="96"/>
      </p:cViewPr>
      <p:guideLst>
        <p:guide pos="3119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57C17-E6FD-4AF5-A787-31E9CCE99A85}" type="datetimeFigureOut">
              <a:rPr lang="ko-KR" altLang="en-US" smtClean="0"/>
              <a:t>2025-05-18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9C55F-00F1-4985-9065-F2D92AE05D03}" type="slidenum">
              <a:rPr lang="ko-KR" altLang="en-US" smtClean="0"/>
              <a:t>‹Nº›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253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15" name="슬라이드 번호 개체 틀 15">
            <a:extLst>
              <a:ext uri="{FF2B5EF4-FFF2-40B4-BE49-F238E27FC236}">
                <a16:creationId xmlns:a16="http://schemas.microsoft.com/office/drawing/2014/main" id="{CCEC8F59-794B-4743-A6D7-1BC9720006CB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3956667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od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5" name="Freeform 5">
            <a:extLst>
              <a:ext uri="{FF2B5EF4-FFF2-40B4-BE49-F238E27FC236}">
                <a16:creationId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82022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31" y="6141164"/>
            <a:ext cx="1371564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4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82022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31" y="6141164"/>
            <a:ext cx="1371564" cy="450000"/>
          </a:xfrm>
          <a:prstGeom prst="rect">
            <a:avLst/>
          </a:prstGeom>
        </p:spPr>
      </p:pic>
      <p:sp>
        <p:nvSpPr>
          <p:cNvPr id="7" name="직사각형 133">
            <a:extLst>
              <a:ext uri="{FF2B5EF4-FFF2-40B4-BE49-F238E27FC236}">
                <a16:creationId xmlns:a16="http://schemas.microsoft.com/office/drawing/2014/main" id="{DE8CAD59-3F29-4FBB-AE0A-697DDFD5E69E}"/>
              </a:ext>
            </a:extLst>
          </p:cNvPr>
          <p:cNvSpPr/>
          <p:nvPr userDrawn="1"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914400" latinLnBrk="1">
              <a:defRPr/>
            </a:pPr>
            <a:r>
              <a:rPr lang="en-US" altLang="ko-KR" sz="2400" baseline="0" dirty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Coding and Programming Course</a:t>
            </a:r>
            <a:endParaRPr lang="ko-KR" altLang="en-US" sz="2400" dirty="0">
              <a:solidFill>
                <a:srgbClr val="1428A0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6149771-D78D-40D7-8B97-564358008D8D}"/>
              </a:ext>
            </a:extLst>
          </p:cNvPr>
          <p:cNvSpPr/>
          <p:nvPr userDrawn="1"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텍스트 개체 틀 18">
            <a:extLst>
              <a:ext uri="{FF2B5EF4-FFF2-40B4-BE49-F238E27FC236}">
                <a16:creationId xmlns:a16="http://schemas.microsoft.com/office/drawing/2014/main" id="{02AC410D-7805-4DA9-915F-991D72686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>
                    <a:lumMod val="50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Team Name</a:t>
            </a:r>
            <a:endParaRPr lang="ko-KR" altLang="en-US" dirty="0"/>
          </a:p>
        </p:txBody>
      </p:sp>
      <p:sp>
        <p:nvSpPr>
          <p:cNvPr id="12" name="제목 2">
            <a:extLst>
              <a:ext uri="{FF2B5EF4-FFF2-40B4-BE49-F238E27FC236}">
                <a16:creationId xmlns:a16="http://schemas.microsoft.com/office/drawing/2014/main" id="{44AF0917-EEBC-44C5-8BA6-F1CA2AFA4B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defRPr lang="ko-KR" altLang="en-US" sz="4800">
                <a:solidFill>
                  <a:schemeClr val="tx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Project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29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of 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7" name="직사각형 133">
            <a:extLst>
              <a:ext uri="{FF2B5EF4-FFF2-40B4-BE49-F238E27FC236}">
                <a16:creationId xmlns:a16="http://schemas.microsoft.com/office/drawing/2014/main" id="{7A4BCBFF-5289-45FE-BA09-DFF42AF8A347}"/>
              </a:ext>
            </a:extLst>
          </p:cNvPr>
          <p:cNvSpPr/>
          <p:nvPr userDrawn="1"/>
        </p:nvSpPr>
        <p:spPr>
          <a:xfrm>
            <a:off x="990000" y="4157757"/>
            <a:ext cx="3563339" cy="32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457200">
              <a:defRPr/>
            </a:pPr>
            <a:r>
              <a:rPr lang="en-US" altLang="ko-KR" sz="2100" baseline="0" dirty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C&amp;P </a:t>
            </a:r>
            <a:r>
              <a:rPr lang="en-US" altLang="ko-KR" sz="2100" dirty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Course</a:t>
            </a:r>
            <a:endParaRPr lang="ko-KR" altLang="en-US" sz="2100" dirty="0">
              <a:solidFill>
                <a:srgbClr val="1428A0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AA6CFBD-D9B3-4245-A68B-1D7EC1CB6F07}"/>
              </a:ext>
            </a:extLst>
          </p:cNvPr>
          <p:cNvSpPr/>
          <p:nvPr userDrawn="1"/>
        </p:nvSpPr>
        <p:spPr>
          <a:xfrm>
            <a:off x="720000" y="2095275"/>
            <a:ext cx="60008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B2EB59A-603F-4715-ABA1-D9DF69D44512}"/>
              </a:ext>
            </a:extLst>
          </p:cNvPr>
          <p:cNvSpPr/>
          <p:nvPr userDrawn="1"/>
        </p:nvSpPr>
        <p:spPr>
          <a:xfrm>
            <a:off x="720000" y="4157757"/>
            <a:ext cx="60008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CF6BC111-C555-4B09-8375-33C4F4C2FB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0000" y="2095275"/>
            <a:ext cx="5221019" cy="1354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defRPr lang="ko-KR" altLang="en-US" sz="4400">
                <a:solidFill>
                  <a:schemeClr val="tx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Project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CBEAE583-0BAA-455B-9555-B00A4FE8B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90000" y="3577645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>
                    <a:lumMod val="50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Team 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312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443" userDrawn="1">
          <p15:clr>
            <a:srgbClr val="FBAE40"/>
          </p15:clr>
        </p15:guide>
        <p15:guide id="3" pos="5955">
          <p15:clr>
            <a:srgbClr val="FBAE40"/>
          </p15:clr>
        </p15:guide>
        <p15:guide id="4" pos="60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625E1FE-2B04-4D8E-A51A-6B9CEC7B3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spcBef>
                <a:spcPts val="0"/>
              </a:spcBef>
              <a:defRPr lang="ko-KR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Slide Title</a:t>
            </a:r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:a16="http://schemas.microsoft.com/office/drawing/2014/main" id="{DFEC8C6A-D95C-4B3C-9803-6F9071BF0C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799" dirty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6DA22BCA-E7E2-4377-AD8E-AC1336C3DB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799" dirty="0">
                <a:solidFill>
                  <a:schemeClr val="bg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21" name="텍스트 개체 틀 18">
            <a:extLst>
              <a:ext uri="{FF2B5EF4-FFF2-40B4-BE49-F238E27FC236}">
                <a16:creationId xmlns:a16="http://schemas.microsoft.com/office/drawing/2014/main" id="{7647BD6A-5F13-45AE-859C-AF2BA0A739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12825" y="480779"/>
            <a:ext cx="34062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algn="r" defTabSz="457063" latinLnBrk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3" name="텍스트 개체 틀 18">
            <a:extLst>
              <a:ext uri="{FF2B5EF4-FFF2-40B4-BE49-F238E27FC236}">
                <a16:creationId xmlns:a16="http://schemas.microsoft.com/office/drawing/2014/main" id="{3A9667F7-80AD-4A7A-8543-285975B06B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UNIT</a:t>
            </a:r>
            <a:endParaRPr lang="ko-KR" altLang="en-US" dirty="0"/>
          </a:p>
        </p:txBody>
      </p:sp>
      <p:sp>
        <p:nvSpPr>
          <p:cNvPr id="16" name="텍스트 개체 틀 7">
            <a:extLst>
              <a:ext uri="{FF2B5EF4-FFF2-40B4-BE49-F238E27FC236}">
                <a16:creationId xmlns:a16="http://schemas.microsoft.com/office/drawing/2014/main" id="{B6D584F0-F100-4FB4-B935-0E81DB1D3B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>
              <a:lnSpc>
                <a:spcPts val="1800"/>
              </a:lnSpc>
              <a:buSzPct val="105000"/>
              <a:buFontTx/>
              <a:buBlip>
                <a:blip r:embed="rId3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>
              <a:lnSpc>
                <a:spcPts val="1800"/>
              </a:lnSpc>
              <a:buSzPct val="80000"/>
              <a:buFontTx/>
              <a:buBlip>
                <a:blip r:embed="rId4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</a:lstStyle>
          <a:p>
            <a:pPr lvl="0"/>
            <a:r>
              <a:rPr lang="en-US" altLang="ko-KR" dirty="0"/>
              <a:t>Level1</a:t>
            </a:r>
          </a:p>
          <a:p>
            <a:pPr lvl="1"/>
            <a:r>
              <a:rPr lang="en-US" altLang="ko-KR" dirty="0"/>
              <a:t>Level2</a:t>
            </a:r>
          </a:p>
          <a:p>
            <a:pPr lvl="1"/>
            <a:endParaRPr lang="en-US" altLang="ko-KR" dirty="0"/>
          </a:p>
          <a:p>
            <a:pPr marL="628461" lvl="1" indent="-207901" algn="l" defTabSz="843830" rtl="0" eaLnBrk="1" latinLnBrk="1" hangingPunct="1">
              <a:lnSpc>
                <a:spcPct val="90000"/>
              </a:lnSpc>
              <a:spcBef>
                <a:spcPts val="462"/>
              </a:spcBef>
              <a:buSzPct val="90000"/>
              <a:buFontTx/>
              <a:buBlip>
                <a:blip r:embed="rId5"/>
              </a:buBlip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7" name="슬라이드 번호 개체 틀 15">
            <a:extLst>
              <a:ext uri="{FF2B5EF4-FFF2-40B4-BE49-F238E27FC236}">
                <a16:creationId xmlns:a16="http://schemas.microsoft.com/office/drawing/2014/main" id="{D63EAE99-E447-4D3D-BFEE-6F01BCEB93C6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31020467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 userDrawn="1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17" name="슬라이드 번호 개체 틀 15">
            <a:extLst>
              <a:ext uri="{FF2B5EF4-FFF2-40B4-BE49-F238E27FC236}">
                <a16:creationId xmlns:a16="http://schemas.microsoft.com/office/drawing/2014/main" id="{D63EAE99-E447-4D3D-BFEE-6F01BCEB93C6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434159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ble of 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</p:spTree>
    <p:extLst>
      <p:ext uri="{BB962C8B-B14F-4D97-AF65-F5344CB8AC3E}">
        <p14:creationId xmlns:p14="http://schemas.microsoft.com/office/powerpoint/2010/main" val="1779621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14">
          <p15:clr>
            <a:srgbClr val="FBAE40"/>
          </p15:clr>
        </p15:guide>
        <p15:guide id="2" pos="443">
          <p15:clr>
            <a:srgbClr val="FBAE40"/>
          </p15:clr>
        </p15:guide>
        <p15:guide id="3" pos="5955">
          <p15:clr>
            <a:srgbClr val="FBAE40"/>
          </p15:clr>
        </p15:guide>
        <p15:guide id="4" pos="60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7" name="슬라이드 번호 개체 틀 15">
            <a:extLst>
              <a:ext uri="{FF2B5EF4-FFF2-40B4-BE49-F238E27FC236}">
                <a16:creationId xmlns:a16="http://schemas.microsoft.com/office/drawing/2014/main" id="{E75758B0-2429-4331-898E-5EEED60D4280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3942502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955">
          <p15:clr>
            <a:srgbClr val="FBAE40"/>
          </p15:clr>
        </p15:guide>
        <p15:guide id="3" pos="28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8" name="직사각형 7">
            <a:extLst>
              <a:ext uri="{FF2B5EF4-FFF2-40B4-BE49-F238E27FC236}">
                <a16:creationId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49468" y="900000"/>
            <a:ext cx="9000714" cy="0"/>
          </a:xfrm>
          <a:prstGeom prst="line">
            <a:avLst/>
          </a:prstGeom>
          <a:ln w="15875">
            <a:solidFill>
              <a:srgbClr val="0924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5">
            <a:extLst>
              <a:ext uri="{FF2B5EF4-FFF2-40B4-BE49-F238E27FC236}">
                <a16:creationId xmlns:a16="http://schemas.microsoft.com/office/drawing/2014/main" id="{C5960DC7-D671-485D-92B0-FEED6CE658A3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1343950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">
            <a:extLst>
              <a:ext uri="{FF2B5EF4-FFF2-40B4-BE49-F238E27FC236}">
                <a16:creationId xmlns:a16="http://schemas.microsoft.com/office/drawing/2014/main" id="{C441AFAB-5BBF-465C-B7A8-FED86E626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395"/>
            <a:ext cx="9899651" cy="6853605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9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82B242C-8600-47F0-98D5-6EA512C41BF2}"/>
              </a:ext>
            </a:extLst>
          </p:cNvPr>
          <p:cNvSpPr/>
          <p:nvPr userDrawn="1"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" panose="020B0503030303020204" pitchFamily="34" charset="0"/>
                <a:cs typeface="+mn-cs"/>
              </a:rPr>
              <a:t>ⓒ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2023 SAMSUNG. All rights reserved.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Samsung Electronics Corporate Citizenship Office holds the copyright of book.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This book is a literary property protected by copyright law so reprint and reproduction without permission are prohibited. 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To use this book other than the curriculum of Samsung Innovation Campus or to use the entire or part of this book, you must receive written consent from copyright holder.</a:t>
            </a:r>
          </a:p>
        </p:txBody>
      </p:sp>
      <p:pic>
        <p:nvPicPr>
          <p:cNvPr id="10" name="그림 3">
            <a:extLst>
              <a:ext uri="{FF2B5EF4-FFF2-40B4-BE49-F238E27FC236}">
                <a16:creationId xmlns:a16="http://schemas.microsoft.com/office/drawing/2014/main" id="{A977D3D7-ABF1-4BDD-B1E5-CCA79CC818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822" y="3022951"/>
            <a:ext cx="2476006" cy="812098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90568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</p:spTree>
    <p:extLst>
      <p:ext uri="{BB962C8B-B14F-4D97-AF65-F5344CB8AC3E}">
        <p14:creationId xmlns:p14="http://schemas.microsoft.com/office/powerpoint/2010/main" val="122783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92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1" r:id="rId2"/>
    <p:sldLayoutId id="2147483685" r:id="rId3"/>
    <p:sldLayoutId id="2147483687" r:id="rId4"/>
    <p:sldLayoutId id="2147483694" r:id="rId5"/>
    <p:sldLayoutId id="2147483693" r:id="rId6"/>
    <p:sldLayoutId id="2147483686" r:id="rId7"/>
    <p:sldLayoutId id="2147483688" r:id="rId8"/>
    <p:sldLayoutId id="2147483689" r:id="rId9"/>
    <p:sldLayoutId id="2147483690" r:id="rId10"/>
  </p:sldLayoutIdLst>
  <p:txStyles>
    <p:titleStyle>
      <a:lvl1pPr algn="l" defTabSz="914126" rtl="0" eaLnBrk="1" latinLnBrk="1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ithub.com/JuanEladio04/Curso-Python-Project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ABA57D5-7920-4C59-8990-1FDF22441F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0000" y="3429000"/>
            <a:ext cx="6837808" cy="830997"/>
          </a:xfrm>
        </p:spPr>
        <p:txBody>
          <a:bodyPr/>
          <a:lstStyle/>
          <a:p>
            <a:r>
              <a:rPr lang="en-US" b="1" noProof="0" dirty="0"/>
              <a:t>Team Gold</a:t>
            </a:r>
          </a:p>
          <a:p>
            <a:r>
              <a:rPr lang="en-US" b="1" noProof="0" dirty="0"/>
              <a:t>Juan Eladio Pareja Martin</a:t>
            </a:r>
          </a:p>
          <a:p>
            <a:r>
              <a:rPr lang="en-US" b="1" noProof="0" dirty="0"/>
              <a:t>Alba Maria Ramirez Jimenez</a:t>
            </a: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51786819-9BFB-478D-BAE7-57DB1DEA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10000"/>
            <a:ext cx="7261950" cy="738664"/>
          </a:xfrm>
        </p:spPr>
        <p:txBody>
          <a:bodyPr/>
          <a:lstStyle/>
          <a:p>
            <a:r>
              <a:rPr lang="en-US" b="1" noProof="0" dirty="0"/>
              <a:t>City Simulation. School</a:t>
            </a:r>
          </a:p>
        </p:txBody>
      </p:sp>
      <p:sp>
        <p:nvSpPr>
          <p:cNvPr id="2" name="텍스트 개체 틀 4">
            <a:extLst>
              <a:ext uri="{FF2B5EF4-FFF2-40B4-BE49-F238E27FC236}">
                <a16:creationId xmlns:a16="http://schemas.microsoft.com/office/drawing/2014/main" id="{DB7DEF84-1B3A-8843-98A9-028127A200B2}"/>
              </a:ext>
            </a:extLst>
          </p:cNvPr>
          <p:cNvSpPr txBox="1">
            <a:spLocks/>
          </p:cNvSpPr>
          <p:nvPr/>
        </p:nvSpPr>
        <p:spPr>
          <a:xfrm>
            <a:off x="4263300" y="5148000"/>
            <a:ext cx="3475412" cy="276999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 algn="l" defTabSz="914126" rtl="0" eaLnBrk="1" latinLnBrk="1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ko-KR" altLang="en-US" sz="1800" kern="1200" dirty="0">
                <a:solidFill>
                  <a:schemeClr val="bg1">
                    <a:lumMod val="50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  <a:lvl2pPr marL="68559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3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0" dirty="0"/>
              <a:t>Monday 19 May 2025</a:t>
            </a:r>
          </a:p>
        </p:txBody>
      </p:sp>
    </p:spTree>
    <p:extLst>
      <p:ext uri="{BB962C8B-B14F-4D97-AF65-F5344CB8AC3E}">
        <p14:creationId xmlns:p14="http://schemas.microsoft.com/office/powerpoint/2010/main" val="4009122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6543B-C6E2-9820-7C83-BFBEED328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4A2EE-1CB9-A671-C1F4-A9CB2F2C5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8" y="1204345"/>
            <a:ext cx="8541187" cy="430887"/>
          </a:xfrm>
        </p:spPr>
        <p:txBody>
          <a:bodyPr/>
          <a:lstStyle/>
          <a:p>
            <a:r>
              <a:rPr lang="en-US" sz="2800" b="1" noProof="0" dirty="0"/>
              <a:t>Validation</a:t>
            </a:r>
            <a:endParaRPr lang="en-US" b="1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935A6B-43F2-4169-14FD-2FB8BC7A51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6.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160A41-0E7D-1143-CD2D-1AB4605826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Validation and Processing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770704E-F04E-86AE-9DAE-9334F52B80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2288" y="1716733"/>
            <a:ext cx="8055439" cy="914400"/>
          </a:xfrm>
        </p:spPr>
        <p:txBody>
          <a:bodyPr/>
          <a:lstStyle/>
          <a:p>
            <a:r>
              <a:rPr lang="en-US" dirty="0"/>
              <a:t>Validation ensured that the user entered the correct command that follows the correct syntax. If not, it prints and error message.</a:t>
            </a:r>
            <a:endParaRPr lang="en-US" noProof="0" dirty="0"/>
          </a:p>
          <a:p>
            <a:pPr lvl="1"/>
            <a:endParaRPr lang="en-US" noProof="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DEC41FF-743A-47A4-2634-A5027DC08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75" y="2277225"/>
            <a:ext cx="8124825" cy="942975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818370D5-B84D-0E08-E5B9-7A503004F762}"/>
              </a:ext>
            </a:extLst>
          </p:cNvPr>
          <p:cNvSpPr txBox="1">
            <a:spLocks/>
          </p:cNvSpPr>
          <p:nvPr/>
        </p:nvSpPr>
        <p:spPr>
          <a:xfrm>
            <a:off x="449468" y="3353576"/>
            <a:ext cx="8541187" cy="43088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algn="l" defTabSz="914126" rtl="0" eaLnBrk="1" latinLnBrk="1" hangingPunct="1">
              <a:lnSpc>
                <a:spcPct val="100000"/>
              </a:lnSpc>
              <a:spcBef>
                <a:spcPts val="0"/>
              </a:spcBef>
              <a:buNone/>
              <a:defRPr lang="ko-KR" altLang="en-US" sz="3200" kern="1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Processing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9BD79AA1-91FB-B29E-7AE1-84F0684CC8CA}"/>
              </a:ext>
            </a:extLst>
          </p:cNvPr>
          <p:cNvSpPr txBox="1">
            <a:spLocks/>
          </p:cNvSpPr>
          <p:nvPr/>
        </p:nvSpPr>
        <p:spPr>
          <a:xfrm>
            <a:off x="522288" y="4046268"/>
            <a:ext cx="2631112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 algn="l" defTabSz="914126" rtl="0" eaLnBrk="1" latinLnBrk="1" hangingPunct="1">
              <a:lnSpc>
                <a:spcPts val="1800"/>
              </a:lnSpc>
              <a:spcBef>
                <a:spcPts val="1000"/>
              </a:spcBef>
              <a:buSzPct val="105000"/>
              <a:buFontTx/>
              <a:buBlip>
                <a:blip r:embed="rId3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 algn="l" defTabSz="914126" rtl="0" eaLnBrk="1" latinLnBrk="1" hangingPunct="1">
              <a:lnSpc>
                <a:spcPts val="1800"/>
              </a:lnSpc>
              <a:spcBef>
                <a:spcPts val="500"/>
              </a:spcBef>
              <a:buSzPct val="80000"/>
              <a:buFontTx/>
              <a:buBlip>
                <a:blip r:embed="rId4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process the commands entered by the user.</a:t>
            </a:r>
          </a:p>
          <a:p>
            <a:pPr lvl="1"/>
            <a:endParaRPr lang="en-US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DEB724B8-3D88-063B-113F-D8C89E6AF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0565" y="3599797"/>
            <a:ext cx="5530035" cy="259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048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CDAF3-DEC9-4E2B-3468-31BEC0C78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9E1F24-6085-9751-8482-D1B774351F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7.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B6C7ED-9879-36B7-34D4-1678F666BE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Description of operation of each command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079C30D4-80EA-6D8A-2CA1-F0AFCD5259C2}"/>
              </a:ext>
            </a:extLst>
          </p:cNvPr>
          <p:cNvSpPr txBox="1">
            <a:spLocks/>
          </p:cNvSpPr>
          <p:nvPr/>
        </p:nvSpPr>
        <p:spPr>
          <a:xfrm>
            <a:off x="449466" y="1811687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 algn="l" defTabSz="914126" rtl="0" eaLnBrk="1" latinLnBrk="1" hangingPunct="1">
              <a:lnSpc>
                <a:spcPts val="1800"/>
              </a:lnSpc>
              <a:spcBef>
                <a:spcPts val="1000"/>
              </a:spcBef>
              <a:buSzPct val="105000"/>
              <a:buFontTx/>
              <a:buBlip>
                <a:blip r:embed="rId2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 algn="l" defTabSz="914126" rtl="0" eaLnBrk="1" latinLnBrk="1" hangingPunct="1">
              <a:lnSpc>
                <a:spcPts val="18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ea"/>
                <a:ea typeface="+mn-ea"/>
                <a:cs typeface="Arial" panose="020B0604020202020204" pitchFamily="34" charset="0"/>
              </a:rPr>
              <a:t>? school: Show available commands for schools</a:t>
            </a:r>
          </a:p>
          <a:p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? </a:t>
            </a:r>
            <a:r>
              <a:rPr lang="en-US" dirty="0">
                <a:latin typeface="+mn-ea"/>
                <a:ea typeface="+mn-ea"/>
                <a:cs typeface="Arial" panose="020B0604020202020204" pitchFamily="34" charset="0"/>
              </a:rPr>
              <a:t>c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lient</a:t>
            </a:r>
            <a:r>
              <a:rPr lang="en-US" dirty="0">
                <a:latin typeface="+mn-ea"/>
                <a:ea typeface="+mn-ea"/>
                <a:cs typeface="Arial" panose="020B0604020202020204" pitchFamily="34" charset="0"/>
              </a:rPr>
              <a:t>: Show available commands for clients</a:t>
            </a:r>
          </a:p>
          <a:p>
            <a:r>
              <a:rPr lang="en-US" dirty="0">
                <a:latin typeface="+mn-ea"/>
                <a:ea typeface="+mn-ea"/>
                <a:cs typeface="Arial" panose="020B0604020202020204" pitchFamily="34" charset="0"/>
              </a:rPr>
              <a:t>q: Exit the simulation</a:t>
            </a:r>
            <a:endParaRPr 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865697A-206B-40C2-5D4A-2654476E4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7" y="1218626"/>
            <a:ext cx="8541187" cy="430887"/>
          </a:xfrm>
        </p:spPr>
        <p:txBody>
          <a:bodyPr/>
          <a:lstStyle/>
          <a:p>
            <a:r>
              <a:rPr lang="en-US" sz="2800" b="1" noProof="0" dirty="0"/>
              <a:t>General Commands</a:t>
            </a: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C4023971-8CDF-57AF-5272-4DA1377444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9467" y="3674714"/>
            <a:ext cx="3370504" cy="914400"/>
          </a:xfrm>
        </p:spPr>
        <p:txBody>
          <a:bodyPr/>
          <a:lstStyle/>
          <a:p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load_agents_from_file</a:t>
            </a:r>
            <a:r>
              <a:rPr lang="en-US" dirty="0">
                <a:latin typeface="+mn-ea"/>
                <a:ea typeface="+mn-ea"/>
                <a:cs typeface="Arial" panose="020B0604020202020204" pitchFamily="34" charset="0"/>
              </a:rPr>
              <a:t>(self, </a:t>
            </a:r>
            <a:r>
              <a:rPr lang="en-US" dirty="0" err="1">
                <a:latin typeface="+mn-ea"/>
                <a:ea typeface="+mn-ea"/>
                <a:cs typeface="Arial" panose="020B0604020202020204" pitchFamily="34" charset="0"/>
              </a:rPr>
              <a:t>file_path</a:t>
            </a:r>
            <a:r>
              <a:rPr lang="en-US" dirty="0">
                <a:latin typeface="+mn-ea"/>
                <a:ea typeface="+mn-ea"/>
                <a:cs typeface="Arial" panose="020B0604020202020204" pitchFamily="34" charset="0"/>
              </a:rPr>
              <a:t>)</a:t>
            </a:r>
            <a:endParaRPr lang="en-US" noProof="0" dirty="0"/>
          </a:p>
          <a:p>
            <a:pPr lvl="1"/>
            <a:r>
              <a:rPr lang="en-US" noProof="0" dirty="0"/>
              <a:t>Description: </a:t>
            </a:r>
            <a:r>
              <a:rPr lang="en-US" dirty="0"/>
              <a:t>Load agents from a JSON file.</a:t>
            </a:r>
            <a:endParaRPr lang="en-US" noProof="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22AB0A81-522B-7652-4B06-88027F28A8F9}"/>
              </a:ext>
            </a:extLst>
          </p:cNvPr>
          <p:cNvSpPr txBox="1">
            <a:spLocks/>
          </p:cNvSpPr>
          <p:nvPr/>
        </p:nvSpPr>
        <p:spPr>
          <a:xfrm>
            <a:off x="449466" y="3046354"/>
            <a:ext cx="8541187" cy="43088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algn="l" defTabSz="914126" rtl="0" eaLnBrk="1" latinLnBrk="1" hangingPunct="1">
              <a:lnSpc>
                <a:spcPct val="100000"/>
              </a:lnSpc>
              <a:spcBef>
                <a:spcPts val="0"/>
              </a:spcBef>
              <a:buNone/>
              <a:defRPr lang="ko-KR" altLang="en-US" sz="3200" kern="1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JSON Commands</a:t>
            </a:r>
          </a:p>
        </p:txBody>
      </p:sp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7D428AA6-C9B8-2A6E-CA8E-8BFFE6FD1D31}"/>
              </a:ext>
            </a:extLst>
          </p:cNvPr>
          <p:cNvSpPr txBox="1">
            <a:spLocks/>
          </p:cNvSpPr>
          <p:nvPr/>
        </p:nvSpPr>
        <p:spPr>
          <a:xfrm>
            <a:off x="4951412" y="3674714"/>
            <a:ext cx="3370504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 algn="l" defTabSz="914126" rtl="0" eaLnBrk="1" latinLnBrk="1" hangingPunct="1">
              <a:lnSpc>
                <a:spcPts val="1800"/>
              </a:lnSpc>
              <a:spcBef>
                <a:spcPts val="1000"/>
              </a:spcBef>
              <a:buSzPct val="105000"/>
              <a:buFontTx/>
              <a:buBlip>
                <a:blip r:embed="rId2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 algn="l" defTabSz="914126" rtl="0" eaLnBrk="1" latinLnBrk="1" hangingPunct="1">
              <a:lnSpc>
                <a:spcPts val="18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latin typeface="+mn-ea"/>
                <a:ea typeface="+mn-ea"/>
                <a:cs typeface="Arial" panose="020B0604020202020204" pitchFamily="34" charset="0"/>
              </a:rPr>
              <a:t>save_agents_to_file</a:t>
            </a:r>
            <a:r>
              <a:rPr lang="en-US" dirty="0">
                <a:latin typeface="+mn-ea"/>
                <a:ea typeface="+mn-ea"/>
                <a:cs typeface="Arial" panose="020B0604020202020204" pitchFamily="34" charset="0"/>
              </a:rPr>
              <a:t>(self, </a:t>
            </a:r>
            <a:r>
              <a:rPr lang="en-US" dirty="0" err="1">
                <a:latin typeface="+mn-ea"/>
                <a:ea typeface="+mn-ea"/>
                <a:cs typeface="Arial" panose="020B0604020202020204" pitchFamily="34" charset="0"/>
              </a:rPr>
              <a:t>file_path</a:t>
            </a:r>
            <a:r>
              <a:rPr lang="en-US" dirty="0">
                <a:latin typeface="+mn-ea"/>
                <a:ea typeface="+mn-ea"/>
                <a:cs typeface="Arial" panose="020B0604020202020204" pitchFamily="34" charset="0"/>
              </a:rPr>
              <a:t>)</a:t>
            </a:r>
            <a:endParaRPr lang="en-US" dirty="0"/>
          </a:p>
          <a:p>
            <a:pPr lvl="1"/>
            <a:r>
              <a:rPr lang="en-US" dirty="0"/>
              <a:t>Description: Save agents from a JSON file.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C9621C6-9A2A-5753-CEF4-CE294A952F8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8696"/>
          <a:stretch/>
        </p:blipFill>
        <p:spPr>
          <a:xfrm>
            <a:off x="4895899" y="4607703"/>
            <a:ext cx="4094754" cy="139998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B5D4890-8B0A-AC1C-3B37-07804BA659D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3559"/>
          <a:stretch/>
        </p:blipFill>
        <p:spPr>
          <a:xfrm>
            <a:off x="503455" y="4607703"/>
            <a:ext cx="3829264" cy="75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70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585F2-F641-BE54-7AFD-EA1945151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C71378-7B03-D137-E6C2-0E03315756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7.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0B4BFA-8259-D5F2-A709-22BA41F1F0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Description of operation of each command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31C8F0A1-B261-D0E8-888A-4503974E08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9467" y="1864609"/>
            <a:ext cx="8055439" cy="914400"/>
          </a:xfrm>
        </p:spPr>
        <p:txBody>
          <a:bodyPr/>
          <a:lstStyle/>
          <a:p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add_school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 &lt;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school_name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&gt;</a:t>
            </a:r>
          </a:p>
          <a:p>
            <a:pPr lvl="1"/>
            <a:r>
              <a:rPr lang="en-US" noProof="0" dirty="0"/>
              <a:t>Description: Add a new school to the system.</a:t>
            </a:r>
          </a:p>
          <a:p>
            <a:pPr lvl="1"/>
            <a:r>
              <a:rPr lang="en-US" noProof="0" dirty="0"/>
              <a:t>Example</a:t>
            </a:r>
          </a:p>
          <a:p>
            <a:pPr lvl="1"/>
            <a:r>
              <a:rPr lang="en-US" noProof="0" dirty="0"/>
              <a:t>Output</a:t>
            </a:r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A923A1CB-70D5-4790-64EC-8605589533A5}"/>
              </a:ext>
            </a:extLst>
          </p:cNvPr>
          <p:cNvSpPr txBox="1">
            <a:spLocks/>
          </p:cNvSpPr>
          <p:nvPr/>
        </p:nvSpPr>
        <p:spPr>
          <a:xfrm>
            <a:off x="449467" y="3271043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 algn="l" defTabSz="914126" rtl="0" eaLnBrk="1" latinLnBrk="1" hangingPunct="1">
              <a:lnSpc>
                <a:spcPts val="1800"/>
              </a:lnSpc>
              <a:spcBef>
                <a:spcPts val="1000"/>
              </a:spcBef>
              <a:buSzPct val="105000"/>
              <a:buFontTx/>
              <a:buBlip>
                <a:blip r:embed="rId2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 algn="l" defTabSz="914126" rtl="0" eaLnBrk="1" latinLnBrk="1" hangingPunct="1">
              <a:lnSpc>
                <a:spcPts val="18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 dirty="0" err="1"/>
              <a:t>create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_course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 &lt;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course_name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&gt; &lt;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school_name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&gt;</a:t>
            </a:r>
            <a:endParaRPr lang="en-US" noProof="0" dirty="0"/>
          </a:p>
          <a:p>
            <a:pPr lvl="1"/>
            <a:r>
              <a:rPr lang="en-US" noProof="0" dirty="0"/>
              <a:t>Description:  Create a new course at school.</a:t>
            </a:r>
          </a:p>
          <a:p>
            <a:pPr lvl="1"/>
            <a:r>
              <a:rPr lang="en-US" noProof="0" dirty="0"/>
              <a:t>Example</a:t>
            </a:r>
          </a:p>
          <a:p>
            <a:pPr lvl="1"/>
            <a:r>
              <a:rPr lang="en-US" noProof="0" dirty="0"/>
              <a:t>Output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C8D9C4B-DC2C-1B53-8953-A0E453162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7" y="1218626"/>
            <a:ext cx="8541187" cy="430887"/>
          </a:xfrm>
        </p:spPr>
        <p:txBody>
          <a:bodyPr/>
          <a:lstStyle/>
          <a:p>
            <a:r>
              <a:rPr lang="en-US" sz="2800" b="1" noProof="0" dirty="0"/>
              <a:t>School Commands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7CF9E0FE-1A4D-5BB5-DED3-169DC9F7D473}"/>
              </a:ext>
            </a:extLst>
          </p:cNvPr>
          <p:cNvSpPr txBox="1">
            <a:spLocks/>
          </p:cNvSpPr>
          <p:nvPr/>
        </p:nvSpPr>
        <p:spPr>
          <a:xfrm>
            <a:off x="449467" y="4724974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 algn="l" defTabSz="914126" rtl="0" eaLnBrk="1" latinLnBrk="1" hangingPunct="1">
              <a:lnSpc>
                <a:spcPts val="1800"/>
              </a:lnSpc>
              <a:spcBef>
                <a:spcPts val="1000"/>
              </a:spcBef>
              <a:buSzPct val="105000"/>
              <a:buFontTx/>
              <a:buBlip>
                <a:blip r:embed="rId2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 algn="l" defTabSz="914126" rtl="0" eaLnBrk="1" latinLnBrk="1" hangingPunct="1">
              <a:lnSpc>
                <a:spcPts val="18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 dirty="0" err="1"/>
              <a:t>show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_students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 &lt;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school_name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&gt;</a:t>
            </a:r>
            <a:endParaRPr lang="en-US" noProof="0" dirty="0"/>
          </a:p>
          <a:p>
            <a:pPr lvl="1"/>
            <a:r>
              <a:rPr lang="en-US" noProof="0" dirty="0"/>
              <a:t>Description: Show the list of all students registered at school.</a:t>
            </a:r>
          </a:p>
          <a:p>
            <a:pPr lvl="1"/>
            <a:r>
              <a:rPr lang="en-US" noProof="0" dirty="0"/>
              <a:t>Example</a:t>
            </a:r>
          </a:p>
          <a:p>
            <a:pPr lvl="1"/>
            <a:r>
              <a:rPr lang="en-US" noProof="0" dirty="0"/>
              <a:t>Output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957E5F1-1ED7-7AD6-DB9C-E8BC2394E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16" y="2455159"/>
            <a:ext cx="3762375" cy="6477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59EE036-62E4-068C-597D-E890B0C42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467" y="3897996"/>
            <a:ext cx="5152135" cy="45563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9A39722-B16E-7882-5266-7BACBA9B0A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416" y="5275023"/>
            <a:ext cx="3887885" cy="77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82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2B210-D442-DFD3-6A33-240568D65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D6FCB3-9D66-5C5A-A5D6-C64BD48625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7.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A02FE6-2639-CE0C-F48B-9CC2E683A0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Description of operation of each command</a:t>
            </a:r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E6517B9A-0A28-F415-BED8-9E9008532330}"/>
              </a:ext>
            </a:extLst>
          </p:cNvPr>
          <p:cNvSpPr txBox="1">
            <a:spLocks/>
          </p:cNvSpPr>
          <p:nvPr/>
        </p:nvSpPr>
        <p:spPr>
          <a:xfrm>
            <a:off x="449466" y="1576656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 algn="l" defTabSz="914126" rtl="0" eaLnBrk="1" latinLnBrk="1" hangingPunct="1">
              <a:lnSpc>
                <a:spcPts val="1800"/>
              </a:lnSpc>
              <a:spcBef>
                <a:spcPts val="1000"/>
              </a:spcBef>
              <a:buSzPct val="105000"/>
              <a:buFontTx/>
              <a:buBlip>
                <a:blip r:embed="rId2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 algn="l" defTabSz="914126" rtl="0" eaLnBrk="1" latinLnBrk="1" hangingPunct="1">
              <a:lnSpc>
                <a:spcPts val="18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 dirty="0" err="1"/>
              <a:t>show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_enrollment_queue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 &lt;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school_name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&gt;</a:t>
            </a:r>
            <a:endParaRPr lang="en-US" noProof="0" dirty="0"/>
          </a:p>
          <a:p>
            <a:pPr lvl="1"/>
            <a:r>
              <a:rPr lang="en-US" noProof="0" dirty="0"/>
              <a:t>Description: Show the enrollment queue for the course.</a:t>
            </a:r>
          </a:p>
          <a:p>
            <a:pPr marL="177747" lvl="1" indent="0">
              <a:buNone/>
            </a:pPr>
            <a:endParaRPr lang="en-US" noProof="0" dirty="0"/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0D49C2F1-E2EF-5927-1377-750FC4348A0B}"/>
              </a:ext>
            </a:extLst>
          </p:cNvPr>
          <p:cNvSpPr txBox="1">
            <a:spLocks/>
          </p:cNvSpPr>
          <p:nvPr/>
        </p:nvSpPr>
        <p:spPr>
          <a:xfrm>
            <a:off x="449466" y="3340512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 algn="l" defTabSz="914126" rtl="0" eaLnBrk="1" latinLnBrk="1" hangingPunct="1">
              <a:lnSpc>
                <a:spcPts val="1800"/>
              </a:lnSpc>
              <a:spcBef>
                <a:spcPts val="1000"/>
              </a:spcBef>
              <a:buSzPct val="105000"/>
              <a:buFontTx/>
              <a:buBlip>
                <a:blip r:embed="rId2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 algn="l" defTabSz="914126" rtl="0" eaLnBrk="1" latinLnBrk="1" hangingPunct="1">
              <a:lnSpc>
                <a:spcPts val="18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 dirty="0" err="1"/>
              <a:t>admit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_student_from_queue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 &lt;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school_name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&gt;</a:t>
            </a:r>
            <a:endParaRPr lang="en-US" noProof="0" dirty="0"/>
          </a:p>
          <a:p>
            <a:pPr lvl="1"/>
            <a:r>
              <a:rPr lang="en-US" noProof="0" dirty="0"/>
              <a:t>Description: Admit the next student from the queue to enroll in to a course.</a:t>
            </a:r>
          </a:p>
          <a:p>
            <a:pPr marL="177747" lvl="1" indent="0">
              <a:buNone/>
            </a:pPr>
            <a:endParaRPr lang="en-US" noProof="0" dirty="0"/>
          </a:p>
        </p:txBody>
      </p:sp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A478C0A8-098B-F643-2B2A-46CD8E9B68E3}"/>
              </a:ext>
            </a:extLst>
          </p:cNvPr>
          <p:cNvSpPr txBox="1">
            <a:spLocks/>
          </p:cNvSpPr>
          <p:nvPr/>
        </p:nvSpPr>
        <p:spPr>
          <a:xfrm>
            <a:off x="449465" y="4931363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 algn="l" defTabSz="914126" rtl="0" eaLnBrk="1" latinLnBrk="1" hangingPunct="1">
              <a:lnSpc>
                <a:spcPts val="1800"/>
              </a:lnSpc>
              <a:spcBef>
                <a:spcPts val="1000"/>
              </a:spcBef>
              <a:buSzPct val="105000"/>
              <a:buFontTx/>
              <a:buBlip>
                <a:blip r:embed="rId2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 algn="l" defTabSz="914126" rtl="0" eaLnBrk="1" latinLnBrk="1" hangingPunct="1">
              <a:lnSpc>
                <a:spcPts val="18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 dirty="0" err="1"/>
              <a:t>show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_</a:t>
            </a:r>
            <a:r>
              <a:rPr lang="en-US" noProof="0" dirty="0" err="1"/>
              <a:t>courses</a:t>
            </a:r>
            <a:r>
              <a:rPr lang="en-US" noProof="0" dirty="0"/>
              <a:t> 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&lt;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school_name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&gt;</a:t>
            </a:r>
            <a:endParaRPr lang="en-US" noProof="0" dirty="0"/>
          </a:p>
          <a:p>
            <a:pPr lvl="1"/>
            <a:r>
              <a:rPr lang="en-US" noProof="0" dirty="0"/>
              <a:t>Description: Show the available courses at school.</a:t>
            </a:r>
          </a:p>
          <a:p>
            <a:pPr marL="177747" lvl="1" indent="0">
              <a:buNone/>
            </a:pPr>
            <a:endParaRPr lang="en-US" noProof="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52CD9B7-92CE-E4B2-E5AE-707BF9775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16" y="2229118"/>
            <a:ext cx="4709902" cy="60808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5F576FF-12AA-1D39-D3AD-4C18A28DD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416" y="4016963"/>
            <a:ext cx="5165541" cy="42253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265BCBA-5708-15E0-7E08-49D98875E6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416" y="5574219"/>
            <a:ext cx="2405249" cy="76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26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A7C59-E22B-E595-24A2-5E2CA8038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0BAFBA-BCCD-6D34-34DD-8DF1252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7.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2EE3F8-B8D8-52F2-CE1C-DEC091F689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Description of operation of each command</a:t>
            </a:r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367D512B-1B69-C8FF-2BE9-3DFDBCAC37A0}"/>
              </a:ext>
            </a:extLst>
          </p:cNvPr>
          <p:cNvSpPr txBox="1">
            <a:spLocks/>
          </p:cNvSpPr>
          <p:nvPr/>
        </p:nvSpPr>
        <p:spPr>
          <a:xfrm>
            <a:off x="449464" y="1361701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 algn="l" defTabSz="914126" rtl="0" eaLnBrk="1" latinLnBrk="1" hangingPunct="1">
              <a:lnSpc>
                <a:spcPts val="1800"/>
              </a:lnSpc>
              <a:spcBef>
                <a:spcPts val="1000"/>
              </a:spcBef>
              <a:buSzPct val="105000"/>
              <a:buFontTx/>
              <a:buBlip>
                <a:blip r:embed="rId2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 algn="l" defTabSz="914126" rtl="0" eaLnBrk="1" latinLnBrk="1" hangingPunct="1">
              <a:lnSpc>
                <a:spcPts val="18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remove_student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 &lt;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school_name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&gt; &lt;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client_name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&gt;</a:t>
            </a:r>
            <a:endParaRPr lang="en-US" noProof="0" dirty="0"/>
          </a:p>
          <a:p>
            <a:pPr lvl="1"/>
            <a:r>
              <a:rPr lang="en-US" noProof="0" dirty="0"/>
              <a:t>Description: Remove a student from school.</a:t>
            </a:r>
          </a:p>
          <a:p>
            <a:pPr lvl="1"/>
            <a:r>
              <a:rPr lang="en-US" noProof="0" dirty="0"/>
              <a:t>This command ensures that in case you make a mistake typing a client name, it can be deleted. </a:t>
            </a:r>
          </a:p>
          <a:p>
            <a:pPr marL="177747" lvl="1" indent="0">
              <a:buNone/>
            </a:pPr>
            <a:endParaRPr lang="en-US" noProof="0" dirty="0"/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F45C805C-6245-516B-7698-330FA932ABC4}"/>
              </a:ext>
            </a:extLst>
          </p:cNvPr>
          <p:cNvSpPr txBox="1">
            <a:spLocks/>
          </p:cNvSpPr>
          <p:nvPr/>
        </p:nvSpPr>
        <p:spPr>
          <a:xfrm>
            <a:off x="449465" y="2971800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 algn="l" defTabSz="914126" rtl="0" eaLnBrk="1" latinLnBrk="1" hangingPunct="1">
              <a:lnSpc>
                <a:spcPts val="1800"/>
              </a:lnSpc>
              <a:spcBef>
                <a:spcPts val="1000"/>
              </a:spcBef>
              <a:buSzPct val="105000"/>
              <a:buFontTx/>
              <a:buBlip>
                <a:blip r:embed="rId2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 algn="l" defTabSz="914126" rtl="0" eaLnBrk="1" latinLnBrk="1" hangingPunct="1">
              <a:lnSpc>
                <a:spcPts val="18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show_list</a:t>
            </a:r>
            <a:endParaRPr lang="en-US" noProof="0" dirty="0"/>
          </a:p>
          <a:p>
            <a:pPr lvl="1"/>
            <a:r>
              <a:rPr lang="en-US" noProof="0" dirty="0"/>
              <a:t>Description: Show the list of schools in the system.</a:t>
            </a:r>
          </a:p>
          <a:p>
            <a:pPr lvl="1"/>
            <a:endParaRPr lang="en-US" noProof="0" dirty="0"/>
          </a:p>
        </p:txBody>
      </p:sp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9DC80FA7-7E5A-22DE-F670-C25FF7D22E65}"/>
              </a:ext>
            </a:extLst>
          </p:cNvPr>
          <p:cNvSpPr txBox="1">
            <a:spLocks/>
          </p:cNvSpPr>
          <p:nvPr/>
        </p:nvSpPr>
        <p:spPr>
          <a:xfrm>
            <a:off x="449465" y="4735656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 algn="l" defTabSz="914126" rtl="0" eaLnBrk="1" latinLnBrk="1" hangingPunct="1">
              <a:lnSpc>
                <a:spcPts val="1800"/>
              </a:lnSpc>
              <a:spcBef>
                <a:spcPts val="1000"/>
              </a:spcBef>
              <a:buSzPct val="105000"/>
              <a:buFontTx/>
              <a:buBlip>
                <a:blip r:embed="rId2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 algn="l" defTabSz="914126" rtl="0" eaLnBrk="1" latinLnBrk="1" hangingPunct="1">
              <a:lnSpc>
                <a:spcPts val="18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 dirty="0"/>
              <a:t>close / open 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&lt;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school_name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&gt;</a:t>
            </a:r>
          </a:p>
          <a:p>
            <a:pPr lvl="1"/>
            <a:r>
              <a:rPr lang="en-US" noProof="0" dirty="0"/>
              <a:t>Description: Open or close school, if there isn’t students at class.</a:t>
            </a:r>
          </a:p>
          <a:p>
            <a:pPr marL="177747" lvl="1" indent="0">
              <a:buNone/>
            </a:pPr>
            <a:endParaRPr lang="en-US" noProof="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82DC73-3A95-E0E4-055A-CAC4179CB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16" y="3650441"/>
            <a:ext cx="2063418" cy="74484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EA4C781-084D-AFE1-4A76-88060D24F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664" y="2306283"/>
            <a:ext cx="4339996" cy="39454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688FBAFF-2BB6-6140-3706-13B467486A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0664" y="5372144"/>
            <a:ext cx="2463281" cy="39626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2F5CF56-5256-80F1-D045-06DF29B776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664" y="5890277"/>
            <a:ext cx="5633417" cy="39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85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659F9-FC76-0A85-31D7-E68134F45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DBD16D-583B-172B-B92C-A567459C66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7.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467D2D-FAE4-C6B5-8DE0-7947F33F2C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Description of operation of each command</a:t>
            </a:r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0264EF67-B18B-5C1D-2DA3-15A190CAB8CE}"/>
              </a:ext>
            </a:extLst>
          </p:cNvPr>
          <p:cNvSpPr txBox="1">
            <a:spLocks/>
          </p:cNvSpPr>
          <p:nvPr/>
        </p:nvSpPr>
        <p:spPr>
          <a:xfrm>
            <a:off x="449466" y="1576656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 algn="l" defTabSz="914126" rtl="0" eaLnBrk="1" latinLnBrk="1" hangingPunct="1">
              <a:lnSpc>
                <a:spcPts val="1800"/>
              </a:lnSpc>
              <a:spcBef>
                <a:spcPts val="1000"/>
              </a:spcBef>
              <a:buSzPct val="105000"/>
              <a:buFontTx/>
              <a:buBlip>
                <a:blip r:embed="rId2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 algn="l" defTabSz="914126" rtl="0" eaLnBrk="1" latinLnBrk="1" hangingPunct="1">
              <a:lnSpc>
                <a:spcPts val="18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add_exam_to_course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 &lt;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school_name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&gt; &lt;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course_name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&gt; &lt;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client_name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&gt; &lt;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exam_name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&gt;</a:t>
            </a:r>
            <a:endParaRPr lang="en-US" noProof="0" dirty="0"/>
          </a:p>
          <a:p>
            <a:pPr lvl="1"/>
            <a:r>
              <a:rPr lang="en-US" noProof="0" dirty="0"/>
              <a:t>Description: Add an exam to a specific course at school.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B8D90852-45B0-60C4-659C-962E18F732E4}"/>
              </a:ext>
            </a:extLst>
          </p:cNvPr>
          <p:cNvSpPr txBox="1">
            <a:spLocks/>
          </p:cNvSpPr>
          <p:nvPr/>
        </p:nvSpPr>
        <p:spPr>
          <a:xfrm>
            <a:off x="449466" y="3340512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 algn="l" defTabSz="914126" rtl="0" eaLnBrk="1" latinLnBrk="1" hangingPunct="1">
              <a:lnSpc>
                <a:spcPts val="1800"/>
              </a:lnSpc>
              <a:spcBef>
                <a:spcPts val="1000"/>
              </a:spcBef>
              <a:buSzPct val="105000"/>
              <a:buFontTx/>
              <a:buBlip>
                <a:blip r:embed="rId2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 algn="l" defTabSz="914126" rtl="0" eaLnBrk="1" latinLnBrk="1" hangingPunct="1">
              <a:lnSpc>
                <a:spcPts val="18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grade_exam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 &lt;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school_name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&gt; &lt;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course_name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&gt; &lt;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client_name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&gt; &lt;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exam_name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&gt; &lt;grade&gt;</a:t>
            </a:r>
            <a:endParaRPr lang="en-US" noProof="0" dirty="0"/>
          </a:p>
          <a:p>
            <a:pPr lvl="1"/>
            <a:r>
              <a:rPr lang="en-US" noProof="0" dirty="0"/>
              <a:t>Description: Grade an exam that the client has taken in a course.</a:t>
            </a:r>
          </a:p>
          <a:p>
            <a:pPr marL="177747" lvl="1" indent="0">
              <a:buNone/>
            </a:pPr>
            <a:endParaRPr lang="en-US" noProof="0" dirty="0"/>
          </a:p>
        </p:txBody>
      </p:sp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67CA89B6-FFCD-47F1-50D4-586519A1D67E}"/>
              </a:ext>
            </a:extLst>
          </p:cNvPr>
          <p:cNvSpPr txBox="1">
            <a:spLocks/>
          </p:cNvSpPr>
          <p:nvPr/>
        </p:nvSpPr>
        <p:spPr>
          <a:xfrm>
            <a:off x="449465" y="5045585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 algn="l" defTabSz="914126" rtl="0" eaLnBrk="1" latinLnBrk="1" hangingPunct="1">
              <a:lnSpc>
                <a:spcPts val="1800"/>
              </a:lnSpc>
              <a:spcBef>
                <a:spcPts val="1000"/>
              </a:spcBef>
              <a:buSzPct val="105000"/>
              <a:buFontTx/>
              <a:buBlip>
                <a:blip r:embed="rId2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 algn="l" defTabSz="914126" rtl="0" eaLnBrk="1" latinLnBrk="1" hangingPunct="1">
              <a:lnSpc>
                <a:spcPts val="18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remove_exam_from_course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 &lt;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school_name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&gt; &lt;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course_name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&gt; &lt;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exam_name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&gt;</a:t>
            </a:r>
            <a:endParaRPr lang="en-US" noProof="0" dirty="0"/>
          </a:p>
          <a:p>
            <a:pPr lvl="1"/>
            <a:r>
              <a:rPr lang="en-US" noProof="0" dirty="0"/>
              <a:t>Description: Remove an exam from a course if no client has submitted it.</a:t>
            </a:r>
          </a:p>
          <a:p>
            <a:pPr marL="177747" lvl="1" indent="0">
              <a:buNone/>
            </a:pPr>
            <a:endParaRPr lang="en-US" noProof="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C61C9D9-CDB4-0D6C-48E5-6A37E2834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16" y="2257742"/>
            <a:ext cx="5086350" cy="4191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6FCD5EE-8737-0B9B-DB86-8A4B592414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416" y="4059649"/>
            <a:ext cx="6257925" cy="39052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D44E7B5-CD5F-8C28-3ABA-737A79821B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416" y="5669288"/>
            <a:ext cx="5657850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94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D03C6-8CE1-6B39-2B5B-63CE5366B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248E56-23C0-647D-8514-CE8EBA2861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7.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FEECD6-21C6-CFE6-8503-1270453091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Description of operation of each command</a:t>
            </a:r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CCB6690A-18E5-B586-4262-D90D1D856604}"/>
              </a:ext>
            </a:extLst>
          </p:cNvPr>
          <p:cNvSpPr txBox="1">
            <a:spLocks/>
          </p:cNvSpPr>
          <p:nvPr/>
        </p:nvSpPr>
        <p:spPr>
          <a:xfrm>
            <a:off x="449466" y="1576656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 algn="l" defTabSz="914126" rtl="0" eaLnBrk="1" latinLnBrk="1" hangingPunct="1">
              <a:lnSpc>
                <a:spcPts val="1800"/>
              </a:lnSpc>
              <a:spcBef>
                <a:spcPts val="1000"/>
              </a:spcBef>
              <a:buSzPct val="105000"/>
              <a:buFontTx/>
              <a:buBlip>
                <a:blip r:embed="rId2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 algn="l" defTabSz="914126" rtl="0" eaLnBrk="1" latinLnBrk="1" hangingPunct="1">
              <a:lnSpc>
                <a:spcPts val="18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show_exams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 &lt;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school_name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&gt; &lt;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course_name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&gt;</a:t>
            </a:r>
            <a:endParaRPr lang="en-US" noProof="0" dirty="0"/>
          </a:p>
          <a:p>
            <a:pPr lvl="1"/>
            <a:r>
              <a:rPr lang="en-US" noProof="0" dirty="0"/>
              <a:t>Description: Show the list of exams available for a </a:t>
            </a:r>
            <a:r>
              <a:rPr lang="en-US" noProof="0" dirty="0" err="1"/>
              <a:t>couse</a:t>
            </a:r>
            <a:r>
              <a:rPr lang="en-US" noProof="0" dirty="0"/>
              <a:t> at the school.</a:t>
            </a:r>
          </a:p>
          <a:p>
            <a:pPr marL="177747" lvl="1" indent="0">
              <a:buNone/>
            </a:pPr>
            <a:endParaRPr lang="en-US" noProof="0" dirty="0"/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4CDD2C89-1024-9E93-1F6A-DCEDD5688966}"/>
              </a:ext>
            </a:extLst>
          </p:cNvPr>
          <p:cNvSpPr txBox="1">
            <a:spLocks/>
          </p:cNvSpPr>
          <p:nvPr/>
        </p:nvSpPr>
        <p:spPr>
          <a:xfrm>
            <a:off x="449466" y="3452545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 algn="l" defTabSz="914126" rtl="0" eaLnBrk="1" latinLnBrk="1" hangingPunct="1">
              <a:lnSpc>
                <a:spcPts val="1800"/>
              </a:lnSpc>
              <a:spcBef>
                <a:spcPts val="1000"/>
              </a:spcBef>
              <a:buSzPct val="105000"/>
              <a:buFontTx/>
              <a:buBlip>
                <a:blip r:embed="rId2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 algn="l" defTabSz="914126" rtl="0" eaLnBrk="1" latinLnBrk="1" hangingPunct="1">
              <a:lnSpc>
                <a:spcPts val="18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remove_school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 &lt;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school_name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&gt;</a:t>
            </a:r>
            <a:endParaRPr lang="en-US" noProof="0" dirty="0"/>
          </a:p>
          <a:p>
            <a:pPr lvl="1"/>
            <a:r>
              <a:rPr lang="en-US" noProof="0" dirty="0"/>
              <a:t>Description: Removes the school from the system.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F3DD60-8AD1-D5BE-1271-1AD00DEB6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16" y="2228182"/>
            <a:ext cx="3705225" cy="10001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023F958-0061-E143-9A7C-C9DACB359C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22" y="4167498"/>
            <a:ext cx="48006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35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6CC62-6D39-8798-7C18-A622FEEF5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6B561C-AECA-27BB-F723-B42FF5E70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7.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79DD4D-FCDF-1037-7684-B47051A55E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Description of operation of each command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B510820D-F9AC-D753-514D-B67CEA1B5A77}"/>
              </a:ext>
            </a:extLst>
          </p:cNvPr>
          <p:cNvSpPr txBox="1">
            <a:spLocks/>
          </p:cNvSpPr>
          <p:nvPr/>
        </p:nvSpPr>
        <p:spPr>
          <a:xfrm>
            <a:off x="449466" y="1811687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 algn="l" defTabSz="914126" rtl="0" eaLnBrk="1" latinLnBrk="1" hangingPunct="1">
              <a:lnSpc>
                <a:spcPts val="1800"/>
              </a:lnSpc>
              <a:spcBef>
                <a:spcPts val="1000"/>
              </a:spcBef>
              <a:buSzPct val="105000"/>
              <a:buFontTx/>
              <a:buBlip>
                <a:blip r:embed="rId2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 algn="l" defTabSz="914126" rtl="0" eaLnBrk="1" latinLnBrk="1" hangingPunct="1">
              <a:lnSpc>
                <a:spcPts val="18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 dirty="0" err="1"/>
              <a:t>add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_client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 &lt;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client_name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&gt;</a:t>
            </a:r>
            <a:r>
              <a:rPr lang="en-US" noProof="0" dirty="0"/>
              <a:t> </a:t>
            </a:r>
          </a:p>
          <a:p>
            <a:pPr lvl="1"/>
            <a:r>
              <a:rPr lang="en-US" noProof="0" dirty="0"/>
              <a:t>Description: Add a client (student) to the system</a:t>
            </a:r>
          </a:p>
          <a:p>
            <a:pPr lvl="1"/>
            <a:r>
              <a:rPr lang="en-US" noProof="0" dirty="0"/>
              <a:t>Example</a:t>
            </a:r>
          </a:p>
          <a:p>
            <a:pPr lvl="1"/>
            <a:r>
              <a:rPr lang="en-US" noProof="0" dirty="0"/>
              <a:t>Output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521D753-A5F6-BAB9-21AE-B9F7BE4A1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7" y="1218626"/>
            <a:ext cx="8541187" cy="492443"/>
          </a:xfrm>
        </p:spPr>
        <p:txBody>
          <a:bodyPr/>
          <a:lstStyle/>
          <a:p>
            <a:r>
              <a:rPr lang="en-US" b="1" noProof="0" dirty="0"/>
              <a:t>Client Commands</a:t>
            </a:r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6312134B-81E3-1E71-5F6F-CB1452C5BA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9466" y="3353374"/>
            <a:ext cx="8055439" cy="914400"/>
          </a:xfrm>
        </p:spPr>
        <p:txBody>
          <a:bodyPr/>
          <a:lstStyle/>
          <a:p>
            <a:r>
              <a:rPr lang="en-US" noProof="0" dirty="0" err="1"/>
              <a:t>client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_</a:t>
            </a:r>
            <a:r>
              <a:rPr lang="en-US" noProof="0" dirty="0" err="1"/>
              <a:t>enroll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_in_school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 &lt;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client_name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&gt; &lt;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school_name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&gt;</a:t>
            </a:r>
            <a:endParaRPr lang="en-US" noProof="0" dirty="0"/>
          </a:p>
          <a:p>
            <a:pPr lvl="1"/>
            <a:r>
              <a:rPr lang="en-US" noProof="0" dirty="0"/>
              <a:t>Description: Enroll a client in a specific school.</a:t>
            </a:r>
          </a:p>
          <a:p>
            <a:pPr marL="177747" lvl="1" indent="0">
              <a:buNone/>
            </a:pPr>
            <a:endParaRPr lang="en-US" noProof="0" dirty="0"/>
          </a:p>
        </p:txBody>
      </p:sp>
      <p:sp>
        <p:nvSpPr>
          <p:cNvPr id="13" name="텍스트 개체 틀 6">
            <a:extLst>
              <a:ext uri="{FF2B5EF4-FFF2-40B4-BE49-F238E27FC236}">
                <a16:creationId xmlns:a16="http://schemas.microsoft.com/office/drawing/2014/main" id="{1876FAFB-C272-5051-E828-67D4BCFF8DFA}"/>
              </a:ext>
            </a:extLst>
          </p:cNvPr>
          <p:cNvSpPr txBox="1">
            <a:spLocks/>
          </p:cNvSpPr>
          <p:nvPr/>
        </p:nvSpPr>
        <p:spPr>
          <a:xfrm>
            <a:off x="449466" y="4895061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 algn="l" defTabSz="914126" rtl="0" eaLnBrk="1" latinLnBrk="1" hangingPunct="1">
              <a:lnSpc>
                <a:spcPts val="1800"/>
              </a:lnSpc>
              <a:spcBef>
                <a:spcPts val="1000"/>
              </a:spcBef>
              <a:buSzPct val="105000"/>
              <a:buFontTx/>
              <a:buBlip>
                <a:blip r:embed="rId2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 algn="l" defTabSz="914126" rtl="0" eaLnBrk="1" latinLnBrk="1" hangingPunct="1">
              <a:lnSpc>
                <a:spcPts val="18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 dirty="0"/>
              <a:t>client </a:t>
            </a:r>
            <a:r>
              <a:rPr lang="en-US" noProof="0" dirty="0" err="1"/>
              <a:t>leave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_school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 &lt;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client_name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&gt;</a:t>
            </a:r>
            <a:endParaRPr lang="en-US" noProof="0" dirty="0"/>
          </a:p>
          <a:p>
            <a:pPr lvl="1"/>
            <a:r>
              <a:rPr lang="en-US" noProof="0" dirty="0"/>
              <a:t>Description: Allow a client to leave school.</a:t>
            </a:r>
          </a:p>
          <a:p>
            <a:pPr marL="177747" lvl="1" indent="0">
              <a:buNone/>
            </a:pPr>
            <a:endParaRPr lang="en-US" noProof="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0329ADB-EC60-8583-F2D1-F57A1940F5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154" y="2373662"/>
            <a:ext cx="3457575" cy="7048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077DA96-B08A-5983-5A74-78F64DA00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416" y="3983920"/>
            <a:ext cx="4516061" cy="43951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87D1140-28EE-4F4E-5237-082CC21070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153" y="5529290"/>
            <a:ext cx="2784511" cy="45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32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87C72-8CF8-F826-EF45-B11855843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DC08A0-E3ED-ADE7-C970-A85A21ED90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7.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AF96F4-7793-AA9A-40D4-F9B6E530A5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Description of operation of each command</a:t>
            </a:r>
          </a:p>
        </p:txBody>
      </p:sp>
      <p:sp>
        <p:nvSpPr>
          <p:cNvPr id="11" name="텍스트 개체 틀 6">
            <a:extLst>
              <a:ext uri="{FF2B5EF4-FFF2-40B4-BE49-F238E27FC236}">
                <a16:creationId xmlns:a16="http://schemas.microsoft.com/office/drawing/2014/main" id="{F8E89FD0-C437-F1A2-611C-3EC68B3784AD}"/>
              </a:ext>
            </a:extLst>
          </p:cNvPr>
          <p:cNvSpPr txBox="1">
            <a:spLocks/>
          </p:cNvSpPr>
          <p:nvPr/>
        </p:nvSpPr>
        <p:spPr>
          <a:xfrm>
            <a:off x="449465" y="1378823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 algn="l" defTabSz="914126" rtl="0" eaLnBrk="1" latinLnBrk="1" hangingPunct="1">
              <a:lnSpc>
                <a:spcPts val="1800"/>
              </a:lnSpc>
              <a:spcBef>
                <a:spcPts val="1000"/>
              </a:spcBef>
              <a:buSzPct val="105000"/>
              <a:buFontTx/>
              <a:buBlip>
                <a:blip r:embed="rId2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 algn="l" defTabSz="914126" rtl="0" eaLnBrk="1" latinLnBrk="1" hangingPunct="1">
              <a:lnSpc>
                <a:spcPts val="18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join_enrollment_queue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 &lt;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client_name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&gt; &lt;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school_name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&gt; &lt;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course_name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&gt;</a:t>
            </a:r>
            <a:r>
              <a:rPr lang="en-US" noProof="0" dirty="0"/>
              <a:t> </a:t>
            </a:r>
          </a:p>
          <a:p>
            <a:pPr lvl="1"/>
            <a:r>
              <a:rPr lang="en-US" noProof="0" dirty="0"/>
              <a:t>Description: Join a client in a queue to enroll a course.</a:t>
            </a:r>
          </a:p>
          <a:p>
            <a:pPr marL="177747" lvl="1" indent="0">
              <a:buNone/>
            </a:pPr>
            <a:endParaRPr lang="en-US" noProof="0" dirty="0"/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95149C32-05E9-AED4-33A6-EE8D1A077B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9464" y="2793289"/>
            <a:ext cx="8055439" cy="914400"/>
          </a:xfrm>
        </p:spPr>
        <p:txBody>
          <a:bodyPr/>
          <a:lstStyle/>
          <a:p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assist_course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 &lt;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client_name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&gt; &lt;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school_name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&gt;</a:t>
            </a:r>
            <a:endParaRPr lang="en-US" noProof="0" dirty="0"/>
          </a:p>
          <a:p>
            <a:pPr lvl="1"/>
            <a:r>
              <a:rPr lang="en-US" noProof="0" dirty="0"/>
              <a:t>Description: Assist a course in a school.</a:t>
            </a:r>
          </a:p>
        </p:txBody>
      </p:sp>
      <p:sp>
        <p:nvSpPr>
          <p:cNvPr id="13" name="텍스트 개체 틀 6">
            <a:extLst>
              <a:ext uri="{FF2B5EF4-FFF2-40B4-BE49-F238E27FC236}">
                <a16:creationId xmlns:a16="http://schemas.microsoft.com/office/drawing/2014/main" id="{69516CB6-DFA4-6E86-0A2E-015D699BEB54}"/>
              </a:ext>
            </a:extLst>
          </p:cNvPr>
          <p:cNvSpPr txBox="1">
            <a:spLocks/>
          </p:cNvSpPr>
          <p:nvPr/>
        </p:nvSpPr>
        <p:spPr>
          <a:xfrm>
            <a:off x="449464" y="4278193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 algn="l" defTabSz="914126" rtl="0" eaLnBrk="1" latinLnBrk="1" hangingPunct="1">
              <a:lnSpc>
                <a:spcPts val="1800"/>
              </a:lnSpc>
              <a:spcBef>
                <a:spcPts val="1000"/>
              </a:spcBef>
              <a:buSzPct val="105000"/>
              <a:buFontTx/>
              <a:buBlip>
                <a:blip r:embed="rId2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 algn="l" defTabSz="914126" rtl="0" eaLnBrk="1" latinLnBrk="1" hangingPunct="1">
              <a:lnSpc>
                <a:spcPts val="18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show_list</a:t>
            </a:r>
            <a:endParaRPr lang="en-US" noProof="0" dirty="0"/>
          </a:p>
          <a:p>
            <a:pPr lvl="1"/>
            <a:r>
              <a:rPr lang="en-US" noProof="0" dirty="0"/>
              <a:t>Description: Show the list of clients in the system.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FBC7E05-92E1-AB66-A367-9328F08FE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59" y="2071871"/>
            <a:ext cx="4516061" cy="37904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47D57DA-6E6C-897A-A68C-EC499246B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416" y="3534389"/>
            <a:ext cx="3669592" cy="41394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56E3C9DC-E33F-5491-F248-97D335FF71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759" y="5012861"/>
            <a:ext cx="21621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57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1E5A2-F8D5-5C4C-0BF5-16EDEB24A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CB812F-2295-CA48-4FB3-9D180D190C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7.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9BFC97-98CB-FF30-5418-ADC98B1E10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Description of operation of each command</a:t>
            </a:r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5C6188E7-9E40-2750-C3B9-04C4FED76657}"/>
              </a:ext>
            </a:extLst>
          </p:cNvPr>
          <p:cNvSpPr txBox="1">
            <a:spLocks/>
          </p:cNvSpPr>
          <p:nvPr/>
        </p:nvSpPr>
        <p:spPr>
          <a:xfrm>
            <a:off x="449467" y="3271043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 algn="l" defTabSz="914126" rtl="0" eaLnBrk="1" latinLnBrk="1" hangingPunct="1">
              <a:lnSpc>
                <a:spcPts val="1800"/>
              </a:lnSpc>
              <a:spcBef>
                <a:spcPts val="1000"/>
              </a:spcBef>
              <a:buSzPct val="105000"/>
              <a:buFontTx/>
              <a:buBlip>
                <a:blip r:embed="rId2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 algn="l" defTabSz="914126" rtl="0" eaLnBrk="1" latinLnBrk="1" hangingPunct="1">
              <a:lnSpc>
                <a:spcPts val="18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 dirty="0" err="1"/>
              <a:t>remove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_client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 &lt;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client_name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&gt;</a:t>
            </a:r>
            <a:endParaRPr lang="en-US" dirty="0">
              <a:latin typeface="+mn-ea"/>
              <a:ea typeface="+mn-ea"/>
              <a:cs typeface="Arial" panose="020B0604020202020204" pitchFamily="34" charset="0"/>
            </a:endParaRPr>
          </a:p>
          <a:p>
            <a:pPr lvl="1"/>
            <a:r>
              <a:rPr lang="en-US" noProof="0" dirty="0"/>
              <a:t>Description: Removes the client from the agents. </a:t>
            </a:r>
          </a:p>
          <a:p>
            <a:pPr lvl="1"/>
            <a:r>
              <a:rPr lang="en-US" noProof="0" dirty="0"/>
              <a:t>This command ensures that in case you make a mistake</a:t>
            </a:r>
            <a:r>
              <a:rPr lang="en-US" dirty="0"/>
              <a:t> typing a client name, it can be deleted.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noProof="0" dirty="0"/>
          </a:p>
          <a:p>
            <a:pPr marL="177747" lvl="1" indent="0">
              <a:buNone/>
            </a:pPr>
            <a:endParaRPr lang="en-US" noProof="0" dirty="0"/>
          </a:p>
        </p:txBody>
      </p:sp>
      <p:sp>
        <p:nvSpPr>
          <p:cNvPr id="2" name="텍스트 개체 틀 6">
            <a:extLst>
              <a:ext uri="{FF2B5EF4-FFF2-40B4-BE49-F238E27FC236}">
                <a16:creationId xmlns:a16="http://schemas.microsoft.com/office/drawing/2014/main" id="{7171BB9B-89E4-599D-5586-B151BB58069B}"/>
              </a:ext>
            </a:extLst>
          </p:cNvPr>
          <p:cNvSpPr txBox="1">
            <a:spLocks/>
          </p:cNvSpPr>
          <p:nvPr/>
        </p:nvSpPr>
        <p:spPr>
          <a:xfrm>
            <a:off x="449466" y="1541821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 algn="l" defTabSz="914126" rtl="0" eaLnBrk="1" latinLnBrk="1" hangingPunct="1">
              <a:lnSpc>
                <a:spcPts val="1800"/>
              </a:lnSpc>
              <a:spcBef>
                <a:spcPts val="1000"/>
              </a:spcBef>
              <a:buSzPct val="105000"/>
              <a:buFontTx/>
              <a:buBlip>
                <a:blip r:embed="rId2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 algn="l" defTabSz="914126" rtl="0" eaLnBrk="1" latinLnBrk="1" hangingPunct="1">
              <a:lnSpc>
                <a:spcPts val="18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 dirty="0" err="1"/>
              <a:t>take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_</a:t>
            </a:r>
            <a:r>
              <a:rPr lang="en-US" noProof="0" dirty="0" err="1"/>
              <a:t>exam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&lt;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client_name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&gt; &lt;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course_name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&gt; &lt;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exam_name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&gt;</a:t>
            </a:r>
            <a:endParaRPr lang="en-US" noProof="0" dirty="0"/>
          </a:p>
          <a:p>
            <a:pPr lvl="1"/>
            <a:r>
              <a:rPr lang="en-US" noProof="0" dirty="0"/>
              <a:t>Description: Allow a student to take an exam of an enrolled course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166F5AE-AA9E-5912-6D1B-5F526D272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416" y="4225553"/>
            <a:ext cx="3209925" cy="4095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881FFC1-0AF0-9B2B-D038-AE2845EC40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966" y="2265721"/>
            <a:ext cx="539115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2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547BD-7739-49E7-A1AB-5660D23F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8" y="1440000"/>
            <a:ext cx="8541187" cy="430887"/>
          </a:xfrm>
        </p:spPr>
        <p:txBody>
          <a:bodyPr/>
          <a:lstStyle/>
          <a:p>
            <a:r>
              <a:rPr lang="en-US" sz="2800" b="1" noProof="0" dirty="0"/>
              <a:t>Objectives and Functionality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C115BB-982E-462D-A44C-030D3E23DA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1.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3D7A32-B228-4C31-A4C8-F46398C527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Project description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D7BE4A2-6816-4C15-8CC8-6EEF7E4F9A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noProof="0" dirty="0"/>
              <a:t>Our objective is to develop an interactive city simulator that allows the management of </a:t>
            </a:r>
            <a:r>
              <a:rPr lang="en-US" i="1" noProof="0" dirty="0"/>
              <a:t>Schools</a:t>
            </a:r>
            <a:r>
              <a:rPr lang="en-US" noProof="0" dirty="0"/>
              <a:t> through textual commands entered by the user.</a:t>
            </a:r>
          </a:p>
          <a:p>
            <a:pPr marL="914126" lvl="2" indent="0">
              <a:buNone/>
            </a:pPr>
            <a:endParaRPr lang="en-US" noProof="0" dirty="0"/>
          </a:p>
        </p:txBody>
      </p:sp>
      <p:sp>
        <p:nvSpPr>
          <p:cNvPr id="13" name="텍스트 개체 틀 6">
            <a:extLst>
              <a:ext uri="{FF2B5EF4-FFF2-40B4-BE49-F238E27FC236}">
                <a16:creationId xmlns:a16="http://schemas.microsoft.com/office/drawing/2014/main" id="{EB1F6F95-E31E-DF83-A3D8-F4D0C2E5BF5F}"/>
              </a:ext>
            </a:extLst>
          </p:cNvPr>
          <p:cNvSpPr txBox="1">
            <a:spLocks/>
          </p:cNvSpPr>
          <p:nvPr/>
        </p:nvSpPr>
        <p:spPr>
          <a:xfrm>
            <a:off x="522287" y="2807540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 algn="l" defTabSz="914126" rtl="0" eaLnBrk="1" latinLnBrk="1" hangingPunct="1">
              <a:lnSpc>
                <a:spcPts val="1800"/>
              </a:lnSpc>
              <a:spcBef>
                <a:spcPts val="1000"/>
              </a:spcBef>
              <a:buSzPct val="105000"/>
              <a:buFontTx/>
              <a:buBlip>
                <a:blip r:embed="rId2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 algn="l" defTabSz="914126" rtl="0" eaLnBrk="1" latinLnBrk="1" hangingPunct="1">
              <a:lnSpc>
                <a:spcPts val="18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 dirty="0"/>
              <a:t>This project is entirely interactive through commands.  We can manage agents, do interactions between them and allow the management in the system by commands like this:</a:t>
            </a:r>
          </a:p>
          <a:p>
            <a:pPr marL="177747" lvl="1" indent="0">
              <a:buNone/>
            </a:pPr>
            <a:endParaRPr lang="en-US" noProof="0" dirty="0"/>
          </a:p>
          <a:p>
            <a:pPr marL="914126" lvl="2" indent="0">
              <a:buFont typeface="Arial" panose="020B0604020202020204" pitchFamily="34" charset="0"/>
              <a:buNone/>
            </a:pPr>
            <a:endParaRPr lang="en-US" noProof="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DFC71B-D94F-1781-56F6-4C61476C8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86" y="3360902"/>
            <a:ext cx="5237579" cy="30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462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4AD60-668A-8B39-A377-DC59DFDD0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8315F6-75CF-68C6-8C06-9BA138B611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7.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03DDCF-3A1C-8B9A-69CF-E515951233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Conclusion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8B4DFF-BBA5-EE5C-7009-65D9A575B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7" y="1218626"/>
            <a:ext cx="8541187" cy="492443"/>
          </a:xfrm>
        </p:spPr>
        <p:txBody>
          <a:bodyPr/>
          <a:lstStyle/>
          <a:p>
            <a:r>
              <a:rPr lang="en-US" b="1" dirty="0"/>
              <a:t>What we learned</a:t>
            </a:r>
            <a:endParaRPr lang="en-US" b="1" noProof="0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EDFE9649-B513-0F6C-D486-A6ECDE38DD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1416" y="1977941"/>
            <a:ext cx="8055439" cy="1709404"/>
          </a:xfrm>
        </p:spPr>
        <p:txBody>
          <a:bodyPr/>
          <a:lstStyle/>
          <a:p>
            <a:r>
              <a:rPr lang="en-US" noProof="0" dirty="0"/>
              <a:t>Implement commands in a simulation system</a:t>
            </a:r>
          </a:p>
          <a:p>
            <a:r>
              <a:rPr lang="en-US" noProof="0" dirty="0"/>
              <a:t>Organize agent interactions</a:t>
            </a:r>
          </a:p>
          <a:p>
            <a:r>
              <a:rPr lang="en-US" dirty="0"/>
              <a:t>Apply validation and filtering techniques</a:t>
            </a:r>
          </a:p>
          <a:p>
            <a:r>
              <a:rPr lang="en-US" noProof="0" dirty="0"/>
              <a:t>P</a:t>
            </a:r>
            <a:r>
              <a:rPr lang="en-US" dirty="0" err="1"/>
              <a:t>roblem</a:t>
            </a:r>
            <a:r>
              <a:rPr lang="en-US" dirty="0"/>
              <a:t> solving skills</a:t>
            </a:r>
          </a:p>
          <a:p>
            <a:r>
              <a:rPr lang="en-US" noProof="0" dirty="0"/>
              <a:t>Teamwork</a:t>
            </a: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F43045B0-13BC-2971-555D-85949596F915}"/>
              </a:ext>
            </a:extLst>
          </p:cNvPr>
          <p:cNvSpPr txBox="1">
            <a:spLocks/>
          </p:cNvSpPr>
          <p:nvPr/>
        </p:nvSpPr>
        <p:spPr>
          <a:xfrm>
            <a:off x="449466" y="4010091"/>
            <a:ext cx="8541187" cy="49244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algn="l" defTabSz="914126" rtl="0" eaLnBrk="1" latinLnBrk="1" hangingPunct="1">
              <a:lnSpc>
                <a:spcPct val="100000"/>
              </a:lnSpc>
              <a:spcBef>
                <a:spcPts val="0"/>
              </a:spcBef>
              <a:buNone/>
              <a:defRPr lang="ko-KR" altLang="en-US" sz="3200" kern="1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Improvements</a:t>
            </a:r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56A74D96-3842-ACB5-5F77-D395276EB2B2}"/>
              </a:ext>
            </a:extLst>
          </p:cNvPr>
          <p:cNvSpPr txBox="1">
            <a:spLocks/>
          </p:cNvSpPr>
          <p:nvPr/>
        </p:nvSpPr>
        <p:spPr>
          <a:xfrm>
            <a:off x="449466" y="4581560"/>
            <a:ext cx="8055439" cy="1333994"/>
          </a:xfrm>
          <a:prstGeom prst="rect">
            <a:avLst/>
          </a:prstGeom>
        </p:spPr>
        <p:txBody>
          <a:bodyPr lIns="0" tIns="0" rIns="0" bIns="0"/>
          <a:lstStyle>
            <a:lvl1pPr marL="177747" indent="-177747" algn="l" defTabSz="914126" rtl="0" eaLnBrk="1" latinLnBrk="1" hangingPunct="1">
              <a:lnSpc>
                <a:spcPts val="1800"/>
              </a:lnSpc>
              <a:spcBef>
                <a:spcPts val="1000"/>
              </a:spcBef>
              <a:buSzPct val="105000"/>
              <a:buFontTx/>
              <a:buBlip>
                <a:blip r:embed="rId2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 algn="l" defTabSz="914126" rtl="0" eaLnBrk="1" latinLnBrk="1" hangingPunct="1">
              <a:lnSpc>
                <a:spcPts val="18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 dirty="0"/>
              <a:t>More optimization by other techniques</a:t>
            </a:r>
          </a:p>
          <a:p>
            <a:r>
              <a:rPr lang="en-US" dirty="0"/>
              <a:t>Expand the agent manager</a:t>
            </a:r>
            <a:endParaRPr lang="en-US" noProof="0" dirty="0"/>
          </a:p>
          <a:p>
            <a:endParaRPr lang="en-US" noProof="0" dirty="0"/>
          </a:p>
        </p:txBody>
      </p:sp>
      <p:sp>
        <p:nvSpPr>
          <p:cNvPr id="5" name="텍스트 개체 틀 6">
            <a:extLst>
              <a:ext uri="{FF2B5EF4-FFF2-40B4-BE49-F238E27FC236}">
                <a16:creationId xmlns:a16="http://schemas.microsoft.com/office/drawing/2014/main" id="{4145CFF8-1F11-F291-4578-B18672EDD486}"/>
              </a:ext>
            </a:extLst>
          </p:cNvPr>
          <p:cNvSpPr txBox="1">
            <a:spLocks/>
          </p:cNvSpPr>
          <p:nvPr/>
        </p:nvSpPr>
        <p:spPr>
          <a:xfrm>
            <a:off x="449466" y="5915554"/>
            <a:ext cx="8055439" cy="277200"/>
          </a:xfrm>
          <a:prstGeom prst="rect">
            <a:avLst/>
          </a:prstGeom>
        </p:spPr>
        <p:txBody>
          <a:bodyPr lIns="0" tIns="0" rIns="0" bIns="0"/>
          <a:lstStyle>
            <a:lvl1pPr marL="177747" indent="-177747" algn="l" defTabSz="914126" rtl="0" eaLnBrk="1" latinLnBrk="1" hangingPunct="1">
              <a:lnSpc>
                <a:spcPts val="1800"/>
              </a:lnSpc>
              <a:spcBef>
                <a:spcPts val="1000"/>
              </a:spcBef>
              <a:buSzPct val="105000"/>
              <a:buFontTx/>
              <a:buBlip>
                <a:blip r:embed="rId2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 algn="l" defTabSz="914126" rtl="0" eaLnBrk="1" latinLnBrk="1" hangingPunct="1">
              <a:lnSpc>
                <a:spcPts val="18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 dirty="0"/>
              <a:t>Our </a:t>
            </a:r>
            <a:r>
              <a:rPr lang="en-US" noProof="0" dirty="0" err="1"/>
              <a:t>githhub</a:t>
            </a:r>
            <a:r>
              <a:rPr lang="en-US" noProof="0" dirty="0"/>
              <a:t> with the complete project </a:t>
            </a:r>
            <a:r>
              <a:rPr lang="en-US" noProof="0" dirty="0">
                <a:hlinkClick r:id="rId4"/>
              </a:rPr>
              <a:t>here</a:t>
            </a: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704642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20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8BC8B-504E-65CD-ABFB-1B96D1C37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606D8-DAC5-B45C-49C9-5B4AB6CD1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8" y="1440000"/>
            <a:ext cx="8541187" cy="430887"/>
          </a:xfrm>
        </p:spPr>
        <p:txBody>
          <a:bodyPr/>
          <a:lstStyle/>
          <a:p>
            <a:r>
              <a:rPr lang="en-US" sz="2800" b="1" noProof="0" dirty="0"/>
              <a:t>Agent</a:t>
            </a:r>
            <a:endParaRPr lang="en-US" b="1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864C34-4677-6D17-2777-35BE2F870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2.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F996FA-ADE7-6CB1-2EA1-A7B9DC3B3F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Implemented classes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342B5CA-1FFC-D2F5-4B1C-23DE81CC1E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noProof="0" dirty="0" err="1"/>
              <a:t>Atributes</a:t>
            </a:r>
            <a:endParaRPr lang="en-US" noProof="0" dirty="0"/>
          </a:p>
          <a:p>
            <a:pPr lvl="1"/>
            <a:r>
              <a:rPr lang="en-US" noProof="0" dirty="0"/>
              <a:t>name: allows to put a name in the agent</a:t>
            </a:r>
          </a:p>
          <a:p>
            <a:r>
              <a:rPr lang="en-US" noProof="0" dirty="0"/>
              <a:t>Methods</a:t>
            </a:r>
          </a:p>
          <a:p>
            <a:pPr lvl="1"/>
            <a:r>
              <a:rPr lang="en-US" noProof="0" dirty="0" err="1"/>
              <a:t>agent.describe</a:t>
            </a:r>
            <a:r>
              <a:rPr lang="en-US" noProof="0" dirty="0"/>
              <a:t>(): Returns a description of the agent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C8D4193-A3A7-0626-EB6D-E7A676E83F51}"/>
              </a:ext>
            </a:extLst>
          </p:cNvPr>
          <p:cNvSpPr txBox="1">
            <a:spLocks/>
          </p:cNvSpPr>
          <p:nvPr/>
        </p:nvSpPr>
        <p:spPr>
          <a:xfrm>
            <a:off x="449468" y="3721940"/>
            <a:ext cx="8541187" cy="43088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algn="l" defTabSz="914126" rtl="0" eaLnBrk="1" latinLnBrk="1" hangingPunct="1">
              <a:lnSpc>
                <a:spcPct val="100000"/>
              </a:lnSpc>
              <a:spcBef>
                <a:spcPts val="0"/>
              </a:spcBef>
              <a:buNone/>
              <a:defRPr lang="ko-KR" altLang="en-US" sz="3200" kern="1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noProof="0" dirty="0"/>
              <a:t>Client</a:t>
            </a:r>
            <a:endParaRPr lang="en-US" b="1" noProof="0" dirty="0"/>
          </a:p>
        </p:txBody>
      </p:sp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8D46D5CD-7984-293C-C985-5677E28A0A3F}"/>
              </a:ext>
            </a:extLst>
          </p:cNvPr>
          <p:cNvSpPr txBox="1">
            <a:spLocks/>
          </p:cNvSpPr>
          <p:nvPr/>
        </p:nvSpPr>
        <p:spPr>
          <a:xfrm>
            <a:off x="522288" y="4670957"/>
            <a:ext cx="3442961" cy="1737041"/>
          </a:xfrm>
          <a:prstGeom prst="rect">
            <a:avLst/>
          </a:prstGeom>
        </p:spPr>
        <p:txBody>
          <a:bodyPr lIns="0" tIns="0" rIns="0" bIns="0"/>
          <a:lstStyle>
            <a:lvl1pPr marL="177747" indent="-177747" algn="l" defTabSz="914126" rtl="0" eaLnBrk="1" latinLnBrk="1" hangingPunct="1">
              <a:lnSpc>
                <a:spcPts val="1800"/>
              </a:lnSpc>
              <a:spcBef>
                <a:spcPts val="1000"/>
              </a:spcBef>
              <a:buSzPct val="105000"/>
              <a:buFontTx/>
              <a:buBlip>
                <a:blip r:embed="rId2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 algn="l" defTabSz="914126" rtl="0" eaLnBrk="1" latinLnBrk="1" hangingPunct="1">
              <a:lnSpc>
                <a:spcPts val="18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 dirty="0" err="1"/>
              <a:t>Atributes</a:t>
            </a:r>
            <a:endParaRPr lang="en-US" noProof="0" dirty="0"/>
          </a:p>
          <a:p>
            <a:pPr lvl="1"/>
            <a:r>
              <a:rPr lang="en-US" dirty="0"/>
              <a:t>stack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_</a:t>
            </a:r>
            <a:r>
              <a:rPr lang="en-US" dirty="0"/>
              <a:t>school</a:t>
            </a:r>
          </a:p>
          <a:p>
            <a:pPr lvl="1"/>
            <a:r>
              <a:rPr lang="en-US" noProof="0" dirty="0" err="1"/>
              <a:t>agent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_manager</a:t>
            </a:r>
            <a:endParaRPr lang="en-US" noProof="0" dirty="0"/>
          </a:p>
          <a:p>
            <a:r>
              <a:rPr lang="en-US" noProof="0" dirty="0"/>
              <a:t>Methods</a:t>
            </a:r>
          </a:p>
          <a:p>
            <a:pPr lvl="1"/>
            <a:r>
              <a:rPr lang="en-US" noProof="0" dirty="0" err="1"/>
              <a:t>assist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_</a:t>
            </a:r>
            <a:r>
              <a:rPr lang="en-US" noProof="0" dirty="0" err="1"/>
              <a:t>course</a:t>
            </a:r>
            <a:r>
              <a:rPr lang="en-US" noProof="0" dirty="0"/>
              <a:t>(</a:t>
            </a:r>
            <a:r>
              <a:rPr lang="en-US" noProof="0" dirty="0" err="1"/>
              <a:t>course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_</a:t>
            </a:r>
            <a:r>
              <a:rPr lang="en-US" noProof="0" dirty="0" err="1"/>
              <a:t>name</a:t>
            </a:r>
            <a:r>
              <a:rPr lang="en-US" noProof="0" dirty="0"/>
              <a:t>): Assist a course in a school.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08B69BDB-A7A1-371F-0E47-0E0AB5E84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0061" y="2375106"/>
            <a:ext cx="4933950" cy="1219200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F97D4C88-7984-522C-E35D-6D8DE82BE837}"/>
              </a:ext>
            </a:extLst>
          </p:cNvPr>
          <p:cNvSpPr/>
          <p:nvPr/>
        </p:nvSpPr>
        <p:spPr>
          <a:xfrm>
            <a:off x="5512037" y="2894975"/>
            <a:ext cx="401653" cy="17946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noProof="0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5" name="텍스트 개체 틀 6">
            <a:extLst>
              <a:ext uri="{FF2B5EF4-FFF2-40B4-BE49-F238E27FC236}">
                <a16:creationId xmlns:a16="http://schemas.microsoft.com/office/drawing/2014/main" id="{6C52BEC0-69AA-6543-F2EC-87E0DB3B4492}"/>
              </a:ext>
            </a:extLst>
          </p:cNvPr>
          <p:cNvSpPr txBox="1">
            <a:spLocks/>
          </p:cNvSpPr>
          <p:nvPr/>
        </p:nvSpPr>
        <p:spPr>
          <a:xfrm>
            <a:off x="522288" y="4306278"/>
            <a:ext cx="8055439" cy="272784"/>
          </a:xfrm>
          <a:prstGeom prst="rect">
            <a:avLst/>
          </a:prstGeom>
        </p:spPr>
        <p:txBody>
          <a:bodyPr lIns="0" tIns="0" rIns="0" bIns="0"/>
          <a:lstStyle>
            <a:lvl1pPr marL="177747" indent="-177747" algn="l" defTabSz="914126" rtl="0" eaLnBrk="1" latinLnBrk="1" hangingPunct="1">
              <a:lnSpc>
                <a:spcPts val="1800"/>
              </a:lnSpc>
              <a:spcBef>
                <a:spcPts val="1000"/>
              </a:spcBef>
              <a:buSzPct val="105000"/>
              <a:buFontTx/>
              <a:buBlip>
                <a:blip r:embed="rId2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 algn="l" defTabSz="914126" rtl="0" eaLnBrk="1" latinLnBrk="1" hangingPunct="1">
              <a:lnSpc>
                <a:spcPts val="18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 dirty="0"/>
              <a:t>This class inherits from Agent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20F23CAD-BE6B-7165-6BE7-7CAA0BF8283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358"/>
          <a:stretch/>
        </p:blipFill>
        <p:spPr>
          <a:xfrm>
            <a:off x="4720061" y="4276387"/>
            <a:ext cx="4933950" cy="1047750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4C6FFBDC-FDD3-3606-60ED-F5CF8E9C7F8C}"/>
              </a:ext>
            </a:extLst>
          </p:cNvPr>
          <p:cNvSpPr/>
          <p:nvPr/>
        </p:nvSpPr>
        <p:spPr>
          <a:xfrm>
            <a:off x="5277027" y="4772138"/>
            <a:ext cx="2419173" cy="417082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noProof="0" dirty="0">
              <a:ln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997313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19A05-BBE7-81C9-1969-321CF9897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495EF-1F5B-A333-E727-D5C3AD59F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8" y="1290054"/>
            <a:ext cx="8541187" cy="430887"/>
          </a:xfrm>
        </p:spPr>
        <p:txBody>
          <a:bodyPr/>
          <a:lstStyle/>
          <a:p>
            <a:r>
              <a:rPr lang="en-US" sz="2800" b="1" noProof="0" dirty="0"/>
              <a:t>School</a:t>
            </a:r>
            <a:endParaRPr lang="en-US" b="1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1C31A8-B39C-30EA-E353-FD1AF69337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2.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B32588-449F-0894-2772-FA5B11011C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Implemented classes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61D4E3E-B094-533E-1BF8-944572D11C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2287" y="2199422"/>
            <a:ext cx="8055439" cy="914400"/>
          </a:xfrm>
        </p:spPr>
        <p:txBody>
          <a:bodyPr/>
          <a:lstStyle/>
          <a:p>
            <a:r>
              <a:rPr lang="en-US" noProof="0" dirty="0" err="1"/>
              <a:t>Atributes</a:t>
            </a:r>
            <a:endParaRPr lang="en-US" noProof="0" dirty="0"/>
          </a:p>
          <a:p>
            <a:pPr lvl="1"/>
            <a:r>
              <a:rPr lang="en-US" dirty="0"/>
              <a:t>s</a:t>
            </a:r>
            <a:r>
              <a:rPr lang="en-US" noProof="0" dirty="0" err="1"/>
              <a:t>chool</a:t>
            </a:r>
            <a:endParaRPr lang="en-US" noProof="0" dirty="0"/>
          </a:p>
          <a:p>
            <a:pPr lvl="1"/>
            <a:r>
              <a:rPr lang="en-US" noProof="0" dirty="0"/>
              <a:t>courses</a:t>
            </a:r>
          </a:p>
          <a:p>
            <a:r>
              <a:rPr lang="en-US" noProof="0" dirty="0"/>
              <a:t>Methods</a:t>
            </a:r>
          </a:p>
          <a:p>
            <a:pPr lvl="1"/>
            <a:r>
              <a:rPr lang="en-US" noProof="0" dirty="0" err="1"/>
              <a:t>add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_</a:t>
            </a:r>
            <a:r>
              <a:rPr lang="en-US" noProof="0" dirty="0" err="1"/>
              <a:t>school</a:t>
            </a:r>
            <a:endParaRPr lang="en-US" noProof="0" dirty="0"/>
          </a:p>
          <a:p>
            <a:pPr lvl="1"/>
            <a:r>
              <a:rPr lang="en-US" noProof="0" dirty="0" err="1"/>
              <a:t>show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_</a:t>
            </a:r>
            <a:r>
              <a:rPr lang="en-US" noProof="0" dirty="0" err="1"/>
              <a:t>list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_</a:t>
            </a:r>
            <a:r>
              <a:rPr lang="en-US" noProof="0" dirty="0" err="1"/>
              <a:t>students</a:t>
            </a:r>
            <a:endParaRPr lang="en-US" noProof="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C904BFC-428D-0297-EEA2-718BAF623634}"/>
              </a:ext>
            </a:extLst>
          </p:cNvPr>
          <p:cNvSpPr txBox="1">
            <a:spLocks/>
          </p:cNvSpPr>
          <p:nvPr/>
        </p:nvSpPr>
        <p:spPr>
          <a:xfrm>
            <a:off x="433405" y="4011157"/>
            <a:ext cx="8541187" cy="43088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algn="l" defTabSz="914126" rtl="0" eaLnBrk="1" latinLnBrk="1" hangingPunct="1">
              <a:lnSpc>
                <a:spcPct val="100000"/>
              </a:lnSpc>
              <a:spcBef>
                <a:spcPts val="0"/>
              </a:spcBef>
              <a:buNone/>
              <a:defRPr lang="ko-KR" altLang="en-US" sz="3200" kern="1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noProof="0" dirty="0"/>
              <a:t>Course</a:t>
            </a:r>
            <a:endParaRPr lang="en-US" b="1" noProof="0" dirty="0"/>
          </a:p>
        </p:txBody>
      </p:sp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5D7C4CE9-AD94-EC3C-779C-A3B8D7BED59C}"/>
              </a:ext>
            </a:extLst>
          </p:cNvPr>
          <p:cNvSpPr txBox="1">
            <a:spLocks/>
          </p:cNvSpPr>
          <p:nvPr/>
        </p:nvSpPr>
        <p:spPr>
          <a:xfrm>
            <a:off x="522287" y="4653546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 algn="l" defTabSz="914126" rtl="0" eaLnBrk="1" latinLnBrk="1" hangingPunct="1">
              <a:lnSpc>
                <a:spcPts val="1800"/>
              </a:lnSpc>
              <a:spcBef>
                <a:spcPts val="1000"/>
              </a:spcBef>
              <a:buSzPct val="105000"/>
              <a:buFontTx/>
              <a:buBlip>
                <a:blip r:embed="rId2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 algn="l" defTabSz="914126" rtl="0" eaLnBrk="1" latinLnBrk="1" hangingPunct="1">
              <a:lnSpc>
                <a:spcPts val="18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 dirty="0" err="1"/>
              <a:t>Atributes</a:t>
            </a:r>
            <a:endParaRPr lang="en-US" noProof="0" dirty="0"/>
          </a:p>
          <a:p>
            <a:pPr lvl="1"/>
            <a:r>
              <a:rPr lang="en-US" dirty="0"/>
              <a:t>exams</a:t>
            </a:r>
            <a:endParaRPr lang="en-US" noProof="0" dirty="0"/>
          </a:p>
          <a:p>
            <a:r>
              <a:rPr lang="en-US" noProof="0" dirty="0"/>
              <a:t>Methods</a:t>
            </a:r>
          </a:p>
          <a:p>
            <a:pPr lvl="1"/>
            <a:r>
              <a:rPr lang="en-US" dirty="0" err="1"/>
              <a:t>getExam</a:t>
            </a:r>
            <a:endParaRPr lang="en-US" noProof="0" dirty="0"/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id="{386ACA6F-08B9-2C0B-B8B0-45880D85E481}"/>
              </a:ext>
            </a:extLst>
          </p:cNvPr>
          <p:cNvSpPr txBox="1">
            <a:spLocks/>
          </p:cNvSpPr>
          <p:nvPr/>
        </p:nvSpPr>
        <p:spPr>
          <a:xfrm>
            <a:off x="522287" y="1808751"/>
            <a:ext cx="8055439" cy="272784"/>
          </a:xfrm>
          <a:prstGeom prst="rect">
            <a:avLst/>
          </a:prstGeom>
        </p:spPr>
        <p:txBody>
          <a:bodyPr lIns="0" tIns="0" rIns="0" bIns="0"/>
          <a:lstStyle>
            <a:lvl1pPr marL="177747" indent="-177747" algn="l" defTabSz="914126" rtl="0" eaLnBrk="1" latinLnBrk="1" hangingPunct="1">
              <a:lnSpc>
                <a:spcPts val="1800"/>
              </a:lnSpc>
              <a:spcBef>
                <a:spcPts val="1000"/>
              </a:spcBef>
              <a:buSzPct val="105000"/>
              <a:buFontTx/>
              <a:buBlip>
                <a:blip r:embed="rId2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 algn="l" defTabSz="914126" rtl="0" eaLnBrk="1" latinLnBrk="1" hangingPunct="1">
              <a:lnSpc>
                <a:spcPts val="18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 dirty="0"/>
              <a:t>This class inherits from Agent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5EBBC9B-DB3A-B3B3-BAF5-B6DA4B2D8AB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0112"/>
          <a:stretch/>
        </p:blipFill>
        <p:spPr>
          <a:xfrm>
            <a:off x="3505392" y="1545960"/>
            <a:ext cx="5485263" cy="14097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3D0847C2-D8FE-082C-045D-162B8B5FC5B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7452"/>
          <a:stretch/>
        </p:blipFill>
        <p:spPr>
          <a:xfrm>
            <a:off x="3384550" y="4062369"/>
            <a:ext cx="5606105" cy="1962150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4FFA88C9-8683-E5A7-EAE1-88442DF2E21C}"/>
              </a:ext>
            </a:extLst>
          </p:cNvPr>
          <p:cNvSpPr/>
          <p:nvPr/>
        </p:nvSpPr>
        <p:spPr>
          <a:xfrm>
            <a:off x="4008077" y="2099887"/>
            <a:ext cx="1512506" cy="39035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noProof="0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49F5F13-0374-71FE-D599-C186B6EDD4F1}"/>
              </a:ext>
            </a:extLst>
          </p:cNvPr>
          <p:cNvSpPr/>
          <p:nvPr/>
        </p:nvSpPr>
        <p:spPr>
          <a:xfrm>
            <a:off x="3570817" y="5453063"/>
            <a:ext cx="1512506" cy="23098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noProof="0" dirty="0">
              <a:ln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64160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5ADA1-2D88-749C-6496-E89B214C0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1DB2D-0EC9-55CE-47B9-B62D8B07B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8" y="1440000"/>
            <a:ext cx="8541187" cy="430887"/>
          </a:xfrm>
        </p:spPr>
        <p:txBody>
          <a:bodyPr/>
          <a:lstStyle/>
          <a:p>
            <a:r>
              <a:rPr lang="en-US" sz="2800" b="1" noProof="0" dirty="0"/>
              <a:t>Exam</a:t>
            </a:r>
            <a:endParaRPr lang="en-US" b="1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D5CEAA-9864-4798-4137-CEB89F4BD4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2.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6C1084-81B3-88DA-C86D-920C37359C5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Implemented classes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F923629-7725-287A-CFEB-15072896806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9465" y="2725476"/>
            <a:ext cx="8055439" cy="1641567"/>
          </a:xfrm>
        </p:spPr>
        <p:txBody>
          <a:bodyPr/>
          <a:lstStyle/>
          <a:p>
            <a:r>
              <a:rPr lang="en-US" noProof="0" dirty="0" err="1"/>
              <a:t>Atributes</a:t>
            </a:r>
            <a:endParaRPr lang="en-US" noProof="0" dirty="0"/>
          </a:p>
          <a:p>
            <a:pPr lvl="1"/>
            <a:r>
              <a:rPr lang="en-US" noProof="0" dirty="0" err="1"/>
              <a:t>exams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_</a:t>
            </a:r>
            <a:r>
              <a:rPr lang="en-US" noProof="0" dirty="0" err="1"/>
              <a:t>student</a:t>
            </a:r>
            <a:r>
              <a:rPr lang="en-US" noProof="0" dirty="0"/>
              <a:t>:</a:t>
            </a:r>
            <a:br>
              <a:rPr lang="en-US" noProof="0" dirty="0"/>
            </a:br>
            <a:r>
              <a:rPr lang="en-US" noProof="0" dirty="0"/>
              <a:t>A dictionary that stores student-related exam data.</a:t>
            </a:r>
          </a:p>
          <a:p>
            <a:r>
              <a:rPr lang="en-US" noProof="0" dirty="0"/>
              <a:t>Methods</a:t>
            </a:r>
          </a:p>
          <a:p>
            <a:pPr lvl="1"/>
            <a:r>
              <a:rPr lang="en-US" noProof="0" dirty="0" err="1"/>
              <a:t>grade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_exam</a:t>
            </a:r>
            <a:r>
              <a:rPr lang="en-US" noProof="0" dirty="0">
                <a:latin typeface="+mn-ea"/>
                <a:ea typeface="+mn-ea"/>
                <a:cs typeface="Arial" panose="020B0604020202020204" pitchFamily="34" charset="0"/>
              </a:rPr>
              <a:t>: </a:t>
            </a:r>
            <a:r>
              <a:rPr lang="en-US" noProof="0" dirty="0"/>
              <a:t>Grade an exam that the client has taken in a course.</a:t>
            </a:r>
          </a:p>
        </p:txBody>
      </p:sp>
      <p:sp>
        <p:nvSpPr>
          <p:cNvPr id="8" name="텍스트 개체 틀 6">
            <a:extLst>
              <a:ext uri="{FF2B5EF4-FFF2-40B4-BE49-F238E27FC236}">
                <a16:creationId xmlns:a16="http://schemas.microsoft.com/office/drawing/2014/main" id="{ADD6F383-3EBF-E0EF-DC28-48277B93AAB3}"/>
              </a:ext>
            </a:extLst>
          </p:cNvPr>
          <p:cNvSpPr txBox="1">
            <a:spLocks/>
          </p:cNvSpPr>
          <p:nvPr/>
        </p:nvSpPr>
        <p:spPr>
          <a:xfrm>
            <a:off x="449467" y="2188043"/>
            <a:ext cx="8055439" cy="1123698"/>
          </a:xfrm>
          <a:prstGeom prst="rect">
            <a:avLst/>
          </a:prstGeom>
        </p:spPr>
        <p:txBody>
          <a:bodyPr lIns="0" tIns="0" rIns="0" bIns="0"/>
          <a:lstStyle>
            <a:lvl1pPr marL="177747" indent="-177747" algn="l" defTabSz="914126" rtl="0" eaLnBrk="1" latinLnBrk="1" hangingPunct="1">
              <a:lnSpc>
                <a:spcPts val="1800"/>
              </a:lnSpc>
              <a:spcBef>
                <a:spcPts val="1000"/>
              </a:spcBef>
              <a:buSzPct val="105000"/>
              <a:buFontTx/>
              <a:buBlip>
                <a:blip r:embed="rId2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 algn="l" defTabSz="914126" rtl="0" eaLnBrk="1" latinLnBrk="1" hangingPunct="1">
              <a:lnSpc>
                <a:spcPts val="18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2" name="텍스트 개체 틀 6">
            <a:extLst>
              <a:ext uri="{FF2B5EF4-FFF2-40B4-BE49-F238E27FC236}">
                <a16:creationId xmlns:a16="http://schemas.microsoft.com/office/drawing/2014/main" id="{7073F423-27CF-0402-6134-65124AF9F8E8}"/>
              </a:ext>
            </a:extLst>
          </p:cNvPr>
          <p:cNvSpPr txBox="1">
            <a:spLocks/>
          </p:cNvSpPr>
          <p:nvPr/>
        </p:nvSpPr>
        <p:spPr>
          <a:xfrm>
            <a:off x="449465" y="2069693"/>
            <a:ext cx="8055439" cy="646718"/>
          </a:xfrm>
          <a:prstGeom prst="rect">
            <a:avLst/>
          </a:prstGeom>
        </p:spPr>
        <p:txBody>
          <a:bodyPr lIns="0" tIns="0" rIns="0" bIns="0"/>
          <a:lstStyle>
            <a:lvl1pPr marL="177747" indent="-177747" algn="l" defTabSz="914126" rtl="0" eaLnBrk="1" latinLnBrk="1" hangingPunct="1">
              <a:lnSpc>
                <a:spcPts val="1800"/>
              </a:lnSpc>
              <a:spcBef>
                <a:spcPts val="1000"/>
              </a:spcBef>
              <a:buSzPct val="105000"/>
              <a:buFontTx/>
              <a:buBlip>
                <a:blip r:embed="rId2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 algn="l" defTabSz="914126" rtl="0" eaLnBrk="1" latinLnBrk="1" hangingPunct="1">
              <a:lnSpc>
                <a:spcPts val="18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 dirty="0"/>
              <a:t>The Exam class represents an exam within the simulation. It stores the exam name and the grades of students who have taken it. </a:t>
            </a:r>
          </a:p>
          <a:p>
            <a:endParaRPr lang="en-US" noProof="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3B8DB59-F3B9-2BB0-A3A6-F1FFA13F2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1412" y="2725476"/>
            <a:ext cx="4267200" cy="84772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1484FB6-7474-5662-0C5C-46897BD58D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465" y="4480613"/>
            <a:ext cx="7730810" cy="937387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244EF19C-D436-0BF3-265C-E180E2DF365B}"/>
              </a:ext>
            </a:extLst>
          </p:cNvPr>
          <p:cNvSpPr/>
          <p:nvPr/>
        </p:nvSpPr>
        <p:spPr>
          <a:xfrm>
            <a:off x="5494946" y="3274936"/>
            <a:ext cx="1751888" cy="23098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noProof="0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82EA6F9-2E82-ED09-18EC-E3464216D921}"/>
              </a:ext>
            </a:extLst>
          </p:cNvPr>
          <p:cNvSpPr/>
          <p:nvPr/>
        </p:nvSpPr>
        <p:spPr>
          <a:xfrm>
            <a:off x="449465" y="4480613"/>
            <a:ext cx="1512506" cy="23098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noProof="0" dirty="0">
              <a:ln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552478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440A3-081C-A662-37C1-4FC7331AB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70164-5C62-8360-90D6-331156B3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8" y="1440000"/>
            <a:ext cx="8541187" cy="430887"/>
          </a:xfrm>
        </p:spPr>
        <p:txBody>
          <a:bodyPr/>
          <a:lstStyle/>
          <a:p>
            <a:r>
              <a:rPr lang="en-US" sz="2800" b="1" noProof="0" dirty="0"/>
              <a:t>Stack</a:t>
            </a:r>
            <a:endParaRPr lang="en-US" b="1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88BB6B-044B-381A-0651-58296BCC83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3.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E38AB2-95DF-312C-C26A-1614B7024A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Data management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FA2B1CB-C0E2-4B67-596C-FCC4ABEFAD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2288" y="2076382"/>
            <a:ext cx="6203252" cy="914400"/>
          </a:xfrm>
        </p:spPr>
        <p:txBody>
          <a:bodyPr/>
          <a:lstStyle/>
          <a:p>
            <a:r>
              <a:rPr lang="en-US" noProof="0" dirty="0"/>
              <a:t>Used to track temporary states or navigation history, such as the client’s enrollment.</a:t>
            </a:r>
          </a:p>
          <a:p>
            <a:r>
              <a:rPr lang="en-US" noProof="0" dirty="0"/>
              <a:t>Methods</a:t>
            </a:r>
          </a:p>
          <a:p>
            <a:pPr lvl="1"/>
            <a:r>
              <a:rPr lang="en-US" dirty="0"/>
              <a:t>push(item): Add an item to the top.</a:t>
            </a:r>
          </a:p>
          <a:p>
            <a:pPr lvl="1"/>
            <a:r>
              <a:rPr lang="en-US" dirty="0"/>
              <a:t>p</a:t>
            </a:r>
            <a:r>
              <a:rPr lang="en-US" noProof="0" dirty="0"/>
              <a:t>op(): Remove and return to the top item.</a:t>
            </a:r>
          </a:p>
          <a:p>
            <a:pPr lvl="1"/>
            <a:r>
              <a:rPr lang="en-US" noProof="0" dirty="0" err="1"/>
              <a:t>is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_</a:t>
            </a:r>
            <a:r>
              <a:rPr lang="en-US" noProof="0" dirty="0" err="1"/>
              <a:t>empty</a:t>
            </a:r>
            <a:r>
              <a:rPr lang="en-US" noProof="0" dirty="0"/>
              <a:t>(): Check if the stack is empty.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030A40D1-5E7B-28C7-3786-636A290696BE}"/>
              </a:ext>
            </a:extLst>
          </p:cNvPr>
          <p:cNvSpPr txBox="1">
            <a:spLocks/>
          </p:cNvSpPr>
          <p:nvPr/>
        </p:nvSpPr>
        <p:spPr>
          <a:xfrm>
            <a:off x="433405" y="3867218"/>
            <a:ext cx="8541187" cy="43088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algn="l" defTabSz="914126" rtl="0" eaLnBrk="1" latinLnBrk="1" hangingPunct="1">
              <a:lnSpc>
                <a:spcPct val="100000"/>
              </a:lnSpc>
              <a:spcBef>
                <a:spcPts val="0"/>
              </a:spcBef>
              <a:buNone/>
              <a:defRPr lang="ko-KR" altLang="en-US" sz="3200" kern="1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noProof="0" dirty="0"/>
              <a:t>Queue</a:t>
            </a:r>
            <a:endParaRPr lang="en-US" b="1" noProof="0" dirty="0"/>
          </a:p>
        </p:txBody>
      </p:sp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D7B5F813-FB4F-0F85-12C6-176938DE1581}"/>
              </a:ext>
            </a:extLst>
          </p:cNvPr>
          <p:cNvSpPr txBox="1">
            <a:spLocks/>
          </p:cNvSpPr>
          <p:nvPr/>
        </p:nvSpPr>
        <p:spPr>
          <a:xfrm>
            <a:off x="522288" y="4503600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 algn="l" defTabSz="914126" rtl="0" eaLnBrk="1" latinLnBrk="1" hangingPunct="1">
              <a:lnSpc>
                <a:spcPts val="1800"/>
              </a:lnSpc>
              <a:spcBef>
                <a:spcPts val="1000"/>
              </a:spcBef>
              <a:buSzPct val="105000"/>
              <a:buFontTx/>
              <a:buBlip>
                <a:blip r:embed="rId2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 algn="l" defTabSz="914126" rtl="0" eaLnBrk="1" latinLnBrk="1" hangingPunct="1">
              <a:lnSpc>
                <a:spcPts val="18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Manages the waiting lists, like enrollment queues.</a:t>
            </a:r>
            <a:endParaRPr lang="en-US" noProof="0" dirty="0"/>
          </a:p>
          <a:p>
            <a:r>
              <a:rPr lang="en-US" noProof="0" dirty="0"/>
              <a:t>Methods</a:t>
            </a:r>
          </a:p>
          <a:p>
            <a:pPr lvl="1"/>
            <a:r>
              <a:rPr lang="en-US" dirty="0"/>
              <a:t>enqueue(item): Add an item to the end.</a:t>
            </a:r>
          </a:p>
          <a:p>
            <a:pPr lvl="1"/>
            <a:r>
              <a:rPr lang="en-US" dirty="0"/>
              <a:t>p</a:t>
            </a:r>
            <a:r>
              <a:rPr lang="en-US" noProof="0" dirty="0"/>
              <a:t>ee</a:t>
            </a:r>
            <a:r>
              <a:rPr lang="en-US" dirty="0"/>
              <a:t>k(): view the first item without removing it.</a:t>
            </a:r>
            <a:endParaRPr lang="en-US" noProof="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F183A1F-42DD-8DD9-9BC8-7B289D0A1D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2716"/>
          <a:stretch/>
        </p:blipFill>
        <p:spPr>
          <a:xfrm>
            <a:off x="4839407" y="2408959"/>
            <a:ext cx="3279098" cy="193671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18BA334-BE0C-9674-84D5-857874C3AD3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47424"/>
          <a:stretch/>
        </p:blipFill>
        <p:spPr>
          <a:xfrm>
            <a:off x="4839407" y="4467065"/>
            <a:ext cx="3279098" cy="1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86260-FB24-B3C0-4EB2-069E5C73C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3CDB2-03C4-CDE0-EDD5-91624842E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8" y="1282391"/>
            <a:ext cx="8541187" cy="430887"/>
          </a:xfrm>
        </p:spPr>
        <p:txBody>
          <a:bodyPr/>
          <a:lstStyle/>
          <a:p>
            <a:r>
              <a:rPr lang="en-US" sz="2800" b="1" noProof="0" dirty="0"/>
              <a:t>Lists</a:t>
            </a:r>
            <a:endParaRPr lang="en-US" b="1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EC6EC1-CEB4-B0D4-F50F-BA0135516C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3.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7F7DF1-E7DA-5FE4-4B4C-4251A54D87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Data management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FF4CD6C9-C06C-139E-22EC-C66D97938A3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2287" y="1777002"/>
            <a:ext cx="8055439" cy="914400"/>
          </a:xfrm>
        </p:spPr>
        <p:txBody>
          <a:bodyPr/>
          <a:lstStyle/>
          <a:p>
            <a:r>
              <a:rPr lang="en-US" dirty="0"/>
              <a:t>Used for storing collections such as student lists, school lists, etc.</a:t>
            </a:r>
            <a:endParaRPr lang="en-US" noProof="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8F82BA30-ED8B-F494-60EE-EF381F045CF2}"/>
              </a:ext>
            </a:extLst>
          </p:cNvPr>
          <p:cNvSpPr txBox="1">
            <a:spLocks/>
          </p:cNvSpPr>
          <p:nvPr/>
        </p:nvSpPr>
        <p:spPr>
          <a:xfrm>
            <a:off x="449468" y="3721940"/>
            <a:ext cx="8541187" cy="43088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algn="l" defTabSz="914126" rtl="0" eaLnBrk="1" latinLnBrk="1" hangingPunct="1">
              <a:lnSpc>
                <a:spcPct val="100000"/>
              </a:lnSpc>
              <a:spcBef>
                <a:spcPts val="0"/>
              </a:spcBef>
              <a:buNone/>
              <a:defRPr lang="ko-KR" altLang="en-US" sz="3200" kern="1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noProof="0" dirty="0"/>
              <a:t>Dictionaries</a:t>
            </a:r>
            <a:endParaRPr lang="en-US" b="1" noProof="0" dirty="0"/>
          </a:p>
        </p:txBody>
      </p:sp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B63DA4E9-CF5F-AF28-EE2E-7835ECC9B7B4}"/>
              </a:ext>
            </a:extLst>
          </p:cNvPr>
          <p:cNvSpPr txBox="1">
            <a:spLocks/>
          </p:cNvSpPr>
          <p:nvPr/>
        </p:nvSpPr>
        <p:spPr>
          <a:xfrm>
            <a:off x="522288" y="4503600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 algn="l" defTabSz="914126" rtl="0" eaLnBrk="1" latinLnBrk="1" hangingPunct="1">
              <a:lnSpc>
                <a:spcPts val="1800"/>
              </a:lnSpc>
              <a:spcBef>
                <a:spcPts val="1000"/>
              </a:spcBef>
              <a:buSzPct val="105000"/>
              <a:buFontTx/>
              <a:buBlip>
                <a:blip r:embed="rId2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 algn="l" defTabSz="914126" rtl="0" eaLnBrk="1" latinLnBrk="1" hangingPunct="1">
              <a:lnSpc>
                <a:spcPts val="18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Stores all agents in the system:</a:t>
            </a:r>
            <a:endParaRPr lang="en-US" noProof="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9E52929-7B7A-4555-083E-E1C6A5516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17" y="4925558"/>
            <a:ext cx="8372475" cy="790575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B5264E49-C5C2-CF95-C82A-9C4319E34B5F}"/>
              </a:ext>
            </a:extLst>
          </p:cNvPr>
          <p:cNvSpPr/>
          <p:nvPr/>
        </p:nvSpPr>
        <p:spPr>
          <a:xfrm>
            <a:off x="999858" y="5451476"/>
            <a:ext cx="1333767" cy="16509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noProof="0" dirty="0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7654916-229C-4053-25EE-03F5C3D1B4F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" b="4745"/>
          <a:stretch/>
        </p:blipFill>
        <p:spPr>
          <a:xfrm>
            <a:off x="522287" y="2205219"/>
            <a:ext cx="2219325" cy="743990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9C2FBB3A-E92A-8B86-9E8E-EDEC7D242859}"/>
              </a:ext>
            </a:extLst>
          </p:cNvPr>
          <p:cNvSpPr/>
          <p:nvPr/>
        </p:nvSpPr>
        <p:spPr>
          <a:xfrm>
            <a:off x="966653" y="2590027"/>
            <a:ext cx="1400176" cy="16509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noProof="0" dirty="0">
              <a:ln>
                <a:solidFill>
                  <a:schemeClr val="tx1"/>
                </a:solidFill>
              </a:ln>
              <a:noFill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CC5721B1-5054-A06F-BA25-AD36069971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4547" y="2135236"/>
            <a:ext cx="5381625" cy="1676400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B032C63C-2F13-D86A-5121-E11EBE963866}"/>
              </a:ext>
            </a:extLst>
          </p:cNvPr>
          <p:cNvSpPr/>
          <p:nvPr/>
        </p:nvSpPr>
        <p:spPr>
          <a:xfrm>
            <a:off x="3952427" y="2696898"/>
            <a:ext cx="3642890" cy="16509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noProof="0" dirty="0">
              <a:ln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59616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6E30F-7F99-150F-FFED-0C294C24C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BFD0D-E8E7-31E5-DD7C-4C402924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8" y="1440000"/>
            <a:ext cx="8541187" cy="430887"/>
          </a:xfrm>
        </p:spPr>
        <p:txBody>
          <a:bodyPr/>
          <a:lstStyle/>
          <a:p>
            <a:r>
              <a:rPr lang="en-US" sz="2800" b="1" noProof="0" dirty="0"/>
              <a:t>Tuples</a:t>
            </a:r>
            <a:endParaRPr lang="en-US" b="1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CEB5FC-208F-E661-B8A6-F2035753D1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3.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E3544D-2E25-0A70-11CA-CCCEFF2FFC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Data management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EC2DA3A-010E-6E2D-626F-BCC37BD152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Used for fixed groupings of data, such as coordinates or composite identifiers.</a:t>
            </a:r>
            <a:endParaRPr lang="en-US" noProof="0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AF08512-A2DE-0A30-A13D-15E946378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16" y="2645243"/>
            <a:ext cx="7905750" cy="866775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992BB704-CDFB-8D41-7638-1096EED30A35}"/>
              </a:ext>
            </a:extLst>
          </p:cNvPr>
          <p:cNvSpPr/>
          <p:nvPr/>
        </p:nvSpPr>
        <p:spPr>
          <a:xfrm>
            <a:off x="2875137" y="3295104"/>
            <a:ext cx="1387301" cy="165099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noProof="0" dirty="0">
              <a:ln>
                <a:solidFill>
                  <a:schemeClr val="tx1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736599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6CD96-199F-2BC0-6FC6-0A530A622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567F9F-6B20-86D3-732C-E95B76FF0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468" y="1440000"/>
            <a:ext cx="8541187" cy="430887"/>
          </a:xfrm>
        </p:spPr>
        <p:txBody>
          <a:bodyPr/>
          <a:lstStyle/>
          <a:p>
            <a:r>
              <a:rPr lang="en-US" sz="2800" b="1" noProof="0" dirty="0"/>
              <a:t>Search agent by name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B021EA-1B6A-F0E1-459F-F6B9912A18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noProof="0" dirty="0"/>
              <a:t>4.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ECC26F-8063-6600-7BE6-388D37A7C5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noProof="0" dirty="0"/>
              <a:t>Search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4D30B9B2-E740-FCA7-FACB-4E75A3878B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2288" y="2137313"/>
            <a:ext cx="8055439" cy="914400"/>
          </a:xfrm>
        </p:spPr>
        <p:txBody>
          <a:bodyPr/>
          <a:lstStyle/>
          <a:p>
            <a:r>
              <a:rPr lang="en-US" noProof="0" dirty="0" err="1"/>
              <a:t>get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_</a:t>
            </a:r>
            <a:r>
              <a:rPr lang="en-US" noProof="0" dirty="0" err="1"/>
              <a:t>agent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_</a:t>
            </a:r>
            <a:r>
              <a:rPr lang="en-US" noProof="0" dirty="0" err="1"/>
              <a:t>by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_</a:t>
            </a:r>
            <a:r>
              <a:rPr lang="en-US" noProof="0" dirty="0" err="1"/>
              <a:t>name</a:t>
            </a:r>
            <a:r>
              <a:rPr lang="en-US" noProof="0" dirty="0"/>
              <a:t>(agent name, agent type)</a:t>
            </a:r>
          </a:p>
          <a:p>
            <a:pPr lvl="1"/>
            <a:r>
              <a:rPr lang="en-US" noProof="0" dirty="0"/>
              <a:t>Locates a specific agent by name and type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F990528-130F-7C6F-5275-C3F8F294A17B}"/>
              </a:ext>
            </a:extLst>
          </p:cNvPr>
          <p:cNvSpPr txBox="1">
            <a:spLocks/>
          </p:cNvSpPr>
          <p:nvPr/>
        </p:nvSpPr>
        <p:spPr>
          <a:xfrm>
            <a:off x="449468" y="3761956"/>
            <a:ext cx="8541187" cy="43088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algn="l" defTabSz="914126" rtl="0" eaLnBrk="1" latinLnBrk="1" hangingPunct="1">
              <a:lnSpc>
                <a:spcPct val="100000"/>
              </a:lnSpc>
              <a:spcBef>
                <a:spcPts val="0"/>
              </a:spcBef>
              <a:buNone/>
              <a:defRPr lang="ko-KR" altLang="en-US" sz="3200" kern="1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noProof="0" dirty="0"/>
              <a:t>Filter agents by type</a:t>
            </a:r>
          </a:p>
        </p:txBody>
      </p:sp>
      <p:sp>
        <p:nvSpPr>
          <p:cNvPr id="9" name="텍스트 개체 틀 6">
            <a:extLst>
              <a:ext uri="{FF2B5EF4-FFF2-40B4-BE49-F238E27FC236}">
                <a16:creationId xmlns:a16="http://schemas.microsoft.com/office/drawing/2014/main" id="{DFD88829-CBDD-491A-37BE-1DB521B3D2A0}"/>
              </a:ext>
            </a:extLst>
          </p:cNvPr>
          <p:cNvSpPr txBox="1">
            <a:spLocks/>
          </p:cNvSpPr>
          <p:nvPr/>
        </p:nvSpPr>
        <p:spPr>
          <a:xfrm>
            <a:off x="522287" y="4421443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 algn="l" defTabSz="914126" rtl="0" eaLnBrk="1" latinLnBrk="1" hangingPunct="1">
              <a:lnSpc>
                <a:spcPts val="1800"/>
              </a:lnSpc>
              <a:spcBef>
                <a:spcPts val="1000"/>
              </a:spcBef>
              <a:buSzPct val="105000"/>
              <a:buFontTx/>
              <a:buBlip>
                <a:blip r:embed="rId2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 algn="l" defTabSz="914126" rtl="0" eaLnBrk="1" latinLnBrk="1" hangingPunct="1">
              <a:lnSpc>
                <a:spcPts val="1800"/>
              </a:lnSpc>
              <a:spcBef>
                <a:spcPts val="500"/>
              </a:spcBef>
              <a:buSzPct val="80000"/>
              <a:buFontTx/>
              <a:buBlip>
                <a:blip r:embed="rId3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  <a:lvl3pPr marL="1142657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9720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6783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3846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0" dirty="0" err="1"/>
              <a:t>filter</a:t>
            </a:r>
            <a:r>
              <a:rPr lang="en-US" noProof="0" dirty="0" err="1">
                <a:latin typeface="+mn-ea"/>
                <a:ea typeface="+mn-ea"/>
                <a:cs typeface="Arial" panose="020B0604020202020204" pitchFamily="34" charset="0"/>
              </a:rPr>
              <a:t>_</a:t>
            </a:r>
            <a:r>
              <a:rPr lang="en-US" noProof="0" dirty="0" err="1"/>
              <a:t>agents</a:t>
            </a:r>
            <a:r>
              <a:rPr lang="en-US" noProof="0" dirty="0"/>
              <a:t>(agent types)</a:t>
            </a:r>
          </a:p>
          <a:p>
            <a:pPr lvl="1"/>
            <a:r>
              <a:rPr lang="en-US" noProof="0" dirty="0"/>
              <a:t>Returns a list of all agents matching the given types, such as Client, School, etc.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B1D0FDB-F4C0-2925-1165-912E55709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72" y="2847556"/>
            <a:ext cx="6410325" cy="6858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C6F3552-084A-C47C-8396-EA5271197E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72" y="5077448"/>
            <a:ext cx="548640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158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amsung">
      <a:majorFont>
        <a:latin typeface="Samsung Sharp Sans"/>
        <a:ea typeface="SamsungOneKorean 700"/>
        <a:cs typeface=""/>
      </a:majorFont>
      <a:minorFont>
        <a:latin typeface="SamsungOne 400"/>
        <a:ea typeface="SamsungOneKorean 400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4686</TotalTime>
  <Words>1211</Words>
  <Application>Microsoft Office PowerPoint</Application>
  <PresentationFormat>Personalizado</PresentationFormat>
  <Paragraphs>179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30" baseType="lpstr">
      <vt:lpstr>Samsung Sharp Sans</vt:lpstr>
      <vt:lpstr>Arial</vt:lpstr>
      <vt:lpstr>맑은 고딕</vt:lpstr>
      <vt:lpstr>Samsung Sharp Sans Medium</vt:lpstr>
      <vt:lpstr>SamsungOne 400C</vt:lpstr>
      <vt:lpstr>Calibri</vt:lpstr>
      <vt:lpstr>SamsungOne 400</vt:lpstr>
      <vt:lpstr>Samsung Sharp Sans Bold</vt:lpstr>
      <vt:lpstr>Office Theme</vt:lpstr>
      <vt:lpstr>City Simulation. School</vt:lpstr>
      <vt:lpstr>Objectives and Functionality</vt:lpstr>
      <vt:lpstr>Agent</vt:lpstr>
      <vt:lpstr>School</vt:lpstr>
      <vt:lpstr>Exam</vt:lpstr>
      <vt:lpstr>Stack</vt:lpstr>
      <vt:lpstr>Lists</vt:lpstr>
      <vt:lpstr>Tuples</vt:lpstr>
      <vt:lpstr>Search agent by name</vt:lpstr>
      <vt:lpstr>Validation</vt:lpstr>
      <vt:lpstr>General Commands</vt:lpstr>
      <vt:lpstr>School Commands</vt:lpstr>
      <vt:lpstr>Presentación de PowerPoint</vt:lpstr>
      <vt:lpstr>Presentación de PowerPoint</vt:lpstr>
      <vt:lpstr>Presentación de PowerPoint</vt:lpstr>
      <vt:lpstr>Presentación de PowerPoint</vt:lpstr>
      <vt:lpstr>Client Commands</vt:lpstr>
      <vt:lpstr>Presentación de PowerPoint</vt:lpstr>
      <vt:lpstr>Presentación de PowerPoint</vt:lpstr>
      <vt:lpstr>What we learned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Python</dc:title>
  <dc:creator>Soon Yong Chang</dc:creator>
  <cp:lastModifiedBy>Alba Maria Ramirez Jimenez</cp:lastModifiedBy>
  <cp:revision>2113</cp:revision>
  <dcterms:created xsi:type="dcterms:W3CDTF">2019-07-06T14:12:49Z</dcterms:created>
  <dcterms:modified xsi:type="dcterms:W3CDTF">2025-05-18T16:14:47Z</dcterms:modified>
</cp:coreProperties>
</file>