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Archivo Narrow"/>
      <p:regular r:id="rId26"/>
      <p:bold r:id="rId27"/>
      <p:italic r:id="rId28"/>
      <p:boldItalic r:id="rId29"/>
    </p:embeddedFont>
    <p:embeddedFont>
      <p:font typeface="Archivo Medium"/>
      <p:regular r:id="rId30"/>
      <p:bold r:id="rId31"/>
      <p:italic r:id="rId32"/>
      <p:boldItalic r:id="rId33"/>
    </p:embeddedFont>
    <p:embeddedFont>
      <p:font typeface="Archivo Thin"/>
      <p:regular r:id="rId34"/>
      <p:bold r:id="rId35"/>
      <p:italic r:id="rId36"/>
      <p:boldItalic r:id="rId37"/>
    </p:embeddedFont>
    <p:embeddedFont>
      <p:font typeface="Archivo"/>
      <p:regular r:id="rId38"/>
      <p:bold r:id="rId39"/>
      <p:italic r:id="rId40"/>
      <p:boldItalic r:id="rId41"/>
    </p:embeddedFont>
    <p:embeddedFont>
      <p:font typeface="Archivo Black"/>
      <p:regular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43" roundtripDataSignature="AMtx7mioJdHDGyXbzz+K0V7Hroi5ahhyM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Archivo-italic.fntdata"/><Relationship Id="rId20" Type="http://schemas.openxmlformats.org/officeDocument/2006/relationships/slide" Target="slides/slide15.xml"/><Relationship Id="rId42" Type="http://schemas.openxmlformats.org/officeDocument/2006/relationships/font" Target="fonts/ArchivoBlack-regular.fntdata"/><Relationship Id="rId41" Type="http://schemas.openxmlformats.org/officeDocument/2006/relationships/font" Target="fonts/Archivo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43" Type="http://customschemas.google.com/relationships/presentationmetadata" Target="meta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ArchivoNarrow-regular.fntdata"/><Relationship Id="rId25" Type="http://schemas.openxmlformats.org/officeDocument/2006/relationships/slide" Target="slides/slide20.xml"/><Relationship Id="rId28" Type="http://schemas.openxmlformats.org/officeDocument/2006/relationships/font" Target="fonts/ArchivoNarrow-italic.fntdata"/><Relationship Id="rId27" Type="http://schemas.openxmlformats.org/officeDocument/2006/relationships/font" Target="fonts/ArchivoNarrow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ArchivoNarrow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ArchivoMedium-bold.fntdata"/><Relationship Id="rId30" Type="http://schemas.openxmlformats.org/officeDocument/2006/relationships/font" Target="fonts/ArchivoMedium-regular.fntdata"/><Relationship Id="rId11" Type="http://schemas.openxmlformats.org/officeDocument/2006/relationships/slide" Target="slides/slide6.xml"/><Relationship Id="rId33" Type="http://schemas.openxmlformats.org/officeDocument/2006/relationships/font" Target="fonts/ArchivoMedium-boldItalic.fntdata"/><Relationship Id="rId10" Type="http://schemas.openxmlformats.org/officeDocument/2006/relationships/slide" Target="slides/slide5.xml"/><Relationship Id="rId32" Type="http://schemas.openxmlformats.org/officeDocument/2006/relationships/font" Target="fonts/ArchivoMedium-italic.fntdata"/><Relationship Id="rId13" Type="http://schemas.openxmlformats.org/officeDocument/2006/relationships/slide" Target="slides/slide8.xml"/><Relationship Id="rId35" Type="http://schemas.openxmlformats.org/officeDocument/2006/relationships/font" Target="fonts/ArchivoThin-bold.fntdata"/><Relationship Id="rId12" Type="http://schemas.openxmlformats.org/officeDocument/2006/relationships/slide" Target="slides/slide7.xml"/><Relationship Id="rId34" Type="http://schemas.openxmlformats.org/officeDocument/2006/relationships/font" Target="fonts/ArchivoThin-regular.fntdata"/><Relationship Id="rId15" Type="http://schemas.openxmlformats.org/officeDocument/2006/relationships/slide" Target="slides/slide10.xml"/><Relationship Id="rId37" Type="http://schemas.openxmlformats.org/officeDocument/2006/relationships/font" Target="fonts/ArchivoThin-boldItalic.fntdata"/><Relationship Id="rId14" Type="http://schemas.openxmlformats.org/officeDocument/2006/relationships/slide" Target="slides/slide9.xml"/><Relationship Id="rId36" Type="http://schemas.openxmlformats.org/officeDocument/2006/relationships/font" Target="fonts/ArchivoThin-italic.fntdata"/><Relationship Id="rId17" Type="http://schemas.openxmlformats.org/officeDocument/2006/relationships/slide" Target="slides/slide12.xml"/><Relationship Id="rId39" Type="http://schemas.openxmlformats.org/officeDocument/2006/relationships/font" Target="fonts/Archivo-bold.fntdata"/><Relationship Id="rId16" Type="http://schemas.openxmlformats.org/officeDocument/2006/relationships/slide" Target="slides/slide11.xml"/><Relationship Id="rId38" Type="http://schemas.openxmlformats.org/officeDocument/2006/relationships/font" Target="fonts/Archivo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0981396fee_0_87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g30981396fee_0_87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g30981396fee_0_87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g30981396fee_0_87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De esta forma se deben presentar los ejercicios en cada clase </a:t>
            </a:r>
            <a:endParaRPr/>
          </a:p>
        </p:txBody>
      </p:sp>
      <p:sp>
        <p:nvSpPr>
          <p:cNvPr id="196" name="Google Shape;196;g30981396fee_0_87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g30981396fee_0_87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0981396fee_0_116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g30981396fee_0_116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g30981396fee_0_116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g30981396fee_0_116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De esta forma se deben presentar los ejercicios en cada clase </a:t>
            </a:r>
            <a:endParaRPr/>
          </a:p>
        </p:txBody>
      </p:sp>
      <p:sp>
        <p:nvSpPr>
          <p:cNvPr id="218" name="Google Shape;218;g30981396fee_0_116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g30981396fee_0_116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0981396fee_0_142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g30981396fee_0_142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g30981396fee_0_142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8" name="Google Shape;238;g30981396fee_0_142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De esta forma se deben presentar los ejercicios en cada clase </a:t>
            </a:r>
            <a:endParaRPr/>
          </a:p>
        </p:txBody>
      </p:sp>
      <p:sp>
        <p:nvSpPr>
          <p:cNvPr id="239" name="Google Shape;239;g30981396fee_0_142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g30981396fee_0_142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30981396fee_0_207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g30981396fee_0_207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g30981396fee_0_207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5" name="Google Shape;265;g30981396fee_0_207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De esta forma se deben presentar los ejercicios en cada clase </a:t>
            </a:r>
            <a:endParaRPr/>
          </a:p>
        </p:txBody>
      </p:sp>
      <p:sp>
        <p:nvSpPr>
          <p:cNvPr id="266" name="Google Shape;266;g30981396fee_0_207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g30981396fee_0_207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30981396fee_0_265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g30981396fee_0_265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g30981396fee_0_265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7" name="Google Shape;287;g30981396fee_0_265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De esta forma se deben presentar los ejercicios en cada clase </a:t>
            </a:r>
            <a:endParaRPr/>
          </a:p>
        </p:txBody>
      </p:sp>
      <p:sp>
        <p:nvSpPr>
          <p:cNvPr id="288" name="Google Shape;288;g30981396fee_0_265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g30981396fee_0_265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30981396fee_0_177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g30981396fee_0_177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g30981396fee_0_177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3" name="Google Shape;313;g30981396fee_0_177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De esta forma se deben presentar los ejercicios en cada clase </a:t>
            </a:r>
            <a:endParaRPr/>
          </a:p>
        </p:txBody>
      </p:sp>
      <p:sp>
        <p:nvSpPr>
          <p:cNvPr id="314" name="Google Shape;314;g30981396fee_0_177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g30981396fee_0_177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22420c639b4_0_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8" name="Google Shape;328;g22420c639b4_0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Hoja genérica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22420c639b4_0_321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g22420c639b4_0_321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g22420c639b4_0_321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6" name="Google Shape;336;g22420c639b4_0_321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Este formato es para presentar los ejercicios de TODAS LAS CLASES</a:t>
            </a:r>
            <a:endParaRPr/>
          </a:p>
        </p:txBody>
      </p:sp>
      <p:sp>
        <p:nvSpPr>
          <p:cNvPr id="337" name="Google Shape;337;g22420c639b4_0_321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g22420c639b4_0_321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30210dc0ce7_1_166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g30210dc0ce7_1_166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g30210dc0ce7_1_166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2" name="Google Shape;362;g30210dc0ce7_1_166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Este formato es para presentar los ejercicios de TODAS LAS CLASES</a:t>
            </a:r>
            <a:endParaRPr/>
          </a:p>
        </p:txBody>
      </p:sp>
      <p:sp>
        <p:nvSpPr>
          <p:cNvPr id="363" name="Google Shape;363;g30210dc0ce7_1_166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g30210dc0ce7_1_166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30981396fee_0_4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g30981396fee_0_4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g30981396fee_0_4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7" name="Google Shape;387;g30981396fee_0_4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Este formato es para presentar los ejercicios de TODAS LAS CLASES</a:t>
            </a:r>
            <a:endParaRPr/>
          </a:p>
        </p:txBody>
      </p:sp>
      <p:sp>
        <p:nvSpPr>
          <p:cNvPr id="388" name="Google Shape;388;g30981396fee_0_4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g30981396fee_0_4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f22587397b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" name="Google Shape;59;g2f22587397b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Hoja genérica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2d518ec2a8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3" name="Google Shape;413;g2d518ec2a8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Deberá estar ubicada cuando sea necesario realizar un cuestionario en campus</a:t>
            </a:r>
            <a:br>
              <a:rPr lang="es"/>
            </a:br>
            <a:r>
              <a:rPr lang="es"/>
              <a:t>Clases 2, 4, 6, 8, 10 ,12,14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f22587397b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g2f22587397b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243cb1caa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g2243cb1caa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Deberá estar ubicada las 2 primeras clases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20776cbd67_0_6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g220776cbd67_0_6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g220776cbd67_0_6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g220776cbd67_0_6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Hoja genérica</a:t>
            </a:r>
            <a:endParaRPr/>
          </a:p>
        </p:txBody>
      </p:sp>
      <p:sp>
        <p:nvSpPr>
          <p:cNvPr id="97" name="Google Shape;97;g220776cbd67_0_6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g220776cbd67_0_6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0210dc0ce7_1_15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g30210dc0ce7_1_15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g30210dc0ce7_1_15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g30210dc0ce7_1_15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De esta forma se deben presentar los ejercicios en cada clase </a:t>
            </a:r>
            <a:endParaRPr/>
          </a:p>
        </p:txBody>
      </p:sp>
      <p:sp>
        <p:nvSpPr>
          <p:cNvPr id="111" name="Google Shape;111;g30210dc0ce7_1_15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g30210dc0ce7_1_15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20776cbd67_0_29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g220776cbd67_0_29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g220776cbd67_0_29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g220776cbd67_0_29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De esta forma se deben presentar los ejercicios en cada clase </a:t>
            </a:r>
            <a:endParaRPr/>
          </a:p>
        </p:txBody>
      </p:sp>
      <p:sp>
        <p:nvSpPr>
          <p:cNvPr id="132" name="Google Shape;132;g220776cbd67_0_29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g220776cbd67_0_29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d3d4b8dc49_0_12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g2d3d4b8dc49_0_12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g2d3d4b8dc49_0_12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g2d3d4b8dc49_0_12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De esta forma se deben presentar los ejercicios en cada clase </a:t>
            </a:r>
            <a:endParaRPr/>
          </a:p>
        </p:txBody>
      </p:sp>
      <p:sp>
        <p:nvSpPr>
          <p:cNvPr id="154" name="Google Shape;154;g2d3d4b8dc49_0_12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g2d3d4b8dc49_0_12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0981396fee_0_64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g30981396fee_0_64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g30981396fee_0_64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g30981396fee_0_64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De esta forma se deben presentar los ejercicios en cada clase </a:t>
            </a:r>
            <a:endParaRPr/>
          </a:p>
        </p:txBody>
      </p:sp>
      <p:sp>
        <p:nvSpPr>
          <p:cNvPr id="175" name="Google Shape;175;g30981396fee_0_64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g30981396fee_0_64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5" name="Google Shape;4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1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" name="Google Shape;3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1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p1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jpg"/><Relationship Id="rId4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jpg"/><Relationship Id="rId4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jpg"/><Relationship Id="rId4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jpg"/><Relationship Id="rId4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jpg"/><Relationship Id="rId4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jpg"/><Relationship Id="rId4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jpg"/><Relationship Id="rId4" Type="http://schemas.openxmlformats.org/officeDocument/2006/relationships/image" Target="../media/image11.png"/><Relationship Id="rId5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jpg"/><Relationship Id="rId4" Type="http://schemas.openxmlformats.org/officeDocument/2006/relationships/image" Target="../media/image11.png"/><Relationship Id="rId5" Type="http://schemas.openxmlformats.org/officeDocument/2006/relationships/image" Target="../media/image1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jpg"/><Relationship Id="rId4" Type="http://schemas.openxmlformats.org/officeDocument/2006/relationships/image" Target="../media/image11.png"/><Relationship Id="rId5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jpg"/><Relationship Id="rId4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g"/><Relationship Id="rId4" Type="http://schemas.openxmlformats.org/officeDocument/2006/relationships/image" Target="../media/image1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jpg"/><Relationship Id="rId4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Relationship Id="rId4" Type="http://schemas.openxmlformats.org/officeDocument/2006/relationships/image" Target="../media/image14.png"/><Relationship Id="rId5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jpg"/><Relationship Id="rId4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jp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/>
        </p:nvSpPr>
        <p:spPr>
          <a:xfrm>
            <a:off x="1025700" y="1992450"/>
            <a:ext cx="7092600" cy="11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rial"/>
              <a:buNone/>
            </a:pPr>
            <a:r>
              <a:rPr b="1" i="0" lang="es" sz="4800" u="none" cap="none" strike="noStrike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rPr>
              <a:t>Iniciación con Python</a:t>
            </a:r>
            <a:endParaRPr b="1" i="0" sz="4800" u="none" cap="none" strike="noStrike"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</a:pPr>
            <a:r>
              <a:t/>
            </a:r>
            <a:endParaRPr b="1" i="0" sz="7000" u="none" cap="none" strike="noStrike"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55" name="Google Shape;55;p1"/>
          <p:cNvSpPr txBox="1"/>
          <p:nvPr/>
        </p:nvSpPr>
        <p:spPr>
          <a:xfrm>
            <a:off x="2434650" y="3118275"/>
            <a:ext cx="42747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800" u="none" cap="none" strike="noStrike">
                <a:solidFill>
                  <a:schemeClr val="lt1"/>
                </a:solidFill>
                <a:latin typeface="Archivo Medium"/>
                <a:ea typeface="Archivo Medium"/>
                <a:cs typeface="Archivo Medium"/>
                <a:sym typeface="Archivo Medium"/>
              </a:rPr>
              <a:t>Clase 10 - “Diccionarios”</a:t>
            </a:r>
            <a:endParaRPr b="0" i="0" sz="1800" u="none" cap="none" strike="noStrike">
              <a:solidFill>
                <a:schemeClr val="lt1"/>
              </a:solidFill>
              <a:latin typeface="Archivo Medium"/>
              <a:ea typeface="Archivo Medium"/>
              <a:cs typeface="Archivo Medium"/>
              <a:sym typeface="Archivo Medium"/>
            </a:endParaRPr>
          </a:p>
        </p:txBody>
      </p:sp>
      <p:sp>
        <p:nvSpPr>
          <p:cNvPr id="56" name="Google Shape;56;p1"/>
          <p:cNvSpPr txBox="1"/>
          <p:nvPr/>
        </p:nvSpPr>
        <p:spPr>
          <a:xfrm>
            <a:off x="10454750" y="1472825"/>
            <a:ext cx="4913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0981396fee_0_87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200" name="Google Shape;200;g30981396fee_0_87"/>
          <p:cNvCxnSpPr/>
          <p:nvPr/>
        </p:nvCxnSpPr>
        <p:spPr>
          <a:xfrm rot="5731">
            <a:off x="555358" y="1438738"/>
            <a:ext cx="5758808" cy="0"/>
          </a:xfrm>
          <a:prstGeom prst="straightConnector1">
            <a:avLst/>
          </a:prstGeom>
          <a:noFill/>
          <a:ln cap="rnd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01" name="Google Shape;201;g30981396fee_0_87"/>
          <p:cNvGrpSpPr/>
          <p:nvPr/>
        </p:nvGrpSpPr>
        <p:grpSpPr>
          <a:xfrm>
            <a:off x="555362" y="631437"/>
            <a:ext cx="700421" cy="692039"/>
            <a:chOff x="0" y="0"/>
            <a:chExt cx="1867789" cy="1845437"/>
          </a:xfrm>
        </p:grpSpPr>
        <p:sp>
          <p:nvSpPr>
            <p:cNvPr id="202" name="Google Shape;202;g30981396fee_0_87"/>
            <p:cNvSpPr/>
            <p:nvPr/>
          </p:nvSpPr>
          <p:spPr>
            <a:xfrm>
              <a:off x="12700" y="12700"/>
              <a:ext cx="1842389" cy="1820037"/>
            </a:xfrm>
            <a:custGeom>
              <a:rect b="b" l="l" r="r" t="t"/>
              <a:pathLst>
                <a:path extrusionOk="0" h="1820037" w="1842389">
                  <a:moveTo>
                    <a:pt x="0" y="0"/>
                  </a:moveTo>
                  <a:lnTo>
                    <a:pt x="1842389" y="0"/>
                  </a:lnTo>
                  <a:lnTo>
                    <a:pt x="1842389" y="1820037"/>
                  </a:lnTo>
                  <a:lnTo>
                    <a:pt x="0" y="1820037"/>
                  </a:lnTo>
                  <a:close/>
                </a:path>
              </a:pathLst>
            </a:custGeom>
            <a:solidFill>
              <a:srgbClr val="FFAB40"/>
            </a:solidFill>
            <a:ln>
              <a:noFill/>
            </a:ln>
          </p:spPr>
        </p:sp>
        <p:sp>
          <p:nvSpPr>
            <p:cNvPr id="203" name="Google Shape;203;g30981396fee_0_87"/>
            <p:cNvSpPr/>
            <p:nvPr/>
          </p:nvSpPr>
          <p:spPr>
            <a:xfrm>
              <a:off x="0" y="0"/>
              <a:ext cx="1867789" cy="1845437"/>
            </a:xfrm>
            <a:custGeom>
              <a:rect b="b" l="l" r="r" t="t"/>
              <a:pathLst>
                <a:path extrusionOk="0" h="1845437" w="1867789">
                  <a:moveTo>
                    <a:pt x="12700" y="0"/>
                  </a:moveTo>
                  <a:lnTo>
                    <a:pt x="1855089" y="0"/>
                  </a:lnTo>
                  <a:cubicBezTo>
                    <a:pt x="1862074" y="0"/>
                    <a:pt x="1867789" y="5715"/>
                    <a:pt x="1867789" y="12700"/>
                  </a:cubicBezTo>
                  <a:lnTo>
                    <a:pt x="1867789" y="1832737"/>
                  </a:lnTo>
                  <a:cubicBezTo>
                    <a:pt x="1867789" y="1839722"/>
                    <a:pt x="1862074" y="1845437"/>
                    <a:pt x="1855089" y="1845437"/>
                  </a:cubicBezTo>
                  <a:lnTo>
                    <a:pt x="12700" y="1845437"/>
                  </a:lnTo>
                  <a:cubicBezTo>
                    <a:pt x="5715" y="1845437"/>
                    <a:pt x="0" y="1839722"/>
                    <a:pt x="0" y="1832737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1832737"/>
                  </a:lnTo>
                  <a:lnTo>
                    <a:pt x="12700" y="1832737"/>
                  </a:lnTo>
                  <a:lnTo>
                    <a:pt x="12700" y="1820037"/>
                  </a:lnTo>
                  <a:lnTo>
                    <a:pt x="1855089" y="1820037"/>
                  </a:lnTo>
                  <a:lnTo>
                    <a:pt x="1855089" y="1832737"/>
                  </a:lnTo>
                  <a:lnTo>
                    <a:pt x="1842389" y="1832737"/>
                  </a:lnTo>
                  <a:lnTo>
                    <a:pt x="1842389" y="12700"/>
                  </a:lnTo>
                  <a:lnTo>
                    <a:pt x="1855089" y="12700"/>
                  </a:lnTo>
                  <a:lnTo>
                    <a:pt x="1855089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4" name="Google Shape;204;g30981396fee_0_87"/>
          <p:cNvSpPr txBox="1"/>
          <p:nvPr/>
        </p:nvSpPr>
        <p:spPr>
          <a:xfrm>
            <a:off x="1342696" y="719975"/>
            <a:ext cx="731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30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rPr>
              <a:t>Eliminar elementos</a:t>
            </a:r>
            <a:endParaRPr b="0" i="0" sz="3100" u="none" cap="none" strike="noStrike">
              <a:solidFill>
                <a:srgbClr val="000000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205" name="Google Shape;205;g30981396fee_0_87"/>
          <p:cNvSpPr txBox="1"/>
          <p:nvPr/>
        </p:nvSpPr>
        <p:spPr>
          <a:xfrm>
            <a:off x="555350" y="1807850"/>
            <a:ext cx="81045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Archivo Narrow"/>
                <a:ea typeface="Archivo Narrow"/>
                <a:cs typeface="Archivo Narrow"/>
                <a:sym typeface="Archivo Narrow"/>
              </a:rPr>
              <a:t>Es posible eliminar datos de un diccionario. Python posee el comando </a:t>
            </a:r>
            <a:r>
              <a:rPr b="1" lang="es">
                <a:latin typeface="Archivo Narrow"/>
                <a:ea typeface="Archivo Narrow"/>
                <a:cs typeface="Archivo Narrow"/>
                <a:sym typeface="Archivo Narrow"/>
              </a:rPr>
              <a:t>del</a:t>
            </a:r>
            <a:r>
              <a:rPr lang="es">
                <a:latin typeface="Archivo Narrow"/>
                <a:ea typeface="Archivo Narrow"/>
                <a:cs typeface="Archivo Narrow"/>
                <a:sym typeface="Archivo Narrow"/>
              </a:rPr>
              <a:t>, que permite realizar esta acción.</a:t>
            </a:r>
            <a:endParaRPr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pic>
        <p:nvPicPr>
          <p:cNvPr id="206" name="Google Shape;206;g30981396fee_0_8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6162" y="708046"/>
            <a:ext cx="538801" cy="5387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7" name="Google Shape;207;g30981396fee_0_87"/>
          <p:cNvGrpSpPr/>
          <p:nvPr/>
        </p:nvGrpSpPr>
        <p:grpSpPr>
          <a:xfrm>
            <a:off x="668527" y="2086950"/>
            <a:ext cx="2154962" cy="382795"/>
            <a:chOff x="0" y="-9525"/>
            <a:chExt cx="1657918" cy="201641"/>
          </a:xfrm>
        </p:grpSpPr>
        <p:sp>
          <p:nvSpPr>
            <p:cNvPr id="208" name="Google Shape;208;g30981396fee_0_87"/>
            <p:cNvSpPr/>
            <p:nvPr/>
          </p:nvSpPr>
          <p:spPr>
            <a:xfrm>
              <a:off x="0" y="0"/>
              <a:ext cx="1657918" cy="192116"/>
            </a:xfrm>
            <a:custGeom>
              <a:rect b="b" l="l" r="r" t="t"/>
              <a:pathLst>
                <a:path extrusionOk="0" h="192116" w="1657918">
                  <a:moveTo>
                    <a:pt x="0" y="0"/>
                  </a:moveTo>
                  <a:lnTo>
                    <a:pt x="1657918" y="0"/>
                  </a:lnTo>
                  <a:lnTo>
                    <a:pt x="1657918" y="192116"/>
                  </a:lnTo>
                  <a:lnTo>
                    <a:pt x="0" y="192116"/>
                  </a:lnTo>
                  <a:close/>
                </a:path>
              </a:pathLst>
            </a:custGeom>
            <a:solidFill>
              <a:srgbClr val="FFAB40">
                <a:alpha val="49020"/>
              </a:srgbClr>
            </a:solidFill>
            <a:ln>
              <a:noFill/>
            </a:ln>
          </p:spPr>
        </p:sp>
        <p:sp>
          <p:nvSpPr>
            <p:cNvPr id="209" name="Google Shape;209;g30981396fee_0_87"/>
            <p:cNvSpPr txBox="1"/>
            <p:nvPr/>
          </p:nvSpPr>
          <p:spPr>
            <a:xfrm>
              <a:off x="0" y="-9525"/>
              <a:ext cx="1657800" cy="20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59944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0" name="Google Shape;210;g30981396fee_0_87"/>
          <p:cNvSpPr txBox="1"/>
          <p:nvPr/>
        </p:nvSpPr>
        <p:spPr>
          <a:xfrm>
            <a:off x="968725" y="2114875"/>
            <a:ext cx="1721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lang="es" sz="2100">
                <a:latin typeface="Archivo Narrow"/>
                <a:ea typeface="Archivo Narrow"/>
                <a:cs typeface="Archivo Narrow"/>
                <a:sym typeface="Archivo Narrow"/>
              </a:rPr>
              <a:t>Ejemplo: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g30981396fee_0_87"/>
          <p:cNvSpPr txBox="1"/>
          <p:nvPr/>
        </p:nvSpPr>
        <p:spPr>
          <a:xfrm>
            <a:off x="557725" y="2584250"/>
            <a:ext cx="4828200" cy="1657800"/>
          </a:xfrm>
          <a:prstGeom prst="rect">
            <a:avLst/>
          </a:prstGeom>
          <a:solidFill>
            <a:srgbClr val="1F1F1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ADBAC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productos </a:t>
            </a:r>
            <a:r>
              <a:rPr lang="es" sz="1050">
                <a:solidFill>
                  <a:srgbClr val="F4706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50">
                <a:solidFill>
                  <a:srgbClr val="ADBAC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50">
              <a:solidFill>
                <a:srgbClr val="ADBAC7"/>
              </a:solidFill>
              <a:highlight>
                <a:srgbClr val="22272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ADBAC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" sz="1050">
                <a:solidFill>
                  <a:srgbClr val="96D0FF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"Manzanas"</a:t>
            </a:r>
            <a:r>
              <a:rPr lang="es" sz="1050">
                <a:solidFill>
                  <a:srgbClr val="ADBAC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s" sz="1050">
                <a:solidFill>
                  <a:srgbClr val="6CB6FF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50</a:t>
            </a:r>
            <a:r>
              <a:rPr lang="es" sz="1050">
                <a:solidFill>
                  <a:srgbClr val="ADBAC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solidFill>
                <a:srgbClr val="ADBAC7"/>
              </a:solidFill>
              <a:highlight>
                <a:srgbClr val="22272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ADBAC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" sz="1050">
                <a:solidFill>
                  <a:srgbClr val="96D0FF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"Peras"</a:t>
            </a:r>
            <a:r>
              <a:rPr lang="es" sz="1050">
                <a:solidFill>
                  <a:srgbClr val="ADBAC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s" sz="1050">
                <a:solidFill>
                  <a:srgbClr val="6CB6FF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30</a:t>
            </a:r>
            <a:r>
              <a:rPr lang="es" sz="1050">
                <a:solidFill>
                  <a:srgbClr val="ADBAC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solidFill>
                <a:srgbClr val="ADBAC7"/>
              </a:solidFill>
              <a:highlight>
                <a:srgbClr val="22272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ADBAC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" sz="1050">
                <a:solidFill>
                  <a:srgbClr val="96D0FF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"Bananas"</a:t>
            </a:r>
            <a:r>
              <a:rPr lang="es" sz="1050">
                <a:solidFill>
                  <a:srgbClr val="ADBAC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s" sz="1050">
                <a:solidFill>
                  <a:srgbClr val="6CB6FF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40</a:t>
            </a:r>
            <a:endParaRPr sz="1050">
              <a:solidFill>
                <a:srgbClr val="6CB6FF"/>
              </a:solidFill>
              <a:highlight>
                <a:srgbClr val="22272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ADBAC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ADBAC7"/>
              </a:solidFill>
              <a:highlight>
                <a:srgbClr val="22272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DCBDFB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" sz="1050">
                <a:solidFill>
                  <a:srgbClr val="ADBAC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(productos)</a:t>
            </a:r>
            <a:endParaRPr sz="1050">
              <a:solidFill>
                <a:srgbClr val="ADBAC7"/>
              </a:solidFill>
              <a:highlight>
                <a:srgbClr val="22272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ADBAC7"/>
              </a:solidFill>
              <a:highlight>
                <a:srgbClr val="22272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F4706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del</a:t>
            </a:r>
            <a:r>
              <a:rPr lang="es" sz="1050">
                <a:solidFill>
                  <a:srgbClr val="ADBAC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 productos[</a:t>
            </a:r>
            <a:r>
              <a:rPr lang="es" sz="1050">
                <a:solidFill>
                  <a:srgbClr val="96D0FF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"Bananas"</a:t>
            </a:r>
            <a:r>
              <a:rPr lang="es" sz="1050">
                <a:solidFill>
                  <a:srgbClr val="ADBAC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050">
              <a:solidFill>
                <a:srgbClr val="ADBAC7"/>
              </a:solidFill>
              <a:highlight>
                <a:srgbClr val="22272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DCBDFB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" sz="1050">
                <a:solidFill>
                  <a:srgbClr val="ADBAC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(productos)</a:t>
            </a:r>
            <a:endParaRPr b="0" i="0" sz="1050" u="none" cap="none" strike="noStrike">
              <a:solidFill>
                <a:srgbClr val="768390"/>
              </a:solidFill>
              <a:highlight>
                <a:srgbClr val="22272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2" name="Google Shape;212;g30981396fee_0_87"/>
          <p:cNvSpPr txBox="1"/>
          <p:nvPr/>
        </p:nvSpPr>
        <p:spPr>
          <a:xfrm>
            <a:off x="5738075" y="2584150"/>
            <a:ext cx="2848200" cy="1657800"/>
          </a:xfrm>
          <a:prstGeom prst="rect">
            <a:avLst/>
          </a:prstGeom>
          <a:solidFill>
            <a:srgbClr val="1F1F1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ADBAC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ADBAC7"/>
                </a:solidFill>
                <a:latin typeface="Courier New"/>
                <a:ea typeface="Courier New"/>
                <a:cs typeface="Courier New"/>
                <a:sym typeface="Courier New"/>
              </a:rPr>
              <a:t>{'Manzanas': 50, 'Peras': 30, 'Bananas': 40}</a:t>
            </a:r>
            <a:endParaRPr sz="1050">
              <a:solidFill>
                <a:srgbClr val="ADBAC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ADBAC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ADBAC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ADBAC7"/>
                </a:solidFill>
                <a:latin typeface="Courier New"/>
                <a:ea typeface="Courier New"/>
                <a:cs typeface="Courier New"/>
                <a:sym typeface="Courier New"/>
              </a:rPr>
              <a:t>{'Manzanas': 50, 'Peras': 30}</a:t>
            </a:r>
            <a:endParaRPr b="0" i="0" sz="1050" u="none" cap="none" strike="noStrike">
              <a:solidFill>
                <a:srgbClr val="ADBAC7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0981396fee_0_116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222" name="Google Shape;222;g30981396fee_0_116"/>
          <p:cNvCxnSpPr/>
          <p:nvPr/>
        </p:nvCxnSpPr>
        <p:spPr>
          <a:xfrm rot="5731">
            <a:off x="555358" y="1438738"/>
            <a:ext cx="5758808" cy="0"/>
          </a:xfrm>
          <a:prstGeom prst="straightConnector1">
            <a:avLst/>
          </a:prstGeom>
          <a:noFill/>
          <a:ln cap="rnd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23" name="Google Shape;223;g30981396fee_0_116"/>
          <p:cNvGrpSpPr/>
          <p:nvPr/>
        </p:nvGrpSpPr>
        <p:grpSpPr>
          <a:xfrm>
            <a:off x="555362" y="631437"/>
            <a:ext cx="700421" cy="692039"/>
            <a:chOff x="0" y="0"/>
            <a:chExt cx="1867789" cy="1845437"/>
          </a:xfrm>
        </p:grpSpPr>
        <p:sp>
          <p:nvSpPr>
            <p:cNvPr id="224" name="Google Shape;224;g30981396fee_0_116"/>
            <p:cNvSpPr/>
            <p:nvPr/>
          </p:nvSpPr>
          <p:spPr>
            <a:xfrm>
              <a:off x="12700" y="12700"/>
              <a:ext cx="1842389" cy="1820037"/>
            </a:xfrm>
            <a:custGeom>
              <a:rect b="b" l="l" r="r" t="t"/>
              <a:pathLst>
                <a:path extrusionOk="0" h="1820037" w="1842389">
                  <a:moveTo>
                    <a:pt x="0" y="0"/>
                  </a:moveTo>
                  <a:lnTo>
                    <a:pt x="1842389" y="0"/>
                  </a:lnTo>
                  <a:lnTo>
                    <a:pt x="1842389" y="1820037"/>
                  </a:lnTo>
                  <a:lnTo>
                    <a:pt x="0" y="1820037"/>
                  </a:lnTo>
                  <a:close/>
                </a:path>
              </a:pathLst>
            </a:custGeom>
            <a:solidFill>
              <a:srgbClr val="FFAB40"/>
            </a:solidFill>
            <a:ln>
              <a:noFill/>
            </a:ln>
          </p:spPr>
        </p:sp>
        <p:sp>
          <p:nvSpPr>
            <p:cNvPr id="225" name="Google Shape;225;g30981396fee_0_116"/>
            <p:cNvSpPr/>
            <p:nvPr/>
          </p:nvSpPr>
          <p:spPr>
            <a:xfrm>
              <a:off x="0" y="0"/>
              <a:ext cx="1867789" cy="1845437"/>
            </a:xfrm>
            <a:custGeom>
              <a:rect b="b" l="l" r="r" t="t"/>
              <a:pathLst>
                <a:path extrusionOk="0" h="1845437" w="1867789">
                  <a:moveTo>
                    <a:pt x="12700" y="0"/>
                  </a:moveTo>
                  <a:lnTo>
                    <a:pt x="1855089" y="0"/>
                  </a:lnTo>
                  <a:cubicBezTo>
                    <a:pt x="1862074" y="0"/>
                    <a:pt x="1867789" y="5715"/>
                    <a:pt x="1867789" y="12700"/>
                  </a:cubicBezTo>
                  <a:lnTo>
                    <a:pt x="1867789" y="1832737"/>
                  </a:lnTo>
                  <a:cubicBezTo>
                    <a:pt x="1867789" y="1839722"/>
                    <a:pt x="1862074" y="1845437"/>
                    <a:pt x="1855089" y="1845437"/>
                  </a:cubicBezTo>
                  <a:lnTo>
                    <a:pt x="12700" y="1845437"/>
                  </a:lnTo>
                  <a:cubicBezTo>
                    <a:pt x="5715" y="1845437"/>
                    <a:pt x="0" y="1839722"/>
                    <a:pt x="0" y="1832737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1832737"/>
                  </a:lnTo>
                  <a:lnTo>
                    <a:pt x="12700" y="1832737"/>
                  </a:lnTo>
                  <a:lnTo>
                    <a:pt x="12700" y="1820037"/>
                  </a:lnTo>
                  <a:lnTo>
                    <a:pt x="1855089" y="1820037"/>
                  </a:lnTo>
                  <a:lnTo>
                    <a:pt x="1855089" y="1832737"/>
                  </a:lnTo>
                  <a:lnTo>
                    <a:pt x="1842389" y="1832737"/>
                  </a:lnTo>
                  <a:lnTo>
                    <a:pt x="1842389" y="12700"/>
                  </a:lnTo>
                  <a:lnTo>
                    <a:pt x="1855089" y="12700"/>
                  </a:lnTo>
                  <a:lnTo>
                    <a:pt x="1855089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6" name="Google Shape;226;g30981396fee_0_116"/>
          <p:cNvSpPr txBox="1"/>
          <p:nvPr/>
        </p:nvSpPr>
        <p:spPr>
          <a:xfrm>
            <a:off x="1342696" y="719975"/>
            <a:ext cx="731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30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rPr>
              <a:t>Recorrer un diccionario</a:t>
            </a:r>
            <a:endParaRPr b="0" i="0" sz="3100" u="none" cap="none" strike="noStrike">
              <a:solidFill>
                <a:srgbClr val="000000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227" name="Google Shape;227;g30981396fee_0_116"/>
          <p:cNvSpPr txBox="1"/>
          <p:nvPr/>
        </p:nvSpPr>
        <p:spPr>
          <a:xfrm>
            <a:off x="555350" y="1807850"/>
            <a:ext cx="8104500" cy="9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Archivo Narrow"/>
                <a:ea typeface="Archivo Narrow"/>
                <a:cs typeface="Archivo Narrow"/>
                <a:sym typeface="Archivo Narrow"/>
              </a:rPr>
              <a:t>Para recorrer un diccionario podemos utilizar bucles. Hay tres métodos muy útiles:</a:t>
            </a:r>
            <a:endParaRPr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-317500" lvl="0" marL="45720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SzPts val="1400"/>
              <a:buFont typeface="Archivo Narrow"/>
              <a:buChar char="●"/>
            </a:pPr>
            <a:r>
              <a:rPr lang="es">
                <a:latin typeface="Archivo Narrow"/>
                <a:ea typeface="Archivo Narrow"/>
                <a:cs typeface="Archivo Narrow"/>
                <a:sym typeface="Archivo Narrow"/>
              </a:rPr>
              <a:t>.items(): Devuelve clave-valor como tuplas.</a:t>
            </a:r>
            <a:endParaRPr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-317500" lvl="0" marL="45720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SzPts val="1400"/>
              <a:buFont typeface="Archivo Narrow"/>
              <a:buChar char="●"/>
            </a:pPr>
            <a:r>
              <a:rPr lang="es">
                <a:latin typeface="Archivo Narrow"/>
                <a:ea typeface="Archivo Narrow"/>
                <a:cs typeface="Archivo Narrow"/>
                <a:sym typeface="Archivo Narrow"/>
              </a:rPr>
              <a:t>.keys(): Devuelve sólo las claves.</a:t>
            </a:r>
            <a:endParaRPr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-317500" lvl="0" marL="45720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SzPts val="1400"/>
              <a:buFont typeface="Archivo Narrow"/>
              <a:buChar char="●"/>
            </a:pPr>
            <a:r>
              <a:rPr lang="es">
                <a:latin typeface="Archivo Narrow"/>
                <a:ea typeface="Archivo Narrow"/>
                <a:cs typeface="Archivo Narrow"/>
                <a:sym typeface="Archivo Narrow"/>
              </a:rPr>
              <a:t>.values(): Devuelve solo los valores.</a:t>
            </a:r>
            <a:endParaRPr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pic>
        <p:nvPicPr>
          <p:cNvPr id="228" name="Google Shape;228;g30981396fee_0_1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6162" y="708046"/>
            <a:ext cx="538801" cy="5387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9" name="Google Shape;229;g30981396fee_0_116"/>
          <p:cNvGrpSpPr/>
          <p:nvPr/>
        </p:nvGrpSpPr>
        <p:grpSpPr>
          <a:xfrm>
            <a:off x="698799" y="2799050"/>
            <a:ext cx="3831283" cy="382795"/>
            <a:chOff x="0" y="-9525"/>
            <a:chExt cx="1657918" cy="201641"/>
          </a:xfrm>
        </p:grpSpPr>
        <p:sp>
          <p:nvSpPr>
            <p:cNvPr id="230" name="Google Shape;230;g30981396fee_0_116"/>
            <p:cNvSpPr/>
            <p:nvPr/>
          </p:nvSpPr>
          <p:spPr>
            <a:xfrm>
              <a:off x="0" y="0"/>
              <a:ext cx="1657918" cy="192116"/>
            </a:xfrm>
            <a:custGeom>
              <a:rect b="b" l="l" r="r" t="t"/>
              <a:pathLst>
                <a:path extrusionOk="0" h="192116" w="1657918">
                  <a:moveTo>
                    <a:pt x="0" y="0"/>
                  </a:moveTo>
                  <a:lnTo>
                    <a:pt x="1657918" y="0"/>
                  </a:lnTo>
                  <a:lnTo>
                    <a:pt x="1657918" y="192116"/>
                  </a:lnTo>
                  <a:lnTo>
                    <a:pt x="0" y="192116"/>
                  </a:lnTo>
                  <a:close/>
                </a:path>
              </a:pathLst>
            </a:custGeom>
            <a:solidFill>
              <a:srgbClr val="FFAB40">
                <a:alpha val="49020"/>
              </a:srgbClr>
            </a:solidFill>
            <a:ln>
              <a:noFill/>
            </a:ln>
          </p:spPr>
        </p:sp>
        <p:sp>
          <p:nvSpPr>
            <p:cNvPr id="231" name="Google Shape;231;g30981396fee_0_116"/>
            <p:cNvSpPr txBox="1"/>
            <p:nvPr/>
          </p:nvSpPr>
          <p:spPr>
            <a:xfrm>
              <a:off x="0" y="-9525"/>
              <a:ext cx="1657800" cy="20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59944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2" name="Google Shape;232;g30981396fee_0_116"/>
          <p:cNvSpPr txBox="1"/>
          <p:nvPr/>
        </p:nvSpPr>
        <p:spPr>
          <a:xfrm>
            <a:off x="999000" y="2826975"/>
            <a:ext cx="3177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lang="es" sz="2100">
                <a:latin typeface="Archivo Narrow"/>
                <a:ea typeface="Archivo Narrow"/>
                <a:cs typeface="Archivo Narrow"/>
                <a:sym typeface="Archivo Narrow"/>
              </a:rPr>
              <a:t>Ejemplo con .</a:t>
            </a:r>
            <a:r>
              <a:rPr b="1" lang="es" sz="2100">
                <a:latin typeface="Archivo Narrow"/>
                <a:ea typeface="Archivo Narrow"/>
                <a:cs typeface="Archivo Narrow"/>
                <a:sym typeface="Archivo Narrow"/>
              </a:rPr>
              <a:t>items</a:t>
            </a:r>
            <a:r>
              <a:rPr b="1" lang="es" sz="2100">
                <a:latin typeface="Archivo Narrow"/>
                <a:ea typeface="Archivo Narrow"/>
                <a:cs typeface="Archivo Narrow"/>
                <a:sym typeface="Archivo Narrow"/>
              </a:rPr>
              <a:t>():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g30981396fee_0_116"/>
          <p:cNvSpPr txBox="1"/>
          <p:nvPr/>
        </p:nvSpPr>
        <p:spPr>
          <a:xfrm>
            <a:off x="1692200" y="3253750"/>
            <a:ext cx="6618300" cy="1036500"/>
          </a:xfrm>
          <a:prstGeom prst="rect">
            <a:avLst/>
          </a:prstGeom>
          <a:solidFill>
            <a:srgbClr val="1F1F1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768390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# Recorremos el diccionario para mostrar los productos</a:t>
            </a:r>
            <a:endParaRPr sz="1050">
              <a:solidFill>
                <a:srgbClr val="768390"/>
              </a:solidFill>
              <a:highlight>
                <a:srgbClr val="22272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DCBDFB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" sz="1050">
                <a:solidFill>
                  <a:srgbClr val="ADBAC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50">
                <a:solidFill>
                  <a:srgbClr val="96D0FF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"Inventario de productos:"</a:t>
            </a:r>
            <a:r>
              <a:rPr lang="es" sz="1050">
                <a:solidFill>
                  <a:srgbClr val="ADBAC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ADBAC7"/>
              </a:solidFill>
              <a:highlight>
                <a:srgbClr val="22272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F4706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s" sz="1050">
                <a:solidFill>
                  <a:srgbClr val="ADBAC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 producto, cantidad </a:t>
            </a:r>
            <a:r>
              <a:rPr lang="es" sz="1050">
                <a:solidFill>
                  <a:srgbClr val="F4706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s" sz="1050">
                <a:solidFill>
                  <a:srgbClr val="ADBAC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 productos.</a:t>
            </a:r>
            <a:r>
              <a:rPr lang="es" sz="1050">
                <a:solidFill>
                  <a:srgbClr val="DCBDFB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items</a:t>
            </a:r>
            <a:r>
              <a:rPr lang="es" sz="1050">
                <a:solidFill>
                  <a:srgbClr val="ADBAC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():</a:t>
            </a:r>
            <a:endParaRPr sz="1050">
              <a:solidFill>
                <a:srgbClr val="ADBAC7"/>
              </a:solidFill>
              <a:highlight>
                <a:srgbClr val="22272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ADBAC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" sz="1050">
                <a:solidFill>
                  <a:srgbClr val="DCBDFB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" sz="1050">
                <a:solidFill>
                  <a:srgbClr val="ADBAC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50">
                <a:solidFill>
                  <a:srgbClr val="96D0FF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"Producto:"</a:t>
            </a:r>
            <a:r>
              <a:rPr lang="es" sz="1050">
                <a:solidFill>
                  <a:srgbClr val="ADBAC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, producto, </a:t>
            </a:r>
            <a:r>
              <a:rPr lang="es" sz="1050">
                <a:solidFill>
                  <a:srgbClr val="96D0FF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"- Cantidad en stock:"</a:t>
            </a:r>
            <a:r>
              <a:rPr lang="es" sz="1050">
                <a:solidFill>
                  <a:srgbClr val="ADBAC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, cantidad)</a:t>
            </a:r>
            <a:endParaRPr sz="1050">
              <a:solidFill>
                <a:srgbClr val="ADBAC7"/>
              </a:solidFill>
              <a:highlight>
                <a:srgbClr val="22272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0981396fee_0_142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243" name="Google Shape;243;g30981396fee_0_142"/>
          <p:cNvCxnSpPr/>
          <p:nvPr/>
        </p:nvCxnSpPr>
        <p:spPr>
          <a:xfrm rot="5731">
            <a:off x="555358" y="1438738"/>
            <a:ext cx="5758808" cy="0"/>
          </a:xfrm>
          <a:prstGeom prst="straightConnector1">
            <a:avLst/>
          </a:prstGeom>
          <a:noFill/>
          <a:ln cap="rnd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44" name="Google Shape;244;g30981396fee_0_142"/>
          <p:cNvGrpSpPr/>
          <p:nvPr/>
        </p:nvGrpSpPr>
        <p:grpSpPr>
          <a:xfrm>
            <a:off x="555362" y="631437"/>
            <a:ext cx="700421" cy="692039"/>
            <a:chOff x="0" y="0"/>
            <a:chExt cx="1867789" cy="1845437"/>
          </a:xfrm>
        </p:grpSpPr>
        <p:sp>
          <p:nvSpPr>
            <p:cNvPr id="245" name="Google Shape;245;g30981396fee_0_142"/>
            <p:cNvSpPr/>
            <p:nvPr/>
          </p:nvSpPr>
          <p:spPr>
            <a:xfrm>
              <a:off x="12700" y="12700"/>
              <a:ext cx="1842389" cy="1820037"/>
            </a:xfrm>
            <a:custGeom>
              <a:rect b="b" l="l" r="r" t="t"/>
              <a:pathLst>
                <a:path extrusionOk="0" h="1820037" w="1842389">
                  <a:moveTo>
                    <a:pt x="0" y="0"/>
                  </a:moveTo>
                  <a:lnTo>
                    <a:pt x="1842389" y="0"/>
                  </a:lnTo>
                  <a:lnTo>
                    <a:pt x="1842389" y="1820037"/>
                  </a:lnTo>
                  <a:lnTo>
                    <a:pt x="0" y="1820037"/>
                  </a:lnTo>
                  <a:close/>
                </a:path>
              </a:pathLst>
            </a:custGeom>
            <a:solidFill>
              <a:srgbClr val="FFAB40"/>
            </a:solidFill>
            <a:ln>
              <a:noFill/>
            </a:ln>
          </p:spPr>
        </p:sp>
        <p:sp>
          <p:nvSpPr>
            <p:cNvPr id="246" name="Google Shape;246;g30981396fee_0_142"/>
            <p:cNvSpPr/>
            <p:nvPr/>
          </p:nvSpPr>
          <p:spPr>
            <a:xfrm>
              <a:off x="0" y="0"/>
              <a:ext cx="1867789" cy="1845437"/>
            </a:xfrm>
            <a:custGeom>
              <a:rect b="b" l="l" r="r" t="t"/>
              <a:pathLst>
                <a:path extrusionOk="0" h="1845437" w="1867789">
                  <a:moveTo>
                    <a:pt x="12700" y="0"/>
                  </a:moveTo>
                  <a:lnTo>
                    <a:pt x="1855089" y="0"/>
                  </a:lnTo>
                  <a:cubicBezTo>
                    <a:pt x="1862074" y="0"/>
                    <a:pt x="1867789" y="5715"/>
                    <a:pt x="1867789" y="12700"/>
                  </a:cubicBezTo>
                  <a:lnTo>
                    <a:pt x="1867789" y="1832737"/>
                  </a:lnTo>
                  <a:cubicBezTo>
                    <a:pt x="1867789" y="1839722"/>
                    <a:pt x="1862074" y="1845437"/>
                    <a:pt x="1855089" y="1845437"/>
                  </a:cubicBezTo>
                  <a:lnTo>
                    <a:pt x="12700" y="1845437"/>
                  </a:lnTo>
                  <a:cubicBezTo>
                    <a:pt x="5715" y="1845437"/>
                    <a:pt x="0" y="1839722"/>
                    <a:pt x="0" y="1832737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1832737"/>
                  </a:lnTo>
                  <a:lnTo>
                    <a:pt x="12700" y="1832737"/>
                  </a:lnTo>
                  <a:lnTo>
                    <a:pt x="12700" y="1820037"/>
                  </a:lnTo>
                  <a:lnTo>
                    <a:pt x="1855089" y="1820037"/>
                  </a:lnTo>
                  <a:lnTo>
                    <a:pt x="1855089" y="1832737"/>
                  </a:lnTo>
                  <a:lnTo>
                    <a:pt x="1842389" y="1832737"/>
                  </a:lnTo>
                  <a:lnTo>
                    <a:pt x="1842389" y="12700"/>
                  </a:lnTo>
                  <a:lnTo>
                    <a:pt x="1855089" y="12700"/>
                  </a:lnTo>
                  <a:lnTo>
                    <a:pt x="1855089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7" name="Google Shape;247;g30981396fee_0_142"/>
          <p:cNvSpPr txBox="1"/>
          <p:nvPr/>
        </p:nvSpPr>
        <p:spPr>
          <a:xfrm>
            <a:off x="1342696" y="719975"/>
            <a:ext cx="731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30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rPr>
              <a:t>Recorrer un diccionario</a:t>
            </a:r>
            <a:endParaRPr b="0" i="0" sz="3100" u="none" cap="none" strike="noStrike">
              <a:solidFill>
                <a:srgbClr val="000000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pic>
        <p:nvPicPr>
          <p:cNvPr id="248" name="Google Shape;248;g30981396fee_0_1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6162" y="708046"/>
            <a:ext cx="538801" cy="5387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9" name="Google Shape;249;g30981396fee_0_142"/>
          <p:cNvGrpSpPr/>
          <p:nvPr/>
        </p:nvGrpSpPr>
        <p:grpSpPr>
          <a:xfrm>
            <a:off x="698799" y="2799050"/>
            <a:ext cx="3634654" cy="382795"/>
            <a:chOff x="0" y="-9525"/>
            <a:chExt cx="1657918" cy="201641"/>
          </a:xfrm>
        </p:grpSpPr>
        <p:sp>
          <p:nvSpPr>
            <p:cNvPr id="250" name="Google Shape;250;g30981396fee_0_142"/>
            <p:cNvSpPr/>
            <p:nvPr/>
          </p:nvSpPr>
          <p:spPr>
            <a:xfrm>
              <a:off x="0" y="0"/>
              <a:ext cx="1657918" cy="192116"/>
            </a:xfrm>
            <a:custGeom>
              <a:rect b="b" l="l" r="r" t="t"/>
              <a:pathLst>
                <a:path extrusionOk="0" h="192116" w="1657918">
                  <a:moveTo>
                    <a:pt x="0" y="0"/>
                  </a:moveTo>
                  <a:lnTo>
                    <a:pt x="1657918" y="0"/>
                  </a:lnTo>
                  <a:lnTo>
                    <a:pt x="1657918" y="192116"/>
                  </a:lnTo>
                  <a:lnTo>
                    <a:pt x="0" y="192116"/>
                  </a:lnTo>
                  <a:close/>
                </a:path>
              </a:pathLst>
            </a:custGeom>
            <a:solidFill>
              <a:srgbClr val="FFAB40">
                <a:alpha val="49020"/>
              </a:srgbClr>
            </a:solidFill>
            <a:ln>
              <a:noFill/>
            </a:ln>
          </p:spPr>
        </p:sp>
        <p:sp>
          <p:nvSpPr>
            <p:cNvPr id="251" name="Google Shape;251;g30981396fee_0_142"/>
            <p:cNvSpPr txBox="1"/>
            <p:nvPr/>
          </p:nvSpPr>
          <p:spPr>
            <a:xfrm>
              <a:off x="0" y="-9525"/>
              <a:ext cx="1657800" cy="20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59944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2" name="Google Shape;252;g30981396fee_0_142"/>
          <p:cNvSpPr txBox="1"/>
          <p:nvPr/>
        </p:nvSpPr>
        <p:spPr>
          <a:xfrm>
            <a:off x="999000" y="2826975"/>
            <a:ext cx="3145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lang="es" sz="2100">
                <a:latin typeface="Archivo Narrow"/>
                <a:ea typeface="Archivo Narrow"/>
                <a:cs typeface="Archivo Narrow"/>
                <a:sym typeface="Archivo Narrow"/>
              </a:rPr>
              <a:t>Ejemplo con .values():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3" name="Google Shape;253;g30981396fee_0_142"/>
          <p:cNvGrpSpPr/>
          <p:nvPr/>
        </p:nvGrpSpPr>
        <p:grpSpPr>
          <a:xfrm>
            <a:off x="698799" y="1587925"/>
            <a:ext cx="3634654" cy="382795"/>
            <a:chOff x="0" y="-9525"/>
            <a:chExt cx="1657918" cy="201641"/>
          </a:xfrm>
        </p:grpSpPr>
        <p:sp>
          <p:nvSpPr>
            <p:cNvPr id="254" name="Google Shape;254;g30981396fee_0_142"/>
            <p:cNvSpPr/>
            <p:nvPr/>
          </p:nvSpPr>
          <p:spPr>
            <a:xfrm>
              <a:off x="0" y="0"/>
              <a:ext cx="1657918" cy="192116"/>
            </a:xfrm>
            <a:custGeom>
              <a:rect b="b" l="l" r="r" t="t"/>
              <a:pathLst>
                <a:path extrusionOk="0" h="192116" w="1657918">
                  <a:moveTo>
                    <a:pt x="0" y="0"/>
                  </a:moveTo>
                  <a:lnTo>
                    <a:pt x="1657918" y="0"/>
                  </a:lnTo>
                  <a:lnTo>
                    <a:pt x="1657918" y="192116"/>
                  </a:lnTo>
                  <a:lnTo>
                    <a:pt x="0" y="192116"/>
                  </a:lnTo>
                  <a:close/>
                </a:path>
              </a:pathLst>
            </a:custGeom>
            <a:solidFill>
              <a:srgbClr val="FFAB40">
                <a:alpha val="49020"/>
              </a:srgbClr>
            </a:solidFill>
            <a:ln>
              <a:noFill/>
            </a:ln>
          </p:spPr>
        </p:sp>
        <p:sp>
          <p:nvSpPr>
            <p:cNvPr id="255" name="Google Shape;255;g30981396fee_0_142"/>
            <p:cNvSpPr txBox="1"/>
            <p:nvPr/>
          </p:nvSpPr>
          <p:spPr>
            <a:xfrm>
              <a:off x="0" y="-9525"/>
              <a:ext cx="1657800" cy="20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59944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6" name="Google Shape;256;g30981396fee_0_142"/>
          <p:cNvSpPr txBox="1"/>
          <p:nvPr/>
        </p:nvSpPr>
        <p:spPr>
          <a:xfrm>
            <a:off x="999000" y="1615850"/>
            <a:ext cx="3145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lang="es" sz="2100">
                <a:latin typeface="Archivo Narrow"/>
                <a:ea typeface="Archivo Narrow"/>
                <a:cs typeface="Archivo Narrow"/>
                <a:sym typeface="Archivo Narrow"/>
              </a:rPr>
              <a:t>Ejemplo con .keys():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g30981396fee_0_142"/>
          <p:cNvSpPr txBox="1"/>
          <p:nvPr/>
        </p:nvSpPr>
        <p:spPr>
          <a:xfrm>
            <a:off x="1194675" y="2032950"/>
            <a:ext cx="3299700" cy="643800"/>
          </a:xfrm>
          <a:prstGeom prst="rect">
            <a:avLst/>
          </a:prstGeom>
          <a:solidFill>
            <a:srgbClr val="1F1F1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F4706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s" sz="1050">
                <a:solidFill>
                  <a:srgbClr val="ADBAC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 clave </a:t>
            </a:r>
            <a:r>
              <a:rPr lang="es" sz="1050">
                <a:solidFill>
                  <a:srgbClr val="F4706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s" sz="1050">
                <a:solidFill>
                  <a:srgbClr val="ADBAC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 productos.</a:t>
            </a:r>
            <a:r>
              <a:rPr lang="es" sz="1050">
                <a:solidFill>
                  <a:srgbClr val="DCBDFB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keys</a:t>
            </a:r>
            <a:r>
              <a:rPr lang="es" sz="1050">
                <a:solidFill>
                  <a:srgbClr val="ADBAC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():</a:t>
            </a:r>
            <a:endParaRPr sz="1050">
              <a:solidFill>
                <a:srgbClr val="ADBAC7"/>
              </a:solidFill>
              <a:highlight>
                <a:srgbClr val="22272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ADBAC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" sz="1050">
                <a:solidFill>
                  <a:srgbClr val="DCBDFB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" sz="1050">
                <a:solidFill>
                  <a:srgbClr val="ADBAC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50">
                <a:solidFill>
                  <a:srgbClr val="96D0FF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"Producto:"</a:t>
            </a:r>
            <a:r>
              <a:rPr lang="es" sz="1050">
                <a:solidFill>
                  <a:srgbClr val="ADBAC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, clave)</a:t>
            </a:r>
            <a:endParaRPr sz="1050">
              <a:solidFill>
                <a:srgbClr val="768390"/>
              </a:solidFill>
              <a:highlight>
                <a:srgbClr val="22272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8" name="Google Shape;258;g30981396fee_0_142"/>
          <p:cNvSpPr txBox="1"/>
          <p:nvPr/>
        </p:nvSpPr>
        <p:spPr>
          <a:xfrm>
            <a:off x="4649625" y="2032950"/>
            <a:ext cx="3299700" cy="643800"/>
          </a:xfrm>
          <a:prstGeom prst="rect">
            <a:avLst/>
          </a:prstGeom>
          <a:solidFill>
            <a:srgbClr val="1F1F1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chemeClr val="lt1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Producto: Manzanas</a:t>
            </a:r>
            <a:endParaRPr sz="1050">
              <a:solidFill>
                <a:schemeClr val="lt1"/>
              </a:solidFill>
              <a:highlight>
                <a:srgbClr val="22272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chemeClr val="lt1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Producto: Peras</a:t>
            </a:r>
            <a:endParaRPr sz="1050">
              <a:solidFill>
                <a:schemeClr val="lt1"/>
              </a:solidFill>
              <a:highlight>
                <a:srgbClr val="22272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chemeClr val="lt1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Producto: Bananas</a:t>
            </a:r>
            <a:endParaRPr sz="1050">
              <a:solidFill>
                <a:schemeClr val="lt1"/>
              </a:solidFill>
              <a:highlight>
                <a:srgbClr val="22272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9" name="Google Shape;259;g30981396fee_0_142"/>
          <p:cNvSpPr txBox="1"/>
          <p:nvPr/>
        </p:nvSpPr>
        <p:spPr>
          <a:xfrm>
            <a:off x="1174975" y="3215575"/>
            <a:ext cx="3299700" cy="643800"/>
          </a:xfrm>
          <a:prstGeom prst="rect">
            <a:avLst/>
          </a:prstGeom>
          <a:solidFill>
            <a:srgbClr val="1F1F1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F4706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s" sz="1050">
                <a:solidFill>
                  <a:srgbClr val="ADBAC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 valor </a:t>
            </a:r>
            <a:r>
              <a:rPr lang="es" sz="1050">
                <a:solidFill>
                  <a:srgbClr val="F4706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s" sz="1050">
                <a:solidFill>
                  <a:srgbClr val="ADBAC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 productos.</a:t>
            </a:r>
            <a:r>
              <a:rPr lang="es" sz="1050">
                <a:solidFill>
                  <a:srgbClr val="DCBDFB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values</a:t>
            </a:r>
            <a:r>
              <a:rPr lang="es" sz="1050">
                <a:solidFill>
                  <a:srgbClr val="ADBAC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():</a:t>
            </a:r>
            <a:endParaRPr sz="1050">
              <a:solidFill>
                <a:srgbClr val="ADBAC7"/>
              </a:solidFill>
              <a:highlight>
                <a:srgbClr val="22272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ADBAC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" sz="1050">
                <a:solidFill>
                  <a:srgbClr val="DCBDFB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" sz="1050">
                <a:solidFill>
                  <a:srgbClr val="ADBAC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50">
                <a:solidFill>
                  <a:srgbClr val="96D0FF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"Cantidad:"</a:t>
            </a:r>
            <a:r>
              <a:rPr lang="es" sz="1050">
                <a:solidFill>
                  <a:srgbClr val="ADBAC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, valor)</a:t>
            </a:r>
            <a:endParaRPr sz="1050">
              <a:solidFill>
                <a:srgbClr val="ADBAC7"/>
              </a:solidFill>
              <a:highlight>
                <a:srgbClr val="22272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F47067"/>
              </a:solidFill>
              <a:highlight>
                <a:srgbClr val="22272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0" name="Google Shape;260;g30981396fee_0_142"/>
          <p:cNvSpPr txBox="1"/>
          <p:nvPr/>
        </p:nvSpPr>
        <p:spPr>
          <a:xfrm>
            <a:off x="4629925" y="3215575"/>
            <a:ext cx="3299700" cy="643800"/>
          </a:xfrm>
          <a:prstGeom prst="rect">
            <a:avLst/>
          </a:prstGeom>
          <a:solidFill>
            <a:srgbClr val="1F1F1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chemeClr val="lt1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Cantidad: 50</a:t>
            </a:r>
            <a:endParaRPr sz="1050">
              <a:solidFill>
                <a:schemeClr val="lt1"/>
              </a:solidFill>
              <a:highlight>
                <a:srgbClr val="22272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chemeClr val="lt1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Cantidad: 30</a:t>
            </a:r>
            <a:endParaRPr sz="1050">
              <a:solidFill>
                <a:schemeClr val="lt1"/>
              </a:solidFill>
              <a:highlight>
                <a:srgbClr val="22272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chemeClr val="lt1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Cantidad: 20</a:t>
            </a:r>
            <a:endParaRPr sz="1050">
              <a:solidFill>
                <a:schemeClr val="lt1"/>
              </a:solidFill>
              <a:highlight>
                <a:srgbClr val="22272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lt1"/>
              </a:solidFill>
              <a:highlight>
                <a:srgbClr val="22272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0981396fee_0_207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270" name="Google Shape;270;g30981396fee_0_207"/>
          <p:cNvCxnSpPr/>
          <p:nvPr/>
        </p:nvCxnSpPr>
        <p:spPr>
          <a:xfrm rot="5731">
            <a:off x="555358" y="1438738"/>
            <a:ext cx="5758808" cy="0"/>
          </a:xfrm>
          <a:prstGeom prst="straightConnector1">
            <a:avLst/>
          </a:prstGeom>
          <a:noFill/>
          <a:ln cap="rnd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71" name="Google Shape;271;g30981396fee_0_207"/>
          <p:cNvGrpSpPr/>
          <p:nvPr/>
        </p:nvGrpSpPr>
        <p:grpSpPr>
          <a:xfrm>
            <a:off x="555362" y="631437"/>
            <a:ext cx="700421" cy="692039"/>
            <a:chOff x="0" y="0"/>
            <a:chExt cx="1867789" cy="1845437"/>
          </a:xfrm>
        </p:grpSpPr>
        <p:sp>
          <p:nvSpPr>
            <p:cNvPr id="272" name="Google Shape;272;g30981396fee_0_207"/>
            <p:cNvSpPr/>
            <p:nvPr/>
          </p:nvSpPr>
          <p:spPr>
            <a:xfrm>
              <a:off x="12700" y="12700"/>
              <a:ext cx="1842389" cy="1820037"/>
            </a:xfrm>
            <a:custGeom>
              <a:rect b="b" l="l" r="r" t="t"/>
              <a:pathLst>
                <a:path extrusionOk="0" h="1820037" w="1842389">
                  <a:moveTo>
                    <a:pt x="0" y="0"/>
                  </a:moveTo>
                  <a:lnTo>
                    <a:pt x="1842389" y="0"/>
                  </a:lnTo>
                  <a:lnTo>
                    <a:pt x="1842389" y="1820037"/>
                  </a:lnTo>
                  <a:lnTo>
                    <a:pt x="0" y="1820037"/>
                  </a:lnTo>
                  <a:close/>
                </a:path>
              </a:pathLst>
            </a:custGeom>
            <a:solidFill>
              <a:srgbClr val="FFAB40"/>
            </a:solidFill>
            <a:ln>
              <a:noFill/>
            </a:ln>
          </p:spPr>
        </p:sp>
        <p:sp>
          <p:nvSpPr>
            <p:cNvPr id="273" name="Google Shape;273;g30981396fee_0_207"/>
            <p:cNvSpPr/>
            <p:nvPr/>
          </p:nvSpPr>
          <p:spPr>
            <a:xfrm>
              <a:off x="0" y="0"/>
              <a:ext cx="1867789" cy="1845437"/>
            </a:xfrm>
            <a:custGeom>
              <a:rect b="b" l="l" r="r" t="t"/>
              <a:pathLst>
                <a:path extrusionOk="0" h="1845437" w="1867789">
                  <a:moveTo>
                    <a:pt x="12700" y="0"/>
                  </a:moveTo>
                  <a:lnTo>
                    <a:pt x="1855089" y="0"/>
                  </a:lnTo>
                  <a:cubicBezTo>
                    <a:pt x="1862074" y="0"/>
                    <a:pt x="1867789" y="5715"/>
                    <a:pt x="1867789" y="12700"/>
                  </a:cubicBezTo>
                  <a:lnTo>
                    <a:pt x="1867789" y="1832737"/>
                  </a:lnTo>
                  <a:cubicBezTo>
                    <a:pt x="1867789" y="1839722"/>
                    <a:pt x="1862074" y="1845437"/>
                    <a:pt x="1855089" y="1845437"/>
                  </a:cubicBezTo>
                  <a:lnTo>
                    <a:pt x="12700" y="1845437"/>
                  </a:lnTo>
                  <a:cubicBezTo>
                    <a:pt x="5715" y="1845437"/>
                    <a:pt x="0" y="1839722"/>
                    <a:pt x="0" y="1832737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1832737"/>
                  </a:lnTo>
                  <a:lnTo>
                    <a:pt x="12700" y="1832737"/>
                  </a:lnTo>
                  <a:lnTo>
                    <a:pt x="12700" y="1820037"/>
                  </a:lnTo>
                  <a:lnTo>
                    <a:pt x="1855089" y="1820037"/>
                  </a:lnTo>
                  <a:lnTo>
                    <a:pt x="1855089" y="1832737"/>
                  </a:lnTo>
                  <a:lnTo>
                    <a:pt x="1842389" y="1832737"/>
                  </a:lnTo>
                  <a:lnTo>
                    <a:pt x="1842389" y="12700"/>
                  </a:lnTo>
                  <a:lnTo>
                    <a:pt x="1855089" y="12700"/>
                  </a:lnTo>
                  <a:lnTo>
                    <a:pt x="1855089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4" name="Google Shape;274;g30981396fee_0_207"/>
          <p:cNvSpPr txBox="1"/>
          <p:nvPr/>
        </p:nvSpPr>
        <p:spPr>
          <a:xfrm>
            <a:off x="1342696" y="719975"/>
            <a:ext cx="731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30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rPr>
              <a:t>Eliminar un elemento específico</a:t>
            </a:r>
            <a:endParaRPr b="0" i="0" sz="3100" u="none" cap="none" strike="noStrike">
              <a:solidFill>
                <a:srgbClr val="000000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275" name="Google Shape;275;g30981396fee_0_207"/>
          <p:cNvSpPr txBox="1"/>
          <p:nvPr/>
        </p:nvSpPr>
        <p:spPr>
          <a:xfrm>
            <a:off x="555350" y="1659650"/>
            <a:ext cx="81045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17500" lvl="0" marL="45720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SzPts val="1400"/>
              <a:buFont typeface="Archivo Narrow"/>
              <a:buChar char="●"/>
            </a:pPr>
            <a:r>
              <a:rPr lang="es">
                <a:latin typeface="Archivo Narrow"/>
                <a:ea typeface="Archivo Narrow"/>
                <a:cs typeface="Archivo Narrow"/>
                <a:sym typeface="Archivo Narrow"/>
              </a:rPr>
              <a:t>pop() nos permite eliminar un elemento específico del diccionario.</a:t>
            </a:r>
            <a:endParaRPr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-317500" lvl="0" marL="45720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SzPts val="1400"/>
              <a:buFont typeface="Archivo Narrow"/>
              <a:buChar char="●"/>
            </a:pPr>
            <a:r>
              <a:rPr lang="es">
                <a:latin typeface="Archivo Narrow"/>
                <a:ea typeface="Archivo Narrow"/>
                <a:cs typeface="Archivo Narrow"/>
                <a:sym typeface="Archivo Narrow"/>
              </a:rPr>
              <a:t>Al usarlo, además de eliminar el elemento, podemos capturar el valor eliminado.</a:t>
            </a:r>
            <a:endParaRPr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pic>
        <p:nvPicPr>
          <p:cNvPr id="276" name="Google Shape;276;g30981396fee_0_20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6162" y="708046"/>
            <a:ext cx="538801" cy="5387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7" name="Google Shape;277;g30981396fee_0_207"/>
          <p:cNvGrpSpPr/>
          <p:nvPr/>
        </p:nvGrpSpPr>
        <p:grpSpPr>
          <a:xfrm>
            <a:off x="636149" y="2321825"/>
            <a:ext cx="3587237" cy="382795"/>
            <a:chOff x="0" y="-9525"/>
            <a:chExt cx="1657918" cy="201641"/>
          </a:xfrm>
        </p:grpSpPr>
        <p:sp>
          <p:nvSpPr>
            <p:cNvPr id="278" name="Google Shape;278;g30981396fee_0_207"/>
            <p:cNvSpPr/>
            <p:nvPr/>
          </p:nvSpPr>
          <p:spPr>
            <a:xfrm>
              <a:off x="0" y="0"/>
              <a:ext cx="1657918" cy="192116"/>
            </a:xfrm>
            <a:custGeom>
              <a:rect b="b" l="l" r="r" t="t"/>
              <a:pathLst>
                <a:path extrusionOk="0" h="192116" w="1657918">
                  <a:moveTo>
                    <a:pt x="0" y="0"/>
                  </a:moveTo>
                  <a:lnTo>
                    <a:pt x="1657918" y="0"/>
                  </a:lnTo>
                  <a:lnTo>
                    <a:pt x="1657918" y="192116"/>
                  </a:lnTo>
                  <a:lnTo>
                    <a:pt x="0" y="192116"/>
                  </a:lnTo>
                  <a:close/>
                </a:path>
              </a:pathLst>
            </a:custGeom>
            <a:solidFill>
              <a:srgbClr val="FFAB40">
                <a:alpha val="49020"/>
              </a:srgbClr>
            </a:solidFill>
            <a:ln>
              <a:noFill/>
            </a:ln>
          </p:spPr>
        </p:sp>
        <p:sp>
          <p:nvSpPr>
            <p:cNvPr id="279" name="Google Shape;279;g30981396fee_0_207"/>
            <p:cNvSpPr txBox="1"/>
            <p:nvPr/>
          </p:nvSpPr>
          <p:spPr>
            <a:xfrm>
              <a:off x="0" y="-9525"/>
              <a:ext cx="1657800" cy="20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59944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0" name="Google Shape;280;g30981396fee_0_207"/>
          <p:cNvSpPr txBox="1"/>
          <p:nvPr/>
        </p:nvSpPr>
        <p:spPr>
          <a:xfrm>
            <a:off x="936350" y="2349750"/>
            <a:ext cx="3106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lang="es" sz="2100">
                <a:latin typeface="Archivo Narrow"/>
                <a:ea typeface="Archivo Narrow"/>
                <a:cs typeface="Archivo Narrow"/>
                <a:sym typeface="Archivo Narrow"/>
              </a:rPr>
              <a:t>Ejemplo con .pop():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g30981396fee_0_207"/>
          <p:cNvSpPr txBox="1"/>
          <p:nvPr/>
        </p:nvSpPr>
        <p:spPr>
          <a:xfrm>
            <a:off x="1692200" y="2814400"/>
            <a:ext cx="6618300" cy="745800"/>
          </a:xfrm>
          <a:prstGeom prst="rect">
            <a:avLst/>
          </a:prstGeom>
          <a:solidFill>
            <a:srgbClr val="1F1F1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ADBAC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cantidad_bananas </a:t>
            </a:r>
            <a:r>
              <a:rPr lang="es" sz="1050">
                <a:solidFill>
                  <a:srgbClr val="F4706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50">
                <a:solidFill>
                  <a:srgbClr val="ADBAC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 productos.</a:t>
            </a:r>
            <a:r>
              <a:rPr lang="es" sz="1050">
                <a:solidFill>
                  <a:srgbClr val="DCBDFB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pop</a:t>
            </a:r>
            <a:r>
              <a:rPr lang="es" sz="1050">
                <a:solidFill>
                  <a:srgbClr val="ADBAC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50">
                <a:solidFill>
                  <a:srgbClr val="96D0FF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"Bananas"</a:t>
            </a:r>
            <a:r>
              <a:rPr lang="es" sz="1050">
                <a:solidFill>
                  <a:srgbClr val="ADBAC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050">
                <a:solidFill>
                  <a:srgbClr val="96D0FF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"No hay bananas"</a:t>
            </a:r>
            <a:r>
              <a:rPr lang="es" sz="1050">
                <a:solidFill>
                  <a:srgbClr val="ADBAC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ADBAC7"/>
              </a:solidFill>
              <a:highlight>
                <a:srgbClr val="22272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DCBDFB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" sz="1050">
                <a:solidFill>
                  <a:srgbClr val="ADBAC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50">
                <a:solidFill>
                  <a:srgbClr val="96D0FF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"Cantidad de bananas eliminada:"</a:t>
            </a:r>
            <a:r>
              <a:rPr lang="es" sz="1050">
                <a:solidFill>
                  <a:srgbClr val="ADBAC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, cantidad_bananas)</a:t>
            </a:r>
            <a:endParaRPr sz="1050">
              <a:solidFill>
                <a:srgbClr val="ADBAC7"/>
              </a:solidFill>
              <a:highlight>
                <a:srgbClr val="22272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DCBDFB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" sz="1050">
                <a:solidFill>
                  <a:srgbClr val="ADBAC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(productos)</a:t>
            </a:r>
            <a:endParaRPr sz="1050">
              <a:solidFill>
                <a:srgbClr val="768390"/>
              </a:solidFill>
              <a:highlight>
                <a:srgbClr val="22272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2" name="Google Shape;282;g30981396fee_0_207"/>
          <p:cNvSpPr txBox="1"/>
          <p:nvPr/>
        </p:nvSpPr>
        <p:spPr>
          <a:xfrm>
            <a:off x="555350" y="3779600"/>
            <a:ext cx="81045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Archivo Narrow"/>
                <a:ea typeface="Archivo Narrow"/>
                <a:cs typeface="Archivo Narrow"/>
                <a:sym typeface="Archivo Narrow"/>
              </a:rPr>
              <a:t>Elimina la clave "Bananas" y devuelve su valor. Si la clave no existe, devuelve un valor predeterminado ("No hay bananas").</a:t>
            </a:r>
            <a:endParaRPr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30981396fee_0_265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292" name="Google Shape;292;g30981396fee_0_265"/>
          <p:cNvCxnSpPr/>
          <p:nvPr/>
        </p:nvCxnSpPr>
        <p:spPr>
          <a:xfrm rot="5731">
            <a:off x="555358" y="1438738"/>
            <a:ext cx="5758808" cy="0"/>
          </a:xfrm>
          <a:prstGeom prst="straightConnector1">
            <a:avLst/>
          </a:prstGeom>
          <a:noFill/>
          <a:ln cap="rnd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93" name="Google Shape;293;g30981396fee_0_265"/>
          <p:cNvGrpSpPr/>
          <p:nvPr/>
        </p:nvGrpSpPr>
        <p:grpSpPr>
          <a:xfrm>
            <a:off x="555362" y="631437"/>
            <a:ext cx="700421" cy="692039"/>
            <a:chOff x="0" y="0"/>
            <a:chExt cx="1867789" cy="1845437"/>
          </a:xfrm>
        </p:grpSpPr>
        <p:sp>
          <p:nvSpPr>
            <p:cNvPr id="294" name="Google Shape;294;g30981396fee_0_265"/>
            <p:cNvSpPr/>
            <p:nvPr/>
          </p:nvSpPr>
          <p:spPr>
            <a:xfrm>
              <a:off x="12700" y="12700"/>
              <a:ext cx="1842389" cy="1820037"/>
            </a:xfrm>
            <a:custGeom>
              <a:rect b="b" l="l" r="r" t="t"/>
              <a:pathLst>
                <a:path extrusionOk="0" h="1820037" w="1842389">
                  <a:moveTo>
                    <a:pt x="0" y="0"/>
                  </a:moveTo>
                  <a:lnTo>
                    <a:pt x="1842389" y="0"/>
                  </a:lnTo>
                  <a:lnTo>
                    <a:pt x="1842389" y="1820037"/>
                  </a:lnTo>
                  <a:lnTo>
                    <a:pt x="0" y="1820037"/>
                  </a:lnTo>
                  <a:close/>
                </a:path>
              </a:pathLst>
            </a:custGeom>
            <a:solidFill>
              <a:srgbClr val="FFAB40"/>
            </a:solidFill>
            <a:ln>
              <a:noFill/>
            </a:ln>
          </p:spPr>
        </p:sp>
        <p:sp>
          <p:nvSpPr>
            <p:cNvPr id="295" name="Google Shape;295;g30981396fee_0_265"/>
            <p:cNvSpPr/>
            <p:nvPr/>
          </p:nvSpPr>
          <p:spPr>
            <a:xfrm>
              <a:off x="0" y="0"/>
              <a:ext cx="1867789" cy="1845437"/>
            </a:xfrm>
            <a:custGeom>
              <a:rect b="b" l="l" r="r" t="t"/>
              <a:pathLst>
                <a:path extrusionOk="0" h="1845437" w="1867789">
                  <a:moveTo>
                    <a:pt x="12700" y="0"/>
                  </a:moveTo>
                  <a:lnTo>
                    <a:pt x="1855089" y="0"/>
                  </a:lnTo>
                  <a:cubicBezTo>
                    <a:pt x="1862074" y="0"/>
                    <a:pt x="1867789" y="5715"/>
                    <a:pt x="1867789" y="12700"/>
                  </a:cubicBezTo>
                  <a:lnTo>
                    <a:pt x="1867789" y="1832737"/>
                  </a:lnTo>
                  <a:cubicBezTo>
                    <a:pt x="1867789" y="1839722"/>
                    <a:pt x="1862074" y="1845437"/>
                    <a:pt x="1855089" y="1845437"/>
                  </a:cubicBezTo>
                  <a:lnTo>
                    <a:pt x="12700" y="1845437"/>
                  </a:lnTo>
                  <a:cubicBezTo>
                    <a:pt x="5715" y="1845437"/>
                    <a:pt x="0" y="1839722"/>
                    <a:pt x="0" y="1832737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1832737"/>
                  </a:lnTo>
                  <a:lnTo>
                    <a:pt x="12700" y="1832737"/>
                  </a:lnTo>
                  <a:lnTo>
                    <a:pt x="12700" y="1820037"/>
                  </a:lnTo>
                  <a:lnTo>
                    <a:pt x="1855089" y="1820037"/>
                  </a:lnTo>
                  <a:lnTo>
                    <a:pt x="1855089" y="1832737"/>
                  </a:lnTo>
                  <a:lnTo>
                    <a:pt x="1842389" y="1832737"/>
                  </a:lnTo>
                  <a:lnTo>
                    <a:pt x="1842389" y="12700"/>
                  </a:lnTo>
                  <a:lnTo>
                    <a:pt x="1855089" y="12700"/>
                  </a:lnTo>
                  <a:lnTo>
                    <a:pt x="1855089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6" name="Google Shape;296;g30981396fee_0_265"/>
          <p:cNvSpPr txBox="1"/>
          <p:nvPr/>
        </p:nvSpPr>
        <p:spPr>
          <a:xfrm>
            <a:off x="1342696" y="719975"/>
            <a:ext cx="731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30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rPr>
              <a:t>Borrar un diccionario completo</a:t>
            </a:r>
            <a:endParaRPr sz="3000">
              <a:solidFill>
                <a:schemeClr val="dk1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297" name="Google Shape;297;g30981396fee_0_265"/>
          <p:cNvSpPr txBox="1"/>
          <p:nvPr/>
        </p:nvSpPr>
        <p:spPr>
          <a:xfrm>
            <a:off x="555350" y="1807850"/>
            <a:ext cx="81045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Archivo Narrow"/>
                <a:ea typeface="Archivo Narrow"/>
                <a:cs typeface="Archivo Narrow"/>
                <a:sym typeface="Archivo Narrow"/>
              </a:rPr>
              <a:t>Cuando queremos eliminar todo el diccionario de una vez, podemos usar el método </a:t>
            </a:r>
            <a:r>
              <a:rPr b="1" lang="es">
                <a:latin typeface="Archivo Narrow"/>
                <a:ea typeface="Archivo Narrow"/>
                <a:cs typeface="Archivo Narrow"/>
                <a:sym typeface="Archivo Narrow"/>
              </a:rPr>
              <a:t>clear()</a:t>
            </a:r>
            <a:r>
              <a:rPr lang="es">
                <a:latin typeface="Archivo Narrow"/>
                <a:ea typeface="Archivo Narrow"/>
                <a:cs typeface="Archivo Narrow"/>
                <a:sym typeface="Archivo Narrow"/>
              </a:rPr>
              <a:t> o la palabra clave </a:t>
            </a:r>
            <a:r>
              <a:rPr b="1" lang="es">
                <a:latin typeface="Archivo Narrow"/>
                <a:ea typeface="Archivo Narrow"/>
                <a:cs typeface="Archivo Narrow"/>
                <a:sym typeface="Archivo Narrow"/>
              </a:rPr>
              <a:t>del</a:t>
            </a:r>
            <a:r>
              <a:rPr lang="es">
                <a:latin typeface="Archivo Narrow"/>
                <a:ea typeface="Archivo Narrow"/>
                <a:cs typeface="Archivo Narrow"/>
                <a:sym typeface="Archivo Narrow"/>
              </a:rPr>
              <a:t>.</a:t>
            </a:r>
            <a:endParaRPr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pic>
        <p:nvPicPr>
          <p:cNvPr id="298" name="Google Shape;298;g30981396fee_0_26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6162" y="708046"/>
            <a:ext cx="538801" cy="5387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9" name="Google Shape;299;g30981396fee_0_265"/>
          <p:cNvGrpSpPr/>
          <p:nvPr/>
        </p:nvGrpSpPr>
        <p:grpSpPr>
          <a:xfrm>
            <a:off x="762499" y="2208500"/>
            <a:ext cx="3633825" cy="382775"/>
            <a:chOff x="0" y="-9525"/>
            <a:chExt cx="1657918" cy="201641"/>
          </a:xfrm>
        </p:grpSpPr>
        <p:sp>
          <p:nvSpPr>
            <p:cNvPr id="300" name="Google Shape;300;g30981396fee_0_265"/>
            <p:cNvSpPr/>
            <p:nvPr/>
          </p:nvSpPr>
          <p:spPr>
            <a:xfrm>
              <a:off x="0" y="0"/>
              <a:ext cx="1657918" cy="192116"/>
            </a:xfrm>
            <a:custGeom>
              <a:rect b="b" l="l" r="r" t="t"/>
              <a:pathLst>
                <a:path extrusionOk="0" h="192116" w="1657918">
                  <a:moveTo>
                    <a:pt x="0" y="0"/>
                  </a:moveTo>
                  <a:lnTo>
                    <a:pt x="1657918" y="0"/>
                  </a:lnTo>
                  <a:lnTo>
                    <a:pt x="1657918" y="192116"/>
                  </a:lnTo>
                  <a:lnTo>
                    <a:pt x="0" y="192116"/>
                  </a:lnTo>
                  <a:close/>
                </a:path>
              </a:pathLst>
            </a:custGeom>
            <a:solidFill>
              <a:srgbClr val="FFAB40">
                <a:alpha val="49020"/>
              </a:srgbClr>
            </a:solidFill>
            <a:ln>
              <a:noFill/>
            </a:ln>
          </p:spPr>
        </p:sp>
        <p:sp>
          <p:nvSpPr>
            <p:cNvPr id="301" name="Google Shape;301;g30981396fee_0_265"/>
            <p:cNvSpPr txBox="1"/>
            <p:nvPr/>
          </p:nvSpPr>
          <p:spPr>
            <a:xfrm>
              <a:off x="0" y="-9525"/>
              <a:ext cx="1657800" cy="20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59944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2" name="Google Shape;302;g30981396fee_0_265"/>
          <p:cNvSpPr txBox="1"/>
          <p:nvPr/>
        </p:nvSpPr>
        <p:spPr>
          <a:xfrm>
            <a:off x="1062700" y="2236425"/>
            <a:ext cx="3141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lang="es" sz="2100">
                <a:latin typeface="Archivo Narrow"/>
                <a:ea typeface="Archivo Narrow"/>
                <a:cs typeface="Archivo Narrow"/>
                <a:sym typeface="Archivo Narrow"/>
              </a:rPr>
              <a:t>Ejemplo con .clear():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g30981396fee_0_265"/>
          <p:cNvSpPr txBox="1"/>
          <p:nvPr/>
        </p:nvSpPr>
        <p:spPr>
          <a:xfrm>
            <a:off x="762488" y="2776525"/>
            <a:ext cx="3724500" cy="1036500"/>
          </a:xfrm>
          <a:prstGeom prst="rect">
            <a:avLst/>
          </a:prstGeom>
          <a:solidFill>
            <a:srgbClr val="1F1F1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ADBAC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productos.</a:t>
            </a:r>
            <a:r>
              <a:rPr lang="es" sz="1050">
                <a:solidFill>
                  <a:srgbClr val="DCBDFB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clear</a:t>
            </a:r>
            <a:r>
              <a:rPr lang="es" sz="1050">
                <a:solidFill>
                  <a:srgbClr val="ADBAC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050">
              <a:solidFill>
                <a:srgbClr val="ADBAC7"/>
              </a:solidFill>
              <a:highlight>
                <a:srgbClr val="22272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DCBDFB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" sz="1050">
                <a:solidFill>
                  <a:srgbClr val="ADBAC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(productos)  </a:t>
            </a:r>
            <a:endParaRPr sz="1050">
              <a:solidFill>
                <a:srgbClr val="ADBAC7"/>
              </a:solidFill>
              <a:highlight>
                <a:srgbClr val="22272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768390"/>
              </a:solidFill>
              <a:highlight>
                <a:srgbClr val="22272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768390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# Salida: {}</a:t>
            </a:r>
            <a:endParaRPr sz="1050">
              <a:solidFill>
                <a:srgbClr val="768390"/>
              </a:solidFill>
              <a:highlight>
                <a:srgbClr val="22272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768390"/>
              </a:solidFill>
              <a:highlight>
                <a:srgbClr val="22272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304" name="Google Shape;304;g30981396fee_0_265"/>
          <p:cNvGrpSpPr/>
          <p:nvPr/>
        </p:nvGrpSpPr>
        <p:grpSpPr>
          <a:xfrm>
            <a:off x="4657029" y="2208488"/>
            <a:ext cx="3141755" cy="382795"/>
            <a:chOff x="0" y="-9525"/>
            <a:chExt cx="1657918" cy="201641"/>
          </a:xfrm>
        </p:grpSpPr>
        <p:sp>
          <p:nvSpPr>
            <p:cNvPr id="305" name="Google Shape;305;g30981396fee_0_265"/>
            <p:cNvSpPr/>
            <p:nvPr/>
          </p:nvSpPr>
          <p:spPr>
            <a:xfrm>
              <a:off x="0" y="0"/>
              <a:ext cx="1657918" cy="192116"/>
            </a:xfrm>
            <a:custGeom>
              <a:rect b="b" l="l" r="r" t="t"/>
              <a:pathLst>
                <a:path extrusionOk="0" h="192116" w="1657918">
                  <a:moveTo>
                    <a:pt x="0" y="0"/>
                  </a:moveTo>
                  <a:lnTo>
                    <a:pt x="1657918" y="0"/>
                  </a:lnTo>
                  <a:lnTo>
                    <a:pt x="1657918" y="192116"/>
                  </a:lnTo>
                  <a:lnTo>
                    <a:pt x="0" y="192116"/>
                  </a:lnTo>
                  <a:close/>
                </a:path>
              </a:pathLst>
            </a:custGeom>
            <a:solidFill>
              <a:srgbClr val="FFAB40">
                <a:alpha val="49020"/>
              </a:srgbClr>
            </a:solidFill>
            <a:ln>
              <a:noFill/>
            </a:ln>
          </p:spPr>
        </p:sp>
        <p:sp>
          <p:nvSpPr>
            <p:cNvPr id="306" name="Google Shape;306;g30981396fee_0_265"/>
            <p:cNvSpPr txBox="1"/>
            <p:nvPr/>
          </p:nvSpPr>
          <p:spPr>
            <a:xfrm>
              <a:off x="0" y="-9525"/>
              <a:ext cx="1657800" cy="20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59944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7" name="Google Shape;307;g30981396fee_0_265"/>
          <p:cNvSpPr txBox="1"/>
          <p:nvPr/>
        </p:nvSpPr>
        <p:spPr>
          <a:xfrm>
            <a:off x="4957225" y="2236413"/>
            <a:ext cx="2538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lang="es" sz="2100">
                <a:latin typeface="Archivo Narrow"/>
                <a:ea typeface="Archivo Narrow"/>
                <a:cs typeface="Archivo Narrow"/>
                <a:sym typeface="Archivo Narrow"/>
              </a:rPr>
              <a:t>Ejemplo con del: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g30981396fee_0_265"/>
          <p:cNvSpPr txBox="1"/>
          <p:nvPr/>
        </p:nvSpPr>
        <p:spPr>
          <a:xfrm>
            <a:off x="4657013" y="2776525"/>
            <a:ext cx="3724500" cy="1036500"/>
          </a:xfrm>
          <a:prstGeom prst="rect">
            <a:avLst/>
          </a:prstGeom>
          <a:solidFill>
            <a:srgbClr val="1F1F1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F4706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del</a:t>
            </a:r>
            <a:r>
              <a:rPr lang="es" sz="1050">
                <a:solidFill>
                  <a:srgbClr val="ADBAC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 productos</a:t>
            </a:r>
            <a:endParaRPr sz="1050">
              <a:solidFill>
                <a:srgbClr val="ADBAC7"/>
              </a:solidFill>
              <a:highlight>
                <a:srgbClr val="22272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ADBAC7"/>
              </a:solidFill>
              <a:highlight>
                <a:srgbClr val="22272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768390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# El diccionario ya no existirá después </a:t>
            </a:r>
            <a:endParaRPr sz="1050">
              <a:solidFill>
                <a:srgbClr val="768390"/>
              </a:solidFill>
              <a:highlight>
                <a:srgbClr val="22272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768390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# de este punto.</a:t>
            </a:r>
            <a:endParaRPr sz="1050">
              <a:solidFill>
                <a:srgbClr val="768390"/>
              </a:solidFill>
              <a:highlight>
                <a:srgbClr val="22272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ADBAC7"/>
              </a:solidFill>
              <a:highlight>
                <a:srgbClr val="22272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768390"/>
              </a:solidFill>
              <a:highlight>
                <a:srgbClr val="22272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30981396fee_0_177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318" name="Google Shape;318;g30981396fee_0_177"/>
          <p:cNvCxnSpPr/>
          <p:nvPr/>
        </p:nvCxnSpPr>
        <p:spPr>
          <a:xfrm rot="5731">
            <a:off x="555358" y="1438738"/>
            <a:ext cx="5758808" cy="0"/>
          </a:xfrm>
          <a:prstGeom prst="straightConnector1">
            <a:avLst/>
          </a:prstGeom>
          <a:noFill/>
          <a:ln cap="rnd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319" name="Google Shape;319;g30981396fee_0_177"/>
          <p:cNvGrpSpPr/>
          <p:nvPr/>
        </p:nvGrpSpPr>
        <p:grpSpPr>
          <a:xfrm>
            <a:off x="555362" y="631437"/>
            <a:ext cx="700421" cy="692039"/>
            <a:chOff x="0" y="0"/>
            <a:chExt cx="1867789" cy="1845437"/>
          </a:xfrm>
        </p:grpSpPr>
        <p:sp>
          <p:nvSpPr>
            <p:cNvPr id="320" name="Google Shape;320;g30981396fee_0_177"/>
            <p:cNvSpPr/>
            <p:nvPr/>
          </p:nvSpPr>
          <p:spPr>
            <a:xfrm>
              <a:off x="12700" y="12700"/>
              <a:ext cx="1842389" cy="1820037"/>
            </a:xfrm>
            <a:custGeom>
              <a:rect b="b" l="l" r="r" t="t"/>
              <a:pathLst>
                <a:path extrusionOk="0" h="1820037" w="1842389">
                  <a:moveTo>
                    <a:pt x="0" y="0"/>
                  </a:moveTo>
                  <a:lnTo>
                    <a:pt x="1842389" y="0"/>
                  </a:lnTo>
                  <a:lnTo>
                    <a:pt x="1842389" y="1820037"/>
                  </a:lnTo>
                  <a:lnTo>
                    <a:pt x="0" y="1820037"/>
                  </a:lnTo>
                  <a:close/>
                </a:path>
              </a:pathLst>
            </a:custGeom>
            <a:solidFill>
              <a:srgbClr val="FFAB40"/>
            </a:solidFill>
            <a:ln>
              <a:noFill/>
            </a:ln>
          </p:spPr>
        </p:sp>
        <p:sp>
          <p:nvSpPr>
            <p:cNvPr id="321" name="Google Shape;321;g30981396fee_0_177"/>
            <p:cNvSpPr/>
            <p:nvPr/>
          </p:nvSpPr>
          <p:spPr>
            <a:xfrm>
              <a:off x="0" y="0"/>
              <a:ext cx="1867789" cy="1845437"/>
            </a:xfrm>
            <a:custGeom>
              <a:rect b="b" l="l" r="r" t="t"/>
              <a:pathLst>
                <a:path extrusionOk="0" h="1845437" w="1867789">
                  <a:moveTo>
                    <a:pt x="12700" y="0"/>
                  </a:moveTo>
                  <a:lnTo>
                    <a:pt x="1855089" y="0"/>
                  </a:lnTo>
                  <a:cubicBezTo>
                    <a:pt x="1862074" y="0"/>
                    <a:pt x="1867789" y="5715"/>
                    <a:pt x="1867789" y="12700"/>
                  </a:cubicBezTo>
                  <a:lnTo>
                    <a:pt x="1867789" y="1832737"/>
                  </a:lnTo>
                  <a:cubicBezTo>
                    <a:pt x="1867789" y="1839722"/>
                    <a:pt x="1862074" y="1845437"/>
                    <a:pt x="1855089" y="1845437"/>
                  </a:cubicBezTo>
                  <a:lnTo>
                    <a:pt x="12700" y="1845437"/>
                  </a:lnTo>
                  <a:cubicBezTo>
                    <a:pt x="5715" y="1845437"/>
                    <a:pt x="0" y="1839722"/>
                    <a:pt x="0" y="1832737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1832737"/>
                  </a:lnTo>
                  <a:lnTo>
                    <a:pt x="12700" y="1832737"/>
                  </a:lnTo>
                  <a:lnTo>
                    <a:pt x="12700" y="1820037"/>
                  </a:lnTo>
                  <a:lnTo>
                    <a:pt x="1855089" y="1820037"/>
                  </a:lnTo>
                  <a:lnTo>
                    <a:pt x="1855089" y="1832737"/>
                  </a:lnTo>
                  <a:lnTo>
                    <a:pt x="1842389" y="1832737"/>
                  </a:lnTo>
                  <a:lnTo>
                    <a:pt x="1842389" y="12700"/>
                  </a:lnTo>
                  <a:lnTo>
                    <a:pt x="1855089" y="12700"/>
                  </a:lnTo>
                  <a:lnTo>
                    <a:pt x="1855089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2" name="Google Shape;322;g30981396fee_0_177"/>
          <p:cNvSpPr txBox="1"/>
          <p:nvPr/>
        </p:nvSpPr>
        <p:spPr>
          <a:xfrm>
            <a:off x="1342696" y="719975"/>
            <a:ext cx="731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30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rPr>
              <a:t>Diccionarios para almacenar datos</a:t>
            </a:r>
            <a:endParaRPr b="0" i="0" sz="3100" u="none" cap="none" strike="noStrike">
              <a:solidFill>
                <a:srgbClr val="000000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pic>
        <p:nvPicPr>
          <p:cNvPr id="323" name="Google Shape;323;g30981396fee_0_17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6162" y="708046"/>
            <a:ext cx="538801" cy="538799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g30981396fee_0_177"/>
          <p:cNvSpPr txBox="1"/>
          <p:nvPr/>
        </p:nvSpPr>
        <p:spPr>
          <a:xfrm>
            <a:off x="3351500" y="1695825"/>
            <a:ext cx="5231100" cy="2667600"/>
          </a:xfrm>
          <a:prstGeom prst="rect">
            <a:avLst/>
          </a:prstGeom>
          <a:solidFill>
            <a:srgbClr val="1F1F1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ADBAC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inventario </a:t>
            </a:r>
            <a:r>
              <a:rPr lang="es" sz="1050">
                <a:solidFill>
                  <a:srgbClr val="F4706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50">
                <a:solidFill>
                  <a:srgbClr val="ADBAC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r>
              <a:rPr lang="es" sz="1050">
                <a:solidFill>
                  <a:srgbClr val="96D0FF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"Manzanas"</a:t>
            </a:r>
            <a:r>
              <a:rPr lang="es" sz="1050">
                <a:solidFill>
                  <a:srgbClr val="ADBAC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s" sz="1050">
                <a:solidFill>
                  <a:srgbClr val="6CB6FF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50</a:t>
            </a:r>
            <a:r>
              <a:rPr lang="es" sz="1050">
                <a:solidFill>
                  <a:srgbClr val="ADBAC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s" sz="1050">
                <a:solidFill>
                  <a:srgbClr val="96D0FF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"Peras"</a:t>
            </a:r>
            <a:r>
              <a:rPr lang="es" sz="1050">
                <a:solidFill>
                  <a:srgbClr val="ADBAC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s" sz="1050">
                <a:solidFill>
                  <a:srgbClr val="6CB6FF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30</a:t>
            </a:r>
            <a:r>
              <a:rPr lang="es" sz="1050">
                <a:solidFill>
                  <a:srgbClr val="ADBAC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050">
                <a:solidFill>
                  <a:srgbClr val="96D0FF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"Bananas"</a:t>
            </a:r>
            <a:r>
              <a:rPr lang="es" sz="1050">
                <a:solidFill>
                  <a:srgbClr val="ADBAC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s" sz="1050">
                <a:solidFill>
                  <a:srgbClr val="6CB6FF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40</a:t>
            </a:r>
            <a:r>
              <a:rPr lang="es" sz="1050">
                <a:solidFill>
                  <a:srgbClr val="ADBAC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ADBAC7"/>
              </a:solidFill>
              <a:highlight>
                <a:srgbClr val="22272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ADBAC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ventas_dia </a:t>
            </a:r>
            <a:r>
              <a:rPr lang="es" sz="1050">
                <a:solidFill>
                  <a:srgbClr val="F4706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50">
                <a:solidFill>
                  <a:srgbClr val="ADBAC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 {}</a:t>
            </a:r>
            <a:endParaRPr sz="1050">
              <a:solidFill>
                <a:srgbClr val="ADBAC7"/>
              </a:solidFill>
              <a:highlight>
                <a:srgbClr val="22272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ADBAC7"/>
              </a:solidFill>
              <a:highlight>
                <a:srgbClr val="22272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768390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# Pedimos los 3 productos / cantidad vendidas:</a:t>
            </a:r>
            <a:endParaRPr sz="1050">
              <a:solidFill>
                <a:srgbClr val="768390"/>
              </a:solidFill>
              <a:highlight>
                <a:srgbClr val="22272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F4706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s" sz="1050">
                <a:solidFill>
                  <a:srgbClr val="ADBAC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 _ </a:t>
            </a:r>
            <a:r>
              <a:rPr lang="es" sz="1050">
                <a:solidFill>
                  <a:srgbClr val="F4706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s" sz="1050">
                <a:solidFill>
                  <a:srgbClr val="ADBAC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50">
                <a:solidFill>
                  <a:srgbClr val="F69D50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es" sz="1050">
                <a:solidFill>
                  <a:srgbClr val="ADBAC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50">
                <a:solidFill>
                  <a:srgbClr val="6CB6FF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s" sz="1050">
                <a:solidFill>
                  <a:srgbClr val="ADBAC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050">
              <a:solidFill>
                <a:srgbClr val="ADBAC7"/>
              </a:solidFill>
              <a:highlight>
                <a:srgbClr val="22272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ADBAC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  producto </a:t>
            </a:r>
            <a:r>
              <a:rPr lang="es" sz="1050">
                <a:solidFill>
                  <a:srgbClr val="F4706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50">
                <a:solidFill>
                  <a:srgbClr val="ADBAC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50">
                <a:solidFill>
                  <a:srgbClr val="DCBDFB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s" sz="1050">
                <a:solidFill>
                  <a:srgbClr val="ADBAC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50">
                <a:solidFill>
                  <a:srgbClr val="96D0FF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"Ingresá el producto vendido: "</a:t>
            </a:r>
            <a:r>
              <a:rPr lang="es" sz="1050">
                <a:solidFill>
                  <a:srgbClr val="ADBAC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ADBAC7"/>
              </a:solidFill>
              <a:highlight>
                <a:srgbClr val="22272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ADBAC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  cantidad_vendida </a:t>
            </a:r>
            <a:r>
              <a:rPr lang="es" sz="1050">
                <a:solidFill>
                  <a:srgbClr val="F4706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50">
                <a:solidFill>
                  <a:srgbClr val="ADBAC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50">
                <a:solidFill>
                  <a:srgbClr val="F69D50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s" sz="1050">
                <a:solidFill>
                  <a:srgbClr val="ADBAC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50">
                <a:solidFill>
                  <a:srgbClr val="DCBDFB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s" sz="1050">
                <a:solidFill>
                  <a:srgbClr val="ADBAC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50">
                <a:solidFill>
                  <a:srgbClr val="96D0FF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"Ingresá la cantidad vendida: "</a:t>
            </a:r>
            <a:r>
              <a:rPr lang="es" sz="1050">
                <a:solidFill>
                  <a:srgbClr val="ADBAC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050">
              <a:solidFill>
                <a:srgbClr val="ADBAC7"/>
              </a:solidFill>
              <a:highlight>
                <a:srgbClr val="22272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ADBAC7"/>
              </a:solidFill>
              <a:highlight>
                <a:srgbClr val="22272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ADBAC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" sz="1050">
                <a:solidFill>
                  <a:srgbClr val="768390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# Si el producto está en el inventario, registramos la venta</a:t>
            </a:r>
            <a:endParaRPr sz="1050">
              <a:solidFill>
                <a:srgbClr val="768390"/>
              </a:solidFill>
              <a:highlight>
                <a:srgbClr val="22272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ADBAC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" sz="1050">
                <a:solidFill>
                  <a:srgbClr val="F4706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s" sz="1050">
                <a:solidFill>
                  <a:srgbClr val="ADBAC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 producto </a:t>
            </a:r>
            <a:r>
              <a:rPr lang="es" sz="1050">
                <a:solidFill>
                  <a:srgbClr val="F4706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s" sz="1050">
                <a:solidFill>
                  <a:srgbClr val="ADBAC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 inventario:</a:t>
            </a:r>
            <a:endParaRPr sz="1050">
              <a:solidFill>
                <a:srgbClr val="ADBAC7"/>
              </a:solidFill>
              <a:highlight>
                <a:srgbClr val="22272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ADBAC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s" sz="1050">
                <a:solidFill>
                  <a:srgbClr val="768390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# Actualizamos el diccionario de ventas</a:t>
            </a:r>
            <a:endParaRPr sz="1050">
              <a:solidFill>
                <a:srgbClr val="768390"/>
              </a:solidFill>
              <a:highlight>
                <a:srgbClr val="22272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ADBAC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      ventas_dia[producto] </a:t>
            </a:r>
            <a:r>
              <a:rPr lang="es" sz="1050">
                <a:solidFill>
                  <a:srgbClr val="F4706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50">
                <a:solidFill>
                  <a:srgbClr val="ADBAC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 cantidad_vendida</a:t>
            </a:r>
            <a:endParaRPr sz="1050">
              <a:solidFill>
                <a:srgbClr val="ADBAC7"/>
              </a:solidFill>
              <a:highlight>
                <a:srgbClr val="22272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ADBAC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" sz="1050">
                <a:solidFill>
                  <a:srgbClr val="F4706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s" sz="1050">
                <a:solidFill>
                  <a:srgbClr val="ADBAC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rgbClr val="ADBAC7"/>
              </a:solidFill>
              <a:highlight>
                <a:srgbClr val="22272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ADBAC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s" sz="1050">
                <a:solidFill>
                  <a:srgbClr val="DCBDFB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" sz="1050">
                <a:solidFill>
                  <a:srgbClr val="ADBAC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50">
                <a:solidFill>
                  <a:srgbClr val="96D0FF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"Producto no encontrado en inventario."</a:t>
            </a:r>
            <a:r>
              <a:rPr lang="es" sz="1050">
                <a:solidFill>
                  <a:srgbClr val="ADBAC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ADBAC7"/>
              </a:solidFill>
              <a:highlight>
                <a:srgbClr val="22272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F47067"/>
              </a:solidFill>
              <a:highlight>
                <a:srgbClr val="22272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F47067"/>
              </a:solidFill>
              <a:highlight>
                <a:srgbClr val="22272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5" name="Google Shape;325;g30981396fee_0_177"/>
          <p:cNvSpPr txBox="1"/>
          <p:nvPr/>
        </p:nvSpPr>
        <p:spPr>
          <a:xfrm>
            <a:off x="555350" y="1807850"/>
            <a:ext cx="2527800" cy="9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Archivo Narrow"/>
                <a:ea typeface="Archivo Narrow"/>
                <a:cs typeface="Archivo Narrow"/>
                <a:sym typeface="Archivo Narrow"/>
              </a:rPr>
              <a:t>Los diccionarios pueden ser usados para almacenar temporalmente ventas, productos o cualquier conjunto de datos en tus proyectos. </a:t>
            </a:r>
            <a:endParaRPr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22420c639b4_0_316"/>
          <p:cNvSpPr/>
          <p:nvPr/>
        </p:nvSpPr>
        <p:spPr>
          <a:xfrm>
            <a:off x="1241025" y="1894775"/>
            <a:ext cx="6730200" cy="92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g22420c639b4_0_316"/>
          <p:cNvSpPr txBox="1"/>
          <p:nvPr/>
        </p:nvSpPr>
        <p:spPr>
          <a:xfrm>
            <a:off x="1241025" y="1894775"/>
            <a:ext cx="6730200" cy="9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</a:pPr>
            <a:r>
              <a:rPr b="1" i="0" lang="es" sz="4500" u="none" cap="none" strike="noStrike">
                <a:solidFill>
                  <a:srgbClr val="434343"/>
                </a:solidFill>
                <a:latin typeface="Archivo"/>
                <a:ea typeface="Archivo"/>
                <a:cs typeface="Archivo"/>
                <a:sym typeface="Archivo"/>
              </a:rPr>
              <a:t>¡Vamos a la práctica! 🚀</a:t>
            </a:r>
            <a:endParaRPr b="1" i="0" sz="4500" u="none" cap="none" strike="noStrike">
              <a:solidFill>
                <a:srgbClr val="434343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22420c639b4_0_321"/>
          <p:cNvSpPr/>
          <p:nvPr/>
        </p:nvSpPr>
        <p:spPr>
          <a:xfrm>
            <a:off x="12050" y="0"/>
            <a:ext cx="9144000" cy="51435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341" name="Google Shape;341;g22420c639b4_0_321"/>
          <p:cNvCxnSpPr/>
          <p:nvPr/>
        </p:nvCxnSpPr>
        <p:spPr>
          <a:xfrm rot="5731">
            <a:off x="555358" y="1438738"/>
            <a:ext cx="5758808" cy="0"/>
          </a:xfrm>
          <a:prstGeom prst="straightConnector1">
            <a:avLst/>
          </a:prstGeom>
          <a:noFill/>
          <a:ln cap="rnd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342" name="Google Shape;342;g22420c639b4_0_321"/>
          <p:cNvGrpSpPr/>
          <p:nvPr/>
        </p:nvGrpSpPr>
        <p:grpSpPr>
          <a:xfrm>
            <a:off x="555362" y="631437"/>
            <a:ext cx="700421" cy="692039"/>
            <a:chOff x="0" y="0"/>
            <a:chExt cx="1867789" cy="1845437"/>
          </a:xfrm>
        </p:grpSpPr>
        <p:sp>
          <p:nvSpPr>
            <p:cNvPr id="343" name="Google Shape;343;g22420c639b4_0_321"/>
            <p:cNvSpPr/>
            <p:nvPr/>
          </p:nvSpPr>
          <p:spPr>
            <a:xfrm>
              <a:off x="12700" y="12700"/>
              <a:ext cx="1842389" cy="1820037"/>
            </a:xfrm>
            <a:custGeom>
              <a:rect b="b" l="l" r="r" t="t"/>
              <a:pathLst>
                <a:path extrusionOk="0" h="1820037" w="1842389">
                  <a:moveTo>
                    <a:pt x="0" y="0"/>
                  </a:moveTo>
                  <a:lnTo>
                    <a:pt x="1842389" y="0"/>
                  </a:lnTo>
                  <a:lnTo>
                    <a:pt x="1842389" y="1820037"/>
                  </a:lnTo>
                  <a:lnTo>
                    <a:pt x="0" y="1820037"/>
                  </a:lnTo>
                  <a:close/>
                </a:path>
              </a:pathLst>
            </a:custGeom>
            <a:solidFill>
              <a:srgbClr val="FFAB40"/>
            </a:solidFill>
            <a:ln>
              <a:noFill/>
            </a:ln>
          </p:spPr>
        </p:sp>
        <p:sp>
          <p:nvSpPr>
            <p:cNvPr id="344" name="Google Shape;344;g22420c639b4_0_321"/>
            <p:cNvSpPr/>
            <p:nvPr/>
          </p:nvSpPr>
          <p:spPr>
            <a:xfrm>
              <a:off x="0" y="0"/>
              <a:ext cx="1867789" cy="1845437"/>
            </a:xfrm>
            <a:custGeom>
              <a:rect b="b" l="l" r="r" t="t"/>
              <a:pathLst>
                <a:path extrusionOk="0" h="1845437" w="1867789">
                  <a:moveTo>
                    <a:pt x="12700" y="0"/>
                  </a:moveTo>
                  <a:lnTo>
                    <a:pt x="1855089" y="0"/>
                  </a:lnTo>
                  <a:cubicBezTo>
                    <a:pt x="1862074" y="0"/>
                    <a:pt x="1867789" y="5715"/>
                    <a:pt x="1867789" y="12700"/>
                  </a:cubicBezTo>
                  <a:lnTo>
                    <a:pt x="1867789" y="1832737"/>
                  </a:lnTo>
                  <a:cubicBezTo>
                    <a:pt x="1867789" y="1839722"/>
                    <a:pt x="1862074" y="1845437"/>
                    <a:pt x="1855089" y="1845437"/>
                  </a:cubicBezTo>
                  <a:lnTo>
                    <a:pt x="12700" y="1845437"/>
                  </a:lnTo>
                  <a:cubicBezTo>
                    <a:pt x="5715" y="1845437"/>
                    <a:pt x="0" y="1839722"/>
                    <a:pt x="0" y="1832737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1832737"/>
                  </a:lnTo>
                  <a:lnTo>
                    <a:pt x="12700" y="1832737"/>
                  </a:lnTo>
                  <a:lnTo>
                    <a:pt x="12700" y="1820037"/>
                  </a:lnTo>
                  <a:lnTo>
                    <a:pt x="1855089" y="1820037"/>
                  </a:lnTo>
                  <a:lnTo>
                    <a:pt x="1855089" y="1832737"/>
                  </a:lnTo>
                  <a:lnTo>
                    <a:pt x="1842389" y="1832737"/>
                  </a:lnTo>
                  <a:lnTo>
                    <a:pt x="1842389" y="12700"/>
                  </a:lnTo>
                  <a:lnTo>
                    <a:pt x="1855089" y="12700"/>
                  </a:lnTo>
                  <a:lnTo>
                    <a:pt x="1855089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5" name="Google Shape;345;g22420c639b4_0_321"/>
          <p:cNvSpPr/>
          <p:nvPr/>
        </p:nvSpPr>
        <p:spPr>
          <a:xfrm>
            <a:off x="633775" y="713875"/>
            <a:ext cx="527150" cy="527150"/>
          </a:xfrm>
          <a:custGeom>
            <a:rect b="b" l="l" r="r" t="t"/>
            <a:pathLst>
              <a:path extrusionOk="0" h="1054300" w="1054300">
                <a:moveTo>
                  <a:pt x="0" y="0"/>
                </a:moveTo>
                <a:lnTo>
                  <a:pt x="1054300" y="0"/>
                </a:lnTo>
                <a:lnTo>
                  <a:pt x="1054300" y="1054300"/>
                </a:lnTo>
                <a:lnTo>
                  <a:pt x="0" y="10543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46" name="Google Shape;346;g22420c639b4_0_321"/>
          <p:cNvSpPr txBox="1"/>
          <p:nvPr/>
        </p:nvSpPr>
        <p:spPr>
          <a:xfrm>
            <a:off x="1342696" y="504825"/>
            <a:ext cx="74541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1" i="0" lang="es" sz="3500" u="none" cap="none" strike="noStrik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Ejercicios prácticos</a:t>
            </a:r>
            <a:endParaRPr b="1" i="0" sz="700" u="none" cap="none" strike="noStrike">
              <a:solidFill>
                <a:srgbClr val="000000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grpSp>
        <p:nvGrpSpPr>
          <p:cNvPr id="347" name="Google Shape;347;g22420c639b4_0_321"/>
          <p:cNvGrpSpPr/>
          <p:nvPr/>
        </p:nvGrpSpPr>
        <p:grpSpPr>
          <a:xfrm>
            <a:off x="1342695" y="1017800"/>
            <a:ext cx="4971433" cy="382795"/>
            <a:chOff x="0" y="-9525"/>
            <a:chExt cx="1657918" cy="201641"/>
          </a:xfrm>
        </p:grpSpPr>
        <p:sp>
          <p:nvSpPr>
            <p:cNvPr id="348" name="Google Shape;348;g22420c639b4_0_321"/>
            <p:cNvSpPr/>
            <p:nvPr/>
          </p:nvSpPr>
          <p:spPr>
            <a:xfrm>
              <a:off x="0" y="0"/>
              <a:ext cx="1657918" cy="192116"/>
            </a:xfrm>
            <a:custGeom>
              <a:rect b="b" l="l" r="r" t="t"/>
              <a:pathLst>
                <a:path extrusionOk="0" h="192116" w="1657918">
                  <a:moveTo>
                    <a:pt x="0" y="0"/>
                  </a:moveTo>
                  <a:lnTo>
                    <a:pt x="1657918" y="0"/>
                  </a:lnTo>
                  <a:lnTo>
                    <a:pt x="1657918" y="192116"/>
                  </a:lnTo>
                  <a:lnTo>
                    <a:pt x="0" y="192116"/>
                  </a:lnTo>
                  <a:close/>
                </a:path>
              </a:pathLst>
            </a:custGeom>
            <a:solidFill>
              <a:srgbClr val="FFAB40">
                <a:alpha val="49019"/>
              </a:srgbClr>
            </a:solidFill>
            <a:ln>
              <a:noFill/>
            </a:ln>
          </p:spPr>
        </p:sp>
        <p:sp>
          <p:nvSpPr>
            <p:cNvPr id="349" name="Google Shape;349;g22420c639b4_0_321"/>
            <p:cNvSpPr txBox="1"/>
            <p:nvPr/>
          </p:nvSpPr>
          <p:spPr>
            <a:xfrm>
              <a:off x="0" y="-9525"/>
              <a:ext cx="1657800" cy="20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59944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0" name="Google Shape;350;g22420c639b4_0_321"/>
          <p:cNvSpPr/>
          <p:nvPr/>
        </p:nvSpPr>
        <p:spPr>
          <a:xfrm>
            <a:off x="1342709" y="1057200"/>
            <a:ext cx="300187" cy="300187"/>
          </a:xfrm>
          <a:custGeom>
            <a:rect b="b" l="l" r="r" t="t"/>
            <a:pathLst>
              <a:path extrusionOk="0" h="600374" w="600374">
                <a:moveTo>
                  <a:pt x="0" y="0"/>
                </a:moveTo>
                <a:lnTo>
                  <a:pt x="600374" y="0"/>
                </a:lnTo>
                <a:lnTo>
                  <a:pt x="600374" y="600373"/>
                </a:lnTo>
                <a:lnTo>
                  <a:pt x="0" y="60037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351" name="Google Shape;351;g22420c639b4_0_321"/>
          <p:cNvGrpSpPr/>
          <p:nvPr/>
        </p:nvGrpSpPr>
        <p:grpSpPr>
          <a:xfrm>
            <a:off x="555375" y="1658250"/>
            <a:ext cx="8009984" cy="297305"/>
            <a:chOff x="-2" y="-9525"/>
            <a:chExt cx="1916356" cy="156600"/>
          </a:xfrm>
        </p:grpSpPr>
        <p:sp>
          <p:nvSpPr>
            <p:cNvPr id="352" name="Google Shape;352;g22420c639b4_0_321"/>
            <p:cNvSpPr/>
            <p:nvPr/>
          </p:nvSpPr>
          <p:spPr>
            <a:xfrm>
              <a:off x="0" y="0"/>
              <a:ext cx="1916354" cy="146960"/>
            </a:xfrm>
            <a:custGeom>
              <a:rect b="b" l="l" r="r" t="t"/>
              <a:pathLst>
                <a:path extrusionOk="0" h="146960" w="1916354">
                  <a:moveTo>
                    <a:pt x="0" y="0"/>
                  </a:moveTo>
                  <a:lnTo>
                    <a:pt x="1916354" y="0"/>
                  </a:lnTo>
                  <a:lnTo>
                    <a:pt x="1916354" y="146960"/>
                  </a:lnTo>
                  <a:lnTo>
                    <a:pt x="0" y="146960"/>
                  </a:lnTo>
                  <a:close/>
                </a:path>
              </a:pathLst>
            </a:custGeom>
            <a:solidFill>
              <a:srgbClr val="FFAB40">
                <a:alpha val="47450"/>
              </a:srgbClr>
            </a:solidFill>
            <a:ln>
              <a:noFill/>
            </a:ln>
          </p:spPr>
        </p:sp>
        <p:sp>
          <p:nvSpPr>
            <p:cNvPr id="353" name="Google Shape;353;g22420c639b4_0_321"/>
            <p:cNvSpPr txBox="1"/>
            <p:nvPr/>
          </p:nvSpPr>
          <p:spPr>
            <a:xfrm>
              <a:off x="-2" y="-9525"/>
              <a:ext cx="1837200" cy="15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59944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4" name="Google Shape;354;g22420c639b4_0_321"/>
          <p:cNvSpPr txBox="1"/>
          <p:nvPr/>
        </p:nvSpPr>
        <p:spPr>
          <a:xfrm>
            <a:off x="555475" y="1691400"/>
            <a:ext cx="78327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latin typeface="Archivo Black"/>
                <a:ea typeface="Archivo Black"/>
                <a:cs typeface="Archivo Black"/>
                <a:sym typeface="Archivo Black"/>
              </a:rPr>
              <a:t> Gestión de inventario con diccionarios</a:t>
            </a:r>
            <a:endParaRPr sz="1600"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355" name="Google Shape;355;g22420c639b4_0_321"/>
          <p:cNvSpPr txBox="1"/>
          <p:nvPr/>
        </p:nvSpPr>
        <p:spPr>
          <a:xfrm>
            <a:off x="1642900" y="1045725"/>
            <a:ext cx="3606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s" sz="2100" u="none" cap="none" strike="noStrik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Optativos | No entregables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g22420c639b4_0_321"/>
          <p:cNvSpPr txBox="1"/>
          <p:nvPr/>
        </p:nvSpPr>
        <p:spPr>
          <a:xfrm>
            <a:off x="555475" y="2061325"/>
            <a:ext cx="7887900" cy="22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En un comercio, se necesita gestionar los productos y sus precios. Desarrollá un programa que permita:</a:t>
            </a:r>
            <a:endParaRPr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-317500" lvl="0" marL="45720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Narrow"/>
              <a:buAutoNum type="arabicPeriod"/>
            </a:pP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Ingresar el nombre de tres productos y su precio correspondiente, guardándolos en un diccionario donde la clave es el nombre del producto y el valor es su precio.</a:t>
            </a:r>
            <a:endParaRPr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-317500" lvl="0" marL="45720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Narrow"/>
              <a:buAutoNum type="arabicPeriod"/>
            </a:pP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Una vez ingresados, mostrará todos los productos y sus precios en pantalla.</a:t>
            </a:r>
            <a:endParaRPr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rtl="0" algn="ctr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Ejemplo de salida esperada.</a:t>
            </a:r>
            <a:endParaRPr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sp>
        <p:nvSpPr>
          <p:cNvPr id="357" name="Google Shape;357;g22420c639b4_0_321"/>
          <p:cNvSpPr txBox="1"/>
          <p:nvPr/>
        </p:nvSpPr>
        <p:spPr>
          <a:xfrm>
            <a:off x="2643800" y="3253200"/>
            <a:ext cx="3880500" cy="782700"/>
          </a:xfrm>
          <a:prstGeom prst="rect">
            <a:avLst/>
          </a:prstGeom>
          <a:solidFill>
            <a:srgbClr val="1F1F1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ADBAC7"/>
                </a:solidFill>
                <a:latin typeface="Courier New"/>
                <a:ea typeface="Courier New"/>
                <a:cs typeface="Courier New"/>
                <a:sym typeface="Courier New"/>
              </a:rPr>
              <a:t>Producto: Manzanas, Precio: 100</a:t>
            </a:r>
            <a:endParaRPr sz="1050">
              <a:solidFill>
                <a:srgbClr val="ADBAC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ADBAC7"/>
                </a:solidFill>
                <a:latin typeface="Courier New"/>
                <a:ea typeface="Courier New"/>
                <a:cs typeface="Courier New"/>
                <a:sym typeface="Courier New"/>
              </a:rPr>
              <a:t>Producto: Naranjas, Precio: 150</a:t>
            </a:r>
            <a:endParaRPr sz="1050">
              <a:solidFill>
                <a:srgbClr val="ADBAC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ADBAC7"/>
                </a:solidFill>
                <a:latin typeface="Courier New"/>
                <a:ea typeface="Courier New"/>
                <a:cs typeface="Courier New"/>
                <a:sym typeface="Courier New"/>
              </a:rPr>
              <a:t>Producto: Peras, Precio: 120</a:t>
            </a:r>
            <a:endParaRPr b="0" i="0" sz="1050" u="none" cap="none" strike="noStrike">
              <a:solidFill>
                <a:srgbClr val="9CDCFE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30210dc0ce7_1_166"/>
          <p:cNvSpPr/>
          <p:nvPr/>
        </p:nvSpPr>
        <p:spPr>
          <a:xfrm>
            <a:off x="12050" y="0"/>
            <a:ext cx="9144000" cy="51435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367" name="Google Shape;367;g30210dc0ce7_1_166"/>
          <p:cNvCxnSpPr/>
          <p:nvPr/>
        </p:nvCxnSpPr>
        <p:spPr>
          <a:xfrm rot="5731">
            <a:off x="555358" y="1438738"/>
            <a:ext cx="5758808" cy="0"/>
          </a:xfrm>
          <a:prstGeom prst="straightConnector1">
            <a:avLst/>
          </a:prstGeom>
          <a:noFill/>
          <a:ln cap="rnd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368" name="Google Shape;368;g30210dc0ce7_1_166"/>
          <p:cNvGrpSpPr/>
          <p:nvPr/>
        </p:nvGrpSpPr>
        <p:grpSpPr>
          <a:xfrm>
            <a:off x="555362" y="631437"/>
            <a:ext cx="700421" cy="692039"/>
            <a:chOff x="0" y="0"/>
            <a:chExt cx="1867789" cy="1845437"/>
          </a:xfrm>
        </p:grpSpPr>
        <p:sp>
          <p:nvSpPr>
            <p:cNvPr id="369" name="Google Shape;369;g30210dc0ce7_1_166"/>
            <p:cNvSpPr/>
            <p:nvPr/>
          </p:nvSpPr>
          <p:spPr>
            <a:xfrm>
              <a:off x="12700" y="12700"/>
              <a:ext cx="1842389" cy="1820037"/>
            </a:xfrm>
            <a:custGeom>
              <a:rect b="b" l="l" r="r" t="t"/>
              <a:pathLst>
                <a:path extrusionOk="0" h="1820037" w="1842389">
                  <a:moveTo>
                    <a:pt x="0" y="0"/>
                  </a:moveTo>
                  <a:lnTo>
                    <a:pt x="1842389" y="0"/>
                  </a:lnTo>
                  <a:lnTo>
                    <a:pt x="1842389" y="1820037"/>
                  </a:lnTo>
                  <a:lnTo>
                    <a:pt x="0" y="1820037"/>
                  </a:lnTo>
                  <a:close/>
                </a:path>
              </a:pathLst>
            </a:custGeom>
            <a:solidFill>
              <a:srgbClr val="FFAB40"/>
            </a:solidFill>
            <a:ln>
              <a:noFill/>
            </a:ln>
          </p:spPr>
        </p:sp>
        <p:sp>
          <p:nvSpPr>
            <p:cNvPr id="370" name="Google Shape;370;g30210dc0ce7_1_166"/>
            <p:cNvSpPr/>
            <p:nvPr/>
          </p:nvSpPr>
          <p:spPr>
            <a:xfrm>
              <a:off x="0" y="0"/>
              <a:ext cx="1867789" cy="1845437"/>
            </a:xfrm>
            <a:custGeom>
              <a:rect b="b" l="l" r="r" t="t"/>
              <a:pathLst>
                <a:path extrusionOk="0" h="1845437" w="1867789">
                  <a:moveTo>
                    <a:pt x="12700" y="0"/>
                  </a:moveTo>
                  <a:lnTo>
                    <a:pt x="1855089" y="0"/>
                  </a:lnTo>
                  <a:cubicBezTo>
                    <a:pt x="1862074" y="0"/>
                    <a:pt x="1867789" y="5715"/>
                    <a:pt x="1867789" y="12700"/>
                  </a:cubicBezTo>
                  <a:lnTo>
                    <a:pt x="1867789" y="1832737"/>
                  </a:lnTo>
                  <a:cubicBezTo>
                    <a:pt x="1867789" y="1839722"/>
                    <a:pt x="1862074" y="1845437"/>
                    <a:pt x="1855089" y="1845437"/>
                  </a:cubicBezTo>
                  <a:lnTo>
                    <a:pt x="12700" y="1845437"/>
                  </a:lnTo>
                  <a:cubicBezTo>
                    <a:pt x="5715" y="1845437"/>
                    <a:pt x="0" y="1839722"/>
                    <a:pt x="0" y="1832737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1832737"/>
                  </a:lnTo>
                  <a:lnTo>
                    <a:pt x="12700" y="1832737"/>
                  </a:lnTo>
                  <a:lnTo>
                    <a:pt x="12700" y="1820037"/>
                  </a:lnTo>
                  <a:lnTo>
                    <a:pt x="1855089" y="1820037"/>
                  </a:lnTo>
                  <a:lnTo>
                    <a:pt x="1855089" y="1832737"/>
                  </a:lnTo>
                  <a:lnTo>
                    <a:pt x="1842389" y="1832737"/>
                  </a:lnTo>
                  <a:lnTo>
                    <a:pt x="1842389" y="12700"/>
                  </a:lnTo>
                  <a:lnTo>
                    <a:pt x="1855089" y="12700"/>
                  </a:lnTo>
                  <a:lnTo>
                    <a:pt x="1855089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1" name="Google Shape;371;g30210dc0ce7_1_166"/>
          <p:cNvSpPr/>
          <p:nvPr/>
        </p:nvSpPr>
        <p:spPr>
          <a:xfrm>
            <a:off x="633775" y="713875"/>
            <a:ext cx="527150" cy="527150"/>
          </a:xfrm>
          <a:custGeom>
            <a:rect b="b" l="l" r="r" t="t"/>
            <a:pathLst>
              <a:path extrusionOk="0" h="1054300" w="1054300">
                <a:moveTo>
                  <a:pt x="0" y="0"/>
                </a:moveTo>
                <a:lnTo>
                  <a:pt x="1054300" y="0"/>
                </a:lnTo>
                <a:lnTo>
                  <a:pt x="1054300" y="1054300"/>
                </a:lnTo>
                <a:lnTo>
                  <a:pt x="0" y="10543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72" name="Google Shape;372;g30210dc0ce7_1_166"/>
          <p:cNvSpPr txBox="1"/>
          <p:nvPr/>
        </p:nvSpPr>
        <p:spPr>
          <a:xfrm>
            <a:off x="1342696" y="504825"/>
            <a:ext cx="74673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1" i="0" lang="es" sz="3500" u="none" cap="none" strike="noStrik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Ejercicios prácticos</a:t>
            </a:r>
            <a:endParaRPr b="1" i="0" sz="700" u="none" cap="none" strike="noStrike">
              <a:solidFill>
                <a:srgbClr val="000000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grpSp>
        <p:nvGrpSpPr>
          <p:cNvPr id="373" name="Google Shape;373;g30210dc0ce7_1_166"/>
          <p:cNvGrpSpPr/>
          <p:nvPr/>
        </p:nvGrpSpPr>
        <p:grpSpPr>
          <a:xfrm>
            <a:off x="1342695" y="1017800"/>
            <a:ext cx="4971433" cy="382795"/>
            <a:chOff x="0" y="-9525"/>
            <a:chExt cx="1657918" cy="201641"/>
          </a:xfrm>
        </p:grpSpPr>
        <p:sp>
          <p:nvSpPr>
            <p:cNvPr id="374" name="Google Shape;374;g30210dc0ce7_1_166"/>
            <p:cNvSpPr/>
            <p:nvPr/>
          </p:nvSpPr>
          <p:spPr>
            <a:xfrm>
              <a:off x="0" y="0"/>
              <a:ext cx="1657918" cy="192116"/>
            </a:xfrm>
            <a:custGeom>
              <a:rect b="b" l="l" r="r" t="t"/>
              <a:pathLst>
                <a:path extrusionOk="0" h="192116" w="1657918">
                  <a:moveTo>
                    <a:pt x="0" y="0"/>
                  </a:moveTo>
                  <a:lnTo>
                    <a:pt x="1657918" y="0"/>
                  </a:lnTo>
                  <a:lnTo>
                    <a:pt x="1657918" y="192116"/>
                  </a:lnTo>
                  <a:lnTo>
                    <a:pt x="0" y="192116"/>
                  </a:lnTo>
                  <a:close/>
                </a:path>
              </a:pathLst>
            </a:custGeom>
            <a:solidFill>
              <a:srgbClr val="FFAB40">
                <a:alpha val="49411"/>
              </a:srgbClr>
            </a:solidFill>
            <a:ln>
              <a:noFill/>
            </a:ln>
          </p:spPr>
        </p:sp>
        <p:sp>
          <p:nvSpPr>
            <p:cNvPr id="375" name="Google Shape;375;g30210dc0ce7_1_166"/>
            <p:cNvSpPr txBox="1"/>
            <p:nvPr/>
          </p:nvSpPr>
          <p:spPr>
            <a:xfrm>
              <a:off x="0" y="-9525"/>
              <a:ext cx="1657800" cy="20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59944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76" name="Google Shape;376;g30210dc0ce7_1_166"/>
          <p:cNvSpPr/>
          <p:nvPr/>
        </p:nvSpPr>
        <p:spPr>
          <a:xfrm>
            <a:off x="1342709" y="1057200"/>
            <a:ext cx="300187" cy="300187"/>
          </a:xfrm>
          <a:custGeom>
            <a:rect b="b" l="l" r="r" t="t"/>
            <a:pathLst>
              <a:path extrusionOk="0" h="600374" w="600374">
                <a:moveTo>
                  <a:pt x="0" y="0"/>
                </a:moveTo>
                <a:lnTo>
                  <a:pt x="600374" y="0"/>
                </a:lnTo>
                <a:lnTo>
                  <a:pt x="600374" y="600373"/>
                </a:lnTo>
                <a:lnTo>
                  <a:pt x="0" y="60037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377" name="Google Shape;377;g30210dc0ce7_1_166"/>
          <p:cNvGrpSpPr/>
          <p:nvPr/>
        </p:nvGrpSpPr>
        <p:grpSpPr>
          <a:xfrm>
            <a:off x="555375" y="1658250"/>
            <a:ext cx="8009985" cy="297305"/>
            <a:chOff x="-2" y="-9525"/>
            <a:chExt cx="1916356" cy="156600"/>
          </a:xfrm>
        </p:grpSpPr>
        <p:sp>
          <p:nvSpPr>
            <p:cNvPr id="378" name="Google Shape;378;g30210dc0ce7_1_166"/>
            <p:cNvSpPr/>
            <p:nvPr/>
          </p:nvSpPr>
          <p:spPr>
            <a:xfrm>
              <a:off x="0" y="0"/>
              <a:ext cx="1916354" cy="146960"/>
            </a:xfrm>
            <a:custGeom>
              <a:rect b="b" l="l" r="r" t="t"/>
              <a:pathLst>
                <a:path extrusionOk="0" h="146960" w="1916354">
                  <a:moveTo>
                    <a:pt x="0" y="0"/>
                  </a:moveTo>
                  <a:lnTo>
                    <a:pt x="1916354" y="0"/>
                  </a:lnTo>
                  <a:lnTo>
                    <a:pt x="1916354" y="146960"/>
                  </a:lnTo>
                  <a:lnTo>
                    <a:pt x="0" y="146960"/>
                  </a:lnTo>
                  <a:close/>
                </a:path>
              </a:pathLst>
            </a:custGeom>
            <a:solidFill>
              <a:srgbClr val="FFAB40">
                <a:alpha val="47843"/>
              </a:srgbClr>
            </a:solidFill>
            <a:ln>
              <a:noFill/>
            </a:ln>
          </p:spPr>
        </p:sp>
        <p:sp>
          <p:nvSpPr>
            <p:cNvPr id="379" name="Google Shape;379;g30210dc0ce7_1_166"/>
            <p:cNvSpPr txBox="1"/>
            <p:nvPr/>
          </p:nvSpPr>
          <p:spPr>
            <a:xfrm>
              <a:off x="-2" y="-9525"/>
              <a:ext cx="1837200" cy="15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59944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0" name="Google Shape;380;g30210dc0ce7_1_166"/>
          <p:cNvSpPr txBox="1"/>
          <p:nvPr/>
        </p:nvSpPr>
        <p:spPr>
          <a:xfrm>
            <a:off x="555475" y="1691400"/>
            <a:ext cx="78327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latin typeface="Archivo Black"/>
                <a:ea typeface="Archivo Black"/>
                <a:cs typeface="Archivo Black"/>
                <a:sym typeface="Archivo Black"/>
              </a:rPr>
              <a:t> Consultar stock en inventario</a:t>
            </a:r>
            <a:endParaRPr sz="1600"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381" name="Google Shape;381;g30210dc0ce7_1_166"/>
          <p:cNvSpPr txBox="1"/>
          <p:nvPr/>
        </p:nvSpPr>
        <p:spPr>
          <a:xfrm>
            <a:off x="1642901" y="1045725"/>
            <a:ext cx="4671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s" sz="2100" u="none" cap="none" strike="noStrik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Optativos | No entregables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g30210dc0ce7_1_166"/>
          <p:cNvSpPr txBox="1"/>
          <p:nvPr/>
        </p:nvSpPr>
        <p:spPr>
          <a:xfrm>
            <a:off x="555475" y="2061325"/>
            <a:ext cx="7887900" cy="22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El inventario de una tienda está almacenado en un diccionario, donde las claves son los nombres de los productos y los valores son las cantidades disponibles en stock. Creá un programa que:</a:t>
            </a:r>
            <a:endParaRPr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-317500" lvl="0" marL="45720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Narrow"/>
              <a:buAutoNum type="arabicPeriod"/>
            </a:pP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Te permita ingresar el nombre de un producto.</a:t>
            </a:r>
            <a:endParaRPr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-317500" lvl="0" marL="45720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Narrow"/>
              <a:buAutoNum type="arabicPeriod"/>
            </a:pP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Utilice el método .get() para buscar el stock disponible. Si el producto no existe, deberá mostrar un mensaje diciendo "Producto no encontrado".</a:t>
            </a:r>
            <a:endParaRPr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-317500" lvl="0" marL="45720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Narrow"/>
              <a:buAutoNum type="arabicPeriod"/>
            </a:pP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Si el producto está disponible, mostrará cuántas unidades quedan en stock.</a:t>
            </a:r>
            <a:endParaRPr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marR="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30981396fee_0_4"/>
          <p:cNvSpPr/>
          <p:nvPr/>
        </p:nvSpPr>
        <p:spPr>
          <a:xfrm>
            <a:off x="12050" y="0"/>
            <a:ext cx="9144000" cy="51435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392" name="Google Shape;392;g30981396fee_0_4"/>
          <p:cNvCxnSpPr/>
          <p:nvPr/>
        </p:nvCxnSpPr>
        <p:spPr>
          <a:xfrm rot="5731">
            <a:off x="555358" y="1438738"/>
            <a:ext cx="5758808" cy="0"/>
          </a:xfrm>
          <a:prstGeom prst="straightConnector1">
            <a:avLst/>
          </a:prstGeom>
          <a:noFill/>
          <a:ln cap="rnd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393" name="Google Shape;393;g30981396fee_0_4"/>
          <p:cNvGrpSpPr/>
          <p:nvPr/>
        </p:nvGrpSpPr>
        <p:grpSpPr>
          <a:xfrm>
            <a:off x="555362" y="631437"/>
            <a:ext cx="700421" cy="692039"/>
            <a:chOff x="0" y="0"/>
            <a:chExt cx="1867789" cy="1845437"/>
          </a:xfrm>
        </p:grpSpPr>
        <p:sp>
          <p:nvSpPr>
            <p:cNvPr id="394" name="Google Shape;394;g30981396fee_0_4"/>
            <p:cNvSpPr/>
            <p:nvPr/>
          </p:nvSpPr>
          <p:spPr>
            <a:xfrm>
              <a:off x="12700" y="12700"/>
              <a:ext cx="1842389" cy="1820037"/>
            </a:xfrm>
            <a:custGeom>
              <a:rect b="b" l="l" r="r" t="t"/>
              <a:pathLst>
                <a:path extrusionOk="0" h="1820037" w="1842389">
                  <a:moveTo>
                    <a:pt x="0" y="0"/>
                  </a:moveTo>
                  <a:lnTo>
                    <a:pt x="1842389" y="0"/>
                  </a:lnTo>
                  <a:lnTo>
                    <a:pt x="1842389" y="1820037"/>
                  </a:lnTo>
                  <a:lnTo>
                    <a:pt x="0" y="1820037"/>
                  </a:lnTo>
                  <a:close/>
                </a:path>
              </a:pathLst>
            </a:custGeom>
            <a:solidFill>
              <a:srgbClr val="FFAB40"/>
            </a:solidFill>
            <a:ln>
              <a:noFill/>
            </a:ln>
          </p:spPr>
        </p:sp>
        <p:sp>
          <p:nvSpPr>
            <p:cNvPr id="395" name="Google Shape;395;g30981396fee_0_4"/>
            <p:cNvSpPr/>
            <p:nvPr/>
          </p:nvSpPr>
          <p:spPr>
            <a:xfrm>
              <a:off x="0" y="0"/>
              <a:ext cx="1867789" cy="1845437"/>
            </a:xfrm>
            <a:custGeom>
              <a:rect b="b" l="l" r="r" t="t"/>
              <a:pathLst>
                <a:path extrusionOk="0" h="1845437" w="1867789">
                  <a:moveTo>
                    <a:pt x="12700" y="0"/>
                  </a:moveTo>
                  <a:lnTo>
                    <a:pt x="1855089" y="0"/>
                  </a:lnTo>
                  <a:cubicBezTo>
                    <a:pt x="1862074" y="0"/>
                    <a:pt x="1867789" y="5715"/>
                    <a:pt x="1867789" y="12700"/>
                  </a:cubicBezTo>
                  <a:lnTo>
                    <a:pt x="1867789" y="1832737"/>
                  </a:lnTo>
                  <a:cubicBezTo>
                    <a:pt x="1867789" y="1839722"/>
                    <a:pt x="1862074" y="1845437"/>
                    <a:pt x="1855089" y="1845437"/>
                  </a:cubicBezTo>
                  <a:lnTo>
                    <a:pt x="12700" y="1845437"/>
                  </a:lnTo>
                  <a:cubicBezTo>
                    <a:pt x="5715" y="1845437"/>
                    <a:pt x="0" y="1839722"/>
                    <a:pt x="0" y="1832737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1832737"/>
                  </a:lnTo>
                  <a:lnTo>
                    <a:pt x="12700" y="1832737"/>
                  </a:lnTo>
                  <a:lnTo>
                    <a:pt x="12700" y="1820037"/>
                  </a:lnTo>
                  <a:lnTo>
                    <a:pt x="1855089" y="1820037"/>
                  </a:lnTo>
                  <a:lnTo>
                    <a:pt x="1855089" y="1832737"/>
                  </a:lnTo>
                  <a:lnTo>
                    <a:pt x="1842389" y="1832737"/>
                  </a:lnTo>
                  <a:lnTo>
                    <a:pt x="1842389" y="12700"/>
                  </a:lnTo>
                  <a:lnTo>
                    <a:pt x="1855089" y="12700"/>
                  </a:lnTo>
                  <a:lnTo>
                    <a:pt x="1855089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6" name="Google Shape;396;g30981396fee_0_4"/>
          <p:cNvSpPr/>
          <p:nvPr/>
        </p:nvSpPr>
        <p:spPr>
          <a:xfrm>
            <a:off x="633775" y="713875"/>
            <a:ext cx="527150" cy="527150"/>
          </a:xfrm>
          <a:custGeom>
            <a:rect b="b" l="l" r="r" t="t"/>
            <a:pathLst>
              <a:path extrusionOk="0" h="1054300" w="1054300">
                <a:moveTo>
                  <a:pt x="0" y="0"/>
                </a:moveTo>
                <a:lnTo>
                  <a:pt x="1054300" y="0"/>
                </a:lnTo>
                <a:lnTo>
                  <a:pt x="1054300" y="1054300"/>
                </a:lnTo>
                <a:lnTo>
                  <a:pt x="0" y="10543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97" name="Google Shape;397;g30981396fee_0_4"/>
          <p:cNvSpPr txBox="1"/>
          <p:nvPr/>
        </p:nvSpPr>
        <p:spPr>
          <a:xfrm>
            <a:off x="1342696" y="504825"/>
            <a:ext cx="74673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1" i="0" lang="es" sz="3500" u="none" cap="none" strike="noStrik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Ejercicios prácticos</a:t>
            </a:r>
            <a:endParaRPr b="1" i="0" sz="700" u="none" cap="none" strike="noStrike">
              <a:solidFill>
                <a:srgbClr val="000000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grpSp>
        <p:nvGrpSpPr>
          <p:cNvPr id="398" name="Google Shape;398;g30981396fee_0_4"/>
          <p:cNvGrpSpPr/>
          <p:nvPr/>
        </p:nvGrpSpPr>
        <p:grpSpPr>
          <a:xfrm>
            <a:off x="1342695" y="1017800"/>
            <a:ext cx="4971433" cy="382795"/>
            <a:chOff x="0" y="-9525"/>
            <a:chExt cx="1657918" cy="201641"/>
          </a:xfrm>
        </p:grpSpPr>
        <p:sp>
          <p:nvSpPr>
            <p:cNvPr id="399" name="Google Shape;399;g30981396fee_0_4"/>
            <p:cNvSpPr/>
            <p:nvPr/>
          </p:nvSpPr>
          <p:spPr>
            <a:xfrm>
              <a:off x="0" y="0"/>
              <a:ext cx="1657918" cy="192116"/>
            </a:xfrm>
            <a:custGeom>
              <a:rect b="b" l="l" r="r" t="t"/>
              <a:pathLst>
                <a:path extrusionOk="0" h="192116" w="1657918">
                  <a:moveTo>
                    <a:pt x="0" y="0"/>
                  </a:moveTo>
                  <a:lnTo>
                    <a:pt x="1657918" y="0"/>
                  </a:lnTo>
                  <a:lnTo>
                    <a:pt x="1657918" y="192116"/>
                  </a:lnTo>
                  <a:lnTo>
                    <a:pt x="0" y="192116"/>
                  </a:lnTo>
                  <a:close/>
                </a:path>
              </a:pathLst>
            </a:custGeom>
            <a:solidFill>
              <a:srgbClr val="FFAB40">
                <a:alpha val="49410"/>
              </a:srgbClr>
            </a:solidFill>
            <a:ln>
              <a:noFill/>
            </a:ln>
          </p:spPr>
        </p:sp>
        <p:sp>
          <p:nvSpPr>
            <p:cNvPr id="400" name="Google Shape;400;g30981396fee_0_4"/>
            <p:cNvSpPr txBox="1"/>
            <p:nvPr/>
          </p:nvSpPr>
          <p:spPr>
            <a:xfrm>
              <a:off x="0" y="-9525"/>
              <a:ext cx="1657800" cy="20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59944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01" name="Google Shape;401;g30981396fee_0_4"/>
          <p:cNvSpPr/>
          <p:nvPr/>
        </p:nvSpPr>
        <p:spPr>
          <a:xfrm>
            <a:off x="1342709" y="1057200"/>
            <a:ext cx="300187" cy="300187"/>
          </a:xfrm>
          <a:custGeom>
            <a:rect b="b" l="l" r="r" t="t"/>
            <a:pathLst>
              <a:path extrusionOk="0" h="600374" w="600374">
                <a:moveTo>
                  <a:pt x="0" y="0"/>
                </a:moveTo>
                <a:lnTo>
                  <a:pt x="600374" y="0"/>
                </a:lnTo>
                <a:lnTo>
                  <a:pt x="600374" y="600373"/>
                </a:lnTo>
                <a:lnTo>
                  <a:pt x="0" y="60037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402" name="Google Shape;402;g30981396fee_0_4"/>
          <p:cNvGrpSpPr/>
          <p:nvPr/>
        </p:nvGrpSpPr>
        <p:grpSpPr>
          <a:xfrm>
            <a:off x="555375" y="1658250"/>
            <a:ext cx="8009985" cy="297305"/>
            <a:chOff x="-2" y="-9525"/>
            <a:chExt cx="1916356" cy="156600"/>
          </a:xfrm>
        </p:grpSpPr>
        <p:sp>
          <p:nvSpPr>
            <p:cNvPr id="403" name="Google Shape;403;g30981396fee_0_4"/>
            <p:cNvSpPr/>
            <p:nvPr/>
          </p:nvSpPr>
          <p:spPr>
            <a:xfrm>
              <a:off x="0" y="0"/>
              <a:ext cx="1916354" cy="146960"/>
            </a:xfrm>
            <a:custGeom>
              <a:rect b="b" l="l" r="r" t="t"/>
              <a:pathLst>
                <a:path extrusionOk="0" h="146960" w="1916354">
                  <a:moveTo>
                    <a:pt x="0" y="0"/>
                  </a:moveTo>
                  <a:lnTo>
                    <a:pt x="1916354" y="0"/>
                  </a:lnTo>
                  <a:lnTo>
                    <a:pt x="1916354" y="146960"/>
                  </a:lnTo>
                  <a:lnTo>
                    <a:pt x="0" y="146960"/>
                  </a:lnTo>
                  <a:close/>
                </a:path>
              </a:pathLst>
            </a:custGeom>
            <a:solidFill>
              <a:srgbClr val="FFAB40">
                <a:alpha val="47840"/>
              </a:srgbClr>
            </a:solidFill>
            <a:ln>
              <a:noFill/>
            </a:ln>
          </p:spPr>
        </p:sp>
        <p:sp>
          <p:nvSpPr>
            <p:cNvPr id="404" name="Google Shape;404;g30981396fee_0_4"/>
            <p:cNvSpPr txBox="1"/>
            <p:nvPr/>
          </p:nvSpPr>
          <p:spPr>
            <a:xfrm>
              <a:off x="-2" y="-9525"/>
              <a:ext cx="1837200" cy="15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59944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05" name="Google Shape;405;g30981396fee_0_4"/>
          <p:cNvSpPr txBox="1"/>
          <p:nvPr/>
        </p:nvSpPr>
        <p:spPr>
          <a:xfrm>
            <a:off x="555475" y="1691400"/>
            <a:ext cx="78327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latin typeface="Archivo Black"/>
                <a:ea typeface="Archivo Black"/>
                <a:cs typeface="Archivo Black"/>
                <a:sym typeface="Archivo Black"/>
              </a:rPr>
              <a:t> Consultar stock en inventario</a:t>
            </a:r>
            <a:endParaRPr sz="1600"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406" name="Google Shape;406;g30981396fee_0_4"/>
          <p:cNvSpPr txBox="1"/>
          <p:nvPr/>
        </p:nvSpPr>
        <p:spPr>
          <a:xfrm>
            <a:off x="1642901" y="1045725"/>
            <a:ext cx="4671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s" sz="2100" u="none" cap="none" strike="noStrik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Optativos | No entregables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g30981396fee_0_4"/>
          <p:cNvSpPr txBox="1"/>
          <p:nvPr/>
        </p:nvSpPr>
        <p:spPr>
          <a:xfrm>
            <a:off x="555350" y="2437475"/>
            <a:ext cx="3858900" cy="1430400"/>
          </a:xfrm>
          <a:prstGeom prst="rect">
            <a:avLst/>
          </a:prstGeom>
          <a:solidFill>
            <a:srgbClr val="1F1F1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50">
                <a:solidFill>
                  <a:srgbClr val="ADBAC7"/>
                </a:solidFill>
                <a:latin typeface="Courier New"/>
                <a:ea typeface="Courier New"/>
                <a:cs typeface="Courier New"/>
                <a:sym typeface="Courier New"/>
              </a:rPr>
              <a:t>productos </a:t>
            </a:r>
            <a:r>
              <a:rPr lang="es" sz="1250">
                <a:solidFill>
                  <a:srgbClr val="F47067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250">
                <a:solidFill>
                  <a:srgbClr val="ADBAC7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250">
              <a:solidFill>
                <a:srgbClr val="ADBAC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50">
                <a:solidFill>
                  <a:srgbClr val="ADBAC7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" sz="1250">
                <a:solidFill>
                  <a:srgbClr val="96D0FF"/>
                </a:solidFill>
                <a:latin typeface="Courier New"/>
                <a:ea typeface="Courier New"/>
                <a:cs typeface="Courier New"/>
                <a:sym typeface="Courier New"/>
              </a:rPr>
              <a:t>"Manzanas"</a:t>
            </a:r>
            <a:r>
              <a:rPr lang="es" sz="1250">
                <a:solidFill>
                  <a:srgbClr val="ADBAC7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s" sz="1250">
                <a:solidFill>
                  <a:srgbClr val="6CB6FF"/>
                </a:solidFill>
                <a:latin typeface="Courier New"/>
                <a:ea typeface="Courier New"/>
                <a:cs typeface="Courier New"/>
                <a:sym typeface="Courier New"/>
              </a:rPr>
              <a:t>50</a:t>
            </a:r>
            <a:r>
              <a:rPr lang="es" sz="1250">
                <a:solidFill>
                  <a:srgbClr val="ADBAC7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250">
              <a:solidFill>
                <a:srgbClr val="ADBAC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50">
                <a:solidFill>
                  <a:srgbClr val="ADBAC7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" sz="1250">
                <a:solidFill>
                  <a:srgbClr val="96D0FF"/>
                </a:solidFill>
                <a:latin typeface="Courier New"/>
                <a:ea typeface="Courier New"/>
                <a:cs typeface="Courier New"/>
                <a:sym typeface="Courier New"/>
              </a:rPr>
              <a:t>"Naranjas"</a:t>
            </a:r>
            <a:r>
              <a:rPr lang="es" sz="1250">
                <a:solidFill>
                  <a:srgbClr val="ADBAC7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s" sz="1250">
                <a:solidFill>
                  <a:srgbClr val="6CB6FF"/>
                </a:solidFill>
                <a:latin typeface="Courier New"/>
                <a:ea typeface="Courier New"/>
                <a:cs typeface="Courier New"/>
                <a:sym typeface="Courier New"/>
              </a:rPr>
              <a:t>30</a:t>
            </a:r>
            <a:r>
              <a:rPr lang="es" sz="1250">
                <a:solidFill>
                  <a:srgbClr val="ADBAC7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250">
              <a:solidFill>
                <a:srgbClr val="ADBAC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50">
                <a:solidFill>
                  <a:srgbClr val="ADBAC7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" sz="1250">
                <a:solidFill>
                  <a:srgbClr val="96D0FF"/>
                </a:solidFill>
                <a:latin typeface="Courier New"/>
                <a:ea typeface="Courier New"/>
                <a:cs typeface="Courier New"/>
                <a:sym typeface="Courier New"/>
              </a:rPr>
              <a:t>"Peras"</a:t>
            </a:r>
            <a:r>
              <a:rPr lang="es" sz="1250">
                <a:solidFill>
                  <a:srgbClr val="ADBAC7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s" sz="1250">
                <a:solidFill>
                  <a:srgbClr val="6CB6FF"/>
                </a:solidFill>
                <a:latin typeface="Courier New"/>
                <a:ea typeface="Courier New"/>
                <a:cs typeface="Courier New"/>
                <a:sym typeface="Courier New"/>
              </a:rPr>
              <a:t>25</a:t>
            </a:r>
            <a:endParaRPr sz="1250">
              <a:solidFill>
                <a:srgbClr val="6CB6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50">
                <a:solidFill>
                  <a:srgbClr val="ADBAC7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50">
              <a:solidFill>
                <a:srgbClr val="ADBAC7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8" name="Google Shape;408;g30981396fee_0_4"/>
          <p:cNvSpPr txBox="1"/>
          <p:nvPr/>
        </p:nvSpPr>
        <p:spPr>
          <a:xfrm>
            <a:off x="555350" y="2170250"/>
            <a:ext cx="37434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Diccionario inicial</a:t>
            </a: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:</a:t>
            </a:r>
            <a:endParaRPr b="0" i="0" sz="1400" u="none" cap="none" strike="noStrike"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sp>
        <p:nvSpPr>
          <p:cNvPr id="409" name="Google Shape;409;g30981396fee_0_4"/>
          <p:cNvSpPr txBox="1"/>
          <p:nvPr/>
        </p:nvSpPr>
        <p:spPr>
          <a:xfrm>
            <a:off x="4659750" y="2437475"/>
            <a:ext cx="3858900" cy="1430400"/>
          </a:xfrm>
          <a:prstGeom prst="rect">
            <a:avLst/>
          </a:prstGeom>
          <a:solidFill>
            <a:srgbClr val="1F1F1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50">
              <a:solidFill>
                <a:srgbClr val="ADBAC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50">
                <a:solidFill>
                  <a:srgbClr val="ADBAC7"/>
                </a:solidFill>
                <a:latin typeface="Courier New"/>
                <a:ea typeface="Courier New"/>
                <a:cs typeface="Courier New"/>
                <a:sym typeface="Courier New"/>
              </a:rPr>
              <a:t>Ingresá el nombre del producto: Peras</a:t>
            </a:r>
            <a:endParaRPr sz="1250">
              <a:solidFill>
                <a:srgbClr val="ADBAC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50">
                <a:solidFill>
                  <a:srgbClr val="ADBAC7"/>
                </a:solidFill>
                <a:latin typeface="Courier New"/>
                <a:ea typeface="Courier New"/>
                <a:cs typeface="Courier New"/>
                <a:sym typeface="Courier New"/>
              </a:rPr>
              <a:t>Stock disponible de Peras: 25</a:t>
            </a:r>
            <a:endParaRPr sz="1250">
              <a:solidFill>
                <a:srgbClr val="ADBAC7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0" name="Google Shape;410;g30981396fee_0_4"/>
          <p:cNvSpPr txBox="1"/>
          <p:nvPr/>
        </p:nvSpPr>
        <p:spPr>
          <a:xfrm>
            <a:off x="4775250" y="2170250"/>
            <a:ext cx="37434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Ejemplo de salida esperada:</a:t>
            </a:r>
            <a:endParaRPr b="0" i="0" sz="1400" u="none" cap="none" strike="noStrike"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f22587397b_2_0"/>
          <p:cNvSpPr txBox="1"/>
          <p:nvPr/>
        </p:nvSpPr>
        <p:spPr>
          <a:xfrm>
            <a:off x="632700" y="1864600"/>
            <a:ext cx="7878600" cy="8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</a:pPr>
            <a:r>
              <a:rPr b="1" i="0" lang="es" sz="4200" u="none" cap="none" strike="noStrike">
                <a:solidFill>
                  <a:srgbClr val="434343"/>
                </a:solidFill>
                <a:latin typeface="Archivo"/>
                <a:ea typeface="Archivo"/>
                <a:cs typeface="Archivo"/>
                <a:sym typeface="Archivo"/>
              </a:rPr>
              <a:t>¡Les damos la bienvenida! </a:t>
            </a:r>
            <a:endParaRPr b="1" i="0" sz="4200" u="none" cap="none" strike="noStrike">
              <a:solidFill>
                <a:srgbClr val="434343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62" name="Google Shape;62;g2f22587397b_2_0"/>
          <p:cNvSpPr/>
          <p:nvPr/>
        </p:nvSpPr>
        <p:spPr>
          <a:xfrm>
            <a:off x="2234850" y="2701950"/>
            <a:ext cx="4674300" cy="52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g2f22587397b_2_0"/>
          <p:cNvSpPr txBox="1"/>
          <p:nvPr/>
        </p:nvSpPr>
        <p:spPr>
          <a:xfrm>
            <a:off x="2582550" y="2701900"/>
            <a:ext cx="42747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2000" u="none" cap="none" strike="noStrike">
                <a:solidFill>
                  <a:srgbClr val="434343"/>
                </a:solidFill>
                <a:latin typeface="Archivo Medium"/>
                <a:ea typeface="Archivo Medium"/>
                <a:cs typeface="Archivo Medium"/>
                <a:sym typeface="Archivo Medium"/>
              </a:rPr>
              <a:t>Vamos a comenzar a grabar la clase</a:t>
            </a:r>
            <a:endParaRPr b="0" i="0" sz="2000" u="none" cap="none" strike="noStrike">
              <a:solidFill>
                <a:srgbClr val="434343"/>
              </a:solidFill>
              <a:latin typeface="Archivo Medium"/>
              <a:ea typeface="Archivo Medium"/>
              <a:cs typeface="Archivo Medium"/>
              <a:sym typeface="Archivo Medium"/>
            </a:endParaRPr>
          </a:p>
        </p:txBody>
      </p:sp>
      <p:pic>
        <p:nvPicPr>
          <p:cNvPr id="64" name="Google Shape;64;g2f22587397b_2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27375" y="2813588"/>
            <a:ext cx="297825" cy="29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2d518ec2a84_0_0"/>
          <p:cNvSpPr txBox="1"/>
          <p:nvPr/>
        </p:nvSpPr>
        <p:spPr>
          <a:xfrm>
            <a:off x="2743475" y="1163400"/>
            <a:ext cx="5582100" cy="15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</a:pPr>
            <a:r>
              <a:t/>
            </a:r>
            <a:endParaRPr b="1" i="0" sz="3100" u="none" cap="none" strike="noStrike">
              <a:solidFill>
                <a:srgbClr val="434343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sp>
        <p:nvSpPr>
          <p:cNvPr id="416" name="Google Shape;416;g2d518ec2a84_0_0"/>
          <p:cNvSpPr/>
          <p:nvPr/>
        </p:nvSpPr>
        <p:spPr>
          <a:xfrm>
            <a:off x="2136450" y="3185400"/>
            <a:ext cx="4871100" cy="88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FFAB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La resolución del cuestionario es de carácter obligatorio para pod</a:t>
            </a:r>
            <a:r>
              <a:rPr lang="es">
                <a:latin typeface="Archivo Narrow"/>
                <a:ea typeface="Archivo Narrow"/>
                <a:cs typeface="Archivo Narrow"/>
                <a:sym typeface="Archivo Narrow"/>
              </a:rPr>
              <a:t>er</a:t>
            </a:r>
            <a:r>
              <a:rPr b="0" i="0" lang="es" sz="1400" u="none" cap="none" strike="noStrik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 </a:t>
            </a:r>
            <a:r>
              <a:rPr lang="es">
                <a:latin typeface="Archivo Narrow"/>
                <a:ea typeface="Archivo Narrow"/>
                <a:cs typeface="Archivo Narrow"/>
                <a:sym typeface="Archivo Narrow"/>
              </a:rPr>
              <a:t>avanzar en la cursada.</a:t>
            </a:r>
            <a:endParaRPr b="0" i="0" sz="1400" u="none" cap="none" strike="noStrike">
              <a:solidFill>
                <a:srgbClr val="000000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grpSp>
        <p:nvGrpSpPr>
          <p:cNvPr id="417" name="Google Shape;417;g2d518ec2a84_0_0"/>
          <p:cNvGrpSpPr/>
          <p:nvPr/>
        </p:nvGrpSpPr>
        <p:grpSpPr>
          <a:xfrm>
            <a:off x="973026" y="1099650"/>
            <a:ext cx="1614234" cy="1678793"/>
            <a:chOff x="0" y="-9525"/>
            <a:chExt cx="354123" cy="394843"/>
          </a:xfrm>
        </p:grpSpPr>
        <p:sp>
          <p:nvSpPr>
            <p:cNvPr id="418" name="Google Shape;418;g2d518ec2a84_0_0"/>
            <p:cNvSpPr/>
            <p:nvPr/>
          </p:nvSpPr>
          <p:spPr>
            <a:xfrm>
              <a:off x="0" y="0"/>
              <a:ext cx="354123" cy="385318"/>
            </a:xfrm>
            <a:custGeom>
              <a:rect b="b" l="l" r="r" t="t"/>
              <a:pathLst>
                <a:path extrusionOk="0" h="385318" w="354123">
                  <a:moveTo>
                    <a:pt x="0" y="0"/>
                  </a:moveTo>
                  <a:lnTo>
                    <a:pt x="354123" y="0"/>
                  </a:lnTo>
                  <a:lnTo>
                    <a:pt x="354123" y="385318"/>
                  </a:lnTo>
                  <a:lnTo>
                    <a:pt x="0" y="385318"/>
                  </a:lnTo>
                  <a:close/>
                </a:path>
              </a:pathLst>
            </a:custGeom>
            <a:solidFill>
              <a:srgbClr val="D2A6F4"/>
            </a:solidFill>
            <a:ln>
              <a:noFill/>
            </a:ln>
          </p:spPr>
        </p:sp>
        <p:sp>
          <p:nvSpPr>
            <p:cNvPr id="419" name="Google Shape;419;g2d518ec2a84_0_0"/>
            <p:cNvSpPr txBox="1"/>
            <p:nvPr/>
          </p:nvSpPr>
          <p:spPr>
            <a:xfrm>
              <a:off x="0" y="-9525"/>
              <a:ext cx="354000" cy="394800"/>
            </a:xfrm>
            <a:prstGeom prst="rect">
              <a:avLst/>
            </a:prstGeom>
            <a:solidFill>
              <a:srgbClr val="D2A6F4"/>
            </a:solidFill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59944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20" name="Google Shape;420;g2d518ec2a84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59821" y="1356952"/>
            <a:ext cx="1040684" cy="1164193"/>
          </a:xfrm>
          <a:prstGeom prst="rect">
            <a:avLst/>
          </a:prstGeom>
          <a:noFill/>
          <a:ln>
            <a:noFill/>
          </a:ln>
        </p:spPr>
      </p:pic>
      <p:sp>
        <p:nvSpPr>
          <p:cNvPr id="421" name="Google Shape;421;g2d518ec2a84_0_0"/>
          <p:cNvSpPr txBox="1"/>
          <p:nvPr/>
        </p:nvSpPr>
        <p:spPr>
          <a:xfrm>
            <a:off x="2743473" y="1420050"/>
            <a:ext cx="5913300" cy="9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s" sz="2800" u="none" cap="none" strike="noStrike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¡NUEVO CUESTIONARIO EN CAMPUS!</a:t>
            </a:r>
            <a:endParaRPr b="0" i="0" sz="3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f22587397b_2_15"/>
          <p:cNvSpPr txBox="1"/>
          <p:nvPr/>
        </p:nvSpPr>
        <p:spPr>
          <a:xfrm>
            <a:off x="3714500" y="1309600"/>
            <a:ext cx="1337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s" sz="2500" u="none" cap="none" strike="noStrike">
                <a:solidFill>
                  <a:schemeClr val="lt1"/>
                </a:solidFill>
                <a:latin typeface="Archivo Thin"/>
                <a:ea typeface="Archivo Thin"/>
                <a:cs typeface="Archivo Thin"/>
                <a:sym typeface="Archivo Thin"/>
              </a:rPr>
              <a:t>Clase</a:t>
            </a:r>
            <a:endParaRPr b="0" i="0" sz="2500" u="none" cap="none" strike="noStrike">
              <a:solidFill>
                <a:schemeClr val="lt1"/>
              </a:solidFill>
              <a:latin typeface="Archivo Thin"/>
              <a:ea typeface="Archivo Thin"/>
              <a:cs typeface="Archivo Thin"/>
              <a:sym typeface="Archivo Thin"/>
            </a:endParaRPr>
          </a:p>
        </p:txBody>
      </p:sp>
      <p:sp>
        <p:nvSpPr>
          <p:cNvPr id="70" name="Google Shape;70;g2f22587397b_2_15"/>
          <p:cNvSpPr txBox="1"/>
          <p:nvPr/>
        </p:nvSpPr>
        <p:spPr>
          <a:xfrm>
            <a:off x="4697325" y="1271050"/>
            <a:ext cx="857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rPr>
              <a:t>10</a:t>
            </a:r>
            <a:r>
              <a:rPr b="0" i="0" lang="es" sz="3000" u="none" cap="none" strike="noStrike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rPr>
              <a:t>.</a:t>
            </a:r>
            <a:endParaRPr b="0" i="0" sz="3000" u="none" cap="none" strike="noStrike">
              <a:solidFill>
                <a:schemeClr val="lt1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71" name="Google Shape;71;g2f22587397b_2_15"/>
          <p:cNvSpPr txBox="1"/>
          <p:nvPr/>
        </p:nvSpPr>
        <p:spPr>
          <a:xfrm>
            <a:off x="3559255" y="2069275"/>
            <a:ext cx="1795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chemeClr val="lt1"/>
                </a:solidFill>
                <a:latin typeface="Archivo Thin"/>
                <a:ea typeface="Archivo Thin"/>
                <a:cs typeface="Archivo Thin"/>
                <a:sym typeface="Archivo Thin"/>
              </a:rPr>
              <a:t>Diccionarios</a:t>
            </a:r>
            <a:endParaRPr b="0" i="0" sz="1600" u="none" cap="none" strike="noStrike">
              <a:solidFill>
                <a:schemeClr val="lt1"/>
              </a:solidFill>
              <a:latin typeface="Archivo Thin"/>
              <a:ea typeface="Archivo Thin"/>
              <a:cs typeface="Archivo Thin"/>
              <a:sym typeface="Archivo Thin"/>
            </a:endParaRPr>
          </a:p>
        </p:txBody>
      </p:sp>
      <p:sp>
        <p:nvSpPr>
          <p:cNvPr id="72" name="Google Shape;72;g2f22587397b_2_15"/>
          <p:cNvSpPr txBox="1"/>
          <p:nvPr/>
        </p:nvSpPr>
        <p:spPr>
          <a:xfrm>
            <a:off x="3192750" y="2438575"/>
            <a:ext cx="2302800" cy="13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chivo Thin"/>
              <a:buAutoNum type="arabicPeriod"/>
            </a:pPr>
            <a:r>
              <a:rPr lang="es" sz="1000">
                <a:solidFill>
                  <a:schemeClr val="lt1"/>
                </a:solidFill>
                <a:latin typeface="Archivo Thin"/>
                <a:ea typeface="Archivo Thin"/>
                <a:cs typeface="Archivo Thin"/>
                <a:sym typeface="Archivo Thin"/>
              </a:rPr>
              <a:t>Diccionarios: uso y métodos esenciales.</a:t>
            </a:r>
            <a:endParaRPr sz="1000">
              <a:solidFill>
                <a:schemeClr val="lt1"/>
              </a:solidFill>
              <a:latin typeface="Archivo Thin"/>
              <a:ea typeface="Archivo Thin"/>
              <a:cs typeface="Archivo Thin"/>
              <a:sym typeface="Archivo Thin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chivo Thin"/>
              <a:buAutoNum type="arabicPeriod"/>
            </a:pPr>
            <a:r>
              <a:rPr lang="es" sz="1000">
                <a:solidFill>
                  <a:schemeClr val="lt1"/>
                </a:solidFill>
                <a:latin typeface="Archivo Thin"/>
                <a:ea typeface="Archivo Thin"/>
                <a:cs typeface="Archivo Thin"/>
                <a:sym typeface="Archivo Thin"/>
              </a:rPr>
              <a:t>Uso de diccionarios como medio de almacenamiento temporal de datos.</a:t>
            </a:r>
            <a:endParaRPr sz="1000">
              <a:solidFill>
                <a:schemeClr val="lt1"/>
              </a:solidFill>
              <a:latin typeface="Archivo Thin"/>
              <a:ea typeface="Archivo Thin"/>
              <a:cs typeface="Archivo Thin"/>
              <a:sym typeface="Archivo Thin"/>
            </a:endParaRPr>
          </a:p>
        </p:txBody>
      </p:sp>
      <p:sp>
        <p:nvSpPr>
          <p:cNvPr id="73" name="Google Shape;73;g2f22587397b_2_15"/>
          <p:cNvSpPr txBox="1"/>
          <p:nvPr/>
        </p:nvSpPr>
        <p:spPr>
          <a:xfrm>
            <a:off x="6295500" y="1309600"/>
            <a:ext cx="1337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s" sz="2500" u="none" cap="none" strike="noStrike">
                <a:solidFill>
                  <a:schemeClr val="lt1"/>
                </a:solidFill>
                <a:latin typeface="Archivo Thin"/>
                <a:ea typeface="Archivo Thin"/>
                <a:cs typeface="Archivo Thin"/>
                <a:sym typeface="Archivo Thin"/>
              </a:rPr>
              <a:t>Clase</a:t>
            </a:r>
            <a:endParaRPr b="0" i="0" sz="2500" u="none" cap="none" strike="noStrike">
              <a:solidFill>
                <a:schemeClr val="lt1"/>
              </a:solidFill>
              <a:latin typeface="Archivo Thin"/>
              <a:ea typeface="Archivo Thin"/>
              <a:cs typeface="Archivo Thin"/>
              <a:sym typeface="Archivo Thin"/>
            </a:endParaRPr>
          </a:p>
        </p:txBody>
      </p:sp>
      <p:sp>
        <p:nvSpPr>
          <p:cNvPr id="74" name="Google Shape;74;g2f22587397b_2_15"/>
          <p:cNvSpPr txBox="1"/>
          <p:nvPr/>
        </p:nvSpPr>
        <p:spPr>
          <a:xfrm>
            <a:off x="7278325" y="1271050"/>
            <a:ext cx="857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s" sz="3000" u="none" cap="none" strike="noStrike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rPr>
              <a:t>1</a:t>
            </a:r>
            <a:r>
              <a:rPr lang="es" sz="30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rPr>
              <a:t>1</a:t>
            </a:r>
            <a:r>
              <a:rPr b="0" i="0" lang="es" sz="3000" u="none" cap="none" strike="noStrike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rPr>
              <a:t>.</a:t>
            </a:r>
            <a:endParaRPr b="0" i="0" sz="3000" u="none" cap="none" strike="noStrike">
              <a:solidFill>
                <a:schemeClr val="lt1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75" name="Google Shape;75;g2f22587397b_2_15"/>
          <p:cNvSpPr txBox="1"/>
          <p:nvPr/>
        </p:nvSpPr>
        <p:spPr>
          <a:xfrm>
            <a:off x="6140255" y="2069275"/>
            <a:ext cx="1795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chemeClr val="lt1"/>
                </a:solidFill>
                <a:latin typeface="Archivo Thin"/>
                <a:ea typeface="Archivo Thin"/>
                <a:cs typeface="Archivo Thin"/>
                <a:sym typeface="Archivo Thin"/>
              </a:rPr>
              <a:t>Funciones</a:t>
            </a:r>
            <a:endParaRPr b="0" i="0" sz="1600" u="none" cap="none" strike="noStrike">
              <a:solidFill>
                <a:schemeClr val="lt1"/>
              </a:solidFill>
              <a:latin typeface="Archivo Thin"/>
              <a:ea typeface="Archivo Thin"/>
              <a:cs typeface="Archivo Thin"/>
              <a:sym typeface="Archivo Thin"/>
            </a:endParaRPr>
          </a:p>
        </p:txBody>
      </p:sp>
      <p:sp>
        <p:nvSpPr>
          <p:cNvPr id="76" name="Google Shape;76;g2f22587397b_2_15"/>
          <p:cNvSpPr txBox="1"/>
          <p:nvPr/>
        </p:nvSpPr>
        <p:spPr>
          <a:xfrm>
            <a:off x="5773750" y="2438575"/>
            <a:ext cx="2302800" cy="13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chivo Thin"/>
              <a:buAutoNum type="arabicPeriod"/>
            </a:pPr>
            <a:r>
              <a:rPr lang="es" sz="1000">
                <a:solidFill>
                  <a:schemeClr val="lt1"/>
                </a:solidFill>
                <a:latin typeface="Archivo Thin"/>
                <a:ea typeface="Archivo Thin"/>
                <a:cs typeface="Archivo Thin"/>
                <a:sym typeface="Archivo Thin"/>
              </a:rPr>
              <a:t>Funciones en Python: definición y uso.</a:t>
            </a:r>
            <a:endParaRPr sz="1000">
              <a:solidFill>
                <a:schemeClr val="lt1"/>
              </a:solidFill>
              <a:latin typeface="Archivo Thin"/>
              <a:ea typeface="Archivo Thin"/>
              <a:cs typeface="Archivo Thin"/>
              <a:sym typeface="Archivo Thin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chivo Thin"/>
              <a:buAutoNum type="arabicPeriod"/>
            </a:pPr>
            <a:r>
              <a:rPr lang="es" sz="1000">
                <a:solidFill>
                  <a:schemeClr val="lt1"/>
                </a:solidFill>
                <a:latin typeface="Archivo Thin"/>
                <a:ea typeface="Archivo Thin"/>
                <a:cs typeface="Archivo Thin"/>
                <a:sym typeface="Archivo Thin"/>
              </a:rPr>
              <a:t>Argumentos y retorno de valores.</a:t>
            </a:r>
            <a:endParaRPr sz="1000">
              <a:solidFill>
                <a:schemeClr val="lt1"/>
              </a:solidFill>
              <a:latin typeface="Archivo Thin"/>
              <a:ea typeface="Archivo Thin"/>
              <a:cs typeface="Archivo Thin"/>
              <a:sym typeface="Archivo Thin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chivo Thin"/>
              <a:buAutoNum type="arabicPeriod"/>
            </a:pPr>
            <a:r>
              <a:rPr lang="es" sz="1000">
                <a:solidFill>
                  <a:schemeClr val="lt1"/>
                </a:solidFill>
                <a:latin typeface="Archivo Thin"/>
                <a:ea typeface="Archivo Thin"/>
                <a:cs typeface="Archivo Thin"/>
                <a:sym typeface="Archivo Thin"/>
              </a:rPr>
              <a:t>Funciones que llaman a funciones.</a:t>
            </a:r>
            <a:endParaRPr sz="1000">
              <a:solidFill>
                <a:schemeClr val="lt1"/>
              </a:solidFill>
              <a:latin typeface="Archivo Thin"/>
              <a:ea typeface="Archivo Thin"/>
              <a:cs typeface="Archivo Thin"/>
              <a:sym typeface="Archivo Thin"/>
            </a:endParaRPr>
          </a:p>
        </p:txBody>
      </p:sp>
      <p:sp>
        <p:nvSpPr>
          <p:cNvPr id="77" name="Google Shape;77;g2f22587397b_2_15"/>
          <p:cNvSpPr txBox="1"/>
          <p:nvPr/>
        </p:nvSpPr>
        <p:spPr>
          <a:xfrm>
            <a:off x="1133500" y="1309588"/>
            <a:ext cx="1337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s" sz="2500" u="none" cap="none" strike="noStrike">
                <a:solidFill>
                  <a:schemeClr val="lt1"/>
                </a:solidFill>
                <a:latin typeface="Archivo Thin"/>
                <a:ea typeface="Archivo Thin"/>
                <a:cs typeface="Archivo Thin"/>
                <a:sym typeface="Archivo Thin"/>
              </a:rPr>
              <a:t>Clase</a:t>
            </a:r>
            <a:endParaRPr b="0" i="0" sz="2500" u="none" cap="none" strike="noStrike">
              <a:solidFill>
                <a:schemeClr val="lt1"/>
              </a:solidFill>
              <a:latin typeface="Archivo Thin"/>
              <a:ea typeface="Archivo Thin"/>
              <a:cs typeface="Archivo Thin"/>
              <a:sym typeface="Archivo Thin"/>
            </a:endParaRPr>
          </a:p>
        </p:txBody>
      </p:sp>
      <p:sp>
        <p:nvSpPr>
          <p:cNvPr id="78" name="Google Shape;78;g2f22587397b_2_15"/>
          <p:cNvSpPr txBox="1"/>
          <p:nvPr/>
        </p:nvSpPr>
        <p:spPr>
          <a:xfrm>
            <a:off x="2116325" y="1271038"/>
            <a:ext cx="857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s" sz="3000" u="none" cap="none" strike="noStrike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rPr>
              <a:t>0</a:t>
            </a:r>
            <a:r>
              <a:rPr lang="es" sz="30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rPr>
              <a:t>9</a:t>
            </a:r>
            <a:r>
              <a:rPr b="0" i="0" lang="es" sz="3000" u="none" cap="none" strike="noStrike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rPr>
              <a:t>.</a:t>
            </a:r>
            <a:endParaRPr b="0" i="0" sz="3000" u="none" cap="none" strike="noStrike">
              <a:solidFill>
                <a:schemeClr val="lt1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79" name="Google Shape;79;g2f22587397b_2_15"/>
          <p:cNvSpPr txBox="1"/>
          <p:nvPr/>
        </p:nvSpPr>
        <p:spPr>
          <a:xfrm>
            <a:off x="978255" y="2069263"/>
            <a:ext cx="1795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chemeClr val="lt1"/>
                </a:solidFill>
                <a:latin typeface="Archivo Thin"/>
                <a:ea typeface="Archivo Thin"/>
                <a:cs typeface="Archivo Thin"/>
                <a:sym typeface="Archivo Thin"/>
              </a:rPr>
              <a:t>Bucle for</a:t>
            </a:r>
            <a:endParaRPr sz="1600">
              <a:solidFill>
                <a:schemeClr val="lt1"/>
              </a:solidFill>
              <a:latin typeface="Archivo Thin"/>
              <a:ea typeface="Archivo Thin"/>
              <a:cs typeface="Archivo Thin"/>
              <a:sym typeface="Archivo Thin"/>
            </a:endParaRPr>
          </a:p>
        </p:txBody>
      </p:sp>
      <p:sp>
        <p:nvSpPr>
          <p:cNvPr id="80" name="Google Shape;80;g2f22587397b_2_15"/>
          <p:cNvSpPr txBox="1"/>
          <p:nvPr/>
        </p:nvSpPr>
        <p:spPr>
          <a:xfrm>
            <a:off x="611750" y="2438563"/>
            <a:ext cx="2302800" cy="13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chivo Thin"/>
              <a:buAutoNum type="arabicPeriod"/>
            </a:pPr>
            <a:r>
              <a:rPr lang="es" sz="1000">
                <a:solidFill>
                  <a:schemeClr val="lt1"/>
                </a:solidFill>
                <a:latin typeface="Archivo Thin"/>
                <a:ea typeface="Archivo Thin"/>
                <a:cs typeface="Archivo Thin"/>
                <a:sym typeface="Archivo Thin"/>
              </a:rPr>
              <a:t>Control de flujo: bucles for</a:t>
            </a:r>
            <a:endParaRPr sz="1000">
              <a:solidFill>
                <a:schemeClr val="lt1"/>
              </a:solidFill>
              <a:latin typeface="Archivo Thin"/>
              <a:ea typeface="Archivo Thin"/>
              <a:cs typeface="Archivo Thin"/>
              <a:sym typeface="Archivo Thin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chivo Thin"/>
              <a:buAutoNum type="arabicPeriod"/>
            </a:pPr>
            <a:r>
              <a:rPr lang="es" sz="1000">
                <a:solidFill>
                  <a:schemeClr val="lt1"/>
                </a:solidFill>
                <a:latin typeface="Archivo Thin"/>
                <a:ea typeface="Archivo Thin"/>
                <a:cs typeface="Archivo Thin"/>
                <a:sym typeface="Archivo Thin"/>
              </a:rPr>
              <a:t>Slices de listas.</a:t>
            </a:r>
            <a:endParaRPr sz="1000">
              <a:solidFill>
                <a:schemeClr val="lt1"/>
              </a:solidFill>
              <a:latin typeface="Archivo Thin"/>
              <a:ea typeface="Archivo Thin"/>
              <a:cs typeface="Archivo Thin"/>
              <a:sym typeface="Archivo Thi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243cb1caa2_0_0"/>
          <p:cNvSpPr txBox="1"/>
          <p:nvPr/>
        </p:nvSpPr>
        <p:spPr>
          <a:xfrm>
            <a:off x="718000" y="649725"/>
            <a:ext cx="5361900" cy="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</a:pPr>
            <a:r>
              <a:rPr b="0" i="0" lang="es" sz="3700" u="none" cap="none" strike="noStrike">
                <a:solidFill>
                  <a:srgbClr val="434343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Pero antes…</a:t>
            </a:r>
            <a:endParaRPr b="1" i="0" sz="3800" u="none" cap="none" strike="noStrike">
              <a:solidFill>
                <a:srgbClr val="434343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sp>
        <p:nvSpPr>
          <p:cNvPr id="86" name="Google Shape;86;g2243cb1caa2_0_0"/>
          <p:cNvSpPr/>
          <p:nvPr/>
        </p:nvSpPr>
        <p:spPr>
          <a:xfrm>
            <a:off x="2622338" y="2196450"/>
            <a:ext cx="5984700" cy="88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3000" u="none" cap="none" strike="noStrike">
                <a:solidFill>
                  <a:srgbClr val="434343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¡Resolvamos los “</a:t>
            </a:r>
            <a:r>
              <a:rPr b="1" i="0" lang="es" sz="3000" u="none" cap="none" strike="noStrike">
                <a:solidFill>
                  <a:srgbClr val="434343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Ejercicios prácticos</a:t>
            </a:r>
            <a:r>
              <a:rPr b="0" i="0" lang="es" sz="3000" u="none" cap="none" strike="noStrike">
                <a:solidFill>
                  <a:srgbClr val="434343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” de la clase anterior!</a:t>
            </a:r>
            <a:endParaRPr b="0" i="0" sz="3000" u="none" cap="none" strike="noStrike">
              <a:solidFill>
                <a:srgbClr val="434343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grpSp>
        <p:nvGrpSpPr>
          <p:cNvPr id="87" name="Google Shape;87;g2243cb1caa2_0_0"/>
          <p:cNvGrpSpPr/>
          <p:nvPr/>
        </p:nvGrpSpPr>
        <p:grpSpPr>
          <a:xfrm>
            <a:off x="896513" y="1877400"/>
            <a:ext cx="1614234" cy="1678793"/>
            <a:chOff x="0" y="-9525"/>
            <a:chExt cx="354123" cy="394843"/>
          </a:xfrm>
        </p:grpSpPr>
        <p:sp>
          <p:nvSpPr>
            <p:cNvPr id="88" name="Google Shape;88;g2243cb1caa2_0_0"/>
            <p:cNvSpPr/>
            <p:nvPr/>
          </p:nvSpPr>
          <p:spPr>
            <a:xfrm>
              <a:off x="0" y="0"/>
              <a:ext cx="354123" cy="385318"/>
            </a:xfrm>
            <a:custGeom>
              <a:rect b="b" l="l" r="r" t="t"/>
              <a:pathLst>
                <a:path extrusionOk="0" h="385318" w="354123">
                  <a:moveTo>
                    <a:pt x="0" y="0"/>
                  </a:moveTo>
                  <a:lnTo>
                    <a:pt x="354123" y="0"/>
                  </a:lnTo>
                  <a:lnTo>
                    <a:pt x="354123" y="385318"/>
                  </a:lnTo>
                  <a:lnTo>
                    <a:pt x="0" y="385318"/>
                  </a:lnTo>
                  <a:close/>
                </a:path>
              </a:pathLst>
            </a:custGeom>
            <a:solidFill>
              <a:srgbClr val="D2A6F4"/>
            </a:solidFill>
            <a:ln>
              <a:noFill/>
            </a:ln>
          </p:spPr>
        </p:sp>
        <p:sp>
          <p:nvSpPr>
            <p:cNvPr id="89" name="Google Shape;89;g2243cb1caa2_0_0"/>
            <p:cNvSpPr txBox="1"/>
            <p:nvPr/>
          </p:nvSpPr>
          <p:spPr>
            <a:xfrm>
              <a:off x="0" y="-9525"/>
              <a:ext cx="354000" cy="394800"/>
            </a:xfrm>
            <a:prstGeom prst="rect">
              <a:avLst/>
            </a:prstGeom>
            <a:solidFill>
              <a:srgbClr val="D2A6F4"/>
            </a:solidFill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59944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90" name="Google Shape;90;g2243cb1caa2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94025" y="2107200"/>
            <a:ext cx="1219200" cy="1219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1" name="Google Shape;91;g2243cb1caa2_0_0"/>
          <p:cNvCxnSpPr/>
          <p:nvPr/>
        </p:nvCxnSpPr>
        <p:spPr>
          <a:xfrm rot="6290">
            <a:off x="555358" y="1438738"/>
            <a:ext cx="5247009" cy="0"/>
          </a:xfrm>
          <a:prstGeom prst="straightConnector1">
            <a:avLst/>
          </a:prstGeom>
          <a:noFill/>
          <a:ln cap="rnd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20776cbd67_0_6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01" name="Google Shape;101;g220776cbd67_0_6"/>
          <p:cNvGrpSpPr/>
          <p:nvPr/>
        </p:nvGrpSpPr>
        <p:grpSpPr>
          <a:xfrm>
            <a:off x="2357575" y="1886198"/>
            <a:ext cx="995192" cy="1109627"/>
            <a:chOff x="0" y="-9525"/>
            <a:chExt cx="354123" cy="394843"/>
          </a:xfrm>
        </p:grpSpPr>
        <p:sp>
          <p:nvSpPr>
            <p:cNvPr id="102" name="Google Shape;102;g220776cbd67_0_6"/>
            <p:cNvSpPr/>
            <p:nvPr/>
          </p:nvSpPr>
          <p:spPr>
            <a:xfrm>
              <a:off x="0" y="0"/>
              <a:ext cx="354123" cy="385318"/>
            </a:xfrm>
            <a:custGeom>
              <a:rect b="b" l="l" r="r" t="t"/>
              <a:pathLst>
                <a:path extrusionOk="0" h="385318" w="354123">
                  <a:moveTo>
                    <a:pt x="0" y="0"/>
                  </a:moveTo>
                  <a:lnTo>
                    <a:pt x="354123" y="0"/>
                  </a:lnTo>
                  <a:lnTo>
                    <a:pt x="354123" y="385318"/>
                  </a:lnTo>
                  <a:lnTo>
                    <a:pt x="0" y="385318"/>
                  </a:lnTo>
                  <a:close/>
                </a:path>
              </a:pathLst>
            </a:custGeom>
            <a:solidFill>
              <a:srgbClr val="D2A6F4"/>
            </a:solidFill>
            <a:ln>
              <a:noFill/>
            </a:ln>
          </p:spPr>
        </p:sp>
        <p:sp>
          <p:nvSpPr>
            <p:cNvPr id="103" name="Google Shape;103;g220776cbd67_0_6"/>
            <p:cNvSpPr txBox="1"/>
            <p:nvPr/>
          </p:nvSpPr>
          <p:spPr>
            <a:xfrm>
              <a:off x="0" y="-9525"/>
              <a:ext cx="354000" cy="39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59944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4" name="Google Shape;104;g220776cbd67_0_6"/>
          <p:cNvSpPr txBox="1"/>
          <p:nvPr/>
        </p:nvSpPr>
        <p:spPr>
          <a:xfrm>
            <a:off x="3427025" y="2073750"/>
            <a:ext cx="5641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999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5200">
                <a:solidFill>
                  <a:srgbClr val="434343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Diccionarios</a:t>
            </a:r>
            <a:endParaRPr b="1" i="0" sz="5200" u="none" cap="none" strike="noStrike">
              <a:solidFill>
                <a:srgbClr val="434343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pic>
        <p:nvPicPr>
          <p:cNvPr id="105" name="Google Shape;105;g220776cbd67_0_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54976" y="2040813"/>
            <a:ext cx="800401" cy="800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0210dc0ce7_1_15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115" name="Google Shape;115;g30210dc0ce7_1_15"/>
          <p:cNvCxnSpPr/>
          <p:nvPr/>
        </p:nvCxnSpPr>
        <p:spPr>
          <a:xfrm rot="5731">
            <a:off x="555358" y="1438738"/>
            <a:ext cx="5758808" cy="0"/>
          </a:xfrm>
          <a:prstGeom prst="straightConnector1">
            <a:avLst/>
          </a:prstGeom>
          <a:noFill/>
          <a:ln cap="rnd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16" name="Google Shape;116;g30210dc0ce7_1_15"/>
          <p:cNvGrpSpPr/>
          <p:nvPr/>
        </p:nvGrpSpPr>
        <p:grpSpPr>
          <a:xfrm>
            <a:off x="555362" y="631437"/>
            <a:ext cx="700421" cy="692039"/>
            <a:chOff x="0" y="0"/>
            <a:chExt cx="1867789" cy="1845437"/>
          </a:xfrm>
        </p:grpSpPr>
        <p:sp>
          <p:nvSpPr>
            <p:cNvPr id="117" name="Google Shape;117;g30210dc0ce7_1_15"/>
            <p:cNvSpPr/>
            <p:nvPr/>
          </p:nvSpPr>
          <p:spPr>
            <a:xfrm>
              <a:off x="12700" y="12700"/>
              <a:ext cx="1842389" cy="1820037"/>
            </a:xfrm>
            <a:custGeom>
              <a:rect b="b" l="l" r="r" t="t"/>
              <a:pathLst>
                <a:path extrusionOk="0" h="1820037" w="1842389">
                  <a:moveTo>
                    <a:pt x="0" y="0"/>
                  </a:moveTo>
                  <a:lnTo>
                    <a:pt x="1842389" y="0"/>
                  </a:lnTo>
                  <a:lnTo>
                    <a:pt x="1842389" y="1820037"/>
                  </a:lnTo>
                  <a:lnTo>
                    <a:pt x="0" y="1820037"/>
                  </a:lnTo>
                  <a:close/>
                </a:path>
              </a:pathLst>
            </a:custGeom>
            <a:solidFill>
              <a:srgbClr val="FFAB40"/>
            </a:solidFill>
            <a:ln>
              <a:noFill/>
            </a:ln>
          </p:spPr>
        </p:sp>
        <p:sp>
          <p:nvSpPr>
            <p:cNvPr id="118" name="Google Shape;118;g30210dc0ce7_1_15"/>
            <p:cNvSpPr/>
            <p:nvPr/>
          </p:nvSpPr>
          <p:spPr>
            <a:xfrm>
              <a:off x="0" y="0"/>
              <a:ext cx="1867789" cy="1845437"/>
            </a:xfrm>
            <a:custGeom>
              <a:rect b="b" l="l" r="r" t="t"/>
              <a:pathLst>
                <a:path extrusionOk="0" h="1845437" w="1867789">
                  <a:moveTo>
                    <a:pt x="12700" y="0"/>
                  </a:moveTo>
                  <a:lnTo>
                    <a:pt x="1855089" y="0"/>
                  </a:lnTo>
                  <a:cubicBezTo>
                    <a:pt x="1862074" y="0"/>
                    <a:pt x="1867789" y="5715"/>
                    <a:pt x="1867789" y="12700"/>
                  </a:cubicBezTo>
                  <a:lnTo>
                    <a:pt x="1867789" y="1832737"/>
                  </a:lnTo>
                  <a:cubicBezTo>
                    <a:pt x="1867789" y="1839722"/>
                    <a:pt x="1862074" y="1845437"/>
                    <a:pt x="1855089" y="1845437"/>
                  </a:cubicBezTo>
                  <a:lnTo>
                    <a:pt x="12700" y="1845437"/>
                  </a:lnTo>
                  <a:cubicBezTo>
                    <a:pt x="5715" y="1845437"/>
                    <a:pt x="0" y="1839722"/>
                    <a:pt x="0" y="1832737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1832737"/>
                  </a:lnTo>
                  <a:lnTo>
                    <a:pt x="12700" y="1832737"/>
                  </a:lnTo>
                  <a:lnTo>
                    <a:pt x="12700" y="1820037"/>
                  </a:lnTo>
                  <a:lnTo>
                    <a:pt x="1855089" y="1820037"/>
                  </a:lnTo>
                  <a:lnTo>
                    <a:pt x="1855089" y="1832737"/>
                  </a:lnTo>
                  <a:lnTo>
                    <a:pt x="1842389" y="1832737"/>
                  </a:lnTo>
                  <a:lnTo>
                    <a:pt x="1842389" y="12700"/>
                  </a:lnTo>
                  <a:lnTo>
                    <a:pt x="1855089" y="12700"/>
                  </a:lnTo>
                  <a:lnTo>
                    <a:pt x="1855089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9" name="Google Shape;119;g30210dc0ce7_1_15"/>
          <p:cNvSpPr txBox="1"/>
          <p:nvPr/>
        </p:nvSpPr>
        <p:spPr>
          <a:xfrm>
            <a:off x="1342696" y="719975"/>
            <a:ext cx="731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3000">
                <a:latin typeface="Archivo Black"/>
                <a:ea typeface="Archivo Black"/>
                <a:cs typeface="Archivo Black"/>
                <a:sym typeface="Archivo Black"/>
              </a:rPr>
              <a:t>¿Qué es un diccionario?</a:t>
            </a:r>
            <a:endParaRPr b="0" i="0" sz="3000" u="none" cap="none" strike="noStrike">
              <a:solidFill>
                <a:srgbClr val="000000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120" name="Google Shape;120;g30210dc0ce7_1_15"/>
          <p:cNvSpPr txBox="1"/>
          <p:nvPr/>
        </p:nvSpPr>
        <p:spPr>
          <a:xfrm>
            <a:off x="555350" y="1761700"/>
            <a:ext cx="8104500" cy="7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17500" lvl="0" marL="45720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SzPts val="1400"/>
              <a:buFont typeface="Archivo Narrow"/>
              <a:buChar char="●"/>
            </a:pPr>
            <a:r>
              <a:rPr lang="es">
                <a:latin typeface="Archivo Narrow"/>
                <a:ea typeface="Archivo Narrow"/>
                <a:cs typeface="Archivo Narrow"/>
                <a:sym typeface="Archivo Narrow"/>
              </a:rPr>
              <a:t>Un diccionario es una estructura de datos que almacena </a:t>
            </a:r>
            <a:r>
              <a:rPr b="1" lang="es">
                <a:latin typeface="Archivo Narrow"/>
                <a:ea typeface="Archivo Narrow"/>
                <a:cs typeface="Archivo Narrow"/>
                <a:sym typeface="Archivo Narrow"/>
              </a:rPr>
              <a:t>valores</a:t>
            </a:r>
            <a:r>
              <a:rPr lang="es">
                <a:latin typeface="Archivo Narrow"/>
                <a:ea typeface="Archivo Narrow"/>
                <a:cs typeface="Archivo Narrow"/>
                <a:sym typeface="Archivo Narrow"/>
              </a:rPr>
              <a:t> asociados a </a:t>
            </a:r>
            <a:r>
              <a:rPr b="1" lang="es">
                <a:latin typeface="Archivo Narrow"/>
                <a:ea typeface="Archivo Narrow"/>
                <a:cs typeface="Archivo Narrow"/>
                <a:sym typeface="Archivo Narrow"/>
              </a:rPr>
              <a:t>claves</a:t>
            </a:r>
            <a:r>
              <a:rPr lang="es">
                <a:latin typeface="Archivo Narrow"/>
                <a:ea typeface="Archivo Narrow"/>
                <a:cs typeface="Archivo Narrow"/>
                <a:sym typeface="Archivo Narrow"/>
              </a:rPr>
              <a:t>.</a:t>
            </a:r>
            <a:endParaRPr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-317500" lvl="0" marL="45720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SzPts val="1400"/>
              <a:buFont typeface="Archivo Narrow"/>
              <a:buChar char="●"/>
            </a:pPr>
            <a:r>
              <a:rPr lang="es">
                <a:latin typeface="Archivo Narrow"/>
                <a:ea typeface="Archivo Narrow"/>
                <a:cs typeface="Archivo Narrow"/>
                <a:sym typeface="Archivo Narrow"/>
              </a:rPr>
              <a:t>Las claves deben ser </a:t>
            </a:r>
            <a:r>
              <a:rPr b="1" lang="es">
                <a:latin typeface="Archivo Narrow"/>
                <a:ea typeface="Archivo Narrow"/>
                <a:cs typeface="Archivo Narrow"/>
                <a:sym typeface="Archivo Narrow"/>
              </a:rPr>
              <a:t>únicas</a:t>
            </a:r>
            <a:r>
              <a:rPr lang="es">
                <a:latin typeface="Archivo Narrow"/>
                <a:ea typeface="Archivo Narrow"/>
                <a:cs typeface="Archivo Narrow"/>
                <a:sym typeface="Archivo Narrow"/>
              </a:rPr>
              <a:t> y los valores pueden ser de cualquier tipo.</a:t>
            </a:r>
            <a:endParaRPr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-317500" lvl="0" marL="45720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SzPts val="1400"/>
              <a:buFont typeface="Archivo Narrow"/>
              <a:buChar char="●"/>
            </a:pPr>
            <a:r>
              <a:rPr lang="es">
                <a:latin typeface="Archivo Narrow"/>
                <a:ea typeface="Archivo Narrow"/>
                <a:cs typeface="Archivo Narrow"/>
                <a:sym typeface="Archivo Narrow"/>
              </a:rPr>
              <a:t>Los diccionarios no tienen un orden específico.</a:t>
            </a:r>
            <a:endParaRPr b="0" i="0" sz="1400" u="none" cap="none" strike="noStrike">
              <a:solidFill>
                <a:srgbClr val="000000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pic>
        <p:nvPicPr>
          <p:cNvPr id="121" name="Google Shape;121;g30210dc0ce7_1_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6162" y="708046"/>
            <a:ext cx="538801" cy="538799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g30210dc0ce7_1_15"/>
          <p:cNvSpPr txBox="1"/>
          <p:nvPr/>
        </p:nvSpPr>
        <p:spPr>
          <a:xfrm>
            <a:off x="1478550" y="3032000"/>
            <a:ext cx="6186900" cy="1215900"/>
          </a:xfrm>
          <a:prstGeom prst="rect">
            <a:avLst/>
          </a:prstGeom>
          <a:solidFill>
            <a:srgbClr val="1F1F1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768390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# Diccionario de productos con nombre y cantidad</a:t>
            </a:r>
            <a:endParaRPr sz="1050">
              <a:solidFill>
                <a:srgbClr val="768390"/>
              </a:solidFill>
              <a:highlight>
                <a:srgbClr val="22272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ADBAC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productos </a:t>
            </a:r>
            <a:r>
              <a:rPr lang="es" sz="1050">
                <a:solidFill>
                  <a:srgbClr val="F4706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50">
                <a:solidFill>
                  <a:srgbClr val="ADBAC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50">
              <a:solidFill>
                <a:srgbClr val="ADBAC7"/>
              </a:solidFill>
              <a:highlight>
                <a:srgbClr val="22272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ADBAC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" sz="1050">
                <a:solidFill>
                  <a:srgbClr val="96D0FF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"Manzanas"</a:t>
            </a:r>
            <a:r>
              <a:rPr lang="es" sz="1050">
                <a:solidFill>
                  <a:srgbClr val="ADBAC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s" sz="1050">
                <a:solidFill>
                  <a:srgbClr val="6CB6FF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50</a:t>
            </a:r>
            <a:r>
              <a:rPr lang="es" sz="1050">
                <a:solidFill>
                  <a:srgbClr val="ADBAC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solidFill>
                <a:srgbClr val="ADBAC7"/>
              </a:solidFill>
              <a:highlight>
                <a:srgbClr val="22272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ADBAC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" sz="1050">
                <a:solidFill>
                  <a:srgbClr val="96D0FF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"Peras"</a:t>
            </a:r>
            <a:r>
              <a:rPr lang="es" sz="1050">
                <a:solidFill>
                  <a:srgbClr val="ADBAC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s" sz="1050">
                <a:solidFill>
                  <a:srgbClr val="6CB6FF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30</a:t>
            </a:r>
            <a:r>
              <a:rPr lang="es" sz="1050">
                <a:solidFill>
                  <a:srgbClr val="ADBAC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solidFill>
                <a:srgbClr val="ADBAC7"/>
              </a:solidFill>
              <a:highlight>
                <a:srgbClr val="22272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ADBAC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" sz="1050">
                <a:solidFill>
                  <a:srgbClr val="96D0FF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"Bananas"</a:t>
            </a:r>
            <a:r>
              <a:rPr lang="es" sz="1050">
                <a:solidFill>
                  <a:srgbClr val="ADBAC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s" sz="1050">
                <a:solidFill>
                  <a:srgbClr val="6CB6FF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40</a:t>
            </a:r>
            <a:endParaRPr sz="1050">
              <a:solidFill>
                <a:srgbClr val="6CB6FF"/>
              </a:solidFill>
              <a:highlight>
                <a:srgbClr val="22272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ADBAC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050" u="none" cap="none" strike="noStrike">
              <a:solidFill>
                <a:srgbClr val="768390"/>
              </a:solidFill>
              <a:highlight>
                <a:srgbClr val="22272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123" name="Google Shape;123;g30210dc0ce7_1_15"/>
          <p:cNvGrpSpPr/>
          <p:nvPr/>
        </p:nvGrpSpPr>
        <p:grpSpPr>
          <a:xfrm>
            <a:off x="668522" y="2571750"/>
            <a:ext cx="1497929" cy="382795"/>
            <a:chOff x="0" y="-9525"/>
            <a:chExt cx="1657918" cy="201641"/>
          </a:xfrm>
        </p:grpSpPr>
        <p:sp>
          <p:nvSpPr>
            <p:cNvPr id="124" name="Google Shape;124;g30210dc0ce7_1_15"/>
            <p:cNvSpPr/>
            <p:nvPr/>
          </p:nvSpPr>
          <p:spPr>
            <a:xfrm>
              <a:off x="0" y="0"/>
              <a:ext cx="1657918" cy="192116"/>
            </a:xfrm>
            <a:custGeom>
              <a:rect b="b" l="l" r="r" t="t"/>
              <a:pathLst>
                <a:path extrusionOk="0" h="192116" w="1657918">
                  <a:moveTo>
                    <a:pt x="0" y="0"/>
                  </a:moveTo>
                  <a:lnTo>
                    <a:pt x="1657918" y="0"/>
                  </a:lnTo>
                  <a:lnTo>
                    <a:pt x="1657918" y="192116"/>
                  </a:lnTo>
                  <a:lnTo>
                    <a:pt x="0" y="192116"/>
                  </a:lnTo>
                  <a:close/>
                </a:path>
              </a:pathLst>
            </a:custGeom>
            <a:solidFill>
              <a:srgbClr val="FFAB40">
                <a:alpha val="49020"/>
              </a:srgbClr>
            </a:solidFill>
            <a:ln>
              <a:noFill/>
            </a:ln>
          </p:spPr>
        </p:sp>
        <p:sp>
          <p:nvSpPr>
            <p:cNvPr id="125" name="Google Shape;125;g30210dc0ce7_1_15"/>
            <p:cNvSpPr txBox="1"/>
            <p:nvPr/>
          </p:nvSpPr>
          <p:spPr>
            <a:xfrm>
              <a:off x="0" y="-9525"/>
              <a:ext cx="1657800" cy="20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59944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6" name="Google Shape;126;g30210dc0ce7_1_15"/>
          <p:cNvSpPr txBox="1"/>
          <p:nvPr/>
        </p:nvSpPr>
        <p:spPr>
          <a:xfrm>
            <a:off x="968725" y="2599675"/>
            <a:ext cx="1016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lang="es" sz="2100">
                <a:latin typeface="Archivo Narrow"/>
                <a:ea typeface="Archivo Narrow"/>
                <a:cs typeface="Archivo Narrow"/>
                <a:sym typeface="Archivo Narrow"/>
              </a:rPr>
              <a:t>Ejemplo: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20776cbd67_0_29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136" name="Google Shape;136;g220776cbd67_0_29"/>
          <p:cNvCxnSpPr/>
          <p:nvPr/>
        </p:nvCxnSpPr>
        <p:spPr>
          <a:xfrm rot="5731">
            <a:off x="555358" y="1438738"/>
            <a:ext cx="5758808" cy="0"/>
          </a:xfrm>
          <a:prstGeom prst="straightConnector1">
            <a:avLst/>
          </a:prstGeom>
          <a:noFill/>
          <a:ln cap="rnd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37" name="Google Shape;137;g220776cbd67_0_29"/>
          <p:cNvGrpSpPr/>
          <p:nvPr/>
        </p:nvGrpSpPr>
        <p:grpSpPr>
          <a:xfrm>
            <a:off x="555362" y="631437"/>
            <a:ext cx="700421" cy="692039"/>
            <a:chOff x="0" y="0"/>
            <a:chExt cx="1867789" cy="1845437"/>
          </a:xfrm>
        </p:grpSpPr>
        <p:sp>
          <p:nvSpPr>
            <p:cNvPr id="138" name="Google Shape;138;g220776cbd67_0_29"/>
            <p:cNvSpPr/>
            <p:nvPr/>
          </p:nvSpPr>
          <p:spPr>
            <a:xfrm>
              <a:off x="12700" y="12700"/>
              <a:ext cx="1842389" cy="1820037"/>
            </a:xfrm>
            <a:custGeom>
              <a:rect b="b" l="l" r="r" t="t"/>
              <a:pathLst>
                <a:path extrusionOk="0" h="1820037" w="1842389">
                  <a:moveTo>
                    <a:pt x="0" y="0"/>
                  </a:moveTo>
                  <a:lnTo>
                    <a:pt x="1842389" y="0"/>
                  </a:lnTo>
                  <a:lnTo>
                    <a:pt x="1842389" y="1820037"/>
                  </a:lnTo>
                  <a:lnTo>
                    <a:pt x="0" y="1820037"/>
                  </a:lnTo>
                  <a:close/>
                </a:path>
              </a:pathLst>
            </a:custGeom>
            <a:solidFill>
              <a:srgbClr val="FFAB40"/>
            </a:solidFill>
            <a:ln>
              <a:noFill/>
            </a:ln>
          </p:spPr>
        </p:sp>
        <p:sp>
          <p:nvSpPr>
            <p:cNvPr id="139" name="Google Shape;139;g220776cbd67_0_29"/>
            <p:cNvSpPr/>
            <p:nvPr/>
          </p:nvSpPr>
          <p:spPr>
            <a:xfrm>
              <a:off x="0" y="0"/>
              <a:ext cx="1867789" cy="1845437"/>
            </a:xfrm>
            <a:custGeom>
              <a:rect b="b" l="l" r="r" t="t"/>
              <a:pathLst>
                <a:path extrusionOk="0" h="1845437" w="1867789">
                  <a:moveTo>
                    <a:pt x="12700" y="0"/>
                  </a:moveTo>
                  <a:lnTo>
                    <a:pt x="1855089" y="0"/>
                  </a:lnTo>
                  <a:cubicBezTo>
                    <a:pt x="1862074" y="0"/>
                    <a:pt x="1867789" y="5715"/>
                    <a:pt x="1867789" y="12700"/>
                  </a:cubicBezTo>
                  <a:lnTo>
                    <a:pt x="1867789" y="1832737"/>
                  </a:lnTo>
                  <a:cubicBezTo>
                    <a:pt x="1867789" y="1839722"/>
                    <a:pt x="1862074" y="1845437"/>
                    <a:pt x="1855089" y="1845437"/>
                  </a:cubicBezTo>
                  <a:lnTo>
                    <a:pt x="12700" y="1845437"/>
                  </a:lnTo>
                  <a:cubicBezTo>
                    <a:pt x="5715" y="1845437"/>
                    <a:pt x="0" y="1839722"/>
                    <a:pt x="0" y="1832737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1832737"/>
                  </a:lnTo>
                  <a:lnTo>
                    <a:pt x="12700" y="1832737"/>
                  </a:lnTo>
                  <a:lnTo>
                    <a:pt x="12700" y="1820037"/>
                  </a:lnTo>
                  <a:lnTo>
                    <a:pt x="1855089" y="1820037"/>
                  </a:lnTo>
                  <a:lnTo>
                    <a:pt x="1855089" y="1832737"/>
                  </a:lnTo>
                  <a:lnTo>
                    <a:pt x="1842389" y="1832737"/>
                  </a:lnTo>
                  <a:lnTo>
                    <a:pt x="1842389" y="12700"/>
                  </a:lnTo>
                  <a:lnTo>
                    <a:pt x="1855089" y="12700"/>
                  </a:lnTo>
                  <a:lnTo>
                    <a:pt x="1855089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0" name="Google Shape;140;g220776cbd67_0_29"/>
          <p:cNvSpPr txBox="1"/>
          <p:nvPr/>
        </p:nvSpPr>
        <p:spPr>
          <a:xfrm>
            <a:off x="1342696" y="719975"/>
            <a:ext cx="731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30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rPr>
              <a:t> ¿Cómo acceder a un diccionario?</a:t>
            </a:r>
            <a:endParaRPr b="0" i="0" sz="3100" u="none" cap="none" strike="noStrike">
              <a:solidFill>
                <a:srgbClr val="000000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141" name="Google Shape;141;g220776cbd67_0_29"/>
          <p:cNvSpPr txBox="1"/>
          <p:nvPr/>
        </p:nvSpPr>
        <p:spPr>
          <a:xfrm>
            <a:off x="555350" y="1807850"/>
            <a:ext cx="40167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latin typeface="Archivo Narrow"/>
                <a:ea typeface="Archivo Narrow"/>
                <a:cs typeface="Archivo Narrow"/>
                <a:sym typeface="Archivo Narrow"/>
              </a:rPr>
              <a:t>Los diccionarios se crean usando llaves {}. Y para acceder a un valor usamos la clave entre corchetes.</a:t>
            </a:r>
            <a:endParaRPr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pic>
        <p:nvPicPr>
          <p:cNvPr id="142" name="Google Shape;142;g220776cbd67_0_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6162" y="708046"/>
            <a:ext cx="538801" cy="538799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g220776cbd67_0_29"/>
          <p:cNvSpPr txBox="1"/>
          <p:nvPr/>
        </p:nvSpPr>
        <p:spPr>
          <a:xfrm>
            <a:off x="1342700" y="3088750"/>
            <a:ext cx="3000300" cy="615600"/>
          </a:xfrm>
          <a:prstGeom prst="rect">
            <a:avLst/>
          </a:prstGeom>
          <a:solidFill>
            <a:srgbClr val="1F1F1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DCBDFB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" sz="1050">
                <a:solidFill>
                  <a:srgbClr val="ADBAC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(productos[</a:t>
            </a:r>
            <a:r>
              <a:rPr lang="es" sz="1050">
                <a:solidFill>
                  <a:srgbClr val="96D0FF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"Manzanas"</a:t>
            </a:r>
            <a:r>
              <a:rPr lang="es" sz="1050">
                <a:solidFill>
                  <a:srgbClr val="ADBAC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 sz="1050">
              <a:solidFill>
                <a:srgbClr val="ADBAC7"/>
              </a:solidFill>
              <a:highlight>
                <a:srgbClr val="22272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768390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# Salida: 50</a:t>
            </a:r>
            <a:endParaRPr b="0" i="0" sz="1050" u="none" cap="none" strike="noStrike">
              <a:solidFill>
                <a:srgbClr val="768390"/>
              </a:solidFill>
              <a:highlight>
                <a:srgbClr val="22272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144" name="Google Shape;144;g220776cbd67_0_29"/>
          <p:cNvGrpSpPr/>
          <p:nvPr/>
        </p:nvGrpSpPr>
        <p:grpSpPr>
          <a:xfrm>
            <a:off x="676097" y="2458125"/>
            <a:ext cx="1497929" cy="382795"/>
            <a:chOff x="0" y="-9525"/>
            <a:chExt cx="1657918" cy="201641"/>
          </a:xfrm>
        </p:grpSpPr>
        <p:sp>
          <p:nvSpPr>
            <p:cNvPr id="145" name="Google Shape;145;g220776cbd67_0_29"/>
            <p:cNvSpPr/>
            <p:nvPr/>
          </p:nvSpPr>
          <p:spPr>
            <a:xfrm>
              <a:off x="0" y="0"/>
              <a:ext cx="1657918" cy="192116"/>
            </a:xfrm>
            <a:custGeom>
              <a:rect b="b" l="l" r="r" t="t"/>
              <a:pathLst>
                <a:path extrusionOk="0" h="192116" w="1657918">
                  <a:moveTo>
                    <a:pt x="0" y="0"/>
                  </a:moveTo>
                  <a:lnTo>
                    <a:pt x="1657918" y="0"/>
                  </a:lnTo>
                  <a:lnTo>
                    <a:pt x="1657918" y="192116"/>
                  </a:lnTo>
                  <a:lnTo>
                    <a:pt x="0" y="192116"/>
                  </a:lnTo>
                  <a:close/>
                </a:path>
              </a:pathLst>
            </a:custGeom>
            <a:solidFill>
              <a:srgbClr val="FFAB40">
                <a:alpha val="49020"/>
              </a:srgbClr>
            </a:solidFill>
            <a:ln>
              <a:noFill/>
            </a:ln>
          </p:spPr>
        </p:sp>
        <p:sp>
          <p:nvSpPr>
            <p:cNvPr id="146" name="Google Shape;146;g220776cbd67_0_29"/>
            <p:cNvSpPr txBox="1"/>
            <p:nvPr/>
          </p:nvSpPr>
          <p:spPr>
            <a:xfrm>
              <a:off x="0" y="-9525"/>
              <a:ext cx="1657800" cy="20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59944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7" name="Google Shape;147;g220776cbd67_0_29"/>
          <p:cNvSpPr txBox="1"/>
          <p:nvPr/>
        </p:nvSpPr>
        <p:spPr>
          <a:xfrm>
            <a:off x="976300" y="2486050"/>
            <a:ext cx="1016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lang="es" sz="2100">
                <a:latin typeface="Archivo Narrow"/>
                <a:ea typeface="Archivo Narrow"/>
                <a:cs typeface="Archivo Narrow"/>
                <a:sym typeface="Archivo Narrow"/>
              </a:rPr>
              <a:t>Ejemplo: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8" name="Google Shape;148;g220776cbd67_0_29"/>
          <p:cNvPicPr preferRelativeResize="0"/>
          <p:nvPr/>
        </p:nvPicPr>
        <p:blipFill rotWithShape="1">
          <a:blip r:embed="rId5">
            <a:alphaModFix/>
          </a:blip>
          <a:srcRect b="0" l="25643" r="2444" t="0"/>
          <a:stretch/>
        </p:blipFill>
        <p:spPr>
          <a:xfrm>
            <a:off x="5104825" y="1443550"/>
            <a:ext cx="3721824" cy="30192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d3d4b8dc49_0_12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158" name="Google Shape;158;g2d3d4b8dc49_0_12"/>
          <p:cNvCxnSpPr/>
          <p:nvPr/>
        </p:nvCxnSpPr>
        <p:spPr>
          <a:xfrm rot="5731">
            <a:off x="555358" y="1438738"/>
            <a:ext cx="5758808" cy="0"/>
          </a:xfrm>
          <a:prstGeom prst="straightConnector1">
            <a:avLst/>
          </a:prstGeom>
          <a:noFill/>
          <a:ln cap="rnd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59" name="Google Shape;159;g2d3d4b8dc49_0_12"/>
          <p:cNvGrpSpPr/>
          <p:nvPr/>
        </p:nvGrpSpPr>
        <p:grpSpPr>
          <a:xfrm>
            <a:off x="555362" y="631437"/>
            <a:ext cx="700421" cy="692039"/>
            <a:chOff x="0" y="0"/>
            <a:chExt cx="1867789" cy="1845437"/>
          </a:xfrm>
        </p:grpSpPr>
        <p:sp>
          <p:nvSpPr>
            <p:cNvPr id="160" name="Google Shape;160;g2d3d4b8dc49_0_12"/>
            <p:cNvSpPr/>
            <p:nvPr/>
          </p:nvSpPr>
          <p:spPr>
            <a:xfrm>
              <a:off x="12700" y="12700"/>
              <a:ext cx="1842389" cy="1820037"/>
            </a:xfrm>
            <a:custGeom>
              <a:rect b="b" l="l" r="r" t="t"/>
              <a:pathLst>
                <a:path extrusionOk="0" h="1820037" w="1842389">
                  <a:moveTo>
                    <a:pt x="0" y="0"/>
                  </a:moveTo>
                  <a:lnTo>
                    <a:pt x="1842389" y="0"/>
                  </a:lnTo>
                  <a:lnTo>
                    <a:pt x="1842389" y="1820037"/>
                  </a:lnTo>
                  <a:lnTo>
                    <a:pt x="0" y="1820037"/>
                  </a:lnTo>
                  <a:close/>
                </a:path>
              </a:pathLst>
            </a:custGeom>
            <a:solidFill>
              <a:srgbClr val="FFAB40"/>
            </a:solidFill>
            <a:ln>
              <a:noFill/>
            </a:ln>
          </p:spPr>
        </p:sp>
        <p:sp>
          <p:nvSpPr>
            <p:cNvPr id="161" name="Google Shape;161;g2d3d4b8dc49_0_12"/>
            <p:cNvSpPr/>
            <p:nvPr/>
          </p:nvSpPr>
          <p:spPr>
            <a:xfrm>
              <a:off x="0" y="0"/>
              <a:ext cx="1867789" cy="1845437"/>
            </a:xfrm>
            <a:custGeom>
              <a:rect b="b" l="l" r="r" t="t"/>
              <a:pathLst>
                <a:path extrusionOk="0" h="1845437" w="1867789">
                  <a:moveTo>
                    <a:pt x="12700" y="0"/>
                  </a:moveTo>
                  <a:lnTo>
                    <a:pt x="1855089" y="0"/>
                  </a:lnTo>
                  <a:cubicBezTo>
                    <a:pt x="1862074" y="0"/>
                    <a:pt x="1867789" y="5715"/>
                    <a:pt x="1867789" y="12700"/>
                  </a:cubicBezTo>
                  <a:lnTo>
                    <a:pt x="1867789" y="1832737"/>
                  </a:lnTo>
                  <a:cubicBezTo>
                    <a:pt x="1867789" y="1839722"/>
                    <a:pt x="1862074" y="1845437"/>
                    <a:pt x="1855089" y="1845437"/>
                  </a:cubicBezTo>
                  <a:lnTo>
                    <a:pt x="12700" y="1845437"/>
                  </a:lnTo>
                  <a:cubicBezTo>
                    <a:pt x="5715" y="1845437"/>
                    <a:pt x="0" y="1839722"/>
                    <a:pt x="0" y="1832737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1832737"/>
                  </a:lnTo>
                  <a:lnTo>
                    <a:pt x="12700" y="1832737"/>
                  </a:lnTo>
                  <a:lnTo>
                    <a:pt x="12700" y="1820037"/>
                  </a:lnTo>
                  <a:lnTo>
                    <a:pt x="1855089" y="1820037"/>
                  </a:lnTo>
                  <a:lnTo>
                    <a:pt x="1855089" y="1832737"/>
                  </a:lnTo>
                  <a:lnTo>
                    <a:pt x="1842389" y="1832737"/>
                  </a:lnTo>
                  <a:lnTo>
                    <a:pt x="1842389" y="12700"/>
                  </a:lnTo>
                  <a:lnTo>
                    <a:pt x="1855089" y="12700"/>
                  </a:lnTo>
                  <a:lnTo>
                    <a:pt x="1855089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2" name="Google Shape;162;g2d3d4b8dc49_0_12"/>
          <p:cNvSpPr txBox="1"/>
          <p:nvPr/>
        </p:nvSpPr>
        <p:spPr>
          <a:xfrm>
            <a:off x="1342696" y="719975"/>
            <a:ext cx="731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30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rPr>
              <a:t>Uso del método get()</a:t>
            </a:r>
            <a:endParaRPr b="0" i="0" sz="3100" u="none" cap="none" strike="noStrike">
              <a:solidFill>
                <a:srgbClr val="000000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163" name="Google Shape;163;g2d3d4b8dc49_0_12"/>
          <p:cNvSpPr txBox="1"/>
          <p:nvPr/>
        </p:nvSpPr>
        <p:spPr>
          <a:xfrm>
            <a:off x="555350" y="1807850"/>
            <a:ext cx="8104500" cy="7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17500" lvl="0" marL="45720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SzPts val="1400"/>
              <a:buFont typeface="Archivo Narrow"/>
              <a:buChar char="●"/>
            </a:pPr>
            <a:r>
              <a:rPr lang="es">
                <a:latin typeface="Archivo Narrow"/>
                <a:ea typeface="Archivo Narrow"/>
                <a:cs typeface="Archivo Narrow"/>
                <a:sym typeface="Archivo Narrow"/>
              </a:rPr>
              <a:t>.get() te permite acceder a los valores sin riesgo de errores si la clave no existe.</a:t>
            </a:r>
            <a:endParaRPr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-317500" lvl="0" marL="45720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SzPts val="1400"/>
              <a:buFont typeface="Archivo Narrow"/>
              <a:buChar char="●"/>
            </a:pPr>
            <a:r>
              <a:rPr lang="es">
                <a:latin typeface="Archivo Narrow"/>
                <a:ea typeface="Archivo Narrow"/>
                <a:cs typeface="Archivo Narrow"/>
                <a:sym typeface="Archivo Narrow"/>
              </a:rPr>
              <a:t>Si la clave no está, devuelve un valor por defecto.</a:t>
            </a:r>
            <a:endParaRPr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marR="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pic>
        <p:nvPicPr>
          <p:cNvPr id="164" name="Google Shape;164;g2d3d4b8dc49_0_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6162" y="708046"/>
            <a:ext cx="538801" cy="538799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g2d3d4b8dc49_0_12"/>
          <p:cNvSpPr txBox="1"/>
          <p:nvPr/>
        </p:nvSpPr>
        <p:spPr>
          <a:xfrm>
            <a:off x="1794300" y="3009675"/>
            <a:ext cx="5555400" cy="996000"/>
          </a:xfrm>
          <a:prstGeom prst="rect">
            <a:avLst/>
          </a:prstGeom>
          <a:solidFill>
            <a:srgbClr val="1F1F1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ADBAC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productos </a:t>
            </a:r>
            <a:r>
              <a:rPr lang="es" sz="1050">
                <a:solidFill>
                  <a:srgbClr val="F4706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50">
                <a:solidFill>
                  <a:srgbClr val="ADBAC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es" sz="1050">
                <a:solidFill>
                  <a:srgbClr val="96D0FF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"Manzanas"</a:t>
            </a:r>
            <a:r>
              <a:rPr lang="es" sz="1050">
                <a:solidFill>
                  <a:srgbClr val="ADBAC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s" sz="1050">
                <a:solidFill>
                  <a:srgbClr val="6CB6FF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50</a:t>
            </a:r>
            <a:r>
              <a:rPr lang="es" sz="1050">
                <a:solidFill>
                  <a:srgbClr val="ADBAC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050">
                <a:solidFill>
                  <a:srgbClr val="96D0FF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"Peras"</a:t>
            </a:r>
            <a:r>
              <a:rPr lang="es" sz="1050">
                <a:solidFill>
                  <a:srgbClr val="ADBAC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s" sz="1050">
                <a:solidFill>
                  <a:srgbClr val="6CB6FF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30</a:t>
            </a:r>
            <a:r>
              <a:rPr lang="es" sz="1050">
                <a:solidFill>
                  <a:srgbClr val="ADBAC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050">
                <a:solidFill>
                  <a:srgbClr val="96D0FF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"Bananas"</a:t>
            </a:r>
            <a:r>
              <a:rPr lang="es" sz="1050">
                <a:solidFill>
                  <a:srgbClr val="ADBAC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s" sz="1050">
                <a:solidFill>
                  <a:srgbClr val="6CB6FF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40</a:t>
            </a:r>
            <a:r>
              <a:rPr lang="es" sz="1050">
                <a:solidFill>
                  <a:srgbClr val="ADBAC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ADBAC7"/>
              </a:solidFill>
              <a:highlight>
                <a:srgbClr val="22272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ADBAC7"/>
              </a:solidFill>
              <a:highlight>
                <a:srgbClr val="22272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DCBDFB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" sz="1050">
                <a:solidFill>
                  <a:srgbClr val="ADBAC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(productos.</a:t>
            </a:r>
            <a:r>
              <a:rPr lang="es" sz="1050">
                <a:solidFill>
                  <a:srgbClr val="DCBDFB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lang="es" sz="1050">
                <a:solidFill>
                  <a:srgbClr val="ADBAC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50">
                <a:solidFill>
                  <a:srgbClr val="96D0FF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"Peras"</a:t>
            </a:r>
            <a:r>
              <a:rPr lang="es" sz="1050">
                <a:solidFill>
                  <a:srgbClr val="ADBAC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050">
                <a:solidFill>
                  <a:srgbClr val="6CB6FF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s" sz="1050">
                <a:solidFill>
                  <a:srgbClr val="ADBAC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))   # Salida: 30</a:t>
            </a:r>
            <a:endParaRPr sz="1050">
              <a:solidFill>
                <a:srgbClr val="ADBAC7"/>
              </a:solidFill>
              <a:highlight>
                <a:srgbClr val="22272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DCBDFB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" sz="1050">
                <a:solidFill>
                  <a:srgbClr val="ADBAC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(productos.</a:t>
            </a:r>
            <a:r>
              <a:rPr lang="es" sz="1050">
                <a:solidFill>
                  <a:srgbClr val="DCBDFB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lang="es" sz="1050">
                <a:solidFill>
                  <a:srgbClr val="ADBAC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50">
                <a:solidFill>
                  <a:srgbClr val="96D0FF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"Uvas"</a:t>
            </a:r>
            <a:r>
              <a:rPr lang="es" sz="1050">
                <a:solidFill>
                  <a:srgbClr val="ADBAC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050">
                <a:solidFill>
                  <a:srgbClr val="6CB6FF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s" sz="1050">
                <a:solidFill>
                  <a:srgbClr val="ADBAC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))    # Salida: 0</a:t>
            </a:r>
            <a:endParaRPr sz="1050">
              <a:solidFill>
                <a:srgbClr val="ADBAC7"/>
              </a:solidFill>
              <a:highlight>
                <a:srgbClr val="22272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ADBAC7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166" name="Google Shape;166;g2d3d4b8dc49_0_12"/>
          <p:cNvGrpSpPr/>
          <p:nvPr/>
        </p:nvGrpSpPr>
        <p:grpSpPr>
          <a:xfrm>
            <a:off x="676101" y="2458125"/>
            <a:ext cx="2139377" cy="382795"/>
            <a:chOff x="0" y="-9525"/>
            <a:chExt cx="1657918" cy="201641"/>
          </a:xfrm>
        </p:grpSpPr>
        <p:sp>
          <p:nvSpPr>
            <p:cNvPr id="167" name="Google Shape;167;g2d3d4b8dc49_0_12"/>
            <p:cNvSpPr/>
            <p:nvPr/>
          </p:nvSpPr>
          <p:spPr>
            <a:xfrm>
              <a:off x="0" y="0"/>
              <a:ext cx="1657918" cy="192116"/>
            </a:xfrm>
            <a:custGeom>
              <a:rect b="b" l="l" r="r" t="t"/>
              <a:pathLst>
                <a:path extrusionOk="0" h="192116" w="1657918">
                  <a:moveTo>
                    <a:pt x="0" y="0"/>
                  </a:moveTo>
                  <a:lnTo>
                    <a:pt x="1657918" y="0"/>
                  </a:lnTo>
                  <a:lnTo>
                    <a:pt x="1657918" y="192116"/>
                  </a:lnTo>
                  <a:lnTo>
                    <a:pt x="0" y="192116"/>
                  </a:lnTo>
                  <a:close/>
                </a:path>
              </a:pathLst>
            </a:custGeom>
            <a:solidFill>
              <a:srgbClr val="FFAB40">
                <a:alpha val="49020"/>
              </a:srgbClr>
            </a:solidFill>
            <a:ln>
              <a:noFill/>
            </a:ln>
          </p:spPr>
        </p:sp>
        <p:sp>
          <p:nvSpPr>
            <p:cNvPr id="168" name="Google Shape;168;g2d3d4b8dc49_0_12"/>
            <p:cNvSpPr txBox="1"/>
            <p:nvPr/>
          </p:nvSpPr>
          <p:spPr>
            <a:xfrm>
              <a:off x="0" y="-9525"/>
              <a:ext cx="1657800" cy="20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59944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9" name="Google Shape;169;g2d3d4b8dc49_0_12"/>
          <p:cNvSpPr txBox="1"/>
          <p:nvPr/>
        </p:nvSpPr>
        <p:spPr>
          <a:xfrm>
            <a:off x="976300" y="2486050"/>
            <a:ext cx="1619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lang="es" sz="2100">
                <a:latin typeface="Archivo Narrow"/>
                <a:ea typeface="Archivo Narrow"/>
                <a:cs typeface="Archivo Narrow"/>
                <a:sym typeface="Archivo Narrow"/>
              </a:rPr>
              <a:t>Ejemplo: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0981396fee_0_64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179" name="Google Shape;179;g30981396fee_0_64"/>
          <p:cNvCxnSpPr/>
          <p:nvPr/>
        </p:nvCxnSpPr>
        <p:spPr>
          <a:xfrm rot="5731">
            <a:off x="555358" y="1438738"/>
            <a:ext cx="5758808" cy="0"/>
          </a:xfrm>
          <a:prstGeom prst="straightConnector1">
            <a:avLst/>
          </a:prstGeom>
          <a:noFill/>
          <a:ln cap="rnd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80" name="Google Shape;180;g30981396fee_0_64"/>
          <p:cNvGrpSpPr/>
          <p:nvPr/>
        </p:nvGrpSpPr>
        <p:grpSpPr>
          <a:xfrm>
            <a:off x="555362" y="631437"/>
            <a:ext cx="700421" cy="692039"/>
            <a:chOff x="0" y="0"/>
            <a:chExt cx="1867789" cy="1845437"/>
          </a:xfrm>
        </p:grpSpPr>
        <p:sp>
          <p:nvSpPr>
            <p:cNvPr id="181" name="Google Shape;181;g30981396fee_0_64"/>
            <p:cNvSpPr/>
            <p:nvPr/>
          </p:nvSpPr>
          <p:spPr>
            <a:xfrm>
              <a:off x="12700" y="12700"/>
              <a:ext cx="1842389" cy="1820037"/>
            </a:xfrm>
            <a:custGeom>
              <a:rect b="b" l="l" r="r" t="t"/>
              <a:pathLst>
                <a:path extrusionOk="0" h="1820037" w="1842389">
                  <a:moveTo>
                    <a:pt x="0" y="0"/>
                  </a:moveTo>
                  <a:lnTo>
                    <a:pt x="1842389" y="0"/>
                  </a:lnTo>
                  <a:lnTo>
                    <a:pt x="1842389" y="1820037"/>
                  </a:lnTo>
                  <a:lnTo>
                    <a:pt x="0" y="1820037"/>
                  </a:lnTo>
                  <a:close/>
                </a:path>
              </a:pathLst>
            </a:custGeom>
            <a:solidFill>
              <a:srgbClr val="FFAB40"/>
            </a:solidFill>
            <a:ln>
              <a:noFill/>
            </a:ln>
          </p:spPr>
        </p:sp>
        <p:sp>
          <p:nvSpPr>
            <p:cNvPr id="182" name="Google Shape;182;g30981396fee_0_64"/>
            <p:cNvSpPr/>
            <p:nvPr/>
          </p:nvSpPr>
          <p:spPr>
            <a:xfrm>
              <a:off x="0" y="0"/>
              <a:ext cx="1867789" cy="1845437"/>
            </a:xfrm>
            <a:custGeom>
              <a:rect b="b" l="l" r="r" t="t"/>
              <a:pathLst>
                <a:path extrusionOk="0" h="1845437" w="1867789">
                  <a:moveTo>
                    <a:pt x="12700" y="0"/>
                  </a:moveTo>
                  <a:lnTo>
                    <a:pt x="1855089" y="0"/>
                  </a:lnTo>
                  <a:cubicBezTo>
                    <a:pt x="1862074" y="0"/>
                    <a:pt x="1867789" y="5715"/>
                    <a:pt x="1867789" y="12700"/>
                  </a:cubicBezTo>
                  <a:lnTo>
                    <a:pt x="1867789" y="1832737"/>
                  </a:lnTo>
                  <a:cubicBezTo>
                    <a:pt x="1867789" y="1839722"/>
                    <a:pt x="1862074" y="1845437"/>
                    <a:pt x="1855089" y="1845437"/>
                  </a:cubicBezTo>
                  <a:lnTo>
                    <a:pt x="12700" y="1845437"/>
                  </a:lnTo>
                  <a:cubicBezTo>
                    <a:pt x="5715" y="1845437"/>
                    <a:pt x="0" y="1839722"/>
                    <a:pt x="0" y="1832737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1832737"/>
                  </a:lnTo>
                  <a:lnTo>
                    <a:pt x="12700" y="1832737"/>
                  </a:lnTo>
                  <a:lnTo>
                    <a:pt x="12700" y="1820037"/>
                  </a:lnTo>
                  <a:lnTo>
                    <a:pt x="1855089" y="1820037"/>
                  </a:lnTo>
                  <a:lnTo>
                    <a:pt x="1855089" y="1832737"/>
                  </a:lnTo>
                  <a:lnTo>
                    <a:pt x="1842389" y="1832737"/>
                  </a:lnTo>
                  <a:lnTo>
                    <a:pt x="1842389" y="12700"/>
                  </a:lnTo>
                  <a:lnTo>
                    <a:pt x="1855089" y="12700"/>
                  </a:lnTo>
                  <a:lnTo>
                    <a:pt x="1855089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3" name="Google Shape;183;g30981396fee_0_64"/>
          <p:cNvSpPr txBox="1"/>
          <p:nvPr/>
        </p:nvSpPr>
        <p:spPr>
          <a:xfrm>
            <a:off x="1342696" y="719975"/>
            <a:ext cx="731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30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rPr>
              <a:t>Agregar y actualizar elementos</a:t>
            </a:r>
            <a:endParaRPr b="0" i="0" sz="3100" u="none" cap="none" strike="noStrike">
              <a:solidFill>
                <a:srgbClr val="000000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184" name="Google Shape;184;g30981396fee_0_64"/>
          <p:cNvSpPr txBox="1"/>
          <p:nvPr/>
        </p:nvSpPr>
        <p:spPr>
          <a:xfrm>
            <a:off x="555350" y="1807850"/>
            <a:ext cx="81045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Archivo Narrow"/>
                <a:ea typeface="Archivo Narrow"/>
                <a:cs typeface="Archivo Narrow"/>
                <a:sym typeface="Archivo Narrow"/>
              </a:rPr>
              <a:t>Python permite agregar o actualizar los datos almacenados en un diccionario. Con la sintaxis del ejemplo, se modifica el valor asociado a una clave existente, o se crea una clave si no existe previamente.</a:t>
            </a:r>
            <a:endParaRPr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pic>
        <p:nvPicPr>
          <p:cNvPr id="185" name="Google Shape;185;g30981396fee_0_6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6162" y="708046"/>
            <a:ext cx="538801" cy="538799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g30981396fee_0_64"/>
          <p:cNvSpPr txBox="1"/>
          <p:nvPr/>
        </p:nvSpPr>
        <p:spPr>
          <a:xfrm>
            <a:off x="1794300" y="3009675"/>
            <a:ext cx="5555400" cy="996000"/>
          </a:xfrm>
          <a:prstGeom prst="rect">
            <a:avLst/>
          </a:prstGeom>
          <a:solidFill>
            <a:srgbClr val="1F1F1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768390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# Se crea la clave "naranjas" con el valor 25</a:t>
            </a:r>
            <a:endParaRPr sz="1050">
              <a:solidFill>
                <a:srgbClr val="768390"/>
              </a:solidFill>
              <a:highlight>
                <a:srgbClr val="22272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ADBAC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productos[</a:t>
            </a:r>
            <a:r>
              <a:rPr lang="es" sz="1050">
                <a:solidFill>
                  <a:srgbClr val="96D0FF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"Naranjas"</a:t>
            </a:r>
            <a:r>
              <a:rPr lang="es" sz="1050">
                <a:solidFill>
                  <a:srgbClr val="ADBAC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lang="es" sz="1050">
                <a:solidFill>
                  <a:srgbClr val="F4706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50">
                <a:solidFill>
                  <a:srgbClr val="ADBAC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50">
                <a:solidFill>
                  <a:srgbClr val="6CB6FF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25</a:t>
            </a:r>
            <a:endParaRPr sz="1050">
              <a:solidFill>
                <a:srgbClr val="6CB6FF"/>
              </a:solidFill>
              <a:highlight>
                <a:srgbClr val="22272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ADBAC7"/>
              </a:solidFill>
              <a:highlight>
                <a:srgbClr val="22272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768390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# Se modifica el valor asociado a la clave "Manzanas"</a:t>
            </a:r>
            <a:endParaRPr sz="1050">
              <a:solidFill>
                <a:srgbClr val="768390"/>
              </a:solidFill>
              <a:highlight>
                <a:srgbClr val="22272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ADBAC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productos[</a:t>
            </a:r>
            <a:r>
              <a:rPr lang="es" sz="1050">
                <a:solidFill>
                  <a:srgbClr val="96D0FF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"Manzanas"</a:t>
            </a:r>
            <a:r>
              <a:rPr lang="es" sz="1050">
                <a:solidFill>
                  <a:srgbClr val="ADBAC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lang="es" sz="1050">
                <a:solidFill>
                  <a:srgbClr val="F4706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50">
                <a:solidFill>
                  <a:srgbClr val="ADBAC7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50">
                <a:solidFill>
                  <a:srgbClr val="6CB6FF"/>
                </a:solidFill>
                <a:highlight>
                  <a:srgbClr val="22272E"/>
                </a:highlight>
                <a:latin typeface="Courier New"/>
                <a:ea typeface="Courier New"/>
                <a:cs typeface="Courier New"/>
                <a:sym typeface="Courier New"/>
              </a:rPr>
              <a:t>60</a:t>
            </a:r>
            <a:endParaRPr sz="1050">
              <a:solidFill>
                <a:srgbClr val="ADBAC7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187" name="Google Shape;187;g30981396fee_0_64"/>
          <p:cNvGrpSpPr/>
          <p:nvPr/>
        </p:nvGrpSpPr>
        <p:grpSpPr>
          <a:xfrm>
            <a:off x="676097" y="2458125"/>
            <a:ext cx="1497929" cy="382795"/>
            <a:chOff x="0" y="-9525"/>
            <a:chExt cx="1657918" cy="201641"/>
          </a:xfrm>
        </p:grpSpPr>
        <p:sp>
          <p:nvSpPr>
            <p:cNvPr id="188" name="Google Shape;188;g30981396fee_0_64"/>
            <p:cNvSpPr/>
            <p:nvPr/>
          </p:nvSpPr>
          <p:spPr>
            <a:xfrm>
              <a:off x="0" y="0"/>
              <a:ext cx="1657918" cy="192116"/>
            </a:xfrm>
            <a:custGeom>
              <a:rect b="b" l="l" r="r" t="t"/>
              <a:pathLst>
                <a:path extrusionOk="0" h="192116" w="1657918">
                  <a:moveTo>
                    <a:pt x="0" y="0"/>
                  </a:moveTo>
                  <a:lnTo>
                    <a:pt x="1657918" y="0"/>
                  </a:lnTo>
                  <a:lnTo>
                    <a:pt x="1657918" y="192116"/>
                  </a:lnTo>
                  <a:lnTo>
                    <a:pt x="0" y="192116"/>
                  </a:lnTo>
                  <a:close/>
                </a:path>
              </a:pathLst>
            </a:custGeom>
            <a:solidFill>
              <a:srgbClr val="FFAB40">
                <a:alpha val="49020"/>
              </a:srgbClr>
            </a:solidFill>
            <a:ln>
              <a:noFill/>
            </a:ln>
          </p:spPr>
        </p:sp>
        <p:sp>
          <p:nvSpPr>
            <p:cNvPr id="189" name="Google Shape;189;g30981396fee_0_64"/>
            <p:cNvSpPr txBox="1"/>
            <p:nvPr/>
          </p:nvSpPr>
          <p:spPr>
            <a:xfrm>
              <a:off x="0" y="-9525"/>
              <a:ext cx="1657800" cy="20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59944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0" name="Google Shape;190;g30981396fee_0_64"/>
          <p:cNvSpPr txBox="1"/>
          <p:nvPr/>
        </p:nvSpPr>
        <p:spPr>
          <a:xfrm>
            <a:off x="976300" y="2486050"/>
            <a:ext cx="1016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lang="es" sz="2100">
                <a:latin typeface="Archivo Narrow"/>
                <a:ea typeface="Archivo Narrow"/>
                <a:cs typeface="Archivo Narrow"/>
                <a:sym typeface="Archivo Narrow"/>
              </a:rPr>
              <a:t>Ejemplo: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