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Archivo Narrow"/>
      <p:regular r:id="rId25"/>
      <p:bold r:id="rId26"/>
      <p:italic r:id="rId27"/>
      <p:boldItalic r:id="rId28"/>
    </p:embeddedFont>
    <p:embeddedFont>
      <p:font typeface="Archivo Medium"/>
      <p:regular r:id="rId29"/>
      <p:bold r:id="rId30"/>
      <p:italic r:id="rId31"/>
      <p:boldItalic r:id="rId32"/>
    </p:embeddedFont>
    <p:embeddedFont>
      <p:font typeface="Archivo Thin"/>
      <p:regular r:id="rId33"/>
      <p:bold r:id="rId34"/>
      <p:italic r:id="rId35"/>
      <p:boldItalic r:id="rId36"/>
    </p:embeddedFont>
    <p:embeddedFont>
      <p:font typeface="Archivo"/>
      <p:regular r:id="rId37"/>
      <p:bold r:id="rId38"/>
      <p:italic r:id="rId39"/>
      <p:boldItalic r:id="rId40"/>
    </p:embeddedFont>
    <p:embeddedFont>
      <p:font typeface="Archivo Black"/>
      <p:regular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42" roundtripDataSignature="AMtx7mjZR7puHsJm8XSFUp8sCzBsxxQMX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Archivo-boldItalic.fntdata"/><Relationship Id="rId20" Type="http://schemas.openxmlformats.org/officeDocument/2006/relationships/slide" Target="slides/slide15.xml"/><Relationship Id="rId42" Type="http://customschemas.google.com/relationships/presentationmetadata" Target="metadata"/><Relationship Id="rId41" Type="http://schemas.openxmlformats.org/officeDocument/2006/relationships/font" Target="fonts/ArchivoBlack-regular.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rchivoNarrow-bold.fntdata"/><Relationship Id="rId25" Type="http://schemas.openxmlformats.org/officeDocument/2006/relationships/font" Target="fonts/ArchivoNarrow-regular.fntdata"/><Relationship Id="rId28" Type="http://schemas.openxmlformats.org/officeDocument/2006/relationships/font" Target="fonts/ArchivoNarrow-boldItalic.fntdata"/><Relationship Id="rId27" Type="http://schemas.openxmlformats.org/officeDocument/2006/relationships/font" Target="fonts/ArchivoNarrow-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ArchivoMedium-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ArchivoMedium-italic.fntdata"/><Relationship Id="rId30" Type="http://schemas.openxmlformats.org/officeDocument/2006/relationships/font" Target="fonts/ArchivoMedium-bold.fntdata"/><Relationship Id="rId11" Type="http://schemas.openxmlformats.org/officeDocument/2006/relationships/slide" Target="slides/slide6.xml"/><Relationship Id="rId33" Type="http://schemas.openxmlformats.org/officeDocument/2006/relationships/font" Target="fonts/ArchivoThin-regular.fntdata"/><Relationship Id="rId10" Type="http://schemas.openxmlformats.org/officeDocument/2006/relationships/slide" Target="slides/slide5.xml"/><Relationship Id="rId32" Type="http://schemas.openxmlformats.org/officeDocument/2006/relationships/font" Target="fonts/ArchivoMedium-boldItalic.fntdata"/><Relationship Id="rId13" Type="http://schemas.openxmlformats.org/officeDocument/2006/relationships/slide" Target="slides/slide8.xml"/><Relationship Id="rId35" Type="http://schemas.openxmlformats.org/officeDocument/2006/relationships/font" Target="fonts/ArchivoThin-italic.fntdata"/><Relationship Id="rId12" Type="http://schemas.openxmlformats.org/officeDocument/2006/relationships/slide" Target="slides/slide7.xml"/><Relationship Id="rId34" Type="http://schemas.openxmlformats.org/officeDocument/2006/relationships/font" Target="fonts/ArchivoThin-bold.fntdata"/><Relationship Id="rId15" Type="http://schemas.openxmlformats.org/officeDocument/2006/relationships/slide" Target="slides/slide10.xml"/><Relationship Id="rId37" Type="http://schemas.openxmlformats.org/officeDocument/2006/relationships/font" Target="fonts/Archivo-regular.fntdata"/><Relationship Id="rId14" Type="http://schemas.openxmlformats.org/officeDocument/2006/relationships/slide" Target="slides/slide9.xml"/><Relationship Id="rId36" Type="http://schemas.openxmlformats.org/officeDocument/2006/relationships/font" Target="fonts/ArchivoThin-boldItalic.fntdata"/><Relationship Id="rId17" Type="http://schemas.openxmlformats.org/officeDocument/2006/relationships/slide" Target="slides/slide12.xml"/><Relationship Id="rId39" Type="http://schemas.openxmlformats.org/officeDocument/2006/relationships/font" Target="fonts/Archivo-italic.fntdata"/><Relationship Id="rId16" Type="http://schemas.openxmlformats.org/officeDocument/2006/relationships/slide" Target="slides/slide11.xml"/><Relationship Id="rId38" Type="http://schemas.openxmlformats.org/officeDocument/2006/relationships/font" Target="fonts/Archiv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d49d33a93e_0_0: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84" name="Google Shape;184;g2d49d33a93e_0_0: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185" name="Google Shape;185;g2d49d33a93e_0_0: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6" name="Google Shape;186;g2d49d33a93e_0_0: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De esta forma se deben presentar los ejercicios en cada clase </a:t>
            </a:r>
            <a:endParaRPr/>
          </a:p>
        </p:txBody>
      </p:sp>
      <p:sp>
        <p:nvSpPr>
          <p:cNvPr id="187" name="Google Shape;187;g2d49d33a93e_0_0: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88" name="Google Shape;188;g2d49d33a93e_0_0: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d49d33a93e_0_15: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00" name="Google Shape;200;g2d49d33a93e_0_15: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201" name="Google Shape;201;g2d49d33a93e_0_15: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2" name="Google Shape;202;g2d49d33a93e_0_15: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De esta forma se deben presentar los ejercicios en cada clase </a:t>
            </a:r>
            <a:endParaRPr/>
          </a:p>
        </p:txBody>
      </p:sp>
      <p:sp>
        <p:nvSpPr>
          <p:cNvPr id="203" name="Google Shape;203;g2d49d33a93e_0_15: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04" name="Google Shape;204;g2d49d33a93e_0_15: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d49d33a93e_0_30: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16" name="Google Shape;216;g2d49d33a93e_0_30: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217" name="Google Shape;217;g2d49d33a93e_0_30: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8" name="Google Shape;218;g2d49d33a93e_0_30: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De esta forma se deben presentar los ejercicios en cada clase </a:t>
            </a:r>
            <a:endParaRPr/>
          </a:p>
        </p:txBody>
      </p:sp>
      <p:sp>
        <p:nvSpPr>
          <p:cNvPr id="219" name="Google Shape;219;g2d49d33a93e_0_30: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20" name="Google Shape;220;g2d49d33a93e_0_30: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d49d33a93e_0_45: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32" name="Google Shape;232;g2d49d33a93e_0_45: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233" name="Google Shape;233;g2d49d33a93e_0_45: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4" name="Google Shape;234;g2d49d33a93e_0_45: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De esta forma se deben presentar los ejercicios en cada clase </a:t>
            </a:r>
            <a:endParaRPr/>
          </a:p>
        </p:txBody>
      </p:sp>
      <p:sp>
        <p:nvSpPr>
          <p:cNvPr id="235" name="Google Shape;235;g2d49d33a93e_0_45: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36" name="Google Shape;236;g2d49d33a93e_0_45: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d49d33a93e_0_60: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48" name="Google Shape;248;g2d49d33a93e_0_60: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249" name="Google Shape;249;g2d49d33a93e_0_60: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0" name="Google Shape;250;g2d49d33a93e_0_60: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De esta forma se deben presentar los ejercicios en cada clase </a:t>
            </a:r>
            <a:endParaRPr/>
          </a:p>
        </p:txBody>
      </p:sp>
      <p:sp>
        <p:nvSpPr>
          <p:cNvPr id="251" name="Google Shape;251;g2d49d33a93e_0_60: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52" name="Google Shape;252;g2d49d33a93e_0_60: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d49d33a93e_0_75: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64" name="Google Shape;264;g2d49d33a93e_0_75: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265" name="Google Shape;265;g2d49d33a93e_0_75: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6" name="Google Shape;266;g2d49d33a93e_0_75: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De esta forma se deben presentar los ejercicios en cada clase </a:t>
            </a:r>
            <a:endParaRPr/>
          </a:p>
        </p:txBody>
      </p:sp>
      <p:sp>
        <p:nvSpPr>
          <p:cNvPr id="267" name="Google Shape;267;g2d49d33a93e_0_75: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68" name="Google Shape;268;g2d49d33a93e_0_75: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d4760477cf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0" name="Google Shape;280;g2d4760477cf_0_1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d4760477cf_0_159: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86" name="Google Shape;286;g2d4760477cf_0_159: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287" name="Google Shape;287;g2d4760477cf_0_159: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8" name="Google Shape;288;g2d4760477cf_0_159: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Este formato es para presentar los ejercicios de TODAS LAS CLASES</a:t>
            </a:r>
            <a:endParaRPr/>
          </a:p>
        </p:txBody>
      </p:sp>
      <p:sp>
        <p:nvSpPr>
          <p:cNvPr id="289" name="Google Shape;289;g2d4760477cf_0_159: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90" name="Google Shape;290;g2d4760477cf_0_159: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d4760477cf_0_183: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311" name="Google Shape;311;g2d4760477cf_0_183: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312" name="Google Shape;312;g2d4760477cf_0_183: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3" name="Google Shape;313;g2d4760477cf_0_183: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Este formato es para presentar los ejercicios de TODAS LAS CLASES</a:t>
            </a:r>
            <a:endParaRPr/>
          </a:p>
        </p:txBody>
      </p:sp>
      <p:sp>
        <p:nvSpPr>
          <p:cNvPr id="314" name="Google Shape;314;g2d4760477cf_0_183: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315" name="Google Shape;315;g2d4760477cf_0_183: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d51b27748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6" name="Google Shape;336;g2d51b27748f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Deberá estar ubicada cuando sea necesario realizar un cuestionario en campus</a:t>
            </a:r>
            <a:br>
              <a:rPr lang="es"/>
            </a:br>
            <a:r>
              <a:rPr lang="es"/>
              <a:t>Clases 2, 4, 6, 8, 10 ,12,14</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f22587397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g2f22587397b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f22587397b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g2f22587397b_2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243cb1caa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g2243cb1caa2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Deberá estar ubicada las 2 primeras clases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0210dc0ce7_1_15: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94" name="Google Shape;94;g30210dc0ce7_1_15: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95" name="Google Shape;95;g30210dc0ce7_1_15: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 name="Google Shape;96;g30210dc0ce7_1_15: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De esta forma se deben presentar los ejercicios en cada clase </a:t>
            </a:r>
            <a:endParaRPr/>
          </a:p>
        </p:txBody>
      </p:sp>
      <p:sp>
        <p:nvSpPr>
          <p:cNvPr id="97" name="Google Shape;97;g30210dc0ce7_1_15: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98" name="Google Shape;98;g30210dc0ce7_1_15: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20776cbd67_0_29: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10" name="Google Shape;110;g220776cbd67_0_29: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111" name="Google Shape;111;g220776cbd67_0_29: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2" name="Google Shape;112;g220776cbd67_0_29: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De esta forma se deben presentar los ejercicios en cada clase </a:t>
            </a:r>
            <a:endParaRPr/>
          </a:p>
        </p:txBody>
      </p:sp>
      <p:sp>
        <p:nvSpPr>
          <p:cNvPr id="113" name="Google Shape;113;g220776cbd67_0_29: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14" name="Google Shape;114;g220776cbd67_0_29: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d48c520f13_0_65: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31" name="Google Shape;131;g2d48c520f13_0_65: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132" name="Google Shape;132;g2d48c520f13_0_65: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3" name="Google Shape;133;g2d48c520f13_0_65: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De esta forma se deben presentar los ejercicios en cada clase </a:t>
            </a:r>
            <a:endParaRPr/>
          </a:p>
        </p:txBody>
      </p:sp>
      <p:sp>
        <p:nvSpPr>
          <p:cNvPr id="134" name="Google Shape;134;g2d48c520f13_0_65: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35" name="Google Shape;135;g2d48c520f13_0_65: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d48c520f13_0_88: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52" name="Google Shape;152;g2d48c520f13_0_88: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153" name="Google Shape;153;g2d48c520f13_0_88: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4" name="Google Shape;154;g2d48c520f13_0_88: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De esta forma se deben presentar los ejercicios en cada clase </a:t>
            </a:r>
            <a:endParaRPr/>
          </a:p>
        </p:txBody>
      </p:sp>
      <p:sp>
        <p:nvSpPr>
          <p:cNvPr id="155" name="Google Shape;155;g2d48c520f13_0_88: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56" name="Google Shape;156;g2d48c520f13_0_88: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d3d4b8dc49_0_12: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68" name="Google Shape;168;g2d3d4b8dc49_0_12: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169" name="Google Shape;169;g2d3d4b8dc49_0_12: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0" name="Google Shape;170;g2d3d4b8dc49_0_12: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De esta forma se deben presentar los ejercicios en cada clase </a:t>
            </a:r>
            <a:endParaRPr/>
          </a:p>
        </p:txBody>
      </p:sp>
      <p:sp>
        <p:nvSpPr>
          <p:cNvPr id="171" name="Google Shape;171;g2d3d4b8dc49_0_12: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72" name="Google Shape;172;g2d3d4b8dc49_0_12: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5" name="Google Shape;45;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4"/>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14"/>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9" name="Google Shape;49;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 name="Shape 17"/>
        <p:cNvGrpSpPr/>
        <p:nvPr/>
      </p:nvGrpSpPr>
      <p:grpSpPr>
        <a:xfrm>
          <a:off x="0" y="0"/>
          <a:ext cx="0" cy="0"/>
          <a:chOff x="0" y="0"/>
          <a:chExt cx="0" cy="0"/>
        </a:xfrm>
      </p:grpSpPr>
      <p:sp>
        <p:nvSpPr>
          <p:cNvPr id="18" name="Google Shape;18;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sp>
        <p:nvSpPr>
          <p:cNvPr id="20" name="Google Shape;20;p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1" name="Google Shape;2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5" name="Google Shape;25;p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6" name="Google Shape;26;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9" name="Google Shape;29;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1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2" name="Google Shape;32;p1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3" name="Google Shape;3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11"/>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6" name="Google Shape;36;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1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0" name="Google Shape;40;p1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1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2" name="Google Shape;42;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jp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jp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jp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jp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jp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jp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8.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jpg"/><Relationship Id="rId4" Type="http://schemas.openxmlformats.org/officeDocument/2006/relationships/image" Target="../media/image10.png"/><Relationship Id="rId5"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jpg"/><Relationship Id="rId4" Type="http://schemas.openxmlformats.org/officeDocument/2006/relationships/image" Target="../media/image10.png"/><Relationship Id="rId5"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9.jp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jp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jpg"/><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jp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jp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jp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
          <p:cNvSpPr txBox="1"/>
          <p:nvPr/>
        </p:nvSpPr>
        <p:spPr>
          <a:xfrm>
            <a:off x="803875" y="1795575"/>
            <a:ext cx="7092600" cy="1158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7000"/>
              <a:buFont typeface="Arial"/>
              <a:buNone/>
            </a:pPr>
            <a:r>
              <a:rPr b="1" i="0" lang="es" sz="4800" u="none" cap="none" strike="noStrike">
                <a:solidFill>
                  <a:schemeClr val="lt1"/>
                </a:solidFill>
                <a:latin typeface="Archivo"/>
                <a:ea typeface="Archivo"/>
                <a:cs typeface="Archivo"/>
                <a:sym typeface="Archivo"/>
              </a:rPr>
              <a:t>Iniciación con Python</a:t>
            </a:r>
            <a:endParaRPr b="1" i="0" sz="4800" u="none" cap="none" strike="noStrike">
              <a:solidFill>
                <a:schemeClr val="lt1"/>
              </a:solidFill>
              <a:latin typeface="Archivo"/>
              <a:ea typeface="Archivo"/>
              <a:cs typeface="Archivo"/>
              <a:sym typeface="Archivo"/>
            </a:endParaRPr>
          </a:p>
          <a:p>
            <a:pPr indent="0" lvl="0" marL="0" marR="0" rtl="0" algn="ctr">
              <a:lnSpc>
                <a:spcPct val="100000"/>
              </a:lnSpc>
              <a:spcBef>
                <a:spcPts val="0"/>
              </a:spcBef>
              <a:spcAft>
                <a:spcPts val="0"/>
              </a:spcAft>
              <a:buClr>
                <a:srgbClr val="000000"/>
              </a:buClr>
              <a:buSzPts val="7000"/>
              <a:buFont typeface="Arial"/>
              <a:buNone/>
            </a:pPr>
            <a:r>
              <a:t/>
            </a:r>
            <a:endParaRPr b="1" i="0" sz="7000" u="none" cap="none" strike="noStrike">
              <a:solidFill>
                <a:schemeClr val="lt1"/>
              </a:solidFill>
              <a:latin typeface="Archivo"/>
              <a:ea typeface="Archivo"/>
              <a:cs typeface="Archivo"/>
              <a:sym typeface="Archivo"/>
            </a:endParaRPr>
          </a:p>
        </p:txBody>
      </p:sp>
      <p:sp>
        <p:nvSpPr>
          <p:cNvPr id="55" name="Google Shape;55;p1"/>
          <p:cNvSpPr txBox="1"/>
          <p:nvPr/>
        </p:nvSpPr>
        <p:spPr>
          <a:xfrm>
            <a:off x="2434650" y="3118275"/>
            <a:ext cx="4274700" cy="432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s" sz="1800" u="none" cap="none" strike="noStrike">
                <a:solidFill>
                  <a:schemeClr val="lt1"/>
                </a:solidFill>
                <a:latin typeface="Archivo Medium"/>
                <a:ea typeface="Archivo Medium"/>
                <a:cs typeface="Archivo Medium"/>
                <a:sym typeface="Archivo Medium"/>
              </a:rPr>
              <a:t>Clase 12 - “</a:t>
            </a:r>
            <a:r>
              <a:rPr lang="es" sz="1800">
                <a:solidFill>
                  <a:schemeClr val="lt1"/>
                </a:solidFill>
                <a:latin typeface="Archivo Medium"/>
                <a:ea typeface="Archivo Medium"/>
                <a:cs typeface="Archivo Medium"/>
                <a:sym typeface="Archivo Medium"/>
              </a:rPr>
              <a:t>Funciones y Diccionarios</a:t>
            </a:r>
            <a:r>
              <a:rPr b="0" i="0" lang="es" sz="1800" u="none" cap="none" strike="noStrike">
                <a:solidFill>
                  <a:schemeClr val="lt1"/>
                </a:solidFill>
                <a:latin typeface="Archivo Medium"/>
                <a:ea typeface="Archivo Medium"/>
                <a:cs typeface="Archivo Medium"/>
                <a:sym typeface="Archivo Medium"/>
              </a:rPr>
              <a:t>”</a:t>
            </a:r>
            <a:endParaRPr b="0" i="0" sz="1800" u="none" cap="none" strike="noStrike">
              <a:solidFill>
                <a:schemeClr val="lt1"/>
              </a:solidFill>
              <a:latin typeface="Archivo Medium"/>
              <a:ea typeface="Archivo Medium"/>
              <a:cs typeface="Archivo Medium"/>
              <a:sym typeface="Archivo Medium"/>
            </a:endParaRPr>
          </a:p>
        </p:txBody>
      </p:sp>
      <p:sp>
        <p:nvSpPr>
          <p:cNvPr id="56" name="Google Shape;56;p1"/>
          <p:cNvSpPr txBox="1"/>
          <p:nvPr/>
        </p:nvSpPr>
        <p:spPr>
          <a:xfrm>
            <a:off x="10454750" y="1472825"/>
            <a:ext cx="4913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2d49d33a93e_0_0"/>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cxnSp>
        <p:nvCxnSpPr>
          <p:cNvPr id="191" name="Google Shape;191;g2d49d33a93e_0_0"/>
          <p:cNvCxnSpPr/>
          <p:nvPr/>
        </p:nvCxnSpPr>
        <p:spPr>
          <a:xfrm rot="5731">
            <a:off x="555358" y="1438738"/>
            <a:ext cx="5758808" cy="0"/>
          </a:xfrm>
          <a:prstGeom prst="straightConnector1">
            <a:avLst/>
          </a:prstGeom>
          <a:noFill/>
          <a:ln cap="rnd" cmpd="sng" w="9525">
            <a:solidFill>
              <a:srgbClr val="9900FF"/>
            </a:solidFill>
            <a:prstDash val="solid"/>
            <a:round/>
            <a:headEnd len="sm" w="sm" type="none"/>
            <a:tailEnd len="sm" w="sm" type="none"/>
          </a:ln>
        </p:spPr>
      </p:cxnSp>
      <p:grpSp>
        <p:nvGrpSpPr>
          <p:cNvPr id="192" name="Google Shape;192;g2d49d33a93e_0_0"/>
          <p:cNvGrpSpPr/>
          <p:nvPr/>
        </p:nvGrpSpPr>
        <p:grpSpPr>
          <a:xfrm>
            <a:off x="555362" y="631437"/>
            <a:ext cx="700421" cy="692039"/>
            <a:chOff x="0" y="0"/>
            <a:chExt cx="1867789" cy="1845437"/>
          </a:xfrm>
        </p:grpSpPr>
        <p:sp>
          <p:nvSpPr>
            <p:cNvPr id="193" name="Google Shape;193;g2d49d33a93e_0_0"/>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FFAB40"/>
            </a:solidFill>
            <a:ln>
              <a:noFill/>
            </a:ln>
          </p:spPr>
        </p:sp>
        <p:sp>
          <p:nvSpPr>
            <p:cNvPr id="194" name="Google Shape;194;g2d49d33a93e_0_0"/>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59595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5" name="Google Shape;195;g2d49d33a93e_0_0"/>
          <p:cNvSpPr txBox="1"/>
          <p:nvPr/>
        </p:nvSpPr>
        <p:spPr>
          <a:xfrm>
            <a:off x="1342696" y="719975"/>
            <a:ext cx="7317300" cy="4617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chemeClr val="dk1"/>
              </a:buClr>
              <a:buSzPts val="1100"/>
              <a:buFont typeface="Arial"/>
              <a:buNone/>
            </a:pPr>
            <a:r>
              <a:rPr lang="es" sz="3000">
                <a:solidFill>
                  <a:schemeClr val="dk1"/>
                </a:solidFill>
                <a:latin typeface="Archivo Black"/>
                <a:ea typeface="Archivo Black"/>
                <a:cs typeface="Archivo Black"/>
                <a:sym typeface="Archivo Black"/>
              </a:rPr>
              <a:t>Listado</a:t>
            </a:r>
            <a:r>
              <a:rPr lang="es" sz="3000">
                <a:solidFill>
                  <a:schemeClr val="dk1"/>
                </a:solidFill>
                <a:latin typeface="Archivo Black"/>
                <a:ea typeface="Archivo Black"/>
                <a:cs typeface="Archivo Black"/>
                <a:sym typeface="Archivo Black"/>
              </a:rPr>
              <a:t> de productos</a:t>
            </a:r>
            <a:endParaRPr b="0" i="0" sz="3100" u="none" cap="none" strike="noStrike">
              <a:solidFill>
                <a:srgbClr val="000000"/>
              </a:solidFill>
              <a:latin typeface="Archivo Black"/>
              <a:ea typeface="Archivo Black"/>
              <a:cs typeface="Archivo Black"/>
              <a:sym typeface="Archivo Black"/>
            </a:endParaRPr>
          </a:p>
        </p:txBody>
      </p:sp>
      <p:sp>
        <p:nvSpPr>
          <p:cNvPr id="196" name="Google Shape;196;g2d49d33a93e_0_0"/>
          <p:cNvSpPr txBox="1"/>
          <p:nvPr/>
        </p:nvSpPr>
        <p:spPr>
          <a:xfrm>
            <a:off x="555350" y="1807850"/>
            <a:ext cx="8104500" cy="1767300"/>
          </a:xfrm>
          <a:prstGeom prst="rect">
            <a:avLst/>
          </a:prstGeom>
          <a:noFill/>
          <a:ln>
            <a:noFill/>
          </a:ln>
        </p:spPr>
        <p:txBody>
          <a:bodyPr anchorCtr="0" anchor="t" bIns="0" lIns="0" spcFirstLastPara="1" rIns="0" wrap="square" tIns="0">
            <a:spAutoFit/>
          </a:bodyPr>
          <a:lstStyle/>
          <a:p>
            <a:pPr indent="0" lvl="0" marL="0" rtl="0" algn="l">
              <a:lnSpc>
                <a:spcPct val="120008"/>
              </a:lnSpc>
              <a:spcBef>
                <a:spcPts val="0"/>
              </a:spcBef>
              <a:spcAft>
                <a:spcPts val="0"/>
              </a:spcAft>
              <a:buClr>
                <a:schemeClr val="dk1"/>
              </a:buClr>
              <a:buSzPts val="1100"/>
              <a:buFont typeface="Arial"/>
              <a:buNone/>
            </a:pPr>
            <a:r>
              <a:rPr lang="es">
                <a:latin typeface="Archivo Narrow"/>
                <a:ea typeface="Archivo Narrow"/>
                <a:cs typeface="Archivo Narrow"/>
                <a:sym typeface="Archivo Narrow"/>
              </a:rPr>
              <a:t>Nuestro proyecto necesita una </a:t>
            </a:r>
            <a:r>
              <a:rPr lang="es">
                <a:latin typeface="Archivo Narrow"/>
                <a:ea typeface="Archivo Narrow"/>
                <a:cs typeface="Archivo Narrow"/>
                <a:sym typeface="Archivo Narrow"/>
              </a:rPr>
              <a:t>función</a:t>
            </a:r>
            <a:r>
              <a:rPr lang="es">
                <a:latin typeface="Archivo Narrow"/>
                <a:ea typeface="Archivo Narrow"/>
                <a:cs typeface="Archivo Narrow"/>
                <a:sym typeface="Archivo Narrow"/>
              </a:rPr>
              <a:t> que se encargue de </a:t>
            </a:r>
            <a:r>
              <a:rPr lang="es">
                <a:solidFill>
                  <a:schemeClr val="dk1"/>
                </a:solidFill>
                <a:latin typeface="Archivo Narrow"/>
                <a:ea typeface="Archivo Narrow"/>
                <a:cs typeface="Archivo Narrow"/>
                <a:sym typeface="Archivo Narrow"/>
              </a:rPr>
              <a:t>m</a:t>
            </a:r>
            <a:r>
              <a:rPr lang="es">
                <a:solidFill>
                  <a:schemeClr val="dk1"/>
                </a:solidFill>
                <a:latin typeface="Archivo Narrow"/>
                <a:ea typeface="Archivo Narrow"/>
                <a:cs typeface="Archivo Narrow"/>
                <a:sym typeface="Archivo Narrow"/>
              </a:rPr>
              <a:t>ostrar una lista todos los productos que están almacenados en el diccionario inventario.</a:t>
            </a:r>
            <a:r>
              <a:rPr lang="es">
                <a:latin typeface="Archivo Narrow"/>
                <a:ea typeface="Archivo Narrow"/>
                <a:cs typeface="Archivo Narrow"/>
                <a:sym typeface="Archivo Narrow"/>
              </a:rPr>
              <a:t> La hemos llamado </a:t>
            </a:r>
            <a:r>
              <a:rPr b="1" lang="es">
                <a:latin typeface="Archivo Narrow"/>
                <a:ea typeface="Archivo Narrow"/>
                <a:cs typeface="Archivo Narrow"/>
                <a:sym typeface="Archivo Narrow"/>
              </a:rPr>
              <a:t>mostrar_productos().</a:t>
            </a:r>
            <a:endParaRPr b="1">
              <a:latin typeface="Archivo Narrow"/>
              <a:ea typeface="Archivo Narrow"/>
              <a:cs typeface="Archivo Narrow"/>
              <a:sym typeface="Archivo Narrow"/>
            </a:endParaRPr>
          </a:p>
          <a:p>
            <a:pPr indent="0" lvl="0" marL="0" rtl="0" algn="l">
              <a:lnSpc>
                <a:spcPct val="120008"/>
              </a:lnSpc>
              <a:spcBef>
                <a:spcPts val="0"/>
              </a:spcBef>
              <a:spcAft>
                <a:spcPts val="0"/>
              </a:spcAft>
              <a:buClr>
                <a:schemeClr val="dk1"/>
              </a:buClr>
              <a:buSzPts val="1100"/>
              <a:buFont typeface="Arial"/>
              <a:buNone/>
            </a:pPr>
            <a:r>
              <a:t/>
            </a:r>
            <a:endParaRPr>
              <a:latin typeface="Archivo Narrow"/>
              <a:ea typeface="Archivo Narrow"/>
              <a:cs typeface="Archivo Narrow"/>
              <a:sym typeface="Archivo Narrow"/>
            </a:endParaRPr>
          </a:p>
          <a:p>
            <a:pPr indent="0" lvl="0" marL="0" rtl="0" algn="l">
              <a:lnSpc>
                <a:spcPct val="120008"/>
              </a:lnSpc>
              <a:spcBef>
                <a:spcPts val="0"/>
              </a:spcBef>
              <a:spcAft>
                <a:spcPts val="0"/>
              </a:spcAft>
              <a:buClr>
                <a:schemeClr val="dk1"/>
              </a:buClr>
              <a:buSzPts val="1100"/>
              <a:buFont typeface="Arial"/>
              <a:buNone/>
            </a:pPr>
            <a:r>
              <a:rPr lang="es">
                <a:latin typeface="Archivo Narrow"/>
                <a:ea typeface="Archivo Narrow"/>
                <a:cs typeface="Archivo Narrow"/>
                <a:sym typeface="Archivo Narrow"/>
              </a:rPr>
              <a:t>El código de esta función debe recorrer todo el inventario y mostrar la información de cada producto de manera clara, incluyendo su código, nombre, descripción, cantidad, precio y categoría. Para ello puedes usar un bucle.</a:t>
            </a:r>
            <a:endParaRPr>
              <a:latin typeface="Archivo Narrow"/>
              <a:ea typeface="Archivo Narrow"/>
              <a:cs typeface="Archivo Narrow"/>
              <a:sym typeface="Archivo Narrow"/>
            </a:endParaRPr>
          </a:p>
          <a:p>
            <a:pPr indent="0" lvl="0" marL="0" rtl="0" algn="l">
              <a:lnSpc>
                <a:spcPct val="120008"/>
              </a:lnSpc>
              <a:spcBef>
                <a:spcPts val="0"/>
              </a:spcBef>
              <a:spcAft>
                <a:spcPts val="0"/>
              </a:spcAft>
              <a:buClr>
                <a:schemeClr val="dk1"/>
              </a:buClr>
              <a:buSzPts val="1100"/>
              <a:buFont typeface="Arial"/>
              <a:buNone/>
            </a:pPr>
            <a:r>
              <a:t/>
            </a:r>
            <a:endParaRPr>
              <a:latin typeface="Archivo Narrow"/>
              <a:ea typeface="Archivo Narrow"/>
              <a:cs typeface="Archivo Narrow"/>
              <a:sym typeface="Archivo Narrow"/>
            </a:endParaRPr>
          </a:p>
          <a:p>
            <a:pPr indent="0" lvl="0" marL="0" rtl="0" algn="l">
              <a:lnSpc>
                <a:spcPct val="120008"/>
              </a:lnSpc>
              <a:spcBef>
                <a:spcPts val="0"/>
              </a:spcBef>
              <a:spcAft>
                <a:spcPts val="0"/>
              </a:spcAft>
              <a:buClr>
                <a:schemeClr val="dk1"/>
              </a:buClr>
              <a:buSzPts val="1100"/>
              <a:buFont typeface="Arial"/>
              <a:buNone/>
            </a:pPr>
            <a:r>
              <a:rPr lang="es">
                <a:latin typeface="Archivo Narrow"/>
                <a:ea typeface="Archivo Narrow"/>
                <a:cs typeface="Archivo Narrow"/>
                <a:sym typeface="Archivo Narrow"/>
              </a:rPr>
              <a:t>Ten en cuenta que si el inventario está vacío, la función debería informar que aún no han ingresado productos</a:t>
            </a:r>
            <a:endParaRPr>
              <a:latin typeface="Archivo Narrow"/>
              <a:ea typeface="Archivo Narrow"/>
              <a:cs typeface="Archivo Narrow"/>
              <a:sym typeface="Archivo Narrow"/>
            </a:endParaRPr>
          </a:p>
        </p:txBody>
      </p:sp>
      <p:pic>
        <p:nvPicPr>
          <p:cNvPr id="197" name="Google Shape;197;g2d49d33a93e_0_0"/>
          <p:cNvPicPr preferRelativeResize="0"/>
          <p:nvPr/>
        </p:nvPicPr>
        <p:blipFill rotWithShape="1">
          <a:blip r:embed="rId4">
            <a:alphaModFix/>
          </a:blip>
          <a:srcRect b="0" l="0" r="0" t="0"/>
          <a:stretch/>
        </p:blipFill>
        <p:spPr>
          <a:xfrm>
            <a:off x="636162" y="708046"/>
            <a:ext cx="538801" cy="5387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g2d49d33a93e_0_15"/>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cxnSp>
        <p:nvCxnSpPr>
          <p:cNvPr id="207" name="Google Shape;207;g2d49d33a93e_0_15"/>
          <p:cNvCxnSpPr/>
          <p:nvPr/>
        </p:nvCxnSpPr>
        <p:spPr>
          <a:xfrm rot="5731">
            <a:off x="555358" y="1438738"/>
            <a:ext cx="5758808" cy="0"/>
          </a:xfrm>
          <a:prstGeom prst="straightConnector1">
            <a:avLst/>
          </a:prstGeom>
          <a:noFill/>
          <a:ln cap="rnd" cmpd="sng" w="9525">
            <a:solidFill>
              <a:srgbClr val="9900FF"/>
            </a:solidFill>
            <a:prstDash val="solid"/>
            <a:round/>
            <a:headEnd len="sm" w="sm" type="none"/>
            <a:tailEnd len="sm" w="sm" type="none"/>
          </a:ln>
        </p:spPr>
      </p:cxnSp>
      <p:grpSp>
        <p:nvGrpSpPr>
          <p:cNvPr id="208" name="Google Shape;208;g2d49d33a93e_0_15"/>
          <p:cNvGrpSpPr/>
          <p:nvPr/>
        </p:nvGrpSpPr>
        <p:grpSpPr>
          <a:xfrm>
            <a:off x="555362" y="631437"/>
            <a:ext cx="700421" cy="692039"/>
            <a:chOff x="0" y="0"/>
            <a:chExt cx="1867789" cy="1845437"/>
          </a:xfrm>
        </p:grpSpPr>
        <p:sp>
          <p:nvSpPr>
            <p:cNvPr id="209" name="Google Shape;209;g2d49d33a93e_0_15"/>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FFAB40"/>
            </a:solidFill>
            <a:ln>
              <a:noFill/>
            </a:ln>
          </p:spPr>
        </p:sp>
        <p:sp>
          <p:nvSpPr>
            <p:cNvPr id="210" name="Google Shape;210;g2d49d33a93e_0_15"/>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59595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1" name="Google Shape;211;g2d49d33a93e_0_15"/>
          <p:cNvSpPr txBox="1"/>
          <p:nvPr/>
        </p:nvSpPr>
        <p:spPr>
          <a:xfrm>
            <a:off x="1342696" y="719975"/>
            <a:ext cx="7317300" cy="4617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chemeClr val="dk1"/>
              </a:buClr>
              <a:buSzPts val="1100"/>
              <a:buFont typeface="Arial"/>
              <a:buNone/>
            </a:pPr>
            <a:r>
              <a:rPr lang="es" sz="3000">
                <a:solidFill>
                  <a:schemeClr val="dk1"/>
                </a:solidFill>
                <a:latin typeface="Archivo Black"/>
                <a:ea typeface="Archivo Black"/>
                <a:cs typeface="Archivo Black"/>
                <a:sym typeface="Archivo Black"/>
              </a:rPr>
              <a:t>Actualización</a:t>
            </a:r>
            <a:r>
              <a:rPr lang="es" sz="3000">
                <a:solidFill>
                  <a:schemeClr val="dk1"/>
                </a:solidFill>
                <a:latin typeface="Archivo Black"/>
                <a:ea typeface="Archivo Black"/>
                <a:cs typeface="Archivo Black"/>
                <a:sym typeface="Archivo Black"/>
              </a:rPr>
              <a:t> de productos</a:t>
            </a:r>
            <a:endParaRPr b="0" i="0" sz="3100" u="none" cap="none" strike="noStrike">
              <a:solidFill>
                <a:srgbClr val="000000"/>
              </a:solidFill>
              <a:latin typeface="Archivo Black"/>
              <a:ea typeface="Archivo Black"/>
              <a:cs typeface="Archivo Black"/>
              <a:sym typeface="Archivo Black"/>
            </a:endParaRPr>
          </a:p>
        </p:txBody>
      </p:sp>
      <p:sp>
        <p:nvSpPr>
          <p:cNvPr id="212" name="Google Shape;212;g2d49d33a93e_0_15"/>
          <p:cNvSpPr txBox="1"/>
          <p:nvPr/>
        </p:nvSpPr>
        <p:spPr>
          <a:xfrm>
            <a:off x="555350" y="1807850"/>
            <a:ext cx="8104500" cy="2284500"/>
          </a:xfrm>
          <a:prstGeom prst="rect">
            <a:avLst/>
          </a:prstGeom>
          <a:noFill/>
          <a:ln>
            <a:noFill/>
          </a:ln>
        </p:spPr>
        <p:txBody>
          <a:bodyPr anchorCtr="0" anchor="t" bIns="0" lIns="0" spcFirstLastPara="1" rIns="0" wrap="square" tIns="0">
            <a:spAutoFit/>
          </a:bodyPr>
          <a:lstStyle/>
          <a:p>
            <a:pPr indent="0" lvl="0" marL="0" marR="0" rtl="0" algn="l">
              <a:lnSpc>
                <a:spcPct val="120008"/>
              </a:lnSpc>
              <a:spcBef>
                <a:spcPts val="0"/>
              </a:spcBef>
              <a:spcAft>
                <a:spcPts val="0"/>
              </a:spcAft>
              <a:buClr>
                <a:srgbClr val="000000"/>
              </a:buClr>
              <a:buSzPts val="1400"/>
              <a:buFont typeface="Arial"/>
              <a:buNone/>
            </a:pPr>
            <a:r>
              <a:rPr lang="es">
                <a:latin typeface="Archivo Narrow"/>
                <a:ea typeface="Archivo Narrow"/>
                <a:cs typeface="Archivo Narrow"/>
                <a:sym typeface="Archivo Narrow"/>
              </a:rPr>
              <a:t>En aplicaciones como la que estamos desarrollando, es necesario contar con una opción que permita actualizar los datos almacenados. Para ello, escribiremos la función </a:t>
            </a:r>
            <a:r>
              <a:rPr b="1" lang="es">
                <a:latin typeface="Archivo Narrow"/>
                <a:ea typeface="Archivo Narrow"/>
                <a:cs typeface="Archivo Narrow"/>
                <a:sym typeface="Archivo Narrow"/>
              </a:rPr>
              <a:t>actualizar_producto().</a:t>
            </a:r>
            <a:r>
              <a:rPr lang="es">
                <a:latin typeface="Archivo Narrow"/>
                <a:ea typeface="Archivo Narrow"/>
                <a:cs typeface="Archivo Narrow"/>
                <a:sym typeface="Archivo Narrow"/>
              </a:rPr>
              <a:t> </a:t>
            </a:r>
            <a:endParaRPr>
              <a:latin typeface="Archivo Narrow"/>
              <a:ea typeface="Archivo Narrow"/>
              <a:cs typeface="Archivo Narrow"/>
              <a:sym typeface="Archivo Narrow"/>
            </a:endParaRPr>
          </a:p>
          <a:p>
            <a:pPr indent="0" lvl="0" marL="0" marR="0" rtl="0" algn="l">
              <a:lnSpc>
                <a:spcPct val="120008"/>
              </a:lnSpc>
              <a:spcBef>
                <a:spcPts val="0"/>
              </a:spcBef>
              <a:spcAft>
                <a:spcPts val="0"/>
              </a:spcAft>
              <a:buClr>
                <a:srgbClr val="000000"/>
              </a:buClr>
              <a:buSzPts val="1400"/>
              <a:buFont typeface="Arial"/>
              <a:buNone/>
            </a:pPr>
            <a:r>
              <a:t/>
            </a:r>
            <a:endParaRPr>
              <a:latin typeface="Archivo Narrow"/>
              <a:ea typeface="Archivo Narrow"/>
              <a:cs typeface="Archivo Narrow"/>
              <a:sym typeface="Archivo Narrow"/>
            </a:endParaRPr>
          </a:p>
          <a:p>
            <a:pPr indent="0" lvl="0" marL="0" marR="0" rtl="0" algn="l">
              <a:lnSpc>
                <a:spcPct val="120008"/>
              </a:lnSpc>
              <a:spcBef>
                <a:spcPts val="0"/>
              </a:spcBef>
              <a:spcAft>
                <a:spcPts val="0"/>
              </a:spcAft>
              <a:buClr>
                <a:srgbClr val="000000"/>
              </a:buClr>
              <a:buSzPts val="1400"/>
              <a:buFont typeface="Arial"/>
              <a:buNone/>
            </a:pPr>
            <a:r>
              <a:rPr lang="es">
                <a:latin typeface="Archivo Narrow"/>
                <a:ea typeface="Archivo Narrow"/>
                <a:cs typeface="Archivo Narrow"/>
                <a:sym typeface="Archivo Narrow"/>
              </a:rPr>
              <a:t>Esta función debería solicitar que se ingrese el código del producto a actualizar, y verificar si existe en nuestro diccionario. En caso afirmativo se piden el o los datos a actualizar y se efectúa el reemplazo de los valores en el diccionario. Si el producto cuyo código hemos ingresado no existe, se puede mostrar un mensaje explicando la situación antes de salir de la función.</a:t>
            </a:r>
            <a:endParaRPr>
              <a:latin typeface="Archivo Narrow"/>
              <a:ea typeface="Archivo Narrow"/>
              <a:cs typeface="Archivo Narrow"/>
              <a:sym typeface="Archivo Narrow"/>
            </a:endParaRPr>
          </a:p>
          <a:p>
            <a:pPr indent="0" lvl="0" marL="0" marR="0" rtl="0" algn="l">
              <a:lnSpc>
                <a:spcPct val="120008"/>
              </a:lnSpc>
              <a:spcBef>
                <a:spcPts val="0"/>
              </a:spcBef>
              <a:spcAft>
                <a:spcPts val="0"/>
              </a:spcAft>
              <a:buClr>
                <a:srgbClr val="000000"/>
              </a:buClr>
              <a:buSzPts val="1400"/>
              <a:buFont typeface="Arial"/>
              <a:buNone/>
            </a:pPr>
            <a:r>
              <a:t/>
            </a:r>
            <a:endParaRPr>
              <a:latin typeface="Archivo Narrow"/>
              <a:ea typeface="Archivo Narrow"/>
              <a:cs typeface="Archivo Narrow"/>
              <a:sym typeface="Archivo Narrow"/>
            </a:endParaRPr>
          </a:p>
          <a:p>
            <a:pPr indent="0" lvl="0" marL="0" marR="0" rtl="0" algn="l">
              <a:lnSpc>
                <a:spcPct val="120008"/>
              </a:lnSpc>
              <a:spcBef>
                <a:spcPts val="0"/>
              </a:spcBef>
              <a:spcAft>
                <a:spcPts val="0"/>
              </a:spcAft>
              <a:buClr>
                <a:srgbClr val="000000"/>
              </a:buClr>
              <a:buSzPts val="1400"/>
              <a:buFont typeface="Arial"/>
              <a:buNone/>
            </a:pPr>
            <a:r>
              <a:rPr lang="es">
                <a:latin typeface="Archivo Narrow"/>
                <a:ea typeface="Archivo Narrow"/>
                <a:cs typeface="Archivo Narrow"/>
                <a:sym typeface="Archivo Narrow"/>
              </a:rPr>
              <a:t>Por supuesto, ¡puedes agregar todas las funcionalidades extra que consideres necesario!</a:t>
            </a:r>
            <a:endParaRPr>
              <a:latin typeface="Archivo Narrow"/>
              <a:ea typeface="Archivo Narrow"/>
              <a:cs typeface="Archivo Narrow"/>
              <a:sym typeface="Archivo Narrow"/>
            </a:endParaRPr>
          </a:p>
        </p:txBody>
      </p:sp>
      <p:pic>
        <p:nvPicPr>
          <p:cNvPr id="213" name="Google Shape;213;g2d49d33a93e_0_15"/>
          <p:cNvPicPr preferRelativeResize="0"/>
          <p:nvPr/>
        </p:nvPicPr>
        <p:blipFill rotWithShape="1">
          <a:blip r:embed="rId4">
            <a:alphaModFix/>
          </a:blip>
          <a:srcRect b="0" l="0" r="0" t="0"/>
          <a:stretch/>
        </p:blipFill>
        <p:spPr>
          <a:xfrm>
            <a:off x="636162" y="708046"/>
            <a:ext cx="538801" cy="5387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g2d49d33a93e_0_30"/>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cxnSp>
        <p:nvCxnSpPr>
          <p:cNvPr id="223" name="Google Shape;223;g2d49d33a93e_0_30"/>
          <p:cNvCxnSpPr/>
          <p:nvPr/>
        </p:nvCxnSpPr>
        <p:spPr>
          <a:xfrm rot="5731">
            <a:off x="555358" y="1438738"/>
            <a:ext cx="5758808" cy="0"/>
          </a:xfrm>
          <a:prstGeom prst="straightConnector1">
            <a:avLst/>
          </a:prstGeom>
          <a:noFill/>
          <a:ln cap="rnd" cmpd="sng" w="9525">
            <a:solidFill>
              <a:srgbClr val="9900FF"/>
            </a:solidFill>
            <a:prstDash val="solid"/>
            <a:round/>
            <a:headEnd len="sm" w="sm" type="none"/>
            <a:tailEnd len="sm" w="sm" type="none"/>
          </a:ln>
        </p:spPr>
      </p:cxnSp>
      <p:grpSp>
        <p:nvGrpSpPr>
          <p:cNvPr id="224" name="Google Shape;224;g2d49d33a93e_0_30"/>
          <p:cNvGrpSpPr/>
          <p:nvPr/>
        </p:nvGrpSpPr>
        <p:grpSpPr>
          <a:xfrm>
            <a:off x="555362" y="631437"/>
            <a:ext cx="700421" cy="692039"/>
            <a:chOff x="0" y="0"/>
            <a:chExt cx="1867789" cy="1845437"/>
          </a:xfrm>
        </p:grpSpPr>
        <p:sp>
          <p:nvSpPr>
            <p:cNvPr id="225" name="Google Shape;225;g2d49d33a93e_0_30"/>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FFAB40"/>
            </a:solidFill>
            <a:ln>
              <a:noFill/>
            </a:ln>
          </p:spPr>
        </p:sp>
        <p:sp>
          <p:nvSpPr>
            <p:cNvPr id="226" name="Google Shape;226;g2d49d33a93e_0_30"/>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59595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7" name="Google Shape;227;g2d49d33a93e_0_30"/>
          <p:cNvSpPr txBox="1"/>
          <p:nvPr/>
        </p:nvSpPr>
        <p:spPr>
          <a:xfrm>
            <a:off x="1342696" y="719975"/>
            <a:ext cx="7317300" cy="4617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chemeClr val="dk1"/>
              </a:buClr>
              <a:buSzPts val="1100"/>
              <a:buFont typeface="Arial"/>
              <a:buNone/>
            </a:pPr>
            <a:r>
              <a:rPr lang="es" sz="3000">
                <a:solidFill>
                  <a:schemeClr val="dk1"/>
                </a:solidFill>
                <a:latin typeface="Archivo Black"/>
                <a:ea typeface="Archivo Black"/>
                <a:cs typeface="Archivo Black"/>
                <a:sym typeface="Archivo Black"/>
              </a:rPr>
              <a:t>Eliminación</a:t>
            </a:r>
            <a:r>
              <a:rPr lang="es" sz="3000">
                <a:solidFill>
                  <a:schemeClr val="dk1"/>
                </a:solidFill>
                <a:latin typeface="Archivo Black"/>
                <a:ea typeface="Archivo Black"/>
                <a:cs typeface="Archivo Black"/>
                <a:sym typeface="Archivo Black"/>
              </a:rPr>
              <a:t> de productos</a:t>
            </a:r>
            <a:endParaRPr b="0" i="0" sz="3100" u="none" cap="none" strike="noStrike">
              <a:solidFill>
                <a:srgbClr val="000000"/>
              </a:solidFill>
              <a:latin typeface="Archivo Black"/>
              <a:ea typeface="Archivo Black"/>
              <a:cs typeface="Archivo Black"/>
              <a:sym typeface="Archivo Black"/>
            </a:endParaRPr>
          </a:p>
        </p:txBody>
      </p:sp>
      <p:sp>
        <p:nvSpPr>
          <p:cNvPr id="228" name="Google Shape;228;g2d49d33a93e_0_30"/>
          <p:cNvSpPr txBox="1"/>
          <p:nvPr/>
        </p:nvSpPr>
        <p:spPr>
          <a:xfrm>
            <a:off x="555350" y="1807850"/>
            <a:ext cx="8104500" cy="2543100"/>
          </a:xfrm>
          <a:prstGeom prst="rect">
            <a:avLst/>
          </a:prstGeom>
          <a:noFill/>
          <a:ln>
            <a:noFill/>
          </a:ln>
        </p:spPr>
        <p:txBody>
          <a:bodyPr anchorCtr="0" anchor="t" bIns="0" lIns="0" spcFirstLastPara="1" rIns="0" wrap="square" tIns="0">
            <a:spAutoFit/>
          </a:bodyPr>
          <a:lstStyle/>
          <a:p>
            <a:pPr indent="0" lvl="0" marL="0" marR="0" rtl="0" algn="l">
              <a:lnSpc>
                <a:spcPct val="120008"/>
              </a:lnSpc>
              <a:spcBef>
                <a:spcPts val="0"/>
              </a:spcBef>
              <a:spcAft>
                <a:spcPts val="0"/>
              </a:spcAft>
              <a:buClr>
                <a:srgbClr val="000000"/>
              </a:buClr>
              <a:buSzPts val="1400"/>
              <a:buFont typeface="Arial"/>
              <a:buNone/>
            </a:pPr>
            <a:r>
              <a:rPr lang="es">
                <a:latin typeface="Archivo Narrow"/>
                <a:ea typeface="Archivo Narrow"/>
                <a:cs typeface="Archivo Narrow"/>
                <a:sym typeface="Archivo Narrow"/>
              </a:rPr>
              <a:t>En algún momento vas a necesitar quitar elementos de tu lista de productos. Productos obsoletos, o que no </a:t>
            </a:r>
            <a:r>
              <a:rPr lang="es">
                <a:latin typeface="Archivo Narrow"/>
                <a:ea typeface="Archivo Narrow"/>
                <a:cs typeface="Archivo Narrow"/>
                <a:sym typeface="Archivo Narrow"/>
              </a:rPr>
              <a:t>desees</a:t>
            </a:r>
            <a:r>
              <a:rPr lang="es">
                <a:latin typeface="Archivo Narrow"/>
                <a:ea typeface="Archivo Narrow"/>
                <a:cs typeface="Archivo Narrow"/>
                <a:sym typeface="Archivo Narrow"/>
              </a:rPr>
              <a:t> comercializar más, deberían ser quitados del diccionario para que no ocupen lugar o demoren innecesariamente las búsquedas.</a:t>
            </a:r>
            <a:endParaRPr>
              <a:latin typeface="Archivo Narrow"/>
              <a:ea typeface="Archivo Narrow"/>
              <a:cs typeface="Archivo Narrow"/>
              <a:sym typeface="Archivo Narrow"/>
            </a:endParaRPr>
          </a:p>
          <a:p>
            <a:pPr indent="0" lvl="0" marL="0" marR="0" rtl="0" algn="l">
              <a:lnSpc>
                <a:spcPct val="120008"/>
              </a:lnSpc>
              <a:spcBef>
                <a:spcPts val="0"/>
              </a:spcBef>
              <a:spcAft>
                <a:spcPts val="0"/>
              </a:spcAft>
              <a:buClr>
                <a:srgbClr val="000000"/>
              </a:buClr>
              <a:buSzPts val="1400"/>
              <a:buFont typeface="Arial"/>
              <a:buNone/>
            </a:pPr>
            <a:r>
              <a:t/>
            </a:r>
            <a:endParaRPr>
              <a:latin typeface="Archivo Narrow"/>
              <a:ea typeface="Archivo Narrow"/>
              <a:cs typeface="Archivo Narrow"/>
              <a:sym typeface="Archivo Narrow"/>
            </a:endParaRPr>
          </a:p>
          <a:p>
            <a:pPr indent="0" lvl="0" marL="0" rtl="0" algn="l">
              <a:lnSpc>
                <a:spcPct val="120008"/>
              </a:lnSpc>
              <a:spcBef>
                <a:spcPts val="0"/>
              </a:spcBef>
              <a:spcAft>
                <a:spcPts val="0"/>
              </a:spcAft>
              <a:buClr>
                <a:schemeClr val="dk1"/>
              </a:buClr>
              <a:buSzPts val="1100"/>
              <a:buFont typeface="Arial"/>
              <a:buNone/>
            </a:pPr>
            <a:r>
              <a:rPr b="1" lang="es">
                <a:latin typeface="Archivo Narrow"/>
                <a:ea typeface="Archivo Narrow"/>
                <a:cs typeface="Archivo Narrow"/>
                <a:sym typeface="Archivo Narrow"/>
              </a:rPr>
              <a:t>eliminar_producto() d</a:t>
            </a:r>
            <a:r>
              <a:rPr lang="es">
                <a:latin typeface="Archivo Narrow"/>
                <a:ea typeface="Archivo Narrow"/>
                <a:cs typeface="Archivo Narrow"/>
                <a:sym typeface="Archivo Narrow"/>
              </a:rPr>
              <a:t>ebe pedir el código del producto a borrar, buscarlo en el diccionario, y si lo encuentra, quitarlo de él. Si no lo encuentra, podemos notificar a la usuaria o usuario de esta situación.</a:t>
            </a:r>
            <a:endParaRPr>
              <a:latin typeface="Archivo Narrow"/>
              <a:ea typeface="Archivo Narrow"/>
              <a:cs typeface="Archivo Narrow"/>
              <a:sym typeface="Archivo Narrow"/>
            </a:endParaRPr>
          </a:p>
          <a:p>
            <a:pPr indent="0" lvl="0" marL="0" rtl="0" algn="l">
              <a:lnSpc>
                <a:spcPct val="120008"/>
              </a:lnSpc>
              <a:spcBef>
                <a:spcPts val="0"/>
              </a:spcBef>
              <a:spcAft>
                <a:spcPts val="0"/>
              </a:spcAft>
              <a:buClr>
                <a:schemeClr val="dk1"/>
              </a:buClr>
              <a:buSzPts val="1100"/>
              <a:buFont typeface="Arial"/>
              <a:buNone/>
            </a:pPr>
            <a:r>
              <a:t/>
            </a:r>
            <a:endParaRPr>
              <a:latin typeface="Archivo Narrow"/>
              <a:ea typeface="Archivo Narrow"/>
              <a:cs typeface="Archivo Narrow"/>
              <a:sym typeface="Archivo Narrow"/>
            </a:endParaRPr>
          </a:p>
          <a:p>
            <a:pPr indent="0" lvl="0" marL="0" rtl="0" algn="l">
              <a:lnSpc>
                <a:spcPct val="120008"/>
              </a:lnSpc>
              <a:spcBef>
                <a:spcPts val="0"/>
              </a:spcBef>
              <a:spcAft>
                <a:spcPts val="0"/>
              </a:spcAft>
              <a:buClr>
                <a:schemeClr val="dk1"/>
              </a:buClr>
              <a:buSzPts val="1100"/>
              <a:buFont typeface="Arial"/>
              <a:buNone/>
            </a:pPr>
            <a:r>
              <a:rPr b="1" lang="es">
                <a:latin typeface="Archivo Narrow"/>
                <a:ea typeface="Archivo Narrow"/>
                <a:cs typeface="Archivo Narrow"/>
                <a:sym typeface="Archivo Narrow"/>
              </a:rPr>
              <a:t>TIP:</a:t>
            </a:r>
            <a:r>
              <a:rPr lang="es">
                <a:latin typeface="Archivo Narrow"/>
                <a:ea typeface="Archivo Narrow"/>
                <a:cs typeface="Archivo Narrow"/>
                <a:sym typeface="Archivo Narrow"/>
              </a:rPr>
              <a:t> Es posible que puedas utilizar en esta función un algoritmo similar el que usaste en </a:t>
            </a:r>
            <a:r>
              <a:rPr b="1" lang="es">
                <a:solidFill>
                  <a:schemeClr val="dk1"/>
                </a:solidFill>
                <a:latin typeface="Archivo Narrow"/>
                <a:ea typeface="Archivo Narrow"/>
                <a:cs typeface="Archivo Narrow"/>
                <a:sym typeface="Archivo Narrow"/>
              </a:rPr>
              <a:t>actualizar_producto()</a:t>
            </a:r>
            <a:endParaRPr>
              <a:latin typeface="Archivo Narrow"/>
              <a:ea typeface="Archivo Narrow"/>
              <a:cs typeface="Archivo Narrow"/>
              <a:sym typeface="Archivo Narrow"/>
            </a:endParaRPr>
          </a:p>
          <a:p>
            <a:pPr indent="0" lvl="0" marL="0" rtl="0" algn="l">
              <a:lnSpc>
                <a:spcPct val="120008"/>
              </a:lnSpc>
              <a:spcBef>
                <a:spcPts val="0"/>
              </a:spcBef>
              <a:spcAft>
                <a:spcPts val="0"/>
              </a:spcAft>
              <a:buClr>
                <a:schemeClr val="dk1"/>
              </a:buClr>
              <a:buSzPts val="1100"/>
              <a:buFont typeface="Arial"/>
              <a:buNone/>
            </a:pPr>
            <a:r>
              <a:t/>
            </a:r>
            <a:endParaRPr>
              <a:latin typeface="Archivo Narrow"/>
              <a:ea typeface="Archivo Narrow"/>
              <a:cs typeface="Archivo Narrow"/>
              <a:sym typeface="Archivo Narrow"/>
            </a:endParaRPr>
          </a:p>
          <a:p>
            <a:pPr indent="0" lvl="0" marL="0" marR="0" rtl="0" algn="l">
              <a:lnSpc>
                <a:spcPct val="120008"/>
              </a:lnSpc>
              <a:spcBef>
                <a:spcPts val="0"/>
              </a:spcBef>
              <a:spcAft>
                <a:spcPts val="0"/>
              </a:spcAft>
              <a:buClr>
                <a:srgbClr val="000000"/>
              </a:buClr>
              <a:buSzPts val="1400"/>
              <a:buFont typeface="Arial"/>
              <a:buNone/>
            </a:pPr>
            <a:r>
              <a:t/>
            </a:r>
            <a:endParaRPr>
              <a:latin typeface="Archivo Narrow"/>
              <a:ea typeface="Archivo Narrow"/>
              <a:cs typeface="Archivo Narrow"/>
              <a:sym typeface="Archivo Narrow"/>
            </a:endParaRPr>
          </a:p>
        </p:txBody>
      </p:sp>
      <p:pic>
        <p:nvPicPr>
          <p:cNvPr id="229" name="Google Shape;229;g2d49d33a93e_0_30"/>
          <p:cNvPicPr preferRelativeResize="0"/>
          <p:nvPr/>
        </p:nvPicPr>
        <p:blipFill rotWithShape="1">
          <a:blip r:embed="rId4">
            <a:alphaModFix/>
          </a:blip>
          <a:srcRect b="0" l="0" r="0" t="0"/>
          <a:stretch/>
        </p:blipFill>
        <p:spPr>
          <a:xfrm>
            <a:off x="636162" y="708046"/>
            <a:ext cx="538801" cy="5387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g2d49d33a93e_0_45"/>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cxnSp>
        <p:nvCxnSpPr>
          <p:cNvPr id="239" name="Google Shape;239;g2d49d33a93e_0_45"/>
          <p:cNvCxnSpPr/>
          <p:nvPr/>
        </p:nvCxnSpPr>
        <p:spPr>
          <a:xfrm rot="5731">
            <a:off x="555358" y="1438738"/>
            <a:ext cx="5758808" cy="0"/>
          </a:xfrm>
          <a:prstGeom prst="straightConnector1">
            <a:avLst/>
          </a:prstGeom>
          <a:noFill/>
          <a:ln cap="rnd" cmpd="sng" w="9525">
            <a:solidFill>
              <a:srgbClr val="9900FF"/>
            </a:solidFill>
            <a:prstDash val="solid"/>
            <a:round/>
            <a:headEnd len="sm" w="sm" type="none"/>
            <a:tailEnd len="sm" w="sm" type="none"/>
          </a:ln>
        </p:spPr>
      </p:cxnSp>
      <p:grpSp>
        <p:nvGrpSpPr>
          <p:cNvPr id="240" name="Google Shape;240;g2d49d33a93e_0_45"/>
          <p:cNvGrpSpPr/>
          <p:nvPr/>
        </p:nvGrpSpPr>
        <p:grpSpPr>
          <a:xfrm>
            <a:off x="555362" y="631437"/>
            <a:ext cx="700421" cy="692039"/>
            <a:chOff x="0" y="0"/>
            <a:chExt cx="1867789" cy="1845437"/>
          </a:xfrm>
        </p:grpSpPr>
        <p:sp>
          <p:nvSpPr>
            <p:cNvPr id="241" name="Google Shape;241;g2d49d33a93e_0_45"/>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FFAB40"/>
            </a:solidFill>
            <a:ln>
              <a:noFill/>
            </a:ln>
          </p:spPr>
        </p:sp>
        <p:sp>
          <p:nvSpPr>
            <p:cNvPr id="242" name="Google Shape;242;g2d49d33a93e_0_45"/>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59595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3" name="Google Shape;243;g2d49d33a93e_0_45"/>
          <p:cNvSpPr txBox="1"/>
          <p:nvPr/>
        </p:nvSpPr>
        <p:spPr>
          <a:xfrm>
            <a:off x="1342696" y="719975"/>
            <a:ext cx="7317300" cy="4617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chemeClr val="dk1"/>
              </a:buClr>
              <a:buSzPts val="1100"/>
              <a:buFont typeface="Arial"/>
              <a:buNone/>
            </a:pPr>
            <a:r>
              <a:rPr lang="es" sz="3000">
                <a:solidFill>
                  <a:schemeClr val="dk1"/>
                </a:solidFill>
                <a:latin typeface="Archivo Black"/>
                <a:ea typeface="Archivo Black"/>
                <a:cs typeface="Archivo Black"/>
                <a:sym typeface="Archivo Black"/>
              </a:rPr>
              <a:t>Búsqueda</a:t>
            </a:r>
            <a:r>
              <a:rPr lang="es" sz="3000">
                <a:solidFill>
                  <a:schemeClr val="dk1"/>
                </a:solidFill>
                <a:latin typeface="Archivo Black"/>
                <a:ea typeface="Archivo Black"/>
                <a:cs typeface="Archivo Black"/>
                <a:sym typeface="Archivo Black"/>
              </a:rPr>
              <a:t> de productos</a:t>
            </a:r>
            <a:endParaRPr b="0" i="0" sz="3100" u="none" cap="none" strike="noStrike">
              <a:solidFill>
                <a:srgbClr val="000000"/>
              </a:solidFill>
              <a:latin typeface="Archivo Black"/>
              <a:ea typeface="Archivo Black"/>
              <a:cs typeface="Archivo Black"/>
              <a:sym typeface="Archivo Black"/>
            </a:endParaRPr>
          </a:p>
        </p:txBody>
      </p:sp>
      <p:sp>
        <p:nvSpPr>
          <p:cNvPr id="244" name="Google Shape;244;g2d49d33a93e_0_45"/>
          <p:cNvSpPr txBox="1"/>
          <p:nvPr/>
        </p:nvSpPr>
        <p:spPr>
          <a:xfrm>
            <a:off x="555350" y="1807850"/>
            <a:ext cx="8104500" cy="2543100"/>
          </a:xfrm>
          <a:prstGeom prst="rect">
            <a:avLst/>
          </a:prstGeom>
          <a:noFill/>
          <a:ln>
            <a:noFill/>
          </a:ln>
        </p:spPr>
        <p:txBody>
          <a:bodyPr anchorCtr="0" anchor="t" bIns="0" lIns="0" spcFirstLastPara="1" rIns="0" wrap="square" tIns="0">
            <a:spAutoFit/>
          </a:bodyPr>
          <a:lstStyle/>
          <a:p>
            <a:pPr indent="0" lvl="0" marL="0" marR="0" rtl="0" algn="l">
              <a:lnSpc>
                <a:spcPct val="120008"/>
              </a:lnSpc>
              <a:spcBef>
                <a:spcPts val="0"/>
              </a:spcBef>
              <a:spcAft>
                <a:spcPts val="0"/>
              </a:spcAft>
              <a:buClr>
                <a:srgbClr val="000000"/>
              </a:buClr>
              <a:buSzPts val="1400"/>
              <a:buFont typeface="Arial"/>
              <a:buNone/>
            </a:pPr>
            <a:r>
              <a:rPr lang="es">
                <a:latin typeface="Archivo Narrow"/>
                <a:ea typeface="Archivo Narrow"/>
                <a:cs typeface="Archivo Narrow"/>
                <a:sym typeface="Archivo Narrow"/>
              </a:rPr>
              <a:t>Frecuentemente necesitamos conocer datos de un </a:t>
            </a:r>
            <a:r>
              <a:rPr lang="es">
                <a:latin typeface="Archivo Narrow"/>
                <a:ea typeface="Archivo Narrow"/>
                <a:cs typeface="Archivo Narrow"/>
                <a:sym typeface="Archivo Narrow"/>
              </a:rPr>
              <a:t>único</a:t>
            </a:r>
            <a:r>
              <a:rPr lang="es">
                <a:latin typeface="Archivo Narrow"/>
                <a:ea typeface="Archivo Narrow"/>
                <a:cs typeface="Archivo Narrow"/>
                <a:sym typeface="Archivo Narrow"/>
              </a:rPr>
              <a:t> producto. Si bien la función </a:t>
            </a:r>
            <a:r>
              <a:rPr b="1" lang="es">
                <a:solidFill>
                  <a:schemeClr val="dk1"/>
                </a:solidFill>
                <a:latin typeface="Archivo Narrow"/>
                <a:ea typeface="Archivo Narrow"/>
                <a:cs typeface="Archivo Narrow"/>
                <a:sym typeface="Archivo Narrow"/>
              </a:rPr>
              <a:t>mostrar_productos() </a:t>
            </a:r>
            <a:r>
              <a:rPr lang="es">
                <a:latin typeface="Archivo Narrow"/>
                <a:ea typeface="Archivo Narrow"/>
                <a:cs typeface="Archivo Narrow"/>
                <a:sym typeface="Archivo Narrow"/>
              </a:rPr>
              <a:t>que escribiste antes hace esto, lo cierto es que si tenemos muchos productos el listado puede ser demasiado extenso.</a:t>
            </a:r>
            <a:endParaRPr>
              <a:latin typeface="Archivo Narrow"/>
              <a:ea typeface="Archivo Narrow"/>
              <a:cs typeface="Archivo Narrow"/>
              <a:sym typeface="Archivo Narrow"/>
            </a:endParaRPr>
          </a:p>
          <a:p>
            <a:pPr indent="0" lvl="0" marL="0" marR="0" rtl="0" algn="l">
              <a:lnSpc>
                <a:spcPct val="120008"/>
              </a:lnSpc>
              <a:spcBef>
                <a:spcPts val="0"/>
              </a:spcBef>
              <a:spcAft>
                <a:spcPts val="0"/>
              </a:spcAft>
              <a:buClr>
                <a:srgbClr val="000000"/>
              </a:buClr>
              <a:buSzPts val="1400"/>
              <a:buFont typeface="Arial"/>
              <a:buNone/>
            </a:pPr>
            <a:r>
              <a:t/>
            </a:r>
            <a:endParaRPr>
              <a:latin typeface="Archivo Narrow"/>
              <a:ea typeface="Archivo Narrow"/>
              <a:cs typeface="Archivo Narrow"/>
              <a:sym typeface="Archivo Narrow"/>
            </a:endParaRPr>
          </a:p>
          <a:p>
            <a:pPr indent="0" lvl="0" marL="0" marR="0" rtl="0" algn="l">
              <a:lnSpc>
                <a:spcPct val="120008"/>
              </a:lnSpc>
              <a:spcBef>
                <a:spcPts val="0"/>
              </a:spcBef>
              <a:spcAft>
                <a:spcPts val="0"/>
              </a:spcAft>
              <a:buClr>
                <a:srgbClr val="000000"/>
              </a:buClr>
              <a:buSzPts val="1400"/>
              <a:buFont typeface="Arial"/>
              <a:buNone/>
            </a:pPr>
            <a:r>
              <a:rPr lang="es">
                <a:latin typeface="Archivo Narrow"/>
                <a:ea typeface="Archivo Narrow"/>
                <a:cs typeface="Archivo Narrow"/>
                <a:sym typeface="Archivo Narrow"/>
              </a:rPr>
              <a:t>Podés crear una función </a:t>
            </a:r>
            <a:r>
              <a:rPr lang="es">
                <a:latin typeface="Archivo Narrow"/>
                <a:ea typeface="Archivo Narrow"/>
                <a:cs typeface="Archivo Narrow"/>
                <a:sym typeface="Archivo Narrow"/>
              </a:rPr>
              <a:t>más</a:t>
            </a:r>
            <a:r>
              <a:rPr lang="es">
                <a:latin typeface="Archivo Narrow"/>
                <a:ea typeface="Archivo Narrow"/>
                <a:cs typeface="Archivo Narrow"/>
                <a:sym typeface="Archivo Narrow"/>
              </a:rPr>
              <a:t> especializada (a la que llamamos </a:t>
            </a:r>
            <a:r>
              <a:rPr b="1" lang="es">
                <a:latin typeface="Archivo Narrow"/>
                <a:ea typeface="Archivo Narrow"/>
                <a:cs typeface="Archivo Narrow"/>
                <a:sym typeface="Archivo Narrow"/>
              </a:rPr>
              <a:t>buscar_producto() </a:t>
            </a:r>
            <a:r>
              <a:rPr lang="es">
                <a:latin typeface="Archivo Narrow"/>
                <a:ea typeface="Archivo Narrow"/>
                <a:cs typeface="Archivo Narrow"/>
                <a:sym typeface="Archivo Narrow"/>
              </a:rPr>
              <a:t>) que  le pida a la persona que opera el programa ingresar el código del producto que está buscando, y si el producto existe en el inventario, mostrar la información de ese único producto, con un formato claro. </a:t>
            </a:r>
            <a:endParaRPr>
              <a:latin typeface="Archivo Narrow"/>
              <a:ea typeface="Archivo Narrow"/>
              <a:cs typeface="Archivo Narrow"/>
              <a:sym typeface="Archivo Narrow"/>
            </a:endParaRPr>
          </a:p>
          <a:p>
            <a:pPr indent="0" lvl="0" marL="0" marR="0" rtl="0" algn="l">
              <a:lnSpc>
                <a:spcPct val="120008"/>
              </a:lnSpc>
              <a:spcBef>
                <a:spcPts val="0"/>
              </a:spcBef>
              <a:spcAft>
                <a:spcPts val="0"/>
              </a:spcAft>
              <a:buClr>
                <a:srgbClr val="000000"/>
              </a:buClr>
              <a:buSzPts val="1400"/>
              <a:buFont typeface="Arial"/>
              <a:buNone/>
            </a:pPr>
            <a:r>
              <a:t/>
            </a:r>
            <a:endParaRPr>
              <a:latin typeface="Archivo Narrow"/>
              <a:ea typeface="Archivo Narrow"/>
              <a:cs typeface="Archivo Narrow"/>
              <a:sym typeface="Archivo Narrow"/>
            </a:endParaRPr>
          </a:p>
          <a:p>
            <a:pPr indent="0" lvl="0" marL="0" marR="0" rtl="0" algn="l">
              <a:lnSpc>
                <a:spcPct val="120008"/>
              </a:lnSpc>
              <a:spcBef>
                <a:spcPts val="0"/>
              </a:spcBef>
              <a:spcAft>
                <a:spcPts val="0"/>
              </a:spcAft>
              <a:buClr>
                <a:srgbClr val="000000"/>
              </a:buClr>
              <a:buSzPts val="1400"/>
              <a:buFont typeface="Arial"/>
              <a:buNone/>
            </a:pPr>
            <a:r>
              <a:rPr b="1" lang="es">
                <a:latin typeface="Archivo Narrow"/>
                <a:ea typeface="Archivo Narrow"/>
                <a:cs typeface="Archivo Narrow"/>
                <a:sym typeface="Archivo Narrow"/>
              </a:rPr>
              <a:t>TIP: </a:t>
            </a:r>
            <a:r>
              <a:rPr lang="es">
                <a:latin typeface="Archivo Narrow"/>
                <a:ea typeface="Archivo Narrow"/>
                <a:cs typeface="Archivo Narrow"/>
                <a:sym typeface="Archivo Narrow"/>
              </a:rPr>
              <a:t>Si el código que se ingresa no está registrado, podemos avisar que no se encontró el producto.</a:t>
            </a:r>
            <a:endParaRPr>
              <a:latin typeface="Archivo Narrow"/>
              <a:ea typeface="Archivo Narrow"/>
              <a:cs typeface="Archivo Narrow"/>
              <a:sym typeface="Archivo Narrow"/>
            </a:endParaRPr>
          </a:p>
          <a:p>
            <a:pPr indent="0" lvl="0" marL="0" rtl="0" algn="l">
              <a:lnSpc>
                <a:spcPct val="120008"/>
              </a:lnSpc>
              <a:spcBef>
                <a:spcPts val="0"/>
              </a:spcBef>
              <a:spcAft>
                <a:spcPts val="0"/>
              </a:spcAft>
              <a:buClr>
                <a:schemeClr val="dk1"/>
              </a:buClr>
              <a:buSzPts val="1100"/>
              <a:buFont typeface="Arial"/>
              <a:buNone/>
            </a:pPr>
            <a:r>
              <a:t/>
            </a:r>
            <a:endParaRPr>
              <a:latin typeface="Archivo Narrow"/>
              <a:ea typeface="Archivo Narrow"/>
              <a:cs typeface="Archivo Narrow"/>
              <a:sym typeface="Archivo Narrow"/>
            </a:endParaRPr>
          </a:p>
          <a:p>
            <a:pPr indent="0" lvl="0" marL="0" marR="0" rtl="0" algn="l">
              <a:lnSpc>
                <a:spcPct val="120008"/>
              </a:lnSpc>
              <a:spcBef>
                <a:spcPts val="0"/>
              </a:spcBef>
              <a:spcAft>
                <a:spcPts val="0"/>
              </a:spcAft>
              <a:buClr>
                <a:srgbClr val="000000"/>
              </a:buClr>
              <a:buSzPts val="1400"/>
              <a:buFont typeface="Arial"/>
              <a:buNone/>
            </a:pPr>
            <a:r>
              <a:t/>
            </a:r>
            <a:endParaRPr>
              <a:latin typeface="Archivo Narrow"/>
              <a:ea typeface="Archivo Narrow"/>
              <a:cs typeface="Archivo Narrow"/>
              <a:sym typeface="Archivo Narrow"/>
            </a:endParaRPr>
          </a:p>
        </p:txBody>
      </p:sp>
      <p:pic>
        <p:nvPicPr>
          <p:cNvPr id="245" name="Google Shape;245;g2d49d33a93e_0_45"/>
          <p:cNvPicPr preferRelativeResize="0"/>
          <p:nvPr/>
        </p:nvPicPr>
        <p:blipFill rotWithShape="1">
          <a:blip r:embed="rId4">
            <a:alphaModFix/>
          </a:blip>
          <a:srcRect b="0" l="0" r="0" t="0"/>
          <a:stretch/>
        </p:blipFill>
        <p:spPr>
          <a:xfrm>
            <a:off x="636162" y="708046"/>
            <a:ext cx="538801" cy="5387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g2d49d33a93e_0_60"/>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cxnSp>
        <p:nvCxnSpPr>
          <p:cNvPr id="255" name="Google Shape;255;g2d49d33a93e_0_60"/>
          <p:cNvCxnSpPr/>
          <p:nvPr/>
        </p:nvCxnSpPr>
        <p:spPr>
          <a:xfrm rot="5731">
            <a:off x="555358" y="1438738"/>
            <a:ext cx="5758808" cy="0"/>
          </a:xfrm>
          <a:prstGeom prst="straightConnector1">
            <a:avLst/>
          </a:prstGeom>
          <a:noFill/>
          <a:ln cap="rnd" cmpd="sng" w="9525">
            <a:solidFill>
              <a:srgbClr val="9900FF"/>
            </a:solidFill>
            <a:prstDash val="solid"/>
            <a:round/>
            <a:headEnd len="sm" w="sm" type="none"/>
            <a:tailEnd len="sm" w="sm" type="none"/>
          </a:ln>
        </p:spPr>
      </p:cxnSp>
      <p:grpSp>
        <p:nvGrpSpPr>
          <p:cNvPr id="256" name="Google Shape;256;g2d49d33a93e_0_60"/>
          <p:cNvGrpSpPr/>
          <p:nvPr/>
        </p:nvGrpSpPr>
        <p:grpSpPr>
          <a:xfrm>
            <a:off x="555362" y="631437"/>
            <a:ext cx="700421" cy="692039"/>
            <a:chOff x="0" y="0"/>
            <a:chExt cx="1867789" cy="1845437"/>
          </a:xfrm>
        </p:grpSpPr>
        <p:sp>
          <p:nvSpPr>
            <p:cNvPr id="257" name="Google Shape;257;g2d49d33a93e_0_60"/>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FFAB40"/>
            </a:solidFill>
            <a:ln>
              <a:noFill/>
            </a:ln>
          </p:spPr>
        </p:sp>
        <p:sp>
          <p:nvSpPr>
            <p:cNvPr id="258" name="Google Shape;258;g2d49d33a93e_0_60"/>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59595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9" name="Google Shape;259;g2d49d33a93e_0_60"/>
          <p:cNvSpPr txBox="1"/>
          <p:nvPr/>
        </p:nvSpPr>
        <p:spPr>
          <a:xfrm>
            <a:off x="1342696" y="719975"/>
            <a:ext cx="7317300" cy="4617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chemeClr val="dk1"/>
              </a:buClr>
              <a:buSzPts val="1100"/>
              <a:buFont typeface="Arial"/>
              <a:buNone/>
            </a:pPr>
            <a:r>
              <a:rPr lang="es" sz="3000">
                <a:solidFill>
                  <a:schemeClr val="dk1"/>
                </a:solidFill>
                <a:latin typeface="Archivo Black"/>
                <a:ea typeface="Archivo Black"/>
                <a:cs typeface="Archivo Black"/>
                <a:sym typeface="Archivo Black"/>
              </a:rPr>
              <a:t>Reporte de stock bajo</a:t>
            </a:r>
            <a:endParaRPr b="0" i="0" sz="3100" u="none" cap="none" strike="noStrike">
              <a:solidFill>
                <a:srgbClr val="000000"/>
              </a:solidFill>
              <a:latin typeface="Archivo Black"/>
              <a:ea typeface="Archivo Black"/>
              <a:cs typeface="Archivo Black"/>
              <a:sym typeface="Archivo Black"/>
            </a:endParaRPr>
          </a:p>
        </p:txBody>
      </p:sp>
      <p:sp>
        <p:nvSpPr>
          <p:cNvPr id="260" name="Google Shape;260;g2d49d33a93e_0_60"/>
          <p:cNvSpPr txBox="1"/>
          <p:nvPr/>
        </p:nvSpPr>
        <p:spPr>
          <a:xfrm>
            <a:off x="555350" y="1807850"/>
            <a:ext cx="8104500" cy="2284500"/>
          </a:xfrm>
          <a:prstGeom prst="rect">
            <a:avLst/>
          </a:prstGeom>
          <a:noFill/>
          <a:ln>
            <a:noFill/>
          </a:ln>
        </p:spPr>
        <p:txBody>
          <a:bodyPr anchorCtr="0" anchor="t" bIns="0" lIns="0" spcFirstLastPara="1" rIns="0" wrap="square" tIns="0">
            <a:spAutoFit/>
          </a:bodyPr>
          <a:lstStyle/>
          <a:p>
            <a:pPr indent="0" lvl="0" marL="0" marR="0" rtl="0" algn="l">
              <a:lnSpc>
                <a:spcPct val="120008"/>
              </a:lnSpc>
              <a:spcBef>
                <a:spcPts val="0"/>
              </a:spcBef>
              <a:spcAft>
                <a:spcPts val="0"/>
              </a:spcAft>
              <a:buClr>
                <a:srgbClr val="000000"/>
              </a:buClr>
              <a:buSzPts val="1400"/>
              <a:buFont typeface="Arial"/>
              <a:buNone/>
            </a:pPr>
            <a:r>
              <a:rPr lang="es">
                <a:latin typeface="Archivo Narrow"/>
                <a:ea typeface="Archivo Narrow"/>
                <a:cs typeface="Archivo Narrow"/>
                <a:sym typeface="Archivo Narrow"/>
              </a:rPr>
              <a:t>En muchos proyectos nos interesa conocer </a:t>
            </a:r>
            <a:r>
              <a:rPr lang="es">
                <a:latin typeface="Archivo Narrow"/>
                <a:ea typeface="Archivo Narrow"/>
                <a:cs typeface="Archivo Narrow"/>
                <a:sym typeface="Archivo Narrow"/>
              </a:rPr>
              <a:t>qué</a:t>
            </a:r>
            <a:r>
              <a:rPr lang="es">
                <a:latin typeface="Archivo Narrow"/>
                <a:ea typeface="Archivo Narrow"/>
                <a:cs typeface="Archivo Narrow"/>
                <a:sym typeface="Archivo Narrow"/>
              </a:rPr>
              <a:t> productos de nuestro inventario poseen pocas unidades. Esta información nos facilita organizar las compras y reposición de stock.</a:t>
            </a:r>
            <a:br>
              <a:rPr lang="es">
                <a:latin typeface="Archivo Narrow"/>
                <a:ea typeface="Archivo Narrow"/>
                <a:cs typeface="Archivo Narrow"/>
                <a:sym typeface="Archivo Narrow"/>
              </a:rPr>
            </a:br>
            <a:br>
              <a:rPr lang="es">
                <a:latin typeface="Archivo Narrow"/>
                <a:ea typeface="Archivo Narrow"/>
                <a:cs typeface="Archivo Narrow"/>
                <a:sym typeface="Archivo Narrow"/>
              </a:rPr>
            </a:br>
            <a:r>
              <a:rPr lang="es">
                <a:latin typeface="Archivo Narrow"/>
                <a:ea typeface="Archivo Narrow"/>
                <a:cs typeface="Archivo Narrow"/>
                <a:sym typeface="Archivo Narrow"/>
              </a:rPr>
              <a:t>Para eso, podemos crear </a:t>
            </a:r>
            <a:r>
              <a:rPr b="1" lang="es">
                <a:latin typeface="Archivo Narrow"/>
                <a:ea typeface="Archivo Narrow"/>
                <a:cs typeface="Archivo Narrow"/>
                <a:sym typeface="Archivo Narrow"/>
              </a:rPr>
              <a:t>reporte_bajo_stock()</a:t>
            </a:r>
            <a:r>
              <a:rPr lang="es">
                <a:latin typeface="Archivo Narrow"/>
                <a:ea typeface="Archivo Narrow"/>
                <a:cs typeface="Archivo Narrow"/>
                <a:sym typeface="Archivo Narrow"/>
              </a:rPr>
              <a:t>, una función que se encargue de indicar que se ingrese un límite de stock, y luego busque en el diccionario todos los productos cuya cantidad sea igual o inferior a ese límite. Finalmente, debería mostrar todos esos productos en pantalla.</a:t>
            </a:r>
            <a:endParaRPr>
              <a:latin typeface="Archivo Narrow"/>
              <a:ea typeface="Archivo Narrow"/>
              <a:cs typeface="Archivo Narrow"/>
              <a:sym typeface="Archivo Narrow"/>
            </a:endParaRPr>
          </a:p>
          <a:p>
            <a:pPr indent="0" lvl="0" marL="0" rtl="0" algn="l">
              <a:lnSpc>
                <a:spcPct val="120008"/>
              </a:lnSpc>
              <a:spcBef>
                <a:spcPts val="0"/>
              </a:spcBef>
              <a:spcAft>
                <a:spcPts val="0"/>
              </a:spcAft>
              <a:buClr>
                <a:schemeClr val="dk1"/>
              </a:buClr>
              <a:buSzPts val="1100"/>
              <a:buFont typeface="Arial"/>
              <a:buNone/>
            </a:pPr>
            <a:r>
              <a:t/>
            </a:r>
            <a:endParaRPr>
              <a:latin typeface="Archivo Narrow"/>
              <a:ea typeface="Archivo Narrow"/>
              <a:cs typeface="Archivo Narrow"/>
              <a:sym typeface="Archivo Narrow"/>
            </a:endParaRPr>
          </a:p>
          <a:p>
            <a:pPr indent="0" lvl="0" marL="0" marR="0" rtl="0" algn="l">
              <a:lnSpc>
                <a:spcPct val="120008"/>
              </a:lnSpc>
              <a:spcBef>
                <a:spcPts val="0"/>
              </a:spcBef>
              <a:spcAft>
                <a:spcPts val="0"/>
              </a:spcAft>
              <a:buClr>
                <a:srgbClr val="000000"/>
              </a:buClr>
              <a:buSzPts val="1400"/>
              <a:buFont typeface="Arial"/>
              <a:buNone/>
            </a:pPr>
            <a:r>
              <a:rPr b="1" lang="es">
                <a:latin typeface="Archivo Narrow"/>
                <a:ea typeface="Archivo Narrow"/>
                <a:cs typeface="Archivo Narrow"/>
                <a:sym typeface="Archivo Narrow"/>
              </a:rPr>
              <a:t>TIP: </a:t>
            </a:r>
            <a:r>
              <a:rPr lang="es">
                <a:latin typeface="Archivo Narrow"/>
                <a:ea typeface="Archivo Narrow"/>
                <a:cs typeface="Archivo Narrow"/>
                <a:sym typeface="Archivo Narrow"/>
              </a:rPr>
              <a:t>Validá la entrada del usuario o usuaria, para evitar que se ingresen valores negativos o que no sean coherentes con la lógica de tu programa.</a:t>
            </a:r>
            <a:endParaRPr>
              <a:latin typeface="Archivo Narrow"/>
              <a:ea typeface="Archivo Narrow"/>
              <a:cs typeface="Archivo Narrow"/>
              <a:sym typeface="Archivo Narrow"/>
            </a:endParaRPr>
          </a:p>
        </p:txBody>
      </p:sp>
      <p:pic>
        <p:nvPicPr>
          <p:cNvPr id="261" name="Google Shape;261;g2d49d33a93e_0_60"/>
          <p:cNvPicPr preferRelativeResize="0"/>
          <p:nvPr/>
        </p:nvPicPr>
        <p:blipFill rotWithShape="1">
          <a:blip r:embed="rId4">
            <a:alphaModFix/>
          </a:blip>
          <a:srcRect b="0" l="0" r="0" t="0"/>
          <a:stretch/>
        </p:blipFill>
        <p:spPr>
          <a:xfrm>
            <a:off x="636162" y="708046"/>
            <a:ext cx="538801" cy="5387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g2d49d33a93e_0_75"/>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cxnSp>
        <p:nvCxnSpPr>
          <p:cNvPr id="271" name="Google Shape;271;g2d49d33a93e_0_75"/>
          <p:cNvCxnSpPr/>
          <p:nvPr/>
        </p:nvCxnSpPr>
        <p:spPr>
          <a:xfrm rot="5731">
            <a:off x="555358" y="1438738"/>
            <a:ext cx="5758808" cy="0"/>
          </a:xfrm>
          <a:prstGeom prst="straightConnector1">
            <a:avLst/>
          </a:prstGeom>
          <a:noFill/>
          <a:ln cap="rnd" cmpd="sng" w="9525">
            <a:solidFill>
              <a:srgbClr val="9900FF"/>
            </a:solidFill>
            <a:prstDash val="solid"/>
            <a:round/>
            <a:headEnd len="sm" w="sm" type="none"/>
            <a:tailEnd len="sm" w="sm" type="none"/>
          </a:ln>
        </p:spPr>
      </p:cxnSp>
      <p:grpSp>
        <p:nvGrpSpPr>
          <p:cNvPr id="272" name="Google Shape;272;g2d49d33a93e_0_75"/>
          <p:cNvGrpSpPr/>
          <p:nvPr/>
        </p:nvGrpSpPr>
        <p:grpSpPr>
          <a:xfrm>
            <a:off x="555362" y="631437"/>
            <a:ext cx="700421" cy="692039"/>
            <a:chOff x="0" y="0"/>
            <a:chExt cx="1867789" cy="1845437"/>
          </a:xfrm>
        </p:grpSpPr>
        <p:sp>
          <p:nvSpPr>
            <p:cNvPr id="273" name="Google Shape;273;g2d49d33a93e_0_75"/>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FFAB40"/>
            </a:solidFill>
            <a:ln>
              <a:noFill/>
            </a:ln>
          </p:spPr>
        </p:sp>
        <p:sp>
          <p:nvSpPr>
            <p:cNvPr id="274" name="Google Shape;274;g2d49d33a93e_0_75"/>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59595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75" name="Google Shape;275;g2d49d33a93e_0_75"/>
          <p:cNvSpPr txBox="1"/>
          <p:nvPr/>
        </p:nvSpPr>
        <p:spPr>
          <a:xfrm>
            <a:off x="1342696" y="719975"/>
            <a:ext cx="7317300" cy="4617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chemeClr val="dk1"/>
              </a:buClr>
              <a:buSzPts val="1100"/>
              <a:buFont typeface="Arial"/>
              <a:buNone/>
            </a:pPr>
            <a:r>
              <a:rPr lang="es" sz="3000">
                <a:solidFill>
                  <a:schemeClr val="dk1"/>
                </a:solidFill>
                <a:latin typeface="Archivo Black"/>
                <a:ea typeface="Archivo Black"/>
                <a:cs typeface="Archivo Black"/>
                <a:sym typeface="Archivo Black"/>
              </a:rPr>
              <a:t>Menú principal</a:t>
            </a:r>
            <a:endParaRPr b="0" i="0" sz="3100" u="none" cap="none" strike="noStrike">
              <a:solidFill>
                <a:srgbClr val="000000"/>
              </a:solidFill>
              <a:latin typeface="Archivo Black"/>
              <a:ea typeface="Archivo Black"/>
              <a:cs typeface="Archivo Black"/>
              <a:sym typeface="Archivo Black"/>
            </a:endParaRPr>
          </a:p>
        </p:txBody>
      </p:sp>
      <p:sp>
        <p:nvSpPr>
          <p:cNvPr id="276" name="Google Shape;276;g2d49d33a93e_0_75"/>
          <p:cNvSpPr txBox="1"/>
          <p:nvPr/>
        </p:nvSpPr>
        <p:spPr>
          <a:xfrm>
            <a:off x="555350" y="1807850"/>
            <a:ext cx="8104500" cy="2025900"/>
          </a:xfrm>
          <a:prstGeom prst="rect">
            <a:avLst/>
          </a:prstGeom>
          <a:noFill/>
          <a:ln>
            <a:noFill/>
          </a:ln>
        </p:spPr>
        <p:txBody>
          <a:bodyPr anchorCtr="0" anchor="t" bIns="0" lIns="0" spcFirstLastPara="1" rIns="0" wrap="square" tIns="0">
            <a:spAutoFit/>
          </a:bodyPr>
          <a:lstStyle/>
          <a:p>
            <a:pPr indent="0" lvl="0" marL="0" rtl="0" algn="l">
              <a:lnSpc>
                <a:spcPct val="120008"/>
              </a:lnSpc>
              <a:spcBef>
                <a:spcPts val="0"/>
              </a:spcBef>
              <a:spcAft>
                <a:spcPts val="0"/>
              </a:spcAft>
              <a:buClr>
                <a:schemeClr val="dk1"/>
              </a:buClr>
              <a:buSzPts val="1100"/>
              <a:buFont typeface="Arial"/>
              <a:buNone/>
            </a:pPr>
            <a:r>
              <a:rPr lang="es">
                <a:latin typeface="Archivo Narrow"/>
                <a:ea typeface="Archivo Narrow"/>
                <a:cs typeface="Archivo Narrow"/>
                <a:sym typeface="Archivo Narrow"/>
              </a:rPr>
              <a:t>En clases anteriores hemos analizado la utilidad que tiene dotar a nuestra aplicación de un menú que permita a la persona que lo utiliza acceder a las funciones que hemos desarrollado.</a:t>
            </a:r>
            <a:endParaRPr>
              <a:latin typeface="Archivo Narrow"/>
              <a:ea typeface="Archivo Narrow"/>
              <a:cs typeface="Archivo Narrow"/>
              <a:sym typeface="Archivo Narrow"/>
            </a:endParaRPr>
          </a:p>
          <a:p>
            <a:pPr indent="0" lvl="0" marL="0" rtl="0" algn="l">
              <a:lnSpc>
                <a:spcPct val="120008"/>
              </a:lnSpc>
              <a:spcBef>
                <a:spcPts val="0"/>
              </a:spcBef>
              <a:spcAft>
                <a:spcPts val="0"/>
              </a:spcAft>
              <a:buClr>
                <a:schemeClr val="dk1"/>
              </a:buClr>
              <a:buSzPts val="1100"/>
              <a:buFont typeface="Arial"/>
              <a:buNone/>
            </a:pPr>
            <a:r>
              <a:t/>
            </a:r>
            <a:endParaRPr>
              <a:latin typeface="Archivo Narrow"/>
              <a:ea typeface="Archivo Narrow"/>
              <a:cs typeface="Archivo Narrow"/>
              <a:sym typeface="Archivo Narrow"/>
            </a:endParaRPr>
          </a:p>
          <a:p>
            <a:pPr indent="0" lvl="0" marL="0" rtl="0" algn="l">
              <a:lnSpc>
                <a:spcPct val="120008"/>
              </a:lnSpc>
              <a:spcBef>
                <a:spcPts val="0"/>
              </a:spcBef>
              <a:spcAft>
                <a:spcPts val="0"/>
              </a:spcAft>
              <a:buClr>
                <a:schemeClr val="dk1"/>
              </a:buClr>
              <a:buSzPts val="1100"/>
              <a:buFont typeface="Arial"/>
              <a:buNone/>
            </a:pPr>
            <a:r>
              <a:rPr lang="es">
                <a:latin typeface="Archivo Narrow"/>
                <a:ea typeface="Archivo Narrow"/>
                <a:cs typeface="Archivo Narrow"/>
                <a:sym typeface="Archivo Narrow"/>
              </a:rPr>
              <a:t>Por ejemplo, nuestro menú principal podría mostrar las distintas acciones disponibles (registrar productos, mostrar el inventario, actualizar productos, eliminarlos, buscarlos y generar reportes de bajo stock). Se s</a:t>
            </a:r>
            <a:r>
              <a:rPr lang="es">
                <a:latin typeface="Archivo Narrow"/>
                <a:ea typeface="Archivo Narrow"/>
                <a:cs typeface="Archivo Narrow"/>
                <a:sym typeface="Archivo Narrow"/>
              </a:rPr>
              <a:t>eleccionará</a:t>
            </a:r>
            <a:r>
              <a:rPr lang="es">
                <a:latin typeface="Archivo Narrow"/>
                <a:ea typeface="Archivo Narrow"/>
                <a:cs typeface="Archivo Narrow"/>
                <a:sym typeface="Archivo Narrow"/>
              </a:rPr>
              <a:t> la acción escribiendo el número de la opción que se desea accionar y el programa entonces ejecutaría la función correspondiente.</a:t>
            </a:r>
            <a:endParaRPr>
              <a:latin typeface="Archivo Narrow"/>
              <a:ea typeface="Archivo Narrow"/>
              <a:cs typeface="Archivo Narrow"/>
              <a:sym typeface="Archivo Narrow"/>
            </a:endParaRPr>
          </a:p>
          <a:p>
            <a:pPr indent="0" lvl="0" marL="0" rtl="0" algn="l">
              <a:lnSpc>
                <a:spcPct val="120008"/>
              </a:lnSpc>
              <a:spcBef>
                <a:spcPts val="0"/>
              </a:spcBef>
              <a:spcAft>
                <a:spcPts val="0"/>
              </a:spcAft>
              <a:buClr>
                <a:schemeClr val="dk1"/>
              </a:buClr>
              <a:buSzPts val="1100"/>
              <a:buFont typeface="Arial"/>
              <a:buNone/>
            </a:pPr>
            <a:r>
              <a:t/>
            </a:r>
            <a:endParaRPr>
              <a:latin typeface="Archivo Narrow"/>
              <a:ea typeface="Archivo Narrow"/>
              <a:cs typeface="Archivo Narrow"/>
              <a:sym typeface="Archivo Narrow"/>
            </a:endParaRPr>
          </a:p>
          <a:p>
            <a:pPr indent="0" lvl="0" marL="0" marR="0" rtl="0" algn="l">
              <a:lnSpc>
                <a:spcPct val="120008"/>
              </a:lnSpc>
              <a:spcBef>
                <a:spcPts val="0"/>
              </a:spcBef>
              <a:spcAft>
                <a:spcPts val="0"/>
              </a:spcAft>
              <a:buClr>
                <a:srgbClr val="000000"/>
              </a:buClr>
              <a:buSzPts val="1400"/>
              <a:buFont typeface="Arial"/>
              <a:buNone/>
            </a:pPr>
            <a:r>
              <a:rPr lang="es">
                <a:latin typeface="Archivo Narrow"/>
                <a:ea typeface="Archivo Narrow"/>
                <a:cs typeface="Archivo Narrow"/>
                <a:sym typeface="Archivo Narrow"/>
              </a:rPr>
              <a:t>TIP: ¡ El menú principal </a:t>
            </a:r>
            <a:r>
              <a:rPr lang="es">
                <a:latin typeface="Archivo Narrow"/>
                <a:ea typeface="Archivo Narrow"/>
                <a:cs typeface="Archivo Narrow"/>
                <a:sym typeface="Archivo Narrow"/>
              </a:rPr>
              <a:t>también</a:t>
            </a:r>
            <a:r>
              <a:rPr lang="es">
                <a:latin typeface="Archivo Narrow"/>
                <a:ea typeface="Archivo Narrow"/>
                <a:cs typeface="Archivo Narrow"/>
                <a:sym typeface="Archivo Narrow"/>
              </a:rPr>
              <a:t> puede ser una función!</a:t>
            </a:r>
            <a:endParaRPr>
              <a:latin typeface="Archivo Narrow"/>
              <a:ea typeface="Archivo Narrow"/>
              <a:cs typeface="Archivo Narrow"/>
              <a:sym typeface="Archivo Narrow"/>
            </a:endParaRPr>
          </a:p>
        </p:txBody>
      </p:sp>
      <p:pic>
        <p:nvPicPr>
          <p:cNvPr id="277" name="Google Shape;277;g2d49d33a93e_0_75"/>
          <p:cNvPicPr preferRelativeResize="0"/>
          <p:nvPr/>
        </p:nvPicPr>
        <p:blipFill rotWithShape="1">
          <a:blip r:embed="rId4">
            <a:alphaModFix/>
          </a:blip>
          <a:srcRect b="0" l="0" r="0" t="0"/>
          <a:stretch/>
        </p:blipFill>
        <p:spPr>
          <a:xfrm>
            <a:off x="636162" y="708046"/>
            <a:ext cx="538801" cy="5387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1" name="Shape 281"/>
        <p:cNvGrpSpPr/>
        <p:nvPr/>
      </p:nvGrpSpPr>
      <p:grpSpPr>
        <a:xfrm>
          <a:off x="0" y="0"/>
          <a:ext cx="0" cy="0"/>
          <a:chOff x="0" y="0"/>
          <a:chExt cx="0" cy="0"/>
        </a:xfrm>
      </p:grpSpPr>
      <p:sp>
        <p:nvSpPr>
          <p:cNvPr id="282" name="Google Shape;282;g2d4760477cf_0_154"/>
          <p:cNvSpPr/>
          <p:nvPr/>
        </p:nvSpPr>
        <p:spPr>
          <a:xfrm>
            <a:off x="1241025" y="1894775"/>
            <a:ext cx="6730200" cy="9258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g2d4760477cf_0_154"/>
          <p:cNvSpPr txBox="1"/>
          <p:nvPr/>
        </p:nvSpPr>
        <p:spPr>
          <a:xfrm>
            <a:off x="1241025" y="1894775"/>
            <a:ext cx="6730200" cy="978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0"/>
              <a:buFont typeface="Arial"/>
              <a:buNone/>
            </a:pPr>
            <a:r>
              <a:rPr b="1" i="0" lang="es" sz="4500" u="none" cap="none" strike="noStrike">
                <a:solidFill>
                  <a:srgbClr val="434343"/>
                </a:solidFill>
                <a:latin typeface="Archivo"/>
                <a:ea typeface="Archivo"/>
                <a:cs typeface="Archivo"/>
                <a:sym typeface="Archivo"/>
              </a:rPr>
              <a:t>¡Vamos a la práctica! 🚀</a:t>
            </a:r>
            <a:endParaRPr b="1" i="0" sz="4500" u="none" cap="none" strike="noStrike">
              <a:solidFill>
                <a:srgbClr val="434343"/>
              </a:solidFill>
              <a:latin typeface="Archivo"/>
              <a:ea typeface="Archivo"/>
              <a:cs typeface="Archivo"/>
              <a:sym typeface="Archiv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g2d4760477cf_0_159"/>
          <p:cNvSpPr/>
          <p:nvPr/>
        </p:nvSpPr>
        <p:spPr>
          <a:xfrm>
            <a:off x="1205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cxnSp>
        <p:nvCxnSpPr>
          <p:cNvPr id="293" name="Google Shape;293;g2d4760477cf_0_159"/>
          <p:cNvCxnSpPr/>
          <p:nvPr/>
        </p:nvCxnSpPr>
        <p:spPr>
          <a:xfrm rot="5731">
            <a:off x="555358" y="1438738"/>
            <a:ext cx="5758808" cy="0"/>
          </a:xfrm>
          <a:prstGeom prst="straightConnector1">
            <a:avLst/>
          </a:prstGeom>
          <a:noFill/>
          <a:ln cap="rnd" cmpd="sng" w="9525">
            <a:solidFill>
              <a:srgbClr val="9900FF"/>
            </a:solidFill>
            <a:prstDash val="solid"/>
            <a:round/>
            <a:headEnd len="sm" w="sm" type="none"/>
            <a:tailEnd len="sm" w="sm" type="none"/>
          </a:ln>
        </p:spPr>
      </p:cxnSp>
      <p:grpSp>
        <p:nvGrpSpPr>
          <p:cNvPr id="294" name="Google Shape;294;g2d4760477cf_0_159"/>
          <p:cNvGrpSpPr/>
          <p:nvPr/>
        </p:nvGrpSpPr>
        <p:grpSpPr>
          <a:xfrm>
            <a:off x="555362" y="631437"/>
            <a:ext cx="700421" cy="692039"/>
            <a:chOff x="0" y="0"/>
            <a:chExt cx="1867789" cy="1845437"/>
          </a:xfrm>
        </p:grpSpPr>
        <p:sp>
          <p:nvSpPr>
            <p:cNvPr id="295" name="Google Shape;295;g2d4760477cf_0_159"/>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FFAB40"/>
            </a:solidFill>
            <a:ln>
              <a:noFill/>
            </a:ln>
          </p:spPr>
        </p:sp>
        <p:sp>
          <p:nvSpPr>
            <p:cNvPr id="296" name="Google Shape;296;g2d4760477cf_0_159"/>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59595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7" name="Google Shape;297;g2d4760477cf_0_159"/>
          <p:cNvSpPr/>
          <p:nvPr/>
        </p:nvSpPr>
        <p:spPr>
          <a:xfrm>
            <a:off x="633775" y="713875"/>
            <a:ext cx="527150" cy="527150"/>
          </a:xfrm>
          <a:custGeom>
            <a:rect b="b" l="l" r="r" t="t"/>
            <a:pathLst>
              <a:path extrusionOk="0" h="1054300" w="1054300">
                <a:moveTo>
                  <a:pt x="0" y="0"/>
                </a:moveTo>
                <a:lnTo>
                  <a:pt x="1054300" y="0"/>
                </a:lnTo>
                <a:lnTo>
                  <a:pt x="1054300" y="1054300"/>
                </a:lnTo>
                <a:lnTo>
                  <a:pt x="0" y="1054300"/>
                </a:lnTo>
                <a:lnTo>
                  <a:pt x="0" y="0"/>
                </a:lnTo>
                <a:close/>
              </a:path>
            </a:pathLst>
          </a:custGeom>
          <a:blipFill rotWithShape="1">
            <a:blip r:embed="rId4">
              <a:alphaModFix/>
            </a:blip>
            <a:stretch>
              <a:fillRect b="0" l="0" r="0" t="0"/>
            </a:stretch>
          </a:blipFill>
          <a:ln>
            <a:noFill/>
          </a:ln>
        </p:spPr>
      </p:sp>
      <p:sp>
        <p:nvSpPr>
          <p:cNvPr id="298" name="Google Shape;298;g2d4760477cf_0_159"/>
          <p:cNvSpPr txBox="1"/>
          <p:nvPr/>
        </p:nvSpPr>
        <p:spPr>
          <a:xfrm>
            <a:off x="1342696" y="504825"/>
            <a:ext cx="7454100" cy="5388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3500"/>
              <a:buFont typeface="Arial"/>
              <a:buNone/>
            </a:pPr>
            <a:r>
              <a:rPr b="1" i="0" lang="es" sz="3500" u="none" cap="none" strike="noStrike">
                <a:solidFill>
                  <a:srgbClr val="000000"/>
                </a:solidFill>
                <a:latin typeface="Archivo Narrow"/>
                <a:ea typeface="Archivo Narrow"/>
                <a:cs typeface="Archivo Narrow"/>
                <a:sym typeface="Archivo Narrow"/>
              </a:rPr>
              <a:t>Ejercicios prácticos</a:t>
            </a:r>
            <a:endParaRPr b="1" i="0" sz="700" u="none" cap="none" strike="noStrike">
              <a:solidFill>
                <a:srgbClr val="000000"/>
              </a:solidFill>
              <a:latin typeface="Archivo Narrow"/>
              <a:ea typeface="Archivo Narrow"/>
              <a:cs typeface="Archivo Narrow"/>
              <a:sym typeface="Archivo Narrow"/>
            </a:endParaRPr>
          </a:p>
        </p:txBody>
      </p:sp>
      <p:grpSp>
        <p:nvGrpSpPr>
          <p:cNvPr id="299" name="Google Shape;299;g2d4760477cf_0_159"/>
          <p:cNvGrpSpPr/>
          <p:nvPr/>
        </p:nvGrpSpPr>
        <p:grpSpPr>
          <a:xfrm>
            <a:off x="1342695" y="1017800"/>
            <a:ext cx="4971433" cy="382795"/>
            <a:chOff x="0" y="-9525"/>
            <a:chExt cx="1657918" cy="201641"/>
          </a:xfrm>
        </p:grpSpPr>
        <p:sp>
          <p:nvSpPr>
            <p:cNvPr id="300" name="Google Shape;300;g2d4760477cf_0_159"/>
            <p:cNvSpPr/>
            <p:nvPr/>
          </p:nvSpPr>
          <p:spPr>
            <a:xfrm>
              <a:off x="0" y="0"/>
              <a:ext cx="1657918" cy="192116"/>
            </a:xfrm>
            <a:custGeom>
              <a:rect b="b" l="l" r="r" t="t"/>
              <a:pathLst>
                <a:path extrusionOk="0" h="192116" w="1657918">
                  <a:moveTo>
                    <a:pt x="0" y="0"/>
                  </a:moveTo>
                  <a:lnTo>
                    <a:pt x="1657918" y="0"/>
                  </a:lnTo>
                  <a:lnTo>
                    <a:pt x="1657918" y="192116"/>
                  </a:lnTo>
                  <a:lnTo>
                    <a:pt x="0" y="192116"/>
                  </a:lnTo>
                  <a:close/>
                </a:path>
              </a:pathLst>
            </a:custGeom>
            <a:solidFill>
              <a:srgbClr val="FFAB40">
                <a:alpha val="48627"/>
              </a:srgbClr>
            </a:solidFill>
            <a:ln>
              <a:noFill/>
            </a:ln>
          </p:spPr>
        </p:sp>
        <p:sp>
          <p:nvSpPr>
            <p:cNvPr id="301" name="Google Shape;301;g2d4760477cf_0_159"/>
            <p:cNvSpPr txBox="1"/>
            <p:nvPr/>
          </p:nvSpPr>
          <p:spPr>
            <a:xfrm>
              <a:off x="0" y="-9525"/>
              <a:ext cx="1657800" cy="2016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sp>
        <p:nvSpPr>
          <p:cNvPr id="302" name="Google Shape;302;g2d4760477cf_0_159"/>
          <p:cNvSpPr/>
          <p:nvPr/>
        </p:nvSpPr>
        <p:spPr>
          <a:xfrm>
            <a:off x="1342709" y="1057200"/>
            <a:ext cx="300187" cy="300187"/>
          </a:xfrm>
          <a:custGeom>
            <a:rect b="b" l="l" r="r" t="t"/>
            <a:pathLst>
              <a:path extrusionOk="0" h="600374" w="600374">
                <a:moveTo>
                  <a:pt x="0" y="0"/>
                </a:moveTo>
                <a:lnTo>
                  <a:pt x="600374" y="0"/>
                </a:lnTo>
                <a:lnTo>
                  <a:pt x="600374" y="600373"/>
                </a:lnTo>
                <a:lnTo>
                  <a:pt x="0" y="600373"/>
                </a:lnTo>
                <a:lnTo>
                  <a:pt x="0" y="0"/>
                </a:lnTo>
                <a:close/>
              </a:path>
            </a:pathLst>
          </a:custGeom>
          <a:blipFill rotWithShape="1">
            <a:blip r:embed="rId5">
              <a:alphaModFix/>
            </a:blip>
            <a:stretch>
              <a:fillRect b="0" l="0" r="0" t="0"/>
            </a:stretch>
          </a:blipFill>
          <a:ln>
            <a:noFill/>
          </a:ln>
        </p:spPr>
      </p:sp>
      <p:grpSp>
        <p:nvGrpSpPr>
          <p:cNvPr id="303" name="Google Shape;303;g2d4760477cf_0_159"/>
          <p:cNvGrpSpPr/>
          <p:nvPr/>
        </p:nvGrpSpPr>
        <p:grpSpPr>
          <a:xfrm>
            <a:off x="555375" y="1658250"/>
            <a:ext cx="8009985" cy="297305"/>
            <a:chOff x="-2" y="-9525"/>
            <a:chExt cx="1916356" cy="156600"/>
          </a:xfrm>
        </p:grpSpPr>
        <p:sp>
          <p:nvSpPr>
            <p:cNvPr id="304" name="Google Shape;304;g2d4760477cf_0_159"/>
            <p:cNvSpPr/>
            <p:nvPr/>
          </p:nvSpPr>
          <p:spPr>
            <a:xfrm>
              <a:off x="0" y="0"/>
              <a:ext cx="1916354" cy="146960"/>
            </a:xfrm>
            <a:custGeom>
              <a:rect b="b" l="l" r="r" t="t"/>
              <a:pathLst>
                <a:path extrusionOk="0" h="146960" w="1916354">
                  <a:moveTo>
                    <a:pt x="0" y="0"/>
                  </a:moveTo>
                  <a:lnTo>
                    <a:pt x="1916354" y="0"/>
                  </a:lnTo>
                  <a:lnTo>
                    <a:pt x="1916354" y="146960"/>
                  </a:lnTo>
                  <a:lnTo>
                    <a:pt x="0" y="146960"/>
                  </a:lnTo>
                  <a:close/>
                </a:path>
              </a:pathLst>
            </a:custGeom>
            <a:solidFill>
              <a:srgbClr val="FFAB40">
                <a:alpha val="47058"/>
              </a:srgbClr>
            </a:solidFill>
            <a:ln>
              <a:noFill/>
            </a:ln>
          </p:spPr>
        </p:sp>
        <p:sp>
          <p:nvSpPr>
            <p:cNvPr id="305" name="Google Shape;305;g2d4760477cf_0_159"/>
            <p:cNvSpPr txBox="1"/>
            <p:nvPr/>
          </p:nvSpPr>
          <p:spPr>
            <a:xfrm>
              <a:off x="-2" y="-9525"/>
              <a:ext cx="1837200" cy="1566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sp>
        <p:nvSpPr>
          <p:cNvPr id="306" name="Google Shape;306;g2d4760477cf_0_159"/>
          <p:cNvSpPr txBox="1"/>
          <p:nvPr/>
        </p:nvSpPr>
        <p:spPr>
          <a:xfrm>
            <a:off x="555475" y="1691400"/>
            <a:ext cx="7832700" cy="2463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chemeClr val="dk1"/>
              </a:buClr>
              <a:buSzPts val="1100"/>
              <a:buFont typeface="Arial"/>
              <a:buNone/>
            </a:pPr>
            <a:r>
              <a:rPr lang="es" sz="1600">
                <a:latin typeface="Archivo Black"/>
                <a:ea typeface="Archivo Black"/>
                <a:cs typeface="Archivo Black"/>
                <a:sym typeface="Archivo Black"/>
              </a:rPr>
              <a:t> Registro de productos con validaciones</a:t>
            </a:r>
            <a:endParaRPr b="0" i="0" sz="1600" u="none" cap="none" strike="noStrike">
              <a:solidFill>
                <a:srgbClr val="000000"/>
              </a:solidFill>
              <a:latin typeface="Archivo Black"/>
              <a:ea typeface="Archivo Black"/>
              <a:cs typeface="Archivo Black"/>
              <a:sym typeface="Archivo Black"/>
            </a:endParaRPr>
          </a:p>
        </p:txBody>
      </p:sp>
      <p:sp>
        <p:nvSpPr>
          <p:cNvPr id="307" name="Google Shape;307;g2d4760477cf_0_159"/>
          <p:cNvSpPr txBox="1"/>
          <p:nvPr/>
        </p:nvSpPr>
        <p:spPr>
          <a:xfrm>
            <a:off x="1642900" y="1045725"/>
            <a:ext cx="3606000" cy="3231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2100"/>
              <a:buFont typeface="Arial"/>
              <a:buNone/>
            </a:pPr>
            <a:r>
              <a:rPr b="1" i="0" lang="es" sz="2100" u="none" cap="none" strike="noStrike">
                <a:solidFill>
                  <a:srgbClr val="000000"/>
                </a:solidFill>
                <a:latin typeface="Archivo Narrow"/>
                <a:ea typeface="Archivo Narrow"/>
                <a:cs typeface="Archivo Narrow"/>
                <a:sym typeface="Archivo Narrow"/>
              </a:rPr>
              <a:t>Optativos | No entregables</a:t>
            </a:r>
            <a:endParaRPr b="0" i="0" sz="700" u="none" cap="none" strike="noStrike">
              <a:solidFill>
                <a:srgbClr val="000000"/>
              </a:solidFill>
              <a:latin typeface="Arial"/>
              <a:ea typeface="Arial"/>
              <a:cs typeface="Arial"/>
              <a:sym typeface="Arial"/>
            </a:endParaRPr>
          </a:p>
        </p:txBody>
      </p:sp>
      <p:sp>
        <p:nvSpPr>
          <p:cNvPr id="308" name="Google Shape;308;g2d4760477cf_0_159"/>
          <p:cNvSpPr txBox="1"/>
          <p:nvPr/>
        </p:nvSpPr>
        <p:spPr>
          <a:xfrm>
            <a:off x="555475" y="2061325"/>
            <a:ext cx="7887900" cy="1508400"/>
          </a:xfrm>
          <a:prstGeom prst="rect">
            <a:avLst/>
          </a:prstGeom>
          <a:noFill/>
          <a:ln>
            <a:noFill/>
          </a:ln>
        </p:spPr>
        <p:txBody>
          <a:bodyPr anchorCtr="0" anchor="t" bIns="0" lIns="0" spcFirstLastPara="1" rIns="0" wrap="square" tIns="0">
            <a:spAutoFit/>
          </a:bodyPr>
          <a:lstStyle/>
          <a:p>
            <a:pPr indent="0" lvl="0" marL="0" rtl="0" algn="l">
              <a:lnSpc>
                <a:spcPct val="120008"/>
              </a:lnSpc>
              <a:spcBef>
                <a:spcPts val="0"/>
              </a:spcBef>
              <a:spcAft>
                <a:spcPts val="0"/>
              </a:spcAft>
              <a:buClr>
                <a:schemeClr val="dk1"/>
              </a:buClr>
              <a:buSzPts val="1100"/>
              <a:buFont typeface="Arial"/>
              <a:buNone/>
            </a:pPr>
            <a:r>
              <a:rPr lang="es">
                <a:solidFill>
                  <a:schemeClr val="dk1"/>
                </a:solidFill>
                <a:latin typeface="Archivo Narrow"/>
                <a:ea typeface="Archivo Narrow"/>
                <a:cs typeface="Archivo Narrow"/>
                <a:sym typeface="Archivo Narrow"/>
              </a:rPr>
              <a:t>Escribí una </a:t>
            </a:r>
            <a:r>
              <a:rPr b="1" lang="es">
                <a:solidFill>
                  <a:schemeClr val="dk1"/>
                </a:solidFill>
                <a:latin typeface="Archivo Narrow"/>
                <a:ea typeface="Archivo Narrow"/>
                <a:cs typeface="Archivo Narrow"/>
                <a:sym typeface="Archivo Narrow"/>
              </a:rPr>
              <a:t>función</a:t>
            </a:r>
            <a:r>
              <a:rPr lang="es">
                <a:solidFill>
                  <a:schemeClr val="dk1"/>
                </a:solidFill>
                <a:latin typeface="Archivo Narrow"/>
                <a:ea typeface="Archivo Narrow"/>
                <a:cs typeface="Archivo Narrow"/>
                <a:sym typeface="Archivo Narrow"/>
              </a:rPr>
              <a:t> que permita registrar un nuevo producto en el inventario, pero con una condición: la cantidad de productos debe ser mayor que 0 y el precio también debe ser un valor positivo. </a:t>
            </a:r>
            <a:endParaRPr>
              <a:solidFill>
                <a:schemeClr val="dk1"/>
              </a:solidFill>
              <a:latin typeface="Archivo Narrow"/>
              <a:ea typeface="Archivo Narrow"/>
              <a:cs typeface="Archivo Narrow"/>
              <a:sym typeface="Archivo Narrow"/>
            </a:endParaRPr>
          </a:p>
          <a:p>
            <a:pPr indent="0" lvl="0" marL="0" rtl="0" algn="l">
              <a:lnSpc>
                <a:spcPct val="120008"/>
              </a:lnSpc>
              <a:spcBef>
                <a:spcPts val="0"/>
              </a:spcBef>
              <a:spcAft>
                <a:spcPts val="0"/>
              </a:spcAft>
              <a:buClr>
                <a:schemeClr val="dk1"/>
              </a:buClr>
              <a:buSzPts val="1100"/>
              <a:buFont typeface="Arial"/>
              <a:buNone/>
            </a:pPr>
            <a:r>
              <a:rPr lang="es">
                <a:solidFill>
                  <a:schemeClr val="dk1"/>
                </a:solidFill>
                <a:latin typeface="Archivo Narrow"/>
                <a:ea typeface="Archivo Narrow"/>
                <a:cs typeface="Archivo Narrow"/>
                <a:sym typeface="Archivo Narrow"/>
              </a:rPr>
              <a:t>Al </a:t>
            </a:r>
            <a:r>
              <a:rPr lang="es">
                <a:solidFill>
                  <a:schemeClr val="dk1"/>
                </a:solidFill>
                <a:latin typeface="Archivo Narrow"/>
                <a:ea typeface="Archivo Narrow"/>
                <a:cs typeface="Archivo Narrow"/>
                <a:sym typeface="Archivo Narrow"/>
              </a:rPr>
              <a:t>ingresar</a:t>
            </a:r>
            <a:r>
              <a:rPr lang="es">
                <a:solidFill>
                  <a:schemeClr val="dk1"/>
                </a:solidFill>
                <a:latin typeface="Archivo Narrow"/>
                <a:ea typeface="Archivo Narrow"/>
                <a:cs typeface="Archivo Narrow"/>
                <a:sym typeface="Archivo Narrow"/>
              </a:rPr>
              <a:t> una cantidad o precio no válido, debe mostrar un mensaje de error y pedir los datos nuevamente hasta que sean correctos.</a:t>
            </a:r>
            <a:endParaRPr>
              <a:solidFill>
                <a:schemeClr val="dk1"/>
              </a:solidFill>
              <a:latin typeface="Archivo Narrow"/>
              <a:ea typeface="Archivo Narrow"/>
              <a:cs typeface="Archivo Narrow"/>
              <a:sym typeface="Archivo Narrow"/>
            </a:endParaRPr>
          </a:p>
          <a:p>
            <a:pPr indent="0" lvl="0" marL="0" rtl="0" algn="l">
              <a:lnSpc>
                <a:spcPct val="120008"/>
              </a:lnSpc>
              <a:spcBef>
                <a:spcPts val="0"/>
              </a:spcBef>
              <a:spcAft>
                <a:spcPts val="0"/>
              </a:spcAft>
              <a:buClr>
                <a:schemeClr val="dk1"/>
              </a:buClr>
              <a:buSzPts val="1100"/>
              <a:buFont typeface="Arial"/>
              <a:buNone/>
            </a:pPr>
            <a:r>
              <a:t/>
            </a:r>
            <a:endParaRPr>
              <a:solidFill>
                <a:schemeClr val="dk1"/>
              </a:solidFill>
              <a:latin typeface="Archivo Narrow"/>
              <a:ea typeface="Archivo Narrow"/>
              <a:cs typeface="Archivo Narrow"/>
              <a:sym typeface="Archivo Narrow"/>
            </a:endParaRPr>
          </a:p>
          <a:p>
            <a:pPr indent="0" lvl="0" marL="0" marR="0" rtl="0" algn="l">
              <a:lnSpc>
                <a:spcPct val="120008"/>
              </a:lnSpc>
              <a:spcBef>
                <a:spcPts val="0"/>
              </a:spcBef>
              <a:spcAft>
                <a:spcPts val="0"/>
              </a:spcAft>
              <a:buClr>
                <a:srgbClr val="000000"/>
              </a:buClr>
              <a:buSzPts val="1400"/>
              <a:buFont typeface="Arial"/>
              <a:buNone/>
            </a:pPr>
            <a:r>
              <a:t/>
            </a:r>
            <a:endParaRPr>
              <a:solidFill>
                <a:schemeClr val="dk1"/>
              </a:solidFill>
              <a:latin typeface="Archivo Narrow"/>
              <a:ea typeface="Archivo Narrow"/>
              <a:cs typeface="Archivo Narrow"/>
              <a:sym typeface="Archivo Narrow"/>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g2d4760477cf_0_183"/>
          <p:cNvSpPr/>
          <p:nvPr/>
        </p:nvSpPr>
        <p:spPr>
          <a:xfrm>
            <a:off x="1205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cxnSp>
        <p:nvCxnSpPr>
          <p:cNvPr id="318" name="Google Shape;318;g2d4760477cf_0_183"/>
          <p:cNvCxnSpPr/>
          <p:nvPr/>
        </p:nvCxnSpPr>
        <p:spPr>
          <a:xfrm>
            <a:off x="555362" y="1524613"/>
            <a:ext cx="6502800" cy="8400"/>
          </a:xfrm>
          <a:prstGeom prst="straightConnector1">
            <a:avLst/>
          </a:prstGeom>
          <a:noFill/>
          <a:ln cap="rnd" cmpd="sng" w="9525">
            <a:solidFill>
              <a:srgbClr val="9900FF"/>
            </a:solidFill>
            <a:prstDash val="solid"/>
            <a:round/>
            <a:headEnd len="sm" w="sm" type="none"/>
            <a:tailEnd len="sm" w="sm" type="none"/>
          </a:ln>
        </p:spPr>
      </p:cxnSp>
      <p:grpSp>
        <p:nvGrpSpPr>
          <p:cNvPr id="319" name="Google Shape;319;g2d4760477cf_0_183"/>
          <p:cNvGrpSpPr/>
          <p:nvPr/>
        </p:nvGrpSpPr>
        <p:grpSpPr>
          <a:xfrm>
            <a:off x="555362" y="631437"/>
            <a:ext cx="700421" cy="692039"/>
            <a:chOff x="0" y="0"/>
            <a:chExt cx="1867789" cy="1845437"/>
          </a:xfrm>
        </p:grpSpPr>
        <p:sp>
          <p:nvSpPr>
            <p:cNvPr id="320" name="Google Shape;320;g2d4760477cf_0_183"/>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FFAB40"/>
            </a:solidFill>
            <a:ln>
              <a:noFill/>
            </a:ln>
          </p:spPr>
        </p:sp>
        <p:sp>
          <p:nvSpPr>
            <p:cNvPr id="321" name="Google Shape;321;g2d4760477cf_0_183"/>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59595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22" name="Google Shape;322;g2d4760477cf_0_183"/>
          <p:cNvSpPr/>
          <p:nvPr/>
        </p:nvSpPr>
        <p:spPr>
          <a:xfrm>
            <a:off x="633775" y="713875"/>
            <a:ext cx="527150" cy="527150"/>
          </a:xfrm>
          <a:custGeom>
            <a:rect b="b" l="l" r="r" t="t"/>
            <a:pathLst>
              <a:path extrusionOk="0" h="1054300" w="1054300">
                <a:moveTo>
                  <a:pt x="0" y="0"/>
                </a:moveTo>
                <a:lnTo>
                  <a:pt x="1054300" y="0"/>
                </a:lnTo>
                <a:lnTo>
                  <a:pt x="1054300" y="1054300"/>
                </a:lnTo>
                <a:lnTo>
                  <a:pt x="0" y="1054300"/>
                </a:lnTo>
                <a:lnTo>
                  <a:pt x="0" y="0"/>
                </a:lnTo>
                <a:close/>
              </a:path>
            </a:pathLst>
          </a:custGeom>
          <a:blipFill rotWithShape="1">
            <a:blip r:embed="rId4">
              <a:alphaModFix/>
            </a:blip>
            <a:stretch>
              <a:fillRect b="0" l="0" r="0" t="0"/>
            </a:stretch>
          </a:blipFill>
          <a:ln>
            <a:noFill/>
          </a:ln>
        </p:spPr>
      </p:sp>
      <p:sp>
        <p:nvSpPr>
          <p:cNvPr id="323" name="Google Shape;323;g2d4760477cf_0_183"/>
          <p:cNvSpPr txBox="1"/>
          <p:nvPr/>
        </p:nvSpPr>
        <p:spPr>
          <a:xfrm>
            <a:off x="1342696" y="504825"/>
            <a:ext cx="7467300" cy="5388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3500"/>
              <a:buFont typeface="Arial"/>
              <a:buNone/>
            </a:pPr>
            <a:r>
              <a:rPr b="1" i="0" lang="es" sz="3500" u="none" cap="none" strike="noStrike">
                <a:solidFill>
                  <a:srgbClr val="000000"/>
                </a:solidFill>
                <a:latin typeface="Archivo Narrow"/>
                <a:ea typeface="Archivo Narrow"/>
                <a:cs typeface="Archivo Narrow"/>
                <a:sym typeface="Archivo Narrow"/>
              </a:rPr>
              <a:t>Ejercicios prácticos</a:t>
            </a:r>
            <a:endParaRPr b="1" i="0" sz="700" u="none" cap="none" strike="noStrike">
              <a:solidFill>
                <a:srgbClr val="000000"/>
              </a:solidFill>
              <a:latin typeface="Archivo Narrow"/>
              <a:ea typeface="Archivo Narrow"/>
              <a:cs typeface="Archivo Narrow"/>
              <a:sym typeface="Archivo Narrow"/>
            </a:endParaRPr>
          </a:p>
        </p:txBody>
      </p:sp>
      <p:grpSp>
        <p:nvGrpSpPr>
          <p:cNvPr id="324" name="Google Shape;324;g2d4760477cf_0_183"/>
          <p:cNvGrpSpPr/>
          <p:nvPr/>
        </p:nvGrpSpPr>
        <p:grpSpPr>
          <a:xfrm>
            <a:off x="1342695" y="1017800"/>
            <a:ext cx="4971433" cy="382795"/>
            <a:chOff x="0" y="-9525"/>
            <a:chExt cx="1657918" cy="201641"/>
          </a:xfrm>
        </p:grpSpPr>
        <p:sp>
          <p:nvSpPr>
            <p:cNvPr id="325" name="Google Shape;325;g2d4760477cf_0_183"/>
            <p:cNvSpPr/>
            <p:nvPr/>
          </p:nvSpPr>
          <p:spPr>
            <a:xfrm>
              <a:off x="0" y="0"/>
              <a:ext cx="1657918" cy="192116"/>
            </a:xfrm>
            <a:custGeom>
              <a:rect b="b" l="l" r="r" t="t"/>
              <a:pathLst>
                <a:path extrusionOk="0" h="192116" w="1657918">
                  <a:moveTo>
                    <a:pt x="0" y="0"/>
                  </a:moveTo>
                  <a:lnTo>
                    <a:pt x="1657918" y="0"/>
                  </a:lnTo>
                  <a:lnTo>
                    <a:pt x="1657918" y="192116"/>
                  </a:lnTo>
                  <a:lnTo>
                    <a:pt x="0" y="192116"/>
                  </a:lnTo>
                  <a:close/>
                </a:path>
              </a:pathLst>
            </a:custGeom>
            <a:solidFill>
              <a:srgbClr val="FFAB40">
                <a:alpha val="49019"/>
              </a:srgbClr>
            </a:solidFill>
            <a:ln>
              <a:noFill/>
            </a:ln>
          </p:spPr>
        </p:sp>
        <p:sp>
          <p:nvSpPr>
            <p:cNvPr id="326" name="Google Shape;326;g2d4760477cf_0_183"/>
            <p:cNvSpPr txBox="1"/>
            <p:nvPr/>
          </p:nvSpPr>
          <p:spPr>
            <a:xfrm>
              <a:off x="0" y="-9525"/>
              <a:ext cx="1657800" cy="2016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sp>
        <p:nvSpPr>
          <p:cNvPr id="327" name="Google Shape;327;g2d4760477cf_0_183"/>
          <p:cNvSpPr/>
          <p:nvPr/>
        </p:nvSpPr>
        <p:spPr>
          <a:xfrm>
            <a:off x="1342709" y="1057200"/>
            <a:ext cx="300187" cy="300187"/>
          </a:xfrm>
          <a:custGeom>
            <a:rect b="b" l="l" r="r" t="t"/>
            <a:pathLst>
              <a:path extrusionOk="0" h="600374" w="600374">
                <a:moveTo>
                  <a:pt x="0" y="0"/>
                </a:moveTo>
                <a:lnTo>
                  <a:pt x="600374" y="0"/>
                </a:lnTo>
                <a:lnTo>
                  <a:pt x="600374" y="600373"/>
                </a:lnTo>
                <a:lnTo>
                  <a:pt x="0" y="600373"/>
                </a:lnTo>
                <a:lnTo>
                  <a:pt x="0" y="0"/>
                </a:lnTo>
                <a:close/>
              </a:path>
            </a:pathLst>
          </a:custGeom>
          <a:blipFill rotWithShape="1">
            <a:blip r:embed="rId5">
              <a:alphaModFix/>
            </a:blip>
            <a:stretch>
              <a:fillRect b="0" l="0" r="0" t="0"/>
            </a:stretch>
          </a:blipFill>
          <a:ln>
            <a:noFill/>
          </a:ln>
        </p:spPr>
      </p:sp>
      <p:grpSp>
        <p:nvGrpSpPr>
          <p:cNvPr id="328" name="Google Shape;328;g2d4760477cf_0_183"/>
          <p:cNvGrpSpPr/>
          <p:nvPr/>
        </p:nvGrpSpPr>
        <p:grpSpPr>
          <a:xfrm>
            <a:off x="555375" y="1658250"/>
            <a:ext cx="8009985" cy="297305"/>
            <a:chOff x="-2" y="-9525"/>
            <a:chExt cx="1916356" cy="156600"/>
          </a:xfrm>
        </p:grpSpPr>
        <p:sp>
          <p:nvSpPr>
            <p:cNvPr id="329" name="Google Shape;329;g2d4760477cf_0_183"/>
            <p:cNvSpPr/>
            <p:nvPr/>
          </p:nvSpPr>
          <p:spPr>
            <a:xfrm>
              <a:off x="0" y="0"/>
              <a:ext cx="1916354" cy="146960"/>
            </a:xfrm>
            <a:custGeom>
              <a:rect b="b" l="l" r="r" t="t"/>
              <a:pathLst>
                <a:path extrusionOk="0" h="146960" w="1916354">
                  <a:moveTo>
                    <a:pt x="0" y="0"/>
                  </a:moveTo>
                  <a:lnTo>
                    <a:pt x="1916354" y="0"/>
                  </a:lnTo>
                  <a:lnTo>
                    <a:pt x="1916354" y="146960"/>
                  </a:lnTo>
                  <a:lnTo>
                    <a:pt x="0" y="146960"/>
                  </a:lnTo>
                  <a:close/>
                </a:path>
              </a:pathLst>
            </a:custGeom>
            <a:solidFill>
              <a:srgbClr val="FFAB40">
                <a:alpha val="47058"/>
              </a:srgbClr>
            </a:solidFill>
            <a:ln>
              <a:noFill/>
            </a:ln>
          </p:spPr>
        </p:sp>
        <p:sp>
          <p:nvSpPr>
            <p:cNvPr id="330" name="Google Shape;330;g2d4760477cf_0_183"/>
            <p:cNvSpPr txBox="1"/>
            <p:nvPr/>
          </p:nvSpPr>
          <p:spPr>
            <a:xfrm>
              <a:off x="-2" y="-9525"/>
              <a:ext cx="1837200" cy="1566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sp>
        <p:nvSpPr>
          <p:cNvPr id="331" name="Google Shape;331;g2d4760477cf_0_183"/>
          <p:cNvSpPr txBox="1"/>
          <p:nvPr/>
        </p:nvSpPr>
        <p:spPr>
          <a:xfrm>
            <a:off x="555475" y="1691400"/>
            <a:ext cx="7832700" cy="2463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chemeClr val="dk1"/>
              </a:buClr>
              <a:buSzPts val="1100"/>
              <a:buFont typeface="Arial"/>
              <a:buNone/>
            </a:pPr>
            <a:r>
              <a:rPr lang="es" sz="1600">
                <a:latin typeface="Archivo Black"/>
                <a:ea typeface="Archivo Black"/>
                <a:cs typeface="Archivo Black"/>
                <a:sym typeface="Archivo Black"/>
              </a:rPr>
              <a:t> Visualización personalizada de productos</a:t>
            </a:r>
            <a:endParaRPr b="0" i="0" sz="1600" u="none" cap="none" strike="noStrike">
              <a:solidFill>
                <a:srgbClr val="000000"/>
              </a:solidFill>
              <a:latin typeface="Archivo Black"/>
              <a:ea typeface="Archivo Black"/>
              <a:cs typeface="Archivo Black"/>
              <a:sym typeface="Archivo Black"/>
            </a:endParaRPr>
          </a:p>
        </p:txBody>
      </p:sp>
      <p:sp>
        <p:nvSpPr>
          <p:cNvPr id="332" name="Google Shape;332;g2d4760477cf_0_183"/>
          <p:cNvSpPr txBox="1"/>
          <p:nvPr/>
        </p:nvSpPr>
        <p:spPr>
          <a:xfrm>
            <a:off x="1642901" y="1045725"/>
            <a:ext cx="4671300" cy="3231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2100"/>
              <a:buFont typeface="Arial"/>
              <a:buNone/>
            </a:pPr>
            <a:r>
              <a:rPr b="1" i="0" lang="es" sz="2100" u="none" cap="none" strike="noStrike">
                <a:solidFill>
                  <a:srgbClr val="000000"/>
                </a:solidFill>
                <a:latin typeface="Archivo Narrow"/>
                <a:ea typeface="Archivo Narrow"/>
                <a:cs typeface="Archivo Narrow"/>
                <a:sym typeface="Archivo Narrow"/>
              </a:rPr>
              <a:t>Optativos | No entregables</a:t>
            </a:r>
            <a:endParaRPr b="0" i="0" sz="700" u="none" cap="none" strike="noStrike">
              <a:solidFill>
                <a:srgbClr val="000000"/>
              </a:solidFill>
              <a:latin typeface="Arial"/>
              <a:ea typeface="Arial"/>
              <a:cs typeface="Arial"/>
              <a:sym typeface="Arial"/>
            </a:endParaRPr>
          </a:p>
        </p:txBody>
      </p:sp>
      <p:sp>
        <p:nvSpPr>
          <p:cNvPr id="333" name="Google Shape;333;g2d4760477cf_0_183"/>
          <p:cNvSpPr txBox="1"/>
          <p:nvPr/>
        </p:nvSpPr>
        <p:spPr>
          <a:xfrm>
            <a:off x="555475" y="2061325"/>
            <a:ext cx="7887900" cy="1508400"/>
          </a:xfrm>
          <a:prstGeom prst="rect">
            <a:avLst/>
          </a:prstGeom>
          <a:noFill/>
          <a:ln>
            <a:noFill/>
          </a:ln>
        </p:spPr>
        <p:txBody>
          <a:bodyPr anchorCtr="0" anchor="t" bIns="0" lIns="0" spcFirstLastPara="1" rIns="0" wrap="square" tIns="0">
            <a:spAutoFit/>
          </a:bodyPr>
          <a:lstStyle/>
          <a:p>
            <a:pPr indent="0" lvl="0" marL="0" rtl="0" algn="l">
              <a:lnSpc>
                <a:spcPct val="120008"/>
              </a:lnSpc>
              <a:spcBef>
                <a:spcPts val="0"/>
              </a:spcBef>
              <a:spcAft>
                <a:spcPts val="0"/>
              </a:spcAft>
              <a:buClr>
                <a:schemeClr val="dk1"/>
              </a:buClr>
              <a:buSzPts val="1100"/>
              <a:buFont typeface="Arial"/>
              <a:buNone/>
            </a:pPr>
            <a:r>
              <a:rPr lang="es">
                <a:solidFill>
                  <a:schemeClr val="dk1"/>
                </a:solidFill>
                <a:latin typeface="Archivo Narrow"/>
                <a:ea typeface="Archivo Narrow"/>
                <a:cs typeface="Archivo Narrow"/>
                <a:sym typeface="Archivo Narrow"/>
              </a:rPr>
              <a:t>Agregá una función al sistema explicado en la clase, que permita simular la venta de un producto. </a:t>
            </a:r>
            <a:endParaRPr>
              <a:solidFill>
                <a:schemeClr val="dk1"/>
              </a:solidFill>
              <a:latin typeface="Archivo Narrow"/>
              <a:ea typeface="Archivo Narrow"/>
              <a:cs typeface="Archivo Narrow"/>
              <a:sym typeface="Archivo Narrow"/>
            </a:endParaRPr>
          </a:p>
          <a:p>
            <a:pPr indent="0" lvl="0" marL="0" rtl="0" algn="l">
              <a:lnSpc>
                <a:spcPct val="120008"/>
              </a:lnSpc>
              <a:spcBef>
                <a:spcPts val="0"/>
              </a:spcBef>
              <a:spcAft>
                <a:spcPts val="0"/>
              </a:spcAft>
              <a:buClr>
                <a:schemeClr val="dk1"/>
              </a:buClr>
              <a:buSzPts val="1100"/>
              <a:buFont typeface="Arial"/>
              <a:buNone/>
            </a:pPr>
            <a:r>
              <a:rPr lang="es">
                <a:solidFill>
                  <a:schemeClr val="dk1"/>
                </a:solidFill>
                <a:latin typeface="Archivo Narrow"/>
                <a:ea typeface="Archivo Narrow"/>
                <a:cs typeface="Archivo Narrow"/>
                <a:sym typeface="Archivo Narrow"/>
              </a:rPr>
              <a:t>El usuario o usuaria deberá ingresar el código del producto y la cantidad a vender. Si la cantidad en stock es suficiente, la función debe restar esa cantidad del inventario. Si la cantidad solicitada es mayor a la disponible, debe mostrar un mensaje de error.</a:t>
            </a:r>
            <a:endParaRPr>
              <a:solidFill>
                <a:schemeClr val="dk1"/>
              </a:solidFill>
              <a:latin typeface="Archivo Narrow"/>
              <a:ea typeface="Archivo Narrow"/>
              <a:cs typeface="Archivo Narrow"/>
              <a:sym typeface="Archivo Narrow"/>
            </a:endParaRPr>
          </a:p>
          <a:p>
            <a:pPr indent="0" lvl="0" marL="0" rtl="0" algn="l">
              <a:lnSpc>
                <a:spcPct val="120008"/>
              </a:lnSpc>
              <a:spcBef>
                <a:spcPts val="0"/>
              </a:spcBef>
              <a:spcAft>
                <a:spcPts val="0"/>
              </a:spcAft>
              <a:buClr>
                <a:schemeClr val="dk1"/>
              </a:buClr>
              <a:buSzPts val="1100"/>
              <a:buFont typeface="Arial"/>
              <a:buNone/>
            </a:pPr>
            <a:r>
              <a:t/>
            </a:r>
            <a:endParaRPr>
              <a:solidFill>
                <a:schemeClr val="dk1"/>
              </a:solidFill>
              <a:latin typeface="Archivo Narrow"/>
              <a:ea typeface="Archivo Narrow"/>
              <a:cs typeface="Archivo Narrow"/>
              <a:sym typeface="Archivo Narrow"/>
            </a:endParaRPr>
          </a:p>
          <a:p>
            <a:pPr indent="0" lvl="0" marL="0" marR="0" rtl="0" algn="l">
              <a:lnSpc>
                <a:spcPct val="120008"/>
              </a:lnSpc>
              <a:spcBef>
                <a:spcPts val="0"/>
              </a:spcBef>
              <a:spcAft>
                <a:spcPts val="0"/>
              </a:spcAft>
              <a:buClr>
                <a:schemeClr val="dk1"/>
              </a:buClr>
              <a:buSzPts val="1100"/>
              <a:buFont typeface="Arial"/>
              <a:buNone/>
            </a:pPr>
            <a:r>
              <a:t/>
            </a:r>
            <a:endParaRPr>
              <a:solidFill>
                <a:schemeClr val="dk1"/>
              </a:solidFill>
              <a:latin typeface="Archivo Narrow"/>
              <a:ea typeface="Archivo Narrow"/>
              <a:cs typeface="Archivo Narrow"/>
              <a:sym typeface="Archivo Narrow"/>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37" name="Shape 337"/>
        <p:cNvGrpSpPr/>
        <p:nvPr/>
      </p:nvGrpSpPr>
      <p:grpSpPr>
        <a:xfrm>
          <a:off x="0" y="0"/>
          <a:ext cx="0" cy="0"/>
          <a:chOff x="0" y="0"/>
          <a:chExt cx="0" cy="0"/>
        </a:xfrm>
      </p:grpSpPr>
      <p:sp>
        <p:nvSpPr>
          <p:cNvPr id="338" name="Google Shape;338;g2d51b27748f_0_0"/>
          <p:cNvSpPr txBox="1"/>
          <p:nvPr/>
        </p:nvSpPr>
        <p:spPr>
          <a:xfrm>
            <a:off x="2743475" y="1163400"/>
            <a:ext cx="5582100" cy="1551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0"/>
              <a:buFont typeface="Arial"/>
              <a:buNone/>
            </a:pPr>
            <a:r>
              <a:t/>
            </a:r>
            <a:endParaRPr b="1" i="0" sz="3100" u="none" cap="none" strike="noStrike">
              <a:solidFill>
                <a:srgbClr val="434343"/>
              </a:solidFill>
              <a:latin typeface="Archivo Narrow"/>
              <a:ea typeface="Archivo Narrow"/>
              <a:cs typeface="Archivo Narrow"/>
              <a:sym typeface="Archivo Narrow"/>
            </a:endParaRPr>
          </a:p>
        </p:txBody>
      </p:sp>
      <p:sp>
        <p:nvSpPr>
          <p:cNvPr id="339" name="Google Shape;339;g2d51b27748f_0_0"/>
          <p:cNvSpPr/>
          <p:nvPr/>
        </p:nvSpPr>
        <p:spPr>
          <a:xfrm>
            <a:off x="2136450" y="3185400"/>
            <a:ext cx="4871100" cy="882600"/>
          </a:xfrm>
          <a:prstGeom prst="rect">
            <a:avLst/>
          </a:prstGeom>
          <a:solidFill>
            <a:schemeClr val="lt2"/>
          </a:solidFill>
          <a:ln cap="flat" cmpd="sng" w="9525">
            <a:solidFill>
              <a:srgbClr val="FFAB4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chivo Narrow"/>
                <a:ea typeface="Archivo Narrow"/>
                <a:cs typeface="Archivo Narrow"/>
                <a:sym typeface="Archivo Narrow"/>
              </a:rPr>
              <a:t>La resolución del cuestionario es de carácter obligatorio para pod</a:t>
            </a:r>
            <a:r>
              <a:rPr lang="es">
                <a:latin typeface="Archivo Narrow"/>
                <a:ea typeface="Archivo Narrow"/>
                <a:cs typeface="Archivo Narrow"/>
                <a:sym typeface="Archivo Narrow"/>
              </a:rPr>
              <a:t>er</a:t>
            </a:r>
            <a:r>
              <a:rPr b="0" i="0" lang="es" sz="1400" u="none" cap="none" strike="noStrike">
                <a:solidFill>
                  <a:srgbClr val="000000"/>
                </a:solidFill>
                <a:latin typeface="Archivo Narrow"/>
                <a:ea typeface="Archivo Narrow"/>
                <a:cs typeface="Archivo Narrow"/>
                <a:sym typeface="Archivo Narrow"/>
              </a:rPr>
              <a:t> </a:t>
            </a:r>
            <a:r>
              <a:rPr lang="es">
                <a:latin typeface="Archivo Narrow"/>
                <a:ea typeface="Archivo Narrow"/>
                <a:cs typeface="Archivo Narrow"/>
                <a:sym typeface="Archivo Narrow"/>
              </a:rPr>
              <a:t>avanzar en la cursada.</a:t>
            </a:r>
            <a:endParaRPr b="0" i="0" sz="1400" u="none" cap="none" strike="noStrike">
              <a:solidFill>
                <a:srgbClr val="000000"/>
              </a:solidFill>
              <a:latin typeface="Archivo Narrow"/>
              <a:ea typeface="Archivo Narrow"/>
              <a:cs typeface="Archivo Narrow"/>
              <a:sym typeface="Archivo Narrow"/>
            </a:endParaRPr>
          </a:p>
        </p:txBody>
      </p:sp>
      <p:grpSp>
        <p:nvGrpSpPr>
          <p:cNvPr id="340" name="Google Shape;340;g2d51b27748f_0_0"/>
          <p:cNvGrpSpPr/>
          <p:nvPr/>
        </p:nvGrpSpPr>
        <p:grpSpPr>
          <a:xfrm>
            <a:off x="973026" y="1099650"/>
            <a:ext cx="1614234" cy="1678793"/>
            <a:chOff x="0" y="-9525"/>
            <a:chExt cx="354123" cy="394843"/>
          </a:xfrm>
        </p:grpSpPr>
        <p:sp>
          <p:nvSpPr>
            <p:cNvPr id="341" name="Google Shape;341;g2d51b27748f_0_0"/>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342" name="Google Shape;342;g2d51b27748f_0_0"/>
            <p:cNvSpPr txBox="1"/>
            <p:nvPr/>
          </p:nvSpPr>
          <p:spPr>
            <a:xfrm>
              <a:off x="0" y="-9525"/>
              <a:ext cx="354000" cy="394800"/>
            </a:xfrm>
            <a:prstGeom prst="rect">
              <a:avLst/>
            </a:prstGeom>
            <a:solidFill>
              <a:srgbClr val="D2A6F4"/>
            </a:solid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343" name="Google Shape;343;g2d51b27748f_0_0"/>
          <p:cNvPicPr preferRelativeResize="0"/>
          <p:nvPr/>
        </p:nvPicPr>
        <p:blipFill rotWithShape="1">
          <a:blip r:embed="rId4">
            <a:alphaModFix/>
          </a:blip>
          <a:srcRect b="0" l="0" r="0" t="0"/>
          <a:stretch/>
        </p:blipFill>
        <p:spPr>
          <a:xfrm>
            <a:off x="1259821" y="1356952"/>
            <a:ext cx="1040684" cy="1164193"/>
          </a:xfrm>
          <a:prstGeom prst="rect">
            <a:avLst/>
          </a:prstGeom>
          <a:noFill/>
          <a:ln>
            <a:noFill/>
          </a:ln>
        </p:spPr>
      </p:pic>
      <p:sp>
        <p:nvSpPr>
          <p:cNvPr id="344" name="Google Shape;344;g2d51b27748f_0_0"/>
          <p:cNvSpPr txBox="1"/>
          <p:nvPr/>
        </p:nvSpPr>
        <p:spPr>
          <a:xfrm>
            <a:off x="2743473" y="1420050"/>
            <a:ext cx="5913300" cy="9483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2800"/>
              <a:buFont typeface="Arial"/>
              <a:buNone/>
            </a:pPr>
            <a:r>
              <a:rPr b="0" i="0" lang="es" sz="2800" u="none" cap="none" strike="noStrike">
                <a:solidFill>
                  <a:srgbClr val="000000"/>
                </a:solidFill>
                <a:latin typeface="Archivo Black"/>
                <a:ea typeface="Archivo Black"/>
                <a:cs typeface="Archivo Black"/>
                <a:sym typeface="Archivo Black"/>
              </a:rPr>
              <a:t>¡NUEVO CUESTIONARIO EN CAMPUS!</a:t>
            </a:r>
            <a:endParaRPr b="0" i="0" sz="31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0" name="Shape 60"/>
        <p:cNvGrpSpPr/>
        <p:nvPr/>
      </p:nvGrpSpPr>
      <p:grpSpPr>
        <a:xfrm>
          <a:off x="0" y="0"/>
          <a:ext cx="0" cy="0"/>
          <a:chOff x="0" y="0"/>
          <a:chExt cx="0" cy="0"/>
        </a:xfrm>
      </p:grpSpPr>
      <p:sp>
        <p:nvSpPr>
          <p:cNvPr id="61" name="Google Shape;61;g2f22587397b_2_0"/>
          <p:cNvSpPr txBox="1"/>
          <p:nvPr/>
        </p:nvSpPr>
        <p:spPr>
          <a:xfrm>
            <a:off x="632700" y="1864600"/>
            <a:ext cx="7878600" cy="837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0"/>
              <a:buFont typeface="Arial"/>
              <a:buNone/>
            </a:pPr>
            <a:r>
              <a:rPr b="1" i="0" lang="es" sz="4200" u="none" cap="none" strike="noStrike">
                <a:solidFill>
                  <a:srgbClr val="434343"/>
                </a:solidFill>
                <a:latin typeface="Archivo"/>
                <a:ea typeface="Archivo"/>
                <a:cs typeface="Archivo"/>
                <a:sym typeface="Archivo"/>
              </a:rPr>
              <a:t>¡Les damos la bienvenida! </a:t>
            </a:r>
            <a:endParaRPr b="1" i="0" sz="4200" u="none" cap="none" strike="noStrike">
              <a:solidFill>
                <a:srgbClr val="434343"/>
              </a:solidFill>
              <a:latin typeface="Archivo"/>
              <a:ea typeface="Archivo"/>
              <a:cs typeface="Archivo"/>
              <a:sym typeface="Archivo"/>
            </a:endParaRPr>
          </a:p>
        </p:txBody>
      </p:sp>
      <p:sp>
        <p:nvSpPr>
          <p:cNvPr id="62" name="Google Shape;62;g2f22587397b_2_0"/>
          <p:cNvSpPr/>
          <p:nvPr/>
        </p:nvSpPr>
        <p:spPr>
          <a:xfrm>
            <a:off x="2234850" y="2701950"/>
            <a:ext cx="4674300" cy="5211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g2f22587397b_2_0"/>
          <p:cNvSpPr txBox="1"/>
          <p:nvPr/>
        </p:nvSpPr>
        <p:spPr>
          <a:xfrm>
            <a:off x="2582550" y="2701900"/>
            <a:ext cx="4274700" cy="409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s" sz="2000" u="none" cap="none" strike="noStrike">
                <a:solidFill>
                  <a:srgbClr val="434343"/>
                </a:solidFill>
                <a:latin typeface="Archivo Medium"/>
                <a:ea typeface="Archivo Medium"/>
                <a:cs typeface="Archivo Medium"/>
                <a:sym typeface="Archivo Medium"/>
              </a:rPr>
              <a:t>Vamos a comenzar a grabar la clase</a:t>
            </a:r>
            <a:endParaRPr b="0" i="0" sz="2000" u="none" cap="none" strike="noStrike">
              <a:solidFill>
                <a:srgbClr val="434343"/>
              </a:solidFill>
              <a:latin typeface="Archivo Medium"/>
              <a:ea typeface="Archivo Medium"/>
              <a:cs typeface="Archivo Medium"/>
              <a:sym typeface="Archivo Medium"/>
            </a:endParaRPr>
          </a:p>
        </p:txBody>
      </p:sp>
      <p:pic>
        <p:nvPicPr>
          <p:cNvPr id="64" name="Google Shape;64;g2f22587397b_2_0"/>
          <p:cNvPicPr preferRelativeResize="0"/>
          <p:nvPr/>
        </p:nvPicPr>
        <p:blipFill rotWithShape="1">
          <a:blip r:embed="rId4">
            <a:alphaModFix/>
          </a:blip>
          <a:srcRect b="0" l="0" r="0" t="0"/>
          <a:stretch/>
        </p:blipFill>
        <p:spPr>
          <a:xfrm>
            <a:off x="2327375" y="2813588"/>
            <a:ext cx="297825" cy="2978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8" name="Shape 68"/>
        <p:cNvGrpSpPr/>
        <p:nvPr/>
      </p:nvGrpSpPr>
      <p:grpSpPr>
        <a:xfrm>
          <a:off x="0" y="0"/>
          <a:ext cx="0" cy="0"/>
          <a:chOff x="0" y="0"/>
          <a:chExt cx="0" cy="0"/>
        </a:xfrm>
      </p:grpSpPr>
      <p:sp>
        <p:nvSpPr>
          <p:cNvPr id="69" name="Google Shape;69;g2f22587397b_2_15"/>
          <p:cNvSpPr txBox="1"/>
          <p:nvPr/>
        </p:nvSpPr>
        <p:spPr>
          <a:xfrm>
            <a:off x="3714500" y="1309600"/>
            <a:ext cx="1337700" cy="569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0" i="0" lang="es" sz="2500" u="none" cap="none" strike="noStrike">
                <a:solidFill>
                  <a:schemeClr val="lt1"/>
                </a:solidFill>
                <a:latin typeface="Archivo Thin"/>
                <a:ea typeface="Archivo Thin"/>
                <a:cs typeface="Archivo Thin"/>
                <a:sym typeface="Archivo Thin"/>
              </a:rPr>
              <a:t>Clase</a:t>
            </a:r>
            <a:endParaRPr b="0" i="0" sz="2500" u="none" cap="none" strike="noStrike">
              <a:solidFill>
                <a:schemeClr val="lt1"/>
              </a:solidFill>
              <a:latin typeface="Archivo Thin"/>
              <a:ea typeface="Archivo Thin"/>
              <a:cs typeface="Archivo Thin"/>
              <a:sym typeface="Archivo Thin"/>
            </a:endParaRPr>
          </a:p>
        </p:txBody>
      </p:sp>
      <p:sp>
        <p:nvSpPr>
          <p:cNvPr id="70" name="Google Shape;70;g2f22587397b_2_15"/>
          <p:cNvSpPr txBox="1"/>
          <p:nvPr/>
        </p:nvSpPr>
        <p:spPr>
          <a:xfrm>
            <a:off x="4697325" y="1271050"/>
            <a:ext cx="8574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s" sz="3000" u="none" cap="none" strike="noStrike">
                <a:solidFill>
                  <a:schemeClr val="lt1"/>
                </a:solidFill>
                <a:latin typeface="Archivo Black"/>
                <a:ea typeface="Archivo Black"/>
                <a:cs typeface="Archivo Black"/>
                <a:sym typeface="Archivo Black"/>
              </a:rPr>
              <a:t>1</a:t>
            </a:r>
            <a:r>
              <a:rPr lang="es" sz="3000">
                <a:solidFill>
                  <a:schemeClr val="lt1"/>
                </a:solidFill>
                <a:latin typeface="Archivo Black"/>
                <a:ea typeface="Archivo Black"/>
                <a:cs typeface="Archivo Black"/>
                <a:sym typeface="Archivo Black"/>
              </a:rPr>
              <a:t>2</a:t>
            </a:r>
            <a:r>
              <a:rPr b="0" i="0" lang="es" sz="3000" u="none" cap="none" strike="noStrike">
                <a:solidFill>
                  <a:schemeClr val="lt1"/>
                </a:solidFill>
                <a:latin typeface="Archivo Black"/>
                <a:ea typeface="Archivo Black"/>
                <a:cs typeface="Archivo Black"/>
                <a:sym typeface="Archivo Black"/>
              </a:rPr>
              <a:t>.</a:t>
            </a:r>
            <a:endParaRPr b="0" i="0" sz="3000" u="none" cap="none" strike="noStrike">
              <a:solidFill>
                <a:schemeClr val="lt1"/>
              </a:solidFill>
              <a:latin typeface="Archivo Black"/>
              <a:ea typeface="Archivo Black"/>
              <a:cs typeface="Archivo Black"/>
              <a:sym typeface="Archivo Black"/>
            </a:endParaRPr>
          </a:p>
        </p:txBody>
      </p:sp>
      <p:sp>
        <p:nvSpPr>
          <p:cNvPr id="71" name="Google Shape;71;g2f22587397b_2_15"/>
          <p:cNvSpPr txBox="1"/>
          <p:nvPr/>
        </p:nvSpPr>
        <p:spPr>
          <a:xfrm>
            <a:off x="3559255" y="2069275"/>
            <a:ext cx="1795800" cy="36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sz="1600">
                <a:solidFill>
                  <a:schemeClr val="lt1"/>
                </a:solidFill>
                <a:latin typeface="Archivo Thin"/>
                <a:ea typeface="Archivo Thin"/>
                <a:cs typeface="Archivo Thin"/>
                <a:sym typeface="Archivo Thin"/>
              </a:rPr>
              <a:t>Ruta de avance</a:t>
            </a:r>
            <a:endParaRPr sz="1600">
              <a:solidFill>
                <a:schemeClr val="lt1"/>
              </a:solidFill>
              <a:latin typeface="Archivo Thin"/>
              <a:ea typeface="Archivo Thin"/>
              <a:cs typeface="Archivo Thin"/>
              <a:sym typeface="Archivo Thin"/>
            </a:endParaRPr>
          </a:p>
        </p:txBody>
      </p:sp>
      <p:sp>
        <p:nvSpPr>
          <p:cNvPr id="72" name="Google Shape;72;g2f22587397b_2_15"/>
          <p:cNvSpPr txBox="1"/>
          <p:nvPr/>
        </p:nvSpPr>
        <p:spPr>
          <a:xfrm>
            <a:off x="3192750" y="2438575"/>
            <a:ext cx="2302800" cy="1359900"/>
          </a:xfrm>
          <a:prstGeom prst="rect">
            <a:avLst/>
          </a:prstGeom>
          <a:noFill/>
          <a:ln>
            <a:noFill/>
          </a:ln>
        </p:spPr>
        <p:txBody>
          <a:bodyPr anchorCtr="0" anchor="t" bIns="91425" lIns="91425" spcFirstLastPara="1" rIns="91425" wrap="square" tIns="91425">
            <a:noAutofit/>
          </a:bodyPr>
          <a:lstStyle/>
          <a:p>
            <a:pPr indent="-292100" lvl="0" marL="457200" rtl="0" algn="l">
              <a:spcBef>
                <a:spcPts val="0"/>
              </a:spcBef>
              <a:spcAft>
                <a:spcPts val="0"/>
              </a:spcAft>
              <a:buClr>
                <a:schemeClr val="lt1"/>
              </a:buClr>
              <a:buSzPts val="1000"/>
              <a:buFont typeface="Archivo Thin"/>
              <a:buAutoNum type="arabicPeriod"/>
            </a:pPr>
            <a:r>
              <a:rPr lang="es" sz="1000">
                <a:solidFill>
                  <a:schemeClr val="lt1"/>
                </a:solidFill>
                <a:latin typeface="Archivo Thin"/>
                <a:ea typeface="Archivo Thin"/>
                <a:cs typeface="Archivo Thin"/>
                <a:sym typeface="Archivo Thin"/>
              </a:rPr>
              <a:t>Creamos las funciones necesarias para el Proyecto Integrador</a:t>
            </a:r>
            <a:endParaRPr sz="1000">
              <a:solidFill>
                <a:schemeClr val="lt1"/>
              </a:solidFill>
              <a:latin typeface="Archivo Thin"/>
              <a:ea typeface="Archivo Thin"/>
              <a:cs typeface="Archivo Thin"/>
              <a:sym typeface="Archivo Thin"/>
            </a:endParaRPr>
          </a:p>
          <a:p>
            <a:pPr indent="0" lvl="0" marL="457200" marR="0" rtl="0" algn="l">
              <a:lnSpc>
                <a:spcPct val="100000"/>
              </a:lnSpc>
              <a:spcBef>
                <a:spcPts val="0"/>
              </a:spcBef>
              <a:spcAft>
                <a:spcPts val="0"/>
              </a:spcAft>
              <a:buNone/>
            </a:pPr>
            <a:r>
              <a:t/>
            </a:r>
            <a:endParaRPr sz="1000">
              <a:solidFill>
                <a:schemeClr val="lt1"/>
              </a:solidFill>
              <a:latin typeface="Archivo Thin"/>
              <a:ea typeface="Archivo Thin"/>
              <a:cs typeface="Archivo Thin"/>
              <a:sym typeface="Archivo Thin"/>
            </a:endParaRPr>
          </a:p>
        </p:txBody>
      </p:sp>
      <p:sp>
        <p:nvSpPr>
          <p:cNvPr id="73" name="Google Shape;73;g2f22587397b_2_15"/>
          <p:cNvSpPr txBox="1"/>
          <p:nvPr/>
        </p:nvSpPr>
        <p:spPr>
          <a:xfrm>
            <a:off x="6295500" y="1309600"/>
            <a:ext cx="1337700" cy="569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0" i="0" lang="es" sz="2500" u="none" cap="none" strike="noStrike">
                <a:solidFill>
                  <a:schemeClr val="lt1"/>
                </a:solidFill>
                <a:latin typeface="Archivo Thin"/>
                <a:ea typeface="Archivo Thin"/>
                <a:cs typeface="Archivo Thin"/>
                <a:sym typeface="Archivo Thin"/>
              </a:rPr>
              <a:t>Clase</a:t>
            </a:r>
            <a:endParaRPr b="0" i="0" sz="2500" u="none" cap="none" strike="noStrike">
              <a:solidFill>
                <a:schemeClr val="lt1"/>
              </a:solidFill>
              <a:latin typeface="Archivo Thin"/>
              <a:ea typeface="Archivo Thin"/>
              <a:cs typeface="Archivo Thin"/>
              <a:sym typeface="Archivo Thin"/>
            </a:endParaRPr>
          </a:p>
        </p:txBody>
      </p:sp>
      <p:sp>
        <p:nvSpPr>
          <p:cNvPr id="74" name="Google Shape;74;g2f22587397b_2_15"/>
          <p:cNvSpPr txBox="1"/>
          <p:nvPr/>
        </p:nvSpPr>
        <p:spPr>
          <a:xfrm>
            <a:off x="7278325" y="1271050"/>
            <a:ext cx="8574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s" sz="3000" u="none" cap="none" strike="noStrike">
                <a:solidFill>
                  <a:schemeClr val="lt1"/>
                </a:solidFill>
                <a:latin typeface="Archivo Black"/>
                <a:ea typeface="Archivo Black"/>
                <a:cs typeface="Archivo Black"/>
                <a:sym typeface="Archivo Black"/>
              </a:rPr>
              <a:t>1</a:t>
            </a:r>
            <a:r>
              <a:rPr lang="es" sz="3000">
                <a:solidFill>
                  <a:schemeClr val="lt1"/>
                </a:solidFill>
                <a:latin typeface="Archivo Black"/>
                <a:ea typeface="Archivo Black"/>
                <a:cs typeface="Archivo Black"/>
                <a:sym typeface="Archivo Black"/>
              </a:rPr>
              <a:t>3</a:t>
            </a:r>
            <a:r>
              <a:rPr b="0" i="0" lang="es" sz="3000" u="none" cap="none" strike="noStrike">
                <a:solidFill>
                  <a:schemeClr val="lt1"/>
                </a:solidFill>
                <a:latin typeface="Archivo Black"/>
                <a:ea typeface="Archivo Black"/>
                <a:cs typeface="Archivo Black"/>
                <a:sym typeface="Archivo Black"/>
              </a:rPr>
              <a:t>.</a:t>
            </a:r>
            <a:endParaRPr b="0" i="0" sz="3000" u="none" cap="none" strike="noStrike">
              <a:solidFill>
                <a:schemeClr val="lt1"/>
              </a:solidFill>
              <a:latin typeface="Archivo Black"/>
              <a:ea typeface="Archivo Black"/>
              <a:cs typeface="Archivo Black"/>
              <a:sym typeface="Archivo Black"/>
            </a:endParaRPr>
          </a:p>
        </p:txBody>
      </p:sp>
      <p:sp>
        <p:nvSpPr>
          <p:cNvPr id="75" name="Google Shape;75;g2f22587397b_2_15"/>
          <p:cNvSpPr txBox="1"/>
          <p:nvPr/>
        </p:nvSpPr>
        <p:spPr>
          <a:xfrm>
            <a:off x="6140255" y="2069275"/>
            <a:ext cx="1795800" cy="36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sz="1600">
                <a:solidFill>
                  <a:schemeClr val="lt1"/>
                </a:solidFill>
                <a:latin typeface="Archivo Thin"/>
                <a:ea typeface="Archivo Thin"/>
                <a:cs typeface="Archivo Thin"/>
                <a:sym typeface="Archivo Thin"/>
              </a:rPr>
              <a:t>Bases de Datos</a:t>
            </a:r>
            <a:endParaRPr sz="1600">
              <a:solidFill>
                <a:schemeClr val="lt1"/>
              </a:solidFill>
              <a:latin typeface="Archivo Thin"/>
              <a:ea typeface="Archivo Thin"/>
              <a:cs typeface="Archivo Thin"/>
              <a:sym typeface="Archivo Thin"/>
            </a:endParaRPr>
          </a:p>
        </p:txBody>
      </p:sp>
      <p:sp>
        <p:nvSpPr>
          <p:cNvPr id="76" name="Google Shape;76;g2f22587397b_2_15"/>
          <p:cNvSpPr txBox="1"/>
          <p:nvPr/>
        </p:nvSpPr>
        <p:spPr>
          <a:xfrm>
            <a:off x="5773750" y="2438575"/>
            <a:ext cx="2302800" cy="1359900"/>
          </a:xfrm>
          <a:prstGeom prst="rect">
            <a:avLst/>
          </a:prstGeom>
          <a:noFill/>
          <a:ln>
            <a:noFill/>
          </a:ln>
        </p:spPr>
        <p:txBody>
          <a:bodyPr anchorCtr="0" anchor="t" bIns="91425" lIns="91425" spcFirstLastPara="1" rIns="91425" wrap="square" tIns="91425">
            <a:noAutofit/>
          </a:bodyPr>
          <a:lstStyle/>
          <a:p>
            <a:pPr indent="-292100" lvl="0" marL="457200" rtl="0" algn="l">
              <a:spcBef>
                <a:spcPts val="0"/>
              </a:spcBef>
              <a:spcAft>
                <a:spcPts val="0"/>
              </a:spcAft>
              <a:buClr>
                <a:schemeClr val="lt1"/>
              </a:buClr>
              <a:buSzPts val="1000"/>
              <a:buFont typeface="Archivo Thin"/>
              <a:buAutoNum type="arabicPeriod"/>
            </a:pPr>
            <a:r>
              <a:rPr lang="es" sz="1000">
                <a:solidFill>
                  <a:schemeClr val="lt1"/>
                </a:solidFill>
                <a:latin typeface="Archivo Thin"/>
                <a:ea typeface="Archivo Thin"/>
                <a:cs typeface="Archivo Thin"/>
                <a:sym typeface="Archivo Thin"/>
              </a:rPr>
              <a:t>Concepto y utilidad de los módulos en Python</a:t>
            </a:r>
            <a:endParaRPr sz="1000">
              <a:solidFill>
                <a:schemeClr val="lt1"/>
              </a:solidFill>
              <a:latin typeface="Archivo Thin"/>
              <a:ea typeface="Archivo Thin"/>
              <a:cs typeface="Archivo Thin"/>
              <a:sym typeface="Archivo Thin"/>
            </a:endParaRPr>
          </a:p>
          <a:p>
            <a:pPr indent="-292100" lvl="0" marL="457200" rtl="0" algn="l">
              <a:spcBef>
                <a:spcPts val="0"/>
              </a:spcBef>
              <a:spcAft>
                <a:spcPts val="0"/>
              </a:spcAft>
              <a:buClr>
                <a:schemeClr val="lt1"/>
              </a:buClr>
              <a:buSzPts val="1000"/>
              <a:buFont typeface="Archivo Thin"/>
              <a:buAutoNum type="arabicPeriod"/>
            </a:pPr>
            <a:r>
              <a:rPr lang="es" sz="1000">
                <a:solidFill>
                  <a:schemeClr val="lt1"/>
                </a:solidFill>
                <a:latin typeface="Archivo Thin"/>
                <a:ea typeface="Archivo Thin"/>
                <a:cs typeface="Archivo Thin"/>
                <a:sym typeface="Archivo Thin"/>
              </a:rPr>
              <a:t>Introducción a Bases de Datos.</a:t>
            </a:r>
            <a:endParaRPr sz="1000">
              <a:solidFill>
                <a:schemeClr val="lt1"/>
              </a:solidFill>
              <a:latin typeface="Archivo Thin"/>
              <a:ea typeface="Archivo Thin"/>
              <a:cs typeface="Archivo Thin"/>
              <a:sym typeface="Archivo Thin"/>
            </a:endParaRPr>
          </a:p>
          <a:p>
            <a:pPr indent="-292100" lvl="0" marL="457200" rtl="0" algn="l">
              <a:spcBef>
                <a:spcPts val="0"/>
              </a:spcBef>
              <a:spcAft>
                <a:spcPts val="0"/>
              </a:spcAft>
              <a:buClr>
                <a:schemeClr val="lt1"/>
              </a:buClr>
              <a:buSzPts val="1000"/>
              <a:buFont typeface="Archivo Thin"/>
              <a:buAutoNum type="arabicPeriod"/>
            </a:pPr>
            <a:r>
              <a:rPr lang="es" sz="1000">
                <a:solidFill>
                  <a:schemeClr val="lt1"/>
                </a:solidFill>
                <a:latin typeface="Archivo Thin"/>
                <a:ea typeface="Archivo Thin"/>
                <a:cs typeface="Archivo Thin"/>
                <a:sym typeface="Archivo Thin"/>
              </a:rPr>
              <a:t>Idea de tabla, campo, índice, clave, etc.</a:t>
            </a:r>
            <a:endParaRPr sz="1000">
              <a:solidFill>
                <a:schemeClr val="lt1"/>
              </a:solidFill>
              <a:latin typeface="Archivo Thin"/>
              <a:ea typeface="Archivo Thin"/>
              <a:cs typeface="Archivo Thin"/>
              <a:sym typeface="Archivo Thin"/>
            </a:endParaRPr>
          </a:p>
        </p:txBody>
      </p:sp>
      <p:sp>
        <p:nvSpPr>
          <p:cNvPr id="77" name="Google Shape;77;g2f22587397b_2_15"/>
          <p:cNvSpPr txBox="1"/>
          <p:nvPr/>
        </p:nvSpPr>
        <p:spPr>
          <a:xfrm>
            <a:off x="1133500" y="1309588"/>
            <a:ext cx="1337700" cy="569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0" i="0" lang="es" sz="2500" u="none" cap="none" strike="noStrike">
                <a:solidFill>
                  <a:schemeClr val="lt1"/>
                </a:solidFill>
                <a:latin typeface="Archivo Thin"/>
                <a:ea typeface="Archivo Thin"/>
                <a:cs typeface="Archivo Thin"/>
                <a:sym typeface="Archivo Thin"/>
              </a:rPr>
              <a:t>Clase</a:t>
            </a:r>
            <a:endParaRPr b="0" i="0" sz="2500" u="none" cap="none" strike="noStrike">
              <a:solidFill>
                <a:schemeClr val="lt1"/>
              </a:solidFill>
              <a:latin typeface="Archivo Thin"/>
              <a:ea typeface="Archivo Thin"/>
              <a:cs typeface="Archivo Thin"/>
              <a:sym typeface="Archivo Thin"/>
            </a:endParaRPr>
          </a:p>
        </p:txBody>
      </p:sp>
      <p:sp>
        <p:nvSpPr>
          <p:cNvPr id="78" name="Google Shape;78;g2f22587397b_2_15"/>
          <p:cNvSpPr txBox="1"/>
          <p:nvPr/>
        </p:nvSpPr>
        <p:spPr>
          <a:xfrm>
            <a:off x="2116325" y="1271038"/>
            <a:ext cx="8574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s" sz="3000" u="none" cap="none" strike="noStrike">
                <a:solidFill>
                  <a:schemeClr val="lt1"/>
                </a:solidFill>
                <a:latin typeface="Archivo Black"/>
                <a:ea typeface="Archivo Black"/>
                <a:cs typeface="Archivo Black"/>
                <a:sym typeface="Archivo Black"/>
              </a:rPr>
              <a:t>1</a:t>
            </a:r>
            <a:r>
              <a:rPr lang="es" sz="3000">
                <a:solidFill>
                  <a:schemeClr val="lt1"/>
                </a:solidFill>
                <a:latin typeface="Archivo Black"/>
                <a:ea typeface="Archivo Black"/>
                <a:cs typeface="Archivo Black"/>
                <a:sym typeface="Archivo Black"/>
              </a:rPr>
              <a:t>1</a:t>
            </a:r>
            <a:r>
              <a:rPr b="0" i="0" lang="es" sz="3000" u="none" cap="none" strike="noStrike">
                <a:solidFill>
                  <a:schemeClr val="lt1"/>
                </a:solidFill>
                <a:latin typeface="Archivo Black"/>
                <a:ea typeface="Archivo Black"/>
                <a:cs typeface="Archivo Black"/>
                <a:sym typeface="Archivo Black"/>
              </a:rPr>
              <a:t>.</a:t>
            </a:r>
            <a:endParaRPr b="0" i="0" sz="3000" u="none" cap="none" strike="noStrike">
              <a:solidFill>
                <a:schemeClr val="lt1"/>
              </a:solidFill>
              <a:latin typeface="Archivo Black"/>
              <a:ea typeface="Archivo Black"/>
              <a:cs typeface="Archivo Black"/>
              <a:sym typeface="Archivo Black"/>
            </a:endParaRPr>
          </a:p>
        </p:txBody>
      </p:sp>
      <p:sp>
        <p:nvSpPr>
          <p:cNvPr id="79" name="Google Shape;79;g2f22587397b_2_15"/>
          <p:cNvSpPr txBox="1"/>
          <p:nvPr/>
        </p:nvSpPr>
        <p:spPr>
          <a:xfrm>
            <a:off x="978255" y="2069263"/>
            <a:ext cx="1795800" cy="36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sz="1600">
                <a:solidFill>
                  <a:schemeClr val="lt1"/>
                </a:solidFill>
                <a:latin typeface="Archivo Thin"/>
                <a:ea typeface="Archivo Thin"/>
                <a:cs typeface="Archivo Thin"/>
                <a:sym typeface="Archivo Thin"/>
              </a:rPr>
              <a:t>Funciones</a:t>
            </a:r>
            <a:endParaRPr b="0" i="0" sz="1600" u="none" cap="none" strike="noStrike">
              <a:solidFill>
                <a:schemeClr val="lt1"/>
              </a:solidFill>
              <a:latin typeface="Archivo Thin"/>
              <a:ea typeface="Archivo Thin"/>
              <a:cs typeface="Archivo Thin"/>
              <a:sym typeface="Archivo Thin"/>
            </a:endParaRPr>
          </a:p>
        </p:txBody>
      </p:sp>
      <p:sp>
        <p:nvSpPr>
          <p:cNvPr id="80" name="Google Shape;80;g2f22587397b_2_15"/>
          <p:cNvSpPr txBox="1"/>
          <p:nvPr/>
        </p:nvSpPr>
        <p:spPr>
          <a:xfrm>
            <a:off x="611750" y="2438563"/>
            <a:ext cx="2302800" cy="1359900"/>
          </a:xfrm>
          <a:prstGeom prst="rect">
            <a:avLst/>
          </a:prstGeom>
          <a:noFill/>
          <a:ln>
            <a:noFill/>
          </a:ln>
        </p:spPr>
        <p:txBody>
          <a:bodyPr anchorCtr="0" anchor="t" bIns="91425" lIns="91425" spcFirstLastPara="1" rIns="91425" wrap="square" tIns="91425">
            <a:noAutofit/>
          </a:bodyPr>
          <a:lstStyle/>
          <a:p>
            <a:pPr indent="-292100" lvl="0" marL="457200" rtl="0" algn="l">
              <a:spcBef>
                <a:spcPts val="0"/>
              </a:spcBef>
              <a:spcAft>
                <a:spcPts val="0"/>
              </a:spcAft>
              <a:buClr>
                <a:schemeClr val="lt1"/>
              </a:buClr>
              <a:buSzPts val="1000"/>
              <a:buFont typeface="Archivo Thin"/>
              <a:buAutoNum type="arabicPeriod"/>
            </a:pPr>
            <a:r>
              <a:rPr lang="es" sz="1000">
                <a:solidFill>
                  <a:schemeClr val="lt1"/>
                </a:solidFill>
                <a:latin typeface="Archivo Thin"/>
                <a:ea typeface="Archivo Thin"/>
                <a:cs typeface="Archivo Thin"/>
                <a:sym typeface="Archivo Thin"/>
              </a:rPr>
              <a:t>Funciones en Python: definición y uso.</a:t>
            </a:r>
            <a:endParaRPr sz="1000">
              <a:solidFill>
                <a:schemeClr val="lt1"/>
              </a:solidFill>
              <a:latin typeface="Archivo Thin"/>
              <a:ea typeface="Archivo Thin"/>
              <a:cs typeface="Archivo Thin"/>
              <a:sym typeface="Archivo Thin"/>
            </a:endParaRPr>
          </a:p>
          <a:p>
            <a:pPr indent="-292100" lvl="0" marL="457200" rtl="0" algn="l">
              <a:spcBef>
                <a:spcPts val="0"/>
              </a:spcBef>
              <a:spcAft>
                <a:spcPts val="0"/>
              </a:spcAft>
              <a:buClr>
                <a:schemeClr val="lt1"/>
              </a:buClr>
              <a:buSzPts val="1000"/>
              <a:buFont typeface="Archivo Thin"/>
              <a:buAutoNum type="arabicPeriod"/>
            </a:pPr>
            <a:r>
              <a:rPr lang="es" sz="1000">
                <a:solidFill>
                  <a:schemeClr val="lt1"/>
                </a:solidFill>
                <a:latin typeface="Archivo Thin"/>
                <a:ea typeface="Archivo Thin"/>
                <a:cs typeface="Archivo Thin"/>
                <a:sym typeface="Archivo Thin"/>
              </a:rPr>
              <a:t>Argumentos y retorno de valores.</a:t>
            </a:r>
            <a:endParaRPr sz="1000">
              <a:solidFill>
                <a:schemeClr val="lt1"/>
              </a:solidFill>
              <a:latin typeface="Archivo Thin"/>
              <a:ea typeface="Archivo Thin"/>
              <a:cs typeface="Archivo Thin"/>
              <a:sym typeface="Archivo Thin"/>
            </a:endParaRPr>
          </a:p>
          <a:p>
            <a:pPr indent="-292100" lvl="0" marL="457200" rtl="0" algn="l">
              <a:spcBef>
                <a:spcPts val="0"/>
              </a:spcBef>
              <a:spcAft>
                <a:spcPts val="0"/>
              </a:spcAft>
              <a:buClr>
                <a:schemeClr val="lt1"/>
              </a:buClr>
              <a:buSzPts val="1000"/>
              <a:buFont typeface="Archivo Thin"/>
              <a:buAutoNum type="arabicPeriod"/>
            </a:pPr>
            <a:r>
              <a:rPr lang="es" sz="1000">
                <a:solidFill>
                  <a:schemeClr val="lt1"/>
                </a:solidFill>
                <a:latin typeface="Archivo Thin"/>
                <a:ea typeface="Archivo Thin"/>
                <a:cs typeface="Archivo Thin"/>
                <a:sym typeface="Archivo Thin"/>
              </a:rPr>
              <a:t>Funciones que llaman a funciones.</a:t>
            </a:r>
            <a:endParaRPr sz="1000">
              <a:solidFill>
                <a:schemeClr val="lt1"/>
              </a:solidFill>
              <a:latin typeface="Archivo Thin"/>
              <a:ea typeface="Archivo Thin"/>
              <a:cs typeface="Archivo Thin"/>
              <a:sym typeface="Archivo Thin"/>
            </a:endParaRPr>
          </a:p>
          <a:p>
            <a:pPr indent="0" lvl="0" marL="0" marR="0" rtl="0" algn="l">
              <a:lnSpc>
                <a:spcPct val="100000"/>
              </a:lnSpc>
              <a:spcBef>
                <a:spcPts val="0"/>
              </a:spcBef>
              <a:spcAft>
                <a:spcPts val="0"/>
              </a:spcAft>
              <a:buNone/>
            </a:pPr>
            <a:r>
              <a:t/>
            </a:r>
            <a:endParaRPr sz="1000">
              <a:solidFill>
                <a:schemeClr val="lt1"/>
              </a:solidFill>
              <a:latin typeface="Archivo Thin"/>
              <a:ea typeface="Archivo Thin"/>
              <a:cs typeface="Archivo Thin"/>
              <a:sym typeface="Archivo Thi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4" name="Shape 84"/>
        <p:cNvGrpSpPr/>
        <p:nvPr/>
      </p:nvGrpSpPr>
      <p:grpSpPr>
        <a:xfrm>
          <a:off x="0" y="0"/>
          <a:ext cx="0" cy="0"/>
          <a:chOff x="0" y="0"/>
          <a:chExt cx="0" cy="0"/>
        </a:xfrm>
      </p:grpSpPr>
      <p:sp>
        <p:nvSpPr>
          <p:cNvPr id="85" name="Google Shape;85;g2243cb1caa2_0_0"/>
          <p:cNvSpPr txBox="1"/>
          <p:nvPr/>
        </p:nvSpPr>
        <p:spPr>
          <a:xfrm>
            <a:off x="718000" y="649725"/>
            <a:ext cx="5361900" cy="718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0"/>
              <a:buFont typeface="Arial"/>
              <a:buNone/>
            </a:pPr>
            <a:r>
              <a:rPr b="0" i="0" lang="es" sz="3700" u="none" cap="none" strike="noStrike">
                <a:solidFill>
                  <a:srgbClr val="434343"/>
                </a:solidFill>
                <a:latin typeface="Archivo Narrow"/>
                <a:ea typeface="Archivo Narrow"/>
                <a:cs typeface="Archivo Narrow"/>
                <a:sym typeface="Archivo Narrow"/>
              </a:rPr>
              <a:t>Pero antes…</a:t>
            </a:r>
            <a:endParaRPr b="1" i="0" sz="3800" u="none" cap="none" strike="noStrike">
              <a:solidFill>
                <a:srgbClr val="434343"/>
              </a:solidFill>
              <a:latin typeface="Archivo Narrow"/>
              <a:ea typeface="Archivo Narrow"/>
              <a:cs typeface="Archivo Narrow"/>
              <a:sym typeface="Archivo Narrow"/>
            </a:endParaRPr>
          </a:p>
        </p:txBody>
      </p:sp>
      <p:sp>
        <p:nvSpPr>
          <p:cNvPr id="86" name="Google Shape;86;g2243cb1caa2_0_0"/>
          <p:cNvSpPr/>
          <p:nvPr/>
        </p:nvSpPr>
        <p:spPr>
          <a:xfrm>
            <a:off x="2622338" y="2196450"/>
            <a:ext cx="5984700" cy="8826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s" sz="3000" u="none" cap="none" strike="noStrike">
                <a:solidFill>
                  <a:srgbClr val="434343"/>
                </a:solidFill>
                <a:latin typeface="Archivo Narrow"/>
                <a:ea typeface="Archivo Narrow"/>
                <a:cs typeface="Archivo Narrow"/>
                <a:sym typeface="Archivo Narrow"/>
              </a:rPr>
              <a:t>¡Resolvamos los “</a:t>
            </a:r>
            <a:r>
              <a:rPr b="1" i="0" lang="es" sz="3000" u="none" cap="none" strike="noStrike">
                <a:solidFill>
                  <a:srgbClr val="434343"/>
                </a:solidFill>
                <a:latin typeface="Archivo Narrow"/>
                <a:ea typeface="Archivo Narrow"/>
                <a:cs typeface="Archivo Narrow"/>
                <a:sym typeface="Archivo Narrow"/>
              </a:rPr>
              <a:t>Ejercicios prácticos</a:t>
            </a:r>
            <a:r>
              <a:rPr b="0" i="0" lang="es" sz="3000" u="none" cap="none" strike="noStrike">
                <a:solidFill>
                  <a:srgbClr val="434343"/>
                </a:solidFill>
                <a:latin typeface="Archivo Narrow"/>
                <a:ea typeface="Archivo Narrow"/>
                <a:cs typeface="Archivo Narrow"/>
                <a:sym typeface="Archivo Narrow"/>
              </a:rPr>
              <a:t>” de la clase anterior!</a:t>
            </a:r>
            <a:endParaRPr b="0" i="0" sz="3000" u="none" cap="none" strike="noStrike">
              <a:solidFill>
                <a:srgbClr val="434343"/>
              </a:solidFill>
              <a:latin typeface="Archivo Narrow"/>
              <a:ea typeface="Archivo Narrow"/>
              <a:cs typeface="Archivo Narrow"/>
              <a:sym typeface="Archivo Narrow"/>
            </a:endParaRPr>
          </a:p>
        </p:txBody>
      </p:sp>
      <p:grpSp>
        <p:nvGrpSpPr>
          <p:cNvPr id="87" name="Google Shape;87;g2243cb1caa2_0_0"/>
          <p:cNvGrpSpPr/>
          <p:nvPr/>
        </p:nvGrpSpPr>
        <p:grpSpPr>
          <a:xfrm>
            <a:off x="896513" y="1877400"/>
            <a:ext cx="1614234" cy="1678793"/>
            <a:chOff x="0" y="-9525"/>
            <a:chExt cx="354123" cy="394843"/>
          </a:xfrm>
        </p:grpSpPr>
        <p:sp>
          <p:nvSpPr>
            <p:cNvPr id="88" name="Google Shape;88;g2243cb1caa2_0_0"/>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89" name="Google Shape;89;g2243cb1caa2_0_0"/>
            <p:cNvSpPr txBox="1"/>
            <p:nvPr/>
          </p:nvSpPr>
          <p:spPr>
            <a:xfrm>
              <a:off x="0" y="-9525"/>
              <a:ext cx="354000" cy="394800"/>
            </a:xfrm>
            <a:prstGeom prst="rect">
              <a:avLst/>
            </a:prstGeom>
            <a:solidFill>
              <a:srgbClr val="D2A6F4"/>
            </a:solid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90" name="Google Shape;90;g2243cb1caa2_0_0"/>
          <p:cNvPicPr preferRelativeResize="0"/>
          <p:nvPr/>
        </p:nvPicPr>
        <p:blipFill rotWithShape="1">
          <a:blip r:embed="rId4">
            <a:alphaModFix/>
          </a:blip>
          <a:srcRect b="0" l="0" r="0" t="0"/>
          <a:stretch/>
        </p:blipFill>
        <p:spPr>
          <a:xfrm>
            <a:off x="1094025" y="2107200"/>
            <a:ext cx="1219200" cy="1219200"/>
          </a:xfrm>
          <a:prstGeom prst="rect">
            <a:avLst/>
          </a:prstGeom>
          <a:noFill/>
          <a:ln>
            <a:noFill/>
          </a:ln>
        </p:spPr>
      </p:pic>
      <p:cxnSp>
        <p:nvCxnSpPr>
          <p:cNvPr id="91" name="Google Shape;91;g2243cb1caa2_0_0"/>
          <p:cNvCxnSpPr/>
          <p:nvPr/>
        </p:nvCxnSpPr>
        <p:spPr>
          <a:xfrm rot="6290">
            <a:off x="555358" y="1438738"/>
            <a:ext cx="5247009" cy="0"/>
          </a:xfrm>
          <a:prstGeom prst="straightConnector1">
            <a:avLst/>
          </a:prstGeom>
          <a:noFill/>
          <a:ln cap="rnd" cmpd="sng" w="9525">
            <a:solidFill>
              <a:srgbClr val="9900FF"/>
            </a:solidFill>
            <a:prstDash val="solid"/>
            <a:round/>
            <a:headEnd len="sm" w="sm" type="none"/>
            <a:tailEnd len="sm" w="sm"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g30210dc0ce7_1_15"/>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cxnSp>
        <p:nvCxnSpPr>
          <p:cNvPr id="101" name="Google Shape;101;g30210dc0ce7_1_15"/>
          <p:cNvCxnSpPr/>
          <p:nvPr/>
        </p:nvCxnSpPr>
        <p:spPr>
          <a:xfrm rot="5731">
            <a:off x="555358" y="1438738"/>
            <a:ext cx="5758808" cy="0"/>
          </a:xfrm>
          <a:prstGeom prst="straightConnector1">
            <a:avLst/>
          </a:prstGeom>
          <a:noFill/>
          <a:ln cap="rnd" cmpd="sng" w="9525">
            <a:solidFill>
              <a:srgbClr val="9900FF"/>
            </a:solidFill>
            <a:prstDash val="solid"/>
            <a:round/>
            <a:headEnd len="sm" w="sm" type="none"/>
            <a:tailEnd len="sm" w="sm" type="none"/>
          </a:ln>
        </p:spPr>
      </p:cxnSp>
      <p:grpSp>
        <p:nvGrpSpPr>
          <p:cNvPr id="102" name="Google Shape;102;g30210dc0ce7_1_15"/>
          <p:cNvGrpSpPr/>
          <p:nvPr/>
        </p:nvGrpSpPr>
        <p:grpSpPr>
          <a:xfrm>
            <a:off x="555362" y="631437"/>
            <a:ext cx="700421" cy="692039"/>
            <a:chOff x="0" y="0"/>
            <a:chExt cx="1867789" cy="1845437"/>
          </a:xfrm>
        </p:grpSpPr>
        <p:sp>
          <p:nvSpPr>
            <p:cNvPr id="103" name="Google Shape;103;g30210dc0ce7_1_15"/>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FFAB40"/>
            </a:solidFill>
            <a:ln>
              <a:noFill/>
            </a:ln>
          </p:spPr>
        </p:sp>
        <p:sp>
          <p:nvSpPr>
            <p:cNvPr id="104" name="Google Shape;104;g30210dc0ce7_1_15"/>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59595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5" name="Google Shape;105;g30210dc0ce7_1_15"/>
          <p:cNvSpPr txBox="1"/>
          <p:nvPr/>
        </p:nvSpPr>
        <p:spPr>
          <a:xfrm>
            <a:off x="1342696" y="719975"/>
            <a:ext cx="7317300" cy="4617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chemeClr val="dk1"/>
              </a:buClr>
              <a:buSzPts val="1100"/>
              <a:buFont typeface="Arial"/>
              <a:buNone/>
            </a:pPr>
            <a:r>
              <a:rPr lang="es" sz="3000">
                <a:latin typeface="Archivo Black"/>
                <a:ea typeface="Archivo Black"/>
                <a:cs typeface="Archivo Black"/>
                <a:sym typeface="Archivo Black"/>
              </a:rPr>
              <a:t>Objetivos de la clase</a:t>
            </a:r>
            <a:endParaRPr b="0" i="0" sz="3000" u="none" cap="none" strike="noStrike">
              <a:solidFill>
                <a:srgbClr val="000000"/>
              </a:solidFill>
              <a:latin typeface="Archivo Black"/>
              <a:ea typeface="Archivo Black"/>
              <a:cs typeface="Archivo Black"/>
              <a:sym typeface="Archivo Black"/>
            </a:endParaRPr>
          </a:p>
        </p:txBody>
      </p:sp>
      <p:sp>
        <p:nvSpPr>
          <p:cNvPr id="106" name="Google Shape;106;g30210dc0ce7_1_15"/>
          <p:cNvSpPr txBox="1"/>
          <p:nvPr/>
        </p:nvSpPr>
        <p:spPr>
          <a:xfrm>
            <a:off x="555350" y="1761700"/>
            <a:ext cx="7945800" cy="1767300"/>
          </a:xfrm>
          <a:prstGeom prst="rect">
            <a:avLst/>
          </a:prstGeom>
          <a:noFill/>
          <a:ln>
            <a:noFill/>
          </a:ln>
        </p:spPr>
        <p:txBody>
          <a:bodyPr anchorCtr="0" anchor="t" bIns="0" lIns="0" spcFirstLastPara="1" rIns="0" wrap="square" tIns="0">
            <a:spAutoFit/>
          </a:bodyPr>
          <a:lstStyle/>
          <a:p>
            <a:pPr indent="0" lvl="0" marL="0" rtl="0" algn="l">
              <a:lnSpc>
                <a:spcPct val="120008"/>
              </a:lnSpc>
              <a:spcBef>
                <a:spcPts val="0"/>
              </a:spcBef>
              <a:spcAft>
                <a:spcPts val="0"/>
              </a:spcAft>
              <a:buClr>
                <a:schemeClr val="dk1"/>
              </a:buClr>
              <a:buSzPts val="1100"/>
              <a:buFont typeface="Arial"/>
              <a:buNone/>
            </a:pPr>
            <a:r>
              <a:rPr lang="es">
                <a:latin typeface="Archivo Narrow"/>
                <a:ea typeface="Archivo Narrow"/>
                <a:cs typeface="Archivo Narrow"/>
                <a:sym typeface="Archivo Narrow"/>
              </a:rPr>
              <a:t>En esta clase vamos a visualizar cómo podés darle vida a tu Proyecto Final Integrador. Crearemos un sistema básico para gestionar un inventario de productos, usando funciones y un diccionario, que será nuestra estructura principal de datos. A lo largo de la clase vamos a:</a:t>
            </a:r>
            <a:endParaRPr>
              <a:latin typeface="Archivo Narrow"/>
              <a:ea typeface="Archivo Narrow"/>
              <a:cs typeface="Archivo Narrow"/>
              <a:sym typeface="Archivo Narrow"/>
            </a:endParaRPr>
          </a:p>
          <a:p>
            <a:pPr indent="0" lvl="0" marL="0" marR="0" rtl="0" algn="l">
              <a:lnSpc>
                <a:spcPct val="120008"/>
              </a:lnSpc>
              <a:spcBef>
                <a:spcPts val="0"/>
              </a:spcBef>
              <a:spcAft>
                <a:spcPts val="0"/>
              </a:spcAft>
              <a:buClr>
                <a:srgbClr val="000000"/>
              </a:buClr>
              <a:buSzPts val="1400"/>
              <a:buFont typeface="Arial"/>
              <a:buNone/>
            </a:pPr>
            <a:r>
              <a:t/>
            </a:r>
            <a:endParaRPr b="0" i="0" sz="1400" u="none" cap="none" strike="noStrike">
              <a:solidFill>
                <a:srgbClr val="000000"/>
              </a:solidFill>
              <a:latin typeface="Archivo Narrow"/>
              <a:ea typeface="Archivo Narrow"/>
              <a:cs typeface="Archivo Narrow"/>
              <a:sym typeface="Archivo Narrow"/>
            </a:endParaRPr>
          </a:p>
          <a:p>
            <a:pPr indent="-317500" lvl="0" marL="457200" rtl="0" algn="l">
              <a:lnSpc>
                <a:spcPct val="120008"/>
              </a:lnSpc>
              <a:spcBef>
                <a:spcPts val="0"/>
              </a:spcBef>
              <a:spcAft>
                <a:spcPts val="0"/>
              </a:spcAft>
              <a:buSzPts val="1400"/>
              <a:buFont typeface="Archivo Narrow"/>
              <a:buChar char="●"/>
            </a:pPr>
            <a:r>
              <a:rPr lang="es">
                <a:latin typeface="Archivo Narrow"/>
                <a:ea typeface="Archivo Narrow"/>
                <a:cs typeface="Archivo Narrow"/>
                <a:sym typeface="Archivo Narrow"/>
              </a:rPr>
              <a:t>Crear un conjunto de funciones para gestionar un inventario.</a:t>
            </a:r>
            <a:endParaRPr>
              <a:latin typeface="Archivo Narrow"/>
              <a:ea typeface="Archivo Narrow"/>
              <a:cs typeface="Archivo Narrow"/>
              <a:sym typeface="Archivo Narrow"/>
            </a:endParaRPr>
          </a:p>
          <a:p>
            <a:pPr indent="-317500" lvl="0" marL="457200" rtl="0" algn="l">
              <a:lnSpc>
                <a:spcPct val="120008"/>
              </a:lnSpc>
              <a:spcBef>
                <a:spcPts val="0"/>
              </a:spcBef>
              <a:spcAft>
                <a:spcPts val="0"/>
              </a:spcAft>
              <a:buSzPts val="1400"/>
              <a:buFont typeface="Archivo Narrow"/>
              <a:buChar char="●"/>
            </a:pPr>
            <a:r>
              <a:rPr lang="es">
                <a:latin typeface="Archivo Narrow"/>
                <a:ea typeface="Archivo Narrow"/>
                <a:cs typeface="Archivo Narrow"/>
                <a:sym typeface="Archivo Narrow"/>
              </a:rPr>
              <a:t>Utilizar diccionarios para almacenar datos temporalmente.</a:t>
            </a:r>
            <a:endParaRPr>
              <a:latin typeface="Archivo Narrow"/>
              <a:ea typeface="Archivo Narrow"/>
              <a:cs typeface="Archivo Narrow"/>
              <a:sym typeface="Archivo Narrow"/>
            </a:endParaRPr>
          </a:p>
          <a:p>
            <a:pPr indent="-317500" lvl="0" marL="457200" rtl="0" algn="l">
              <a:lnSpc>
                <a:spcPct val="120008"/>
              </a:lnSpc>
              <a:spcBef>
                <a:spcPts val="0"/>
              </a:spcBef>
              <a:spcAft>
                <a:spcPts val="0"/>
              </a:spcAft>
              <a:buSzPts val="1400"/>
              <a:buFont typeface="Archivo Narrow"/>
              <a:buChar char="●"/>
            </a:pPr>
            <a:r>
              <a:rPr lang="es">
                <a:latin typeface="Archivo Narrow"/>
                <a:ea typeface="Archivo Narrow"/>
                <a:cs typeface="Archivo Narrow"/>
                <a:sym typeface="Archivo Narrow"/>
              </a:rPr>
              <a:t>Prepararnos para la implementación del Proyecto Final Integrador (PFI).</a:t>
            </a:r>
            <a:endParaRPr>
              <a:latin typeface="Archivo Narrow"/>
              <a:ea typeface="Archivo Narrow"/>
              <a:cs typeface="Archivo Narrow"/>
              <a:sym typeface="Archivo Narrow"/>
            </a:endParaRPr>
          </a:p>
        </p:txBody>
      </p:sp>
      <p:pic>
        <p:nvPicPr>
          <p:cNvPr id="107" name="Google Shape;107;g30210dc0ce7_1_15"/>
          <p:cNvPicPr preferRelativeResize="0"/>
          <p:nvPr/>
        </p:nvPicPr>
        <p:blipFill rotWithShape="1">
          <a:blip r:embed="rId4">
            <a:alphaModFix/>
          </a:blip>
          <a:srcRect b="0" l="0" r="0" t="0"/>
          <a:stretch/>
        </p:blipFill>
        <p:spPr>
          <a:xfrm>
            <a:off x="636162" y="708046"/>
            <a:ext cx="538801" cy="5387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g220776cbd67_0_29"/>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cxnSp>
        <p:nvCxnSpPr>
          <p:cNvPr id="117" name="Google Shape;117;g220776cbd67_0_29"/>
          <p:cNvCxnSpPr/>
          <p:nvPr/>
        </p:nvCxnSpPr>
        <p:spPr>
          <a:xfrm rot="5731">
            <a:off x="555358" y="1438738"/>
            <a:ext cx="5758808" cy="0"/>
          </a:xfrm>
          <a:prstGeom prst="straightConnector1">
            <a:avLst/>
          </a:prstGeom>
          <a:noFill/>
          <a:ln cap="rnd" cmpd="sng" w="9525">
            <a:solidFill>
              <a:srgbClr val="9900FF"/>
            </a:solidFill>
            <a:prstDash val="solid"/>
            <a:round/>
            <a:headEnd len="sm" w="sm" type="none"/>
            <a:tailEnd len="sm" w="sm" type="none"/>
          </a:ln>
        </p:spPr>
      </p:cxnSp>
      <p:grpSp>
        <p:nvGrpSpPr>
          <p:cNvPr id="118" name="Google Shape;118;g220776cbd67_0_29"/>
          <p:cNvGrpSpPr/>
          <p:nvPr/>
        </p:nvGrpSpPr>
        <p:grpSpPr>
          <a:xfrm>
            <a:off x="555362" y="631437"/>
            <a:ext cx="700421" cy="692039"/>
            <a:chOff x="0" y="0"/>
            <a:chExt cx="1867789" cy="1845437"/>
          </a:xfrm>
        </p:grpSpPr>
        <p:sp>
          <p:nvSpPr>
            <p:cNvPr id="119" name="Google Shape;119;g220776cbd67_0_29"/>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FFAB40"/>
            </a:solidFill>
            <a:ln>
              <a:noFill/>
            </a:ln>
          </p:spPr>
        </p:sp>
        <p:sp>
          <p:nvSpPr>
            <p:cNvPr id="120" name="Google Shape;120;g220776cbd67_0_29"/>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59595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1" name="Google Shape;121;g220776cbd67_0_29"/>
          <p:cNvSpPr txBox="1"/>
          <p:nvPr/>
        </p:nvSpPr>
        <p:spPr>
          <a:xfrm>
            <a:off x="1342696" y="719975"/>
            <a:ext cx="7317300" cy="4617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chemeClr val="dk1"/>
              </a:buClr>
              <a:buSzPts val="1100"/>
              <a:buFont typeface="Arial"/>
              <a:buNone/>
            </a:pPr>
            <a:r>
              <a:rPr lang="es" sz="3000">
                <a:solidFill>
                  <a:schemeClr val="dk1"/>
                </a:solidFill>
                <a:latin typeface="Archivo Black"/>
                <a:ea typeface="Archivo Black"/>
                <a:cs typeface="Archivo Black"/>
                <a:sym typeface="Archivo Black"/>
              </a:rPr>
              <a:t>¿Porqué usamos funciones?</a:t>
            </a:r>
            <a:endParaRPr b="0" i="0" sz="3100" u="none" cap="none" strike="noStrike">
              <a:solidFill>
                <a:srgbClr val="000000"/>
              </a:solidFill>
              <a:latin typeface="Archivo Black"/>
              <a:ea typeface="Archivo Black"/>
              <a:cs typeface="Archivo Black"/>
              <a:sym typeface="Archivo Black"/>
            </a:endParaRPr>
          </a:p>
        </p:txBody>
      </p:sp>
      <p:sp>
        <p:nvSpPr>
          <p:cNvPr id="122" name="Google Shape;122;g220776cbd67_0_29"/>
          <p:cNvSpPr txBox="1"/>
          <p:nvPr/>
        </p:nvSpPr>
        <p:spPr>
          <a:xfrm>
            <a:off x="555350" y="1807850"/>
            <a:ext cx="8038800" cy="732600"/>
          </a:xfrm>
          <a:prstGeom prst="rect">
            <a:avLst/>
          </a:prstGeom>
          <a:noFill/>
          <a:ln>
            <a:noFill/>
          </a:ln>
        </p:spPr>
        <p:txBody>
          <a:bodyPr anchorCtr="0" anchor="t" bIns="0" lIns="0" spcFirstLastPara="1" rIns="0" wrap="square" tIns="0">
            <a:spAutoFit/>
          </a:bodyPr>
          <a:lstStyle/>
          <a:p>
            <a:pPr indent="0" lvl="0" marL="0" marR="0" rtl="0" algn="l">
              <a:lnSpc>
                <a:spcPct val="120008"/>
              </a:lnSpc>
              <a:spcBef>
                <a:spcPts val="0"/>
              </a:spcBef>
              <a:spcAft>
                <a:spcPts val="0"/>
              </a:spcAft>
              <a:buClr>
                <a:schemeClr val="dk1"/>
              </a:buClr>
              <a:buSzPts val="1100"/>
              <a:buFont typeface="Arial"/>
              <a:buNone/>
            </a:pPr>
            <a:r>
              <a:rPr lang="es">
                <a:latin typeface="Archivo Narrow"/>
                <a:ea typeface="Archivo Narrow"/>
                <a:cs typeface="Archivo Narrow"/>
                <a:sym typeface="Archivo Narrow"/>
              </a:rPr>
              <a:t>Recordemos que una función es una forma de organizar y reutilizar nuestro código, son casi indispensables para nuestro proyecto. Entre otros motivos, porque modularizan y ordenan nuestro código, haciendo más </a:t>
            </a:r>
            <a:r>
              <a:rPr lang="es">
                <a:latin typeface="Archivo Narrow"/>
                <a:ea typeface="Archivo Narrow"/>
                <a:cs typeface="Archivo Narrow"/>
                <a:sym typeface="Archivo Narrow"/>
              </a:rPr>
              <a:t>fácil</a:t>
            </a:r>
            <a:r>
              <a:rPr lang="es">
                <a:latin typeface="Archivo Narrow"/>
                <a:ea typeface="Archivo Narrow"/>
                <a:cs typeface="Archivo Narrow"/>
                <a:sym typeface="Archivo Narrow"/>
              </a:rPr>
              <a:t> su escritura y mantenimiento posterior. ¡No pueden faltar en nuestro PFI!</a:t>
            </a:r>
            <a:endParaRPr b="0" i="0" sz="1400" u="none" cap="none" strike="noStrike">
              <a:solidFill>
                <a:srgbClr val="000000"/>
              </a:solidFill>
              <a:latin typeface="Archivo Narrow"/>
              <a:ea typeface="Archivo Narrow"/>
              <a:cs typeface="Archivo Narrow"/>
              <a:sym typeface="Archivo Narrow"/>
            </a:endParaRPr>
          </a:p>
        </p:txBody>
      </p:sp>
      <p:pic>
        <p:nvPicPr>
          <p:cNvPr id="123" name="Google Shape;123;g220776cbd67_0_29"/>
          <p:cNvPicPr preferRelativeResize="0"/>
          <p:nvPr/>
        </p:nvPicPr>
        <p:blipFill rotWithShape="1">
          <a:blip r:embed="rId4">
            <a:alphaModFix/>
          </a:blip>
          <a:srcRect b="0" l="0" r="0" t="0"/>
          <a:stretch/>
        </p:blipFill>
        <p:spPr>
          <a:xfrm>
            <a:off x="636162" y="708046"/>
            <a:ext cx="538801" cy="538799"/>
          </a:xfrm>
          <a:prstGeom prst="rect">
            <a:avLst/>
          </a:prstGeom>
          <a:noFill/>
          <a:ln>
            <a:noFill/>
          </a:ln>
        </p:spPr>
      </p:pic>
      <p:grpSp>
        <p:nvGrpSpPr>
          <p:cNvPr id="124" name="Google Shape;124;g220776cbd67_0_29"/>
          <p:cNvGrpSpPr/>
          <p:nvPr/>
        </p:nvGrpSpPr>
        <p:grpSpPr>
          <a:xfrm>
            <a:off x="555350" y="2776175"/>
            <a:ext cx="4448194" cy="382775"/>
            <a:chOff x="0" y="-9525"/>
            <a:chExt cx="1657918" cy="201641"/>
          </a:xfrm>
        </p:grpSpPr>
        <p:sp>
          <p:nvSpPr>
            <p:cNvPr id="125" name="Google Shape;125;g220776cbd67_0_29"/>
            <p:cNvSpPr/>
            <p:nvPr/>
          </p:nvSpPr>
          <p:spPr>
            <a:xfrm>
              <a:off x="0" y="0"/>
              <a:ext cx="1657918" cy="192116"/>
            </a:xfrm>
            <a:custGeom>
              <a:rect b="b" l="l" r="r" t="t"/>
              <a:pathLst>
                <a:path extrusionOk="0" h="192116" w="1657918">
                  <a:moveTo>
                    <a:pt x="0" y="0"/>
                  </a:moveTo>
                  <a:lnTo>
                    <a:pt x="1657918" y="0"/>
                  </a:lnTo>
                  <a:lnTo>
                    <a:pt x="1657918" y="192116"/>
                  </a:lnTo>
                  <a:lnTo>
                    <a:pt x="0" y="192116"/>
                  </a:lnTo>
                  <a:close/>
                </a:path>
              </a:pathLst>
            </a:custGeom>
            <a:solidFill>
              <a:srgbClr val="FFAB40">
                <a:alpha val="48627"/>
              </a:srgbClr>
            </a:solidFill>
            <a:ln>
              <a:noFill/>
            </a:ln>
          </p:spPr>
        </p:sp>
        <p:sp>
          <p:nvSpPr>
            <p:cNvPr id="126" name="Google Shape;126;g220776cbd67_0_29"/>
            <p:cNvSpPr txBox="1"/>
            <p:nvPr/>
          </p:nvSpPr>
          <p:spPr>
            <a:xfrm>
              <a:off x="0" y="-9525"/>
              <a:ext cx="1657800" cy="2016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sp>
        <p:nvSpPr>
          <p:cNvPr id="127" name="Google Shape;127;g220776cbd67_0_29"/>
          <p:cNvSpPr txBox="1"/>
          <p:nvPr/>
        </p:nvSpPr>
        <p:spPr>
          <a:xfrm>
            <a:off x="796300" y="2806025"/>
            <a:ext cx="4207200" cy="3231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2100"/>
              <a:buFont typeface="Arial"/>
              <a:buNone/>
            </a:pPr>
            <a:r>
              <a:rPr b="1" lang="es" sz="2100">
                <a:latin typeface="Archivo Narrow"/>
                <a:ea typeface="Archivo Narrow"/>
                <a:cs typeface="Archivo Narrow"/>
                <a:sym typeface="Archivo Narrow"/>
              </a:rPr>
              <a:t>Definición de una función:</a:t>
            </a:r>
            <a:endParaRPr b="0" i="0" sz="700" u="none" cap="none" strike="noStrike">
              <a:solidFill>
                <a:srgbClr val="000000"/>
              </a:solidFill>
              <a:latin typeface="Arial"/>
              <a:ea typeface="Arial"/>
              <a:cs typeface="Arial"/>
              <a:sym typeface="Arial"/>
            </a:endParaRPr>
          </a:p>
        </p:txBody>
      </p:sp>
      <p:sp>
        <p:nvSpPr>
          <p:cNvPr id="128" name="Google Shape;128;g220776cbd67_0_29"/>
          <p:cNvSpPr txBox="1"/>
          <p:nvPr/>
        </p:nvSpPr>
        <p:spPr>
          <a:xfrm>
            <a:off x="1481300" y="3302825"/>
            <a:ext cx="6186900" cy="915900"/>
          </a:xfrm>
          <a:prstGeom prst="rect">
            <a:avLst/>
          </a:prstGeom>
          <a:solidFill>
            <a:srgbClr val="1F1F1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s" sz="1050" u="none" cap="none" strike="noStrike">
                <a:solidFill>
                  <a:srgbClr val="768390"/>
                </a:solidFill>
                <a:highlight>
                  <a:srgbClr val="22272E"/>
                </a:highlight>
                <a:latin typeface="Courier New"/>
                <a:ea typeface="Courier New"/>
                <a:cs typeface="Courier New"/>
                <a:sym typeface="Courier New"/>
              </a:rPr>
              <a:t># La función se define con def y comienza luego de los “:”</a:t>
            </a:r>
            <a:endParaRPr b="0" i="0" sz="1050" u="none" cap="none" strike="noStrike">
              <a:solidFill>
                <a:srgbClr val="768390"/>
              </a:solidFill>
              <a:highlight>
                <a:srgbClr val="22272E"/>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s" sz="1050" u="none" cap="none" strike="noStrike">
                <a:solidFill>
                  <a:srgbClr val="F47067"/>
                </a:solidFill>
                <a:latin typeface="Courier New"/>
                <a:ea typeface="Courier New"/>
                <a:cs typeface="Courier New"/>
                <a:sym typeface="Courier New"/>
              </a:rPr>
              <a:t>def</a:t>
            </a:r>
            <a:r>
              <a:rPr b="0" i="0" lang="es" sz="1050" u="none" cap="none" strike="noStrike">
                <a:solidFill>
                  <a:srgbClr val="ADBAC7"/>
                </a:solidFill>
                <a:latin typeface="Courier New"/>
                <a:ea typeface="Courier New"/>
                <a:cs typeface="Courier New"/>
                <a:sym typeface="Courier New"/>
              </a:rPr>
              <a:t> </a:t>
            </a:r>
            <a:r>
              <a:rPr b="0" i="0" lang="es" sz="1050" u="none" cap="none" strike="noStrike">
                <a:solidFill>
                  <a:srgbClr val="DCBDFB"/>
                </a:solidFill>
                <a:latin typeface="Courier New"/>
                <a:ea typeface="Courier New"/>
                <a:cs typeface="Courier New"/>
                <a:sym typeface="Courier New"/>
              </a:rPr>
              <a:t>saludar</a:t>
            </a:r>
            <a:r>
              <a:rPr b="0" i="0" lang="es" sz="1050" u="none" cap="none" strike="noStrike">
                <a:solidFill>
                  <a:srgbClr val="ADBAC7"/>
                </a:solidFill>
                <a:latin typeface="Courier New"/>
                <a:ea typeface="Courier New"/>
                <a:cs typeface="Courier New"/>
                <a:sym typeface="Courier New"/>
              </a:rPr>
              <a:t>():</a:t>
            </a:r>
            <a:endParaRPr b="0" i="0" sz="1050" u="none" cap="none" strike="noStrike">
              <a:solidFill>
                <a:srgbClr val="ADBAC7"/>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s" sz="1050" u="none" cap="none" strike="noStrike">
                <a:solidFill>
                  <a:srgbClr val="ADBAC7"/>
                </a:solidFill>
                <a:latin typeface="Courier New"/>
                <a:ea typeface="Courier New"/>
                <a:cs typeface="Courier New"/>
                <a:sym typeface="Courier New"/>
              </a:rPr>
              <a:t>   </a:t>
            </a:r>
            <a:r>
              <a:rPr b="0" i="0" lang="es" sz="1050" u="none" cap="none" strike="noStrike">
                <a:solidFill>
                  <a:srgbClr val="DCBDFB"/>
                </a:solidFill>
                <a:latin typeface="Courier New"/>
                <a:ea typeface="Courier New"/>
                <a:cs typeface="Courier New"/>
                <a:sym typeface="Courier New"/>
              </a:rPr>
              <a:t>print</a:t>
            </a:r>
            <a:r>
              <a:rPr b="0" i="0" lang="es" sz="1050" u="none" cap="none" strike="noStrike">
                <a:solidFill>
                  <a:srgbClr val="ADBAC7"/>
                </a:solidFill>
                <a:latin typeface="Courier New"/>
                <a:ea typeface="Courier New"/>
                <a:cs typeface="Courier New"/>
                <a:sym typeface="Courier New"/>
              </a:rPr>
              <a:t>(</a:t>
            </a:r>
            <a:r>
              <a:rPr b="0" i="0" lang="es" sz="1050" u="none" cap="none" strike="noStrike">
                <a:solidFill>
                  <a:srgbClr val="96D0FF"/>
                </a:solidFill>
                <a:latin typeface="Courier New"/>
                <a:ea typeface="Courier New"/>
                <a:cs typeface="Courier New"/>
                <a:sym typeface="Courier New"/>
              </a:rPr>
              <a:t>"Hola, ¡bienvenido!"</a:t>
            </a:r>
            <a:r>
              <a:rPr b="0" i="0" lang="es" sz="1050" u="none" cap="none" strike="noStrike">
                <a:solidFill>
                  <a:srgbClr val="ADBAC7"/>
                </a:solidFill>
                <a:latin typeface="Courier New"/>
                <a:ea typeface="Courier New"/>
                <a:cs typeface="Courier New"/>
                <a:sym typeface="Courier New"/>
              </a:rPr>
              <a:t>)</a:t>
            </a:r>
            <a:endParaRPr b="0" i="0" sz="1050" u="none" cap="none" strike="noStrike">
              <a:solidFill>
                <a:srgbClr val="ADBAC7"/>
              </a:solidFill>
              <a:highlight>
                <a:srgbClr val="22272E"/>
              </a:highlight>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2d48c520f13_0_65"/>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cxnSp>
        <p:nvCxnSpPr>
          <p:cNvPr id="138" name="Google Shape;138;g2d48c520f13_0_65"/>
          <p:cNvCxnSpPr/>
          <p:nvPr/>
        </p:nvCxnSpPr>
        <p:spPr>
          <a:xfrm rot="5731">
            <a:off x="555358" y="1438738"/>
            <a:ext cx="5758808" cy="0"/>
          </a:xfrm>
          <a:prstGeom prst="straightConnector1">
            <a:avLst/>
          </a:prstGeom>
          <a:noFill/>
          <a:ln cap="rnd" cmpd="sng" w="9525">
            <a:solidFill>
              <a:srgbClr val="9900FF"/>
            </a:solidFill>
            <a:prstDash val="solid"/>
            <a:round/>
            <a:headEnd len="sm" w="sm" type="none"/>
            <a:tailEnd len="sm" w="sm" type="none"/>
          </a:ln>
        </p:spPr>
      </p:cxnSp>
      <p:grpSp>
        <p:nvGrpSpPr>
          <p:cNvPr id="139" name="Google Shape;139;g2d48c520f13_0_65"/>
          <p:cNvGrpSpPr/>
          <p:nvPr/>
        </p:nvGrpSpPr>
        <p:grpSpPr>
          <a:xfrm>
            <a:off x="555362" y="631437"/>
            <a:ext cx="700421" cy="692039"/>
            <a:chOff x="0" y="0"/>
            <a:chExt cx="1867789" cy="1845437"/>
          </a:xfrm>
        </p:grpSpPr>
        <p:sp>
          <p:nvSpPr>
            <p:cNvPr id="140" name="Google Shape;140;g2d48c520f13_0_65"/>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FFAB40"/>
            </a:solidFill>
            <a:ln>
              <a:noFill/>
            </a:ln>
          </p:spPr>
        </p:sp>
        <p:sp>
          <p:nvSpPr>
            <p:cNvPr id="141" name="Google Shape;141;g2d48c520f13_0_65"/>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59595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2" name="Google Shape;142;g2d48c520f13_0_65"/>
          <p:cNvSpPr txBox="1"/>
          <p:nvPr/>
        </p:nvSpPr>
        <p:spPr>
          <a:xfrm>
            <a:off x="1342696" y="719975"/>
            <a:ext cx="7317300" cy="4617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chemeClr val="dk1"/>
              </a:buClr>
              <a:buSzPts val="1100"/>
              <a:buFont typeface="Arial"/>
              <a:buNone/>
            </a:pPr>
            <a:r>
              <a:rPr lang="es" sz="3000">
                <a:solidFill>
                  <a:schemeClr val="dk1"/>
                </a:solidFill>
                <a:latin typeface="Archivo Black"/>
                <a:ea typeface="Archivo Black"/>
                <a:cs typeface="Archivo Black"/>
                <a:sym typeface="Archivo Black"/>
              </a:rPr>
              <a:t>Diccionario para el inventario</a:t>
            </a:r>
            <a:endParaRPr b="0" i="0" sz="3100" u="none" cap="none" strike="noStrike">
              <a:solidFill>
                <a:srgbClr val="000000"/>
              </a:solidFill>
              <a:latin typeface="Archivo Black"/>
              <a:ea typeface="Archivo Black"/>
              <a:cs typeface="Archivo Black"/>
              <a:sym typeface="Archivo Black"/>
            </a:endParaRPr>
          </a:p>
        </p:txBody>
      </p:sp>
      <p:sp>
        <p:nvSpPr>
          <p:cNvPr id="143" name="Google Shape;143;g2d48c520f13_0_65"/>
          <p:cNvSpPr txBox="1"/>
          <p:nvPr/>
        </p:nvSpPr>
        <p:spPr>
          <a:xfrm>
            <a:off x="555350" y="1594175"/>
            <a:ext cx="8038800" cy="474000"/>
          </a:xfrm>
          <a:prstGeom prst="rect">
            <a:avLst/>
          </a:prstGeom>
          <a:noFill/>
          <a:ln>
            <a:noFill/>
          </a:ln>
        </p:spPr>
        <p:txBody>
          <a:bodyPr anchorCtr="0" anchor="t" bIns="0" lIns="0" spcFirstLastPara="1" rIns="0" wrap="square" tIns="0">
            <a:spAutoFit/>
          </a:bodyPr>
          <a:lstStyle/>
          <a:p>
            <a:pPr indent="0" lvl="0" marL="0" marR="0" rtl="0" algn="l">
              <a:lnSpc>
                <a:spcPct val="120008"/>
              </a:lnSpc>
              <a:spcBef>
                <a:spcPts val="0"/>
              </a:spcBef>
              <a:spcAft>
                <a:spcPts val="0"/>
              </a:spcAft>
              <a:buClr>
                <a:schemeClr val="dk1"/>
              </a:buClr>
              <a:buSzPts val="1100"/>
              <a:buFont typeface="Arial"/>
              <a:buNone/>
            </a:pPr>
            <a:r>
              <a:rPr lang="es">
                <a:latin typeface="Archivo Narrow"/>
                <a:ea typeface="Archivo Narrow"/>
                <a:cs typeface="Archivo Narrow"/>
                <a:sym typeface="Archivo Narrow"/>
              </a:rPr>
              <a:t>Podemos emplear un diccionario como estructura de datos para el inventario de productos. Usamos una clave para cada dato que queremos almacenar. Por ejemplo:</a:t>
            </a:r>
            <a:endParaRPr b="0" i="0" sz="1400" u="none" cap="none" strike="noStrike">
              <a:solidFill>
                <a:srgbClr val="000000"/>
              </a:solidFill>
              <a:latin typeface="Archivo Narrow"/>
              <a:ea typeface="Archivo Narrow"/>
              <a:cs typeface="Archivo Narrow"/>
              <a:sym typeface="Archivo Narrow"/>
            </a:endParaRPr>
          </a:p>
        </p:txBody>
      </p:sp>
      <p:pic>
        <p:nvPicPr>
          <p:cNvPr id="144" name="Google Shape;144;g2d48c520f13_0_65"/>
          <p:cNvPicPr preferRelativeResize="0"/>
          <p:nvPr/>
        </p:nvPicPr>
        <p:blipFill rotWithShape="1">
          <a:blip r:embed="rId4">
            <a:alphaModFix/>
          </a:blip>
          <a:srcRect b="0" l="0" r="0" t="0"/>
          <a:stretch/>
        </p:blipFill>
        <p:spPr>
          <a:xfrm>
            <a:off x="636162" y="708046"/>
            <a:ext cx="538801" cy="538799"/>
          </a:xfrm>
          <a:prstGeom prst="rect">
            <a:avLst/>
          </a:prstGeom>
          <a:noFill/>
          <a:ln>
            <a:noFill/>
          </a:ln>
        </p:spPr>
      </p:pic>
      <p:grpSp>
        <p:nvGrpSpPr>
          <p:cNvPr id="145" name="Google Shape;145;g2d48c520f13_0_65"/>
          <p:cNvGrpSpPr/>
          <p:nvPr/>
        </p:nvGrpSpPr>
        <p:grpSpPr>
          <a:xfrm>
            <a:off x="555349" y="2188950"/>
            <a:ext cx="4813599" cy="382795"/>
            <a:chOff x="0" y="-9525"/>
            <a:chExt cx="1657918" cy="201641"/>
          </a:xfrm>
        </p:grpSpPr>
        <p:sp>
          <p:nvSpPr>
            <p:cNvPr id="146" name="Google Shape;146;g2d48c520f13_0_65"/>
            <p:cNvSpPr/>
            <p:nvPr/>
          </p:nvSpPr>
          <p:spPr>
            <a:xfrm>
              <a:off x="0" y="0"/>
              <a:ext cx="1657918" cy="192116"/>
            </a:xfrm>
            <a:custGeom>
              <a:rect b="b" l="l" r="r" t="t"/>
              <a:pathLst>
                <a:path extrusionOk="0" h="192116" w="1657918">
                  <a:moveTo>
                    <a:pt x="0" y="0"/>
                  </a:moveTo>
                  <a:lnTo>
                    <a:pt x="1657918" y="0"/>
                  </a:lnTo>
                  <a:lnTo>
                    <a:pt x="1657918" y="192116"/>
                  </a:lnTo>
                  <a:lnTo>
                    <a:pt x="0" y="192116"/>
                  </a:lnTo>
                  <a:close/>
                </a:path>
              </a:pathLst>
            </a:custGeom>
            <a:solidFill>
              <a:srgbClr val="FFAB40">
                <a:alpha val="48630"/>
              </a:srgbClr>
            </a:solidFill>
            <a:ln>
              <a:noFill/>
            </a:ln>
          </p:spPr>
        </p:sp>
        <p:sp>
          <p:nvSpPr>
            <p:cNvPr id="147" name="Google Shape;147;g2d48c520f13_0_65"/>
            <p:cNvSpPr txBox="1"/>
            <p:nvPr/>
          </p:nvSpPr>
          <p:spPr>
            <a:xfrm>
              <a:off x="0" y="-9525"/>
              <a:ext cx="1657800" cy="2016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sp>
        <p:nvSpPr>
          <p:cNvPr id="148" name="Google Shape;148;g2d48c520f13_0_65"/>
          <p:cNvSpPr txBox="1"/>
          <p:nvPr/>
        </p:nvSpPr>
        <p:spPr>
          <a:xfrm>
            <a:off x="796300" y="2218800"/>
            <a:ext cx="4572600" cy="3231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2100"/>
              <a:buFont typeface="Arial"/>
              <a:buNone/>
            </a:pPr>
            <a:r>
              <a:rPr b="1" lang="es" sz="2100">
                <a:latin typeface="Archivo Narrow"/>
                <a:ea typeface="Archivo Narrow"/>
                <a:cs typeface="Archivo Narrow"/>
                <a:sym typeface="Archivo Narrow"/>
              </a:rPr>
              <a:t>Diccionario “inventario”:</a:t>
            </a:r>
            <a:endParaRPr b="0" i="0" sz="700" u="none" cap="none" strike="noStrike">
              <a:solidFill>
                <a:srgbClr val="000000"/>
              </a:solidFill>
              <a:latin typeface="Arial"/>
              <a:ea typeface="Arial"/>
              <a:cs typeface="Arial"/>
              <a:sym typeface="Arial"/>
            </a:endParaRPr>
          </a:p>
        </p:txBody>
      </p:sp>
      <p:sp>
        <p:nvSpPr>
          <p:cNvPr id="149" name="Google Shape;149;g2d48c520f13_0_65"/>
          <p:cNvSpPr txBox="1"/>
          <p:nvPr/>
        </p:nvSpPr>
        <p:spPr>
          <a:xfrm>
            <a:off x="1194800" y="2694900"/>
            <a:ext cx="6759900" cy="1489200"/>
          </a:xfrm>
          <a:prstGeom prst="rect">
            <a:avLst/>
          </a:prstGeom>
          <a:solidFill>
            <a:srgbClr val="1F1F1F"/>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rgbClr val="ADBAC7"/>
                </a:solidFill>
                <a:highlight>
                  <a:srgbClr val="22272E"/>
                </a:highlight>
                <a:latin typeface="Courier New"/>
                <a:ea typeface="Courier New"/>
                <a:cs typeface="Courier New"/>
                <a:sym typeface="Courier New"/>
              </a:rPr>
              <a:t>inventario </a:t>
            </a:r>
            <a:r>
              <a:rPr lang="es" sz="1050">
                <a:solidFill>
                  <a:srgbClr val="F47067"/>
                </a:solidFill>
                <a:highlight>
                  <a:srgbClr val="22272E"/>
                </a:highlight>
                <a:latin typeface="Courier New"/>
                <a:ea typeface="Courier New"/>
                <a:cs typeface="Courier New"/>
                <a:sym typeface="Courier New"/>
              </a:rPr>
              <a:t>=</a:t>
            </a:r>
            <a:r>
              <a:rPr lang="es" sz="1050">
                <a:solidFill>
                  <a:srgbClr val="ADBAC7"/>
                </a:solidFill>
                <a:highlight>
                  <a:srgbClr val="22272E"/>
                </a:highlight>
                <a:latin typeface="Courier New"/>
                <a:ea typeface="Courier New"/>
                <a:cs typeface="Courier New"/>
                <a:sym typeface="Courier New"/>
              </a:rPr>
              <a:t> {</a:t>
            </a:r>
            <a:endParaRPr sz="1050">
              <a:solidFill>
                <a:srgbClr val="ADBAC7"/>
              </a:solidFill>
              <a:highlight>
                <a:srgbClr val="22272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ADBAC7"/>
                </a:solidFill>
                <a:highlight>
                  <a:srgbClr val="22272E"/>
                </a:highlight>
                <a:latin typeface="Courier New"/>
                <a:ea typeface="Courier New"/>
                <a:cs typeface="Courier New"/>
                <a:sym typeface="Courier New"/>
              </a:rPr>
              <a:t>   </a:t>
            </a:r>
            <a:r>
              <a:rPr lang="es" sz="1050">
                <a:solidFill>
                  <a:srgbClr val="6CB6FF"/>
                </a:solidFill>
                <a:highlight>
                  <a:srgbClr val="22272E"/>
                </a:highlight>
                <a:latin typeface="Courier New"/>
                <a:ea typeface="Courier New"/>
                <a:cs typeface="Courier New"/>
                <a:sym typeface="Courier New"/>
              </a:rPr>
              <a:t>1</a:t>
            </a:r>
            <a:r>
              <a:rPr lang="es" sz="1050">
                <a:solidFill>
                  <a:srgbClr val="ADBAC7"/>
                </a:solidFill>
                <a:highlight>
                  <a:srgbClr val="22272E"/>
                </a:highlight>
                <a:latin typeface="Courier New"/>
                <a:ea typeface="Courier New"/>
                <a:cs typeface="Courier New"/>
                <a:sym typeface="Courier New"/>
              </a:rPr>
              <a:t>: {</a:t>
            </a:r>
            <a:r>
              <a:rPr lang="es" sz="1050">
                <a:solidFill>
                  <a:srgbClr val="96D0FF"/>
                </a:solidFill>
                <a:highlight>
                  <a:srgbClr val="22272E"/>
                </a:highlight>
                <a:latin typeface="Courier New"/>
                <a:ea typeface="Courier New"/>
                <a:cs typeface="Courier New"/>
                <a:sym typeface="Courier New"/>
              </a:rPr>
              <a:t>"nombre"</a:t>
            </a:r>
            <a:r>
              <a:rPr lang="es" sz="1050">
                <a:solidFill>
                  <a:srgbClr val="ADBAC7"/>
                </a:solidFill>
                <a:highlight>
                  <a:srgbClr val="22272E"/>
                </a:highlight>
                <a:latin typeface="Courier New"/>
                <a:ea typeface="Courier New"/>
                <a:cs typeface="Courier New"/>
                <a:sym typeface="Courier New"/>
              </a:rPr>
              <a:t>: </a:t>
            </a:r>
            <a:r>
              <a:rPr lang="es" sz="1050">
                <a:solidFill>
                  <a:srgbClr val="96D0FF"/>
                </a:solidFill>
                <a:highlight>
                  <a:srgbClr val="22272E"/>
                </a:highlight>
                <a:latin typeface="Courier New"/>
                <a:ea typeface="Courier New"/>
                <a:cs typeface="Courier New"/>
                <a:sym typeface="Courier New"/>
              </a:rPr>
              <a:t>"Manzana"</a:t>
            </a:r>
            <a:r>
              <a:rPr lang="es" sz="1050">
                <a:solidFill>
                  <a:srgbClr val="ADBAC7"/>
                </a:solidFill>
                <a:highlight>
                  <a:srgbClr val="22272E"/>
                </a:highlight>
                <a:latin typeface="Courier New"/>
                <a:ea typeface="Courier New"/>
                <a:cs typeface="Courier New"/>
                <a:sym typeface="Courier New"/>
              </a:rPr>
              <a:t>, </a:t>
            </a:r>
            <a:r>
              <a:rPr lang="es" sz="1050">
                <a:solidFill>
                  <a:srgbClr val="96D0FF"/>
                </a:solidFill>
                <a:highlight>
                  <a:srgbClr val="22272E"/>
                </a:highlight>
                <a:latin typeface="Courier New"/>
                <a:ea typeface="Courier New"/>
                <a:cs typeface="Courier New"/>
                <a:sym typeface="Courier New"/>
              </a:rPr>
              <a:t>"descripcion"</a:t>
            </a:r>
            <a:r>
              <a:rPr lang="es" sz="1050">
                <a:solidFill>
                  <a:srgbClr val="ADBAC7"/>
                </a:solidFill>
                <a:highlight>
                  <a:srgbClr val="22272E"/>
                </a:highlight>
                <a:latin typeface="Courier New"/>
                <a:ea typeface="Courier New"/>
                <a:cs typeface="Courier New"/>
                <a:sym typeface="Courier New"/>
              </a:rPr>
              <a:t>: </a:t>
            </a:r>
            <a:r>
              <a:rPr lang="es" sz="1050">
                <a:solidFill>
                  <a:srgbClr val="96D0FF"/>
                </a:solidFill>
                <a:highlight>
                  <a:srgbClr val="22272E"/>
                </a:highlight>
                <a:latin typeface="Courier New"/>
                <a:ea typeface="Courier New"/>
                <a:cs typeface="Courier New"/>
                <a:sym typeface="Courier New"/>
              </a:rPr>
              <a:t>"Fruta fresca"</a:t>
            </a:r>
            <a:r>
              <a:rPr lang="es" sz="1050">
                <a:solidFill>
                  <a:srgbClr val="ADBAC7"/>
                </a:solidFill>
                <a:highlight>
                  <a:srgbClr val="22272E"/>
                </a:highlight>
                <a:latin typeface="Courier New"/>
                <a:ea typeface="Courier New"/>
                <a:cs typeface="Courier New"/>
                <a:sym typeface="Courier New"/>
              </a:rPr>
              <a:t>, </a:t>
            </a:r>
            <a:endParaRPr sz="1050">
              <a:solidFill>
                <a:srgbClr val="ADBAC7"/>
              </a:solidFill>
              <a:highlight>
                <a:srgbClr val="22272E"/>
              </a:highlight>
              <a:latin typeface="Courier New"/>
              <a:ea typeface="Courier New"/>
              <a:cs typeface="Courier New"/>
              <a:sym typeface="Courier New"/>
            </a:endParaRPr>
          </a:p>
          <a:p>
            <a:pPr indent="457200" lvl="0" marL="0" rtl="0" algn="l">
              <a:lnSpc>
                <a:spcPct val="135714"/>
              </a:lnSpc>
              <a:spcBef>
                <a:spcPts val="0"/>
              </a:spcBef>
              <a:spcAft>
                <a:spcPts val="0"/>
              </a:spcAft>
              <a:buClr>
                <a:schemeClr val="dk1"/>
              </a:buClr>
              <a:buSzPts val="1100"/>
              <a:buFont typeface="Arial"/>
              <a:buNone/>
            </a:pPr>
            <a:r>
              <a:rPr lang="es" sz="1050">
                <a:solidFill>
                  <a:srgbClr val="96D0FF"/>
                </a:solidFill>
                <a:highlight>
                  <a:srgbClr val="22272E"/>
                </a:highlight>
                <a:latin typeface="Courier New"/>
                <a:ea typeface="Courier New"/>
                <a:cs typeface="Courier New"/>
                <a:sym typeface="Courier New"/>
              </a:rPr>
              <a:t>"cantidad"</a:t>
            </a:r>
            <a:r>
              <a:rPr lang="es" sz="1050">
                <a:solidFill>
                  <a:srgbClr val="ADBAC7"/>
                </a:solidFill>
                <a:highlight>
                  <a:srgbClr val="22272E"/>
                </a:highlight>
                <a:latin typeface="Courier New"/>
                <a:ea typeface="Courier New"/>
                <a:cs typeface="Courier New"/>
                <a:sym typeface="Courier New"/>
              </a:rPr>
              <a:t>: </a:t>
            </a:r>
            <a:r>
              <a:rPr lang="es" sz="1050">
                <a:solidFill>
                  <a:srgbClr val="6CB6FF"/>
                </a:solidFill>
                <a:highlight>
                  <a:srgbClr val="22272E"/>
                </a:highlight>
                <a:latin typeface="Courier New"/>
                <a:ea typeface="Courier New"/>
                <a:cs typeface="Courier New"/>
                <a:sym typeface="Courier New"/>
              </a:rPr>
              <a:t>50</a:t>
            </a:r>
            <a:r>
              <a:rPr lang="es" sz="1050">
                <a:solidFill>
                  <a:srgbClr val="ADBAC7"/>
                </a:solidFill>
                <a:highlight>
                  <a:srgbClr val="22272E"/>
                </a:highlight>
                <a:latin typeface="Courier New"/>
                <a:ea typeface="Courier New"/>
                <a:cs typeface="Courier New"/>
                <a:sym typeface="Courier New"/>
              </a:rPr>
              <a:t>, </a:t>
            </a:r>
            <a:r>
              <a:rPr lang="es" sz="1050">
                <a:solidFill>
                  <a:srgbClr val="96D0FF"/>
                </a:solidFill>
                <a:highlight>
                  <a:srgbClr val="22272E"/>
                </a:highlight>
                <a:latin typeface="Courier New"/>
                <a:ea typeface="Courier New"/>
                <a:cs typeface="Courier New"/>
                <a:sym typeface="Courier New"/>
              </a:rPr>
              <a:t>"precio"</a:t>
            </a:r>
            <a:r>
              <a:rPr lang="es" sz="1050">
                <a:solidFill>
                  <a:srgbClr val="ADBAC7"/>
                </a:solidFill>
                <a:highlight>
                  <a:srgbClr val="22272E"/>
                </a:highlight>
                <a:latin typeface="Courier New"/>
                <a:ea typeface="Courier New"/>
                <a:cs typeface="Courier New"/>
                <a:sym typeface="Courier New"/>
              </a:rPr>
              <a:t>: </a:t>
            </a:r>
            <a:r>
              <a:rPr lang="es" sz="1050">
                <a:solidFill>
                  <a:srgbClr val="6CB6FF"/>
                </a:solidFill>
                <a:highlight>
                  <a:srgbClr val="22272E"/>
                </a:highlight>
                <a:latin typeface="Courier New"/>
                <a:ea typeface="Courier New"/>
                <a:cs typeface="Courier New"/>
                <a:sym typeface="Courier New"/>
              </a:rPr>
              <a:t>0.5</a:t>
            </a:r>
            <a:r>
              <a:rPr lang="es" sz="1050">
                <a:solidFill>
                  <a:srgbClr val="ADBAC7"/>
                </a:solidFill>
                <a:highlight>
                  <a:srgbClr val="22272E"/>
                </a:highlight>
                <a:latin typeface="Courier New"/>
                <a:ea typeface="Courier New"/>
                <a:cs typeface="Courier New"/>
                <a:sym typeface="Courier New"/>
              </a:rPr>
              <a:t>, </a:t>
            </a:r>
            <a:r>
              <a:rPr lang="es" sz="1050">
                <a:solidFill>
                  <a:srgbClr val="96D0FF"/>
                </a:solidFill>
                <a:highlight>
                  <a:srgbClr val="22272E"/>
                </a:highlight>
                <a:latin typeface="Courier New"/>
                <a:ea typeface="Courier New"/>
                <a:cs typeface="Courier New"/>
                <a:sym typeface="Courier New"/>
              </a:rPr>
              <a:t>"categoria"</a:t>
            </a:r>
            <a:r>
              <a:rPr lang="es" sz="1050">
                <a:solidFill>
                  <a:srgbClr val="ADBAC7"/>
                </a:solidFill>
                <a:highlight>
                  <a:srgbClr val="22272E"/>
                </a:highlight>
                <a:latin typeface="Courier New"/>
                <a:ea typeface="Courier New"/>
                <a:cs typeface="Courier New"/>
                <a:sym typeface="Courier New"/>
              </a:rPr>
              <a:t>: </a:t>
            </a:r>
            <a:r>
              <a:rPr lang="es" sz="1050">
                <a:solidFill>
                  <a:srgbClr val="96D0FF"/>
                </a:solidFill>
                <a:highlight>
                  <a:srgbClr val="22272E"/>
                </a:highlight>
                <a:latin typeface="Courier New"/>
                <a:ea typeface="Courier New"/>
                <a:cs typeface="Courier New"/>
                <a:sym typeface="Courier New"/>
              </a:rPr>
              <a:t>"Frutas"</a:t>
            </a:r>
            <a:r>
              <a:rPr lang="es" sz="1050">
                <a:solidFill>
                  <a:srgbClr val="ADBAC7"/>
                </a:solidFill>
                <a:highlight>
                  <a:srgbClr val="22272E"/>
                </a:highlight>
                <a:latin typeface="Courier New"/>
                <a:ea typeface="Courier New"/>
                <a:cs typeface="Courier New"/>
                <a:sym typeface="Courier New"/>
              </a:rPr>
              <a:t>},</a:t>
            </a:r>
            <a:endParaRPr sz="1050">
              <a:solidFill>
                <a:srgbClr val="ADBAC7"/>
              </a:solidFill>
              <a:highlight>
                <a:srgbClr val="22272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ADBAC7"/>
                </a:solidFill>
                <a:highlight>
                  <a:srgbClr val="22272E"/>
                </a:highlight>
                <a:latin typeface="Courier New"/>
                <a:ea typeface="Courier New"/>
                <a:cs typeface="Courier New"/>
                <a:sym typeface="Courier New"/>
              </a:rPr>
              <a:t>   </a:t>
            </a:r>
            <a:r>
              <a:rPr lang="es" sz="1050">
                <a:solidFill>
                  <a:srgbClr val="6CB6FF"/>
                </a:solidFill>
                <a:highlight>
                  <a:srgbClr val="22272E"/>
                </a:highlight>
                <a:latin typeface="Courier New"/>
                <a:ea typeface="Courier New"/>
                <a:cs typeface="Courier New"/>
                <a:sym typeface="Courier New"/>
              </a:rPr>
              <a:t>2</a:t>
            </a:r>
            <a:r>
              <a:rPr lang="es" sz="1050">
                <a:solidFill>
                  <a:srgbClr val="ADBAC7"/>
                </a:solidFill>
                <a:highlight>
                  <a:srgbClr val="22272E"/>
                </a:highlight>
                <a:latin typeface="Courier New"/>
                <a:ea typeface="Courier New"/>
                <a:cs typeface="Courier New"/>
                <a:sym typeface="Courier New"/>
              </a:rPr>
              <a:t>: {</a:t>
            </a:r>
            <a:r>
              <a:rPr lang="es" sz="1050">
                <a:solidFill>
                  <a:srgbClr val="96D0FF"/>
                </a:solidFill>
                <a:highlight>
                  <a:srgbClr val="22272E"/>
                </a:highlight>
                <a:latin typeface="Courier New"/>
                <a:ea typeface="Courier New"/>
                <a:cs typeface="Courier New"/>
                <a:sym typeface="Courier New"/>
              </a:rPr>
              <a:t>"nombre"</a:t>
            </a:r>
            <a:r>
              <a:rPr lang="es" sz="1050">
                <a:solidFill>
                  <a:srgbClr val="ADBAC7"/>
                </a:solidFill>
                <a:highlight>
                  <a:srgbClr val="22272E"/>
                </a:highlight>
                <a:latin typeface="Courier New"/>
                <a:ea typeface="Courier New"/>
                <a:cs typeface="Courier New"/>
                <a:sym typeface="Courier New"/>
              </a:rPr>
              <a:t>: </a:t>
            </a:r>
            <a:r>
              <a:rPr lang="es" sz="1050">
                <a:solidFill>
                  <a:srgbClr val="96D0FF"/>
                </a:solidFill>
                <a:highlight>
                  <a:srgbClr val="22272E"/>
                </a:highlight>
                <a:latin typeface="Courier New"/>
                <a:ea typeface="Courier New"/>
                <a:cs typeface="Courier New"/>
                <a:sym typeface="Courier New"/>
              </a:rPr>
              <a:t>"Pan"</a:t>
            </a:r>
            <a:r>
              <a:rPr lang="es" sz="1050">
                <a:solidFill>
                  <a:srgbClr val="ADBAC7"/>
                </a:solidFill>
                <a:highlight>
                  <a:srgbClr val="22272E"/>
                </a:highlight>
                <a:latin typeface="Courier New"/>
                <a:ea typeface="Courier New"/>
                <a:cs typeface="Courier New"/>
                <a:sym typeface="Courier New"/>
              </a:rPr>
              <a:t>, </a:t>
            </a:r>
            <a:r>
              <a:rPr lang="es" sz="1050">
                <a:solidFill>
                  <a:srgbClr val="96D0FF"/>
                </a:solidFill>
                <a:highlight>
                  <a:srgbClr val="22272E"/>
                </a:highlight>
                <a:latin typeface="Courier New"/>
                <a:ea typeface="Courier New"/>
                <a:cs typeface="Courier New"/>
                <a:sym typeface="Courier New"/>
              </a:rPr>
              <a:t>"descripcion"</a:t>
            </a:r>
            <a:r>
              <a:rPr lang="es" sz="1050">
                <a:solidFill>
                  <a:srgbClr val="ADBAC7"/>
                </a:solidFill>
                <a:highlight>
                  <a:srgbClr val="22272E"/>
                </a:highlight>
                <a:latin typeface="Courier New"/>
                <a:ea typeface="Courier New"/>
                <a:cs typeface="Courier New"/>
                <a:sym typeface="Courier New"/>
              </a:rPr>
              <a:t>: </a:t>
            </a:r>
            <a:r>
              <a:rPr lang="es" sz="1050">
                <a:solidFill>
                  <a:srgbClr val="96D0FF"/>
                </a:solidFill>
                <a:highlight>
                  <a:srgbClr val="22272E"/>
                </a:highlight>
                <a:latin typeface="Courier New"/>
                <a:ea typeface="Courier New"/>
                <a:cs typeface="Courier New"/>
                <a:sym typeface="Courier New"/>
              </a:rPr>
              <a:t>"Pan casero"</a:t>
            </a:r>
            <a:r>
              <a:rPr lang="es" sz="1050">
                <a:solidFill>
                  <a:srgbClr val="ADBAC7"/>
                </a:solidFill>
                <a:highlight>
                  <a:srgbClr val="22272E"/>
                </a:highlight>
                <a:latin typeface="Courier New"/>
                <a:ea typeface="Courier New"/>
                <a:cs typeface="Courier New"/>
                <a:sym typeface="Courier New"/>
              </a:rPr>
              <a:t>, </a:t>
            </a:r>
            <a:endParaRPr sz="1050">
              <a:solidFill>
                <a:srgbClr val="ADBAC7"/>
              </a:solidFill>
              <a:highlight>
                <a:srgbClr val="22272E"/>
              </a:highlight>
              <a:latin typeface="Courier New"/>
              <a:ea typeface="Courier New"/>
              <a:cs typeface="Courier New"/>
              <a:sym typeface="Courier New"/>
            </a:endParaRPr>
          </a:p>
          <a:p>
            <a:pPr indent="457200" lvl="0" marL="0" rtl="0" algn="l">
              <a:lnSpc>
                <a:spcPct val="135714"/>
              </a:lnSpc>
              <a:spcBef>
                <a:spcPts val="0"/>
              </a:spcBef>
              <a:spcAft>
                <a:spcPts val="0"/>
              </a:spcAft>
              <a:buClr>
                <a:schemeClr val="dk1"/>
              </a:buClr>
              <a:buSzPts val="1100"/>
              <a:buFont typeface="Arial"/>
              <a:buNone/>
            </a:pPr>
            <a:r>
              <a:rPr lang="es" sz="1050">
                <a:solidFill>
                  <a:srgbClr val="96D0FF"/>
                </a:solidFill>
                <a:highlight>
                  <a:srgbClr val="22272E"/>
                </a:highlight>
                <a:latin typeface="Courier New"/>
                <a:ea typeface="Courier New"/>
                <a:cs typeface="Courier New"/>
                <a:sym typeface="Courier New"/>
              </a:rPr>
              <a:t>"cantidad"</a:t>
            </a:r>
            <a:r>
              <a:rPr lang="es" sz="1050">
                <a:solidFill>
                  <a:srgbClr val="ADBAC7"/>
                </a:solidFill>
                <a:highlight>
                  <a:srgbClr val="22272E"/>
                </a:highlight>
                <a:latin typeface="Courier New"/>
                <a:ea typeface="Courier New"/>
                <a:cs typeface="Courier New"/>
                <a:sym typeface="Courier New"/>
              </a:rPr>
              <a:t>: </a:t>
            </a:r>
            <a:r>
              <a:rPr lang="es" sz="1050">
                <a:solidFill>
                  <a:srgbClr val="6CB6FF"/>
                </a:solidFill>
                <a:highlight>
                  <a:srgbClr val="22272E"/>
                </a:highlight>
                <a:latin typeface="Courier New"/>
                <a:ea typeface="Courier New"/>
                <a:cs typeface="Courier New"/>
                <a:sym typeface="Courier New"/>
              </a:rPr>
              <a:t>20</a:t>
            </a:r>
            <a:r>
              <a:rPr lang="es" sz="1050">
                <a:solidFill>
                  <a:srgbClr val="ADBAC7"/>
                </a:solidFill>
                <a:highlight>
                  <a:srgbClr val="22272E"/>
                </a:highlight>
                <a:latin typeface="Courier New"/>
                <a:ea typeface="Courier New"/>
                <a:cs typeface="Courier New"/>
                <a:sym typeface="Courier New"/>
              </a:rPr>
              <a:t>, </a:t>
            </a:r>
            <a:r>
              <a:rPr lang="es" sz="1050">
                <a:solidFill>
                  <a:srgbClr val="96D0FF"/>
                </a:solidFill>
                <a:highlight>
                  <a:srgbClr val="22272E"/>
                </a:highlight>
                <a:latin typeface="Courier New"/>
                <a:ea typeface="Courier New"/>
                <a:cs typeface="Courier New"/>
                <a:sym typeface="Courier New"/>
              </a:rPr>
              <a:t>"precio"</a:t>
            </a:r>
            <a:r>
              <a:rPr lang="es" sz="1050">
                <a:solidFill>
                  <a:srgbClr val="ADBAC7"/>
                </a:solidFill>
                <a:highlight>
                  <a:srgbClr val="22272E"/>
                </a:highlight>
                <a:latin typeface="Courier New"/>
                <a:ea typeface="Courier New"/>
                <a:cs typeface="Courier New"/>
                <a:sym typeface="Courier New"/>
              </a:rPr>
              <a:t>: </a:t>
            </a:r>
            <a:r>
              <a:rPr lang="es" sz="1050">
                <a:solidFill>
                  <a:srgbClr val="6CB6FF"/>
                </a:solidFill>
                <a:highlight>
                  <a:srgbClr val="22272E"/>
                </a:highlight>
                <a:latin typeface="Courier New"/>
                <a:ea typeface="Courier New"/>
                <a:cs typeface="Courier New"/>
                <a:sym typeface="Courier New"/>
              </a:rPr>
              <a:t>1.0</a:t>
            </a:r>
            <a:r>
              <a:rPr lang="es" sz="1050">
                <a:solidFill>
                  <a:srgbClr val="ADBAC7"/>
                </a:solidFill>
                <a:highlight>
                  <a:srgbClr val="22272E"/>
                </a:highlight>
                <a:latin typeface="Courier New"/>
                <a:ea typeface="Courier New"/>
                <a:cs typeface="Courier New"/>
                <a:sym typeface="Courier New"/>
              </a:rPr>
              <a:t>, </a:t>
            </a:r>
            <a:r>
              <a:rPr lang="es" sz="1050">
                <a:solidFill>
                  <a:srgbClr val="96D0FF"/>
                </a:solidFill>
                <a:highlight>
                  <a:srgbClr val="22272E"/>
                </a:highlight>
                <a:latin typeface="Courier New"/>
                <a:ea typeface="Courier New"/>
                <a:cs typeface="Courier New"/>
                <a:sym typeface="Courier New"/>
              </a:rPr>
              <a:t>"categoria"</a:t>
            </a:r>
            <a:r>
              <a:rPr lang="es" sz="1050">
                <a:solidFill>
                  <a:srgbClr val="ADBAC7"/>
                </a:solidFill>
                <a:highlight>
                  <a:srgbClr val="22272E"/>
                </a:highlight>
                <a:latin typeface="Courier New"/>
                <a:ea typeface="Courier New"/>
                <a:cs typeface="Courier New"/>
                <a:sym typeface="Courier New"/>
              </a:rPr>
              <a:t>: </a:t>
            </a:r>
            <a:r>
              <a:rPr lang="es" sz="1050">
                <a:solidFill>
                  <a:srgbClr val="96D0FF"/>
                </a:solidFill>
                <a:highlight>
                  <a:srgbClr val="22272E"/>
                </a:highlight>
                <a:latin typeface="Courier New"/>
                <a:ea typeface="Courier New"/>
                <a:cs typeface="Courier New"/>
                <a:sym typeface="Courier New"/>
              </a:rPr>
              <a:t>"Panadería"</a:t>
            </a:r>
            <a:r>
              <a:rPr lang="es" sz="1050">
                <a:solidFill>
                  <a:srgbClr val="ADBAC7"/>
                </a:solidFill>
                <a:highlight>
                  <a:srgbClr val="22272E"/>
                </a:highlight>
                <a:latin typeface="Courier New"/>
                <a:ea typeface="Courier New"/>
                <a:cs typeface="Courier New"/>
                <a:sym typeface="Courier New"/>
              </a:rPr>
              <a:t>}</a:t>
            </a:r>
            <a:endParaRPr sz="1050">
              <a:solidFill>
                <a:srgbClr val="ADBAC7"/>
              </a:solidFill>
              <a:highlight>
                <a:srgbClr val="22272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ADBAC7"/>
                </a:solidFill>
                <a:highlight>
                  <a:srgbClr val="22272E"/>
                </a:highlight>
                <a:latin typeface="Courier New"/>
                <a:ea typeface="Courier New"/>
                <a:cs typeface="Courier New"/>
                <a:sym typeface="Courier New"/>
              </a:rPr>
              <a:t>}</a:t>
            </a:r>
            <a:endParaRPr sz="1050">
              <a:solidFill>
                <a:srgbClr val="ADBAC7"/>
              </a:solidFill>
              <a:highlight>
                <a:srgbClr val="22272E"/>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t/>
            </a:r>
            <a:endParaRPr sz="1050">
              <a:solidFill>
                <a:srgbClr val="768390"/>
              </a:solidFill>
              <a:highlight>
                <a:srgbClr val="22272E"/>
              </a:highlight>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g2d48c520f13_0_88"/>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cxnSp>
        <p:nvCxnSpPr>
          <p:cNvPr id="159" name="Google Shape;159;g2d48c520f13_0_88"/>
          <p:cNvCxnSpPr/>
          <p:nvPr/>
        </p:nvCxnSpPr>
        <p:spPr>
          <a:xfrm rot="5731">
            <a:off x="555358" y="1438738"/>
            <a:ext cx="5758808" cy="0"/>
          </a:xfrm>
          <a:prstGeom prst="straightConnector1">
            <a:avLst/>
          </a:prstGeom>
          <a:noFill/>
          <a:ln cap="rnd" cmpd="sng" w="9525">
            <a:solidFill>
              <a:srgbClr val="9900FF"/>
            </a:solidFill>
            <a:prstDash val="solid"/>
            <a:round/>
            <a:headEnd len="sm" w="sm" type="none"/>
            <a:tailEnd len="sm" w="sm" type="none"/>
          </a:ln>
        </p:spPr>
      </p:cxnSp>
      <p:grpSp>
        <p:nvGrpSpPr>
          <p:cNvPr id="160" name="Google Shape;160;g2d48c520f13_0_88"/>
          <p:cNvGrpSpPr/>
          <p:nvPr/>
        </p:nvGrpSpPr>
        <p:grpSpPr>
          <a:xfrm>
            <a:off x="555362" y="631437"/>
            <a:ext cx="700421" cy="692039"/>
            <a:chOff x="0" y="0"/>
            <a:chExt cx="1867789" cy="1845437"/>
          </a:xfrm>
        </p:grpSpPr>
        <p:sp>
          <p:nvSpPr>
            <p:cNvPr id="161" name="Google Shape;161;g2d48c520f13_0_88"/>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FFAB40"/>
            </a:solidFill>
            <a:ln>
              <a:noFill/>
            </a:ln>
          </p:spPr>
        </p:sp>
        <p:sp>
          <p:nvSpPr>
            <p:cNvPr id="162" name="Google Shape;162;g2d48c520f13_0_88"/>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59595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3" name="Google Shape;163;g2d48c520f13_0_88"/>
          <p:cNvSpPr txBox="1"/>
          <p:nvPr/>
        </p:nvSpPr>
        <p:spPr>
          <a:xfrm>
            <a:off x="1342696" y="719975"/>
            <a:ext cx="7317300" cy="4617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chemeClr val="dk1"/>
              </a:buClr>
              <a:buSzPts val="1100"/>
              <a:buFont typeface="Arial"/>
              <a:buNone/>
            </a:pPr>
            <a:r>
              <a:rPr lang="es" sz="3000">
                <a:solidFill>
                  <a:schemeClr val="dk1"/>
                </a:solidFill>
                <a:latin typeface="Archivo Black"/>
                <a:ea typeface="Archivo Black"/>
                <a:cs typeface="Archivo Black"/>
                <a:sym typeface="Archivo Black"/>
              </a:rPr>
              <a:t>Diccionario para el inventario</a:t>
            </a:r>
            <a:endParaRPr b="0" i="0" sz="3100" u="none" cap="none" strike="noStrike">
              <a:solidFill>
                <a:srgbClr val="000000"/>
              </a:solidFill>
              <a:latin typeface="Archivo Black"/>
              <a:ea typeface="Archivo Black"/>
              <a:cs typeface="Archivo Black"/>
              <a:sym typeface="Archivo Black"/>
            </a:endParaRPr>
          </a:p>
        </p:txBody>
      </p:sp>
      <p:sp>
        <p:nvSpPr>
          <p:cNvPr id="164" name="Google Shape;164;g2d48c520f13_0_88"/>
          <p:cNvSpPr txBox="1"/>
          <p:nvPr/>
        </p:nvSpPr>
        <p:spPr>
          <a:xfrm>
            <a:off x="555350" y="1594175"/>
            <a:ext cx="8038800" cy="2543100"/>
          </a:xfrm>
          <a:prstGeom prst="rect">
            <a:avLst/>
          </a:prstGeom>
          <a:noFill/>
          <a:ln>
            <a:noFill/>
          </a:ln>
        </p:spPr>
        <p:txBody>
          <a:bodyPr anchorCtr="0" anchor="t" bIns="0" lIns="0" spcFirstLastPara="1" rIns="0" wrap="square" tIns="0">
            <a:spAutoFit/>
          </a:bodyPr>
          <a:lstStyle/>
          <a:p>
            <a:pPr indent="0" lvl="0" marL="0" rtl="0" algn="l">
              <a:lnSpc>
                <a:spcPct val="120008"/>
              </a:lnSpc>
              <a:spcBef>
                <a:spcPts val="0"/>
              </a:spcBef>
              <a:spcAft>
                <a:spcPts val="0"/>
              </a:spcAft>
              <a:buNone/>
            </a:pPr>
            <a:r>
              <a:rPr lang="es">
                <a:latin typeface="Archivo Narrow"/>
                <a:ea typeface="Archivo Narrow"/>
                <a:cs typeface="Archivo Narrow"/>
                <a:sym typeface="Archivo Narrow"/>
              </a:rPr>
              <a:t>Detalle de la posible estructura del diccionario:</a:t>
            </a:r>
            <a:endParaRPr>
              <a:latin typeface="Archivo Narrow"/>
              <a:ea typeface="Archivo Narrow"/>
              <a:cs typeface="Archivo Narrow"/>
              <a:sym typeface="Archivo Narrow"/>
            </a:endParaRPr>
          </a:p>
          <a:p>
            <a:pPr indent="0" lvl="0" marL="457200" rtl="0" algn="l">
              <a:lnSpc>
                <a:spcPct val="120008"/>
              </a:lnSpc>
              <a:spcBef>
                <a:spcPts val="0"/>
              </a:spcBef>
              <a:spcAft>
                <a:spcPts val="0"/>
              </a:spcAft>
              <a:buNone/>
            </a:pPr>
            <a:r>
              <a:t/>
            </a:r>
            <a:endParaRPr>
              <a:latin typeface="Archivo Narrow"/>
              <a:ea typeface="Archivo Narrow"/>
              <a:cs typeface="Archivo Narrow"/>
              <a:sym typeface="Archivo Narrow"/>
            </a:endParaRPr>
          </a:p>
          <a:p>
            <a:pPr indent="-317500" lvl="0" marL="457200" rtl="0" algn="l">
              <a:lnSpc>
                <a:spcPct val="120008"/>
              </a:lnSpc>
              <a:spcBef>
                <a:spcPts val="0"/>
              </a:spcBef>
              <a:spcAft>
                <a:spcPts val="0"/>
              </a:spcAft>
              <a:buSzPts val="1400"/>
              <a:buFont typeface="Archivo Narrow"/>
              <a:buChar char="●"/>
            </a:pPr>
            <a:r>
              <a:rPr b="1" lang="es">
                <a:latin typeface="Archivo Narrow"/>
                <a:ea typeface="Archivo Narrow"/>
                <a:cs typeface="Archivo Narrow"/>
                <a:sym typeface="Archivo Narrow"/>
              </a:rPr>
              <a:t>nombre</a:t>
            </a:r>
            <a:r>
              <a:rPr lang="es">
                <a:latin typeface="Archivo Narrow"/>
                <a:ea typeface="Archivo Narrow"/>
                <a:cs typeface="Archivo Narrow"/>
                <a:sym typeface="Archivo Narrow"/>
              </a:rPr>
              <a:t>: Es el nombre del producto. Es una cadena de caracteres que lo describe de manera general.</a:t>
            </a:r>
            <a:endParaRPr>
              <a:latin typeface="Archivo Narrow"/>
              <a:ea typeface="Archivo Narrow"/>
              <a:cs typeface="Archivo Narrow"/>
              <a:sym typeface="Archivo Narrow"/>
            </a:endParaRPr>
          </a:p>
          <a:p>
            <a:pPr indent="-317500" lvl="0" marL="457200" rtl="0" algn="l">
              <a:lnSpc>
                <a:spcPct val="120008"/>
              </a:lnSpc>
              <a:spcBef>
                <a:spcPts val="0"/>
              </a:spcBef>
              <a:spcAft>
                <a:spcPts val="0"/>
              </a:spcAft>
              <a:buSzPts val="1400"/>
              <a:buFont typeface="Archivo Narrow"/>
              <a:buChar char="●"/>
            </a:pPr>
            <a:r>
              <a:rPr b="1" lang="es">
                <a:latin typeface="Archivo Narrow"/>
                <a:ea typeface="Archivo Narrow"/>
                <a:cs typeface="Archivo Narrow"/>
                <a:sym typeface="Archivo Narrow"/>
              </a:rPr>
              <a:t>descripcion</a:t>
            </a:r>
            <a:r>
              <a:rPr lang="es">
                <a:latin typeface="Archivo Narrow"/>
                <a:ea typeface="Archivo Narrow"/>
                <a:cs typeface="Archivo Narrow"/>
                <a:sym typeface="Archivo Narrow"/>
              </a:rPr>
              <a:t>: Descripción más detallada del producto. Es también un texto.</a:t>
            </a:r>
            <a:endParaRPr>
              <a:latin typeface="Archivo Narrow"/>
              <a:ea typeface="Archivo Narrow"/>
              <a:cs typeface="Archivo Narrow"/>
              <a:sym typeface="Archivo Narrow"/>
            </a:endParaRPr>
          </a:p>
          <a:p>
            <a:pPr indent="-317500" lvl="0" marL="457200" rtl="0" algn="l">
              <a:lnSpc>
                <a:spcPct val="120008"/>
              </a:lnSpc>
              <a:spcBef>
                <a:spcPts val="0"/>
              </a:spcBef>
              <a:spcAft>
                <a:spcPts val="0"/>
              </a:spcAft>
              <a:buSzPts val="1400"/>
              <a:buFont typeface="Archivo Narrow"/>
              <a:buChar char="●"/>
            </a:pPr>
            <a:r>
              <a:rPr b="1" lang="es">
                <a:latin typeface="Archivo Narrow"/>
                <a:ea typeface="Archivo Narrow"/>
                <a:cs typeface="Archivo Narrow"/>
                <a:sym typeface="Archivo Narrow"/>
              </a:rPr>
              <a:t>cantidad</a:t>
            </a:r>
            <a:r>
              <a:rPr lang="es">
                <a:latin typeface="Archivo Narrow"/>
                <a:ea typeface="Archivo Narrow"/>
                <a:cs typeface="Archivo Narrow"/>
                <a:sym typeface="Archivo Narrow"/>
              </a:rPr>
              <a:t>: Cantidad disponible del producto en el inventario. Es un número entero.</a:t>
            </a:r>
            <a:endParaRPr>
              <a:latin typeface="Archivo Narrow"/>
              <a:ea typeface="Archivo Narrow"/>
              <a:cs typeface="Archivo Narrow"/>
              <a:sym typeface="Archivo Narrow"/>
            </a:endParaRPr>
          </a:p>
          <a:p>
            <a:pPr indent="-317500" lvl="0" marL="457200" rtl="0" algn="l">
              <a:lnSpc>
                <a:spcPct val="120008"/>
              </a:lnSpc>
              <a:spcBef>
                <a:spcPts val="0"/>
              </a:spcBef>
              <a:spcAft>
                <a:spcPts val="0"/>
              </a:spcAft>
              <a:buSzPts val="1400"/>
              <a:buFont typeface="Archivo Narrow"/>
              <a:buChar char="●"/>
            </a:pPr>
            <a:r>
              <a:rPr b="1" lang="es">
                <a:latin typeface="Archivo Narrow"/>
                <a:ea typeface="Archivo Narrow"/>
                <a:cs typeface="Archivo Narrow"/>
                <a:sym typeface="Archivo Narrow"/>
              </a:rPr>
              <a:t>precio</a:t>
            </a:r>
            <a:r>
              <a:rPr lang="es">
                <a:latin typeface="Archivo Narrow"/>
                <a:ea typeface="Archivo Narrow"/>
                <a:cs typeface="Archivo Narrow"/>
                <a:sym typeface="Archivo Narrow"/>
              </a:rPr>
              <a:t>: Representa el precio del producto. Es un número decimal (tipo float).</a:t>
            </a:r>
            <a:endParaRPr>
              <a:latin typeface="Archivo Narrow"/>
              <a:ea typeface="Archivo Narrow"/>
              <a:cs typeface="Archivo Narrow"/>
              <a:sym typeface="Archivo Narrow"/>
            </a:endParaRPr>
          </a:p>
          <a:p>
            <a:pPr indent="-317500" lvl="0" marL="457200" rtl="0" algn="l">
              <a:lnSpc>
                <a:spcPct val="120008"/>
              </a:lnSpc>
              <a:spcBef>
                <a:spcPts val="0"/>
              </a:spcBef>
              <a:spcAft>
                <a:spcPts val="0"/>
              </a:spcAft>
              <a:buSzPts val="1400"/>
              <a:buFont typeface="Archivo Narrow"/>
              <a:buChar char="●"/>
            </a:pPr>
            <a:r>
              <a:rPr b="1" lang="es">
                <a:latin typeface="Archivo Narrow"/>
                <a:ea typeface="Archivo Narrow"/>
                <a:cs typeface="Archivo Narrow"/>
                <a:sym typeface="Archivo Narrow"/>
              </a:rPr>
              <a:t>categoria</a:t>
            </a:r>
            <a:r>
              <a:rPr lang="es">
                <a:latin typeface="Archivo Narrow"/>
                <a:ea typeface="Archivo Narrow"/>
                <a:cs typeface="Archivo Narrow"/>
                <a:sym typeface="Archivo Narrow"/>
              </a:rPr>
              <a:t>: Indica la categoría a la que pertenece el producto. Esto nos permite organizar los productos en grupos según su tipo.</a:t>
            </a:r>
            <a:endParaRPr>
              <a:latin typeface="Archivo Narrow"/>
              <a:ea typeface="Archivo Narrow"/>
              <a:cs typeface="Archivo Narrow"/>
              <a:sym typeface="Archivo Narrow"/>
            </a:endParaRPr>
          </a:p>
          <a:p>
            <a:pPr indent="0" lvl="0" marL="0" rtl="0" algn="l">
              <a:lnSpc>
                <a:spcPct val="120008"/>
              </a:lnSpc>
              <a:spcBef>
                <a:spcPts val="0"/>
              </a:spcBef>
              <a:spcAft>
                <a:spcPts val="0"/>
              </a:spcAft>
              <a:buClr>
                <a:schemeClr val="dk1"/>
              </a:buClr>
              <a:buSzPts val="1100"/>
              <a:buFont typeface="Arial"/>
              <a:buNone/>
            </a:pPr>
            <a:r>
              <a:t/>
            </a:r>
            <a:endParaRPr>
              <a:latin typeface="Archivo Narrow"/>
              <a:ea typeface="Archivo Narrow"/>
              <a:cs typeface="Archivo Narrow"/>
              <a:sym typeface="Archivo Narrow"/>
            </a:endParaRPr>
          </a:p>
          <a:p>
            <a:pPr indent="0" lvl="0" marL="0" marR="0" rtl="0" algn="l">
              <a:lnSpc>
                <a:spcPct val="120008"/>
              </a:lnSpc>
              <a:spcBef>
                <a:spcPts val="0"/>
              </a:spcBef>
              <a:spcAft>
                <a:spcPts val="0"/>
              </a:spcAft>
              <a:buClr>
                <a:schemeClr val="dk1"/>
              </a:buClr>
              <a:buSzPts val="1100"/>
              <a:buFont typeface="Arial"/>
              <a:buNone/>
            </a:pPr>
            <a:r>
              <a:t/>
            </a:r>
            <a:endParaRPr>
              <a:latin typeface="Archivo Narrow"/>
              <a:ea typeface="Archivo Narrow"/>
              <a:cs typeface="Archivo Narrow"/>
              <a:sym typeface="Archivo Narrow"/>
            </a:endParaRPr>
          </a:p>
        </p:txBody>
      </p:sp>
      <p:pic>
        <p:nvPicPr>
          <p:cNvPr id="165" name="Google Shape;165;g2d48c520f13_0_88"/>
          <p:cNvPicPr preferRelativeResize="0"/>
          <p:nvPr/>
        </p:nvPicPr>
        <p:blipFill rotWithShape="1">
          <a:blip r:embed="rId4">
            <a:alphaModFix/>
          </a:blip>
          <a:srcRect b="0" l="0" r="0" t="0"/>
          <a:stretch/>
        </p:blipFill>
        <p:spPr>
          <a:xfrm>
            <a:off x="636162" y="708046"/>
            <a:ext cx="538801" cy="5387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g2d3d4b8dc49_0_12"/>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cxnSp>
        <p:nvCxnSpPr>
          <p:cNvPr id="175" name="Google Shape;175;g2d3d4b8dc49_0_12"/>
          <p:cNvCxnSpPr/>
          <p:nvPr/>
        </p:nvCxnSpPr>
        <p:spPr>
          <a:xfrm rot="5731">
            <a:off x="555358" y="1438738"/>
            <a:ext cx="5758808" cy="0"/>
          </a:xfrm>
          <a:prstGeom prst="straightConnector1">
            <a:avLst/>
          </a:prstGeom>
          <a:noFill/>
          <a:ln cap="rnd" cmpd="sng" w="9525">
            <a:solidFill>
              <a:srgbClr val="9900FF"/>
            </a:solidFill>
            <a:prstDash val="solid"/>
            <a:round/>
            <a:headEnd len="sm" w="sm" type="none"/>
            <a:tailEnd len="sm" w="sm" type="none"/>
          </a:ln>
        </p:spPr>
      </p:cxnSp>
      <p:grpSp>
        <p:nvGrpSpPr>
          <p:cNvPr id="176" name="Google Shape;176;g2d3d4b8dc49_0_12"/>
          <p:cNvGrpSpPr/>
          <p:nvPr/>
        </p:nvGrpSpPr>
        <p:grpSpPr>
          <a:xfrm>
            <a:off x="555362" y="631437"/>
            <a:ext cx="700421" cy="692039"/>
            <a:chOff x="0" y="0"/>
            <a:chExt cx="1867789" cy="1845437"/>
          </a:xfrm>
        </p:grpSpPr>
        <p:sp>
          <p:nvSpPr>
            <p:cNvPr id="177" name="Google Shape;177;g2d3d4b8dc49_0_12"/>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FFAB40"/>
            </a:solidFill>
            <a:ln>
              <a:noFill/>
            </a:ln>
          </p:spPr>
        </p:sp>
        <p:sp>
          <p:nvSpPr>
            <p:cNvPr id="178" name="Google Shape;178;g2d3d4b8dc49_0_12"/>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59595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9" name="Google Shape;179;g2d3d4b8dc49_0_12"/>
          <p:cNvSpPr txBox="1"/>
          <p:nvPr/>
        </p:nvSpPr>
        <p:spPr>
          <a:xfrm>
            <a:off x="1342696" y="719975"/>
            <a:ext cx="7317300" cy="4617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chemeClr val="dk1"/>
              </a:buClr>
              <a:buSzPts val="1100"/>
              <a:buFont typeface="Arial"/>
              <a:buNone/>
            </a:pPr>
            <a:r>
              <a:rPr lang="es" sz="3000">
                <a:solidFill>
                  <a:schemeClr val="dk1"/>
                </a:solidFill>
                <a:latin typeface="Archivo Black"/>
                <a:ea typeface="Archivo Black"/>
                <a:cs typeface="Archivo Black"/>
                <a:sym typeface="Archivo Black"/>
              </a:rPr>
              <a:t>Registro de productos</a:t>
            </a:r>
            <a:endParaRPr b="0" i="0" sz="3100" u="none" cap="none" strike="noStrike">
              <a:solidFill>
                <a:srgbClr val="000000"/>
              </a:solidFill>
              <a:latin typeface="Archivo Black"/>
              <a:ea typeface="Archivo Black"/>
              <a:cs typeface="Archivo Black"/>
              <a:sym typeface="Archivo Black"/>
            </a:endParaRPr>
          </a:p>
        </p:txBody>
      </p:sp>
      <p:sp>
        <p:nvSpPr>
          <p:cNvPr id="180" name="Google Shape;180;g2d3d4b8dc49_0_12"/>
          <p:cNvSpPr txBox="1"/>
          <p:nvPr/>
        </p:nvSpPr>
        <p:spPr>
          <a:xfrm>
            <a:off x="555350" y="1807850"/>
            <a:ext cx="8104500" cy="2284500"/>
          </a:xfrm>
          <a:prstGeom prst="rect">
            <a:avLst/>
          </a:prstGeom>
          <a:noFill/>
          <a:ln>
            <a:noFill/>
          </a:ln>
        </p:spPr>
        <p:txBody>
          <a:bodyPr anchorCtr="0" anchor="t" bIns="0" lIns="0" spcFirstLastPara="1" rIns="0" wrap="square" tIns="0">
            <a:spAutoFit/>
          </a:bodyPr>
          <a:lstStyle/>
          <a:p>
            <a:pPr indent="0" lvl="0" marL="0" marR="0" rtl="0" algn="l">
              <a:lnSpc>
                <a:spcPct val="120008"/>
              </a:lnSpc>
              <a:spcBef>
                <a:spcPts val="0"/>
              </a:spcBef>
              <a:spcAft>
                <a:spcPts val="0"/>
              </a:spcAft>
              <a:buClr>
                <a:srgbClr val="000000"/>
              </a:buClr>
              <a:buSzPts val="1400"/>
              <a:buFont typeface="Arial"/>
              <a:buNone/>
            </a:pPr>
            <a:r>
              <a:rPr lang="es">
                <a:latin typeface="Archivo Narrow"/>
                <a:ea typeface="Archivo Narrow"/>
                <a:cs typeface="Archivo Narrow"/>
                <a:sym typeface="Archivo Narrow"/>
              </a:rPr>
              <a:t>Necesitamos una función </a:t>
            </a:r>
            <a:r>
              <a:rPr b="1" lang="es">
                <a:latin typeface="Archivo Narrow"/>
                <a:ea typeface="Archivo Narrow"/>
                <a:cs typeface="Archivo Narrow"/>
                <a:sym typeface="Archivo Narrow"/>
              </a:rPr>
              <a:t>registrar_producto() </a:t>
            </a:r>
            <a:r>
              <a:rPr lang="es">
                <a:latin typeface="Archivo Narrow"/>
                <a:ea typeface="Archivo Narrow"/>
                <a:cs typeface="Archivo Narrow"/>
                <a:sym typeface="Archivo Narrow"/>
              </a:rPr>
              <a:t>que se encargue de agregar los productos en el diccionario </a:t>
            </a:r>
            <a:r>
              <a:rPr b="1" lang="es">
                <a:latin typeface="Archivo Narrow"/>
                <a:ea typeface="Archivo Narrow"/>
                <a:cs typeface="Archivo Narrow"/>
                <a:sym typeface="Archivo Narrow"/>
              </a:rPr>
              <a:t>inventario</a:t>
            </a:r>
            <a:r>
              <a:rPr lang="es">
                <a:latin typeface="Archivo Narrow"/>
                <a:ea typeface="Archivo Narrow"/>
                <a:cs typeface="Archivo Narrow"/>
                <a:sym typeface="Archivo Narrow"/>
              </a:rPr>
              <a:t> con un código único y sus respectivos datos. </a:t>
            </a:r>
            <a:r>
              <a:rPr lang="es">
                <a:solidFill>
                  <a:schemeClr val="dk1"/>
                </a:solidFill>
                <a:latin typeface="Archivo Narrow"/>
                <a:ea typeface="Archivo Narrow"/>
                <a:cs typeface="Archivo Narrow"/>
                <a:sym typeface="Archivo Narrow"/>
              </a:rPr>
              <a:t>La función pedirá que se ingrese los detalles del producto y los almacenará en el diccionario.</a:t>
            </a:r>
            <a:br>
              <a:rPr lang="es">
                <a:latin typeface="Archivo Narrow"/>
                <a:ea typeface="Archivo Narrow"/>
                <a:cs typeface="Archivo Narrow"/>
                <a:sym typeface="Archivo Narrow"/>
              </a:rPr>
            </a:br>
            <a:br>
              <a:rPr lang="es">
                <a:latin typeface="Archivo Narrow"/>
                <a:ea typeface="Archivo Narrow"/>
                <a:cs typeface="Archivo Narrow"/>
                <a:sym typeface="Archivo Narrow"/>
              </a:rPr>
            </a:br>
            <a:r>
              <a:rPr lang="es">
                <a:latin typeface="Archivo Narrow"/>
                <a:ea typeface="Archivo Narrow"/>
                <a:cs typeface="Archivo Narrow"/>
                <a:sym typeface="Archivo Narrow"/>
              </a:rPr>
              <a:t>Usaremos una variable que actúe como un contador para los códigos de los productos, así cada vez que se registra un producto, se le asigna automáticamente un código nuevo. </a:t>
            </a:r>
            <a:endParaRPr>
              <a:latin typeface="Archivo Narrow"/>
              <a:ea typeface="Archivo Narrow"/>
              <a:cs typeface="Archivo Narrow"/>
              <a:sym typeface="Archivo Narrow"/>
            </a:endParaRPr>
          </a:p>
          <a:p>
            <a:pPr indent="0" lvl="0" marL="0" marR="0" rtl="0" algn="l">
              <a:lnSpc>
                <a:spcPct val="120008"/>
              </a:lnSpc>
              <a:spcBef>
                <a:spcPts val="0"/>
              </a:spcBef>
              <a:spcAft>
                <a:spcPts val="0"/>
              </a:spcAft>
              <a:buClr>
                <a:srgbClr val="000000"/>
              </a:buClr>
              <a:buSzPts val="1400"/>
              <a:buFont typeface="Arial"/>
              <a:buNone/>
            </a:pPr>
            <a:r>
              <a:t/>
            </a:r>
            <a:endParaRPr>
              <a:latin typeface="Archivo Narrow"/>
              <a:ea typeface="Archivo Narrow"/>
              <a:cs typeface="Archivo Narrow"/>
              <a:sym typeface="Archivo Narrow"/>
            </a:endParaRPr>
          </a:p>
          <a:p>
            <a:pPr indent="0" lvl="0" marL="0" marR="0" rtl="0" algn="l">
              <a:lnSpc>
                <a:spcPct val="120008"/>
              </a:lnSpc>
              <a:spcBef>
                <a:spcPts val="0"/>
              </a:spcBef>
              <a:spcAft>
                <a:spcPts val="0"/>
              </a:spcAft>
              <a:buClr>
                <a:srgbClr val="000000"/>
              </a:buClr>
              <a:buSzPts val="1400"/>
              <a:buFont typeface="Arial"/>
              <a:buNone/>
            </a:pPr>
            <a:r>
              <a:rPr lang="es">
                <a:latin typeface="Archivo Narrow"/>
                <a:ea typeface="Archivo Narrow"/>
                <a:cs typeface="Archivo Narrow"/>
                <a:sym typeface="Archivo Narrow"/>
              </a:rPr>
              <a:t>El diccionario inventario usará el código del producto como clave, mientras que los valores asociados a esa clave serán otro diccionario que contendrá toda la información del producto.</a:t>
            </a:r>
            <a:endParaRPr b="0" i="0" sz="1400" u="none" cap="none" strike="noStrike">
              <a:solidFill>
                <a:srgbClr val="000000"/>
              </a:solidFill>
              <a:latin typeface="Archivo Narrow"/>
              <a:ea typeface="Archivo Narrow"/>
              <a:cs typeface="Archivo Narrow"/>
              <a:sym typeface="Archivo Narrow"/>
            </a:endParaRPr>
          </a:p>
        </p:txBody>
      </p:sp>
      <p:pic>
        <p:nvPicPr>
          <p:cNvPr id="181" name="Google Shape;181;g2d3d4b8dc49_0_12"/>
          <p:cNvPicPr preferRelativeResize="0"/>
          <p:nvPr/>
        </p:nvPicPr>
        <p:blipFill rotWithShape="1">
          <a:blip r:embed="rId4">
            <a:alphaModFix/>
          </a:blip>
          <a:srcRect b="0" l="0" r="0" t="0"/>
          <a:stretch/>
        </p:blipFill>
        <p:spPr>
          <a:xfrm>
            <a:off x="636162" y="708046"/>
            <a:ext cx="538801" cy="5387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