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rchivo Narrow"/>
      <p:regular r:id="rId31"/>
      <p:bold r:id="rId32"/>
      <p:italic r:id="rId33"/>
      <p:boldItalic r:id="rId34"/>
    </p:embeddedFont>
    <p:embeddedFont>
      <p:font typeface="Archivo Medium"/>
      <p:regular r:id="rId35"/>
      <p:bold r:id="rId36"/>
      <p:italic r:id="rId37"/>
      <p:boldItalic r:id="rId38"/>
    </p:embeddedFont>
    <p:embeddedFont>
      <p:font typeface="Archivo Thin"/>
      <p:regular r:id="rId39"/>
      <p:bold r:id="rId40"/>
      <p:italic r:id="rId41"/>
      <p:boldItalic r:id="rId42"/>
    </p:embeddedFont>
    <p:embeddedFont>
      <p:font typeface="Archivo"/>
      <p:regular r:id="rId43"/>
      <p:bold r:id="rId44"/>
      <p:italic r:id="rId45"/>
      <p:boldItalic r:id="rId46"/>
    </p:embeddedFont>
    <p:embeddedFont>
      <p:font typeface="Archivo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gYdQsh5bnbpO1sn0xKf1XIfiBL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Thin-bold.fntdata"/><Relationship Id="rId20" Type="http://schemas.openxmlformats.org/officeDocument/2006/relationships/slide" Target="slides/slide15.xml"/><Relationship Id="rId42" Type="http://schemas.openxmlformats.org/officeDocument/2006/relationships/font" Target="fonts/ArchivoThin-boldItalic.fntdata"/><Relationship Id="rId41" Type="http://schemas.openxmlformats.org/officeDocument/2006/relationships/font" Target="fonts/ArchivoThin-italic.fntdata"/><Relationship Id="rId22" Type="http://schemas.openxmlformats.org/officeDocument/2006/relationships/slide" Target="slides/slide17.xml"/><Relationship Id="rId44" Type="http://schemas.openxmlformats.org/officeDocument/2006/relationships/font" Target="fonts/Archivo-bold.fntdata"/><Relationship Id="rId21" Type="http://schemas.openxmlformats.org/officeDocument/2006/relationships/slide" Target="slides/slide16.xml"/><Relationship Id="rId43" Type="http://schemas.openxmlformats.org/officeDocument/2006/relationships/font" Target="fonts/Archivo-regular.fntdata"/><Relationship Id="rId24" Type="http://schemas.openxmlformats.org/officeDocument/2006/relationships/slide" Target="slides/slide19.xml"/><Relationship Id="rId46" Type="http://schemas.openxmlformats.org/officeDocument/2006/relationships/font" Target="fonts/Archivo-boldItalic.fntdata"/><Relationship Id="rId23" Type="http://schemas.openxmlformats.org/officeDocument/2006/relationships/slide" Target="slides/slide18.xml"/><Relationship Id="rId45" Type="http://schemas.openxmlformats.org/officeDocument/2006/relationships/font" Target="fonts/Archiv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ArchivoBlack-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chivoNarrow-italic.fntdata"/><Relationship Id="rId10" Type="http://schemas.openxmlformats.org/officeDocument/2006/relationships/slide" Target="slides/slide5.xml"/><Relationship Id="rId32" Type="http://schemas.openxmlformats.org/officeDocument/2006/relationships/font" Target="fonts/ArchivoNarrow-bold.fntdata"/><Relationship Id="rId13" Type="http://schemas.openxmlformats.org/officeDocument/2006/relationships/slide" Target="slides/slide8.xml"/><Relationship Id="rId35" Type="http://schemas.openxmlformats.org/officeDocument/2006/relationships/font" Target="fonts/ArchivoMedium-regular.fntdata"/><Relationship Id="rId12" Type="http://schemas.openxmlformats.org/officeDocument/2006/relationships/slide" Target="slides/slide7.xml"/><Relationship Id="rId34" Type="http://schemas.openxmlformats.org/officeDocument/2006/relationships/font" Target="fonts/ArchivoNarrow-boldItalic.fntdata"/><Relationship Id="rId15" Type="http://schemas.openxmlformats.org/officeDocument/2006/relationships/slide" Target="slides/slide10.xml"/><Relationship Id="rId37" Type="http://schemas.openxmlformats.org/officeDocument/2006/relationships/font" Target="fonts/ArchivoMedium-italic.fntdata"/><Relationship Id="rId14" Type="http://schemas.openxmlformats.org/officeDocument/2006/relationships/slide" Target="slides/slide9.xml"/><Relationship Id="rId36" Type="http://schemas.openxmlformats.org/officeDocument/2006/relationships/font" Target="fonts/ArchivoMedium-bold.fntdata"/><Relationship Id="rId17" Type="http://schemas.openxmlformats.org/officeDocument/2006/relationships/slide" Target="slides/slide12.xml"/><Relationship Id="rId39" Type="http://schemas.openxmlformats.org/officeDocument/2006/relationships/font" Target="fonts/ArchivoThin-regular.fntdata"/><Relationship Id="rId16" Type="http://schemas.openxmlformats.org/officeDocument/2006/relationships/slide" Target="slides/slide11.xml"/><Relationship Id="rId38" Type="http://schemas.openxmlformats.org/officeDocument/2006/relationships/font" Target="fonts/Archiv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384c616ae_0_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g2d384c616ae_0_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81" name="Google Shape;181;g2d384c616ae_0_5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d384c616ae_0_5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83" name="Google Shape;183;g2d384c616ae_0_5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4" name="Google Shape;184;g2d384c616ae_0_5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384c616ae_0_8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8" name="Google Shape;198;g2d384c616ae_0_8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99" name="Google Shape;199;g2d384c616ae_0_8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d384c616ae_0_8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01" name="Google Shape;201;g2d384c616ae_0_8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2" name="Google Shape;202;g2d384c616ae_0_8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384c616ae_0_10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9" name="Google Shape;219;g2d384c616ae_0_10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0" name="Google Shape;220;g2d384c616ae_0_10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d384c616ae_0_10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22" name="Google Shape;222;g2d384c616ae_0_10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3" name="Google Shape;223;g2d384c616ae_0_10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335112bb2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g2d335112bb2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42" name="Google Shape;242;g2d335112bb2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d335112bb2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44" name="Google Shape;244;g2d335112bb2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5" name="Google Shape;245;g2d335112bb2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e1896c80e_0_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g2fe1896c80e_0_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6" name="Google Shape;256;g2fe1896c80e_0_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fe1896c80e_0_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58" name="Google Shape;258;g2fe1896c80e_0_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9" name="Google Shape;259;g2fe1896c80e_0_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384c616ae_0_1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4" name="Google Shape;274;g2d384c616ae_0_1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75" name="Google Shape;275;g2d384c616ae_0_14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d384c616ae_0_1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77" name="Google Shape;277;g2d384c616ae_0_14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8" name="Google Shape;278;g2d384c616ae_0_1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384c616ae_0_1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3" name="Google Shape;293;g2d384c616ae_0_1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94" name="Google Shape;294;g2d384c616ae_0_16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d384c616ae_0_16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96" name="Google Shape;296;g2d384c616ae_0_16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7" name="Google Shape;297;g2d384c616ae_0_16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210dc0ce7_1_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7" name="Google Shape;307;g30210dc0ce7_1_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08" name="Google Shape;308;g30210dc0ce7_1_3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30210dc0ce7_1_3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10" name="Google Shape;310;g30210dc0ce7_1_3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1" name="Google Shape;311;g30210dc0ce7_1_3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384c616ae_0_18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6" name="Google Shape;326;g2d384c616ae_0_18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27" name="Google Shape;327;g2d384c616ae_0_18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2d384c616ae_0_18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29" name="Google Shape;329;g2d384c616ae_0_18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0" name="Google Shape;330;g2d384c616ae_0_18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210dc0ce7_1_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6" name="Google Shape;346;g30210dc0ce7_1_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47" name="Google Shape;347;g30210dc0ce7_1_5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30210dc0ce7_1_5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49" name="Google Shape;349;g30210dc0ce7_1_5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0" name="Google Shape;350;g30210dc0ce7_1_5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3922894cd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2" name="Google Shape;362;g2d3922894cd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3" name="Google Shape;363;g2d3922894cd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d3922894cd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65" name="Google Shape;365;g2d3922894cd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6" name="Google Shape;366;g2d3922894cd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3922894cd_0_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2" name="Google Shape;382;g2d3922894cd_0_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83" name="Google Shape;383;g2d3922894cd_0_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2d3922894cd_0_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85" name="Google Shape;385;g2d3922894cd_0_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6" name="Google Shape;386;g2d3922894cd_0_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3922894cd_0_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2" name="Google Shape;402;g2d3922894cd_0_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03" name="Google Shape;403;g2d3922894cd_0_3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2d3922894cd_0_3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405" name="Google Shape;405;g2d3922894cd_0_3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6" name="Google Shape;406;g2d3922894cd_0_3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2420c639b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2420c639b4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420c639b4_0_3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9" name="Google Shape;429;g22420c639b4_0_3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30" name="Google Shape;430;g22420c639b4_0_3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22420c639b4_0_3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432" name="Google Shape;432;g22420c639b4_0_3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33" name="Google Shape;433;g22420c639b4_0_3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210dc0ce7_1_16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4" name="Google Shape;454;g30210dc0ce7_1_16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55" name="Google Shape;455;g30210dc0ce7_1_16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30210dc0ce7_1_16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457" name="Google Shape;457;g30210dc0ce7_1_16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58" name="Google Shape;458;g30210dc0ce7_1_16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3cb1c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43cb1ca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776cbd67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220776cbd67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5" name="Google Shape;95;g220776cbd67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20776cbd67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7" name="Google Shape;97;g220776cbd67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220776cbd67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210dc0ce7_1_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8" name="Google Shape;108;g30210dc0ce7_1_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09" name="Google Shape;109;g30210dc0ce7_1_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30210dc0ce7_1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1" name="Google Shape;111;g30210dc0ce7_1_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2" name="Google Shape;112;g30210dc0ce7_1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6" name="Google Shape;126;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28" name="Google Shape;128;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9" name="Google Shape;129;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384c616ae_0_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3" name="Google Shape;143;g2d384c616ae_0_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4" name="Google Shape;144;g2d384c616ae_0_1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d384c616ae_0_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46" name="Google Shape;146;g2d384c616ae_0_1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7" name="Google Shape;147;g2d384c616ae_0_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384c616ae_0_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1" name="Google Shape;161;g2d384c616ae_0_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2" name="Google Shape;162;g2d384c616ae_0_3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d384c616ae_0_3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64" name="Google Shape;164;g2d384c616ae_0_3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5" name="Google Shape;165;g2d384c616ae_0_3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18.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18.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03875" y="17955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7</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Listas y tuplas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d384c616ae_0_5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7" name="Google Shape;187;g2d384c616ae_0_5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8" name="Google Shape;188;g2d384c616ae_0_58"/>
          <p:cNvGrpSpPr/>
          <p:nvPr/>
        </p:nvGrpSpPr>
        <p:grpSpPr>
          <a:xfrm>
            <a:off x="555362" y="631437"/>
            <a:ext cx="700421" cy="692039"/>
            <a:chOff x="0" y="0"/>
            <a:chExt cx="1867789" cy="1845437"/>
          </a:xfrm>
        </p:grpSpPr>
        <p:sp>
          <p:nvSpPr>
            <p:cNvPr id="189" name="Google Shape;189;g2d384c616ae_0_5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90" name="Google Shape;190;g2d384c616ae_0_5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g2d384c616ae_0_58"/>
          <p:cNvSpPr txBox="1"/>
          <p:nvPr/>
        </p:nvSpPr>
        <p:spPr>
          <a:xfrm>
            <a:off x="1342696" y="719975"/>
            <a:ext cx="7317300" cy="4926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200">
                <a:latin typeface="Archivo Black"/>
                <a:ea typeface="Archivo Black"/>
                <a:cs typeface="Archivo Black"/>
                <a:sym typeface="Archivo Black"/>
              </a:rPr>
              <a:t>Agregar elementos a la lista</a:t>
            </a:r>
            <a:endParaRPr sz="3200">
              <a:latin typeface="Archivo Black"/>
              <a:ea typeface="Archivo Black"/>
              <a:cs typeface="Archivo Black"/>
              <a:sym typeface="Archivo Black"/>
            </a:endParaRPr>
          </a:p>
        </p:txBody>
      </p:sp>
      <p:sp>
        <p:nvSpPr>
          <p:cNvPr id="192" name="Google Shape;192;g2d384c616ae_0_58"/>
          <p:cNvSpPr txBox="1"/>
          <p:nvPr/>
        </p:nvSpPr>
        <p:spPr>
          <a:xfrm>
            <a:off x="555350" y="1807850"/>
            <a:ext cx="81045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Ya </a:t>
            </a:r>
            <a:r>
              <a:rPr lang="es">
                <a:solidFill>
                  <a:schemeClr val="dk1"/>
                </a:solidFill>
                <a:latin typeface="Archivo Narrow"/>
                <a:ea typeface="Archivo Narrow"/>
                <a:cs typeface="Archivo Narrow"/>
                <a:sym typeface="Archivo Narrow"/>
              </a:rPr>
              <a:t>vimos</a:t>
            </a:r>
            <a:r>
              <a:rPr lang="es">
                <a:solidFill>
                  <a:schemeClr val="dk1"/>
                </a:solidFill>
                <a:latin typeface="Archivo Narrow"/>
                <a:ea typeface="Archivo Narrow"/>
                <a:cs typeface="Archivo Narrow"/>
                <a:sym typeface="Archivo Narrow"/>
              </a:rPr>
              <a:t> que las listas se pueden modificar, por ejemplo, cambiando uno de sus elementos. Pero también podés podés agregar nuevos elementos a la lista usando el método append():</a:t>
            </a:r>
            <a:endParaRPr>
              <a:solidFill>
                <a:schemeClr val="dk1"/>
              </a:solidFill>
              <a:latin typeface="Archivo Narrow"/>
              <a:ea typeface="Archivo Narrow"/>
              <a:cs typeface="Archivo Narrow"/>
              <a:sym typeface="Archivo Narrow"/>
            </a:endParaRPr>
          </a:p>
        </p:txBody>
      </p:sp>
      <p:pic>
        <p:nvPicPr>
          <p:cNvPr id="193" name="Google Shape;193;g2d384c616ae_0_5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94" name="Google Shape;194;g2d384c616ae_0_58"/>
          <p:cNvSpPr txBox="1"/>
          <p:nvPr/>
        </p:nvSpPr>
        <p:spPr>
          <a:xfrm>
            <a:off x="555350" y="3435775"/>
            <a:ext cx="81045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Esto es clave cuando trabajás en proyectos como el PFI, donde el inventario de productos cambia constantemente. Cada vez que se agrega un nuevo producto, lo podés añadir a la lista de forma sencilla y seguir adelante. ¡Y todavía hay más!</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p:txBody>
      </p:sp>
      <p:sp>
        <p:nvSpPr>
          <p:cNvPr id="195" name="Google Shape;195;g2d384c616ae_0_58"/>
          <p:cNvSpPr txBox="1"/>
          <p:nvPr/>
        </p:nvSpPr>
        <p:spPr>
          <a:xfrm>
            <a:off x="1350450" y="2512763"/>
            <a:ext cx="64431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compras.</a:t>
            </a:r>
            <a:r>
              <a:rPr lang="es" sz="1050">
                <a:solidFill>
                  <a:srgbClr val="DCBDFB"/>
                </a:solidFill>
                <a:highlight>
                  <a:srgbClr val="22272E"/>
                </a:highlight>
                <a:latin typeface="Courier New"/>
                <a:ea typeface="Courier New"/>
                <a:cs typeface="Courier New"/>
                <a:sym typeface="Courier New"/>
              </a:rPr>
              <a:t>append</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"cereales"</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(compras)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Ahora la lista es ["manzanas", "yogur", "leche", "queso", "cereales"]</a:t>
            </a:r>
            <a:endParaRPr b="0" i="0" sz="1050" u="none" cap="none" strike="noStrike">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d384c616ae_0_8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05" name="Google Shape;205;g2d384c616ae_0_8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06" name="Google Shape;206;g2d384c616ae_0_81"/>
          <p:cNvGrpSpPr/>
          <p:nvPr/>
        </p:nvGrpSpPr>
        <p:grpSpPr>
          <a:xfrm>
            <a:off x="555362" y="631437"/>
            <a:ext cx="700421" cy="692039"/>
            <a:chOff x="0" y="0"/>
            <a:chExt cx="1867789" cy="1845437"/>
          </a:xfrm>
        </p:grpSpPr>
        <p:sp>
          <p:nvSpPr>
            <p:cNvPr id="207" name="Google Shape;207;g2d384c616ae_0_8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08" name="Google Shape;208;g2d384c616ae_0_8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g2d384c616ae_0_81"/>
          <p:cNvSpPr txBox="1"/>
          <p:nvPr/>
        </p:nvSpPr>
        <p:spPr>
          <a:xfrm>
            <a:off x="1342696" y="719975"/>
            <a:ext cx="7317300" cy="4926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200">
                <a:latin typeface="Archivo Black"/>
                <a:ea typeface="Archivo Black"/>
                <a:cs typeface="Archivo Black"/>
                <a:sym typeface="Archivo Black"/>
              </a:rPr>
              <a:t>Quitar</a:t>
            </a:r>
            <a:r>
              <a:rPr lang="es" sz="3200">
                <a:latin typeface="Archivo Black"/>
                <a:ea typeface="Archivo Black"/>
                <a:cs typeface="Archivo Black"/>
                <a:sym typeface="Archivo Black"/>
              </a:rPr>
              <a:t> elementos de la lista</a:t>
            </a:r>
            <a:endParaRPr sz="3200">
              <a:latin typeface="Archivo Black"/>
              <a:ea typeface="Archivo Black"/>
              <a:cs typeface="Archivo Black"/>
              <a:sym typeface="Archivo Black"/>
            </a:endParaRPr>
          </a:p>
        </p:txBody>
      </p:sp>
      <p:sp>
        <p:nvSpPr>
          <p:cNvPr id="210" name="Google Shape;210;g2d384c616ae_0_81"/>
          <p:cNvSpPr txBox="1"/>
          <p:nvPr/>
        </p:nvSpPr>
        <p:spPr>
          <a:xfrm>
            <a:off x="555350" y="1807850"/>
            <a:ext cx="38004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Cuando en el programa de tu Proyecto Final Integrador un producto se vende o se da de baja en el inventario, necesitás eliminarlo de la lista. Para esto, podemos usar el método remove(). </a:t>
            </a:r>
            <a:r>
              <a:rPr b="1" lang="es">
                <a:solidFill>
                  <a:schemeClr val="dk1"/>
                </a:solidFill>
                <a:latin typeface="Archivo Narrow"/>
                <a:ea typeface="Archivo Narrow"/>
                <a:cs typeface="Archivo Narrow"/>
                <a:sym typeface="Archivo Narrow"/>
              </a:rPr>
              <a:t>Este método busca el primer valor que coincida con el que indicás y lo elimina de la lista.</a:t>
            </a:r>
            <a:endParaRPr b="1">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p:txBody>
      </p:sp>
      <p:pic>
        <p:nvPicPr>
          <p:cNvPr id="211" name="Google Shape;211;g2d384c616ae_0_8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12" name="Google Shape;212;g2d384c616ae_0_81"/>
          <p:cNvSpPr txBox="1"/>
          <p:nvPr/>
        </p:nvSpPr>
        <p:spPr>
          <a:xfrm>
            <a:off x="4738400" y="1807850"/>
            <a:ext cx="38004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Por último, el método len() te permite conocer la cantidad de elementos que tiene una lista. </a:t>
            </a:r>
            <a:endParaRPr>
              <a:solidFill>
                <a:schemeClr val="dk1"/>
              </a:solidFill>
              <a:latin typeface="Archivo Narrow"/>
              <a:ea typeface="Archivo Narrow"/>
              <a:cs typeface="Archivo Narrow"/>
              <a:sym typeface="Archivo Narrow"/>
            </a:endParaRPr>
          </a:p>
        </p:txBody>
      </p:sp>
      <p:sp>
        <p:nvSpPr>
          <p:cNvPr id="213" name="Google Shape;213;g2d384c616ae_0_81"/>
          <p:cNvSpPr txBox="1"/>
          <p:nvPr/>
        </p:nvSpPr>
        <p:spPr>
          <a:xfrm>
            <a:off x="555350" y="3234575"/>
            <a:ext cx="3800400" cy="8049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a:t>
            </a:r>
            <a:r>
              <a:rPr lang="es" sz="1050">
                <a:solidFill>
                  <a:srgbClr val="DCBDFB"/>
                </a:solidFill>
                <a:highlight>
                  <a:srgbClr val="22272E"/>
                </a:highlight>
                <a:latin typeface="Courier New"/>
                <a:ea typeface="Courier New"/>
                <a:cs typeface="Courier New"/>
                <a:sym typeface="Courier New"/>
              </a:rPr>
              <a:t>remove</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(productos)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["manzanas", "leche"]</a:t>
            </a:r>
            <a:endParaRPr sz="1050">
              <a:solidFill>
                <a:srgbClr val="ADBAC7"/>
              </a:solidFill>
              <a:highlight>
                <a:srgbClr val="22272E"/>
              </a:highlight>
              <a:latin typeface="Courier New"/>
              <a:ea typeface="Courier New"/>
              <a:cs typeface="Courier New"/>
              <a:sym typeface="Courier New"/>
            </a:endParaRPr>
          </a:p>
        </p:txBody>
      </p:sp>
      <p:cxnSp>
        <p:nvCxnSpPr>
          <p:cNvPr id="214" name="Google Shape;214;g2d384c616ae_0_81"/>
          <p:cNvCxnSpPr/>
          <p:nvPr/>
        </p:nvCxnSpPr>
        <p:spPr>
          <a:xfrm flipH="1">
            <a:off x="4474250" y="1737250"/>
            <a:ext cx="9600" cy="2161200"/>
          </a:xfrm>
          <a:prstGeom prst="straightConnector1">
            <a:avLst/>
          </a:prstGeom>
          <a:noFill/>
          <a:ln cap="flat" cmpd="sng" w="9525">
            <a:solidFill>
              <a:srgbClr val="9900FF"/>
            </a:solidFill>
            <a:prstDash val="solid"/>
            <a:round/>
            <a:headEnd len="sm" w="sm" type="none"/>
            <a:tailEnd len="sm" w="sm" type="none"/>
          </a:ln>
        </p:spPr>
      </p:cxnSp>
      <p:sp>
        <p:nvSpPr>
          <p:cNvPr id="215" name="Google Shape;215;g2d384c616ae_0_81"/>
          <p:cNvSpPr txBox="1"/>
          <p:nvPr/>
        </p:nvSpPr>
        <p:spPr>
          <a:xfrm>
            <a:off x="4738400" y="2429675"/>
            <a:ext cx="3800400" cy="956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cantidad_productos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(productos)</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"Cantidad de productos:"</a:t>
            </a:r>
            <a:r>
              <a:rPr lang="es" sz="1050">
                <a:solidFill>
                  <a:srgbClr val="ADBAC7"/>
                </a:solidFill>
                <a:highlight>
                  <a:srgbClr val="22272E"/>
                </a:highlight>
                <a:latin typeface="Courier New"/>
                <a:ea typeface="Courier New"/>
                <a:cs typeface="Courier New"/>
                <a:sym typeface="Courier New"/>
              </a:rPr>
              <a:t>, cantidad_productos)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Imprime "Cantidad de productos: 3"</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p:txBody>
      </p:sp>
      <p:sp>
        <p:nvSpPr>
          <p:cNvPr id="216" name="Google Shape;216;g2d384c616ae_0_81"/>
          <p:cNvSpPr txBox="1"/>
          <p:nvPr/>
        </p:nvSpPr>
        <p:spPr>
          <a:xfrm>
            <a:off x="4738400" y="3575150"/>
            <a:ext cx="38004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Esto es útil para controlar bucles, donde querés recorrer toda la lista sin ir más allá de su límite.</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d384c616ae_0_10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26" name="Google Shape;226;g2d384c616ae_0_10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27" name="Google Shape;227;g2d384c616ae_0_107"/>
          <p:cNvGrpSpPr/>
          <p:nvPr/>
        </p:nvGrpSpPr>
        <p:grpSpPr>
          <a:xfrm>
            <a:off x="555362" y="631437"/>
            <a:ext cx="700421" cy="692039"/>
            <a:chOff x="0" y="0"/>
            <a:chExt cx="1867789" cy="1845437"/>
          </a:xfrm>
        </p:grpSpPr>
        <p:sp>
          <p:nvSpPr>
            <p:cNvPr id="228" name="Google Shape;228;g2d384c616ae_0_10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29" name="Google Shape;229;g2d384c616ae_0_10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g2d384c616ae_0_107"/>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Tuplas</a:t>
            </a:r>
            <a:endParaRPr sz="3500">
              <a:latin typeface="Archivo Black"/>
              <a:ea typeface="Archivo Black"/>
              <a:cs typeface="Archivo Black"/>
              <a:sym typeface="Archivo Black"/>
            </a:endParaRPr>
          </a:p>
        </p:txBody>
      </p:sp>
      <p:sp>
        <p:nvSpPr>
          <p:cNvPr id="231" name="Google Shape;231;g2d384c616ae_0_107"/>
          <p:cNvSpPr txBox="1"/>
          <p:nvPr/>
        </p:nvSpPr>
        <p:spPr>
          <a:xfrm>
            <a:off x="555350" y="1807850"/>
            <a:ext cx="3800400" cy="991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Una </a:t>
            </a:r>
            <a:r>
              <a:rPr b="1" lang="es">
                <a:solidFill>
                  <a:schemeClr val="dk1"/>
                </a:solidFill>
                <a:latin typeface="Archivo Narrow"/>
                <a:ea typeface="Archivo Narrow"/>
                <a:cs typeface="Archivo Narrow"/>
                <a:sym typeface="Archivo Narrow"/>
              </a:rPr>
              <a:t>tupla</a:t>
            </a:r>
            <a:r>
              <a:rPr lang="es">
                <a:solidFill>
                  <a:schemeClr val="dk1"/>
                </a:solidFill>
                <a:latin typeface="Archivo Narrow"/>
                <a:ea typeface="Archivo Narrow"/>
                <a:cs typeface="Archivo Narrow"/>
                <a:sym typeface="Archivo Narrow"/>
              </a:rPr>
              <a:t> es como una lista, pero con una característica importante: </a:t>
            </a:r>
            <a:r>
              <a:rPr b="1" lang="es">
                <a:solidFill>
                  <a:schemeClr val="dk1"/>
                </a:solidFill>
                <a:latin typeface="Archivo Narrow"/>
                <a:ea typeface="Archivo Narrow"/>
                <a:cs typeface="Archivo Narrow"/>
                <a:sym typeface="Archivo Narrow"/>
              </a:rPr>
              <a:t>es inmutable</a:t>
            </a:r>
            <a:r>
              <a:rPr lang="es">
                <a:solidFill>
                  <a:schemeClr val="dk1"/>
                </a:solidFill>
                <a:latin typeface="Archivo Narrow"/>
                <a:ea typeface="Archivo Narrow"/>
                <a:cs typeface="Archivo Narrow"/>
                <a:sym typeface="Archivo Narrow"/>
              </a:rPr>
              <a:t>. Una vez que creás una tupla, no podés cambiar sus elementos. Son útiles cuando querés asegurarte de que ciertos valores no cambian.</a:t>
            </a:r>
            <a:endParaRPr>
              <a:solidFill>
                <a:schemeClr val="dk1"/>
              </a:solidFill>
              <a:latin typeface="Archivo Narrow"/>
              <a:ea typeface="Archivo Narrow"/>
              <a:cs typeface="Archivo Narrow"/>
              <a:sym typeface="Archivo Narrow"/>
            </a:endParaRPr>
          </a:p>
        </p:txBody>
      </p:sp>
      <p:pic>
        <p:nvPicPr>
          <p:cNvPr id="232" name="Google Shape;232;g2d384c616ae_0_10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33" name="Google Shape;233;g2d384c616ae_0_107"/>
          <p:cNvSpPr txBox="1"/>
          <p:nvPr/>
        </p:nvSpPr>
        <p:spPr>
          <a:xfrm>
            <a:off x="4738400" y="1807850"/>
            <a:ext cx="38004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Tené cuidado: si intentás cambiar un elemento de una tupla, Python te va a decir que no se puede:</a:t>
            </a:r>
            <a:endParaRPr>
              <a:solidFill>
                <a:schemeClr val="dk1"/>
              </a:solidFill>
              <a:latin typeface="Archivo Narrow"/>
              <a:ea typeface="Archivo Narrow"/>
              <a:cs typeface="Archivo Narrow"/>
              <a:sym typeface="Archivo Narrow"/>
            </a:endParaRPr>
          </a:p>
        </p:txBody>
      </p:sp>
      <p:sp>
        <p:nvSpPr>
          <p:cNvPr id="234" name="Google Shape;234;g2d384c616ae_0_107"/>
          <p:cNvSpPr txBox="1"/>
          <p:nvPr/>
        </p:nvSpPr>
        <p:spPr>
          <a:xfrm>
            <a:off x="555350" y="2898500"/>
            <a:ext cx="3800400" cy="371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mi_tupla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p:txBody>
      </p:sp>
      <p:cxnSp>
        <p:nvCxnSpPr>
          <p:cNvPr id="235" name="Google Shape;235;g2d384c616ae_0_107"/>
          <p:cNvCxnSpPr/>
          <p:nvPr/>
        </p:nvCxnSpPr>
        <p:spPr>
          <a:xfrm flipH="1">
            <a:off x="4474250" y="1737250"/>
            <a:ext cx="9600" cy="2161200"/>
          </a:xfrm>
          <a:prstGeom prst="straightConnector1">
            <a:avLst/>
          </a:prstGeom>
          <a:noFill/>
          <a:ln cap="flat" cmpd="sng" w="9525">
            <a:solidFill>
              <a:srgbClr val="9900FF"/>
            </a:solidFill>
            <a:prstDash val="solid"/>
            <a:round/>
            <a:headEnd len="sm" w="sm" type="none"/>
            <a:tailEnd len="sm" w="sm" type="none"/>
          </a:ln>
        </p:spPr>
      </p:cxnSp>
      <p:sp>
        <p:nvSpPr>
          <p:cNvPr id="236" name="Google Shape;236;g2d384c616ae_0_107"/>
          <p:cNvSpPr txBox="1"/>
          <p:nvPr/>
        </p:nvSpPr>
        <p:spPr>
          <a:xfrm>
            <a:off x="4738400" y="2429675"/>
            <a:ext cx="38004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Esto va a dar un error porque las tuplas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no se pueden modificar</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mi_tupla[</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"yogur"</a:t>
            </a:r>
            <a:endParaRPr sz="1050">
              <a:solidFill>
                <a:srgbClr val="ADBAC7"/>
              </a:solidFill>
              <a:highlight>
                <a:srgbClr val="22272E"/>
              </a:highlight>
              <a:latin typeface="Courier New"/>
              <a:ea typeface="Courier New"/>
              <a:cs typeface="Courier New"/>
              <a:sym typeface="Courier New"/>
            </a:endParaRPr>
          </a:p>
        </p:txBody>
      </p:sp>
      <p:sp>
        <p:nvSpPr>
          <p:cNvPr id="237" name="Google Shape;237;g2d384c616ae_0_107"/>
          <p:cNvSpPr txBox="1"/>
          <p:nvPr/>
        </p:nvSpPr>
        <p:spPr>
          <a:xfrm>
            <a:off x="4738400" y="3269600"/>
            <a:ext cx="38004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Las tuplas son útiles cuando querés proteger datos que no deberían cambiar, como precios fijos o información de configuración en el sistema. ¡Tenelo en cuenta!</a:t>
            </a:r>
            <a:endParaRPr>
              <a:solidFill>
                <a:schemeClr val="dk1"/>
              </a:solidFill>
              <a:latin typeface="Archivo Narrow"/>
              <a:ea typeface="Archivo Narrow"/>
              <a:cs typeface="Archivo Narrow"/>
              <a:sym typeface="Archivo Narrow"/>
            </a:endParaRPr>
          </a:p>
        </p:txBody>
      </p:sp>
      <p:sp>
        <p:nvSpPr>
          <p:cNvPr id="238" name="Google Shape;238;g2d384c616ae_0_107"/>
          <p:cNvSpPr txBox="1"/>
          <p:nvPr/>
        </p:nvSpPr>
        <p:spPr>
          <a:xfrm>
            <a:off x="555350" y="3405675"/>
            <a:ext cx="3800400" cy="732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Python sabe que se trata de una tupla y no de una lista porqué está delimitada por paréntesis en lugar de corchetes.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d335112bb2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48" name="Google Shape;248;g2d335112bb2_0_0"/>
          <p:cNvGrpSpPr/>
          <p:nvPr/>
        </p:nvGrpSpPr>
        <p:grpSpPr>
          <a:xfrm>
            <a:off x="1030351" y="1878623"/>
            <a:ext cx="995192" cy="1109627"/>
            <a:chOff x="0" y="-9525"/>
            <a:chExt cx="354123" cy="394843"/>
          </a:xfrm>
        </p:grpSpPr>
        <p:sp>
          <p:nvSpPr>
            <p:cNvPr id="249" name="Google Shape;249;g2d335112bb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0" name="Google Shape;250;g2d335112bb2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251" name="Google Shape;251;g2d335112bb2_0_0"/>
          <p:cNvSpPr txBox="1"/>
          <p:nvPr/>
        </p:nvSpPr>
        <p:spPr>
          <a:xfrm>
            <a:off x="2090725" y="2073750"/>
            <a:ext cx="6696600" cy="6927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1100"/>
              <a:buFont typeface="Arial"/>
              <a:buNone/>
            </a:pPr>
            <a:r>
              <a:rPr b="1" lang="es" sz="4500">
                <a:solidFill>
                  <a:srgbClr val="434343"/>
                </a:solidFill>
                <a:latin typeface="Archivo Narrow"/>
                <a:ea typeface="Archivo Narrow"/>
                <a:cs typeface="Archivo Narrow"/>
                <a:sym typeface="Archivo Narrow"/>
              </a:rPr>
              <a:t>Listas, tuplas y b</a:t>
            </a:r>
            <a:r>
              <a:rPr b="1" lang="es" sz="4500">
                <a:solidFill>
                  <a:srgbClr val="434343"/>
                </a:solidFill>
                <a:latin typeface="Archivo Narrow"/>
                <a:ea typeface="Archivo Narrow"/>
                <a:cs typeface="Archivo Narrow"/>
                <a:sym typeface="Archivo Narrow"/>
              </a:rPr>
              <a:t>ucles</a:t>
            </a:r>
            <a:endParaRPr b="1" i="0" sz="4500" u="none" cap="none" strike="noStrike">
              <a:solidFill>
                <a:srgbClr val="434343"/>
              </a:solidFill>
              <a:latin typeface="Archivo Narrow"/>
              <a:ea typeface="Archivo Narrow"/>
              <a:cs typeface="Archivo Narrow"/>
              <a:sym typeface="Archivo Narrow"/>
            </a:endParaRPr>
          </a:p>
        </p:txBody>
      </p:sp>
      <p:pic>
        <p:nvPicPr>
          <p:cNvPr id="252" name="Google Shape;252;g2d335112bb2_0_0"/>
          <p:cNvPicPr preferRelativeResize="0"/>
          <p:nvPr/>
        </p:nvPicPr>
        <p:blipFill>
          <a:blip r:embed="rId4">
            <a:alphaModFix/>
          </a:blip>
          <a:stretch>
            <a:fillRect/>
          </a:stretch>
        </p:blipFill>
        <p:spPr>
          <a:xfrm>
            <a:off x="1127750" y="2033238"/>
            <a:ext cx="800401" cy="80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fe1896c80e_0_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62" name="Google Shape;262;g2fe1896c80e_0_2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63" name="Google Shape;263;g2fe1896c80e_0_26"/>
          <p:cNvGrpSpPr/>
          <p:nvPr/>
        </p:nvGrpSpPr>
        <p:grpSpPr>
          <a:xfrm>
            <a:off x="555362" y="631437"/>
            <a:ext cx="700421" cy="692039"/>
            <a:chOff x="0" y="0"/>
            <a:chExt cx="1867789" cy="1845437"/>
          </a:xfrm>
        </p:grpSpPr>
        <p:sp>
          <p:nvSpPr>
            <p:cNvPr id="264" name="Google Shape;264;g2fe1896c80e_0_2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65" name="Google Shape;265;g2fe1896c80e_0_2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g2fe1896c80e_0_26"/>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Listas y bucles while</a:t>
            </a:r>
            <a:endParaRPr b="0" i="0" sz="3500" u="none" cap="none" strike="noStrike">
              <a:solidFill>
                <a:srgbClr val="000000"/>
              </a:solidFill>
              <a:latin typeface="Archivo Black"/>
              <a:ea typeface="Archivo Black"/>
              <a:cs typeface="Archivo Black"/>
              <a:sym typeface="Archivo Black"/>
            </a:endParaRPr>
          </a:p>
        </p:txBody>
      </p:sp>
      <p:sp>
        <p:nvSpPr>
          <p:cNvPr id="267" name="Google Shape;267;g2fe1896c80e_0_26"/>
          <p:cNvSpPr txBox="1"/>
          <p:nvPr/>
        </p:nvSpPr>
        <p:spPr>
          <a:xfrm>
            <a:off x="555350" y="1807850"/>
            <a:ext cx="8013000" cy="12498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Supongamos que querés mostrar la lista de productos disponibles en tu inventario. Lo podés hacer fácilmente usando un bucle while que recorra la lista desde el principio hasta el final, utilizando un contador como índice que comience en 0 y se incrementa en cada iteración.</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268" name="Google Shape;268;g2fe1896c80e_0_2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69" name="Google Shape;269;g2fe1896c80e_0_26"/>
          <p:cNvSpPr txBox="1"/>
          <p:nvPr/>
        </p:nvSpPr>
        <p:spPr>
          <a:xfrm>
            <a:off x="555200" y="2628575"/>
            <a:ext cx="4838400" cy="1151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(productos):</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"Producto"</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productos[indice])</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endParaRPr sz="1050">
              <a:solidFill>
                <a:srgbClr val="6A9955"/>
              </a:solidFill>
              <a:highlight>
                <a:srgbClr val="1F1F1F"/>
              </a:highlight>
              <a:latin typeface="Courier New"/>
              <a:ea typeface="Courier New"/>
              <a:cs typeface="Courier New"/>
              <a:sym typeface="Courier New"/>
            </a:endParaRPr>
          </a:p>
        </p:txBody>
      </p:sp>
      <p:sp>
        <p:nvSpPr>
          <p:cNvPr id="270" name="Google Shape;270;g2fe1896c80e_0_26"/>
          <p:cNvSpPr txBox="1"/>
          <p:nvPr/>
        </p:nvSpPr>
        <p:spPr>
          <a:xfrm>
            <a:off x="5651025" y="2628575"/>
            <a:ext cx="2917200" cy="1151400"/>
          </a:xfrm>
          <a:prstGeom prst="rect">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1 : manzanas</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2 : pan</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3 : leche</a:t>
            </a:r>
            <a:endParaRPr sz="1050">
              <a:solidFill>
                <a:srgbClr val="ADBAC7"/>
              </a:solidFill>
              <a:highlight>
                <a:srgbClr val="22272E"/>
              </a:highlight>
              <a:latin typeface="Courier New"/>
              <a:ea typeface="Courier New"/>
              <a:cs typeface="Courier New"/>
              <a:sym typeface="Courier New"/>
            </a:endParaRPr>
          </a:p>
        </p:txBody>
      </p:sp>
      <p:sp>
        <p:nvSpPr>
          <p:cNvPr id="271" name="Google Shape;271;g2fe1896c80e_0_26"/>
          <p:cNvSpPr txBox="1"/>
          <p:nvPr/>
        </p:nvSpPr>
        <p:spPr>
          <a:xfrm>
            <a:off x="565500" y="3817950"/>
            <a:ext cx="80130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¨Probá este código.                                                                                                Verás esto en la terminal.</a:t>
            </a:r>
            <a:endParaRPr>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d384c616ae_0_14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81" name="Google Shape;281;g2d384c616ae_0_14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82" name="Google Shape;282;g2d384c616ae_0_142"/>
          <p:cNvGrpSpPr/>
          <p:nvPr/>
        </p:nvGrpSpPr>
        <p:grpSpPr>
          <a:xfrm>
            <a:off x="555362" y="631437"/>
            <a:ext cx="700421" cy="692039"/>
            <a:chOff x="0" y="0"/>
            <a:chExt cx="1867789" cy="1845437"/>
          </a:xfrm>
        </p:grpSpPr>
        <p:sp>
          <p:nvSpPr>
            <p:cNvPr id="283" name="Google Shape;283;g2d384c616ae_0_14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84" name="Google Shape;284;g2d384c616ae_0_14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g2d384c616ae_0_142"/>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Tuplas</a:t>
            </a:r>
            <a:r>
              <a:rPr lang="es" sz="3500">
                <a:latin typeface="Archivo Black"/>
                <a:ea typeface="Archivo Black"/>
                <a:cs typeface="Archivo Black"/>
                <a:sym typeface="Archivo Black"/>
              </a:rPr>
              <a:t> y bucles while</a:t>
            </a:r>
            <a:endParaRPr b="0" i="0" sz="3500" u="none" cap="none" strike="noStrike">
              <a:solidFill>
                <a:srgbClr val="000000"/>
              </a:solidFill>
              <a:latin typeface="Archivo Black"/>
              <a:ea typeface="Archivo Black"/>
              <a:cs typeface="Archivo Black"/>
              <a:sym typeface="Archivo Black"/>
            </a:endParaRPr>
          </a:p>
        </p:txBody>
      </p:sp>
      <p:sp>
        <p:nvSpPr>
          <p:cNvPr id="286" name="Google Shape;286;g2d384c616ae_0_142"/>
          <p:cNvSpPr txBox="1"/>
          <p:nvPr/>
        </p:nvSpPr>
        <p:spPr>
          <a:xfrm>
            <a:off x="555350" y="1807850"/>
            <a:ext cx="80130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Al igual que las listas, podés recorrer una tupla con un bucle while. Si bien no podés modificar los elementos de una tupla, nada impide que puedas  acceder a ellos de la misma forma que con una lista:</a:t>
            </a:r>
            <a:endParaRPr>
              <a:latin typeface="Archivo Narrow"/>
              <a:ea typeface="Archivo Narrow"/>
              <a:cs typeface="Archivo Narrow"/>
              <a:sym typeface="Archivo Narrow"/>
            </a:endParaRPr>
          </a:p>
        </p:txBody>
      </p:sp>
      <p:pic>
        <p:nvPicPr>
          <p:cNvPr id="287" name="Google Shape;287;g2d384c616ae_0_14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88" name="Google Shape;288;g2d384c616ae_0_142"/>
          <p:cNvSpPr txBox="1"/>
          <p:nvPr/>
        </p:nvSpPr>
        <p:spPr>
          <a:xfrm>
            <a:off x="555350" y="2281850"/>
            <a:ext cx="6693900" cy="1111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configuracion_tienda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"nombre_tienda"</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"calle falsa 123"</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"Buenos Aires"</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(configuracion_tienda):</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"Dato"</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configuracion_tienda[indice])</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endParaRPr sz="1050">
              <a:solidFill>
                <a:srgbClr val="ADBAC7"/>
              </a:solidFill>
              <a:highlight>
                <a:srgbClr val="22272E"/>
              </a:highlight>
              <a:latin typeface="Courier New"/>
              <a:ea typeface="Courier New"/>
              <a:cs typeface="Courier New"/>
              <a:sym typeface="Courier New"/>
            </a:endParaRPr>
          </a:p>
        </p:txBody>
      </p:sp>
      <p:sp>
        <p:nvSpPr>
          <p:cNvPr id="289" name="Google Shape;289;g2d384c616ae_0_142"/>
          <p:cNvSpPr txBox="1"/>
          <p:nvPr/>
        </p:nvSpPr>
        <p:spPr>
          <a:xfrm>
            <a:off x="5401025" y="3287600"/>
            <a:ext cx="3424800" cy="1151400"/>
          </a:xfrm>
          <a:prstGeom prst="rect">
            <a:avLst/>
          </a:prstGeom>
          <a:solidFill>
            <a:srgbClr val="1F1F1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Dato 1 : nombre_tienda</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Dato 2 : calle falsa 123</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Dato 3 : Buenos Aires</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550">
              <a:solidFill>
                <a:srgbClr val="ADBAC7"/>
              </a:solidFill>
              <a:highlight>
                <a:srgbClr val="22272E"/>
              </a:highlight>
              <a:latin typeface="Courier New"/>
              <a:ea typeface="Courier New"/>
              <a:cs typeface="Courier New"/>
              <a:sym typeface="Courier New"/>
            </a:endParaRPr>
          </a:p>
        </p:txBody>
      </p:sp>
      <p:sp>
        <p:nvSpPr>
          <p:cNvPr id="290" name="Google Shape;290;g2d384c616ae_0_142"/>
          <p:cNvSpPr txBox="1"/>
          <p:nvPr/>
        </p:nvSpPr>
        <p:spPr>
          <a:xfrm>
            <a:off x="555350" y="3477075"/>
            <a:ext cx="48354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a:t>
            </a:r>
            <a:r>
              <a:rPr lang="es">
                <a:latin typeface="Archivo Narrow"/>
                <a:ea typeface="Archivo Narrow"/>
                <a:cs typeface="Archivo Narrow"/>
                <a:sym typeface="Archivo Narrow"/>
              </a:rPr>
              <a:t>robá este código.                                              Verás esto en la terminal:</a:t>
            </a:r>
            <a:endParaRPr>
              <a:latin typeface="Archivo Narrow"/>
              <a:ea typeface="Archivo Narrow"/>
              <a:cs typeface="Archivo Narrow"/>
              <a:sym typeface="Archivo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d384c616ae_0_16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00" name="Google Shape;300;g2d384c616ae_0_165"/>
          <p:cNvGrpSpPr/>
          <p:nvPr/>
        </p:nvGrpSpPr>
        <p:grpSpPr>
          <a:xfrm>
            <a:off x="1954863" y="1878623"/>
            <a:ext cx="995192" cy="1109627"/>
            <a:chOff x="0" y="-9525"/>
            <a:chExt cx="354123" cy="394843"/>
          </a:xfrm>
        </p:grpSpPr>
        <p:sp>
          <p:nvSpPr>
            <p:cNvPr id="301" name="Google Shape;301;g2d384c616ae_0_16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2" name="Google Shape;302;g2d384c616ae_0_16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303" name="Google Shape;303;g2d384c616ae_0_165"/>
          <p:cNvSpPr txBox="1"/>
          <p:nvPr/>
        </p:nvSpPr>
        <p:spPr>
          <a:xfrm>
            <a:off x="3015219" y="2073750"/>
            <a:ext cx="63750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1100"/>
              <a:buFont typeface="Arial"/>
              <a:buNone/>
            </a:pPr>
            <a:r>
              <a:rPr b="1" lang="es" sz="5200">
                <a:solidFill>
                  <a:srgbClr val="434343"/>
                </a:solidFill>
                <a:latin typeface="Archivo Narrow"/>
                <a:ea typeface="Archivo Narrow"/>
                <a:cs typeface="Archivo Narrow"/>
                <a:sym typeface="Archivo Narrow"/>
              </a:rPr>
              <a:t>Lista de listas</a:t>
            </a:r>
            <a:endParaRPr b="1" i="0" sz="5200" u="none" cap="none" strike="noStrike">
              <a:solidFill>
                <a:srgbClr val="434343"/>
              </a:solidFill>
              <a:latin typeface="Archivo Narrow"/>
              <a:ea typeface="Archivo Narrow"/>
              <a:cs typeface="Archivo Narrow"/>
              <a:sym typeface="Archivo Narrow"/>
            </a:endParaRPr>
          </a:p>
        </p:txBody>
      </p:sp>
      <p:pic>
        <p:nvPicPr>
          <p:cNvPr id="304" name="Google Shape;304;g2d384c616ae_0_165"/>
          <p:cNvPicPr preferRelativeResize="0"/>
          <p:nvPr/>
        </p:nvPicPr>
        <p:blipFill>
          <a:blip r:embed="rId4">
            <a:alphaModFix/>
          </a:blip>
          <a:stretch>
            <a:fillRect/>
          </a:stretch>
        </p:blipFill>
        <p:spPr>
          <a:xfrm>
            <a:off x="2052262" y="2073738"/>
            <a:ext cx="800401" cy="800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30210dc0ce7_1_3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14" name="Google Shape;314;g30210dc0ce7_1_3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15" name="Google Shape;315;g30210dc0ce7_1_35"/>
          <p:cNvGrpSpPr/>
          <p:nvPr/>
        </p:nvGrpSpPr>
        <p:grpSpPr>
          <a:xfrm>
            <a:off x="555362" y="631437"/>
            <a:ext cx="700421" cy="692039"/>
            <a:chOff x="0" y="0"/>
            <a:chExt cx="1867789" cy="1845437"/>
          </a:xfrm>
        </p:grpSpPr>
        <p:sp>
          <p:nvSpPr>
            <p:cNvPr id="316" name="Google Shape;316;g30210dc0ce7_1_3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17" name="Google Shape;317;g30210dc0ce7_1_3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g30210dc0ce7_1_35"/>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Lista de listas</a:t>
            </a:r>
            <a:endParaRPr sz="3500">
              <a:latin typeface="Archivo Black"/>
              <a:ea typeface="Archivo Black"/>
              <a:cs typeface="Archivo Black"/>
              <a:sym typeface="Archivo Black"/>
            </a:endParaRPr>
          </a:p>
        </p:txBody>
      </p:sp>
      <p:grpSp>
        <p:nvGrpSpPr>
          <p:cNvPr id="319" name="Google Shape;319;g30210dc0ce7_1_35"/>
          <p:cNvGrpSpPr/>
          <p:nvPr/>
        </p:nvGrpSpPr>
        <p:grpSpPr>
          <a:xfrm>
            <a:off x="507000" y="2482025"/>
            <a:ext cx="1326223" cy="382795"/>
            <a:chOff x="0" y="-9525"/>
            <a:chExt cx="1426200" cy="201641"/>
          </a:xfrm>
        </p:grpSpPr>
        <p:sp>
          <p:nvSpPr>
            <p:cNvPr id="320" name="Google Shape;320;g30210dc0ce7_1_35"/>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21" name="Google Shape;321;g30210dc0ce7_1_35"/>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pic>
        <p:nvPicPr>
          <p:cNvPr id="322" name="Google Shape;322;g30210dc0ce7_1_3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23" name="Google Shape;323;g30210dc0ce7_1_35"/>
          <p:cNvSpPr txBox="1"/>
          <p:nvPr/>
        </p:nvSpPr>
        <p:spPr>
          <a:xfrm>
            <a:off x="555350" y="1807850"/>
            <a:ext cx="7989300" cy="2931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Vimos que en una lista podemos almacenar datos numéricos y cadenas de caracteres. También se pueden almacenar datos booleanos, y cómo no, ¡otras listas! Cuando esto ocurre, decimos que tenemos una “lista de listas”.</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b="1" lang="es">
                <a:latin typeface="Archivo Narrow"/>
                <a:ea typeface="Archivo Narrow"/>
                <a:cs typeface="Archivo Narrow"/>
                <a:sym typeface="Archivo Narrow"/>
              </a:rPr>
              <a:t>Lista de listas</a:t>
            </a:r>
            <a:endParaRPr b="1">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1" sz="7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Una lista de listas es simplemente una lista donde cada uno de sus elementos es, a su vez, otra lista. Podés pensar en esto como una tabla, donde cada fila representa una lista con múltiples datos relacionados. Por ejemplo, en el contexto del Proyecto Final Integrador, podríamos tener una lista que almacene productos junto con su precio y cantidad disponible en el inventario. Cada "producto" sería una lista con esos tres elementos: nombre, precio y cantidad.</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d384c616ae_0_18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33" name="Google Shape;333;g2d384c616ae_0_18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34" name="Google Shape;334;g2d384c616ae_0_183"/>
          <p:cNvGrpSpPr/>
          <p:nvPr/>
        </p:nvGrpSpPr>
        <p:grpSpPr>
          <a:xfrm>
            <a:off x="555362" y="631437"/>
            <a:ext cx="700421" cy="692039"/>
            <a:chOff x="0" y="0"/>
            <a:chExt cx="1867789" cy="1845437"/>
          </a:xfrm>
        </p:grpSpPr>
        <p:sp>
          <p:nvSpPr>
            <p:cNvPr id="335" name="Google Shape;335;g2d384c616ae_0_18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36" name="Google Shape;336;g2d384c616ae_0_18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 name="Google Shape;337;g2d384c616ae_0_183"/>
          <p:cNvSpPr txBox="1"/>
          <p:nvPr/>
        </p:nvSpPr>
        <p:spPr>
          <a:xfrm>
            <a:off x="1342700" y="719975"/>
            <a:ext cx="8061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Inventario de productos</a:t>
            </a:r>
            <a:endParaRPr sz="3500">
              <a:latin typeface="Archivo Black"/>
              <a:ea typeface="Archivo Black"/>
              <a:cs typeface="Archivo Black"/>
              <a:sym typeface="Archivo Black"/>
            </a:endParaRPr>
          </a:p>
        </p:txBody>
      </p:sp>
      <p:grpSp>
        <p:nvGrpSpPr>
          <p:cNvPr id="338" name="Google Shape;338;g2d384c616ae_0_183"/>
          <p:cNvGrpSpPr/>
          <p:nvPr/>
        </p:nvGrpSpPr>
        <p:grpSpPr>
          <a:xfrm>
            <a:off x="507001" y="1554025"/>
            <a:ext cx="3628966" cy="382795"/>
            <a:chOff x="0" y="-9525"/>
            <a:chExt cx="1426200" cy="201641"/>
          </a:xfrm>
        </p:grpSpPr>
        <p:sp>
          <p:nvSpPr>
            <p:cNvPr id="339" name="Google Shape;339;g2d384c616ae_0_183"/>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40" name="Google Shape;340;g2d384c616ae_0_183"/>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pic>
        <p:nvPicPr>
          <p:cNvPr id="341" name="Google Shape;341;g2d384c616ae_0_18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42" name="Google Shape;342;g2d384c616ae_0_183"/>
          <p:cNvSpPr txBox="1"/>
          <p:nvPr/>
        </p:nvSpPr>
        <p:spPr>
          <a:xfrm>
            <a:off x="636150" y="1630650"/>
            <a:ext cx="78600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latin typeface="Archivo Narrow"/>
                <a:ea typeface="Archivo Narrow"/>
                <a:cs typeface="Archivo Narrow"/>
                <a:sym typeface="Archivo Narrow"/>
              </a:rPr>
              <a:t>Ejemplo de lista de listas: Inventario de productos</a:t>
            </a:r>
            <a:endParaRPr b="1">
              <a:latin typeface="Archivo Narrow"/>
              <a:ea typeface="Archivo Narrow"/>
              <a:cs typeface="Archivo Narrow"/>
              <a:sym typeface="Archivo Narrow"/>
            </a:endParaRPr>
          </a:p>
        </p:txBody>
      </p:sp>
      <p:sp>
        <p:nvSpPr>
          <p:cNvPr id="343" name="Google Shape;343;g2d384c616ae_0_183"/>
          <p:cNvSpPr txBox="1"/>
          <p:nvPr/>
        </p:nvSpPr>
        <p:spPr>
          <a:xfrm>
            <a:off x="507000" y="2033150"/>
            <a:ext cx="8061300" cy="2290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Lista de productos: cada producto tiene nombre, precio y cantidad</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inventario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100</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50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50</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20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60</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30</a:t>
            </a:r>
            <a:r>
              <a:rPr lang="es" sz="1050">
                <a:solidFill>
                  <a:srgbClr val="ADBAC7"/>
                </a:solidFill>
                <a:highlight>
                  <a:srgbClr val="22272E"/>
                </a:highlight>
                <a:latin typeface="Courier New"/>
                <a:ea typeface="Courier New"/>
                <a:cs typeface="Courier New"/>
                <a:sym typeface="Courier New"/>
              </a:rPr>
              <a:t>]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Recorrer el inventario y mostrar los datos de cada producto</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(inventario):</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producto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inventario[indice]</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"Producto:"</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"Precio: $"</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"Cantidad disponible:"</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endParaRPr sz="1050">
              <a:solidFill>
                <a:srgbClr val="6CB6FF"/>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0210dc0ce7_1_5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53" name="Google Shape;353;g30210dc0ce7_1_5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54" name="Google Shape;354;g30210dc0ce7_1_54"/>
          <p:cNvGrpSpPr/>
          <p:nvPr/>
        </p:nvGrpSpPr>
        <p:grpSpPr>
          <a:xfrm>
            <a:off x="555362" y="631437"/>
            <a:ext cx="700421" cy="692039"/>
            <a:chOff x="0" y="0"/>
            <a:chExt cx="1867789" cy="1845437"/>
          </a:xfrm>
        </p:grpSpPr>
        <p:sp>
          <p:nvSpPr>
            <p:cNvPr id="355" name="Google Shape;355;g30210dc0ce7_1_5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56" name="Google Shape;356;g30210dc0ce7_1_5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7" name="Google Shape;357;g30210dc0ce7_1_54"/>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Inventario de productos</a:t>
            </a:r>
            <a:endParaRPr b="0" i="0" sz="3500" u="none" cap="none" strike="noStrike">
              <a:solidFill>
                <a:srgbClr val="000000"/>
              </a:solidFill>
              <a:latin typeface="Archivo Black"/>
              <a:ea typeface="Archivo Black"/>
              <a:cs typeface="Archivo Black"/>
              <a:sym typeface="Archivo Black"/>
            </a:endParaRPr>
          </a:p>
        </p:txBody>
      </p:sp>
      <p:sp>
        <p:nvSpPr>
          <p:cNvPr id="358" name="Google Shape;358;g30210dc0ce7_1_54"/>
          <p:cNvSpPr txBox="1"/>
          <p:nvPr/>
        </p:nvSpPr>
        <p:spPr>
          <a:xfrm>
            <a:off x="555350" y="1807850"/>
            <a:ext cx="7989300" cy="28017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el ejemplo anterior, cada producto es una lista que contiene tres elementos: el </a:t>
            </a:r>
            <a:r>
              <a:rPr b="1" lang="es">
                <a:latin typeface="Archivo Narrow"/>
                <a:ea typeface="Archivo Narrow"/>
                <a:cs typeface="Archivo Narrow"/>
                <a:sym typeface="Archivo Narrow"/>
              </a:rPr>
              <a:t>nombre</a:t>
            </a:r>
            <a:r>
              <a:rPr lang="es">
                <a:latin typeface="Archivo Narrow"/>
                <a:ea typeface="Archivo Narrow"/>
                <a:cs typeface="Archivo Narrow"/>
                <a:sym typeface="Archivo Narrow"/>
              </a:rPr>
              <a:t> del producto, su </a:t>
            </a:r>
            <a:r>
              <a:rPr b="1" lang="es">
                <a:latin typeface="Archivo Narrow"/>
                <a:ea typeface="Archivo Narrow"/>
                <a:cs typeface="Archivo Narrow"/>
                <a:sym typeface="Archivo Narrow"/>
              </a:rPr>
              <a:t>precio</a:t>
            </a:r>
            <a:r>
              <a:rPr lang="es">
                <a:latin typeface="Archivo Narrow"/>
                <a:ea typeface="Archivo Narrow"/>
                <a:cs typeface="Archivo Narrow"/>
                <a:sym typeface="Archivo Narrow"/>
              </a:rPr>
              <a:t> y la </a:t>
            </a:r>
            <a:r>
              <a:rPr b="1" lang="es">
                <a:latin typeface="Archivo Narrow"/>
                <a:ea typeface="Archivo Narrow"/>
                <a:cs typeface="Archivo Narrow"/>
                <a:sym typeface="Archivo Narrow"/>
              </a:rPr>
              <a:t>cantidad</a:t>
            </a:r>
            <a:r>
              <a:rPr lang="es">
                <a:latin typeface="Archivo Narrow"/>
                <a:ea typeface="Archivo Narrow"/>
                <a:cs typeface="Archivo Narrow"/>
                <a:sym typeface="Archivo Narrow"/>
              </a:rPr>
              <a:t> disponible. </a:t>
            </a:r>
            <a:r>
              <a:rPr b="1" lang="es">
                <a:latin typeface="Archivo Narrow"/>
                <a:ea typeface="Archivo Narrow"/>
                <a:cs typeface="Archivo Narrow"/>
                <a:sym typeface="Archivo Narrow"/>
              </a:rPr>
              <a:t>La lista inventario contiene tres listas</a:t>
            </a:r>
            <a:r>
              <a:rPr lang="es">
                <a:latin typeface="Archivo Narrow"/>
                <a:ea typeface="Archivo Narrow"/>
                <a:cs typeface="Archivo Narrow"/>
                <a:sym typeface="Archivo Narrow"/>
              </a:rPr>
              <a:t>, una por cada producto. Para acceder a un producto en particular, usamos dos niveles de índice.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700">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El primer índice nos dice qué producto queremos (por ejemplo, inventario[0] para las "manzanas"). </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El segundo índice nos dice qué dato de ese producto queremos: inventario[0][0] es el nombre ("manzanas"), inventario[0][1] es el precio (100), y inventario[0][2] es la cantidad (50).</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7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Y usamos un bucle while para recorrer cada producto en el inventario. Dentro del bucle, accedemos a los elementos individuales de cada producto con un segundo nivel de índices.</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pic>
        <p:nvPicPr>
          <p:cNvPr id="359" name="Google Shape;359;g30210dc0ce7_1_5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d3922894cd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69" name="Google Shape;369;g2d3922894cd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70" name="Google Shape;370;g2d3922894cd_0_0"/>
          <p:cNvGrpSpPr/>
          <p:nvPr/>
        </p:nvGrpSpPr>
        <p:grpSpPr>
          <a:xfrm>
            <a:off x="555362" y="631437"/>
            <a:ext cx="700421" cy="692039"/>
            <a:chOff x="0" y="0"/>
            <a:chExt cx="1867789" cy="1845437"/>
          </a:xfrm>
        </p:grpSpPr>
        <p:sp>
          <p:nvSpPr>
            <p:cNvPr id="371" name="Google Shape;371;g2d3922894cd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72" name="Google Shape;372;g2d3922894cd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3" name="Google Shape;373;g2d3922894cd_0_0"/>
          <p:cNvSpPr txBox="1"/>
          <p:nvPr/>
        </p:nvSpPr>
        <p:spPr>
          <a:xfrm>
            <a:off x="1342700" y="719975"/>
            <a:ext cx="78600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Ingreso masivo de datos</a:t>
            </a:r>
            <a:endParaRPr sz="3500">
              <a:latin typeface="Archivo Black"/>
              <a:ea typeface="Archivo Black"/>
              <a:cs typeface="Archivo Black"/>
              <a:sym typeface="Archivo Black"/>
            </a:endParaRPr>
          </a:p>
        </p:txBody>
      </p:sp>
      <p:grpSp>
        <p:nvGrpSpPr>
          <p:cNvPr id="374" name="Google Shape;374;g2d3922894cd_0_0"/>
          <p:cNvGrpSpPr/>
          <p:nvPr/>
        </p:nvGrpSpPr>
        <p:grpSpPr>
          <a:xfrm>
            <a:off x="507000" y="1554025"/>
            <a:ext cx="5020794" cy="382795"/>
            <a:chOff x="0" y="-9525"/>
            <a:chExt cx="1426200" cy="201641"/>
          </a:xfrm>
        </p:grpSpPr>
        <p:sp>
          <p:nvSpPr>
            <p:cNvPr id="375" name="Google Shape;375;g2d3922894cd_0_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76" name="Google Shape;376;g2d3922894cd_0_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pic>
        <p:nvPicPr>
          <p:cNvPr id="377" name="Google Shape;377;g2d3922894cd_0_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78" name="Google Shape;378;g2d3922894cd_0_0"/>
          <p:cNvSpPr txBox="1"/>
          <p:nvPr/>
        </p:nvSpPr>
        <p:spPr>
          <a:xfrm>
            <a:off x="636150" y="1630650"/>
            <a:ext cx="78600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latin typeface="Archivo Narrow"/>
                <a:ea typeface="Archivo Narrow"/>
                <a:cs typeface="Archivo Narrow"/>
                <a:sym typeface="Archivo Narrow"/>
              </a:rPr>
              <a:t>Ejemplo de lista de listas: Ingreso masivo de productos al inventario</a:t>
            </a:r>
            <a:endParaRPr b="1">
              <a:latin typeface="Archivo Narrow"/>
              <a:ea typeface="Archivo Narrow"/>
              <a:cs typeface="Archivo Narrow"/>
              <a:sym typeface="Archivo Narrow"/>
            </a:endParaRPr>
          </a:p>
        </p:txBody>
      </p:sp>
      <p:sp>
        <p:nvSpPr>
          <p:cNvPr id="379" name="Google Shape;379;g2d3922894cd_0_0"/>
          <p:cNvSpPr txBox="1"/>
          <p:nvPr/>
        </p:nvSpPr>
        <p:spPr>
          <a:xfrm>
            <a:off x="555350" y="2033150"/>
            <a:ext cx="7989300" cy="22845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Ahora, vamos a analizar un ejemplo que nos será útil para el TFI: usaremos un bucle while y una lista de listas para ingresar datos de varios productos al inventario.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script comienza creando una lista vacía llamada productos, que va a almacenar los datos de los productos ingresados. Luego, pide al usuario que ingrese el código del producto, que es un número entero. El bucle while se utiliza para controlar la repetición del proceso de entrada de datos: mientras el usuario no ingrese un código igual a 0, el ciclo sigue ejecutándose.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Cada vez que el usuario ingresa un código válido, el script pide la descripción del producto, su precio y la cantidad que está siendo ingresada. Estos cuatro datos se almacenan como una lista dentro de la lista productos, lo que permite agrupar todos los datos de un mismo producto.</a:t>
            </a:r>
            <a:endParaRPr>
              <a:latin typeface="Archivo Narrow"/>
              <a:ea typeface="Archivo Narrow"/>
              <a:cs typeface="Archivo Narrow"/>
              <a:sym typeface="Archivo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d3922894cd_0_5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89" name="Google Shape;389;g2d3922894cd_0_5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90" name="Google Shape;390;g2d3922894cd_0_59"/>
          <p:cNvGrpSpPr/>
          <p:nvPr/>
        </p:nvGrpSpPr>
        <p:grpSpPr>
          <a:xfrm>
            <a:off x="555362" y="631437"/>
            <a:ext cx="700421" cy="692039"/>
            <a:chOff x="0" y="0"/>
            <a:chExt cx="1867789" cy="1845437"/>
          </a:xfrm>
        </p:grpSpPr>
        <p:sp>
          <p:nvSpPr>
            <p:cNvPr id="391" name="Google Shape;391;g2d3922894cd_0_5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92" name="Google Shape;392;g2d3922894cd_0_5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g2d3922894cd_0_59"/>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Ingreso masivo de datos</a:t>
            </a:r>
            <a:endParaRPr sz="3500">
              <a:latin typeface="Archivo Black"/>
              <a:ea typeface="Archivo Black"/>
              <a:cs typeface="Archivo Black"/>
              <a:sym typeface="Archivo Black"/>
            </a:endParaRPr>
          </a:p>
        </p:txBody>
      </p:sp>
      <p:pic>
        <p:nvPicPr>
          <p:cNvPr id="394" name="Google Shape;394;g2d3922894cd_0_5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95" name="Google Shape;395;g2d3922894cd_0_59"/>
          <p:cNvSpPr txBox="1"/>
          <p:nvPr/>
        </p:nvSpPr>
        <p:spPr>
          <a:xfrm>
            <a:off x="507000" y="1510750"/>
            <a:ext cx="8061300" cy="2812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 </a:t>
            </a:r>
            <a:r>
              <a:rPr lang="es" sz="1050">
                <a:solidFill>
                  <a:srgbClr val="768390"/>
                </a:solidFill>
                <a:highlight>
                  <a:srgbClr val="22272E"/>
                </a:highlight>
                <a:latin typeface="Courier New"/>
                <a:ea typeface="Courier New"/>
                <a:cs typeface="Courier New"/>
                <a:sym typeface="Courier New"/>
              </a:rPr>
              <a:t># Lista que almacenará los productos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Solicitamos el primer código de producto</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codigo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el código del producto (0 para finalizar):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Usamos el bucle while para ingresar los datos mientras el código no sea 0</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codigo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descripcion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la descripción del producto: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precio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float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el precio del producto: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la cantidad del producto: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Agregamos los datos del producto como una lista dentro de la lista de productos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productos.</a:t>
            </a:r>
            <a:r>
              <a:rPr lang="es" sz="1050">
                <a:solidFill>
                  <a:srgbClr val="DCBDFB"/>
                </a:solidFill>
                <a:highlight>
                  <a:srgbClr val="22272E"/>
                </a:highlight>
                <a:latin typeface="Courier New"/>
                <a:ea typeface="Courier New"/>
                <a:cs typeface="Courier New"/>
                <a:sym typeface="Courier New"/>
              </a:rPr>
              <a:t>append</a:t>
            </a:r>
            <a:r>
              <a:rPr lang="es" sz="1050">
                <a:solidFill>
                  <a:srgbClr val="ADBAC7"/>
                </a:solidFill>
                <a:highlight>
                  <a:srgbClr val="22272E"/>
                </a:highlight>
                <a:latin typeface="Courier New"/>
                <a:ea typeface="Courier New"/>
                <a:cs typeface="Courier New"/>
                <a:sym typeface="Courier New"/>
              </a:rPr>
              <a:t>([codigo, descripcion, precio, cantidad])</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Solicitamos nuevamente el código del siguiente producto</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codigo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el código del siguiente producto (0 para finalizar): "</a:t>
            </a:r>
            <a:r>
              <a:rPr lang="es" sz="1050">
                <a:solidFill>
                  <a:srgbClr val="ADBAC7"/>
                </a:solidFill>
                <a:highlight>
                  <a:srgbClr val="22272E"/>
                </a:highlight>
                <a:latin typeface="Courier New"/>
                <a:ea typeface="Courier New"/>
                <a:cs typeface="Courier New"/>
                <a:sym typeface="Courier New"/>
              </a:rPr>
              <a:t>))</a:t>
            </a:r>
            <a:endParaRPr sz="1050">
              <a:solidFill>
                <a:srgbClr val="6A9955"/>
              </a:solidFill>
              <a:highlight>
                <a:srgbClr val="1F1F1F"/>
              </a:highlight>
              <a:latin typeface="Courier New"/>
              <a:ea typeface="Courier New"/>
              <a:cs typeface="Courier New"/>
              <a:sym typeface="Courier New"/>
            </a:endParaRPr>
          </a:p>
        </p:txBody>
      </p:sp>
      <p:grpSp>
        <p:nvGrpSpPr>
          <p:cNvPr id="396" name="Google Shape;396;g2d3922894cd_0_59"/>
          <p:cNvGrpSpPr/>
          <p:nvPr/>
        </p:nvGrpSpPr>
        <p:grpSpPr>
          <a:xfrm>
            <a:off x="5973625" y="3580000"/>
            <a:ext cx="2488291" cy="382795"/>
            <a:chOff x="0" y="-9525"/>
            <a:chExt cx="1426200" cy="201641"/>
          </a:xfrm>
        </p:grpSpPr>
        <p:sp>
          <p:nvSpPr>
            <p:cNvPr id="397" name="Google Shape;397;g2d3922894cd_0_59"/>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98" name="Google Shape;398;g2d3922894cd_0_59"/>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399" name="Google Shape;399;g2d3922894cd_0_59"/>
          <p:cNvSpPr txBox="1"/>
          <p:nvPr/>
        </p:nvSpPr>
        <p:spPr>
          <a:xfrm>
            <a:off x="6059100" y="3663700"/>
            <a:ext cx="23679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solidFill>
                  <a:schemeClr val="lt1"/>
                </a:solidFill>
                <a:latin typeface="Archivo Narrow"/>
                <a:ea typeface="Archivo Narrow"/>
                <a:cs typeface="Archivo Narrow"/>
                <a:sym typeface="Archivo Narrow"/>
              </a:rPr>
              <a:t>(Sigue en la </a:t>
            </a:r>
            <a:r>
              <a:rPr b="1" lang="es">
                <a:solidFill>
                  <a:schemeClr val="lt1"/>
                </a:solidFill>
                <a:latin typeface="Archivo Narrow"/>
                <a:ea typeface="Archivo Narrow"/>
                <a:cs typeface="Archivo Narrow"/>
                <a:sym typeface="Archivo Narrow"/>
              </a:rPr>
              <a:t>próxima</a:t>
            </a:r>
            <a:r>
              <a:rPr b="1" lang="es">
                <a:solidFill>
                  <a:schemeClr val="lt1"/>
                </a:solidFill>
                <a:latin typeface="Archivo Narrow"/>
                <a:ea typeface="Archivo Narrow"/>
                <a:cs typeface="Archivo Narrow"/>
                <a:sym typeface="Archivo Narrow"/>
              </a:rPr>
              <a:t> diapositiva)</a:t>
            </a:r>
            <a:endParaRPr b="1">
              <a:solidFill>
                <a:schemeClr val="lt1"/>
              </a:solidFill>
              <a:latin typeface="Archivo Narrow"/>
              <a:ea typeface="Archivo Narrow"/>
              <a:cs typeface="Archivo Narrow"/>
              <a:sym typeface="Archivo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d3922894cd_0_3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09" name="Google Shape;409;g2d3922894cd_0_3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10" name="Google Shape;410;g2d3922894cd_0_39"/>
          <p:cNvGrpSpPr/>
          <p:nvPr/>
        </p:nvGrpSpPr>
        <p:grpSpPr>
          <a:xfrm>
            <a:off x="555362" y="631437"/>
            <a:ext cx="700421" cy="692039"/>
            <a:chOff x="0" y="0"/>
            <a:chExt cx="1867789" cy="1845437"/>
          </a:xfrm>
        </p:grpSpPr>
        <p:sp>
          <p:nvSpPr>
            <p:cNvPr id="411" name="Google Shape;411;g2d3922894cd_0_3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12" name="Google Shape;412;g2d3922894cd_0_3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g2d3922894cd_0_39"/>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Ingreso masivo de datos</a:t>
            </a:r>
            <a:endParaRPr sz="3500">
              <a:latin typeface="Archivo Black"/>
              <a:ea typeface="Archivo Black"/>
              <a:cs typeface="Archivo Black"/>
              <a:sym typeface="Archivo Black"/>
            </a:endParaRPr>
          </a:p>
        </p:txBody>
      </p:sp>
      <p:pic>
        <p:nvPicPr>
          <p:cNvPr id="414" name="Google Shape;414;g2d3922894cd_0_3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415" name="Google Shape;415;g2d3922894cd_0_39"/>
          <p:cNvSpPr txBox="1"/>
          <p:nvPr/>
        </p:nvSpPr>
        <p:spPr>
          <a:xfrm>
            <a:off x="579000" y="1510750"/>
            <a:ext cx="7989300" cy="1126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Mostramos la lista final de productos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"Productos ingresados:"</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for</a:t>
            </a:r>
            <a:r>
              <a:rPr lang="es" sz="1050">
                <a:solidFill>
                  <a:srgbClr val="ADBAC7"/>
                </a:solidFill>
                <a:highlight>
                  <a:srgbClr val="22272E"/>
                </a:highlight>
                <a:latin typeface="Courier New"/>
                <a:ea typeface="Courier New"/>
                <a:cs typeface="Courier New"/>
                <a:sym typeface="Courier New"/>
              </a:rPr>
              <a:t> producto </a:t>
            </a:r>
            <a:r>
              <a:rPr lang="es" sz="1050">
                <a:solidFill>
                  <a:srgbClr val="F47067"/>
                </a:solidFill>
                <a:highlight>
                  <a:srgbClr val="22272E"/>
                </a:highlight>
                <a:latin typeface="Courier New"/>
                <a:ea typeface="Courier New"/>
                <a:cs typeface="Courier New"/>
                <a:sym typeface="Courier New"/>
              </a:rPr>
              <a:t>in</a:t>
            </a:r>
            <a:r>
              <a:rPr lang="es" sz="1050">
                <a:solidFill>
                  <a:srgbClr val="ADBAC7"/>
                </a:solidFill>
                <a:highlight>
                  <a:srgbClr val="22272E"/>
                </a:highlight>
                <a:latin typeface="Courier New"/>
                <a:ea typeface="Courier New"/>
                <a:cs typeface="Courier New"/>
                <a:sym typeface="Courier New"/>
              </a:rPr>
              <a:t> productos:</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"Código:"</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"Descripción:"</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"Precio:"</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"Cantidad:"</a:t>
            </a:r>
            <a:r>
              <a:rPr lang="es" sz="1050">
                <a:solidFill>
                  <a:srgbClr val="ADBAC7"/>
                </a:solidFill>
                <a:highlight>
                  <a:srgbClr val="22272E"/>
                </a:highlight>
                <a:latin typeface="Courier New"/>
                <a:ea typeface="Courier New"/>
                <a:cs typeface="Courier New"/>
                <a:sym typeface="Courier New"/>
              </a:rPr>
              <a:t>, producto[</a:t>
            </a:r>
            <a:r>
              <a:rPr lang="es" sz="1050">
                <a:solidFill>
                  <a:srgbClr val="6CB6FF"/>
                </a:solidFill>
                <a:highlight>
                  <a:srgbClr val="22272E"/>
                </a:highlight>
                <a:latin typeface="Courier New"/>
                <a:ea typeface="Courier New"/>
                <a:cs typeface="Courier New"/>
                <a:sym typeface="Courier New"/>
              </a:rPr>
              <a:t>3</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p:txBody>
      </p:sp>
      <p:grpSp>
        <p:nvGrpSpPr>
          <p:cNvPr id="416" name="Google Shape;416;g2d3922894cd_0_39"/>
          <p:cNvGrpSpPr/>
          <p:nvPr/>
        </p:nvGrpSpPr>
        <p:grpSpPr>
          <a:xfrm>
            <a:off x="5362350" y="1618725"/>
            <a:ext cx="2488291" cy="382795"/>
            <a:chOff x="0" y="-9525"/>
            <a:chExt cx="1426200" cy="201641"/>
          </a:xfrm>
        </p:grpSpPr>
        <p:sp>
          <p:nvSpPr>
            <p:cNvPr id="417" name="Google Shape;417;g2d3922894cd_0_39"/>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418" name="Google Shape;418;g2d3922894cd_0_39"/>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419" name="Google Shape;419;g2d3922894cd_0_39"/>
          <p:cNvSpPr txBox="1"/>
          <p:nvPr/>
        </p:nvSpPr>
        <p:spPr>
          <a:xfrm>
            <a:off x="5447825" y="1702425"/>
            <a:ext cx="23679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solidFill>
                  <a:schemeClr val="lt1"/>
                </a:solidFill>
                <a:latin typeface="Archivo Narrow"/>
                <a:ea typeface="Archivo Narrow"/>
                <a:cs typeface="Archivo Narrow"/>
                <a:sym typeface="Archivo Narrow"/>
              </a:rPr>
              <a:t>(Viene de la diapositiva anterior)</a:t>
            </a:r>
            <a:endParaRPr b="1">
              <a:solidFill>
                <a:schemeClr val="lt1"/>
              </a:solidFill>
              <a:latin typeface="Archivo Narrow"/>
              <a:ea typeface="Archivo Narrow"/>
              <a:cs typeface="Archivo Narrow"/>
              <a:sym typeface="Archivo Narrow"/>
            </a:endParaRPr>
          </a:p>
        </p:txBody>
      </p:sp>
      <p:sp>
        <p:nvSpPr>
          <p:cNvPr id="420" name="Google Shape;420;g2d3922894cd_0_39"/>
          <p:cNvSpPr txBox="1"/>
          <p:nvPr/>
        </p:nvSpPr>
        <p:spPr>
          <a:xfrm>
            <a:off x="577350" y="2763400"/>
            <a:ext cx="79893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ciclo continúa solicitando productos hasta que el usuario ingresa el código "0". En ese momento, el bucle se detiene. Finalmente, el programa muestra todos los productos almacenados en la lista, accediendo a los datos de cada producto usando los índices correspondientes (por ejemplo, el código está en la posición 0 de la sublista, la descripción en la 1, y así sucesivamente).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De esta manera, la persona que usa el programa puede ingresar varios productos, cada uno con sus datos asociados, y almacenarlos en una estructura clara y organizada.</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g22420c639b4_0_316"/>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2420c639b4_0_316"/>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2420c639b4_0_32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36" name="Google Shape;436;g22420c639b4_0_32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37" name="Google Shape;437;g22420c639b4_0_321"/>
          <p:cNvGrpSpPr/>
          <p:nvPr/>
        </p:nvGrpSpPr>
        <p:grpSpPr>
          <a:xfrm>
            <a:off x="555362" y="631437"/>
            <a:ext cx="700421" cy="692039"/>
            <a:chOff x="0" y="0"/>
            <a:chExt cx="1867789" cy="1845437"/>
          </a:xfrm>
        </p:grpSpPr>
        <p:sp>
          <p:nvSpPr>
            <p:cNvPr id="438" name="Google Shape;438;g22420c639b4_0_32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39" name="Google Shape;439;g22420c639b4_0_32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g22420c639b4_0_321"/>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441" name="Google Shape;441;g22420c639b4_0_321"/>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a:t>
            </a:r>
            <a:r>
              <a:rPr lang="es" sz="3500">
                <a:latin typeface="Archivo Black"/>
                <a:ea typeface="Archivo Black"/>
                <a:cs typeface="Archivo Black"/>
                <a:sym typeface="Archivo Black"/>
              </a:rPr>
              <a:t>p</a:t>
            </a:r>
            <a:r>
              <a:rPr b="0" i="0" lang="es" sz="3500" u="none" cap="none" strike="noStrike">
                <a:solidFill>
                  <a:srgbClr val="000000"/>
                </a:solidFill>
                <a:latin typeface="Archivo Black"/>
                <a:ea typeface="Archivo Black"/>
                <a:cs typeface="Archivo Black"/>
                <a:sym typeface="Archivo Black"/>
              </a:rPr>
              <a:t>rácticos</a:t>
            </a:r>
            <a:endParaRPr b="0" i="0" sz="700" u="none" cap="none" strike="noStrike">
              <a:solidFill>
                <a:srgbClr val="000000"/>
              </a:solidFill>
              <a:latin typeface="Arial"/>
              <a:ea typeface="Arial"/>
              <a:cs typeface="Arial"/>
              <a:sym typeface="Arial"/>
            </a:endParaRPr>
          </a:p>
        </p:txBody>
      </p:sp>
      <p:grpSp>
        <p:nvGrpSpPr>
          <p:cNvPr id="442" name="Google Shape;442;g22420c639b4_0_321"/>
          <p:cNvGrpSpPr/>
          <p:nvPr/>
        </p:nvGrpSpPr>
        <p:grpSpPr>
          <a:xfrm>
            <a:off x="1342695" y="1017800"/>
            <a:ext cx="4971433" cy="382795"/>
            <a:chOff x="0" y="-9525"/>
            <a:chExt cx="1657918" cy="201641"/>
          </a:xfrm>
        </p:grpSpPr>
        <p:sp>
          <p:nvSpPr>
            <p:cNvPr id="443" name="Google Shape;443;g22420c639b4_0_321"/>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3"/>
              </a:srgbClr>
            </a:solidFill>
            <a:ln>
              <a:noFill/>
            </a:ln>
          </p:spPr>
        </p:sp>
        <p:sp>
          <p:nvSpPr>
            <p:cNvPr id="444" name="Google Shape;444;g22420c639b4_0_321"/>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45" name="Google Shape;445;g22420c639b4_0_321"/>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446" name="Google Shape;446;g22420c639b4_0_321"/>
          <p:cNvGrpSpPr/>
          <p:nvPr/>
        </p:nvGrpSpPr>
        <p:grpSpPr>
          <a:xfrm>
            <a:off x="555375" y="1658250"/>
            <a:ext cx="8009984" cy="297305"/>
            <a:chOff x="-2" y="-9525"/>
            <a:chExt cx="1916356" cy="156600"/>
          </a:xfrm>
        </p:grpSpPr>
        <p:sp>
          <p:nvSpPr>
            <p:cNvPr id="447" name="Google Shape;447;g22420c639b4_0_321"/>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35"/>
              </a:srgbClr>
            </a:solidFill>
            <a:ln>
              <a:noFill/>
            </a:ln>
          </p:spPr>
        </p:sp>
        <p:sp>
          <p:nvSpPr>
            <p:cNvPr id="448" name="Google Shape;448;g22420c639b4_0_321"/>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49" name="Google Shape;449;g22420c639b4_0_321"/>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Registro de productos en un inventario</a:t>
            </a:r>
            <a:endParaRPr b="0" i="0" sz="1600" u="none" cap="none" strike="noStrike">
              <a:solidFill>
                <a:srgbClr val="000000"/>
              </a:solidFill>
              <a:latin typeface="Archivo Black"/>
              <a:ea typeface="Archivo Black"/>
              <a:cs typeface="Archivo Black"/>
              <a:sym typeface="Archivo Black"/>
            </a:endParaRPr>
          </a:p>
        </p:txBody>
      </p:sp>
      <p:sp>
        <p:nvSpPr>
          <p:cNvPr id="450" name="Google Shape;450;g22420c639b4_0_321"/>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51" name="Google Shape;451;g22420c639b4_0_321"/>
          <p:cNvSpPr txBox="1"/>
          <p:nvPr/>
        </p:nvSpPr>
        <p:spPr>
          <a:xfrm>
            <a:off x="555475" y="2061325"/>
            <a:ext cx="7887900" cy="1545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Vas a implementar un sistema básico para registrar productos en el inventario de una tienda. El programa debe permitir que el usuario agregue productos a una lista hasta que decida no agregar más. Luego, deberás mostrar todos los productos ingresados al inventario.</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0" i="0" lang="es" sz="1600" u="none" cap="none" strike="noStrike">
                <a:solidFill>
                  <a:srgbClr val="000000"/>
                </a:solidFill>
                <a:latin typeface="Archivo Black"/>
                <a:ea typeface="Archivo Black"/>
                <a:cs typeface="Archivo Black"/>
                <a:sym typeface="Archivo Black"/>
              </a:rPr>
              <a:t>Tips:</a:t>
            </a:r>
            <a:r>
              <a:rPr b="0" i="0" lang="es" sz="1400" u="none" cap="none" strike="noStrike">
                <a:solidFill>
                  <a:schemeClr val="dk1"/>
                </a:solidFill>
                <a:latin typeface="Archivo Narrow"/>
                <a:ea typeface="Archivo Narrow"/>
                <a:cs typeface="Archivo Narrow"/>
                <a:sym typeface="Archivo Narrow"/>
              </a:rPr>
              <a:t>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una lista para almacenar los productos. Diseña la lista pensando en el TFI.</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30210dc0ce7_1_166"/>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461" name="Google Shape;461;g30210dc0ce7_1_16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462" name="Google Shape;462;g30210dc0ce7_1_166"/>
          <p:cNvGrpSpPr/>
          <p:nvPr/>
        </p:nvGrpSpPr>
        <p:grpSpPr>
          <a:xfrm>
            <a:off x="555362" y="631437"/>
            <a:ext cx="700421" cy="692039"/>
            <a:chOff x="0" y="0"/>
            <a:chExt cx="1867789" cy="1845437"/>
          </a:xfrm>
        </p:grpSpPr>
        <p:sp>
          <p:nvSpPr>
            <p:cNvPr id="463" name="Google Shape;463;g30210dc0ce7_1_16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64" name="Google Shape;464;g30210dc0ce7_1_16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5" name="Google Shape;465;g30210dc0ce7_1_166"/>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466" name="Google Shape;466;g30210dc0ce7_1_166"/>
          <p:cNvSpPr txBox="1"/>
          <p:nvPr/>
        </p:nvSpPr>
        <p:spPr>
          <a:xfrm>
            <a:off x="1342696" y="504825"/>
            <a:ext cx="746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a:t>
            </a:r>
            <a:r>
              <a:rPr lang="es" sz="3500">
                <a:latin typeface="Archivo Black"/>
                <a:ea typeface="Archivo Black"/>
                <a:cs typeface="Archivo Black"/>
                <a:sym typeface="Archivo Black"/>
              </a:rPr>
              <a:t>p</a:t>
            </a:r>
            <a:r>
              <a:rPr b="0" i="0" lang="es" sz="3500" u="none" cap="none" strike="noStrike">
                <a:solidFill>
                  <a:srgbClr val="000000"/>
                </a:solidFill>
                <a:latin typeface="Archivo Black"/>
                <a:ea typeface="Archivo Black"/>
                <a:cs typeface="Archivo Black"/>
                <a:sym typeface="Archivo Black"/>
              </a:rPr>
              <a:t>rácticos</a:t>
            </a:r>
            <a:endParaRPr b="0" i="0" sz="700" u="none" cap="none" strike="noStrike">
              <a:solidFill>
                <a:srgbClr val="000000"/>
              </a:solidFill>
              <a:latin typeface="Arial"/>
              <a:ea typeface="Arial"/>
              <a:cs typeface="Arial"/>
              <a:sym typeface="Arial"/>
            </a:endParaRPr>
          </a:p>
        </p:txBody>
      </p:sp>
      <p:grpSp>
        <p:nvGrpSpPr>
          <p:cNvPr id="467" name="Google Shape;467;g30210dc0ce7_1_166"/>
          <p:cNvGrpSpPr/>
          <p:nvPr/>
        </p:nvGrpSpPr>
        <p:grpSpPr>
          <a:xfrm>
            <a:off x="1342695" y="1017800"/>
            <a:ext cx="4971433" cy="382795"/>
            <a:chOff x="0" y="-9525"/>
            <a:chExt cx="1657918" cy="201641"/>
          </a:xfrm>
        </p:grpSpPr>
        <p:sp>
          <p:nvSpPr>
            <p:cNvPr id="468" name="Google Shape;468;g30210dc0ce7_1_166"/>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6"/>
              </a:srgbClr>
            </a:solidFill>
            <a:ln>
              <a:noFill/>
            </a:ln>
          </p:spPr>
        </p:sp>
        <p:sp>
          <p:nvSpPr>
            <p:cNvPr id="469" name="Google Shape;469;g30210dc0ce7_1_166"/>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70" name="Google Shape;470;g30210dc0ce7_1_166"/>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471" name="Google Shape;471;g30210dc0ce7_1_166"/>
          <p:cNvGrpSpPr/>
          <p:nvPr/>
        </p:nvGrpSpPr>
        <p:grpSpPr>
          <a:xfrm>
            <a:off x="555375" y="1658250"/>
            <a:ext cx="8009985" cy="297305"/>
            <a:chOff x="-2" y="-9525"/>
            <a:chExt cx="1916356" cy="156600"/>
          </a:xfrm>
        </p:grpSpPr>
        <p:sp>
          <p:nvSpPr>
            <p:cNvPr id="472" name="Google Shape;472;g30210dc0ce7_1_166"/>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27"/>
              </a:srgbClr>
            </a:solidFill>
            <a:ln>
              <a:noFill/>
            </a:ln>
          </p:spPr>
        </p:sp>
        <p:sp>
          <p:nvSpPr>
            <p:cNvPr id="473" name="Google Shape;473;g30210dc0ce7_1_166"/>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74" name="Google Shape;474;g30210dc0ce7_1_166"/>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Consultar el stock de productos</a:t>
            </a:r>
            <a:endParaRPr b="0" i="0" sz="1600" u="none" cap="none" strike="noStrike">
              <a:solidFill>
                <a:srgbClr val="000000"/>
              </a:solidFill>
              <a:latin typeface="Archivo Black"/>
              <a:ea typeface="Archivo Black"/>
              <a:cs typeface="Archivo Black"/>
              <a:sym typeface="Archivo Black"/>
            </a:endParaRPr>
          </a:p>
        </p:txBody>
      </p:sp>
      <p:sp>
        <p:nvSpPr>
          <p:cNvPr id="475" name="Google Shape;475;g30210dc0ce7_1_166"/>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76" name="Google Shape;476;g30210dc0ce7_1_166"/>
          <p:cNvSpPr txBox="1"/>
          <p:nvPr/>
        </p:nvSpPr>
        <p:spPr>
          <a:xfrm>
            <a:off x="555475" y="2061325"/>
            <a:ext cx="7887900" cy="20628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Tu programa debe permitir al usuario consultar el inventario de una tienda para verificar si un producto está en stock. Si el producto está en la lista, el programa debe informarlo, si no, debe mostrar un mensaje indicando que no está disponible.</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0" i="0" lang="es" sz="1600" u="none" cap="none" strike="noStrike">
                <a:solidFill>
                  <a:srgbClr val="000000"/>
                </a:solidFill>
                <a:latin typeface="Archivo Black"/>
                <a:ea typeface="Archivo Black"/>
                <a:cs typeface="Archivo Black"/>
                <a:sym typeface="Archivo Black"/>
              </a:rPr>
              <a:t>Tips:</a:t>
            </a:r>
            <a:r>
              <a:rPr b="0" i="0" lang="es" sz="1400" u="none" cap="none" strike="noStrike">
                <a:solidFill>
                  <a:schemeClr val="dk1"/>
                </a:solidFill>
                <a:latin typeface="Archivo Narrow"/>
                <a:ea typeface="Archivo Narrow"/>
                <a:cs typeface="Archivo Narrow"/>
                <a:sym typeface="Archivo Narrow"/>
              </a:rPr>
              <a:t>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una lista para almacenar los productos en stock.</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Permití que el usuario ingrese el nombre de un producto a consultar.</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Recorré la lista con un bucle while para verificar si el producto está en stock.</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7</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Listas y tuplas</a:t>
            </a:r>
            <a:endParaRPr sz="1600">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Listas y tuplas: creación y manipulación.</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Uso de subíndices.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Métodos de listas y tuplas.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Recorrer una lista con while.</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8</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Ruta de avance</a:t>
            </a:r>
            <a:endParaRPr sz="1600">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Pre-Entrega del Proyecto Final Integrador.</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Menú de opciones.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Pedir, procesar y mostrar datos.</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06.</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Bucles while</a:t>
            </a:r>
            <a:endParaRPr b="0" i="0" sz="1600" u="none" cap="none" strike="noStrike">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bucles while.</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contadores.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acumuladores.</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g2243cb1caa2_0_0"/>
          <p:cNvSpPr txBox="1"/>
          <p:nvPr/>
        </p:nvSpPr>
        <p:spPr>
          <a:xfrm>
            <a:off x="718000" y="649725"/>
            <a:ext cx="78891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0" i="0" lang="es" sz="3700" u="none" cap="none" strike="noStrike">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6" name="Google Shape;86;g2243cb1caa2_0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3000" u="none" cap="none" strike="noStrike">
                <a:solidFill>
                  <a:srgbClr val="434343"/>
                </a:solidFill>
                <a:latin typeface="Archivo Narrow"/>
                <a:ea typeface="Archivo Narrow"/>
                <a:cs typeface="Archivo Narrow"/>
                <a:sym typeface="Archivo Narrow"/>
              </a:rPr>
              <a:t>¡Resolvamos los “</a:t>
            </a:r>
            <a:r>
              <a:rPr b="1" i="0" lang="es" sz="3000" u="none" cap="none" strike="noStrike">
                <a:solidFill>
                  <a:srgbClr val="434343"/>
                </a:solidFill>
                <a:latin typeface="Archivo Narrow"/>
                <a:ea typeface="Archivo Narrow"/>
                <a:cs typeface="Archivo Narrow"/>
                <a:sym typeface="Archivo Narrow"/>
              </a:rPr>
              <a:t>Ejercicios </a:t>
            </a:r>
            <a:r>
              <a:rPr b="1" lang="es" sz="3000">
                <a:solidFill>
                  <a:srgbClr val="434343"/>
                </a:solidFill>
                <a:latin typeface="Archivo Narrow"/>
                <a:ea typeface="Archivo Narrow"/>
                <a:cs typeface="Archivo Narrow"/>
                <a:sym typeface="Archivo Narrow"/>
              </a:rPr>
              <a:t>p</a:t>
            </a:r>
            <a:r>
              <a:rPr b="1" i="0" lang="es" sz="3000" u="none" cap="none" strike="noStrike">
                <a:solidFill>
                  <a:srgbClr val="434343"/>
                </a:solidFill>
                <a:latin typeface="Archivo Narrow"/>
                <a:ea typeface="Archivo Narrow"/>
                <a:cs typeface="Archivo Narrow"/>
                <a:sym typeface="Archivo Narrow"/>
              </a:rPr>
              <a:t>rácticos</a:t>
            </a:r>
            <a:r>
              <a:rPr b="0" i="0" lang="es" sz="3000" u="none" cap="none" strike="noStrike">
                <a:solidFill>
                  <a:srgbClr val="434343"/>
                </a:solidFill>
                <a:latin typeface="Archivo Narrow"/>
                <a:ea typeface="Archivo Narrow"/>
                <a:cs typeface="Archivo Narrow"/>
                <a:sym typeface="Archivo Narrow"/>
              </a:rPr>
              <a:t>” de la clase anterior!</a:t>
            </a:r>
            <a:endParaRPr b="0" i="0" sz="3000" u="none" cap="none" strike="noStrike">
              <a:solidFill>
                <a:srgbClr val="434343"/>
              </a:solidFill>
              <a:latin typeface="Archivo Narrow"/>
              <a:ea typeface="Archivo Narrow"/>
              <a:cs typeface="Archivo Narrow"/>
              <a:sym typeface="Archivo Narrow"/>
            </a:endParaRPr>
          </a:p>
        </p:txBody>
      </p:sp>
      <p:grpSp>
        <p:nvGrpSpPr>
          <p:cNvPr id="87" name="Google Shape;87;g2243cb1caa2_0_0"/>
          <p:cNvGrpSpPr/>
          <p:nvPr/>
        </p:nvGrpSpPr>
        <p:grpSpPr>
          <a:xfrm>
            <a:off x="896513" y="1877400"/>
            <a:ext cx="1614234" cy="1678793"/>
            <a:chOff x="0" y="-9525"/>
            <a:chExt cx="354123" cy="394843"/>
          </a:xfrm>
        </p:grpSpPr>
        <p:sp>
          <p:nvSpPr>
            <p:cNvPr id="88" name="Google Shape;88;g2243cb1caa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b1caa2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0" name="Google Shape;90;g2243cb1caa2_0_0"/>
          <p:cNvPicPr preferRelativeResize="0"/>
          <p:nvPr/>
        </p:nvPicPr>
        <p:blipFill rotWithShape="1">
          <a:blip r:embed="rId4">
            <a:alphaModFix/>
          </a:blip>
          <a:srcRect b="0" l="0" r="0" t="0"/>
          <a:stretch/>
        </p:blipFill>
        <p:spPr>
          <a:xfrm>
            <a:off x="1094025" y="2107200"/>
            <a:ext cx="1219200" cy="1219200"/>
          </a:xfrm>
          <a:prstGeom prst="rect">
            <a:avLst/>
          </a:prstGeom>
          <a:noFill/>
          <a:ln>
            <a:noFill/>
          </a:ln>
        </p:spPr>
      </p:pic>
      <p:cxnSp>
        <p:nvCxnSpPr>
          <p:cNvPr id="91" name="Google Shape;91;g2243cb1caa2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0776cbd67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1" name="Google Shape;101;g220776cbd67_0_6"/>
          <p:cNvGrpSpPr/>
          <p:nvPr/>
        </p:nvGrpSpPr>
        <p:grpSpPr>
          <a:xfrm>
            <a:off x="1983626" y="1886198"/>
            <a:ext cx="995192" cy="1109627"/>
            <a:chOff x="0" y="-9525"/>
            <a:chExt cx="354123" cy="394843"/>
          </a:xfrm>
        </p:grpSpPr>
        <p:sp>
          <p:nvSpPr>
            <p:cNvPr id="102" name="Google Shape;102;g220776cbd67_0_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3" name="Google Shape;103;g220776cbd67_0_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4" name="Google Shape;104;g220776cbd67_0_6"/>
          <p:cNvSpPr txBox="1"/>
          <p:nvPr/>
        </p:nvSpPr>
        <p:spPr>
          <a:xfrm>
            <a:off x="3053074" y="2073750"/>
            <a:ext cx="41073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Listas y tuplas</a:t>
            </a:r>
            <a:endParaRPr b="1" i="0" sz="5200" u="none" cap="none" strike="noStrike">
              <a:solidFill>
                <a:srgbClr val="434343"/>
              </a:solidFill>
              <a:latin typeface="Archivo Narrow"/>
              <a:ea typeface="Archivo Narrow"/>
              <a:cs typeface="Archivo Narrow"/>
              <a:sym typeface="Archivo Narrow"/>
            </a:endParaRPr>
          </a:p>
        </p:txBody>
      </p:sp>
      <p:pic>
        <p:nvPicPr>
          <p:cNvPr id="105" name="Google Shape;105;g220776cbd67_0_6"/>
          <p:cNvPicPr preferRelativeResize="0"/>
          <p:nvPr/>
        </p:nvPicPr>
        <p:blipFill>
          <a:blip r:embed="rId4">
            <a:alphaModFix/>
          </a:blip>
          <a:stretch>
            <a:fillRect/>
          </a:stretch>
        </p:blipFill>
        <p:spPr>
          <a:xfrm>
            <a:off x="2081024" y="2040813"/>
            <a:ext cx="800401" cy="80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210dc0ce7_1_1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5" name="Google Shape;115;g30210dc0ce7_1_1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6" name="Google Shape;116;g30210dc0ce7_1_15"/>
          <p:cNvGrpSpPr/>
          <p:nvPr/>
        </p:nvGrpSpPr>
        <p:grpSpPr>
          <a:xfrm>
            <a:off x="555362" y="631437"/>
            <a:ext cx="700421" cy="692039"/>
            <a:chOff x="0" y="0"/>
            <a:chExt cx="1867789" cy="1845437"/>
          </a:xfrm>
        </p:grpSpPr>
        <p:sp>
          <p:nvSpPr>
            <p:cNvPr id="117" name="Google Shape;117;g30210dc0ce7_1_1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18" name="Google Shape;118;g30210dc0ce7_1_1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g30210dc0ce7_1_1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000">
                <a:latin typeface="Archivo Black"/>
                <a:ea typeface="Archivo Black"/>
                <a:cs typeface="Archivo Black"/>
                <a:sym typeface="Archivo Black"/>
              </a:rPr>
              <a:t>Organizando datos en Python</a:t>
            </a:r>
            <a:endParaRPr sz="3000">
              <a:latin typeface="Archivo Black"/>
              <a:ea typeface="Archivo Black"/>
              <a:cs typeface="Archivo Black"/>
              <a:sym typeface="Archivo Black"/>
            </a:endParaRPr>
          </a:p>
        </p:txBody>
      </p:sp>
      <p:sp>
        <p:nvSpPr>
          <p:cNvPr id="120" name="Google Shape;120;g30210dc0ce7_1_15"/>
          <p:cNvSpPr txBox="1"/>
          <p:nvPr/>
        </p:nvSpPr>
        <p:spPr>
          <a:xfrm>
            <a:off x="555350" y="1761700"/>
            <a:ext cx="4975800" cy="22845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Imaginate que tenés que hacer las compras del mes. No basta con memorizar todo lo que tenés que comprar, y si lo intentás, probablemente olvides algo importante. Entonces, ¿qué hacés? Armás una</a:t>
            </a:r>
            <a:r>
              <a:rPr b="1" lang="es">
                <a:latin typeface="Archivo Narrow"/>
                <a:ea typeface="Archivo Narrow"/>
                <a:cs typeface="Archivo Narrow"/>
                <a:sym typeface="Archivo Narrow"/>
              </a:rPr>
              <a:t> lista de compras</a:t>
            </a:r>
            <a:r>
              <a:rPr lang="es">
                <a:latin typeface="Archivo Narrow"/>
                <a:ea typeface="Archivo Narrow"/>
                <a:cs typeface="Archivo Narrow"/>
                <a:sym typeface="Archivo Narrow"/>
              </a:rPr>
              <a:t>.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Python te ofrece una herramienta, llamada listas, qué es más o menos lo mismo pero </a:t>
            </a:r>
            <a:r>
              <a:rPr lang="es">
                <a:latin typeface="Archivo Narrow"/>
                <a:ea typeface="Archivo Narrow"/>
                <a:cs typeface="Archivo Narrow"/>
                <a:sym typeface="Archivo Narrow"/>
              </a:rPr>
              <a:t>aplicado a la programación: en lugar de recordar cada dato por separado, te proporciona una estructura donde podés almacenar toda esa información junta y organizada en lugar de manejar cada dato individualmente.</a:t>
            </a:r>
            <a:endParaRPr>
              <a:latin typeface="Archivo Narrow"/>
              <a:ea typeface="Archivo Narrow"/>
              <a:cs typeface="Archivo Narrow"/>
              <a:sym typeface="Archivo Narrow"/>
            </a:endParaRPr>
          </a:p>
        </p:txBody>
      </p:sp>
      <p:pic>
        <p:nvPicPr>
          <p:cNvPr id="121" name="Google Shape;121;g30210dc0ce7_1_1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122" name="Google Shape;122;g30210dc0ce7_1_15"/>
          <p:cNvPicPr preferRelativeResize="0"/>
          <p:nvPr/>
        </p:nvPicPr>
        <p:blipFill rotWithShape="1">
          <a:blip r:embed="rId5">
            <a:alphaModFix/>
          </a:blip>
          <a:srcRect b="0" l="17465" r="22122" t="0"/>
          <a:stretch/>
        </p:blipFill>
        <p:spPr>
          <a:xfrm>
            <a:off x="6085200" y="1506050"/>
            <a:ext cx="2748574" cy="297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2" name="Google Shape;132;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3" name="Google Shape;133;g220776cbd67_0_29"/>
          <p:cNvGrpSpPr/>
          <p:nvPr/>
        </p:nvGrpSpPr>
        <p:grpSpPr>
          <a:xfrm>
            <a:off x="555362" y="631437"/>
            <a:ext cx="700421" cy="692039"/>
            <a:chOff x="0" y="0"/>
            <a:chExt cx="1867789" cy="1845437"/>
          </a:xfrm>
        </p:grpSpPr>
        <p:sp>
          <p:nvSpPr>
            <p:cNvPr id="134" name="Google Shape;134;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5" name="Google Shape;135;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g220776cbd67_0_29"/>
          <p:cNvSpPr txBox="1"/>
          <p:nvPr/>
        </p:nvSpPr>
        <p:spPr>
          <a:xfrm>
            <a:off x="1342696" y="719975"/>
            <a:ext cx="7317300" cy="477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100">
                <a:latin typeface="Archivo Black"/>
                <a:ea typeface="Archivo Black"/>
                <a:cs typeface="Archivo Black"/>
                <a:sym typeface="Archivo Black"/>
              </a:rPr>
              <a:t>¿Qué es una lista en Python?</a:t>
            </a:r>
            <a:endParaRPr sz="3100">
              <a:latin typeface="Archivo Black"/>
              <a:ea typeface="Archivo Black"/>
              <a:cs typeface="Archivo Black"/>
              <a:sym typeface="Archivo Black"/>
            </a:endParaRPr>
          </a:p>
        </p:txBody>
      </p:sp>
      <p:sp>
        <p:nvSpPr>
          <p:cNvPr id="137" name="Google Shape;137;g220776cbd67_0_29"/>
          <p:cNvSpPr txBox="1"/>
          <p:nvPr/>
        </p:nvSpPr>
        <p:spPr>
          <a:xfrm>
            <a:off x="555350" y="1807850"/>
            <a:ext cx="8104500" cy="9912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Python, una lista es una estructura que te permite almacenar varios valores dentro de una sola variable. A diferencia de una simple variable que almacena un único valor, una lista puede contener varios elementos, como si fuera una caja que guarda distintas cosas, una al lado de la otra. Una lista se crea encerrando los elementos entre corchetes [] y separándolos por comas:</a:t>
            </a:r>
            <a:endParaRPr b="0" i="0" sz="1400" u="none" cap="none" strike="noStrike">
              <a:solidFill>
                <a:srgbClr val="000000"/>
              </a:solidFill>
              <a:latin typeface="Archivo Narrow"/>
              <a:ea typeface="Archivo Narrow"/>
              <a:cs typeface="Archivo Narrow"/>
              <a:sym typeface="Archivo Narrow"/>
            </a:endParaRPr>
          </a:p>
        </p:txBody>
      </p:sp>
      <p:pic>
        <p:nvPicPr>
          <p:cNvPr id="138" name="Google Shape;138;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39" name="Google Shape;139;g220776cbd67_0_29"/>
          <p:cNvSpPr txBox="1"/>
          <p:nvPr/>
        </p:nvSpPr>
        <p:spPr>
          <a:xfrm>
            <a:off x="1984200" y="2996825"/>
            <a:ext cx="5175600" cy="420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compras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"queso"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
        <p:nvSpPr>
          <p:cNvPr id="140" name="Google Shape;140;g220776cbd67_0_29"/>
          <p:cNvSpPr txBox="1"/>
          <p:nvPr/>
        </p:nvSpPr>
        <p:spPr>
          <a:xfrm>
            <a:off x="636150" y="3721725"/>
            <a:ext cx="81045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 lista llamada compras contiene cuatro productos. Cada uno de estos productos tiene una posición específica dentro de la lista, lo que nos permite acceder a ellos cuando lo necesitemos.</a:t>
            </a:r>
            <a:endParaRPr>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d384c616ae_0_1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0" name="Google Shape;150;g2d384c616ae_0_1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1" name="Google Shape;151;g2d384c616ae_0_16"/>
          <p:cNvGrpSpPr/>
          <p:nvPr/>
        </p:nvGrpSpPr>
        <p:grpSpPr>
          <a:xfrm>
            <a:off x="555362" y="631437"/>
            <a:ext cx="700421" cy="692039"/>
            <a:chOff x="0" y="0"/>
            <a:chExt cx="1867789" cy="1845437"/>
          </a:xfrm>
        </p:grpSpPr>
        <p:sp>
          <p:nvSpPr>
            <p:cNvPr id="152" name="Google Shape;152;g2d384c616ae_0_1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53" name="Google Shape;153;g2d384c616ae_0_1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g2d384c616ae_0_16"/>
          <p:cNvSpPr txBox="1"/>
          <p:nvPr/>
        </p:nvSpPr>
        <p:spPr>
          <a:xfrm>
            <a:off x="1342696" y="719975"/>
            <a:ext cx="7317300" cy="4926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200">
                <a:latin typeface="Archivo Black"/>
                <a:ea typeface="Archivo Black"/>
                <a:cs typeface="Archivo Black"/>
                <a:sym typeface="Archivo Black"/>
              </a:rPr>
              <a:t>Creación y acceso a listas</a:t>
            </a:r>
            <a:endParaRPr sz="3200">
              <a:latin typeface="Archivo Black"/>
              <a:ea typeface="Archivo Black"/>
              <a:cs typeface="Archivo Black"/>
              <a:sym typeface="Archivo Black"/>
            </a:endParaRPr>
          </a:p>
        </p:txBody>
      </p:sp>
      <p:sp>
        <p:nvSpPr>
          <p:cNvPr id="155" name="Google Shape;155;g2d384c616ae_0_16"/>
          <p:cNvSpPr txBox="1"/>
          <p:nvPr/>
        </p:nvSpPr>
        <p:spPr>
          <a:xfrm>
            <a:off x="555350" y="1807850"/>
            <a:ext cx="81045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Como vimos, c</a:t>
            </a:r>
            <a:r>
              <a:rPr lang="es">
                <a:latin typeface="Archivo Narrow"/>
                <a:ea typeface="Archivo Narrow"/>
                <a:cs typeface="Archivo Narrow"/>
                <a:sym typeface="Archivo Narrow"/>
              </a:rPr>
              <a:t>rear una lista en Python es muy sencillo: sólo necesitás usar corchetes y separar los elementos con comas. Pero, ¿cómo hacés para acceder a un elemento específico dentro de la lista? Acá es donde entra el concepto de </a:t>
            </a:r>
            <a:r>
              <a:rPr b="1" lang="es">
                <a:latin typeface="Archivo Narrow"/>
                <a:ea typeface="Archivo Narrow"/>
                <a:cs typeface="Archivo Narrow"/>
                <a:sym typeface="Archivo Narrow"/>
              </a:rPr>
              <a:t>índices</a:t>
            </a:r>
            <a:r>
              <a:rPr lang="es">
                <a:latin typeface="Archivo Narrow"/>
                <a:ea typeface="Archivo Narrow"/>
                <a:cs typeface="Archivo Narrow"/>
                <a:sym typeface="Archivo Narrow"/>
              </a:rPr>
              <a:t>.</a:t>
            </a:r>
            <a:endParaRPr>
              <a:latin typeface="Archivo Narrow"/>
              <a:ea typeface="Archivo Narrow"/>
              <a:cs typeface="Archivo Narrow"/>
              <a:sym typeface="Archivo Narrow"/>
            </a:endParaRPr>
          </a:p>
        </p:txBody>
      </p:sp>
      <p:pic>
        <p:nvPicPr>
          <p:cNvPr id="156" name="Google Shape;156;g2d384c616ae_0_1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57" name="Google Shape;157;g2d384c616ae_0_16"/>
          <p:cNvSpPr txBox="1"/>
          <p:nvPr/>
        </p:nvSpPr>
        <p:spPr>
          <a:xfrm>
            <a:off x="636150" y="3488625"/>
            <a:ext cx="81045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Cada elemento dentro de una lista tiene una posición, y </a:t>
            </a:r>
            <a:r>
              <a:rPr b="1" lang="es">
                <a:solidFill>
                  <a:schemeClr val="dk1"/>
                </a:solidFill>
                <a:latin typeface="Archivo Narrow"/>
                <a:ea typeface="Archivo Narrow"/>
                <a:cs typeface="Archivo Narrow"/>
                <a:sym typeface="Archivo Narrow"/>
              </a:rPr>
              <a:t>esa posición se llama índice</a:t>
            </a:r>
            <a:r>
              <a:rPr lang="es">
                <a:solidFill>
                  <a:schemeClr val="dk1"/>
                </a:solidFill>
                <a:latin typeface="Archivo Narrow"/>
                <a:ea typeface="Archivo Narrow"/>
                <a:cs typeface="Archivo Narrow"/>
                <a:sym typeface="Archivo Narrow"/>
              </a:rPr>
              <a:t>. El primer elemento de la lista tiene el </a:t>
            </a:r>
            <a:r>
              <a:rPr b="1" lang="es">
                <a:solidFill>
                  <a:schemeClr val="dk1"/>
                </a:solidFill>
                <a:latin typeface="Archivo Narrow"/>
                <a:ea typeface="Archivo Narrow"/>
                <a:cs typeface="Archivo Narrow"/>
                <a:sym typeface="Archivo Narrow"/>
              </a:rPr>
              <a:t>índice</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0</a:t>
            </a:r>
            <a:r>
              <a:rPr lang="es">
                <a:solidFill>
                  <a:schemeClr val="dk1"/>
                </a:solidFill>
                <a:latin typeface="Archivo Narrow"/>
                <a:ea typeface="Archivo Narrow"/>
                <a:cs typeface="Archivo Narrow"/>
                <a:sym typeface="Archivo Narrow"/>
              </a:rPr>
              <a:t>, el segundo tiene el </a:t>
            </a:r>
            <a:r>
              <a:rPr b="1" lang="es">
                <a:solidFill>
                  <a:schemeClr val="dk1"/>
                </a:solidFill>
                <a:latin typeface="Archivo Narrow"/>
                <a:ea typeface="Archivo Narrow"/>
                <a:cs typeface="Archivo Narrow"/>
                <a:sym typeface="Archivo Narrow"/>
              </a:rPr>
              <a:t>índice 1</a:t>
            </a:r>
            <a:r>
              <a:rPr lang="es">
                <a:solidFill>
                  <a:schemeClr val="dk1"/>
                </a:solidFill>
                <a:latin typeface="Archivo Narrow"/>
                <a:ea typeface="Archivo Narrow"/>
                <a:cs typeface="Archivo Narrow"/>
                <a:sym typeface="Archivo Narrow"/>
              </a:rPr>
              <a:t>, y así sucesivamente. </a:t>
            </a:r>
            <a:endParaRPr>
              <a:latin typeface="Archivo Narrow"/>
              <a:ea typeface="Archivo Narrow"/>
              <a:cs typeface="Archivo Narrow"/>
              <a:sym typeface="Archivo Narrow"/>
            </a:endParaRPr>
          </a:p>
        </p:txBody>
      </p:sp>
      <p:pic>
        <p:nvPicPr>
          <p:cNvPr id="158" name="Google Shape;158;g2d384c616ae_0_16"/>
          <p:cNvPicPr preferRelativeResize="0"/>
          <p:nvPr/>
        </p:nvPicPr>
        <p:blipFill>
          <a:blip r:embed="rId5">
            <a:alphaModFix/>
          </a:blip>
          <a:stretch>
            <a:fillRect/>
          </a:stretch>
        </p:blipFill>
        <p:spPr>
          <a:xfrm>
            <a:off x="2362200" y="2412288"/>
            <a:ext cx="4419600" cy="107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384c616ae_0_3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68" name="Google Shape;168;g2d384c616ae_0_3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69" name="Google Shape;169;g2d384c616ae_0_36"/>
          <p:cNvGrpSpPr/>
          <p:nvPr/>
        </p:nvGrpSpPr>
        <p:grpSpPr>
          <a:xfrm>
            <a:off x="555362" y="631437"/>
            <a:ext cx="700421" cy="692039"/>
            <a:chOff x="0" y="0"/>
            <a:chExt cx="1867789" cy="1845437"/>
          </a:xfrm>
        </p:grpSpPr>
        <p:sp>
          <p:nvSpPr>
            <p:cNvPr id="170" name="Google Shape;170;g2d384c616ae_0_3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71" name="Google Shape;171;g2d384c616ae_0_3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d384c616ae_0_36"/>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Creación y acceso a listas</a:t>
            </a:r>
            <a:endParaRPr sz="3500">
              <a:latin typeface="Archivo Black"/>
              <a:ea typeface="Archivo Black"/>
              <a:cs typeface="Archivo Black"/>
              <a:sym typeface="Archivo Black"/>
            </a:endParaRPr>
          </a:p>
        </p:txBody>
      </p:sp>
      <p:sp>
        <p:nvSpPr>
          <p:cNvPr id="173" name="Google Shape;173;g2d384c616ae_0_36"/>
          <p:cNvSpPr txBox="1"/>
          <p:nvPr/>
        </p:nvSpPr>
        <p:spPr>
          <a:xfrm>
            <a:off x="555350" y="1807850"/>
            <a:ext cx="81045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Podés acceder a un elemento de la lista simplemente usando su índice:</a:t>
            </a:r>
            <a:endParaRPr>
              <a:solidFill>
                <a:schemeClr val="dk1"/>
              </a:solidFill>
              <a:latin typeface="Archivo Narrow"/>
              <a:ea typeface="Archivo Narrow"/>
              <a:cs typeface="Archivo Narrow"/>
              <a:sym typeface="Archivo Narrow"/>
            </a:endParaRPr>
          </a:p>
        </p:txBody>
      </p:sp>
      <p:pic>
        <p:nvPicPr>
          <p:cNvPr id="174" name="Google Shape;174;g2d384c616ae_0_3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75" name="Google Shape;175;g2d384c616ae_0_36"/>
          <p:cNvSpPr txBox="1"/>
          <p:nvPr/>
        </p:nvSpPr>
        <p:spPr>
          <a:xfrm>
            <a:off x="636150" y="2924950"/>
            <a:ext cx="8104500" cy="474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 El índice 0 nos da el primer producto, que es "manzanas", y el índice 2 nos da el tercero, que es "leche". Y si querés cambiar el valor de un elemento, simplemente lo asignás de nuevo:</a:t>
            </a:r>
            <a:endParaRPr>
              <a:latin typeface="Archivo Narrow"/>
              <a:ea typeface="Archivo Narrow"/>
              <a:cs typeface="Archivo Narrow"/>
              <a:sym typeface="Archivo Narrow"/>
            </a:endParaRPr>
          </a:p>
        </p:txBody>
      </p:sp>
      <p:sp>
        <p:nvSpPr>
          <p:cNvPr id="176" name="Google Shape;176;g2d384c616ae_0_36"/>
          <p:cNvSpPr txBox="1"/>
          <p:nvPr/>
        </p:nvSpPr>
        <p:spPr>
          <a:xfrm>
            <a:off x="1342700" y="2096900"/>
            <a:ext cx="64431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compras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"queso"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(compras[</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"manzanas"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(compras[</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"leche"</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
        <p:nvSpPr>
          <p:cNvPr id="177" name="Google Shape;177;g2d384c616ae_0_36"/>
          <p:cNvSpPr txBox="1"/>
          <p:nvPr/>
        </p:nvSpPr>
        <p:spPr>
          <a:xfrm>
            <a:off x="1342700" y="3486400"/>
            <a:ext cx="6443100" cy="595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compras[</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"yogur"</a:t>
            </a:r>
            <a:endParaRPr sz="1050">
              <a:solidFill>
                <a:srgbClr val="96D0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(compras)  </a:t>
            </a:r>
            <a:r>
              <a:rPr lang="es" sz="1050">
                <a:solidFill>
                  <a:srgbClr val="768390"/>
                </a:solidFill>
                <a:highlight>
                  <a:srgbClr val="22272E"/>
                </a:highlight>
                <a:latin typeface="Courier New"/>
                <a:ea typeface="Courier New"/>
                <a:cs typeface="Courier New"/>
                <a:sym typeface="Courier New"/>
              </a:rPr>
              <a:t># Ahora la lista es ["manzanas", "yogur", "leche", "queso"]</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