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chivo Narrow"/>
      <p:regular r:id="rId23"/>
      <p:bold r:id="rId24"/>
      <p:italic r:id="rId25"/>
      <p:boldItalic r:id="rId26"/>
    </p:embeddedFont>
    <p:embeddedFont>
      <p:font typeface="Archivo Medium"/>
      <p:regular r:id="rId27"/>
      <p:bold r:id="rId28"/>
      <p:italic r:id="rId29"/>
      <p:boldItalic r:id="rId30"/>
    </p:embeddedFont>
    <p:embeddedFont>
      <p:font typeface="Archivo Thin"/>
      <p:regular r:id="rId31"/>
      <p:bold r:id="rId32"/>
      <p:italic r:id="rId33"/>
      <p:boldItalic r:id="rId34"/>
    </p:embeddedFont>
    <p:embeddedFont>
      <p:font typeface="Archivo"/>
      <p:regular r:id="rId35"/>
      <p:bold r:id="rId36"/>
      <p:italic r:id="rId37"/>
      <p:boldItalic r:id="rId38"/>
    </p:embeddedFont>
    <p:embeddedFont>
      <p:font typeface="Archivo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jzNVIWbRhZDZ7ILjC7nBE0A2+J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chivoNarrow-bold.fntdata"/><Relationship Id="rId23" Type="http://schemas.openxmlformats.org/officeDocument/2006/relationships/font" Target="fonts/Archivo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Narrow-boldItalic.fntdata"/><Relationship Id="rId25" Type="http://schemas.openxmlformats.org/officeDocument/2006/relationships/font" Target="fonts/ArchivoNarrow-italic.fntdata"/><Relationship Id="rId28" Type="http://schemas.openxmlformats.org/officeDocument/2006/relationships/font" Target="fonts/ArchivoMedium-bold.fntdata"/><Relationship Id="rId27" Type="http://schemas.openxmlformats.org/officeDocument/2006/relationships/font" Target="fonts/Archiv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Thin-regular.fntdata"/><Relationship Id="rId30" Type="http://schemas.openxmlformats.org/officeDocument/2006/relationships/font" Target="fonts/Archiv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ArchivoThin-italic.fntdata"/><Relationship Id="rId10" Type="http://schemas.openxmlformats.org/officeDocument/2006/relationships/slide" Target="slides/slide5.xml"/><Relationship Id="rId32" Type="http://schemas.openxmlformats.org/officeDocument/2006/relationships/font" Target="fonts/ArchivoThin-bold.fntdata"/><Relationship Id="rId13" Type="http://schemas.openxmlformats.org/officeDocument/2006/relationships/slide" Target="slides/slide8.xml"/><Relationship Id="rId35" Type="http://schemas.openxmlformats.org/officeDocument/2006/relationships/font" Target="fonts/Archivo-regular.fntdata"/><Relationship Id="rId12" Type="http://schemas.openxmlformats.org/officeDocument/2006/relationships/slide" Target="slides/slide7.xml"/><Relationship Id="rId34" Type="http://schemas.openxmlformats.org/officeDocument/2006/relationships/font" Target="fonts/ArchivoThin-boldItalic.fntdata"/><Relationship Id="rId15" Type="http://schemas.openxmlformats.org/officeDocument/2006/relationships/slide" Target="slides/slide10.xml"/><Relationship Id="rId37" Type="http://schemas.openxmlformats.org/officeDocument/2006/relationships/font" Target="fonts/Archivo-italic.fntdata"/><Relationship Id="rId14" Type="http://schemas.openxmlformats.org/officeDocument/2006/relationships/slide" Target="slides/slide9.xml"/><Relationship Id="rId36" Type="http://schemas.openxmlformats.org/officeDocument/2006/relationships/font" Target="fonts/Archivo-bold.fntdata"/><Relationship Id="rId17" Type="http://schemas.openxmlformats.org/officeDocument/2006/relationships/slide" Target="slides/slide12.xml"/><Relationship Id="rId39" Type="http://schemas.openxmlformats.org/officeDocument/2006/relationships/font" Target="fonts/ArchivoBlack-regular.fntdata"/><Relationship Id="rId16" Type="http://schemas.openxmlformats.org/officeDocument/2006/relationships/slide" Target="slides/slide11.xml"/><Relationship Id="rId38" Type="http://schemas.openxmlformats.org/officeDocument/2006/relationships/font" Target="fonts/Archiv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384c616ae_0_3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d384c616ae_0_3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d384c616ae_0_3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d384c616ae_0_3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83" name="Google Shape;183;g2d384c616ae_0_3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d384c616ae_0_3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d4b8dc49_0_5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d3d4b8dc49_0_5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d3d4b8dc49_0_5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d3d4b8dc49_0_5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01" name="Google Shape;201;g2d3d4b8dc49_0_5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d3d4b8dc49_0_5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384c616ae_0_8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d384c616ae_0_8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d384c616ae_0_8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d384c616ae_0_8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25" name="Google Shape;225;g2d384c616ae_0_8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d384c616ae_0_8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384c616ae_0_5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d384c616ae_0_5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d384c616ae_0_5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d384c616ae_0_5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44" name="Google Shape;244;g2d384c616ae_0_5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d384c616ae_0_5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3d4b8dc49_0_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d3d4b8dc49_0_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d3d4b8dc49_0_8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d3d4b8dc49_0_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2" name="Google Shape;262;g2d3d4b8dc49_0_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d3d4b8dc49_0_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420c639b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2420c639b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420c639b4_0_3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2420c639b4_0_3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2420c639b4_0_3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2420c639b4_0_3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286" name="Google Shape;286;g22420c639b4_0_3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2420c639b4_0_3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210dc0ce7_1_16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0210dc0ce7_1_16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0210dc0ce7_1_16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0210dc0ce7_1_16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11" name="Google Shape;311;g30210dc0ce7_1_16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0210dc0ce7_1_16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b1c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b1c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97" name="Google Shape;97;g220776cbd67_0_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10dc0ce7_1_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0210dc0ce7_1_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0210dc0ce7_1_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0210dc0ce7_1_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1" name="Google Shape;111;g30210dc0ce7_1_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0210dc0ce7_1_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29" name="Google Shape;129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d4b8dc49_0_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d3d4b8dc49_0_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d3d4b8dc49_0_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d3d4b8dc49_0_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47" name="Google Shape;147;g2d3d4b8dc49_0_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d3d4b8dc49_0_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d4b8dc49_0_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d3d4b8dc49_0_3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d3d4b8dc49_0_3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d3d4b8dc49_0_3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65" name="Google Shape;165;g2d3d4b8dc49_0_3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3d4b8dc49_0_3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89650" y="1992450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4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09 - “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Bucles for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384c616ae_0_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7" name="Google Shape;187;g2d384c616ae_0_3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" name="Google Shape;188;g2d384c616ae_0_3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9" name="Google Shape;189;g2d384c616ae_0_3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90" name="Google Shape;190;g2d384c616ae_0_3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d384c616ae_0_36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Bucle for con range()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92" name="Google Shape;192;g2d384c616ae_0_36"/>
          <p:cNvSpPr txBox="1"/>
          <p:nvPr/>
        </p:nvSpPr>
        <p:spPr>
          <a:xfrm>
            <a:off x="636150" y="1728725"/>
            <a:ext cx="393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 estructura se utiliza cuando sabemos la cantidad de repeticiones a efectuar. Tiene el siguiente formato: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93" name="Google Shape;193;g2d384c616ae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d384c616ae_0_36"/>
          <p:cNvSpPr txBox="1"/>
          <p:nvPr/>
        </p:nvSpPr>
        <p:spPr>
          <a:xfrm>
            <a:off x="5128350" y="2202725"/>
            <a:ext cx="3411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Variable que incrementa su valor en paso unidades en cada iteración.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inicio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Es el valor inicial de i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ciclo se repite mientras i sea menor que fin.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Valor en que se incrementa i en cada iteración.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95" name="Google Shape;195;g2d384c616ae_0_36"/>
          <p:cNvSpPr txBox="1"/>
          <p:nvPr/>
        </p:nvSpPr>
        <p:spPr>
          <a:xfrm>
            <a:off x="636150" y="2607975"/>
            <a:ext cx="3721800" cy="991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(inicio, fin, paso):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sentencia1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sentencia2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primer sentencia fuera del for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d4b8dc49_0_5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5" name="Google Shape;205;g2d3d4b8dc49_0_5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6" name="Google Shape;206;g2d3d4b8dc49_0_5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07" name="Google Shape;207;g2d3d4b8dc49_0_5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08" name="Google Shape;208;g2d3d4b8dc49_0_5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g2d3d4b8dc49_0_5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Bucle for con range()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0" name="Google Shape;210;g2d3d4b8dc49_0_51"/>
          <p:cNvSpPr txBox="1"/>
          <p:nvPr/>
        </p:nvSpPr>
        <p:spPr>
          <a:xfrm>
            <a:off x="555350" y="1807850"/>
            <a:ext cx="36657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range() puede tener uno, dos o tres parámetros: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 Narrow"/>
              <a:buChar char="●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range(inicio, fin, paso)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 Narrow"/>
              <a:buChar char="●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range(inicio, fin): Se asume que paso = 1.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 Narrow"/>
              <a:buChar char="●"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range(fin): Se asume que inicio = 0 y paso = 1.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función range() no incluye el último valor en la secuencia. Por ejemplo, range(1, 6) generará los números del 1 al 5, pero no incluirá el 6 en la secuencia.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11" name="Google Shape;211;g2d3d4b8dc49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d3d4b8dc49_0_51"/>
          <p:cNvSpPr txBox="1"/>
          <p:nvPr/>
        </p:nvSpPr>
        <p:spPr>
          <a:xfrm>
            <a:off x="4221050" y="2032950"/>
            <a:ext cx="21705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2d3d4b8dc49_0_51"/>
          <p:cNvSpPr txBox="1"/>
          <p:nvPr/>
        </p:nvSpPr>
        <p:spPr>
          <a:xfrm>
            <a:off x="4221050" y="2807075"/>
            <a:ext cx="21705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(3,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g2d3d4b8dc49_0_51"/>
          <p:cNvSpPr txBox="1"/>
          <p:nvPr/>
        </p:nvSpPr>
        <p:spPr>
          <a:xfrm>
            <a:off x="4221050" y="3581200"/>
            <a:ext cx="21705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(10):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g2d3d4b8dc49_0_51"/>
          <p:cNvSpPr/>
          <p:nvPr/>
        </p:nvSpPr>
        <p:spPr>
          <a:xfrm>
            <a:off x="6504500" y="2032950"/>
            <a:ext cx="19482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5 7 9 11 13 15</a:t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g2d3d4b8dc49_0_51"/>
          <p:cNvSpPr/>
          <p:nvPr/>
        </p:nvSpPr>
        <p:spPr>
          <a:xfrm>
            <a:off x="6504500" y="2807075"/>
            <a:ext cx="19482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3 4 5 6 7 8 9 10</a:t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g2d3d4b8dc49_0_51"/>
          <p:cNvSpPr/>
          <p:nvPr/>
        </p:nvSpPr>
        <p:spPr>
          <a:xfrm>
            <a:off x="6504500" y="3581200"/>
            <a:ext cx="1948200" cy="538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0 1 2 3 4 5 6 7 8 9</a:t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g2d3d4b8dc49_0_51"/>
          <p:cNvSpPr txBox="1"/>
          <p:nvPr/>
        </p:nvSpPr>
        <p:spPr>
          <a:xfrm>
            <a:off x="4221050" y="1770900"/>
            <a:ext cx="129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 de uso: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19" name="Google Shape;219;g2d3d4b8dc49_0_51"/>
          <p:cNvSpPr txBox="1"/>
          <p:nvPr/>
        </p:nvSpPr>
        <p:spPr>
          <a:xfrm>
            <a:off x="6504500" y="1770900"/>
            <a:ext cx="129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Salida: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384c616ae_0_8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9" name="Google Shape;229;g2d384c616ae_0_8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0" name="Google Shape;230;g2d384c616ae_0_8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31" name="Google Shape;231;g2d384c616ae_0_8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32" name="Google Shape;232;g2d384c616ae_0_8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g2d384c616ae_0_81"/>
          <p:cNvSpPr txBox="1"/>
          <p:nvPr/>
        </p:nvSpPr>
        <p:spPr>
          <a:xfrm>
            <a:off x="1342696" y="719975"/>
            <a:ext cx="73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Archivo Black"/>
                <a:ea typeface="Archivo Black"/>
                <a:cs typeface="Archivo Black"/>
                <a:sym typeface="Archivo Black"/>
              </a:rPr>
              <a:t>Break</a:t>
            </a:r>
            <a:endParaRPr b="0" i="0" sz="32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4" name="Google Shape;234;g2d384c616ae_0_81"/>
          <p:cNvSpPr txBox="1"/>
          <p:nvPr/>
        </p:nvSpPr>
        <p:spPr>
          <a:xfrm>
            <a:off x="555350" y="1807850"/>
            <a:ext cx="380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Break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permite salir de un bucle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(o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while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) en el momento que se cumpla alguna condición.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35" name="Google Shape;235;g2d384c616ae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d384c616ae_0_81"/>
          <p:cNvSpPr txBox="1"/>
          <p:nvPr/>
        </p:nvSpPr>
        <p:spPr>
          <a:xfrm>
            <a:off x="4738400" y="1807850"/>
            <a:ext cx="38004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uso de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break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no se considera una buena práctica. Si un bucle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requiere un break, quizás pueda resolverse el proceso usando en su lugar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while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7" name="Google Shape;237;g2d384c616ae_0_81"/>
          <p:cNvSpPr txBox="1"/>
          <p:nvPr/>
        </p:nvSpPr>
        <p:spPr>
          <a:xfrm>
            <a:off x="555350" y="2429675"/>
            <a:ext cx="3800400" cy="1609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"La suma es:"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g2d384c616ae_0_81"/>
          <p:cNvSpPr txBox="1"/>
          <p:nvPr/>
        </p:nvSpPr>
        <p:spPr>
          <a:xfrm>
            <a:off x="4738400" y="2904750"/>
            <a:ext cx="3800400" cy="1098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 sz="13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La suma es: 6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384c616ae_0_5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8" name="Google Shape;248;g2d384c616ae_0_58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g2d384c616ae_0_58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50" name="Google Shape;250;g2d384c616ae_0_5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1" name="Google Shape;251;g2d384c616ae_0_5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2d384c616ae_0_58"/>
          <p:cNvSpPr txBox="1"/>
          <p:nvPr/>
        </p:nvSpPr>
        <p:spPr>
          <a:xfrm>
            <a:off x="1342696" y="719975"/>
            <a:ext cx="73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Archivo Black"/>
                <a:ea typeface="Archivo Black"/>
                <a:cs typeface="Archivo Black"/>
                <a:sym typeface="Archivo Black"/>
              </a:rPr>
              <a:t>Ejemplo 1: suma y promedio</a:t>
            </a:r>
            <a:endParaRPr b="0" i="0" sz="32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3" name="Google Shape;253;g2d384c616ae_0_58"/>
          <p:cNvSpPr txBox="1"/>
          <p:nvPr/>
        </p:nvSpPr>
        <p:spPr>
          <a:xfrm>
            <a:off x="519750" y="1630650"/>
            <a:ext cx="47427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 el bucle </a:t>
            </a: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no necesitamos usar </a:t>
            </a:r>
            <a:r>
              <a:rPr b="1"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contadores</a:t>
            </a: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ya que la variable del ciclo puede asumir esa función. Esto permite escribir algunos programas de una manera más compacta.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Este programa permite ingresar 5 valores por teclado, obtener su suma y su promedio: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54" name="Google Shape;254;g2d384c616ae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d384c616ae_0_58"/>
          <p:cNvSpPr txBox="1"/>
          <p:nvPr/>
        </p:nvSpPr>
        <p:spPr>
          <a:xfrm>
            <a:off x="1109088" y="2861925"/>
            <a:ext cx="3564000" cy="1375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'La suma es:'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'El promedio es:'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g2d384c616ae_0_58"/>
          <p:cNvSpPr txBox="1"/>
          <p:nvPr/>
        </p:nvSpPr>
        <p:spPr>
          <a:xfrm>
            <a:off x="6163288" y="2170100"/>
            <a:ext cx="2004300" cy="1375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2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6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9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15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un número: 3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La suma es: 35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promedio es: 7.0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3d4b8dc49_0_8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6" name="Google Shape;266;g2d3d4b8dc49_0_8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g2d3d4b8dc49_0_8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68" name="Google Shape;268;g2d3d4b8dc49_0_8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69" name="Google Shape;269;g2d3d4b8dc49_0_8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2d3d4b8dc49_0_84"/>
          <p:cNvSpPr txBox="1"/>
          <p:nvPr/>
        </p:nvSpPr>
        <p:spPr>
          <a:xfrm>
            <a:off x="1342696" y="719975"/>
            <a:ext cx="73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Archivo Black"/>
                <a:ea typeface="Archivo Black"/>
                <a:cs typeface="Archivo Black"/>
                <a:sym typeface="Archivo Black"/>
              </a:rPr>
              <a:t>Ejemplo 2: procesar datos</a:t>
            </a:r>
            <a:endParaRPr b="0" i="0" sz="32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1" name="Google Shape;271;g2d3d4b8dc49_0_84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Este programa simula la carga de 5 importes de productos de un supermercado, mostrando el total al final.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2" name="Google Shape;272;g2d3d4b8dc49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d3d4b8dc49_0_84"/>
          <p:cNvSpPr txBox="1"/>
          <p:nvPr/>
        </p:nvSpPr>
        <p:spPr>
          <a:xfrm>
            <a:off x="636150" y="2170575"/>
            <a:ext cx="4868700" cy="1551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importe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"Ingrese el importe: "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"El total de los importes ingresados es:" </a:t>
            </a:r>
            <a:r>
              <a:rPr lang="es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g2d3d4b8dc49_0_84"/>
          <p:cNvSpPr txBox="1"/>
          <p:nvPr/>
        </p:nvSpPr>
        <p:spPr>
          <a:xfrm>
            <a:off x="5578775" y="2170650"/>
            <a:ext cx="2739600" cy="1551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el importe: 4</a:t>
            </a:r>
            <a:endParaRPr sz="12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el importe: 9</a:t>
            </a:r>
            <a:endParaRPr sz="12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el importe: 12</a:t>
            </a:r>
            <a:endParaRPr sz="12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el importe: 15</a:t>
            </a:r>
            <a:endParaRPr sz="12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Ingrese el importe: 6</a:t>
            </a:r>
            <a:endParaRPr sz="12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total de los importes ingresados es: 46.0</a:t>
            </a:r>
            <a:endParaRPr sz="1100">
              <a:solidFill>
                <a:schemeClr val="lt1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420c639b4_0_316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2420c639b4_0_316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420c639b4_0_32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0" name="Google Shape;290;g22420c639b4_0_32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g22420c639b4_0_32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92" name="Google Shape;292;g22420c639b4_0_3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93" name="Google Shape;293;g22420c639b4_0_3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22420c639b4_0_321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g22420c639b4_0_321"/>
          <p:cNvSpPr txBox="1"/>
          <p:nvPr/>
        </p:nvSpPr>
        <p:spPr>
          <a:xfrm>
            <a:off x="1342696" y="504825"/>
            <a:ext cx="745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96" name="Google Shape;296;g22420c639b4_0_321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297" name="Google Shape;297;g22420c639b4_0_321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411"/>
              </a:srgbClr>
            </a:solidFill>
            <a:ln>
              <a:noFill/>
            </a:ln>
          </p:spPr>
        </p:sp>
        <p:sp>
          <p:nvSpPr>
            <p:cNvPr id="298" name="Google Shape;298;g22420c639b4_0_321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g22420c639b4_0_321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0" name="Google Shape;300;g22420c639b4_0_321"/>
          <p:cNvGrpSpPr/>
          <p:nvPr/>
        </p:nvGrpSpPr>
        <p:grpSpPr>
          <a:xfrm>
            <a:off x="555375" y="1658250"/>
            <a:ext cx="8009984" cy="297305"/>
            <a:chOff x="-2" y="-9525"/>
            <a:chExt cx="1916356" cy="156600"/>
          </a:xfrm>
        </p:grpSpPr>
        <p:sp>
          <p:nvSpPr>
            <p:cNvPr id="301" name="Google Shape;301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843"/>
              </a:srgbClr>
            </a:solidFill>
            <a:ln>
              <a:noFill/>
            </a:ln>
          </p:spPr>
        </p:sp>
        <p:sp>
          <p:nvSpPr>
            <p:cNvPr id="302" name="Google Shape;302;g22420c639b4_0_321"/>
            <p:cNvSpPr txBox="1"/>
            <p:nvPr/>
          </p:nvSpPr>
          <p:spPr>
            <a:xfrm>
              <a:off x="-2" y="-9525"/>
              <a:ext cx="18372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g22420c639b4_0_321"/>
          <p:cNvSpPr txBox="1"/>
          <p:nvPr/>
        </p:nvSpPr>
        <p:spPr>
          <a:xfrm>
            <a:off x="555475" y="1691400"/>
            <a:ext cx="783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Suma de números naturales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4" name="Google Shape;304;g22420c639b4_0_321"/>
          <p:cNvSpPr txBox="1"/>
          <p:nvPr/>
        </p:nvSpPr>
        <p:spPr>
          <a:xfrm>
            <a:off x="1642900" y="1045725"/>
            <a:ext cx="360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2420c639b4_0_321"/>
          <p:cNvSpPr txBox="1"/>
          <p:nvPr/>
        </p:nvSpPr>
        <p:spPr>
          <a:xfrm>
            <a:off x="555475" y="2061325"/>
            <a:ext cx="78879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Desarrolla un programa en Python que calcule la suma de los números naturales hasta un número dado utilizando un bucle for. La suma de los números naturales hasta el número n se define como la suma de todos los números enteros positivos desde 1 hasta 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Por ejemplo, la suma de los números naturales hasta 6 es 1 + 2 + 3 + 4 + 5 + 6 = 21.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Tips:</a:t>
            </a:r>
            <a:r>
              <a:rPr b="0" i="0" lang="es" sz="1400" u="none" cap="none" strike="noStrik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¡Usá range()!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programa debe  pedir un número entero n y devolver la suma de los números naturales hasta 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210dc0ce7_1_166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5" name="Google Shape;315;g30210dc0ce7_1_16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6" name="Google Shape;316;g30210dc0ce7_1_16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17" name="Google Shape;317;g30210dc0ce7_1_16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18" name="Google Shape;318;g30210dc0ce7_1_16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g30210dc0ce7_1_166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g30210dc0ce7_1_166"/>
          <p:cNvSpPr txBox="1"/>
          <p:nvPr/>
        </p:nvSpPr>
        <p:spPr>
          <a:xfrm>
            <a:off x="1342696" y="504825"/>
            <a:ext cx="746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1" lang="es" sz="3500">
                <a:latin typeface="Archivo Narrow"/>
                <a:ea typeface="Archivo Narrow"/>
                <a:cs typeface="Archivo Narrow"/>
                <a:sym typeface="Archivo Narrow"/>
              </a:rPr>
              <a:t>p</a:t>
            </a: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21" name="Google Shape;321;g30210dc0ce7_1_166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322" name="Google Shape;322;g30210dc0ce7_1_166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803"/>
              </a:srgbClr>
            </a:solidFill>
            <a:ln>
              <a:noFill/>
            </a:ln>
          </p:spPr>
        </p:sp>
        <p:sp>
          <p:nvSpPr>
            <p:cNvPr id="323" name="Google Shape;323;g30210dc0ce7_1_166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g30210dc0ce7_1_166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5" name="Google Shape;325;g30210dc0ce7_1_166"/>
          <p:cNvGrpSpPr/>
          <p:nvPr/>
        </p:nvGrpSpPr>
        <p:grpSpPr>
          <a:xfrm>
            <a:off x="555375" y="1658250"/>
            <a:ext cx="8009985" cy="297305"/>
            <a:chOff x="-2" y="-9525"/>
            <a:chExt cx="1916356" cy="156600"/>
          </a:xfrm>
        </p:grpSpPr>
        <p:sp>
          <p:nvSpPr>
            <p:cNvPr id="326" name="Google Shape;326;g30210dc0ce7_1_166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8235"/>
              </a:srgbClr>
            </a:solidFill>
            <a:ln>
              <a:noFill/>
            </a:ln>
          </p:spPr>
        </p:sp>
        <p:sp>
          <p:nvSpPr>
            <p:cNvPr id="327" name="Google Shape;327;g30210dc0ce7_1_166"/>
            <p:cNvSpPr txBox="1"/>
            <p:nvPr/>
          </p:nvSpPr>
          <p:spPr>
            <a:xfrm>
              <a:off x="-2" y="-9525"/>
              <a:ext cx="18372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g30210dc0ce7_1_166"/>
          <p:cNvSpPr txBox="1"/>
          <p:nvPr/>
        </p:nvSpPr>
        <p:spPr>
          <a:xfrm>
            <a:off x="555475" y="1691400"/>
            <a:ext cx="783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Mostrar los códigos de productos ingresados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29" name="Google Shape;329;g30210dc0ce7_1_166"/>
          <p:cNvSpPr txBox="1"/>
          <p:nvPr/>
        </p:nvSpPr>
        <p:spPr>
          <a:xfrm>
            <a:off x="1642901" y="1045725"/>
            <a:ext cx="46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0210dc0ce7_1_166"/>
          <p:cNvSpPr txBox="1"/>
          <p:nvPr/>
        </p:nvSpPr>
        <p:spPr>
          <a:xfrm>
            <a:off x="555475" y="2061325"/>
            <a:ext cx="7887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un sistema de inventario, cada producto tiene un código que lo identifica. Escribí un programa que permita ingresar los códigos de 4 productos y luego mostrálos uno por uno, junto con su posición en la lista. 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1" name="Google Shape;331;g30210dc0ce7_1_166"/>
          <p:cNvSpPr txBox="1"/>
          <p:nvPr/>
        </p:nvSpPr>
        <p:spPr>
          <a:xfrm>
            <a:off x="4470400" y="2570175"/>
            <a:ext cx="3917700" cy="991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1: P001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2: P002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3: P003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4: P004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g30210dc0ce7_1_166"/>
          <p:cNvSpPr txBox="1"/>
          <p:nvPr/>
        </p:nvSpPr>
        <p:spPr>
          <a:xfrm>
            <a:off x="555475" y="2714975"/>
            <a:ext cx="380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Ejemplo: si los códigos ingresados son "P001", "P002", "P003", "P004", el programa debe mostrar: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3" name="Google Shape;333;g30210dc0ce7_1_166"/>
          <p:cNvSpPr txBox="1"/>
          <p:nvPr/>
        </p:nvSpPr>
        <p:spPr>
          <a:xfrm>
            <a:off x="622225" y="3634000"/>
            <a:ext cx="7754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Tips: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Utilizá un bucle for y range() para recorrer los códigos e imprimirlos.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9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Bucle for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Control de flujo: bucles for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Slices de listas.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Diccionarios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Diccionarios: uso y métodos esenciales.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diccionarios como medio de almacenamiento temporal de datos</a:t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Ruta de avance</a:t>
            </a:r>
            <a:endParaRPr sz="16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Pre-Entrega del Proyecto Final Integrador.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Menú de opciones.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Pedir, procesar y mostrar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b1caa2_0_0"/>
          <p:cNvSpPr txBox="1"/>
          <p:nvPr/>
        </p:nvSpPr>
        <p:spPr>
          <a:xfrm>
            <a:off x="718000" y="649725"/>
            <a:ext cx="7719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s" sz="37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b1caa2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“</a:t>
            </a:r>
            <a:r>
              <a:rPr b="1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b="0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 de la clase anterior!</a:t>
            </a:r>
            <a:endParaRPr b="0" i="0" sz="30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b1caa2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b1caa2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b1caa2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b1caa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b1caa2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g220776cbd67_0_6"/>
          <p:cNvGrpSpPr/>
          <p:nvPr/>
        </p:nvGrpSpPr>
        <p:grpSpPr>
          <a:xfrm>
            <a:off x="2608526" y="1886198"/>
            <a:ext cx="995192" cy="1109627"/>
            <a:chOff x="0" y="-9525"/>
            <a:chExt cx="354123" cy="394843"/>
          </a:xfrm>
        </p:grpSpPr>
        <p:sp>
          <p:nvSpPr>
            <p:cNvPr id="102" name="Google Shape;102;g220776cbd67_0_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3" name="Google Shape;103;g220776cbd67_0_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220776cbd67_0_6"/>
          <p:cNvSpPr txBox="1"/>
          <p:nvPr/>
        </p:nvSpPr>
        <p:spPr>
          <a:xfrm>
            <a:off x="3677975" y="2073750"/>
            <a:ext cx="503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Bucles for</a:t>
            </a:r>
            <a:endParaRPr b="1" i="0" sz="52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05" name="Google Shape;105;g220776cbd6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924" y="2040801"/>
            <a:ext cx="800401" cy="8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210dc0ce7_1_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5" name="Google Shape;115;g30210dc0ce7_1_1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g30210dc0ce7_1_1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17" name="Google Shape;117;g30210dc0ce7_1_1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18" name="Google Shape;118;g30210dc0ce7_1_1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30210dc0ce7_1_15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latin typeface="Archivo Black"/>
                <a:ea typeface="Archivo Black"/>
                <a:cs typeface="Archivo Black"/>
                <a:sym typeface="Archivo Black"/>
              </a:rPr>
              <a:t>Bucle for</a:t>
            </a:r>
            <a:endParaRPr b="0" i="0" sz="3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" name="Google Shape;120;g30210dc0ce7_1_15"/>
          <p:cNvSpPr txBox="1"/>
          <p:nvPr/>
        </p:nvSpPr>
        <p:spPr>
          <a:xfrm>
            <a:off x="555350" y="1879650"/>
            <a:ext cx="4052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El bucle for es una estructura de control que se utiliza para iterar sobre una secuencia de elementos, como una lista, cadena, rango o cualquier otro objeto iterable. 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Su sintaxis es simple y compacta, y consta de tres partes: la palabra clave for, una variable de iteración que toma el valor de cada elemento en la secuencia en cada iteración, la palabra clave in, y la secuencia sobre la que se va a iterar. 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1" name="Google Shape;121;g30210dc0ce7_1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0210dc0ce7_1_15"/>
          <p:cNvSpPr txBox="1"/>
          <p:nvPr/>
        </p:nvSpPr>
        <p:spPr>
          <a:xfrm>
            <a:off x="5128475" y="1879650"/>
            <a:ext cx="3218400" cy="6921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variable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secuencia: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68390"/>
                </a:solidFill>
                <a:latin typeface="Courier New"/>
                <a:ea typeface="Courier New"/>
                <a:cs typeface="Courier New"/>
                <a:sym typeface="Courier New"/>
              </a:rPr>
              <a:t># Bloque de código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g30210dc0ce7_1_15"/>
          <p:cNvSpPr txBox="1"/>
          <p:nvPr/>
        </p:nvSpPr>
        <p:spPr>
          <a:xfrm>
            <a:off x="5062775" y="2797350"/>
            <a:ext cx="33498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bucle for recorre cada elemento de la secuencia y ejecuta un bloque de código para cada uno de ellos, lo que lo hace ideal para realizar tareas repetitivas o para procesar cada elemento de una colección.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3" name="Google Shape;133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4" name="Google Shape;134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35" name="Google Shape;135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36" name="Google Shape;136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220776cbd67_0_29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Bucle for con listas</a:t>
            </a:r>
            <a:endParaRPr sz="3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8" name="Google Shape;138;g220776cbd67_0_29"/>
          <p:cNvSpPr txBox="1"/>
          <p:nvPr/>
        </p:nvSpPr>
        <p:spPr>
          <a:xfrm>
            <a:off x="555350" y="1807850"/>
            <a:ext cx="4813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Con el bucle for no necesitas usar contadores, ya que la variable del ciclo puede asumir esa función. Esto permite escribir algunos programas de una manera más compacta.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En el  ejemplo, cada repetición del bucle, la variable producto toma uno de los elementos de la lista, y lo muestra en pantalla.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39" name="Google Shape;139;g220776cbd67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20776cbd67_0_29"/>
          <p:cNvSpPr txBox="1"/>
          <p:nvPr/>
        </p:nvSpPr>
        <p:spPr>
          <a:xfrm>
            <a:off x="560100" y="3088750"/>
            <a:ext cx="4813200" cy="1020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productos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"naranjas"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producto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productos: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"Producto disponible:"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producto)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220776cbd67_0_29"/>
          <p:cNvSpPr txBox="1"/>
          <p:nvPr/>
        </p:nvSpPr>
        <p:spPr>
          <a:xfrm>
            <a:off x="5735700" y="2231500"/>
            <a:ext cx="2848200" cy="1020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disponible: manzanas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disponible: naranjas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disponible: bananas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 disponible: peras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d4b8dc49_0_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1" name="Google Shape;151;g2d3d4b8dc49_0_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g2d3d4b8dc49_0_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53" name="Google Shape;153;g2d3d4b8dc49_0_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54" name="Google Shape;154;g2d3d4b8dc49_0_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2d3d4b8dc49_0_12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Bucle for con tuplas</a:t>
            </a:r>
            <a:endParaRPr sz="3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6" name="Google Shape;156;g2d3d4b8dc49_0_12"/>
          <p:cNvSpPr txBox="1"/>
          <p:nvPr/>
        </p:nvSpPr>
        <p:spPr>
          <a:xfrm>
            <a:off x="555350" y="1641350"/>
            <a:ext cx="4813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Sabemos que una tupla es similar a una lista, pero con la diferencia de que es inmutable (no se puede modificar una vez creada). Al igual que con las listas y cadenas, podemos recorrer una tupla con for: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57" name="Google Shape;157;g2d3d4b8dc4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d3d4b8dc49_0_12"/>
          <p:cNvSpPr txBox="1"/>
          <p:nvPr/>
        </p:nvSpPr>
        <p:spPr>
          <a:xfrm>
            <a:off x="555350" y="2571750"/>
            <a:ext cx="4813200" cy="1343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numeros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numeros: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"Número:"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numero)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d3d4b8dc49_0_12"/>
          <p:cNvSpPr txBox="1"/>
          <p:nvPr/>
        </p:nvSpPr>
        <p:spPr>
          <a:xfrm>
            <a:off x="5705625" y="2150650"/>
            <a:ext cx="2848200" cy="1343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Número: 1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Número: 2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Número: 3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Número: 4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Número: 5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3d4b8dc49_0_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9" name="Google Shape;169;g2d3d4b8dc49_0_3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0" name="Google Shape;170;g2d3d4b8dc49_0_3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71" name="Google Shape;171;g2d3d4b8dc49_0_3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72" name="Google Shape;172;g2d3d4b8dc49_0_3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2d3d4b8dc49_0_30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Bucle for con </a:t>
            </a:r>
            <a:r>
              <a:rPr i="1"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strings</a:t>
            </a:r>
            <a:endParaRPr i="1" sz="31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" name="Google Shape;174;g2d3d4b8dc49_0_30"/>
          <p:cNvSpPr txBox="1"/>
          <p:nvPr/>
        </p:nvSpPr>
        <p:spPr>
          <a:xfrm>
            <a:off x="555350" y="1708600"/>
            <a:ext cx="481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Una cadena de texto en Python es una secuencia de caracteres. Esto significa que, usando for, podemos recorrerla carácter por carácter. 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Fíjate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 que fácil es: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75" name="Google Shape;175;g2d3d4b8dc49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d3d4b8dc49_0_30"/>
          <p:cNvSpPr txBox="1"/>
          <p:nvPr/>
        </p:nvSpPr>
        <p:spPr>
          <a:xfrm>
            <a:off x="555350" y="2447625"/>
            <a:ext cx="4813200" cy="1467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frase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endParaRPr sz="1050">
              <a:solidFill>
                <a:srgbClr val="96D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letra </a:t>
            </a:r>
            <a:r>
              <a:rPr lang="es" sz="10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frase: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"Letra:"</a:t>
            </a: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 letra)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d3d4b8dc49_0_30"/>
          <p:cNvSpPr txBox="1"/>
          <p:nvPr/>
        </p:nvSpPr>
        <p:spPr>
          <a:xfrm>
            <a:off x="5750725" y="2115100"/>
            <a:ext cx="2848200" cy="1467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P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y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t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h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o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Letra: n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