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3EF7D30F-1A8D-41BF-910C-4BB9B0F675E9}" type="datetimeFigureOut">
              <a:rPr lang="en-AU" smtClean="0"/>
              <a:t>2/08/2023</a:t>
            </a:fld>
            <a:endParaRPr lang="en-AU"/>
          </a:p>
        </p:txBody>
      </p:sp>
      <p:sp>
        <p:nvSpPr>
          <p:cNvPr id="5" name="Footer Placeholder 4"/>
          <p:cNvSpPr>
            <a:spLocks noGrp="1"/>
          </p:cNvSpPr>
          <p:nvPr>
            <p:ph type="ftr" sz="quarter" idx="11"/>
          </p:nvPr>
        </p:nvSpPr>
        <p:spPr>
          <a:xfrm rot="21420000">
            <a:off x="9144" y="4882896"/>
            <a:ext cx="4050792" cy="1197864"/>
          </a:xfrm>
          <a:noFill/>
        </p:spPr>
        <p:txBody>
          <a:bodyPr wrap="square" rtlCol="0">
            <a:spAutoFit/>
          </a:bodyPr>
          <a:lstStyle>
            <a:lvl1pPr>
              <a:defRPr lang="en-US" sz="5400" dirty="0"/>
            </a:lvl1pPr>
          </a:lstStyle>
          <a:p>
            <a:endParaRPr lang="en-AU"/>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BC4AF9C7-AF12-4C60-BE4A-1D9FB856DCFB}" type="slidenum">
              <a:rPr lang="en-AU" smtClean="0"/>
              <a:t>‹#›</a:t>
            </a:fld>
            <a:endParaRPr lang="en-AU"/>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0422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F7D30F-1A8D-41BF-910C-4BB9B0F675E9}" type="datetimeFigureOut">
              <a:rPr lang="en-AU" smtClean="0"/>
              <a:t>2/08/2023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C4AF9C7-AF12-4C60-BE4A-1D9FB856DCFB}" type="slidenum">
              <a:rPr lang="en-AU" smtClean="0"/>
              <a:t>‹#›</a:t>
            </a:fld>
            <a:endParaRPr lang="en-AU"/>
          </a:p>
        </p:txBody>
      </p:sp>
    </p:spTree>
    <p:extLst>
      <p:ext uri="{BB962C8B-B14F-4D97-AF65-F5344CB8AC3E}">
        <p14:creationId xmlns:p14="http://schemas.microsoft.com/office/powerpoint/2010/main" val="45591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F7D30F-1A8D-41BF-910C-4BB9B0F675E9}" type="datetimeFigureOut">
              <a:rPr lang="en-AU" smtClean="0"/>
              <a:t>2/08/2023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C4AF9C7-AF12-4C60-BE4A-1D9FB856DCFB}" type="slidenum">
              <a:rPr lang="en-AU" smtClean="0"/>
              <a:t>‹#›</a:t>
            </a:fld>
            <a:endParaRPr lang="en-AU"/>
          </a:p>
        </p:txBody>
      </p:sp>
    </p:spTree>
    <p:extLst>
      <p:ext uri="{BB962C8B-B14F-4D97-AF65-F5344CB8AC3E}">
        <p14:creationId xmlns:p14="http://schemas.microsoft.com/office/powerpoint/2010/main" val="3577816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F7D30F-1A8D-41BF-910C-4BB9B0F675E9}" type="datetimeFigureOut">
              <a:rPr lang="en-AU" smtClean="0"/>
              <a:t>2/08/2023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C4AF9C7-AF12-4C60-BE4A-1D9FB856DCFB}" type="slidenum">
              <a:rPr lang="en-AU" smtClean="0"/>
              <a:t>‹#›</a:t>
            </a:fld>
            <a:endParaRPr lang="en-AU"/>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45874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F7D30F-1A8D-41BF-910C-4BB9B0F675E9}" type="datetimeFigureOut">
              <a:rPr lang="en-AU" smtClean="0"/>
              <a:t>2/08/2023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C4AF9C7-AF12-4C60-BE4A-1D9FB856DCFB}" type="slidenum">
              <a:rPr lang="en-AU" smtClean="0"/>
              <a:t>‹#›</a:t>
            </a:fld>
            <a:endParaRPr lang="en-AU"/>
          </a:p>
        </p:txBody>
      </p:sp>
    </p:spTree>
    <p:extLst>
      <p:ext uri="{BB962C8B-B14F-4D97-AF65-F5344CB8AC3E}">
        <p14:creationId xmlns:p14="http://schemas.microsoft.com/office/powerpoint/2010/main" val="3622782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F7D30F-1A8D-41BF-910C-4BB9B0F675E9}" type="datetimeFigureOut">
              <a:rPr lang="en-AU" smtClean="0"/>
              <a:t>2/08/2023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C4AF9C7-AF12-4C60-BE4A-1D9FB856DCFB}" type="slidenum">
              <a:rPr lang="en-AU" smtClean="0"/>
              <a:t>‹#›</a:t>
            </a:fld>
            <a:endParaRPr lang="en-AU"/>
          </a:p>
        </p:txBody>
      </p:sp>
    </p:spTree>
    <p:extLst>
      <p:ext uri="{BB962C8B-B14F-4D97-AF65-F5344CB8AC3E}">
        <p14:creationId xmlns:p14="http://schemas.microsoft.com/office/powerpoint/2010/main" val="3273179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F7D30F-1A8D-41BF-910C-4BB9B0F675E9}" type="datetimeFigureOut">
              <a:rPr lang="en-AU" smtClean="0"/>
              <a:t>2/08/2023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C4AF9C7-AF12-4C60-BE4A-1D9FB856DCFB}" type="slidenum">
              <a:rPr lang="en-AU" smtClean="0"/>
              <a:t>‹#›</a:t>
            </a:fld>
            <a:endParaRPr lang="en-AU"/>
          </a:p>
        </p:txBody>
      </p:sp>
    </p:spTree>
    <p:extLst>
      <p:ext uri="{BB962C8B-B14F-4D97-AF65-F5344CB8AC3E}">
        <p14:creationId xmlns:p14="http://schemas.microsoft.com/office/powerpoint/2010/main" val="1950537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F7D30F-1A8D-41BF-910C-4BB9B0F675E9}" type="datetimeFigureOut">
              <a:rPr lang="en-AU" smtClean="0"/>
              <a:t>2/08/2023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C4AF9C7-AF12-4C60-BE4A-1D9FB856DCFB}" type="slidenum">
              <a:rPr lang="en-AU" smtClean="0"/>
              <a:t>‹#›</a:t>
            </a:fld>
            <a:endParaRPr lang="en-AU"/>
          </a:p>
        </p:txBody>
      </p:sp>
    </p:spTree>
    <p:extLst>
      <p:ext uri="{BB962C8B-B14F-4D97-AF65-F5344CB8AC3E}">
        <p14:creationId xmlns:p14="http://schemas.microsoft.com/office/powerpoint/2010/main" val="2420257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F7D30F-1A8D-41BF-910C-4BB9B0F675E9}" type="datetimeFigureOut">
              <a:rPr lang="en-AU" smtClean="0"/>
              <a:t>2/08/2023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C4AF9C7-AF12-4C60-BE4A-1D9FB856DCFB}" type="slidenum">
              <a:rPr lang="en-AU" smtClean="0"/>
              <a:t>‹#›</a:t>
            </a:fld>
            <a:endParaRPr lang="en-AU"/>
          </a:p>
        </p:txBody>
      </p:sp>
    </p:spTree>
    <p:extLst>
      <p:ext uri="{BB962C8B-B14F-4D97-AF65-F5344CB8AC3E}">
        <p14:creationId xmlns:p14="http://schemas.microsoft.com/office/powerpoint/2010/main" val="84047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F7D30F-1A8D-41BF-910C-4BB9B0F675E9}" type="datetimeFigureOut">
              <a:rPr lang="en-AU" smtClean="0"/>
              <a:t>2/08/2023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C4AF9C7-AF12-4C60-BE4A-1D9FB856DCFB}" type="slidenum">
              <a:rPr lang="en-AU" smtClean="0"/>
              <a:t>‹#›</a:t>
            </a:fld>
            <a:endParaRPr lang="en-AU"/>
          </a:p>
        </p:txBody>
      </p:sp>
    </p:spTree>
    <p:extLst>
      <p:ext uri="{BB962C8B-B14F-4D97-AF65-F5344CB8AC3E}">
        <p14:creationId xmlns:p14="http://schemas.microsoft.com/office/powerpoint/2010/main" val="885697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F7D30F-1A8D-41BF-910C-4BB9B0F675E9}" type="datetimeFigureOut">
              <a:rPr lang="en-AU" smtClean="0"/>
              <a:t>2/08/2023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C4AF9C7-AF12-4C60-BE4A-1D9FB856DCFB}" type="slidenum">
              <a:rPr lang="en-AU" smtClean="0"/>
              <a:t>‹#›</a:t>
            </a:fld>
            <a:endParaRPr lang="en-AU"/>
          </a:p>
        </p:txBody>
      </p:sp>
    </p:spTree>
    <p:extLst>
      <p:ext uri="{BB962C8B-B14F-4D97-AF65-F5344CB8AC3E}">
        <p14:creationId xmlns:p14="http://schemas.microsoft.com/office/powerpoint/2010/main" val="2268655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F7D30F-1A8D-41BF-910C-4BB9B0F675E9}" type="datetimeFigureOut">
              <a:rPr lang="en-AU" smtClean="0"/>
              <a:t>2/08/2023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C4AF9C7-AF12-4C60-BE4A-1D9FB856DCFB}" type="slidenum">
              <a:rPr lang="en-AU" smtClean="0"/>
              <a:t>‹#›</a:t>
            </a:fld>
            <a:endParaRPr lang="en-AU"/>
          </a:p>
        </p:txBody>
      </p:sp>
    </p:spTree>
    <p:extLst>
      <p:ext uri="{BB962C8B-B14F-4D97-AF65-F5344CB8AC3E}">
        <p14:creationId xmlns:p14="http://schemas.microsoft.com/office/powerpoint/2010/main" val="3518799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F7D30F-1A8D-41BF-910C-4BB9B0F675E9}" type="datetimeFigureOut">
              <a:rPr lang="en-AU" smtClean="0"/>
              <a:t>2/08/2023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C4AF9C7-AF12-4C60-BE4A-1D9FB856DCFB}" type="slidenum">
              <a:rPr lang="en-AU" smtClean="0"/>
              <a:t>‹#›</a:t>
            </a:fld>
            <a:endParaRPr lang="en-AU"/>
          </a:p>
        </p:txBody>
      </p:sp>
    </p:spTree>
    <p:extLst>
      <p:ext uri="{BB962C8B-B14F-4D97-AF65-F5344CB8AC3E}">
        <p14:creationId xmlns:p14="http://schemas.microsoft.com/office/powerpoint/2010/main" val="2255205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F7D30F-1A8D-41BF-910C-4BB9B0F675E9}" type="datetimeFigureOut">
              <a:rPr lang="en-AU" smtClean="0"/>
              <a:t>2/08/2023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C4AF9C7-AF12-4C60-BE4A-1D9FB856DCFB}" type="slidenum">
              <a:rPr lang="en-AU" smtClean="0"/>
              <a:t>‹#›</a:t>
            </a:fld>
            <a:endParaRPr lang="en-AU"/>
          </a:p>
        </p:txBody>
      </p:sp>
    </p:spTree>
    <p:extLst>
      <p:ext uri="{BB962C8B-B14F-4D97-AF65-F5344CB8AC3E}">
        <p14:creationId xmlns:p14="http://schemas.microsoft.com/office/powerpoint/2010/main" val="1936692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F7D30F-1A8D-41BF-910C-4BB9B0F675E9}" type="datetimeFigureOut">
              <a:rPr lang="en-AU" smtClean="0"/>
              <a:t>2/08/2023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C4AF9C7-AF12-4C60-BE4A-1D9FB856DCFB}" type="slidenum">
              <a:rPr lang="en-AU" smtClean="0"/>
              <a:t>‹#›</a:t>
            </a:fld>
            <a:endParaRPr lang="en-AU"/>
          </a:p>
        </p:txBody>
      </p:sp>
    </p:spTree>
    <p:extLst>
      <p:ext uri="{BB962C8B-B14F-4D97-AF65-F5344CB8AC3E}">
        <p14:creationId xmlns:p14="http://schemas.microsoft.com/office/powerpoint/2010/main" val="874309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F7D30F-1A8D-41BF-910C-4BB9B0F675E9}" type="datetimeFigureOut">
              <a:rPr lang="en-AU" smtClean="0"/>
              <a:t>2/08/2023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C4AF9C7-AF12-4C60-BE4A-1D9FB856DCFB}" type="slidenum">
              <a:rPr lang="en-AU" smtClean="0"/>
              <a:t>‹#›</a:t>
            </a:fld>
            <a:endParaRPr lang="en-AU"/>
          </a:p>
        </p:txBody>
      </p:sp>
    </p:spTree>
    <p:extLst>
      <p:ext uri="{BB962C8B-B14F-4D97-AF65-F5344CB8AC3E}">
        <p14:creationId xmlns:p14="http://schemas.microsoft.com/office/powerpoint/2010/main" val="972910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F7D30F-1A8D-41BF-910C-4BB9B0F675E9}" type="datetimeFigureOut">
              <a:rPr lang="en-AU" smtClean="0"/>
              <a:t>2/08/2023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C4AF9C7-AF12-4C60-BE4A-1D9FB856DCFB}" type="slidenum">
              <a:rPr lang="en-AU" smtClean="0"/>
              <a:t>‹#›</a:t>
            </a:fld>
            <a:endParaRPr lang="en-AU"/>
          </a:p>
        </p:txBody>
      </p:sp>
    </p:spTree>
    <p:extLst>
      <p:ext uri="{BB962C8B-B14F-4D97-AF65-F5344CB8AC3E}">
        <p14:creationId xmlns:p14="http://schemas.microsoft.com/office/powerpoint/2010/main" val="168472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F7D30F-1A8D-41BF-910C-4BB9B0F675E9}" type="datetimeFigureOut">
              <a:rPr lang="en-AU" smtClean="0"/>
              <a:t>2/08/2023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C4AF9C7-AF12-4C60-BE4A-1D9FB856DCFB}" type="slidenum">
              <a:rPr lang="en-AU" smtClean="0"/>
              <a:t>‹#›</a:t>
            </a:fld>
            <a:endParaRPr lang="en-AU"/>
          </a:p>
        </p:txBody>
      </p:sp>
    </p:spTree>
    <p:extLst>
      <p:ext uri="{BB962C8B-B14F-4D97-AF65-F5344CB8AC3E}">
        <p14:creationId xmlns:p14="http://schemas.microsoft.com/office/powerpoint/2010/main" val="3493559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3EF7D30F-1A8D-41BF-910C-4BB9B0F675E9}" type="datetimeFigureOut">
              <a:rPr lang="en-AU" smtClean="0"/>
              <a:t>2/08/2023</a:t>
            </a:fld>
            <a:endParaRPr lang="en-AU"/>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en-AU"/>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BC4AF9C7-AF12-4C60-BE4A-1D9FB856DCFB}" type="slidenum">
              <a:rPr lang="en-AU" smtClean="0"/>
              <a:t>‹#›</a:t>
            </a:fld>
            <a:endParaRPr lang="en-AU"/>
          </a:p>
        </p:txBody>
      </p:sp>
    </p:spTree>
    <p:extLst>
      <p:ext uri="{BB962C8B-B14F-4D97-AF65-F5344CB8AC3E}">
        <p14:creationId xmlns:p14="http://schemas.microsoft.com/office/powerpoint/2010/main" val="37871106"/>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Lst>
  <p:txStyles>
    <p:title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A560D-E5FB-F267-9434-D8E6163FB478}"/>
              </a:ext>
            </a:extLst>
          </p:cNvPr>
          <p:cNvSpPr>
            <a:spLocks noGrp="1"/>
          </p:cNvSpPr>
          <p:nvPr>
            <p:ph type="ctrTitle"/>
          </p:nvPr>
        </p:nvSpPr>
        <p:spPr/>
        <p:txBody>
          <a:bodyPr>
            <a:normAutofit fontScale="90000"/>
          </a:bodyPr>
          <a:lstStyle/>
          <a:p>
            <a:r>
              <a:rPr lang="en-AU" dirty="0"/>
              <a:t>Power BI Report:</a:t>
            </a:r>
            <a:br>
              <a:rPr lang="en-AU" dirty="0"/>
            </a:br>
            <a:r>
              <a:rPr lang="en-AU" dirty="0"/>
              <a:t>Resort Occupancy during high Season</a:t>
            </a:r>
          </a:p>
        </p:txBody>
      </p:sp>
      <p:sp>
        <p:nvSpPr>
          <p:cNvPr id="3" name="Subtitle 2">
            <a:extLst>
              <a:ext uri="{FF2B5EF4-FFF2-40B4-BE49-F238E27FC236}">
                <a16:creationId xmlns:a16="http://schemas.microsoft.com/office/drawing/2014/main" id="{F8EAD31A-B683-254A-4CB3-43FDD25DBF30}"/>
              </a:ext>
            </a:extLst>
          </p:cNvPr>
          <p:cNvSpPr>
            <a:spLocks noGrp="1"/>
          </p:cNvSpPr>
          <p:nvPr>
            <p:ph type="subTitle" idx="1"/>
          </p:nvPr>
        </p:nvSpPr>
        <p:spPr/>
        <p:txBody>
          <a:bodyPr/>
          <a:lstStyle/>
          <a:p>
            <a:r>
              <a:rPr lang="en-AU" dirty="0"/>
              <a:t>Power bi report example</a:t>
            </a:r>
          </a:p>
        </p:txBody>
      </p:sp>
    </p:spTree>
    <p:extLst>
      <p:ext uri="{BB962C8B-B14F-4D97-AF65-F5344CB8AC3E}">
        <p14:creationId xmlns:p14="http://schemas.microsoft.com/office/powerpoint/2010/main" val="4204698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DF9F-C0CD-B977-48BD-08F8394F38F3}"/>
              </a:ext>
            </a:extLst>
          </p:cNvPr>
          <p:cNvSpPr>
            <a:spLocks noGrp="1"/>
          </p:cNvSpPr>
          <p:nvPr>
            <p:ph type="title"/>
          </p:nvPr>
        </p:nvSpPr>
        <p:spPr/>
        <p:txBody>
          <a:bodyPr/>
          <a:lstStyle/>
          <a:p>
            <a:r>
              <a:rPr lang="en-AU" dirty="0"/>
              <a:t>Background</a:t>
            </a:r>
          </a:p>
        </p:txBody>
      </p:sp>
      <p:sp>
        <p:nvSpPr>
          <p:cNvPr id="3" name="Content Placeholder 2">
            <a:extLst>
              <a:ext uri="{FF2B5EF4-FFF2-40B4-BE49-F238E27FC236}">
                <a16:creationId xmlns:a16="http://schemas.microsoft.com/office/drawing/2014/main" id="{16FB6B76-AC54-0AE3-DE64-8AE4FCBC224D}"/>
              </a:ext>
            </a:extLst>
          </p:cNvPr>
          <p:cNvSpPr>
            <a:spLocks noGrp="1"/>
          </p:cNvSpPr>
          <p:nvPr>
            <p:ph idx="1"/>
          </p:nvPr>
        </p:nvSpPr>
        <p:spPr/>
        <p:txBody>
          <a:bodyPr/>
          <a:lstStyle/>
          <a:p>
            <a:r>
              <a:rPr lang="en-AU" dirty="0"/>
              <a:t>A company has a dataset related to its revenue from 2015 to 2017 from two types of accommodation, hotel and resort. The company wants to get insight from the year 2016 and they want to focus on cancellation level, average daily revenue rate compared to lost rate on a monthly basis.</a:t>
            </a:r>
          </a:p>
        </p:txBody>
      </p:sp>
    </p:spTree>
    <p:extLst>
      <p:ext uri="{BB962C8B-B14F-4D97-AF65-F5344CB8AC3E}">
        <p14:creationId xmlns:p14="http://schemas.microsoft.com/office/powerpoint/2010/main" val="2019118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4F5EC-B8D2-9233-CED3-3907DA083F24}"/>
              </a:ext>
            </a:extLst>
          </p:cNvPr>
          <p:cNvSpPr>
            <a:spLocks noGrp="1"/>
          </p:cNvSpPr>
          <p:nvPr>
            <p:ph type="title"/>
          </p:nvPr>
        </p:nvSpPr>
        <p:spPr>
          <a:xfrm>
            <a:off x="838200" y="89823"/>
            <a:ext cx="10515600" cy="888745"/>
          </a:xfrm>
        </p:spPr>
        <p:txBody>
          <a:bodyPr/>
          <a:lstStyle/>
          <a:p>
            <a:r>
              <a:rPr lang="en-AU" dirty="0"/>
              <a:t>Power Query</a:t>
            </a:r>
          </a:p>
        </p:txBody>
      </p:sp>
      <p:sp>
        <p:nvSpPr>
          <p:cNvPr id="3" name="Content Placeholder 2">
            <a:extLst>
              <a:ext uri="{FF2B5EF4-FFF2-40B4-BE49-F238E27FC236}">
                <a16:creationId xmlns:a16="http://schemas.microsoft.com/office/drawing/2014/main" id="{B984C143-7560-EC28-0B1E-15F6573CEE61}"/>
              </a:ext>
            </a:extLst>
          </p:cNvPr>
          <p:cNvSpPr>
            <a:spLocks noGrp="1"/>
          </p:cNvSpPr>
          <p:nvPr>
            <p:ph idx="1"/>
          </p:nvPr>
        </p:nvSpPr>
        <p:spPr>
          <a:xfrm>
            <a:off x="838199" y="978568"/>
            <a:ext cx="10515600" cy="888745"/>
          </a:xfrm>
        </p:spPr>
        <p:txBody>
          <a:bodyPr/>
          <a:lstStyle/>
          <a:p>
            <a:r>
              <a:rPr lang="en-AU" dirty="0"/>
              <a:t>The data was transformed with power query. I carried out different data transformation for different insights and the data model.</a:t>
            </a:r>
          </a:p>
        </p:txBody>
      </p:sp>
      <p:pic>
        <p:nvPicPr>
          <p:cNvPr id="5" name="Picture 4">
            <a:extLst>
              <a:ext uri="{FF2B5EF4-FFF2-40B4-BE49-F238E27FC236}">
                <a16:creationId xmlns:a16="http://schemas.microsoft.com/office/drawing/2014/main" id="{A7035D2F-CCA2-6874-8455-7D2FAE2BEDD9}"/>
              </a:ext>
            </a:extLst>
          </p:cNvPr>
          <p:cNvPicPr>
            <a:picLocks noChangeAspect="1"/>
          </p:cNvPicPr>
          <p:nvPr/>
        </p:nvPicPr>
        <p:blipFill>
          <a:blip r:embed="rId2"/>
          <a:stretch>
            <a:fillRect/>
          </a:stretch>
        </p:blipFill>
        <p:spPr>
          <a:xfrm>
            <a:off x="1472693" y="3301000"/>
            <a:ext cx="2930609" cy="1427482"/>
          </a:xfrm>
          <a:prstGeom prst="rect">
            <a:avLst/>
          </a:prstGeom>
        </p:spPr>
      </p:pic>
      <p:pic>
        <p:nvPicPr>
          <p:cNvPr id="6" name="Picture 5">
            <a:extLst>
              <a:ext uri="{FF2B5EF4-FFF2-40B4-BE49-F238E27FC236}">
                <a16:creationId xmlns:a16="http://schemas.microsoft.com/office/drawing/2014/main" id="{AEAA2CF2-956B-C2FD-CA91-20117D9301E1}"/>
              </a:ext>
            </a:extLst>
          </p:cNvPr>
          <p:cNvPicPr>
            <a:picLocks noChangeAspect="1"/>
          </p:cNvPicPr>
          <p:nvPr/>
        </p:nvPicPr>
        <p:blipFill>
          <a:blip r:embed="rId3"/>
          <a:stretch>
            <a:fillRect/>
          </a:stretch>
        </p:blipFill>
        <p:spPr>
          <a:xfrm>
            <a:off x="7116687" y="2880312"/>
            <a:ext cx="2930609" cy="2268858"/>
          </a:xfrm>
          <a:prstGeom prst="rect">
            <a:avLst/>
          </a:prstGeom>
        </p:spPr>
      </p:pic>
      <p:sp>
        <p:nvSpPr>
          <p:cNvPr id="8" name="Arrow: Chevron 7">
            <a:extLst>
              <a:ext uri="{FF2B5EF4-FFF2-40B4-BE49-F238E27FC236}">
                <a16:creationId xmlns:a16="http://schemas.microsoft.com/office/drawing/2014/main" id="{3AE8DCF8-A1AE-508D-8E21-5472CAEFDD06}"/>
              </a:ext>
            </a:extLst>
          </p:cNvPr>
          <p:cNvSpPr/>
          <p:nvPr/>
        </p:nvSpPr>
        <p:spPr>
          <a:xfrm>
            <a:off x="5119189" y="3200400"/>
            <a:ext cx="1325486" cy="1790288"/>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Tree>
    <p:extLst>
      <p:ext uri="{BB962C8B-B14F-4D97-AF65-F5344CB8AC3E}">
        <p14:creationId xmlns:p14="http://schemas.microsoft.com/office/powerpoint/2010/main" val="1739666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41C4C-481B-6532-AA50-94D26BC07B6F}"/>
              </a:ext>
            </a:extLst>
          </p:cNvPr>
          <p:cNvSpPr>
            <a:spLocks noGrp="1"/>
          </p:cNvSpPr>
          <p:nvPr>
            <p:ph type="title"/>
          </p:nvPr>
        </p:nvSpPr>
        <p:spPr>
          <a:xfrm>
            <a:off x="685800" y="0"/>
            <a:ext cx="10396882" cy="974035"/>
          </a:xfrm>
        </p:spPr>
        <p:txBody>
          <a:bodyPr/>
          <a:lstStyle/>
          <a:p>
            <a:r>
              <a:rPr lang="en-AU" dirty="0"/>
              <a:t>Model View</a:t>
            </a:r>
          </a:p>
        </p:txBody>
      </p:sp>
      <p:sp>
        <p:nvSpPr>
          <p:cNvPr id="3" name="Content Placeholder 2">
            <a:extLst>
              <a:ext uri="{FF2B5EF4-FFF2-40B4-BE49-F238E27FC236}">
                <a16:creationId xmlns:a16="http://schemas.microsoft.com/office/drawing/2014/main" id="{1F644B5B-2045-1809-80C1-0312E5F9A632}"/>
              </a:ext>
            </a:extLst>
          </p:cNvPr>
          <p:cNvSpPr>
            <a:spLocks noGrp="1"/>
          </p:cNvSpPr>
          <p:nvPr>
            <p:ph idx="1"/>
          </p:nvPr>
        </p:nvSpPr>
        <p:spPr>
          <a:xfrm>
            <a:off x="685800" y="1409700"/>
            <a:ext cx="3568148" cy="3508514"/>
          </a:xfrm>
        </p:spPr>
        <p:txBody>
          <a:bodyPr>
            <a:normAutofit/>
          </a:bodyPr>
          <a:lstStyle/>
          <a:p>
            <a:r>
              <a:rPr lang="en-AU" dirty="0"/>
              <a:t>Data Model:</a:t>
            </a:r>
            <a:br>
              <a:rPr lang="en-AU" dirty="0"/>
            </a:br>
            <a:r>
              <a:rPr lang="en-AU" dirty="0"/>
              <a:t>* a star schema with date table </a:t>
            </a:r>
            <a:r>
              <a:rPr lang="en-AU"/>
              <a:t>and a dimension table, </a:t>
            </a:r>
            <a:r>
              <a:rPr lang="en-AU" dirty="0" err="1"/>
              <a:t>LookUp</a:t>
            </a:r>
            <a:r>
              <a:rPr lang="en-AU" dirty="0"/>
              <a:t> table hotel.</a:t>
            </a:r>
            <a:br>
              <a:rPr lang="en-AU" dirty="0"/>
            </a:br>
            <a:r>
              <a:rPr lang="en-AU" dirty="0"/>
              <a:t>* A measure table keeps different calculation for report insights</a:t>
            </a:r>
          </a:p>
        </p:txBody>
      </p:sp>
      <p:pic>
        <p:nvPicPr>
          <p:cNvPr id="8" name="Picture 7">
            <a:extLst>
              <a:ext uri="{FF2B5EF4-FFF2-40B4-BE49-F238E27FC236}">
                <a16:creationId xmlns:a16="http://schemas.microsoft.com/office/drawing/2014/main" id="{0CD78879-E0F0-9806-8279-747F4B15F471}"/>
              </a:ext>
            </a:extLst>
          </p:cNvPr>
          <p:cNvPicPr>
            <a:picLocks noChangeAspect="1"/>
          </p:cNvPicPr>
          <p:nvPr/>
        </p:nvPicPr>
        <p:blipFill>
          <a:blip r:embed="rId2"/>
          <a:stretch>
            <a:fillRect/>
          </a:stretch>
        </p:blipFill>
        <p:spPr>
          <a:xfrm>
            <a:off x="4324350" y="974036"/>
            <a:ext cx="7181850" cy="4426640"/>
          </a:xfrm>
          <a:prstGeom prst="rect">
            <a:avLst/>
          </a:prstGeom>
          <a:ln w="38100">
            <a:solidFill>
              <a:srgbClr val="0070C0"/>
            </a:solidFill>
          </a:ln>
        </p:spPr>
      </p:pic>
    </p:spTree>
    <p:extLst>
      <p:ext uri="{BB962C8B-B14F-4D97-AF65-F5344CB8AC3E}">
        <p14:creationId xmlns:p14="http://schemas.microsoft.com/office/powerpoint/2010/main" val="2267684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alpha val="9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E3BD64-F43A-ECB6-A003-F5156E6E7572}"/>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8">
            <a:extLst>
              <a:ext uri="{FF2B5EF4-FFF2-40B4-BE49-F238E27FC236}">
                <a16:creationId xmlns:a16="http://schemas.microsoft.com/office/drawing/2014/main" id="{4D16163D-3243-7471-ECAC-F5523CDC2707}"/>
              </a:ext>
            </a:extLst>
          </p:cNvPr>
          <p:cNvPicPr>
            <a:picLocks noChangeAspect="1"/>
          </p:cNvPicPr>
          <p:nvPr/>
        </p:nvPicPr>
        <p:blipFill>
          <a:blip r:embed="rId2"/>
          <a:stretch>
            <a:fillRect/>
          </a:stretch>
        </p:blipFill>
        <p:spPr>
          <a:xfrm>
            <a:off x="667666" y="746248"/>
            <a:ext cx="10856667" cy="6035552"/>
          </a:xfrm>
          <a:prstGeom prst="rect">
            <a:avLst/>
          </a:prstGeom>
        </p:spPr>
      </p:pic>
      <p:sp>
        <p:nvSpPr>
          <p:cNvPr id="3" name="Title 2">
            <a:extLst>
              <a:ext uri="{FF2B5EF4-FFF2-40B4-BE49-F238E27FC236}">
                <a16:creationId xmlns:a16="http://schemas.microsoft.com/office/drawing/2014/main" id="{C8D37EAD-9F3E-9A32-0238-F4584000BAE4}"/>
              </a:ext>
            </a:extLst>
          </p:cNvPr>
          <p:cNvSpPr>
            <a:spLocks noGrp="1"/>
          </p:cNvSpPr>
          <p:nvPr>
            <p:ph type="title"/>
          </p:nvPr>
        </p:nvSpPr>
        <p:spPr>
          <a:xfrm>
            <a:off x="685801" y="0"/>
            <a:ext cx="10396882" cy="874643"/>
          </a:xfrm>
        </p:spPr>
        <p:txBody>
          <a:bodyPr/>
          <a:lstStyle/>
          <a:p>
            <a:r>
              <a:rPr lang="en-AU" dirty="0"/>
              <a:t>report</a:t>
            </a:r>
          </a:p>
        </p:txBody>
      </p:sp>
    </p:spTree>
    <p:extLst>
      <p:ext uri="{BB962C8B-B14F-4D97-AF65-F5344CB8AC3E}">
        <p14:creationId xmlns:p14="http://schemas.microsoft.com/office/powerpoint/2010/main" val="4165334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7E1D-B0DE-8398-9CC5-BA66A74ACE79}"/>
              </a:ext>
            </a:extLst>
          </p:cNvPr>
          <p:cNvSpPr>
            <a:spLocks noGrp="1"/>
          </p:cNvSpPr>
          <p:nvPr>
            <p:ph type="title"/>
          </p:nvPr>
        </p:nvSpPr>
        <p:spPr/>
        <p:txBody>
          <a:bodyPr/>
          <a:lstStyle/>
          <a:p>
            <a:r>
              <a:rPr lang="en-AU" dirty="0"/>
              <a:t>Stakeholder recommendations</a:t>
            </a:r>
          </a:p>
        </p:txBody>
      </p:sp>
      <p:sp>
        <p:nvSpPr>
          <p:cNvPr id="3" name="Content Placeholder 2">
            <a:extLst>
              <a:ext uri="{FF2B5EF4-FFF2-40B4-BE49-F238E27FC236}">
                <a16:creationId xmlns:a16="http://schemas.microsoft.com/office/drawing/2014/main" id="{5311FA0E-72B9-437A-BE4A-CB64F989B69F}"/>
              </a:ext>
            </a:extLst>
          </p:cNvPr>
          <p:cNvSpPr>
            <a:spLocks noGrp="1"/>
          </p:cNvSpPr>
          <p:nvPr>
            <p:ph idx="1"/>
          </p:nvPr>
        </p:nvSpPr>
        <p:spPr/>
        <p:txBody>
          <a:bodyPr numCol="2">
            <a:normAutofit fontScale="92500" lnSpcReduction="10000"/>
          </a:bodyPr>
          <a:lstStyle/>
          <a:p>
            <a:pPr marL="0" indent="0">
              <a:buNone/>
            </a:pPr>
            <a:r>
              <a:rPr lang="en-AU" dirty="0"/>
              <a:t>Some actions for different stakeholders:</a:t>
            </a:r>
          </a:p>
          <a:p>
            <a:r>
              <a:rPr lang="en-AU" dirty="0"/>
              <a:t>Managers:</a:t>
            </a:r>
          </a:p>
          <a:p>
            <a:pPr marL="0" indent="0">
              <a:buNone/>
            </a:pPr>
            <a:r>
              <a:rPr lang="en-AU" dirty="0"/>
              <a:t>During summer between July and august, an overbooking process  could be beneficial to prevent cancellation.</a:t>
            </a:r>
          </a:p>
          <a:p>
            <a:pPr marL="0" indent="0">
              <a:buNone/>
            </a:pPr>
            <a:r>
              <a:rPr lang="en-AU" dirty="0"/>
              <a:t>It is more important to focus on early bookings clients since they are more likely to cancel.</a:t>
            </a:r>
          </a:p>
          <a:p>
            <a:pPr marL="0" indent="0">
              <a:buNone/>
            </a:pPr>
            <a:endParaRPr lang="en-AU" dirty="0"/>
          </a:p>
          <a:p>
            <a:pPr marL="0" indent="0">
              <a:buNone/>
            </a:pPr>
            <a:endParaRPr lang="en-AU" dirty="0"/>
          </a:p>
          <a:p>
            <a:r>
              <a:rPr lang="en-AU" dirty="0"/>
              <a:t>Front desk staff:</a:t>
            </a:r>
          </a:p>
          <a:p>
            <a:pPr marL="0" indent="0">
              <a:buNone/>
            </a:pPr>
            <a:r>
              <a:rPr lang="en-AU" dirty="0"/>
              <a:t>They should be aware of this season change to improve client support.</a:t>
            </a:r>
          </a:p>
          <a:p>
            <a:pPr marL="0" indent="0">
              <a:buNone/>
            </a:pPr>
            <a:endParaRPr lang="en-AU" dirty="0"/>
          </a:p>
          <a:p>
            <a:endParaRPr lang="en-AU" dirty="0"/>
          </a:p>
          <a:p>
            <a:pPr marL="0" indent="0">
              <a:buNone/>
            </a:pPr>
            <a:endParaRPr lang="en-AU" dirty="0"/>
          </a:p>
        </p:txBody>
      </p:sp>
    </p:spTree>
    <p:extLst>
      <p:ext uri="{BB962C8B-B14F-4D97-AF65-F5344CB8AC3E}">
        <p14:creationId xmlns:p14="http://schemas.microsoft.com/office/powerpoint/2010/main" val="10918870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Custom 2">
      <a:dk1>
        <a:sysClr val="windowText" lastClr="000000"/>
      </a:dk1>
      <a:lt1>
        <a:sysClr val="window" lastClr="FFFFFF"/>
      </a:lt1>
      <a:dk2>
        <a:srgbClr val="424242"/>
      </a:dk2>
      <a:lt2>
        <a:srgbClr val="C8C8C8"/>
      </a:lt2>
      <a:accent1>
        <a:srgbClr val="346492"/>
      </a:accent1>
      <a:accent2>
        <a:srgbClr val="002060"/>
      </a:accent2>
      <a:accent3>
        <a:srgbClr val="538C79"/>
      </a:accent3>
      <a:accent4>
        <a:srgbClr val="93B75D"/>
      </a:accent4>
      <a:accent5>
        <a:srgbClr val="DEB050"/>
      </a:accent5>
      <a:accent6>
        <a:srgbClr val="BB5354"/>
      </a:accent6>
      <a:hlink>
        <a:srgbClr val="3289DD"/>
      </a:hlink>
      <a:folHlink>
        <a:srgbClr val="859EB6"/>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E3530EC-BA5B-407C-9B36-00820F39551C}"/>
    </a:ext>
  </a:extLst>
</a:theme>
</file>

<file path=docProps/app.xml><?xml version="1.0" encoding="utf-8"?>
<Properties xmlns="http://schemas.openxmlformats.org/officeDocument/2006/extended-properties" xmlns:vt="http://schemas.openxmlformats.org/officeDocument/2006/docPropsVTypes">
  <Template>Main Event</Template>
  <TotalTime>279</TotalTime>
  <Words>190</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Impact</vt:lpstr>
      <vt:lpstr>Main Event</vt:lpstr>
      <vt:lpstr>Power BI Report: Resort Occupancy during high Season</vt:lpstr>
      <vt:lpstr>Background</vt:lpstr>
      <vt:lpstr>Power Query</vt:lpstr>
      <vt:lpstr>Model View</vt:lpstr>
      <vt:lpstr>report</vt:lpstr>
      <vt:lpstr>Stakeholder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Report: Resort Occupancy during high Season</dc:title>
  <dc:creator>juan sebastian quintero botero</dc:creator>
  <cp:lastModifiedBy>juan sebastian quintero botero</cp:lastModifiedBy>
  <cp:revision>4</cp:revision>
  <dcterms:created xsi:type="dcterms:W3CDTF">2023-08-01T08:46:12Z</dcterms:created>
  <dcterms:modified xsi:type="dcterms:W3CDTF">2023-08-02T03:54:49Z</dcterms:modified>
</cp:coreProperties>
</file>