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800" autoAdjust="0"/>
  </p:normalViewPr>
  <p:slideViewPr>
    <p:cSldViewPr snapToGrid="0">
      <p:cViewPr varScale="1">
        <p:scale>
          <a:sx n="54" d="100"/>
          <a:sy n="54" d="100"/>
        </p:scale>
        <p:origin x="6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4474F-FB99-4D66-9794-76C269664995}" type="datetimeFigureOut">
              <a:rPr lang="es-ES" smtClean="0"/>
              <a:t>05/04/2022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8A68-B0DA-436B-AE1F-7E2DFF33396B}" type="slidenum">
              <a:rPr lang="es-ES" smtClean="0"/>
              <a:t>‹Nº›</a:t>
            </a:fld>
            <a:endParaRPr lang="es-ES"/>
          </a:p>
        </p:txBody>
      </p:sp>
    </p:spTree>
    <p:extLst>
      <p:ext uri="{BB962C8B-B14F-4D97-AF65-F5344CB8AC3E}">
        <p14:creationId xmlns:p14="http://schemas.microsoft.com/office/powerpoint/2010/main" val="127563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diagrama UML está basado en un hospital privado en el que encontramos 3 actores principales que son: enfermera, paciente y doctor. </a:t>
            </a:r>
          </a:p>
          <a:p>
            <a:r>
              <a:rPr lang="es-ES" dirty="0"/>
              <a:t>*Cada uno va a poder </a:t>
            </a:r>
            <a:r>
              <a:rPr lang="es-ES" dirty="0" err="1"/>
              <a:t>logearse</a:t>
            </a:r>
            <a:r>
              <a:rPr lang="es-ES" dirty="0"/>
              <a:t> sin problema en la aplicación específica del hospital lo que les va a permitir consultar el historial de sus pacientes. </a:t>
            </a:r>
          </a:p>
          <a:p>
            <a:r>
              <a:rPr lang="es-ES" dirty="0"/>
              <a:t>*El doctor va a ser el único que va a poder modificar dicho historial con el fin de proteger los datos del paciente. </a:t>
            </a:r>
          </a:p>
          <a:p>
            <a:r>
              <a:rPr lang="es-ES" dirty="0"/>
              <a:t>*El paciente podrá pedir cita sin problema a través de la aplicación y, en caso de que ya lo hubiese hecho, darle la opción de modificar la fecha asignada siempre y cuando esté disponible. Una vez finalizado el encuentro con el doctor llega el momento de pagar. Si es miembro de una aseguradora privada, el hospital habla con dicha aseguradora para tramitar el cobro. En caso contrario, al paciente se le da la opción de pagar en efectivo o tarjeta.</a:t>
            </a:r>
          </a:p>
        </p:txBody>
      </p:sp>
      <p:sp>
        <p:nvSpPr>
          <p:cNvPr id="4" name="Marcador de número de diapositiva 3"/>
          <p:cNvSpPr>
            <a:spLocks noGrp="1"/>
          </p:cNvSpPr>
          <p:nvPr>
            <p:ph type="sldNum" sz="quarter" idx="5"/>
          </p:nvPr>
        </p:nvSpPr>
        <p:spPr/>
        <p:txBody>
          <a:bodyPr/>
          <a:lstStyle/>
          <a:p>
            <a:fld id="{850C8A68-B0DA-436B-AE1F-7E2DFF33396B}" type="slidenum">
              <a:rPr lang="es-ES" smtClean="0"/>
              <a:t>3</a:t>
            </a:fld>
            <a:endParaRPr lang="es-ES"/>
          </a:p>
        </p:txBody>
      </p:sp>
    </p:spTree>
    <p:extLst>
      <p:ext uri="{BB962C8B-B14F-4D97-AF65-F5344CB8AC3E}">
        <p14:creationId xmlns:p14="http://schemas.microsoft.com/office/powerpoint/2010/main" val="110945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solidFill>
                  <a:srgbClr val="D4D4D4"/>
                </a:solidFill>
                <a:effectLst/>
                <a:latin typeface="Consolas" panose="020B0609020204030204" pitchFamily="49" charset="0"/>
              </a:rPr>
              <a:t>-En la tabla Departamentos tenemos las columnas Id, Nombre y </a:t>
            </a:r>
            <a:r>
              <a:rPr lang="es-ES" b="0" dirty="0" err="1">
                <a:solidFill>
                  <a:srgbClr val="D4D4D4"/>
                </a:solidFill>
                <a:effectLst/>
                <a:latin typeface="Consolas" panose="020B0609020204030204" pitchFamily="49" charset="0"/>
              </a:rPr>
              <a:t>NumEmpleados</a:t>
            </a:r>
            <a:r>
              <a:rPr lang="es-ES" b="0" dirty="0">
                <a:solidFill>
                  <a:srgbClr val="D4D4D4"/>
                </a:solidFill>
                <a:effectLst/>
                <a:latin typeface="Consolas" panose="020B0609020204030204" pitchFamily="49" charset="0"/>
              </a:rPr>
              <a:t>. Tenemos un Id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departamento.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-En la tabla Doctores tenemos las columnas Id, Nombre, </a:t>
            </a:r>
            <a:r>
              <a:rPr lang="es-ES" b="0" dirty="0" err="1">
                <a:solidFill>
                  <a:srgbClr val="D4D4D4"/>
                </a:solidFill>
                <a:effectLst/>
                <a:latin typeface="Consolas" panose="020B0609020204030204" pitchFamily="49" charset="0"/>
              </a:rPr>
              <a:t>NumColegiado</a:t>
            </a:r>
            <a:r>
              <a:rPr lang="es-ES" b="0" dirty="0">
                <a:solidFill>
                  <a:srgbClr val="D4D4D4"/>
                </a:solidFill>
                <a:effectLst/>
                <a:latin typeface="Consolas" panose="020B0609020204030204" pitchFamily="49" charset="0"/>
              </a:rPr>
              <a:t>, Edad, Sexo y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IdDep</a:t>
            </a:r>
            <a:r>
              <a:rPr lang="es-ES" b="0" dirty="0">
                <a:solidFill>
                  <a:srgbClr val="D4D4D4"/>
                </a:solidFill>
                <a:effectLst/>
                <a:latin typeface="Consolas" panose="020B0609020204030204" pitchFamily="49" charset="0"/>
              </a:rPr>
              <a:t> es una FOREIGN KEY </a:t>
            </a:r>
            <a:r>
              <a:rPr lang="es-ES" b="0" dirty="0" err="1">
                <a:solidFill>
                  <a:srgbClr val="D4D4D4"/>
                </a:solidFill>
                <a:effectLst/>
                <a:latin typeface="Consolas" panose="020B0609020204030204" pitchFamily="49" charset="0"/>
              </a:rPr>
              <a:t>wue</a:t>
            </a:r>
            <a:r>
              <a:rPr lang="es-ES" b="0" dirty="0">
                <a:solidFill>
                  <a:srgbClr val="D4D4D4"/>
                </a:solidFill>
                <a:effectLst/>
                <a:latin typeface="Consolas" panose="020B0609020204030204" pitchFamily="49" charset="0"/>
              </a:rPr>
              <a:t> referencia a la columna Id de la tabla departamentos. La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Enfermeros tiene las columnas Id, Nombre y Edad. El Id es </a:t>
            </a:r>
            <a:r>
              <a:rPr lang="es-ES" b="0" dirty="0" err="1">
                <a:solidFill>
                  <a:srgbClr val="D4D4D4"/>
                </a:solidFill>
                <a:effectLst/>
                <a:latin typeface="Consolas" panose="020B0609020204030204" pitchFamily="49" charset="0"/>
              </a:rPr>
              <a:t>unico</a:t>
            </a:r>
            <a:r>
              <a:rPr lang="es-ES" b="0" dirty="0">
                <a:solidFill>
                  <a:srgbClr val="D4D4D4"/>
                </a:solidFill>
                <a:effectLst/>
                <a:latin typeface="Consolas" panose="020B0609020204030204" pitchFamily="49" charset="0"/>
              </a:rPr>
              <a:t> para cada elemento.</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a:t>
            </a:r>
            <a:r>
              <a:rPr lang="es-ES" b="0" dirty="0" err="1">
                <a:solidFill>
                  <a:srgbClr val="D4D4D4"/>
                </a:solidFill>
                <a:effectLst/>
                <a:latin typeface="Consolas" panose="020B0609020204030204" pitchFamily="49" charset="0"/>
              </a:rPr>
              <a:t>EnfermerosPacientes</a:t>
            </a:r>
            <a:r>
              <a:rPr lang="es-ES" b="0" dirty="0">
                <a:solidFill>
                  <a:srgbClr val="D4D4D4"/>
                </a:solidFill>
                <a:effectLst/>
                <a:latin typeface="Consolas" panose="020B0609020204030204" pitchFamily="49" charset="0"/>
              </a:rPr>
              <a:t> representa la </a:t>
            </a:r>
            <a:r>
              <a:rPr lang="es-ES" b="0" dirty="0" err="1">
                <a:solidFill>
                  <a:srgbClr val="D4D4D4"/>
                </a:solidFill>
                <a:effectLst/>
                <a:latin typeface="Consolas" panose="020B0609020204030204" pitchFamily="49" charset="0"/>
              </a:rPr>
              <a:t>relacion</a:t>
            </a:r>
            <a:r>
              <a:rPr lang="es-ES" b="0" dirty="0">
                <a:solidFill>
                  <a:srgbClr val="D4D4D4"/>
                </a:solidFill>
                <a:effectLst/>
                <a:latin typeface="Consolas" panose="020B0609020204030204" pitchFamily="49" charset="0"/>
              </a:rPr>
              <a:t> N-M que tienen estas dos entidades en el diagrama E-R. Consta de dos columnas </a:t>
            </a:r>
            <a:r>
              <a:rPr lang="es-ES" b="0" dirty="0" err="1">
                <a:solidFill>
                  <a:srgbClr val="D4D4D4"/>
                </a:solidFill>
                <a:effectLst/>
                <a:latin typeface="Consolas" panose="020B0609020204030204" pitchFamily="49" charset="0"/>
              </a:rPr>
              <a:t>IdEnfermero</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IdPaciente</a:t>
            </a:r>
            <a:r>
              <a:rPr lang="es-ES" b="0" dirty="0">
                <a:solidFill>
                  <a:srgbClr val="D4D4D4"/>
                </a:solidFill>
                <a:effectLst/>
                <a:latin typeface="Consolas" panose="020B0609020204030204" pitchFamily="49" charset="0"/>
              </a:rPr>
              <a:t> ambas son PRIMARY KEY.</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-Tabla Habitaciones, consta de las columnas Id, </a:t>
            </a:r>
            <a:r>
              <a:rPr lang="es-ES" b="0" dirty="0" err="1">
                <a:solidFill>
                  <a:srgbClr val="D4D4D4"/>
                </a:solidFill>
                <a:effectLst/>
                <a:latin typeface="Consolas" panose="020B0609020204030204" pitchFamily="49" charset="0"/>
              </a:rPr>
              <a:t>NumHabitacion</a:t>
            </a:r>
            <a:r>
              <a:rPr lang="es-ES" b="0" dirty="0">
                <a:solidFill>
                  <a:srgbClr val="D4D4D4"/>
                </a:solidFill>
                <a:effectLst/>
                <a:latin typeface="Consolas" panose="020B0609020204030204" pitchFamily="49" charset="0"/>
              </a:rPr>
              <a:t> y Estado. Estado solo puede rellenarse con los valores 'Libre' o 'Ocupado'. </a:t>
            </a:r>
          </a:p>
          <a:p>
            <a:br>
              <a:rPr lang="es-ES" b="0" dirty="0">
                <a:solidFill>
                  <a:srgbClr val="D4D4D4"/>
                </a:solidFill>
                <a:effectLst/>
                <a:latin typeface="Consolas" panose="020B0609020204030204" pitchFamily="49" charset="0"/>
              </a:rPr>
            </a:br>
            <a:r>
              <a:rPr lang="es-ES" b="0" dirty="0">
                <a:solidFill>
                  <a:srgbClr val="D4D4D4"/>
                </a:solidFill>
                <a:effectLst/>
                <a:latin typeface="Consolas" panose="020B0609020204030204" pitchFamily="49" charset="0"/>
              </a:rPr>
              <a:t>    -La tabla Pacientes tiene las columnas Id, Nombre, Edad, </a:t>
            </a:r>
            <a:r>
              <a:rPr lang="es-ES" b="0" dirty="0" err="1">
                <a:solidFill>
                  <a:srgbClr val="D4D4D4"/>
                </a:solidFill>
                <a:effectLst/>
                <a:latin typeface="Consolas" panose="020B0609020204030204" pitchFamily="49" charset="0"/>
              </a:rPr>
              <a:t>MotivoIngreso</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a:t>
            </a:r>
            <a:r>
              <a:rPr lang="es-ES" b="0" dirty="0" err="1">
                <a:solidFill>
                  <a:srgbClr val="D4D4D4"/>
                </a:solidFill>
                <a:effectLst/>
                <a:latin typeface="Consolas" panose="020B0609020204030204" pitchFamily="49" charset="0"/>
              </a:rPr>
              <a:t>FechaIngreso</a:t>
            </a:r>
            <a:r>
              <a:rPr lang="es-ES" b="0" dirty="0">
                <a:solidFill>
                  <a:srgbClr val="D4D4D4"/>
                </a:solidFill>
                <a:effectLst/>
                <a:latin typeface="Consolas" panose="020B0609020204030204" pitchFamily="49" charset="0"/>
              </a:rPr>
              <a:t> y Sexo. </a:t>
            </a:r>
            <a:r>
              <a:rPr lang="es-ES" b="0" dirty="0" err="1">
                <a:solidFill>
                  <a:srgbClr val="D4D4D4"/>
                </a:solidFill>
                <a:effectLst/>
                <a:latin typeface="Consolas" panose="020B0609020204030204" pitchFamily="49" charset="0"/>
              </a:rPr>
              <a:t>IdDoctor</a:t>
            </a:r>
            <a:r>
              <a:rPr lang="es-ES" b="0" dirty="0">
                <a:solidFill>
                  <a:srgbClr val="D4D4D4"/>
                </a:solidFill>
                <a:effectLst/>
                <a:latin typeface="Consolas" panose="020B0609020204030204" pitchFamily="49" charset="0"/>
              </a:rPr>
              <a:t> y </a:t>
            </a:r>
            <a:r>
              <a:rPr lang="es-ES" b="0" dirty="0" err="1">
                <a:solidFill>
                  <a:srgbClr val="D4D4D4"/>
                </a:solidFill>
                <a:effectLst/>
                <a:latin typeface="Consolas" panose="020B0609020204030204" pitchFamily="49" charset="0"/>
              </a:rPr>
              <a:t>IdHabitacion</a:t>
            </a:r>
            <a:r>
              <a:rPr lang="es-ES" b="0" dirty="0">
                <a:solidFill>
                  <a:srgbClr val="D4D4D4"/>
                </a:solidFill>
                <a:effectLst/>
                <a:latin typeface="Consolas" panose="020B0609020204030204" pitchFamily="49" charset="0"/>
              </a:rPr>
              <a:t> son FOREIGN KEY que referencian al id de las tablas Doctores y Habitaciones </a:t>
            </a:r>
            <a:r>
              <a:rPr lang="es-ES" b="0" dirty="0" err="1">
                <a:solidFill>
                  <a:srgbClr val="D4D4D4"/>
                </a:solidFill>
                <a:effectLst/>
                <a:latin typeface="Consolas" panose="020B0609020204030204" pitchFamily="49" charset="0"/>
              </a:rPr>
              <a:t>respectivamente.La</a:t>
            </a:r>
            <a:r>
              <a:rPr lang="es-ES" b="0" dirty="0">
                <a:solidFill>
                  <a:srgbClr val="D4D4D4"/>
                </a:solidFill>
                <a:effectLst/>
                <a:latin typeface="Consolas" panose="020B0609020204030204" pitchFamily="49" charset="0"/>
              </a:rPr>
              <a:t> columna Sexo solo puede </a:t>
            </a:r>
            <a:r>
              <a:rPr lang="es-ES" b="0" dirty="0" err="1">
                <a:solidFill>
                  <a:srgbClr val="D4D4D4"/>
                </a:solidFill>
                <a:effectLst/>
                <a:latin typeface="Consolas" panose="020B0609020204030204" pitchFamily="49" charset="0"/>
              </a:rPr>
              <a:t>rellenarase</a:t>
            </a:r>
            <a:r>
              <a:rPr lang="es-ES" b="0" dirty="0">
                <a:solidFill>
                  <a:srgbClr val="D4D4D4"/>
                </a:solidFill>
                <a:effectLst/>
                <a:latin typeface="Consolas" panose="020B0609020204030204" pitchFamily="49" charset="0"/>
              </a:rPr>
              <a:t> con los valores 'Hombre', 'Mujer' y puede ser NULL.</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5</a:t>
            </a:fld>
            <a:endParaRPr lang="es-ES"/>
          </a:p>
        </p:txBody>
      </p:sp>
    </p:spTree>
    <p:extLst>
      <p:ext uri="{BB962C8B-B14F-4D97-AF65-F5344CB8AC3E}">
        <p14:creationId xmlns:p14="http://schemas.microsoft.com/office/powerpoint/2010/main" val="421438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D4D4D4"/>
                </a:solidFill>
                <a:effectLst/>
                <a:latin typeface="Consolas" panose="020B0609020204030204" pitchFamily="49" charset="0"/>
              </a:rPr>
              <a:t>En este diagrama representamos como es el flujo de la interfaz de nuestro proyecto. Empezando por una identificación para diferenciar entre Pacientes, Doctores y Enfermeros. Luego procedemos a un </a:t>
            </a:r>
            <a:r>
              <a:rPr lang="es-ES" b="0" dirty="0" err="1">
                <a:solidFill>
                  <a:srgbClr val="D4D4D4"/>
                </a:solidFill>
                <a:effectLst/>
                <a:latin typeface="Consolas" panose="020B0609020204030204" pitchFamily="49" charset="0"/>
              </a:rPr>
              <a:t>menu</a:t>
            </a:r>
            <a:r>
              <a:rPr lang="es-ES" b="0" dirty="0">
                <a:solidFill>
                  <a:srgbClr val="D4D4D4"/>
                </a:solidFill>
                <a:effectLst/>
                <a:latin typeface="Consolas" panose="020B0609020204030204" pitchFamily="49" charset="0"/>
              </a:rPr>
              <a:t> personalizado para cada uno de ellos con las diferentes opciones que tienen.</a:t>
            </a:r>
          </a:p>
          <a:p>
            <a:endParaRPr lang="es-ES" dirty="0"/>
          </a:p>
        </p:txBody>
      </p:sp>
      <p:sp>
        <p:nvSpPr>
          <p:cNvPr id="4" name="Marcador de número de diapositiva 3"/>
          <p:cNvSpPr>
            <a:spLocks noGrp="1"/>
          </p:cNvSpPr>
          <p:nvPr>
            <p:ph type="sldNum" sz="quarter" idx="5"/>
          </p:nvPr>
        </p:nvSpPr>
        <p:spPr/>
        <p:txBody>
          <a:bodyPr/>
          <a:lstStyle/>
          <a:p>
            <a:fld id="{850C8A68-B0DA-436B-AE1F-7E2DFF33396B}" type="slidenum">
              <a:rPr lang="es-ES" smtClean="0"/>
              <a:t>6</a:t>
            </a:fld>
            <a:endParaRPr lang="es-ES"/>
          </a:p>
        </p:txBody>
      </p:sp>
    </p:spTree>
    <p:extLst>
      <p:ext uri="{BB962C8B-B14F-4D97-AF65-F5344CB8AC3E}">
        <p14:creationId xmlns:p14="http://schemas.microsoft.com/office/powerpoint/2010/main" val="2860426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497A-24B7-441C-873B-7EA88F1A0ED1}"/>
              </a:ext>
            </a:extLst>
          </p:cNvPr>
          <p:cNvSpPr>
            <a:spLocks noGrp="1"/>
          </p:cNvSpPr>
          <p:nvPr>
            <p:ph type="title"/>
          </p:nvPr>
        </p:nvSpPr>
        <p:spPr>
          <a:xfrm>
            <a:off x="1499222" y="1788358"/>
            <a:ext cx="9905998" cy="1478570"/>
          </a:xfrm>
        </p:spPr>
        <p:txBody>
          <a:bodyPr>
            <a:normAutofit/>
          </a:bodyPr>
          <a:lstStyle/>
          <a:p>
            <a:r>
              <a:rPr lang="es-ES" sz="8000" dirty="0"/>
              <a:t>  PROYECTO BBDD</a:t>
            </a:r>
          </a:p>
        </p:txBody>
      </p:sp>
      <p:sp>
        <p:nvSpPr>
          <p:cNvPr id="3" name="Subtítulo 2">
            <a:extLst>
              <a:ext uri="{FF2B5EF4-FFF2-40B4-BE49-F238E27FC236}">
                <a16:creationId xmlns:a16="http://schemas.microsoft.com/office/drawing/2014/main" id="{B7E7CAE9-1183-4826-9890-01EBD8DE4D47}"/>
              </a:ext>
            </a:extLst>
          </p:cNvPr>
          <p:cNvSpPr>
            <a:spLocks noGrp="1"/>
          </p:cNvSpPr>
          <p:nvPr>
            <p:ph sz="half" idx="1"/>
          </p:nvPr>
        </p:nvSpPr>
        <p:spPr>
          <a:xfrm>
            <a:off x="1640091" y="3322912"/>
            <a:ext cx="9407320" cy="1179514"/>
          </a:xfrm>
        </p:spPr>
        <p:txBody>
          <a:bodyPr>
            <a:normAutofit fontScale="92500" lnSpcReduction="10000"/>
          </a:bodyPr>
          <a:lstStyle/>
          <a:p>
            <a:pPr marL="0" indent="0">
              <a:buNone/>
            </a:pPr>
            <a:r>
              <a:rPr lang="es-ES" dirty="0">
                <a:solidFill>
                  <a:srgbClr val="FFFF00"/>
                </a:solidFill>
              </a:rPr>
              <a:t>		         </a:t>
            </a:r>
            <a:r>
              <a:rPr lang="es-ES" sz="6600" dirty="0">
                <a:solidFill>
                  <a:srgbClr val="FFFF00"/>
                </a:solidFill>
              </a:rPr>
              <a:t>HOSPITAL</a:t>
            </a:r>
          </a:p>
          <a:p>
            <a:pPr lvl="8"/>
            <a:endParaRPr lang="es-ES" sz="6200" dirty="0">
              <a:solidFill>
                <a:srgbClr val="FFFF00"/>
              </a:solidFill>
            </a:endParaRPr>
          </a:p>
          <a:p>
            <a:pPr lvl="8"/>
            <a:endParaRPr lang="es-ES" sz="6200" dirty="0">
              <a:solidFill>
                <a:srgbClr val="FFFF00"/>
              </a:solidFill>
            </a:endParaRPr>
          </a:p>
          <a:p>
            <a:pPr lvl="8"/>
            <a:endParaRPr lang="es-ES" sz="6200" dirty="0">
              <a:solidFill>
                <a:srgbClr val="FFFF00"/>
              </a:solidFill>
            </a:endParaRPr>
          </a:p>
        </p:txBody>
      </p:sp>
      <p:sp>
        <p:nvSpPr>
          <p:cNvPr id="4" name="Marcador de contenido 3">
            <a:extLst>
              <a:ext uri="{FF2B5EF4-FFF2-40B4-BE49-F238E27FC236}">
                <a16:creationId xmlns:a16="http://schemas.microsoft.com/office/drawing/2014/main" id="{7F211890-D9E9-43EF-ADF4-58B74598B4F9}"/>
              </a:ext>
            </a:extLst>
          </p:cNvPr>
          <p:cNvSpPr>
            <a:spLocks noGrp="1"/>
          </p:cNvSpPr>
          <p:nvPr>
            <p:ph sz="half" idx="2"/>
          </p:nvPr>
        </p:nvSpPr>
        <p:spPr>
          <a:xfrm>
            <a:off x="5208104" y="5297695"/>
            <a:ext cx="5839307" cy="1373892"/>
          </a:xfrm>
        </p:spPr>
        <p:txBody>
          <a:bodyPr>
            <a:normAutofit fontScale="92500" lnSpcReduction="10000"/>
          </a:bodyPr>
          <a:lstStyle/>
          <a:p>
            <a:pPr marL="1371600" lvl="3" indent="0">
              <a:buNone/>
            </a:pPr>
            <a:r>
              <a:rPr lang="es-ES" sz="3600" dirty="0"/>
              <a:t>JUAN ESPINOSA</a:t>
            </a:r>
          </a:p>
          <a:p>
            <a:pPr marL="1371600" lvl="3" indent="0">
              <a:buNone/>
            </a:pPr>
            <a:r>
              <a:rPr lang="es-ES" sz="3600" dirty="0"/>
              <a:t>NACHO RODRIGUEZ</a:t>
            </a:r>
          </a:p>
        </p:txBody>
      </p:sp>
    </p:spTree>
    <p:extLst>
      <p:ext uri="{BB962C8B-B14F-4D97-AF65-F5344CB8AC3E}">
        <p14:creationId xmlns:p14="http://schemas.microsoft.com/office/powerpoint/2010/main" val="77050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C05A6-1C11-40FC-9134-0996D1A04D4A}"/>
              </a:ext>
            </a:extLst>
          </p:cNvPr>
          <p:cNvSpPr>
            <a:spLocks noGrp="1"/>
          </p:cNvSpPr>
          <p:nvPr>
            <p:ph type="title"/>
          </p:nvPr>
        </p:nvSpPr>
        <p:spPr/>
        <p:txBody>
          <a:bodyPr/>
          <a:lstStyle/>
          <a:p>
            <a:r>
              <a:rPr lang="es-ES" dirty="0"/>
              <a:t>			   </a:t>
            </a:r>
            <a:r>
              <a:rPr lang="es-ES" sz="5400" dirty="0"/>
              <a:t>TEMÁTICA</a:t>
            </a:r>
          </a:p>
        </p:txBody>
      </p:sp>
      <p:sp>
        <p:nvSpPr>
          <p:cNvPr id="3" name="Marcador de contenido 2">
            <a:extLst>
              <a:ext uri="{FF2B5EF4-FFF2-40B4-BE49-F238E27FC236}">
                <a16:creationId xmlns:a16="http://schemas.microsoft.com/office/drawing/2014/main" id="{B52974B6-7785-4C50-8866-A081182BC95F}"/>
              </a:ext>
            </a:extLst>
          </p:cNvPr>
          <p:cNvSpPr>
            <a:spLocks noGrp="1"/>
          </p:cNvSpPr>
          <p:nvPr>
            <p:ph idx="1"/>
          </p:nvPr>
        </p:nvSpPr>
        <p:spPr>
          <a:xfrm>
            <a:off x="1143000" y="2938600"/>
            <a:ext cx="9905999" cy="2640565"/>
          </a:xfrm>
        </p:spPr>
        <p:txBody>
          <a:bodyPr/>
          <a:lstStyle/>
          <a:p>
            <a:r>
              <a:rPr lang="es-ES" b="0" dirty="0">
                <a:solidFill>
                  <a:srgbClr val="FFFF00"/>
                </a:solidFill>
                <a:effectLst/>
                <a:latin typeface="Consolas" panose="020B0609020204030204" pitchFamily="49" charset="0"/>
              </a:rPr>
              <a:t>Nuestro proyecto se basa en un hospital. Vamos a crear una base de datos para recabar información sobre los pacientes, doctores, enfermeros y habitaciones. Esto nos permitirá llevar un correcto funcionamiento de la gestión de los clientes.</a:t>
            </a:r>
          </a:p>
          <a:p>
            <a:pPr marL="0" indent="0">
              <a:buNone/>
            </a:pPr>
            <a:endParaRPr lang="es-ES" dirty="0"/>
          </a:p>
        </p:txBody>
      </p:sp>
    </p:spTree>
    <p:extLst>
      <p:ext uri="{BB962C8B-B14F-4D97-AF65-F5344CB8AC3E}">
        <p14:creationId xmlns:p14="http://schemas.microsoft.com/office/powerpoint/2010/main" val="64222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4991B-56B4-4401-BBD1-E730F0196FCB}"/>
              </a:ext>
            </a:extLst>
          </p:cNvPr>
          <p:cNvSpPr>
            <a:spLocks noGrp="1"/>
          </p:cNvSpPr>
          <p:nvPr>
            <p:ph type="title"/>
          </p:nvPr>
        </p:nvSpPr>
        <p:spPr>
          <a:xfrm>
            <a:off x="1143001" y="188637"/>
            <a:ext cx="9905998" cy="859762"/>
          </a:xfrm>
        </p:spPr>
        <p:txBody>
          <a:bodyPr/>
          <a:lstStyle/>
          <a:p>
            <a:r>
              <a:rPr lang="es-ES" dirty="0"/>
              <a:t>           </a:t>
            </a:r>
            <a:r>
              <a:rPr lang="es-ES" dirty="0">
                <a:solidFill>
                  <a:schemeClr val="bg1"/>
                </a:solidFill>
              </a:rPr>
              <a:t>Diagrama uml de casos de usos</a:t>
            </a:r>
          </a:p>
        </p:txBody>
      </p:sp>
      <p:pic>
        <p:nvPicPr>
          <p:cNvPr id="5" name="Marcador de contenido 4" descr="Diagrama&#10;&#10;Descripción generada automáticamente">
            <a:extLst>
              <a:ext uri="{FF2B5EF4-FFF2-40B4-BE49-F238E27FC236}">
                <a16:creationId xmlns:a16="http://schemas.microsoft.com/office/drawing/2014/main" id="{5094D9BA-9DAD-4C1F-8462-3343CC4EB2CC}"/>
              </a:ext>
            </a:extLst>
          </p:cNvPr>
          <p:cNvPicPr>
            <a:picLocks noGrp="1" noChangeAspect="1"/>
          </p:cNvPicPr>
          <p:nvPr>
            <p:ph idx="1"/>
          </p:nvPr>
        </p:nvPicPr>
        <p:blipFill>
          <a:blip r:embed="rId3"/>
          <a:stretch>
            <a:fillRect/>
          </a:stretch>
        </p:blipFill>
        <p:spPr>
          <a:xfrm>
            <a:off x="2545080" y="840754"/>
            <a:ext cx="7254240" cy="5828609"/>
          </a:xfrm>
        </p:spPr>
      </p:pic>
    </p:spTree>
    <p:extLst>
      <p:ext uri="{BB962C8B-B14F-4D97-AF65-F5344CB8AC3E}">
        <p14:creationId xmlns:p14="http://schemas.microsoft.com/office/powerpoint/2010/main" val="216383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ACDE4-D06F-4659-8105-8194AAE7058F}"/>
              </a:ext>
            </a:extLst>
          </p:cNvPr>
          <p:cNvSpPr>
            <a:spLocks noGrp="1"/>
          </p:cNvSpPr>
          <p:nvPr>
            <p:ph type="title"/>
          </p:nvPr>
        </p:nvSpPr>
        <p:spPr>
          <a:xfrm>
            <a:off x="1143001" y="182968"/>
            <a:ext cx="9905998" cy="830454"/>
          </a:xfrm>
        </p:spPr>
        <p:txBody>
          <a:bodyPr/>
          <a:lstStyle/>
          <a:p>
            <a:r>
              <a:rPr lang="es-ES" dirty="0"/>
              <a:t>		</a:t>
            </a:r>
            <a:r>
              <a:rPr lang="es-ES" dirty="0">
                <a:solidFill>
                  <a:schemeClr val="bg1"/>
                </a:solidFill>
              </a:rPr>
              <a:t>Diagrama entidad-relación</a:t>
            </a:r>
          </a:p>
        </p:txBody>
      </p:sp>
      <p:pic>
        <p:nvPicPr>
          <p:cNvPr id="7" name="Marcador de contenido 6" descr="Diagrama&#10;&#10;Descripción generada automáticamente">
            <a:extLst>
              <a:ext uri="{FF2B5EF4-FFF2-40B4-BE49-F238E27FC236}">
                <a16:creationId xmlns:a16="http://schemas.microsoft.com/office/drawing/2014/main" id="{BF7B8341-4CDA-4BEB-84CA-5B10F7F7D77F}"/>
              </a:ext>
            </a:extLst>
          </p:cNvPr>
          <p:cNvPicPr>
            <a:picLocks noGrp="1" noChangeAspect="1"/>
          </p:cNvPicPr>
          <p:nvPr>
            <p:ph idx="1"/>
          </p:nvPr>
        </p:nvPicPr>
        <p:blipFill>
          <a:blip r:embed="rId2"/>
          <a:stretch>
            <a:fillRect/>
          </a:stretch>
        </p:blipFill>
        <p:spPr>
          <a:xfrm>
            <a:off x="2725270" y="1013422"/>
            <a:ext cx="6741459" cy="5201914"/>
          </a:xfrm>
        </p:spPr>
      </p:pic>
    </p:spTree>
    <p:extLst>
      <p:ext uri="{BB962C8B-B14F-4D97-AF65-F5344CB8AC3E}">
        <p14:creationId xmlns:p14="http://schemas.microsoft.com/office/powerpoint/2010/main" val="3861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B8F87-9878-4F37-B54E-F770618E81BF}"/>
              </a:ext>
            </a:extLst>
          </p:cNvPr>
          <p:cNvSpPr>
            <a:spLocks noGrp="1"/>
          </p:cNvSpPr>
          <p:nvPr>
            <p:ph type="title"/>
          </p:nvPr>
        </p:nvSpPr>
        <p:spPr>
          <a:xfrm>
            <a:off x="1303625" y="254960"/>
            <a:ext cx="9905998" cy="731980"/>
          </a:xfrm>
        </p:spPr>
        <p:txBody>
          <a:bodyPr>
            <a:normAutofit fontScale="90000"/>
          </a:bodyPr>
          <a:lstStyle/>
          <a:p>
            <a:r>
              <a:rPr lang="es-ES" sz="5400" dirty="0"/>
              <a:t>		</a:t>
            </a:r>
            <a:r>
              <a:rPr lang="es-ES" sz="4400" dirty="0"/>
              <a:t>DDL (D</a:t>
            </a:r>
            <a:r>
              <a:rPr lang="es-ES" sz="4400" cap="none" dirty="0"/>
              <a:t>ata</a:t>
            </a:r>
            <a:r>
              <a:rPr lang="es-ES" sz="4400" dirty="0"/>
              <a:t> d</a:t>
            </a:r>
            <a:r>
              <a:rPr lang="es-ES" sz="4400" cap="none" dirty="0"/>
              <a:t>efinition</a:t>
            </a:r>
            <a:r>
              <a:rPr lang="es-ES" sz="4400" dirty="0"/>
              <a:t> </a:t>
            </a:r>
            <a:r>
              <a:rPr lang="es-ES" sz="4400" dirty="0" err="1"/>
              <a:t>l</a:t>
            </a:r>
            <a:r>
              <a:rPr lang="es-ES" sz="4400" cap="none" dirty="0" err="1"/>
              <a:t>anguage</a:t>
            </a:r>
            <a:r>
              <a:rPr lang="es-ES" sz="4400" dirty="0"/>
              <a:t>)</a:t>
            </a:r>
          </a:p>
        </p:txBody>
      </p:sp>
      <p:pic>
        <p:nvPicPr>
          <p:cNvPr id="5" name="Marcador de contenido 4" descr="Interfaz de usuario gráfica, Aplicación&#10;&#10;Descripción generada automáticamente">
            <a:extLst>
              <a:ext uri="{FF2B5EF4-FFF2-40B4-BE49-F238E27FC236}">
                <a16:creationId xmlns:a16="http://schemas.microsoft.com/office/drawing/2014/main" id="{AFCE811E-44EA-47D8-9569-0CD77FE80501}"/>
              </a:ext>
            </a:extLst>
          </p:cNvPr>
          <p:cNvPicPr>
            <a:picLocks noGrp="1" noChangeAspect="1"/>
          </p:cNvPicPr>
          <p:nvPr>
            <p:ph idx="1"/>
          </p:nvPr>
        </p:nvPicPr>
        <p:blipFill>
          <a:blip r:embed="rId3"/>
          <a:stretch>
            <a:fillRect/>
          </a:stretch>
        </p:blipFill>
        <p:spPr>
          <a:xfrm>
            <a:off x="980787" y="4592091"/>
            <a:ext cx="10399975" cy="1441814"/>
          </a:xfrm>
        </p:spPr>
      </p:pic>
      <p:pic>
        <p:nvPicPr>
          <p:cNvPr id="7" name="Imagen 6" descr="Interfaz de usuario gráfica, Texto, Aplicación&#10;&#10;Descripción generada automáticamente">
            <a:extLst>
              <a:ext uri="{FF2B5EF4-FFF2-40B4-BE49-F238E27FC236}">
                <a16:creationId xmlns:a16="http://schemas.microsoft.com/office/drawing/2014/main" id="{E9489EDF-C76D-416F-B96D-35D418C3CA70}"/>
              </a:ext>
            </a:extLst>
          </p:cNvPr>
          <p:cNvPicPr>
            <a:picLocks noChangeAspect="1"/>
          </p:cNvPicPr>
          <p:nvPr/>
        </p:nvPicPr>
        <p:blipFill>
          <a:blip r:embed="rId4"/>
          <a:stretch>
            <a:fillRect/>
          </a:stretch>
        </p:blipFill>
        <p:spPr>
          <a:xfrm>
            <a:off x="980788" y="1018567"/>
            <a:ext cx="10399975" cy="3600598"/>
          </a:xfrm>
          <a:prstGeom prst="rect">
            <a:avLst/>
          </a:prstGeom>
        </p:spPr>
      </p:pic>
    </p:spTree>
    <p:extLst>
      <p:ext uri="{BB962C8B-B14F-4D97-AF65-F5344CB8AC3E}">
        <p14:creationId xmlns:p14="http://schemas.microsoft.com/office/powerpoint/2010/main" val="65978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78B81-D8CB-49A6-8AA2-4D09FAA02BE0}"/>
              </a:ext>
            </a:extLst>
          </p:cNvPr>
          <p:cNvSpPr>
            <a:spLocks noGrp="1"/>
          </p:cNvSpPr>
          <p:nvPr>
            <p:ph type="title"/>
          </p:nvPr>
        </p:nvSpPr>
        <p:spPr>
          <a:xfrm>
            <a:off x="1394631" y="170426"/>
            <a:ext cx="9905998" cy="896374"/>
          </a:xfrm>
        </p:spPr>
        <p:txBody>
          <a:bodyPr/>
          <a:lstStyle/>
          <a:p>
            <a:r>
              <a:rPr lang="es-ES" dirty="0"/>
              <a:t>				</a:t>
            </a:r>
            <a:r>
              <a:rPr lang="es-ES" dirty="0">
                <a:solidFill>
                  <a:schemeClr val="bg1"/>
                </a:solidFill>
              </a:rPr>
              <a:t>interfaz</a:t>
            </a:r>
          </a:p>
        </p:txBody>
      </p:sp>
      <p:pic>
        <p:nvPicPr>
          <p:cNvPr id="7" name="Marcador de contenido 6" descr="Imagen que contiene Diagrama&#10;&#10;Descripción generada automáticamente">
            <a:extLst>
              <a:ext uri="{FF2B5EF4-FFF2-40B4-BE49-F238E27FC236}">
                <a16:creationId xmlns:a16="http://schemas.microsoft.com/office/drawing/2014/main" id="{A3DB8E97-2860-44A6-BEFD-7667608F4C28}"/>
              </a:ext>
            </a:extLst>
          </p:cNvPr>
          <p:cNvPicPr>
            <a:picLocks noGrp="1" noChangeAspect="1"/>
          </p:cNvPicPr>
          <p:nvPr>
            <p:ph idx="1"/>
          </p:nvPr>
        </p:nvPicPr>
        <p:blipFill>
          <a:blip r:embed="rId3"/>
          <a:stretch>
            <a:fillRect/>
          </a:stretch>
        </p:blipFill>
        <p:spPr>
          <a:xfrm>
            <a:off x="2871382" y="989169"/>
            <a:ext cx="6449236" cy="5698405"/>
          </a:xfrm>
        </p:spPr>
      </p:pic>
    </p:spTree>
    <p:extLst>
      <p:ext uri="{BB962C8B-B14F-4D97-AF65-F5344CB8AC3E}">
        <p14:creationId xmlns:p14="http://schemas.microsoft.com/office/powerpoint/2010/main" val="2308367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117</TotalTime>
  <Words>520</Words>
  <Application>Microsoft Office PowerPoint</Application>
  <PresentationFormat>Panorámica</PresentationFormat>
  <Paragraphs>25</Paragraphs>
  <Slides>6</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Consolas</vt:lpstr>
      <vt:lpstr>Tw Cen MT</vt:lpstr>
      <vt:lpstr>Circuito</vt:lpstr>
      <vt:lpstr>  PROYECTO BBDD</vt:lpstr>
      <vt:lpstr>      TEMÁTICA</vt:lpstr>
      <vt:lpstr>           Diagrama uml de casos de usos</vt:lpstr>
      <vt:lpstr>  Diagrama entidad-relación</vt:lpstr>
      <vt:lpstr>  DDL (Data definition language)</vt:lpstr>
      <vt:lpstr>    interfaz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PROYECTO BBDD</dc:title>
  <dc:creator>Espinosa Rodriguez, Juan</dc:creator>
  <cp:lastModifiedBy>Ignacio Rodríguez García</cp:lastModifiedBy>
  <cp:revision>4</cp:revision>
  <dcterms:created xsi:type="dcterms:W3CDTF">2022-03-30T10:47:28Z</dcterms:created>
  <dcterms:modified xsi:type="dcterms:W3CDTF">2022-04-05T15:39:18Z</dcterms:modified>
</cp:coreProperties>
</file>