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12AF-D2E1-42DD-BBC6-EC1ACA89FFEB}" type="datetimeFigureOut">
              <a:rPr lang="es-ES" smtClean="0"/>
              <a:t>27/04/2012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9CAB0-79FA-4545-BBAC-D08C6DA112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51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991812D-7A75-47D1-970F-03C7C01C70FE}" type="datetimeFigureOut">
              <a:rPr lang="es-ES" smtClean="0"/>
              <a:t>27/04/2012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BAEFC80-E91D-4728-8739-91543035B6D7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812D-7A75-47D1-970F-03C7C01C70FE}" type="datetimeFigureOut">
              <a:rPr lang="es-ES" smtClean="0"/>
              <a:t>27/04/2012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FC80-E91D-4728-8739-91543035B6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812D-7A75-47D1-970F-03C7C01C70FE}" type="datetimeFigureOut">
              <a:rPr lang="es-ES" smtClean="0"/>
              <a:t>27/04/2012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FC80-E91D-4728-8739-91543035B6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812D-7A75-47D1-970F-03C7C01C70FE}" type="datetimeFigureOut">
              <a:rPr lang="es-ES" smtClean="0"/>
              <a:t>27/04/2012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FC80-E91D-4728-8739-91543035B6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812D-7A75-47D1-970F-03C7C01C70FE}" type="datetimeFigureOut">
              <a:rPr lang="es-ES" smtClean="0"/>
              <a:t>27/04/2012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FC80-E91D-4728-8739-91543035B6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812D-7A75-47D1-970F-03C7C01C70FE}" type="datetimeFigureOut">
              <a:rPr lang="es-ES" smtClean="0"/>
              <a:t>27/04/2012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FC80-E91D-4728-8739-91543035B6D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812D-7A75-47D1-970F-03C7C01C70FE}" type="datetimeFigureOut">
              <a:rPr lang="es-ES" smtClean="0"/>
              <a:t>27/04/2012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FC80-E91D-4728-8739-91543035B6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812D-7A75-47D1-970F-03C7C01C70FE}" type="datetimeFigureOut">
              <a:rPr lang="es-ES" smtClean="0"/>
              <a:t>27/04/2012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FC80-E91D-4728-8739-91543035B6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812D-7A75-47D1-970F-03C7C01C70FE}" type="datetimeFigureOut">
              <a:rPr lang="es-ES" smtClean="0"/>
              <a:t>27/04/2012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FC80-E91D-4728-8739-91543035B6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812D-7A75-47D1-970F-03C7C01C70FE}" type="datetimeFigureOut">
              <a:rPr lang="es-ES" smtClean="0"/>
              <a:t>27/04/2012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FC80-E91D-4728-8739-91543035B6D7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812D-7A75-47D1-970F-03C7C01C70FE}" type="datetimeFigureOut">
              <a:rPr lang="es-ES" smtClean="0"/>
              <a:t>27/04/2012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FC80-E91D-4728-8739-91543035B6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991812D-7A75-47D1-970F-03C7C01C70FE}" type="datetimeFigureOut">
              <a:rPr lang="es-ES" smtClean="0"/>
              <a:t>27/04/2012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BAEFC80-E91D-4728-8739-91543035B6D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6016" y="934752"/>
            <a:ext cx="3313355" cy="170216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900" i="1" dirty="0">
                <a:solidFill>
                  <a:srgbClr val="000066"/>
                </a:solidFill>
                <a:latin typeface="Tahoma" pitchFamily="34" charset="0"/>
              </a:rPr>
              <a:t>Gestión de Proyectos Informáticos</a:t>
            </a:r>
            <a:r>
              <a:rPr lang="es-ES" sz="6000" dirty="0">
                <a:solidFill>
                  <a:srgbClr val="000066"/>
                </a:solidFill>
                <a:latin typeface="Tahoma" pitchFamily="34" charset="0"/>
              </a:rPr>
              <a:t/>
            </a:r>
            <a:br>
              <a:rPr lang="es-ES" sz="6000" dirty="0">
                <a:solidFill>
                  <a:srgbClr val="000066"/>
                </a:solidFill>
                <a:latin typeface="Tahoma" pitchFamily="34" charset="0"/>
              </a:rPr>
            </a:br>
            <a:endParaRPr lang="es-E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55576" y="2708920"/>
            <a:ext cx="3024336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MX" sz="3100" b="1" dirty="0" smtClean="0">
                <a:solidFill>
                  <a:srgbClr val="000066"/>
                </a:solidFill>
              </a:rPr>
              <a:t>GESTIÓN </a:t>
            </a:r>
            <a:r>
              <a:rPr lang="es-MX" sz="3100" b="1" dirty="0">
                <a:solidFill>
                  <a:srgbClr val="000066"/>
                </a:solidFill>
              </a:rPr>
              <a:t>DE RIESGOS DEL PROYECTO</a:t>
            </a:r>
            <a:endParaRPr lang="es-ES" sz="3100" b="1" dirty="0">
              <a:solidFill>
                <a:srgbClr val="000066"/>
              </a:solidFill>
            </a:endParaRPr>
          </a:p>
        </p:txBody>
      </p:sp>
      <p:pic>
        <p:nvPicPr>
          <p:cNvPr id="14338" name="Picture 2" descr="http://dsolar.incuba.cl/wp-content/uploads/2010/12/manual-de-procesos-y-func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10244"/>
            <a:ext cx="3528392" cy="264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3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3850" y="836613"/>
            <a:ext cx="8208590" cy="583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buFontTx/>
              <a:buNone/>
            </a:pPr>
            <a:r>
              <a:rPr lang="es-MX" sz="2800" b="1" dirty="0">
                <a:latin typeface="Tahoma" pitchFamily="34" charset="0"/>
              </a:rPr>
              <a:t>	</a:t>
            </a:r>
            <a:r>
              <a:rPr lang="es-ES" sz="900" b="1" dirty="0">
                <a:latin typeface="Tahoma" pitchFamily="34" charset="0"/>
              </a:rPr>
              <a:t>	</a:t>
            </a:r>
          </a:p>
          <a:p>
            <a:pPr marL="609600" indent="-609600" algn="just">
              <a:buFontTx/>
              <a:buNone/>
            </a:pPr>
            <a:r>
              <a:rPr lang="es-ES" sz="1800" dirty="0">
                <a:latin typeface="Tahoma" pitchFamily="34" charset="0"/>
              </a:rPr>
              <a:t>	</a:t>
            </a:r>
            <a:r>
              <a:rPr lang="es-ES" sz="2000" b="1" dirty="0">
                <a:latin typeface="Tahoma" pitchFamily="34" charset="0"/>
              </a:rPr>
              <a:t>Proceso de Planificación de la Respuesta a los Riesgos:</a:t>
            </a:r>
          </a:p>
          <a:p>
            <a:pPr marL="609600" indent="-609600" algn="just">
              <a:buFontTx/>
              <a:buNone/>
            </a:pPr>
            <a:endParaRPr lang="es-ES" sz="800" b="1" dirty="0">
              <a:latin typeface="Tahoma" pitchFamily="34" charset="0"/>
            </a:endParaRPr>
          </a:p>
          <a:p>
            <a:pPr marL="609600" indent="-609600" algn="just">
              <a:buFontTx/>
              <a:buNone/>
            </a:pPr>
            <a:r>
              <a:rPr lang="es-ES" sz="1800" dirty="0">
                <a:latin typeface="Tahoma" pitchFamily="34" charset="0"/>
              </a:rPr>
              <a:t>	</a:t>
            </a:r>
            <a:r>
              <a:rPr lang="es-ES" sz="2000" dirty="0">
                <a:latin typeface="Tahoma" pitchFamily="34" charset="0"/>
              </a:rPr>
              <a:t>Es el proceso en donde se desarrollan opciones y ser determinan acciones para mejorar las oportunidades y reducir las amenazas a los objetivos del proyecto.</a:t>
            </a:r>
          </a:p>
          <a:p>
            <a:pPr marL="609600" indent="-609600" algn="just">
              <a:buFontTx/>
              <a:buNone/>
            </a:pPr>
            <a:endParaRPr lang="es-ES" sz="800" dirty="0">
              <a:latin typeface="Tahoma" pitchFamily="34" charset="0"/>
            </a:endParaRPr>
          </a:p>
          <a:p>
            <a:pPr marL="609600" indent="-609600" algn="just">
              <a:buFontTx/>
              <a:buNone/>
            </a:pPr>
            <a:r>
              <a:rPr lang="es-ES" sz="2000" dirty="0">
                <a:latin typeface="Tahoma" pitchFamily="34" charset="0"/>
              </a:rPr>
              <a:t>	La Planificación de la Respuesta a los Riesgos aborda los riesgos en función de su prioridad, introduciendo recursos y actividades en el presupuesto, cronograma y plan de gestión del proyecto, según sea necesario.</a:t>
            </a:r>
          </a:p>
          <a:p>
            <a:pPr marL="609600" indent="-609600" algn="just">
              <a:buFontTx/>
              <a:buNone/>
            </a:pPr>
            <a:endParaRPr lang="es-ES" sz="800" dirty="0">
              <a:latin typeface="Tahoma" pitchFamily="34" charset="0"/>
            </a:endParaRPr>
          </a:p>
          <a:p>
            <a:pPr marL="609600" indent="-609600" algn="just">
              <a:buFontTx/>
              <a:buNone/>
            </a:pPr>
            <a:r>
              <a:rPr lang="es-ES" sz="2000" dirty="0">
                <a:latin typeface="Tahoma" pitchFamily="34" charset="0"/>
              </a:rPr>
              <a:t>	Las respuestas a los riesgos planificadas deben ser congruentes con la importancia del RIESGO.</a:t>
            </a:r>
          </a:p>
        </p:txBody>
      </p:sp>
    </p:spTree>
    <p:extLst>
      <p:ext uri="{BB962C8B-B14F-4D97-AF65-F5344CB8AC3E}">
        <p14:creationId xmlns:p14="http://schemas.microsoft.com/office/powerpoint/2010/main" val="318573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3850" y="836613"/>
            <a:ext cx="8496300" cy="583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MX" sz="2000" b="1" dirty="0">
                <a:latin typeface="Tahoma" pitchFamily="34" charset="0"/>
              </a:rPr>
              <a:t>	</a:t>
            </a:r>
            <a:r>
              <a:rPr lang="es-ES" sz="700" b="1" dirty="0">
                <a:latin typeface="Tahoma" pitchFamily="34" charset="0"/>
              </a:rPr>
              <a:t>	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400" dirty="0">
                <a:latin typeface="Tahoma" pitchFamily="34" charset="0"/>
              </a:rPr>
              <a:t>	(</a:t>
            </a:r>
            <a:r>
              <a:rPr lang="es-ES" sz="2400" dirty="0" err="1">
                <a:latin typeface="Tahoma" pitchFamily="34" charset="0"/>
              </a:rPr>
              <a:t>Cont</a:t>
            </a:r>
            <a:r>
              <a:rPr lang="es-ES" sz="2400" dirty="0">
                <a:latin typeface="Tahoma" pitchFamily="34" charset="0"/>
              </a:rPr>
              <a:t>) </a:t>
            </a:r>
            <a:r>
              <a:rPr lang="es-ES" sz="2400" b="1" dirty="0">
                <a:latin typeface="Tahoma" pitchFamily="34" charset="0"/>
              </a:rPr>
              <a:t>Planificación de la Respuesta a los Riesgos: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s-ES" sz="900" b="1" dirty="0">
              <a:latin typeface="Tahom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2400" dirty="0">
                <a:latin typeface="Tahoma" pitchFamily="34" charset="0"/>
              </a:rPr>
              <a:t>	</a:t>
            </a:r>
            <a:r>
              <a:rPr lang="es-ES" sz="2000" dirty="0">
                <a:latin typeface="Tahoma" pitchFamily="34" charset="0"/>
              </a:rPr>
              <a:t>Algunas de las posibles estrategias para gestionar los riesgos de un proyecto son: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s-ES" sz="800" dirty="0">
              <a:latin typeface="Tahoma" pitchFamily="3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s-ES" sz="2000" dirty="0">
                <a:latin typeface="Tahoma" pitchFamily="34" charset="0"/>
              </a:rPr>
              <a:t>Estrategias para Riesgos Negativos o Amenazas: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s-ES" sz="1600" dirty="0">
                <a:latin typeface="Tahoma" pitchFamily="34" charset="0"/>
              </a:rPr>
              <a:t>Evitar. Implica cambiar el plan de gestión del proyecto para eliminar la amenaza que representa un riesgo adverso.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s-ES" sz="1600" dirty="0">
                <a:latin typeface="Tahoma" pitchFamily="34" charset="0"/>
              </a:rPr>
              <a:t>Transferir. Transferir el riesgo simplemente da a otra parte la responsabilidad de su gestión; no lo elimina.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s-ES" sz="1600" dirty="0">
                <a:latin typeface="Tahoma" pitchFamily="34" charset="0"/>
              </a:rPr>
              <a:t>Mitigar. Mitigar el riesgo implica reducir la probabilidad y/o el impacto de un evento de riesgo adverso a un umbral aceptable.</a:t>
            </a:r>
          </a:p>
          <a:p>
            <a:pPr marL="990600" lvl="1" indent="-533400">
              <a:lnSpc>
                <a:spcPct val="80000"/>
              </a:lnSpc>
            </a:pPr>
            <a:endParaRPr lang="es-ES" sz="800" dirty="0">
              <a:latin typeface="Tahoma" pitchFamily="3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s-ES" sz="2000" dirty="0">
                <a:latin typeface="Tahoma" pitchFamily="34" charset="0"/>
              </a:rPr>
              <a:t>Estrategias para Riesgos Positivos u Oportunidades:</a:t>
            </a:r>
          </a:p>
          <a:p>
            <a:pPr marL="1200150" lvl="2" indent="-285750">
              <a:lnSpc>
                <a:spcPct val="80000"/>
              </a:lnSpc>
              <a:buFont typeface="Wingdings" pitchFamily="2" charset="2"/>
              <a:buChar char="q"/>
            </a:pPr>
            <a:r>
              <a:rPr lang="es-ES" sz="1600" dirty="0">
                <a:latin typeface="Tahoma" pitchFamily="34" charset="0"/>
              </a:rPr>
              <a:t>Explotar. Busca eliminar la incertidumbre asociada con un riesgo del lado positivo en particular haciendo que la oportunidad definitivamente se concrete.</a:t>
            </a:r>
          </a:p>
          <a:p>
            <a:pPr marL="1200150" lvl="2" indent="-285750">
              <a:lnSpc>
                <a:spcPct val="80000"/>
              </a:lnSpc>
              <a:buFont typeface="Wingdings" pitchFamily="2" charset="2"/>
              <a:buChar char="q"/>
            </a:pPr>
            <a:r>
              <a:rPr lang="es-ES" sz="1600" dirty="0">
                <a:latin typeface="Tahoma" pitchFamily="34" charset="0"/>
              </a:rPr>
              <a:t>Compartir. Compartir un riesgo positivo implica asignar la propiedad a un tercero que está mejor capacitado para capturar la oportunidad para beneficio del proyecto. </a:t>
            </a:r>
          </a:p>
          <a:p>
            <a:pPr marL="1200150" lvl="2" indent="-285750">
              <a:lnSpc>
                <a:spcPct val="80000"/>
              </a:lnSpc>
              <a:buFont typeface="Wingdings" pitchFamily="2" charset="2"/>
              <a:buChar char="q"/>
            </a:pPr>
            <a:r>
              <a:rPr lang="es-ES" sz="1600" dirty="0">
                <a:latin typeface="Tahoma" pitchFamily="34" charset="0"/>
              </a:rPr>
              <a:t>Mejorar. Buscar facilitar o fortalecer la causa de la oportunidad, y dirigirse de forma proactiva a las condiciones que la disparan. </a:t>
            </a:r>
          </a:p>
        </p:txBody>
      </p:sp>
    </p:spTree>
    <p:extLst>
      <p:ext uri="{BB962C8B-B14F-4D97-AF65-F5344CB8AC3E}">
        <p14:creationId xmlns:p14="http://schemas.microsoft.com/office/powerpoint/2010/main" val="356901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3850" y="836613"/>
            <a:ext cx="8496300" cy="583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buFontTx/>
              <a:buNone/>
            </a:pPr>
            <a:r>
              <a:rPr lang="es-MX" sz="2800" b="1" dirty="0">
                <a:latin typeface="Tahoma" pitchFamily="34" charset="0"/>
              </a:rPr>
              <a:t>	</a:t>
            </a:r>
            <a:endParaRPr lang="es-ES" sz="2400" b="1" dirty="0">
              <a:latin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s-ES" sz="900" b="1" dirty="0">
                <a:latin typeface="Tahoma" pitchFamily="34" charset="0"/>
              </a:rPr>
              <a:t>	</a:t>
            </a:r>
          </a:p>
          <a:p>
            <a:pPr marL="609600" indent="-609600">
              <a:buFontTx/>
              <a:buNone/>
            </a:pPr>
            <a:r>
              <a:rPr lang="es-ES" sz="2000" dirty="0">
                <a:latin typeface="Tahoma" pitchFamily="34" charset="0"/>
              </a:rPr>
              <a:t>	</a:t>
            </a:r>
            <a:r>
              <a:rPr lang="es-ES" sz="2000" b="1" dirty="0">
                <a:latin typeface="Tahoma" pitchFamily="34" charset="0"/>
              </a:rPr>
              <a:t>Proceso de Seguimiento y Control de </a:t>
            </a:r>
            <a:r>
              <a:rPr lang="es-ES" sz="2000" b="1" dirty="0" smtClean="0">
                <a:latin typeface="Tahoma" pitchFamily="34" charset="0"/>
              </a:rPr>
              <a:t>Riesgos</a:t>
            </a:r>
          </a:p>
          <a:p>
            <a:pPr marL="609600" indent="-609600">
              <a:buFontTx/>
              <a:buNone/>
            </a:pPr>
            <a:endParaRPr lang="es-ES" sz="2000" dirty="0">
              <a:latin typeface="Tahoma" pitchFamily="34" charset="0"/>
            </a:endParaRPr>
          </a:p>
          <a:p>
            <a:pPr marL="990600" lvl="1" indent="-533400">
              <a:buFontTx/>
              <a:buNone/>
            </a:pPr>
            <a:r>
              <a:rPr lang="es-ES" sz="1800" dirty="0">
                <a:latin typeface="Tahoma" pitchFamily="34" charset="0"/>
              </a:rPr>
              <a:t>	Este proceso se encarga de: </a:t>
            </a:r>
          </a:p>
          <a:p>
            <a:pPr marL="1371600" lvl="2" indent="-457200">
              <a:buFont typeface="Wingdings" pitchFamily="2" charset="2"/>
              <a:buChar char="q"/>
            </a:pPr>
            <a:r>
              <a:rPr lang="es-ES" sz="1800" dirty="0">
                <a:latin typeface="Tahoma" pitchFamily="34" charset="0"/>
              </a:rPr>
              <a:t>Identificar, analizar y planificar nuevos riesgos, </a:t>
            </a:r>
          </a:p>
          <a:p>
            <a:pPr marL="1371600" lvl="2" indent="-457200">
              <a:buFont typeface="Wingdings" pitchFamily="2" charset="2"/>
              <a:buChar char="q"/>
            </a:pPr>
            <a:r>
              <a:rPr lang="es-ES" sz="1800" dirty="0">
                <a:latin typeface="Tahoma" pitchFamily="34" charset="0"/>
              </a:rPr>
              <a:t>Realizar el seguimiento de los riesgos identificados y los que se encuentran en la lista de supervisión,</a:t>
            </a:r>
          </a:p>
          <a:p>
            <a:pPr marL="1371600" lvl="2" indent="-457200">
              <a:buFont typeface="Wingdings" pitchFamily="2" charset="2"/>
              <a:buChar char="q"/>
            </a:pPr>
            <a:r>
              <a:rPr lang="es-ES" sz="1800" dirty="0">
                <a:latin typeface="Tahoma" pitchFamily="34" charset="0"/>
              </a:rPr>
              <a:t>Volver a analizar los riesgos existentes, </a:t>
            </a:r>
          </a:p>
          <a:p>
            <a:pPr marL="1371600" lvl="2" indent="-457200">
              <a:buFont typeface="Wingdings" pitchFamily="2" charset="2"/>
              <a:buChar char="q"/>
            </a:pPr>
            <a:r>
              <a:rPr lang="es-ES" sz="1800" dirty="0">
                <a:latin typeface="Tahoma" pitchFamily="34" charset="0"/>
              </a:rPr>
              <a:t>Realizar el seguimiento de las condiciones que disparan los planes para contingencias, </a:t>
            </a:r>
          </a:p>
          <a:p>
            <a:pPr marL="1371600" lvl="2" indent="-457200">
              <a:buFont typeface="Wingdings" pitchFamily="2" charset="2"/>
              <a:buChar char="q"/>
            </a:pPr>
            <a:r>
              <a:rPr lang="es-ES" sz="1800" dirty="0">
                <a:latin typeface="Tahoma" pitchFamily="34" charset="0"/>
              </a:rPr>
              <a:t>Realizar el seguimiento de los riesgos residuales y revisar la ejecución de las  respuestas a los riesgos mientras se evalúa su  efectividad.</a:t>
            </a:r>
          </a:p>
        </p:txBody>
      </p:sp>
    </p:spTree>
    <p:extLst>
      <p:ext uri="{BB962C8B-B14F-4D97-AF65-F5344CB8AC3E}">
        <p14:creationId xmlns:p14="http://schemas.microsoft.com/office/powerpoint/2010/main" val="358679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3850" y="836613"/>
            <a:ext cx="8496300" cy="583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buFontTx/>
              <a:buNone/>
            </a:pPr>
            <a:r>
              <a:rPr lang="es-ES" sz="900" b="1" dirty="0">
                <a:latin typeface="Tahoma" pitchFamily="34" charset="0"/>
              </a:rPr>
              <a:t>	</a:t>
            </a:r>
          </a:p>
          <a:p>
            <a:pPr marL="609600" indent="-609600">
              <a:buFontTx/>
              <a:buNone/>
            </a:pPr>
            <a:r>
              <a:rPr lang="es-ES" sz="2000" b="1" dirty="0">
                <a:latin typeface="Tahoma" pitchFamily="34" charset="0"/>
              </a:rPr>
              <a:t>	Estrategias para realizar el Seguimiento y Control de Riesgos: </a:t>
            </a:r>
          </a:p>
          <a:p>
            <a:pPr marL="609600" indent="-609600">
              <a:buFontTx/>
              <a:buNone/>
            </a:pPr>
            <a:endParaRPr lang="es-ES" sz="2000" b="1" dirty="0">
              <a:latin typeface="Tahoma" pitchFamily="34" charset="0"/>
            </a:endParaRPr>
          </a:p>
          <a:p>
            <a:pPr marL="990600" lvl="1" indent="-3175">
              <a:buFont typeface="Wingdings" pitchFamily="2" charset="2"/>
              <a:buChar char="q"/>
              <a:tabLst>
                <a:tab pos="1262063" algn="l"/>
                <a:tab pos="1349375" algn="l"/>
              </a:tabLst>
            </a:pPr>
            <a:r>
              <a:rPr lang="es-ES" sz="1800" dirty="0" smtClean="0">
                <a:latin typeface="Tahoma" pitchFamily="34" charset="0"/>
              </a:rPr>
              <a:t> Revaluación </a:t>
            </a:r>
            <a:r>
              <a:rPr lang="es-ES" sz="1800" dirty="0">
                <a:latin typeface="Tahoma" pitchFamily="34" charset="0"/>
              </a:rPr>
              <a:t>de los Riesgos,</a:t>
            </a:r>
          </a:p>
          <a:p>
            <a:pPr marL="990600" lvl="1" indent="-3175">
              <a:buFont typeface="Wingdings" pitchFamily="2" charset="2"/>
              <a:buChar char="q"/>
              <a:tabLst>
                <a:tab pos="1262063" algn="l"/>
                <a:tab pos="1349375" algn="l"/>
              </a:tabLst>
            </a:pPr>
            <a:r>
              <a:rPr lang="es-ES" sz="1800" dirty="0" smtClean="0">
                <a:latin typeface="Tahoma" pitchFamily="34" charset="0"/>
              </a:rPr>
              <a:t> Auditorias </a:t>
            </a:r>
            <a:r>
              <a:rPr lang="es-ES" sz="1800" dirty="0">
                <a:latin typeface="Tahoma" pitchFamily="34" charset="0"/>
              </a:rPr>
              <a:t>de los Riesgos,</a:t>
            </a:r>
          </a:p>
          <a:p>
            <a:pPr marL="990600" lvl="1" indent="-3175">
              <a:buFont typeface="Wingdings" pitchFamily="2" charset="2"/>
              <a:buChar char="q"/>
              <a:tabLst>
                <a:tab pos="1262063" algn="l"/>
                <a:tab pos="1349375" algn="l"/>
              </a:tabLst>
            </a:pPr>
            <a:r>
              <a:rPr lang="es-ES" sz="1800" dirty="0" smtClean="0">
                <a:latin typeface="Tahoma" pitchFamily="34" charset="0"/>
              </a:rPr>
              <a:t> Análisis </a:t>
            </a:r>
            <a:r>
              <a:rPr lang="es-ES" sz="1800" dirty="0">
                <a:latin typeface="Tahoma" pitchFamily="34" charset="0"/>
              </a:rPr>
              <a:t>de Variación y de Tendencias,</a:t>
            </a:r>
          </a:p>
          <a:p>
            <a:pPr marL="990600" lvl="1" indent="-3175">
              <a:buFont typeface="Wingdings" pitchFamily="2" charset="2"/>
              <a:buChar char="q"/>
              <a:tabLst>
                <a:tab pos="1262063" algn="l"/>
                <a:tab pos="1349375" algn="l"/>
              </a:tabLst>
            </a:pPr>
            <a:r>
              <a:rPr lang="es-ES" sz="1800" dirty="0" smtClean="0">
                <a:latin typeface="Tahoma" pitchFamily="34" charset="0"/>
              </a:rPr>
              <a:t> Medición </a:t>
            </a:r>
            <a:r>
              <a:rPr lang="es-ES" sz="1800" dirty="0">
                <a:latin typeface="Tahoma" pitchFamily="34" charset="0"/>
              </a:rPr>
              <a:t>del Rendimiento Técnico,</a:t>
            </a:r>
          </a:p>
          <a:p>
            <a:pPr marL="990600" lvl="1" indent="-3175">
              <a:buFont typeface="Wingdings" pitchFamily="2" charset="2"/>
              <a:buChar char="q"/>
              <a:tabLst>
                <a:tab pos="1262063" algn="l"/>
                <a:tab pos="1349375" algn="l"/>
              </a:tabLst>
            </a:pPr>
            <a:r>
              <a:rPr lang="es-ES" sz="1800" dirty="0" smtClean="0">
                <a:latin typeface="Tahoma" pitchFamily="34" charset="0"/>
              </a:rPr>
              <a:t> Análisis </a:t>
            </a:r>
            <a:r>
              <a:rPr lang="es-ES" sz="1800" dirty="0">
                <a:latin typeface="Tahoma" pitchFamily="34" charset="0"/>
              </a:rPr>
              <a:t>de Reserva,</a:t>
            </a:r>
          </a:p>
          <a:p>
            <a:pPr marL="990600" lvl="1" indent="-3175">
              <a:buFont typeface="Wingdings" pitchFamily="2" charset="2"/>
              <a:buChar char="q"/>
              <a:tabLst>
                <a:tab pos="1262063" algn="l"/>
                <a:tab pos="1349375" algn="l"/>
              </a:tabLst>
            </a:pPr>
            <a:r>
              <a:rPr lang="es-ES" sz="1800" dirty="0" smtClean="0">
                <a:latin typeface="Tahoma" pitchFamily="34" charset="0"/>
              </a:rPr>
              <a:t> Reuniones </a:t>
            </a:r>
            <a:r>
              <a:rPr lang="es-ES" sz="1800" dirty="0">
                <a:latin typeface="Tahoma" pitchFamily="34" charset="0"/>
              </a:rPr>
              <a:t>sobre el Estado de la Situación.</a:t>
            </a:r>
          </a:p>
        </p:txBody>
      </p:sp>
    </p:spTree>
    <p:extLst>
      <p:ext uri="{BB962C8B-B14F-4D97-AF65-F5344CB8AC3E}">
        <p14:creationId xmlns:p14="http://schemas.microsoft.com/office/powerpoint/2010/main" val="270471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692696"/>
            <a:ext cx="7992888" cy="568845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s-MX" sz="1600" b="1" dirty="0" smtClean="0">
                <a:solidFill>
                  <a:srgbClr val="000099"/>
                </a:solidFill>
                <a:latin typeface="Tahoma" pitchFamily="34" charset="0"/>
              </a:rPr>
              <a:t>	</a:t>
            </a:r>
            <a:r>
              <a:rPr lang="es-ES" sz="2400" b="1" dirty="0" smtClean="0">
                <a:latin typeface="Tahoma" pitchFamily="34" charset="0"/>
              </a:rPr>
              <a:t>CUAL ES EL OBJETIVO DE LA GESTIÓN DE RIESGOS ?</a:t>
            </a:r>
          </a:p>
          <a:p>
            <a:pPr marL="609600" indent="-609600">
              <a:buFontTx/>
              <a:buNone/>
            </a:pPr>
            <a:r>
              <a:rPr lang="es-ES" sz="800" b="1" dirty="0" smtClean="0">
                <a:latin typeface="Tahoma" pitchFamily="34" charset="0"/>
              </a:rPr>
              <a:t>	</a:t>
            </a:r>
          </a:p>
          <a:p>
            <a:pPr marL="609600" indent="-609600">
              <a:buFontTx/>
              <a:buNone/>
            </a:pPr>
            <a:r>
              <a:rPr lang="es-ES" sz="1600" b="1" dirty="0" smtClean="0">
                <a:latin typeface="Tahoma" pitchFamily="34" charset="0"/>
              </a:rPr>
              <a:t>	</a:t>
            </a:r>
            <a:r>
              <a:rPr lang="es-ES" sz="1800" dirty="0" smtClean="0">
                <a:latin typeface="Tahoma" pitchFamily="34" charset="0"/>
              </a:rPr>
              <a:t>Es aumentar la probabilidad y el impacto DE OCURRENCIA de los eventos positivos y disminuir la probabilidad y el impacto de los eventos adversos para el proyecto. </a:t>
            </a:r>
          </a:p>
          <a:p>
            <a:pPr marL="609600" indent="-609600">
              <a:buFontTx/>
              <a:buNone/>
            </a:pPr>
            <a:endParaRPr lang="es-ES" sz="800" dirty="0" smtClean="0">
              <a:latin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s-ES" sz="2000" dirty="0" smtClean="0">
                <a:latin typeface="Tahoma" pitchFamily="34" charset="0"/>
              </a:rPr>
              <a:t>	Un riesgo de un proyecto es un evento o condición inciertos que, si se produce, tiene un efecto POSITIVO O NEGATIVO sobre al menos un objetivo del proyecto, como:</a:t>
            </a:r>
          </a:p>
          <a:p>
            <a:pPr lvl="4">
              <a:buFont typeface="Wingdings" pitchFamily="2" charset="2"/>
              <a:buChar char="q"/>
            </a:pPr>
            <a:r>
              <a:rPr lang="es-ES" sz="1800" b="1" dirty="0" smtClean="0">
                <a:latin typeface="Tahoma" pitchFamily="34" charset="0"/>
              </a:rPr>
              <a:t>Tiempo,</a:t>
            </a:r>
          </a:p>
          <a:p>
            <a:pPr lvl="4">
              <a:buFont typeface="Wingdings" pitchFamily="2" charset="2"/>
              <a:buChar char="q"/>
            </a:pPr>
            <a:r>
              <a:rPr lang="es-ES" sz="1800" b="1" dirty="0" smtClean="0">
                <a:latin typeface="Tahoma" pitchFamily="34" charset="0"/>
              </a:rPr>
              <a:t>Costos,</a:t>
            </a:r>
          </a:p>
          <a:p>
            <a:pPr lvl="4">
              <a:buFont typeface="Wingdings" pitchFamily="2" charset="2"/>
              <a:buChar char="q"/>
            </a:pPr>
            <a:r>
              <a:rPr lang="es-ES" sz="1800" b="1" dirty="0" smtClean="0">
                <a:latin typeface="Tahoma" pitchFamily="34" charset="0"/>
              </a:rPr>
              <a:t>Alcance</a:t>
            </a:r>
          </a:p>
          <a:p>
            <a:pPr lvl="4">
              <a:buFont typeface="Wingdings" pitchFamily="2" charset="2"/>
              <a:buChar char="q"/>
            </a:pPr>
            <a:r>
              <a:rPr lang="es-ES" sz="1800" b="1" dirty="0" smtClean="0">
                <a:latin typeface="Tahoma" pitchFamily="34" charset="0"/>
              </a:rPr>
              <a:t>Calidad </a:t>
            </a:r>
          </a:p>
          <a:p>
            <a:pPr marL="2209800" lvl="4" indent="-381000">
              <a:buFontTx/>
              <a:buNone/>
            </a:pPr>
            <a:endParaRPr lang="es-ES" sz="800" b="1" dirty="0" smtClean="0">
              <a:latin typeface="Tahoma" pitchFamily="34" charset="0"/>
            </a:endParaRPr>
          </a:p>
          <a:p>
            <a:pPr marL="990600" lvl="1" indent="-533400">
              <a:buFontTx/>
              <a:buNone/>
            </a:pPr>
            <a:r>
              <a:rPr lang="es-ES" sz="2000" dirty="0" smtClean="0">
                <a:latin typeface="Tahoma" pitchFamily="34" charset="0"/>
              </a:rPr>
              <a:t>	</a:t>
            </a:r>
            <a:r>
              <a:rPr lang="es-ES" sz="1800" dirty="0" smtClean="0">
                <a:latin typeface="Tahoma" pitchFamily="34" charset="0"/>
              </a:rPr>
              <a:t>Las organizaciones perciben los riesgos por su relación con las AMENAZAS al éxito del proyecto,  o por las oportunidades de mejorar las posibilidades de éxito del proyecto</a:t>
            </a:r>
            <a:r>
              <a:rPr lang="es-ES" sz="2000" dirty="0" smtClean="0">
                <a:latin typeface="Tahoma" pitchFamily="34" charset="0"/>
              </a:rPr>
              <a:t>.</a:t>
            </a:r>
            <a:endParaRPr lang="es-ES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77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888" y="836712"/>
            <a:ext cx="8235552" cy="5832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s-MX" sz="1600" b="1" dirty="0" smtClean="0">
                <a:latin typeface="Tahoma" pitchFamily="34" charset="0"/>
              </a:rPr>
              <a:t>	</a:t>
            </a:r>
            <a:r>
              <a:rPr lang="es-ES" sz="2400" b="1" dirty="0" smtClean="0">
                <a:latin typeface="Tahoma" pitchFamily="34" charset="0"/>
              </a:rPr>
              <a:t>GESTIÓN DE RIESGOS </a:t>
            </a:r>
          </a:p>
          <a:p>
            <a:pPr marL="609600" indent="-609600">
              <a:buFontTx/>
              <a:buNone/>
            </a:pPr>
            <a:r>
              <a:rPr lang="es-ES" sz="800" b="1" dirty="0" smtClean="0">
                <a:latin typeface="Tahoma" pitchFamily="34" charset="0"/>
              </a:rPr>
              <a:t>	</a:t>
            </a:r>
          </a:p>
          <a:p>
            <a:pPr marL="609600" indent="-609600">
              <a:buFontTx/>
              <a:buNone/>
            </a:pPr>
            <a:r>
              <a:rPr lang="es-ES" sz="1600" b="1" dirty="0" smtClean="0">
                <a:latin typeface="Tahoma" pitchFamily="34" charset="0"/>
              </a:rPr>
              <a:t>	</a:t>
            </a:r>
            <a:r>
              <a:rPr lang="es-ES" sz="2000" dirty="0" smtClean="0">
                <a:latin typeface="Tahoma" pitchFamily="34" charset="0"/>
              </a:rPr>
              <a:t>Un riesgo puede tener una o más causas, y si se produce, uno o más impactos.</a:t>
            </a:r>
          </a:p>
          <a:p>
            <a:pPr marL="609600" indent="-609600">
              <a:buFontTx/>
              <a:buNone/>
            </a:pPr>
            <a:endParaRPr lang="es-ES" sz="900" dirty="0" smtClean="0">
              <a:latin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s-ES" sz="2000" dirty="0" smtClean="0">
                <a:latin typeface="Tahoma" pitchFamily="34" charset="0"/>
              </a:rPr>
              <a:t>	Ejemplos: </a:t>
            </a:r>
          </a:p>
          <a:p>
            <a:pPr lvl="1">
              <a:buFont typeface="Wingdings" pitchFamily="2" charset="2"/>
              <a:buChar char="q"/>
            </a:pPr>
            <a:r>
              <a:rPr lang="es-ES" sz="1800" dirty="0" smtClean="0">
                <a:latin typeface="Tahoma" pitchFamily="34" charset="0"/>
              </a:rPr>
              <a:t>Requerir un permiso ambiental para hacer el trabajo.</a:t>
            </a:r>
          </a:p>
          <a:p>
            <a:pPr lvl="1">
              <a:buFont typeface="Wingdings" pitchFamily="2" charset="2"/>
              <a:buChar char="q"/>
            </a:pPr>
            <a:r>
              <a:rPr lang="es-ES" sz="1800" dirty="0" smtClean="0">
                <a:latin typeface="Tahoma" pitchFamily="34" charset="0"/>
              </a:rPr>
              <a:t>	El evento en riesgo es que la agencia que otorga el permiso puede tardar más de lo previsto en emitir el permiso. El impacto es el incumplimiento del cronograma, y el aumento en los costos del proyecto.</a:t>
            </a:r>
          </a:p>
          <a:p>
            <a:pPr lvl="1">
              <a:buFont typeface="Wingdings" pitchFamily="2" charset="2"/>
              <a:buChar char="q"/>
            </a:pPr>
            <a:endParaRPr lang="es-ES" sz="800" dirty="0" smtClean="0">
              <a:latin typeface="Tahoma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s-ES" sz="1800" dirty="0" smtClean="0">
                <a:latin typeface="Tahoma" pitchFamily="34" charset="0"/>
              </a:rPr>
              <a:t>Que se asigne personal limitado para diseñar el proyecto, o el personal de diseño disponible y asignado puede no ser suficiente para la actividad. </a:t>
            </a:r>
          </a:p>
          <a:p>
            <a:pPr lvl="1">
              <a:buFont typeface="Wingdings" pitchFamily="2" charset="2"/>
              <a:buChar char="q"/>
            </a:pPr>
            <a:r>
              <a:rPr lang="es-ES" sz="1800" dirty="0" smtClean="0">
                <a:latin typeface="Tahoma" pitchFamily="34" charset="0"/>
              </a:rPr>
              <a:t>	El evento en riesgo es mala asignación del personal al proyecto, con un impacto en tiempo y probablemente en costos para el proyecto. </a:t>
            </a:r>
          </a:p>
          <a:p>
            <a:pPr marL="990600" lvl="1" indent="-533400">
              <a:buFontTx/>
              <a:buNone/>
            </a:pPr>
            <a:endParaRPr lang="es-ES" sz="1800" dirty="0" smtClean="0">
              <a:latin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s-ES" sz="2000" dirty="0" smtClean="0">
                <a:latin typeface="Tahoma" pitchFamily="34" charset="0"/>
              </a:rPr>
              <a:t>	</a:t>
            </a:r>
            <a:endParaRPr lang="es-ES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7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548680"/>
            <a:ext cx="8280920" cy="5832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s-MX" sz="1800" b="1" dirty="0" smtClean="0">
                <a:latin typeface="Tahoma" pitchFamily="34" charset="0"/>
              </a:rPr>
              <a:t>	</a:t>
            </a:r>
            <a:r>
              <a:rPr lang="es-ES" sz="800" b="1" dirty="0" smtClean="0">
                <a:latin typeface="Tahoma" pitchFamily="34" charset="0"/>
              </a:rPr>
              <a:t>	</a:t>
            </a:r>
          </a:p>
          <a:p>
            <a:pPr marL="609600" indent="-609600">
              <a:buFontTx/>
              <a:buNone/>
            </a:pPr>
            <a:r>
              <a:rPr lang="es-ES" sz="1800" dirty="0" smtClean="0">
                <a:latin typeface="Tahoma" pitchFamily="34" charset="0"/>
              </a:rPr>
              <a:t>	</a:t>
            </a:r>
            <a:r>
              <a:rPr lang="es-ES" sz="2000" b="1" dirty="0" smtClean="0">
                <a:latin typeface="Tahoma" pitchFamily="34" charset="0"/>
              </a:rPr>
              <a:t>Proceso de Identificación de riesgos:</a:t>
            </a:r>
          </a:p>
          <a:p>
            <a:pPr marL="1371600" lvl="2" indent="-457200">
              <a:buFontTx/>
              <a:buNone/>
            </a:pPr>
            <a:r>
              <a:rPr lang="es-ES" sz="1800" dirty="0" smtClean="0">
                <a:latin typeface="Tahoma" pitchFamily="34" charset="0"/>
              </a:rPr>
              <a:t>	Determina qué riesgos pueden afectar al proyecto y documenta sus características.</a:t>
            </a:r>
          </a:p>
          <a:p>
            <a:pPr marL="609600" indent="-609600">
              <a:buFontTx/>
              <a:buNone/>
            </a:pPr>
            <a:endParaRPr lang="es-ES" sz="800" dirty="0" smtClean="0">
              <a:latin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s-ES" sz="1800" dirty="0" smtClean="0">
                <a:latin typeface="Tahoma" pitchFamily="34" charset="0"/>
              </a:rPr>
              <a:t>	QUIENES PUEDEN PARTICIPAR EN LA IDENTIFICACIÓN DE RIESGOS DE UN PROYECTO ??</a:t>
            </a:r>
          </a:p>
          <a:p>
            <a:pPr marL="609600" indent="-609600">
              <a:buFontTx/>
              <a:buNone/>
            </a:pPr>
            <a:endParaRPr lang="es-ES" sz="800" dirty="0" smtClean="0">
              <a:latin typeface="Tahoma" pitchFamily="34" charset="0"/>
            </a:endParaRPr>
          </a:p>
          <a:p>
            <a:pPr marL="1371600" lvl="2" indent="-457200">
              <a:buFontTx/>
              <a:buNone/>
            </a:pPr>
            <a:r>
              <a:rPr lang="es-ES" sz="1800" dirty="0" smtClean="0">
                <a:latin typeface="Tahoma" pitchFamily="34" charset="0"/>
              </a:rPr>
              <a:t>TODOS LOS INTERESADOS EN EL PROYECTO.</a:t>
            </a:r>
          </a:p>
          <a:p>
            <a:pPr lvl="3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El director del proyecto,</a:t>
            </a:r>
          </a:p>
          <a:p>
            <a:pPr lvl="3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Los miembros del equipo del proyecto,</a:t>
            </a:r>
          </a:p>
          <a:p>
            <a:pPr lvl="3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El equipo de gestión de riesgos (si se asigna uno),</a:t>
            </a:r>
          </a:p>
          <a:p>
            <a:pPr lvl="3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Expertos en la materia ajenos al equipo del proyecto,</a:t>
            </a:r>
          </a:p>
          <a:p>
            <a:pPr lvl="3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Clientes,</a:t>
            </a:r>
          </a:p>
          <a:p>
            <a:pPr lvl="3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Usuarios finales,</a:t>
            </a:r>
          </a:p>
          <a:p>
            <a:pPr lvl="3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Otros directores de proyectos, </a:t>
            </a:r>
          </a:p>
          <a:p>
            <a:pPr lvl="3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Interesados,</a:t>
            </a:r>
          </a:p>
          <a:p>
            <a:pPr lvl="3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Expertos en gestión de riesgos.</a:t>
            </a:r>
          </a:p>
          <a:p>
            <a:pPr algn="just">
              <a:buFont typeface="Wingdings" pitchFamily="2" charset="2"/>
              <a:buChar char="q"/>
            </a:pPr>
            <a:endParaRPr lang="es-ES" sz="1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57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5536" y="836712"/>
            <a:ext cx="8064896" cy="5832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s-MX" sz="2000" b="1" dirty="0" smtClean="0">
                <a:solidFill>
                  <a:srgbClr val="000099"/>
                </a:solidFill>
                <a:latin typeface="Tahoma" pitchFamily="34" charset="0"/>
              </a:rPr>
              <a:t>	</a:t>
            </a:r>
            <a:r>
              <a:rPr lang="es-ES" sz="800" b="1" dirty="0" smtClean="0">
                <a:latin typeface="Tahoma" pitchFamily="34" charset="0"/>
              </a:rPr>
              <a:t>	</a:t>
            </a:r>
          </a:p>
          <a:p>
            <a:pPr marL="609600" indent="-609600">
              <a:buFontTx/>
              <a:buNone/>
            </a:pPr>
            <a:r>
              <a:rPr lang="es-ES" sz="2000" dirty="0" smtClean="0">
                <a:latin typeface="Tahoma" pitchFamily="34" charset="0"/>
              </a:rPr>
              <a:t>	</a:t>
            </a:r>
            <a:r>
              <a:rPr lang="es-ES" sz="2000" b="1" dirty="0" smtClean="0">
                <a:latin typeface="Tahoma" pitchFamily="34" charset="0"/>
              </a:rPr>
              <a:t>Proceso de Análisis Cualitativo de Riesgos:</a:t>
            </a:r>
          </a:p>
          <a:p>
            <a:pPr marL="609600" indent="-609600">
              <a:buFontTx/>
              <a:buNone/>
            </a:pPr>
            <a:endParaRPr lang="es-ES" sz="800" dirty="0" smtClean="0">
              <a:latin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s-ES" sz="2000" dirty="0" smtClean="0">
                <a:latin typeface="Tahoma" pitchFamily="34" charset="0"/>
              </a:rPr>
              <a:t>	Evalúa la prioridad de los riesgos identificados usando:</a:t>
            </a:r>
          </a:p>
          <a:p>
            <a:pPr marL="1371600" lvl="2" indent="-457200"/>
            <a:r>
              <a:rPr lang="es-ES" sz="1600" dirty="0" smtClean="0">
                <a:latin typeface="Tahoma" pitchFamily="34" charset="0"/>
              </a:rPr>
              <a:t>La probabilidad de ocurrencia, </a:t>
            </a:r>
          </a:p>
          <a:p>
            <a:pPr marL="1371600" lvl="2" indent="-457200"/>
            <a:r>
              <a:rPr lang="es-ES" sz="1600" dirty="0" smtClean="0">
                <a:latin typeface="Tahoma" pitchFamily="34" charset="0"/>
              </a:rPr>
              <a:t>El impacto correspondiente sobre los objetivos del proyecto si los riesgos efectivamente ocurren, tales como:</a:t>
            </a:r>
          </a:p>
          <a:p>
            <a:pPr marL="1371600" lvl="2" indent="-457200">
              <a:buFontTx/>
              <a:buNone/>
            </a:pPr>
            <a:endParaRPr lang="es-ES" sz="800" dirty="0" smtClean="0">
              <a:latin typeface="Tahoma" pitchFamily="34" charset="0"/>
            </a:endParaRPr>
          </a:p>
          <a:p>
            <a:pPr marL="1752600" lvl="3" indent="-381000" algn="just"/>
            <a:r>
              <a:rPr lang="es-ES" sz="1400" b="1" dirty="0" smtClean="0">
                <a:latin typeface="Tahoma" pitchFamily="34" charset="0"/>
              </a:rPr>
              <a:t>Costos</a:t>
            </a:r>
          </a:p>
          <a:p>
            <a:pPr marL="1752600" lvl="3" indent="-381000"/>
            <a:r>
              <a:rPr lang="es-ES" sz="1400" b="1" dirty="0" smtClean="0">
                <a:latin typeface="Tahoma" pitchFamily="34" charset="0"/>
              </a:rPr>
              <a:t>Cronograma</a:t>
            </a:r>
          </a:p>
          <a:p>
            <a:pPr marL="1752600" lvl="3" indent="-381000"/>
            <a:r>
              <a:rPr lang="es-ES" sz="1400" b="1" dirty="0" smtClean="0">
                <a:latin typeface="Tahoma" pitchFamily="34" charset="0"/>
              </a:rPr>
              <a:t>Alcance</a:t>
            </a:r>
          </a:p>
          <a:p>
            <a:pPr marL="1752600" lvl="3" indent="-381000"/>
            <a:r>
              <a:rPr lang="es-ES" sz="1400" b="1" dirty="0" smtClean="0">
                <a:latin typeface="Tahoma" pitchFamily="34" charset="0"/>
              </a:rPr>
              <a:t>Calidad</a:t>
            </a:r>
          </a:p>
          <a:p>
            <a:pPr marL="609600" indent="-609600">
              <a:buFontTx/>
              <a:buNone/>
            </a:pPr>
            <a:r>
              <a:rPr lang="es-ES" sz="800" dirty="0" smtClean="0">
                <a:latin typeface="Tahoma" pitchFamily="34" charset="0"/>
              </a:rPr>
              <a:t>	</a:t>
            </a:r>
          </a:p>
          <a:p>
            <a:pPr marL="609600" indent="-609600">
              <a:buFontTx/>
              <a:buNone/>
            </a:pPr>
            <a:endParaRPr lang="es-ES" sz="800" dirty="0" smtClean="0">
              <a:latin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s-ES" sz="2000" dirty="0" smtClean="0">
                <a:latin typeface="Tahoma" pitchFamily="34" charset="0"/>
              </a:rPr>
              <a:t>	</a:t>
            </a:r>
            <a:r>
              <a:rPr lang="es-ES" sz="2000" b="1" dirty="0" smtClean="0">
                <a:latin typeface="Tahoma" pitchFamily="34" charset="0"/>
              </a:rPr>
              <a:t>El Análisis Cualitativo de Riesgos es normalmente una forma rápida de establecer prioridades para la Planificación de la Respuesta a los Riesgos.</a:t>
            </a:r>
            <a:endParaRPr lang="es-ES" sz="2000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038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5536" y="548680"/>
            <a:ext cx="8208912" cy="5832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s-MX" sz="1800" b="1" dirty="0" smtClean="0">
                <a:latin typeface="Tahoma" pitchFamily="34" charset="0"/>
              </a:rPr>
              <a:t>	</a:t>
            </a:r>
            <a:endParaRPr lang="es-ES" sz="2400" b="1" dirty="0" smtClean="0">
              <a:latin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s-ES" sz="800" b="1" dirty="0" smtClean="0">
                <a:latin typeface="Tahoma" pitchFamily="34" charset="0"/>
              </a:rPr>
              <a:t>	</a:t>
            </a:r>
          </a:p>
          <a:p>
            <a:pPr marL="609600" indent="-609600">
              <a:buFontTx/>
              <a:buNone/>
            </a:pPr>
            <a:r>
              <a:rPr lang="es-ES" sz="1800" dirty="0" smtClean="0">
                <a:latin typeface="Tahoma" pitchFamily="34" charset="0"/>
              </a:rPr>
              <a:t>	</a:t>
            </a:r>
            <a:r>
              <a:rPr lang="es-ES" sz="1800" b="1" dirty="0" smtClean="0">
                <a:latin typeface="Tahoma" pitchFamily="34" charset="0"/>
              </a:rPr>
              <a:t>LOS POSIBLES RESULTADOS DEL ANÁLISIS CUALITATIVO DE RIESGOS SON:</a:t>
            </a:r>
            <a:endParaRPr lang="es-ES" sz="1800" dirty="0" smtClean="0">
              <a:latin typeface="Tahoma" pitchFamily="34" charset="0"/>
            </a:endParaRPr>
          </a:p>
          <a:p>
            <a:pPr marL="457200" lvl="1" indent="0">
              <a:buNone/>
            </a:pPr>
            <a:r>
              <a:rPr lang="es-ES" sz="1600" b="1" dirty="0" smtClean="0">
                <a:latin typeface="Tahoma" pitchFamily="34" charset="0"/>
              </a:rPr>
              <a:t>Lista de prioridades o clasificaciones relativas de los riesgos del proyecto.</a:t>
            </a:r>
            <a:endParaRPr lang="es-ES" sz="1600" dirty="0" smtClean="0">
              <a:latin typeface="Tahoma" pitchFamily="34" charset="0"/>
            </a:endParaRPr>
          </a:p>
          <a:p>
            <a:pPr marL="990600" lvl="1" indent="-533400">
              <a:buFontTx/>
              <a:buNone/>
            </a:pPr>
            <a:r>
              <a:rPr lang="es-ES" sz="1600" dirty="0" smtClean="0">
                <a:latin typeface="Tahoma" pitchFamily="34" charset="0"/>
              </a:rPr>
              <a:t>	La matriz de probabilidad e impacto puede usarse para clasificar los riesgos según su importancia individual. </a:t>
            </a:r>
          </a:p>
          <a:p>
            <a:pPr marL="990600" lvl="1" indent="-533400">
              <a:buFontTx/>
              <a:buNone/>
            </a:pPr>
            <a:r>
              <a:rPr lang="es-ES" sz="1600" dirty="0" smtClean="0">
                <a:latin typeface="Tahoma" pitchFamily="34" charset="0"/>
              </a:rPr>
              <a:t>	La prioridad de los riesgos puede establecerse para el:</a:t>
            </a:r>
          </a:p>
          <a:p>
            <a:pPr lvl="3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Costo, 	</a:t>
            </a:r>
          </a:p>
          <a:p>
            <a:pPr lvl="3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Tiempo,</a:t>
            </a:r>
          </a:p>
          <a:p>
            <a:pPr lvl="3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Alcance,</a:t>
            </a:r>
          </a:p>
          <a:p>
            <a:pPr lvl="3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Calidad,</a:t>
            </a:r>
          </a:p>
          <a:p>
            <a:pPr marL="457200" lvl="1" indent="0">
              <a:buNone/>
            </a:pPr>
            <a:r>
              <a:rPr lang="es-ES" sz="1600" b="1" dirty="0" smtClean="0">
                <a:latin typeface="Tahoma" pitchFamily="34" charset="0"/>
              </a:rPr>
              <a:t>Riesgos agrupados por categorías.</a:t>
            </a:r>
            <a:endParaRPr lang="es-ES" sz="1600" dirty="0" smtClean="0">
              <a:latin typeface="Tahoma" pitchFamily="34" charset="0"/>
            </a:endParaRPr>
          </a:p>
          <a:p>
            <a:pPr marL="990600" lvl="1" indent="-533400">
              <a:buFontTx/>
              <a:buNone/>
            </a:pPr>
            <a:r>
              <a:rPr lang="es-ES" sz="1600" dirty="0" smtClean="0">
                <a:latin typeface="Tahoma" pitchFamily="34" charset="0"/>
              </a:rPr>
              <a:t>	La categorización de riesgos puede revelar causas comunes de riesgos o áreas del proyecto que requieren particular atención. Pueden ser:</a:t>
            </a:r>
          </a:p>
          <a:p>
            <a:pPr marL="1524000" lvl="2" indent="-174625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Lista de riesgos que requieren respuesta a corto plazo.</a:t>
            </a:r>
          </a:p>
          <a:p>
            <a:pPr marL="1524000" lvl="2" indent="-174625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Lista de riesgos que requieren análisis y respuesta adicionales. </a:t>
            </a:r>
          </a:p>
          <a:p>
            <a:pPr marL="1524000" lvl="2" indent="-174625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Listas de supervisión de riesgos de baja prioridad.</a:t>
            </a:r>
          </a:p>
          <a:p>
            <a:pPr marL="1524000" lvl="2" indent="-174625">
              <a:buFont typeface="Wingdings" pitchFamily="2" charset="2"/>
              <a:buChar char="q"/>
            </a:pPr>
            <a:r>
              <a:rPr lang="es-ES" sz="1400" dirty="0" smtClean="0">
                <a:latin typeface="Tahoma" pitchFamily="34" charset="0"/>
              </a:rPr>
              <a:t>Tendencias en los resultados del análisis cualitativo de riesgos</a:t>
            </a:r>
            <a:r>
              <a:rPr lang="es-ES" sz="1400" b="1" dirty="0" smtClean="0">
                <a:latin typeface="Tahoma" pitchFamily="34" charset="0"/>
              </a:rPr>
              <a:t>.</a:t>
            </a:r>
            <a:endParaRPr lang="es-ES" sz="1400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1520" y="836712"/>
            <a:ext cx="8496300" cy="5832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s-MX" sz="1800" b="1" dirty="0" smtClean="0">
                <a:latin typeface="Tahoma" pitchFamily="34" charset="0"/>
              </a:rPr>
              <a:t>	</a:t>
            </a:r>
            <a:r>
              <a:rPr lang="es-ES" sz="1800" dirty="0" smtClean="0">
                <a:latin typeface="Tahoma" pitchFamily="34" charset="0"/>
              </a:rPr>
              <a:t>	</a:t>
            </a:r>
            <a:r>
              <a:rPr lang="es-ES" sz="2000" b="1" dirty="0" smtClean="0">
                <a:latin typeface="Tahoma" pitchFamily="34" charset="0"/>
              </a:rPr>
              <a:t>Proceso de Análisis Cuantitativo de Riesgos</a:t>
            </a:r>
            <a:endParaRPr lang="es-ES" sz="2000" dirty="0" smtClean="0">
              <a:latin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s-ES" sz="800" dirty="0" smtClean="0">
                <a:latin typeface="Tahoma" pitchFamily="34" charset="0"/>
              </a:rPr>
              <a:t>	</a:t>
            </a:r>
          </a:p>
          <a:p>
            <a:pPr marL="609600" indent="-609600">
              <a:buFontTx/>
              <a:buNone/>
            </a:pPr>
            <a:r>
              <a:rPr lang="es-ES" sz="1800" dirty="0" smtClean="0">
                <a:latin typeface="Tahoma" pitchFamily="34" charset="0"/>
              </a:rPr>
              <a:t>	Analiza el efecto de esos riesgos y les asigna una calificación numérica. También presenta un método cuantitativo para tomar decisiones en caso de incertidumbre.</a:t>
            </a:r>
          </a:p>
          <a:p>
            <a:pPr marL="609600" indent="-609600">
              <a:buFontTx/>
              <a:buNone/>
            </a:pPr>
            <a:endParaRPr lang="es-ES" sz="800" dirty="0" smtClean="0">
              <a:latin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s-ES" sz="1800" dirty="0" smtClean="0">
                <a:latin typeface="Tahoma" pitchFamily="34" charset="0"/>
              </a:rPr>
              <a:t> 	Este proceso usa técnicas  y métodos estadísticos para:</a:t>
            </a:r>
          </a:p>
          <a:p>
            <a:pPr marL="609600" indent="-609600">
              <a:buFontTx/>
              <a:buNone/>
            </a:pPr>
            <a:endParaRPr lang="es-ES" sz="800" dirty="0" smtClean="0">
              <a:latin typeface="Tahoma" pitchFamily="34" charset="0"/>
            </a:endParaRPr>
          </a:p>
          <a:p>
            <a:pPr lvl="1" indent="-31750">
              <a:buFont typeface="Wingdings" pitchFamily="2" charset="2"/>
              <a:buChar char="q"/>
            </a:pPr>
            <a:r>
              <a:rPr lang="es-ES" sz="1600" dirty="0" smtClean="0">
                <a:latin typeface="Tahoma" pitchFamily="34" charset="0"/>
              </a:rPr>
              <a:t>Cuantificar los posibles resultados del proyecto y sus probabilidades.</a:t>
            </a:r>
          </a:p>
          <a:p>
            <a:pPr lvl="1" indent="-31750">
              <a:buFont typeface="Wingdings" pitchFamily="2" charset="2"/>
              <a:buChar char="q"/>
            </a:pPr>
            <a:r>
              <a:rPr lang="es-ES" sz="1600" dirty="0" smtClean="0">
                <a:latin typeface="Tahoma" pitchFamily="34" charset="0"/>
              </a:rPr>
              <a:t>Evaluar la probabilidad de lograr los objetivos específicos del proyecto.</a:t>
            </a:r>
          </a:p>
          <a:p>
            <a:pPr lvl="1" indent="-31750">
              <a:buFont typeface="Wingdings" pitchFamily="2" charset="2"/>
              <a:buChar char="q"/>
            </a:pPr>
            <a:r>
              <a:rPr lang="es-ES" sz="1600" dirty="0" smtClean="0">
                <a:latin typeface="Tahoma" pitchFamily="34" charset="0"/>
              </a:rPr>
              <a:t>Identificar los riesgos que requieren una mayor atención. </a:t>
            </a:r>
          </a:p>
          <a:p>
            <a:pPr marL="990600" lvl="1" indent="-533400">
              <a:buFontTx/>
              <a:buNone/>
            </a:pPr>
            <a:endParaRPr lang="es-ES" sz="1000" dirty="0" smtClean="0">
              <a:latin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s-ES" sz="2000" b="1" dirty="0" smtClean="0">
                <a:latin typeface="Tahoma" pitchFamily="34" charset="0"/>
              </a:rPr>
              <a:t>	LOS POSIBLES RESULTADOS DEL ANÁLISIS CUANTITATIVO DE RIESGOS SON:</a:t>
            </a:r>
          </a:p>
          <a:p>
            <a:pPr marL="457200" lvl="1" indent="0">
              <a:buNone/>
            </a:pPr>
            <a:r>
              <a:rPr lang="es-ES" sz="1800" b="1" dirty="0" smtClean="0">
                <a:latin typeface="Tahoma" pitchFamily="34" charset="0"/>
              </a:rPr>
              <a:t>Análisis probabilístico del proyecto.</a:t>
            </a:r>
            <a:endParaRPr lang="es-ES" sz="1800" dirty="0" smtClean="0">
              <a:latin typeface="Tahoma" pitchFamily="34" charset="0"/>
            </a:endParaRPr>
          </a:p>
          <a:p>
            <a:pPr marL="990600" lvl="1" indent="-533400">
              <a:buFontTx/>
              <a:buNone/>
            </a:pPr>
            <a:r>
              <a:rPr lang="es-ES" sz="1800" dirty="0" smtClean="0">
                <a:latin typeface="Tahoma" pitchFamily="34" charset="0"/>
              </a:rPr>
              <a:t>	Se realizan estimaciones de los posibles resultados del cronograma y los costos del proyecto, listando las fechas de conclusión y costos posibles con sus niveles de confianza asociados. </a:t>
            </a:r>
            <a:endParaRPr lang="es-ES" sz="1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6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3850" y="836613"/>
            <a:ext cx="8496300" cy="583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MX" sz="1800" b="1" dirty="0">
                <a:latin typeface="Tahoma" pitchFamily="34" charset="0"/>
              </a:rPr>
              <a:t>	</a:t>
            </a:r>
            <a:endParaRPr lang="es-ES" sz="2400" b="1" dirty="0">
              <a:latin typeface="Tahom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" sz="800" b="1" dirty="0">
                <a:latin typeface="Tahoma" pitchFamily="34" charset="0"/>
              </a:rPr>
              <a:t>	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" sz="1800" dirty="0">
                <a:latin typeface="Tahoma" pitchFamily="34" charset="0"/>
              </a:rPr>
              <a:t>	( </a:t>
            </a:r>
            <a:r>
              <a:rPr lang="es-ES" sz="1800" dirty="0" err="1">
                <a:latin typeface="Tahoma" pitchFamily="34" charset="0"/>
              </a:rPr>
              <a:t>Cont</a:t>
            </a:r>
            <a:r>
              <a:rPr lang="es-ES" sz="1800" dirty="0">
                <a:latin typeface="Tahoma" pitchFamily="34" charset="0"/>
              </a:rPr>
              <a:t>) </a:t>
            </a:r>
            <a:r>
              <a:rPr lang="es-ES" sz="2000" b="1" dirty="0">
                <a:latin typeface="Tahoma" pitchFamily="34" charset="0"/>
              </a:rPr>
              <a:t>LOS POSIBLES RESULTADOS DEL ANÁLISIS CUANTITATIVO DE RIESGOS SON: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s-ES" sz="800" b="1" dirty="0">
              <a:latin typeface="Tahoma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s-ES" sz="2000" b="1" dirty="0">
                <a:latin typeface="Tahoma" pitchFamily="34" charset="0"/>
              </a:rPr>
              <a:t>Lista priorizada de riesgos cuantificados.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" sz="1200" dirty="0">
                <a:latin typeface="Tahoma" pitchFamily="34" charset="0"/>
              </a:rPr>
              <a:t>		</a:t>
            </a:r>
            <a:r>
              <a:rPr lang="es-ES" sz="1800" dirty="0">
                <a:latin typeface="Tahoma" pitchFamily="34" charset="0"/>
              </a:rPr>
              <a:t>Tendencias en los resultados del análisis cuantitativo de riesgos.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" sz="800" dirty="0">
                <a:latin typeface="Tahoma" pitchFamily="34" charset="0"/>
              </a:rPr>
              <a:t>	 	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" sz="1800" dirty="0">
                <a:latin typeface="Tahoma" pitchFamily="34" charset="0"/>
              </a:rPr>
              <a:t>		A medida que se repite el análisis, puede hacerse evidente una 	tendencia que lleve a conclusiones que afecten a las respuestas a los 	riesgos.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s-ES" sz="1800" b="1" dirty="0">
              <a:latin typeface="Tahoma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s-ES" sz="2000" b="1" dirty="0">
                <a:latin typeface="Tahoma" pitchFamily="34" charset="0"/>
              </a:rPr>
              <a:t>Probabilidad de lograr los objetivos de costo y tiempo.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" sz="800" dirty="0">
                <a:latin typeface="Tahoma" pitchFamily="34" charset="0"/>
              </a:rPr>
              <a:t>		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" sz="1800" dirty="0">
                <a:latin typeface="Tahoma" pitchFamily="34" charset="0"/>
              </a:rPr>
              <a:t>		Con los riesgos que afronta el proyecto, la probabilidad de lograr los 	objetivos del proyecto bajo el plan en curso puede estimarse usando los 	resultados del análisis cuantitativo de riesgos.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" sz="1800" dirty="0">
                <a:latin typeface="Tahoma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24221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95536" y="548681"/>
            <a:ext cx="8496300" cy="9361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buFontTx/>
              <a:buNone/>
            </a:pPr>
            <a:r>
              <a:rPr lang="es-MX" sz="2800" b="1" dirty="0">
                <a:solidFill>
                  <a:srgbClr val="000099"/>
                </a:solidFill>
                <a:latin typeface="Tahoma" pitchFamily="34" charset="0"/>
              </a:rPr>
              <a:t>	</a:t>
            </a:r>
            <a:r>
              <a:rPr lang="es-ES" sz="2000" dirty="0" smtClean="0">
                <a:solidFill>
                  <a:srgbClr val="000099"/>
                </a:solidFill>
                <a:latin typeface="Tahoma" pitchFamily="34" charset="0"/>
              </a:rPr>
              <a:t>Ejemplo </a:t>
            </a:r>
            <a:r>
              <a:rPr lang="es-ES" sz="2000" dirty="0">
                <a:solidFill>
                  <a:srgbClr val="000099"/>
                </a:solidFill>
                <a:latin typeface="Tahoma" pitchFamily="34" charset="0"/>
              </a:rPr>
              <a:t>de Clasificación de Riesgos de Manera Cualitativa, de Manera Cuantitativa</a:t>
            </a:r>
            <a:r>
              <a:rPr lang="es-ES" sz="2000" b="1" dirty="0">
                <a:solidFill>
                  <a:srgbClr val="000099"/>
                </a:solidFill>
                <a:latin typeface="Tahoma" pitchFamily="34" charset="0"/>
              </a:rPr>
              <a:t>.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4109"/>
            <a:ext cx="7632848" cy="388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75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</TotalTime>
  <Words>9</Words>
  <Application>Microsoft Office PowerPoint</Application>
  <PresentationFormat>Presentación en pantalla (4:3)</PresentationFormat>
  <Paragraphs>139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Austin</vt:lpstr>
      <vt:lpstr>Gestión de Proyectos Informáticos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Proyectos Informáticos </dc:title>
  <dc:creator>Juan</dc:creator>
  <cp:lastModifiedBy>Juan</cp:lastModifiedBy>
  <cp:revision>3</cp:revision>
  <dcterms:created xsi:type="dcterms:W3CDTF">2012-04-27T11:23:18Z</dcterms:created>
  <dcterms:modified xsi:type="dcterms:W3CDTF">2012-04-27T11:50:19Z</dcterms:modified>
</cp:coreProperties>
</file>