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809" autoAdjust="0"/>
  </p:normalViewPr>
  <p:slideViewPr>
    <p:cSldViewPr snapToGrid="0">
      <p:cViewPr varScale="1">
        <p:scale>
          <a:sx n="93" d="100"/>
          <a:sy n="93" d="100"/>
        </p:scale>
        <p:origin x="12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B2DAA-A0BB-407D-93DF-31C2BA46FDAA}"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9C5B9-C1E9-48C9-8FAC-CADE9AC1414A}" type="slidenum">
              <a:rPr lang="en-US" smtClean="0"/>
              <a:t>‹#›</a:t>
            </a:fld>
            <a:endParaRPr lang="en-US"/>
          </a:p>
        </p:txBody>
      </p:sp>
    </p:spTree>
    <p:extLst>
      <p:ext uri="{BB962C8B-B14F-4D97-AF65-F5344CB8AC3E}">
        <p14:creationId xmlns:p14="http://schemas.microsoft.com/office/powerpoint/2010/main" val="3028122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eriod"/>
            </a:pPr>
            <a:r>
              <a:rPr lang="en-US" dirty="0"/>
              <a:t>Expand product portfolio and increase sales: Since they are launching a new product line and mention that sales tactics must adapt as the ways in which consumers shop change, their main objective could be to expand their product offering and increase the company's overall sales. This means increasing market share and generating higher revenues.</a:t>
            </a:r>
          </a:p>
          <a:p>
            <a:pPr marL="228600" indent="-228600">
              <a:buAutoNum type="arabicPeriod"/>
            </a:pPr>
            <a:endParaRPr lang="en-US" dirty="0"/>
          </a:p>
          <a:p>
            <a:pPr marL="228600" indent="-228600">
              <a:buAutoNum type="arabicPeriod"/>
            </a:pPr>
            <a:r>
              <a:rPr lang="en-US" dirty="0"/>
              <a:t>Optimize marketing and sales strategies: Since they mention that they need to learn quickly which approaches work best for each new product, another objective could be to optimize their marketing and sales strategies. This involves identifying the most effective techniques for promoting and selling new products, which in turn will contribute to the company's success.</a:t>
            </a:r>
          </a:p>
          <a:p>
            <a:pPr marL="228600" indent="-228600">
              <a:buAutoNum type="arabicPeriod"/>
            </a:pPr>
            <a:endParaRPr lang="en-US" dirty="0"/>
          </a:p>
          <a:p>
            <a:pPr marL="228600" indent="-228600">
              <a:buAutoNum type="arabicPeriod"/>
            </a:pPr>
            <a:r>
              <a:rPr lang="en-US" dirty="0"/>
              <a:t>Assess profitability and efficiency: Since they mention that launching a new product line is costly, an important objective could be to assess the profitability and efficiency of operations. This involves making sure that they are using their resources effectively and that the new products are profitable.</a:t>
            </a:r>
          </a:p>
          <a:p>
            <a:endParaRPr lang="en-US" dirty="0"/>
          </a:p>
        </p:txBody>
      </p:sp>
      <p:sp>
        <p:nvSpPr>
          <p:cNvPr id="4" name="Slide Number Placeholder 3"/>
          <p:cNvSpPr>
            <a:spLocks noGrp="1"/>
          </p:cNvSpPr>
          <p:nvPr>
            <p:ph type="sldNum" sz="quarter" idx="5"/>
          </p:nvPr>
        </p:nvSpPr>
        <p:spPr/>
        <p:txBody>
          <a:bodyPr/>
          <a:lstStyle/>
          <a:p>
            <a:fld id="{3D29C5B9-C1E9-48C9-8FAC-CADE9AC1414A}" type="slidenum">
              <a:rPr lang="en-US" smtClean="0"/>
              <a:t>2</a:t>
            </a:fld>
            <a:endParaRPr lang="en-US"/>
          </a:p>
        </p:txBody>
      </p:sp>
    </p:spTree>
    <p:extLst>
      <p:ext uri="{BB962C8B-B14F-4D97-AF65-F5344CB8AC3E}">
        <p14:creationId xmlns:p14="http://schemas.microsoft.com/office/powerpoint/2010/main" val="2897884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task you want to know:</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many customers were there for each approach?</a:t>
            </a:r>
          </a:p>
          <a:p>
            <a:endParaRPr lang="en-US" dirty="0"/>
          </a:p>
          <a:p>
            <a:endParaRPr lang="en-US" dirty="0"/>
          </a:p>
          <a:p>
            <a:r>
              <a:rPr lang="en-US" dirty="0"/>
              <a:t>The most effective sales approach among the 14.998 customers in the database was email, with phone calls coming in second, and a combination of both email and phone calls being the least effective in attracting customers.</a:t>
            </a:r>
          </a:p>
          <a:p>
            <a:endParaRPr lang="en-US" dirty="0"/>
          </a:p>
        </p:txBody>
      </p:sp>
      <p:sp>
        <p:nvSpPr>
          <p:cNvPr id="4" name="Slide Number Placeholder 3"/>
          <p:cNvSpPr>
            <a:spLocks noGrp="1"/>
          </p:cNvSpPr>
          <p:nvPr>
            <p:ph type="sldNum" sz="quarter" idx="5"/>
          </p:nvPr>
        </p:nvSpPr>
        <p:spPr/>
        <p:txBody>
          <a:bodyPr/>
          <a:lstStyle/>
          <a:p>
            <a:fld id="{3D29C5B9-C1E9-48C9-8FAC-CADE9AC1414A}" type="slidenum">
              <a:rPr lang="en-US" smtClean="0"/>
              <a:t>3</a:t>
            </a:fld>
            <a:endParaRPr lang="en-US"/>
          </a:p>
        </p:txBody>
      </p:sp>
    </p:spTree>
    <p:extLst>
      <p:ext uri="{BB962C8B-B14F-4D97-AF65-F5344CB8AC3E}">
        <p14:creationId xmlns:p14="http://schemas.microsoft.com/office/powerpoint/2010/main" val="2181833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29C5B9-C1E9-48C9-8FAC-CADE9AC1414A}" type="slidenum">
              <a:rPr lang="en-US" smtClean="0"/>
              <a:t>4</a:t>
            </a:fld>
            <a:endParaRPr lang="en-US"/>
          </a:p>
        </p:txBody>
      </p:sp>
    </p:spTree>
    <p:extLst>
      <p:ext uri="{BB962C8B-B14F-4D97-AF65-F5344CB8AC3E}">
        <p14:creationId xmlns:p14="http://schemas.microsoft.com/office/powerpoint/2010/main" val="276954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other hand, the distribution across sales methods is as follows: For Email, which had the highest number of customers, most of the sales fall between 87.8 and 105.2. For phone calls, which ranked second, the distribution is between 41.5 and 52.7. Finally, for Email + Call, ranking third in the number of customers, it is distributed between 155.7 and 191.1.</a:t>
            </a:r>
          </a:p>
          <a:p>
            <a:endParaRPr lang="en-US" dirty="0"/>
          </a:p>
        </p:txBody>
      </p:sp>
      <p:sp>
        <p:nvSpPr>
          <p:cNvPr id="4" name="Slide Number Placeholder 3"/>
          <p:cNvSpPr>
            <a:spLocks noGrp="1"/>
          </p:cNvSpPr>
          <p:nvPr>
            <p:ph type="sldNum" sz="quarter" idx="5"/>
          </p:nvPr>
        </p:nvSpPr>
        <p:spPr/>
        <p:txBody>
          <a:bodyPr/>
          <a:lstStyle/>
          <a:p>
            <a:fld id="{3D29C5B9-C1E9-48C9-8FAC-CADE9AC1414A}" type="slidenum">
              <a:rPr lang="en-US" smtClean="0"/>
              <a:t>5</a:t>
            </a:fld>
            <a:endParaRPr lang="en-US"/>
          </a:p>
        </p:txBody>
      </p:sp>
    </p:spTree>
    <p:extLst>
      <p:ext uri="{BB962C8B-B14F-4D97-AF65-F5344CB8AC3E}">
        <p14:creationId xmlns:p14="http://schemas.microsoft.com/office/powerpoint/2010/main" val="225657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graph above shows that during the first 4 weeks, the email generates sales of around 100,000 or more, which after this week starts to decline. On the other hand, calls maintain an average sales of 38,000 during the first 6 weeks, with a somewhat constant behavior during this period. Finally, the email + call method starts with few sales in the first weeks, but then has an increasing behavior generating sales over 100,000.</a:t>
            </a:r>
          </a:p>
          <a:p>
            <a:endParaRPr lang="en-US" dirty="0"/>
          </a:p>
        </p:txBody>
      </p:sp>
      <p:sp>
        <p:nvSpPr>
          <p:cNvPr id="4" name="Slide Number Placeholder 3"/>
          <p:cNvSpPr>
            <a:spLocks noGrp="1"/>
          </p:cNvSpPr>
          <p:nvPr>
            <p:ph type="sldNum" sz="quarter" idx="5"/>
          </p:nvPr>
        </p:nvSpPr>
        <p:spPr/>
        <p:txBody>
          <a:bodyPr/>
          <a:lstStyle/>
          <a:p>
            <a:fld id="{3D29C5B9-C1E9-48C9-8FAC-CADE9AC1414A}" type="slidenum">
              <a:rPr lang="en-US" smtClean="0"/>
              <a:t>6</a:t>
            </a:fld>
            <a:endParaRPr lang="en-US"/>
          </a:p>
        </p:txBody>
      </p:sp>
    </p:spTree>
    <p:extLst>
      <p:ext uri="{BB962C8B-B14F-4D97-AF65-F5344CB8AC3E}">
        <p14:creationId xmlns:p14="http://schemas.microsoft.com/office/powerpoint/2010/main" val="3266438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Based on the above graph, and taking into account the time it takes a worker to employ a sales method, I would focus more efforts on both the email method and the email + call method, since they generate more revenue and do not take as much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r>
              <a:rPr lang="en-US" dirty="0"/>
              <a:t>Business wants to know what went well in the different sales methods and customers, I recommend using the **Profits realized in the first 6 weeks of launching a product to market by different method** (the last graph shown). </a:t>
            </a:r>
          </a:p>
          <a:p>
            <a:endParaRPr lang="en-US" dirty="0"/>
          </a:p>
          <a:p>
            <a:r>
              <a:rPr lang="en-US" dirty="0"/>
              <a:t>If these numbers are exceeded, it indicates that it is a good sign of the goal achieved.</a:t>
            </a:r>
          </a:p>
          <a:p>
            <a:endParaRPr lang="en-US" dirty="0"/>
          </a:p>
        </p:txBody>
      </p:sp>
      <p:sp>
        <p:nvSpPr>
          <p:cNvPr id="4" name="Slide Number Placeholder 3"/>
          <p:cNvSpPr>
            <a:spLocks noGrp="1"/>
          </p:cNvSpPr>
          <p:nvPr>
            <p:ph type="sldNum" sz="quarter" idx="5"/>
          </p:nvPr>
        </p:nvSpPr>
        <p:spPr/>
        <p:txBody>
          <a:bodyPr/>
          <a:lstStyle/>
          <a:p>
            <a:fld id="{3D29C5B9-C1E9-48C9-8FAC-CADE9AC1414A}" type="slidenum">
              <a:rPr lang="en-US" smtClean="0"/>
              <a:t>7</a:t>
            </a:fld>
            <a:endParaRPr lang="en-US"/>
          </a:p>
        </p:txBody>
      </p:sp>
    </p:spTree>
    <p:extLst>
      <p:ext uri="{BB962C8B-B14F-4D97-AF65-F5344CB8AC3E}">
        <p14:creationId xmlns:p14="http://schemas.microsoft.com/office/powerpoint/2010/main" val="664080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I had to eliminate one sales method, in order to use that time as effort for another method, I would eliminate calling, as it takes about 30 minutes per customer and the data showed that it was the lowest earning compared to the other two methods. </a:t>
            </a:r>
          </a:p>
          <a:p>
            <a:endParaRPr lang="en-US" dirty="0"/>
          </a:p>
        </p:txBody>
      </p:sp>
      <p:sp>
        <p:nvSpPr>
          <p:cNvPr id="4" name="Slide Number Placeholder 3"/>
          <p:cNvSpPr>
            <a:spLocks noGrp="1"/>
          </p:cNvSpPr>
          <p:nvPr>
            <p:ph type="sldNum" sz="quarter" idx="5"/>
          </p:nvPr>
        </p:nvSpPr>
        <p:spPr/>
        <p:txBody>
          <a:bodyPr/>
          <a:lstStyle/>
          <a:p>
            <a:fld id="{3D29C5B9-C1E9-48C9-8FAC-CADE9AC1414A}" type="slidenum">
              <a:rPr lang="en-US" smtClean="0"/>
              <a:t>8</a:t>
            </a:fld>
            <a:endParaRPr lang="en-US"/>
          </a:p>
        </p:txBody>
      </p:sp>
    </p:spTree>
    <p:extLst>
      <p:ext uri="{BB962C8B-B14F-4D97-AF65-F5344CB8AC3E}">
        <p14:creationId xmlns:p14="http://schemas.microsoft.com/office/powerpoint/2010/main" val="1564064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rgbClr val="D4D4D4"/>
                </a:solidFill>
                <a:effectLst/>
                <a:latin typeface="Consolas" panose="020B0609020204030204" pitchFamily="49" charset="0"/>
              </a:rPr>
              <a:t>ddition</a:t>
            </a:r>
            <a:r>
              <a:rPr lang="en-US" b="0" dirty="0">
                <a:solidFill>
                  <a:srgbClr val="D4D4D4"/>
                </a:solidFill>
                <a:effectLst/>
                <a:latin typeface="Consolas" panose="020B0609020204030204" pitchFamily="49" charset="0"/>
              </a:rPr>
              <a:t>, knowing that the other two methods usually use email, I would also invest time in keeping the website updated as it allows customers to keep abreast of new products and even attract new customers by facilitating the work of workers.</a:t>
            </a:r>
          </a:p>
          <a:p>
            <a:endParaRPr lang="en-US" dirty="0"/>
          </a:p>
        </p:txBody>
      </p:sp>
      <p:sp>
        <p:nvSpPr>
          <p:cNvPr id="4" name="Slide Number Placeholder 3"/>
          <p:cNvSpPr>
            <a:spLocks noGrp="1"/>
          </p:cNvSpPr>
          <p:nvPr>
            <p:ph type="sldNum" sz="quarter" idx="5"/>
          </p:nvPr>
        </p:nvSpPr>
        <p:spPr/>
        <p:txBody>
          <a:bodyPr/>
          <a:lstStyle/>
          <a:p>
            <a:fld id="{3D29C5B9-C1E9-48C9-8FAC-CADE9AC1414A}" type="slidenum">
              <a:rPr lang="en-US" smtClean="0"/>
              <a:t>9</a:t>
            </a:fld>
            <a:endParaRPr lang="en-US"/>
          </a:p>
        </p:txBody>
      </p:sp>
    </p:spTree>
    <p:extLst>
      <p:ext uri="{BB962C8B-B14F-4D97-AF65-F5344CB8AC3E}">
        <p14:creationId xmlns:p14="http://schemas.microsoft.com/office/powerpoint/2010/main" val="3108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A1A53-A95A-113A-9E85-860AE65B4C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67E51D-9818-CF08-1A81-FABD8947A1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ACC7EB-BAC8-0C3F-5281-8EFAA08251C8}"/>
              </a:ext>
            </a:extLst>
          </p:cNvPr>
          <p:cNvSpPr>
            <a:spLocks noGrp="1"/>
          </p:cNvSpPr>
          <p:nvPr>
            <p:ph type="dt" sz="half" idx="10"/>
          </p:nvPr>
        </p:nvSpPr>
        <p:spPr/>
        <p:txBody>
          <a:bodyPr/>
          <a:lstStyle/>
          <a:p>
            <a:fld id="{9535A573-9C7F-4DCB-88DE-F627E207EB37}" type="datetimeFigureOut">
              <a:rPr lang="en-US" smtClean="0"/>
              <a:t>10/5/2023</a:t>
            </a:fld>
            <a:endParaRPr lang="en-US"/>
          </a:p>
        </p:txBody>
      </p:sp>
      <p:sp>
        <p:nvSpPr>
          <p:cNvPr id="5" name="Footer Placeholder 4">
            <a:extLst>
              <a:ext uri="{FF2B5EF4-FFF2-40B4-BE49-F238E27FC236}">
                <a16:creationId xmlns:a16="http://schemas.microsoft.com/office/drawing/2014/main" id="{C1B4B6EB-BCF7-8B63-B5BB-92D69E479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055C4-82A1-0B25-7532-5419B6718C10}"/>
              </a:ext>
            </a:extLst>
          </p:cNvPr>
          <p:cNvSpPr>
            <a:spLocks noGrp="1"/>
          </p:cNvSpPr>
          <p:nvPr>
            <p:ph type="sldNum" sz="quarter" idx="12"/>
          </p:nvPr>
        </p:nvSpPr>
        <p:spPr/>
        <p:txBody>
          <a:bodyPr/>
          <a:lstStyle/>
          <a:p>
            <a:fld id="{0BBDE0D1-A8A5-47EB-9717-2FC3ADD5C76E}" type="slidenum">
              <a:rPr lang="en-US" smtClean="0"/>
              <a:t>‹#›</a:t>
            </a:fld>
            <a:endParaRPr lang="en-US"/>
          </a:p>
        </p:txBody>
      </p:sp>
    </p:spTree>
    <p:extLst>
      <p:ext uri="{BB962C8B-B14F-4D97-AF65-F5344CB8AC3E}">
        <p14:creationId xmlns:p14="http://schemas.microsoft.com/office/powerpoint/2010/main" val="362028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371A-CD45-764A-D928-2B915BF5EC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507E48-3C65-7734-2617-296C52A31E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257BE-73AD-E25E-E85F-5E148503BC1C}"/>
              </a:ext>
            </a:extLst>
          </p:cNvPr>
          <p:cNvSpPr>
            <a:spLocks noGrp="1"/>
          </p:cNvSpPr>
          <p:nvPr>
            <p:ph type="dt" sz="half" idx="10"/>
          </p:nvPr>
        </p:nvSpPr>
        <p:spPr/>
        <p:txBody>
          <a:bodyPr/>
          <a:lstStyle/>
          <a:p>
            <a:fld id="{9535A573-9C7F-4DCB-88DE-F627E207EB37}" type="datetimeFigureOut">
              <a:rPr lang="en-US" smtClean="0"/>
              <a:t>10/5/2023</a:t>
            </a:fld>
            <a:endParaRPr lang="en-US"/>
          </a:p>
        </p:txBody>
      </p:sp>
      <p:sp>
        <p:nvSpPr>
          <p:cNvPr id="5" name="Footer Placeholder 4">
            <a:extLst>
              <a:ext uri="{FF2B5EF4-FFF2-40B4-BE49-F238E27FC236}">
                <a16:creationId xmlns:a16="http://schemas.microsoft.com/office/drawing/2014/main" id="{5CE65695-BA97-FB70-0AF1-BFB8A85C6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08E81-ABD5-0FF7-83FF-15E27B7BB6DE}"/>
              </a:ext>
            </a:extLst>
          </p:cNvPr>
          <p:cNvSpPr>
            <a:spLocks noGrp="1"/>
          </p:cNvSpPr>
          <p:nvPr>
            <p:ph type="sldNum" sz="quarter" idx="12"/>
          </p:nvPr>
        </p:nvSpPr>
        <p:spPr/>
        <p:txBody>
          <a:bodyPr/>
          <a:lstStyle/>
          <a:p>
            <a:fld id="{0BBDE0D1-A8A5-47EB-9717-2FC3ADD5C76E}" type="slidenum">
              <a:rPr lang="en-US" smtClean="0"/>
              <a:t>‹#›</a:t>
            </a:fld>
            <a:endParaRPr lang="en-US"/>
          </a:p>
        </p:txBody>
      </p:sp>
    </p:spTree>
    <p:extLst>
      <p:ext uri="{BB962C8B-B14F-4D97-AF65-F5344CB8AC3E}">
        <p14:creationId xmlns:p14="http://schemas.microsoft.com/office/powerpoint/2010/main" val="4267712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CC08ED-7D7D-9A29-8F86-461468EE1A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7B02A3-E588-69F5-B725-57C7CC4AA7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CD892-7BBB-29E6-D02F-6CD982546B65}"/>
              </a:ext>
            </a:extLst>
          </p:cNvPr>
          <p:cNvSpPr>
            <a:spLocks noGrp="1"/>
          </p:cNvSpPr>
          <p:nvPr>
            <p:ph type="dt" sz="half" idx="10"/>
          </p:nvPr>
        </p:nvSpPr>
        <p:spPr/>
        <p:txBody>
          <a:bodyPr/>
          <a:lstStyle/>
          <a:p>
            <a:fld id="{9535A573-9C7F-4DCB-88DE-F627E207EB37}" type="datetimeFigureOut">
              <a:rPr lang="en-US" smtClean="0"/>
              <a:t>10/5/2023</a:t>
            </a:fld>
            <a:endParaRPr lang="en-US"/>
          </a:p>
        </p:txBody>
      </p:sp>
      <p:sp>
        <p:nvSpPr>
          <p:cNvPr id="5" name="Footer Placeholder 4">
            <a:extLst>
              <a:ext uri="{FF2B5EF4-FFF2-40B4-BE49-F238E27FC236}">
                <a16:creationId xmlns:a16="http://schemas.microsoft.com/office/drawing/2014/main" id="{9D8FA375-B058-7F16-2566-3DA3B4D8C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1CFF5-FB6C-D643-AB8E-FE545590EB85}"/>
              </a:ext>
            </a:extLst>
          </p:cNvPr>
          <p:cNvSpPr>
            <a:spLocks noGrp="1"/>
          </p:cNvSpPr>
          <p:nvPr>
            <p:ph type="sldNum" sz="quarter" idx="12"/>
          </p:nvPr>
        </p:nvSpPr>
        <p:spPr/>
        <p:txBody>
          <a:bodyPr/>
          <a:lstStyle/>
          <a:p>
            <a:fld id="{0BBDE0D1-A8A5-47EB-9717-2FC3ADD5C76E}" type="slidenum">
              <a:rPr lang="en-US" smtClean="0"/>
              <a:t>‹#›</a:t>
            </a:fld>
            <a:endParaRPr lang="en-US"/>
          </a:p>
        </p:txBody>
      </p:sp>
    </p:spTree>
    <p:extLst>
      <p:ext uri="{BB962C8B-B14F-4D97-AF65-F5344CB8AC3E}">
        <p14:creationId xmlns:p14="http://schemas.microsoft.com/office/powerpoint/2010/main" val="283717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E099-B442-B459-A544-1839F74C8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D03815-B7CE-5930-5658-EEFE87366D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7EBC7-5BBF-31F4-E09F-D14E0182B0B9}"/>
              </a:ext>
            </a:extLst>
          </p:cNvPr>
          <p:cNvSpPr>
            <a:spLocks noGrp="1"/>
          </p:cNvSpPr>
          <p:nvPr>
            <p:ph type="dt" sz="half" idx="10"/>
          </p:nvPr>
        </p:nvSpPr>
        <p:spPr/>
        <p:txBody>
          <a:bodyPr/>
          <a:lstStyle/>
          <a:p>
            <a:fld id="{9535A573-9C7F-4DCB-88DE-F627E207EB37}" type="datetimeFigureOut">
              <a:rPr lang="en-US" smtClean="0"/>
              <a:t>10/5/2023</a:t>
            </a:fld>
            <a:endParaRPr lang="en-US"/>
          </a:p>
        </p:txBody>
      </p:sp>
      <p:sp>
        <p:nvSpPr>
          <p:cNvPr id="5" name="Footer Placeholder 4">
            <a:extLst>
              <a:ext uri="{FF2B5EF4-FFF2-40B4-BE49-F238E27FC236}">
                <a16:creationId xmlns:a16="http://schemas.microsoft.com/office/drawing/2014/main" id="{D9B03D9E-2048-1232-4345-1072CAC94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E14415-11D4-E0FF-61DF-1A4222C4803F}"/>
              </a:ext>
            </a:extLst>
          </p:cNvPr>
          <p:cNvSpPr>
            <a:spLocks noGrp="1"/>
          </p:cNvSpPr>
          <p:nvPr>
            <p:ph type="sldNum" sz="quarter" idx="12"/>
          </p:nvPr>
        </p:nvSpPr>
        <p:spPr/>
        <p:txBody>
          <a:bodyPr/>
          <a:lstStyle/>
          <a:p>
            <a:fld id="{0BBDE0D1-A8A5-47EB-9717-2FC3ADD5C76E}" type="slidenum">
              <a:rPr lang="en-US" smtClean="0"/>
              <a:t>‹#›</a:t>
            </a:fld>
            <a:endParaRPr lang="en-US"/>
          </a:p>
        </p:txBody>
      </p:sp>
    </p:spTree>
    <p:extLst>
      <p:ext uri="{BB962C8B-B14F-4D97-AF65-F5344CB8AC3E}">
        <p14:creationId xmlns:p14="http://schemas.microsoft.com/office/powerpoint/2010/main" val="2693306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B04E-8DC6-8721-7875-A3C1BCEEC7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915797-F009-31DF-2ADE-CEF83EAB3E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63AF2E-C135-4A1A-7F8B-240F693F1DCA}"/>
              </a:ext>
            </a:extLst>
          </p:cNvPr>
          <p:cNvSpPr>
            <a:spLocks noGrp="1"/>
          </p:cNvSpPr>
          <p:nvPr>
            <p:ph type="dt" sz="half" idx="10"/>
          </p:nvPr>
        </p:nvSpPr>
        <p:spPr/>
        <p:txBody>
          <a:bodyPr/>
          <a:lstStyle/>
          <a:p>
            <a:fld id="{9535A573-9C7F-4DCB-88DE-F627E207EB37}" type="datetimeFigureOut">
              <a:rPr lang="en-US" smtClean="0"/>
              <a:t>10/5/2023</a:t>
            </a:fld>
            <a:endParaRPr lang="en-US"/>
          </a:p>
        </p:txBody>
      </p:sp>
      <p:sp>
        <p:nvSpPr>
          <p:cNvPr id="5" name="Footer Placeholder 4">
            <a:extLst>
              <a:ext uri="{FF2B5EF4-FFF2-40B4-BE49-F238E27FC236}">
                <a16:creationId xmlns:a16="http://schemas.microsoft.com/office/drawing/2014/main" id="{B67F1E58-717C-488E-4B16-3835F90CA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310D9-5BC7-7AF6-5A0F-0891A15CA655}"/>
              </a:ext>
            </a:extLst>
          </p:cNvPr>
          <p:cNvSpPr>
            <a:spLocks noGrp="1"/>
          </p:cNvSpPr>
          <p:nvPr>
            <p:ph type="sldNum" sz="quarter" idx="12"/>
          </p:nvPr>
        </p:nvSpPr>
        <p:spPr/>
        <p:txBody>
          <a:bodyPr/>
          <a:lstStyle/>
          <a:p>
            <a:fld id="{0BBDE0D1-A8A5-47EB-9717-2FC3ADD5C76E}" type="slidenum">
              <a:rPr lang="en-US" smtClean="0"/>
              <a:t>‹#›</a:t>
            </a:fld>
            <a:endParaRPr lang="en-US"/>
          </a:p>
        </p:txBody>
      </p:sp>
    </p:spTree>
    <p:extLst>
      <p:ext uri="{BB962C8B-B14F-4D97-AF65-F5344CB8AC3E}">
        <p14:creationId xmlns:p14="http://schemas.microsoft.com/office/powerpoint/2010/main" val="191420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2DBE-CBE1-575B-7057-0DC3AD96A8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F04C88-B219-15E0-5B08-F839694912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D43265-67DE-AAF2-E395-5EA0C63B1F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90D855-F6FC-1D2C-EC2F-332487D15070}"/>
              </a:ext>
            </a:extLst>
          </p:cNvPr>
          <p:cNvSpPr>
            <a:spLocks noGrp="1"/>
          </p:cNvSpPr>
          <p:nvPr>
            <p:ph type="dt" sz="half" idx="10"/>
          </p:nvPr>
        </p:nvSpPr>
        <p:spPr/>
        <p:txBody>
          <a:bodyPr/>
          <a:lstStyle/>
          <a:p>
            <a:fld id="{9535A573-9C7F-4DCB-88DE-F627E207EB37}" type="datetimeFigureOut">
              <a:rPr lang="en-US" smtClean="0"/>
              <a:t>10/5/2023</a:t>
            </a:fld>
            <a:endParaRPr lang="en-US"/>
          </a:p>
        </p:txBody>
      </p:sp>
      <p:sp>
        <p:nvSpPr>
          <p:cNvPr id="6" name="Footer Placeholder 5">
            <a:extLst>
              <a:ext uri="{FF2B5EF4-FFF2-40B4-BE49-F238E27FC236}">
                <a16:creationId xmlns:a16="http://schemas.microsoft.com/office/drawing/2014/main" id="{5FC6791F-8394-1D65-6B9D-C2D49E4A7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7FC072-91C1-1398-41D7-519556D7A34D}"/>
              </a:ext>
            </a:extLst>
          </p:cNvPr>
          <p:cNvSpPr>
            <a:spLocks noGrp="1"/>
          </p:cNvSpPr>
          <p:nvPr>
            <p:ph type="sldNum" sz="quarter" idx="12"/>
          </p:nvPr>
        </p:nvSpPr>
        <p:spPr/>
        <p:txBody>
          <a:bodyPr/>
          <a:lstStyle/>
          <a:p>
            <a:fld id="{0BBDE0D1-A8A5-47EB-9717-2FC3ADD5C76E}" type="slidenum">
              <a:rPr lang="en-US" smtClean="0"/>
              <a:t>‹#›</a:t>
            </a:fld>
            <a:endParaRPr lang="en-US"/>
          </a:p>
        </p:txBody>
      </p:sp>
    </p:spTree>
    <p:extLst>
      <p:ext uri="{BB962C8B-B14F-4D97-AF65-F5344CB8AC3E}">
        <p14:creationId xmlns:p14="http://schemas.microsoft.com/office/powerpoint/2010/main" val="1797356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B906-8286-73D0-CD23-70EBDD23CF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7279B4-8B61-B1D9-D194-6A083528EB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924123-4821-E12A-4A98-15A3C94B61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EE5AC0-5180-9BDB-79EF-0B504CF3C9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2EE56-9B4B-3E6E-C6D9-DA343EADB4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3D149A-95A5-316A-59F5-C395AEC1C478}"/>
              </a:ext>
            </a:extLst>
          </p:cNvPr>
          <p:cNvSpPr>
            <a:spLocks noGrp="1"/>
          </p:cNvSpPr>
          <p:nvPr>
            <p:ph type="dt" sz="half" idx="10"/>
          </p:nvPr>
        </p:nvSpPr>
        <p:spPr/>
        <p:txBody>
          <a:bodyPr/>
          <a:lstStyle/>
          <a:p>
            <a:fld id="{9535A573-9C7F-4DCB-88DE-F627E207EB37}" type="datetimeFigureOut">
              <a:rPr lang="en-US" smtClean="0"/>
              <a:t>10/5/2023</a:t>
            </a:fld>
            <a:endParaRPr lang="en-US"/>
          </a:p>
        </p:txBody>
      </p:sp>
      <p:sp>
        <p:nvSpPr>
          <p:cNvPr id="8" name="Footer Placeholder 7">
            <a:extLst>
              <a:ext uri="{FF2B5EF4-FFF2-40B4-BE49-F238E27FC236}">
                <a16:creationId xmlns:a16="http://schemas.microsoft.com/office/drawing/2014/main" id="{809A695F-DFC3-5287-D4AA-3061B6B5FE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A2CAFF-C1E4-3F45-74FF-1AF217F47899}"/>
              </a:ext>
            </a:extLst>
          </p:cNvPr>
          <p:cNvSpPr>
            <a:spLocks noGrp="1"/>
          </p:cNvSpPr>
          <p:nvPr>
            <p:ph type="sldNum" sz="quarter" idx="12"/>
          </p:nvPr>
        </p:nvSpPr>
        <p:spPr/>
        <p:txBody>
          <a:bodyPr/>
          <a:lstStyle/>
          <a:p>
            <a:fld id="{0BBDE0D1-A8A5-47EB-9717-2FC3ADD5C76E}" type="slidenum">
              <a:rPr lang="en-US" smtClean="0"/>
              <a:t>‹#›</a:t>
            </a:fld>
            <a:endParaRPr lang="en-US"/>
          </a:p>
        </p:txBody>
      </p:sp>
    </p:spTree>
    <p:extLst>
      <p:ext uri="{BB962C8B-B14F-4D97-AF65-F5344CB8AC3E}">
        <p14:creationId xmlns:p14="http://schemas.microsoft.com/office/powerpoint/2010/main" val="146490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9189-953D-471F-D3BC-C79FCE5970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344345-88D0-2B67-34C3-AEB58270ED12}"/>
              </a:ext>
            </a:extLst>
          </p:cNvPr>
          <p:cNvSpPr>
            <a:spLocks noGrp="1"/>
          </p:cNvSpPr>
          <p:nvPr>
            <p:ph type="dt" sz="half" idx="10"/>
          </p:nvPr>
        </p:nvSpPr>
        <p:spPr/>
        <p:txBody>
          <a:bodyPr/>
          <a:lstStyle/>
          <a:p>
            <a:fld id="{9535A573-9C7F-4DCB-88DE-F627E207EB37}" type="datetimeFigureOut">
              <a:rPr lang="en-US" smtClean="0"/>
              <a:t>10/5/2023</a:t>
            </a:fld>
            <a:endParaRPr lang="en-US"/>
          </a:p>
        </p:txBody>
      </p:sp>
      <p:sp>
        <p:nvSpPr>
          <p:cNvPr id="4" name="Footer Placeholder 3">
            <a:extLst>
              <a:ext uri="{FF2B5EF4-FFF2-40B4-BE49-F238E27FC236}">
                <a16:creationId xmlns:a16="http://schemas.microsoft.com/office/drawing/2014/main" id="{32079E1A-B8F8-4765-B85A-9DF75B8315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92A66C-3DE8-39A1-B18D-9325356A2F98}"/>
              </a:ext>
            </a:extLst>
          </p:cNvPr>
          <p:cNvSpPr>
            <a:spLocks noGrp="1"/>
          </p:cNvSpPr>
          <p:nvPr>
            <p:ph type="sldNum" sz="quarter" idx="12"/>
          </p:nvPr>
        </p:nvSpPr>
        <p:spPr/>
        <p:txBody>
          <a:bodyPr/>
          <a:lstStyle/>
          <a:p>
            <a:fld id="{0BBDE0D1-A8A5-47EB-9717-2FC3ADD5C76E}" type="slidenum">
              <a:rPr lang="en-US" smtClean="0"/>
              <a:t>‹#›</a:t>
            </a:fld>
            <a:endParaRPr lang="en-US"/>
          </a:p>
        </p:txBody>
      </p:sp>
    </p:spTree>
    <p:extLst>
      <p:ext uri="{BB962C8B-B14F-4D97-AF65-F5344CB8AC3E}">
        <p14:creationId xmlns:p14="http://schemas.microsoft.com/office/powerpoint/2010/main" val="165259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67DD42-AB02-63E5-2BDD-112F8A8604E4}"/>
              </a:ext>
            </a:extLst>
          </p:cNvPr>
          <p:cNvSpPr>
            <a:spLocks noGrp="1"/>
          </p:cNvSpPr>
          <p:nvPr>
            <p:ph type="dt" sz="half" idx="10"/>
          </p:nvPr>
        </p:nvSpPr>
        <p:spPr/>
        <p:txBody>
          <a:bodyPr/>
          <a:lstStyle/>
          <a:p>
            <a:fld id="{9535A573-9C7F-4DCB-88DE-F627E207EB37}" type="datetimeFigureOut">
              <a:rPr lang="en-US" smtClean="0"/>
              <a:t>10/5/2023</a:t>
            </a:fld>
            <a:endParaRPr lang="en-US"/>
          </a:p>
        </p:txBody>
      </p:sp>
      <p:sp>
        <p:nvSpPr>
          <p:cNvPr id="3" name="Footer Placeholder 2">
            <a:extLst>
              <a:ext uri="{FF2B5EF4-FFF2-40B4-BE49-F238E27FC236}">
                <a16:creationId xmlns:a16="http://schemas.microsoft.com/office/drawing/2014/main" id="{F8CF5C45-84B5-F125-9518-039F8D1CF6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5B644E-0B16-DCEA-BA0D-2CEC7E6CB51F}"/>
              </a:ext>
            </a:extLst>
          </p:cNvPr>
          <p:cNvSpPr>
            <a:spLocks noGrp="1"/>
          </p:cNvSpPr>
          <p:nvPr>
            <p:ph type="sldNum" sz="quarter" idx="12"/>
          </p:nvPr>
        </p:nvSpPr>
        <p:spPr/>
        <p:txBody>
          <a:bodyPr/>
          <a:lstStyle/>
          <a:p>
            <a:fld id="{0BBDE0D1-A8A5-47EB-9717-2FC3ADD5C76E}" type="slidenum">
              <a:rPr lang="en-US" smtClean="0"/>
              <a:t>‹#›</a:t>
            </a:fld>
            <a:endParaRPr lang="en-US"/>
          </a:p>
        </p:txBody>
      </p:sp>
    </p:spTree>
    <p:extLst>
      <p:ext uri="{BB962C8B-B14F-4D97-AF65-F5344CB8AC3E}">
        <p14:creationId xmlns:p14="http://schemas.microsoft.com/office/powerpoint/2010/main" val="345399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6710-BAE4-2D56-3405-A2B4C7D58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152421-6E2D-E683-2954-BFC1E563C1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F9662C-E848-895F-D007-833EFACAA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CEFCF-6F6A-A02F-DAEB-543CD75CB6D6}"/>
              </a:ext>
            </a:extLst>
          </p:cNvPr>
          <p:cNvSpPr>
            <a:spLocks noGrp="1"/>
          </p:cNvSpPr>
          <p:nvPr>
            <p:ph type="dt" sz="half" idx="10"/>
          </p:nvPr>
        </p:nvSpPr>
        <p:spPr/>
        <p:txBody>
          <a:bodyPr/>
          <a:lstStyle/>
          <a:p>
            <a:fld id="{9535A573-9C7F-4DCB-88DE-F627E207EB37}" type="datetimeFigureOut">
              <a:rPr lang="en-US" smtClean="0"/>
              <a:t>10/5/2023</a:t>
            </a:fld>
            <a:endParaRPr lang="en-US"/>
          </a:p>
        </p:txBody>
      </p:sp>
      <p:sp>
        <p:nvSpPr>
          <p:cNvPr id="6" name="Footer Placeholder 5">
            <a:extLst>
              <a:ext uri="{FF2B5EF4-FFF2-40B4-BE49-F238E27FC236}">
                <a16:creationId xmlns:a16="http://schemas.microsoft.com/office/drawing/2014/main" id="{B0D97708-19BC-BDE1-10D6-9594DDD617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75318A-F579-4043-50ED-5C9BABD987D7}"/>
              </a:ext>
            </a:extLst>
          </p:cNvPr>
          <p:cNvSpPr>
            <a:spLocks noGrp="1"/>
          </p:cNvSpPr>
          <p:nvPr>
            <p:ph type="sldNum" sz="quarter" idx="12"/>
          </p:nvPr>
        </p:nvSpPr>
        <p:spPr/>
        <p:txBody>
          <a:bodyPr/>
          <a:lstStyle/>
          <a:p>
            <a:fld id="{0BBDE0D1-A8A5-47EB-9717-2FC3ADD5C76E}" type="slidenum">
              <a:rPr lang="en-US" smtClean="0"/>
              <a:t>‹#›</a:t>
            </a:fld>
            <a:endParaRPr lang="en-US"/>
          </a:p>
        </p:txBody>
      </p:sp>
    </p:spTree>
    <p:extLst>
      <p:ext uri="{BB962C8B-B14F-4D97-AF65-F5344CB8AC3E}">
        <p14:creationId xmlns:p14="http://schemas.microsoft.com/office/powerpoint/2010/main" val="727497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1A5F0-10EC-F9F8-6691-64E823E3E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2876CB-F445-21F0-C168-E3B8A30E6C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C84079-108E-FC72-03D4-92219DF5D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CD146-EAAC-76C6-113E-9566DF4CA818}"/>
              </a:ext>
            </a:extLst>
          </p:cNvPr>
          <p:cNvSpPr>
            <a:spLocks noGrp="1"/>
          </p:cNvSpPr>
          <p:nvPr>
            <p:ph type="dt" sz="half" idx="10"/>
          </p:nvPr>
        </p:nvSpPr>
        <p:spPr/>
        <p:txBody>
          <a:bodyPr/>
          <a:lstStyle/>
          <a:p>
            <a:fld id="{9535A573-9C7F-4DCB-88DE-F627E207EB37}" type="datetimeFigureOut">
              <a:rPr lang="en-US" smtClean="0"/>
              <a:t>10/5/2023</a:t>
            </a:fld>
            <a:endParaRPr lang="en-US"/>
          </a:p>
        </p:txBody>
      </p:sp>
      <p:sp>
        <p:nvSpPr>
          <p:cNvPr id="6" name="Footer Placeholder 5">
            <a:extLst>
              <a:ext uri="{FF2B5EF4-FFF2-40B4-BE49-F238E27FC236}">
                <a16:creationId xmlns:a16="http://schemas.microsoft.com/office/drawing/2014/main" id="{BF106B6C-CC58-417E-1B05-2F30EFDE2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D00791-956F-D3E4-002A-458C275D9F20}"/>
              </a:ext>
            </a:extLst>
          </p:cNvPr>
          <p:cNvSpPr>
            <a:spLocks noGrp="1"/>
          </p:cNvSpPr>
          <p:nvPr>
            <p:ph type="sldNum" sz="quarter" idx="12"/>
          </p:nvPr>
        </p:nvSpPr>
        <p:spPr/>
        <p:txBody>
          <a:bodyPr/>
          <a:lstStyle/>
          <a:p>
            <a:fld id="{0BBDE0D1-A8A5-47EB-9717-2FC3ADD5C76E}" type="slidenum">
              <a:rPr lang="en-US" smtClean="0"/>
              <a:t>‹#›</a:t>
            </a:fld>
            <a:endParaRPr lang="en-US"/>
          </a:p>
        </p:txBody>
      </p:sp>
    </p:spTree>
    <p:extLst>
      <p:ext uri="{BB962C8B-B14F-4D97-AF65-F5344CB8AC3E}">
        <p14:creationId xmlns:p14="http://schemas.microsoft.com/office/powerpoint/2010/main" val="66401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F69C8-9260-85BC-A236-E73338CAA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B24C4E-9BD5-B9F6-493D-70A6C42E8A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71D3B-90A0-4FBF-EEC4-92568E69F3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5A573-9C7F-4DCB-88DE-F627E207EB37}" type="datetimeFigureOut">
              <a:rPr lang="en-US" smtClean="0"/>
              <a:t>10/5/2023</a:t>
            </a:fld>
            <a:endParaRPr lang="en-US"/>
          </a:p>
        </p:txBody>
      </p:sp>
      <p:sp>
        <p:nvSpPr>
          <p:cNvPr id="5" name="Footer Placeholder 4">
            <a:extLst>
              <a:ext uri="{FF2B5EF4-FFF2-40B4-BE49-F238E27FC236}">
                <a16:creationId xmlns:a16="http://schemas.microsoft.com/office/drawing/2014/main" id="{6BE471F9-FFFB-371B-ECD5-4ECD5D24B9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510CF6-7920-8BD1-7106-BE3B8059B3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DE0D1-A8A5-47EB-9717-2FC3ADD5C76E}" type="slidenum">
              <a:rPr lang="en-US" smtClean="0"/>
              <a:t>‹#›</a:t>
            </a:fld>
            <a:endParaRPr lang="en-US"/>
          </a:p>
        </p:txBody>
      </p:sp>
    </p:spTree>
    <p:extLst>
      <p:ext uri="{BB962C8B-B14F-4D97-AF65-F5344CB8AC3E}">
        <p14:creationId xmlns:p14="http://schemas.microsoft.com/office/powerpoint/2010/main" val="1954805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A4D7-6257-BD5F-104B-2B57A936A68F}"/>
              </a:ext>
            </a:extLst>
          </p:cNvPr>
          <p:cNvSpPr>
            <a:spLocks noGrp="1"/>
          </p:cNvSpPr>
          <p:nvPr>
            <p:ph type="ctrTitle"/>
          </p:nvPr>
        </p:nvSpPr>
        <p:spPr/>
        <p:txBody>
          <a:bodyPr/>
          <a:lstStyle/>
          <a:p>
            <a:r>
              <a:rPr lang="es-CO" dirty="0" err="1">
                <a:solidFill>
                  <a:srgbClr val="FF0000"/>
                </a:solidFill>
              </a:rPr>
              <a:t>Practical</a:t>
            </a:r>
            <a:r>
              <a:rPr lang="es-CO" dirty="0">
                <a:solidFill>
                  <a:srgbClr val="FF0000"/>
                </a:solidFill>
              </a:rPr>
              <a:t> </a:t>
            </a:r>
            <a:r>
              <a:rPr lang="es-CO" dirty="0" err="1">
                <a:solidFill>
                  <a:srgbClr val="FF0000"/>
                </a:solidFill>
              </a:rPr>
              <a:t>Exam</a:t>
            </a:r>
            <a:r>
              <a:rPr lang="es-CO" dirty="0">
                <a:solidFill>
                  <a:srgbClr val="FF0000"/>
                </a:solidFill>
              </a:rPr>
              <a:t> </a:t>
            </a:r>
            <a:r>
              <a:rPr lang="es-CO" dirty="0" err="1">
                <a:solidFill>
                  <a:srgbClr val="FF0000"/>
                </a:solidFill>
              </a:rPr>
              <a:t>Presentation</a:t>
            </a:r>
            <a:endParaRPr lang="en-US" dirty="0">
              <a:solidFill>
                <a:srgbClr val="FF0000"/>
              </a:solidFill>
            </a:endParaRPr>
          </a:p>
        </p:txBody>
      </p:sp>
      <p:sp>
        <p:nvSpPr>
          <p:cNvPr id="3" name="Subtitle 2">
            <a:extLst>
              <a:ext uri="{FF2B5EF4-FFF2-40B4-BE49-F238E27FC236}">
                <a16:creationId xmlns:a16="http://schemas.microsoft.com/office/drawing/2014/main" id="{A980C5FE-1836-25D8-0885-E641E9A12A0A}"/>
              </a:ext>
            </a:extLst>
          </p:cNvPr>
          <p:cNvSpPr>
            <a:spLocks noGrp="1"/>
          </p:cNvSpPr>
          <p:nvPr>
            <p:ph type="subTitle" idx="1"/>
          </p:nvPr>
        </p:nvSpPr>
        <p:spPr/>
        <p:txBody>
          <a:bodyPr/>
          <a:lstStyle/>
          <a:p>
            <a:r>
              <a:rPr lang="en-US" dirty="0"/>
              <a:t>New Product Sales Methods  - Pens and Printers</a:t>
            </a:r>
          </a:p>
        </p:txBody>
      </p:sp>
    </p:spTree>
    <p:extLst>
      <p:ext uri="{BB962C8B-B14F-4D97-AF65-F5344CB8AC3E}">
        <p14:creationId xmlns:p14="http://schemas.microsoft.com/office/powerpoint/2010/main" val="2287721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00FA-69E5-74D6-E72B-B1D5D2663AF8}"/>
              </a:ext>
            </a:extLst>
          </p:cNvPr>
          <p:cNvSpPr>
            <a:spLocks noGrp="1"/>
          </p:cNvSpPr>
          <p:nvPr>
            <p:ph type="title"/>
          </p:nvPr>
        </p:nvSpPr>
        <p:spPr/>
        <p:txBody>
          <a:bodyPr/>
          <a:lstStyle/>
          <a:p>
            <a:r>
              <a:rPr lang="en-US" dirty="0">
                <a:solidFill>
                  <a:srgbClr val="FF0000"/>
                </a:solidFill>
              </a:rPr>
              <a:t>Business Goal</a:t>
            </a:r>
          </a:p>
        </p:txBody>
      </p:sp>
      <p:sp>
        <p:nvSpPr>
          <p:cNvPr id="3" name="Content Placeholder 2">
            <a:extLst>
              <a:ext uri="{FF2B5EF4-FFF2-40B4-BE49-F238E27FC236}">
                <a16:creationId xmlns:a16="http://schemas.microsoft.com/office/drawing/2014/main" id="{3ADABF91-60DF-EB38-8980-30A37E79A9A4}"/>
              </a:ext>
            </a:extLst>
          </p:cNvPr>
          <p:cNvSpPr>
            <a:spLocks noGrp="1"/>
          </p:cNvSpPr>
          <p:nvPr>
            <p:ph idx="1"/>
          </p:nvPr>
        </p:nvSpPr>
        <p:spPr/>
        <p:txBody>
          <a:bodyPr/>
          <a:lstStyle/>
          <a:p>
            <a:pPr marL="0" indent="0" algn="just">
              <a:buNone/>
            </a:pPr>
            <a:r>
              <a:rPr lang="en-US" dirty="0"/>
              <a:t>Knowing a little more about the company and given the context provided the business objective of Pens and Printers, it could be:</a:t>
            </a:r>
          </a:p>
          <a:p>
            <a:pPr marL="0" indent="0" algn="just">
              <a:buNone/>
            </a:pPr>
            <a:endParaRPr lang="en-US" dirty="0"/>
          </a:p>
          <a:p>
            <a:pPr algn="just"/>
            <a:r>
              <a:rPr lang="en-US" dirty="0"/>
              <a:t>Expanding the product portfolio and increasing sales</a:t>
            </a:r>
          </a:p>
          <a:p>
            <a:pPr algn="just"/>
            <a:r>
              <a:rPr lang="en-US" dirty="0"/>
              <a:t>Optimize marketing and sales strategies</a:t>
            </a:r>
          </a:p>
          <a:p>
            <a:pPr algn="just"/>
            <a:r>
              <a:rPr lang="en-US" dirty="0"/>
              <a:t>Assess profitability and efficiency</a:t>
            </a:r>
          </a:p>
        </p:txBody>
      </p:sp>
    </p:spTree>
    <p:extLst>
      <p:ext uri="{BB962C8B-B14F-4D97-AF65-F5344CB8AC3E}">
        <p14:creationId xmlns:p14="http://schemas.microsoft.com/office/powerpoint/2010/main" val="3548686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084A-9FE8-B20B-846E-E87AF8FAE6D6}"/>
              </a:ext>
            </a:extLst>
          </p:cNvPr>
          <p:cNvSpPr>
            <a:spLocks noGrp="1"/>
          </p:cNvSpPr>
          <p:nvPr>
            <p:ph type="title"/>
          </p:nvPr>
        </p:nvSpPr>
        <p:spPr/>
        <p:txBody>
          <a:bodyPr/>
          <a:lstStyle/>
          <a:p>
            <a:r>
              <a:rPr lang="en-US" dirty="0">
                <a:solidFill>
                  <a:srgbClr val="FF0000"/>
                </a:solidFill>
              </a:rPr>
              <a:t>Outcomes</a:t>
            </a:r>
          </a:p>
        </p:txBody>
      </p:sp>
      <p:sp>
        <p:nvSpPr>
          <p:cNvPr id="3" name="Content Placeholder 2">
            <a:extLst>
              <a:ext uri="{FF2B5EF4-FFF2-40B4-BE49-F238E27FC236}">
                <a16:creationId xmlns:a16="http://schemas.microsoft.com/office/drawing/2014/main" id="{BCC0EF8E-868A-64EA-11AF-44A1FB923102}"/>
              </a:ext>
            </a:extLst>
          </p:cNvPr>
          <p:cNvSpPr>
            <a:spLocks noGrp="1"/>
          </p:cNvSpPr>
          <p:nvPr>
            <p:ph idx="1"/>
          </p:nvPr>
        </p:nvSpPr>
        <p:spPr>
          <a:xfrm>
            <a:off x="838200" y="1358646"/>
            <a:ext cx="10515600" cy="4741355"/>
          </a:xfrm>
        </p:spPr>
        <p:txBody>
          <a:bodyPr/>
          <a:lstStyle/>
          <a:p>
            <a:r>
              <a:rPr lang="en-US" dirty="0"/>
              <a:t>How many customers were there for each approach?</a:t>
            </a:r>
          </a:p>
        </p:txBody>
      </p:sp>
      <p:sp>
        <p:nvSpPr>
          <p:cNvPr id="7" name="TextBox 6">
            <a:extLst>
              <a:ext uri="{FF2B5EF4-FFF2-40B4-BE49-F238E27FC236}">
                <a16:creationId xmlns:a16="http://schemas.microsoft.com/office/drawing/2014/main" id="{8E2DE608-32A3-85CF-9782-01110EF5AE73}"/>
              </a:ext>
            </a:extLst>
          </p:cNvPr>
          <p:cNvSpPr txBox="1"/>
          <p:nvPr/>
        </p:nvSpPr>
        <p:spPr>
          <a:xfrm>
            <a:off x="7799070" y="3429000"/>
            <a:ext cx="3554730" cy="1754326"/>
          </a:xfrm>
          <a:prstGeom prst="rect">
            <a:avLst/>
          </a:prstGeom>
          <a:noFill/>
        </p:spPr>
        <p:txBody>
          <a:bodyPr wrap="square">
            <a:spAutoFit/>
          </a:bodyPr>
          <a:lstStyle/>
          <a:p>
            <a:pPr algn="just"/>
            <a:r>
              <a:rPr lang="en-US" dirty="0"/>
              <a:t>Out of the 14998 customers in the database, the sales method that attracted the largest customers was email, followed by phone calls, and lastly, a combination of email and phone calls.</a:t>
            </a:r>
          </a:p>
        </p:txBody>
      </p:sp>
      <p:pic>
        <p:nvPicPr>
          <p:cNvPr id="5" name="Picture 4">
            <a:extLst>
              <a:ext uri="{FF2B5EF4-FFF2-40B4-BE49-F238E27FC236}">
                <a16:creationId xmlns:a16="http://schemas.microsoft.com/office/drawing/2014/main" id="{4808BA52-512A-B647-B362-D46626131D22}"/>
              </a:ext>
            </a:extLst>
          </p:cNvPr>
          <p:cNvPicPr>
            <a:picLocks noChangeAspect="1"/>
          </p:cNvPicPr>
          <p:nvPr/>
        </p:nvPicPr>
        <p:blipFill>
          <a:blip r:embed="rId3"/>
          <a:stretch>
            <a:fillRect/>
          </a:stretch>
        </p:blipFill>
        <p:spPr>
          <a:xfrm>
            <a:off x="851899" y="2293531"/>
            <a:ext cx="6627688" cy="3763179"/>
          </a:xfrm>
          <a:prstGeom prst="rect">
            <a:avLst/>
          </a:prstGeom>
        </p:spPr>
      </p:pic>
    </p:spTree>
    <p:extLst>
      <p:ext uri="{BB962C8B-B14F-4D97-AF65-F5344CB8AC3E}">
        <p14:creationId xmlns:p14="http://schemas.microsoft.com/office/powerpoint/2010/main" val="1847234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084A-9FE8-B20B-846E-E87AF8FAE6D6}"/>
              </a:ext>
            </a:extLst>
          </p:cNvPr>
          <p:cNvSpPr>
            <a:spLocks noGrp="1"/>
          </p:cNvSpPr>
          <p:nvPr>
            <p:ph type="title"/>
          </p:nvPr>
        </p:nvSpPr>
        <p:spPr/>
        <p:txBody>
          <a:bodyPr/>
          <a:lstStyle/>
          <a:p>
            <a:r>
              <a:rPr lang="en-US" dirty="0">
                <a:solidFill>
                  <a:srgbClr val="FF0000"/>
                </a:solidFill>
              </a:rPr>
              <a:t>Outcomes</a:t>
            </a:r>
          </a:p>
        </p:txBody>
      </p:sp>
      <p:sp>
        <p:nvSpPr>
          <p:cNvPr id="3" name="Content Placeholder 2">
            <a:extLst>
              <a:ext uri="{FF2B5EF4-FFF2-40B4-BE49-F238E27FC236}">
                <a16:creationId xmlns:a16="http://schemas.microsoft.com/office/drawing/2014/main" id="{BCC0EF8E-868A-64EA-11AF-44A1FB923102}"/>
              </a:ext>
            </a:extLst>
          </p:cNvPr>
          <p:cNvSpPr>
            <a:spLocks noGrp="1"/>
          </p:cNvSpPr>
          <p:nvPr>
            <p:ph idx="1"/>
          </p:nvPr>
        </p:nvSpPr>
        <p:spPr>
          <a:xfrm>
            <a:off x="838200" y="1389888"/>
            <a:ext cx="10515600" cy="4787075"/>
          </a:xfrm>
        </p:spPr>
        <p:txBody>
          <a:bodyPr/>
          <a:lstStyle/>
          <a:p>
            <a:r>
              <a:rPr lang="en-US" dirty="0"/>
              <a:t>What does the spread of the revenue look like overall? And for each method?</a:t>
            </a:r>
          </a:p>
        </p:txBody>
      </p:sp>
      <p:sp>
        <p:nvSpPr>
          <p:cNvPr id="7" name="TextBox 6">
            <a:extLst>
              <a:ext uri="{FF2B5EF4-FFF2-40B4-BE49-F238E27FC236}">
                <a16:creationId xmlns:a16="http://schemas.microsoft.com/office/drawing/2014/main" id="{8E2DE608-32A3-85CF-9782-01110EF5AE73}"/>
              </a:ext>
            </a:extLst>
          </p:cNvPr>
          <p:cNvSpPr txBox="1"/>
          <p:nvPr/>
        </p:nvSpPr>
        <p:spPr>
          <a:xfrm>
            <a:off x="7042213" y="2906262"/>
            <a:ext cx="3554730" cy="1754326"/>
          </a:xfrm>
          <a:prstGeom prst="rect">
            <a:avLst/>
          </a:prstGeom>
          <a:noFill/>
        </p:spPr>
        <p:txBody>
          <a:bodyPr wrap="square">
            <a:spAutoFit/>
          </a:bodyPr>
          <a:lstStyle/>
          <a:p>
            <a:pPr algn="just"/>
            <a:r>
              <a:rPr lang="en-US" dirty="0"/>
              <a:t>From the overall distribution plot, it can be observed that the majority of sales made in the last 6 weeks are less than 191.6. Values greater than this amount may be considered outliers.</a:t>
            </a:r>
          </a:p>
        </p:txBody>
      </p:sp>
      <p:pic>
        <p:nvPicPr>
          <p:cNvPr id="5" name="Picture 4">
            <a:extLst>
              <a:ext uri="{FF2B5EF4-FFF2-40B4-BE49-F238E27FC236}">
                <a16:creationId xmlns:a16="http://schemas.microsoft.com/office/drawing/2014/main" id="{FFEE8E47-98C7-AEEB-FCF1-4F232E1734DD}"/>
              </a:ext>
            </a:extLst>
          </p:cNvPr>
          <p:cNvPicPr>
            <a:picLocks noChangeAspect="1"/>
          </p:cNvPicPr>
          <p:nvPr/>
        </p:nvPicPr>
        <p:blipFill>
          <a:blip r:embed="rId3"/>
          <a:stretch>
            <a:fillRect/>
          </a:stretch>
        </p:blipFill>
        <p:spPr>
          <a:xfrm>
            <a:off x="1095055" y="2535149"/>
            <a:ext cx="5280464" cy="3772726"/>
          </a:xfrm>
          <a:prstGeom prst="rect">
            <a:avLst/>
          </a:prstGeom>
        </p:spPr>
      </p:pic>
    </p:spTree>
    <p:extLst>
      <p:ext uri="{BB962C8B-B14F-4D97-AF65-F5344CB8AC3E}">
        <p14:creationId xmlns:p14="http://schemas.microsoft.com/office/powerpoint/2010/main" val="2995553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084A-9FE8-B20B-846E-E87AF8FAE6D6}"/>
              </a:ext>
            </a:extLst>
          </p:cNvPr>
          <p:cNvSpPr>
            <a:spLocks noGrp="1"/>
          </p:cNvSpPr>
          <p:nvPr>
            <p:ph type="title"/>
          </p:nvPr>
        </p:nvSpPr>
        <p:spPr/>
        <p:txBody>
          <a:bodyPr/>
          <a:lstStyle/>
          <a:p>
            <a:r>
              <a:rPr lang="en-US" dirty="0">
                <a:solidFill>
                  <a:srgbClr val="FF0000"/>
                </a:solidFill>
              </a:rPr>
              <a:t>Outcomes</a:t>
            </a:r>
          </a:p>
        </p:txBody>
      </p:sp>
      <p:sp>
        <p:nvSpPr>
          <p:cNvPr id="3" name="Content Placeholder 2">
            <a:extLst>
              <a:ext uri="{FF2B5EF4-FFF2-40B4-BE49-F238E27FC236}">
                <a16:creationId xmlns:a16="http://schemas.microsoft.com/office/drawing/2014/main" id="{BCC0EF8E-868A-64EA-11AF-44A1FB923102}"/>
              </a:ext>
            </a:extLst>
          </p:cNvPr>
          <p:cNvSpPr>
            <a:spLocks noGrp="1"/>
          </p:cNvSpPr>
          <p:nvPr>
            <p:ph idx="1"/>
          </p:nvPr>
        </p:nvSpPr>
        <p:spPr>
          <a:xfrm>
            <a:off x="838200" y="1389888"/>
            <a:ext cx="10515600" cy="4787075"/>
          </a:xfrm>
        </p:spPr>
        <p:txBody>
          <a:bodyPr/>
          <a:lstStyle/>
          <a:p>
            <a:r>
              <a:rPr lang="en-US" dirty="0"/>
              <a:t>What does the spread of the revenue look like overall? And for each method?</a:t>
            </a:r>
          </a:p>
        </p:txBody>
      </p:sp>
      <p:sp>
        <p:nvSpPr>
          <p:cNvPr id="11" name="TextBox 10">
            <a:extLst>
              <a:ext uri="{FF2B5EF4-FFF2-40B4-BE49-F238E27FC236}">
                <a16:creationId xmlns:a16="http://schemas.microsoft.com/office/drawing/2014/main" id="{784BDDD7-7BB4-4D28-6550-7CAC132BDA37}"/>
              </a:ext>
            </a:extLst>
          </p:cNvPr>
          <p:cNvSpPr txBox="1"/>
          <p:nvPr/>
        </p:nvSpPr>
        <p:spPr>
          <a:xfrm>
            <a:off x="6775005" y="2605790"/>
            <a:ext cx="4223953" cy="2862322"/>
          </a:xfrm>
          <a:prstGeom prst="rect">
            <a:avLst/>
          </a:prstGeom>
          <a:noFill/>
        </p:spPr>
        <p:txBody>
          <a:bodyPr wrap="square">
            <a:spAutoFit/>
          </a:bodyPr>
          <a:lstStyle/>
          <a:p>
            <a:r>
              <a:rPr lang="en-US" sz="2000" dirty="0"/>
              <a:t>Sales distribution summary by method:</a:t>
            </a:r>
          </a:p>
          <a:p>
            <a:pPr marL="285750" indent="-285750">
              <a:buFont typeface="Courier New" panose="02070309020205020404" pitchFamily="49" charset="0"/>
              <a:buChar char="o"/>
            </a:pPr>
            <a:r>
              <a:rPr lang="en-US" sz="2000" dirty="0"/>
              <a:t>Email: Most customers fall within the range of 88.1 to 105.2.</a:t>
            </a:r>
          </a:p>
          <a:p>
            <a:pPr marL="285750" indent="-285750">
              <a:buFont typeface="Courier New" panose="02070309020205020404" pitchFamily="49" charset="0"/>
              <a:buChar char="o"/>
            </a:pPr>
            <a:r>
              <a:rPr lang="en-US" sz="2000" dirty="0"/>
              <a:t>Phone calls: The majority of sales range from 41.5 to 52.7.</a:t>
            </a:r>
          </a:p>
          <a:p>
            <a:pPr marL="285750" indent="-285750">
              <a:buFont typeface="Courier New" panose="02070309020205020404" pitchFamily="49" charset="0"/>
              <a:buChar char="o"/>
            </a:pPr>
            <a:r>
              <a:rPr lang="en-US" sz="2000" dirty="0"/>
              <a:t>Email + Call: Sales are distributed between 164.4 and 191.3 for this method.</a:t>
            </a:r>
          </a:p>
        </p:txBody>
      </p:sp>
      <p:pic>
        <p:nvPicPr>
          <p:cNvPr id="5" name="Picture 4">
            <a:extLst>
              <a:ext uri="{FF2B5EF4-FFF2-40B4-BE49-F238E27FC236}">
                <a16:creationId xmlns:a16="http://schemas.microsoft.com/office/drawing/2014/main" id="{37265E2C-0A4C-57FD-E7FE-5657A26F303A}"/>
              </a:ext>
            </a:extLst>
          </p:cNvPr>
          <p:cNvPicPr>
            <a:picLocks noChangeAspect="1"/>
          </p:cNvPicPr>
          <p:nvPr/>
        </p:nvPicPr>
        <p:blipFill>
          <a:blip r:embed="rId3"/>
          <a:stretch>
            <a:fillRect/>
          </a:stretch>
        </p:blipFill>
        <p:spPr>
          <a:xfrm>
            <a:off x="2591295" y="2157573"/>
            <a:ext cx="3162234" cy="4341798"/>
          </a:xfrm>
          <a:prstGeom prst="rect">
            <a:avLst/>
          </a:prstGeom>
        </p:spPr>
      </p:pic>
    </p:spTree>
    <p:extLst>
      <p:ext uri="{BB962C8B-B14F-4D97-AF65-F5344CB8AC3E}">
        <p14:creationId xmlns:p14="http://schemas.microsoft.com/office/powerpoint/2010/main" val="280955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084A-9FE8-B20B-846E-E87AF8FAE6D6}"/>
              </a:ext>
            </a:extLst>
          </p:cNvPr>
          <p:cNvSpPr>
            <a:spLocks noGrp="1"/>
          </p:cNvSpPr>
          <p:nvPr>
            <p:ph type="title"/>
          </p:nvPr>
        </p:nvSpPr>
        <p:spPr/>
        <p:txBody>
          <a:bodyPr/>
          <a:lstStyle/>
          <a:p>
            <a:r>
              <a:rPr lang="en-US" dirty="0">
                <a:solidFill>
                  <a:srgbClr val="FF0000"/>
                </a:solidFill>
              </a:rPr>
              <a:t>Outcomes</a:t>
            </a:r>
          </a:p>
        </p:txBody>
      </p:sp>
      <p:sp>
        <p:nvSpPr>
          <p:cNvPr id="3" name="Content Placeholder 2">
            <a:extLst>
              <a:ext uri="{FF2B5EF4-FFF2-40B4-BE49-F238E27FC236}">
                <a16:creationId xmlns:a16="http://schemas.microsoft.com/office/drawing/2014/main" id="{BCC0EF8E-868A-64EA-11AF-44A1FB923102}"/>
              </a:ext>
            </a:extLst>
          </p:cNvPr>
          <p:cNvSpPr>
            <a:spLocks noGrp="1"/>
          </p:cNvSpPr>
          <p:nvPr>
            <p:ph idx="1"/>
          </p:nvPr>
        </p:nvSpPr>
        <p:spPr>
          <a:xfrm>
            <a:off x="838200" y="1389888"/>
            <a:ext cx="10515600" cy="4787075"/>
          </a:xfrm>
        </p:spPr>
        <p:txBody>
          <a:bodyPr/>
          <a:lstStyle/>
          <a:p>
            <a:r>
              <a:rPr lang="en-US" dirty="0"/>
              <a:t>Was there any difference in revenue over time for each of the methods?</a:t>
            </a:r>
          </a:p>
        </p:txBody>
      </p:sp>
      <p:sp>
        <p:nvSpPr>
          <p:cNvPr id="8" name="TextBox 7">
            <a:extLst>
              <a:ext uri="{FF2B5EF4-FFF2-40B4-BE49-F238E27FC236}">
                <a16:creationId xmlns:a16="http://schemas.microsoft.com/office/drawing/2014/main" id="{6A5CDCCF-FCDF-1F44-CF02-E700C4D282DB}"/>
              </a:ext>
            </a:extLst>
          </p:cNvPr>
          <p:cNvSpPr txBox="1"/>
          <p:nvPr/>
        </p:nvSpPr>
        <p:spPr>
          <a:xfrm>
            <a:off x="6620656" y="3112786"/>
            <a:ext cx="4861020" cy="2031325"/>
          </a:xfrm>
          <a:prstGeom prst="rect">
            <a:avLst/>
          </a:prstGeom>
          <a:noFill/>
        </p:spPr>
        <p:txBody>
          <a:bodyPr wrap="square">
            <a:spAutoFit/>
          </a:bodyPr>
          <a:lstStyle/>
          <a:p>
            <a:r>
              <a:rPr lang="en-US" dirty="0"/>
              <a:t>Sales trends:</a:t>
            </a:r>
          </a:p>
          <a:p>
            <a:pPr marL="285750" indent="-285750">
              <a:buFont typeface="Courier New" panose="02070309020205020404" pitchFamily="49" charset="0"/>
              <a:buChar char="o"/>
            </a:pPr>
            <a:r>
              <a:rPr lang="en-US" dirty="0"/>
              <a:t>Email: Sales start strong at around 100,000 in the first 4 weeks, but then decline.</a:t>
            </a:r>
          </a:p>
          <a:p>
            <a:pPr marL="285750" indent="-285750">
              <a:buFont typeface="Courier New" panose="02070309020205020404" pitchFamily="49" charset="0"/>
              <a:buChar char="o"/>
            </a:pPr>
            <a:r>
              <a:rPr lang="en-US" dirty="0"/>
              <a:t>Phone calls: Maintain a consistent average of 38,000 over the first 6 weeks.</a:t>
            </a:r>
          </a:p>
          <a:p>
            <a:pPr marL="285750" indent="-285750">
              <a:buFont typeface="Courier New" panose="02070309020205020404" pitchFamily="49" charset="0"/>
              <a:buChar char="o"/>
            </a:pPr>
            <a:r>
              <a:rPr lang="en-US" dirty="0"/>
              <a:t>Email + Call: Initially low, but shows a rising trend, eventually surpassing 100,000 in sales.</a:t>
            </a:r>
          </a:p>
        </p:txBody>
      </p:sp>
      <p:pic>
        <p:nvPicPr>
          <p:cNvPr id="4098" name="Picture 2">
            <a:extLst>
              <a:ext uri="{FF2B5EF4-FFF2-40B4-BE49-F238E27FC236}">
                <a16:creationId xmlns:a16="http://schemas.microsoft.com/office/drawing/2014/main" id="{6790DC98-767E-9092-FFB4-C5F3510BE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891" y="2471653"/>
            <a:ext cx="4756269" cy="3705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08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084A-9FE8-B20B-846E-E87AF8FAE6D6}"/>
              </a:ext>
            </a:extLst>
          </p:cNvPr>
          <p:cNvSpPr>
            <a:spLocks noGrp="1"/>
          </p:cNvSpPr>
          <p:nvPr>
            <p:ph type="title"/>
          </p:nvPr>
        </p:nvSpPr>
        <p:spPr/>
        <p:txBody>
          <a:bodyPr/>
          <a:lstStyle/>
          <a:p>
            <a:r>
              <a:rPr lang="en-US" dirty="0">
                <a:solidFill>
                  <a:srgbClr val="FF0000"/>
                </a:solidFill>
              </a:rPr>
              <a:t>Final Outcome and Business Metric</a:t>
            </a:r>
          </a:p>
        </p:txBody>
      </p:sp>
      <p:sp>
        <p:nvSpPr>
          <p:cNvPr id="3" name="Content Placeholder 2">
            <a:extLst>
              <a:ext uri="{FF2B5EF4-FFF2-40B4-BE49-F238E27FC236}">
                <a16:creationId xmlns:a16="http://schemas.microsoft.com/office/drawing/2014/main" id="{BCC0EF8E-868A-64EA-11AF-44A1FB923102}"/>
              </a:ext>
            </a:extLst>
          </p:cNvPr>
          <p:cNvSpPr>
            <a:spLocks noGrp="1"/>
          </p:cNvSpPr>
          <p:nvPr>
            <p:ph idx="1"/>
          </p:nvPr>
        </p:nvSpPr>
        <p:spPr>
          <a:xfrm>
            <a:off x="838200" y="1389888"/>
            <a:ext cx="10515600" cy="4787075"/>
          </a:xfrm>
        </p:spPr>
        <p:txBody>
          <a:bodyPr/>
          <a:lstStyle/>
          <a:p>
            <a:r>
              <a:rPr lang="en-US" dirty="0"/>
              <a:t>Based on the data, which method would you recommend we continue to use? </a:t>
            </a:r>
          </a:p>
        </p:txBody>
      </p:sp>
      <p:sp>
        <p:nvSpPr>
          <p:cNvPr id="9" name="TextBox 8">
            <a:extLst>
              <a:ext uri="{FF2B5EF4-FFF2-40B4-BE49-F238E27FC236}">
                <a16:creationId xmlns:a16="http://schemas.microsoft.com/office/drawing/2014/main" id="{20E884FE-D6BB-A1D9-A5A4-19E47D35DAFA}"/>
              </a:ext>
            </a:extLst>
          </p:cNvPr>
          <p:cNvSpPr txBox="1"/>
          <p:nvPr/>
        </p:nvSpPr>
        <p:spPr>
          <a:xfrm>
            <a:off x="1198159" y="5468112"/>
            <a:ext cx="9795681" cy="923330"/>
          </a:xfrm>
          <a:prstGeom prst="rect">
            <a:avLst/>
          </a:prstGeom>
          <a:noFill/>
        </p:spPr>
        <p:txBody>
          <a:bodyPr wrap="square">
            <a:spAutoFit/>
          </a:bodyPr>
          <a:lstStyle/>
          <a:p>
            <a:r>
              <a:rPr lang="en-US" dirty="0"/>
              <a:t>Considering the graph and factoring in the time required for each sales method, it is advisable to prioritize the email method and the email + call method. These approaches yield higher revenue while being more time-efficient compared to other methods.</a:t>
            </a:r>
          </a:p>
        </p:txBody>
      </p:sp>
      <p:pic>
        <p:nvPicPr>
          <p:cNvPr id="5" name="Picture 4">
            <a:extLst>
              <a:ext uri="{FF2B5EF4-FFF2-40B4-BE49-F238E27FC236}">
                <a16:creationId xmlns:a16="http://schemas.microsoft.com/office/drawing/2014/main" id="{DD0725FA-91AD-C96D-4AD6-B40A26FF563E}"/>
              </a:ext>
            </a:extLst>
          </p:cNvPr>
          <p:cNvPicPr>
            <a:picLocks noChangeAspect="1"/>
          </p:cNvPicPr>
          <p:nvPr/>
        </p:nvPicPr>
        <p:blipFill>
          <a:blip r:embed="rId3"/>
          <a:stretch>
            <a:fillRect/>
          </a:stretch>
        </p:blipFill>
        <p:spPr>
          <a:xfrm>
            <a:off x="2476070" y="2127192"/>
            <a:ext cx="5748617" cy="3312465"/>
          </a:xfrm>
          <a:prstGeom prst="rect">
            <a:avLst/>
          </a:prstGeom>
        </p:spPr>
      </p:pic>
    </p:spTree>
    <p:extLst>
      <p:ext uri="{BB962C8B-B14F-4D97-AF65-F5344CB8AC3E}">
        <p14:creationId xmlns:p14="http://schemas.microsoft.com/office/powerpoint/2010/main" val="2871701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56C6-F8FC-335C-43DA-5373176F7177}"/>
              </a:ext>
            </a:extLst>
          </p:cNvPr>
          <p:cNvSpPr>
            <a:spLocks noGrp="1"/>
          </p:cNvSpPr>
          <p:nvPr>
            <p:ph type="title"/>
          </p:nvPr>
        </p:nvSpPr>
        <p:spPr/>
        <p:txBody>
          <a:bodyPr/>
          <a:lstStyle/>
          <a:p>
            <a:r>
              <a:rPr lang="es-CO" dirty="0" err="1">
                <a:solidFill>
                  <a:srgbClr val="FF0000"/>
                </a:solidFill>
              </a:rPr>
              <a:t>Recomendation</a:t>
            </a:r>
            <a:endParaRPr lang="en-US" dirty="0">
              <a:solidFill>
                <a:srgbClr val="FF0000"/>
              </a:solidFill>
            </a:endParaRPr>
          </a:p>
        </p:txBody>
      </p:sp>
      <p:sp>
        <p:nvSpPr>
          <p:cNvPr id="3" name="Content Placeholder 2">
            <a:extLst>
              <a:ext uri="{FF2B5EF4-FFF2-40B4-BE49-F238E27FC236}">
                <a16:creationId xmlns:a16="http://schemas.microsoft.com/office/drawing/2014/main" id="{2615C567-B745-64BC-757F-F6DFAAB54A1A}"/>
              </a:ext>
            </a:extLst>
          </p:cNvPr>
          <p:cNvSpPr>
            <a:spLocks noGrp="1"/>
          </p:cNvSpPr>
          <p:nvPr>
            <p:ph idx="1"/>
          </p:nvPr>
        </p:nvSpPr>
        <p:spPr>
          <a:xfrm>
            <a:off x="539088" y="1546669"/>
            <a:ext cx="10515600" cy="463787"/>
          </a:xfrm>
        </p:spPr>
        <p:txBody>
          <a:bodyPr>
            <a:normAutofit lnSpcReduction="10000"/>
          </a:bodyPr>
          <a:lstStyle/>
          <a:p>
            <a:pPr marL="0" indent="0" algn="just">
              <a:buNone/>
            </a:pPr>
            <a:r>
              <a:rPr lang="es-CO" dirty="0"/>
              <a:t>Focus </a:t>
            </a:r>
            <a:r>
              <a:rPr lang="es-CO" dirty="0" err="1"/>
              <a:t>on</a:t>
            </a:r>
            <a:r>
              <a:rPr lang="es-CO" dirty="0"/>
              <a:t>:</a:t>
            </a:r>
            <a:endParaRPr lang="en-US" dirty="0"/>
          </a:p>
        </p:txBody>
      </p:sp>
      <p:pic>
        <p:nvPicPr>
          <p:cNvPr id="5" name="Picture 4" descr="A telephone with a cord attached to it&#10;&#10;Description automatically generated">
            <a:extLst>
              <a:ext uri="{FF2B5EF4-FFF2-40B4-BE49-F238E27FC236}">
                <a16:creationId xmlns:a16="http://schemas.microsoft.com/office/drawing/2014/main" id="{4FF71050-4DDB-7067-E105-3D38D369F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7296" y="1554133"/>
            <a:ext cx="3371794" cy="1768216"/>
          </a:xfrm>
          <a:prstGeom prst="rect">
            <a:avLst/>
          </a:prstGeom>
        </p:spPr>
      </p:pic>
      <p:sp>
        <p:nvSpPr>
          <p:cNvPr id="6" name="TextBox 5">
            <a:extLst>
              <a:ext uri="{FF2B5EF4-FFF2-40B4-BE49-F238E27FC236}">
                <a16:creationId xmlns:a16="http://schemas.microsoft.com/office/drawing/2014/main" id="{57F80B96-04C5-9F0C-3684-A886E6818FCA}"/>
              </a:ext>
            </a:extLst>
          </p:cNvPr>
          <p:cNvSpPr txBox="1"/>
          <p:nvPr/>
        </p:nvSpPr>
        <p:spPr>
          <a:xfrm>
            <a:off x="6255196" y="3609474"/>
            <a:ext cx="5280103" cy="923330"/>
          </a:xfrm>
          <a:prstGeom prst="rect">
            <a:avLst/>
          </a:prstGeom>
          <a:noFill/>
        </p:spPr>
        <p:txBody>
          <a:bodyPr wrap="square" rtlCol="0">
            <a:spAutoFit/>
          </a:bodyPr>
          <a:lstStyle/>
          <a:p>
            <a:r>
              <a:rPr lang="es-CO" dirty="0"/>
              <a:t>Email + </a:t>
            </a:r>
            <a:r>
              <a:rPr lang="es-CO" dirty="0" err="1"/>
              <a:t>Call</a:t>
            </a:r>
            <a:r>
              <a:rPr lang="es-CO" dirty="0"/>
              <a:t>: </a:t>
            </a:r>
            <a:r>
              <a:rPr lang="en-US" dirty="0"/>
              <a:t>The email required little work from the team, the call was around ten minutes per customer</a:t>
            </a:r>
          </a:p>
          <a:p>
            <a:endParaRPr lang="en-US" dirty="0"/>
          </a:p>
        </p:txBody>
      </p:sp>
      <p:pic>
        <p:nvPicPr>
          <p:cNvPr id="8" name="Picture 7" descr="A blue and white envelope with a symbol&#10;&#10;Description automatically generated">
            <a:extLst>
              <a:ext uri="{FF2B5EF4-FFF2-40B4-BE49-F238E27FC236}">
                <a16:creationId xmlns:a16="http://schemas.microsoft.com/office/drawing/2014/main" id="{54CC60A7-48C0-BF15-CDFE-C0CFBD13BE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0262" y="1949172"/>
            <a:ext cx="2199290" cy="1242828"/>
          </a:xfrm>
          <a:prstGeom prst="rect">
            <a:avLst/>
          </a:prstGeom>
        </p:spPr>
      </p:pic>
      <p:sp>
        <p:nvSpPr>
          <p:cNvPr id="9" name="TextBox 8">
            <a:extLst>
              <a:ext uri="{FF2B5EF4-FFF2-40B4-BE49-F238E27FC236}">
                <a16:creationId xmlns:a16="http://schemas.microsoft.com/office/drawing/2014/main" id="{BE9FDBF0-3F0E-0B94-01C9-F304E75B8DB2}"/>
              </a:ext>
            </a:extLst>
          </p:cNvPr>
          <p:cNvSpPr txBox="1"/>
          <p:nvPr/>
        </p:nvSpPr>
        <p:spPr>
          <a:xfrm>
            <a:off x="879372" y="3609474"/>
            <a:ext cx="5030938" cy="646331"/>
          </a:xfrm>
          <a:prstGeom prst="rect">
            <a:avLst/>
          </a:prstGeom>
          <a:noFill/>
        </p:spPr>
        <p:txBody>
          <a:bodyPr wrap="square" rtlCol="0">
            <a:spAutoFit/>
          </a:bodyPr>
          <a:lstStyle/>
          <a:p>
            <a:r>
              <a:rPr lang="es-CO" dirty="0"/>
              <a:t>Email: </a:t>
            </a:r>
            <a:r>
              <a:rPr lang="en-US" dirty="0"/>
              <a:t>This required very little work for the team.</a:t>
            </a:r>
          </a:p>
          <a:p>
            <a:endParaRPr lang="en-US" dirty="0"/>
          </a:p>
        </p:txBody>
      </p:sp>
      <p:sp>
        <p:nvSpPr>
          <p:cNvPr id="16" name="Content Placeholder 2">
            <a:extLst>
              <a:ext uri="{FF2B5EF4-FFF2-40B4-BE49-F238E27FC236}">
                <a16:creationId xmlns:a16="http://schemas.microsoft.com/office/drawing/2014/main" id="{76806A69-6D4B-B3A1-8620-4C053EEEA0FD}"/>
              </a:ext>
            </a:extLst>
          </p:cNvPr>
          <p:cNvSpPr txBox="1">
            <a:spLocks/>
          </p:cNvSpPr>
          <p:nvPr/>
        </p:nvSpPr>
        <p:spPr>
          <a:xfrm>
            <a:off x="607281" y="4449231"/>
            <a:ext cx="10515600" cy="4637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err="1"/>
              <a:t>Avoid</a:t>
            </a:r>
            <a:r>
              <a:rPr lang="es-CO" dirty="0"/>
              <a:t>:</a:t>
            </a:r>
            <a:endParaRPr lang="en-US" dirty="0"/>
          </a:p>
        </p:txBody>
      </p:sp>
      <p:pic>
        <p:nvPicPr>
          <p:cNvPr id="18" name="Picture 17" descr="A hands holding telephones&#10;&#10;Description automatically generated">
            <a:extLst>
              <a:ext uri="{FF2B5EF4-FFF2-40B4-BE49-F238E27FC236}">
                <a16:creationId xmlns:a16="http://schemas.microsoft.com/office/drawing/2014/main" id="{B55FDDC4-78A3-6512-37FA-1062E60EF8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9743" y="4822724"/>
            <a:ext cx="2873070" cy="1616102"/>
          </a:xfrm>
          <a:prstGeom prst="rect">
            <a:avLst/>
          </a:prstGeom>
          <a:solidFill>
            <a:schemeClr val="accent2"/>
          </a:solidFill>
          <a:ln>
            <a:solidFill>
              <a:srgbClr val="FF0000"/>
            </a:solidFill>
          </a:ln>
        </p:spPr>
      </p:pic>
      <p:sp>
        <p:nvSpPr>
          <p:cNvPr id="20" name="TextBox 19">
            <a:extLst>
              <a:ext uri="{FF2B5EF4-FFF2-40B4-BE49-F238E27FC236}">
                <a16:creationId xmlns:a16="http://schemas.microsoft.com/office/drawing/2014/main" id="{30F256FB-D429-1A05-F548-FB97F35DB90D}"/>
              </a:ext>
            </a:extLst>
          </p:cNvPr>
          <p:cNvSpPr txBox="1"/>
          <p:nvPr/>
        </p:nvSpPr>
        <p:spPr>
          <a:xfrm>
            <a:off x="5570482" y="5303867"/>
            <a:ext cx="5964817" cy="646331"/>
          </a:xfrm>
          <a:prstGeom prst="rect">
            <a:avLst/>
          </a:prstGeom>
          <a:noFill/>
        </p:spPr>
        <p:txBody>
          <a:bodyPr wrap="square">
            <a:spAutoFit/>
          </a:bodyPr>
          <a:lstStyle/>
          <a:p>
            <a:r>
              <a:rPr lang="en-US" dirty="0">
                <a:solidFill>
                  <a:srgbClr val="C00000"/>
                </a:solidFill>
              </a:rPr>
              <a:t>On average members of the team were on the phone for around thirty minutes per customer.</a:t>
            </a:r>
          </a:p>
        </p:txBody>
      </p:sp>
    </p:spTree>
    <p:extLst>
      <p:ext uri="{BB962C8B-B14F-4D97-AF65-F5344CB8AC3E}">
        <p14:creationId xmlns:p14="http://schemas.microsoft.com/office/powerpoint/2010/main" val="52363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56C6-F8FC-335C-43DA-5373176F7177}"/>
              </a:ext>
            </a:extLst>
          </p:cNvPr>
          <p:cNvSpPr>
            <a:spLocks noGrp="1"/>
          </p:cNvSpPr>
          <p:nvPr>
            <p:ph type="title"/>
          </p:nvPr>
        </p:nvSpPr>
        <p:spPr/>
        <p:txBody>
          <a:bodyPr/>
          <a:lstStyle/>
          <a:p>
            <a:r>
              <a:rPr lang="es-CO" dirty="0" err="1">
                <a:solidFill>
                  <a:srgbClr val="FF0000"/>
                </a:solidFill>
              </a:rPr>
              <a:t>Recomendation</a:t>
            </a:r>
            <a:endParaRPr lang="en-US" dirty="0">
              <a:solidFill>
                <a:srgbClr val="FF0000"/>
              </a:solidFill>
            </a:endParaRPr>
          </a:p>
        </p:txBody>
      </p:sp>
      <p:sp>
        <p:nvSpPr>
          <p:cNvPr id="7" name="TextBox 6">
            <a:extLst>
              <a:ext uri="{FF2B5EF4-FFF2-40B4-BE49-F238E27FC236}">
                <a16:creationId xmlns:a16="http://schemas.microsoft.com/office/drawing/2014/main" id="{D5021216-932A-37C3-7110-6FFCB9BAACFE}"/>
              </a:ext>
            </a:extLst>
          </p:cNvPr>
          <p:cNvSpPr txBox="1"/>
          <p:nvPr/>
        </p:nvSpPr>
        <p:spPr>
          <a:xfrm>
            <a:off x="739256" y="1522822"/>
            <a:ext cx="10902284" cy="1384995"/>
          </a:xfrm>
          <a:prstGeom prst="rect">
            <a:avLst/>
          </a:prstGeom>
          <a:noFill/>
        </p:spPr>
        <p:txBody>
          <a:bodyPr wrap="square">
            <a:spAutoFit/>
          </a:bodyPr>
          <a:lstStyle/>
          <a:p>
            <a:r>
              <a:rPr lang="en-US" sz="2800" dirty="0"/>
              <a:t>Additionally, maintaining an updated website can simplify work for your team and attract new customers by keeping them informed about new products.</a:t>
            </a:r>
          </a:p>
        </p:txBody>
      </p:sp>
      <p:pic>
        <p:nvPicPr>
          <p:cNvPr id="4" name="Picture 3">
            <a:extLst>
              <a:ext uri="{FF2B5EF4-FFF2-40B4-BE49-F238E27FC236}">
                <a16:creationId xmlns:a16="http://schemas.microsoft.com/office/drawing/2014/main" id="{C0B14BEC-900E-CA61-DEFB-11E950766838}"/>
              </a:ext>
            </a:extLst>
          </p:cNvPr>
          <p:cNvPicPr>
            <a:picLocks noChangeAspect="1"/>
          </p:cNvPicPr>
          <p:nvPr/>
        </p:nvPicPr>
        <p:blipFill>
          <a:blip r:embed="rId3"/>
          <a:stretch>
            <a:fillRect/>
          </a:stretch>
        </p:blipFill>
        <p:spPr>
          <a:xfrm>
            <a:off x="1842498" y="3029645"/>
            <a:ext cx="8507004" cy="3635774"/>
          </a:xfrm>
          <a:prstGeom prst="rect">
            <a:avLst/>
          </a:prstGeom>
        </p:spPr>
      </p:pic>
    </p:spTree>
    <p:extLst>
      <p:ext uri="{BB962C8B-B14F-4D97-AF65-F5344CB8AC3E}">
        <p14:creationId xmlns:p14="http://schemas.microsoft.com/office/powerpoint/2010/main" val="2937200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1026</Words>
  <Application>Microsoft Office PowerPoint</Application>
  <PresentationFormat>Widescreen</PresentationFormat>
  <Paragraphs>67</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Consolas</vt:lpstr>
      <vt:lpstr>Courier New</vt:lpstr>
      <vt:lpstr>Office Theme</vt:lpstr>
      <vt:lpstr>Practical Exam Presentation</vt:lpstr>
      <vt:lpstr>Business Goal</vt:lpstr>
      <vt:lpstr>Outcomes</vt:lpstr>
      <vt:lpstr>Outcomes</vt:lpstr>
      <vt:lpstr>Outcomes</vt:lpstr>
      <vt:lpstr>Outcomes</vt:lpstr>
      <vt:lpstr>Final Outcome and Business Metric</vt:lpstr>
      <vt:lpstr>Recomendation</vt:lpstr>
      <vt:lpstr>Recomendation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Exam Presentation</dc:title>
  <dc:creator>Karen Nathalia Barajas Sandoval</dc:creator>
  <cp:lastModifiedBy>Juan Felipe Mantilla</cp:lastModifiedBy>
  <cp:revision>3</cp:revision>
  <dcterms:created xsi:type="dcterms:W3CDTF">2023-09-06T18:20:38Z</dcterms:created>
  <dcterms:modified xsi:type="dcterms:W3CDTF">2023-10-06T01:55:49Z</dcterms:modified>
</cp:coreProperties>
</file>