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0" r:id="rId4"/>
    <p:sldId id="293" r:id="rId5"/>
    <p:sldId id="294" r:id="rId6"/>
    <p:sldId id="296" r:id="rId7"/>
    <p:sldId id="297" r:id="rId8"/>
    <p:sldId id="288" r:id="rId9"/>
    <p:sldId id="285" r:id="rId10"/>
  </p:sldIdLst>
  <p:sldSz cx="12192000" cy="6858000"/>
  <p:notesSz cx="6858000" cy="1247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67568" autoAdjust="0"/>
  </p:normalViewPr>
  <p:slideViewPr>
    <p:cSldViewPr snapToGrid="0" showGuides="1">
      <p:cViewPr varScale="1">
        <p:scale>
          <a:sx n="71" d="100"/>
          <a:sy n="71" d="100"/>
        </p:scale>
        <p:origin x="1512" y="1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tition_of_a_se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Mean" TargetMode="External"/><Relationship Id="rId4" Type="http://schemas.openxmlformats.org/officeDocument/2006/relationships/hyperlink" Target="https://en.wikipedia.org/wiki/Cluster_(statist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Energy sources: Conventional Energy sources(coal, natural gas, nuclear,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…) are very big projects and therefore these projects are very expensive. However, new clean Energy sources can have smaller projects and therefore cheaper.</a:t>
            </a:r>
          </a:p>
          <a:p>
            <a:r>
              <a:rPr lang="en-US" sz="1200" dirty="0">
                <a:solidFill>
                  <a:schemeClr val="bg1"/>
                </a:solidFill>
              </a:rPr>
              <a:t>Players: in  the past few big companies, now many medium/small companies that are making the market more competitive. To compete you need creative ideas.</a:t>
            </a:r>
          </a:p>
          <a:p>
            <a:r>
              <a:rPr lang="en-US" sz="1200" dirty="0">
                <a:solidFill>
                  <a:schemeClr val="bg1"/>
                </a:solidFill>
              </a:rPr>
              <a:t>Data Projects that in the past were beyond 100 </a:t>
            </a:r>
            <a:r>
              <a:rPr lang="en-US" sz="1200" dirty="0" err="1">
                <a:solidFill>
                  <a:schemeClr val="bg1"/>
                </a:solidFill>
              </a:rPr>
              <a:t>kUSD</a:t>
            </a:r>
            <a:r>
              <a:rPr lang="en-US" sz="1200" dirty="0">
                <a:solidFill>
                  <a:schemeClr val="bg1"/>
                </a:solidFill>
              </a:rPr>
              <a:t>, now are much smaller through the wide use of programming languages and online tools.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1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Plant availability: The use of technology improve plant availability (necessary to keep in the market)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Maintenance: additionally technologies allow to reduce maintenance costs, with a better use of the preventive maintenance.</a:t>
            </a:r>
          </a:p>
          <a:p>
            <a:r>
              <a:rPr lang="en-US" sz="1200" dirty="0">
                <a:solidFill>
                  <a:schemeClr val="bg1"/>
                </a:solidFill>
              </a:rPr>
              <a:t>Staff time: additionally</a:t>
            </a:r>
            <a:endParaRPr lang="es-ES" dirty="0"/>
          </a:p>
          <a:p>
            <a:endParaRPr lang="en-US" dirty="0" err="1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4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Preliminary exploratory analysis:</a:t>
            </a:r>
          </a:p>
          <a:p>
            <a:r>
              <a:rPr lang="en-US" dirty="0">
                <a:cs typeface="Calibri"/>
              </a:rPr>
              <a:t>Clean</a:t>
            </a:r>
          </a:p>
          <a:p>
            <a:r>
              <a:rPr lang="en-US" dirty="0">
                <a:cs typeface="Calibri"/>
              </a:rPr>
              <a:t>-Selecting the fields we need</a:t>
            </a:r>
          </a:p>
          <a:p>
            <a:r>
              <a:rPr lang="en-US" dirty="0">
                <a:cs typeface="Calibri"/>
              </a:rPr>
              <a:t>Prepare data:</a:t>
            </a:r>
          </a:p>
          <a:p>
            <a:r>
              <a:rPr lang="en-US" dirty="0">
                <a:cs typeface="Calibri"/>
              </a:rPr>
              <a:t>-Time index</a:t>
            </a:r>
          </a:p>
          <a:p>
            <a:r>
              <a:rPr lang="en-US" dirty="0">
                <a:cs typeface="Calibri"/>
              </a:rPr>
              <a:t>-Data in float</a:t>
            </a:r>
          </a:p>
          <a:p>
            <a:r>
              <a:rPr lang="en-US" dirty="0">
                <a:cs typeface="Calibri"/>
              </a:rPr>
              <a:t>-Plotting</a:t>
            </a:r>
          </a:p>
          <a:p>
            <a:r>
              <a:rPr lang="en-US" dirty="0">
                <a:cs typeface="Calibri"/>
              </a:rPr>
              <a:t>-Outliers</a:t>
            </a:r>
          </a:p>
          <a:p>
            <a:r>
              <a:rPr lang="en-US" dirty="0">
                <a:cs typeface="Calibri"/>
              </a:rPr>
              <a:t>-Missing value</a:t>
            </a:r>
          </a:p>
          <a:p>
            <a:r>
              <a:rPr lang="en-US" dirty="0">
                <a:cs typeface="Calibri"/>
              </a:rPr>
              <a:t>	K-means. 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creates ‘k’ similar clusters of data points.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-Seasonality </a:t>
            </a:r>
          </a:p>
          <a:p>
            <a:r>
              <a:rPr lang="en-US" dirty="0">
                <a:cs typeface="Calibri"/>
              </a:rPr>
              <a:t>	Make the TS stationary by differentiating (stationary means: 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 of a process generating a time series do not change over time)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		To do that differentiating ( </a:t>
            </a:r>
            <a:r>
              <a:rPr lang="en-US" dirty="0" err="1">
                <a:cs typeface="Calibri"/>
              </a:rPr>
              <a:t>seasonal+trend+random</a:t>
            </a:r>
            <a:r>
              <a:rPr lang="en-US" dirty="0">
                <a:cs typeface="Calibri"/>
              </a:rPr>
              <a:t> ) check if there is evidence of a trend so we can </a:t>
            </a:r>
          </a:p>
          <a:p>
            <a:r>
              <a:rPr lang="en-US" dirty="0">
                <a:cs typeface="Calibri"/>
              </a:rPr>
              <a:t>		Augmented Dick-Fuller test : </a:t>
            </a:r>
            <a:r>
              <a:rPr lang="en" dirty="0">
                <a:cs typeface="Calibri"/>
              </a:rPr>
              <a:t>Null Hypothesis: TS has a unit root and hence is non-stationary.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		We train the model with the residuals</a:t>
            </a:r>
          </a:p>
          <a:p>
            <a:r>
              <a:rPr lang="en-US" dirty="0">
                <a:cs typeface="Calibri"/>
              </a:rPr>
              <a:t>	Cluster (</a:t>
            </a:r>
            <a:r>
              <a:rPr lang="e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-means clustering aims to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artition of a set"/>
              </a:rPr>
              <a:t>partition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observations into </a:t>
            </a:r>
            <a:r>
              <a:rPr lang="e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clusters in which each observation belongs to the </a:t>
            </a:r>
            <a:r>
              <a:rPr 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luster (statistics)"/>
              </a:rPr>
              <a:t>cluster</a:t>
            </a:r>
            <a:r>
              <a:rPr 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nearest </a:t>
            </a:r>
            <a:r>
              <a:rPr lang="e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mea</a:t>
            </a:r>
            <a:r>
              <a:rPr lang="en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n)</a:t>
            </a:r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AutoArima</a:t>
            </a:r>
            <a:r>
              <a:rPr lang="en-US" dirty="0">
                <a:cs typeface="Calibri"/>
              </a:rPr>
              <a:t> (Auto </a:t>
            </a:r>
            <a:r>
              <a:rPr lang="en-US" dirty="0" err="1">
                <a:cs typeface="Calibri"/>
              </a:rPr>
              <a:t>Regresive</a:t>
            </a:r>
            <a:r>
              <a:rPr lang="en-US" dirty="0">
                <a:cs typeface="Calibri"/>
              </a:rPr>
              <a:t> Integrating Moving Average) try several parameters to get the optimal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Akaike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err="1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9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6/20/19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9" y="2746506"/>
            <a:ext cx="10656498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Wind Turbine Signal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3139" y="-384500"/>
            <a:ext cx="1865717" cy="202787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2369" y="119978"/>
            <a:ext cx="2147261" cy="196797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19FCF2-42E6-3446-A852-3D9DA6061D5C}"/>
              </a:ext>
            </a:extLst>
          </p:cNvPr>
          <p:cNvSpPr txBox="1">
            <a:spLocks/>
          </p:cNvSpPr>
          <p:nvPr/>
        </p:nvSpPr>
        <p:spPr>
          <a:xfrm>
            <a:off x="1040919" y="3852177"/>
            <a:ext cx="10110158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TFM Master Data Science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Juan Fajardo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05A98F-3279-9646-9528-EF86E8D228B4}"/>
              </a:ext>
            </a:extLst>
          </p:cNvPr>
          <p:cNvSpPr txBox="1">
            <a:spLocks/>
          </p:cNvSpPr>
          <p:nvPr/>
        </p:nvSpPr>
        <p:spPr>
          <a:xfrm>
            <a:off x="1524000" y="6043478"/>
            <a:ext cx="9144000" cy="3877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14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edition </a:t>
            </a:r>
            <a:r>
              <a:rPr lang="en-US" sz="2800" dirty="0" err="1">
                <a:solidFill>
                  <a:schemeClr val="bg1"/>
                </a:solidFill>
              </a:rPr>
              <a:t>Kschool</a:t>
            </a:r>
            <a:r>
              <a:rPr lang="en-US" sz="2800" dirty="0">
                <a:solidFill>
                  <a:schemeClr val="bg1"/>
                </a:solidFill>
              </a:rPr>
              <a:t> – June 22, 2019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1479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540636" y="2780599"/>
            <a:ext cx="3115707" cy="190895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52159" y="2780598"/>
            <a:ext cx="3115705" cy="190895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547922" y="2780597"/>
            <a:ext cx="3115706" cy="190895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3492085" y="3536150"/>
            <a:ext cx="128054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Energy Sources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503607" y="3536150"/>
            <a:ext cx="128054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Players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7446116" y="3536150"/>
            <a:ext cx="128054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Projects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5983070" y="2962611"/>
            <a:ext cx="355086" cy="347314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8015254" y="2983062"/>
            <a:ext cx="349168" cy="372574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4014249" y="2953103"/>
            <a:ext cx="343250" cy="366258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FC6B07-893D-C448-9391-8FE2959B64ED}"/>
              </a:ext>
            </a:extLst>
          </p:cNvPr>
          <p:cNvSpPr/>
          <p:nvPr/>
        </p:nvSpPr>
        <p:spPr>
          <a:xfrm>
            <a:off x="3495086" y="4090983"/>
            <a:ext cx="1280547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From conventional to clean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EF2936-FB45-5F4E-8611-15099F071F8A}"/>
              </a:ext>
            </a:extLst>
          </p:cNvPr>
          <p:cNvSpPr/>
          <p:nvPr/>
        </p:nvSpPr>
        <p:spPr>
          <a:xfrm>
            <a:off x="5444194" y="4090984"/>
            <a:ext cx="128054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From big players to small players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514ADE-45B8-5C4F-8D7D-11F284EC12B3}"/>
              </a:ext>
            </a:extLst>
          </p:cNvPr>
          <p:cNvSpPr/>
          <p:nvPr/>
        </p:nvSpPr>
        <p:spPr>
          <a:xfrm>
            <a:off x="7445036" y="4102771"/>
            <a:ext cx="128054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Difficult to simple 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994D6-B658-B540-B8DC-BD4F6FD8B4F3}"/>
              </a:ext>
            </a:extLst>
          </p:cNvPr>
          <p:cNvSpPr txBox="1"/>
          <p:nvPr/>
        </p:nvSpPr>
        <p:spPr>
          <a:xfrm>
            <a:off x="631712" y="983800"/>
            <a:ext cx="793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Energy</a:t>
            </a:r>
            <a:r>
              <a:rPr lang="es-ES" sz="2000" b="1" dirty="0"/>
              <a:t> </a:t>
            </a:r>
            <a:r>
              <a:rPr lang="es-ES" sz="2000" b="1" dirty="0" err="1"/>
              <a:t>industry</a:t>
            </a:r>
            <a:r>
              <a:rPr lang="es-ES" sz="2000" b="1" dirty="0"/>
              <a:t> </a:t>
            </a:r>
            <a:r>
              <a:rPr lang="es-ES" sz="2000" b="1" dirty="0" err="1"/>
              <a:t>is</a:t>
            </a:r>
            <a:r>
              <a:rPr lang="es-ES" sz="2000" b="1" dirty="0"/>
              <a:t> </a:t>
            </a:r>
            <a:r>
              <a:rPr lang="es-ES" sz="2000" b="1" dirty="0" err="1"/>
              <a:t>changing</a:t>
            </a:r>
            <a:r>
              <a:rPr lang="es-ES" sz="2000" b="1" dirty="0"/>
              <a:t> and </a:t>
            </a:r>
            <a:r>
              <a:rPr lang="es-ES" sz="2000" b="1" dirty="0" err="1"/>
              <a:t>we</a:t>
            </a:r>
            <a:r>
              <a:rPr lang="es-ES" sz="2000" b="1" dirty="0"/>
              <a:t> </a:t>
            </a:r>
            <a:r>
              <a:rPr lang="es-ES" sz="2000" b="1" dirty="0" err="1"/>
              <a:t>want</a:t>
            </a:r>
            <a:r>
              <a:rPr lang="es-ES" sz="2000" b="1" dirty="0"/>
              <a:t> to be </a:t>
            </a:r>
            <a:r>
              <a:rPr lang="es-ES" sz="2000" b="1" dirty="0" err="1"/>
              <a:t>part</a:t>
            </a:r>
            <a:r>
              <a:rPr lang="es-ES" sz="2000" b="1" dirty="0"/>
              <a:t> of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change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7689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40B684-AEDB-B24F-8854-E7A2772E1AA7}"/>
              </a:ext>
            </a:extLst>
          </p:cNvPr>
          <p:cNvSpPr txBox="1"/>
          <p:nvPr/>
        </p:nvSpPr>
        <p:spPr>
          <a:xfrm>
            <a:off x="785023" y="2208168"/>
            <a:ext cx="614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b="1" dirty="0" err="1"/>
              <a:t>for</a:t>
            </a:r>
            <a:r>
              <a:rPr lang="es-ES" sz="2000" b="1" dirty="0"/>
              <a:t> </a:t>
            </a:r>
            <a:r>
              <a:rPr lang="es-ES" sz="2000" b="1" dirty="0" err="1"/>
              <a:t>wind</a:t>
            </a:r>
            <a:r>
              <a:rPr lang="es-ES" sz="2000" b="1" dirty="0"/>
              <a:t> turbine </a:t>
            </a:r>
            <a:r>
              <a:rPr lang="es-ES" sz="2000" b="1" dirty="0" err="1"/>
              <a:t>signal</a:t>
            </a:r>
            <a:r>
              <a:rPr lang="es-ES" sz="2000" b="1" dirty="0"/>
              <a:t> </a:t>
            </a:r>
            <a:r>
              <a:rPr lang="es-ES" sz="2000" b="1" dirty="0" err="1"/>
              <a:t>analysis</a:t>
            </a:r>
            <a:r>
              <a:rPr lang="es-ES" sz="2000" b="1" dirty="0"/>
              <a:t>, </a:t>
            </a:r>
            <a:r>
              <a:rPr lang="es-ES" sz="2000" b="1" dirty="0" err="1"/>
              <a:t>maximizing</a:t>
            </a:r>
            <a:r>
              <a:rPr lang="es-ES" sz="2000" b="1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EE677-FE22-B145-8B9E-1DFAB15EC173}"/>
              </a:ext>
            </a:extLst>
          </p:cNvPr>
          <p:cNvSpPr txBox="1"/>
          <p:nvPr/>
        </p:nvSpPr>
        <p:spPr>
          <a:xfrm>
            <a:off x="702080" y="1334878"/>
            <a:ext cx="790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Predicting</a:t>
            </a:r>
            <a:r>
              <a:rPr lang="es-ES" sz="2000" b="1" dirty="0"/>
              <a:t> </a:t>
            </a:r>
            <a:r>
              <a:rPr lang="es-ES" sz="2000" b="1" dirty="0" err="1"/>
              <a:t>future</a:t>
            </a:r>
            <a:r>
              <a:rPr lang="es-ES" sz="2000" b="1" dirty="0"/>
              <a:t> </a:t>
            </a:r>
            <a:r>
              <a:rPr lang="es-ES" sz="2000" b="1" dirty="0" err="1"/>
              <a:t>values</a:t>
            </a:r>
            <a:r>
              <a:rPr lang="es-ES" sz="2000" b="1" dirty="0"/>
              <a:t> </a:t>
            </a:r>
            <a:r>
              <a:rPr lang="es-ES" sz="2000" b="1" dirty="0" err="1"/>
              <a:t>compared</a:t>
            </a:r>
            <a:r>
              <a:rPr lang="es-ES" sz="2000" b="1" dirty="0"/>
              <a:t> </a:t>
            </a:r>
            <a:r>
              <a:rPr lang="es-ES" sz="2000" b="1" dirty="0" err="1"/>
              <a:t>with</a:t>
            </a:r>
            <a:r>
              <a:rPr lang="es-ES" sz="2000" b="1" dirty="0"/>
              <a:t> real </a:t>
            </a:r>
            <a:r>
              <a:rPr lang="es-ES" sz="2000" b="1" dirty="0" err="1"/>
              <a:t>values</a:t>
            </a:r>
            <a:r>
              <a:rPr lang="es-ES" sz="2000" b="1" dirty="0"/>
              <a:t> &gt; </a:t>
            </a:r>
            <a:r>
              <a:rPr lang="es-ES" sz="2000" b="1" dirty="0" err="1"/>
              <a:t>predicting</a:t>
            </a:r>
            <a:r>
              <a:rPr lang="es-ES" sz="2000" b="1" dirty="0"/>
              <a:t> </a:t>
            </a:r>
            <a:r>
              <a:rPr lang="es-ES" sz="2000" b="1" dirty="0" err="1"/>
              <a:t>errors</a:t>
            </a:r>
            <a:endParaRPr lang="es-ES" sz="2000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E537B477-D8E8-2844-BC7B-C3ED6F30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717245" y="3679597"/>
            <a:ext cx="2938285" cy="187393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C0777D18-D618-814C-9E58-0E8E4DA6D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30928" y="3679597"/>
            <a:ext cx="2938284" cy="187393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6B7B2-CEEF-2F4F-A074-B3E22B2D7F08}"/>
              </a:ext>
            </a:extLst>
          </p:cNvPr>
          <p:cNvSpPr/>
          <p:nvPr/>
        </p:nvSpPr>
        <p:spPr>
          <a:xfrm>
            <a:off x="4585966" y="4506354"/>
            <a:ext cx="12570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Plant availability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F12107-63FE-DF48-90AB-CAEFAA2DC504}"/>
              </a:ext>
            </a:extLst>
          </p:cNvPr>
          <p:cNvSpPr/>
          <p:nvPr/>
        </p:nvSpPr>
        <p:spPr>
          <a:xfrm>
            <a:off x="6599645" y="4506354"/>
            <a:ext cx="12570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Maintenance Costs</a:t>
            </a:r>
          </a:p>
        </p:txBody>
      </p:sp>
      <p:grpSp>
        <p:nvGrpSpPr>
          <p:cNvPr id="16" name="Group 15" descr="Icon of money. ">
            <a:extLst>
              <a:ext uri="{FF2B5EF4-FFF2-40B4-BE49-F238E27FC236}">
                <a16:creationId xmlns:a16="http://schemas.microsoft.com/office/drawing/2014/main" id="{22F518D5-0AA4-B74C-ACF5-4B862157D93C}"/>
              </a:ext>
            </a:extLst>
          </p:cNvPr>
          <p:cNvGrpSpPr/>
          <p:nvPr/>
        </p:nvGrpSpPr>
        <p:grpSpPr>
          <a:xfrm>
            <a:off x="7099222" y="3915913"/>
            <a:ext cx="348573" cy="347396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17" name="Freeform 497">
              <a:extLst>
                <a:ext uri="{FF2B5EF4-FFF2-40B4-BE49-F238E27FC236}">
                  <a16:creationId xmlns:a16="http://schemas.microsoft.com/office/drawing/2014/main" id="{4F56393F-2B9A-B548-B2D1-B79BD268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98">
              <a:extLst>
                <a:ext uri="{FF2B5EF4-FFF2-40B4-BE49-F238E27FC236}">
                  <a16:creationId xmlns:a16="http://schemas.microsoft.com/office/drawing/2014/main" id="{5D6EF79F-BF19-424E-AC23-7029DBB3F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99">
              <a:extLst>
                <a:ext uri="{FF2B5EF4-FFF2-40B4-BE49-F238E27FC236}">
                  <a16:creationId xmlns:a16="http://schemas.microsoft.com/office/drawing/2014/main" id="{8FEA6D08-0961-5244-ADE6-CD95E4F4A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00">
              <a:extLst>
                <a:ext uri="{FF2B5EF4-FFF2-40B4-BE49-F238E27FC236}">
                  <a16:creationId xmlns:a16="http://schemas.microsoft.com/office/drawing/2014/main" id="{B2ACB0CE-2F39-EF46-A007-E8EB8520C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501">
              <a:extLst>
                <a:ext uri="{FF2B5EF4-FFF2-40B4-BE49-F238E27FC236}">
                  <a16:creationId xmlns:a16="http://schemas.microsoft.com/office/drawing/2014/main" id="{EACB7C00-86D9-4A49-8833-55159B291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502">
              <a:extLst>
                <a:ext uri="{FF2B5EF4-FFF2-40B4-BE49-F238E27FC236}">
                  <a16:creationId xmlns:a16="http://schemas.microsoft.com/office/drawing/2014/main" id="{5451EA4C-4050-A541-8413-0FEA76A9B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03">
              <a:extLst>
                <a:ext uri="{FF2B5EF4-FFF2-40B4-BE49-F238E27FC236}">
                  <a16:creationId xmlns:a16="http://schemas.microsoft.com/office/drawing/2014/main" id="{62643C11-D497-694E-A1EA-A42A0E60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504">
              <a:extLst>
                <a:ext uri="{FF2B5EF4-FFF2-40B4-BE49-F238E27FC236}">
                  <a16:creationId xmlns:a16="http://schemas.microsoft.com/office/drawing/2014/main" id="{04FD2A2E-3939-2E4C-BC07-2036DD826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5" name="Group 24" descr="Icon of abacus. ">
            <a:extLst>
              <a:ext uri="{FF2B5EF4-FFF2-40B4-BE49-F238E27FC236}">
                <a16:creationId xmlns:a16="http://schemas.microsoft.com/office/drawing/2014/main" id="{3B9EDCB9-B9F5-5046-9943-49E5A47AC77B}"/>
              </a:ext>
            </a:extLst>
          </p:cNvPr>
          <p:cNvGrpSpPr/>
          <p:nvPr/>
        </p:nvGrpSpPr>
        <p:grpSpPr>
          <a:xfrm>
            <a:off x="5080544" y="3915913"/>
            <a:ext cx="350510" cy="347396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26" name="Freeform 324">
              <a:extLst>
                <a:ext uri="{FF2B5EF4-FFF2-40B4-BE49-F238E27FC236}">
                  <a16:creationId xmlns:a16="http://schemas.microsoft.com/office/drawing/2014/main" id="{7D7D7221-FCB3-C144-9751-7D955C8F6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25">
              <a:extLst>
                <a:ext uri="{FF2B5EF4-FFF2-40B4-BE49-F238E27FC236}">
                  <a16:creationId xmlns:a16="http://schemas.microsoft.com/office/drawing/2014/main" id="{3E25FD59-8644-3047-A89A-812131FD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326">
              <a:extLst>
                <a:ext uri="{FF2B5EF4-FFF2-40B4-BE49-F238E27FC236}">
                  <a16:creationId xmlns:a16="http://schemas.microsoft.com/office/drawing/2014/main" id="{4FFF8D52-4979-DA41-AD1D-1FD01239C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7">
              <a:extLst>
                <a:ext uri="{FF2B5EF4-FFF2-40B4-BE49-F238E27FC236}">
                  <a16:creationId xmlns:a16="http://schemas.microsoft.com/office/drawing/2014/main" id="{048A03E5-35E5-FC4B-AAAF-C9552AD0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4B0D551-332C-D944-9414-C89F6B60FBA5}"/>
              </a:ext>
            </a:extLst>
          </p:cNvPr>
          <p:cNvSpPr/>
          <p:nvPr/>
        </p:nvSpPr>
        <p:spPr>
          <a:xfrm>
            <a:off x="4579486" y="5072976"/>
            <a:ext cx="12570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Based on the use of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3A9E4B-B1F9-AF46-9AF9-85796B08BA48}"/>
              </a:ext>
            </a:extLst>
          </p:cNvPr>
          <p:cNvSpPr/>
          <p:nvPr/>
        </p:nvSpPr>
        <p:spPr>
          <a:xfrm>
            <a:off x="6594484" y="5061185"/>
            <a:ext cx="12570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Better preventive maintenance   </a:t>
            </a:r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A88B7873-8500-1448-B4C3-E267F45BF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17036" y="3679597"/>
            <a:ext cx="2938284" cy="187393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ACF1CC-0CA8-CC4E-A47C-3FE2D032C745}"/>
              </a:ext>
            </a:extLst>
          </p:cNvPr>
          <p:cNvSpPr/>
          <p:nvPr/>
        </p:nvSpPr>
        <p:spPr>
          <a:xfrm>
            <a:off x="8579275" y="5018340"/>
            <a:ext cx="12570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Focus on value added tasks</a:t>
            </a:r>
          </a:p>
        </p:txBody>
      </p:sp>
      <p:pic>
        <p:nvPicPr>
          <p:cNvPr id="35" name="Graphic 34" descr="Clock">
            <a:extLst>
              <a:ext uri="{FF2B5EF4-FFF2-40B4-BE49-F238E27FC236}">
                <a16:creationId xmlns:a16="http://schemas.microsoft.com/office/drawing/2014/main" id="{B44D27DA-9D2F-AA4D-A5FE-6B2C2CA80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417" y="3825081"/>
            <a:ext cx="554011" cy="5540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A1890A-C07C-2E48-8F06-CC6CEE0951E7}"/>
              </a:ext>
            </a:extLst>
          </p:cNvPr>
          <p:cNvSpPr/>
          <p:nvPr/>
        </p:nvSpPr>
        <p:spPr>
          <a:xfrm>
            <a:off x="8580849" y="4503477"/>
            <a:ext cx="125706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Staff time</a:t>
            </a: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D73FF441-0248-F24E-8674-11A5E59F4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693452" y="3679597"/>
            <a:ext cx="2938287" cy="187393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A76419-5B1A-884C-9E29-3B58E0D35487}"/>
              </a:ext>
            </a:extLst>
          </p:cNvPr>
          <p:cNvSpPr/>
          <p:nvPr/>
        </p:nvSpPr>
        <p:spPr>
          <a:xfrm>
            <a:off x="2562171" y="4440388"/>
            <a:ext cx="125706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Usage of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7BC0E1-4917-D345-8CCA-7548C5907AA8}"/>
              </a:ext>
            </a:extLst>
          </p:cNvPr>
          <p:cNvSpPr/>
          <p:nvPr/>
        </p:nvSpPr>
        <p:spPr>
          <a:xfrm>
            <a:off x="2557010" y="4995219"/>
            <a:ext cx="125706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Machine Learning Tools</a:t>
            </a:r>
          </a:p>
        </p:txBody>
      </p:sp>
      <p:pic>
        <p:nvPicPr>
          <p:cNvPr id="3" name="Graphic 2" descr="Bar chart">
            <a:extLst>
              <a:ext uri="{FF2B5EF4-FFF2-40B4-BE49-F238E27FC236}">
                <a16:creationId xmlns:a16="http://schemas.microsoft.com/office/drawing/2014/main" id="{81422C83-9C95-6E47-9E5B-63DC17D26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662" y="3805354"/>
            <a:ext cx="465826" cy="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9096" y="259085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21379" y="2590855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10579" y="2590855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06596" y="3384605"/>
            <a:ext cx="8147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08879" y="3384605"/>
            <a:ext cx="9017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727046" y="326149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129329" y="313838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Verify signals quality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23291" y="326149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Forecast values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3230624" y="2401135"/>
            <a:ext cx="814784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56 signals / 10 min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D3AF08-A468-3842-B8C9-FC8D47D28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5129" y="4178355"/>
            <a:ext cx="0" cy="54752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4F817C1-9705-E84F-A913-4A790471267C}"/>
              </a:ext>
            </a:extLst>
          </p:cNvPr>
          <p:cNvSpPr/>
          <p:nvPr/>
        </p:nvSpPr>
        <p:spPr>
          <a:xfrm>
            <a:off x="5500929" y="2401135"/>
            <a:ext cx="1009650" cy="47378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Good quality signals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8CAC31-BFB8-5E46-B58E-13B45CAA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2845" y="3402172"/>
            <a:ext cx="923925" cy="460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A66E37-2370-9147-957A-53CC8D1A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94575" y="4175035"/>
            <a:ext cx="0" cy="54752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8365407-A081-EE42-BF47-326A95ACAF8F}"/>
              </a:ext>
            </a:extLst>
          </p:cNvPr>
          <p:cNvSpPr/>
          <p:nvPr/>
        </p:nvSpPr>
        <p:spPr>
          <a:xfrm>
            <a:off x="4135243" y="4794666"/>
            <a:ext cx="1367234" cy="2301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-Signals in Blue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9" name="Oval 57">
            <a:extLst>
              <a:ext uri="{FF2B5EF4-FFF2-40B4-BE49-F238E27FC236}">
                <a16:creationId xmlns:a16="http://schemas.microsoft.com/office/drawing/2014/main" id="{65604467-24BF-4258-BC4B-B59901A50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26729" y="263525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BD5CBB39-E0BB-473E-8DED-11AC73835E97}"/>
              </a:ext>
            </a:extLst>
          </p:cNvPr>
          <p:cNvSpPr/>
          <p:nvPr/>
        </p:nvSpPr>
        <p:spPr>
          <a:xfrm>
            <a:off x="9134679" y="3183882"/>
            <a:ext cx="1371600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  <a:endParaRPr lang="es-ES" dirty="0"/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810A8F9D-161E-4256-9580-3B5EFA28BFB3}"/>
              </a:ext>
            </a:extLst>
          </p:cNvPr>
          <p:cNvSpPr/>
          <p:nvPr/>
        </p:nvSpPr>
        <p:spPr>
          <a:xfrm>
            <a:off x="9254610" y="4722564"/>
            <a:ext cx="1624409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 in colors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-Plot signals historic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32" name="Straight Arrow Connector 55">
            <a:extLst>
              <a:ext uri="{FF2B5EF4-FFF2-40B4-BE49-F238E27FC236}">
                <a16:creationId xmlns:a16="http://schemas.microsoft.com/office/drawing/2014/main" id="{D8722B23-AD5E-4F72-9DE2-36E7F3F5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25170" y="4222750"/>
            <a:ext cx="0" cy="49981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CEBE3-E426-A045-923B-2F9FB3BD1461}"/>
              </a:ext>
            </a:extLst>
          </p:cNvPr>
          <p:cNvSpPr txBox="1"/>
          <p:nvPr/>
        </p:nvSpPr>
        <p:spPr>
          <a:xfrm>
            <a:off x="631712" y="1018306"/>
            <a:ext cx="392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Project </a:t>
            </a:r>
            <a:r>
              <a:rPr lang="es-ES" sz="2000" b="1" dirty="0" err="1"/>
              <a:t>work</a:t>
            </a:r>
            <a:r>
              <a:rPr lang="es-ES" sz="2000" b="1" dirty="0"/>
              <a:t> </a:t>
            </a:r>
            <a:r>
              <a:rPr lang="es-ES" sz="2000" b="1" dirty="0" err="1"/>
              <a:t>flow</a:t>
            </a:r>
            <a:endParaRPr lang="es-E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828C53-C9F9-B347-AFF9-12FE6D2104D8}"/>
              </a:ext>
            </a:extLst>
          </p:cNvPr>
          <p:cNvSpPr/>
          <p:nvPr/>
        </p:nvSpPr>
        <p:spPr>
          <a:xfrm>
            <a:off x="6621313" y="4800082"/>
            <a:ext cx="1367234" cy="23012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/>
              </a:rPr>
              <a:t>-Signals in Red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7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CEBE3-E426-A045-923B-2F9FB3BD1461}"/>
              </a:ext>
            </a:extLst>
          </p:cNvPr>
          <p:cNvSpPr txBox="1"/>
          <p:nvPr/>
        </p:nvSpPr>
        <p:spPr>
          <a:xfrm>
            <a:off x="700724" y="910696"/>
            <a:ext cx="62521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Follow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5 </a:t>
            </a:r>
            <a:r>
              <a:rPr lang="es-ES" sz="2000" b="1" dirty="0" err="1"/>
              <a:t>steps</a:t>
            </a:r>
            <a:r>
              <a:rPr lang="es-ES" sz="2000" b="1" dirty="0"/>
              <a:t> </a:t>
            </a:r>
            <a:r>
              <a:rPr lang="es-ES" sz="2000" b="1" dirty="0" err="1"/>
              <a:t>by</a:t>
            </a:r>
            <a:r>
              <a:rPr lang="es-ES" sz="2000" b="1" dirty="0"/>
              <a:t> </a:t>
            </a:r>
            <a:r>
              <a:rPr lang="es-ES" sz="2000" b="1" dirty="0" err="1"/>
              <a:t>Hyndman</a:t>
            </a:r>
            <a:r>
              <a:rPr lang="es-ES" sz="20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s-ES" sz="2000" b="1" dirty="0"/>
          </a:p>
          <a:p>
            <a:pPr marL="457200" indent="-457200">
              <a:buFont typeface="+mj-lt"/>
              <a:buAutoNum type="arabicPeriod"/>
            </a:pPr>
            <a:r>
              <a:rPr lang="es-ES" sz="2000" b="1" dirty="0" err="1"/>
              <a:t>Identify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problem</a:t>
            </a:r>
            <a:endParaRPr lang="es-ES" sz="2000" b="1" dirty="0"/>
          </a:p>
          <a:p>
            <a:pPr marL="457200" indent="-457200">
              <a:buFont typeface="+mj-lt"/>
              <a:buAutoNum type="arabicPeriod"/>
            </a:pPr>
            <a:r>
              <a:rPr lang="es-ES" sz="2000" b="1" dirty="0" err="1"/>
              <a:t>Gathering</a:t>
            </a:r>
            <a:r>
              <a:rPr lang="es-ES" sz="2000" b="1" dirty="0"/>
              <a:t> </a:t>
            </a:r>
            <a:r>
              <a:rPr lang="es-ES" sz="2000" b="1" dirty="0" err="1"/>
              <a:t>information</a:t>
            </a:r>
            <a:endParaRPr lang="es-ES" sz="2000" b="1" dirty="0"/>
          </a:p>
          <a:p>
            <a:pPr marL="457200" indent="-457200">
              <a:buFont typeface="+mj-lt"/>
              <a:buAutoNum type="arabicPeriod"/>
            </a:pPr>
            <a:r>
              <a:rPr lang="es-ES" sz="2000" b="1" dirty="0" err="1"/>
              <a:t>Preliminary</a:t>
            </a:r>
            <a:r>
              <a:rPr lang="es-ES" sz="2000" b="1" dirty="0"/>
              <a:t> </a:t>
            </a:r>
            <a:r>
              <a:rPr lang="es-ES" sz="2000" b="1" dirty="0" err="1"/>
              <a:t>exploratory</a:t>
            </a:r>
            <a:r>
              <a:rPr lang="es-ES" sz="2000" b="1" dirty="0"/>
              <a:t> </a:t>
            </a:r>
            <a:r>
              <a:rPr lang="es-ES" sz="2000" b="1" dirty="0" err="1"/>
              <a:t>analysis</a:t>
            </a:r>
            <a:endParaRPr lang="es-E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b="1" dirty="0" err="1"/>
              <a:t>Clean</a:t>
            </a:r>
            <a:endParaRPr lang="es-E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000" b="1" dirty="0"/>
              <a:t>Prepare Data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b="1" dirty="0" err="1"/>
              <a:t>Choosing</a:t>
            </a:r>
            <a:r>
              <a:rPr lang="es-ES" sz="2000" b="1" dirty="0"/>
              <a:t> and </a:t>
            </a:r>
            <a:r>
              <a:rPr lang="es-ES" sz="2000" b="1" dirty="0" err="1"/>
              <a:t>fitting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endParaRPr lang="es-ES" sz="2000" b="1" dirty="0"/>
          </a:p>
          <a:p>
            <a:pPr marL="457200" indent="-457200">
              <a:buFont typeface="+mj-lt"/>
              <a:buAutoNum type="arabicPeriod"/>
            </a:pPr>
            <a:r>
              <a:rPr lang="es-ES" sz="2000" b="1" dirty="0" err="1"/>
              <a:t>Using</a:t>
            </a:r>
            <a:r>
              <a:rPr lang="es-ES" sz="2000" b="1" dirty="0"/>
              <a:t> and </a:t>
            </a:r>
            <a:r>
              <a:rPr lang="es-ES" sz="2000" b="1" dirty="0" err="1"/>
              <a:t>evaluating</a:t>
            </a:r>
            <a:r>
              <a:rPr lang="es-ES" sz="2000" b="1" dirty="0"/>
              <a:t> a </a:t>
            </a:r>
            <a:r>
              <a:rPr lang="es-ES" sz="2000" b="1" dirty="0" err="1"/>
              <a:t>forecasting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6695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CEBE3-E426-A045-923B-2F9FB3BD1461}"/>
              </a:ext>
            </a:extLst>
          </p:cNvPr>
          <p:cNvSpPr txBox="1"/>
          <p:nvPr/>
        </p:nvSpPr>
        <p:spPr>
          <a:xfrm>
            <a:off x="681177" y="4763089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Different</a:t>
            </a:r>
            <a:r>
              <a:rPr lang="es-ES" sz="2000" b="1" dirty="0"/>
              <a:t> </a:t>
            </a:r>
            <a:r>
              <a:rPr lang="es-ES" sz="2000" b="1" dirty="0" err="1"/>
              <a:t>Models</a:t>
            </a:r>
            <a:r>
              <a:rPr lang="es-ES" sz="2000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/>
              <a:t>Facebook </a:t>
            </a:r>
            <a:r>
              <a:rPr lang="es-ES" sz="2000" b="1" dirty="0" err="1"/>
              <a:t>Prophet</a:t>
            </a:r>
            <a:endParaRPr lang="es-E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Moving</a:t>
            </a:r>
            <a:r>
              <a:rPr lang="es-ES" sz="2000" b="1" dirty="0"/>
              <a:t> </a:t>
            </a:r>
            <a:r>
              <a:rPr lang="es-ES" sz="2000" b="1" dirty="0" err="1"/>
              <a:t>average</a:t>
            </a:r>
            <a:endParaRPr lang="es-E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E7DBF-BE08-9E4E-84F4-B71C24C17786}"/>
              </a:ext>
            </a:extLst>
          </p:cNvPr>
          <p:cNvSpPr txBox="1"/>
          <p:nvPr/>
        </p:nvSpPr>
        <p:spPr>
          <a:xfrm>
            <a:off x="651101" y="1026245"/>
            <a:ext cx="452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Select</a:t>
            </a:r>
            <a:r>
              <a:rPr lang="es-ES" sz="2000" b="1" dirty="0"/>
              <a:t> </a:t>
            </a:r>
            <a:r>
              <a:rPr lang="es-ES" sz="2000" b="1" dirty="0" err="1"/>
              <a:t>best</a:t>
            </a:r>
            <a:r>
              <a:rPr lang="es-ES" sz="2000" b="1" dirty="0"/>
              <a:t> </a:t>
            </a:r>
            <a:r>
              <a:rPr lang="es-ES" sz="2000" b="1" dirty="0" err="1"/>
              <a:t>parameters</a:t>
            </a:r>
            <a:r>
              <a:rPr lang="es-ES" sz="2000" b="1" dirty="0"/>
              <a:t> – </a:t>
            </a:r>
            <a:r>
              <a:rPr lang="es-ES" sz="2000" b="1" dirty="0" err="1"/>
              <a:t>AutoArima</a:t>
            </a: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Fit</a:t>
            </a:r>
            <a:r>
              <a:rPr lang="es-ES" sz="2000" b="1" dirty="0"/>
              <a:t>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b="1" dirty="0" err="1"/>
              <a:t>with</a:t>
            </a:r>
            <a:r>
              <a:rPr lang="es-ES" sz="2000" b="1" dirty="0"/>
              <a:t> 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Predict</a:t>
            </a:r>
            <a:r>
              <a:rPr lang="es-ES" sz="2000" b="1" dirty="0"/>
              <a:t> </a:t>
            </a:r>
            <a:r>
              <a:rPr lang="es-ES" sz="2000" b="1" dirty="0" err="1"/>
              <a:t>N_periods</a:t>
            </a: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Compare (</a:t>
            </a:r>
            <a:r>
              <a:rPr lang="es-ES" sz="2000" b="1" dirty="0" err="1"/>
              <a:t>prediction</a:t>
            </a:r>
            <a:r>
              <a:rPr lang="es-ES" sz="2000" b="1" dirty="0"/>
              <a:t> vs Test)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814BD-4B12-954D-AC90-41DFA069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1" y="839879"/>
            <a:ext cx="6491724" cy="398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59F4F-3991-1148-899D-AA75D0962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91" y="4963302"/>
            <a:ext cx="2209800" cy="825500"/>
          </a:xfrm>
          <a:prstGeom prst="rect">
            <a:avLst/>
          </a:prstGeom>
        </p:spPr>
      </p:pic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707E73E5-7A28-4149-A7B0-AA2E8F20D279}"/>
              </a:ext>
            </a:extLst>
          </p:cNvPr>
          <p:cNvSpPr/>
          <p:nvPr/>
        </p:nvSpPr>
        <p:spPr>
          <a:xfrm rot="5400000">
            <a:off x="1651379" y="2741310"/>
            <a:ext cx="1132764" cy="900753"/>
          </a:xfrm>
          <a:prstGeom prst="notched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67FAD-B0D4-2147-9843-B278B9487C01}"/>
              </a:ext>
            </a:extLst>
          </p:cNvPr>
          <p:cNvSpPr txBox="1"/>
          <p:nvPr/>
        </p:nvSpPr>
        <p:spPr>
          <a:xfrm>
            <a:off x="1375431" y="3833634"/>
            <a:ext cx="228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b="1" dirty="0" err="1"/>
              <a:t>Selected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28782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0CEBE3-E426-A045-923B-2F9FB3BD1461}"/>
              </a:ext>
            </a:extLst>
          </p:cNvPr>
          <p:cNvSpPr txBox="1"/>
          <p:nvPr/>
        </p:nvSpPr>
        <p:spPr>
          <a:xfrm>
            <a:off x="631711" y="914788"/>
            <a:ext cx="8130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Use </a:t>
            </a:r>
            <a:r>
              <a:rPr lang="es-ES" sz="2000" b="1" dirty="0" err="1"/>
              <a:t>the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to </a:t>
            </a:r>
            <a:r>
              <a:rPr lang="es-ES" sz="2000" b="1" dirty="0" err="1"/>
              <a:t>predict</a:t>
            </a:r>
            <a:r>
              <a:rPr lang="es-ES" sz="2000" b="1" dirty="0"/>
              <a:t> 1 </a:t>
            </a:r>
            <a:r>
              <a:rPr lang="es-ES" sz="2000" b="1" dirty="0" err="1"/>
              <a:t>hour</a:t>
            </a:r>
            <a:r>
              <a:rPr lang="es-ES" sz="2000" b="1" dirty="0"/>
              <a:t> </a:t>
            </a:r>
            <a:r>
              <a:rPr lang="es-ES" sz="2000" b="1" dirty="0" err="1"/>
              <a:t>ahead</a:t>
            </a:r>
            <a:r>
              <a:rPr lang="es-ES" sz="2000" b="1" dirty="0"/>
              <a:t> (6 </a:t>
            </a:r>
            <a:r>
              <a:rPr lang="es-ES" sz="2000" b="1" dirty="0" err="1"/>
              <a:t>periods</a:t>
            </a:r>
            <a:r>
              <a:rPr lang="es-ES" sz="2000" b="1" dirty="0"/>
              <a:t>) </a:t>
            </a:r>
            <a:r>
              <a:rPr lang="es-ES" sz="2000" b="1" dirty="0" err="1"/>
              <a:t>extracting</a:t>
            </a:r>
            <a:r>
              <a:rPr lang="es-ES" sz="2000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Lower</a:t>
            </a:r>
            <a:r>
              <a:rPr lang="es-ES" sz="2000" b="1" dirty="0"/>
              <a:t> </a:t>
            </a:r>
            <a:r>
              <a:rPr lang="es-ES" sz="2000" b="1" dirty="0" err="1"/>
              <a:t>Confidence</a:t>
            </a:r>
            <a:r>
              <a:rPr lang="es-ES" sz="2000" b="1" dirty="0"/>
              <a:t> </a:t>
            </a:r>
            <a:r>
              <a:rPr lang="es-ES" sz="2000" b="1" dirty="0" err="1"/>
              <a:t>Interval</a:t>
            </a:r>
            <a:endParaRPr lang="es-E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Upper</a:t>
            </a:r>
            <a:r>
              <a:rPr lang="es-ES" sz="2000" b="1" dirty="0"/>
              <a:t> </a:t>
            </a:r>
            <a:r>
              <a:rPr lang="es-ES" sz="2000" b="1" dirty="0" err="1"/>
              <a:t>confidence</a:t>
            </a:r>
            <a:r>
              <a:rPr lang="es-ES" sz="2000" b="1" dirty="0"/>
              <a:t> </a:t>
            </a:r>
            <a:r>
              <a:rPr lang="es-ES" sz="2000" b="1" dirty="0" err="1"/>
              <a:t>interval</a:t>
            </a:r>
            <a:endParaRPr lang="es-E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Predicted</a:t>
            </a:r>
            <a:r>
              <a:rPr lang="es-ES" sz="2000" b="1" dirty="0"/>
              <a:t> </a:t>
            </a:r>
            <a:r>
              <a:rPr lang="es-ES" sz="2000" b="1" dirty="0" err="1"/>
              <a:t>Value</a:t>
            </a: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Real </a:t>
            </a:r>
            <a:r>
              <a:rPr lang="es-ES" sz="2000" b="1" dirty="0" err="1"/>
              <a:t>values</a:t>
            </a:r>
            <a:r>
              <a:rPr lang="es-ES" sz="2000" b="1" dirty="0"/>
              <a:t> </a:t>
            </a:r>
            <a:r>
              <a:rPr lang="es-ES" sz="2000" b="1" dirty="0" err="1"/>
              <a:t>not</a:t>
            </a:r>
            <a:r>
              <a:rPr lang="es-ES" sz="2000" b="1" dirty="0"/>
              <a:t> in </a:t>
            </a:r>
            <a:r>
              <a:rPr lang="es-ES" sz="2000" b="1" dirty="0" err="1"/>
              <a:t>range</a:t>
            </a:r>
            <a:r>
              <a:rPr lang="es-ES" sz="2000" b="1" dirty="0"/>
              <a:t> of </a:t>
            </a:r>
            <a:r>
              <a:rPr lang="es-ES" sz="2000" b="1" dirty="0" err="1"/>
              <a:t>confidence</a:t>
            </a:r>
            <a:r>
              <a:rPr lang="es-ES" sz="2000" b="1" dirty="0"/>
              <a:t> </a:t>
            </a:r>
            <a:r>
              <a:rPr lang="es-ES" sz="2000" b="1" dirty="0" err="1"/>
              <a:t>intervals</a:t>
            </a:r>
            <a:r>
              <a:rPr lang="es-ES" sz="2000" b="1" dirty="0"/>
              <a:t> produce </a:t>
            </a:r>
            <a:r>
              <a:rPr lang="es-ES" sz="2000" b="1" dirty="0" err="1"/>
              <a:t>errors</a:t>
            </a:r>
            <a:endParaRPr lang="es-E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69110-7FC3-0E4A-A394-EE2C1D564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2" y="3412462"/>
            <a:ext cx="8130152" cy="2385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E442EE-C27C-4D46-A893-C017FE348432}"/>
              </a:ext>
            </a:extLst>
          </p:cNvPr>
          <p:cNvSpPr txBox="1"/>
          <p:nvPr/>
        </p:nvSpPr>
        <p:spPr>
          <a:xfrm>
            <a:off x="9105790" y="5597245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Alternative</a:t>
            </a:r>
            <a:r>
              <a:rPr lang="es-ES" sz="2000" b="1" dirty="0"/>
              <a:t> </a:t>
            </a:r>
            <a:r>
              <a:rPr lang="es-ES" sz="2000" b="1" dirty="0" err="1"/>
              <a:t>methods</a:t>
            </a:r>
            <a:r>
              <a:rPr lang="es-ES" sz="2000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Clustering</a:t>
            </a:r>
            <a:r>
              <a:rPr lang="es-ES" sz="2000" b="1" dirty="0"/>
              <a:t> </a:t>
            </a:r>
            <a:r>
              <a:rPr lang="es-ES" sz="2000" b="1" dirty="0" err="1"/>
              <a:t>signals</a:t>
            </a:r>
            <a:endParaRPr lang="es-E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/>
              <a:t>Google </a:t>
            </a:r>
            <a:r>
              <a:rPr lang="es-ES" sz="2000" b="1" dirty="0" err="1"/>
              <a:t>scholar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83225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RESULT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E7E92F4-EC79-CA4E-8B04-194C2CBE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05" y="1378060"/>
            <a:ext cx="6394295" cy="3519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875BC-24CB-5E46-890B-6D79430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" y="1378060"/>
            <a:ext cx="5769839" cy="3414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142DE6-13B3-4B4D-BD73-AF56AAC62FD1}"/>
              </a:ext>
            </a:extLst>
          </p:cNvPr>
          <p:cNvSpPr txBox="1"/>
          <p:nvPr/>
        </p:nvSpPr>
        <p:spPr>
          <a:xfrm>
            <a:off x="3374911" y="5075451"/>
            <a:ext cx="4349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Maximize</a:t>
            </a:r>
            <a:r>
              <a:rPr lang="es-ES" sz="2000" b="1" dirty="0"/>
              <a:t> use of </a:t>
            </a:r>
            <a:r>
              <a:rPr lang="es-ES" sz="2000" b="1" dirty="0" err="1"/>
              <a:t>existing</a:t>
            </a:r>
            <a:r>
              <a:rPr lang="es-ES" sz="2000" b="1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Improve</a:t>
            </a:r>
            <a:r>
              <a:rPr lang="es-ES" sz="2000" b="1" dirty="0"/>
              <a:t> performance of </a:t>
            </a:r>
            <a:r>
              <a:rPr lang="es-ES" sz="2000" b="1" dirty="0" err="1"/>
              <a:t>assets</a:t>
            </a: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err="1"/>
              <a:t>Optimize</a:t>
            </a:r>
            <a:r>
              <a:rPr lang="es-ES" sz="2000" b="1" dirty="0"/>
              <a:t> </a:t>
            </a:r>
            <a:r>
              <a:rPr lang="es-ES" sz="2000" b="1" dirty="0" err="1"/>
              <a:t>experts</a:t>
            </a:r>
            <a:r>
              <a:rPr lang="es-ES" sz="2000" b="1" dirty="0"/>
              <a:t>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EA155-45D9-6141-98B2-40C3FA4BA0A4}"/>
              </a:ext>
            </a:extLst>
          </p:cNvPr>
          <p:cNvSpPr txBox="1"/>
          <p:nvPr/>
        </p:nvSpPr>
        <p:spPr>
          <a:xfrm>
            <a:off x="3457600" y="6144280"/>
            <a:ext cx="418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dirty="0" err="1"/>
              <a:t>We</a:t>
            </a:r>
            <a:r>
              <a:rPr lang="es-ES" sz="2800" b="1" i="1" dirty="0"/>
              <a:t> are </a:t>
            </a:r>
            <a:r>
              <a:rPr lang="es-ES" sz="2800" b="1" i="1" dirty="0" err="1"/>
              <a:t>part</a:t>
            </a:r>
            <a:r>
              <a:rPr lang="es-ES" sz="2800" b="1" i="1" dirty="0"/>
              <a:t> of </a:t>
            </a:r>
            <a:r>
              <a:rPr lang="es-ES" sz="2800" b="1" i="1" dirty="0" err="1"/>
              <a:t>the</a:t>
            </a:r>
            <a:r>
              <a:rPr lang="es-ES" sz="2800" b="1" i="1" dirty="0"/>
              <a:t> </a:t>
            </a:r>
            <a:r>
              <a:rPr lang="es-ES" sz="2800" b="1" i="1" dirty="0" err="1"/>
              <a:t>change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68542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468</Words>
  <Application>Microsoft Macintosh PowerPoint</Application>
  <PresentationFormat>Widescreen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Wind Turbine Signal Analysis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signal analysis</dc:title>
  <dc:creator>Fajardo Trigueros, Juan Maria</dc:creator>
  <cp:lastModifiedBy/>
  <cp:revision>180</cp:revision>
  <dcterms:created xsi:type="dcterms:W3CDTF">2019-03-25T19:14:32Z</dcterms:created>
  <dcterms:modified xsi:type="dcterms:W3CDTF">2019-06-21T18:39:08Z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