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8" r:id="rId4"/>
    <p:sldId id="290" r:id="rId5"/>
    <p:sldId id="288" r:id="rId6"/>
    <p:sldId id="291" r:id="rId7"/>
    <p:sldId id="285" r:id="rId8"/>
  </p:sldIdLst>
  <p:sldSz cx="12192000" cy="6858000"/>
  <p:notesSz cx="6858000" cy="12477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7339" autoAdjust="0"/>
  </p:normalViewPr>
  <p:slideViewPr>
    <p:cSldViewPr snapToGrid="0" showGuides="1">
      <p:cViewPr varScale="1">
        <p:scale>
          <a:sx n="74" d="100"/>
          <a:sy n="74" d="100"/>
        </p:scale>
        <p:origin x="208" y="31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6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9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4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0200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Real time signal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C19FCF2-42E6-3446-A852-3D9DA6061D5C}"/>
              </a:ext>
            </a:extLst>
          </p:cNvPr>
          <p:cNvSpPr txBox="1">
            <a:spLocks/>
          </p:cNvSpPr>
          <p:nvPr/>
        </p:nvSpPr>
        <p:spPr>
          <a:xfrm>
            <a:off x="1104182" y="3902865"/>
            <a:ext cx="10110158" cy="13849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TFM Master Data Science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Juan Fajardo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05A98F-3279-9646-9528-EF86E8D228B4}"/>
              </a:ext>
            </a:extLst>
          </p:cNvPr>
          <p:cNvSpPr txBox="1">
            <a:spLocks/>
          </p:cNvSpPr>
          <p:nvPr/>
        </p:nvSpPr>
        <p:spPr>
          <a:xfrm>
            <a:off x="1524000" y="6204843"/>
            <a:ext cx="9144000" cy="3877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14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 edition </a:t>
            </a:r>
            <a:r>
              <a:rPr lang="en-US" sz="2800" dirty="0" err="1">
                <a:solidFill>
                  <a:schemeClr val="bg1"/>
                </a:solidFill>
              </a:rPr>
              <a:t>Kschool</a:t>
            </a:r>
            <a:r>
              <a:rPr lang="en-US" sz="2800" dirty="0">
                <a:solidFill>
                  <a:schemeClr val="bg1"/>
                </a:solidFill>
              </a:rPr>
              <a:t> – 14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 June 2019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98606" y="2324264"/>
            <a:ext cx="3127595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365405" y="2324264"/>
            <a:ext cx="3127595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532203" y="2324264"/>
            <a:ext cx="3127595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99001" y="2282168"/>
            <a:ext cx="3127595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867959" y="2324263"/>
            <a:ext cx="3127594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314174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314174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314174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314174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314174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Project Planning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56820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55552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55129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55129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55869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FC6B07-893D-C448-9391-8FE2959B64ED}"/>
              </a:ext>
            </a:extLst>
          </p:cNvPr>
          <p:cNvSpPr/>
          <p:nvPr/>
        </p:nvSpPr>
        <p:spPr>
          <a:xfrm>
            <a:off x="1079605" y="3696572"/>
            <a:ext cx="1371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Current existing problem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EF2936-FB45-5F4E-8611-15099F071F8A}"/>
              </a:ext>
            </a:extLst>
          </p:cNvPr>
          <p:cNvSpPr/>
          <p:nvPr/>
        </p:nvSpPr>
        <p:spPr>
          <a:xfrm>
            <a:off x="3183990" y="3696573"/>
            <a:ext cx="1371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56 signals every 10 minutes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514ADE-45B8-5C4F-8D7D-11F284EC12B3}"/>
              </a:ext>
            </a:extLst>
          </p:cNvPr>
          <p:cNvSpPr/>
          <p:nvPr/>
        </p:nvSpPr>
        <p:spPr>
          <a:xfrm>
            <a:off x="5409121" y="3708360"/>
            <a:ext cx="1371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Create a forecast 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E8DF16-AD40-8A48-BE8C-CCEFF6123CFF}"/>
              </a:ext>
            </a:extLst>
          </p:cNvPr>
          <p:cNvSpPr/>
          <p:nvPr/>
        </p:nvSpPr>
        <p:spPr>
          <a:xfrm>
            <a:off x="7570520" y="3708361"/>
            <a:ext cx="13716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Statistical models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EEF7E3-7B9F-4244-9A45-EDD36F19917A}"/>
              </a:ext>
            </a:extLst>
          </p:cNvPr>
          <p:cNvSpPr/>
          <p:nvPr/>
        </p:nvSpPr>
        <p:spPr>
          <a:xfrm>
            <a:off x="9740795" y="3696571"/>
            <a:ext cx="13716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14</a:t>
            </a:r>
            <a:r>
              <a:rPr lang="en-US" sz="1400" baseline="30000" dirty="0">
                <a:solidFill>
                  <a:schemeClr val="bg1"/>
                </a:solidFill>
              </a:rPr>
              <a:t>th</a:t>
            </a:r>
            <a:r>
              <a:rPr lang="en-US" sz="1400" dirty="0">
                <a:solidFill>
                  <a:schemeClr val="bg1"/>
                </a:solidFill>
              </a:rPr>
              <a:t> June 2019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the models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18161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0444" y="1786303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09644" y="1786303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05661" y="2580053"/>
            <a:ext cx="814783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07944" y="2580053"/>
            <a:ext cx="90170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2826111" y="245694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Segoe UI Light"/>
              </a:rPr>
              <a:t>Historic signals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5228394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Signal quality model</a:t>
            </a:r>
            <a:endParaRPr lang="en-US" sz="1600" dirty="0">
              <a:solidFill>
                <a:schemeClr val="bg1"/>
              </a:solidFill>
              <a:cs typeface="Segoe UI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7722356" y="245694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Forecast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614818" y="2221333"/>
            <a:ext cx="1348582" cy="71744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Optional: 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Adapt to different WT Models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4329689" y="1596583"/>
            <a:ext cx="814784" cy="47378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56 signals / 2019 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F817C1-9705-E84F-A913-4A790471267C}"/>
              </a:ext>
            </a:extLst>
          </p:cNvPr>
          <p:cNvSpPr/>
          <p:nvPr/>
        </p:nvSpPr>
        <p:spPr>
          <a:xfrm>
            <a:off x="6599994" y="1596583"/>
            <a:ext cx="1009650" cy="47378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Good quality signals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F9FFFD-F540-5343-B5C4-D9778EDABFB6}"/>
              </a:ext>
            </a:extLst>
          </p:cNvPr>
          <p:cNvSpPr/>
          <p:nvPr/>
        </p:nvSpPr>
        <p:spPr>
          <a:xfrm>
            <a:off x="5142928" y="3468795"/>
            <a:ext cx="1587494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-Flat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Segoe UI Light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-Out of the scope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-Gaps</a:t>
            </a:r>
          </a:p>
          <a:p>
            <a:pPr>
              <a:lnSpc>
                <a:spcPts val="1900"/>
              </a:lnSpc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-Outlier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/>
            </a:endParaRPr>
          </a:p>
        </p:txBody>
      </p:sp>
      <p:sp>
        <p:nvSpPr>
          <p:cNvPr id="26" name="Rectangle 47">
            <a:extLst>
              <a:ext uri="{FF2B5EF4-FFF2-40B4-BE49-F238E27FC236}">
                <a16:creationId xmlns:a16="http://schemas.microsoft.com/office/drawing/2014/main" id="{5ED1334A-2F33-4695-986D-6103AED4D467}"/>
              </a:ext>
            </a:extLst>
          </p:cNvPr>
          <p:cNvSpPr/>
          <p:nvPr/>
        </p:nvSpPr>
        <p:spPr>
          <a:xfrm>
            <a:off x="7686103" y="3632811"/>
            <a:ext cx="1587494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-Train the variables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Segoe UI Light"/>
            </a:endParaRPr>
          </a:p>
        </p:txBody>
      </p:sp>
      <p:cxnSp>
        <p:nvCxnSpPr>
          <p:cNvPr id="19" name="Straight Arrow Connector 77">
            <a:extLst>
              <a:ext uri="{FF2B5EF4-FFF2-40B4-BE49-F238E27FC236}">
                <a16:creationId xmlns:a16="http://schemas.microsoft.com/office/drawing/2014/main" id="{06E6B989-5C46-4427-B9FA-49DDBABBD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80869" y="4513628"/>
            <a:ext cx="3175" cy="55245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7">
            <a:extLst>
              <a:ext uri="{FF2B5EF4-FFF2-40B4-BE49-F238E27FC236}">
                <a16:creationId xmlns:a16="http://schemas.microsoft.com/office/drawing/2014/main" id="{1E9254B5-28D4-4EB1-911B-2E0349D03AF0}"/>
              </a:ext>
            </a:extLst>
          </p:cNvPr>
          <p:cNvSpPr/>
          <p:nvPr/>
        </p:nvSpPr>
        <p:spPr>
          <a:xfrm>
            <a:off x="5133403" y="5160494"/>
            <a:ext cx="1587494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-Inform bad quality signal constant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-Not used for the training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Workflow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261" y="19387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72544" y="1938703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1744" y="1938703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57761" y="2732453"/>
            <a:ext cx="814783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60044" y="2732453"/>
            <a:ext cx="90170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578211" y="260934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PI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2980494" y="24862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Verify signals quality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5474456" y="260934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Forecast values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081789" y="1748983"/>
            <a:ext cx="814784" cy="47378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56 signals / 10 min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D3AF08-A468-3842-B8C9-FC8D47D28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66294" y="3526203"/>
            <a:ext cx="0" cy="547529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9BDE6F-ABA3-8B43-8471-E3C2EFE8E550}"/>
              </a:ext>
            </a:extLst>
          </p:cNvPr>
          <p:cNvSpPr/>
          <p:nvPr/>
        </p:nvSpPr>
        <p:spPr>
          <a:xfrm>
            <a:off x="2876550" y="4282196"/>
            <a:ext cx="1472009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-Signals in blue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F817C1-9705-E84F-A913-4A790471267C}"/>
              </a:ext>
            </a:extLst>
          </p:cNvPr>
          <p:cNvSpPr/>
          <p:nvPr/>
        </p:nvSpPr>
        <p:spPr>
          <a:xfrm>
            <a:off x="4352094" y="1748983"/>
            <a:ext cx="1009650" cy="47378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Good quality signals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8CAC31-BFB8-5E46-B58E-13B45CAA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54010" y="2750020"/>
            <a:ext cx="923925" cy="460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A66E37-2370-9147-957A-53CC8D1A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45740" y="3522883"/>
            <a:ext cx="0" cy="547529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8365407-A081-EE42-BF47-326A95ACAF8F}"/>
              </a:ext>
            </a:extLst>
          </p:cNvPr>
          <p:cNvSpPr/>
          <p:nvPr/>
        </p:nvSpPr>
        <p:spPr>
          <a:xfrm>
            <a:off x="5470296" y="4147523"/>
            <a:ext cx="1367234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-Signals in Red/Yellow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9" name="Oval 57">
            <a:extLst>
              <a:ext uri="{FF2B5EF4-FFF2-40B4-BE49-F238E27FC236}">
                <a16:creationId xmlns:a16="http://schemas.microsoft.com/office/drawing/2014/main" id="{65604467-24BF-4258-BC4B-B59901A50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77894" y="1983098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BD5CBB39-E0BB-473E-8DED-11AC73835E97}"/>
              </a:ext>
            </a:extLst>
          </p:cNvPr>
          <p:cNvSpPr/>
          <p:nvPr/>
        </p:nvSpPr>
        <p:spPr>
          <a:xfrm>
            <a:off x="7985844" y="2531730"/>
            <a:ext cx="1371600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Dashboard</a:t>
            </a:r>
            <a:endParaRPr lang="es-ES" dirty="0"/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810A8F9D-161E-4256-9580-3B5EFA28BFB3}"/>
              </a:ext>
            </a:extLst>
          </p:cNvPr>
          <p:cNvSpPr/>
          <p:nvPr/>
        </p:nvSpPr>
        <p:spPr>
          <a:xfrm>
            <a:off x="10337570" y="2452073"/>
            <a:ext cx="1624409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-Signal in colors</a:t>
            </a:r>
          </a:p>
          <a:p>
            <a:pPr>
              <a:lnSpc>
                <a:spcPts val="1900"/>
              </a:lnSpc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-Plot signals historic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cxnSp>
        <p:nvCxnSpPr>
          <p:cNvPr id="32" name="Straight Arrow Connector 55">
            <a:extLst>
              <a:ext uri="{FF2B5EF4-FFF2-40B4-BE49-F238E27FC236}">
                <a16:creationId xmlns:a16="http://schemas.microsoft.com/office/drawing/2014/main" id="{D8722B23-AD5E-4F72-9DE2-36E7F3F5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69965" y="2732307"/>
            <a:ext cx="733425" cy="460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7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result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3" descr="Imagen que contiene mapa&#10;&#10;Descripción generada con confianza alta">
            <a:extLst>
              <a:ext uri="{FF2B5EF4-FFF2-40B4-BE49-F238E27FC236}">
                <a16:creationId xmlns:a16="http://schemas.microsoft.com/office/drawing/2014/main" id="{2E3AB232-524C-4929-AE5B-BD12BF166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74" y="1129637"/>
            <a:ext cx="7234379" cy="48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2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Planning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9C8319-8E6F-1E4F-9E90-590FF67CAF0A}"/>
              </a:ext>
            </a:extLst>
          </p:cNvPr>
          <p:cNvSpPr txBox="1"/>
          <p:nvPr/>
        </p:nvSpPr>
        <p:spPr>
          <a:xfrm>
            <a:off x="1780674" y="1635379"/>
            <a:ext cx="6031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Signal</a:t>
            </a:r>
            <a:r>
              <a:rPr lang="es-ES" sz="2400" dirty="0"/>
              <a:t> </a:t>
            </a:r>
            <a:r>
              <a:rPr lang="es-ES" sz="2400" dirty="0" err="1"/>
              <a:t>prediction</a:t>
            </a:r>
            <a:r>
              <a:rPr lang="es-ES" sz="2400" dirty="0"/>
              <a:t> 	22nd </a:t>
            </a:r>
            <a:r>
              <a:rPr lang="es-ES" sz="2400" dirty="0" err="1"/>
              <a:t>April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Quality</a:t>
            </a:r>
            <a:r>
              <a:rPr lang="es-ES" sz="2400" dirty="0"/>
              <a:t> </a:t>
            </a:r>
            <a:r>
              <a:rPr lang="es-ES" sz="2400" dirty="0" err="1"/>
              <a:t>signals</a:t>
            </a:r>
            <a:r>
              <a:rPr lang="es-ES" sz="2400" dirty="0"/>
              <a:t>	29th </a:t>
            </a:r>
            <a:r>
              <a:rPr lang="es-ES" sz="2400" dirty="0" err="1"/>
              <a:t>April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Dashboard</a:t>
            </a:r>
            <a:r>
              <a:rPr lang="es-ES" sz="2400" dirty="0"/>
              <a:t>		10th </a:t>
            </a:r>
            <a:r>
              <a:rPr lang="es-ES" sz="2400" dirty="0" err="1"/>
              <a:t>May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9259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</Words>
  <Application>Microsoft Macintosh PowerPoint</Application>
  <PresentationFormat>Widescreen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Office Theme</vt:lpstr>
      <vt:lpstr>Real time signal analysis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signal analysis</dc:title>
  <dc:creator>Fajardo Trigueros, Juan Maria</dc:creator>
  <cp:lastModifiedBy/>
  <cp:revision>180</cp:revision>
  <dcterms:created xsi:type="dcterms:W3CDTF">2019-03-25T19:14:32Z</dcterms:created>
  <dcterms:modified xsi:type="dcterms:W3CDTF">2019-04-21T12:01:47Z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