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58" r:id="rId5"/>
    <p:sldId id="262" r:id="rId6"/>
    <p:sldId id="263" r:id="rId7"/>
    <p:sldId id="265" r:id="rId8"/>
    <p:sldId id="283" r:id="rId9"/>
    <p:sldId id="264" r:id="rId10"/>
    <p:sldId id="281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77" r:id="rId23"/>
    <p:sldId id="279" r:id="rId24"/>
    <p:sldId id="280" r:id="rId25"/>
    <p:sldId id="282" r:id="rId26"/>
    <p:sldId id="284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72FD6-4F89-3EDD-DE93-3D97A60BE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F7527E-1BE5-9330-489F-B7AC78EB4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639ACE-BBEC-C382-7B1D-ED8E2503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F9A-2BB0-4359-9430-A3C9E4005C0C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C36647-BB95-5A87-AAEE-2814F458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86251-AE5C-DE57-C150-48CC691B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B2C4-2966-4DF8-82B2-BE9E1D24F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37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22D58-AFB0-8EA2-2695-1E3D0443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A59A5F-4EDB-B945-C805-1FA353BF8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4574CC-5937-0094-3C41-54BC99F2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F9A-2BB0-4359-9430-A3C9E4005C0C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AF4C43-1CB6-DFF3-CD2B-5800E67A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8C6E4-A1BF-BCBD-1E94-90B63B80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B2C4-2966-4DF8-82B2-BE9E1D24F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72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6AC00A-409C-AE20-D07B-0131067B8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6DFD3-7131-273C-29C6-1A526061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E1A5F0-0434-5DA3-E483-37A08091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F9A-2BB0-4359-9430-A3C9E4005C0C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69225E-9A98-3178-A7F4-962E9984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497392-09BB-EA50-99C1-0FE60B98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B2C4-2966-4DF8-82B2-BE9E1D24F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0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A7B0C-201F-AF66-94BC-07DD0D52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F7ACE-AB63-326C-4DC4-02DDAD19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A2E550-5305-8F19-2489-0458AC0C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F9A-2BB0-4359-9430-A3C9E4005C0C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E26CCA-626B-9E84-0034-A13281A2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4E2A6-6F69-442A-838D-6850D6FA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B2C4-2966-4DF8-82B2-BE9E1D24F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25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B5BF8-CAB2-D255-5E10-46D6DB5C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1368DE-2100-E03E-5216-24B6C0F9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3ED41C-8E5D-5821-F3E9-6B619328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F9A-2BB0-4359-9430-A3C9E4005C0C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5008EB-E079-4E14-EE9E-F07AA43F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C802CF-8C86-153E-329A-444E2491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B2C4-2966-4DF8-82B2-BE9E1D24F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21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0AA8C-CB54-725B-CCB9-1B611344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D7E940-7785-E6DA-084A-B57D3A904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DDE2DE-EF3F-32EA-BDA9-B5342B1E0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536755-F5A6-F3DE-23F9-CE110695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F9A-2BB0-4359-9430-A3C9E4005C0C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7235DC-E7BB-7BF0-A10D-B03765D3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3A582E-ED99-618A-9863-62E02C6B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B2C4-2966-4DF8-82B2-BE9E1D24F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96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D3F8E-7D2C-3B6E-4BFD-03B20595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E870BA-3B31-70CD-080E-900691D30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5A488C-86F0-71A1-DCD2-5F4AC73CA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BA79E6-8E73-FA5F-1AA7-80DC9E868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751FF2-9431-5566-06C1-73600B4BD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AA051F-AA32-6E4F-AB90-D8FAB3B3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F9A-2BB0-4359-9430-A3C9E4005C0C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95722D-80AE-DDD7-3492-144D9BCF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16D53A-0FE3-A546-F23E-732F99D5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B2C4-2966-4DF8-82B2-BE9E1D24F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4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DDE2E-9E39-429B-8985-CD3AB839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28671C-3975-C8A3-C500-22F8449C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F9A-2BB0-4359-9430-A3C9E4005C0C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EFE153-2548-AFAC-6D36-1AC156C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628890-0C2E-3FDF-C69E-9838403E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B2C4-2966-4DF8-82B2-BE9E1D24F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86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C79131-9BA2-789F-88D6-7AB04D28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F9A-2BB0-4359-9430-A3C9E4005C0C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5EF955-56A6-FAF8-A25A-F60ED9EB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FFB2A5-175C-CA7F-9713-353931D8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B2C4-2966-4DF8-82B2-BE9E1D24F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16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9D940-21E4-A9B2-1F52-33816D98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C69EDC-AC81-7670-B875-CB61F723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DF7F5-4FA3-650D-F9C6-8634EEDDB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6F6CBC-BA6C-EC52-E64C-3C0BB711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F9A-2BB0-4359-9430-A3C9E4005C0C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9ABE33-E815-FA6F-5DAA-E5BB490A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4CC871-F17E-F0FE-650B-DADA3134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B2C4-2966-4DF8-82B2-BE9E1D24F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94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A711A-CA65-68B4-9919-817FDF5E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B87B25-98D4-55A8-75A3-6F57F7F3E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429C9C-E5DC-B0B4-340B-9B2B1B04F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49E92-87AE-9A64-5C10-4B155ABF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F9A-2BB0-4359-9430-A3C9E4005C0C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82E36-D418-E34A-0276-E4767896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07268D-D352-4151-0CF9-C90EBF4D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B2C4-2966-4DF8-82B2-BE9E1D24F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28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B3EE17-82F5-10D0-8C48-4A5BE577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80B25E-97B5-DA46-1649-DAD34F5D1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AACB28-ED95-5022-2E00-D610460DA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B5F9A-2BB0-4359-9430-A3C9E4005C0C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00BD6-27DF-A9A4-5D90-40B6D09C2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2F4BE-021C-B6BD-E2B5-52DC70328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EB2C4-2966-4DF8-82B2-BE9E1D24F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95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7833D-260D-30E9-7503-C696F76AC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56" y="451884"/>
            <a:ext cx="9592888" cy="1862051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pt-BR" dirty="0">
                <a:latin typeface="Bell MT" panose="02020503060305020303" pitchFamily="18" charset="0"/>
              </a:rPr>
              <a:t>PROJETO INTERDISCIPLINAR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3C2C2C-D4CD-DEB2-19C4-444997F43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94" y="2677313"/>
            <a:ext cx="4402736" cy="440273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B247EBB-8B93-F8ED-DAD7-5486A23887EA}"/>
              </a:ext>
            </a:extLst>
          </p:cNvPr>
          <p:cNvSpPr txBox="1">
            <a:spLocks/>
          </p:cNvSpPr>
          <p:nvPr/>
        </p:nvSpPr>
        <p:spPr>
          <a:xfrm>
            <a:off x="7863351" y="5741232"/>
            <a:ext cx="4070886" cy="876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Bell MT" panose="02020503060305020303" pitchFamily="18" charset="0"/>
              </a:rPr>
              <a:t>GRUPO 5</a:t>
            </a:r>
          </a:p>
        </p:txBody>
      </p:sp>
    </p:spTree>
    <p:extLst>
      <p:ext uri="{BB962C8B-B14F-4D97-AF65-F5344CB8AC3E}">
        <p14:creationId xmlns:p14="http://schemas.microsoft.com/office/powerpoint/2010/main" val="312644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E6BAB-8BBC-AED9-DF4B-3F75A4BE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046" y="353093"/>
            <a:ext cx="8630653" cy="95049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MOODBOARD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84F6C9-FC0F-21D5-7BC5-E7C4EB63A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5" y="1759248"/>
            <a:ext cx="10230853" cy="48900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66330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9C7A4-17B0-5AB5-E9C2-EE4BE913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93" y="2508719"/>
            <a:ext cx="10515600" cy="1325563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17500"/>
          </a:effectLst>
          <a:scene3d>
            <a:camera prst="orthographic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DIAGRAMAS UML</a:t>
            </a:r>
          </a:p>
        </p:txBody>
      </p:sp>
    </p:spTree>
    <p:extLst>
      <p:ext uri="{BB962C8B-B14F-4D97-AF65-F5344CB8AC3E}">
        <p14:creationId xmlns:p14="http://schemas.microsoft.com/office/powerpoint/2010/main" val="39463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80E72-E1ED-0B1F-C644-EF325E4C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608" y="365127"/>
            <a:ext cx="7648784" cy="939019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DIAGRAMA DE CASO DE USO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DE74389-41C8-B768-8A3C-6EB8F58FD1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26" y="1603026"/>
            <a:ext cx="4647162" cy="51266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405CD23-0745-13F4-35A0-6EF2B354C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59" y="1603026"/>
            <a:ext cx="4534415" cy="51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6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811C0-0E16-25DC-BE46-1F53CFD6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739" y="113493"/>
            <a:ext cx="8730521" cy="1025759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DIAGRAMA DE SEQUÊNCIA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0FB10E-2408-E284-655F-9CDC18355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8" y="1411704"/>
            <a:ext cx="4858277" cy="54489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91501DF-8BC3-5857-B57D-BD2F444A5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22" y="1411704"/>
            <a:ext cx="5340519" cy="54489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37687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A532A-3316-D74D-C195-9DC78845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31" y="2568680"/>
            <a:ext cx="11753537" cy="1325563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/>
              <a:t> </a:t>
            </a:r>
            <a:r>
              <a:rPr lang="pt-BR" dirty="0">
                <a:latin typeface="Bell MT" panose="02020503060305020303" pitchFamily="18" charset="0"/>
              </a:rPr>
              <a:t>PROTÓTIPOS DE INTERFACE DO USUÁRIO</a:t>
            </a:r>
          </a:p>
        </p:txBody>
      </p:sp>
    </p:spTree>
    <p:extLst>
      <p:ext uri="{BB962C8B-B14F-4D97-AF65-F5344CB8AC3E}">
        <p14:creationId xmlns:p14="http://schemas.microsoft.com/office/powerpoint/2010/main" val="237373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16EF0-56BB-9ADC-A025-163F9407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574" y="581467"/>
            <a:ext cx="7669966" cy="1007490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TELA DE CADASTRO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A9E6E6-AD06-D16A-6166-4A9AAF9EF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8905" y="2336116"/>
            <a:ext cx="5091659" cy="3856129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pt-BR" dirty="0">
                <a:latin typeface="Bodoni MT" panose="02070603080606020203" pitchFamily="18" charset="0"/>
                <a:ea typeface="Arial" panose="020B0604020202020204" pitchFamily="34" charset="0"/>
              </a:rPr>
              <a:t>U</a:t>
            </a:r>
            <a:r>
              <a:rPr lang="pt-BR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ma interface simples e intuitiva que guia o usuário através do processo de criação de uma conta, com campos para inserir credenciais e informações e pessoais.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39C2089-7710-C754-A765-B039955A4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924" y="1930556"/>
            <a:ext cx="2788171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90ED2-6003-7B0D-C176-A83FAFF8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8882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TELA DE SELEÇÃO DE EXERCÍCIOS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BD7E1B-B2FB-13A4-584B-4369E840E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6961" y="2096419"/>
            <a:ext cx="5030449" cy="4168281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marL="0" indent="0">
              <a:buNone/>
            </a:pPr>
            <a:endParaRPr lang="pt-BR" dirty="0">
              <a:latin typeface="Bodoni MT" panose="02070603080606020203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Bodoni MT" panose="02070603080606020203" pitchFamily="18" charset="0"/>
                <a:ea typeface="Arial" panose="020B0604020202020204" pitchFamily="34" charset="0"/>
              </a:rPr>
              <a:t>O</a:t>
            </a:r>
            <a:r>
              <a:rPr lang="pt-BR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rganizada e fácil de navegar, esta tela mostra os exercícios disponíveis, cada um com seus próprios desafios. A conclusão desbloqueia novos exercícios e aumenta a dificuldade.</a:t>
            </a:r>
          </a:p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1B30DA9-5B90-FFB7-C5BA-22D6AEC3B3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15" y="1868247"/>
            <a:ext cx="2896467" cy="46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4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8C651-F0A1-F028-53B3-2F641A3F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9" y="365126"/>
            <a:ext cx="8044721" cy="1133890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r>
              <a:rPr lang="pt-BR" dirty="0"/>
              <a:t>         </a:t>
            </a:r>
            <a:r>
              <a:rPr lang="pt-BR" dirty="0">
                <a:latin typeface="Bell MT" panose="02020503060305020303" pitchFamily="18" charset="0"/>
              </a:rPr>
              <a:t>TELA DE QUIZ/DESAFIOS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A6F574-7A72-6BBC-FC49-A4F9ABD82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956" y="2029451"/>
            <a:ext cx="5120390" cy="4243232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pt-BR" dirty="0">
                <a:latin typeface="Bodoni MT" panose="02070603080606020203" pitchFamily="18" charset="0"/>
                <a:ea typeface="Arial" panose="020B0604020202020204" pitchFamily="34" charset="0"/>
              </a:rPr>
              <a:t>E</a:t>
            </a:r>
            <a:r>
              <a:rPr lang="pt-BR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sta tela apresenta um ambiente interativo onde o usuário pode resolver problemas de programação. Inclui recursos como dicas, exemplos de código e explicações sobre as linguagens utilizadas.</a:t>
            </a:r>
          </a:p>
          <a:p>
            <a:pPr indent="0">
              <a:lnSpc>
                <a:spcPct val="115000"/>
              </a:lnSpc>
              <a:buNone/>
            </a:pP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FF1D05-A9B2-AEB9-5FD6-64A7EC20DD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952" y="1809262"/>
            <a:ext cx="3162925" cy="49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6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10CAE-F9B2-17D9-5A6B-9545F68B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71" y="335145"/>
            <a:ext cx="10237658" cy="1088921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TELA PARA EXERCITAR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5A7D7-F91D-BAD7-0E1A-B779F217E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2895" y="1915566"/>
            <a:ext cx="5181600" cy="4351338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pt-BR" dirty="0">
                <a:latin typeface="Bodoni MT" panose="02070603080606020203" pitchFamily="18" charset="0"/>
                <a:ea typeface="Arial" panose="020B0604020202020204" pitchFamily="34" charset="0"/>
              </a:rPr>
              <a:t>U</a:t>
            </a:r>
            <a:r>
              <a:rPr lang="pt-BR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m espaço dedicado à prática, onde o usuário pode escrever e testar códigos em tempo real,</a:t>
            </a:r>
            <a:r>
              <a:rPr lang="pt-BR" b="1" dirty="0">
                <a:solidFill>
                  <a:srgbClr val="111111"/>
                </a:solidFill>
                <a:effectLst/>
                <a:latin typeface="Bodoni MT" panose="02070603080606020203" pitchFamily="18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dirty="0">
                <a:solidFill>
                  <a:srgbClr val="111111"/>
                </a:solidFill>
                <a:effectLst/>
                <a:latin typeface="Bodoni MT" panose="02070603080606020203" pitchFamily="18" charset="0"/>
                <a:ea typeface="Roboto" panose="02000000000000000000" pitchFamily="2" charset="0"/>
                <a:cs typeface="Roboto" panose="02000000000000000000" pitchFamily="2" charset="0"/>
              </a:rPr>
              <a:t> com um objetivo representado visualmente que serve como desafio para ser replicado através da programação. </a:t>
            </a:r>
            <a:endParaRPr lang="pt-BR" dirty="0">
              <a:effectLst/>
              <a:latin typeface="Bodoni MT" panose="02070603080606020203" pitchFamily="18" charset="0"/>
              <a:ea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6D0EB6-8E66-61B1-F5BA-D8AC5FC32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52" y="1797251"/>
            <a:ext cx="3210080" cy="48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45B45-1F90-ECE1-70A0-81E98F97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965" y="441195"/>
            <a:ext cx="7942913" cy="937901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TELA DE PERFIL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558228-9216-EF0E-CF21-4C9360F1F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6008" y="2233534"/>
            <a:ext cx="5021704" cy="3942413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Bodoni MT" panose="02070603080606020203" pitchFamily="18" charset="0"/>
                <a:ea typeface="Arial" panose="020B0604020202020204" pitchFamily="34" charset="0"/>
              </a:rPr>
              <a:t>U</a:t>
            </a:r>
            <a:r>
              <a:rPr lang="pt-BR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m resumo visual do progresso do usuário, mostrando conquistas e certificados obtidos. Outros usuários podem visualizar para incentivar a interação e o aprendizado colaborativo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B0E1253-8E23-2AFA-5F12-733ACC962C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77" y="2038662"/>
            <a:ext cx="2755935" cy="46027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24035E6-71D4-3D38-E2E3-650E8BBC0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14" y="2038662"/>
            <a:ext cx="2734529" cy="46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F94A4-9B97-4FBD-8786-878CB2087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556" y="454549"/>
            <a:ext cx="4731894" cy="895950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l"/>
            <a:r>
              <a:rPr lang="pt-BR" sz="4400" dirty="0">
                <a:latin typeface="Bell MT" panose="02020503060305020303" pitchFamily="18" charset="0"/>
              </a:rPr>
              <a:t>INTEGRANTES</a:t>
            </a:r>
            <a:r>
              <a:rPr lang="pt-BR" sz="4400" dirty="0"/>
              <a:t>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6B8F67-C155-75B4-0807-0B5A3AED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893" y="1648918"/>
            <a:ext cx="5931108" cy="4909278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47500" lnSpcReduction="20000"/>
          </a:bodyPr>
          <a:lstStyle/>
          <a:p>
            <a:pPr algn="l"/>
            <a:endParaRPr lang="pt-BR" sz="4600" dirty="0"/>
          </a:p>
          <a:p>
            <a:pPr algn="l"/>
            <a:r>
              <a:rPr lang="pt-BR" sz="4600" b="1" dirty="0"/>
              <a:t>Bruno </a:t>
            </a:r>
            <a:r>
              <a:rPr lang="pt-BR" sz="4600" b="1" dirty="0">
                <a:latin typeface="Bodoni MT" panose="02070603080606020203" pitchFamily="18" charset="0"/>
                <a:cs typeface="Arial" panose="020B0604020202020204" pitchFamily="34" charset="0"/>
              </a:rPr>
              <a:t>Alexander</a:t>
            </a:r>
            <a:r>
              <a:rPr lang="pt-BR" sz="4600" b="1" dirty="0"/>
              <a:t> José dos Santos</a:t>
            </a:r>
          </a:p>
          <a:p>
            <a:pPr algn="l"/>
            <a:r>
              <a:rPr lang="pt-BR" dirty="0"/>
              <a:t>Documentação e diagrama</a:t>
            </a:r>
          </a:p>
          <a:p>
            <a:pPr algn="l"/>
            <a:r>
              <a:rPr lang="pt-BR" sz="4600" b="1" dirty="0">
                <a:latin typeface="Bodoni MT" panose="02070603080606020203" pitchFamily="18" charset="0"/>
              </a:rPr>
              <a:t>Fernanda</a:t>
            </a:r>
            <a:r>
              <a:rPr lang="pt-BR" sz="4600" b="1" dirty="0"/>
              <a:t> Corrêia</a:t>
            </a:r>
          </a:p>
          <a:p>
            <a:pPr algn="l"/>
            <a:r>
              <a:rPr lang="pt-BR" dirty="0"/>
              <a:t>Documentação e diagrama</a:t>
            </a:r>
          </a:p>
          <a:p>
            <a:pPr algn="l"/>
            <a:r>
              <a:rPr lang="pt-BR" sz="4600" b="1" dirty="0" err="1"/>
              <a:t>Isack</a:t>
            </a:r>
            <a:r>
              <a:rPr lang="pt-BR" sz="4600" b="1" dirty="0"/>
              <a:t> </a:t>
            </a:r>
            <a:r>
              <a:rPr lang="pt-BR" sz="4600" b="1" dirty="0">
                <a:latin typeface="Bodoni MT" panose="02070603080606020203" pitchFamily="18" charset="0"/>
              </a:rPr>
              <a:t>Rossi</a:t>
            </a:r>
            <a:r>
              <a:rPr lang="pt-BR" sz="4600" b="1" dirty="0"/>
              <a:t> </a:t>
            </a:r>
            <a:r>
              <a:rPr lang="pt-BR" sz="4600" b="1" dirty="0" err="1"/>
              <a:t>Milares</a:t>
            </a:r>
            <a:endParaRPr lang="pt-BR" sz="4600" b="1" dirty="0"/>
          </a:p>
          <a:p>
            <a:pPr algn="l"/>
            <a:r>
              <a:rPr lang="pt-BR" dirty="0"/>
              <a:t>Criação de protótipos do web site</a:t>
            </a:r>
          </a:p>
          <a:p>
            <a:pPr algn="l"/>
            <a:r>
              <a:rPr lang="pt-BR" sz="4600" b="1" dirty="0"/>
              <a:t>Juan Felipe da Silva Santos</a:t>
            </a:r>
          </a:p>
          <a:p>
            <a:pPr algn="l"/>
            <a:r>
              <a:rPr lang="pt-BR" dirty="0"/>
              <a:t>Criação de protótipos e web site</a:t>
            </a:r>
          </a:p>
          <a:p>
            <a:pPr algn="l"/>
            <a:r>
              <a:rPr lang="pt-BR" sz="5100" b="1" dirty="0"/>
              <a:t>Luana </a:t>
            </a:r>
            <a:r>
              <a:rPr lang="pt-BR" sz="5100" b="1" dirty="0">
                <a:latin typeface="Bodoni MT" panose="02070603080606020203" pitchFamily="18" charset="0"/>
              </a:rPr>
              <a:t>Furtado</a:t>
            </a:r>
            <a:r>
              <a:rPr lang="pt-BR" sz="5100" b="1" dirty="0"/>
              <a:t> Pelissaro</a:t>
            </a:r>
          </a:p>
          <a:p>
            <a:pPr algn="l"/>
            <a:r>
              <a:rPr lang="pt-BR" dirty="0"/>
              <a:t>Criação de protótipos do aplicativo</a:t>
            </a:r>
          </a:p>
          <a:p>
            <a:pPr algn="l"/>
            <a:r>
              <a:rPr lang="pt-BR" sz="5100" b="1" dirty="0"/>
              <a:t>Rayane </a:t>
            </a:r>
            <a:r>
              <a:rPr lang="pt-BR" sz="5100" b="1" dirty="0">
                <a:latin typeface="Bodoni MT" panose="02070603080606020203" pitchFamily="18" charset="0"/>
              </a:rPr>
              <a:t>Gabriela</a:t>
            </a:r>
            <a:r>
              <a:rPr lang="pt-BR" sz="5100" b="1" dirty="0"/>
              <a:t> da Silva Sebastião Nunes</a:t>
            </a:r>
          </a:p>
          <a:p>
            <a:pPr algn="l"/>
            <a:r>
              <a:rPr lang="pt-BR" dirty="0"/>
              <a:t>Criação de protótipos do aplicativo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90F781-6946-B821-CF49-63E2FED27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86" y="2173573"/>
            <a:ext cx="5916114" cy="39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1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ED074-BD5B-2CBF-A376-FAAD22F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474" y="500037"/>
            <a:ext cx="7921052" cy="954010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TELA DE RANKING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4E4553-3D8C-04D3-3A04-35BA04E2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8740" y="2144711"/>
            <a:ext cx="4781863" cy="3791394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Bodoni MT" panose="02070603080606020203" pitchFamily="18" charset="0"/>
                <a:ea typeface="Arial" panose="020B0604020202020204" pitchFamily="34" charset="0"/>
              </a:rPr>
              <a:t>U</a:t>
            </a:r>
            <a:r>
              <a:rPr lang="pt-BR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ma lista dinâmica dos usuários com as melhores pontuações, incentivando a competição saudável e motivando todos a melhorarem suas habilidades de programação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5D385C5-9908-1798-F3D5-FBB3D3CDF1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19" y="1873770"/>
            <a:ext cx="2894780" cy="48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3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1E997-9627-42C1-C59E-1A4A98ED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751" y="2400041"/>
            <a:ext cx="10208300" cy="1133890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37824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C3FDB-EF3B-4191-23CD-717AA029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637" y="508264"/>
            <a:ext cx="8049126" cy="92575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odoni MT" panose="02070603080606020203" pitchFamily="18" charset="0"/>
              </a:rPr>
              <a:t>TELA DE 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3B2D3A-D011-7DEF-C475-2F2C7BC5C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2460502"/>
            <a:ext cx="5181600" cy="3297484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marL="0" indent="0">
              <a:buNone/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dirty="0">
                <a:latin typeface="Bodoni MT" panose="02070603080606020203" pitchFamily="18" charset="0"/>
                <a:ea typeface="Arial" panose="020B0604020202020204" pitchFamily="34" charset="0"/>
              </a:rPr>
              <a:t>U</a:t>
            </a:r>
            <a:r>
              <a:rPr lang="pt-BR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ma página segura e de fácil navegação que permite aos usuários acessar suas contas inserindo suas credenciais de login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934BCB-89F1-E69B-9888-4103440E8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301" y="1975526"/>
            <a:ext cx="4739101" cy="42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22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F41E0-D5BF-27FC-D408-F1DA0B2D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352" y="554135"/>
            <a:ext cx="8113295" cy="968793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odoni MT" panose="02070603080606020203" pitchFamily="18" charset="0"/>
              </a:rPr>
              <a:t>TELA DE CADASTRO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E25E7-2D16-B242-344D-299FC5292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7858" y="2305310"/>
            <a:ext cx="5082915" cy="3286021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latin typeface="Bodoni MT" panose="02070603080606020203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Bodoni MT" panose="02070603080606020203" pitchFamily="18" charset="0"/>
                <a:ea typeface="Arial" panose="020B0604020202020204" pitchFamily="34" charset="0"/>
              </a:rPr>
              <a:t>U</a:t>
            </a:r>
            <a:r>
              <a:rPr lang="pt-BR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ma interface amigável que conduz novos usuários através do processo de criação de conta.</a:t>
            </a:r>
            <a:endParaRPr lang="pt-BR" dirty="0">
              <a:latin typeface="Bodoni MT" panose="02070603080606020203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E1F707-17A7-A537-0C96-CA651B1C1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141" y="1935182"/>
            <a:ext cx="4045575" cy="45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3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D8CC5-3A8D-C99C-B375-B61C43E2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526" y="445336"/>
            <a:ext cx="8289758" cy="104658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odoni MT" panose="02070603080606020203" pitchFamily="18" charset="0"/>
              </a:rPr>
              <a:t>TELA DE PERFIL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27091F-F800-4E50-2B1D-5D4A2ABD7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8325" y="2379367"/>
            <a:ext cx="4408357" cy="3435923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marL="0" indent="0">
              <a:buNone/>
            </a:pPr>
            <a:endParaRPr lang="pt-BR" dirty="0">
              <a:latin typeface="Bodoni MT" panose="02070603080606020203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Bodoni MT" panose="02070603080606020203" pitchFamily="18" charset="0"/>
                <a:ea typeface="Arial" panose="020B0604020202020204" pitchFamily="34" charset="0"/>
              </a:rPr>
              <a:t>U</a:t>
            </a:r>
            <a:r>
              <a:rPr lang="pt-BR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m espaço pessoal onde os usuários podem visualizar e editar suas informações, acompanhar seu progresso e interagir com outros membros da comunidade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5C639A18-E0AD-24BB-965A-A9E3762877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85" y="2000094"/>
            <a:ext cx="6646889" cy="4194470"/>
          </a:xfrm>
        </p:spPr>
      </p:pic>
    </p:spTree>
    <p:extLst>
      <p:ext uri="{BB962C8B-B14F-4D97-AF65-F5344CB8AC3E}">
        <p14:creationId xmlns:p14="http://schemas.microsoft.com/office/powerpoint/2010/main" val="351579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02D9D-8FBF-7AC2-16D3-283AA952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7" y="417094"/>
            <a:ext cx="9777663" cy="103296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ABORDAGENS COMPARÁVEIS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F7E6F-1607-41D4-EBA2-C0A84DD9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11" y="1674646"/>
            <a:ext cx="11325726" cy="5117432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dirty="0">
                <a:latin typeface="Bodoni MT" panose="02070603080606020203" pitchFamily="18" charset="0"/>
              </a:rPr>
              <a:t>• </a:t>
            </a:r>
            <a:r>
              <a:rPr lang="pt-BR" sz="2400" dirty="0" err="1">
                <a:latin typeface="Bodoni MT" panose="02070603080606020203" pitchFamily="18" charset="0"/>
              </a:rPr>
              <a:t>Duolingo</a:t>
            </a:r>
            <a:r>
              <a:rPr lang="pt-BR" sz="2400" dirty="0">
                <a:latin typeface="Bodoni MT" panose="02070603080606020203" pitchFamily="18" charset="0"/>
              </a:rPr>
              <a:t>: Oferece cursos interativos de idiomas com foco em gamificação e acessibilidade.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dirty="0">
                <a:latin typeface="Bodoni MT" panose="02070603080606020203" pitchFamily="18" charset="0"/>
              </a:rPr>
              <a:t> • Khan </a:t>
            </a:r>
            <a:r>
              <a:rPr lang="pt-BR" sz="2400" dirty="0" err="1">
                <a:latin typeface="Bodoni MT" panose="02070603080606020203" pitchFamily="18" charset="0"/>
              </a:rPr>
              <a:t>Academy</a:t>
            </a:r>
            <a:r>
              <a:rPr lang="pt-BR" sz="2400" dirty="0">
                <a:latin typeface="Bodoni MT" panose="02070603080606020203" pitchFamily="18" charset="0"/>
              </a:rPr>
              <a:t>: Fornece recursos educacionais gratuitos em uma variedade de disciplinas, com ênfase no aprendizado autodirigido.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dirty="0">
                <a:latin typeface="Bodoni MT" panose="02070603080606020203" pitchFamily="18" charset="0"/>
              </a:rPr>
              <a:t> • </a:t>
            </a:r>
            <a:r>
              <a:rPr lang="pt-BR" sz="2400" dirty="0" err="1">
                <a:latin typeface="Bodoni MT" panose="02070603080606020203" pitchFamily="18" charset="0"/>
              </a:rPr>
              <a:t>Udemy</a:t>
            </a:r>
            <a:r>
              <a:rPr lang="pt-BR" sz="2400" dirty="0">
                <a:latin typeface="Bodoni MT" panose="02070603080606020203" pitchFamily="18" charset="0"/>
              </a:rPr>
              <a:t>: Plataforma de ensino online com uma ampla seleção de cursos ministrados por instrutores especializados. Essas plataformas servem como referência para insights e abordagens relevantes ao nosso projeto.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dirty="0">
                <a:latin typeface="Bodoni MT" panose="02070603080606020203" pitchFamily="18" charset="0"/>
              </a:rPr>
              <a:t>• </a:t>
            </a:r>
            <a:r>
              <a:rPr lang="pt-BR" sz="2400" dirty="0" err="1">
                <a:latin typeface="Bodoni MT" panose="02070603080606020203" pitchFamily="18" charset="0"/>
              </a:rPr>
              <a:t>Alura:O</a:t>
            </a:r>
            <a:r>
              <a:rPr lang="pt-BR" sz="2400" dirty="0">
                <a:latin typeface="Bodoni MT" panose="02070603080606020203" pitchFamily="18" charset="0"/>
              </a:rPr>
              <a:t> </a:t>
            </a:r>
            <a:r>
              <a:rPr lang="pt-BR" sz="2400" dirty="0" err="1">
                <a:latin typeface="Bodoni MT" panose="02070603080606020203" pitchFamily="18" charset="0"/>
              </a:rPr>
              <a:t>Alura</a:t>
            </a:r>
            <a:r>
              <a:rPr lang="pt-BR" sz="2400" dirty="0">
                <a:latin typeface="Bodoni MT" panose="02070603080606020203" pitchFamily="18" charset="0"/>
              </a:rPr>
              <a:t> é uma plataforma brasileira de educação online focada em tecnologia e negócios, oferecendo cursos práticos e atualizados ministrados por profissionais experientes.</a:t>
            </a:r>
          </a:p>
        </p:txBody>
      </p:sp>
    </p:spTree>
    <p:extLst>
      <p:ext uri="{BB962C8B-B14F-4D97-AF65-F5344CB8AC3E}">
        <p14:creationId xmlns:p14="http://schemas.microsoft.com/office/powerpoint/2010/main" val="4021963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8CDC6-CE7B-1A77-7F76-A47506A8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93" y="1513460"/>
            <a:ext cx="10259518" cy="115104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OBRIGADO(A) PELA ATENÇÃO!!!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A22E11-88C1-0F4A-F018-231706EEE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83" y="3114207"/>
            <a:ext cx="2830409" cy="28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9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B5D53-5F68-71A6-3A5F-3D238079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248" y="536028"/>
            <a:ext cx="7696199" cy="1028536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/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EDUCAÇÃO DE QUALIDADE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C36002-A571-6411-8E0C-EA2E0D1FC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34210"/>
            <a:ext cx="5257800" cy="3565254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entury" panose="02040604050505020304" pitchFamily="18" charset="0"/>
              </a:rPr>
              <a:t>O objetivo da ODS 4 é garantir uma educação inclusiva, equitativa e de </a:t>
            </a:r>
            <a:r>
              <a:rPr lang="pt-BR" dirty="0">
                <a:latin typeface="Bodoni MT" panose="02070603080606020203" pitchFamily="18" charset="0"/>
              </a:rPr>
              <a:t>qualidade</a:t>
            </a:r>
            <a:r>
              <a:rPr lang="pt-BR" dirty="0">
                <a:latin typeface="Century" panose="02040604050505020304" pitchFamily="18" charset="0"/>
              </a:rPr>
              <a:t>, </a:t>
            </a:r>
            <a:r>
              <a:rPr lang="pt-BR" dirty="0">
                <a:latin typeface="Bodoni MT" panose="02070603080606020203" pitchFamily="18" charset="0"/>
              </a:rPr>
              <a:t>promovendo</a:t>
            </a:r>
            <a:r>
              <a:rPr lang="pt-BR" dirty="0">
                <a:latin typeface="Century" panose="02040604050505020304" pitchFamily="18" charset="0"/>
              </a:rPr>
              <a:t> oportunidades de aprendizagem ao longo da vida para todos, buscando assim o desenvolvimento sustentável e o empoderamento das pessoas</a:t>
            </a:r>
            <a:r>
              <a:rPr lang="pt-BR" dirty="0">
                <a:latin typeface="Bodoni MT" panose="02070603080606020203" pitchFamily="18" charset="0"/>
              </a:rPr>
              <a:t>.</a:t>
            </a:r>
          </a:p>
        </p:txBody>
      </p:sp>
      <p:pic>
        <p:nvPicPr>
          <p:cNvPr id="2056" name="Picture 8" descr="Qual o papel do professor no contexto pedagógico de educação democrática?">
            <a:extLst>
              <a:ext uri="{FF2B5EF4-FFF2-40B4-BE49-F238E27FC236}">
                <a16:creationId xmlns:a16="http://schemas.microsoft.com/office/drawing/2014/main" id="{A81C6DBB-CDB2-31B3-FB5F-2AA8B13334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374" y="2373851"/>
            <a:ext cx="4614280" cy="342561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61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86158-6222-84F6-8601-80843493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415" y="464695"/>
            <a:ext cx="6894225" cy="1049312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PROBLEMATIZAÇÃO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09E5C-8EB4-56DC-0BF5-D466295A2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636" y="1903751"/>
            <a:ext cx="5876143" cy="4774367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>
                <a:latin typeface="Bodoni MT" panose="02070603080606020203" pitchFamily="18" charset="0"/>
              </a:rPr>
              <a:t>Redução da variedade de disciplinas;</a:t>
            </a:r>
          </a:p>
          <a:p>
            <a:r>
              <a:rPr lang="pt-BR" dirty="0">
                <a:latin typeface="Bodoni MT" panose="02070603080606020203" pitchFamily="18" charset="0"/>
              </a:rPr>
              <a:t>Escassez de professores qualificados;</a:t>
            </a:r>
          </a:p>
          <a:p>
            <a:r>
              <a:rPr lang="pt-BR" dirty="0">
                <a:latin typeface="Bodoni MT" panose="02070603080606020203" pitchFamily="18" charset="0"/>
              </a:rPr>
              <a:t>Problemas na infraestrutura escolar;</a:t>
            </a:r>
          </a:p>
          <a:p>
            <a:r>
              <a:rPr lang="pt-BR" dirty="0">
                <a:latin typeface="Bodoni MT" panose="02070603080606020203" pitchFamily="18" charset="0"/>
              </a:rPr>
              <a:t>Casos de violência;</a:t>
            </a:r>
          </a:p>
          <a:p>
            <a:r>
              <a:rPr lang="pt-BR" dirty="0">
                <a:latin typeface="Bodoni MT" panose="02070603080606020203" pitchFamily="18" charset="0"/>
              </a:rPr>
              <a:t>Falta de envolvimento familiar;</a:t>
            </a:r>
          </a:p>
          <a:p>
            <a:r>
              <a:rPr lang="pt-BR" dirty="0">
                <a:latin typeface="Bodoni MT" panose="02070603080606020203" pitchFamily="18" charset="0"/>
              </a:rPr>
              <a:t>Crescente desinteresse dos alunos pelo aprendizado;</a:t>
            </a:r>
          </a:p>
        </p:txBody>
      </p:sp>
      <p:pic>
        <p:nvPicPr>
          <p:cNvPr id="1028" name="Picture 4" descr="Problema - ícones de pessoas grátis">
            <a:extLst>
              <a:ext uri="{FF2B5EF4-FFF2-40B4-BE49-F238E27FC236}">
                <a16:creationId xmlns:a16="http://schemas.microsoft.com/office/drawing/2014/main" id="{1D936B17-8EDC-5114-D893-BB3E64BB2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393" y="2265882"/>
            <a:ext cx="4127423" cy="412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3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f.Walber Queiroz - BLOG DO EDUCADOR : Charge sobre Educação &amp; Reflexão!">
            <a:extLst>
              <a:ext uri="{FF2B5EF4-FFF2-40B4-BE49-F238E27FC236}">
                <a16:creationId xmlns:a16="http://schemas.microsoft.com/office/drawing/2014/main" id="{992BF678-6DE2-706D-20EE-62E0CC93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6" y="891913"/>
            <a:ext cx="5433275" cy="54332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rge 15/01/2018 | Um Brasil">
            <a:extLst>
              <a:ext uri="{FF2B5EF4-FFF2-40B4-BE49-F238E27FC236}">
                <a16:creationId xmlns:a16="http://schemas.microsoft.com/office/drawing/2014/main" id="{A115649D-133C-A89B-5ED2-CFF64F6A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74" y="891913"/>
            <a:ext cx="5433275" cy="54332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54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CE65F-D47B-3DC7-397F-9A5186E7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229" y="517161"/>
            <a:ext cx="8319540" cy="1041816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APRESENTAÇÃO DO 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1615B-3D3B-09B0-041B-B630D23D2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965" y="1825625"/>
            <a:ext cx="10944069" cy="4515214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atin typeface="Bodoni MT" panose="02070603080606020203" pitchFamily="18" charset="0"/>
              </a:rPr>
              <a:t>O projeto visa criar uma plataforma online para aspirantes a programadores, focada em desenvolvimento web com cursos interativos de HTML, CSS e </a:t>
            </a:r>
            <a:r>
              <a:rPr lang="pt-BR" dirty="0" err="1">
                <a:latin typeface="Bodoni MT" panose="02070603080606020203" pitchFamily="18" charset="0"/>
              </a:rPr>
              <a:t>JavaScript</a:t>
            </a:r>
            <a:r>
              <a:rPr lang="pt-BR" dirty="0">
                <a:latin typeface="Bodoni MT" panose="02070603080606020203" pitchFamily="18" charset="0"/>
              </a:rPr>
              <a:t>. A plataforma oferecerá uma experiência personalizada de aprendizado, com desafios progressivos e acessíveis, incentivando a autoaprendizagem e a autonomia dos usuários. Inicialmente voltada para alunos da FATEC Araras, busca complementar o currículo e facilitar a compreensão dos conceitos fundamentais de desenvolvimento web.</a:t>
            </a:r>
          </a:p>
        </p:txBody>
      </p:sp>
    </p:spTree>
    <p:extLst>
      <p:ext uri="{BB962C8B-B14F-4D97-AF65-F5344CB8AC3E}">
        <p14:creationId xmlns:p14="http://schemas.microsoft.com/office/powerpoint/2010/main" val="218916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95A30-E582-AA87-BBF5-635221A7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659" y="350135"/>
            <a:ext cx="9040318" cy="1325563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TÉCNICA DE LEVANTAMENTO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64D908-2D8E-5CE4-8E0D-38BA590A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18" y="2035487"/>
            <a:ext cx="10515600" cy="4351338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Para entender as necessidades dos alunos menos familiarizados com programação, adotamos a técnica de observação direta durante as aulas. Essa abordagem nos permitiu identificar áreas de dificuldade e lacunas de conhecimento. A partir dessas observações, decidimos desenvolver uma plataforma como complemento ao ensino tradicional.</a:t>
            </a:r>
          </a:p>
          <a:p>
            <a:pPr marL="0" indent="0">
              <a:lnSpc>
                <a:spcPct val="115000"/>
              </a:lnSpc>
              <a:buNone/>
            </a:pPr>
            <a:endParaRPr lang="pt-BR" dirty="0">
              <a:effectLst/>
              <a:latin typeface="Bodoni MT" panose="02070603080606020203" pitchFamily="18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O propósito do aplicativo é oferecer suporte prático e recursos adicionais, incluindo explicações claras, tutoriais passo a passo e desafios práticos, com foco específico em fortalecer a compreensão e a aplicação dos conceitos de HTML e CSS.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533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5C124-43D9-7926-92DB-F0C02721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236" y="777499"/>
            <a:ext cx="7874669" cy="93900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D8D1AE-129F-7CDA-BD7D-217F46696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568" y="2406313"/>
            <a:ext cx="4620128" cy="3642102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pt-BR" dirty="0">
                <a:latin typeface="Bell MT" panose="02020503060305020303" pitchFamily="18" charset="0"/>
                <a:ea typeface="Arial" panose="020B0604020202020204" pitchFamily="34" charset="0"/>
              </a:rPr>
              <a:t>FUNCIONAIS</a:t>
            </a:r>
            <a:endParaRPr lang="pt-BR" dirty="0">
              <a:effectLst/>
              <a:latin typeface="Bell MT" panose="02020503060305020303" pitchFamily="18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Cadastro de Usuários;</a:t>
            </a: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Conteúdo Educacional;</a:t>
            </a: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Interatividade;</a:t>
            </a: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Feedback e Avaliação;</a:t>
            </a:r>
          </a:p>
          <a:p>
            <a:pPr marL="914400" lvl="2" indent="0">
              <a:lnSpc>
                <a:spcPct val="115000"/>
              </a:lnSpc>
              <a:buNone/>
            </a:pPr>
            <a:endParaRPr lang="pt-BR" sz="1000" dirty="0">
              <a:effectLst/>
              <a:latin typeface="Bodoni MT" panose="02070603080606020203" pitchFamily="18" charset="0"/>
              <a:ea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AB7C14-52EE-6DE6-58AD-7D30E63277B6}"/>
              </a:ext>
            </a:extLst>
          </p:cNvPr>
          <p:cNvSpPr txBox="1"/>
          <p:nvPr/>
        </p:nvSpPr>
        <p:spPr>
          <a:xfrm>
            <a:off x="6721643" y="2406313"/>
            <a:ext cx="4620128" cy="3706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2800" dirty="0">
                <a:latin typeface="Bell MT" panose="02020503060305020303" pitchFamily="18" charset="0"/>
                <a:ea typeface="Arial" panose="020B0604020202020204" pitchFamily="34" charset="0"/>
              </a:rPr>
              <a:t>NÃO</a:t>
            </a:r>
            <a:r>
              <a:rPr lang="pt-BR" dirty="0">
                <a:latin typeface="Bell MT" panose="02020503060305020303" pitchFamily="18" charset="0"/>
                <a:ea typeface="Arial" panose="020B0604020202020204" pitchFamily="34" charset="0"/>
              </a:rPr>
              <a:t> </a:t>
            </a:r>
            <a:r>
              <a:rPr lang="pt-BR" sz="2800" dirty="0">
                <a:latin typeface="Bell MT" panose="02020503060305020303" pitchFamily="18" charset="0"/>
                <a:ea typeface="Arial" panose="020B0604020202020204" pitchFamily="34" charset="0"/>
              </a:rPr>
              <a:t>FUNCIONAIS</a:t>
            </a:r>
            <a:endParaRPr lang="pt-BR" sz="2800" dirty="0">
              <a:effectLst/>
              <a:latin typeface="Bell MT" panose="02020503060305020303" pitchFamily="18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800" dirty="0">
                <a:latin typeface="Bodoni MT" panose="02070603080606020203" pitchFamily="18" charset="0"/>
                <a:ea typeface="Arial" panose="020B0604020202020204" pitchFamily="34" charset="0"/>
              </a:rPr>
              <a:t>Usabilidade;</a:t>
            </a:r>
            <a:endParaRPr lang="pt-BR" sz="2800" dirty="0">
              <a:effectLst/>
              <a:latin typeface="Bodoni MT" panose="02070603080606020203" pitchFamily="18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800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Desempenho</a:t>
            </a:r>
            <a:r>
              <a:rPr lang="pt-BR" dirty="0">
                <a:latin typeface="Bodoni MT" panose="02070603080606020203" pitchFamily="18" charset="0"/>
                <a:ea typeface="Arial" panose="020B0604020202020204" pitchFamily="34" charset="0"/>
              </a:rPr>
              <a:t>;</a:t>
            </a:r>
            <a:endParaRPr lang="pt-BR" sz="1800" dirty="0">
              <a:effectLst/>
              <a:latin typeface="Bodoni MT" panose="02070603080606020203" pitchFamily="18" charset="0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800" dirty="0">
                <a:effectLst/>
                <a:latin typeface="Bodoni MT" panose="02070603080606020203" pitchFamily="18" charset="0"/>
                <a:ea typeface="Arial" panose="020B0604020202020204" pitchFamily="34" charset="0"/>
              </a:rPr>
              <a:t>Tecnologias;</a:t>
            </a:r>
          </a:p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6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A5DAB-6C54-3640-CA69-DCFB18DA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846" y="561116"/>
            <a:ext cx="7150308" cy="877940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LOGOTIPO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B9E46-2AD2-9A93-21B1-9E675DC03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539" y="1813810"/>
            <a:ext cx="5467662" cy="4419366"/>
          </a:xfr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latin typeface="Bodoni MT" panose="02070603080606020203" pitchFamily="18" charset="0"/>
              </a:rPr>
              <a:t>O logotipo do projeto apresenta uma concepção visual que incorpora duas letras "C" personalizadas, remetendo ao nome "</a:t>
            </a:r>
            <a:r>
              <a:rPr lang="pt-BR" dirty="0" err="1">
                <a:latin typeface="Bodoni MT" panose="02070603080606020203" pitchFamily="18" charset="0"/>
              </a:rPr>
              <a:t>CodeCraft</a:t>
            </a:r>
            <a:r>
              <a:rPr lang="pt-BR" dirty="0">
                <a:latin typeface="Bodoni MT" panose="02070603080606020203" pitchFamily="18" charset="0"/>
              </a:rPr>
              <a:t>". A novidade é a adição de um terceiro "C" entre eles, que representa a inicial do próprio projeto. Essa abordagem cria uma identidade visual única e distintiva, onde cada "C" pode simbolizar aspectos como criatividade, colaboração e capacitação, refletindo os valores e objetivos da plataforma.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2F53B02-F21A-516F-5097-F8871299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38" y="2370539"/>
            <a:ext cx="4927737" cy="30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2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799</Words>
  <Application>Microsoft Office PowerPoint</Application>
  <PresentationFormat>Widescreen</PresentationFormat>
  <Paragraphs>84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Bell MT</vt:lpstr>
      <vt:lpstr>Bodoni MT</vt:lpstr>
      <vt:lpstr>Calibri</vt:lpstr>
      <vt:lpstr>Calibri Light</vt:lpstr>
      <vt:lpstr>Century</vt:lpstr>
      <vt:lpstr>Symbol</vt:lpstr>
      <vt:lpstr>Tema do Office</vt:lpstr>
      <vt:lpstr>PROJETO INTERDISCIPLINAR</vt:lpstr>
      <vt:lpstr>INTEGRANTES:</vt:lpstr>
      <vt:lpstr>EDUCAÇÃO DE QUALIDADE</vt:lpstr>
      <vt:lpstr>PROBLEMATIZAÇÃO</vt:lpstr>
      <vt:lpstr>Apresentação do PowerPoint</vt:lpstr>
      <vt:lpstr>APRESENTAÇÃO DO CONTEXTO</vt:lpstr>
      <vt:lpstr>TÉCNICA DE LEVANTAMENTO DE REQUISITOS</vt:lpstr>
      <vt:lpstr>REQUISITOS</vt:lpstr>
      <vt:lpstr>LOGOTIPO </vt:lpstr>
      <vt:lpstr>MOODBOARD</vt:lpstr>
      <vt:lpstr>DIAGRAMAS UML</vt:lpstr>
      <vt:lpstr>DIAGRAMA DE CASO DE USO</vt:lpstr>
      <vt:lpstr>DIAGRAMA DE SEQUÊNCIA</vt:lpstr>
      <vt:lpstr> PROTÓTIPOS DE INTERFACE DO USUÁRIO</vt:lpstr>
      <vt:lpstr>TELA DE CADASTRO</vt:lpstr>
      <vt:lpstr>TELA DE SELEÇÃO DE EXERCÍCIOS </vt:lpstr>
      <vt:lpstr>         TELA DE QUIZ/DESAFIOS</vt:lpstr>
      <vt:lpstr>TELA PARA EXERCITAR PROGRAMAÇÃO</vt:lpstr>
      <vt:lpstr>TELA DE PERFIL</vt:lpstr>
      <vt:lpstr>TELA DE RANKING</vt:lpstr>
      <vt:lpstr>WEBSITE</vt:lpstr>
      <vt:lpstr>TELA DE LOGIN</vt:lpstr>
      <vt:lpstr>TELA DE CADASTRO</vt:lpstr>
      <vt:lpstr>TELA DE PERFIL</vt:lpstr>
      <vt:lpstr>ABORDAGENS COMPARÁVEIS</vt:lpstr>
      <vt:lpstr>OBRIGADO(A) PELA ATENÇÃO!!!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Sanches Pelissaro</dc:creator>
  <cp:lastModifiedBy>Rodrigo Sanches Pelissaro</cp:lastModifiedBy>
  <cp:revision>4</cp:revision>
  <dcterms:created xsi:type="dcterms:W3CDTF">2024-06-18T11:26:21Z</dcterms:created>
  <dcterms:modified xsi:type="dcterms:W3CDTF">2024-06-19T14:11:22Z</dcterms:modified>
</cp:coreProperties>
</file>