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abin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Fs0aLI6JeA/eDA1G1+IVCB65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9bac8cf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9bac8c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9bac8cfb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89bac8cf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9bac8cfb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9bac8cf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9bac8cfb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9bac8cf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89bac8cfb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89bac8c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En el grupo de Fidelizados se ve más equilibrada la distribución de los clientes en cuanto a la ubicación geográfica, sin embargo las tendencias son leves y no es una variable clave en la definición de grupos. </a:t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89bac8cf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89bac8c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Hay categorias mas consumidas que otras en todos los grupos, pero la tendencia se repite. Por lo que no es una variable importante para la definición de grupos.</a:t>
            </a:r>
            <a:endParaRPr sz="20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89bac8cf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89bac8c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</a:rPr>
              <a:t>La mayoría de los clientes en todos los cluster pagan con tarjeta de crédito, la tendencia se repite entre grupos, no es una variable clave para la definición de los </a:t>
            </a:r>
            <a:endParaRPr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9bac8cf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9bac8c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tendencia es mayor a que los clientes compren en un estado diferente al proprio, sin embargo, esta no es una variable importante en la definición de grupos.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b78fcb227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b78fcb2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FFFFF"/>
                </a:highlight>
              </a:rPr>
              <a:t>Este conjunto de datos es Olist, el mercado más grande de Brasil. Esta información se recopiló en el período 2016-2018. Olist conecta a pequeñas empresas de todo Brasil para ingresar a sus redes de manera muy sencilla simplemente mediante un contrato. Estos empresarios pueden vender sus productos a través de la plataforma Olist y enviarlos directamente a sus clientes con correos que han trabajado igual que Olist.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b78fcb227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b78fcb2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78fcb227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78fcb2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78fcb227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78fcb22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b78fcb227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b78fcb2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78fcb227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78fcb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78fcb227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78fcb2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b78fcb227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9b78fcb227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9b78fcb227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b78fcb227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9b78fcb227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9b78fcb227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78fcb227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78fcb227_0_4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9b78fcb227_0_4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3" name="Google Shape;53;g9b78fcb227_0_45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9b78fcb227_0_45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9b78fcb227_0_4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b78fcb227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9b78fcb227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b78fcb227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9b78fcb227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9b78fcb227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b78fcb227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9b78fcb227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9b78fcb227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9b78fcb227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b78fcb227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9b78fcb227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b78fcb227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9b78fcb227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9b78fcb227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b78fcb227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9b78fcb227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b78fcb227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9b78fcb227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9b78fcb227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9b78fcb227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9b78fcb227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b78fcb227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9b78fcb227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b78fcb227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9b78fcb227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9b78fcb227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498625" y="720075"/>
            <a:ext cx="77577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60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 sz="6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SEGMENTACIÓN DE CLIENTES</a:t>
            </a:r>
            <a:endParaRPr sz="6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 sz="6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CASO </a:t>
            </a:r>
            <a:r>
              <a:rPr b="1" lang="es-AR" sz="60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</a:t>
            </a:r>
            <a:r>
              <a:rPr b="1" lang="es-AR" sz="6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s-AR" sz="6000">
                <a:solidFill>
                  <a:srgbClr val="6D9EEB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sz="6000">
              <a:solidFill>
                <a:srgbClr val="6D9EEB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325" y="1586925"/>
            <a:ext cx="2981850" cy="2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type="title"/>
          </p:nvPr>
        </p:nvSpPr>
        <p:spPr>
          <a:xfrm>
            <a:off x="5058900" y="5448675"/>
            <a:ext cx="7133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4A86E8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rgbClr val="4A86E8"/>
                </a:solidFill>
                <a:latin typeface="Cabin"/>
                <a:ea typeface="Cabin"/>
                <a:cs typeface="Cabin"/>
                <a:sym typeface="Cabin"/>
              </a:rPr>
              <a:t>Hector Oviedo-Julieta Leiva- Juan Finello  </a:t>
            </a:r>
            <a:endParaRPr sz="2600">
              <a:solidFill>
                <a:srgbClr val="4A86E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950" y="305988"/>
            <a:ext cx="7705950" cy="62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4294967295" type="title"/>
          </p:nvPr>
        </p:nvSpPr>
        <p:spPr>
          <a:xfrm>
            <a:off x="398875" y="801775"/>
            <a:ext cx="39546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Número de compras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4" name="Google Shape;124;p5"/>
          <p:cNvSpPr txBox="1"/>
          <p:nvPr>
            <p:ph idx="4294967295" type="title"/>
          </p:nvPr>
        </p:nvSpPr>
        <p:spPr>
          <a:xfrm>
            <a:off x="98575" y="3037200"/>
            <a:ext cx="42549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Esporádicos : Una vez</a:t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Nuevos: Una vez </a:t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Disconformes: Una vez o más </a:t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Fidelizados: Entre 1 y 3 compras </a:t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989bac8cf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575" y="524238"/>
            <a:ext cx="6894425" cy="58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989bac8cfb_0_6"/>
          <p:cNvSpPr txBox="1"/>
          <p:nvPr>
            <p:ph idx="4294967295" type="body"/>
          </p:nvPr>
        </p:nvSpPr>
        <p:spPr>
          <a:xfrm>
            <a:off x="289625" y="2007200"/>
            <a:ext cx="43260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Total Gastado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El grupo de clientes fidelizados es el que màs gasta </a:t>
            </a:r>
            <a:endParaRPr sz="3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9bac8cfb_2_37"/>
          <p:cNvSpPr txBox="1"/>
          <p:nvPr>
            <p:ph idx="1" type="subTitle"/>
          </p:nvPr>
        </p:nvSpPr>
        <p:spPr>
          <a:xfrm>
            <a:off x="556075" y="659500"/>
            <a:ext cx="44301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Precio promedio por compra: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El grupo de clientes fidelizados es el que compra productos màs caros</a:t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6" name="Google Shape;136;g989bac8cfb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50" y="742912"/>
            <a:ext cx="5596750" cy="5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9bac8cfb_2_20"/>
          <p:cNvSpPr txBox="1"/>
          <p:nvPr>
            <p:ph idx="1" type="subTitle"/>
          </p:nvPr>
        </p:nvSpPr>
        <p:spPr>
          <a:xfrm>
            <a:off x="191800" y="1294800"/>
            <a:ext cx="44988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iempo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transcurrido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desde la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última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compra   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2" name="Google Shape;142;g989bac8cfb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25" y="415237"/>
            <a:ext cx="7202275" cy="60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989bac8cfb_2_20"/>
          <p:cNvSpPr/>
          <p:nvPr/>
        </p:nvSpPr>
        <p:spPr>
          <a:xfrm>
            <a:off x="4690600" y="1294800"/>
            <a:ext cx="17745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rgbClr val="3D85C6"/>
                </a:solidFill>
                <a:latin typeface="Cabin"/>
                <a:ea typeface="Cabin"/>
                <a:cs typeface="Cabin"/>
                <a:sym typeface="Cabin"/>
              </a:rPr>
              <a:t>Esporádicos</a:t>
            </a:r>
            <a:endParaRPr b="1" sz="1900">
              <a:solidFill>
                <a:srgbClr val="3D85C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4" name="Google Shape;144;g989bac8cfb_2_20"/>
          <p:cNvSpPr/>
          <p:nvPr/>
        </p:nvSpPr>
        <p:spPr>
          <a:xfrm>
            <a:off x="4690600" y="5076025"/>
            <a:ext cx="15744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Nuevos</a:t>
            </a:r>
            <a:endParaRPr b="1" sz="1900">
              <a:solidFill>
                <a:srgbClr val="E06666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989bac8cfb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50" y="2120650"/>
            <a:ext cx="4452323" cy="4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989bac8cfb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550" y="2120650"/>
            <a:ext cx="5661629" cy="4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989bac8cfb_2_13"/>
          <p:cNvSpPr txBox="1"/>
          <p:nvPr>
            <p:ph idx="4294967295" type="body"/>
          </p:nvPr>
        </p:nvSpPr>
        <p:spPr>
          <a:xfrm>
            <a:off x="1051800" y="268450"/>
            <a:ext cx="106386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¿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Cómo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evalúan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las compras ?  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El grupo de clientes disconformes es el que puntea con valores </a:t>
            </a:r>
            <a:r>
              <a:rPr lang="es-AR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más</a:t>
            </a:r>
            <a:r>
              <a:rPr lang="es-AR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bajos </a:t>
            </a:r>
            <a:endParaRPr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989bac8cfb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25" y="857250"/>
            <a:ext cx="6294474" cy="51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89bac8cfb_2_26"/>
          <p:cNvSpPr txBox="1"/>
          <p:nvPr>
            <p:ph idx="1" type="subTitle"/>
          </p:nvPr>
        </p:nvSpPr>
        <p:spPr>
          <a:xfrm>
            <a:off x="324625" y="719675"/>
            <a:ext cx="54813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¿ Recibieron su pedido a tiempo ?</a:t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El grupo de clientes disconformes muestra una gran ocurrencia de casos donde la compra no se </a:t>
            </a:r>
            <a:r>
              <a:rPr lang="es-AR" sz="2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entregó</a:t>
            </a:r>
            <a:r>
              <a:rPr lang="es-AR" sz="24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en el momento estimado.</a:t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8" name="Google Shape;158;g989bac8cfb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25" y="4747100"/>
            <a:ext cx="1778575" cy="1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744450" y="562450"/>
            <a:ext cx="6729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Ubicación geográfica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048" y="2040678"/>
            <a:ext cx="8635450" cy="43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9bac8cfb_2_0"/>
          <p:cNvSpPr txBox="1"/>
          <p:nvPr>
            <p:ph type="ctrTitle"/>
          </p:nvPr>
        </p:nvSpPr>
        <p:spPr>
          <a:xfrm>
            <a:off x="0" y="1980450"/>
            <a:ext cx="3609600" cy="2897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Categorías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de producto elegidas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0" name="Google Shape;170;g989bac8cf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50" y="578988"/>
            <a:ext cx="8193250" cy="60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9bac8cfb_0_1"/>
          <p:cNvSpPr txBox="1"/>
          <p:nvPr>
            <p:ph type="ctrTitle"/>
          </p:nvPr>
        </p:nvSpPr>
        <p:spPr>
          <a:xfrm>
            <a:off x="833125" y="710700"/>
            <a:ext cx="4889100" cy="68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Forma de pago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6" name="Google Shape;176;g989bac8cf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25" y="1825226"/>
            <a:ext cx="10322426" cy="41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9bac8cfb_0_11"/>
          <p:cNvSpPr txBox="1"/>
          <p:nvPr>
            <p:ph type="ctrTitle"/>
          </p:nvPr>
        </p:nvSpPr>
        <p:spPr>
          <a:xfrm>
            <a:off x="99725" y="2289750"/>
            <a:ext cx="3563400" cy="15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¿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Donde compran?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2" name="Google Shape;182;g989bac8cfb_0_11"/>
          <p:cNvPicPr preferRelativeResize="0"/>
          <p:nvPr/>
        </p:nvPicPr>
        <p:blipFill rotWithShape="1">
          <a:blip r:embed="rId3">
            <a:alphaModFix/>
          </a:blip>
          <a:srcRect b="-1764" l="0" r="-1122" t="-1434"/>
          <a:stretch/>
        </p:blipFill>
        <p:spPr>
          <a:xfrm>
            <a:off x="3828375" y="631675"/>
            <a:ext cx="7664025" cy="5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9b78fcb22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6465"/>
            <a:ext cx="12191998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78fcb227_0_142"/>
          <p:cNvSpPr txBox="1"/>
          <p:nvPr>
            <p:ph type="ctrTitle"/>
          </p:nvPr>
        </p:nvSpPr>
        <p:spPr>
          <a:xfrm>
            <a:off x="4438075" y="2327625"/>
            <a:ext cx="3563400" cy="15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¡ Gracias !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78fcb227_0_66"/>
          <p:cNvSpPr txBox="1"/>
          <p:nvPr>
            <p:ph type="title"/>
          </p:nvPr>
        </p:nvSpPr>
        <p:spPr>
          <a:xfrm>
            <a:off x="203900" y="344150"/>
            <a:ext cx="77577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1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PUNTO DE PARTIDA: Bases de datos </a:t>
            </a:r>
            <a:endParaRPr b="1" sz="51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g9b78fcb227_0_66"/>
          <p:cNvSpPr txBox="1"/>
          <p:nvPr>
            <p:ph type="title"/>
          </p:nvPr>
        </p:nvSpPr>
        <p:spPr>
          <a:xfrm>
            <a:off x="6662775" y="451975"/>
            <a:ext cx="7491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olist_orders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olist_products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olist_items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olist_customers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olist_payments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olist_sellers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olist_geolocation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olist_reviews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olist_product_category_name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4" name="Google Shape;74;g9b78fcb227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25" y="2540500"/>
            <a:ext cx="4113225" cy="32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78fcb227_0_72"/>
          <p:cNvSpPr txBox="1"/>
          <p:nvPr>
            <p:ph type="title"/>
          </p:nvPr>
        </p:nvSpPr>
        <p:spPr>
          <a:xfrm>
            <a:off x="203900" y="344150"/>
            <a:ext cx="6560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1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PREPROCESAMIENTO DE DATOS</a:t>
            </a:r>
            <a:endParaRPr b="1" sz="51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g9b78fcb227_0_72"/>
          <p:cNvSpPr txBox="1"/>
          <p:nvPr>
            <p:ph type="title"/>
          </p:nvPr>
        </p:nvSpPr>
        <p:spPr>
          <a:xfrm>
            <a:off x="902075" y="1503525"/>
            <a:ext cx="7491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1" name="Google Shape;81;g9b78fcb22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25" y="2421425"/>
            <a:ext cx="2722374" cy="27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9b78fcb227_0_72"/>
          <p:cNvSpPr txBox="1"/>
          <p:nvPr>
            <p:ph type="title"/>
          </p:nvPr>
        </p:nvSpPr>
        <p:spPr>
          <a:xfrm>
            <a:off x="4700100" y="1730850"/>
            <a:ext cx="7491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Fusión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de datos de diferentes fuentes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Tratamiento de nulos y duplicados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Transformaciones de tipo de datos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Reducción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de datos a </a:t>
            </a:r>
            <a:r>
              <a:rPr b="1"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una instancia por cliente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bin"/>
              <a:buChar char="#"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Ingeniería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de variables 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78fcb227_0_88"/>
          <p:cNvSpPr txBox="1"/>
          <p:nvPr>
            <p:ph type="title"/>
          </p:nvPr>
        </p:nvSpPr>
        <p:spPr>
          <a:xfrm>
            <a:off x="203900" y="344150"/>
            <a:ext cx="7794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CONSTRUCCIÓN DE NUEVAS VARIABLES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8" name="Google Shape;88;g9b78fcb227_0_88"/>
          <p:cNvSpPr txBox="1"/>
          <p:nvPr>
            <p:ph type="title"/>
          </p:nvPr>
        </p:nvSpPr>
        <p:spPr>
          <a:xfrm>
            <a:off x="491500" y="2542400"/>
            <a:ext cx="11835000" cy="4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order_delivery_time: 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tiempo que tarda en llegar cada pedido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total_purchases: 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total de compras por cliente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total_purchase_category: 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total de categorías de productos diferentes elegidas por cada cliente.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time_since_last_purchase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 tiempo que pasò desde la última compra.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review_score_mean: 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valor promedio de puntuación por cliente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bin"/>
              <a:buChar char="#"/>
            </a:pPr>
            <a:r>
              <a:rPr b="1"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where_they_shop</a:t>
            </a:r>
            <a:r>
              <a:rPr lang="es-AR" sz="21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 si compran local o en otros estados de Brasil.</a:t>
            </a:r>
            <a:endParaRPr sz="21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9" name="Google Shape;89;g9b78fcb227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700" y="488750"/>
            <a:ext cx="2293425" cy="2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78fcb227_0_97"/>
          <p:cNvSpPr txBox="1"/>
          <p:nvPr>
            <p:ph type="title"/>
          </p:nvPr>
        </p:nvSpPr>
        <p:spPr>
          <a:xfrm>
            <a:off x="203900" y="344150"/>
            <a:ext cx="7794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REDUCCIÓN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DE DIMENSIONALIDAD 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5" name="Google Shape;95;g9b78fcb227_0_97"/>
          <p:cNvSpPr txBox="1"/>
          <p:nvPr>
            <p:ph type="title"/>
          </p:nvPr>
        </p:nvSpPr>
        <p:spPr>
          <a:xfrm>
            <a:off x="491475" y="2926075"/>
            <a:ext cx="115101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# 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Realizamos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un </a:t>
            </a:r>
            <a:r>
              <a:rPr b="1"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análisis</a:t>
            </a:r>
            <a:r>
              <a:rPr b="1"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de componentes principales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para reducir la dimensionalidad de los datos cuantitativos.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# Para este paso seleccionamos las siguientes variables</a:t>
            </a:r>
            <a:r>
              <a:rPr lang="es-AR" sz="26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highlight>
                <a:srgbClr val="D9D9D9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500">
                <a:solidFill>
                  <a:srgbClr val="0000FF"/>
                </a:solidFill>
                <a:highlight>
                  <a:srgbClr val="D9D9D9"/>
                </a:highlight>
                <a:latin typeface="Cabin"/>
                <a:ea typeface="Cabin"/>
                <a:cs typeface="Cabin"/>
                <a:sym typeface="Cabin"/>
              </a:rPr>
              <a:t>['total_purchases',  'time_since_last_purchase',  'review_score_mean',  'total_spend']</a:t>
            </a:r>
            <a:endParaRPr sz="2500">
              <a:solidFill>
                <a:srgbClr val="0000FF"/>
              </a:solidFill>
              <a:highlight>
                <a:srgbClr val="D9D9D9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6" name="Google Shape;96;g9b78fcb227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275" y="182900"/>
            <a:ext cx="2494400" cy="2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78fcb227_0_120"/>
          <p:cNvSpPr txBox="1"/>
          <p:nvPr>
            <p:ph type="title"/>
          </p:nvPr>
        </p:nvSpPr>
        <p:spPr>
          <a:xfrm>
            <a:off x="203900" y="344150"/>
            <a:ext cx="7794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CLUSTERIZACIÓN</a:t>
            </a: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 DE CLIENTES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g9b78fcb227_0_120"/>
          <p:cNvSpPr txBox="1"/>
          <p:nvPr>
            <p:ph type="title"/>
          </p:nvPr>
        </p:nvSpPr>
        <p:spPr>
          <a:xfrm>
            <a:off x="512150" y="2347675"/>
            <a:ext cx="115101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g9b78fcb227_0_120"/>
          <p:cNvSpPr txBox="1"/>
          <p:nvPr>
            <p:ph type="title"/>
          </p:nvPr>
        </p:nvSpPr>
        <p:spPr>
          <a:xfrm>
            <a:off x="512150" y="2740975"/>
            <a:ext cx="104397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abin"/>
              <a:buChar char="#"/>
            </a:pPr>
            <a:r>
              <a:rPr lang="es-AR" sz="25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El algoritmo de clusterización utilizado fue K-Means </a:t>
            </a:r>
            <a:endParaRPr sz="25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abin"/>
              <a:buChar char="#"/>
            </a:pPr>
            <a:r>
              <a:rPr lang="es-AR" sz="25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Periodo de tiempo considerado 2016-2018</a:t>
            </a:r>
            <a:endParaRPr sz="25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abin"/>
              <a:buChar char="#"/>
            </a:pPr>
            <a:r>
              <a:rPr lang="es-AR" sz="25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Número de grupos de clientes definidos : Cuatro (4)</a:t>
            </a:r>
            <a:endParaRPr sz="25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Cabin"/>
              <a:buChar char="#"/>
            </a:pPr>
            <a:r>
              <a:rPr lang="es-AR" sz="25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Variables utilizadas : Componentes principales de ‘Total de compras’, ‘Tiempo desde última compra’, ‘Total gastado’ y ‘Promedio de puntuación’. </a:t>
            </a:r>
            <a:endParaRPr sz="25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4" name="Google Shape;104;g9b78fcb227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875" y="464125"/>
            <a:ext cx="1978025" cy="1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81900" y="153850"/>
            <a:ext cx="93339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DESCRIPCIÓN DE CLUSTERS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271050" y="1707875"/>
            <a:ext cx="116499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ESPORÁDICOS: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  Son clientes que compraron solo 1 vez, gastaron poco dinero y están conformes con la compra. No volvieron a comprar.</a:t>
            </a:r>
            <a:b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</a:br>
            <a:endParaRPr sz="23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FIDELIZADOS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 Son clientes fijos, compran seguido y gastan mucho dinero. Están conformes con el servicio y generalmente pagan en cuotas.</a:t>
            </a:r>
            <a:b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</a:br>
            <a:endParaRPr sz="23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NUEVOS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 Son clientes nuevos, compraron hace poco tiempo y gastaron poco dinero.</a:t>
            </a:r>
            <a:b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</a:br>
            <a:endParaRPr sz="23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DISCONFORMES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: Son clientes disconformes. Compraron una vez o más  pero puntuaron mal, posiblemente porque recibieron su compra fuera de 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término</a:t>
            </a:r>
            <a:r>
              <a:rPr lang="es-AR" sz="23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 sz="2300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00" y="609650"/>
            <a:ext cx="7075775" cy="57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type="title"/>
          </p:nvPr>
        </p:nvSpPr>
        <p:spPr>
          <a:xfrm>
            <a:off x="373675" y="371950"/>
            <a:ext cx="42696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s-AR" sz="5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Número de clientes por cluster</a:t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t/>
            </a:r>
            <a:endParaRPr b="1" sz="5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0" y="3226300"/>
            <a:ext cx="48117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Esporádicos   37,849 (40%)</a:t>
            </a:r>
            <a:b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</a:b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Nuevos 29,239 (30 %)</a:t>
            </a:r>
            <a:b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</a:b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Disconformes 15,483 (16 %)</a:t>
            </a:r>
            <a:b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</a:b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Cabin"/>
              <a:buChar char="#"/>
            </a:pPr>
            <a:r>
              <a:rPr b="1" lang="es-AR" sz="23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Fidelizados 11,219 (11 %)</a:t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2020-09-14T00:06:38Z</dcterms:created>
  <dc:creator>Julieta Leiva</dc:creator>
</cp:coreProperties>
</file>