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030e844b47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030e844b47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030e844b47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030e844b47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030e844b47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030e844b47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030e844b47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030e844b47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da42ab5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0da42ab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0da42ab57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0da42ab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030e844b47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030e844b47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030e844b47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030e844b47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hyperlink" Target="http://drive.google.com/file/d/1fXF1YzaiUWCaDLs4wTc3kAxKH8EF0gaq/view" TargetMode="External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JJpIiyP3QaIhdQpLyj47fs-baQy9V8QH/view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kOh_GoiZfirLDPNYmNo2xm7Yqf8g-QYU/view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UxbTMqo9OfWIQQuwAgFp_JrwTYenk62M/view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FcSmqV0wmcrw7QUTFrQvpAhr9xa6BGix/view" TargetMode="External"/><Relationship Id="rId4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992850" y="1669050"/>
            <a:ext cx="6060900" cy="1805400"/>
          </a:xfrm>
          <a:prstGeom prst="rect">
            <a:avLst/>
          </a:prstGeom>
          <a:effectLst>
            <a:outerShdw blurRad="57150" rotWithShape="0" algn="bl" dir="5400000" dist="38100">
              <a:srgbClr val="4A86E8">
                <a:alpha val="92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300">
                <a:solidFill>
                  <a:schemeClr val="lt2"/>
                </a:solidFill>
              </a:rPr>
              <a:t>Arquitectura &amp; </a:t>
            </a:r>
            <a:r>
              <a:rPr b="1" lang="es" sz="4300">
                <a:solidFill>
                  <a:schemeClr val="lt2"/>
                </a:solidFill>
              </a:rPr>
              <a:t>Sistemas</a:t>
            </a:r>
            <a:r>
              <a:rPr b="1" lang="es" sz="4300">
                <a:solidFill>
                  <a:schemeClr val="lt2"/>
                </a:solidFill>
              </a:rPr>
              <a:t> Operativos</a:t>
            </a:r>
            <a:endParaRPr b="1" sz="4300">
              <a:solidFill>
                <a:schemeClr val="lt2"/>
              </a:solidFill>
            </a:endParaRPr>
          </a:p>
        </p:txBody>
      </p:sp>
      <p:pic>
        <p:nvPicPr>
          <p:cNvPr id="135" name="Google Shape;135;p13"/>
          <p:cNvPicPr preferRelativeResize="0"/>
          <p:nvPr/>
        </p:nvPicPr>
        <p:blipFill>
          <a:blip r:embed="rId3">
            <a:alphaModFix amt="82000"/>
          </a:blip>
          <a:stretch>
            <a:fillRect/>
          </a:stretch>
        </p:blipFill>
        <p:spPr>
          <a:xfrm rot="-271674">
            <a:off x="296022" y="3490231"/>
            <a:ext cx="1961807" cy="109336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lt1">
                <a:alpha val="70000"/>
              </a:schemeClr>
            </a:outerShdw>
            <a:reflection blurRad="0" dir="0" dist="0" endA="0" endPos="16000" fadeDir="5400012" kx="0" rotWithShape="0" algn="bl" stA="80000" stPos="0" sy="-100000" ky="0"/>
          </a:effectLst>
        </p:spPr>
      </p:pic>
      <p:pic>
        <p:nvPicPr>
          <p:cNvPr id="136" name="Google Shape;136;p13"/>
          <p:cNvPicPr preferRelativeResize="0"/>
          <p:nvPr/>
        </p:nvPicPr>
        <p:blipFill>
          <a:blip r:embed="rId4">
            <a:alphaModFix amt="90000"/>
          </a:blip>
          <a:stretch>
            <a:fillRect/>
          </a:stretch>
        </p:blipFill>
        <p:spPr>
          <a:xfrm rot="226145">
            <a:off x="6803262" y="3539674"/>
            <a:ext cx="2028947" cy="1352628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A="70000" stPos="0" sy="-100000" ky="0"/>
          </a:effectLst>
        </p:spPr>
      </p:pic>
      <p:pic>
        <p:nvPicPr>
          <p:cNvPr id="137" name="Google Shape;137;p13"/>
          <p:cNvPicPr preferRelativeResize="0"/>
          <p:nvPr/>
        </p:nvPicPr>
        <p:blipFill>
          <a:blip r:embed="rId5">
            <a:alphaModFix amt="60000"/>
          </a:blip>
          <a:stretch>
            <a:fillRect/>
          </a:stretch>
        </p:blipFill>
        <p:spPr>
          <a:xfrm>
            <a:off x="2483500" y="3931600"/>
            <a:ext cx="1403826" cy="1025924"/>
          </a:xfrm>
          <a:prstGeom prst="rect">
            <a:avLst/>
          </a:prstGeom>
          <a:noFill/>
          <a:ln>
            <a:noFill/>
          </a:ln>
          <a:effectLst>
            <a:reflection blurRad="0" dir="5400000" dist="9525" endA="0" endPos="20000" fadeDir="5400012" kx="0" rotWithShape="0" algn="bl" stA="55000" stPos="0" sy="-100000" ky="0"/>
          </a:effectLst>
        </p:spPr>
      </p:pic>
      <p:pic>
        <p:nvPicPr>
          <p:cNvPr id="138" name="Google Shape;138;p13"/>
          <p:cNvPicPr preferRelativeResize="0"/>
          <p:nvPr/>
        </p:nvPicPr>
        <p:blipFill>
          <a:blip r:embed="rId6">
            <a:alphaModFix amt="80000"/>
          </a:blip>
          <a:stretch>
            <a:fillRect/>
          </a:stretch>
        </p:blipFill>
        <p:spPr>
          <a:xfrm>
            <a:off x="4235488" y="3493775"/>
            <a:ext cx="2042000" cy="11655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A="60000" stPos="0" sy="-100000" ky="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¿Qué es un sistema operativo? </a:t>
            </a:r>
            <a:endParaRPr sz="44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sistemas operativos:</a:t>
            </a:r>
            <a:endParaRPr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Generales: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Especializados: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607575" y="862825"/>
            <a:ext cx="7038900" cy="5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i="1" lang="es" sz="2800">
                <a:solidFill>
                  <a:schemeClr val="lt2"/>
                </a:solidFill>
              </a:rPr>
              <a:t>Planificación de procesos</a:t>
            </a:r>
            <a:endParaRPr b="1" i="1" sz="28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43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253400" y="1738800"/>
            <a:ext cx="6815100" cy="16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Componente del sistema operativo que decide qué proceso se ejecuta y cuándo.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O</a:t>
            </a:r>
            <a:r>
              <a:rPr lang="es" sz="2000"/>
              <a:t>ptimizar el uso del procesador y gestionar la ejecución eficiente de procesos.</a:t>
            </a:r>
            <a:endParaRPr sz="2000"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3955375" y="2980975"/>
            <a:ext cx="4842724" cy="1951974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8000" fadeDir="5400012" kx="0" rotWithShape="0" algn="bl" stA="80000" stPos="0" sy="-100000" ky="0"/>
          </a:effectLst>
        </p:spPr>
      </p:pic>
      <p:pic>
        <p:nvPicPr>
          <p:cNvPr id="158" name="Google Shape;158;p16" title="Planificacion-de-procesos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0375" y="447575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1147075" y="694550"/>
            <a:ext cx="7038900" cy="6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2800">
                <a:solidFill>
                  <a:schemeClr val="lt2"/>
                </a:solidFill>
              </a:rPr>
              <a:t>Formas de planificación</a:t>
            </a:r>
            <a:endParaRPr b="1" i="1" sz="2800">
              <a:solidFill>
                <a:schemeClr val="lt2"/>
              </a:solidFill>
            </a:endParaRPr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403800" y="1683850"/>
            <a:ext cx="83364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 u="sng"/>
              <a:t>Apropiativa:</a:t>
            </a:r>
            <a:endParaRPr b="1" sz="1800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700"/>
              <a:t>Expulsa de la CPU el proceso actual si llega uno con mayor prioridad.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800" u="sng"/>
              <a:t>No Apropiativa:</a:t>
            </a:r>
            <a:endParaRPr b="1" sz="1800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700"/>
              <a:t>El proceso utiliza la CPU hasta que no la necesite más.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700" u="sng"/>
              <a:t>Sin Interrupciones:</a:t>
            </a:r>
            <a:r>
              <a:rPr lang="es" sz="1700"/>
              <a:t> Ejecuta su ráfaga de tiempo completa sin ser interrumpido.</a:t>
            </a:r>
            <a:endParaRPr sz="1700"/>
          </a:p>
        </p:txBody>
      </p:sp>
      <p:pic>
        <p:nvPicPr>
          <p:cNvPr id="165" name="Google Shape;165;p17" title="Formas-de-planififcar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800" y="4465100"/>
            <a:ext cx="389750" cy="38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1252375" y="406075"/>
            <a:ext cx="7620900" cy="9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2800">
                <a:solidFill>
                  <a:schemeClr val="lt2"/>
                </a:solidFill>
              </a:rPr>
              <a:t>Categorías de Algoritmos de Planificación</a:t>
            </a:r>
            <a:endParaRPr b="1" i="1" sz="2800">
              <a:solidFill>
                <a:schemeClr val="lt2"/>
              </a:solidFill>
            </a:endParaRPr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285675" y="1684400"/>
            <a:ext cx="8422200" cy="31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 u="sng"/>
              <a:t>Por Lotes:</a:t>
            </a:r>
            <a:r>
              <a:rPr lang="es" sz="1800"/>
              <a:t> </a:t>
            </a:r>
            <a:endParaRPr sz="18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800"/>
              <a:t>Procesamiento masivo sin interacción con el usuario.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800" u="sng"/>
              <a:t>Interactivo: </a:t>
            </a:r>
            <a:endParaRPr b="1" sz="1800" u="sng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800"/>
              <a:t>Interacción directa con el usuario, como aplicaciones de escritorio.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800" u="sng"/>
              <a:t>Tiempo Real:</a:t>
            </a:r>
            <a:r>
              <a:rPr lang="es" sz="1800"/>
              <a:t> </a:t>
            </a:r>
            <a:endParaRPr sz="1800"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800"/>
              <a:t>Requiere respuestas inmediatas y garantizadas, como en aplicaciones de seguridad o control industrial.</a:t>
            </a:r>
            <a:endParaRPr sz="1800"/>
          </a:p>
        </p:txBody>
      </p:sp>
      <p:pic>
        <p:nvPicPr>
          <p:cNvPr id="172" name="Google Shape;172;p18" title="Algoritmos-de-planificacion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50675" y="43523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2800">
                <a:solidFill>
                  <a:schemeClr val="lt2"/>
                </a:solidFill>
              </a:rPr>
              <a:t>Planificación por Prioridad</a:t>
            </a:r>
            <a:endParaRPr/>
          </a:p>
        </p:txBody>
      </p:sp>
      <p:sp>
        <p:nvSpPr>
          <p:cNvPr id="178" name="Google Shape;178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La idea básica es simple: a cada proceso se le asigna una prioridad y el proceso ejecutable con la prioridad más alta es el que se puede ejecutar.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700"/>
              <a:t>A menudo es conveniente agrupar los procesos en clases de prioridad y utilizar la planificación por prioridad entre las clases, pero la planificación por turno circular dentro de cada clase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19" title="TeoriaAlgoritmoPrioridad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250" y="439355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0" title="WhatsApp Video 2024-05-23 at 18.02.59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2575" y="0"/>
            <a:ext cx="918657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s" sz="2800">
                <a:solidFill>
                  <a:schemeClr val="lt2"/>
                </a:solidFill>
              </a:rPr>
              <a:t>Problemas con el Algoritmo de Planificaciones por Prioridad</a:t>
            </a:r>
            <a:endParaRPr b="1" i="1" sz="2800">
              <a:solidFill>
                <a:schemeClr val="lt2"/>
              </a:solidFill>
            </a:endParaRPr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700"/>
              <a:t>• Problema de Inanición: Los procesos de baja prioridad pueden no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700"/>
              <a:t>llegar a ejecutarse nunca.</a:t>
            </a:r>
            <a:br>
              <a:rPr lang="es" sz="1700"/>
            </a:br>
            <a:br>
              <a:rPr lang="es" sz="1700"/>
            </a:b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700"/>
              <a:t>• Solución: Envejecimiento, se incrementa en el tiempo la prioridad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700"/>
              <a:t>de los procesos en espera.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