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drive.google.com/open?id=1L7DEFDdXxrNIUdgehm2Hk3m-6er5zjH0g8yTX7ZIWF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0000"/>
                </a:solidFill>
                <a:highlight>
                  <a:srgbClr val="FFFFFF"/>
                </a:highlight>
              </a:rPr>
              <a:t>Sistemas de Información Para las Decisiones Estratégicas</a:t>
            </a:r>
            <a:endParaRPr b="1"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00" y="2266225"/>
            <a:ext cx="284797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6164250" y="4398775"/>
            <a:ext cx="1801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Rafael Galán Ruiz</a:t>
            </a:r>
            <a:endParaRPr b="1"/>
          </a:p>
        </p:txBody>
      </p:sp>
      <p:sp>
        <p:nvSpPr>
          <p:cNvPr id="57" name="Shape 57"/>
          <p:cNvSpPr txBox="1"/>
          <p:nvPr/>
        </p:nvSpPr>
        <p:spPr>
          <a:xfrm>
            <a:off x="2171500" y="4398775"/>
            <a:ext cx="3242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Juan Francisco Abán Fontecha</a:t>
            </a:r>
            <a:endParaRPr b="1"/>
          </a:p>
        </p:txBody>
      </p:sp>
      <p:sp>
        <p:nvSpPr>
          <p:cNvPr id="58" name="Shape 58"/>
          <p:cNvSpPr txBox="1"/>
          <p:nvPr/>
        </p:nvSpPr>
        <p:spPr>
          <a:xfrm>
            <a:off x="4503125" y="3842375"/>
            <a:ext cx="2251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Arturo Cantero Robles</a:t>
            </a:r>
            <a:endParaRPr b="1"/>
          </a:p>
        </p:txBody>
      </p:sp>
      <p:sp>
        <p:nvSpPr>
          <p:cNvPr id="59" name="Shape 59"/>
          <p:cNvSpPr txBox="1"/>
          <p:nvPr/>
        </p:nvSpPr>
        <p:spPr>
          <a:xfrm>
            <a:off x="1190850" y="3842375"/>
            <a:ext cx="2141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Lorenzo Vidal Bellón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3999" cy="4577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3925"/>
            <a:ext cx="8839201" cy="45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561250" y="2202638"/>
            <a:ext cx="51036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Sum((O1*100*0.8+O2*100*0.8+O3*100*1)*1/3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+(P1*100*0.8+P2*100*0.5+P3*1)*1/3</a:t>
            </a:r>
            <a:endParaRPr/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+(W1*100*0.2+W2*100*0.9+W3*100*1)*1/3)*1/3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0" y="1708563"/>
            <a:ext cx="27622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50" y="1414463"/>
            <a:ext cx="24574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932725" y="2126413"/>
            <a:ext cx="50733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Sum((O4*100*1+O5*100*0.6+O6*100*0.3)*1/3</a:t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+(P4*100*0.9+P5*1+P6*100*1)*1/3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		+(W4*0.8+W5*100*1+W6*100*0.5)*1/3)*1/3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5" y="1233388"/>
            <a:ext cx="28670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3332300" y="2126413"/>
            <a:ext cx="56538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Sum((O7*100*0.7+O8*100*1+O9*100*1)*1/3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+(P7*100*0.6+P8*100*1+P9*100*0.7)*1/3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		+(W7*100*0.7+W8*100*1+W9*100*0.6)*1/3)*1/3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63" y="1423975"/>
            <a:ext cx="288607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324938" y="2136450"/>
            <a:ext cx="56340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Sum((O10*100*0.9+O11*1+O12*1)*1/3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+(P10*100*0.9+P11*100*0.8+P12*100)*1/3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		+(W10*100*0.6+W11*100*1+W12*100*1)*1/3)*1/3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50" y="1409700"/>
            <a:ext cx="306705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3335050" y="2236450"/>
            <a:ext cx="56538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Sum((O13*100*0.6+O14*100*0.8+O15*100*0.5)*1/3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	+(P13*100*1+P14*0.9+P15*100*0.9)*1/3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		+(W13*100*1+W14*100*1+W15*100*1)*1/3)*1/3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75" y="1403275"/>
            <a:ext cx="311467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112200" y="625300"/>
            <a:ext cx="6031800" cy="4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Sum((((O1*100*0.8+O2*100*0.8+O3*100*1)*1/3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+(P1*100*0.8+P2*100*0.5+P3*1)*1/3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	+(W1*100*0.2+W2*100*0.9+W3*100*1)*1/3)*1/3)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	</a:t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+(((O4*100*1+O5*100*0.6+O6*100*0.3)*1/3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+(P4*100*0.9+P5*1+P6*100*1)*1/3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	+(W4*0.8+W5*100*1+W6*100*0.5)*1/3)*1/3)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	</a:t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+(((O7*100*0.7+O8*100*1+O9*100*1)*1/3					+(P7*100*0.6+P8*100*1+P9*100*0.7)*1/3					+(W7*100*0.7+W8*100*1+W9*100*0.6)*1/3)*1/3)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	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+(((O10*100*0.9+O11*1+O12*1)*1/3						+(P10*100*0.9+P11*100*0.8+P12*100)*1/3					+(W10*100*0.6+W11*100*1+W12*100*1)*1/3)*1/3)                                                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+(((O13*100*0.6+O14*100*0.8+O15*100*0.5)*1/3				+(P13*100*1+P14*0.9+P15*100*0.9)*1/3					+(W13*100*1+W14*100*1+W15*100*1)*1/3)*1/3))*1/5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que hemos tenido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789650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Tuvimos que modificar la tabla para poder trabajar en Qlik</a:t>
            </a:r>
            <a:r>
              <a:rPr lang="es">
                <a:solidFill>
                  <a:srgbClr val="000000"/>
                </a:solidFill>
              </a:rPr>
              <a:t>, </a:t>
            </a:r>
            <a:r>
              <a:rPr lang="es">
                <a:solidFill>
                  <a:srgbClr val="000000"/>
                </a:solidFill>
              </a:rPr>
              <a:t>colocando cada dato en una columna diferente.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Hemos tenido los problemas comunes que se tienen cuando se utiliza por primera vez un software nuevo.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En Qlik se hacen cálculos muy grandes, por lo que es muy fácil equivocarse.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Qlik es una herramienta muy útil para medir de forma gráfica el estado de una empresa.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Pero para utilizar esta herramienta se necesita que el usuario tenga conocimientos de matemáticas e informática.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En definitiva, aunque Qlik ofrezca los datos de una forma muy visual e intuitiva si el usuario que los está observando no tiene los conocimiento necesarios no entenderá nada de lo que ve.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Prototipos</a:t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188" y="1158525"/>
            <a:ext cx="650162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5" y="152400"/>
            <a:ext cx="3120282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982" y="152400"/>
            <a:ext cx="3233613" cy="483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8730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297375" y="1036800"/>
            <a:ext cx="4460100" cy="30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Tras realizar los prototipos e intentar trasladarlos a Qlik nos dimos cuenta de dos problemas: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Sería mejor dividir la portada en Design, Construction, Material, Maintenance, End.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Qlik no tiene los gráficos de semáforos como tal, por lo que hemos tenido que utilizar otro gráfico.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utilizada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905800" y="4057650"/>
            <a:ext cx="3332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ver la tabla completa pinchar </a:t>
            </a:r>
            <a:r>
              <a:rPr lang="es" u="sng">
                <a:solidFill>
                  <a:schemeClr val="hlink"/>
                </a:solidFill>
                <a:hlinkClick r:id="rId4"/>
              </a:rPr>
              <a:t>aquí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2" cy="49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8050"/>
            <a:ext cx="8991600" cy="41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2" cy="467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3999" cy="471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