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1" r:id="rId5"/>
    <p:sldId id="260" r:id="rId6"/>
    <p:sldId id="262" r:id="rId7"/>
    <p:sldId id="263" r:id="rId8"/>
    <p:sldId id="264" r:id="rId9"/>
    <p:sldId id="259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22/09/2017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22/09/2017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22/09/2017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22/09/2017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470025"/>
          </a:xfrm>
        </p:spPr>
        <p:txBody>
          <a:bodyPr/>
          <a:lstStyle/>
          <a:p>
            <a:r>
              <a:rPr lang="es-ES" b="1" dirty="0">
                <a:effectLst/>
              </a:rPr>
              <a:t>Tema 1. Fundamentos de la Gestión de Proyectos Software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59632" y="3140968"/>
            <a:ext cx="7128792" cy="1752600"/>
          </a:xfrm>
        </p:spPr>
        <p:txBody>
          <a:bodyPr>
            <a:normAutofit fontScale="85000" lnSpcReduction="10000"/>
          </a:bodyPr>
          <a:lstStyle/>
          <a:p>
            <a:r>
              <a:rPr lang="es-E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Ejercicio 2. Uno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los principales peligros que pueden darse en el ámbito del proyecto es lo que se conoce como “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scope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creep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”. Investiga en qué consiste este </a:t>
            </a:r>
            <a:r>
              <a:rPr lang="es-E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concepto</a:t>
            </a:r>
            <a:endParaRPr lang="es-E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1628056" y="5727445"/>
            <a:ext cx="6112296" cy="1080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Realizado por: </a:t>
            </a:r>
          </a:p>
          <a:p>
            <a:r>
              <a:rPr lang="es-E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Juan Francisco </a:t>
            </a:r>
            <a:r>
              <a:rPr lang="es-E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Abán</a:t>
            </a:r>
            <a:r>
              <a:rPr lang="es-E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Fontecha</a:t>
            </a:r>
            <a:endParaRPr lang="es-E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12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¿Qué es el </a:t>
            </a:r>
            <a:r>
              <a:rPr lang="es-ES" b="1" dirty="0"/>
              <a:t>á</a:t>
            </a:r>
            <a:r>
              <a:rPr lang="es-ES" b="1" dirty="0" smtClean="0"/>
              <a:t>mbito?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2376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>
                <a:effectLst/>
              </a:rPr>
              <a:t>El ámbito se define como las actividades a llevar a cabo al realizar un proyecto de software, por ello debe estar bien definido al comienzo del proyecto. </a:t>
            </a:r>
            <a:endParaRPr lang="es-ES" b="1" dirty="0">
              <a:effectLst/>
            </a:endParaRPr>
          </a:p>
        </p:txBody>
      </p:sp>
      <p:pic>
        <p:nvPicPr>
          <p:cNvPr id="5" name="Picture 4" descr="Resultado de imagen de scope cree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09120"/>
            <a:ext cx="2981131" cy="1656184"/>
          </a:xfrm>
          <a:prstGeom prst="rect">
            <a:avLst/>
          </a:prstGeom>
          <a:noFill/>
          <a:effectLst>
            <a:glow>
              <a:schemeClr val="accent1">
                <a:alpha val="0"/>
              </a:schemeClr>
            </a:glow>
            <a:reflection stA="43000" endPos="40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Ambito proyecto softwa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789040"/>
            <a:ext cx="3345088" cy="250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02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¿Qué significa </a:t>
            </a:r>
            <a:r>
              <a:rPr lang="es-ES" b="1" dirty="0" err="1" smtClean="0"/>
              <a:t>Scope</a:t>
            </a:r>
            <a:r>
              <a:rPr lang="es-ES" b="1" dirty="0" smtClean="0"/>
              <a:t> </a:t>
            </a:r>
            <a:r>
              <a:rPr lang="es-ES" b="1" dirty="0" err="1" smtClean="0"/>
              <a:t>Creep</a:t>
            </a:r>
            <a:r>
              <a:rPr lang="es-ES" b="1" dirty="0" smtClean="0"/>
              <a:t>?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2376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>
                <a:effectLst/>
              </a:rPr>
              <a:t>El síndrome del lavadero, arrastramiento del alcance o corrupción del alcance en la gestión de </a:t>
            </a:r>
            <a:r>
              <a:rPr lang="es-ES" b="1" dirty="0" smtClean="0">
                <a:effectLst/>
              </a:rPr>
              <a:t>proyectos</a:t>
            </a:r>
            <a:r>
              <a:rPr lang="es-ES" b="1" dirty="0" smtClean="0">
                <a:effectLst/>
              </a:rPr>
              <a:t> se refiere a aquellos cambios no controlados en el alcance de un proyecto. </a:t>
            </a:r>
            <a:endParaRPr lang="es-ES" b="1" dirty="0">
              <a:effectLst/>
            </a:endParaRPr>
          </a:p>
        </p:txBody>
      </p:sp>
      <p:pic>
        <p:nvPicPr>
          <p:cNvPr id="2050" name="Picture 2" descr="Resultado de imagen de scope cree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647989"/>
            <a:ext cx="3604127" cy="289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de scope cree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09120"/>
            <a:ext cx="2981131" cy="1656184"/>
          </a:xfrm>
          <a:prstGeom prst="rect">
            <a:avLst/>
          </a:prstGeom>
          <a:noFill/>
          <a:effectLst>
            <a:glow>
              <a:schemeClr val="accent1">
                <a:alpha val="0"/>
              </a:schemeClr>
            </a:glow>
            <a:reflection stA="43000" endPos="40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17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800" b="1" dirty="0" smtClean="0"/>
              <a:t>Motivo principal </a:t>
            </a:r>
            <a:r>
              <a:rPr lang="es-ES" sz="4800" b="1" dirty="0"/>
              <a:t>por </a:t>
            </a:r>
            <a:r>
              <a:rPr lang="es-ES" sz="4800" b="1" dirty="0" smtClean="0"/>
              <a:t/>
            </a:r>
            <a:br>
              <a:rPr lang="es-ES" sz="4800" b="1" dirty="0" smtClean="0"/>
            </a:br>
            <a:r>
              <a:rPr lang="es-ES" sz="4800" b="1" dirty="0" smtClean="0"/>
              <a:t>el </a:t>
            </a:r>
            <a:r>
              <a:rPr lang="es-ES" sz="4800" b="1" dirty="0"/>
              <a:t>que aparece</a:t>
            </a:r>
          </a:p>
        </p:txBody>
      </p:sp>
      <p:sp>
        <p:nvSpPr>
          <p:cNvPr id="4" name="3 Rectángulo"/>
          <p:cNvSpPr/>
          <p:nvPr/>
        </p:nvSpPr>
        <p:spPr>
          <a:xfrm>
            <a:off x="467544" y="1772816"/>
            <a:ext cx="84249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200" b="1" dirty="0" smtClean="0">
                <a:effectLst/>
              </a:rPr>
              <a:t>La </a:t>
            </a:r>
            <a:r>
              <a:rPr lang="es-ES" sz="3200" b="1" dirty="0">
                <a:effectLst/>
              </a:rPr>
              <a:t>causa más </a:t>
            </a:r>
            <a:r>
              <a:rPr lang="es-ES" sz="3200" b="1" dirty="0" smtClean="0">
                <a:effectLst/>
              </a:rPr>
              <a:t>frecuente. La </a:t>
            </a:r>
            <a:r>
              <a:rPr lang="es-ES" sz="3200" b="1" dirty="0"/>
              <a:t>i</a:t>
            </a:r>
            <a:r>
              <a:rPr lang="es-ES" sz="3200" b="1" dirty="0" smtClean="0">
                <a:effectLst/>
              </a:rPr>
              <a:t>ncomprensión </a:t>
            </a:r>
            <a:r>
              <a:rPr lang="es-ES" sz="3200" b="1" dirty="0">
                <a:effectLst/>
              </a:rPr>
              <a:t>de los requerimientos del </a:t>
            </a:r>
            <a:r>
              <a:rPr lang="es-ES" sz="3200" b="1" dirty="0" smtClean="0">
                <a:effectLst/>
              </a:rPr>
              <a:t>proyecto. </a:t>
            </a:r>
            <a:r>
              <a:rPr lang="es-ES" sz="3200" dirty="0" smtClean="0">
                <a:effectLst/>
              </a:rPr>
              <a:t>Si </a:t>
            </a:r>
            <a:r>
              <a:rPr lang="es-ES" sz="3200" dirty="0">
                <a:effectLst/>
              </a:rPr>
              <a:t>no se discuten los detalles en la planificación del proyecto</a:t>
            </a:r>
            <a:r>
              <a:rPr lang="es-ES" sz="3200" dirty="0" smtClean="0">
                <a:effectLst/>
              </a:rPr>
              <a:t>, ocurre </a:t>
            </a:r>
            <a:r>
              <a:rPr lang="es-ES" sz="3200" dirty="0" smtClean="0">
                <a:effectLst/>
              </a:rPr>
              <a:t>si no </a:t>
            </a:r>
            <a:r>
              <a:rPr lang="es-ES" sz="3200" dirty="0">
                <a:effectLst/>
              </a:rPr>
              <a:t>se acuerdan y se aseguran que son bien entendidos antes de comenzar a </a:t>
            </a:r>
            <a:r>
              <a:rPr lang="es-ES" sz="3200" dirty="0" smtClean="0">
                <a:effectLst/>
              </a:rPr>
              <a:t>trabajar.</a:t>
            </a:r>
            <a:endParaRPr lang="es-ES" sz="3200" dirty="0">
              <a:effectLst/>
            </a:endParaRPr>
          </a:p>
        </p:txBody>
      </p:sp>
      <p:pic>
        <p:nvPicPr>
          <p:cNvPr id="3074" name="Picture 2" descr="Resultado de imagen de cliente y proveed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653136"/>
            <a:ext cx="2232248" cy="195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de scope cree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09120"/>
            <a:ext cx="2981131" cy="1656184"/>
          </a:xfrm>
          <a:prstGeom prst="rect">
            <a:avLst/>
          </a:prstGeom>
          <a:noFill/>
          <a:effectLst>
            <a:glow>
              <a:schemeClr val="accent1">
                <a:alpha val="0"/>
              </a:schemeClr>
            </a:glow>
            <a:reflection stA="43000" endPos="40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25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Otros Motivos </a:t>
            </a:r>
            <a:r>
              <a:rPr lang="es-ES" b="1" dirty="0"/>
              <a:t>por los que aparece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>
                <a:effectLst/>
              </a:rPr>
              <a:t>No </a:t>
            </a:r>
            <a:r>
              <a:rPr lang="es-ES" b="1" dirty="0">
                <a:effectLst/>
              </a:rPr>
              <a:t>definir el proceso de </a:t>
            </a:r>
            <a:r>
              <a:rPr lang="es-ES" b="1" dirty="0" smtClean="0">
                <a:effectLst/>
              </a:rPr>
              <a:t>retroalimentación.</a:t>
            </a:r>
            <a:r>
              <a:rPr lang="es-ES" b="1" dirty="0">
                <a:effectLst/>
              </a:rPr>
              <a:t> </a:t>
            </a:r>
            <a:r>
              <a:rPr lang="es-ES" dirty="0">
                <a:effectLst/>
              </a:rPr>
              <a:t>Si no indicas claramente el proceso de entrega y retroalimentación con el cliente, te arriesgas a una </a:t>
            </a:r>
            <a:r>
              <a:rPr lang="es-ES" dirty="0" smtClean="0">
                <a:effectLst/>
              </a:rPr>
              <a:t>sobrecarga </a:t>
            </a:r>
            <a:r>
              <a:rPr lang="es-ES" dirty="0">
                <a:effectLst/>
              </a:rPr>
              <a:t>de solicitudes de cambios y correcciones en varias etapas a lo largo del </a:t>
            </a:r>
            <a:r>
              <a:rPr lang="es-ES" dirty="0" smtClean="0">
                <a:effectLst/>
              </a:rPr>
              <a:t>proyecto.</a:t>
            </a:r>
            <a:endParaRPr lang="es-ES" dirty="0">
              <a:effectLst/>
            </a:endParaRPr>
          </a:p>
        </p:txBody>
      </p:sp>
      <p:pic>
        <p:nvPicPr>
          <p:cNvPr id="4098" name="Picture 2" descr="Resultado de imagen de retroalimenta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482886"/>
            <a:ext cx="3456384" cy="226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de scope cree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09120"/>
            <a:ext cx="2981131" cy="1656184"/>
          </a:xfrm>
          <a:prstGeom prst="rect">
            <a:avLst/>
          </a:prstGeom>
          <a:noFill/>
          <a:effectLst>
            <a:glow>
              <a:schemeClr val="accent1">
                <a:alpha val="0"/>
              </a:schemeClr>
            </a:glow>
            <a:reflection stA="43000" endPos="40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83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Otros Motivos </a:t>
            </a:r>
            <a:r>
              <a:rPr lang="es-ES" b="1" dirty="0"/>
              <a:t>por los que aparece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>
                <a:effectLst/>
              </a:rPr>
              <a:t>Centrarte inmediatamente en la satisfacción del </a:t>
            </a:r>
            <a:r>
              <a:rPr lang="es-ES" b="1" dirty="0" smtClean="0">
                <a:effectLst/>
              </a:rPr>
              <a:t>cliente </a:t>
            </a:r>
            <a:r>
              <a:rPr lang="es-ES" b="1" dirty="0" smtClean="0">
                <a:effectLst/>
              </a:rPr>
              <a:t>fortaleciendo </a:t>
            </a:r>
            <a:r>
              <a:rPr lang="es-ES" b="1" dirty="0">
                <a:effectLst/>
              </a:rPr>
              <a:t>la relación. </a:t>
            </a:r>
            <a:r>
              <a:rPr lang="es-ES" dirty="0">
                <a:effectLst/>
              </a:rPr>
              <a:t>Con frecuencia, esto se traduce a aceptar cualquier otra solicitud que tu cliente pueda </a:t>
            </a:r>
            <a:r>
              <a:rPr lang="es-ES" dirty="0" smtClean="0">
                <a:effectLst/>
              </a:rPr>
              <a:t>hacer, sin prever riesgos. </a:t>
            </a:r>
            <a:endParaRPr lang="es-ES" dirty="0">
              <a:effectLst/>
            </a:endParaRPr>
          </a:p>
        </p:txBody>
      </p:sp>
      <p:pic>
        <p:nvPicPr>
          <p:cNvPr id="5122" name="Picture 2" descr="Resultado de imagen de centrarse client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5" t="7469"/>
          <a:stretch/>
        </p:blipFill>
        <p:spPr bwMode="auto">
          <a:xfrm>
            <a:off x="5216576" y="3777521"/>
            <a:ext cx="3387871" cy="275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de scope cree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09120"/>
            <a:ext cx="2981131" cy="1656184"/>
          </a:xfrm>
          <a:prstGeom prst="rect">
            <a:avLst/>
          </a:prstGeom>
          <a:noFill/>
          <a:effectLst>
            <a:glow>
              <a:schemeClr val="accent1">
                <a:alpha val="0"/>
              </a:schemeClr>
            </a:glow>
            <a:reflection stA="43000" endPos="40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327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Otros Motivos </a:t>
            </a:r>
            <a:r>
              <a:rPr lang="es-ES" b="1" dirty="0"/>
              <a:t>por los que aparece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>
                <a:effectLst/>
              </a:rPr>
              <a:t>Servicios </a:t>
            </a:r>
            <a:r>
              <a:rPr lang="es-ES" b="1" dirty="0" smtClean="0">
                <a:effectLst/>
              </a:rPr>
              <a:t>adicionales. </a:t>
            </a:r>
            <a:r>
              <a:rPr lang="es-ES" dirty="0" smtClean="0">
                <a:effectLst/>
              </a:rPr>
              <a:t>Esto </a:t>
            </a:r>
            <a:r>
              <a:rPr lang="es-ES" dirty="0" smtClean="0">
                <a:effectLst/>
              </a:rPr>
              <a:t>sucede </a:t>
            </a:r>
            <a:r>
              <a:rPr lang="es-ES" dirty="0">
                <a:effectLst/>
              </a:rPr>
              <a:t>cuando un diseñador o programador continua trabajando en afinar un </a:t>
            </a:r>
            <a:r>
              <a:rPr lang="es-ES" dirty="0" smtClean="0">
                <a:effectLst/>
              </a:rPr>
              <a:t>proyecto, hasta el </a:t>
            </a:r>
            <a:r>
              <a:rPr lang="es-ES" dirty="0">
                <a:effectLst/>
              </a:rPr>
              <a:t>punto que no hay suficiente valor añadido para justificar el costo. </a:t>
            </a:r>
          </a:p>
        </p:txBody>
      </p:sp>
      <p:pic>
        <p:nvPicPr>
          <p:cNvPr id="6148" name="Picture 4" descr="Resultado de imagen de que necesita un clien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74241"/>
            <a:ext cx="8352928" cy="242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54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sultado de imagen de scope cree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09120"/>
            <a:ext cx="2981131" cy="1656184"/>
          </a:xfrm>
          <a:prstGeom prst="rect">
            <a:avLst/>
          </a:prstGeom>
          <a:noFill/>
          <a:effectLst>
            <a:glow>
              <a:schemeClr val="accent1">
                <a:alpha val="0"/>
              </a:schemeClr>
            </a:glow>
            <a:reflection stA="43000" endPos="40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Otros Motivos </a:t>
            </a:r>
            <a:r>
              <a:rPr lang="es-ES" b="1" dirty="0"/>
              <a:t>por los que aparece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>
                <a:effectLst/>
              </a:rPr>
              <a:t>Factores externos </a:t>
            </a:r>
            <a:r>
              <a:rPr lang="es-ES" b="1" dirty="0" smtClean="0">
                <a:effectLst/>
              </a:rPr>
              <a:t>incontrolables. </a:t>
            </a:r>
            <a:r>
              <a:rPr lang="es-ES" dirty="0"/>
              <a:t>C</a:t>
            </a:r>
            <a:r>
              <a:rPr lang="es-ES" dirty="0" smtClean="0">
                <a:effectLst/>
              </a:rPr>
              <a:t>ambios </a:t>
            </a:r>
            <a:r>
              <a:rPr lang="es-ES" dirty="0">
                <a:effectLst/>
              </a:rPr>
              <a:t>económicos en el mercado, introducción de nuevas tecnologías, nuevas estrategias de negocio e incluso emergencias personales. </a:t>
            </a:r>
          </a:p>
        </p:txBody>
      </p:sp>
      <p:pic>
        <p:nvPicPr>
          <p:cNvPr id="7170" name="Picture 2" descr="Resultado de imagen de factores externo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57" b="14379"/>
          <a:stretch/>
        </p:blipFill>
        <p:spPr bwMode="auto">
          <a:xfrm>
            <a:off x="3582024" y="4309231"/>
            <a:ext cx="4536504" cy="205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101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Resumen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smtClean="0">
                <a:effectLst/>
              </a:rPr>
              <a:t>Un</a:t>
            </a:r>
            <a:r>
              <a:rPr lang="es-ES" b="1" dirty="0">
                <a:effectLst/>
              </a:rPr>
              <a:t> gerente de proyecto </a:t>
            </a:r>
            <a:r>
              <a:rPr lang="es-ES" b="1" dirty="0" smtClean="0">
                <a:effectLst/>
              </a:rPr>
              <a:t>debe ser capaz de prever, o minimizar, todos estos problemas y ser capaz de definir el</a:t>
            </a:r>
            <a:r>
              <a:rPr lang="es-ES" b="1" dirty="0">
                <a:effectLst/>
              </a:rPr>
              <a:t> alcance de un </a:t>
            </a:r>
            <a:r>
              <a:rPr lang="es-ES" b="1" dirty="0" smtClean="0">
                <a:effectLst/>
              </a:rPr>
              <a:t>proyecto, documentarlo </a:t>
            </a:r>
            <a:r>
              <a:rPr lang="es-ES" b="1" dirty="0">
                <a:effectLst/>
              </a:rPr>
              <a:t>y</a:t>
            </a:r>
            <a:r>
              <a:rPr lang="es-ES" b="1" dirty="0" smtClean="0">
                <a:effectLst/>
              </a:rPr>
              <a:t> controlarlo </a:t>
            </a:r>
            <a:r>
              <a:rPr lang="es-ES" b="1" dirty="0">
                <a:effectLst/>
              </a:rPr>
              <a:t>correctamente</a:t>
            </a:r>
            <a:r>
              <a:rPr lang="es-ES" b="1" dirty="0" smtClean="0">
                <a:effectLst/>
              </a:rPr>
              <a:t>.</a:t>
            </a:r>
            <a:endParaRPr lang="es-ES" b="1" dirty="0">
              <a:effectLst/>
            </a:endParaRPr>
          </a:p>
        </p:txBody>
      </p:sp>
      <p:pic>
        <p:nvPicPr>
          <p:cNvPr id="8194" name="Picture 2" descr="Resultado de imagen de gerente de proyec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838518"/>
            <a:ext cx="28575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de scope creep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443"/>
          <a:stretch/>
        </p:blipFill>
        <p:spPr bwMode="auto">
          <a:xfrm>
            <a:off x="611560" y="4509120"/>
            <a:ext cx="2401515" cy="1656184"/>
          </a:xfrm>
          <a:prstGeom prst="rect">
            <a:avLst/>
          </a:prstGeom>
          <a:noFill/>
          <a:effectLst>
            <a:glow>
              <a:schemeClr val="accent1">
                <a:alpha val="0"/>
              </a:schemeClr>
            </a:glow>
            <a:reflection stA="43000" endPos="40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0016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207</Words>
  <Application>Microsoft Office PowerPoint</Application>
  <PresentationFormat>Presentación en pantalla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Tema 1. Fundamentos de la Gestión de Proyectos Software</vt:lpstr>
      <vt:lpstr>¿Qué es el ámbito?</vt:lpstr>
      <vt:lpstr>¿Qué significa Scope Creep?</vt:lpstr>
      <vt:lpstr>Motivo principal por  el que aparece</vt:lpstr>
      <vt:lpstr>Otros Motivos por los que aparece</vt:lpstr>
      <vt:lpstr>Otros Motivos por los que aparece</vt:lpstr>
      <vt:lpstr>Otros Motivos por los que aparece</vt:lpstr>
      <vt:lpstr>Otros Motivos por los que aparece</vt:lpstr>
      <vt:lpstr>Resumen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1. Fundamentos de la Gestión de Proyectos Software</dc:title>
  <dc:creator>Juan Francisco Aban Fontecha</dc:creator>
  <cp:lastModifiedBy>Juan Francisco Aban Fontecha</cp:lastModifiedBy>
  <cp:revision>13</cp:revision>
  <dcterms:created xsi:type="dcterms:W3CDTF">2017-09-16T10:58:41Z</dcterms:created>
  <dcterms:modified xsi:type="dcterms:W3CDTF">2017-09-22T14:58:34Z</dcterms:modified>
</cp:coreProperties>
</file>