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2" autoAdjust="0"/>
    <p:restoredTop sz="94660"/>
  </p:normalViewPr>
  <p:slideViewPr>
    <p:cSldViewPr>
      <p:cViewPr>
        <p:scale>
          <a:sx n="90" d="100"/>
          <a:sy n="90" d="100"/>
        </p:scale>
        <p:origin x="-1248"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7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Título"/>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17" name="16 Subtítulo"/>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30" name="29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19" name="18 Marcador de pie de página"/>
          <p:cNvSpPr>
            <a:spLocks noGrp="1"/>
          </p:cNvSpPr>
          <p:nvPr>
            <p:ph type="ftr" sz="quarter" idx="11"/>
          </p:nvPr>
        </p:nvSpPr>
        <p:spPr/>
        <p:txBody>
          <a:bodyPr/>
          <a:lstStyle/>
          <a:p>
            <a:endParaRPr lang="es-ES"/>
          </a:p>
        </p:txBody>
      </p:sp>
      <p:sp>
        <p:nvSpPr>
          <p:cNvPr id="27" name="26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lgn="l">
              <a:defRPr/>
            </a:lvl1p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2">
        <a:schemeClr val="bg2"/>
      </p:bgRef>
    </p:bg>
    <p:spTree>
      <p:nvGrpSpPr>
        <p:cNvPr id="1" name=""/>
        <p:cNvGrpSpPr/>
        <p:nvPr/>
      </p:nvGrpSpPr>
      <p:grpSpPr>
        <a:xfrm>
          <a:off x="0" y="0"/>
          <a:ext cx="0" cy="0"/>
          <a:chOff x="0" y="0"/>
          <a:chExt cx="0" cy="0"/>
        </a:xfrm>
      </p:grpSpPr>
      <p:sp>
        <p:nvSpPr>
          <p:cNvPr id="7" name="6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8 Forma libre"/>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1 Título"/>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746760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320"/>
            <a:ext cx="7470648" cy="1143000"/>
          </a:xfrm>
        </p:spPr>
        <p:txBody>
          <a:bodyPr anchor="ctr"/>
          <a:lstStyle>
            <a:lvl1pPr algn="l">
              <a:defRPr sz="4600"/>
            </a:lvl1pPr>
          </a:lstStyle>
          <a:p>
            <a:r>
              <a:rPr kumimoji="0" lang="es-ES"/>
              <a:t>Haga clic para modificar el estilo de título del patrón</a:t>
            </a:r>
            <a:endParaRPr kumimoji="0" lang="en-US"/>
          </a:p>
        </p:txBody>
      </p:sp>
      <p:sp>
        <p:nvSpPr>
          <p:cNvPr id="7" name="6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8" name="7 Marcador de número de diapositiva"/>
          <p:cNvSpPr>
            <a:spLocks noGrp="1"/>
          </p:cNvSpPr>
          <p:nvPr>
            <p:ph type="sldNum" sz="quarter" idx="11"/>
          </p:nvPr>
        </p:nvSpPr>
        <p:spPr/>
        <p:txBody>
          <a:bodyPr/>
          <a:lstStyle/>
          <a:p>
            <a:fld id="{6ABF55BE-8CE5-4931-A579-F0528A0438E7}" type="slidenum">
              <a:rPr lang="es-ES" smtClean="0"/>
              <a:pPr/>
              <a:t>‹Nº›</a:t>
            </a:fld>
            <a:endParaRPr lang="es-ES"/>
          </a:p>
        </p:txBody>
      </p:sp>
      <p:sp>
        <p:nvSpPr>
          <p:cNvPr id="9" name="8 Marcador de pie de página"/>
          <p:cNvSpPr>
            <a:spLocks noGrp="1"/>
          </p:cNvSpPr>
          <p:nvPr>
            <p:ph type="ftr" sz="quarter" idx="12"/>
          </p:nvPr>
        </p:nvSpPr>
        <p:spPr/>
        <p:txBody>
          <a:bodyPr/>
          <a:lstStyle/>
          <a:p>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041E27E4-C384-4517-8DC5-212C3716FD6A}" type="datetimeFigureOut">
              <a:rPr lang="es-ES" smtClean="0"/>
              <a:pPr/>
              <a:t>14/10/2017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a:xfrm>
            <a:off x="8156448" y="6422064"/>
            <a:ext cx="762000" cy="365125"/>
          </a:xfrm>
        </p:spPr>
        <p:txBody>
          <a:bodyPr/>
          <a:lstStyle/>
          <a:p>
            <a:fld id="{6ABF55BE-8CE5-4931-A579-F0528A0438E7}"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a:xfrm>
            <a:off x="457200" y="6422064"/>
            <a:ext cx="2133600" cy="365125"/>
          </a:xfrm>
        </p:spPr>
        <p:txBody>
          <a:bodyPr/>
          <a:lstStyle/>
          <a:p>
            <a:fld id="{041E27E4-C384-4517-8DC5-212C3716FD6A}" type="datetimeFigureOut">
              <a:rPr lang="es-ES" smtClean="0"/>
              <a:pPr/>
              <a:t>14/10/2017</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6ABF55BE-8CE5-4931-A579-F0528A0438E7}"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11 Forma libre"/>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15 Forma libre"/>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8 Marcador de título"/>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s-ES"/>
              <a:t>Haga clic para modificar el estilo de título del patrón</a:t>
            </a:r>
            <a:endParaRPr kumimoji="0" lang="en-US"/>
          </a:p>
        </p:txBody>
      </p:sp>
      <p:sp>
        <p:nvSpPr>
          <p:cNvPr id="30" name="29 Marcador de texto"/>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0" name="9 Marcador de fecha"/>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041E27E4-C384-4517-8DC5-212C3716FD6A}" type="datetimeFigureOut">
              <a:rPr lang="es-ES" smtClean="0"/>
              <a:pPr/>
              <a:t>14/10/2017</a:t>
            </a:fld>
            <a:endParaRPr lang="es-ES"/>
          </a:p>
        </p:txBody>
      </p:sp>
      <p:sp>
        <p:nvSpPr>
          <p:cNvPr id="22" name="21 Marcador de pie de página"/>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s-ES"/>
          </a:p>
        </p:txBody>
      </p:sp>
      <p:sp>
        <p:nvSpPr>
          <p:cNvPr id="18" name="17 Marcador de número de diapositiva"/>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6ABF55BE-8CE5-4931-A579-F0528A0438E7}" type="slidenum">
              <a:rPr lang="es-ES" smtClean="0"/>
              <a:pPr/>
              <a:t>‹Nº›</a:t>
            </a:fld>
            <a:endParaRPr lang="es-E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700808"/>
            <a:ext cx="7416152" cy="2592288"/>
          </a:xfrm>
        </p:spPr>
        <p:txBody>
          <a:bodyPr>
            <a:normAutofit/>
          </a:bodyPr>
          <a:lstStyle/>
          <a:p>
            <a:r>
              <a:rPr lang="es-ES" sz="6600" dirty="0"/>
              <a:t>Ejercicio 6 Tema2</a:t>
            </a:r>
          </a:p>
        </p:txBody>
      </p:sp>
      <p:sp>
        <p:nvSpPr>
          <p:cNvPr id="3" name="2 Subtítulo"/>
          <p:cNvSpPr>
            <a:spLocks noGrp="1"/>
          </p:cNvSpPr>
          <p:nvPr>
            <p:ph type="subTitle" idx="1"/>
          </p:nvPr>
        </p:nvSpPr>
        <p:spPr>
          <a:xfrm>
            <a:off x="683568" y="4509120"/>
            <a:ext cx="6480048" cy="1668612"/>
          </a:xfrm>
        </p:spPr>
        <p:txBody>
          <a:bodyPr>
            <a:normAutofit/>
          </a:bodyPr>
          <a:lstStyle/>
          <a:p>
            <a:pPr algn="ctr"/>
            <a:r>
              <a:rPr lang="es-ES" sz="2800" dirty="0"/>
              <a:t>Realizado por:</a:t>
            </a:r>
          </a:p>
          <a:p>
            <a:pPr algn="ctr"/>
            <a:r>
              <a:rPr lang="es-ES" sz="2800" dirty="0"/>
              <a:t>Juan Francisco Abán Fontecha  </a:t>
            </a:r>
          </a:p>
          <a:p>
            <a:pPr algn="ctr"/>
            <a:r>
              <a:rPr lang="es-ES" sz="2800" dirty="0"/>
              <a:t>Iván Torres Martos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la Organización</a:t>
            </a:r>
          </a:p>
        </p:txBody>
      </p:sp>
      <p:sp>
        <p:nvSpPr>
          <p:cNvPr id="3" name="2 Marcador de contenido"/>
          <p:cNvSpPr>
            <a:spLocks noGrp="1"/>
          </p:cNvSpPr>
          <p:nvPr>
            <p:ph idx="1"/>
          </p:nvPr>
        </p:nvSpPr>
        <p:spPr>
          <a:xfrm>
            <a:off x="457200" y="1700809"/>
            <a:ext cx="8363272" cy="3960440"/>
          </a:xfrm>
        </p:spPr>
        <p:txBody>
          <a:bodyPr>
            <a:normAutofit/>
          </a:bodyPr>
          <a:lstStyle/>
          <a:p>
            <a:pPr>
              <a:buNone/>
            </a:pPr>
            <a:r>
              <a:rPr lang="es-ES" sz="2000" dirty="0"/>
              <a:t>Dado el incremento en el tiempo y </a:t>
            </a:r>
            <a:r>
              <a:rPr lang="es-ES" sz="2000" dirty="0" smtClean="0"/>
              <a:t>la modificación en el </a:t>
            </a:r>
            <a:r>
              <a:rPr lang="es-ES" sz="2000" dirty="0" err="1" smtClean="0"/>
              <a:t>ambito</a:t>
            </a:r>
            <a:r>
              <a:rPr lang="es-ES" sz="2000" dirty="0" smtClean="0"/>
              <a:t>,</a:t>
            </a:r>
            <a:endParaRPr lang="es-ES" sz="2000" dirty="0"/>
          </a:p>
          <a:p>
            <a:pPr>
              <a:buNone/>
            </a:pPr>
            <a:r>
              <a:rPr lang="es-ES" sz="2000" dirty="0"/>
              <a:t>basándonos en la tabla de impacto de PMBOK le damos un</a:t>
            </a:r>
          </a:p>
          <a:p>
            <a:pPr>
              <a:buNone/>
            </a:pPr>
            <a:r>
              <a:rPr lang="es-ES" sz="2000" dirty="0"/>
              <a:t>impacto alto: </a:t>
            </a:r>
            <a:r>
              <a:rPr lang="es-ES" sz="2000" dirty="0" smtClean="0"/>
              <a:t>0’8.</a:t>
            </a:r>
            <a:endParaRPr lang="es-ES" sz="2000" dirty="0"/>
          </a:p>
          <a:p>
            <a:pPr>
              <a:buNone/>
            </a:pPr>
            <a:endParaRPr lang="es-ES" sz="2000" dirty="0"/>
          </a:p>
          <a:p>
            <a:pPr>
              <a:buNone/>
            </a:pPr>
            <a:r>
              <a:rPr lang="es-ES" sz="2000" dirty="0"/>
              <a:t>Dada la naturaleza del riesgo puede tener una Probabilidad baja (</a:t>
            </a:r>
            <a:r>
              <a:rPr lang="es-ES" sz="2000" dirty="0" smtClean="0"/>
              <a:t>0.1).</a:t>
            </a:r>
            <a:endParaRPr lang="es-ES" sz="2000" dirty="0"/>
          </a:p>
          <a:p>
            <a:pPr>
              <a:buNone/>
            </a:pPr>
            <a:endParaRPr lang="es-ES" sz="2000" dirty="0"/>
          </a:p>
        </p:txBody>
      </p:sp>
      <p:sp>
        <p:nvSpPr>
          <p:cNvPr id="4" name="Nube 3">
            <a:extLst>
              <a:ext uri="{FF2B5EF4-FFF2-40B4-BE49-F238E27FC236}">
                <a16:creationId xmlns:a16="http://schemas.microsoft.com/office/drawing/2014/main" xmlns="" id="{731E080F-E22C-498F-AFE0-3D4FB577C481}"/>
              </a:ext>
            </a:extLst>
          </p:cNvPr>
          <p:cNvSpPr/>
          <p:nvPr/>
        </p:nvSpPr>
        <p:spPr>
          <a:xfrm rot="21151006">
            <a:off x="2834073" y="4438976"/>
            <a:ext cx="3423215" cy="118016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buNone/>
            </a:pPr>
            <a:r>
              <a:rPr lang="es-ES" sz="2400" dirty="0"/>
              <a:t>0.1*0.8= 0.08</a:t>
            </a:r>
          </a:p>
        </p:txBody>
      </p:sp>
      <p:pic>
        <p:nvPicPr>
          <p:cNvPr id="5" name="Imagen 4">
            <a:extLst>
              <a:ext uri="{FF2B5EF4-FFF2-40B4-BE49-F238E27FC236}">
                <a16:creationId xmlns:a16="http://schemas.microsoft.com/office/drawing/2014/main" xmlns="" id="{4C61959F-A1E4-4B6C-ABEE-823B61115CE9}"/>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4200" y1="69617" x2="14200" y2="69617"/>
                        <a14:foregroundMark x1="14200" y1="69617" x2="14200" y2="69617"/>
                        <a14:foregroundMark x1="13400" y1="81121" x2="13400" y2="81121"/>
                        <a14:foregroundMark x1="13400" y1="81121" x2="13400" y2="81121"/>
                        <a14:foregroundMark x1="17200" y1="53097" x2="17200" y2="53097"/>
                        <a14:foregroundMark x1="17200" y1="53097" x2="17200" y2="53097"/>
                        <a14:foregroundMark x1="92000" y1="64012" x2="92000" y2="64012"/>
                        <a14:foregroundMark x1="92000" y1="64012" x2="92000" y2="64012"/>
                        <a14:foregroundMark x1="90200" y1="42773" x2="90200" y2="42773"/>
                        <a14:foregroundMark x1="90200" y1="42773" x2="90200" y2="42773"/>
                        <a14:foregroundMark x1="40200" y1="56932" x2="52800" y2="71091"/>
                        <a14:foregroundMark x1="57600" y1="59292" x2="43800" y2="69617"/>
                        <a14:foregroundMark x1="10400" y1="63422" x2="20200" y2="87611"/>
                        <a14:foregroundMark x1="96600" y1="92625" x2="89800" y2="52507"/>
                      </a14:backgroundRemoval>
                    </a14:imgEffect>
                  </a14:imgLayer>
                </a14:imgProps>
              </a:ext>
              <a:ext uri="{28A0092B-C50C-407E-A947-70E740481C1C}">
                <a14:useLocalDpi xmlns:a14="http://schemas.microsoft.com/office/drawing/2010/main" val="0"/>
              </a:ext>
            </a:extLst>
          </a:blip>
          <a:stretch>
            <a:fillRect/>
          </a:stretch>
        </p:blipFill>
        <p:spPr>
          <a:xfrm>
            <a:off x="395536" y="5447672"/>
            <a:ext cx="1829778" cy="12405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Herramientas</a:t>
            </a:r>
          </a:p>
        </p:txBody>
      </p:sp>
      <p:sp>
        <p:nvSpPr>
          <p:cNvPr id="3" name="2 Marcador de contenido"/>
          <p:cNvSpPr>
            <a:spLocks noGrp="1"/>
          </p:cNvSpPr>
          <p:nvPr>
            <p:ph idx="1"/>
          </p:nvPr>
        </p:nvSpPr>
        <p:spPr>
          <a:xfrm>
            <a:off x="457200" y="1916832"/>
            <a:ext cx="7467600" cy="4209331"/>
          </a:xfrm>
        </p:spPr>
        <p:txBody>
          <a:bodyPr>
            <a:normAutofit/>
          </a:bodyPr>
          <a:lstStyle/>
          <a:p>
            <a:pPr>
              <a:buNone/>
            </a:pPr>
            <a:r>
              <a:rPr lang="es-ES" sz="2000" dirty="0"/>
              <a:t>	Dado lo simple de la aplicación usamos software generador de código, y el código generado sea de baja calidad o poco eficiente</a:t>
            </a:r>
            <a:r>
              <a:rPr lang="es-ES" sz="2000" dirty="0" smtClean="0"/>
              <a:t>.</a:t>
            </a:r>
          </a:p>
          <a:p>
            <a:pPr marL="800100" lvl="1" indent="-342900">
              <a:buNone/>
            </a:pPr>
            <a:endParaRPr lang="es-ES" sz="2000" dirty="0"/>
          </a:p>
          <a:p>
            <a:pPr marL="800100" lvl="1" indent="-342900">
              <a:buFontTx/>
              <a:buChar char="-"/>
            </a:pPr>
            <a:r>
              <a:rPr lang="es-ES" sz="2000" dirty="0"/>
              <a:t>Calidad: Se produciría una reducción importante de la </a:t>
            </a:r>
            <a:r>
              <a:rPr lang="es-ES" sz="2000" dirty="0" smtClean="0"/>
              <a:t>calidad</a:t>
            </a:r>
            <a:r>
              <a:rPr lang="es-ES" sz="2000" dirty="0"/>
              <a:t> </a:t>
            </a:r>
            <a:r>
              <a:rPr lang="es-ES" sz="2000" dirty="0" smtClean="0"/>
              <a:t>tanto que podría </a:t>
            </a:r>
            <a:r>
              <a:rPr lang="es-ES" sz="2000" dirty="0"/>
              <a:t>no ser </a:t>
            </a:r>
            <a:r>
              <a:rPr lang="es-ES" sz="2000" dirty="0" smtClean="0"/>
              <a:t>aceptado </a:t>
            </a:r>
            <a:r>
              <a:rPr lang="es-ES" sz="2000" dirty="0"/>
              <a:t>por el cliente.	</a:t>
            </a:r>
          </a:p>
          <a:p>
            <a:pPr>
              <a:buNone/>
            </a:pPr>
            <a:endParaRPr lang="es-ES" sz="2000" dirty="0"/>
          </a:p>
          <a:p>
            <a:pPr>
              <a:buNone/>
            </a:pPr>
            <a:r>
              <a:rPr lang="es-ES" sz="2000" dirty="0"/>
              <a:t>	</a:t>
            </a:r>
          </a:p>
        </p:txBody>
      </p:sp>
      <p:pic>
        <p:nvPicPr>
          <p:cNvPr id="9" name="Imagen 8">
            <a:extLst>
              <a:ext uri="{FF2B5EF4-FFF2-40B4-BE49-F238E27FC236}">
                <a16:creationId xmlns:a16="http://schemas.microsoft.com/office/drawing/2014/main" xmlns="" id="{EB1797BA-2970-4A68-B858-8DB394F27D2E}"/>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0758" y1="93030" x2="50758" y2="93030"/>
                        <a14:foregroundMark x1="50758" y1="93030" x2="50758" y2="93030"/>
                        <a14:foregroundMark x1="9848" y1="93485" x2="81667" y2="93485"/>
                        <a14:foregroundMark x1="91212" y1="96364" x2="6515" y2="96364"/>
                      </a14:backgroundRemoval>
                    </a14:imgEffect>
                  </a14:imgLayer>
                </a14:imgProps>
              </a:ext>
              <a:ext uri="{28A0092B-C50C-407E-A947-70E740481C1C}">
                <a14:useLocalDpi xmlns:a14="http://schemas.microsoft.com/office/drawing/2010/main" val="0"/>
              </a:ext>
            </a:extLst>
          </a:blip>
          <a:stretch>
            <a:fillRect/>
          </a:stretch>
        </p:blipFill>
        <p:spPr>
          <a:xfrm>
            <a:off x="323528" y="5550099"/>
            <a:ext cx="1152128" cy="11521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Herramientas</a:t>
            </a:r>
          </a:p>
        </p:txBody>
      </p:sp>
      <p:sp>
        <p:nvSpPr>
          <p:cNvPr id="4" name="Nube 3">
            <a:extLst>
              <a:ext uri="{FF2B5EF4-FFF2-40B4-BE49-F238E27FC236}">
                <a16:creationId xmlns:a16="http://schemas.microsoft.com/office/drawing/2014/main" xmlns="" id="{1F7ACC64-2786-48E2-9A3E-73E2E498FDB4}"/>
              </a:ext>
            </a:extLst>
          </p:cNvPr>
          <p:cNvSpPr/>
          <p:nvPr/>
        </p:nvSpPr>
        <p:spPr>
          <a:xfrm rot="21151006">
            <a:off x="3051184" y="4181862"/>
            <a:ext cx="3332318" cy="1190925"/>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s-ES" sz="2400" dirty="0" smtClean="0"/>
              <a:t>0.3*0.8</a:t>
            </a:r>
            <a:r>
              <a:rPr lang="es-ES" sz="2400" dirty="0"/>
              <a:t>= </a:t>
            </a:r>
            <a:r>
              <a:rPr lang="es-ES" sz="2400" dirty="0" smtClean="0"/>
              <a:t>0.24</a:t>
            </a:r>
            <a:endParaRPr lang="es-ES" sz="2400" dirty="0"/>
          </a:p>
        </p:txBody>
      </p:sp>
      <p:pic>
        <p:nvPicPr>
          <p:cNvPr id="5" name="Imagen 4">
            <a:extLst>
              <a:ext uri="{FF2B5EF4-FFF2-40B4-BE49-F238E27FC236}">
                <a16:creationId xmlns:a16="http://schemas.microsoft.com/office/drawing/2014/main" xmlns="" id="{ED55F9B9-2971-4DE7-ACBD-2AA5624E1AD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50758" y1="93030" x2="50758" y2="93030"/>
                        <a14:foregroundMark x1="50758" y1="93030" x2="50758" y2="93030"/>
                        <a14:foregroundMark x1="9848" y1="93485" x2="81667" y2="93485"/>
                        <a14:foregroundMark x1="91212" y1="96364" x2="6515" y2="96364"/>
                      </a14:backgroundRemoval>
                    </a14:imgEffect>
                  </a14:imgLayer>
                </a14:imgProps>
              </a:ext>
              <a:ext uri="{28A0092B-C50C-407E-A947-70E740481C1C}">
                <a14:useLocalDpi xmlns:a14="http://schemas.microsoft.com/office/drawing/2010/main" val="0"/>
              </a:ext>
            </a:extLst>
          </a:blip>
          <a:stretch>
            <a:fillRect/>
          </a:stretch>
        </p:blipFill>
        <p:spPr>
          <a:xfrm>
            <a:off x="323528" y="5550099"/>
            <a:ext cx="1152128" cy="1152128"/>
          </a:xfrm>
          <a:prstGeom prst="rect">
            <a:avLst/>
          </a:prstGeom>
        </p:spPr>
      </p:pic>
      <p:sp>
        <p:nvSpPr>
          <p:cNvPr id="6" name="5 Rectángulo"/>
          <p:cNvSpPr/>
          <p:nvPr/>
        </p:nvSpPr>
        <p:spPr>
          <a:xfrm>
            <a:off x="395536" y="1916832"/>
            <a:ext cx="8208912" cy="1384995"/>
          </a:xfrm>
          <a:prstGeom prst="rect">
            <a:avLst/>
          </a:prstGeom>
        </p:spPr>
        <p:txBody>
          <a:bodyPr wrap="square">
            <a:spAutoFit/>
          </a:bodyPr>
          <a:lstStyle/>
          <a:p>
            <a:pPr>
              <a:buNone/>
            </a:pPr>
            <a:r>
              <a:rPr lang="es-ES" sz="2000" dirty="0"/>
              <a:t>Dado el </a:t>
            </a:r>
            <a:r>
              <a:rPr lang="es-ES" sz="2000" dirty="0" smtClean="0"/>
              <a:t>decremento en la calidad y basándonos </a:t>
            </a:r>
            <a:r>
              <a:rPr lang="es-ES" sz="2000" dirty="0"/>
              <a:t>en la tabla de impacto de PMBOK le damos </a:t>
            </a:r>
            <a:r>
              <a:rPr lang="es-ES" sz="2000" dirty="0" smtClean="0"/>
              <a:t>un impacto muy alto</a:t>
            </a:r>
            <a:r>
              <a:rPr lang="es-ES" sz="2000" dirty="0"/>
              <a:t>: 0’8.</a:t>
            </a:r>
          </a:p>
          <a:p>
            <a:pPr>
              <a:buNone/>
            </a:pPr>
            <a:endParaRPr lang="es-ES" sz="2400" dirty="0"/>
          </a:p>
          <a:p>
            <a:pPr>
              <a:buNone/>
            </a:pPr>
            <a:r>
              <a:rPr lang="es-ES" sz="2000" dirty="0"/>
              <a:t>Dada la naturaleza del riesgo puede tener una Probabilidad baja (</a:t>
            </a:r>
            <a:r>
              <a:rPr lang="es-ES" sz="2000" dirty="0" smtClean="0"/>
              <a:t>0.3).</a:t>
            </a:r>
            <a:endParaRPr lang="es-E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Requisitos</a:t>
            </a:r>
          </a:p>
        </p:txBody>
      </p:sp>
      <p:sp>
        <p:nvSpPr>
          <p:cNvPr id="3" name="2 Marcador de contenido"/>
          <p:cNvSpPr>
            <a:spLocks noGrp="1"/>
          </p:cNvSpPr>
          <p:nvPr>
            <p:ph idx="1"/>
          </p:nvPr>
        </p:nvSpPr>
        <p:spPr/>
        <p:txBody>
          <a:bodyPr>
            <a:normAutofit/>
          </a:bodyPr>
          <a:lstStyle/>
          <a:p>
            <a:pPr>
              <a:buNone/>
            </a:pPr>
            <a:r>
              <a:rPr lang="es-ES" sz="2000" dirty="0"/>
              <a:t>	Podrían requerirse cambios en los requisitos, como que en vez de avisarnos solo en el dispositivo móvil nos avisara al resto de equipos que estén registrados en nuestra aplicación como </a:t>
            </a:r>
            <a:r>
              <a:rPr lang="es-ES" sz="2000" dirty="0" err="1"/>
              <a:t>tablets</a:t>
            </a:r>
            <a:r>
              <a:rPr lang="es-ES" sz="2000" dirty="0"/>
              <a:t>, portátiles </a:t>
            </a:r>
            <a:r>
              <a:rPr lang="es-ES" sz="2000" dirty="0" smtClean="0"/>
              <a:t>e </a:t>
            </a:r>
            <a:r>
              <a:rPr lang="es-ES" sz="2000" dirty="0"/>
              <a:t>incluso otros teléfonos</a:t>
            </a:r>
            <a:r>
              <a:rPr lang="es-ES" sz="2000" dirty="0" smtClean="0"/>
              <a:t>.</a:t>
            </a:r>
          </a:p>
          <a:p>
            <a:pPr marL="800100" lvl="1" indent="-342900">
              <a:buNone/>
            </a:pPr>
            <a:endParaRPr lang="es-ES" sz="2000" dirty="0"/>
          </a:p>
          <a:p>
            <a:pPr marL="800100" lvl="1" indent="-342900">
              <a:buFontTx/>
              <a:buChar char="-"/>
            </a:pPr>
            <a:r>
              <a:rPr lang="es-ES" sz="2000" dirty="0"/>
              <a:t>Tiempo: Incrementaría el tiempo entre un 5% y un 10%</a:t>
            </a:r>
          </a:p>
          <a:p>
            <a:pPr marL="800100" lvl="1" indent="-342900">
              <a:buNone/>
            </a:pPr>
            <a:endParaRPr lang="es-ES" sz="2000" dirty="0"/>
          </a:p>
          <a:p>
            <a:pPr marL="800100" lvl="1" indent="-342900">
              <a:buFontTx/>
              <a:buChar char="-"/>
            </a:pPr>
            <a:r>
              <a:rPr lang="es-ES" sz="2000" dirty="0"/>
              <a:t>Ámbito: Algunos ámbitos principales del proyecto podrían verse afectados</a:t>
            </a:r>
            <a:r>
              <a:rPr lang="es-ES" sz="2000" dirty="0" smtClean="0"/>
              <a:t>.</a:t>
            </a:r>
            <a:endParaRPr lang="es-ES" sz="2000" dirty="0"/>
          </a:p>
          <a:p>
            <a:pPr>
              <a:buNone/>
            </a:pPr>
            <a:r>
              <a:rPr lang="es-ES" sz="2000" dirty="0"/>
              <a:t>	</a:t>
            </a:r>
          </a:p>
        </p:txBody>
      </p:sp>
      <p:pic>
        <p:nvPicPr>
          <p:cNvPr id="5" name="Imagen 4">
            <a:extLst>
              <a:ext uri="{FF2B5EF4-FFF2-40B4-BE49-F238E27FC236}">
                <a16:creationId xmlns:a16="http://schemas.microsoft.com/office/drawing/2014/main" xmlns="" id="{F260588B-CCF9-40DC-A580-505558867F31}"/>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backgroundMark x1="29535" y1="41051" x2="29535" y2="41051"/>
                        <a14:backgroundMark x1="29535" y1="41051" x2="29535" y2="41051"/>
                        <a14:backgroundMark x1="31758" y1="74949" x2="31758" y2="74949"/>
                        <a14:backgroundMark x1="31758" y1="74949" x2="31758" y2="74949"/>
                        <a14:backgroundMark x1="31111" y1="75192" x2="31111" y2="75192"/>
                      </a14:backgroundRemoval>
                    </a14:imgEffect>
                  </a14:imgLayer>
                </a14:imgProps>
              </a:ext>
              <a:ext uri="{28A0092B-C50C-407E-A947-70E740481C1C}">
                <a14:useLocalDpi xmlns:a14="http://schemas.microsoft.com/office/drawing/2010/main" val="0"/>
              </a:ext>
            </a:extLst>
          </a:blip>
          <a:stretch>
            <a:fillRect/>
          </a:stretch>
        </p:blipFill>
        <p:spPr>
          <a:xfrm flipH="1">
            <a:off x="7668344" y="5455779"/>
            <a:ext cx="1340768" cy="13407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Requisitos</a:t>
            </a:r>
          </a:p>
        </p:txBody>
      </p:sp>
      <p:sp>
        <p:nvSpPr>
          <p:cNvPr id="3" name="2 Marcador de contenido"/>
          <p:cNvSpPr>
            <a:spLocks noGrp="1"/>
          </p:cNvSpPr>
          <p:nvPr>
            <p:ph idx="1"/>
          </p:nvPr>
        </p:nvSpPr>
        <p:spPr>
          <a:xfrm>
            <a:off x="251520" y="1772816"/>
            <a:ext cx="8712968" cy="4059813"/>
          </a:xfrm>
        </p:spPr>
        <p:txBody>
          <a:bodyPr>
            <a:normAutofit/>
          </a:bodyPr>
          <a:lstStyle/>
          <a:p>
            <a:pPr>
              <a:buNone/>
            </a:pPr>
            <a:r>
              <a:rPr lang="es-ES" sz="2000" dirty="0"/>
              <a:t>Dado el </a:t>
            </a:r>
            <a:r>
              <a:rPr lang="es-ES" sz="2000" dirty="0" smtClean="0"/>
              <a:t>incremento </a:t>
            </a:r>
            <a:r>
              <a:rPr lang="es-ES" sz="2000" dirty="0"/>
              <a:t>en </a:t>
            </a:r>
            <a:r>
              <a:rPr lang="es-ES" sz="2000" dirty="0" smtClean="0"/>
              <a:t>el tiempo y la modificación del </a:t>
            </a:r>
            <a:r>
              <a:rPr lang="es-ES" sz="2000" dirty="0" err="1" smtClean="0"/>
              <a:t>ambito</a:t>
            </a:r>
            <a:r>
              <a:rPr lang="es-ES" sz="2000" dirty="0" smtClean="0"/>
              <a:t>,</a:t>
            </a:r>
          </a:p>
          <a:p>
            <a:pPr>
              <a:buNone/>
            </a:pPr>
            <a:r>
              <a:rPr lang="es-ES" sz="2000" dirty="0" smtClean="0"/>
              <a:t>basándonos </a:t>
            </a:r>
            <a:r>
              <a:rPr lang="es-ES" sz="2000" dirty="0"/>
              <a:t>en la tabla de </a:t>
            </a:r>
            <a:r>
              <a:rPr lang="es-ES" sz="2000" dirty="0" smtClean="0"/>
              <a:t>impacto de </a:t>
            </a:r>
            <a:r>
              <a:rPr lang="es-ES" sz="2000" dirty="0"/>
              <a:t>PMBOK le damos un </a:t>
            </a:r>
            <a:r>
              <a:rPr lang="es-ES" sz="2000" dirty="0" smtClean="0"/>
              <a:t>impacto</a:t>
            </a:r>
          </a:p>
          <a:p>
            <a:pPr>
              <a:buNone/>
            </a:pPr>
            <a:r>
              <a:rPr lang="es-ES" sz="2000" dirty="0" smtClean="0"/>
              <a:t>muy </a:t>
            </a:r>
            <a:r>
              <a:rPr lang="es-ES" sz="2000" dirty="0"/>
              <a:t>alto: 0’8.</a:t>
            </a:r>
          </a:p>
          <a:p>
            <a:pPr>
              <a:buNone/>
            </a:pPr>
            <a:endParaRPr lang="es-ES" sz="2400" dirty="0"/>
          </a:p>
          <a:p>
            <a:pPr>
              <a:buNone/>
            </a:pPr>
            <a:r>
              <a:rPr lang="es-ES" sz="2000" dirty="0"/>
              <a:t>Dada la naturaleza del riesgo puede tener una </a:t>
            </a:r>
            <a:r>
              <a:rPr lang="es-ES" sz="2000" dirty="0" smtClean="0"/>
              <a:t>Probabilidad muy baja (0.1).</a:t>
            </a:r>
            <a:endParaRPr lang="es-ES" sz="2000" dirty="0"/>
          </a:p>
        </p:txBody>
      </p:sp>
      <p:sp>
        <p:nvSpPr>
          <p:cNvPr id="4" name="Nube 3">
            <a:extLst>
              <a:ext uri="{FF2B5EF4-FFF2-40B4-BE49-F238E27FC236}">
                <a16:creationId xmlns:a16="http://schemas.microsoft.com/office/drawing/2014/main" xmlns="" id="{9FB4C54D-CA72-427D-8C55-9E941B8BD611}"/>
              </a:ext>
            </a:extLst>
          </p:cNvPr>
          <p:cNvSpPr/>
          <p:nvPr/>
        </p:nvSpPr>
        <p:spPr>
          <a:xfrm rot="21223858">
            <a:off x="3203848" y="4398180"/>
            <a:ext cx="3312368" cy="1257003"/>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buNone/>
            </a:pPr>
            <a:r>
              <a:rPr lang="es-ES" sz="2400" dirty="0" smtClean="0"/>
              <a:t>0.8*0.1= 0.08</a:t>
            </a:r>
            <a:endParaRPr lang="es-ES" sz="2400" dirty="0"/>
          </a:p>
        </p:txBody>
      </p:sp>
      <p:pic>
        <p:nvPicPr>
          <p:cNvPr id="5" name="Imagen 4">
            <a:extLst>
              <a:ext uri="{FF2B5EF4-FFF2-40B4-BE49-F238E27FC236}">
                <a16:creationId xmlns:a16="http://schemas.microsoft.com/office/drawing/2014/main" xmlns="" id="{30291277-6E43-4EBD-8C04-0CA5FE025B00}"/>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backgroundMark x1="29535" y1="41051" x2="29535" y2="41051"/>
                        <a14:backgroundMark x1="29535" y1="41051" x2="29535" y2="41051"/>
                        <a14:backgroundMark x1="31758" y1="74949" x2="31758" y2="74949"/>
                        <a14:backgroundMark x1="31758" y1="74949" x2="31758" y2="74949"/>
                        <a14:backgroundMark x1="31111" y1="75192" x2="31111" y2="75192"/>
                      </a14:backgroundRemoval>
                    </a14:imgEffect>
                  </a14:imgLayer>
                </a14:imgProps>
              </a:ext>
              <a:ext uri="{28A0092B-C50C-407E-A947-70E740481C1C}">
                <a14:useLocalDpi xmlns:a14="http://schemas.microsoft.com/office/drawing/2010/main" val="0"/>
              </a:ext>
            </a:extLst>
          </a:blip>
          <a:stretch>
            <a:fillRect/>
          </a:stretch>
        </p:blipFill>
        <p:spPr>
          <a:xfrm flipH="1">
            <a:off x="7668344" y="5455779"/>
            <a:ext cx="1340768" cy="13407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Estimación</a:t>
            </a:r>
          </a:p>
        </p:txBody>
      </p:sp>
      <p:sp>
        <p:nvSpPr>
          <p:cNvPr id="3" name="2 Marcador de contenido"/>
          <p:cNvSpPr>
            <a:spLocks noGrp="1"/>
          </p:cNvSpPr>
          <p:nvPr>
            <p:ph idx="1"/>
          </p:nvPr>
        </p:nvSpPr>
        <p:spPr/>
        <p:txBody>
          <a:bodyPr>
            <a:normAutofit/>
          </a:bodyPr>
          <a:lstStyle/>
          <a:p>
            <a:pPr>
              <a:buNone/>
            </a:pPr>
            <a:r>
              <a:rPr lang="es-ES" sz="2000" dirty="0"/>
              <a:t>	Podría subestimarse el tamaño del proyecto o el tiempo de desarrollo de </a:t>
            </a:r>
            <a:r>
              <a:rPr lang="es-ES" sz="2000" dirty="0" smtClean="0"/>
              <a:t>este.</a:t>
            </a:r>
          </a:p>
          <a:p>
            <a:pPr>
              <a:buNone/>
            </a:pPr>
            <a:endParaRPr lang="es-ES" sz="2000" dirty="0"/>
          </a:p>
          <a:p>
            <a:pPr marL="800100" lvl="1" indent="-342900">
              <a:buFontTx/>
              <a:buChar char="-"/>
            </a:pPr>
            <a:r>
              <a:rPr lang="es-ES" sz="2000" dirty="0"/>
              <a:t>Coste: Incrementaría el coste entre un 10% y un 20%.</a:t>
            </a:r>
          </a:p>
          <a:p>
            <a:pPr marL="800100" lvl="1" indent="-342900">
              <a:buNone/>
            </a:pPr>
            <a:endParaRPr lang="es-ES" sz="2000" dirty="0"/>
          </a:p>
          <a:p>
            <a:pPr marL="800100" lvl="1" indent="-342900">
              <a:buFontTx/>
              <a:buChar char="-"/>
            </a:pPr>
            <a:r>
              <a:rPr lang="es-ES" sz="2000" dirty="0"/>
              <a:t>Tiempo: Incrementaría el tiempo entre un 5% y un 10%. Esto podría conllevar el descontento del </a:t>
            </a:r>
            <a:r>
              <a:rPr lang="es-ES" sz="2000" dirty="0" smtClean="0"/>
              <a:t>patrocinador</a:t>
            </a:r>
          </a:p>
          <a:p>
            <a:pPr marL="457200" lvl="1" indent="0">
              <a:buNone/>
            </a:pPr>
            <a:endParaRPr lang="es-ES" sz="2000" dirty="0" smtClean="0"/>
          </a:p>
          <a:p>
            <a:pPr marL="800100" lvl="1" indent="-342900">
              <a:buFontTx/>
              <a:buChar char="-"/>
            </a:pPr>
            <a:r>
              <a:rPr lang="es-ES" sz="2000" dirty="0" smtClean="0"/>
              <a:t>Calidad</a:t>
            </a:r>
            <a:r>
              <a:rPr lang="es-ES" sz="2000" dirty="0"/>
              <a:t>: Podría provocarse una reducción de la calidad que el cliente deberá de aprobar.</a:t>
            </a:r>
          </a:p>
          <a:p>
            <a:pPr>
              <a:buNone/>
            </a:pPr>
            <a:endParaRPr lang="es-ES" sz="2000" dirty="0"/>
          </a:p>
          <a:p>
            <a:pPr>
              <a:buNone/>
            </a:pPr>
            <a:r>
              <a:rPr lang="es-ES" sz="2000" dirty="0"/>
              <a:t>	</a:t>
            </a:r>
          </a:p>
        </p:txBody>
      </p:sp>
      <p:pic>
        <p:nvPicPr>
          <p:cNvPr id="5" name="Imagen 4">
            <a:extLst>
              <a:ext uri="{FF2B5EF4-FFF2-40B4-BE49-F238E27FC236}">
                <a16:creationId xmlns:a16="http://schemas.microsoft.com/office/drawing/2014/main" xmlns="" id="{85F36957-0074-4008-940F-ABA0D75C9F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373216"/>
            <a:ext cx="1296144" cy="12961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Estimación</a:t>
            </a:r>
          </a:p>
        </p:txBody>
      </p:sp>
      <p:sp>
        <p:nvSpPr>
          <p:cNvPr id="3" name="2 Marcador de contenido"/>
          <p:cNvSpPr>
            <a:spLocks noGrp="1"/>
          </p:cNvSpPr>
          <p:nvPr>
            <p:ph idx="1"/>
          </p:nvPr>
        </p:nvSpPr>
        <p:spPr>
          <a:xfrm>
            <a:off x="251520" y="2132856"/>
            <a:ext cx="8784976" cy="3384375"/>
          </a:xfrm>
        </p:spPr>
        <p:txBody>
          <a:bodyPr>
            <a:normAutofit/>
          </a:bodyPr>
          <a:lstStyle/>
          <a:p>
            <a:pPr>
              <a:buNone/>
            </a:pPr>
            <a:r>
              <a:rPr lang="es-ES" sz="2000" dirty="0"/>
              <a:t>Dado el incremento en el </a:t>
            </a:r>
            <a:r>
              <a:rPr lang="es-ES" sz="2000" dirty="0" smtClean="0"/>
              <a:t>tiempo, coste y el decremento en la calidad,</a:t>
            </a:r>
            <a:endParaRPr lang="es-ES" sz="2000" dirty="0"/>
          </a:p>
          <a:p>
            <a:pPr>
              <a:buNone/>
            </a:pPr>
            <a:r>
              <a:rPr lang="es-ES" sz="2000" dirty="0"/>
              <a:t>basándonos en la tabla de impacto de PMBOK le damos un </a:t>
            </a:r>
            <a:r>
              <a:rPr lang="es-ES" sz="2000" dirty="0" smtClean="0"/>
              <a:t>impacto</a:t>
            </a:r>
          </a:p>
          <a:p>
            <a:pPr>
              <a:buNone/>
            </a:pPr>
            <a:r>
              <a:rPr lang="es-ES" sz="2000" dirty="0" smtClean="0"/>
              <a:t>alto</a:t>
            </a:r>
            <a:r>
              <a:rPr lang="es-ES" sz="2000" dirty="0"/>
              <a:t>: </a:t>
            </a:r>
            <a:r>
              <a:rPr lang="es-ES" sz="2000" dirty="0" smtClean="0"/>
              <a:t>0.2.</a:t>
            </a:r>
            <a:endParaRPr lang="es-ES" sz="2000" dirty="0"/>
          </a:p>
          <a:p>
            <a:pPr>
              <a:buNone/>
            </a:pPr>
            <a:endParaRPr lang="es-ES" sz="2400" dirty="0"/>
          </a:p>
          <a:p>
            <a:pPr>
              <a:buNone/>
            </a:pPr>
            <a:r>
              <a:rPr lang="es-ES" sz="2000" dirty="0"/>
              <a:t>Dada la </a:t>
            </a:r>
            <a:r>
              <a:rPr lang="es-ES" sz="2000" dirty="0" smtClean="0"/>
              <a:t>inexperiencia de los gestores y promotores pueden </a:t>
            </a:r>
            <a:r>
              <a:rPr lang="es-ES" sz="2000" dirty="0"/>
              <a:t>tener </a:t>
            </a:r>
            <a:r>
              <a:rPr lang="es-ES" sz="2000" dirty="0" smtClean="0"/>
              <a:t>una</a:t>
            </a:r>
          </a:p>
          <a:p>
            <a:pPr>
              <a:buNone/>
            </a:pPr>
            <a:r>
              <a:rPr lang="es-ES" sz="2000" dirty="0" smtClean="0"/>
              <a:t>probabilidad </a:t>
            </a:r>
            <a:r>
              <a:rPr lang="es-ES" sz="2000" dirty="0"/>
              <a:t>muy baja (</a:t>
            </a:r>
            <a:r>
              <a:rPr lang="es-ES" sz="2000" dirty="0" smtClean="0"/>
              <a:t>0.5).</a:t>
            </a:r>
            <a:endParaRPr lang="es-ES" sz="2000" dirty="0"/>
          </a:p>
          <a:p>
            <a:pPr>
              <a:buNone/>
            </a:pPr>
            <a:endParaRPr lang="es-ES" sz="2000" dirty="0"/>
          </a:p>
        </p:txBody>
      </p:sp>
      <p:sp>
        <p:nvSpPr>
          <p:cNvPr id="4" name="Nube 3">
            <a:extLst>
              <a:ext uri="{FF2B5EF4-FFF2-40B4-BE49-F238E27FC236}">
                <a16:creationId xmlns:a16="http://schemas.microsoft.com/office/drawing/2014/main" xmlns="" id="{4FD8E453-5304-45BB-82B7-69AB989594FC}"/>
              </a:ext>
            </a:extLst>
          </p:cNvPr>
          <p:cNvSpPr/>
          <p:nvPr/>
        </p:nvSpPr>
        <p:spPr>
          <a:xfrm rot="21151006">
            <a:off x="2616677" y="4806070"/>
            <a:ext cx="3043917" cy="113429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buNone/>
            </a:pPr>
            <a:r>
              <a:rPr lang="es-ES" sz="2000" dirty="0" smtClean="0"/>
              <a:t>   0.5*0.2= 0.10</a:t>
            </a:r>
            <a:endParaRPr lang="es-ES" sz="2000" dirty="0"/>
          </a:p>
        </p:txBody>
      </p:sp>
      <p:pic>
        <p:nvPicPr>
          <p:cNvPr id="6" name="Imagen 5">
            <a:extLst>
              <a:ext uri="{FF2B5EF4-FFF2-40B4-BE49-F238E27FC236}">
                <a16:creationId xmlns:a16="http://schemas.microsoft.com/office/drawing/2014/main" xmlns="" id="{1B21DCA7-D8D4-4E6C-A3B4-9E701ACAD2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4328" y="5373216"/>
            <a:ext cx="1296144" cy="12961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03551947-E85E-4587-BF5D-57898DF5861D}"/>
              </a:ext>
            </a:extLst>
          </p:cNvPr>
          <p:cNvSpPr>
            <a:spLocks noGrp="1"/>
          </p:cNvSpPr>
          <p:nvPr>
            <p:ph type="title"/>
          </p:nvPr>
        </p:nvSpPr>
        <p:spPr/>
        <p:txBody>
          <a:bodyPr/>
          <a:lstStyle/>
          <a:p>
            <a:r>
              <a:rPr lang="es-ES" dirty="0"/>
              <a:t>Resumen</a:t>
            </a:r>
          </a:p>
        </p:txBody>
      </p:sp>
      <p:sp>
        <p:nvSpPr>
          <p:cNvPr id="3" name="Marcador de contenido 2">
            <a:extLst>
              <a:ext uri="{FF2B5EF4-FFF2-40B4-BE49-F238E27FC236}">
                <a16:creationId xmlns:a16="http://schemas.microsoft.com/office/drawing/2014/main" xmlns="" id="{6F6E1BC5-C365-42D1-8DC9-F68D7470BA60}"/>
              </a:ext>
            </a:extLst>
          </p:cNvPr>
          <p:cNvSpPr>
            <a:spLocks noGrp="1"/>
          </p:cNvSpPr>
          <p:nvPr>
            <p:ph idx="1"/>
          </p:nvPr>
        </p:nvSpPr>
        <p:spPr/>
        <p:txBody>
          <a:bodyPr/>
          <a:lstStyle/>
          <a:p>
            <a:pPr marL="36576" indent="0">
              <a:buNone/>
            </a:pPr>
            <a:r>
              <a:rPr lang="es-ES" dirty="0"/>
              <a:t>Debemos ser capaces de estudiar las problemáticas que pueden surgir en el proyecto y aplicar planes de contingencia en aquellas que prevean un mayor riesgo para este.</a:t>
            </a:r>
          </a:p>
        </p:txBody>
      </p:sp>
      <p:pic>
        <p:nvPicPr>
          <p:cNvPr id="5" name="Imagen 4">
            <a:extLst>
              <a:ext uri="{FF2B5EF4-FFF2-40B4-BE49-F238E27FC236}">
                <a16:creationId xmlns:a16="http://schemas.microsoft.com/office/drawing/2014/main" xmlns="" id="{CB7502FE-2706-47C7-AFB6-102727CC12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2160" y="4869160"/>
            <a:ext cx="2520280" cy="1664108"/>
          </a:xfrm>
          <a:prstGeom prst="rect">
            <a:avLst/>
          </a:prstGeom>
        </p:spPr>
      </p:pic>
    </p:spTree>
    <p:extLst>
      <p:ext uri="{BB962C8B-B14F-4D97-AF65-F5344CB8AC3E}">
        <p14:creationId xmlns:p14="http://schemas.microsoft.com/office/powerpoint/2010/main" val="205816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Enunciado</a:t>
            </a:r>
          </a:p>
        </p:txBody>
      </p:sp>
      <p:sp>
        <p:nvSpPr>
          <p:cNvPr id="3" name="2 Marcador de contenido"/>
          <p:cNvSpPr>
            <a:spLocks noGrp="1"/>
          </p:cNvSpPr>
          <p:nvPr>
            <p:ph idx="1"/>
          </p:nvPr>
        </p:nvSpPr>
        <p:spPr/>
        <p:txBody>
          <a:bodyPr>
            <a:normAutofit/>
          </a:bodyPr>
          <a:lstStyle/>
          <a:p>
            <a:pPr>
              <a:buNone/>
            </a:pPr>
            <a:r>
              <a:rPr lang="es-ES" dirty="0"/>
              <a:t>	</a:t>
            </a:r>
            <a:r>
              <a:rPr lang="es-ES" sz="2200" dirty="0"/>
              <a:t>Describe brevemente un proyecto software que te gustaría desarrollar e indica seis riesgos que podrían afectar al proyecto con diferente probabilidad e impacto: </a:t>
            </a:r>
          </a:p>
          <a:p>
            <a:pPr>
              <a:buNone/>
            </a:pPr>
            <a:endParaRPr lang="es-ES" sz="2200" dirty="0"/>
          </a:p>
          <a:p>
            <a:pPr>
              <a:buNone/>
            </a:pPr>
            <a:r>
              <a:rPr lang="es-ES" sz="2200" dirty="0"/>
              <a:t>• 	Asignar un valor de probabilidad e impacto para cada riesgo usando la matriz de riesgos del PMBOK </a:t>
            </a:r>
          </a:p>
          <a:p>
            <a:pPr>
              <a:buNone/>
            </a:pPr>
            <a:endParaRPr lang="es-ES" sz="2200" dirty="0"/>
          </a:p>
          <a:p>
            <a:pPr>
              <a:buNone/>
            </a:pPr>
            <a:r>
              <a:rPr lang="es-ES" sz="2200" dirty="0"/>
              <a:t>• 	A partir de la tabla de impacto del riesgo del PMBOK, justificar para cada riesgo el valor de impacto asignado en función del objetivo del proyecto principalmente afectado (costo, tiempo, ámbito o calidad)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Proyecto Software</a:t>
            </a:r>
          </a:p>
        </p:txBody>
      </p:sp>
      <p:sp>
        <p:nvSpPr>
          <p:cNvPr id="3" name="2 Marcador de contenido"/>
          <p:cNvSpPr>
            <a:spLocks noGrp="1"/>
          </p:cNvSpPr>
          <p:nvPr>
            <p:ph idx="1"/>
          </p:nvPr>
        </p:nvSpPr>
        <p:spPr/>
        <p:txBody>
          <a:bodyPr>
            <a:normAutofit/>
          </a:bodyPr>
          <a:lstStyle/>
          <a:p>
            <a:pPr>
              <a:buNone/>
            </a:pPr>
            <a:r>
              <a:rPr lang="es-ES" dirty="0"/>
              <a:t>	</a:t>
            </a:r>
            <a:r>
              <a:rPr lang="es-ES" sz="2000" dirty="0"/>
              <a:t>El proyecto software a desarrollar se trataría de una agenda que permite almacenar eventos importantes, a la vez que consultaría a través de internet otros como estrenos de cine, cumpleaños de amigos de Redes sociales propias del usuario y nos avisara de estos.</a:t>
            </a:r>
            <a:endParaRPr lang="es-ES" sz="2200" dirty="0"/>
          </a:p>
        </p:txBody>
      </p:sp>
      <p:pic>
        <p:nvPicPr>
          <p:cNvPr id="5" name="Imagen 4">
            <a:extLst>
              <a:ext uri="{FF2B5EF4-FFF2-40B4-BE49-F238E27FC236}">
                <a16:creationId xmlns:a16="http://schemas.microsoft.com/office/drawing/2014/main" xmlns="" id="{3272C8FF-38CF-4315-870D-65507F1CAA2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20167" y1="66444" x2="20167" y2="66444"/>
                        <a14:foregroundMark x1="15667" y1="70222" x2="15667" y2="70222"/>
                        <a14:foregroundMark x1="23667" y1="74000" x2="23667" y2="74000"/>
                        <a14:foregroundMark x1="30167" y1="74000" x2="30167" y2="74000"/>
                        <a14:foregroundMark x1="30167" y1="74000" x2="30167" y2="74000"/>
                        <a14:foregroundMark x1="11833" y1="72889" x2="11833" y2="72889"/>
                        <a14:foregroundMark x1="11833" y1="72889" x2="11833" y2="72889"/>
                        <a14:foregroundMark x1="15667" y1="78000" x2="15667" y2="78000"/>
                        <a14:foregroundMark x1="15667" y1="78000" x2="15667" y2="78000"/>
                        <a14:foregroundMark x1="22000" y1="79111" x2="22000" y2="79111"/>
                        <a14:foregroundMark x1="22000" y1="79111" x2="22000" y2="79111"/>
                        <a14:foregroundMark x1="27000" y1="84000" x2="27000" y2="84000"/>
                        <a14:foregroundMark x1="27000" y1="84000" x2="27000" y2="84000"/>
                        <a14:foregroundMark x1="63000" y1="79778" x2="63000" y2="79778"/>
                        <a14:foregroundMark x1="63000" y1="79778" x2="63000" y2="79778"/>
                        <a14:foregroundMark x1="89000" y1="72667" x2="89000" y2="72667"/>
                        <a14:foregroundMark x1="81833" y1="38222" x2="81833" y2="38222"/>
                        <a14:foregroundMark x1="81833" y1="38222" x2="81833" y2="38222"/>
                        <a14:backgroundMark x1="11667" y1="68667" x2="11667" y2="68667"/>
                        <a14:backgroundMark x1="11667" y1="68667" x2="11667" y2="68667"/>
                        <a14:backgroundMark x1="10667" y1="68667" x2="10667" y2="68667"/>
                        <a14:backgroundMark x1="9333" y1="67556" x2="9333" y2="67556"/>
                        <a14:backgroundMark x1="36333" y1="74889" x2="36333" y2="74889"/>
                        <a14:backgroundMark x1="52833" y1="73778" x2="52833" y2="73778"/>
                        <a14:backgroundMark x1="84500" y1="80667" x2="84500" y2="80667"/>
                        <a14:backgroundMark x1="84667" y1="78667" x2="84667" y2="78667"/>
                        <a14:backgroundMark x1="84667" y1="78667" x2="84667" y2="78667"/>
                        <a14:backgroundMark x1="83500" y1="76000" x2="83500" y2="76000"/>
                        <a14:backgroundMark x1="77500" y1="41556" x2="77500" y2="41556"/>
                        <a14:backgroundMark x1="20833" y1="39333" x2="20833" y2="39333"/>
                        <a14:backgroundMark x1="28000" y1="48444" x2="28000" y2="48444"/>
                        <a14:backgroundMark x1="28167" y1="46667" x2="28167" y2="46667"/>
                      </a14:backgroundRemoval>
                    </a14:imgEffect>
                  </a14:imgLayer>
                </a14:imgProps>
              </a:ext>
              <a:ext uri="{28A0092B-C50C-407E-A947-70E740481C1C}">
                <a14:useLocalDpi xmlns:a14="http://schemas.microsoft.com/office/drawing/2010/main" val="0"/>
              </a:ext>
            </a:extLst>
          </a:blip>
          <a:stretch>
            <a:fillRect/>
          </a:stretch>
        </p:blipFill>
        <p:spPr>
          <a:xfrm>
            <a:off x="2987824" y="3863181"/>
            <a:ext cx="3096344" cy="23222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3256" y="548680"/>
            <a:ext cx="7467600" cy="1143000"/>
          </a:xfrm>
        </p:spPr>
        <p:txBody>
          <a:bodyPr/>
          <a:lstStyle/>
          <a:p>
            <a:r>
              <a:rPr lang="es-ES" dirty="0"/>
              <a:t>El Riesgo en un Proyecto</a:t>
            </a:r>
          </a:p>
        </p:txBody>
      </p:sp>
      <p:sp>
        <p:nvSpPr>
          <p:cNvPr id="3" name="2 Marcador de contenido"/>
          <p:cNvSpPr>
            <a:spLocks noGrp="1"/>
          </p:cNvSpPr>
          <p:nvPr>
            <p:ph idx="1"/>
          </p:nvPr>
        </p:nvSpPr>
        <p:spPr>
          <a:xfrm>
            <a:off x="457200" y="2060848"/>
            <a:ext cx="7467600" cy="4065315"/>
          </a:xfrm>
        </p:spPr>
        <p:txBody>
          <a:bodyPr>
            <a:normAutofit/>
          </a:bodyPr>
          <a:lstStyle/>
          <a:p>
            <a:pPr>
              <a:buNone/>
            </a:pPr>
            <a:r>
              <a:rPr lang="es-ES" sz="2000" dirty="0"/>
              <a:t>	Evento o condición inciertos que, si se produce, tiene un efecto positivo o negativo sobre al menos un objetivo del proyecto, como tiempo, coste, alcance o calidad</a:t>
            </a:r>
          </a:p>
        </p:txBody>
      </p:sp>
      <p:pic>
        <p:nvPicPr>
          <p:cNvPr id="5" name="Imagen 4">
            <a:extLst>
              <a:ext uri="{FF2B5EF4-FFF2-40B4-BE49-F238E27FC236}">
                <a16:creationId xmlns:a16="http://schemas.microsoft.com/office/drawing/2014/main" xmlns="" id="{ADF0A73B-B649-4F71-8786-5553CBDBE06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81400" y1="54016" x2="81400" y2="54016"/>
                        <a14:foregroundMark x1="79869" y1="37149" x2="79869" y2="37149"/>
                        <a14:foregroundMark x1="85339" y1="26305" x2="85339" y2="26305"/>
                        <a14:foregroundMark x1="24070" y1="16867" x2="24070" y2="16867"/>
                        <a14:foregroundMark x1="26915" y1="17068" x2="26915" y2="17068"/>
                        <a14:foregroundMark x1="40263" y1="17068" x2="40263" y2="17068"/>
                        <a14:foregroundMark x1="85777" y1="60643" x2="85777" y2="60643"/>
                        <a14:foregroundMark x1="26915" y1="38353" x2="26915" y2="38353"/>
                        <a14:foregroundMark x1="20131" y1="57430" x2="20131" y2="57430"/>
                        <a14:foregroundMark x1="21882" y1="77510" x2="21882" y2="77510"/>
                        <a14:foregroundMark x1="8972" y1="78112" x2="8972" y2="78112"/>
                        <a14:foregroundMark x1="89278" y1="54618" x2="89278" y2="54618"/>
                        <a14:foregroundMark x1="84683" y1="54016" x2="84683" y2="54016"/>
                        <a14:foregroundMark x1="79650" y1="63855" x2="79650" y2="63855"/>
                        <a14:backgroundMark x1="15536" y1="47992" x2="15536" y2="47992"/>
                        <a14:backgroundMark x1="82495" y1="83534" x2="82495" y2="83534"/>
                      </a14:backgroundRemoval>
                    </a14:imgEffect>
                  </a14:imgLayer>
                </a14:imgProps>
              </a:ext>
              <a:ext uri="{28A0092B-C50C-407E-A947-70E740481C1C}">
                <a14:useLocalDpi xmlns:a14="http://schemas.microsoft.com/office/drawing/2010/main" val="0"/>
              </a:ext>
            </a:extLst>
          </a:blip>
          <a:stretch>
            <a:fillRect/>
          </a:stretch>
        </p:blipFill>
        <p:spPr>
          <a:xfrm>
            <a:off x="2814872" y="3309550"/>
            <a:ext cx="2752255" cy="29991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Tecnológico</a:t>
            </a:r>
          </a:p>
        </p:txBody>
      </p:sp>
      <p:sp>
        <p:nvSpPr>
          <p:cNvPr id="3" name="2 Marcador de contenido"/>
          <p:cNvSpPr>
            <a:spLocks noGrp="1"/>
          </p:cNvSpPr>
          <p:nvPr>
            <p:ph idx="1"/>
          </p:nvPr>
        </p:nvSpPr>
        <p:spPr>
          <a:xfrm>
            <a:off x="457200" y="1772817"/>
            <a:ext cx="7467600" cy="1728192"/>
          </a:xfrm>
        </p:spPr>
        <p:txBody>
          <a:bodyPr>
            <a:normAutofit/>
          </a:bodyPr>
          <a:lstStyle/>
          <a:p>
            <a:pPr>
              <a:buNone/>
            </a:pPr>
            <a:r>
              <a:rPr lang="es-ES" sz="2000" dirty="0"/>
              <a:t>	Un problema que puede surgir es que nosotros deseamos que la agenda avise de manera automática de eventos como estrenos de cine, pero puede que la web de internet de la que consulte deje de existir por lo que no funcionaria</a:t>
            </a:r>
            <a:r>
              <a:rPr lang="es-ES" sz="2000" dirty="0" smtClean="0"/>
              <a:t>.</a:t>
            </a:r>
            <a:endParaRPr lang="es-ES" sz="2000" dirty="0"/>
          </a:p>
        </p:txBody>
      </p:sp>
      <p:pic>
        <p:nvPicPr>
          <p:cNvPr id="8" name="Imagen 7">
            <a:extLst>
              <a:ext uri="{FF2B5EF4-FFF2-40B4-BE49-F238E27FC236}">
                <a16:creationId xmlns:a16="http://schemas.microsoft.com/office/drawing/2014/main" xmlns="" id="{5000E9C1-AC03-4F6B-BC62-40418FE26602}"/>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5444" y1="38292" x2="15444" y2="38292"/>
                        <a14:foregroundMark x1="11000" y1="34573" x2="11000" y2="34573"/>
                        <a14:foregroundMark x1="7556" y1="38705" x2="7556" y2="38705"/>
                        <a14:foregroundMark x1="7556" y1="39669" x2="10556" y2="39669"/>
                        <a14:foregroundMark x1="11667" y1="39669" x2="11667" y2="39669"/>
                        <a14:foregroundMark x1="88222" y1="18320" x2="88222" y2="18320"/>
                        <a14:foregroundMark x1="88222" y1="18320" x2="88222" y2="18320"/>
                        <a14:foregroundMark x1="88222" y1="18320" x2="88222" y2="18320"/>
                        <a14:foregroundMark x1="88222" y1="18320" x2="88222" y2="18320"/>
                        <a14:foregroundMark x1="85222" y1="12810" x2="90111" y2="29063"/>
                        <a14:foregroundMark x1="88556" y1="12810" x2="88556" y2="12810"/>
                        <a14:foregroundMark x1="88222" y1="12810" x2="88222" y2="12810"/>
                        <a14:foregroundMark x1="88222" y1="12810" x2="88222" y2="12810"/>
                        <a14:foregroundMark x1="62444" y1="14187" x2="62444" y2="14187"/>
                        <a14:foregroundMark x1="62444" y1="14187" x2="62444" y2="14187"/>
                        <a14:foregroundMark x1="62444" y1="14187" x2="62444" y2="14187"/>
                        <a14:foregroundMark x1="90778" y1="53030" x2="90778" y2="53030"/>
                        <a14:foregroundMark x1="90778" y1="53030" x2="90778" y2="53030"/>
                        <a14:foregroundMark x1="90778" y1="53030" x2="90778" y2="53030"/>
                        <a14:foregroundMark x1="78556" y1="53581" x2="78556" y2="53581"/>
                        <a14:foregroundMark x1="84444" y1="57300" x2="84444" y2="57300"/>
                        <a14:foregroundMark x1="84444" y1="57300" x2="84444" y2="57300"/>
                        <a14:foregroundMark x1="84444" y1="57300" x2="84444" y2="57300"/>
                        <a14:foregroundMark x1="84444" y1="57300" x2="95333" y2="49311"/>
                        <a14:foregroundMark x1="86333" y1="61846" x2="86333" y2="61846"/>
                        <a14:foregroundMark x1="86333" y1="61846" x2="86333" y2="61846"/>
                        <a14:foregroundMark x1="75556" y1="71074" x2="75556" y2="71074"/>
                        <a14:foregroundMark x1="75556" y1="71074" x2="75556" y2="71074"/>
                        <a14:foregroundMark x1="75556" y1="71074" x2="75556" y2="71074"/>
                      </a14:backgroundRemoval>
                    </a14:imgEffect>
                  </a14:imgLayer>
                </a14:imgProps>
              </a:ext>
              <a:ext uri="{28A0092B-C50C-407E-A947-70E740481C1C}">
                <a14:useLocalDpi xmlns:a14="http://schemas.microsoft.com/office/drawing/2010/main" val="0"/>
              </a:ext>
            </a:extLst>
          </a:blip>
          <a:stretch>
            <a:fillRect/>
          </a:stretch>
        </p:blipFill>
        <p:spPr>
          <a:xfrm>
            <a:off x="6825947" y="5013176"/>
            <a:ext cx="2197705" cy="1772816"/>
          </a:xfrm>
          <a:prstGeom prst="rect">
            <a:avLst/>
          </a:prstGeom>
        </p:spPr>
      </p:pic>
      <p:sp>
        <p:nvSpPr>
          <p:cNvPr id="4" name="3 Rectángulo"/>
          <p:cNvSpPr/>
          <p:nvPr/>
        </p:nvSpPr>
        <p:spPr>
          <a:xfrm>
            <a:off x="611560" y="3501008"/>
            <a:ext cx="7488832" cy="1631216"/>
          </a:xfrm>
          <a:prstGeom prst="rect">
            <a:avLst/>
          </a:prstGeom>
        </p:spPr>
        <p:txBody>
          <a:bodyPr wrap="square">
            <a:spAutoFit/>
          </a:bodyPr>
          <a:lstStyle/>
          <a:p>
            <a:pPr marL="800100" lvl="1" indent="-342900">
              <a:buFontTx/>
              <a:buChar char="-"/>
            </a:pPr>
            <a:r>
              <a:rPr lang="es-ES" sz="2000" dirty="0"/>
              <a:t>Tiempo</a:t>
            </a:r>
            <a:r>
              <a:rPr lang="es-ES" sz="2000" dirty="0" smtClean="0"/>
              <a:t>: Buscar una pagina nueva </a:t>
            </a:r>
            <a:r>
              <a:rPr lang="es-ES" sz="2000" dirty="0"/>
              <a:t>Incrementaría el tiempo entre un 5% y un 10</a:t>
            </a:r>
            <a:r>
              <a:rPr lang="es-ES" sz="2000" dirty="0" smtClean="0"/>
              <a:t>%</a:t>
            </a:r>
          </a:p>
          <a:p>
            <a:pPr lvl="1"/>
            <a:endParaRPr lang="es-ES" sz="2000" dirty="0"/>
          </a:p>
          <a:p>
            <a:pPr marL="800100" lvl="1" indent="-342900">
              <a:buFontTx/>
              <a:buChar char="-"/>
            </a:pPr>
            <a:r>
              <a:rPr lang="es-ES" sz="2000" dirty="0"/>
              <a:t>Calidad: </a:t>
            </a:r>
            <a:r>
              <a:rPr lang="es-ES" sz="2000" dirty="0" smtClean="0"/>
              <a:t>Podría </a:t>
            </a:r>
            <a:r>
              <a:rPr lang="es-ES" sz="2000" dirty="0"/>
              <a:t>provocarse una reducción de la </a:t>
            </a:r>
            <a:r>
              <a:rPr lang="es-ES" sz="2000" dirty="0" smtClean="0"/>
              <a:t>calidad ya que la nueva pagina no sea tan efectiva.</a:t>
            </a:r>
            <a:endParaRPr lang="es-E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Tecnológico</a:t>
            </a:r>
          </a:p>
        </p:txBody>
      </p:sp>
      <p:sp>
        <p:nvSpPr>
          <p:cNvPr id="3" name="2 Marcador de contenido"/>
          <p:cNvSpPr>
            <a:spLocks noGrp="1"/>
          </p:cNvSpPr>
          <p:nvPr>
            <p:ph idx="1"/>
          </p:nvPr>
        </p:nvSpPr>
        <p:spPr>
          <a:xfrm>
            <a:off x="457198" y="1700808"/>
            <a:ext cx="8075242" cy="2376263"/>
          </a:xfrm>
        </p:spPr>
        <p:txBody>
          <a:bodyPr>
            <a:noAutofit/>
          </a:bodyPr>
          <a:lstStyle/>
          <a:p>
            <a:pPr>
              <a:buNone/>
            </a:pPr>
            <a:r>
              <a:rPr lang="es-ES" sz="2000" dirty="0" smtClean="0"/>
              <a:t>Dado el incremento en el tiempo y el decremento en calidad,</a:t>
            </a:r>
          </a:p>
          <a:p>
            <a:pPr>
              <a:buNone/>
            </a:pPr>
            <a:r>
              <a:rPr lang="es-ES" sz="2000" dirty="0" smtClean="0"/>
              <a:t>basándonos en la tabla de impacto de PMBOK le damos un</a:t>
            </a:r>
          </a:p>
          <a:p>
            <a:pPr>
              <a:buNone/>
            </a:pPr>
            <a:r>
              <a:rPr lang="es-ES" sz="2000" dirty="0" smtClean="0"/>
              <a:t>impacto alto: 0’4.</a:t>
            </a:r>
          </a:p>
          <a:p>
            <a:pPr>
              <a:buNone/>
            </a:pPr>
            <a:endParaRPr lang="es-ES" sz="2000" dirty="0"/>
          </a:p>
          <a:p>
            <a:pPr>
              <a:buNone/>
            </a:pPr>
            <a:r>
              <a:rPr lang="es-ES" sz="2000" dirty="0" smtClean="0"/>
              <a:t>Dada la naturalez</a:t>
            </a:r>
            <a:r>
              <a:rPr lang="es-ES" sz="2000" dirty="0" smtClean="0"/>
              <a:t>a del riesgo puede tener una Probabilidad alta (0.5).</a:t>
            </a:r>
            <a:endParaRPr lang="es-ES" sz="2000" dirty="0" smtClean="0"/>
          </a:p>
        </p:txBody>
      </p:sp>
      <p:sp>
        <p:nvSpPr>
          <p:cNvPr id="4" name="Nube 3">
            <a:extLst>
              <a:ext uri="{FF2B5EF4-FFF2-40B4-BE49-F238E27FC236}">
                <a16:creationId xmlns:a16="http://schemas.microsoft.com/office/drawing/2014/main" xmlns="" id="{CBCCF5F9-AA7E-4050-81A5-A57BD39228A1}"/>
              </a:ext>
            </a:extLst>
          </p:cNvPr>
          <p:cNvSpPr/>
          <p:nvPr/>
        </p:nvSpPr>
        <p:spPr>
          <a:xfrm>
            <a:off x="2688112" y="4471108"/>
            <a:ext cx="2819992" cy="1428476"/>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5" name="CuadroTexto 4">
            <a:extLst>
              <a:ext uri="{FF2B5EF4-FFF2-40B4-BE49-F238E27FC236}">
                <a16:creationId xmlns:a16="http://schemas.microsoft.com/office/drawing/2014/main" xmlns="" id="{48CF001C-D9EF-4A7C-B9E0-EC602AEE795E}"/>
              </a:ext>
            </a:extLst>
          </p:cNvPr>
          <p:cNvSpPr txBox="1"/>
          <p:nvPr/>
        </p:nvSpPr>
        <p:spPr>
          <a:xfrm rot="21223228">
            <a:off x="3095479" y="4912117"/>
            <a:ext cx="2144325" cy="769441"/>
          </a:xfrm>
          <a:prstGeom prst="rect">
            <a:avLst/>
          </a:prstGeom>
          <a:noFill/>
        </p:spPr>
        <p:txBody>
          <a:bodyPr wrap="square" rtlCol="0">
            <a:spAutoFit/>
          </a:bodyPr>
          <a:lstStyle/>
          <a:p>
            <a:r>
              <a:rPr lang="es-ES" sz="2400" dirty="0">
                <a:solidFill>
                  <a:schemeClr val="bg1"/>
                </a:solidFill>
              </a:rPr>
              <a:t>0.5*0.4= 0.20</a:t>
            </a:r>
          </a:p>
          <a:p>
            <a:endParaRPr lang="es-ES" sz="2000" dirty="0"/>
          </a:p>
        </p:txBody>
      </p:sp>
      <p:pic>
        <p:nvPicPr>
          <p:cNvPr id="6" name="Imagen 5">
            <a:extLst>
              <a:ext uri="{FF2B5EF4-FFF2-40B4-BE49-F238E27FC236}">
                <a16:creationId xmlns:a16="http://schemas.microsoft.com/office/drawing/2014/main" xmlns="" id="{08C87502-66CC-4FD7-B99B-47924C8AFA00}"/>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5444" y1="38292" x2="15444" y2="38292"/>
                        <a14:foregroundMark x1="11000" y1="34573" x2="11000" y2="34573"/>
                        <a14:foregroundMark x1="7556" y1="38705" x2="7556" y2="38705"/>
                        <a14:foregroundMark x1="7556" y1="39669" x2="10556" y2="39669"/>
                        <a14:foregroundMark x1="11667" y1="39669" x2="11667" y2="39669"/>
                        <a14:foregroundMark x1="88222" y1="18320" x2="88222" y2="18320"/>
                        <a14:foregroundMark x1="88222" y1="18320" x2="88222" y2="18320"/>
                        <a14:foregroundMark x1="88222" y1="18320" x2="88222" y2="18320"/>
                        <a14:foregroundMark x1="88222" y1="18320" x2="88222" y2="18320"/>
                        <a14:foregroundMark x1="85222" y1="12810" x2="90111" y2="29063"/>
                        <a14:foregroundMark x1="88556" y1="12810" x2="88556" y2="12810"/>
                        <a14:foregroundMark x1="88222" y1="12810" x2="88222" y2="12810"/>
                        <a14:foregroundMark x1="88222" y1="12810" x2="88222" y2="12810"/>
                        <a14:foregroundMark x1="62444" y1="14187" x2="62444" y2="14187"/>
                        <a14:foregroundMark x1="62444" y1="14187" x2="62444" y2="14187"/>
                        <a14:foregroundMark x1="62444" y1="14187" x2="62444" y2="14187"/>
                        <a14:foregroundMark x1="90778" y1="53030" x2="90778" y2="53030"/>
                        <a14:foregroundMark x1="90778" y1="53030" x2="90778" y2="53030"/>
                        <a14:foregroundMark x1="90778" y1="53030" x2="90778" y2="53030"/>
                        <a14:foregroundMark x1="78556" y1="53581" x2="78556" y2="53581"/>
                        <a14:foregroundMark x1="84444" y1="57300" x2="84444" y2="57300"/>
                        <a14:foregroundMark x1="84444" y1="57300" x2="84444" y2="57300"/>
                        <a14:foregroundMark x1="84444" y1="57300" x2="84444" y2="57300"/>
                        <a14:foregroundMark x1="84444" y1="57300" x2="95333" y2="49311"/>
                        <a14:foregroundMark x1="86333" y1="61846" x2="86333" y2="61846"/>
                        <a14:foregroundMark x1="86333" y1="61846" x2="86333" y2="61846"/>
                        <a14:foregroundMark x1="75556" y1="71074" x2="75556" y2="71074"/>
                        <a14:foregroundMark x1="75556" y1="71074" x2="75556" y2="71074"/>
                        <a14:foregroundMark x1="75556" y1="71074" x2="75556" y2="71074"/>
                      </a14:backgroundRemoval>
                    </a14:imgEffect>
                  </a14:imgLayer>
                </a14:imgProps>
              </a:ext>
              <a:ext uri="{28A0092B-C50C-407E-A947-70E740481C1C}">
                <a14:useLocalDpi xmlns:a14="http://schemas.microsoft.com/office/drawing/2010/main" val="0"/>
              </a:ext>
            </a:extLst>
          </a:blip>
          <a:stretch>
            <a:fillRect/>
          </a:stretch>
        </p:blipFill>
        <p:spPr>
          <a:xfrm>
            <a:off x="6825947" y="5013176"/>
            <a:ext cx="2197705" cy="177281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Personal</a:t>
            </a:r>
          </a:p>
        </p:txBody>
      </p:sp>
      <p:sp>
        <p:nvSpPr>
          <p:cNvPr id="3" name="2 Marcador de contenido"/>
          <p:cNvSpPr>
            <a:spLocks noGrp="1"/>
          </p:cNvSpPr>
          <p:nvPr>
            <p:ph idx="1"/>
          </p:nvPr>
        </p:nvSpPr>
        <p:spPr/>
        <p:txBody>
          <a:bodyPr>
            <a:normAutofit/>
          </a:bodyPr>
          <a:lstStyle/>
          <a:p>
            <a:pPr>
              <a:buNone/>
            </a:pPr>
            <a:r>
              <a:rPr lang="es-ES" sz="2000" dirty="0"/>
              <a:t>	Que ciertos miembros del equipo no tengan los suficientes conocimientos para implementar funciones críticas de nuestro proyecto</a:t>
            </a:r>
            <a:r>
              <a:rPr lang="es-ES" sz="2000" dirty="0" smtClean="0"/>
              <a:t>.</a:t>
            </a:r>
            <a:endParaRPr lang="es-ES" sz="2000" dirty="0"/>
          </a:p>
          <a:p>
            <a:pPr>
              <a:buNone/>
            </a:pPr>
            <a:r>
              <a:rPr lang="es-ES" sz="2000" dirty="0"/>
              <a:t>	</a:t>
            </a:r>
            <a:endParaRPr lang="es-ES" sz="2000" dirty="0"/>
          </a:p>
          <a:p>
            <a:pPr marL="800100" lvl="1" indent="-342900">
              <a:buFontTx/>
              <a:buChar char="-"/>
            </a:pPr>
            <a:r>
              <a:rPr lang="es-ES" sz="2000" dirty="0"/>
              <a:t>Tiempo: </a:t>
            </a:r>
            <a:r>
              <a:rPr lang="es-ES" sz="2000" dirty="0" smtClean="0"/>
              <a:t>Apenas incrementaría </a:t>
            </a:r>
            <a:r>
              <a:rPr lang="es-ES" sz="2000" dirty="0"/>
              <a:t>el tiempo del proyecto si se consiguiera repartir bien el trabajo entre los miembros </a:t>
            </a:r>
            <a:r>
              <a:rPr lang="es-ES" sz="2000" dirty="0" smtClean="0"/>
              <a:t>restantes, aún así puede causar retrasos.</a:t>
            </a:r>
          </a:p>
          <a:p>
            <a:pPr marL="457200" lvl="1" indent="0">
              <a:buNone/>
            </a:pPr>
            <a:endParaRPr lang="es-ES" sz="2000" dirty="0"/>
          </a:p>
          <a:p>
            <a:pPr marL="800100" lvl="1" indent="-342900">
              <a:buFontTx/>
              <a:buChar char="-"/>
            </a:pPr>
            <a:r>
              <a:rPr lang="es-ES" sz="2000" dirty="0"/>
              <a:t>Calidad: Podría provocarse una reducción de la </a:t>
            </a:r>
            <a:r>
              <a:rPr lang="es-ES" sz="2000" dirty="0" smtClean="0"/>
              <a:t>calidad.</a:t>
            </a:r>
            <a:r>
              <a:rPr lang="es-ES" sz="1600" dirty="0"/>
              <a:t>	 </a:t>
            </a:r>
          </a:p>
          <a:p>
            <a:pPr>
              <a:buNone/>
            </a:pPr>
            <a:endParaRPr lang="es-ES" sz="2000" dirty="0"/>
          </a:p>
        </p:txBody>
      </p:sp>
      <p:pic>
        <p:nvPicPr>
          <p:cNvPr id="5" name="Imagen 4">
            <a:extLst>
              <a:ext uri="{FF2B5EF4-FFF2-40B4-BE49-F238E27FC236}">
                <a16:creationId xmlns:a16="http://schemas.microsoft.com/office/drawing/2014/main" xmlns="" id="{B117DD2D-ACFD-439F-B420-6C83181F59F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54915" y1="27746" x2="54915" y2="27746"/>
                        <a14:foregroundMark x1="55932" y1="24855" x2="55932" y2="24855"/>
                        <a14:foregroundMark x1="55932" y1="24855" x2="67119" y2="28902"/>
                        <a14:foregroundMark x1="65424" y1="32081" x2="34915" y2="33815"/>
                        <a14:foregroundMark x1="40339" y1="26301" x2="52881" y2="31214"/>
                        <a14:foregroundMark x1="51186" y1="23121" x2="31525" y2="33526"/>
                        <a14:foregroundMark x1="51864" y1="10983" x2="50169" y2="36994"/>
                        <a14:foregroundMark x1="56949" y1="27168" x2="51186" y2="44220"/>
                      </a14:backgroundRemoval>
                    </a14:imgEffect>
                  </a14:imgLayer>
                </a14:imgProps>
              </a:ext>
              <a:ext uri="{28A0092B-C50C-407E-A947-70E740481C1C}">
                <a14:useLocalDpi xmlns:a14="http://schemas.microsoft.com/office/drawing/2010/main" val="0"/>
              </a:ext>
            </a:extLst>
          </a:blip>
          <a:stretch>
            <a:fillRect/>
          </a:stretch>
        </p:blipFill>
        <p:spPr>
          <a:xfrm>
            <a:off x="7236296" y="4653136"/>
            <a:ext cx="1694259" cy="1987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Personal</a:t>
            </a:r>
          </a:p>
        </p:txBody>
      </p:sp>
      <p:sp>
        <p:nvSpPr>
          <p:cNvPr id="3" name="2 Marcador de contenido"/>
          <p:cNvSpPr>
            <a:spLocks noGrp="1"/>
          </p:cNvSpPr>
          <p:nvPr>
            <p:ph idx="1"/>
          </p:nvPr>
        </p:nvSpPr>
        <p:spPr>
          <a:xfrm>
            <a:off x="457200" y="1700808"/>
            <a:ext cx="8219256" cy="4425354"/>
          </a:xfrm>
        </p:spPr>
        <p:txBody>
          <a:bodyPr>
            <a:normAutofit/>
          </a:bodyPr>
          <a:lstStyle/>
          <a:p>
            <a:pPr>
              <a:buNone/>
            </a:pPr>
            <a:r>
              <a:rPr lang="es-ES" sz="2000" dirty="0"/>
              <a:t>Dado el incremento en el tiempo y el decremento en calidad,</a:t>
            </a:r>
          </a:p>
          <a:p>
            <a:pPr>
              <a:buNone/>
            </a:pPr>
            <a:r>
              <a:rPr lang="es-ES" sz="2000" dirty="0"/>
              <a:t>basándonos en la tabla de impacto de PMBOK le damos un</a:t>
            </a:r>
          </a:p>
          <a:p>
            <a:pPr>
              <a:buNone/>
            </a:pPr>
            <a:r>
              <a:rPr lang="es-ES" sz="2000" dirty="0"/>
              <a:t>impacto alto: 0’4.</a:t>
            </a:r>
          </a:p>
          <a:p>
            <a:pPr>
              <a:buNone/>
            </a:pPr>
            <a:endParaRPr lang="es-ES" sz="2000" dirty="0"/>
          </a:p>
          <a:p>
            <a:pPr>
              <a:buNone/>
            </a:pPr>
            <a:r>
              <a:rPr lang="es-ES" sz="2000" dirty="0"/>
              <a:t>Dada la naturaleza del riesgo puede tener una </a:t>
            </a:r>
            <a:r>
              <a:rPr lang="es-ES" sz="2000" dirty="0" smtClean="0"/>
              <a:t>Probabilidad baja (0.3).</a:t>
            </a:r>
            <a:endParaRPr lang="es-ES" sz="2000" dirty="0"/>
          </a:p>
          <a:p>
            <a:pPr>
              <a:buNone/>
            </a:pPr>
            <a:r>
              <a:rPr lang="es-ES" sz="2000" dirty="0"/>
              <a:t>	</a:t>
            </a:r>
          </a:p>
        </p:txBody>
      </p:sp>
      <p:sp>
        <p:nvSpPr>
          <p:cNvPr id="4" name="Nube 3">
            <a:extLst>
              <a:ext uri="{FF2B5EF4-FFF2-40B4-BE49-F238E27FC236}">
                <a16:creationId xmlns:a16="http://schemas.microsoft.com/office/drawing/2014/main" xmlns="" id="{89216E2D-91B8-4756-951D-7D27015DC283}"/>
              </a:ext>
            </a:extLst>
          </p:cNvPr>
          <p:cNvSpPr/>
          <p:nvPr/>
        </p:nvSpPr>
        <p:spPr>
          <a:xfrm>
            <a:off x="2843808" y="4409224"/>
            <a:ext cx="3384376" cy="1544072"/>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6" name="Rectángulo 5">
            <a:extLst>
              <a:ext uri="{FF2B5EF4-FFF2-40B4-BE49-F238E27FC236}">
                <a16:creationId xmlns:a16="http://schemas.microsoft.com/office/drawing/2014/main" xmlns="" id="{7822532E-8D2C-454A-A0B5-168C2AC53E6E}"/>
              </a:ext>
            </a:extLst>
          </p:cNvPr>
          <p:cNvSpPr/>
          <p:nvPr/>
        </p:nvSpPr>
        <p:spPr>
          <a:xfrm rot="21013969">
            <a:off x="3231315" y="4919650"/>
            <a:ext cx="2334293" cy="523220"/>
          </a:xfrm>
          <a:prstGeom prst="rect">
            <a:avLst/>
          </a:prstGeom>
        </p:spPr>
        <p:txBody>
          <a:bodyPr wrap="none">
            <a:spAutoFit/>
          </a:bodyPr>
          <a:lstStyle/>
          <a:p>
            <a:pPr>
              <a:buNone/>
            </a:pPr>
            <a:r>
              <a:rPr lang="es-ES" sz="2800" dirty="0" smtClean="0">
                <a:solidFill>
                  <a:schemeClr val="bg1"/>
                </a:solidFill>
              </a:rPr>
              <a:t>0.3*0.4</a:t>
            </a:r>
            <a:r>
              <a:rPr lang="es-ES" sz="2800" dirty="0">
                <a:solidFill>
                  <a:schemeClr val="bg1"/>
                </a:solidFill>
              </a:rPr>
              <a:t>= </a:t>
            </a:r>
            <a:r>
              <a:rPr lang="es-ES" sz="2800" dirty="0" smtClean="0">
                <a:solidFill>
                  <a:schemeClr val="bg1"/>
                </a:solidFill>
              </a:rPr>
              <a:t>0.12</a:t>
            </a:r>
            <a:endParaRPr lang="es-ES" sz="2800" dirty="0">
              <a:solidFill>
                <a:schemeClr val="bg1"/>
              </a:solidFill>
            </a:endParaRPr>
          </a:p>
        </p:txBody>
      </p:sp>
      <p:pic>
        <p:nvPicPr>
          <p:cNvPr id="7" name="Imagen 6">
            <a:extLst>
              <a:ext uri="{FF2B5EF4-FFF2-40B4-BE49-F238E27FC236}">
                <a16:creationId xmlns:a16="http://schemas.microsoft.com/office/drawing/2014/main" xmlns="" id="{158B8CFB-9715-45EC-86B1-04B18E117BE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54915" y1="27746" x2="54915" y2="27746"/>
                        <a14:foregroundMark x1="55932" y1="24855" x2="55932" y2="24855"/>
                        <a14:foregroundMark x1="55932" y1="24855" x2="67119" y2="28902"/>
                        <a14:foregroundMark x1="65424" y1="32081" x2="34915" y2="33815"/>
                        <a14:foregroundMark x1="40339" y1="26301" x2="52881" y2="31214"/>
                        <a14:foregroundMark x1="51186" y1="23121" x2="31525" y2="33526"/>
                        <a14:foregroundMark x1="51864" y1="10983" x2="50169" y2="36994"/>
                        <a14:foregroundMark x1="56949" y1="27168" x2="51186" y2="44220"/>
                      </a14:backgroundRemoval>
                    </a14:imgEffect>
                  </a14:imgLayer>
                </a14:imgProps>
              </a:ext>
              <a:ext uri="{28A0092B-C50C-407E-A947-70E740481C1C}">
                <a14:useLocalDpi xmlns:a14="http://schemas.microsoft.com/office/drawing/2010/main" val="0"/>
              </a:ext>
            </a:extLst>
          </a:blip>
          <a:stretch>
            <a:fillRect/>
          </a:stretch>
        </p:blipFill>
        <p:spPr>
          <a:xfrm>
            <a:off x="7236296" y="4653136"/>
            <a:ext cx="1694259" cy="19871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Riesgo de la Organización</a:t>
            </a:r>
          </a:p>
        </p:txBody>
      </p:sp>
      <p:sp>
        <p:nvSpPr>
          <p:cNvPr id="3" name="2 Marcador de contenido"/>
          <p:cNvSpPr>
            <a:spLocks noGrp="1"/>
          </p:cNvSpPr>
          <p:nvPr>
            <p:ph idx="1"/>
          </p:nvPr>
        </p:nvSpPr>
        <p:spPr/>
        <p:txBody>
          <a:bodyPr>
            <a:normAutofit/>
          </a:bodyPr>
          <a:lstStyle/>
          <a:p>
            <a:pPr>
              <a:buNone/>
            </a:pPr>
            <a:r>
              <a:rPr lang="es-ES" sz="2000" dirty="0"/>
              <a:t>	Que la empresa designó como gestor del proyecto a Juan </a:t>
            </a:r>
            <a:r>
              <a:rPr lang="es-ES" sz="2000" dirty="0" err="1"/>
              <a:t>Fra</a:t>
            </a:r>
            <a:r>
              <a:rPr lang="es-ES" sz="2000" dirty="0"/>
              <a:t>, pero en un momento </a:t>
            </a:r>
            <a:r>
              <a:rPr lang="es-ES" sz="2000" dirty="0" smtClean="0"/>
              <a:t>determinado se </a:t>
            </a:r>
            <a:r>
              <a:rPr lang="es-ES" sz="2000" dirty="0"/>
              <a:t>decide cambiar </a:t>
            </a:r>
            <a:r>
              <a:rPr lang="es-ES" sz="2000" dirty="0" smtClean="0"/>
              <a:t>a </a:t>
            </a:r>
            <a:r>
              <a:rPr lang="es-ES" sz="2000" dirty="0" smtClean="0"/>
              <a:t>este y que el gestor sea</a:t>
            </a:r>
            <a:r>
              <a:rPr lang="es-ES" sz="2000" dirty="0" smtClean="0"/>
              <a:t> Iván.</a:t>
            </a:r>
          </a:p>
          <a:p>
            <a:pPr>
              <a:buNone/>
            </a:pPr>
            <a:endParaRPr lang="es-ES" sz="2000" dirty="0"/>
          </a:p>
          <a:p>
            <a:pPr marL="800100" lvl="1" indent="-342900">
              <a:buFontTx/>
              <a:buChar char="-"/>
            </a:pPr>
            <a:r>
              <a:rPr lang="es-ES" sz="2000" dirty="0"/>
              <a:t>Tiempo: Se incrementaría el tiempo del proyecto en un máximo del 5%. Todo esto ocurriría si el nuevo dueño no cambiara radicalmente muchos aspectos del proyecto.</a:t>
            </a:r>
          </a:p>
          <a:p>
            <a:pPr marL="800100" lvl="1" indent="-342900">
              <a:buNone/>
            </a:pPr>
            <a:endParaRPr lang="es-ES" sz="2000" dirty="0"/>
          </a:p>
          <a:p>
            <a:pPr marL="800100" lvl="1" indent="-342900">
              <a:buFontTx/>
              <a:buChar char="-"/>
            </a:pPr>
            <a:r>
              <a:rPr lang="es-ES" sz="2000" dirty="0"/>
              <a:t>Ámbito: Cambiaría algunos ámbitos del proyecto. Al igual que antes, esto ocurriría siempre que no se cambien grandes aspectos del proyecto</a:t>
            </a:r>
            <a:r>
              <a:rPr lang="es-ES" sz="2000" dirty="0" smtClean="0"/>
              <a:t>.</a:t>
            </a:r>
            <a:endParaRPr lang="es-ES" sz="2000" dirty="0"/>
          </a:p>
          <a:p>
            <a:pPr>
              <a:buNone/>
            </a:pPr>
            <a:r>
              <a:rPr lang="es-ES" sz="2000" dirty="0"/>
              <a:t>	</a:t>
            </a:r>
          </a:p>
        </p:txBody>
      </p:sp>
      <p:pic>
        <p:nvPicPr>
          <p:cNvPr id="8" name="Imagen 7">
            <a:extLst>
              <a:ext uri="{FF2B5EF4-FFF2-40B4-BE49-F238E27FC236}">
                <a16:creationId xmlns:a16="http://schemas.microsoft.com/office/drawing/2014/main" xmlns="" id="{DD818C30-2769-49A8-902C-335EE3DB00E5}"/>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0" b="100000" l="0" r="100000">
                        <a14:foregroundMark x1="14200" y1="69617" x2="14200" y2="69617"/>
                        <a14:foregroundMark x1="14200" y1="69617" x2="14200" y2="69617"/>
                        <a14:foregroundMark x1="13400" y1="81121" x2="13400" y2="81121"/>
                        <a14:foregroundMark x1="13400" y1="81121" x2="13400" y2="81121"/>
                        <a14:foregroundMark x1="17200" y1="53097" x2="17200" y2="53097"/>
                        <a14:foregroundMark x1="17200" y1="53097" x2="17200" y2="53097"/>
                        <a14:foregroundMark x1="92000" y1="64012" x2="92000" y2="64012"/>
                        <a14:foregroundMark x1="92000" y1="64012" x2="92000" y2="64012"/>
                        <a14:foregroundMark x1="90200" y1="42773" x2="90200" y2="42773"/>
                        <a14:foregroundMark x1="90200" y1="42773" x2="90200" y2="42773"/>
                        <a14:foregroundMark x1="40200" y1="56932" x2="52800" y2="71091"/>
                        <a14:foregroundMark x1="57600" y1="59292" x2="43800" y2="69617"/>
                        <a14:foregroundMark x1="10400" y1="63422" x2="20200" y2="87611"/>
                        <a14:foregroundMark x1="96600" y1="92625" x2="89800" y2="52507"/>
                      </a14:backgroundRemoval>
                    </a14:imgEffect>
                  </a14:imgLayer>
                </a14:imgProps>
              </a:ext>
              <a:ext uri="{28A0092B-C50C-407E-A947-70E740481C1C}">
                <a14:useLocalDpi xmlns:a14="http://schemas.microsoft.com/office/drawing/2010/main" val="0"/>
              </a:ext>
            </a:extLst>
          </a:blip>
          <a:stretch>
            <a:fillRect/>
          </a:stretch>
        </p:blipFill>
        <p:spPr>
          <a:xfrm>
            <a:off x="395536" y="5447672"/>
            <a:ext cx="1829778" cy="1240590"/>
          </a:xfrm>
          <a:prstGeom prst="rect">
            <a:avLst/>
          </a:prstGeom>
        </p:spPr>
      </p:pic>
    </p:spTree>
  </p:cSld>
  <p:clrMapOvr>
    <a:masterClrMapping/>
  </p:clrMapOvr>
</p:sld>
</file>

<file path=ppt/theme/theme1.xml><?xml version="1.0" encoding="utf-8"?>
<a:theme xmlns:a="http://schemas.openxmlformats.org/drawingml/2006/main" name="Técnico">
  <a:themeElements>
    <a:clrScheme name="Técnico">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écnico">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écnico">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391</Words>
  <Application>Microsoft Office PowerPoint</Application>
  <PresentationFormat>Presentación en pantalla (4:3)</PresentationFormat>
  <Paragraphs>99</Paragraphs>
  <Slides>17</Slides>
  <Notes>0</Notes>
  <HiddenSlides>0</HiddenSlides>
  <MMClips>0</MMClips>
  <ScaleCrop>false</ScaleCrop>
  <HeadingPairs>
    <vt:vector size="4" baseType="variant">
      <vt:variant>
        <vt:lpstr>Tema</vt:lpstr>
      </vt:variant>
      <vt:variant>
        <vt:i4>1</vt:i4>
      </vt:variant>
      <vt:variant>
        <vt:lpstr>Títulos de diapositiva</vt:lpstr>
      </vt:variant>
      <vt:variant>
        <vt:i4>17</vt:i4>
      </vt:variant>
    </vt:vector>
  </HeadingPairs>
  <TitlesOfParts>
    <vt:vector size="18" baseType="lpstr">
      <vt:lpstr>Técnico</vt:lpstr>
      <vt:lpstr>Ejercicio 6 Tema2</vt:lpstr>
      <vt:lpstr>Enunciado</vt:lpstr>
      <vt:lpstr>Proyecto Software</vt:lpstr>
      <vt:lpstr>El Riesgo en un Proyecto</vt:lpstr>
      <vt:lpstr>Riesgo Tecnológico</vt:lpstr>
      <vt:lpstr>Riesgo Tecnológico</vt:lpstr>
      <vt:lpstr>Riesgo Personal</vt:lpstr>
      <vt:lpstr>Riesgo Personal</vt:lpstr>
      <vt:lpstr>Riesgo de la Organización</vt:lpstr>
      <vt:lpstr>Riesgo de la Organización</vt:lpstr>
      <vt:lpstr>Riesgo de Herramientas</vt:lpstr>
      <vt:lpstr>Riesgo de Herramientas</vt:lpstr>
      <vt:lpstr>Riesgo de Requisitos</vt:lpstr>
      <vt:lpstr>Riesgo de Requisitos</vt:lpstr>
      <vt:lpstr>Riesgo de Estimación</vt:lpstr>
      <vt:lpstr>Riesgo de Estimación</vt:lpstr>
      <vt:lpstr>Resumen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6 Tema2</dc:title>
  <dc:creator>Iván Torres Martos</dc:creator>
  <cp:lastModifiedBy>Juan Francisco Aban Fontecha</cp:lastModifiedBy>
  <cp:revision>24</cp:revision>
  <dcterms:created xsi:type="dcterms:W3CDTF">2017-10-03T08:05:27Z</dcterms:created>
  <dcterms:modified xsi:type="dcterms:W3CDTF">2017-10-14T12:47:55Z</dcterms:modified>
</cp:coreProperties>
</file>