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8" r:id="rId8"/>
    <p:sldId id="262" r:id="rId9"/>
    <p:sldId id="263" r:id="rId10"/>
    <p:sldId id="269" r:id="rId11"/>
    <p:sldId id="264" r:id="rId12"/>
    <p:sldId id="265" r:id="rId13"/>
    <p:sldId id="270" r:id="rId14"/>
    <p:sldId id="266" r:id="rId15"/>
    <p:sldId id="267" r:id="rId16"/>
    <p:sldId id="271"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p:cViewPr>
        <p:scale>
          <a:sx n="87" d="100"/>
          <a:sy n="87" d="100"/>
        </p:scale>
        <p:origin x="-1310"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 (Valor Trabajo Ejecutado)</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c:v>
                </c:pt>
                <c:pt idx="1">
                  <c:v>1.3</c:v>
                </c:pt>
                <c:pt idx="2">
                  <c:v>2.4</c:v>
                </c:pt>
                <c:pt idx="3">
                  <c:v>3.5</c:v>
                </c:pt>
              </c:numCache>
            </c:numRef>
          </c:val>
          <c:smooth val="0"/>
        </c:ser>
        <c:ser>
          <c:idx val="1"/>
          <c:order val="1"/>
          <c:tx>
            <c:strRef>
              <c:f>Hoja1!$C$1</c:f>
              <c:strCache>
                <c:ptCount val="1"/>
                <c:pt idx="0">
                  <c:v>PV(Valor Trabajo Planificado)</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c:v>
                </c:pt>
                <c:pt idx="1">
                  <c:v>1.2</c:v>
                </c:pt>
                <c:pt idx="2">
                  <c:v>1.8</c:v>
                </c:pt>
                <c:pt idx="3">
                  <c:v>3</c:v>
                </c:pt>
              </c:numCache>
            </c:numRef>
          </c:val>
          <c:smooth val="0"/>
        </c:ser>
        <c:ser>
          <c:idx val="2"/>
          <c:order val="2"/>
          <c:tx>
            <c:strRef>
              <c:f>Hoja1!$D$1</c:f>
              <c:strCache>
                <c:ptCount val="1"/>
                <c:pt idx="0">
                  <c:v>AC(Coste Real Trabajo Ejecutado)</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c:v>
                </c:pt>
                <c:pt idx="1">
                  <c:v>1.1000000000000001</c:v>
                </c:pt>
                <c:pt idx="2">
                  <c:v>1.5</c:v>
                </c:pt>
                <c:pt idx="3">
                  <c:v>2.8</c:v>
                </c:pt>
              </c:numCache>
            </c:numRef>
          </c:val>
          <c:smooth val="0"/>
        </c:ser>
        <c:dLbls>
          <c:showLegendKey val="0"/>
          <c:showVal val="0"/>
          <c:showCatName val="0"/>
          <c:showSerName val="0"/>
          <c:showPercent val="0"/>
          <c:showBubbleSize val="0"/>
        </c:dLbls>
        <c:marker val="1"/>
        <c:smooth val="0"/>
        <c:axId val="73758208"/>
        <c:axId val="73891840"/>
      </c:lineChart>
      <c:catAx>
        <c:axId val="73758208"/>
        <c:scaling>
          <c:orientation val="minMax"/>
        </c:scaling>
        <c:delete val="1"/>
        <c:axPos val="b"/>
        <c:majorTickMark val="out"/>
        <c:minorTickMark val="none"/>
        <c:tickLblPos val="nextTo"/>
        <c:crossAx val="73891840"/>
        <c:crosses val="autoZero"/>
        <c:auto val="1"/>
        <c:lblAlgn val="ctr"/>
        <c:lblOffset val="100"/>
        <c:noMultiLvlLbl val="0"/>
      </c:catAx>
      <c:valAx>
        <c:axId val="73891840"/>
        <c:scaling>
          <c:orientation val="minMax"/>
        </c:scaling>
        <c:delete val="0"/>
        <c:axPos val="l"/>
        <c:majorGridlines/>
        <c:numFmt formatCode="General" sourceLinked="1"/>
        <c:majorTickMark val="out"/>
        <c:minorTickMark val="none"/>
        <c:tickLblPos val="nextTo"/>
        <c:crossAx val="73758208"/>
        <c:crosses val="autoZero"/>
        <c:crossBetween val="between"/>
      </c:valAx>
    </c:plotArea>
    <c:legend>
      <c:legendPos val="r"/>
      <c:layout/>
      <c:overlay val="0"/>
    </c:legend>
    <c:plotVisOnly val="1"/>
    <c:dispBlanksAs val="gap"/>
    <c:showDLblsOverMax val="0"/>
  </c:chart>
  <c:txPr>
    <a:bodyPr/>
    <a:lstStyle/>
    <a:p>
      <a:pPr>
        <a:defRPr sz="1800"/>
      </a:pPr>
      <a:endParaRPr lang="es-E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 (Valor Trabajo Ejecutado)</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c:v>
                </c:pt>
                <c:pt idx="1">
                  <c:v>1.3</c:v>
                </c:pt>
                <c:pt idx="2">
                  <c:v>2.4</c:v>
                </c:pt>
                <c:pt idx="3">
                  <c:v>3.5</c:v>
                </c:pt>
              </c:numCache>
            </c:numRef>
          </c:val>
          <c:smooth val="0"/>
        </c:ser>
        <c:ser>
          <c:idx val="1"/>
          <c:order val="1"/>
          <c:tx>
            <c:strRef>
              <c:f>Hoja1!$C$1</c:f>
              <c:strCache>
                <c:ptCount val="1"/>
                <c:pt idx="0">
                  <c:v>PV(Valor Trabajo Planificado)</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c:v>
                </c:pt>
                <c:pt idx="1">
                  <c:v>1.2</c:v>
                </c:pt>
                <c:pt idx="2">
                  <c:v>1.8</c:v>
                </c:pt>
                <c:pt idx="3">
                  <c:v>3</c:v>
                </c:pt>
              </c:numCache>
            </c:numRef>
          </c:val>
          <c:smooth val="0"/>
        </c:ser>
        <c:ser>
          <c:idx val="2"/>
          <c:order val="2"/>
          <c:tx>
            <c:strRef>
              <c:f>Hoja1!$D$1</c:f>
              <c:strCache>
                <c:ptCount val="1"/>
                <c:pt idx="0">
                  <c:v>AC(Coste Real Trabajo Ejecutado)</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c:v>
                </c:pt>
                <c:pt idx="1">
                  <c:v>1.1000000000000001</c:v>
                </c:pt>
                <c:pt idx="2">
                  <c:v>1.5</c:v>
                </c:pt>
                <c:pt idx="3">
                  <c:v>2.8</c:v>
                </c:pt>
              </c:numCache>
            </c:numRef>
          </c:val>
          <c:smooth val="0"/>
        </c:ser>
        <c:dLbls>
          <c:showLegendKey val="0"/>
          <c:showVal val="0"/>
          <c:showCatName val="0"/>
          <c:showSerName val="0"/>
          <c:showPercent val="0"/>
          <c:showBubbleSize val="0"/>
        </c:dLbls>
        <c:marker val="1"/>
        <c:smooth val="0"/>
        <c:axId val="73760256"/>
        <c:axId val="73894720"/>
      </c:lineChart>
      <c:catAx>
        <c:axId val="73760256"/>
        <c:scaling>
          <c:orientation val="minMax"/>
        </c:scaling>
        <c:delete val="1"/>
        <c:axPos val="b"/>
        <c:majorTickMark val="out"/>
        <c:minorTickMark val="none"/>
        <c:tickLblPos val="nextTo"/>
        <c:crossAx val="73894720"/>
        <c:crosses val="autoZero"/>
        <c:auto val="1"/>
        <c:lblAlgn val="ctr"/>
        <c:lblOffset val="100"/>
        <c:noMultiLvlLbl val="0"/>
      </c:catAx>
      <c:valAx>
        <c:axId val="73894720"/>
        <c:scaling>
          <c:orientation val="minMax"/>
        </c:scaling>
        <c:delete val="0"/>
        <c:axPos val="l"/>
        <c:majorGridlines/>
        <c:numFmt formatCode="General" sourceLinked="1"/>
        <c:majorTickMark val="out"/>
        <c:minorTickMark val="none"/>
        <c:tickLblPos val="nextTo"/>
        <c:crossAx val="73760256"/>
        <c:crosses val="autoZero"/>
        <c:crossBetween val="between"/>
      </c:valAx>
    </c:plotArea>
    <c:legend>
      <c:legendPos val="r"/>
      <c:layout/>
      <c:overlay val="0"/>
    </c:legend>
    <c:plotVisOnly val="1"/>
    <c:dispBlanksAs val="gap"/>
    <c:showDLblsOverMax val="0"/>
  </c:chart>
  <c:txPr>
    <a:bodyPr/>
    <a:lstStyle/>
    <a:p>
      <a:pPr>
        <a:defRPr sz="1800"/>
      </a:pPr>
      <a:endParaRPr lang="es-E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1.2</c:v>
                </c:pt>
                <c:pt idx="1">
                  <c:v>2.4</c:v>
                </c:pt>
                <c:pt idx="2">
                  <c:v>3</c:v>
                </c:pt>
                <c:pt idx="3">
                  <c:v>3.5</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1.2</c:v>
                </c:pt>
                <c:pt idx="1">
                  <c:v>2</c:v>
                </c:pt>
                <c:pt idx="2">
                  <c:v>2.4</c:v>
                </c:pt>
                <c:pt idx="3">
                  <c:v>2.5</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1.2</c:v>
                </c:pt>
                <c:pt idx="1">
                  <c:v>3</c:v>
                </c:pt>
                <c:pt idx="2">
                  <c:v>3.5</c:v>
                </c:pt>
                <c:pt idx="3">
                  <c:v>4</c:v>
                </c:pt>
              </c:numCache>
            </c:numRef>
          </c:val>
          <c:smooth val="0"/>
        </c:ser>
        <c:dLbls>
          <c:showLegendKey val="0"/>
          <c:showVal val="0"/>
          <c:showCatName val="0"/>
          <c:showSerName val="0"/>
          <c:showPercent val="0"/>
          <c:showBubbleSize val="0"/>
        </c:dLbls>
        <c:marker val="1"/>
        <c:smooth val="0"/>
        <c:axId val="75042816"/>
        <c:axId val="196100096"/>
      </c:lineChart>
      <c:catAx>
        <c:axId val="75042816"/>
        <c:scaling>
          <c:orientation val="minMax"/>
        </c:scaling>
        <c:delete val="1"/>
        <c:axPos val="b"/>
        <c:majorTickMark val="out"/>
        <c:minorTickMark val="none"/>
        <c:tickLblPos val="nextTo"/>
        <c:crossAx val="196100096"/>
        <c:crosses val="autoZero"/>
        <c:auto val="1"/>
        <c:lblAlgn val="ctr"/>
        <c:lblOffset val="100"/>
        <c:noMultiLvlLbl val="0"/>
      </c:catAx>
      <c:valAx>
        <c:axId val="196100096"/>
        <c:scaling>
          <c:orientation val="minMax"/>
        </c:scaling>
        <c:delete val="0"/>
        <c:axPos val="l"/>
        <c:majorGridlines/>
        <c:numFmt formatCode="General" sourceLinked="1"/>
        <c:majorTickMark val="out"/>
        <c:minorTickMark val="none"/>
        <c:tickLblPos val="nextTo"/>
        <c:crossAx val="75042816"/>
        <c:crosses val="autoZero"/>
        <c:crossBetween val="between"/>
      </c:valAx>
    </c:plotArea>
    <c:legend>
      <c:legendPos val="r"/>
      <c:overlay val="0"/>
    </c:legend>
    <c:plotVisOnly val="1"/>
    <c:dispBlanksAs val="gap"/>
    <c:showDLblsOverMax val="0"/>
  </c:chart>
  <c:txPr>
    <a:bodyPr/>
    <a:lstStyle/>
    <a:p>
      <a:pPr>
        <a:defRPr sz="1800"/>
      </a:pPr>
      <a:endParaRPr lang="es-E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1.2</c:v>
                </c:pt>
                <c:pt idx="1">
                  <c:v>2.4</c:v>
                </c:pt>
                <c:pt idx="2">
                  <c:v>3</c:v>
                </c:pt>
                <c:pt idx="3">
                  <c:v>3.5</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1.2</c:v>
                </c:pt>
                <c:pt idx="1">
                  <c:v>2</c:v>
                </c:pt>
                <c:pt idx="2">
                  <c:v>2.4</c:v>
                </c:pt>
                <c:pt idx="3">
                  <c:v>2.5</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1.2</c:v>
                </c:pt>
                <c:pt idx="1">
                  <c:v>3</c:v>
                </c:pt>
                <c:pt idx="2">
                  <c:v>3.5</c:v>
                </c:pt>
                <c:pt idx="3">
                  <c:v>4</c:v>
                </c:pt>
              </c:numCache>
            </c:numRef>
          </c:val>
          <c:smooth val="0"/>
        </c:ser>
        <c:dLbls>
          <c:showLegendKey val="0"/>
          <c:showVal val="0"/>
          <c:showCatName val="0"/>
          <c:showSerName val="0"/>
          <c:showPercent val="0"/>
          <c:showBubbleSize val="0"/>
        </c:dLbls>
        <c:marker val="1"/>
        <c:smooth val="0"/>
        <c:axId val="75083776"/>
        <c:axId val="196103552"/>
      </c:lineChart>
      <c:catAx>
        <c:axId val="75083776"/>
        <c:scaling>
          <c:orientation val="minMax"/>
        </c:scaling>
        <c:delete val="1"/>
        <c:axPos val="b"/>
        <c:majorTickMark val="out"/>
        <c:minorTickMark val="none"/>
        <c:tickLblPos val="nextTo"/>
        <c:crossAx val="196103552"/>
        <c:crosses val="autoZero"/>
        <c:auto val="1"/>
        <c:lblAlgn val="ctr"/>
        <c:lblOffset val="100"/>
        <c:noMultiLvlLbl val="0"/>
      </c:catAx>
      <c:valAx>
        <c:axId val="196103552"/>
        <c:scaling>
          <c:orientation val="minMax"/>
        </c:scaling>
        <c:delete val="0"/>
        <c:axPos val="l"/>
        <c:majorGridlines/>
        <c:numFmt formatCode="General" sourceLinked="1"/>
        <c:majorTickMark val="out"/>
        <c:minorTickMark val="none"/>
        <c:tickLblPos val="nextTo"/>
        <c:crossAx val="75083776"/>
        <c:crosses val="autoZero"/>
        <c:crossBetween val="between"/>
      </c:valAx>
    </c:plotArea>
    <c:legend>
      <c:legendPos val="r"/>
      <c:overlay val="0"/>
    </c:legend>
    <c:plotVisOnly val="1"/>
    <c:dispBlanksAs val="gap"/>
    <c:showDLblsOverMax val="0"/>
  </c:chart>
  <c:txPr>
    <a:bodyPr/>
    <a:lstStyle/>
    <a:p>
      <a:pPr>
        <a:defRPr sz="1800"/>
      </a:pPr>
      <a:endParaRPr lang="es-E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1.9</c:v>
                </c:pt>
                <c:pt idx="1">
                  <c:v>2.5</c:v>
                </c:pt>
                <c:pt idx="2">
                  <c:v>3</c:v>
                </c:pt>
                <c:pt idx="3">
                  <c:v>3.4</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1.9</c:v>
                </c:pt>
                <c:pt idx="1">
                  <c:v>3</c:v>
                </c:pt>
                <c:pt idx="2">
                  <c:v>3.5</c:v>
                </c:pt>
                <c:pt idx="3">
                  <c:v>4</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1.9</c:v>
                </c:pt>
                <c:pt idx="1">
                  <c:v>2</c:v>
                </c:pt>
                <c:pt idx="2">
                  <c:v>2.5</c:v>
                </c:pt>
                <c:pt idx="3">
                  <c:v>2.9</c:v>
                </c:pt>
              </c:numCache>
            </c:numRef>
          </c:val>
          <c:smooth val="0"/>
        </c:ser>
        <c:dLbls>
          <c:showLegendKey val="0"/>
          <c:showVal val="0"/>
          <c:showCatName val="0"/>
          <c:showSerName val="0"/>
          <c:showPercent val="0"/>
          <c:showBubbleSize val="0"/>
        </c:dLbls>
        <c:marker val="1"/>
        <c:smooth val="0"/>
        <c:axId val="82454016"/>
        <c:axId val="75194944"/>
      </c:lineChart>
      <c:catAx>
        <c:axId val="82454016"/>
        <c:scaling>
          <c:orientation val="minMax"/>
        </c:scaling>
        <c:delete val="1"/>
        <c:axPos val="b"/>
        <c:majorTickMark val="out"/>
        <c:minorTickMark val="none"/>
        <c:tickLblPos val="nextTo"/>
        <c:crossAx val="75194944"/>
        <c:crosses val="autoZero"/>
        <c:auto val="1"/>
        <c:lblAlgn val="ctr"/>
        <c:lblOffset val="100"/>
        <c:noMultiLvlLbl val="0"/>
      </c:catAx>
      <c:valAx>
        <c:axId val="75194944"/>
        <c:scaling>
          <c:orientation val="minMax"/>
        </c:scaling>
        <c:delete val="0"/>
        <c:axPos val="l"/>
        <c:majorGridlines/>
        <c:numFmt formatCode="General" sourceLinked="1"/>
        <c:majorTickMark val="out"/>
        <c:minorTickMark val="none"/>
        <c:tickLblPos val="nextTo"/>
        <c:crossAx val="82454016"/>
        <c:crosses val="autoZero"/>
        <c:crossBetween val="between"/>
      </c:valAx>
    </c:plotArea>
    <c:legend>
      <c:legendPos val="r"/>
      <c:overlay val="0"/>
    </c:legend>
    <c:plotVisOnly val="1"/>
    <c:dispBlanksAs val="gap"/>
    <c:showDLblsOverMax val="0"/>
  </c:chart>
  <c:txPr>
    <a:bodyPr/>
    <a:lstStyle/>
    <a:p>
      <a:pPr>
        <a:defRPr sz="1800"/>
      </a:pPr>
      <a:endParaRPr lang="es-E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1.9</c:v>
                </c:pt>
                <c:pt idx="1">
                  <c:v>2.5</c:v>
                </c:pt>
                <c:pt idx="2">
                  <c:v>3</c:v>
                </c:pt>
                <c:pt idx="3">
                  <c:v>3.4</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1.9</c:v>
                </c:pt>
                <c:pt idx="1">
                  <c:v>3</c:v>
                </c:pt>
                <c:pt idx="2">
                  <c:v>3.5</c:v>
                </c:pt>
                <c:pt idx="3">
                  <c:v>4</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1.9</c:v>
                </c:pt>
                <c:pt idx="1">
                  <c:v>2</c:v>
                </c:pt>
                <c:pt idx="2">
                  <c:v>2.5</c:v>
                </c:pt>
                <c:pt idx="3">
                  <c:v>2.9</c:v>
                </c:pt>
              </c:numCache>
            </c:numRef>
          </c:val>
          <c:smooth val="0"/>
        </c:ser>
        <c:dLbls>
          <c:showLegendKey val="0"/>
          <c:showVal val="0"/>
          <c:showCatName val="0"/>
          <c:showSerName val="0"/>
          <c:showPercent val="0"/>
          <c:showBubbleSize val="0"/>
        </c:dLbls>
        <c:marker val="1"/>
        <c:smooth val="0"/>
        <c:axId val="82509824"/>
        <c:axId val="75198400"/>
      </c:lineChart>
      <c:catAx>
        <c:axId val="82509824"/>
        <c:scaling>
          <c:orientation val="minMax"/>
        </c:scaling>
        <c:delete val="1"/>
        <c:axPos val="b"/>
        <c:majorTickMark val="out"/>
        <c:minorTickMark val="none"/>
        <c:tickLblPos val="nextTo"/>
        <c:crossAx val="75198400"/>
        <c:crosses val="autoZero"/>
        <c:auto val="1"/>
        <c:lblAlgn val="ctr"/>
        <c:lblOffset val="100"/>
        <c:noMultiLvlLbl val="0"/>
      </c:catAx>
      <c:valAx>
        <c:axId val="75198400"/>
        <c:scaling>
          <c:orientation val="minMax"/>
        </c:scaling>
        <c:delete val="0"/>
        <c:axPos val="l"/>
        <c:majorGridlines/>
        <c:numFmt formatCode="General" sourceLinked="1"/>
        <c:majorTickMark val="out"/>
        <c:minorTickMark val="none"/>
        <c:tickLblPos val="nextTo"/>
        <c:crossAx val="82509824"/>
        <c:crosses val="autoZero"/>
        <c:crossBetween val="between"/>
      </c:valAx>
    </c:plotArea>
    <c:legend>
      <c:legendPos val="r"/>
      <c:layout/>
      <c:overlay val="0"/>
    </c:legend>
    <c:plotVisOnly val="1"/>
    <c:dispBlanksAs val="gap"/>
    <c:showDLblsOverMax val="0"/>
  </c:chart>
  <c:txPr>
    <a:bodyPr/>
    <a:lstStyle/>
    <a:p>
      <a:pPr>
        <a:defRPr sz="1800"/>
      </a:pPr>
      <a:endParaRPr lang="es-E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1.5</c:v>
                </c:pt>
                <c:pt idx="1">
                  <c:v>2</c:v>
                </c:pt>
                <c:pt idx="2">
                  <c:v>2.5</c:v>
                </c:pt>
                <c:pt idx="3">
                  <c:v>3.1</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1.5</c:v>
                </c:pt>
                <c:pt idx="1">
                  <c:v>2.4</c:v>
                </c:pt>
                <c:pt idx="2">
                  <c:v>3.2</c:v>
                </c:pt>
                <c:pt idx="3">
                  <c:v>4</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1.5</c:v>
                </c:pt>
                <c:pt idx="1">
                  <c:v>2.2000000000000002</c:v>
                </c:pt>
                <c:pt idx="2">
                  <c:v>2.9</c:v>
                </c:pt>
                <c:pt idx="3">
                  <c:v>3.5</c:v>
                </c:pt>
              </c:numCache>
            </c:numRef>
          </c:val>
          <c:smooth val="0"/>
        </c:ser>
        <c:dLbls>
          <c:showLegendKey val="0"/>
          <c:showVal val="0"/>
          <c:showCatName val="0"/>
          <c:showSerName val="0"/>
          <c:showPercent val="0"/>
          <c:showBubbleSize val="0"/>
        </c:dLbls>
        <c:marker val="1"/>
        <c:smooth val="0"/>
        <c:axId val="82642432"/>
        <c:axId val="75228288"/>
      </c:lineChart>
      <c:catAx>
        <c:axId val="82642432"/>
        <c:scaling>
          <c:orientation val="minMax"/>
        </c:scaling>
        <c:delete val="1"/>
        <c:axPos val="b"/>
        <c:majorTickMark val="out"/>
        <c:minorTickMark val="none"/>
        <c:tickLblPos val="nextTo"/>
        <c:crossAx val="75228288"/>
        <c:crosses val="autoZero"/>
        <c:auto val="1"/>
        <c:lblAlgn val="ctr"/>
        <c:lblOffset val="100"/>
        <c:noMultiLvlLbl val="0"/>
      </c:catAx>
      <c:valAx>
        <c:axId val="75228288"/>
        <c:scaling>
          <c:orientation val="minMax"/>
        </c:scaling>
        <c:delete val="0"/>
        <c:axPos val="l"/>
        <c:majorGridlines/>
        <c:numFmt formatCode="General" sourceLinked="1"/>
        <c:majorTickMark val="out"/>
        <c:minorTickMark val="none"/>
        <c:tickLblPos val="nextTo"/>
        <c:crossAx val="82642432"/>
        <c:crosses val="autoZero"/>
        <c:crossBetween val="between"/>
      </c:valAx>
    </c:plotArea>
    <c:legend>
      <c:legendPos val="r"/>
      <c:layout/>
      <c:overlay val="0"/>
    </c:legend>
    <c:plotVisOnly val="1"/>
    <c:dispBlanksAs val="gap"/>
    <c:showDLblsOverMax val="0"/>
  </c:chart>
  <c:txPr>
    <a:bodyPr/>
    <a:lstStyle/>
    <a:p>
      <a:pPr>
        <a:defRPr sz="1800"/>
      </a:pPr>
      <a:endParaRPr lang="es-E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Hoja1!$B$1</c:f>
              <c:strCache>
                <c:ptCount val="1"/>
                <c:pt idx="0">
                  <c:v>EV</c:v>
                </c:pt>
              </c:strCache>
            </c:strRef>
          </c:tx>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1.5</c:v>
                </c:pt>
                <c:pt idx="1">
                  <c:v>2</c:v>
                </c:pt>
                <c:pt idx="2">
                  <c:v>2.5</c:v>
                </c:pt>
                <c:pt idx="3">
                  <c:v>3.1</c:v>
                </c:pt>
              </c:numCache>
            </c:numRef>
          </c:val>
          <c:smooth val="0"/>
        </c:ser>
        <c:ser>
          <c:idx val="1"/>
          <c:order val="1"/>
          <c:tx>
            <c:strRef>
              <c:f>Hoja1!$C$1</c:f>
              <c:strCache>
                <c:ptCount val="1"/>
                <c:pt idx="0">
                  <c:v>PV</c:v>
                </c:pt>
              </c:strCache>
            </c:strRef>
          </c:tx>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1.5</c:v>
                </c:pt>
                <c:pt idx="1">
                  <c:v>2.4</c:v>
                </c:pt>
                <c:pt idx="2">
                  <c:v>3.2</c:v>
                </c:pt>
                <c:pt idx="3">
                  <c:v>4</c:v>
                </c:pt>
              </c:numCache>
            </c:numRef>
          </c:val>
          <c:smooth val="0"/>
        </c:ser>
        <c:ser>
          <c:idx val="2"/>
          <c:order val="2"/>
          <c:tx>
            <c:strRef>
              <c:f>Hoja1!$D$1</c:f>
              <c:strCache>
                <c:ptCount val="1"/>
                <c:pt idx="0">
                  <c:v>AC</c:v>
                </c:pt>
              </c:strCache>
            </c:strRef>
          </c:tx>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1.5</c:v>
                </c:pt>
                <c:pt idx="1">
                  <c:v>2.2000000000000002</c:v>
                </c:pt>
                <c:pt idx="2">
                  <c:v>2.9</c:v>
                </c:pt>
                <c:pt idx="3">
                  <c:v>3.5</c:v>
                </c:pt>
              </c:numCache>
            </c:numRef>
          </c:val>
          <c:smooth val="0"/>
        </c:ser>
        <c:dLbls>
          <c:showLegendKey val="0"/>
          <c:showVal val="0"/>
          <c:showCatName val="0"/>
          <c:showSerName val="0"/>
          <c:showPercent val="0"/>
          <c:showBubbleSize val="0"/>
        </c:dLbls>
        <c:marker val="1"/>
        <c:smooth val="0"/>
        <c:axId val="82327552"/>
        <c:axId val="75231744"/>
      </c:lineChart>
      <c:catAx>
        <c:axId val="82327552"/>
        <c:scaling>
          <c:orientation val="minMax"/>
        </c:scaling>
        <c:delete val="1"/>
        <c:axPos val="b"/>
        <c:majorTickMark val="out"/>
        <c:minorTickMark val="none"/>
        <c:tickLblPos val="nextTo"/>
        <c:crossAx val="75231744"/>
        <c:crosses val="autoZero"/>
        <c:auto val="1"/>
        <c:lblAlgn val="ctr"/>
        <c:lblOffset val="100"/>
        <c:noMultiLvlLbl val="0"/>
      </c:catAx>
      <c:valAx>
        <c:axId val="75231744"/>
        <c:scaling>
          <c:orientation val="minMax"/>
        </c:scaling>
        <c:delete val="0"/>
        <c:axPos val="l"/>
        <c:majorGridlines/>
        <c:numFmt formatCode="General" sourceLinked="1"/>
        <c:majorTickMark val="out"/>
        <c:minorTickMark val="none"/>
        <c:tickLblPos val="nextTo"/>
        <c:crossAx val="82327552"/>
        <c:crosses val="autoZero"/>
        <c:crossBetween val="between"/>
      </c:valAx>
    </c:plotArea>
    <c:legend>
      <c:legendPos val="r"/>
      <c:layout/>
      <c:overlay val="0"/>
    </c:legend>
    <c:plotVisOnly val="1"/>
    <c:dispBlanksAs val="gap"/>
    <c:showDLblsOverMax val="0"/>
  </c:chart>
  <c:txPr>
    <a:bodyPr/>
    <a:lstStyle/>
    <a:p>
      <a:pPr>
        <a:defRPr sz="1800"/>
      </a:pPr>
      <a:endParaRPr lang="es-E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0.56864</cdr:x>
      <cdr:y>0.09373</cdr:y>
    </cdr:from>
    <cdr:to>
      <cdr:x>0.56864</cdr:x>
      <cdr:y>0.90625</cdr:y>
    </cdr:to>
    <cdr:cxnSp macro="">
      <cdr:nvCxnSpPr>
        <cdr:cNvPr id="3" name="2 Conector recto"/>
        <cdr:cNvCxnSpPr/>
      </cdr:nvCxnSpPr>
      <cdr:spPr>
        <a:xfrm xmlns:a="http://schemas.openxmlformats.org/drawingml/2006/main">
          <a:off x="4081834" y="215974"/>
          <a:ext cx="0" cy="1872208"/>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800100" y="3165764"/>
            <a:ext cx="7543800" cy="1711037"/>
          </a:xfrm>
        </p:spPr>
        <p:txBody>
          <a:bodyPr rtlCol="0" anchor="b">
            <a:normAutofit/>
          </a:bodyPr>
          <a:lstStyle>
            <a:lvl1pPr algn="l" rtl="0">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bwMode="white">
          <a:xfrm>
            <a:off x="800100" y="4953000"/>
            <a:ext cx="75438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5" name="Marcador de posición de pie de página 4"/>
          <p:cNvSpPr>
            <a:spLocks noGrp="1"/>
          </p:cNvSpPr>
          <p:nvPr>
            <p:ph type="ftr" sz="quarter" idx="11"/>
          </p:nvPr>
        </p:nvSpPr>
        <p:spPr/>
        <p:txBody>
          <a:bodyPr rtlCol="0"/>
          <a:lstStyle/>
          <a:p>
            <a:endParaRPr lang="es-ES"/>
          </a:p>
        </p:txBody>
      </p:sp>
      <p:sp>
        <p:nvSpPr>
          <p:cNvPr id="6" name="Marcador de posición de número de diapositiva 5"/>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457200"/>
            <a:ext cx="1457325" cy="56388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43000" y="457200"/>
            <a:ext cx="5286375" cy="5638801"/>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ADD87D17-BACC-4BA9-A583-68A5CFA0211E}" type="datetimeFigureOut">
              <a:rPr lang="es-ES" smtClean="0"/>
              <a:t>21/12/2017</a:t>
            </a:fld>
            <a:endParaRPr lang="es-ES"/>
          </a:p>
        </p:txBody>
      </p:sp>
      <p:sp>
        <p:nvSpPr>
          <p:cNvPr id="5" name="Marcador de posición de pie de página 4"/>
          <p:cNvSpPr>
            <a:spLocks noGrp="1"/>
          </p:cNvSpPr>
          <p:nvPr>
            <p:ph type="ftr" sz="quarter" idx="11"/>
          </p:nvPr>
        </p:nvSpPr>
        <p:spPr/>
        <p:txBody>
          <a:bodyPr rtlCol="0"/>
          <a:lstStyle/>
          <a:p>
            <a:endParaRPr lang="es-ES"/>
          </a:p>
        </p:txBody>
      </p:sp>
      <p:sp>
        <p:nvSpPr>
          <p:cNvPr id="6" name="Marcador de posición de número de diapositiva 5"/>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5" name="Marcador de posición de pie de página 4"/>
          <p:cNvSpPr>
            <a:spLocks noGrp="1"/>
          </p:cNvSpPr>
          <p:nvPr>
            <p:ph type="ftr" sz="quarter" idx="11"/>
          </p:nvPr>
        </p:nvSpPr>
        <p:spPr/>
        <p:txBody>
          <a:bodyPr rtlCol="0"/>
          <a:lstStyle/>
          <a:p>
            <a:endParaRPr lang="es-ES"/>
          </a:p>
        </p:txBody>
      </p:sp>
      <p:sp>
        <p:nvSpPr>
          <p:cNvPr id="6" name="Marcador de posición de número de diapositiva 5"/>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3000" y="1828800"/>
            <a:ext cx="6858000" cy="2743200"/>
          </a:xfrm>
        </p:spPr>
        <p:txBody>
          <a:bodyPr rtlCol="0" anchor="b">
            <a:normAutofit/>
          </a:bodyPr>
          <a:lstStyle>
            <a:lvl1pPr algn="l" rtl="0">
              <a:defRPr sz="540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143000" y="4589464"/>
            <a:ext cx="6858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143000" y="1825626"/>
            <a:ext cx="325755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4743450" y="1825626"/>
            <a:ext cx="325755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6" name="Marcador de posición de pie de página 5"/>
          <p:cNvSpPr>
            <a:spLocks noGrp="1"/>
          </p:cNvSpPr>
          <p:nvPr>
            <p:ph type="ftr" sz="quarter" idx="11"/>
          </p:nvPr>
        </p:nvSpPr>
        <p:spPr/>
        <p:txBody>
          <a:bodyPr rtlCol="0"/>
          <a:lstStyle/>
          <a:p>
            <a:endParaRPr lang="es-ES"/>
          </a:p>
        </p:txBody>
      </p:sp>
      <p:sp>
        <p:nvSpPr>
          <p:cNvPr id="7" name="Marcador de posición de número de diapositiva 6"/>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145286" y="1828800"/>
            <a:ext cx="325755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145286" y="2514601"/>
            <a:ext cx="325755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4745736" y="1828800"/>
            <a:ext cx="325755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4745736" y="2514601"/>
            <a:ext cx="325755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8" name="Marcador de posición de pie de página 7"/>
          <p:cNvSpPr>
            <a:spLocks noGrp="1"/>
          </p:cNvSpPr>
          <p:nvPr>
            <p:ph type="ftr" sz="quarter" idx="11"/>
          </p:nvPr>
        </p:nvSpPr>
        <p:spPr/>
        <p:txBody>
          <a:bodyPr rtlCol="0"/>
          <a:lstStyle/>
          <a:p>
            <a:endParaRPr lang="es-ES"/>
          </a:p>
        </p:txBody>
      </p:sp>
      <p:sp>
        <p:nvSpPr>
          <p:cNvPr id="9" name="Marcador de posición de número de diapositiva 8"/>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4" name="Marcador de posición de pie de página 3"/>
          <p:cNvSpPr>
            <a:spLocks noGrp="1"/>
          </p:cNvSpPr>
          <p:nvPr>
            <p:ph type="ftr" sz="quarter" idx="11"/>
          </p:nvPr>
        </p:nvSpPr>
        <p:spPr/>
        <p:txBody>
          <a:bodyPr rtlCol="0"/>
          <a:lstStyle/>
          <a:p>
            <a:endParaRPr lang="es-ES"/>
          </a:p>
        </p:txBody>
      </p:sp>
      <p:sp>
        <p:nvSpPr>
          <p:cNvPr id="5" name="Marcador de posición de número de diapositiva 4"/>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3" name="Marcador de posición de pie de página 2"/>
          <p:cNvSpPr>
            <a:spLocks noGrp="1"/>
          </p:cNvSpPr>
          <p:nvPr>
            <p:ph type="ftr" sz="quarter" idx="11"/>
          </p:nvPr>
        </p:nvSpPr>
        <p:spPr/>
        <p:txBody>
          <a:bodyPr rtlCol="0"/>
          <a:lstStyle/>
          <a:p>
            <a:endParaRPr lang="es-ES"/>
          </a:p>
        </p:txBody>
      </p:sp>
      <p:sp>
        <p:nvSpPr>
          <p:cNvPr id="4" name="Marcador de posición de número de diapositiva 3"/>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01941" y="1600200"/>
            <a:ext cx="2341960"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570309" y="762000"/>
            <a:ext cx="48006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6000780" y="3429000"/>
            <a:ext cx="234312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defRPr/>
            </a:lvl1pPr>
          </a:lstStyle>
          <a:p>
            <a:fld id="{ADD87D17-BACC-4BA9-A583-68A5CFA0211E}" type="datetimeFigureOut">
              <a:rPr lang="es-ES" smtClean="0"/>
              <a:t>21/12/2017</a:t>
            </a:fld>
            <a:endParaRPr lang="es-ES"/>
          </a:p>
        </p:txBody>
      </p:sp>
      <p:sp>
        <p:nvSpPr>
          <p:cNvPr id="6" name="Marcador de posición de pie de página 5"/>
          <p:cNvSpPr>
            <a:spLocks noGrp="1"/>
          </p:cNvSpPr>
          <p:nvPr>
            <p:ph type="ftr" sz="quarter" idx="11"/>
          </p:nvPr>
        </p:nvSpPr>
        <p:spPr/>
        <p:txBody>
          <a:bodyPr rtlCol="0"/>
          <a:lstStyle/>
          <a:p>
            <a:endParaRPr lang="es-ES"/>
          </a:p>
        </p:txBody>
      </p:sp>
      <p:sp>
        <p:nvSpPr>
          <p:cNvPr id="7" name="Marcador de posición de número de diapositiva 6"/>
          <p:cNvSpPr>
            <a:spLocks noGrp="1"/>
          </p:cNvSpPr>
          <p:nvPr>
            <p:ph type="sldNum" sz="quarter" idx="12"/>
          </p:nvPr>
        </p:nvSpPr>
        <p:spPr/>
        <p:txBody>
          <a:bodyPr rtlCol="0"/>
          <a:lstStyle>
            <a:lvl1pPr algn="r">
              <a:defRPr/>
            </a:lvl1pPr>
          </a:lstStyle>
          <a:p>
            <a:fld id="{6C679D5E-F5D8-4CC3-BB9D-CDB85C79E1BC}" type="slidenum">
              <a:rPr lang="es-ES" smtClean="0"/>
              <a:t>‹Nº›</a:t>
            </a:fld>
            <a:endParaRPr lang="es-E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5998464" y="1600200"/>
            <a:ext cx="2345436"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imagen 2"/>
          <p:cNvSpPr>
            <a:spLocks noGrp="1"/>
          </p:cNvSpPr>
          <p:nvPr>
            <p:ph type="pic" idx="1"/>
          </p:nvPr>
        </p:nvSpPr>
        <p:spPr>
          <a:xfrm>
            <a:off x="585938" y="777240"/>
            <a:ext cx="48006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5998464" y="3429000"/>
            <a:ext cx="2345436"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ADD87D17-BACC-4BA9-A583-68A5CFA0211E}" type="datetimeFigureOut">
              <a:rPr lang="es-ES" smtClean="0"/>
              <a:t>21/12/2017</a:t>
            </a:fld>
            <a:endParaRPr lang="es-ES"/>
          </a:p>
        </p:txBody>
      </p:sp>
      <p:sp>
        <p:nvSpPr>
          <p:cNvPr id="6" name="Marcador de posición de pie de página 5"/>
          <p:cNvSpPr>
            <a:spLocks noGrp="1"/>
          </p:cNvSpPr>
          <p:nvPr>
            <p:ph type="ftr" sz="quarter" idx="11"/>
          </p:nvPr>
        </p:nvSpPr>
        <p:spPr/>
        <p:txBody>
          <a:bodyPr rtlCol="0"/>
          <a:lstStyle/>
          <a:p>
            <a:endParaRPr lang="es-ES"/>
          </a:p>
        </p:txBody>
      </p:sp>
      <p:sp>
        <p:nvSpPr>
          <p:cNvPr id="7" name="Marcador de posición de número de diapositiva 6"/>
          <p:cNvSpPr>
            <a:spLocks noGrp="1"/>
          </p:cNvSpPr>
          <p:nvPr>
            <p:ph type="sldNum" sz="quarter" idx="12"/>
          </p:nvPr>
        </p:nvSpPr>
        <p:spPr/>
        <p:txBody>
          <a:bodyPr rtlCol="0"/>
          <a:lstStyle/>
          <a:p>
            <a:fld id="{6C679D5E-F5D8-4CC3-BB9D-CDB85C79E1BC}" type="slidenum">
              <a:rPr lang="es-ES" smtClean="0"/>
              <a:t>‹Nº›</a:t>
            </a:fld>
            <a:endParaRPr lang="es-E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43000" y="1828800"/>
            <a:ext cx="6858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6457950" y="6362700"/>
            <a:ext cx="74295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DD87D17-BACC-4BA9-A583-68A5CFA0211E}" type="datetimeFigureOut">
              <a:rPr lang="es-ES" smtClean="0"/>
              <a:t>21/12/2017</a:t>
            </a:fld>
            <a:endParaRPr lang="es-ES"/>
          </a:p>
        </p:txBody>
      </p:sp>
      <p:sp>
        <p:nvSpPr>
          <p:cNvPr id="5" name="Marcador de posición de pie de página 4"/>
          <p:cNvSpPr>
            <a:spLocks noGrp="1"/>
          </p:cNvSpPr>
          <p:nvPr>
            <p:ph type="ftr" sz="quarter" idx="3"/>
          </p:nvPr>
        </p:nvSpPr>
        <p:spPr>
          <a:xfrm>
            <a:off x="1143000" y="6362700"/>
            <a:ext cx="5161165"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endParaRPr lang="es-ES"/>
          </a:p>
        </p:txBody>
      </p:sp>
      <p:sp>
        <p:nvSpPr>
          <p:cNvPr id="6" name="Marcador de posición de número de diapositiva 5"/>
          <p:cNvSpPr>
            <a:spLocks noGrp="1"/>
          </p:cNvSpPr>
          <p:nvPr>
            <p:ph type="sldNum" sz="quarter" idx="4"/>
          </p:nvPr>
        </p:nvSpPr>
        <p:spPr>
          <a:xfrm>
            <a:off x="7372350" y="6362700"/>
            <a:ext cx="62865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fld id="{6C679D5E-F5D8-4CC3-BB9D-CDB85C79E1BC}" type="slidenum">
              <a:rPr lang="es-ES" smtClean="0"/>
              <a:t>‹Nº›</a:t>
            </a:fld>
            <a:endParaRPr lang="es-E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Ejercicio 3. GPS</a:t>
            </a:r>
            <a:endParaRPr lang="es-ES" dirty="0"/>
          </a:p>
        </p:txBody>
      </p:sp>
      <p:sp>
        <p:nvSpPr>
          <p:cNvPr id="3" name="2 Subtítulo"/>
          <p:cNvSpPr>
            <a:spLocks noGrp="1"/>
          </p:cNvSpPr>
          <p:nvPr>
            <p:ph type="subTitle" idx="1"/>
          </p:nvPr>
        </p:nvSpPr>
        <p:spPr/>
        <p:txBody>
          <a:bodyPr/>
          <a:lstStyle/>
          <a:p>
            <a:r>
              <a:rPr lang="es-ES" dirty="0" smtClean="0"/>
              <a:t>Juan Francisco </a:t>
            </a:r>
            <a:r>
              <a:rPr lang="es-ES" dirty="0" err="1" smtClean="0"/>
              <a:t>Abán</a:t>
            </a:r>
            <a:r>
              <a:rPr lang="es-ES" dirty="0" smtClean="0"/>
              <a:t> </a:t>
            </a:r>
            <a:r>
              <a:rPr lang="es-ES" dirty="0" err="1" smtClean="0"/>
              <a:t>Fontecha</a:t>
            </a:r>
            <a:endParaRPr lang="es-ES" dirty="0"/>
          </a:p>
        </p:txBody>
      </p:sp>
    </p:spTree>
    <p:extLst>
      <p:ext uri="{BB962C8B-B14F-4D97-AF65-F5344CB8AC3E}">
        <p14:creationId xmlns:p14="http://schemas.microsoft.com/office/powerpoint/2010/main" val="269920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2 </a:t>
            </a:r>
            <a:r>
              <a:rPr lang="es-ES" dirty="0"/>
              <a:t>- </a:t>
            </a:r>
            <a:r>
              <a:rPr lang="es-ES" dirty="0" smtClean="0"/>
              <a:t>Análisis</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4230379788"/>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5 Conector recto"/>
          <p:cNvCxnSpPr/>
          <p:nvPr/>
        </p:nvCxnSpPr>
        <p:spPr>
          <a:xfrm>
            <a:off x="3779912" y="2636912"/>
            <a:ext cx="0" cy="187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1115616" y="5157191"/>
            <a:ext cx="7272808"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EV = 2,4 		PV = 2		AC=3</a:t>
            </a:r>
            <a:endParaRPr lang="es-ES" sz="3600" b="1" dirty="0"/>
          </a:p>
        </p:txBody>
      </p:sp>
    </p:spTree>
    <p:extLst>
      <p:ext uri="{BB962C8B-B14F-4D97-AF65-F5344CB8AC3E}">
        <p14:creationId xmlns:p14="http://schemas.microsoft.com/office/powerpoint/2010/main" val="227545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3</a:t>
            </a:r>
            <a:r>
              <a:rPr lang="es-ES" dirty="0" smtClean="0"/>
              <a:t> – SPI&lt;1</a:t>
            </a:r>
            <a:r>
              <a:rPr lang="es-ES" dirty="0"/>
              <a:t>, </a:t>
            </a:r>
            <a:r>
              <a:rPr lang="es-ES" dirty="0" smtClean="0"/>
              <a:t>CPI&gt;1</a:t>
            </a:r>
            <a:endParaRPr lang="es-ES" dirty="0"/>
          </a:p>
        </p:txBody>
      </p:sp>
      <p:sp>
        <p:nvSpPr>
          <p:cNvPr id="3" name="2 Marcador de contenido"/>
          <p:cNvSpPr>
            <a:spLocks noGrp="1"/>
          </p:cNvSpPr>
          <p:nvPr>
            <p:ph idx="1"/>
          </p:nvPr>
        </p:nvSpPr>
        <p:spPr>
          <a:xfrm>
            <a:off x="1138400" y="2420888"/>
            <a:ext cx="6858000" cy="3459088"/>
          </a:xfrm>
        </p:spPr>
        <p:txBody>
          <a:bodyPr>
            <a:normAutofit/>
          </a:bodyPr>
          <a:lstStyle/>
          <a:p>
            <a:pPr marL="0" indent="0" algn="just">
              <a:buNone/>
            </a:pPr>
            <a:r>
              <a:rPr lang="es-ES" sz="2800" dirty="0" smtClean="0"/>
              <a:t>SPI: EV &lt; PV: Valor Trabajo ejecutado &lt; Valor Trabajo planificado.</a:t>
            </a:r>
          </a:p>
          <a:p>
            <a:pPr marL="0" indent="0" algn="just">
              <a:buNone/>
            </a:pPr>
            <a:r>
              <a:rPr lang="es-ES" sz="2800" dirty="0" smtClean="0"/>
              <a:t>CPI: EV &gt; AC: Valor Trabajo ejecutado &gt; Coste Real del Trabajo ejecutado.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10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2" name="11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spTree>
    <p:extLst>
      <p:ext uri="{BB962C8B-B14F-4D97-AF65-F5344CB8AC3E}">
        <p14:creationId xmlns:p14="http://schemas.microsoft.com/office/powerpoint/2010/main" val="124845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3</a:t>
            </a:r>
            <a:r>
              <a:rPr lang="es-ES" dirty="0" smtClean="0"/>
              <a:t> – SPI&lt;1</a:t>
            </a:r>
            <a:r>
              <a:rPr lang="es-ES" dirty="0"/>
              <a:t>, </a:t>
            </a:r>
            <a:r>
              <a:rPr lang="es-ES" dirty="0" smtClean="0"/>
              <a:t>CPI&gt;1</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8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0" name="9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2709759913"/>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1380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3</a:t>
            </a:r>
            <a:r>
              <a:rPr lang="es-ES" dirty="0" smtClean="0"/>
              <a:t> – Análisis</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645043230"/>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sp>
        <p:nvSpPr>
          <p:cNvPr id="11" name="10 CuadroTexto"/>
          <p:cNvSpPr txBox="1"/>
          <p:nvPr/>
        </p:nvSpPr>
        <p:spPr>
          <a:xfrm>
            <a:off x="1115616" y="5157191"/>
            <a:ext cx="7272808"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EV = 3 		PV = 3,5		AC=2,5</a:t>
            </a:r>
            <a:endParaRPr lang="es-ES" sz="3600" b="1" dirty="0"/>
          </a:p>
        </p:txBody>
      </p:sp>
    </p:spTree>
    <p:extLst>
      <p:ext uri="{BB962C8B-B14F-4D97-AF65-F5344CB8AC3E}">
        <p14:creationId xmlns:p14="http://schemas.microsoft.com/office/powerpoint/2010/main" val="60616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4 – SPI&lt;1</a:t>
            </a:r>
            <a:r>
              <a:rPr lang="es-ES" dirty="0"/>
              <a:t>, </a:t>
            </a:r>
            <a:r>
              <a:rPr lang="es-ES" dirty="0" smtClean="0"/>
              <a:t>CPI&lt;1</a:t>
            </a:r>
            <a:endParaRPr lang="es-ES" dirty="0"/>
          </a:p>
        </p:txBody>
      </p:sp>
      <p:sp>
        <p:nvSpPr>
          <p:cNvPr id="3" name="2 Marcador de contenido"/>
          <p:cNvSpPr>
            <a:spLocks noGrp="1"/>
          </p:cNvSpPr>
          <p:nvPr>
            <p:ph idx="1"/>
          </p:nvPr>
        </p:nvSpPr>
        <p:spPr>
          <a:xfrm>
            <a:off x="1138400" y="2420888"/>
            <a:ext cx="6858000" cy="3459088"/>
          </a:xfrm>
        </p:spPr>
        <p:txBody>
          <a:bodyPr>
            <a:normAutofit/>
          </a:bodyPr>
          <a:lstStyle/>
          <a:p>
            <a:pPr marL="0" indent="0" algn="just">
              <a:buNone/>
            </a:pPr>
            <a:r>
              <a:rPr lang="es-ES" sz="2800" dirty="0" smtClean="0"/>
              <a:t>SPI: EV &lt; PV: Valor Trabajo ejecutado &lt; Valor Trabajo planificado.</a:t>
            </a:r>
          </a:p>
          <a:p>
            <a:pPr marL="0" indent="0" algn="just">
              <a:buNone/>
            </a:pPr>
            <a:r>
              <a:rPr lang="es-ES" sz="2800" dirty="0" smtClean="0"/>
              <a:t>CPI: EV &lt; AC: Valor Trabajo ejecutado &lt; Coste Real del Trabajo ejecutado.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10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2" name="11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spTree>
    <p:extLst>
      <p:ext uri="{BB962C8B-B14F-4D97-AF65-F5344CB8AC3E}">
        <p14:creationId xmlns:p14="http://schemas.microsoft.com/office/powerpoint/2010/main" val="129837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4 – SPI&lt;1</a:t>
            </a:r>
            <a:r>
              <a:rPr lang="es-ES" dirty="0"/>
              <a:t>, </a:t>
            </a:r>
            <a:r>
              <a:rPr lang="es-ES" dirty="0" smtClean="0"/>
              <a:t>CPI&lt;1</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8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0" name="9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174292636"/>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066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4 – Análisis</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solidFill>
                <a:prstClr val="white"/>
              </a:solidFill>
            </a:endParaRPr>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solidFill>
                <a:prstClr val="white"/>
              </a:solidFill>
            </a:endParaRPr>
          </a:p>
        </p:txBody>
      </p:sp>
      <p:sp>
        <p:nvSpPr>
          <p:cNvPr id="11" name="10 CuadroTexto"/>
          <p:cNvSpPr txBox="1"/>
          <p:nvPr/>
        </p:nvSpPr>
        <p:spPr>
          <a:xfrm>
            <a:off x="1115616" y="5157191"/>
            <a:ext cx="7272808"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EV = 2 		PV = 2,4		AC=2,2</a:t>
            </a:r>
            <a:endParaRPr lang="es-ES" sz="3600" b="1" dirty="0"/>
          </a:p>
        </p:txBody>
      </p:sp>
      <p:graphicFrame>
        <p:nvGraphicFramePr>
          <p:cNvPr id="12" name="6 Marcador de contenido"/>
          <p:cNvGraphicFramePr>
            <a:graphicFrameLocks/>
          </p:cNvGraphicFramePr>
          <p:nvPr>
            <p:extLst>
              <p:ext uri="{D42A27DB-BD31-4B8C-83A1-F6EECF244321}">
                <p14:modId xmlns:p14="http://schemas.microsoft.com/office/powerpoint/2010/main" val="3696041994"/>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8 Conector recto"/>
          <p:cNvCxnSpPr/>
          <p:nvPr/>
        </p:nvCxnSpPr>
        <p:spPr>
          <a:xfrm>
            <a:off x="3779912" y="2636912"/>
            <a:ext cx="0" cy="187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93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38400" y="5085184"/>
            <a:ext cx="6858000" cy="876648"/>
          </a:xfrm>
        </p:spPr>
        <p:txBody>
          <a:bodyPr>
            <a:normAutofit fontScale="90000"/>
          </a:bodyPr>
          <a:lstStyle/>
          <a:p>
            <a:r>
              <a:rPr lang="es-ES" dirty="0" smtClean="0"/>
              <a:t>ENUNCIADO</a:t>
            </a:r>
            <a:br>
              <a:rPr lang="es-ES" dirty="0" smtClean="0"/>
            </a:br>
            <a:r>
              <a:rPr lang="es-ES" dirty="0"/>
              <a:t/>
            </a:r>
            <a:br>
              <a:rPr lang="es-ES" dirty="0"/>
            </a:br>
            <a:r>
              <a:rPr lang="es-ES" dirty="0"/>
              <a:t>Representa, siempre que sea posible, un gráfico que represente los siguientes valores de rendimiento aplicando la técnica del Análisis del Valor Ganado </a:t>
            </a:r>
            <a:r>
              <a:rPr lang="es-ES" dirty="0" smtClean="0"/>
              <a:t>(EVA). </a:t>
            </a:r>
            <a:br>
              <a:rPr lang="es-ES" dirty="0" smtClean="0"/>
            </a:br>
            <a:r>
              <a:rPr lang="es-ES" dirty="0" smtClean="0"/>
              <a:t>Explica </a:t>
            </a:r>
            <a:r>
              <a:rPr lang="es-ES" dirty="0"/>
              <a:t>para cada combinación dada el significado respecto al progreso del </a:t>
            </a:r>
            <a:r>
              <a:rPr lang="es-ES" dirty="0" smtClean="0"/>
              <a:t>proyecto.</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326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fontScale="90000"/>
          </a:bodyPr>
          <a:lstStyle/>
          <a:p>
            <a:r>
              <a:rPr lang="es-ES" dirty="0" smtClean="0"/>
              <a:t>Técnica del Análisis del Valor Ganado (EVA – Earn </a:t>
            </a:r>
            <a:r>
              <a:rPr lang="es-ES" dirty="0" err="1" smtClean="0"/>
              <a:t>Value</a:t>
            </a:r>
            <a:r>
              <a:rPr lang="es-ES" dirty="0" smtClean="0"/>
              <a:t> </a:t>
            </a:r>
            <a:r>
              <a:rPr lang="es-ES" dirty="0" err="1" smtClean="0"/>
              <a:t>Analysis</a:t>
            </a:r>
            <a:r>
              <a:rPr lang="es-ES" dirty="0" smtClean="0"/>
              <a:t>)</a:t>
            </a:r>
            <a:endParaRPr lang="es-ES" dirty="0"/>
          </a:p>
        </p:txBody>
      </p:sp>
      <p:sp>
        <p:nvSpPr>
          <p:cNvPr id="3" name="2 Marcador de contenido"/>
          <p:cNvSpPr>
            <a:spLocks noGrp="1"/>
          </p:cNvSpPr>
          <p:nvPr>
            <p:ph idx="1"/>
          </p:nvPr>
        </p:nvSpPr>
        <p:spPr>
          <a:xfrm>
            <a:off x="1138400" y="2420888"/>
            <a:ext cx="6858000" cy="3459088"/>
          </a:xfrm>
        </p:spPr>
        <p:txBody>
          <a:bodyPr>
            <a:normAutofit/>
          </a:bodyPr>
          <a:lstStyle/>
          <a:p>
            <a:pPr marL="0" indent="0" algn="just">
              <a:buNone/>
            </a:pPr>
            <a:r>
              <a:rPr lang="es-ES" sz="2800" dirty="0" smtClean="0"/>
              <a:t>Es una medida </a:t>
            </a:r>
            <a:r>
              <a:rPr lang="es-ES" sz="2800" dirty="0"/>
              <a:t>del rendimiento del </a:t>
            </a:r>
            <a:r>
              <a:rPr lang="es-ES" sz="2800" dirty="0" smtClean="0"/>
              <a:t>proyecto que </a:t>
            </a:r>
            <a:r>
              <a:rPr lang="es-ES" sz="2800" dirty="0"/>
              <a:t>utiliza el valor del trabajo como métrica (dólares</a:t>
            </a:r>
            <a:r>
              <a:rPr lang="es-ES" sz="2800" dirty="0" smtClean="0"/>
              <a:t>, euros</a:t>
            </a:r>
            <a:r>
              <a:rPr lang="es-ES" sz="2800" dirty="0"/>
              <a:t>. . . </a:t>
            </a:r>
            <a:r>
              <a:rPr lang="es-ES" sz="2800" dirty="0" smtClean="0"/>
              <a:t>).</a:t>
            </a:r>
            <a:endParaRPr lang="es-ES" sz="2800" dirty="0"/>
          </a:p>
          <a:p>
            <a:pPr marL="0" indent="0" algn="just">
              <a:buNone/>
            </a:pPr>
            <a:r>
              <a:rPr lang="es-ES" sz="2800" dirty="0"/>
              <a:t>Se utiliza para determinar la variación en la </a:t>
            </a:r>
            <a:r>
              <a:rPr lang="es-ES" sz="2800" dirty="0" smtClean="0"/>
              <a:t>planificación y </a:t>
            </a:r>
            <a:r>
              <a:rPr lang="es-ES" sz="2800" dirty="0"/>
              <a:t>el coste tanto en el período actual como en el </a:t>
            </a:r>
            <a:r>
              <a:rPr lang="es-ES" sz="2800" dirty="0" smtClean="0"/>
              <a:t>período acumulado </a:t>
            </a:r>
            <a:r>
              <a:rPr lang="es-ES" sz="2800" dirty="0"/>
              <a:t>hasta la fecha</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descr="Resultado de imagen de sal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5013176"/>
            <a:ext cx="2448272" cy="152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7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3000" y="620688"/>
            <a:ext cx="6858000" cy="1143000"/>
          </a:xfrm>
        </p:spPr>
        <p:txBody>
          <a:bodyPr/>
          <a:lstStyle/>
          <a:p>
            <a:r>
              <a:rPr lang="es-ES" dirty="0" smtClean="0"/>
              <a:t>Términos de los que hablaremos</a:t>
            </a:r>
            <a:endParaRPr lang="es-ES" dirty="0"/>
          </a:p>
        </p:txBody>
      </p:sp>
      <p:sp>
        <p:nvSpPr>
          <p:cNvPr id="3" name="2 Marcador de contenido"/>
          <p:cNvSpPr>
            <a:spLocks noGrp="1"/>
          </p:cNvSpPr>
          <p:nvPr>
            <p:ph idx="1"/>
          </p:nvPr>
        </p:nvSpPr>
        <p:spPr>
          <a:xfrm>
            <a:off x="539552" y="2042120"/>
            <a:ext cx="8136904" cy="4267200"/>
          </a:xfrm>
        </p:spPr>
        <p:txBody>
          <a:bodyPr/>
          <a:lstStyle/>
          <a:p>
            <a:pPr marL="0" indent="0">
              <a:buNone/>
            </a:pPr>
            <a:r>
              <a:rPr lang="es-ES" b="1" dirty="0" smtClean="0"/>
              <a:t>SPI (Schedule </a:t>
            </a:r>
            <a:r>
              <a:rPr lang="es-ES" b="1" dirty="0"/>
              <a:t>Performance </a:t>
            </a:r>
            <a:r>
              <a:rPr lang="es-ES" b="1" dirty="0" err="1"/>
              <a:t>Index</a:t>
            </a:r>
            <a:r>
              <a:rPr lang="es-ES" b="1" dirty="0"/>
              <a:t>): Índice de </a:t>
            </a:r>
            <a:r>
              <a:rPr lang="es-ES" b="1" dirty="0" smtClean="0"/>
              <a:t>Rendimiento de </a:t>
            </a:r>
            <a:r>
              <a:rPr lang="es-ES" b="1" dirty="0"/>
              <a:t>la Planificación</a:t>
            </a:r>
            <a:endParaRPr lang="es-ES" b="1" dirty="0" smtClean="0"/>
          </a:p>
          <a:p>
            <a:pPr marL="0" indent="0">
              <a:buNone/>
            </a:pPr>
            <a:r>
              <a:rPr lang="es-ES" b="1" dirty="0" smtClean="0"/>
              <a:t>CPI (</a:t>
            </a:r>
            <a:r>
              <a:rPr lang="es-ES" b="1" dirty="0" err="1" smtClean="0"/>
              <a:t>Cost</a:t>
            </a:r>
            <a:r>
              <a:rPr lang="es-ES" b="1" dirty="0" smtClean="0"/>
              <a:t> </a:t>
            </a:r>
            <a:r>
              <a:rPr lang="es-ES" b="1" dirty="0"/>
              <a:t>Performance </a:t>
            </a:r>
            <a:r>
              <a:rPr lang="es-ES" b="1" dirty="0" err="1"/>
              <a:t>Index</a:t>
            </a:r>
            <a:r>
              <a:rPr lang="es-ES" b="1" dirty="0"/>
              <a:t>): Índice de Rendimiento </a:t>
            </a:r>
            <a:r>
              <a:rPr lang="es-ES" b="1" dirty="0" smtClean="0"/>
              <a:t>del coste</a:t>
            </a:r>
            <a:endParaRPr lang="es-ES" b="1" dirty="0"/>
          </a:p>
          <a:p>
            <a:pPr marL="0" indent="0">
              <a:buNone/>
            </a:pPr>
            <a:r>
              <a:rPr lang="es-ES" b="1" dirty="0"/>
              <a:t>PV (</a:t>
            </a:r>
            <a:r>
              <a:rPr lang="es-ES" b="1" dirty="0" err="1"/>
              <a:t>Planned</a:t>
            </a:r>
            <a:r>
              <a:rPr lang="es-ES" b="1" dirty="0"/>
              <a:t> </a:t>
            </a:r>
            <a:r>
              <a:rPr lang="es-ES" b="1" dirty="0" err="1"/>
              <a:t>Value</a:t>
            </a:r>
            <a:r>
              <a:rPr lang="es-ES" b="1" dirty="0"/>
              <a:t>): valor presupuestado para el </a:t>
            </a:r>
            <a:r>
              <a:rPr lang="es-ES" b="1" dirty="0" smtClean="0"/>
              <a:t>trabajo planificado</a:t>
            </a:r>
            <a:endParaRPr lang="es-ES" b="1" dirty="0"/>
          </a:p>
          <a:p>
            <a:pPr marL="0" indent="0">
              <a:buNone/>
            </a:pPr>
            <a:r>
              <a:rPr lang="es-ES" b="1" dirty="0"/>
              <a:t>EV (</a:t>
            </a:r>
            <a:r>
              <a:rPr lang="es-ES" b="1" dirty="0" err="1"/>
              <a:t>Earned</a:t>
            </a:r>
            <a:r>
              <a:rPr lang="es-ES" b="1" dirty="0"/>
              <a:t> </a:t>
            </a:r>
            <a:r>
              <a:rPr lang="es-ES" b="1" dirty="0" err="1"/>
              <a:t>Value</a:t>
            </a:r>
            <a:r>
              <a:rPr lang="es-ES" b="1" dirty="0"/>
              <a:t>): valor presupuestado para el </a:t>
            </a:r>
            <a:r>
              <a:rPr lang="es-ES" b="1" dirty="0" smtClean="0"/>
              <a:t>trabajo ejecutado</a:t>
            </a:r>
            <a:endParaRPr lang="es-ES" b="1" dirty="0"/>
          </a:p>
          <a:p>
            <a:pPr marL="0" indent="0">
              <a:buNone/>
            </a:pPr>
            <a:r>
              <a:rPr lang="es-ES" b="1" dirty="0"/>
              <a:t>AC (Actual </a:t>
            </a:r>
            <a:r>
              <a:rPr lang="es-ES" b="1" dirty="0" err="1"/>
              <a:t>Cost</a:t>
            </a:r>
            <a:r>
              <a:rPr lang="es-ES" b="1" dirty="0"/>
              <a:t>): coste real del trabajo ejecutado</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descr="Resultado de imagen de diccionario sin fondo"/>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49" b="100000" l="0" r="99769"/>
                    </a14:imgEffect>
                  </a14:imgLayer>
                </a14:imgProps>
              </a:ext>
              <a:ext uri="{28A0092B-C50C-407E-A947-70E740481C1C}">
                <a14:useLocalDpi xmlns:a14="http://schemas.microsoft.com/office/drawing/2010/main" val="0"/>
              </a:ext>
            </a:extLst>
          </a:blip>
          <a:srcRect/>
          <a:stretch>
            <a:fillRect/>
          </a:stretch>
        </p:blipFill>
        <p:spPr bwMode="auto">
          <a:xfrm flipH="1">
            <a:off x="7812360" y="5661248"/>
            <a:ext cx="1173872" cy="782582"/>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1" name="10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spTree>
    <p:extLst>
      <p:ext uri="{BB962C8B-B14F-4D97-AF65-F5344CB8AC3E}">
        <p14:creationId xmlns:p14="http://schemas.microsoft.com/office/powerpoint/2010/main" val="2725178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1 - SPI&gt;1, CPI&gt;1</a:t>
            </a:r>
          </a:p>
        </p:txBody>
      </p:sp>
      <p:sp>
        <p:nvSpPr>
          <p:cNvPr id="3" name="2 Marcador de contenido"/>
          <p:cNvSpPr>
            <a:spLocks noGrp="1"/>
          </p:cNvSpPr>
          <p:nvPr>
            <p:ph idx="1"/>
          </p:nvPr>
        </p:nvSpPr>
        <p:spPr>
          <a:xfrm>
            <a:off x="1138400" y="2420888"/>
            <a:ext cx="6858000" cy="3459088"/>
          </a:xfrm>
        </p:spPr>
        <p:txBody>
          <a:bodyPr>
            <a:normAutofit/>
          </a:bodyPr>
          <a:lstStyle/>
          <a:p>
            <a:pPr marL="0" indent="0" algn="just">
              <a:buNone/>
            </a:pPr>
            <a:r>
              <a:rPr lang="es-ES" sz="2800" dirty="0" smtClean="0"/>
              <a:t>SPI: EV &gt; PV: Valor Trabajo ejecutado &gt; Valor Trabajo planificado.</a:t>
            </a:r>
          </a:p>
          <a:p>
            <a:pPr marL="0" indent="0" algn="just">
              <a:buNone/>
            </a:pPr>
            <a:r>
              <a:rPr lang="es-ES" sz="2800" dirty="0" smtClean="0"/>
              <a:t>CPI: EV &gt; AC: Valor Trabajo ejecutado &gt; Coste Real del Trabajo ejecutado.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10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2" name="11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spTree>
    <p:extLst>
      <p:ext uri="{BB962C8B-B14F-4D97-AF65-F5344CB8AC3E}">
        <p14:creationId xmlns:p14="http://schemas.microsoft.com/office/powerpoint/2010/main" val="403626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1 - SPI&gt;1, CPI&gt;1</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8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0" name="9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417806936"/>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4561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1 - </a:t>
            </a:r>
            <a:r>
              <a:rPr lang="es-ES" dirty="0" smtClean="0"/>
              <a:t>Análisis</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8 CuadroTexto"/>
          <p:cNvSpPr txBox="1"/>
          <p:nvPr/>
        </p:nvSpPr>
        <p:spPr>
          <a:xfrm>
            <a:off x="1115616" y="5157191"/>
            <a:ext cx="7272808"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EV = 2,4 		PV = 1,8		AC=1,5</a:t>
            </a:r>
            <a:endParaRPr lang="es-ES" sz="3600" b="1" dirty="0"/>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06194758"/>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5 Conector recto"/>
          <p:cNvCxnSpPr/>
          <p:nvPr/>
        </p:nvCxnSpPr>
        <p:spPr>
          <a:xfrm>
            <a:off x="4283968" y="2636912"/>
            <a:ext cx="0" cy="1872208"/>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21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2 </a:t>
            </a:r>
            <a:r>
              <a:rPr lang="es-ES" dirty="0"/>
              <a:t>- SPI&gt;1, </a:t>
            </a:r>
            <a:r>
              <a:rPr lang="es-ES" dirty="0" smtClean="0"/>
              <a:t>CPI&lt;1</a:t>
            </a:r>
            <a:endParaRPr lang="es-ES" dirty="0"/>
          </a:p>
        </p:txBody>
      </p:sp>
      <p:sp>
        <p:nvSpPr>
          <p:cNvPr id="3" name="2 Marcador de contenido"/>
          <p:cNvSpPr>
            <a:spLocks noGrp="1"/>
          </p:cNvSpPr>
          <p:nvPr>
            <p:ph idx="1"/>
          </p:nvPr>
        </p:nvSpPr>
        <p:spPr>
          <a:xfrm>
            <a:off x="1138400" y="2420888"/>
            <a:ext cx="6858000" cy="3459088"/>
          </a:xfrm>
        </p:spPr>
        <p:txBody>
          <a:bodyPr>
            <a:normAutofit/>
          </a:bodyPr>
          <a:lstStyle/>
          <a:p>
            <a:pPr marL="0" indent="0" algn="just">
              <a:buNone/>
            </a:pPr>
            <a:r>
              <a:rPr lang="es-ES" sz="2800" dirty="0" smtClean="0"/>
              <a:t>SPI: EV &gt; PV: Valor Trabajo ejecutado &gt; Valor Trabajo planificado.</a:t>
            </a:r>
          </a:p>
          <a:p>
            <a:pPr marL="0" indent="0" algn="just">
              <a:buNone/>
            </a:pPr>
            <a:r>
              <a:rPr lang="es-ES" sz="2800" dirty="0" smtClean="0"/>
              <a:t>CPI: EV &lt; AC: Valor Trabajo ejecutado &lt; Coste Real del Trabajo ejecutado.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10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2" name="11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spTree>
    <p:extLst>
      <p:ext uri="{BB962C8B-B14F-4D97-AF65-F5344CB8AC3E}">
        <p14:creationId xmlns:p14="http://schemas.microsoft.com/office/powerpoint/2010/main" val="59646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8" t="20175" r="1569"/>
          <a:stretch/>
        </p:blipFill>
        <p:spPr bwMode="auto">
          <a:xfrm>
            <a:off x="-9200" y="0"/>
            <a:ext cx="9153200" cy="72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143000" y="1256208"/>
            <a:ext cx="6858000" cy="876648"/>
          </a:xfrm>
        </p:spPr>
        <p:txBody>
          <a:bodyPr>
            <a:normAutofit/>
          </a:bodyPr>
          <a:lstStyle/>
          <a:p>
            <a:r>
              <a:rPr lang="es-ES" dirty="0"/>
              <a:t>Valor </a:t>
            </a:r>
            <a:r>
              <a:rPr lang="es-ES" dirty="0" smtClean="0"/>
              <a:t>2 </a:t>
            </a:r>
            <a:r>
              <a:rPr lang="es-ES" dirty="0"/>
              <a:t>- SPI&gt;1, </a:t>
            </a:r>
            <a:r>
              <a:rPr lang="es-ES" dirty="0" smtClean="0"/>
              <a:t>CPI&lt;1</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 y="6381328"/>
            <a:ext cx="9153200"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2" descr="Resultado de imagen de salu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salu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8 CuadroTexto"/>
          <p:cNvSpPr txBox="1"/>
          <p:nvPr/>
        </p:nvSpPr>
        <p:spPr>
          <a:xfrm>
            <a:off x="1115616" y="5157191"/>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SPI = EV / PV</a:t>
            </a:r>
            <a:endParaRPr lang="es-ES" sz="3600" b="1" dirty="0"/>
          </a:p>
        </p:txBody>
      </p:sp>
      <p:sp>
        <p:nvSpPr>
          <p:cNvPr id="10" name="9 CuadroTexto"/>
          <p:cNvSpPr txBox="1"/>
          <p:nvPr/>
        </p:nvSpPr>
        <p:spPr>
          <a:xfrm>
            <a:off x="5364088" y="5157192"/>
            <a:ext cx="309634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s-ES" sz="3600" b="1" dirty="0" smtClean="0"/>
              <a:t>CPI = EV / A</a:t>
            </a:r>
            <a:r>
              <a:rPr lang="es-ES" sz="3600" b="1" dirty="0"/>
              <a:t>C</a:t>
            </a: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1253656228"/>
              </p:ext>
            </p:extLst>
          </p:nvPr>
        </p:nvGraphicFramePr>
        <p:xfrm>
          <a:off x="1138238" y="2420938"/>
          <a:ext cx="7178178" cy="23042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399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9411791_TF02901026_TF02901026.potx" id="{542403D4-CC65-4431-A4E3-55163509A0B1}" vid="{AF8CDC02-FD01-4345-AAA1-0E99693BFDBD}"/>
    </a:ext>
  </a:extLst>
</a:theme>
</file>

<file path=docProps/app.xml><?xml version="1.0" encoding="utf-8"?>
<Properties xmlns="http://schemas.openxmlformats.org/officeDocument/2006/extended-properties" xmlns:vt="http://schemas.openxmlformats.org/officeDocument/2006/docPropsVTypes">
  <Template>tf02901026</Template>
  <TotalTime>82</TotalTime>
  <Words>416</Words>
  <Application>Microsoft Office PowerPoint</Application>
  <PresentationFormat>Presentación en pantalla (4:3)</PresentationFormat>
  <Paragraphs>54</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Equipo informático 16 × 9</vt:lpstr>
      <vt:lpstr>Ejercicio 3. GPS</vt:lpstr>
      <vt:lpstr>ENUNCIADO  Representa, siempre que sea posible, un gráfico que represente los siguientes valores de rendimiento aplicando la técnica del Análisis del Valor Ganado (EVA).  Explica para cada combinación dada el significado respecto al progreso del proyecto.</vt:lpstr>
      <vt:lpstr>Técnica del Análisis del Valor Ganado (EVA – Earn Value Analysis)</vt:lpstr>
      <vt:lpstr>Términos de los que hablaremos</vt:lpstr>
      <vt:lpstr>Valor 1 - SPI&gt;1, CPI&gt;1</vt:lpstr>
      <vt:lpstr>Valor 1 - SPI&gt;1, CPI&gt;1</vt:lpstr>
      <vt:lpstr>Valor 1 - Análisis</vt:lpstr>
      <vt:lpstr>Valor 2 - SPI&gt;1, CPI&lt;1</vt:lpstr>
      <vt:lpstr>Valor 2 - SPI&gt;1, CPI&lt;1</vt:lpstr>
      <vt:lpstr>Valor 2 - Análisis</vt:lpstr>
      <vt:lpstr>Valor 3 – SPI&lt;1, CPI&gt;1</vt:lpstr>
      <vt:lpstr>Valor 3 – SPI&lt;1, CPI&gt;1</vt:lpstr>
      <vt:lpstr>Valor 3 – Análisis</vt:lpstr>
      <vt:lpstr>Valor 4 – SPI&lt;1, CPI&lt;1</vt:lpstr>
      <vt:lpstr>Valor 4 – SPI&lt;1, CPI&lt;1</vt:lpstr>
      <vt:lpstr>Valor 4 – Análisis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3. GPS</dc:title>
  <dc:creator>Juan Francisco Aban Fontecha</dc:creator>
  <cp:lastModifiedBy>Juan Francisco Aban Fontecha</cp:lastModifiedBy>
  <cp:revision>11</cp:revision>
  <dcterms:created xsi:type="dcterms:W3CDTF">2017-12-06T08:17:22Z</dcterms:created>
  <dcterms:modified xsi:type="dcterms:W3CDTF">2017-12-21T12:15:35Z</dcterms:modified>
</cp:coreProperties>
</file>