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ángulo"/>
          <p:cNvSpPr/>
          <p:nvPr/>
        </p:nvSpPr>
        <p:spPr bwMode="invGray">
          <a:xfrm>
            <a:off x="0" y="3936697"/>
            <a:ext cx="9144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628651" y="4114800"/>
            <a:ext cx="7886699" cy="1158446"/>
          </a:xfrm>
        </p:spPr>
        <p:txBody>
          <a:bodyPr rtlCol="0" anchor="b">
            <a:normAutofit/>
          </a:bodyPr>
          <a:lstStyle>
            <a:lvl1pPr algn="l">
              <a:defRPr sz="52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628651" y="5338170"/>
            <a:ext cx="7886699" cy="474836"/>
          </a:xfrm>
        </p:spPr>
        <p:txBody>
          <a:bodyPr rtlCol="0"/>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modificar el estilo de subtítulo del patrón</a:t>
            </a:r>
            <a:endParaRPr lang="es-ES" noProof="0"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3"/>
          <p:cNvSpPr>
            <a:spLocks noGrp="1"/>
          </p:cNvSpPr>
          <p:nvPr>
            <p:ph type="ftr" sz="quarter" idx="11"/>
          </p:nvPr>
        </p:nvSpPr>
        <p:spPr/>
        <p:txBody>
          <a:bodyPr rtlCol="0"/>
          <a:lstStyle/>
          <a:p>
            <a:endParaRPr lang="es-ES"/>
          </a:p>
        </p:txBody>
      </p:sp>
      <p:sp>
        <p:nvSpPr>
          <p:cNvPr id="4" name="Marcador de posición de fecha 4"/>
          <p:cNvSpPr>
            <a:spLocks noGrp="1"/>
          </p:cNvSpPr>
          <p:nvPr>
            <p:ph type="dt" sz="half" idx="10"/>
          </p:nvPr>
        </p:nvSpPr>
        <p:spPr/>
        <p:txBody>
          <a:bodyPr rtlCol="0"/>
          <a:lstStyle>
            <a:lvl1pPr>
              <a:defRPr/>
            </a:lvl1pPr>
          </a:lstStyle>
          <a:p>
            <a:fld id="{239D8852-B834-4DD4-8340-5F4DF0A7105F}" type="datetimeFigureOut">
              <a:rPr lang="es-ES" smtClean="0"/>
              <a:t>12/12/2017</a:t>
            </a:fld>
            <a:endParaRPr lang="es-ES"/>
          </a:p>
        </p:txBody>
      </p:sp>
      <p:sp>
        <p:nvSpPr>
          <p:cNvPr id="6" name="Marcador de posición de número de diapositiva 5"/>
          <p:cNvSpPr>
            <a:spLocks noGrp="1"/>
          </p:cNvSpPr>
          <p:nvPr>
            <p:ph type="sldNum" sz="quarter" idx="12"/>
          </p:nvPr>
        </p:nvSpPr>
        <p:spPr/>
        <p:txBody>
          <a:bodyPr rtlCol="0"/>
          <a:lstStyle/>
          <a:p>
            <a:fld id="{52349530-CC3F-4D4A-BD18-452122F59298}" type="slidenum">
              <a:rPr lang="es-ES" smtClean="0"/>
              <a:t>‹Nº›</a:t>
            </a:fld>
            <a:endParaRPr lang="es-E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6270" y="365125"/>
            <a:ext cx="1200150" cy="5811838"/>
          </a:xfrm>
        </p:spPr>
        <p:txBody>
          <a:bodyPr vert="eaVert" rtlCol="0"/>
          <a:lstStyle>
            <a:lvl1pPr>
              <a:defRPr/>
            </a:lvl1pPr>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628650" y="365125"/>
            <a:ext cx="6400800" cy="5811838"/>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3"/>
          <p:cNvSpPr>
            <a:spLocks noGrp="1"/>
          </p:cNvSpPr>
          <p:nvPr>
            <p:ph type="ftr" sz="quarter" idx="11"/>
          </p:nvPr>
        </p:nvSpPr>
        <p:spPr/>
        <p:txBody>
          <a:bodyPr rtlCol="0"/>
          <a:lstStyle/>
          <a:p>
            <a:endParaRPr lang="es-ES"/>
          </a:p>
        </p:txBody>
      </p:sp>
      <p:sp>
        <p:nvSpPr>
          <p:cNvPr id="4" name="Marcador de posición de fecha 4"/>
          <p:cNvSpPr>
            <a:spLocks noGrp="1"/>
          </p:cNvSpPr>
          <p:nvPr>
            <p:ph type="dt" sz="half" idx="10"/>
          </p:nvPr>
        </p:nvSpPr>
        <p:spPr/>
        <p:txBody>
          <a:bodyPr rtlCol="0"/>
          <a:lstStyle>
            <a:lvl1pPr>
              <a:defRPr/>
            </a:lvl1pPr>
          </a:lstStyle>
          <a:p>
            <a:fld id="{239D8852-B834-4DD4-8340-5F4DF0A7105F}" type="datetimeFigureOut">
              <a:rPr lang="es-ES" smtClean="0"/>
              <a:t>12/12/2017</a:t>
            </a:fld>
            <a:endParaRPr lang="es-ES"/>
          </a:p>
        </p:txBody>
      </p:sp>
      <p:sp>
        <p:nvSpPr>
          <p:cNvPr id="6" name="Marcador de posición de número de diapositiva 5"/>
          <p:cNvSpPr>
            <a:spLocks noGrp="1"/>
          </p:cNvSpPr>
          <p:nvPr>
            <p:ph type="sldNum" sz="quarter" idx="12"/>
          </p:nvPr>
        </p:nvSpPr>
        <p:spPr/>
        <p:txBody>
          <a:bodyPr rtlCol="0"/>
          <a:lstStyle/>
          <a:p>
            <a:fld id="{52349530-CC3F-4D4A-BD18-452122F59298}" type="slidenum">
              <a:rPr lang="es-ES" smtClean="0"/>
              <a:t>‹Nº›</a:t>
            </a:fld>
            <a:endParaRPr lang="es-E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3"/>
          <p:cNvSpPr>
            <a:spLocks noGrp="1"/>
          </p:cNvSpPr>
          <p:nvPr>
            <p:ph type="ftr" sz="quarter" idx="11"/>
          </p:nvPr>
        </p:nvSpPr>
        <p:spPr/>
        <p:txBody>
          <a:bodyPr rtlCol="0"/>
          <a:lstStyle/>
          <a:p>
            <a:endParaRPr lang="es-ES"/>
          </a:p>
        </p:txBody>
      </p:sp>
      <p:sp>
        <p:nvSpPr>
          <p:cNvPr id="4" name="Marcador de posición de fecha 4"/>
          <p:cNvSpPr>
            <a:spLocks noGrp="1"/>
          </p:cNvSpPr>
          <p:nvPr>
            <p:ph type="dt" sz="half" idx="10"/>
          </p:nvPr>
        </p:nvSpPr>
        <p:spPr/>
        <p:txBody>
          <a:bodyPr rtlCol="0"/>
          <a:lstStyle/>
          <a:p>
            <a:fld id="{239D8852-B834-4DD4-8340-5F4DF0A7105F}" type="datetimeFigureOut">
              <a:rPr lang="es-ES" smtClean="0"/>
              <a:t>12/12/2017</a:t>
            </a:fld>
            <a:endParaRPr lang="es-ES"/>
          </a:p>
        </p:txBody>
      </p:sp>
      <p:sp>
        <p:nvSpPr>
          <p:cNvPr id="6" name="Marcador de posición de número de diapositiva 5"/>
          <p:cNvSpPr>
            <a:spLocks noGrp="1"/>
          </p:cNvSpPr>
          <p:nvPr>
            <p:ph type="sldNum" sz="quarter" idx="12"/>
          </p:nvPr>
        </p:nvSpPr>
        <p:spPr/>
        <p:txBody>
          <a:bodyPr rtlCol="0"/>
          <a:lstStyle/>
          <a:p>
            <a:fld id="{52349530-CC3F-4D4A-BD18-452122F59298}" type="slidenum">
              <a:rPr lang="es-ES" smtClean="0"/>
              <a:t>‹Nº›</a:t>
            </a:fld>
            <a:endParaRPr lang="es-E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ángulo 6"/>
          <p:cNvSpPr/>
          <p:nvPr/>
        </p:nvSpPr>
        <p:spPr bwMode="ltGray">
          <a:xfrm>
            <a:off x="0" y="3276600"/>
            <a:ext cx="9144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630936" y="3429001"/>
            <a:ext cx="7200900" cy="1838519"/>
          </a:xfrm>
        </p:spPr>
        <p:txBody>
          <a:bodyPr rtlCol="0" anchor="b">
            <a:normAutofit/>
          </a:bodyPr>
          <a:lstStyle>
            <a:lvl1pPr>
              <a:defRPr sz="5200">
                <a:solidFill>
                  <a:schemeClr val="bg1"/>
                </a:solidFill>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630936" y="5340096"/>
            <a:ext cx="7200900" cy="475488"/>
          </a:xfrm>
        </p:spPr>
        <p:txBody>
          <a:bodyPr rtlCol="0"/>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smtClean="0"/>
              <a:t>Haga clic para modificar el estilo de texto del patrón</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145224"/>
          </a:xfrm>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628650" y="1825625"/>
            <a:ext cx="37719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4743450" y="1825625"/>
            <a:ext cx="37719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osición de pie de página 4"/>
          <p:cNvSpPr>
            <a:spLocks noGrp="1"/>
          </p:cNvSpPr>
          <p:nvPr>
            <p:ph type="ftr" sz="quarter" idx="11"/>
          </p:nvPr>
        </p:nvSpPr>
        <p:spPr/>
        <p:txBody>
          <a:bodyPr rtlCol="0"/>
          <a:lstStyle/>
          <a:p>
            <a:endParaRPr lang="es-ES"/>
          </a:p>
        </p:txBody>
      </p:sp>
      <p:sp>
        <p:nvSpPr>
          <p:cNvPr id="5" name="Marcador de posición de fecha 5"/>
          <p:cNvSpPr>
            <a:spLocks noGrp="1"/>
          </p:cNvSpPr>
          <p:nvPr>
            <p:ph type="dt" sz="half" idx="10"/>
          </p:nvPr>
        </p:nvSpPr>
        <p:spPr/>
        <p:txBody>
          <a:bodyPr rtlCol="0"/>
          <a:lstStyle/>
          <a:p>
            <a:fld id="{239D8852-B834-4DD4-8340-5F4DF0A7105F}" type="datetimeFigureOut">
              <a:rPr lang="es-ES" smtClean="0"/>
              <a:t>12/12/2017</a:t>
            </a:fld>
            <a:endParaRPr lang="es-ES"/>
          </a:p>
        </p:txBody>
      </p:sp>
      <p:sp>
        <p:nvSpPr>
          <p:cNvPr id="7" name="Marcador de posición de número de diapositiva 6"/>
          <p:cNvSpPr>
            <a:spLocks noGrp="1"/>
          </p:cNvSpPr>
          <p:nvPr>
            <p:ph type="sldNum" sz="quarter" idx="12"/>
          </p:nvPr>
        </p:nvSpPr>
        <p:spPr/>
        <p:txBody>
          <a:bodyPr rtlCol="0"/>
          <a:lstStyle/>
          <a:p>
            <a:fld id="{52349530-CC3F-4D4A-BD18-452122F59298}" type="slidenum">
              <a:rPr lang="es-ES" smtClean="0"/>
              <a:t>‹Nº›</a:t>
            </a:fld>
            <a:endParaRPr lang="es-E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629841" y="1828800"/>
            <a:ext cx="37719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629841" y="2514601"/>
            <a:ext cx="37719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4744641" y="1828800"/>
            <a:ext cx="37719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4744641" y="2514601"/>
            <a:ext cx="37719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8" name="Marcador de posición de pie de página 6"/>
          <p:cNvSpPr>
            <a:spLocks noGrp="1"/>
          </p:cNvSpPr>
          <p:nvPr>
            <p:ph type="ftr" sz="quarter" idx="11"/>
          </p:nvPr>
        </p:nvSpPr>
        <p:spPr/>
        <p:txBody>
          <a:bodyPr rtlCol="0"/>
          <a:lstStyle/>
          <a:p>
            <a:endParaRPr lang="es-ES"/>
          </a:p>
        </p:txBody>
      </p:sp>
      <p:sp>
        <p:nvSpPr>
          <p:cNvPr id="7" name="Marcador de posición de fecha 7"/>
          <p:cNvSpPr>
            <a:spLocks noGrp="1"/>
          </p:cNvSpPr>
          <p:nvPr>
            <p:ph type="dt" sz="half" idx="10"/>
          </p:nvPr>
        </p:nvSpPr>
        <p:spPr/>
        <p:txBody>
          <a:bodyPr rtlCol="0"/>
          <a:lstStyle/>
          <a:p>
            <a:fld id="{239D8852-B834-4DD4-8340-5F4DF0A7105F}" type="datetimeFigureOut">
              <a:rPr lang="es-ES" smtClean="0"/>
              <a:t>12/12/2017</a:t>
            </a:fld>
            <a:endParaRPr lang="es-ES"/>
          </a:p>
        </p:txBody>
      </p:sp>
      <p:sp>
        <p:nvSpPr>
          <p:cNvPr id="9" name="Marcador de posición de número de diapositiva 8"/>
          <p:cNvSpPr>
            <a:spLocks noGrp="1"/>
          </p:cNvSpPr>
          <p:nvPr>
            <p:ph type="sldNum" sz="quarter" idx="12"/>
          </p:nvPr>
        </p:nvSpPr>
        <p:spPr/>
        <p:txBody>
          <a:bodyPr rtlCol="0"/>
          <a:lstStyle/>
          <a:p>
            <a:fld id="{52349530-CC3F-4D4A-BD18-452122F59298}" type="slidenum">
              <a:rPr lang="es-ES" smtClean="0"/>
              <a:t>‹Nº›</a:t>
            </a:fld>
            <a:endParaRPr lang="es-E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4" name="Marcador de posición de pie de página 2"/>
          <p:cNvSpPr>
            <a:spLocks noGrp="1"/>
          </p:cNvSpPr>
          <p:nvPr>
            <p:ph type="ftr" sz="quarter" idx="11"/>
          </p:nvPr>
        </p:nvSpPr>
        <p:spPr/>
        <p:txBody>
          <a:bodyPr rtlCol="0"/>
          <a:lstStyle/>
          <a:p>
            <a:endParaRPr lang="es-ES"/>
          </a:p>
        </p:txBody>
      </p:sp>
      <p:sp>
        <p:nvSpPr>
          <p:cNvPr id="3" name="Marcador de posición de fecha 3"/>
          <p:cNvSpPr>
            <a:spLocks noGrp="1"/>
          </p:cNvSpPr>
          <p:nvPr>
            <p:ph type="dt" sz="half" idx="10"/>
          </p:nvPr>
        </p:nvSpPr>
        <p:spPr/>
        <p:txBody>
          <a:bodyPr rtlCol="0"/>
          <a:lstStyle>
            <a:lvl1pPr>
              <a:defRPr/>
            </a:lvl1pPr>
          </a:lstStyle>
          <a:p>
            <a:fld id="{239D8852-B834-4DD4-8340-5F4DF0A7105F}" type="datetimeFigureOut">
              <a:rPr lang="es-ES" smtClean="0"/>
              <a:t>12/12/2017</a:t>
            </a:fld>
            <a:endParaRPr lang="es-ES"/>
          </a:p>
        </p:txBody>
      </p:sp>
      <p:sp>
        <p:nvSpPr>
          <p:cNvPr id="5" name="Marcador de posición de número de diapositiva 4"/>
          <p:cNvSpPr>
            <a:spLocks noGrp="1"/>
          </p:cNvSpPr>
          <p:nvPr>
            <p:ph type="sldNum" sz="quarter" idx="12"/>
          </p:nvPr>
        </p:nvSpPr>
        <p:spPr/>
        <p:txBody>
          <a:bodyPr rtlCol="0"/>
          <a:lstStyle/>
          <a:p>
            <a:fld id="{52349530-CC3F-4D4A-BD18-452122F59298}" type="slidenum">
              <a:rPr lang="es-ES" smtClean="0"/>
              <a:t>‹Nº›</a:t>
            </a:fld>
            <a:endParaRPr lang="es-E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1"/>
          <p:cNvSpPr>
            <a:spLocks noGrp="1"/>
          </p:cNvSpPr>
          <p:nvPr>
            <p:ph type="ftr" sz="quarter" idx="11"/>
          </p:nvPr>
        </p:nvSpPr>
        <p:spPr/>
        <p:txBody>
          <a:bodyPr rtlCol="0"/>
          <a:lstStyle/>
          <a:p>
            <a:endParaRPr lang="es-ES"/>
          </a:p>
        </p:txBody>
      </p:sp>
      <p:sp>
        <p:nvSpPr>
          <p:cNvPr id="2" name="Marcador de posición de fecha 2"/>
          <p:cNvSpPr>
            <a:spLocks noGrp="1"/>
          </p:cNvSpPr>
          <p:nvPr>
            <p:ph type="dt" sz="half" idx="10"/>
          </p:nvPr>
        </p:nvSpPr>
        <p:spPr/>
        <p:txBody>
          <a:bodyPr rtlCol="0"/>
          <a:lstStyle>
            <a:lvl1pPr>
              <a:defRPr/>
            </a:lvl1pPr>
          </a:lstStyle>
          <a:p>
            <a:fld id="{239D8852-B834-4DD4-8340-5F4DF0A7105F}" type="datetimeFigureOut">
              <a:rPr lang="es-ES" smtClean="0"/>
              <a:t>12/12/2017</a:t>
            </a:fld>
            <a:endParaRPr lang="es-ES"/>
          </a:p>
        </p:txBody>
      </p:sp>
      <p:sp>
        <p:nvSpPr>
          <p:cNvPr id="4" name="Marcador de posición de número de diapositiva 3"/>
          <p:cNvSpPr>
            <a:spLocks noGrp="1"/>
          </p:cNvSpPr>
          <p:nvPr>
            <p:ph type="sldNum" sz="quarter" idx="12"/>
          </p:nvPr>
        </p:nvSpPr>
        <p:spPr/>
        <p:txBody>
          <a:bodyPr rtlCol="0"/>
          <a:lstStyle/>
          <a:p>
            <a:fld id="{52349530-CC3F-4D4A-BD18-452122F59298}" type="slidenum">
              <a:rPr lang="es-ES" smtClean="0"/>
              <a:t>‹Nº›</a:t>
            </a:fld>
            <a:endParaRPr lang="es-E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5943600" y="1524000"/>
            <a:ext cx="2571750" cy="1905000"/>
          </a:xfrm>
        </p:spPr>
        <p:txBody>
          <a:bodyPr rtlCol="0" anchor="b">
            <a:normAutofit/>
          </a:bodyPr>
          <a:lstStyle>
            <a:lvl1pPr>
              <a:defRPr sz="3400"/>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628650" y="685800"/>
            <a:ext cx="48006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5943600" y="3581400"/>
            <a:ext cx="257175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Haga clic para modificar el estilo de texto del patrón</a:t>
            </a:r>
          </a:p>
        </p:txBody>
      </p:sp>
      <p:sp>
        <p:nvSpPr>
          <p:cNvPr id="6" name="Marcador de posición de pie de página 4"/>
          <p:cNvSpPr>
            <a:spLocks noGrp="1"/>
          </p:cNvSpPr>
          <p:nvPr>
            <p:ph type="ftr" sz="quarter" idx="11"/>
          </p:nvPr>
        </p:nvSpPr>
        <p:spPr/>
        <p:txBody>
          <a:bodyPr rtlCol="0"/>
          <a:lstStyle/>
          <a:p>
            <a:endParaRPr lang="es-ES"/>
          </a:p>
        </p:txBody>
      </p:sp>
      <p:sp>
        <p:nvSpPr>
          <p:cNvPr id="5" name="Marcador de posición de fecha 5"/>
          <p:cNvSpPr>
            <a:spLocks noGrp="1"/>
          </p:cNvSpPr>
          <p:nvPr>
            <p:ph type="dt" sz="half" idx="10"/>
          </p:nvPr>
        </p:nvSpPr>
        <p:spPr/>
        <p:txBody>
          <a:bodyPr rtlCol="0"/>
          <a:lstStyle/>
          <a:p>
            <a:fld id="{239D8852-B834-4DD4-8340-5F4DF0A7105F}" type="datetimeFigureOut">
              <a:rPr lang="es-ES" smtClean="0"/>
              <a:t>12/12/2017</a:t>
            </a:fld>
            <a:endParaRPr lang="es-ES"/>
          </a:p>
        </p:txBody>
      </p:sp>
      <p:sp>
        <p:nvSpPr>
          <p:cNvPr id="7" name="Marcador de posición de número de diapositiva 6"/>
          <p:cNvSpPr>
            <a:spLocks noGrp="1"/>
          </p:cNvSpPr>
          <p:nvPr>
            <p:ph type="sldNum" sz="quarter" idx="12"/>
          </p:nvPr>
        </p:nvSpPr>
        <p:spPr/>
        <p:txBody>
          <a:bodyPr rtlCol="0"/>
          <a:lstStyle/>
          <a:p>
            <a:fld id="{52349530-CC3F-4D4A-BD18-452122F59298}" type="slidenum">
              <a:rPr lang="es-ES" smtClean="0"/>
              <a:t>‹Nº›</a:t>
            </a:fld>
            <a:endParaRPr lang="es-E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943600" y="1527048"/>
            <a:ext cx="2571750" cy="1901952"/>
          </a:xfrm>
        </p:spPr>
        <p:txBody>
          <a:bodyPr rtlCol="0" anchor="b">
            <a:normAutofit/>
          </a:bodyPr>
          <a:lstStyle>
            <a:lvl1pPr>
              <a:defRPr sz="3400"/>
            </a:lvl1pPr>
          </a:lstStyle>
          <a:p>
            <a:pPr rtl="0"/>
            <a:r>
              <a:rPr lang="es-ES" noProof="0" smtClean="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628648" y="685800"/>
            <a:ext cx="48006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5943601" y="3581400"/>
            <a:ext cx="257174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Haga clic para modificar el estilo de texto del patrón</a:t>
            </a:r>
          </a:p>
        </p:txBody>
      </p:sp>
      <p:sp>
        <p:nvSpPr>
          <p:cNvPr id="6" name="Marcador de posición de pie de página 4"/>
          <p:cNvSpPr>
            <a:spLocks noGrp="1"/>
          </p:cNvSpPr>
          <p:nvPr>
            <p:ph type="ftr" sz="quarter" idx="11"/>
          </p:nvPr>
        </p:nvSpPr>
        <p:spPr/>
        <p:txBody>
          <a:bodyPr rtlCol="0"/>
          <a:lstStyle/>
          <a:p>
            <a:endParaRPr lang="es-ES"/>
          </a:p>
        </p:txBody>
      </p:sp>
      <p:sp>
        <p:nvSpPr>
          <p:cNvPr id="5" name="Marcador de posición de fecha 5"/>
          <p:cNvSpPr>
            <a:spLocks noGrp="1"/>
          </p:cNvSpPr>
          <p:nvPr>
            <p:ph type="dt" sz="half" idx="10"/>
          </p:nvPr>
        </p:nvSpPr>
        <p:spPr/>
        <p:txBody>
          <a:bodyPr rtlCol="0"/>
          <a:lstStyle>
            <a:lvl1pPr>
              <a:defRPr/>
            </a:lvl1pPr>
          </a:lstStyle>
          <a:p>
            <a:fld id="{239D8852-B834-4DD4-8340-5F4DF0A7105F}" type="datetimeFigureOut">
              <a:rPr lang="es-ES" smtClean="0"/>
              <a:t>12/12/2017</a:t>
            </a:fld>
            <a:endParaRPr lang="es-ES"/>
          </a:p>
        </p:txBody>
      </p:sp>
      <p:sp>
        <p:nvSpPr>
          <p:cNvPr id="7" name="Marcador de posición de número de diapositiva 6"/>
          <p:cNvSpPr>
            <a:spLocks noGrp="1"/>
          </p:cNvSpPr>
          <p:nvPr>
            <p:ph type="sldNum" sz="quarter" idx="12"/>
          </p:nvPr>
        </p:nvSpPr>
        <p:spPr/>
        <p:txBody>
          <a:bodyPr rtlCol="0"/>
          <a:lstStyle/>
          <a:p>
            <a:fld id="{52349530-CC3F-4D4A-BD18-452122F59298}" type="slidenum">
              <a:rPr lang="es-ES" smtClean="0"/>
              <a:t>‹Nº›</a:t>
            </a:fld>
            <a:endParaRPr lang="es-E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invGray">
          <a:xfrm>
            <a:off x="0" y="6492239"/>
            <a:ext cx="9141619"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Marcador de posición de título 1"/>
          <p:cNvSpPr>
            <a:spLocks noGrp="1"/>
          </p:cNvSpPr>
          <p:nvPr>
            <p:ph type="title"/>
          </p:nvPr>
        </p:nvSpPr>
        <p:spPr>
          <a:xfrm>
            <a:off x="628650" y="365126"/>
            <a:ext cx="7886700" cy="1145224"/>
          </a:xfrm>
          <a:prstGeom prst="rect">
            <a:avLst/>
          </a:prstGeom>
        </p:spPr>
        <p:txBody>
          <a:bodyPr vert="horz" lIns="91440" tIns="45720" rIns="91440" bIns="45720" rtlCol="0" anchor="b">
            <a:normAutofit/>
          </a:bodyPr>
          <a:lstStyle/>
          <a:p>
            <a:pPr rtl="0"/>
            <a:r>
              <a:rPr lang="es-ES" noProof="0" dirty="0" smtClean="0"/>
              <a:t>Haga clic para modificar el estilo de título del patrón</a:t>
            </a:r>
            <a:endParaRPr lang="es-ES" noProof="0" dirty="0"/>
          </a:p>
        </p:txBody>
      </p:sp>
      <p:sp>
        <p:nvSpPr>
          <p:cNvPr id="3" name="Marcador de posición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5" name="Marcador de posición de pie de página 3"/>
          <p:cNvSpPr>
            <a:spLocks noGrp="1"/>
          </p:cNvSpPr>
          <p:nvPr>
            <p:ph type="ftr" sz="quarter" idx="3"/>
          </p:nvPr>
        </p:nvSpPr>
        <p:spPr>
          <a:xfrm>
            <a:off x="285750" y="6549716"/>
            <a:ext cx="6331619"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s-ES"/>
          </a:p>
        </p:txBody>
      </p:sp>
      <p:sp>
        <p:nvSpPr>
          <p:cNvPr id="4" name="Marcador de posición de fecha 4"/>
          <p:cNvSpPr>
            <a:spLocks noGrp="1"/>
          </p:cNvSpPr>
          <p:nvPr>
            <p:ph type="dt" sz="half" idx="2"/>
          </p:nvPr>
        </p:nvSpPr>
        <p:spPr>
          <a:xfrm>
            <a:off x="7264454" y="6549716"/>
            <a:ext cx="1250895"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239D8852-B834-4DD4-8340-5F4DF0A7105F}" type="datetimeFigureOut">
              <a:rPr lang="es-ES" smtClean="0"/>
              <a:t>12/12/2017</a:t>
            </a:fld>
            <a:endParaRPr lang="es-ES"/>
          </a:p>
        </p:txBody>
      </p:sp>
      <p:sp>
        <p:nvSpPr>
          <p:cNvPr id="6" name="Marcador de posición de número de diapositiva 5"/>
          <p:cNvSpPr>
            <a:spLocks noGrp="1"/>
          </p:cNvSpPr>
          <p:nvPr>
            <p:ph type="sldNum" sz="quarter" idx="4"/>
          </p:nvPr>
        </p:nvSpPr>
        <p:spPr>
          <a:xfrm>
            <a:off x="8515350" y="6549716"/>
            <a:ext cx="33477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52349530-CC3F-4D4A-BD18-452122F59298}" type="slidenum">
              <a:rPr lang="es-ES" smtClean="0"/>
              <a:t>‹Nº›</a:t>
            </a:fld>
            <a:endParaRPr lang="es-E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Ejercicio 5. GPS</a:t>
            </a:r>
            <a:endParaRPr lang="es-ES" dirty="0"/>
          </a:p>
        </p:txBody>
      </p:sp>
      <p:sp>
        <p:nvSpPr>
          <p:cNvPr id="3" name="2 Subtítulo"/>
          <p:cNvSpPr>
            <a:spLocks noGrp="1"/>
          </p:cNvSpPr>
          <p:nvPr>
            <p:ph type="subTitle" idx="1"/>
          </p:nvPr>
        </p:nvSpPr>
        <p:spPr/>
        <p:txBody>
          <a:bodyPr/>
          <a:lstStyle/>
          <a:p>
            <a:r>
              <a:rPr lang="es-ES" dirty="0" smtClean="0"/>
              <a:t>Juan Francisco </a:t>
            </a:r>
            <a:r>
              <a:rPr lang="es-ES" dirty="0" err="1" smtClean="0"/>
              <a:t>Abán</a:t>
            </a:r>
            <a:r>
              <a:rPr lang="es-ES" dirty="0" smtClean="0"/>
              <a:t> </a:t>
            </a:r>
            <a:r>
              <a:rPr lang="es-ES" dirty="0" err="1" smtClean="0"/>
              <a:t>Fontecha</a:t>
            </a:r>
            <a:endParaRPr lang="es-ES" dirty="0"/>
          </a:p>
        </p:txBody>
      </p:sp>
    </p:spTree>
    <p:extLst>
      <p:ext uri="{BB962C8B-B14F-4D97-AF65-F5344CB8AC3E}">
        <p14:creationId xmlns:p14="http://schemas.microsoft.com/office/powerpoint/2010/main" val="361410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636912"/>
            <a:ext cx="7886700" cy="3888432"/>
          </a:xfrm>
        </p:spPr>
        <p:txBody>
          <a:bodyPr>
            <a:normAutofit fontScale="90000"/>
          </a:bodyPr>
          <a:lstStyle/>
          <a:p>
            <a:r>
              <a:rPr lang="es-ES" dirty="0" smtClean="0"/>
              <a:t>ENUNCIADO</a:t>
            </a:r>
            <a:br>
              <a:rPr lang="es-ES" dirty="0" smtClean="0"/>
            </a:br>
            <a:r>
              <a:rPr lang="es-ES" dirty="0" smtClean="0"/>
              <a:t/>
            </a:r>
            <a:br>
              <a:rPr lang="es-ES" dirty="0" smtClean="0"/>
            </a:br>
            <a:r>
              <a:rPr lang="es-ES" sz="2700" dirty="0" smtClean="0"/>
              <a:t>Realiza </a:t>
            </a:r>
            <a:r>
              <a:rPr lang="es-ES" sz="2700" dirty="0"/>
              <a:t>un informe sobre el gráfico </a:t>
            </a:r>
            <a:r>
              <a:rPr lang="es-ES" dirty="0" smtClean="0"/>
              <a:t/>
            </a:r>
            <a:br>
              <a:rPr lang="es-ES" dirty="0" smtClean="0"/>
            </a:br>
            <a:r>
              <a:rPr lang="es-ES" dirty="0" smtClean="0"/>
              <a:t/>
            </a:r>
            <a:br>
              <a:rPr lang="es-ES" dirty="0" smtClean="0"/>
            </a:br>
            <a:r>
              <a:rPr lang="es-ES" dirty="0" smtClean="0"/>
              <a:t/>
            </a:r>
            <a:br>
              <a:rPr lang="es-ES" dirty="0" smtClean="0"/>
            </a:br>
            <a:r>
              <a:rPr lang="es-ES" dirty="0" smtClean="0"/>
              <a:t/>
            </a:r>
            <a:br>
              <a:rPr lang="es-ES" dirty="0" smtClean="0"/>
            </a:br>
            <a:r>
              <a:rPr lang="es-ES" dirty="0" smtClean="0"/>
              <a:t/>
            </a:r>
            <a:br>
              <a:rPr lang="es-ES" dirty="0" smtClean="0"/>
            </a:br>
            <a:r>
              <a:rPr lang="es-ES" dirty="0"/>
              <a:t/>
            </a:r>
            <a:br>
              <a:rPr lang="es-ES" dirty="0"/>
            </a:br>
            <a:r>
              <a:rPr lang="es-ES" dirty="0" smtClean="0"/>
              <a:t/>
            </a:r>
            <a:br>
              <a:rPr lang="es-ES" dirty="0" smtClean="0"/>
            </a:br>
            <a:r>
              <a:rPr lang="es-ES" dirty="0"/>
              <a:t/>
            </a:r>
            <a:br>
              <a:rPr lang="es-ES" dirty="0"/>
            </a:br>
            <a:r>
              <a:rPr lang="es-ES" dirty="0"/>
              <a:t/>
            </a:r>
            <a:br>
              <a:rPr lang="es-ES" dirty="0"/>
            </a:br>
            <a:r>
              <a:rPr lang="es-ES" sz="2700" dirty="0"/>
              <a:t>a) Explica la evolución del gráfico </a:t>
            </a:r>
            <a:r>
              <a:rPr lang="es-ES" sz="2700" dirty="0" smtClean="0"/>
              <a:t/>
            </a:r>
            <a:br>
              <a:rPr lang="es-ES" sz="2700" dirty="0" smtClean="0"/>
            </a:br>
            <a:r>
              <a:rPr lang="es-ES" sz="2700" dirty="0" smtClean="0"/>
              <a:t>b</a:t>
            </a:r>
            <a:r>
              <a:rPr lang="es-ES" sz="2700" dirty="0"/>
              <a:t>) Indica qué medidas adoptarías como gestor del proyecto en caso de que sea necesario realizar algún tipo de acción correctora respecto a la tendencia mostrada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628800"/>
            <a:ext cx="5481920" cy="3110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31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de EVOLUCION"/>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foregroundMark x1="13898" y1="53765" x2="13898" y2="53765"/>
                        <a14:foregroundMark x1="32542" y1="38554" x2="32542" y2="38554"/>
                        <a14:foregroundMark x1="52034" y1="36295" x2="52034" y2="36295"/>
                        <a14:foregroundMark x1="88644" y1="40060" x2="88644" y2="40060"/>
                        <a14:backgroundMark x1="67373" y1="43976" x2="67373" y2="43976"/>
                        <a14:backgroundMark x1="33390" y1="57078" x2="33390" y2="57078"/>
                      </a14:backgroundRemoval>
                    </a14:imgEffect>
                  </a14:imgLayer>
                </a14:imgProps>
              </a:ext>
              <a:ext uri="{28A0092B-C50C-407E-A947-70E740481C1C}">
                <a14:useLocalDpi xmlns:a14="http://schemas.microsoft.com/office/drawing/2010/main" val="0"/>
              </a:ext>
            </a:extLst>
          </a:blip>
          <a:srcRect/>
          <a:stretch>
            <a:fillRect/>
          </a:stretch>
        </p:blipFill>
        <p:spPr bwMode="auto">
          <a:xfrm>
            <a:off x="4261064" y="4509120"/>
            <a:ext cx="4464496" cy="251222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ES" dirty="0" smtClean="0"/>
              <a:t>EVOLUCIÓN DEL GRAFICO</a:t>
            </a:r>
            <a:endParaRPr lang="es-ES" dirty="0"/>
          </a:p>
        </p:txBody>
      </p:sp>
      <p:sp>
        <p:nvSpPr>
          <p:cNvPr id="3" name="2 Marcador de contenido"/>
          <p:cNvSpPr>
            <a:spLocks noGrp="1"/>
          </p:cNvSpPr>
          <p:nvPr>
            <p:ph idx="1"/>
          </p:nvPr>
        </p:nvSpPr>
        <p:spPr>
          <a:xfrm>
            <a:off x="628650" y="4738885"/>
            <a:ext cx="7886700" cy="1438077"/>
          </a:xfrm>
        </p:spPr>
        <p:txBody>
          <a:bodyPr>
            <a:normAutofit/>
          </a:bodyPr>
          <a:lstStyle/>
          <a:p>
            <a:pPr marL="0" indent="0">
              <a:buNone/>
            </a:pPr>
            <a:r>
              <a:rPr lang="es-ES" sz="3200" dirty="0" smtClean="0"/>
              <a:t>El proyecto por </a:t>
            </a:r>
            <a:r>
              <a:rPr lang="es-ES" sz="3200" dirty="0" smtClean="0"/>
              <a:t>encima</a:t>
            </a:r>
            <a:r>
              <a:rPr lang="es-ES" sz="3200" dirty="0" smtClean="0"/>
              <a:t> </a:t>
            </a:r>
            <a:r>
              <a:rPr lang="es-ES" sz="3200" dirty="0" smtClean="0"/>
              <a:t>del presupuesto y retrasado en planificación.</a:t>
            </a:r>
            <a:endParaRPr lang="es-ES" sz="3200"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628800"/>
            <a:ext cx="5481920" cy="3110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80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Resultado de imagen de EVOLUCION"/>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foregroundMark x1="13898" y1="53765" x2="13898" y2="53765"/>
                        <a14:foregroundMark x1="32542" y1="38554" x2="32542" y2="38554"/>
                        <a14:foregroundMark x1="52034" y1="36295" x2="52034" y2="36295"/>
                        <a14:foregroundMark x1="88644" y1="40060" x2="88644" y2="40060"/>
                        <a14:backgroundMark x1="67373" y1="43976" x2="67373" y2="43976"/>
                        <a14:backgroundMark x1="33390" y1="57078" x2="33390" y2="57078"/>
                      </a14:backgroundRemoval>
                    </a14:imgEffect>
                  </a14:imgLayer>
                </a14:imgProps>
              </a:ext>
              <a:ext uri="{28A0092B-C50C-407E-A947-70E740481C1C}">
                <a14:useLocalDpi xmlns:a14="http://schemas.microsoft.com/office/drawing/2010/main" val="0"/>
              </a:ext>
            </a:extLst>
          </a:blip>
          <a:srcRect/>
          <a:stretch>
            <a:fillRect/>
          </a:stretch>
        </p:blipFill>
        <p:spPr bwMode="auto">
          <a:xfrm>
            <a:off x="4261064" y="4509120"/>
            <a:ext cx="4464496" cy="251222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normAutofit fontScale="90000"/>
          </a:bodyPr>
          <a:lstStyle/>
          <a:p>
            <a:r>
              <a:rPr lang="es-ES" dirty="0" smtClean="0"/>
              <a:t>EVOLUCIÓN DEL GRAFICO – ESTUDIO DE LA PLANIFICACIÓN (S)</a:t>
            </a:r>
            <a:endParaRPr lang="es-ES" dirty="0"/>
          </a:p>
        </p:txBody>
      </p:sp>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4793" t="42855" r="70414" b="49327"/>
          <a:stretch/>
        </p:blipFill>
        <p:spPr bwMode="auto">
          <a:xfrm>
            <a:off x="1115616" y="2133600"/>
            <a:ext cx="108012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9086" t="42888" r="59238" b="41823"/>
          <a:stretch/>
        </p:blipFill>
        <p:spPr bwMode="auto">
          <a:xfrm>
            <a:off x="1115616" y="2938685"/>
            <a:ext cx="1080120" cy="80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1929" t="44652" r="39556" b="32121"/>
          <a:stretch/>
        </p:blipFill>
        <p:spPr bwMode="auto">
          <a:xfrm>
            <a:off x="779275" y="4581128"/>
            <a:ext cx="1416461"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2 Marcador de contenido"/>
          <p:cNvSpPr>
            <a:spLocks noGrp="1"/>
          </p:cNvSpPr>
          <p:nvPr>
            <p:ph idx="1"/>
          </p:nvPr>
        </p:nvSpPr>
        <p:spPr>
          <a:xfrm>
            <a:off x="2411760" y="1809381"/>
            <a:ext cx="6247606" cy="1138387"/>
          </a:xfrm>
        </p:spPr>
        <p:txBody>
          <a:bodyPr>
            <a:noAutofit/>
          </a:bodyPr>
          <a:lstStyle/>
          <a:p>
            <a:pPr marL="0" indent="0" algn="just">
              <a:buNone/>
            </a:pPr>
            <a:r>
              <a:rPr lang="es-ES" sz="2400" dirty="0" smtClean="0"/>
              <a:t>1-2 semanas: La planificación se esta siguiendo tal y como estaba prevista.</a:t>
            </a:r>
            <a:endParaRPr lang="es-ES" sz="2400" dirty="0"/>
          </a:p>
        </p:txBody>
      </p:sp>
      <p:sp>
        <p:nvSpPr>
          <p:cNvPr id="8" name="2 Marcador de contenido"/>
          <p:cNvSpPr txBox="1">
            <a:spLocks/>
          </p:cNvSpPr>
          <p:nvPr/>
        </p:nvSpPr>
        <p:spPr>
          <a:xfrm>
            <a:off x="2483768" y="2938685"/>
            <a:ext cx="6247606" cy="11383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s-ES" sz="2400" dirty="0" smtClean="0"/>
              <a:t>3-4 semanas: En la tercera semana nos retrasamos un poco con la planificación pero rápidamente se invierte dicha tendencia.</a:t>
            </a:r>
            <a:endParaRPr lang="es-ES" sz="2400" dirty="0"/>
          </a:p>
        </p:txBody>
      </p:sp>
      <p:sp>
        <p:nvSpPr>
          <p:cNvPr id="9" name="2 Marcador de contenido"/>
          <p:cNvSpPr txBox="1">
            <a:spLocks/>
          </p:cNvSpPr>
          <p:nvPr/>
        </p:nvSpPr>
        <p:spPr>
          <a:xfrm>
            <a:off x="2483768" y="4581128"/>
            <a:ext cx="6247606" cy="11383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s-ES" sz="2400" dirty="0" smtClean="0"/>
              <a:t>5-6-7 semanas: Como podemos observar la planificación poco a poco se va retrasando de forma que no cumplimos con ella.</a:t>
            </a:r>
            <a:endParaRPr lang="es-ES" sz="2400" dirty="0"/>
          </a:p>
        </p:txBody>
      </p:sp>
    </p:spTree>
    <p:extLst>
      <p:ext uri="{BB962C8B-B14F-4D97-AF65-F5344CB8AC3E}">
        <p14:creationId xmlns:p14="http://schemas.microsoft.com/office/powerpoint/2010/main" val="165192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Resultado de imagen de EVOLUCION"/>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foregroundMark x1="13898" y1="53765" x2="13898" y2="53765"/>
                        <a14:foregroundMark x1="32542" y1="38554" x2="32542" y2="38554"/>
                        <a14:foregroundMark x1="52034" y1="36295" x2="52034" y2="36295"/>
                        <a14:foregroundMark x1="88644" y1="40060" x2="88644" y2="40060"/>
                        <a14:backgroundMark x1="67373" y1="43976" x2="67373" y2="43976"/>
                        <a14:backgroundMark x1="33390" y1="57078" x2="33390" y2="57078"/>
                      </a14:backgroundRemoval>
                    </a14:imgEffect>
                  </a14:imgLayer>
                </a14:imgProps>
              </a:ext>
              <a:ext uri="{28A0092B-C50C-407E-A947-70E740481C1C}">
                <a14:useLocalDpi xmlns:a14="http://schemas.microsoft.com/office/drawing/2010/main" val="0"/>
              </a:ext>
            </a:extLst>
          </a:blip>
          <a:srcRect/>
          <a:stretch>
            <a:fillRect/>
          </a:stretch>
        </p:blipFill>
        <p:spPr bwMode="auto">
          <a:xfrm>
            <a:off x="4261064" y="4509120"/>
            <a:ext cx="4464496" cy="251222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normAutofit/>
          </a:bodyPr>
          <a:lstStyle/>
          <a:p>
            <a:r>
              <a:rPr lang="es-ES" dirty="0" smtClean="0"/>
              <a:t>EVOLUCIÓN DEL GRAFICO – ESTUDIO DEL COSTE (C)</a:t>
            </a:r>
            <a:endParaRPr lang="es-ES" dirty="0"/>
          </a:p>
        </p:txBody>
      </p:sp>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4793" t="44924" r="70414" b="46108"/>
          <a:stretch/>
        </p:blipFill>
        <p:spPr bwMode="auto">
          <a:xfrm>
            <a:off x="1259632" y="2132856"/>
            <a:ext cx="108012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9086" t="42888" r="59238" b="41823"/>
          <a:stretch/>
        </p:blipFill>
        <p:spPr bwMode="auto">
          <a:xfrm>
            <a:off x="1259632" y="3140968"/>
            <a:ext cx="1080120" cy="80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1929" t="44652" r="39556" b="32121"/>
          <a:stretch/>
        </p:blipFill>
        <p:spPr bwMode="auto">
          <a:xfrm>
            <a:off x="899592" y="4581128"/>
            <a:ext cx="1416461"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2 Marcador de contenido"/>
          <p:cNvSpPr>
            <a:spLocks noGrp="1"/>
          </p:cNvSpPr>
          <p:nvPr>
            <p:ph idx="1"/>
          </p:nvPr>
        </p:nvSpPr>
        <p:spPr>
          <a:xfrm>
            <a:off x="2411760" y="1809381"/>
            <a:ext cx="6247606" cy="1138387"/>
          </a:xfrm>
        </p:spPr>
        <p:txBody>
          <a:bodyPr>
            <a:noAutofit/>
          </a:bodyPr>
          <a:lstStyle/>
          <a:p>
            <a:pPr marL="0" indent="0" algn="just">
              <a:buNone/>
            </a:pPr>
            <a:r>
              <a:rPr lang="es-ES" sz="2400" dirty="0" smtClean="0"/>
              <a:t>1-2 semanas: Ya al comienzo vemos como el coste esta por encima de lo presupuestado.</a:t>
            </a:r>
            <a:endParaRPr lang="es-ES" sz="2400" dirty="0"/>
          </a:p>
        </p:txBody>
      </p:sp>
      <p:sp>
        <p:nvSpPr>
          <p:cNvPr id="8" name="2 Marcador de contenido"/>
          <p:cNvSpPr txBox="1">
            <a:spLocks/>
          </p:cNvSpPr>
          <p:nvPr/>
        </p:nvSpPr>
        <p:spPr>
          <a:xfrm>
            <a:off x="2411760" y="3010693"/>
            <a:ext cx="6247606" cy="11383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s-ES" sz="2400" dirty="0" smtClean="0"/>
              <a:t>3-4 semanas: El coste en la tercera semana se iguala con lo presupuestado pero nuevamente vuelve a crecer.</a:t>
            </a:r>
            <a:endParaRPr lang="es-ES" sz="2400" dirty="0"/>
          </a:p>
        </p:txBody>
      </p:sp>
      <p:sp>
        <p:nvSpPr>
          <p:cNvPr id="9" name="2 Marcador de contenido"/>
          <p:cNvSpPr txBox="1">
            <a:spLocks/>
          </p:cNvSpPr>
          <p:nvPr/>
        </p:nvSpPr>
        <p:spPr>
          <a:xfrm>
            <a:off x="2483768" y="4581128"/>
            <a:ext cx="6247606" cy="11383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s-ES" sz="2400" dirty="0" smtClean="0"/>
              <a:t>5-6-7 semanas: Al igual que ocurría con la planificación el coste empieza a incumplirse hasta llegar a irse de las manos.</a:t>
            </a:r>
            <a:endParaRPr lang="es-ES" sz="2400" dirty="0"/>
          </a:p>
        </p:txBody>
      </p:sp>
    </p:spTree>
    <p:extLst>
      <p:ext uri="{BB962C8B-B14F-4D97-AF65-F5344CB8AC3E}">
        <p14:creationId xmlns:p14="http://schemas.microsoft.com/office/powerpoint/2010/main" val="150812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de Medidas correctora"/>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678" b="100000" l="0" r="100000">
                        <a14:backgroundMark x1="47667" y1="76510" x2="47667" y2="76510"/>
                        <a14:backgroundMark x1="46000" y1="85235" x2="46000" y2="85235"/>
                        <a14:backgroundMark x1="31000" y1="86913" x2="31000" y2="86913"/>
                      </a14:backgroundRemoval>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H="1">
            <a:off x="8100392" y="5301208"/>
            <a:ext cx="1224136" cy="1215975"/>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ES" dirty="0" smtClean="0"/>
              <a:t>MEDIDAS CORRECTORAS</a:t>
            </a:r>
            <a:endParaRPr lang="es-E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628800"/>
            <a:ext cx="5481920" cy="3110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2 Marcador de contenido"/>
          <p:cNvSpPr>
            <a:spLocks noGrp="1"/>
          </p:cNvSpPr>
          <p:nvPr>
            <p:ph idx="1"/>
          </p:nvPr>
        </p:nvSpPr>
        <p:spPr>
          <a:xfrm>
            <a:off x="628650" y="4738885"/>
            <a:ext cx="7886700" cy="1438077"/>
          </a:xfrm>
        </p:spPr>
        <p:txBody>
          <a:bodyPr>
            <a:normAutofit fontScale="92500" lnSpcReduction="20000"/>
          </a:bodyPr>
          <a:lstStyle/>
          <a:p>
            <a:pPr marL="0" indent="0">
              <a:buNone/>
            </a:pPr>
            <a:r>
              <a:rPr lang="es-ES" sz="3200" dirty="0" smtClean="0"/>
              <a:t>En cuanto a medidas correctoras deberíamos realizar algunas para hacer crecer el rendimiento tanto en coste, como en planificación.</a:t>
            </a:r>
            <a:endParaRPr lang="es-ES" sz="3200" dirty="0"/>
          </a:p>
        </p:txBody>
      </p:sp>
    </p:spTree>
    <p:extLst>
      <p:ext uri="{BB962C8B-B14F-4D97-AF65-F5344CB8AC3E}">
        <p14:creationId xmlns:p14="http://schemas.microsoft.com/office/powerpoint/2010/main" val="418335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MEDIDAS CORRECTORAS</a:t>
            </a:r>
            <a:endParaRPr lang="es-ES" dirty="0"/>
          </a:p>
        </p:txBody>
      </p:sp>
      <p:sp>
        <p:nvSpPr>
          <p:cNvPr id="6" name="2 Marcador de contenido"/>
          <p:cNvSpPr>
            <a:spLocks noGrp="1"/>
          </p:cNvSpPr>
          <p:nvPr>
            <p:ph idx="1"/>
          </p:nvPr>
        </p:nvSpPr>
        <p:spPr>
          <a:xfrm>
            <a:off x="628650" y="1772817"/>
            <a:ext cx="7886700" cy="4404146"/>
          </a:xfrm>
        </p:spPr>
        <p:txBody>
          <a:bodyPr>
            <a:normAutofit/>
          </a:bodyPr>
          <a:lstStyle/>
          <a:p>
            <a:pPr marL="0" indent="0">
              <a:buNone/>
            </a:pPr>
            <a:r>
              <a:rPr lang="es-ES" sz="3200" dirty="0" smtClean="0"/>
              <a:t>En ambos podemos observar como lo presupuestado se nos ha quedado atrás, es decir hemos hecho un mal presupuesto tanto de coste como de planificación, esto puede darse debido a un mal presupuesto o un equipo nefasto.</a:t>
            </a:r>
            <a:endParaRPr lang="es-ES" sz="3200" dirty="0"/>
          </a:p>
        </p:txBody>
      </p:sp>
      <p:pic>
        <p:nvPicPr>
          <p:cNvPr id="5" name="Picture 2" descr="Resultado de imagen de Medidas correctora"/>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678" b="100000" l="0" r="100000">
                        <a14:backgroundMark x1="47667" y1="76510" x2="47667" y2="76510"/>
                        <a14:backgroundMark x1="46000" y1="85235" x2="46000" y2="85235"/>
                        <a14:backgroundMark x1="31000" y1="86913" x2="31000" y2="86913"/>
                      </a14:backgroundRemoval>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H="1">
            <a:off x="8100392" y="5301208"/>
            <a:ext cx="1224136" cy="12159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sultado de imagen de Motivac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797152"/>
            <a:ext cx="2304256" cy="14401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de diner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872" y="4797152"/>
            <a:ext cx="2402210" cy="14725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de viajes"/>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28468"/>
          <a:stretch/>
        </p:blipFill>
        <p:spPr bwMode="auto">
          <a:xfrm>
            <a:off x="6062547" y="4869161"/>
            <a:ext cx="231788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67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7627" y="692696"/>
            <a:ext cx="7886700" cy="1145224"/>
          </a:xfrm>
        </p:spPr>
        <p:txBody>
          <a:bodyPr>
            <a:normAutofit fontScale="90000"/>
          </a:bodyPr>
          <a:lstStyle/>
          <a:p>
            <a:r>
              <a:rPr lang="es-ES" dirty="0" smtClean="0"/>
              <a:t>MEDIDAS </a:t>
            </a:r>
            <a:r>
              <a:rPr lang="es-ES" dirty="0" smtClean="0"/>
              <a:t>CORRECTORAS – ESTRATEGIAS BASADAS EN EL GESTOR DEL PROYECTO</a:t>
            </a:r>
            <a:endParaRPr lang="es-ES" dirty="0"/>
          </a:p>
        </p:txBody>
      </p:sp>
      <p:sp>
        <p:nvSpPr>
          <p:cNvPr id="6" name="2 Marcador de contenido"/>
          <p:cNvSpPr>
            <a:spLocks noGrp="1"/>
          </p:cNvSpPr>
          <p:nvPr>
            <p:ph idx="1"/>
          </p:nvPr>
        </p:nvSpPr>
        <p:spPr>
          <a:xfrm>
            <a:off x="628650" y="2132855"/>
            <a:ext cx="7886700" cy="2160241"/>
          </a:xfrm>
        </p:spPr>
        <p:txBody>
          <a:bodyPr>
            <a:normAutofit/>
          </a:bodyPr>
          <a:lstStyle/>
          <a:p>
            <a:pPr marL="0" indent="0">
              <a:buNone/>
            </a:pPr>
            <a:r>
              <a:rPr lang="es-ES" sz="3200" dirty="0"/>
              <a:t>Reasignar recursos desde tareas no </a:t>
            </a:r>
            <a:r>
              <a:rPr lang="es-ES" sz="3200" dirty="0" smtClean="0"/>
              <a:t>críticas – dado que se ha fallado en coste y en planificación, puede que necesitemos reasignar los recursos </a:t>
            </a:r>
            <a:r>
              <a:rPr lang="es-ES" sz="3200" dirty="0" smtClean="0"/>
              <a:t>.</a:t>
            </a:r>
            <a:endParaRPr lang="es-ES" sz="3200" dirty="0"/>
          </a:p>
        </p:txBody>
      </p:sp>
      <p:pic>
        <p:nvPicPr>
          <p:cNvPr id="5" name="Picture 2" descr="Resultado de imagen de Medidas correctora"/>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678" b="100000" l="0" r="100000">
                        <a14:backgroundMark x1="47667" y1="76510" x2="47667" y2="76510"/>
                        <a14:backgroundMark x1="46000" y1="85235" x2="46000" y2="85235"/>
                        <a14:backgroundMark x1="31000" y1="86913" x2="31000" y2="86913"/>
                      </a14:backgroundRemoval>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H="1">
            <a:off x="8100392" y="5301208"/>
            <a:ext cx="1224136" cy="12159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recursos proyecto"/>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34845" y1="45775" x2="58557" y2="25000"/>
                        <a14:foregroundMark x1="35052" y1="67958" x2="58144" y2="84155"/>
                        <a14:foregroundMark x1="60000" y1="97183" x2="97113" y2="69718"/>
                        <a14:foregroundMark x1="96701" y1="93310" x2="73402" y2="86268"/>
                        <a14:foregroundMark x1="59794" y1="75704" x2="97320" y2="77113"/>
                        <a14:foregroundMark x1="55464" y1="5282" x2="93608" y2="6690"/>
                        <a14:foregroundMark x1="34227" y1="60915" x2="3299" y2="58803"/>
                        <a14:foregroundMark x1="76082" y1="71127" x2="76082" y2="71127"/>
                        <a14:foregroundMark x1="84742" y1="71127" x2="58144" y2="67958"/>
                        <a14:backgroundMark x1="22268" y1="10915" x2="22268" y2="10915"/>
                        <a14:backgroundMark x1="37526" y1="11972" x2="37526" y2="11972"/>
                        <a14:backgroundMark x1="48041" y1="19366" x2="9278" y2="15493"/>
                        <a14:backgroundMark x1="2268" y1="37324" x2="0" y2="60563"/>
                        <a14:backgroundMark x1="9691" y1="95423" x2="206" y2="73239"/>
                        <a14:backgroundMark x1="1649" y1="83451" x2="0" y2="52465"/>
                        <a14:backgroundMark x1="25979" y1="95423" x2="54433" y2="79577"/>
                        <a14:backgroundMark x1="98351" y1="40493" x2="98351" y2="0"/>
                      </a14:backgroundRemoval>
                    </a14:imgEffect>
                  </a14:imgLayer>
                </a14:imgProps>
              </a:ext>
              <a:ext uri="{28A0092B-C50C-407E-A947-70E740481C1C}">
                <a14:useLocalDpi xmlns:a14="http://schemas.microsoft.com/office/drawing/2010/main" val="0"/>
              </a:ext>
            </a:extLst>
          </a:blip>
          <a:srcRect/>
          <a:stretch>
            <a:fillRect/>
          </a:stretch>
        </p:blipFill>
        <p:spPr bwMode="auto">
          <a:xfrm>
            <a:off x="2699792" y="4268153"/>
            <a:ext cx="3528392" cy="206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38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7627" y="692696"/>
            <a:ext cx="7886700" cy="1145224"/>
          </a:xfrm>
        </p:spPr>
        <p:txBody>
          <a:bodyPr>
            <a:normAutofit fontScale="90000"/>
          </a:bodyPr>
          <a:lstStyle/>
          <a:p>
            <a:r>
              <a:rPr lang="es-ES" dirty="0" smtClean="0"/>
              <a:t>MEDIDAS </a:t>
            </a:r>
            <a:r>
              <a:rPr lang="es-ES" dirty="0" smtClean="0"/>
              <a:t>CORRECTORAS – ESTRATEGIAS BASADAS EN EL CLIENTE</a:t>
            </a:r>
            <a:endParaRPr lang="es-ES" dirty="0"/>
          </a:p>
        </p:txBody>
      </p:sp>
      <p:sp>
        <p:nvSpPr>
          <p:cNvPr id="6" name="2 Marcador de contenido"/>
          <p:cNvSpPr>
            <a:spLocks noGrp="1"/>
          </p:cNvSpPr>
          <p:nvPr>
            <p:ph idx="1"/>
          </p:nvPr>
        </p:nvSpPr>
        <p:spPr>
          <a:xfrm>
            <a:off x="628650" y="2132855"/>
            <a:ext cx="7886700" cy="2160241"/>
          </a:xfrm>
        </p:spPr>
        <p:txBody>
          <a:bodyPr>
            <a:normAutofit/>
          </a:bodyPr>
          <a:lstStyle/>
          <a:p>
            <a:pPr marL="0" indent="0">
              <a:buNone/>
            </a:pPr>
            <a:r>
              <a:rPr lang="es-ES" sz="3200" dirty="0" smtClean="0"/>
              <a:t>Solicitar ampliación fecha final – que nos ayuden a retomar el proyecto con tiempo</a:t>
            </a:r>
            <a:r>
              <a:rPr lang="es-ES" sz="3200" dirty="0" smtClean="0"/>
              <a:t>.</a:t>
            </a:r>
            <a:endParaRPr lang="es-ES" sz="3200" dirty="0"/>
          </a:p>
        </p:txBody>
      </p:sp>
      <p:pic>
        <p:nvPicPr>
          <p:cNvPr id="5" name="Picture 2" descr="Resultado de imagen de Medidas correctora"/>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678" b="100000" l="0" r="100000">
                        <a14:backgroundMark x1="47667" y1="76510" x2="47667" y2="76510"/>
                        <a14:backgroundMark x1="46000" y1="85235" x2="46000" y2="85235"/>
                        <a14:backgroundMark x1="31000" y1="86913" x2="31000" y2="86913"/>
                      </a14:backgroundRemoval>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H="1">
            <a:off x="8100392" y="5301208"/>
            <a:ext cx="1224136" cy="12159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sultado de imagen de calendar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4538" y="3667671"/>
            <a:ext cx="3259554" cy="271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04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CETO DE CIUDAD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0525755_TF03031010_TF03031010.potx" id="{6502C5B4-BC1D-4665-B660-4778CE5B702E}" vid="{AC68B619-44AC-48CE-8735-52326BEA3D6C}"/>
    </a:ext>
  </a:extLst>
</a:theme>
</file>

<file path=docProps/app.xml><?xml version="1.0" encoding="utf-8"?>
<Properties xmlns="http://schemas.openxmlformats.org/officeDocument/2006/extended-properties" xmlns:vt="http://schemas.openxmlformats.org/officeDocument/2006/docPropsVTypes">
  <Template>tf03031010</Template>
  <TotalTime>46</TotalTime>
  <Words>284</Words>
  <Application>Microsoft Office PowerPoint</Application>
  <PresentationFormat>Presentación en pantalla (4:3)</PresentationFormat>
  <Paragraphs>21</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BOCETO DE CIUDAD 16X9</vt:lpstr>
      <vt:lpstr>Ejercicio 5. GPS</vt:lpstr>
      <vt:lpstr>ENUNCIADO  Realiza un informe sobre el gráfico          a) Explica la evolución del gráfico  b) Indica qué medidas adoptarías como gestor del proyecto en caso de que sea necesario realizar algún tipo de acción correctora respecto a la tendencia mostrada</vt:lpstr>
      <vt:lpstr>EVOLUCIÓN DEL GRAFICO</vt:lpstr>
      <vt:lpstr>EVOLUCIÓN DEL GRAFICO – ESTUDIO DE LA PLANIFICACIÓN (S)</vt:lpstr>
      <vt:lpstr>EVOLUCIÓN DEL GRAFICO – ESTUDIO DEL COSTE (C)</vt:lpstr>
      <vt:lpstr>MEDIDAS CORRECTORAS</vt:lpstr>
      <vt:lpstr>MEDIDAS CORRECTORAS</vt:lpstr>
      <vt:lpstr>MEDIDAS CORRECTORAS – ESTRATEGIAS BASADAS EN EL GESTOR DEL PROYECTO</vt:lpstr>
      <vt:lpstr>MEDIDAS CORRECTORAS – ESTRATEGIAS BASADAS EN EL CLIENTE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5. GPS</dc:title>
  <dc:creator>Juan Francisco Aban Fontecha</dc:creator>
  <cp:lastModifiedBy>Juan Francisco Aban Fontecha</cp:lastModifiedBy>
  <cp:revision>6</cp:revision>
  <dcterms:created xsi:type="dcterms:W3CDTF">2017-12-06T09:04:01Z</dcterms:created>
  <dcterms:modified xsi:type="dcterms:W3CDTF">2017-12-12T22:17:22Z</dcterms:modified>
</cp:coreProperties>
</file>