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49"/>
  </p:notesMasterIdLst>
  <p:sldIdLst>
    <p:sldId id="256" r:id="rId5"/>
    <p:sldId id="295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257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</p:sldIdLst>
  <p:sldSz cx="9144000" cy="5143500" type="screen16x9"/>
  <p:notesSz cx="6858000" cy="9144000"/>
  <p:embeddedFontLst>
    <p:embeddedFont>
      <p:font typeface="Lato" panose="020F0502020204030203" pitchFamily="34" charset="0"/>
      <p:regular r:id="rId50"/>
      <p:bold r:id="rId51"/>
      <p:italic r:id="rId52"/>
      <p:boldItalic r:id="rId53"/>
    </p:embeddedFont>
    <p:embeddedFont>
      <p:font typeface="Raleway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59242-10C4-BCCC-B95F-C4A36E6A5DA5}" v="1" dt="2023-09-25T14:35:18.480"/>
  </p1510:revLst>
</p1510:revInfo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48" y="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7.fntdata"/><Relationship Id="rId8" Type="http://schemas.openxmlformats.org/officeDocument/2006/relationships/slide" Target="slides/slide4.xml"/><Relationship Id="rId51" Type="http://schemas.openxmlformats.org/officeDocument/2006/relationships/font" Target="fonts/font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5.fntdata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0" y="4786328"/>
            <a:ext cx="9144000" cy="35717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Antonio Pérez</a:t>
            </a: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0"/>
          </p:nvPr>
        </p:nvSpPr>
        <p:spPr>
          <a:xfrm>
            <a:off x="8215338" y="4830000"/>
            <a:ext cx="548700" cy="31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342900" marR="0" lvl="0" indent="-2667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812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3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" name="4 Rectángulo"/>
          <p:cNvSpPr/>
          <p:nvPr userDrawn="1"/>
        </p:nvSpPr>
        <p:spPr>
          <a:xfrm>
            <a:off x="0" y="4786328"/>
            <a:ext cx="9144000" cy="35717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Antonio Pérez</a:t>
            </a:r>
          </a:p>
        </p:txBody>
      </p:sp>
      <p:sp>
        <p:nvSpPr>
          <p:cNvPr id="9" name="6 Marcador de número de diapositiva"/>
          <p:cNvSpPr txBox="1">
            <a:spLocks/>
          </p:cNvSpPr>
          <p:nvPr userDrawn="1"/>
        </p:nvSpPr>
        <p:spPr>
          <a:xfrm>
            <a:off x="8215338" y="4830000"/>
            <a:ext cx="548700" cy="31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Fundación San Pablo Andalucía CEU">
            <a:extLst>
              <a:ext uri="{FF2B5EF4-FFF2-40B4-BE49-F238E27FC236}">
                <a16:creationId xmlns:a16="http://schemas.microsoft.com/office/drawing/2014/main" id="{913C7C65-3F02-B95D-2585-4EDF518CCD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592"/>
            <a:ext cx="1804243" cy="88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4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285720" y="2762725"/>
            <a:ext cx="664373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dirty="0"/>
              <a:t>HTML (</a:t>
            </a:r>
            <a:r>
              <a:rPr lang="en-US" sz="4000" dirty="0" err="1"/>
              <a:t>Resumen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3" name="2 Rectángulo"/>
          <p:cNvSpPr/>
          <p:nvPr/>
        </p:nvSpPr>
        <p:spPr>
          <a:xfrm>
            <a:off x="142844" y="4126660"/>
            <a:ext cx="4572000" cy="2862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ts val="2400"/>
            </a:pPr>
            <a:r>
              <a:rPr lang="es-ES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CURSO 2024-2025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D1986D-536D-2072-E80C-4792FF48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4" y="483518"/>
            <a:ext cx="8928992" cy="3017520"/>
          </a:xfrm>
        </p:spPr>
        <p:txBody>
          <a:bodyPr numCol="2"/>
          <a:lstStyle/>
          <a:p>
            <a:pPr algn="l"/>
            <a:r>
              <a:rPr lang="es-ES" sz="1200" b="1" i="0" u="none" strike="noStrike" baseline="0" dirty="0">
                <a:latin typeface="Arial" panose="020B0604020202020204" pitchFamily="34" charset="0"/>
              </a:rPr>
              <a:t>Campos del formulario</a:t>
            </a:r>
          </a:p>
          <a:p>
            <a:pPr algn="l"/>
            <a:r>
              <a:rPr lang="es-ES" sz="12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200" b="1" i="0" u="none" strike="noStrike" baseline="0" dirty="0">
                <a:latin typeface="Arial" panose="020B0604020202020204" pitchFamily="34" charset="0"/>
              </a:rPr>
              <a:t>Texto </a:t>
            </a:r>
            <a:r>
              <a:rPr lang="es-ES" sz="1200" b="1" i="0" u="none" strike="noStrike" baseline="0" dirty="0">
                <a:latin typeface="Times New Roman" panose="02020603050405020304" pitchFamily="18" charset="0"/>
              </a:rPr>
              <a:t>: </a:t>
            </a:r>
            <a:r>
              <a:rPr lang="es-ES" sz="1200" b="0" i="0" u="none" strike="noStrike" baseline="0" dirty="0">
                <a:latin typeface="Courier"/>
              </a:rPr>
              <a:t>&lt;input </a:t>
            </a:r>
            <a:r>
              <a:rPr lang="es-ES" sz="1200" b="0" i="0" u="none" strike="noStrike" baseline="0" dirty="0" err="1">
                <a:latin typeface="Courier"/>
              </a:rPr>
              <a:t>type</a:t>
            </a:r>
            <a:r>
              <a:rPr lang="es-ES" sz="1200" b="0" i="0" u="none" strike="noStrike" baseline="0" dirty="0">
                <a:latin typeface="Courier"/>
              </a:rPr>
              <a:t>="</a:t>
            </a:r>
            <a:r>
              <a:rPr lang="es-ES" sz="1200" b="0" i="0" u="none" strike="noStrike" baseline="0" dirty="0" err="1">
                <a:latin typeface="Courier"/>
              </a:rPr>
              <a:t>text</a:t>
            </a:r>
            <a:r>
              <a:rPr lang="es-ES" sz="1200" b="0" i="0" u="none" strike="noStrike" baseline="0" dirty="0">
                <a:latin typeface="Courier"/>
              </a:rPr>
              <a:t>" </a:t>
            </a:r>
            <a:r>
              <a:rPr lang="es-ES" sz="1200" b="0" i="0" u="none" strike="noStrike" baseline="0" dirty="0" err="1">
                <a:latin typeface="Courier"/>
              </a:rPr>
              <a:t>name</a:t>
            </a:r>
            <a:r>
              <a:rPr lang="es-ES" sz="1200" b="0" i="0" u="none" strike="noStrike" baseline="0" dirty="0">
                <a:latin typeface="Courier"/>
              </a:rPr>
              <a:t>="nombre" </a:t>
            </a:r>
            <a:r>
              <a:rPr lang="es-ES" sz="1200" b="0" i="0" u="none" strike="noStrike" baseline="0" dirty="0" err="1">
                <a:latin typeface="Courier"/>
              </a:rPr>
              <a:t>size</a:t>
            </a:r>
            <a:r>
              <a:rPr lang="es-ES" sz="1200" b="0" i="0" u="none" strike="noStrike" baseline="0" dirty="0">
                <a:latin typeface="Courier"/>
              </a:rPr>
              <a:t>="</a:t>
            </a:r>
            <a:r>
              <a:rPr lang="es-ES" sz="1200" b="0" i="0" u="none" strike="noStrike" baseline="0" dirty="0" err="1">
                <a:latin typeface="Courier"/>
              </a:rPr>
              <a:t>ancho_caja</a:t>
            </a:r>
            <a:r>
              <a:rPr lang="es-ES" sz="1200" b="0" i="0" u="none" strike="noStrike" baseline="0" dirty="0">
                <a:latin typeface="Courier"/>
              </a:rPr>
              <a:t>"</a:t>
            </a:r>
          </a:p>
          <a:p>
            <a:pPr algn="l"/>
            <a:r>
              <a:rPr lang="es-ES" sz="1200" b="0" i="0" u="none" strike="noStrike" baseline="0" dirty="0" err="1">
                <a:latin typeface="Courier"/>
              </a:rPr>
              <a:t>maxlength</a:t>
            </a:r>
            <a:r>
              <a:rPr lang="es-ES" sz="1200" b="0" i="0" u="none" strike="noStrike" baseline="0" dirty="0">
                <a:latin typeface="Courier"/>
              </a:rPr>
              <a:t>="</a:t>
            </a:r>
            <a:r>
              <a:rPr lang="es-ES" sz="1200" b="0" i="0" u="none" strike="noStrike" baseline="0" dirty="0" err="1">
                <a:latin typeface="Courier"/>
              </a:rPr>
              <a:t>max_caracteres</a:t>
            </a:r>
            <a:r>
              <a:rPr lang="es-ES" sz="1200" b="0" i="0" u="none" strike="noStrike" baseline="0" dirty="0">
                <a:latin typeface="Courier"/>
              </a:rPr>
              <a:t>" </a:t>
            </a:r>
            <a:r>
              <a:rPr lang="es-ES" sz="1200" b="0" i="0" u="none" strike="noStrike" baseline="0" dirty="0" err="1">
                <a:latin typeface="Courier"/>
              </a:rPr>
              <a:t>value</a:t>
            </a:r>
            <a:r>
              <a:rPr lang="es-ES" sz="1200" b="0" i="0" u="none" strike="noStrike" baseline="0" dirty="0">
                <a:latin typeface="Courier"/>
              </a:rPr>
              <a:t>="</a:t>
            </a:r>
            <a:r>
              <a:rPr lang="es-ES" sz="1200" b="0" i="0" u="none" strike="noStrike" baseline="0" dirty="0" err="1">
                <a:latin typeface="Courier"/>
              </a:rPr>
              <a:t>valor_defecto</a:t>
            </a:r>
            <a:r>
              <a:rPr lang="es-ES" sz="1200" b="0" i="0" u="none" strike="noStrike" baseline="0" dirty="0">
                <a:latin typeface="Courier"/>
              </a:rPr>
              <a:t>" /&gt;</a:t>
            </a:r>
          </a:p>
          <a:p>
            <a:pPr algn="l"/>
            <a:r>
              <a:rPr lang="es-ES" sz="12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200" b="1" i="0" u="none" strike="noStrike" baseline="0" dirty="0">
                <a:latin typeface="Arial" panose="020B0604020202020204" pitchFamily="34" charset="0"/>
              </a:rPr>
              <a:t>Contraseña </a:t>
            </a:r>
            <a:r>
              <a:rPr lang="es-ES" sz="1200" b="0" i="0" u="none" strike="noStrike" baseline="0" dirty="0">
                <a:latin typeface="Courier"/>
              </a:rPr>
              <a:t>: &lt;input </a:t>
            </a:r>
            <a:r>
              <a:rPr lang="es-ES" sz="1200" b="0" i="0" u="none" strike="noStrike" baseline="0" dirty="0" err="1">
                <a:latin typeface="Courier"/>
              </a:rPr>
              <a:t>type</a:t>
            </a:r>
            <a:r>
              <a:rPr lang="es-ES" sz="1200" b="0" i="0" u="none" strike="noStrike" baseline="0" dirty="0">
                <a:latin typeface="Courier"/>
              </a:rPr>
              <a:t>="</a:t>
            </a:r>
            <a:r>
              <a:rPr lang="es-ES" sz="1200" b="0" i="0" u="none" strike="noStrike" baseline="0" dirty="0" err="1">
                <a:latin typeface="Courier"/>
              </a:rPr>
              <a:t>password</a:t>
            </a:r>
            <a:r>
              <a:rPr lang="es-ES" sz="1200" b="0" i="0" u="none" strike="noStrike" baseline="0" dirty="0">
                <a:latin typeface="Courier"/>
              </a:rPr>
              <a:t>" </a:t>
            </a:r>
            <a:r>
              <a:rPr lang="es-ES" sz="1200" b="0" i="0" u="none" strike="noStrike" baseline="0" dirty="0" err="1">
                <a:latin typeface="Courier"/>
              </a:rPr>
              <a:t>name</a:t>
            </a:r>
            <a:r>
              <a:rPr lang="es-ES" sz="1200" b="0" i="0" u="none" strike="noStrike" baseline="0" dirty="0">
                <a:latin typeface="Courier"/>
              </a:rPr>
              <a:t>="nombre" </a:t>
            </a:r>
            <a:r>
              <a:rPr lang="es-ES" sz="1200" b="0" i="0" u="none" strike="noStrike" baseline="0" dirty="0" err="1">
                <a:latin typeface="Courier"/>
              </a:rPr>
              <a:t>size</a:t>
            </a:r>
            <a:r>
              <a:rPr lang="es-ES" sz="1200" b="0" i="0" u="none" strike="noStrike" baseline="0" dirty="0">
                <a:latin typeface="Courier"/>
              </a:rPr>
              <a:t>="</a:t>
            </a:r>
            <a:r>
              <a:rPr lang="es-ES" sz="1200" b="0" i="0" u="none" strike="noStrike" baseline="0" dirty="0" err="1">
                <a:latin typeface="Courier"/>
              </a:rPr>
              <a:t>ancho_caja</a:t>
            </a:r>
            <a:r>
              <a:rPr lang="es-ES" sz="1200" b="0" i="0" u="none" strike="noStrike" baseline="0" dirty="0">
                <a:latin typeface="Courier"/>
              </a:rPr>
              <a:t>"</a:t>
            </a:r>
          </a:p>
          <a:p>
            <a:pPr algn="l"/>
            <a:r>
              <a:rPr lang="es-ES" sz="1200" b="0" i="0" u="none" strike="noStrike" baseline="0" dirty="0" err="1">
                <a:latin typeface="Courier"/>
              </a:rPr>
              <a:t>maxlength</a:t>
            </a:r>
            <a:r>
              <a:rPr lang="es-ES" sz="1200" b="0" i="0" u="none" strike="noStrike" baseline="0" dirty="0">
                <a:latin typeface="Courier"/>
              </a:rPr>
              <a:t>="</a:t>
            </a:r>
            <a:r>
              <a:rPr lang="es-ES" sz="1200" b="0" i="0" u="none" strike="noStrike" baseline="0" dirty="0" err="1">
                <a:latin typeface="Courier"/>
              </a:rPr>
              <a:t>max_caracteres</a:t>
            </a:r>
            <a:r>
              <a:rPr lang="es-ES" sz="1200" b="0" i="0" u="none" strike="noStrike" baseline="0" dirty="0">
                <a:latin typeface="Courier"/>
              </a:rPr>
              <a:t>" /&gt;</a:t>
            </a:r>
          </a:p>
          <a:p>
            <a:pPr algn="l"/>
            <a:r>
              <a:rPr lang="es-ES" sz="12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200" b="1" i="0" u="none" strike="noStrike" baseline="0" dirty="0">
                <a:latin typeface="Arial" panose="020B0604020202020204" pitchFamily="34" charset="0"/>
              </a:rPr>
              <a:t>Texto largo </a:t>
            </a:r>
            <a:r>
              <a:rPr lang="es-ES" sz="1200" b="0" i="0" u="none" strike="noStrike" baseline="0" dirty="0">
                <a:latin typeface="Courier"/>
              </a:rPr>
              <a:t>: &lt;</a:t>
            </a:r>
            <a:r>
              <a:rPr lang="es-ES" sz="1200" b="0" i="0" u="none" strike="noStrike" baseline="0" dirty="0" err="1">
                <a:latin typeface="Courier"/>
              </a:rPr>
              <a:t>textarea</a:t>
            </a:r>
            <a:r>
              <a:rPr lang="es-ES" sz="1200" b="0" i="0" u="none" strike="noStrike" baseline="0" dirty="0">
                <a:latin typeface="Courier"/>
              </a:rPr>
              <a:t> </a:t>
            </a:r>
            <a:r>
              <a:rPr lang="es-ES" sz="1200" b="0" i="0" u="none" strike="noStrike" baseline="0" dirty="0" err="1">
                <a:latin typeface="Courier"/>
              </a:rPr>
              <a:t>name</a:t>
            </a:r>
            <a:r>
              <a:rPr lang="es-ES" sz="1200" b="0" i="0" u="none" strike="noStrike" baseline="0" dirty="0">
                <a:latin typeface="Courier"/>
              </a:rPr>
              <a:t>="nombre"&gt; </a:t>
            </a:r>
            <a:r>
              <a:rPr lang="es-ES" sz="1200" b="0" i="0" u="none" strike="noStrike" baseline="0" dirty="0" err="1">
                <a:latin typeface="Courier"/>
              </a:rPr>
              <a:t>Valor_defecto</a:t>
            </a:r>
            <a:r>
              <a:rPr lang="es-ES" sz="1200" b="0" i="0" u="none" strike="noStrike" baseline="0" dirty="0">
                <a:latin typeface="Courier"/>
              </a:rPr>
              <a:t> &lt;/</a:t>
            </a:r>
            <a:r>
              <a:rPr lang="es-ES" sz="1200" b="0" i="0" u="none" strike="noStrike" baseline="0" dirty="0" err="1">
                <a:latin typeface="Courier"/>
              </a:rPr>
              <a:t>textarea</a:t>
            </a:r>
            <a:r>
              <a:rPr lang="es-ES" sz="1200" b="0" i="0" u="none" strike="noStrike" baseline="0" dirty="0">
                <a:latin typeface="Courier"/>
              </a:rPr>
              <a:t>&gt;</a:t>
            </a:r>
          </a:p>
          <a:p>
            <a:pPr algn="l"/>
            <a:r>
              <a:rPr lang="es-ES" sz="12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200" b="1" i="0" u="none" strike="noStrike" baseline="0" dirty="0">
                <a:latin typeface="Arial" panose="020B0604020202020204" pitchFamily="34" charset="0"/>
              </a:rPr>
              <a:t>Botón radio </a:t>
            </a:r>
            <a:r>
              <a:rPr lang="es-ES" sz="1200" b="0" i="0" u="none" strike="noStrike" baseline="0" dirty="0">
                <a:latin typeface="Courier"/>
              </a:rPr>
              <a:t>: &lt;input </a:t>
            </a:r>
            <a:r>
              <a:rPr lang="es-ES" sz="1200" b="0" i="0" u="none" strike="noStrike" baseline="0" dirty="0" err="1">
                <a:latin typeface="Courier"/>
              </a:rPr>
              <a:t>type</a:t>
            </a:r>
            <a:r>
              <a:rPr lang="es-ES" sz="1200" b="0" i="0" u="none" strike="noStrike" baseline="0" dirty="0">
                <a:latin typeface="Courier"/>
              </a:rPr>
              <a:t>="radio" </a:t>
            </a:r>
            <a:r>
              <a:rPr lang="es-ES" sz="1200" b="0" i="0" u="none" strike="noStrike" baseline="0" dirty="0" err="1">
                <a:latin typeface="Courier"/>
              </a:rPr>
              <a:t>name</a:t>
            </a:r>
            <a:r>
              <a:rPr lang="es-ES" sz="1200" b="0" i="0" u="none" strike="noStrike" baseline="0" dirty="0">
                <a:latin typeface="Courier"/>
              </a:rPr>
              <a:t>="nombre" </a:t>
            </a:r>
            <a:r>
              <a:rPr lang="es-ES" sz="1200" b="0" i="0" u="none" strike="noStrike" baseline="0" dirty="0" err="1">
                <a:latin typeface="Courier"/>
              </a:rPr>
              <a:t>value</a:t>
            </a:r>
            <a:r>
              <a:rPr lang="es-ES" sz="1200" b="0" i="0" u="none" strike="noStrike" baseline="0" dirty="0">
                <a:latin typeface="Courier"/>
              </a:rPr>
              <a:t>="valor" /&gt;</a:t>
            </a:r>
            <a:r>
              <a:rPr lang="es-ES" sz="12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es-ES" sz="1200" b="0" i="0" u="none" strike="noStrike" baseline="0" dirty="0" err="1">
                <a:latin typeface="Arial" panose="020B0604020202020204" pitchFamily="34" charset="0"/>
              </a:rPr>
              <a:t>name</a:t>
            </a:r>
            <a:endParaRPr lang="es-ES" sz="12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es-ES" sz="1200" b="0" i="0" u="none" strike="noStrike" baseline="0" dirty="0">
                <a:latin typeface="Courier"/>
              </a:rPr>
              <a:t>debe ser igual en todos los botones relacionados.</a:t>
            </a:r>
          </a:p>
          <a:p>
            <a:pPr algn="l"/>
            <a:r>
              <a:rPr lang="es-ES" sz="12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200" b="1" i="0" u="none" strike="noStrike" baseline="0" dirty="0">
                <a:latin typeface="Arial" panose="020B0604020202020204" pitchFamily="34" charset="0"/>
              </a:rPr>
              <a:t>Botón </a:t>
            </a:r>
            <a:r>
              <a:rPr lang="es-ES" sz="1200" b="1" i="0" u="none" strike="noStrike" baseline="0" dirty="0" err="1">
                <a:latin typeface="Arial" panose="020B0604020202020204" pitchFamily="34" charset="0"/>
              </a:rPr>
              <a:t>checkbox</a:t>
            </a:r>
            <a:r>
              <a:rPr lang="es-ES" sz="1200" b="1" i="0" u="none" strike="noStrike" baseline="0" dirty="0">
                <a:latin typeface="Arial" panose="020B0604020202020204" pitchFamily="34" charset="0"/>
              </a:rPr>
              <a:t> : </a:t>
            </a:r>
            <a:r>
              <a:rPr lang="es-ES" sz="1200" b="0" i="0" u="none" strike="noStrike" baseline="0" dirty="0">
                <a:latin typeface="Courier"/>
              </a:rPr>
              <a:t>&lt;input </a:t>
            </a:r>
            <a:r>
              <a:rPr lang="es-ES" sz="1200" b="0" i="0" u="none" strike="noStrike" baseline="0" dirty="0" err="1">
                <a:latin typeface="Courier"/>
              </a:rPr>
              <a:t>type</a:t>
            </a:r>
            <a:r>
              <a:rPr lang="es-ES" sz="1200" b="0" i="0" u="none" strike="noStrike" baseline="0" dirty="0">
                <a:latin typeface="Courier"/>
              </a:rPr>
              <a:t>="</a:t>
            </a:r>
            <a:r>
              <a:rPr lang="es-ES" sz="1200" b="0" i="0" u="none" strike="noStrike" baseline="0" dirty="0" err="1">
                <a:latin typeface="Courier"/>
              </a:rPr>
              <a:t>checkbox</a:t>
            </a:r>
            <a:r>
              <a:rPr lang="es-ES" sz="1200" b="0" i="0" u="none" strike="noStrike" baseline="0" dirty="0">
                <a:latin typeface="Courier"/>
              </a:rPr>
              <a:t>" </a:t>
            </a:r>
            <a:r>
              <a:rPr lang="es-ES" sz="1200" b="0" i="0" u="none" strike="noStrike" baseline="0" dirty="0" err="1">
                <a:latin typeface="Courier"/>
              </a:rPr>
              <a:t>name</a:t>
            </a:r>
            <a:r>
              <a:rPr lang="es-ES" sz="1200" b="0" i="0" u="none" strike="noStrike" baseline="0" dirty="0">
                <a:latin typeface="Courier"/>
              </a:rPr>
              <a:t>="nombre" </a:t>
            </a:r>
            <a:r>
              <a:rPr lang="es-ES" sz="1200" b="0" i="0" u="none" strike="noStrike" baseline="0" dirty="0" err="1">
                <a:latin typeface="Courier"/>
              </a:rPr>
              <a:t>value</a:t>
            </a:r>
            <a:r>
              <a:rPr lang="es-ES" sz="1200" b="0" i="0" u="none" strike="noStrike" baseline="0" dirty="0">
                <a:latin typeface="Courier"/>
              </a:rPr>
              <a:t>="si" /&gt;</a:t>
            </a:r>
          </a:p>
          <a:p>
            <a:pPr algn="l"/>
            <a:r>
              <a:rPr lang="es-ES" sz="12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200" b="1" i="0" u="none" strike="noStrike" baseline="0" dirty="0">
                <a:latin typeface="Arial" panose="020B0604020202020204" pitchFamily="34" charset="0"/>
              </a:rPr>
              <a:t>Lista desplegable : </a:t>
            </a:r>
            <a:r>
              <a:rPr lang="es-ES" sz="1200" b="0" i="0" u="none" strike="noStrike" baseline="0" dirty="0">
                <a:latin typeface="Courier"/>
              </a:rPr>
              <a:t>&lt;</a:t>
            </a:r>
            <a:r>
              <a:rPr lang="es-ES" sz="1200" b="0" i="0" u="none" strike="noStrike" baseline="0" dirty="0" err="1">
                <a:latin typeface="Courier"/>
              </a:rPr>
              <a:t>select</a:t>
            </a:r>
            <a:r>
              <a:rPr lang="es-ES" sz="1200" b="0" i="0" u="none" strike="noStrike" baseline="0" dirty="0">
                <a:latin typeface="Courier"/>
              </a:rPr>
              <a:t> </a:t>
            </a:r>
            <a:r>
              <a:rPr lang="es-ES" sz="1200" b="0" i="0" u="none" strike="noStrike" baseline="0" dirty="0" err="1">
                <a:latin typeface="Courier"/>
              </a:rPr>
              <a:t>name</a:t>
            </a:r>
            <a:r>
              <a:rPr lang="es-ES" sz="1200" b="0" i="0" u="none" strike="noStrike" baseline="0" dirty="0">
                <a:latin typeface="Courier"/>
              </a:rPr>
              <a:t>="nombre" </a:t>
            </a:r>
            <a:r>
              <a:rPr lang="es-ES" sz="1200" b="0" i="0" u="none" strike="noStrike" baseline="0" dirty="0" err="1">
                <a:latin typeface="Courier"/>
              </a:rPr>
              <a:t>size</a:t>
            </a:r>
            <a:r>
              <a:rPr lang="es-ES" sz="1200" b="0" i="0" u="none" strike="noStrike" baseline="0" dirty="0">
                <a:latin typeface="Courier"/>
              </a:rPr>
              <a:t>="</a:t>
            </a:r>
            <a:r>
              <a:rPr lang="es-ES" sz="1200" b="0" i="0" u="none" strike="noStrike" baseline="0" dirty="0" err="1">
                <a:latin typeface="Courier"/>
              </a:rPr>
              <a:t>num</a:t>
            </a:r>
            <a:r>
              <a:rPr lang="es-ES" sz="1200" b="0" i="0" u="none" strike="noStrike" baseline="0" dirty="0">
                <a:latin typeface="Courier"/>
              </a:rPr>
              <a:t>"</a:t>
            </a:r>
          </a:p>
          <a:p>
            <a:pPr algn="l"/>
            <a:r>
              <a:rPr lang="es-ES" sz="1200" b="0" i="0" u="none" strike="noStrike" baseline="0" dirty="0" err="1">
                <a:latin typeface="Courier"/>
              </a:rPr>
              <a:t>multiple</a:t>
            </a:r>
            <a:r>
              <a:rPr lang="es-ES" sz="1200" b="0" i="0" u="none" strike="noStrike" baseline="0" dirty="0">
                <a:latin typeface="Courier"/>
              </a:rPr>
              <a:t>="</a:t>
            </a:r>
            <a:r>
              <a:rPr lang="es-ES" sz="1200" b="0" i="0" u="none" strike="noStrike" baseline="0" dirty="0" err="1">
                <a:latin typeface="Courier"/>
              </a:rPr>
              <a:t>multiple</a:t>
            </a:r>
            <a:r>
              <a:rPr lang="es-ES" sz="1200" b="0" i="0" u="none" strike="noStrike" baseline="0" dirty="0">
                <a:latin typeface="Courier"/>
              </a:rPr>
              <a:t>"&gt;... (etiquetas </a:t>
            </a:r>
            <a:r>
              <a:rPr lang="es-ES" sz="1200" b="0" i="0" u="none" strike="noStrike" baseline="0" dirty="0" err="1">
                <a:latin typeface="Courier"/>
              </a:rPr>
              <a:t>option</a:t>
            </a:r>
            <a:r>
              <a:rPr lang="es-ES" sz="1200" b="0" i="0" u="none" strike="noStrike" baseline="0" dirty="0">
                <a:latin typeface="Courier"/>
              </a:rPr>
              <a:t>) ...&lt;/</a:t>
            </a:r>
            <a:r>
              <a:rPr lang="es-ES" sz="1200" b="0" i="0" u="none" strike="noStrike" baseline="0" dirty="0" err="1">
                <a:latin typeface="Courier"/>
              </a:rPr>
              <a:t>select</a:t>
            </a:r>
            <a:r>
              <a:rPr lang="es-ES" sz="1200" b="0" i="0" u="none" strike="noStrike" baseline="0" dirty="0">
                <a:latin typeface="Courier"/>
              </a:rPr>
              <a:t>&gt; </a:t>
            </a:r>
            <a:r>
              <a:rPr lang="es-ES" sz="1200" b="0" i="0" u="none" strike="noStrike" baseline="0" dirty="0" err="1">
                <a:latin typeface="Arial" panose="020B0604020202020204" pitchFamily="34" charset="0"/>
              </a:rPr>
              <a:t>size</a:t>
            </a:r>
            <a:r>
              <a:rPr lang="es-ES" sz="1200" b="0" i="0" u="none" strike="noStrike" baseline="0" dirty="0">
                <a:latin typeface="Arial" panose="020B0604020202020204" pitchFamily="34" charset="0"/>
              </a:rPr>
              <a:t>: </a:t>
            </a:r>
            <a:r>
              <a:rPr lang="es-ES" sz="1200" b="0" i="0" u="none" strike="noStrike" baseline="0" dirty="0" err="1">
                <a:latin typeface="Arial" panose="020B0604020202020204" pitchFamily="34" charset="0"/>
              </a:rPr>
              <a:t>Num</a:t>
            </a:r>
            <a:endParaRPr lang="es-ES" sz="12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es-ES" sz="1200" b="0" i="0" u="none" strike="noStrike" baseline="0" dirty="0">
                <a:latin typeface="Arial" panose="020B0604020202020204" pitchFamily="34" charset="0"/>
              </a:rPr>
              <a:t>opciones que vemos a la vez. </a:t>
            </a:r>
            <a:r>
              <a:rPr lang="es-ES" sz="1200" b="0" i="0" u="none" strike="noStrike" baseline="0" dirty="0" err="1">
                <a:latin typeface="Arial" panose="020B0604020202020204" pitchFamily="34" charset="0"/>
              </a:rPr>
              <a:t>multiple</a:t>
            </a:r>
            <a:r>
              <a:rPr lang="es-ES" sz="1200" b="0" i="0" u="none" strike="noStrike" baseline="0" dirty="0">
                <a:latin typeface="Arial" panose="020B0604020202020204" pitchFamily="34" charset="0"/>
              </a:rPr>
              <a:t>: poder elegir más de una opción.</a:t>
            </a:r>
          </a:p>
          <a:p>
            <a:pPr algn="l"/>
            <a:r>
              <a:rPr lang="es-ES" sz="12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200" b="1" i="0" u="none" strike="noStrike" baseline="0" dirty="0">
                <a:latin typeface="Arial" panose="020B0604020202020204" pitchFamily="34" charset="0"/>
              </a:rPr>
              <a:t>Etiquetas </a:t>
            </a:r>
            <a:r>
              <a:rPr lang="es-ES" sz="1200" b="1" i="0" u="none" strike="noStrike" baseline="0" dirty="0" err="1">
                <a:latin typeface="Arial" panose="020B0604020202020204" pitchFamily="34" charset="0"/>
              </a:rPr>
              <a:t>option</a:t>
            </a:r>
            <a:r>
              <a:rPr lang="es-ES" sz="1200" b="1" i="0" u="none" strike="noStrike" baseline="0" dirty="0">
                <a:latin typeface="Arial" panose="020B0604020202020204" pitchFamily="34" charset="0"/>
              </a:rPr>
              <a:t>: </a:t>
            </a:r>
            <a:r>
              <a:rPr lang="es-ES" sz="1200" b="0" i="0" u="none" strike="noStrike" baseline="0" dirty="0">
                <a:latin typeface="Courier"/>
              </a:rPr>
              <a:t>&lt;</a:t>
            </a:r>
            <a:r>
              <a:rPr lang="es-ES" sz="1200" b="0" i="0" u="none" strike="noStrike" baseline="0" dirty="0" err="1">
                <a:latin typeface="Courier"/>
              </a:rPr>
              <a:t>option</a:t>
            </a:r>
            <a:r>
              <a:rPr lang="es-ES" sz="1200" b="0" i="0" u="none" strike="noStrike" baseline="0" dirty="0">
                <a:latin typeface="Courier"/>
              </a:rPr>
              <a:t> </a:t>
            </a:r>
            <a:r>
              <a:rPr lang="es-ES" sz="1200" b="0" i="0" u="none" strike="noStrike" baseline="0" dirty="0" err="1">
                <a:latin typeface="Courier"/>
              </a:rPr>
              <a:t>value</a:t>
            </a:r>
            <a:r>
              <a:rPr lang="es-ES" sz="1200" b="0" i="0" u="none" strike="noStrike" baseline="0" dirty="0">
                <a:latin typeface="Courier"/>
              </a:rPr>
              <a:t>="valor"&gt;texto&lt;/</a:t>
            </a:r>
            <a:r>
              <a:rPr lang="es-ES" sz="1200" b="0" i="0" u="none" strike="noStrike" baseline="0" dirty="0" err="1">
                <a:latin typeface="Courier"/>
              </a:rPr>
              <a:t>option</a:t>
            </a:r>
            <a:r>
              <a:rPr lang="es-ES" sz="1200" b="0" i="0" u="none" strike="noStrike" baseline="0" dirty="0">
                <a:latin typeface="Courier"/>
              </a:rPr>
              <a:t>&gt;</a:t>
            </a:r>
          </a:p>
          <a:p>
            <a:pPr algn="l"/>
            <a:r>
              <a:rPr lang="es-ES" sz="12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200" b="1" i="0" u="none" strike="noStrike" baseline="0" dirty="0">
                <a:latin typeface="Arial" panose="020B0604020202020204" pitchFamily="34" charset="0"/>
              </a:rPr>
              <a:t>Botón de </a:t>
            </a:r>
            <a:r>
              <a:rPr lang="es-ES" sz="1200" b="1" i="0" u="none" strike="noStrike" baseline="0" dirty="0" err="1">
                <a:latin typeface="Arial" panose="020B0604020202020204" pitchFamily="34" charset="0"/>
              </a:rPr>
              <a:t>envio</a:t>
            </a:r>
            <a:r>
              <a:rPr lang="es-ES" sz="1200" b="1" i="0" u="none" strike="noStrike" baseline="0" dirty="0">
                <a:latin typeface="Arial" panose="020B0604020202020204" pitchFamily="34" charset="0"/>
              </a:rPr>
              <a:t> : </a:t>
            </a:r>
            <a:r>
              <a:rPr lang="es-ES" sz="1200" b="0" i="0" u="none" strike="noStrike" baseline="0" dirty="0">
                <a:latin typeface="Courier"/>
              </a:rPr>
              <a:t>&lt;input </a:t>
            </a:r>
            <a:r>
              <a:rPr lang="es-ES" sz="1200" b="0" i="0" u="none" strike="noStrike" baseline="0" dirty="0" err="1">
                <a:latin typeface="Courier"/>
              </a:rPr>
              <a:t>type</a:t>
            </a:r>
            <a:r>
              <a:rPr lang="es-ES" sz="1200" b="0" i="0" u="none" strike="noStrike" baseline="0" dirty="0">
                <a:latin typeface="Courier"/>
              </a:rPr>
              <a:t>="</a:t>
            </a:r>
            <a:r>
              <a:rPr lang="es-ES" sz="1200" b="0" i="0" u="none" strike="noStrike" baseline="0" dirty="0" err="1">
                <a:latin typeface="Courier"/>
              </a:rPr>
              <a:t>submit</a:t>
            </a:r>
            <a:r>
              <a:rPr lang="es-ES" sz="1200" b="0" i="0" u="none" strike="noStrike" baseline="0" dirty="0">
                <a:latin typeface="Courier"/>
              </a:rPr>
              <a:t>" </a:t>
            </a:r>
            <a:r>
              <a:rPr lang="es-ES" sz="1200" b="0" i="0" u="none" strike="noStrike" baseline="0" dirty="0" err="1">
                <a:latin typeface="Courier"/>
              </a:rPr>
              <a:t>value</a:t>
            </a:r>
            <a:r>
              <a:rPr lang="es-ES" sz="1200" b="0" i="0" u="none" strike="noStrike" baseline="0" dirty="0">
                <a:latin typeface="Courier"/>
              </a:rPr>
              <a:t>="</a:t>
            </a:r>
            <a:r>
              <a:rPr lang="es-ES" sz="1200" b="0" i="0" u="none" strike="noStrike" baseline="0" dirty="0" err="1">
                <a:latin typeface="Courier"/>
              </a:rPr>
              <a:t>Texto_del_botón</a:t>
            </a:r>
            <a:r>
              <a:rPr lang="es-ES" sz="1200" b="0" i="0" u="none" strike="noStrike" baseline="0" dirty="0">
                <a:latin typeface="Courier"/>
              </a:rPr>
              <a:t>" /&gt;</a:t>
            </a:r>
          </a:p>
          <a:p>
            <a:pPr algn="l"/>
            <a:r>
              <a:rPr lang="es-ES" sz="12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200" b="1" i="0" u="none" strike="noStrike" baseline="0" dirty="0">
                <a:latin typeface="Arial" panose="020B0604020202020204" pitchFamily="34" charset="0"/>
              </a:rPr>
              <a:t>Botón de borrado : </a:t>
            </a:r>
            <a:r>
              <a:rPr lang="es-ES" sz="1200" b="0" i="0" u="none" strike="noStrike" baseline="0" dirty="0">
                <a:latin typeface="Courier"/>
              </a:rPr>
              <a:t>&lt;input </a:t>
            </a:r>
            <a:r>
              <a:rPr lang="es-ES" sz="1200" b="0" i="0" u="none" strike="noStrike" baseline="0" dirty="0" err="1">
                <a:latin typeface="Courier"/>
              </a:rPr>
              <a:t>type</a:t>
            </a:r>
            <a:r>
              <a:rPr lang="es-ES" sz="1200" b="0" i="0" u="none" strike="noStrike" baseline="0" dirty="0">
                <a:latin typeface="Courier"/>
              </a:rPr>
              <a:t>="</a:t>
            </a:r>
            <a:r>
              <a:rPr lang="es-ES" sz="1200" b="0" i="0" u="none" strike="noStrike" baseline="0" dirty="0" err="1">
                <a:latin typeface="Courier"/>
              </a:rPr>
              <a:t>reset</a:t>
            </a:r>
            <a:r>
              <a:rPr lang="es-ES" sz="1200" b="0" i="0" u="none" strike="noStrike" baseline="0" dirty="0">
                <a:latin typeface="Courier"/>
              </a:rPr>
              <a:t>" </a:t>
            </a:r>
            <a:r>
              <a:rPr lang="es-ES" sz="1200" b="0" i="0" u="none" strike="noStrike" baseline="0" dirty="0" err="1">
                <a:latin typeface="Courier"/>
              </a:rPr>
              <a:t>value</a:t>
            </a:r>
            <a:r>
              <a:rPr lang="es-ES" sz="1200" b="0" i="0" u="none" strike="noStrike" baseline="0" dirty="0">
                <a:latin typeface="Courier"/>
              </a:rPr>
              <a:t>="</a:t>
            </a:r>
            <a:r>
              <a:rPr lang="es-ES" sz="1200" b="0" i="0" u="none" strike="noStrike" baseline="0" dirty="0" err="1">
                <a:latin typeface="Courier"/>
              </a:rPr>
              <a:t>Texto_del_botón</a:t>
            </a:r>
            <a:r>
              <a:rPr lang="es-ES" sz="1200" b="0" i="0" u="none" strike="noStrike" baseline="0" dirty="0">
                <a:latin typeface="Courier"/>
              </a:rPr>
              <a:t>" /&gt;</a:t>
            </a:r>
          </a:p>
          <a:p>
            <a:pPr algn="l"/>
            <a:r>
              <a:rPr lang="es-ES" sz="12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200" b="1" i="0" u="none" strike="noStrike" baseline="0" dirty="0">
                <a:latin typeface="Arial" panose="020B0604020202020204" pitchFamily="34" charset="0"/>
              </a:rPr>
              <a:t>Enviar archivos : </a:t>
            </a:r>
            <a:r>
              <a:rPr lang="es-ES" sz="1200" b="0" i="0" u="none" strike="noStrike" baseline="0" dirty="0">
                <a:latin typeface="Courier"/>
              </a:rPr>
              <a:t>&lt;input </a:t>
            </a:r>
            <a:r>
              <a:rPr lang="es-ES" sz="1200" b="0" i="0" u="none" strike="noStrike" baseline="0" dirty="0" err="1">
                <a:latin typeface="Courier"/>
              </a:rPr>
              <a:t>type</a:t>
            </a:r>
            <a:r>
              <a:rPr lang="es-ES" sz="1200" b="0" i="0" u="none" strike="noStrike" baseline="0" dirty="0">
                <a:latin typeface="Courier"/>
              </a:rPr>
              <a:t>="file" </a:t>
            </a:r>
            <a:r>
              <a:rPr lang="es-ES" sz="1200" b="0" i="0" u="none" strike="noStrike" baseline="0" dirty="0" err="1">
                <a:latin typeface="Courier"/>
              </a:rPr>
              <a:t>name</a:t>
            </a:r>
            <a:r>
              <a:rPr lang="es-ES" sz="1200" b="0" i="0" u="none" strike="noStrike" baseline="0" dirty="0">
                <a:latin typeface="Courier"/>
              </a:rPr>
              <a:t>="nombre" /&gt;</a:t>
            </a:r>
          </a:p>
          <a:p>
            <a:pPr algn="l"/>
            <a:r>
              <a:rPr lang="es-ES" sz="12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200" b="1" i="0" u="none" strike="noStrike" baseline="0" dirty="0">
                <a:latin typeface="Arial" panose="020B0604020202020204" pitchFamily="34" charset="0"/>
              </a:rPr>
              <a:t>Campo oculto: </a:t>
            </a:r>
            <a:r>
              <a:rPr lang="es-ES" sz="1200" b="0" i="0" u="none" strike="noStrike" baseline="0" dirty="0">
                <a:latin typeface="Courier"/>
              </a:rPr>
              <a:t>&lt;input </a:t>
            </a:r>
            <a:r>
              <a:rPr lang="es-ES" sz="1200" b="0" i="0" u="none" strike="noStrike" baseline="0" dirty="0" err="1">
                <a:latin typeface="Courier"/>
              </a:rPr>
              <a:t>type</a:t>
            </a:r>
            <a:r>
              <a:rPr lang="es-ES" sz="1200" b="0" i="0" u="none" strike="noStrike" baseline="0" dirty="0">
                <a:latin typeface="Courier"/>
              </a:rPr>
              <a:t>="</a:t>
            </a:r>
            <a:r>
              <a:rPr lang="es-ES" sz="1200" b="0" i="0" u="none" strike="noStrike" baseline="0" dirty="0" err="1">
                <a:latin typeface="Courier"/>
              </a:rPr>
              <a:t>hidden</a:t>
            </a:r>
            <a:r>
              <a:rPr lang="es-ES" sz="1200" b="0" i="0" u="none" strike="noStrike" baseline="0" dirty="0">
                <a:latin typeface="Courier"/>
              </a:rPr>
              <a:t>" </a:t>
            </a:r>
            <a:r>
              <a:rPr lang="es-ES" sz="1200" b="0" i="0" u="none" strike="noStrike" baseline="0" dirty="0" err="1">
                <a:latin typeface="Courier"/>
              </a:rPr>
              <a:t>name</a:t>
            </a:r>
            <a:r>
              <a:rPr lang="es-ES" sz="1200" b="0" i="0" u="none" strike="noStrike" baseline="0" dirty="0">
                <a:latin typeface="Courier"/>
              </a:rPr>
              <a:t>="nombre" /&gt;</a:t>
            </a:r>
          </a:p>
          <a:p>
            <a:pPr algn="l"/>
            <a:r>
              <a:rPr lang="es-ES" sz="12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200" b="1" i="0" u="none" strike="noStrike" baseline="0" dirty="0">
                <a:latin typeface="Arial" panose="020B0604020202020204" pitchFamily="34" charset="0"/>
              </a:rPr>
              <a:t>Botón normal : </a:t>
            </a:r>
            <a:r>
              <a:rPr lang="es-ES" sz="1200" b="0" i="0" u="none" strike="noStrike" baseline="0" dirty="0">
                <a:latin typeface="Courier"/>
              </a:rPr>
              <a:t>&lt;input </a:t>
            </a:r>
            <a:r>
              <a:rPr lang="es-ES" sz="1200" b="0" i="0" u="none" strike="noStrike" baseline="0" dirty="0" err="1">
                <a:latin typeface="Courier"/>
              </a:rPr>
              <a:t>type</a:t>
            </a:r>
            <a:r>
              <a:rPr lang="es-ES" sz="1200" b="0" i="0" u="none" strike="noStrike" baseline="0" dirty="0">
                <a:latin typeface="Courier"/>
              </a:rPr>
              <a:t>="</a:t>
            </a:r>
            <a:r>
              <a:rPr lang="es-ES" sz="1200" b="0" i="0" u="none" strike="noStrike" baseline="0" dirty="0" err="1">
                <a:latin typeface="Courier"/>
              </a:rPr>
              <a:t>button</a:t>
            </a:r>
            <a:r>
              <a:rPr lang="es-ES" sz="1200" b="0" i="0" u="none" strike="noStrike" baseline="0" dirty="0">
                <a:latin typeface="Courier"/>
              </a:rPr>
              <a:t>" </a:t>
            </a:r>
            <a:r>
              <a:rPr lang="es-ES" sz="1200" b="0" i="0" u="none" strike="noStrike" baseline="0" dirty="0" err="1">
                <a:latin typeface="Courier"/>
              </a:rPr>
              <a:t>name</a:t>
            </a:r>
            <a:r>
              <a:rPr lang="es-ES" sz="1200" b="0" i="0" u="none" strike="noStrike" baseline="0" dirty="0">
                <a:latin typeface="Courier"/>
              </a:rPr>
              <a:t>="nombre" /&gt;</a:t>
            </a:r>
          </a:p>
          <a:p>
            <a:pPr algn="l"/>
            <a:r>
              <a:rPr lang="es-ES" sz="12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200" b="1" i="0" u="none" strike="noStrike" baseline="0" dirty="0">
                <a:latin typeface="Arial" panose="020B0604020202020204" pitchFamily="34" charset="0"/>
              </a:rPr>
              <a:t>Botón de imagen : </a:t>
            </a:r>
            <a:r>
              <a:rPr lang="es-ES" sz="1200" b="0" i="0" u="none" strike="noStrike" baseline="0" dirty="0">
                <a:latin typeface="Courier"/>
              </a:rPr>
              <a:t>&lt;input </a:t>
            </a:r>
            <a:r>
              <a:rPr lang="es-ES" sz="1200" b="0" i="0" u="none" strike="noStrike" baseline="0" dirty="0" err="1">
                <a:latin typeface="Courier"/>
              </a:rPr>
              <a:t>type</a:t>
            </a:r>
            <a:r>
              <a:rPr lang="es-ES" sz="1200" b="0" i="0" u="none" strike="noStrike" baseline="0" dirty="0">
                <a:latin typeface="Courier"/>
              </a:rPr>
              <a:t>="</a:t>
            </a:r>
            <a:r>
              <a:rPr lang="es-ES" sz="1200" b="0" i="0" u="none" strike="noStrike" baseline="0" dirty="0" err="1">
                <a:latin typeface="Courier"/>
              </a:rPr>
              <a:t>image</a:t>
            </a:r>
            <a:r>
              <a:rPr lang="es-ES" sz="1200" b="0" i="0" u="none" strike="noStrike" baseline="0" dirty="0">
                <a:latin typeface="Courier"/>
              </a:rPr>
              <a:t>" </a:t>
            </a:r>
            <a:r>
              <a:rPr lang="es-ES" sz="1200" b="0" i="0" u="none" strike="noStrike" baseline="0" dirty="0" err="1">
                <a:latin typeface="Courier"/>
              </a:rPr>
              <a:t>name</a:t>
            </a:r>
            <a:r>
              <a:rPr lang="es-ES" sz="1200" b="0" i="0" u="none" strike="noStrike" baseline="0" dirty="0">
                <a:latin typeface="Courier"/>
              </a:rPr>
              <a:t>="nombre" </a:t>
            </a:r>
            <a:r>
              <a:rPr lang="es-ES" sz="1200" b="0" i="0" u="none" strike="noStrike" baseline="0" dirty="0" err="1">
                <a:latin typeface="Courier"/>
              </a:rPr>
              <a:t>src</a:t>
            </a:r>
            <a:r>
              <a:rPr lang="es-ES" sz="1200" b="0" i="0" u="none" strike="noStrike" baseline="0" dirty="0">
                <a:latin typeface="Courier"/>
              </a:rPr>
              <a:t>="</a:t>
            </a:r>
            <a:r>
              <a:rPr lang="es-ES" sz="1200" b="0" i="0" u="none" strike="noStrike" baseline="0" dirty="0" err="1">
                <a:latin typeface="Courier"/>
              </a:rPr>
              <a:t>ruta_imagen</a:t>
            </a:r>
            <a:r>
              <a:rPr lang="es-ES" sz="1200" b="0" i="0" u="none" strike="noStrike" baseline="0" dirty="0">
                <a:latin typeface="Courier"/>
              </a:rPr>
              <a:t>"</a:t>
            </a:r>
          </a:p>
          <a:p>
            <a:pPr algn="l"/>
            <a:r>
              <a:rPr lang="es-ES" sz="1200" b="0" i="0" u="none" strike="noStrike" baseline="0" dirty="0">
                <a:latin typeface="Courier"/>
              </a:rPr>
              <a:t>/&gt;</a:t>
            </a:r>
            <a:endParaRPr lang="es-ES" sz="12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AA0D47-FCF3-390B-E5A7-006CA244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-20538"/>
            <a:ext cx="7543800" cy="628605"/>
          </a:xfrm>
        </p:spPr>
        <p:txBody>
          <a:bodyPr/>
          <a:lstStyle/>
          <a:p>
            <a:r>
              <a:rPr lang="es-ES" sz="3600" b="1" i="0" u="none" strike="noStrike" baseline="0" dirty="0">
                <a:latin typeface="Arial" panose="020B0604020202020204" pitchFamily="34" charset="0"/>
              </a:rPr>
              <a:t>Formularios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9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D1986D-536D-2072-E80C-4792FF48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1384301"/>
            <a:ext cx="8352928" cy="3017520"/>
          </a:xfrm>
        </p:spPr>
        <p:txBody>
          <a:bodyPr/>
          <a:lstStyle/>
          <a:p>
            <a:pPr algn="l"/>
            <a:r>
              <a:rPr lang="es-ES" sz="1600" b="1" i="0" u="none" strike="noStrike" baseline="0" dirty="0">
                <a:latin typeface="Arial" panose="020B0604020202020204" pitchFamily="34" charset="0"/>
              </a:rPr>
              <a:t>Otras etiquetas de formularios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</a:t>
            </a:r>
            <a:r>
              <a:rPr lang="es-ES" sz="1600" b="1" i="0" u="none" strike="noStrike" baseline="0" dirty="0" err="1">
                <a:latin typeface="Courier"/>
              </a:rPr>
              <a:t>fieldset</a:t>
            </a:r>
            <a:r>
              <a:rPr lang="es-ES" sz="1600" b="1" i="0" u="none" strike="noStrike" baseline="0" dirty="0">
                <a:latin typeface="Courier"/>
              </a:rPr>
              <a:t>&gt; ... &lt;/</a:t>
            </a:r>
            <a:r>
              <a:rPr lang="es-ES" sz="1600" b="1" i="0" u="none" strike="noStrike" baseline="0" dirty="0" err="1">
                <a:latin typeface="Courier"/>
              </a:rPr>
              <a:t>fieldset</a:t>
            </a:r>
            <a:r>
              <a:rPr lang="es-ES" sz="1600" b="1" i="0" u="none" strike="noStrike" baseline="0" dirty="0">
                <a:latin typeface="Courier"/>
              </a:rPr>
              <a:t>&gt;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agrupar varios campos.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</a:t>
            </a:r>
            <a:r>
              <a:rPr lang="es-ES" sz="1600" b="1" i="0" u="none" strike="noStrike" baseline="0" dirty="0" err="1">
                <a:latin typeface="Courier"/>
              </a:rPr>
              <a:t>legend</a:t>
            </a:r>
            <a:r>
              <a:rPr lang="es-ES" sz="1600" b="1" i="0" u="none" strike="noStrike" baseline="0" dirty="0">
                <a:latin typeface="Courier"/>
              </a:rPr>
              <a:t>&gt; Texto &lt;/</a:t>
            </a:r>
            <a:r>
              <a:rPr lang="es-ES" sz="1600" b="1" i="0" u="none" strike="noStrike" baseline="0" dirty="0" err="1">
                <a:latin typeface="Courier"/>
              </a:rPr>
              <a:t>legend</a:t>
            </a:r>
            <a:r>
              <a:rPr lang="es-ES" sz="1600" b="1" i="0" u="none" strike="noStrike" baseline="0" dirty="0">
                <a:latin typeface="Courier"/>
              </a:rPr>
              <a:t>&gt;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Texto para etiqueta </a:t>
            </a:r>
            <a:r>
              <a:rPr lang="es-ES" sz="1600" b="0" i="0" u="none" strike="noStrike" baseline="0" dirty="0" err="1">
                <a:latin typeface="Arial" panose="020B0604020202020204" pitchFamily="34" charset="0"/>
              </a:rPr>
              <a:t>fieldset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</a:t>
            </a:r>
            <a:r>
              <a:rPr lang="es-ES" sz="1600" b="1" i="0" u="none" strike="noStrike" baseline="0" dirty="0" err="1">
                <a:latin typeface="Courier"/>
              </a:rPr>
              <a:t>label</a:t>
            </a:r>
            <a:r>
              <a:rPr lang="es-ES" sz="1600" b="1" i="0" u="none" strike="noStrike" baseline="0" dirty="0">
                <a:latin typeface="Courier"/>
              </a:rPr>
              <a:t> </a:t>
            </a:r>
            <a:r>
              <a:rPr lang="es-ES" sz="1600" b="1" i="0" u="none" strike="noStrike" baseline="0" dirty="0" err="1">
                <a:latin typeface="Courier"/>
              </a:rPr>
              <a:t>for</a:t>
            </a:r>
            <a:r>
              <a:rPr lang="es-ES" sz="1600" b="1" i="0" u="none" strike="noStrike" baseline="0" dirty="0">
                <a:latin typeface="Courier"/>
              </a:rPr>
              <a:t>="</a:t>
            </a:r>
            <a:r>
              <a:rPr lang="es-ES" sz="1600" b="1" i="0" u="none" strike="noStrike" baseline="0" dirty="0" err="1">
                <a:latin typeface="Courier"/>
              </a:rPr>
              <a:t>ref</a:t>
            </a:r>
            <a:r>
              <a:rPr lang="es-ES" sz="1600" b="1" i="0" u="none" strike="noStrike" baseline="0" dirty="0">
                <a:latin typeface="Courier"/>
              </a:rPr>
              <a:t>"&gt; </a:t>
            </a:r>
            <a:r>
              <a:rPr lang="es-ES" sz="1600" b="1" i="0" u="none" strike="noStrike" baseline="0" dirty="0" err="1">
                <a:latin typeface="Courier"/>
              </a:rPr>
              <a:t>Texto_referencia_al_campo</a:t>
            </a:r>
            <a:r>
              <a:rPr lang="es-ES" sz="1600" b="1" i="0" u="none" strike="noStrike" baseline="0" dirty="0">
                <a:latin typeface="Courier"/>
              </a:rPr>
              <a:t> &lt;/</a:t>
            </a:r>
            <a:r>
              <a:rPr lang="es-ES" sz="1600" b="1" i="0" u="none" strike="noStrike" baseline="0" dirty="0" err="1">
                <a:latin typeface="Courier"/>
              </a:rPr>
              <a:t>label</a:t>
            </a:r>
            <a:r>
              <a:rPr lang="es-ES" sz="1600" b="1" i="0" u="none" strike="noStrike" baseline="0" dirty="0">
                <a:latin typeface="Courier"/>
              </a:rPr>
              <a:t>&gt; </a:t>
            </a:r>
            <a:r>
              <a:rPr lang="es-ES" sz="1600" b="1" i="0" u="none" strike="noStrike" baseline="0" dirty="0">
                <a:latin typeface="Times New Roman" panose="02020603050405020304" pitchFamily="18" charset="0"/>
              </a:rPr>
              <a:t>: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referencia</a:t>
            </a:r>
          </a:p>
          <a:p>
            <a:pPr algn="l"/>
            <a:r>
              <a:rPr lang="es-ES" sz="1600" b="0" i="0" u="none" strike="noStrike" baseline="0" dirty="0">
                <a:latin typeface="Arial" panose="020B0604020202020204" pitchFamily="34" charset="0"/>
              </a:rPr>
              <a:t>del texto con un campo. En la etiqueta del campo incluiremos el atributo </a:t>
            </a:r>
            <a:r>
              <a:rPr lang="es-ES" sz="1600" b="0" i="0" u="none" strike="noStrike" baseline="0" dirty="0">
                <a:latin typeface="Courier"/>
              </a:rPr>
              <a:t>id="</a:t>
            </a:r>
            <a:r>
              <a:rPr lang="es-ES" sz="1600" b="0" i="0" u="none" strike="noStrike" baseline="0" dirty="0" err="1">
                <a:latin typeface="Courier"/>
              </a:rPr>
              <a:t>ref</a:t>
            </a:r>
            <a:r>
              <a:rPr lang="es-ES" sz="1600" b="0" i="0" u="none" strike="noStrike" baseline="0" dirty="0">
                <a:latin typeface="Courier"/>
              </a:rPr>
              <a:t>"</a:t>
            </a:r>
            <a:endParaRPr lang="es-ES" sz="1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F6B8D1D-44DD-3AD2-50F2-13E1C06B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 sz="3600" b="1" i="0" u="none" strike="noStrike" baseline="0" dirty="0">
                <a:latin typeface="Arial" panose="020B0604020202020204" pitchFamily="34" charset="0"/>
              </a:rPr>
              <a:t>Formularios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288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8164-74AA-CD25-44C1-8A389DDE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i="0" u="none" strike="noStrike" baseline="0" dirty="0">
                <a:latin typeface="Arial" panose="020B0604020202020204" pitchFamily="34" charset="0"/>
              </a:rPr>
              <a:t>Etiquetas para diseño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D1986D-536D-2072-E80C-4792FF48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1384301"/>
            <a:ext cx="8640960" cy="3017520"/>
          </a:xfrm>
        </p:spPr>
        <p:txBody>
          <a:bodyPr/>
          <a:lstStyle/>
          <a:p>
            <a:pPr algn="l"/>
            <a:r>
              <a:rPr lang="es-ES" sz="1800" b="1" i="0" u="none" strike="noStrike" baseline="0" dirty="0">
                <a:latin typeface="Courier"/>
              </a:rPr>
              <a:t>&lt;</a:t>
            </a:r>
            <a:r>
              <a:rPr lang="es-ES" sz="1800" b="1" i="0" u="none" strike="noStrike" baseline="0" dirty="0" err="1">
                <a:latin typeface="Courier"/>
              </a:rPr>
              <a:t>div</a:t>
            </a:r>
            <a:r>
              <a:rPr lang="es-ES" sz="1800" b="1" i="0" u="none" strike="noStrike" baseline="0" dirty="0">
                <a:latin typeface="Courier"/>
              </a:rPr>
              <a:t>&gt; ... &lt;/</a:t>
            </a:r>
            <a:r>
              <a:rPr lang="es-ES" sz="1800" b="1" i="0" u="none" strike="noStrike" baseline="0" dirty="0" err="1">
                <a:latin typeface="Courier"/>
              </a:rPr>
              <a:t>div</a:t>
            </a:r>
            <a:r>
              <a:rPr lang="es-ES" sz="1800" b="1" i="0" u="none" strike="noStrike" baseline="0" dirty="0">
                <a:latin typeface="Courier"/>
              </a:rPr>
              <a:t>&gt;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Selección de un bloque grande. Atributos: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>
                <a:latin typeface="Courier"/>
              </a:rPr>
              <a:t>id="nombre"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Referencia única para usar estilos CSS.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class</a:t>
            </a:r>
            <a:r>
              <a:rPr lang="es-ES" sz="1800" b="1" i="0" u="none" strike="noStrike" baseline="0" dirty="0">
                <a:latin typeface="Courier"/>
              </a:rPr>
              <a:t>="nombre"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Referencia no única para usar estilos CSS.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>
                <a:latin typeface="Courier"/>
              </a:rPr>
              <a:t>&lt;</a:t>
            </a:r>
            <a:r>
              <a:rPr lang="es-ES" sz="1800" b="1" i="0" u="none" strike="noStrike" baseline="0" dirty="0" err="1">
                <a:latin typeface="Courier"/>
              </a:rPr>
              <a:t>span</a:t>
            </a:r>
            <a:r>
              <a:rPr lang="es-ES" sz="1800" b="1" i="0" u="none" strike="noStrike" baseline="0" dirty="0">
                <a:latin typeface="Courier"/>
              </a:rPr>
              <a:t>&gt; ... &lt;/</a:t>
            </a:r>
            <a:r>
              <a:rPr lang="es-ES" sz="1800" b="1" i="0" u="none" strike="noStrike" baseline="0" dirty="0" err="1">
                <a:latin typeface="Courier"/>
              </a:rPr>
              <a:t>span</a:t>
            </a:r>
            <a:r>
              <a:rPr lang="es-ES" sz="1800" b="1" i="0" u="none" strike="noStrike" baseline="0" dirty="0">
                <a:latin typeface="Courier"/>
              </a:rPr>
              <a:t>&gt;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Selección de un trozo pequeño (etiqueta en línea).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530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8164-74AA-CD25-44C1-8A389DDE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i="0" u="none" strike="noStrike" baseline="0" dirty="0">
                <a:latin typeface="Arial" panose="020B0604020202020204" pitchFamily="34" charset="0"/>
              </a:rPr>
              <a:t>Etiquetas </a:t>
            </a:r>
            <a:r>
              <a:rPr lang="es-ES" sz="3600" b="1" i="0" u="none" strike="noStrike" baseline="0" dirty="0" err="1">
                <a:latin typeface="Arial" panose="020B0604020202020204" pitchFamily="34" charset="0"/>
              </a:rPr>
              <a:t>Doctype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D1986D-536D-2072-E80C-4792FF48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1384301"/>
            <a:ext cx="8640960" cy="3017520"/>
          </a:xfrm>
        </p:spPr>
        <p:txBody>
          <a:bodyPr/>
          <a:lstStyle/>
          <a:p>
            <a:pPr algn="l"/>
            <a:r>
              <a:rPr lang="es-ES" sz="1800" b="0" i="0" u="none" strike="noStrike" baseline="0" dirty="0">
                <a:latin typeface="Arial" panose="020B0604020202020204" pitchFamily="34" charset="0"/>
              </a:rPr>
              <a:t>Por ser las más usadas veremos sólo las de modo transicional:</a:t>
            </a:r>
          </a:p>
          <a:p>
            <a:pPr algn="l"/>
            <a:r>
              <a:rPr lang="es-ES" sz="1800" b="1" i="0" u="none" strike="noStrike" baseline="0" dirty="0">
                <a:latin typeface="Courier"/>
              </a:rPr>
              <a:t>&lt;!DOCTYPE HTML PUBLIC "-//W3C//DTD HTML 4.01 </a:t>
            </a:r>
            <a:r>
              <a:rPr lang="es-ES" sz="1800" b="1" i="0" u="none" strike="noStrike" baseline="0" dirty="0" err="1">
                <a:latin typeface="Courier"/>
              </a:rPr>
              <a:t>Transitional</a:t>
            </a:r>
            <a:r>
              <a:rPr lang="es-ES" sz="1800" b="1" i="0" u="none" strike="noStrike" baseline="0" dirty="0">
                <a:latin typeface="Courier"/>
              </a:rPr>
              <a:t>//EN"</a:t>
            </a:r>
          </a:p>
          <a:p>
            <a:pPr algn="l"/>
            <a:r>
              <a:rPr lang="es-ES" sz="1800" b="1" i="0" u="none" strike="noStrike" baseline="0" dirty="0">
                <a:latin typeface="Courier"/>
              </a:rPr>
              <a:t>"http://www.w3.org/TR/html4/loose.dtd"&gt;</a:t>
            </a:r>
          </a:p>
          <a:p>
            <a:pPr algn="l"/>
            <a:r>
              <a:rPr lang="es-ES" sz="1800" b="1" i="0" u="none" strike="noStrike" baseline="0" dirty="0">
                <a:latin typeface="Courier"/>
              </a:rPr>
              <a:t>&lt;!DOCTYPE </a:t>
            </a:r>
            <a:r>
              <a:rPr lang="es-ES" sz="1800" b="1" i="0" u="none" strike="noStrike" baseline="0" dirty="0" err="1">
                <a:latin typeface="Courier"/>
              </a:rPr>
              <a:t>html</a:t>
            </a:r>
            <a:r>
              <a:rPr lang="es-ES" sz="1800" b="1" i="0" u="none" strike="noStrike" baseline="0" dirty="0">
                <a:latin typeface="Courier"/>
              </a:rPr>
              <a:t> PUBLIC "-//W3C//DTD XHTML 1.0 </a:t>
            </a:r>
            <a:r>
              <a:rPr lang="es-ES" sz="1800" b="1" i="0" u="none" strike="noStrike" baseline="0" dirty="0" err="1">
                <a:latin typeface="Courier"/>
              </a:rPr>
              <a:t>Transitional</a:t>
            </a:r>
            <a:r>
              <a:rPr lang="es-ES" sz="1800" b="1" i="0" u="none" strike="noStrike" baseline="0" dirty="0">
                <a:latin typeface="Courier"/>
              </a:rPr>
              <a:t>//EN"</a:t>
            </a:r>
          </a:p>
          <a:p>
            <a:pPr algn="l"/>
            <a:r>
              <a:rPr lang="es-ES" sz="1800" b="1" i="0" u="none" strike="noStrike" baseline="0" dirty="0">
                <a:latin typeface="Courier"/>
              </a:rPr>
              <a:t>"http://www.w3.org/TR/xhtml1/DTD/xhtml1-transitional.dtd"&gt;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287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D1986D-536D-2072-E80C-4792FF48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516" y="1062990"/>
            <a:ext cx="8712968" cy="3017520"/>
          </a:xfrm>
        </p:spPr>
        <p:txBody>
          <a:bodyPr numCol="2"/>
          <a:lstStyle/>
          <a:p>
            <a:pPr algn="l"/>
            <a:r>
              <a:rPr lang="es-ES" sz="1600" b="1" i="0" u="none" strike="noStrike" baseline="0" dirty="0">
                <a:latin typeface="Arial" panose="020B0604020202020204" pitchFamily="34" charset="0"/>
              </a:rPr>
              <a:t>Para buscadores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&lt;meta </a:t>
            </a:r>
            <a:r>
              <a:rPr lang="es-ES" sz="1600" b="1" i="0" u="none" strike="noStrike" baseline="0" dirty="0" err="1">
                <a:latin typeface="Courier"/>
              </a:rPr>
              <a:t>name</a:t>
            </a:r>
            <a:r>
              <a:rPr lang="es-ES" sz="1600" b="1" i="0" u="none" strike="noStrike" baseline="0" dirty="0">
                <a:latin typeface="Courier"/>
              </a:rPr>
              <a:t>="</a:t>
            </a:r>
            <a:r>
              <a:rPr lang="es-ES" sz="1600" b="1" i="0" u="none" strike="noStrike" baseline="0" dirty="0" err="1">
                <a:latin typeface="Courier"/>
              </a:rPr>
              <a:t>author</a:t>
            </a:r>
            <a:r>
              <a:rPr lang="es-ES" sz="1600" b="1" i="0" u="none" strike="noStrike" baseline="0" dirty="0">
                <a:latin typeface="Courier"/>
              </a:rPr>
              <a:t>" </a:t>
            </a:r>
            <a:r>
              <a:rPr lang="es-ES" sz="1600" b="1" i="0" u="none" strike="noStrike" baseline="0" dirty="0" err="1">
                <a:latin typeface="Courier"/>
              </a:rPr>
              <a:t>content</a:t>
            </a:r>
            <a:r>
              <a:rPr lang="es-ES" sz="1600" b="1" i="0" u="none" strike="noStrike" baseline="0" dirty="0">
                <a:latin typeface="Courier"/>
              </a:rPr>
              <a:t>="</a:t>
            </a:r>
            <a:r>
              <a:rPr lang="es-ES" sz="1600" b="1" i="0" u="none" strike="noStrike" baseline="0" dirty="0" err="1">
                <a:latin typeface="Courier"/>
              </a:rPr>
              <a:t>autor_de_la</a:t>
            </a:r>
            <a:r>
              <a:rPr lang="es-ES" sz="1600" b="1" i="0" u="none" strike="noStrike" baseline="0" dirty="0">
                <a:latin typeface="Courier"/>
              </a:rPr>
              <a:t> _página"&gt;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&lt;meta </a:t>
            </a:r>
            <a:r>
              <a:rPr lang="es-ES" sz="1600" b="1" i="0" u="none" strike="noStrike" baseline="0" dirty="0" err="1">
                <a:latin typeface="Courier"/>
              </a:rPr>
              <a:t>name</a:t>
            </a:r>
            <a:r>
              <a:rPr lang="es-ES" sz="1600" b="1" i="0" u="none" strike="noStrike" baseline="0" dirty="0">
                <a:latin typeface="Courier"/>
              </a:rPr>
              <a:t>="</a:t>
            </a:r>
            <a:r>
              <a:rPr lang="es-ES" sz="1600" b="1" i="0" u="none" strike="noStrike" baseline="0" dirty="0" err="1">
                <a:latin typeface="Courier"/>
              </a:rPr>
              <a:t>description</a:t>
            </a:r>
            <a:r>
              <a:rPr lang="es-ES" sz="1600" b="1" i="0" u="none" strike="noStrike" baseline="0" dirty="0">
                <a:latin typeface="Courier"/>
              </a:rPr>
              <a:t>" </a:t>
            </a:r>
            <a:r>
              <a:rPr lang="es-ES" sz="1600" b="1" i="0" u="none" strike="noStrike" baseline="0" dirty="0" err="1">
                <a:latin typeface="Courier"/>
              </a:rPr>
              <a:t>content</a:t>
            </a:r>
            <a:r>
              <a:rPr lang="es-ES" sz="1600" b="1" i="0" u="none" strike="noStrike" baseline="0" dirty="0">
                <a:latin typeface="Courier"/>
              </a:rPr>
              <a:t>="</a:t>
            </a:r>
            <a:r>
              <a:rPr lang="es-ES" sz="1600" b="1" i="0" u="none" strike="noStrike" baseline="0" dirty="0" err="1">
                <a:latin typeface="Courier"/>
              </a:rPr>
              <a:t>descripción_de_la</a:t>
            </a:r>
            <a:r>
              <a:rPr lang="es-ES" sz="1600" b="1" i="0" u="none" strike="noStrike" baseline="0" dirty="0">
                <a:latin typeface="Courier"/>
              </a:rPr>
              <a:t> _página"&gt;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&lt;meta </a:t>
            </a:r>
            <a:r>
              <a:rPr lang="es-ES" sz="1600" b="1" i="0" u="none" strike="noStrike" baseline="0" dirty="0" err="1">
                <a:latin typeface="Courier"/>
              </a:rPr>
              <a:t>name</a:t>
            </a:r>
            <a:r>
              <a:rPr lang="es-ES" sz="1600" b="1" i="0" u="none" strike="noStrike" baseline="0" dirty="0">
                <a:latin typeface="Courier"/>
              </a:rPr>
              <a:t>="copyright" </a:t>
            </a:r>
            <a:r>
              <a:rPr lang="es-ES" sz="1600" b="1" i="0" u="none" strike="noStrike" baseline="0" dirty="0" err="1">
                <a:latin typeface="Courier"/>
              </a:rPr>
              <a:t>content</a:t>
            </a:r>
            <a:r>
              <a:rPr lang="es-ES" sz="1600" b="1" i="0" u="none" strike="noStrike" baseline="0" dirty="0">
                <a:latin typeface="Courier"/>
              </a:rPr>
              <a:t>="</a:t>
            </a:r>
            <a:r>
              <a:rPr lang="es-ES" sz="1600" b="1" i="0" u="none" strike="noStrike" baseline="0" dirty="0" err="1">
                <a:latin typeface="Courier"/>
              </a:rPr>
              <a:t>copyright_de_la_página</a:t>
            </a:r>
            <a:r>
              <a:rPr lang="es-ES" sz="1600" b="1" i="0" u="none" strike="noStrike" baseline="0" dirty="0">
                <a:latin typeface="Courier"/>
              </a:rPr>
              <a:t>"&gt;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&lt;meta </a:t>
            </a:r>
            <a:r>
              <a:rPr lang="es-ES" sz="1600" b="1" i="0" u="none" strike="noStrike" baseline="0" dirty="0" err="1">
                <a:latin typeface="Courier"/>
              </a:rPr>
              <a:t>name</a:t>
            </a:r>
            <a:r>
              <a:rPr lang="es-ES" sz="1600" b="1" i="0" u="none" strike="noStrike" baseline="0" dirty="0">
                <a:latin typeface="Courier"/>
              </a:rPr>
              <a:t>="</a:t>
            </a:r>
            <a:r>
              <a:rPr lang="es-ES" sz="1600" b="1" i="0" u="none" strike="noStrike" baseline="0" dirty="0" err="1">
                <a:latin typeface="Courier"/>
              </a:rPr>
              <a:t>generator</a:t>
            </a:r>
            <a:r>
              <a:rPr lang="es-ES" sz="1600" b="1" i="0" u="none" strike="noStrike" baseline="0" dirty="0">
                <a:latin typeface="Courier"/>
              </a:rPr>
              <a:t>"</a:t>
            </a:r>
          </a:p>
          <a:p>
            <a:pPr algn="l"/>
            <a:r>
              <a:rPr lang="es-ES" sz="1600" b="1" i="0" u="none" strike="noStrike" baseline="0" dirty="0" err="1">
                <a:latin typeface="Courier"/>
              </a:rPr>
              <a:t>content</a:t>
            </a:r>
            <a:r>
              <a:rPr lang="es-ES" sz="1600" b="1" i="0" u="none" strike="noStrike" baseline="0" dirty="0">
                <a:latin typeface="Courier"/>
              </a:rPr>
              <a:t>="</a:t>
            </a:r>
            <a:r>
              <a:rPr lang="es-ES" sz="1600" b="1" i="0" u="none" strike="noStrike" baseline="0" dirty="0" err="1">
                <a:latin typeface="Courier"/>
              </a:rPr>
              <a:t>programa_para_hacer_la_página</a:t>
            </a:r>
            <a:r>
              <a:rPr lang="es-ES" sz="1600" b="1" i="0" u="none" strike="noStrike" baseline="0" dirty="0">
                <a:latin typeface="Courier"/>
              </a:rPr>
              <a:t>"&gt;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&lt;meta </a:t>
            </a:r>
            <a:r>
              <a:rPr lang="es-ES" sz="1600" b="1" i="0" u="none" strike="noStrike" baseline="0" dirty="0" err="1">
                <a:latin typeface="Courier"/>
              </a:rPr>
              <a:t>name</a:t>
            </a:r>
            <a:r>
              <a:rPr lang="es-ES" sz="1600" b="1" i="0" u="none" strike="noStrike" baseline="0" dirty="0">
                <a:latin typeface="Courier"/>
              </a:rPr>
              <a:t>="</a:t>
            </a:r>
            <a:r>
              <a:rPr lang="es-ES" sz="1600" b="1" i="0" u="none" strike="noStrike" baseline="0" dirty="0" err="1">
                <a:latin typeface="Courier"/>
              </a:rPr>
              <a:t>languaje</a:t>
            </a:r>
            <a:r>
              <a:rPr lang="es-ES" sz="1600" b="1" i="0" u="none" strike="noStrike" baseline="0" dirty="0">
                <a:latin typeface="Courier"/>
              </a:rPr>
              <a:t>" </a:t>
            </a:r>
            <a:r>
              <a:rPr lang="es-ES" sz="1600" b="1" i="0" u="none" strike="noStrike" baseline="0" dirty="0" err="1">
                <a:latin typeface="Courier"/>
              </a:rPr>
              <a:t>content</a:t>
            </a:r>
            <a:r>
              <a:rPr lang="es-ES" sz="1600" b="1" i="0" u="none" strike="noStrike" baseline="0" dirty="0">
                <a:latin typeface="Courier"/>
              </a:rPr>
              <a:t>="idioma"&gt;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&lt;meta </a:t>
            </a:r>
            <a:r>
              <a:rPr lang="es-ES" sz="1600" b="1" i="0" u="none" strike="noStrike" baseline="0" dirty="0" err="1">
                <a:latin typeface="Courier"/>
              </a:rPr>
              <a:t>name</a:t>
            </a:r>
            <a:r>
              <a:rPr lang="es-ES" sz="1600" b="1" i="0" u="none" strike="noStrike" baseline="0" dirty="0">
                <a:latin typeface="Courier"/>
              </a:rPr>
              <a:t>="</a:t>
            </a:r>
            <a:r>
              <a:rPr lang="es-ES" sz="1600" b="1" i="0" u="none" strike="noStrike" baseline="0" dirty="0" err="1">
                <a:latin typeface="Courier"/>
              </a:rPr>
              <a:t>revisit_after</a:t>
            </a:r>
            <a:r>
              <a:rPr lang="es-ES" sz="1600" b="1" i="0" u="none" strike="noStrike" baseline="0" dirty="0">
                <a:latin typeface="Courier"/>
              </a:rPr>
              <a:t>" </a:t>
            </a:r>
            <a:r>
              <a:rPr lang="es-ES" sz="1600" b="1" i="0" u="none" strike="noStrike" baseline="0" dirty="0" err="1">
                <a:latin typeface="Courier"/>
              </a:rPr>
              <a:t>content</a:t>
            </a:r>
            <a:r>
              <a:rPr lang="es-ES" sz="1600" b="1" i="0" u="none" strike="noStrike" baseline="0" dirty="0">
                <a:latin typeface="Courier"/>
              </a:rPr>
              <a:t>="tiempo de </a:t>
            </a:r>
            <a:r>
              <a:rPr lang="es-ES" sz="1600" b="1" i="0" u="none" strike="noStrike" baseline="0" dirty="0" err="1">
                <a:latin typeface="Courier"/>
              </a:rPr>
              <a:t>revision</a:t>
            </a:r>
            <a:r>
              <a:rPr lang="es-ES" sz="1600" b="1" i="0" u="none" strike="noStrike" baseline="0" dirty="0">
                <a:latin typeface="Courier"/>
              </a:rPr>
              <a:t> (en</a:t>
            </a:r>
          </a:p>
          <a:p>
            <a:pPr algn="l"/>
            <a:r>
              <a:rPr lang="es-ES" sz="1600" b="1" i="0" u="none" strike="noStrike" baseline="0" dirty="0">
                <a:latin typeface="Courier"/>
              </a:rPr>
              <a:t>inglés)"&gt;</a:t>
            </a:r>
          </a:p>
          <a:p>
            <a:pPr algn="l"/>
            <a:r>
              <a:rPr lang="en-U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n-US" sz="1600" b="1" i="0" u="none" strike="noStrike" baseline="0" dirty="0">
                <a:latin typeface="Courier"/>
              </a:rPr>
              <a:t>&lt;meta name="robots" content="index/</a:t>
            </a:r>
            <a:r>
              <a:rPr lang="en-US" sz="1600" b="1" i="0" u="none" strike="noStrike" baseline="0" dirty="0" err="1">
                <a:latin typeface="Courier"/>
              </a:rPr>
              <a:t>noindex</a:t>
            </a:r>
            <a:r>
              <a:rPr lang="en-US" sz="1600" b="1" i="0" u="none" strike="noStrike" baseline="0" dirty="0">
                <a:latin typeface="Courier"/>
              </a:rPr>
              <a:t>, follow/</a:t>
            </a:r>
            <a:r>
              <a:rPr lang="en-US" sz="1600" b="1" i="0" u="none" strike="noStrike" baseline="0" dirty="0" err="1">
                <a:latin typeface="Courier"/>
              </a:rPr>
              <a:t>nofollow</a:t>
            </a:r>
            <a:r>
              <a:rPr lang="en-US" sz="1600" b="1" i="0" u="none" strike="noStrike" baseline="0" dirty="0">
                <a:latin typeface="Courier"/>
              </a:rPr>
              <a:t>"&gt;</a:t>
            </a:r>
            <a:endParaRPr lang="es-ES" sz="1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DDDCC1B-AC64-6253-36A4-E38F2FBE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14953"/>
            <a:ext cx="7543800" cy="700613"/>
          </a:xfrm>
        </p:spPr>
        <p:txBody>
          <a:bodyPr/>
          <a:lstStyle/>
          <a:p>
            <a:r>
              <a:rPr lang="es-ES" sz="3600" b="1" i="0" u="none" strike="noStrike" baseline="0" dirty="0">
                <a:latin typeface="Arial" panose="020B0604020202020204" pitchFamily="34" charset="0"/>
              </a:rPr>
              <a:t>Etiquetas meta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858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8164-74AA-CD25-44C1-8A389DDE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i="0" u="none" strike="noStrike" baseline="0" dirty="0">
                <a:latin typeface="Arial" panose="020B0604020202020204" pitchFamily="34" charset="0"/>
              </a:rPr>
              <a:t>Etiquetas meta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D1986D-536D-2072-E80C-4792FF48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384301"/>
            <a:ext cx="8043232" cy="3017520"/>
          </a:xfrm>
        </p:spPr>
        <p:txBody>
          <a:bodyPr/>
          <a:lstStyle/>
          <a:p>
            <a:pPr algn="l"/>
            <a:r>
              <a:rPr lang="es-ES" sz="1600" b="1" i="0" u="none" strike="noStrike" baseline="0" dirty="0">
                <a:latin typeface="Arial" panose="020B0604020202020204" pitchFamily="34" charset="0"/>
              </a:rPr>
              <a:t>Etiquetas meta</a:t>
            </a:r>
          </a:p>
          <a:p>
            <a:pPr algn="l"/>
            <a:r>
              <a:rPr lang="es-ES" sz="1600" b="1" i="0" u="none" strike="noStrike" baseline="0" dirty="0">
                <a:latin typeface="Arial" panose="020B0604020202020204" pitchFamily="34" charset="0"/>
              </a:rPr>
              <a:t>Para el servidor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&lt;meta http-</a:t>
            </a:r>
            <a:r>
              <a:rPr lang="es-ES" sz="1600" b="1" i="0" u="none" strike="noStrike" baseline="0" dirty="0" err="1">
                <a:latin typeface="Courier"/>
              </a:rPr>
              <a:t>equiv</a:t>
            </a:r>
            <a:r>
              <a:rPr lang="es-ES" sz="1600" b="1" i="0" u="none" strike="noStrike" baseline="0" dirty="0">
                <a:latin typeface="Courier"/>
              </a:rPr>
              <a:t>="Content-</a:t>
            </a:r>
            <a:r>
              <a:rPr lang="es-ES" sz="1600" b="1" i="0" u="none" strike="noStrike" baseline="0" dirty="0" err="1">
                <a:latin typeface="Courier"/>
              </a:rPr>
              <a:t>Type</a:t>
            </a:r>
            <a:r>
              <a:rPr lang="es-ES" sz="1600" b="1" i="0" u="none" strike="noStrike" baseline="0" dirty="0">
                <a:latin typeface="Courier"/>
              </a:rPr>
              <a:t>" </a:t>
            </a:r>
            <a:r>
              <a:rPr lang="es-ES" sz="1600" b="1" i="0" u="none" strike="noStrike" baseline="0" dirty="0" err="1">
                <a:latin typeface="Courier"/>
              </a:rPr>
              <a:t>content</a:t>
            </a:r>
            <a:r>
              <a:rPr lang="es-ES" sz="1600" b="1" i="0" u="none" strike="noStrike" baseline="0" dirty="0">
                <a:latin typeface="Courier"/>
              </a:rPr>
              <a:t>="</a:t>
            </a:r>
            <a:r>
              <a:rPr lang="es-ES" sz="1600" b="1" i="0" u="none" strike="noStrike" baseline="0" dirty="0" err="1">
                <a:latin typeface="Courier"/>
              </a:rPr>
              <a:t>text</a:t>
            </a:r>
            <a:r>
              <a:rPr lang="es-ES" sz="1600" b="1" i="0" u="none" strike="noStrike" baseline="0" dirty="0">
                <a:latin typeface="Courier"/>
              </a:rPr>
              <a:t>/</a:t>
            </a:r>
            <a:r>
              <a:rPr lang="es-ES" sz="1600" b="1" i="0" u="none" strike="noStrike" baseline="0" dirty="0" err="1">
                <a:latin typeface="Courier"/>
              </a:rPr>
              <a:t>html</a:t>
            </a:r>
            <a:r>
              <a:rPr lang="es-ES" sz="1600" b="1" i="0" u="none" strike="noStrike" baseline="0" dirty="0">
                <a:latin typeface="Courier"/>
              </a:rPr>
              <a:t>;</a:t>
            </a:r>
          </a:p>
          <a:p>
            <a:pPr algn="l"/>
            <a:r>
              <a:rPr lang="es-ES" sz="1600" b="1" i="0" u="none" strike="noStrike" baseline="0" dirty="0" err="1">
                <a:latin typeface="Courier"/>
              </a:rPr>
              <a:t>charset</a:t>
            </a:r>
            <a:r>
              <a:rPr lang="es-ES" sz="1600" b="1" i="0" u="none" strike="noStrike" baseline="0" dirty="0">
                <a:latin typeface="Courier"/>
              </a:rPr>
              <a:t>=ISO-8859-1" /&gt;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Indica el tipo de alfabeto usado.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&lt;meta http-</a:t>
            </a:r>
            <a:r>
              <a:rPr lang="es-ES" sz="1600" b="1" i="0" u="none" strike="noStrike" baseline="0" dirty="0" err="1">
                <a:latin typeface="Courier"/>
              </a:rPr>
              <a:t>equiv</a:t>
            </a:r>
            <a:r>
              <a:rPr lang="es-ES" sz="1600" b="1" i="0" u="none" strike="noStrike" baseline="0" dirty="0">
                <a:latin typeface="Courier"/>
              </a:rPr>
              <a:t>="</a:t>
            </a:r>
            <a:r>
              <a:rPr lang="es-ES" sz="1600" b="1" i="0" u="none" strike="noStrike" baseline="0" dirty="0" err="1">
                <a:latin typeface="Courier"/>
              </a:rPr>
              <a:t>Refresh</a:t>
            </a:r>
            <a:r>
              <a:rPr lang="es-ES" sz="1600" b="1" i="0" u="none" strike="noStrike" baseline="0" dirty="0">
                <a:latin typeface="Courier"/>
              </a:rPr>
              <a:t>" </a:t>
            </a:r>
            <a:r>
              <a:rPr lang="es-ES" sz="1600" b="1" i="0" u="none" strike="noStrike" baseline="0" dirty="0" err="1">
                <a:latin typeface="Courier"/>
              </a:rPr>
              <a:t>content</a:t>
            </a:r>
            <a:r>
              <a:rPr lang="es-ES" sz="1600" b="1" i="0" u="none" strike="noStrike" baseline="0" dirty="0">
                <a:latin typeface="Courier"/>
              </a:rPr>
              <a:t>="</a:t>
            </a:r>
            <a:r>
              <a:rPr lang="es-ES" sz="1600" b="1" i="0" u="none" strike="noStrike" baseline="0" dirty="0" err="1">
                <a:latin typeface="Courier"/>
              </a:rPr>
              <a:t>tiempo_en_segundos</a:t>
            </a:r>
            <a:r>
              <a:rPr lang="es-ES" sz="1600" b="1" i="0" u="none" strike="noStrike" baseline="0" dirty="0">
                <a:latin typeface="Courier"/>
              </a:rPr>
              <a:t>" /&gt;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es-ES" sz="1600" b="0" i="0" u="none" strike="noStrike" baseline="0" dirty="0">
                <a:latin typeface="Arial" panose="020B0604020202020204" pitchFamily="34" charset="0"/>
              </a:rPr>
              <a:t>Indica cada cuanto debe actualizarse la página.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55925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D1986D-536D-2072-E80C-4792FF480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sz="1800" b="1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es-ES" sz="1800" b="1" i="0" u="none" strike="noStrike" baseline="0" dirty="0">
                <a:latin typeface="Arial" panose="020B0604020202020204" pitchFamily="34" charset="0"/>
              </a:rPr>
              <a:t>Redireccionamiento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>
                <a:latin typeface="Courier"/>
              </a:rPr>
              <a:t>&lt;meta http-</a:t>
            </a:r>
            <a:r>
              <a:rPr lang="es-ES" sz="1800" b="1" i="0" u="none" strike="noStrike" baseline="0" dirty="0" err="1">
                <a:latin typeface="Courier"/>
              </a:rPr>
              <a:t>equiv</a:t>
            </a:r>
            <a:r>
              <a:rPr lang="es-ES" sz="1800" b="1" i="0" u="none" strike="noStrike" baseline="0" dirty="0">
                <a:latin typeface="Courier"/>
              </a:rPr>
              <a:t>="</a:t>
            </a:r>
            <a:r>
              <a:rPr lang="es-ES" sz="1800" b="1" i="0" u="none" strike="noStrike" baseline="0" dirty="0" err="1">
                <a:latin typeface="Courier"/>
              </a:rPr>
              <a:t>Refresh</a:t>
            </a:r>
            <a:r>
              <a:rPr lang="es-ES" sz="1800" b="1" i="0" u="none" strike="noStrike" baseline="0" dirty="0">
                <a:latin typeface="Courier"/>
              </a:rPr>
              <a:t>" </a:t>
            </a:r>
            <a:r>
              <a:rPr lang="es-ES" sz="1800" b="1" i="0" u="none" strike="noStrike" baseline="0" dirty="0" err="1">
                <a:latin typeface="Courier"/>
              </a:rPr>
              <a:t>content</a:t>
            </a:r>
            <a:r>
              <a:rPr lang="es-ES" sz="1800" b="1" i="0" u="none" strike="noStrike" baseline="0" dirty="0">
                <a:latin typeface="Courier"/>
              </a:rPr>
              <a:t>="</a:t>
            </a:r>
            <a:r>
              <a:rPr lang="es-ES" sz="1800" b="1" i="0" u="none" strike="noStrike" baseline="0" dirty="0" err="1">
                <a:latin typeface="Courier"/>
              </a:rPr>
              <a:t>tiempo_en_segundos</a:t>
            </a:r>
            <a:r>
              <a:rPr lang="es-ES" sz="1800" b="1" i="0" u="none" strike="noStrike" baseline="0" dirty="0">
                <a:latin typeface="Courier"/>
              </a:rPr>
              <a:t>;</a:t>
            </a:r>
          </a:p>
          <a:p>
            <a:pPr algn="l"/>
            <a:r>
              <a:rPr lang="es-ES" sz="1800" b="1" i="0" u="none" strike="noStrike" baseline="0" dirty="0">
                <a:latin typeface="Courier"/>
              </a:rPr>
              <a:t>URL=ruta" /&gt;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8B79E26-ECAA-F651-4081-BD1219A8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14313"/>
            <a:ext cx="7543800" cy="1089025"/>
          </a:xfrm>
        </p:spPr>
        <p:txBody>
          <a:bodyPr/>
          <a:lstStyle/>
          <a:p>
            <a:r>
              <a:rPr lang="es-ES" sz="3600" b="1" i="0" u="none" strike="noStrike" baseline="0" dirty="0">
                <a:latin typeface="Arial" panose="020B0604020202020204" pitchFamily="34" charset="0"/>
              </a:rPr>
              <a:t>Etiquetas meta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673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D1986D-536D-2072-E80C-4792FF48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737" y="1303338"/>
            <a:ext cx="8784976" cy="3017520"/>
          </a:xfrm>
        </p:spPr>
        <p:txBody>
          <a:bodyPr/>
          <a:lstStyle/>
          <a:p>
            <a:pPr algn="l"/>
            <a:r>
              <a:rPr lang="es-ES" sz="1600" b="1" i="0" u="none" strike="noStrike" baseline="0" dirty="0">
                <a:latin typeface="Arial" panose="020B0604020202020204" pitchFamily="34" charset="0"/>
              </a:rPr>
              <a:t>Referencia a otros códigos y archivos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&lt;link </a:t>
            </a:r>
            <a:r>
              <a:rPr lang="es-ES" sz="1600" b="1" i="0" u="none" strike="noStrike" baseline="0" dirty="0" err="1">
                <a:latin typeface="Courier"/>
              </a:rPr>
              <a:t>rel</a:t>
            </a:r>
            <a:r>
              <a:rPr lang="es-ES" sz="1600" b="1" i="0" u="none" strike="noStrike" baseline="0" dirty="0">
                <a:latin typeface="Courier"/>
              </a:rPr>
              <a:t>="</a:t>
            </a:r>
            <a:r>
              <a:rPr lang="es-ES" sz="1600" b="1" i="0" u="none" strike="noStrike" baseline="0" dirty="0" err="1">
                <a:latin typeface="Courier"/>
              </a:rPr>
              <a:t>stylesheet</a:t>
            </a:r>
            <a:r>
              <a:rPr lang="es-ES" sz="1600" b="1" i="0" u="none" strike="noStrike" baseline="0" dirty="0">
                <a:latin typeface="Courier"/>
              </a:rPr>
              <a:t>" </a:t>
            </a:r>
            <a:r>
              <a:rPr lang="es-ES" sz="1600" b="1" i="0" u="none" strike="noStrike" baseline="0" dirty="0" err="1">
                <a:latin typeface="Courier"/>
              </a:rPr>
              <a:t>href</a:t>
            </a:r>
            <a:r>
              <a:rPr lang="es-ES" sz="1600" b="1" i="0" u="none" strike="noStrike" baseline="0" dirty="0">
                <a:latin typeface="Courier"/>
              </a:rPr>
              <a:t>="</a:t>
            </a:r>
            <a:r>
              <a:rPr lang="es-ES" sz="1600" b="1" i="0" u="none" strike="noStrike" baseline="0" dirty="0" err="1">
                <a:latin typeface="Courier"/>
              </a:rPr>
              <a:t>ruta_del_archivo</a:t>
            </a:r>
            <a:r>
              <a:rPr lang="es-ES" sz="1600" b="1" i="0" u="none" strike="noStrike" baseline="0" dirty="0">
                <a:latin typeface="Courier"/>
              </a:rPr>
              <a:t>"</a:t>
            </a:r>
          </a:p>
          <a:p>
            <a:pPr algn="l"/>
            <a:r>
              <a:rPr lang="es-ES" sz="1600" b="1" i="0" u="none" strike="noStrike" baseline="0" dirty="0" err="1">
                <a:latin typeface="Courier"/>
              </a:rPr>
              <a:t>type</a:t>
            </a:r>
            <a:r>
              <a:rPr lang="es-ES" sz="1600" b="1" i="0" u="none" strike="noStrike" baseline="0" dirty="0">
                <a:latin typeface="Courier"/>
              </a:rPr>
              <a:t>="</a:t>
            </a:r>
            <a:r>
              <a:rPr lang="es-ES" sz="1600" b="1" i="0" u="none" strike="noStrike" baseline="0" dirty="0" err="1">
                <a:latin typeface="Courier"/>
              </a:rPr>
              <a:t>text</a:t>
            </a:r>
            <a:r>
              <a:rPr lang="es-ES" sz="1600" b="1" i="0" u="none" strike="noStrike" baseline="0" dirty="0">
                <a:latin typeface="Courier"/>
              </a:rPr>
              <a:t>/</a:t>
            </a:r>
            <a:r>
              <a:rPr lang="es-ES" sz="1600" b="1" i="0" u="none" strike="noStrike" baseline="0" dirty="0" err="1">
                <a:latin typeface="Courier"/>
              </a:rPr>
              <a:t>css</a:t>
            </a:r>
            <a:r>
              <a:rPr lang="es-ES" sz="1600" b="1" i="0" u="none" strike="noStrike" baseline="0" dirty="0">
                <a:latin typeface="Courier"/>
              </a:rPr>
              <a:t>" media="</a:t>
            </a:r>
            <a:r>
              <a:rPr lang="es-ES" sz="1600" b="1" i="0" u="none" strike="noStrike" baseline="0" dirty="0" err="1">
                <a:latin typeface="Courier"/>
              </a:rPr>
              <a:t>all</a:t>
            </a:r>
            <a:r>
              <a:rPr lang="es-ES" sz="1600" b="1" i="0" u="none" strike="noStrike" baseline="0" dirty="0">
                <a:latin typeface="Courier"/>
              </a:rPr>
              <a:t>" /&gt;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archivo externo código CSS.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&lt;script </a:t>
            </a:r>
            <a:r>
              <a:rPr lang="es-ES" sz="1600" b="1" i="0" u="none" strike="noStrike" baseline="0" dirty="0" err="1">
                <a:latin typeface="Courier"/>
              </a:rPr>
              <a:t>language</a:t>
            </a:r>
            <a:r>
              <a:rPr lang="es-ES" sz="1600" b="1" i="0" u="none" strike="noStrike" baseline="0" dirty="0">
                <a:latin typeface="Courier"/>
              </a:rPr>
              <a:t>="</a:t>
            </a:r>
            <a:r>
              <a:rPr lang="es-ES" sz="1600" b="1" i="0" u="none" strike="noStrike" baseline="0" dirty="0" err="1">
                <a:latin typeface="Courier"/>
              </a:rPr>
              <a:t>javascript</a:t>
            </a:r>
            <a:r>
              <a:rPr lang="es-ES" sz="1600" b="1" i="0" u="none" strike="noStrike" baseline="0" dirty="0">
                <a:latin typeface="Courier"/>
              </a:rPr>
              <a:t>" </a:t>
            </a:r>
            <a:r>
              <a:rPr lang="es-ES" sz="1600" b="1" i="0" u="none" strike="noStrike" baseline="0" dirty="0" err="1">
                <a:latin typeface="Courier"/>
              </a:rPr>
              <a:t>src</a:t>
            </a:r>
            <a:r>
              <a:rPr lang="es-ES" sz="1600" b="1" i="0" u="none" strike="noStrike" baseline="0" dirty="0">
                <a:latin typeface="Courier"/>
              </a:rPr>
              <a:t>="</a:t>
            </a:r>
            <a:r>
              <a:rPr lang="es-ES" sz="1600" b="1" i="0" u="none" strike="noStrike" baseline="0" dirty="0" err="1">
                <a:latin typeface="Courier"/>
              </a:rPr>
              <a:t>ruta_del_archivo</a:t>
            </a:r>
            <a:r>
              <a:rPr lang="es-ES" sz="1600" b="1" i="0" u="none" strike="noStrike" baseline="0" dirty="0">
                <a:latin typeface="Courier"/>
              </a:rPr>
              <a:t>"</a:t>
            </a:r>
          </a:p>
          <a:p>
            <a:pPr algn="l"/>
            <a:r>
              <a:rPr lang="es-ES" sz="1600" b="1" i="0" u="none" strike="noStrike" baseline="0" dirty="0" err="1">
                <a:latin typeface="Courier"/>
              </a:rPr>
              <a:t>type</a:t>
            </a:r>
            <a:r>
              <a:rPr lang="es-ES" sz="1600" b="1" i="0" u="none" strike="noStrike" baseline="0" dirty="0">
                <a:latin typeface="Courier"/>
              </a:rPr>
              <a:t>="</a:t>
            </a:r>
            <a:r>
              <a:rPr lang="es-ES" sz="1600" b="1" i="0" u="none" strike="noStrike" baseline="0" dirty="0" err="1">
                <a:latin typeface="Courier"/>
              </a:rPr>
              <a:t>text</a:t>
            </a:r>
            <a:r>
              <a:rPr lang="es-ES" sz="1600" b="1" i="0" u="none" strike="noStrike" baseline="0" dirty="0">
                <a:latin typeface="Courier"/>
              </a:rPr>
              <a:t>/</a:t>
            </a:r>
            <a:r>
              <a:rPr lang="es-ES" sz="1600" b="1" i="0" u="none" strike="noStrike" baseline="0" dirty="0" err="1">
                <a:latin typeface="Courier"/>
              </a:rPr>
              <a:t>javascript</a:t>
            </a:r>
            <a:r>
              <a:rPr lang="es-ES" sz="1600" b="1" i="0" u="none" strike="noStrike" baseline="0" dirty="0">
                <a:latin typeface="Courier"/>
              </a:rPr>
              <a:t>"&gt; &lt;/script&gt;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archivo externo código </a:t>
            </a:r>
            <a:r>
              <a:rPr lang="es-ES" sz="1600" b="0" i="0" u="none" strike="noStrike" baseline="0" dirty="0" err="1">
                <a:latin typeface="Arial" panose="020B0604020202020204" pitchFamily="34" charset="0"/>
              </a:rPr>
              <a:t>Javascript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</a:t>
            </a:r>
            <a:r>
              <a:rPr lang="es-ES" sz="1600" b="1" i="0" u="none" strike="noStrike" baseline="0" dirty="0" err="1">
                <a:latin typeface="Courier"/>
              </a:rPr>
              <a:t>style</a:t>
            </a:r>
            <a:r>
              <a:rPr lang="es-ES" sz="1600" b="1" i="0" u="none" strike="noStrike" baseline="0" dirty="0">
                <a:latin typeface="Courier"/>
              </a:rPr>
              <a:t> </a:t>
            </a:r>
            <a:r>
              <a:rPr lang="es-ES" sz="1600" b="1" i="0" u="none" strike="noStrike" baseline="0" dirty="0" err="1">
                <a:latin typeface="Courier"/>
              </a:rPr>
              <a:t>type</a:t>
            </a:r>
            <a:r>
              <a:rPr lang="es-ES" sz="1600" b="1" i="0" u="none" strike="noStrike" baseline="0" dirty="0">
                <a:latin typeface="Courier"/>
              </a:rPr>
              <a:t>="</a:t>
            </a:r>
            <a:r>
              <a:rPr lang="es-ES" sz="1600" b="1" i="0" u="none" strike="noStrike" baseline="0" dirty="0" err="1">
                <a:latin typeface="Courier"/>
              </a:rPr>
              <a:t>text</a:t>
            </a:r>
            <a:r>
              <a:rPr lang="es-ES" sz="1600" b="1" i="0" u="none" strike="noStrike" baseline="0" dirty="0">
                <a:latin typeface="Courier"/>
              </a:rPr>
              <a:t>/</a:t>
            </a:r>
            <a:r>
              <a:rPr lang="es-ES" sz="1600" b="1" i="0" u="none" strike="noStrike" baseline="0" dirty="0" err="1">
                <a:latin typeface="Courier"/>
              </a:rPr>
              <a:t>css</a:t>
            </a:r>
            <a:r>
              <a:rPr lang="es-ES" sz="1600" b="1" i="0" u="none" strike="noStrike" baseline="0" dirty="0">
                <a:latin typeface="Courier"/>
              </a:rPr>
              <a:t>"&gt; ... &lt;/</a:t>
            </a:r>
            <a:r>
              <a:rPr lang="es-ES" sz="1600" b="1" i="0" u="none" strike="noStrike" baseline="0" dirty="0" err="1">
                <a:latin typeface="Courier"/>
              </a:rPr>
              <a:t>style</a:t>
            </a:r>
            <a:r>
              <a:rPr lang="es-ES" sz="1600" b="1" i="0" u="none" strike="noStrike" baseline="0" dirty="0">
                <a:latin typeface="Courier"/>
              </a:rPr>
              <a:t>&gt;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Trozo de código CSS incrustado</a:t>
            </a:r>
          </a:p>
          <a:p>
            <a:pPr algn="l"/>
            <a:r>
              <a:rPr lang="es-ES" sz="1600" b="0" i="0" u="none" strike="noStrike" baseline="0" dirty="0">
                <a:latin typeface="Arial" panose="020B0604020202020204" pitchFamily="34" charset="0"/>
              </a:rPr>
              <a:t>en la cabecera.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&lt;script </a:t>
            </a:r>
            <a:r>
              <a:rPr lang="es-ES" sz="1600" b="1" i="0" u="none" strike="noStrike" baseline="0" dirty="0" err="1">
                <a:latin typeface="Courier"/>
              </a:rPr>
              <a:t>type</a:t>
            </a:r>
            <a:r>
              <a:rPr lang="es-ES" sz="1600" b="1" i="0" u="none" strike="noStrike" baseline="0" dirty="0">
                <a:latin typeface="Courier"/>
              </a:rPr>
              <a:t>="</a:t>
            </a:r>
            <a:r>
              <a:rPr lang="es-ES" sz="1600" b="1" i="0" u="none" strike="noStrike" baseline="0" dirty="0" err="1">
                <a:latin typeface="Courier"/>
              </a:rPr>
              <a:t>text</a:t>
            </a:r>
            <a:r>
              <a:rPr lang="es-ES" sz="1600" b="1" i="0" u="none" strike="noStrike" baseline="0" dirty="0">
                <a:latin typeface="Courier"/>
              </a:rPr>
              <a:t>/</a:t>
            </a:r>
            <a:r>
              <a:rPr lang="es-ES" sz="1600" b="1" i="0" u="none" strike="noStrike" baseline="0" dirty="0" err="1">
                <a:latin typeface="Courier"/>
              </a:rPr>
              <a:t>javascript</a:t>
            </a:r>
            <a:r>
              <a:rPr lang="es-ES" sz="1600" b="1" i="0" u="none" strike="noStrike" baseline="0" dirty="0">
                <a:latin typeface="Courier"/>
              </a:rPr>
              <a:t>"&gt; ... &lt;/script&gt; </a:t>
            </a:r>
            <a:r>
              <a:rPr lang="es-ES" sz="1600" b="1" i="0" u="none" strike="noStrike" baseline="0" dirty="0">
                <a:latin typeface="Times New Roman" panose="02020603050405020304" pitchFamily="18" charset="0"/>
              </a:rPr>
              <a:t>: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Trozo de código</a:t>
            </a:r>
          </a:p>
          <a:p>
            <a:pPr algn="l"/>
            <a:r>
              <a:rPr lang="es-ES" sz="1600" b="0" i="0" u="none" strike="noStrike" baseline="0" dirty="0" err="1">
                <a:latin typeface="Arial" panose="020B0604020202020204" pitchFamily="34" charset="0"/>
              </a:rPr>
              <a:t>javascript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 incrustado.</a:t>
            </a:r>
            <a:endParaRPr lang="es-ES" sz="16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AF0CCA7-1294-B5DC-0BE3-D6E2B7B2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14313"/>
            <a:ext cx="7543800" cy="1089025"/>
          </a:xfrm>
        </p:spPr>
        <p:txBody>
          <a:bodyPr/>
          <a:lstStyle/>
          <a:p>
            <a:r>
              <a:rPr lang="es-ES" sz="3600" b="1" i="0" u="none" strike="noStrike" baseline="0" dirty="0">
                <a:latin typeface="Arial" panose="020B0604020202020204" pitchFamily="34" charset="0"/>
              </a:rPr>
              <a:t>Etiquetas meta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700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D1986D-536D-2072-E80C-4792FF48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1384301"/>
            <a:ext cx="8784976" cy="3017520"/>
          </a:xfrm>
        </p:spPr>
        <p:txBody>
          <a:bodyPr/>
          <a:lstStyle/>
          <a:p>
            <a:pPr algn="l"/>
            <a:r>
              <a:rPr lang="es-ES" sz="1800" b="1" i="0" u="none" strike="noStrike" baseline="0" dirty="0">
                <a:latin typeface="Arial" panose="020B0604020202020204" pitchFamily="34" charset="0"/>
              </a:rPr>
              <a:t>Otras etiquetas</a:t>
            </a:r>
          </a:p>
          <a:p>
            <a:pPr algn="l"/>
            <a:r>
              <a:rPr lang="es-ES" sz="1800" b="1" i="0" u="none" strike="noStrike" baseline="0" dirty="0" err="1">
                <a:latin typeface="Arial" panose="020B0604020202020204" pitchFamily="34" charset="0"/>
              </a:rPr>
              <a:t>Favicon</a:t>
            </a:r>
            <a:r>
              <a:rPr lang="es-ES" sz="1800" b="1" i="0" u="none" strike="noStrike" baseline="0" dirty="0">
                <a:latin typeface="Arial" panose="020B0604020202020204" pitchFamily="34" charset="0"/>
              </a:rPr>
              <a:t>: </a:t>
            </a:r>
            <a:r>
              <a:rPr lang="es-ES" sz="1800" b="0" i="0" u="none" strike="noStrike" baseline="0" dirty="0">
                <a:latin typeface="Courier"/>
              </a:rPr>
              <a:t>&lt;link </a:t>
            </a:r>
            <a:r>
              <a:rPr lang="es-ES" sz="1800" b="0" i="0" u="none" strike="noStrike" baseline="0" dirty="0" err="1">
                <a:latin typeface="Courier"/>
              </a:rPr>
              <a:t>rel</a:t>
            </a:r>
            <a:r>
              <a:rPr lang="es-ES" sz="1800" b="0" i="0" u="none" strike="noStrike" baseline="0" dirty="0">
                <a:latin typeface="Courier"/>
              </a:rPr>
              <a:t>="</a:t>
            </a:r>
            <a:r>
              <a:rPr lang="es-ES" sz="1800" b="0" i="0" u="none" strike="noStrike" baseline="0" dirty="0" err="1">
                <a:latin typeface="Courier"/>
              </a:rPr>
              <a:t>shortcut</a:t>
            </a:r>
            <a:r>
              <a:rPr lang="es-ES" sz="1800" b="0" i="0" u="none" strike="noStrike" baseline="0" dirty="0">
                <a:latin typeface="Courier"/>
              </a:rPr>
              <a:t> </a:t>
            </a:r>
            <a:r>
              <a:rPr lang="es-ES" sz="1800" b="0" i="0" u="none" strike="noStrike" baseline="0" dirty="0" err="1">
                <a:latin typeface="Courier"/>
              </a:rPr>
              <a:t>icon</a:t>
            </a:r>
            <a:r>
              <a:rPr lang="es-ES" sz="1800" b="0" i="0" u="none" strike="noStrike" baseline="0" dirty="0">
                <a:latin typeface="Courier"/>
              </a:rPr>
              <a:t>" </a:t>
            </a:r>
            <a:r>
              <a:rPr lang="es-ES" sz="1800" b="0" i="0" u="none" strike="noStrike" baseline="0" dirty="0" err="1">
                <a:latin typeface="Courier"/>
              </a:rPr>
              <a:t>href</a:t>
            </a:r>
            <a:r>
              <a:rPr lang="es-ES" sz="1800" b="0" i="0" u="none" strike="noStrike" baseline="0" dirty="0">
                <a:latin typeface="Courier"/>
              </a:rPr>
              <a:t>="icono.ico"&gt;</a:t>
            </a:r>
          </a:p>
          <a:p>
            <a:pPr algn="l"/>
            <a:r>
              <a:rPr lang="pt-BR" sz="1800" b="1" i="0" u="none" strike="noStrike" baseline="0" dirty="0" err="1">
                <a:latin typeface="Arial" panose="020B0604020202020204" pitchFamily="34" charset="0"/>
              </a:rPr>
              <a:t>Marquesina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: </a:t>
            </a:r>
            <a:r>
              <a:rPr lang="pt-BR" sz="1800" b="0" i="0" u="none" strike="noStrike" baseline="0" dirty="0">
                <a:latin typeface="Courier"/>
              </a:rPr>
              <a:t>&lt;</a:t>
            </a:r>
            <a:r>
              <a:rPr lang="pt-BR" sz="1800" b="0" i="0" u="none" strike="noStrike" baseline="0" dirty="0" err="1">
                <a:latin typeface="Courier"/>
              </a:rPr>
              <a:t>marquee</a:t>
            </a:r>
            <a:r>
              <a:rPr lang="pt-BR" sz="1800" b="0" i="0" u="none" strike="noStrike" baseline="0" dirty="0">
                <a:latin typeface="Courier"/>
              </a:rPr>
              <a:t>&gt; ... &lt;/marque&gt;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: Atributos específicos: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behavior</a:t>
            </a:r>
            <a:r>
              <a:rPr lang="es-ES" sz="1800" b="1" i="0" u="none" strike="noStrike" baseline="0" dirty="0">
                <a:latin typeface="Courier"/>
              </a:rPr>
              <a:t>="</a:t>
            </a:r>
            <a:r>
              <a:rPr lang="es-ES" sz="1800" b="1" i="0" u="none" strike="noStrike" baseline="0" dirty="0" err="1">
                <a:latin typeface="Courier"/>
              </a:rPr>
              <a:t>scroll</a:t>
            </a:r>
            <a:r>
              <a:rPr lang="es-ES" sz="1800" b="1" i="0" u="none" strike="noStrike" baseline="0" dirty="0">
                <a:latin typeface="Courier"/>
              </a:rPr>
              <a:t>/</a:t>
            </a:r>
            <a:r>
              <a:rPr lang="es-ES" sz="1800" b="1" i="0" u="none" strike="noStrike" baseline="0" dirty="0" err="1">
                <a:latin typeface="Courier"/>
              </a:rPr>
              <a:t>slide</a:t>
            </a:r>
            <a:r>
              <a:rPr lang="es-ES" sz="1800" b="1" i="0" u="none" strike="noStrike" baseline="0" dirty="0">
                <a:latin typeface="Courier"/>
              </a:rPr>
              <a:t>/</a:t>
            </a:r>
            <a:r>
              <a:rPr lang="es-ES" sz="1800" b="1" i="0" u="none" strike="noStrike" baseline="0" dirty="0" err="1">
                <a:latin typeface="Courier"/>
              </a:rPr>
              <a:t>alternate</a:t>
            </a:r>
            <a:r>
              <a:rPr lang="es-ES" sz="1800" b="1" i="0" u="none" strike="noStrike" baseline="0" dirty="0">
                <a:latin typeface="Courier"/>
              </a:rPr>
              <a:t>"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direction</a:t>
            </a:r>
            <a:r>
              <a:rPr lang="es-ES" sz="1800" b="1" i="0" u="none" strike="noStrike" baseline="0" dirty="0">
                <a:latin typeface="Courier"/>
              </a:rPr>
              <a:t>="</a:t>
            </a:r>
            <a:r>
              <a:rPr lang="es-ES" sz="1800" b="1" i="0" u="none" strike="noStrike" baseline="0" dirty="0" err="1">
                <a:latin typeface="Courier"/>
              </a:rPr>
              <a:t>left</a:t>
            </a:r>
            <a:r>
              <a:rPr lang="es-ES" sz="1800" b="1" i="0" u="none" strike="noStrike" baseline="0" dirty="0">
                <a:latin typeface="Courier"/>
              </a:rPr>
              <a:t>/</a:t>
            </a:r>
            <a:r>
              <a:rPr lang="es-ES" sz="1800" b="1" i="0" u="none" strike="noStrike" baseline="0" dirty="0" err="1">
                <a:latin typeface="Courier"/>
              </a:rPr>
              <a:t>right</a:t>
            </a:r>
            <a:r>
              <a:rPr lang="es-ES" sz="1800" b="1" i="0" u="none" strike="noStrike" baseline="0" dirty="0">
                <a:latin typeface="Courier"/>
              </a:rPr>
              <a:t>"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scrollamount</a:t>
            </a:r>
            <a:r>
              <a:rPr lang="es-ES" sz="1800" b="1" i="0" u="none" strike="noStrike" baseline="0" dirty="0">
                <a:latin typeface="Courier"/>
              </a:rPr>
              <a:t>="</a:t>
            </a:r>
            <a:r>
              <a:rPr lang="es-ES" sz="1800" b="1" i="0" u="none" strike="noStrike" baseline="0" dirty="0" err="1">
                <a:latin typeface="Courier"/>
              </a:rPr>
              <a:t>num</a:t>
            </a:r>
            <a:r>
              <a:rPr lang="es-ES" sz="1800" b="1" i="0" u="none" strike="noStrike" baseline="0" dirty="0">
                <a:latin typeface="Courier"/>
              </a:rPr>
              <a:t>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píxeles que se desplaza en cada movimiento.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sc</a:t>
            </a:r>
            <a:r>
              <a:rPr lang="es-ES" sz="1800" b="1" i="0" u="none" strike="noStrike" baseline="0" dirty="0">
                <a:latin typeface="Courier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rolldelay</a:t>
            </a:r>
            <a:r>
              <a:rPr lang="es-ES" sz="1800" b="1" i="0" u="none" strike="noStrike" baseline="0" dirty="0">
                <a:latin typeface="Courier"/>
              </a:rPr>
              <a:t>="</a:t>
            </a:r>
            <a:r>
              <a:rPr lang="es-ES" sz="1800" b="1" i="0" u="none" strike="noStrike" baseline="0" dirty="0" err="1">
                <a:latin typeface="Courier"/>
              </a:rPr>
              <a:t>num</a:t>
            </a:r>
            <a:r>
              <a:rPr lang="es-ES" sz="1800" b="1" i="0" u="none" strike="noStrike" baseline="0" dirty="0">
                <a:latin typeface="Courier"/>
              </a:rPr>
              <a:t>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Tiempo en milisegundos entre cada movimiento.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81D452C-9192-1439-15AB-60610D25D4D7}"/>
              </a:ext>
            </a:extLst>
          </p:cNvPr>
          <p:cNvSpPr txBox="1">
            <a:spLocks/>
          </p:cNvSpPr>
          <p:nvPr/>
        </p:nvSpPr>
        <p:spPr>
          <a:xfrm>
            <a:off x="467544" y="197166"/>
            <a:ext cx="7543800" cy="108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ES" b="1" dirty="0">
                <a:latin typeface="Arial" panose="020B0604020202020204" pitchFamily="34" charset="0"/>
              </a:rPr>
              <a:t>Etiquetas meta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9802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3319E-2FF5-A545-771F-78B852E8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i="0" u="none" strike="noStrike" baseline="0" dirty="0">
                <a:latin typeface="Arial" panose="020B0604020202020204" pitchFamily="34" charset="0"/>
              </a:rPr>
              <a:t>Atributos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89025B-EE68-DFFA-1A21-CE0108681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1384301"/>
            <a:ext cx="8424936" cy="3017520"/>
          </a:xfrm>
        </p:spPr>
        <p:txBody>
          <a:bodyPr/>
          <a:lstStyle/>
          <a:p>
            <a:pPr algn="l"/>
            <a:r>
              <a:rPr lang="es-ES" sz="1800" b="1" i="0" u="none" strike="noStrike" baseline="0" dirty="0">
                <a:latin typeface="Arial" panose="020B0604020202020204" pitchFamily="34" charset="0"/>
              </a:rPr>
              <a:t>Atributos generales</a:t>
            </a:r>
          </a:p>
          <a:p>
            <a:pPr algn="l"/>
            <a:r>
              <a:rPr lang="es-ES" sz="1800" b="1" i="0" u="none" strike="noStrike" baseline="0" dirty="0" err="1">
                <a:latin typeface="Courier"/>
              </a:rPr>
              <a:t>align</a:t>
            </a:r>
            <a:r>
              <a:rPr lang="es-ES" sz="1800" b="1" i="0" u="none" strike="noStrike" baseline="0" dirty="0">
                <a:latin typeface="Courier"/>
              </a:rPr>
              <a:t>="</a:t>
            </a:r>
            <a:r>
              <a:rPr lang="es-ES" sz="1800" b="1" i="0" u="none" strike="noStrike" baseline="0" dirty="0" err="1">
                <a:latin typeface="Courier"/>
              </a:rPr>
              <a:t>left|center|right|justify</a:t>
            </a:r>
            <a:r>
              <a:rPr lang="es-ES" sz="1800" b="1" i="0" u="none" strike="noStrike" baseline="0" dirty="0">
                <a:latin typeface="Courier"/>
              </a:rPr>
              <a:t>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Se aplica a textos, imágenes, tablas, celdas de</a:t>
            </a:r>
          </a:p>
          <a:p>
            <a:pPr algn="l"/>
            <a:r>
              <a:rPr lang="es-ES" sz="1800" b="0" i="0" u="none" strike="noStrike" baseline="0" dirty="0">
                <a:latin typeface="Arial" panose="020B0604020202020204" pitchFamily="34" charset="0"/>
              </a:rPr>
              <a:t>tabla. En imágenes sólo funcionan los valores </a:t>
            </a:r>
            <a:r>
              <a:rPr lang="es-ES" sz="1800" b="0" i="0" u="none" strike="noStrike" baseline="0" dirty="0" err="1">
                <a:latin typeface="Arial" panose="020B0604020202020204" pitchFamily="34" charset="0"/>
              </a:rPr>
              <a:t>left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y </a:t>
            </a:r>
            <a:r>
              <a:rPr lang="es-ES" sz="1800" b="0" i="0" u="none" strike="noStrike" baseline="0" dirty="0" err="1">
                <a:latin typeface="Arial" panose="020B0604020202020204" pitchFamily="34" charset="0"/>
              </a:rPr>
              <a:t>right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; y para tablas y celdas de tabla todos</a:t>
            </a:r>
          </a:p>
          <a:p>
            <a:pPr algn="l"/>
            <a:r>
              <a:rPr lang="es-ES" sz="1800" b="0" i="0" u="none" strike="noStrike" baseline="0" dirty="0">
                <a:latin typeface="Arial" panose="020B0604020202020204" pitchFamily="34" charset="0"/>
              </a:rPr>
              <a:t>menos </a:t>
            </a:r>
            <a:r>
              <a:rPr lang="es-ES" sz="1800" b="0" i="0" u="none" strike="noStrike" baseline="0" dirty="0" err="1">
                <a:latin typeface="Arial" panose="020B0604020202020204" pitchFamily="34" charset="0"/>
              </a:rPr>
              <a:t>justify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s-ES" sz="1800" b="1" i="0" u="none" strike="noStrike" baseline="0" dirty="0" err="1">
                <a:latin typeface="Courier"/>
              </a:rPr>
              <a:t>align</a:t>
            </a:r>
            <a:r>
              <a:rPr lang="es-ES" sz="1800" b="1" i="0" u="none" strike="noStrike" baseline="0" dirty="0">
                <a:latin typeface="Courier"/>
              </a:rPr>
              <a:t>="&lt;</a:t>
            </a:r>
            <a:r>
              <a:rPr lang="es-ES" sz="1800" b="1" i="0" u="none" strike="noStrike" baseline="0" dirty="0" err="1">
                <a:latin typeface="Courier"/>
              </a:rPr>
              <a:t>num</a:t>
            </a:r>
            <a:r>
              <a:rPr lang="es-ES" sz="1800" b="1" i="0" u="none" strike="noStrike" baseline="0" dirty="0">
                <a:latin typeface="Courier"/>
              </a:rPr>
              <a:t>&gt;|&lt;porcentaje&gt;"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Se aplica a elementos en bloque e imágenes. indica el</a:t>
            </a:r>
          </a:p>
          <a:p>
            <a:pPr algn="l"/>
            <a:r>
              <a:rPr lang="es-ES" sz="1800" b="0" i="0" u="none" strike="noStrike" baseline="0" dirty="0">
                <a:latin typeface="Arial" panose="020B0604020202020204" pitchFamily="34" charset="0"/>
              </a:rPr>
              <a:t>ancho y alto del elemento.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597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499382" y="12445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 algn="ctr"/>
            <a:r>
              <a:rPr lang="en-US" b="1" dirty="0" err="1"/>
              <a:t>Licencia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370115" y="1541274"/>
            <a:ext cx="8145234" cy="30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272653" algn="ctr">
              <a:lnSpc>
                <a:spcPct val="90000"/>
              </a:lnSpc>
              <a:buClr>
                <a:schemeClr val="accent1"/>
              </a:buClr>
              <a:buSzPts val="2400"/>
            </a:pP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Toda la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documentación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asignatura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queda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recogida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bajo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licencia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Creative Commons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indent="-1903"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 descr="Licencia Creative Comm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0927" y="2398382"/>
            <a:ext cx="2083610" cy="7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/>
          <p:nvPr/>
        </p:nvSpPr>
        <p:spPr>
          <a:xfrm>
            <a:off x="2508212" y="3162748"/>
            <a:ext cx="413549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800"/>
            </a:pP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https://creativecommons.org/licenses/by-nc-nd/4.0/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604094" y="3585394"/>
            <a:ext cx="8145233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just">
              <a:buSzPts val="1200"/>
            </a:pP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incumplimiento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infracción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Commons,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cualquier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habrá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recurrir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los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tribunales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trate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infracción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Commons),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podrá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demandar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infracción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propiedad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intelectual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incumplimiento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contractual (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vínculo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entre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licenciatario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derecho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moral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integridad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recogido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legislación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española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queda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protegido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aunque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aparezca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Commons.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sustituyen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los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derechos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ley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confiere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podría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demandar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con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cualquier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Commons,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hubiera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mutilado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causando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perjuicio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reputación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intereses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descontado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cuándo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habido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mutilación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cuándo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mutilación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perjudica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reputación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los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intereses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quedaría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manos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Juez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Tribunal.</a:t>
            </a:r>
            <a:endParaRPr sz="9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3319E-2FF5-A545-771F-78B852E8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i="0" u="none" strike="noStrike" baseline="0" dirty="0">
                <a:latin typeface="Arial" panose="020B0604020202020204" pitchFamily="34" charset="0"/>
              </a:rPr>
              <a:t>Atributos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89025B-EE68-DFFA-1A21-CE0108681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sz="1800" b="1" i="0" u="none" strike="noStrike" baseline="0" dirty="0">
                <a:latin typeface="Arial" panose="020B0604020202020204" pitchFamily="34" charset="0"/>
              </a:rPr>
              <a:t>Atributos para la etiqueta </a:t>
            </a:r>
            <a:r>
              <a:rPr lang="es-ES" sz="1800" b="1" i="0" u="none" strike="noStrike" baseline="0" dirty="0" err="1">
                <a:latin typeface="Arial" panose="020B0604020202020204" pitchFamily="34" charset="0"/>
              </a:rPr>
              <a:t>body</a:t>
            </a:r>
            <a:endParaRPr lang="es-ES" sz="1800" b="1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es-ES" sz="1800" b="1" i="0" u="none" strike="noStrike" baseline="0" dirty="0" err="1">
                <a:latin typeface="Courier"/>
              </a:rPr>
              <a:t>text</a:t>
            </a:r>
            <a:r>
              <a:rPr lang="es-ES" sz="1800" b="1" i="0" u="none" strike="noStrike" baseline="0" dirty="0">
                <a:latin typeface="Courier"/>
              </a:rPr>
              <a:t>="&lt;color&gt;"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color del texto.</a:t>
            </a:r>
          </a:p>
          <a:p>
            <a:pPr algn="l"/>
            <a:r>
              <a:rPr lang="es-ES" sz="1800" b="1" i="0" u="none" strike="noStrike" baseline="0" dirty="0" err="1">
                <a:latin typeface="Courier"/>
              </a:rPr>
              <a:t>bgcolor</a:t>
            </a:r>
            <a:r>
              <a:rPr lang="es-ES" sz="1800" b="1" i="0" u="none" strike="noStrike" baseline="0" dirty="0">
                <a:latin typeface="Courier"/>
              </a:rPr>
              <a:t>="&lt;color&gt;"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color del fondo de la página.</a:t>
            </a:r>
          </a:p>
          <a:p>
            <a:pPr algn="l"/>
            <a:r>
              <a:rPr lang="es-ES" sz="1800" b="1" i="0" u="none" strike="noStrike" baseline="0" dirty="0" err="1">
                <a:latin typeface="Courier"/>
              </a:rPr>
              <a:t>background</a:t>
            </a:r>
            <a:r>
              <a:rPr lang="es-ES" sz="1800" b="1" i="0" u="none" strike="noStrike" baseline="0" dirty="0">
                <a:latin typeface="Courier"/>
              </a:rPr>
              <a:t>="&lt;</a:t>
            </a:r>
            <a:r>
              <a:rPr lang="es-ES" sz="1800" b="1" i="0" u="none" strike="noStrike" baseline="0" dirty="0" err="1">
                <a:latin typeface="Courier"/>
              </a:rPr>
              <a:t>URL_imagen</a:t>
            </a:r>
            <a:r>
              <a:rPr lang="es-ES" sz="1800" b="1" i="0" u="none" strike="noStrike" baseline="0" dirty="0">
                <a:latin typeface="Courier"/>
              </a:rPr>
              <a:t>&gt;"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Imagen de fondo indicada en la ruta.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2784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3319E-2FF5-A545-771F-78B852E8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i="0" u="none" strike="noStrike" baseline="0" dirty="0">
                <a:latin typeface="Arial" panose="020B0604020202020204" pitchFamily="34" charset="0"/>
              </a:rPr>
              <a:t>Atributos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89025B-EE68-DFFA-1A21-CE0108681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sz="1800" b="1" i="0" u="none" strike="noStrike" baseline="0" dirty="0">
                <a:latin typeface="Arial" panose="020B0604020202020204" pitchFamily="34" charset="0"/>
              </a:rPr>
              <a:t>Atributos para listas</a:t>
            </a:r>
          </a:p>
          <a:p>
            <a:pPr algn="l"/>
            <a:r>
              <a:rPr lang="es-ES" sz="1800" b="0" i="0" u="none" strike="noStrike" baseline="0" dirty="0">
                <a:latin typeface="Arial" panose="020B0604020202020204" pitchFamily="34" charset="0"/>
              </a:rPr>
              <a:t>Estilo en etiqueta </a:t>
            </a:r>
            <a:r>
              <a:rPr lang="es-ES" sz="1800" b="1" i="0" u="none" strike="noStrike" baseline="0" dirty="0" err="1">
                <a:latin typeface="Arial" panose="020B0604020202020204" pitchFamily="34" charset="0"/>
              </a:rPr>
              <a:t>ul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, lista no numerada: tipos de viñetas: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type</a:t>
            </a:r>
            <a:r>
              <a:rPr lang="es-ES" sz="1800" b="1" i="0" u="none" strike="noStrike" baseline="0" dirty="0">
                <a:latin typeface="Courier"/>
              </a:rPr>
              <a:t>="</a:t>
            </a:r>
            <a:r>
              <a:rPr lang="es-ES" sz="1800" b="1" i="0" u="none" strike="noStrike" baseline="0" dirty="0" err="1">
                <a:latin typeface="Courier"/>
              </a:rPr>
              <a:t>square|disc|circle|none</a:t>
            </a:r>
            <a:r>
              <a:rPr lang="es-ES" sz="1800" b="1" i="0" u="none" strike="noStrike" baseline="0" dirty="0">
                <a:latin typeface="Courier"/>
              </a:rPr>
              <a:t>"</a:t>
            </a:r>
          </a:p>
          <a:p>
            <a:pPr algn="l"/>
            <a:r>
              <a:rPr lang="es-ES" sz="1800" b="0" i="0" u="none" strike="noStrike" baseline="0" dirty="0">
                <a:latin typeface="Arial" panose="020B0604020202020204" pitchFamily="34" charset="0"/>
              </a:rPr>
              <a:t>Estilo en etiqueta </a:t>
            </a:r>
            <a:r>
              <a:rPr lang="es-ES" sz="1800" b="1" i="0" u="none" strike="noStrike" baseline="0" dirty="0" err="1">
                <a:latin typeface="Arial" panose="020B0604020202020204" pitchFamily="34" charset="0"/>
              </a:rPr>
              <a:t>ol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, lista numerada: tipos de viñetas: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type</a:t>
            </a:r>
            <a:r>
              <a:rPr lang="es-ES" sz="1800" b="1" i="0" u="none" strike="noStrike" baseline="0" dirty="0">
                <a:latin typeface="Courier"/>
              </a:rPr>
              <a:t>="1|a|A|I|i"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930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89025B-EE68-DFFA-1A21-CE0108681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516" y="1275606"/>
            <a:ext cx="8712968" cy="3017520"/>
          </a:xfrm>
        </p:spPr>
        <p:txBody>
          <a:bodyPr/>
          <a:lstStyle/>
          <a:p>
            <a:pPr algn="l"/>
            <a:r>
              <a:rPr lang="es-ES" sz="1600" b="1" i="0" u="none" strike="noStrike" baseline="0" dirty="0">
                <a:latin typeface="Arial" panose="020B0604020202020204" pitchFamily="34" charset="0"/>
              </a:rPr>
              <a:t>Atributos en tablas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 err="1">
                <a:latin typeface="Courier"/>
              </a:rPr>
              <a:t>border</a:t>
            </a:r>
            <a:r>
              <a:rPr lang="es-ES" sz="1600" b="1" i="0" u="none" strike="noStrike" baseline="0" dirty="0">
                <a:latin typeface="Courier"/>
              </a:rPr>
              <a:t>="&lt;</a:t>
            </a:r>
            <a:r>
              <a:rPr lang="es-ES" sz="1600" b="1" i="0" u="none" strike="noStrike" baseline="0" dirty="0" err="1">
                <a:latin typeface="Courier"/>
              </a:rPr>
              <a:t>num</a:t>
            </a:r>
            <a:r>
              <a:rPr lang="es-ES" sz="1600" b="1" i="0" u="none" strike="noStrike" baseline="0" dirty="0">
                <a:latin typeface="Courier"/>
              </a:rPr>
              <a:t>&gt;"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grosor del borde (en tabla o en celdas).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 err="1">
                <a:latin typeface="Courier"/>
              </a:rPr>
              <a:t>valign</a:t>
            </a:r>
            <a:r>
              <a:rPr lang="es-ES" sz="1600" b="1" i="0" u="none" strike="noStrike" baseline="0" dirty="0">
                <a:latin typeface="Courier"/>
              </a:rPr>
              <a:t>="</a:t>
            </a:r>
            <a:r>
              <a:rPr lang="es-ES" sz="1600" b="1" i="0" u="none" strike="noStrike" baseline="0" dirty="0" err="1">
                <a:latin typeface="Courier"/>
              </a:rPr>
              <a:t>top|middle|bottom</a:t>
            </a:r>
            <a:r>
              <a:rPr lang="es-ES" sz="1600" b="1" i="0" u="none" strike="noStrike" baseline="0" dirty="0">
                <a:latin typeface="Courier"/>
              </a:rPr>
              <a:t>"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Alineación vertical de celdas. (la alineación</a:t>
            </a:r>
          </a:p>
          <a:p>
            <a:pPr algn="l"/>
            <a:r>
              <a:rPr lang="es-ES" sz="1600" b="0" i="0" u="none" strike="noStrike" baseline="0" dirty="0">
                <a:latin typeface="Arial" panose="020B0604020202020204" pitchFamily="34" charset="0"/>
              </a:rPr>
              <a:t>horizontal se hace mediante el atributo "</a:t>
            </a:r>
            <a:r>
              <a:rPr lang="es-ES" sz="1600" b="0" i="0" u="none" strike="noStrike" baseline="0" dirty="0" err="1">
                <a:latin typeface="Arial" panose="020B0604020202020204" pitchFamily="34" charset="0"/>
              </a:rPr>
              <a:t>align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".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 err="1">
                <a:latin typeface="Courier"/>
              </a:rPr>
              <a:t>cellspacing</a:t>
            </a:r>
            <a:r>
              <a:rPr lang="es-ES" sz="1600" b="1" i="0" u="none" strike="noStrike" baseline="0" dirty="0">
                <a:latin typeface="Courier"/>
              </a:rPr>
              <a:t>="&lt;</a:t>
            </a:r>
            <a:r>
              <a:rPr lang="es-ES" sz="1600" b="1" i="0" u="none" strike="noStrike" baseline="0" dirty="0" err="1">
                <a:latin typeface="Courier"/>
              </a:rPr>
              <a:t>num</a:t>
            </a:r>
            <a:r>
              <a:rPr lang="es-ES" sz="1600" b="1" i="0" u="none" strike="noStrike" baseline="0" dirty="0">
                <a:latin typeface="Courier"/>
              </a:rPr>
              <a:t>&gt;"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separación entre celdas (0 = sin separación).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 err="1">
                <a:latin typeface="Courier"/>
              </a:rPr>
              <a:t>colspan</a:t>
            </a:r>
            <a:r>
              <a:rPr lang="es-ES" sz="1600" b="1" i="0" u="none" strike="noStrike" baseline="0" dirty="0">
                <a:latin typeface="Courier"/>
              </a:rPr>
              <a:t>="&lt;</a:t>
            </a:r>
            <a:r>
              <a:rPr lang="es-ES" sz="1600" b="1" i="0" u="none" strike="noStrike" baseline="0" dirty="0" err="1">
                <a:latin typeface="Courier"/>
              </a:rPr>
              <a:t>num</a:t>
            </a:r>
            <a:r>
              <a:rPr lang="es-ES" sz="1600" b="1" i="0" u="none" strike="noStrike" baseline="0" dirty="0">
                <a:latin typeface="Courier"/>
              </a:rPr>
              <a:t>&gt;"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fusión de celdas en una fila (el </a:t>
            </a:r>
            <a:r>
              <a:rPr lang="es-ES" sz="1600" b="0" i="0" u="none" strike="noStrike" baseline="0" dirty="0" err="1">
                <a:latin typeface="Arial" panose="020B0604020202020204" pitchFamily="34" charset="0"/>
              </a:rPr>
              <a:t>num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 indica cuántas celdas se</a:t>
            </a:r>
          </a:p>
          <a:p>
            <a:pPr algn="l"/>
            <a:r>
              <a:rPr lang="es-ES" sz="1600" b="0" i="0" u="none" strike="noStrike" baseline="0" dirty="0">
                <a:latin typeface="Arial" panose="020B0604020202020204" pitchFamily="34" charset="0"/>
              </a:rPr>
              <a:t>fusionan).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 err="1">
                <a:latin typeface="Courier"/>
              </a:rPr>
              <a:t>rowspan</a:t>
            </a:r>
            <a:r>
              <a:rPr lang="es-ES" sz="1600" b="1" i="0" u="none" strike="noStrike" baseline="0" dirty="0">
                <a:latin typeface="Courier"/>
              </a:rPr>
              <a:t>="&lt;</a:t>
            </a:r>
            <a:r>
              <a:rPr lang="es-ES" sz="1600" b="1" i="0" u="none" strike="noStrike" baseline="0" dirty="0" err="1">
                <a:latin typeface="Courier"/>
              </a:rPr>
              <a:t>num</a:t>
            </a:r>
            <a:r>
              <a:rPr lang="es-ES" sz="1600" b="1" i="0" u="none" strike="noStrike" baseline="0" dirty="0">
                <a:latin typeface="Courier"/>
              </a:rPr>
              <a:t>&gt;"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fusión de celdas en una columna (el </a:t>
            </a:r>
            <a:r>
              <a:rPr lang="es-ES" sz="1600" b="0" i="0" u="none" strike="noStrike" baseline="0" dirty="0" err="1">
                <a:latin typeface="Arial" panose="020B0604020202020204" pitchFamily="34" charset="0"/>
              </a:rPr>
              <a:t>num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 indica cuántas</a:t>
            </a:r>
          </a:p>
          <a:p>
            <a:pPr algn="l"/>
            <a:r>
              <a:rPr lang="es-ES" sz="1600" b="0" i="0" u="none" strike="noStrike" baseline="0" dirty="0">
                <a:latin typeface="Arial" panose="020B0604020202020204" pitchFamily="34" charset="0"/>
              </a:rPr>
              <a:t>celdas se fusionan).</a:t>
            </a:r>
            <a:endParaRPr lang="es-ES" sz="16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4F81975-4B9F-604B-18D5-B29BBFA5B487}"/>
              </a:ext>
            </a:extLst>
          </p:cNvPr>
          <p:cNvSpPr txBox="1">
            <a:spLocks/>
          </p:cNvSpPr>
          <p:nvPr/>
        </p:nvSpPr>
        <p:spPr>
          <a:xfrm>
            <a:off x="975360" y="367353"/>
            <a:ext cx="7543800" cy="69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ES" b="1" dirty="0">
                <a:latin typeface="Arial" panose="020B0604020202020204" pitchFamily="34" charset="0"/>
              </a:rPr>
              <a:t>Atributos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7121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3319E-2FF5-A545-771F-78B852E8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Arial" panose="020B0604020202020204" pitchFamily="34" charset="0"/>
              </a:rPr>
              <a:t>Caracteres especiales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89025B-EE68-DFFA-1A21-CE0108681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baseline="0" dirty="0">
                <a:latin typeface="Arial" panose="020B0604020202020204" pitchFamily="34" charset="0"/>
              </a:rPr>
              <a:t>Caracteres especiales fundamentales:</a:t>
            </a:r>
            <a:endParaRPr lang="es-ES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4B595EA9-0D58-2BC9-1550-0713F0D43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9408"/>
              </p:ext>
            </p:extLst>
          </p:nvPr>
        </p:nvGraphicFramePr>
        <p:xfrm>
          <a:off x="1187624" y="1995686"/>
          <a:ext cx="6096000" cy="25958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58029009"/>
                    </a:ext>
                  </a:extLst>
                </a:gridCol>
                <a:gridCol w="1910082">
                  <a:extLst>
                    <a:ext uri="{9D8B030D-6E8A-4147-A177-3AD203B41FA5}">
                      <a16:colId xmlns:a16="http://schemas.microsoft.com/office/drawing/2014/main" val="2183433681"/>
                    </a:ext>
                  </a:extLst>
                </a:gridCol>
                <a:gridCol w="2153918">
                  <a:extLst>
                    <a:ext uri="{9D8B030D-6E8A-4147-A177-3AD203B41FA5}">
                      <a16:colId xmlns:a16="http://schemas.microsoft.com/office/drawing/2014/main" val="3536185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/>
                        <a:t>Entidad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Carácter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26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/>
                        <a:t>&amp;</a:t>
                      </a:r>
                      <a:r>
                        <a:rPr lang="es-ES" dirty="0" err="1"/>
                        <a:t>lt</a:t>
                      </a:r>
                      <a:r>
                        <a:rPr lang="es-ES" dirty="0"/>
                        <a:t>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/>
                        <a:t>signo menor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4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&amp;</a:t>
                      </a:r>
                      <a:r>
                        <a:rPr lang="es-ES" dirty="0" err="1"/>
                        <a:t>gt</a:t>
                      </a:r>
                      <a:r>
                        <a:rPr lang="es-ES" dirty="0"/>
                        <a:t>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/>
                        <a:t>signo mayor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9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&amp;</a:t>
                      </a:r>
                      <a:r>
                        <a:rPr lang="es-ES" dirty="0" err="1"/>
                        <a:t>amp</a:t>
                      </a:r>
                      <a:r>
                        <a:rPr lang="es-ES" dirty="0"/>
                        <a:t>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 err="1"/>
                        <a:t>ampersand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5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&amp;</a:t>
                      </a:r>
                      <a:r>
                        <a:rPr lang="es-ES" dirty="0" err="1"/>
                        <a:t>quot</a:t>
                      </a:r>
                      <a:r>
                        <a:rPr lang="es-ES" dirty="0"/>
                        <a:t>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/>
                        <a:t>comillas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&amp;</a:t>
                      </a:r>
                      <a:r>
                        <a:rPr lang="es-ES" dirty="0" err="1"/>
                        <a:t>nbsp</a:t>
                      </a:r>
                      <a:r>
                        <a:rPr lang="es-ES" dirty="0"/>
                        <a:t>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(espacio en blanco)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/>
                        <a:t>espacio en blanco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4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&amp;</a:t>
                      </a:r>
                      <a:r>
                        <a:rPr lang="es-ES" dirty="0" err="1"/>
                        <a:t>apos</a:t>
                      </a:r>
                      <a:r>
                        <a:rPr lang="es-ES" dirty="0"/>
                        <a:t>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/>
                        <a:t>apóstrofo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39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683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89025B-EE68-DFFA-1A21-CE0108681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555526"/>
            <a:ext cx="1728192" cy="480571"/>
          </a:xfrm>
        </p:spPr>
        <p:txBody>
          <a:bodyPr/>
          <a:lstStyle/>
          <a:p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Caracteres especiales para el idioma español</a:t>
            </a:r>
            <a:endParaRPr lang="es-ES" dirty="0"/>
          </a:p>
        </p:txBody>
      </p:sp>
      <p:graphicFrame>
        <p:nvGraphicFramePr>
          <p:cNvPr id="5" name="Tabla 9">
            <a:extLst>
              <a:ext uri="{FF2B5EF4-FFF2-40B4-BE49-F238E27FC236}">
                <a16:creationId xmlns:a16="http://schemas.microsoft.com/office/drawing/2014/main" id="{9B95D9A9-21E6-F590-4742-0A8F28B69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16575"/>
              </p:ext>
            </p:extLst>
          </p:nvPr>
        </p:nvGraphicFramePr>
        <p:xfrm>
          <a:off x="2627784" y="558894"/>
          <a:ext cx="6474805" cy="43891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52825">
                  <a:extLst>
                    <a:ext uri="{9D8B030D-6E8A-4147-A177-3AD203B41FA5}">
                      <a16:colId xmlns:a16="http://schemas.microsoft.com/office/drawing/2014/main" val="4258029009"/>
                    </a:ext>
                  </a:extLst>
                </a:gridCol>
                <a:gridCol w="992115">
                  <a:extLst>
                    <a:ext uri="{9D8B030D-6E8A-4147-A177-3AD203B41FA5}">
                      <a16:colId xmlns:a16="http://schemas.microsoft.com/office/drawing/2014/main" val="2183433681"/>
                    </a:ext>
                  </a:extLst>
                </a:gridCol>
                <a:gridCol w="4429865">
                  <a:extLst>
                    <a:ext uri="{9D8B030D-6E8A-4147-A177-3AD203B41FA5}">
                      <a16:colId xmlns:a16="http://schemas.microsoft.com/office/drawing/2014/main" val="3536185362"/>
                    </a:ext>
                  </a:extLst>
                </a:gridCol>
              </a:tblGrid>
              <a:tr h="244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/>
                        <a:t>Entidad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Carácter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268936"/>
                  </a:ext>
                </a:extLst>
              </a:tr>
              <a:tr h="244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&amp;</a:t>
                      </a:r>
                      <a:r>
                        <a:rPr lang="es-ES" sz="1200" b="1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ntilde</a:t>
                      </a:r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ñ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ñ - eñe minúscula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46042"/>
                  </a:ext>
                </a:extLst>
              </a:tr>
              <a:tr h="244412">
                <a:tc>
                  <a:txBody>
                    <a:bodyPr/>
                    <a:lstStyle/>
                    <a:p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&amp;</a:t>
                      </a:r>
                      <a:r>
                        <a:rPr lang="es-ES" sz="1200" b="1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Ntilde</a:t>
                      </a:r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Ñ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Ñ - eñe mayúscula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99795"/>
                  </a:ext>
                </a:extLst>
              </a:tr>
              <a:tr h="244412">
                <a:tc>
                  <a:txBody>
                    <a:bodyPr/>
                    <a:lstStyle/>
                    <a:p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&amp;</a:t>
                      </a:r>
                      <a:r>
                        <a:rPr lang="es-ES" sz="1200" b="1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aacute</a:t>
                      </a:r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á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á - a con acento minúscula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55329"/>
                  </a:ext>
                </a:extLst>
              </a:tr>
              <a:tr h="244412">
                <a:tc>
                  <a:txBody>
                    <a:bodyPr/>
                    <a:lstStyle/>
                    <a:p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&amp;</a:t>
                      </a:r>
                      <a:r>
                        <a:rPr lang="es-ES" sz="1200" b="1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eacute</a:t>
                      </a:r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é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é - e con acento minúscula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2926"/>
                  </a:ext>
                </a:extLst>
              </a:tr>
              <a:tr h="244412">
                <a:tc>
                  <a:txBody>
                    <a:bodyPr/>
                    <a:lstStyle/>
                    <a:p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&amp;</a:t>
                      </a:r>
                      <a:r>
                        <a:rPr lang="es-ES" sz="1200" b="1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iacute</a:t>
                      </a:r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í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í - i con acento minúscula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44921"/>
                  </a:ext>
                </a:extLst>
              </a:tr>
              <a:tr h="244412">
                <a:tc>
                  <a:txBody>
                    <a:bodyPr/>
                    <a:lstStyle/>
                    <a:p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&amp;</a:t>
                      </a:r>
                      <a:r>
                        <a:rPr lang="es-ES" sz="1200" b="1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oacute</a:t>
                      </a:r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ó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ó - o con acento minúscula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39649"/>
                  </a:ext>
                </a:extLst>
              </a:tr>
              <a:tr h="244412">
                <a:tc>
                  <a:txBody>
                    <a:bodyPr/>
                    <a:lstStyle/>
                    <a:p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&amp;</a:t>
                      </a:r>
                      <a:r>
                        <a:rPr lang="es-ES" sz="1200" b="1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uacute</a:t>
                      </a:r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ú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ú - u con acento minúscula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003209"/>
                  </a:ext>
                </a:extLst>
              </a:tr>
              <a:tr h="244412">
                <a:tc>
                  <a:txBody>
                    <a:bodyPr/>
                    <a:lstStyle/>
                    <a:p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&amp;</a:t>
                      </a:r>
                      <a:r>
                        <a:rPr lang="es-ES" sz="1200" b="1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Aacute</a:t>
                      </a:r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Á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Á - A con acento mayúscula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3126"/>
                  </a:ext>
                </a:extLst>
              </a:tr>
              <a:tr h="244412">
                <a:tc>
                  <a:txBody>
                    <a:bodyPr/>
                    <a:lstStyle/>
                    <a:p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&amp;</a:t>
                      </a:r>
                      <a:r>
                        <a:rPr lang="es-ES" sz="1200" b="1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eacute</a:t>
                      </a:r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É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É - E con acento mayúscula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86495"/>
                  </a:ext>
                </a:extLst>
              </a:tr>
              <a:tr h="244412">
                <a:tc>
                  <a:txBody>
                    <a:bodyPr/>
                    <a:lstStyle/>
                    <a:p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&amp;</a:t>
                      </a:r>
                      <a:r>
                        <a:rPr lang="es-ES" sz="1200" b="1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iacute</a:t>
                      </a:r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Í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Í - I con acento mayúscula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51167"/>
                  </a:ext>
                </a:extLst>
              </a:tr>
              <a:tr h="244412">
                <a:tc>
                  <a:txBody>
                    <a:bodyPr/>
                    <a:lstStyle/>
                    <a:p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&amp;</a:t>
                      </a:r>
                      <a:r>
                        <a:rPr lang="es-ES" sz="1200" b="1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oacute</a:t>
                      </a:r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Ó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Ó - O con acento mayúscula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231476"/>
                  </a:ext>
                </a:extLst>
              </a:tr>
              <a:tr h="244412">
                <a:tc>
                  <a:txBody>
                    <a:bodyPr/>
                    <a:lstStyle/>
                    <a:p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&amp;</a:t>
                      </a:r>
                      <a:r>
                        <a:rPr lang="es-ES" sz="1200" b="1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uacute</a:t>
                      </a:r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Ú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Ú - U con acento mayúscula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741070"/>
                  </a:ext>
                </a:extLst>
              </a:tr>
              <a:tr h="244412">
                <a:tc>
                  <a:txBody>
                    <a:bodyPr/>
                    <a:lstStyle/>
                    <a:p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&amp;</a:t>
                      </a:r>
                      <a:r>
                        <a:rPr lang="es-ES" sz="1200" b="1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uuml</a:t>
                      </a:r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ü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ü - u con diéresis minúscula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82077"/>
                  </a:ext>
                </a:extLst>
              </a:tr>
              <a:tr h="244412">
                <a:tc>
                  <a:txBody>
                    <a:bodyPr/>
                    <a:lstStyle/>
                    <a:p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&amp;</a:t>
                      </a:r>
                      <a:r>
                        <a:rPr lang="es-ES" sz="1200" b="1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Uuml</a:t>
                      </a:r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Ü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Ü - u con diéresis mayúscula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295587"/>
                  </a:ext>
                </a:extLst>
              </a:tr>
              <a:tr h="24441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2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&amp;euro;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signo del euro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1176"/>
                  </a:ext>
                </a:extLst>
              </a:tr>
            </a:tbl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3A34AFC4-8BB4-3123-74C7-FF386642F2CA}"/>
              </a:ext>
            </a:extLst>
          </p:cNvPr>
          <p:cNvSpPr txBox="1">
            <a:spLocks/>
          </p:cNvSpPr>
          <p:nvPr/>
        </p:nvSpPr>
        <p:spPr>
          <a:xfrm>
            <a:off x="107504" y="51470"/>
            <a:ext cx="7543800" cy="48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ES" b="1">
                <a:latin typeface="Arial" panose="020B0604020202020204" pitchFamily="34" charset="0"/>
              </a:rPr>
              <a:t>Caracteres especiales</a:t>
            </a:r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0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1B551-C946-72F4-BD1A-78586E12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i="0" u="none" strike="noStrike" baseline="0" dirty="0" err="1">
                <a:latin typeface="Arial" panose="020B0604020202020204" pitchFamily="34" charset="0"/>
              </a:rPr>
              <a:t>Frames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7E134D-E852-188B-DDBA-7A5E6B9E4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1384301"/>
            <a:ext cx="8424936" cy="3017520"/>
          </a:xfrm>
        </p:spPr>
        <p:txBody>
          <a:bodyPr/>
          <a:lstStyle/>
          <a:p>
            <a:pPr algn="l"/>
            <a:r>
              <a:rPr lang="es-ES" sz="1800" b="1" i="0" u="none" strike="noStrike" baseline="0" dirty="0">
                <a:latin typeface="Courier"/>
              </a:rPr>
              <a:t>&lt;</a:t>
            </a:r>
            <a:r>
              <a:rPr lang="es-ES" sz="1800" b="1" i="0" u="none" strike="noStrike" baseline="0" dirty="0" err="1">
                <a:latin typeface="Courier"/>
              </a:rPr>
              <a:t>frameset</a:t>
            </a:r>
            <a:r>
              <a:rPr lang="es-ES" sz="1800" b="1" i="0" u="none" strike="noStrike" baseline="0" dirty="0">
                <a:latin typeface="Courier"/>
              </a:rPr>
              <a:t> ...&gt; ... &lt;/</a:t>
            </a:r>
            <a:r>
              <a:rPr lang="es-ES" sz="1800" b="1" i="0" u="none" strike="noStrike" baseline="0" dirty="0" err="1">
                <a:latin typeface="Courier"/>
              </a:rPr>
              <a:t>frameset</a:t>
            </a:r>
            <a:r>
              <a:rPr lang="es-ES" sz="1800" b="1" i="0" u="none" strike="noStrike" baseline="0" dirty="0">
                <a:latin typeface="Courier"/>
              </a:rPr>
              <a:t>&gt;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Sustituye a la etiqueta </a:t>
            </a:r>
            <a:r>
              <a:rPr lang="es-ES" sz="1800" b="0" i="0" u="none" strike="noStrike" baseline="0" dirty="0" err="1">
                <a:latin typeface="Arial" panose="020B0604020202020204" pitchFamily="34" charset="0"/>
              </a:rPr>
              <a:t>body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. Atributos</a:t>
            </a:r>
          </a:p>
          <a:p>
            <a:pPr algn="l"/>
            <a:r>
              <a:rPr lang="es-ES" sz="1800" b="0" i="0" u="none" strike="noStrike" baseline="0" dirty="0">
                <a:latin typeface="Arial" panose="020B0604020202020204" pitchFamily="34" charset="0"/>
              </a:rPr>
              <a:t>fundamentales:</a:t>
            </a:r>
          </a:p>
          <a:p>
            <a:pPr algn="l"/>
            <a:r>
              <a:rPr lang="pt-BR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pt-BR" sz="1800" b="1" i="0" u="none" strike="noStrike" baseline="0" dirty="0" err="1">
                <a:latin typeface="Courier"/>
              </a:rPr>
              <a:t>rows</a:t>
            </a:r>
            <a:r>
              <a:rPr lang="pt-BR" sz="1800" b="1" i="0" u="none" strike="noStrike" baseline="0" dirty="0">
                <a:latin typeface="Courier"/>
              </a:rPr>
              <a:t>="num,*,num"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: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Partición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en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horizontal (filas)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cols</a:t>
            </a:r>
            <a:r>
              <a:rPr lang="es-ES" sz="1800" b="1" i="0" u="none" strike="noStrike" baseline="0" dirty="0">
                <a:latin typeface="Courier"/>
              </a:rPr>
              <a:t>="</a:t>
            </a:r>
            <a:r>
              <a:rPr lang="es-ES" sz="1800" b="1" i="0" u="none" strike="noStrike" baseline="0" dirty="0" err="1">
                <a:latin typeface="Courier"/>
              </a:rPr>
              <a:t>num</a:t>
            </a:r>
            <a:r>
              <a:rPr lang="es-ES" sz="1800" b="1" i="0" u="none" strike="noStrike" baseline="0" dirty="0">
                <a:latin typeface="Courier"/>
              </a:rPr>
              <a:t>,*,</a:t>
            </a:r>
            <a:r>
              <a:rPr lang="es-ES" sz="1800" b="1" i="0" u="none" strike="noStrike" baseline="0" dirty="0" err="1">
                <a:latin typeface="Courier"/>
              </a:rPr>
              <a:t>num</a:t>
            </a:r>
            <a:r>
              <a:rPr lang="es-ES" sz="1800" b="1" i="0" u="none" strike="noStrike" baseline="0" dirty="0">
                <a:latin typeface="Courier"/>
              </a:rPr>
              <a:t>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Partición en vertical (columnas)</a:t>
            </a:r>
          </a:p>
          <a:p>
            <a:pPr algn="l"/>
            <a:r>
              <a:rPr lang="es-ES" sz="1800" b="0" i="0" u="none" strike="noStrike" baseline="0" dirty="0">
                <a:latin typeface="Arial" panose="020B0604020202020204" pitchFamily="34" charset="0"/>
              </a:rPr>
              <a:t>Solo se admite uno de los dos, para poner los dos debemos anidar etiquetas.</a:t>
            </a:r>
          </a:p>
          <a:p>
            <a:pPr algn="l"/>
            <a:r>
              <a:rPr lang="es-ES" sz="1800" b="1" i="0" u="none" strike="noStrike" baseline="0" dirty="0">
                <a:latin typeface="Courier"/>
              </a:rPr>
              <a:t>&lt;</a:t>
            </a:r>
            <a:r>
              <a:rPr lang="es-ES" sz="1800" b="1" i="0" u="none" strike="noStrike" baseline="0" dirty="0" err="1">
                <a:latin typeface="Courier"/>
              </a:rPr>
              <a:t>frame</a:t>
            </a:r>
            <a:r>
              <a:rPr lang="es-ES" sz="1800" b="1" i="0" u="none" strike="noStrike" baseline="0" dirty="0">
                <a:latin typeface="Courier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src</a:t>
            </a:r>
            <a:r>
              <a:rPr lang="es-ES" sz="1800" b="1" i="0" u="none" strike="noStrike" baseline="0" dirty="0">
                <a:latin typeface="Courier"/>
              </a:rPr>
              <a:t>="ruta" /&gt;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incluidas dentro de etiqueta "</a:t>
            </a:r>
            <a:r>
              <a:rPr lang="es-ES" sz="1800" b="0" i="0" u="none" strike="noStrike" baseline="0" dirty="0" err="1">
                <a:latin typeface="Arial" panose="020B0604020202020204" pitchFamily="34" charset="0"/>
              </a:rPr>
              <a:t>frameset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".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3780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3758A-B391-E23C-841C-068DC5C1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i="0" u="none" strike="noStrike" baseline="0" dirty="0" err="1">
                <a:latin typeface="Arial" panose="020B0604020202020204" pitchFamily="34" charset="0"/>
              </a:rPr>
              <a:t>Frames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CAB086-6CB2-6581-F829-17A802AF4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84301"/>
            <a:ext cx="9036496" cy="3017520"/>
          </a:xfrm>
        </p:spPr>
        <p:txBody>
          <a:bodyPr/>
          <a:lstStyle/>
          <a:p>
            <a:pPr algn="l"/>
            <a:r>
              <a:rPr lang="es-ES" sz="1800" b="1" i="0" u="none" strike="noStrike" baseline="0" dirty="0">
                <a:latin typeface="Arial" panose="020B0604020202020204" pitchFamily="34" charset="0"/>
              </a:rPr>
              <a:t>Atributos en </a:t>
            </a:r>
            <a:r>
              <a:rPr lang="es-ES" sz="1800" b="1" i="0" u="none" strike="noStrike" baseline="0" dirty="0" err="1">
                <a:latin typeface="Arial" panose="020B0604020202020204" pitchFamily="34" charset="0"/>
              </a:rPr>
              <a:t>frameset</a:t>
            </a:r>
            <a:r>
              <a:rPr lang="es-ES" sz="1800" b="1" i="0" u="none" strike="noStrike" baseline="0" dirty="0"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sv-SE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sv-SE" sz="1800" b="1" i="0" u="none" strike="noStrike" baseline="0" dirty="0">
                <a:latin typeface="Courier"/>
              </a:rPr>
              <a:t>border="num" </a:t>
            </a:r>
            <a:r>
              <a:rPr lang="sv-SE" sz="1800" b="0" i="0" u="none" strike="noStrike" baseline="0" dirty="0">
                <a:latin typeface="Arial" panose="020B0604020202020204" pitchFamily="34" charset="0"/>
              </a:rPr>
              <a:t>: Grosor del borde.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bordercolor</a:t>
            </a:r>
            <a:r>
              <a:rPr lang="es-ES" sz="1800" b="1" i="0" u="none" strike="noStrike" baseline="0" dirty="0">
                <a:latin typeface="Courier"/>
              </a:rPr>
              <a:t>="color" :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Color del borde.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frameborder</a:t>
            </a:r>
            <a:r>
              <a:rPr lang="es-ES" sz="1800" b="1" i="0" u="none" strike="noStrike" baseline="0" dirty="0">
                <a:latin typeface="Courier"/>
              </a:rPr>
              <a:t>="yes|no|0"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Mostrar/no mostrar el borde, no funciona en I.</a:t>
            </a:r>
          </a:p>
          <a:p>
            <a:pPr algn="l"/>
            <a:r>
              <a:rPr lang="es-ES" sz="1800" b="0" i="0" u="none" strike="noStrike" baseline="0" dirty="0">
                <a:latin typeface="Arial" panose="020B0604020202020204" pitchFamily="34" charset="0"/>
              </a:rPr>
              <a:t>Explorer.</a:t>
            </a:r>
          </a:p>
          <a:p>
            <a:pPr algn="l"/>
            <a:r>
              <a:rPr lang="pt-BR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pt-BR" sz="1800" b="1" i="0" u="none" strike="noStrike" baseline="0" dirty="0" err="1">
                <a:latin typeface="Courier"/>
              </a:rPr>
              <a:t>framespacing</a:t>
            </a:r>
            <a:r>
              <a:rPr lang="pt-BR" sz="1800" b="1" i="0" u="none" strike="noStrike" baseline="0" dirty="0">
                <a:latin typeface="Courier"/>
              </a:rPr>
              <a:t>="num"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: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Grosor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del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borde em I. Explorer,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con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valor 0 se elimina</a:t>
            </a:r>
          </a:p>
          <a:p>
            <a:pPr algn="l"/>
            <a:r>
              <a:rPr lang="es-ES" sz="1800" b="0" i="0" u="none" strike="noStrike" baseline="0" dirty="0">
                <a:latin typeface="Arial" panose="020B0604020202020204" pitchFamily="34" charset="0"/>
              </a:rPr>
              <a:t>el borde.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5893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2BBA5-1A11-07BC-0AB5-A26122C3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i="0" u="none" strike="noStrike" baseline="0" dirty="0" err="1">
                <a:latin typeface="Arial" panose="020B0604020202020204" pitchFamily="34" charset="0"/>
              </a:rPr>
              <a:t>Frames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829CA0-940F-C8CA-5D16-479D9CDE4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1384301"/>
            <a:ext cx="8712968" cy="3017520"/>
          </a:xfrm>
        </p:spPr>
        <p:txBody>
          <a:bodyPr/>
          <a:lstStyle/>
          <a:p>
            <a:pPr algn="l"/>
            <a:r>
              <a:rPr lang="es-ES" sz="1800" b="1" i="0" u="none" strike="noStrike" baseline="0" dirty="0">
                <a:latin typeface="Arial" panose="020B0604020202020204" pitchFamily="34" charset="0"/>
              </a:rPr>
              <a:t>Atributos en </a:t>
            </a:r>
            <a:r>
              <a:rPr lang="es-ES" sz="1800" b="1" i="0" u="none" strike="noStrike" baseline="0" dirty="0" err="1">
                <a:latin typeface="Arial" panose="020B0604020202020204" pitchFamily="34" charset="0"/>
              </a:rPr>
              <a:t>frame</a:t>
            </a:r>
            <a:r>
              <a:rPr lang="es-ES" sz="1800" b="1" i="0" u="none" strike="noStrike" baseline="0" dirty="0"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marginwidth</a:t>
            </a:r>
            <a:r>
              <a:rPr lang="es-ES" sz="1800" b="1" i="0" u="none" strike="noStrike" baseline="0" dirty="0">
                <a:latin typeface="Courier"/>
              </a:rPr>
              <a:t>="</a:t>
            </a:r>
            <a:r>
              <a:rPr lang="es-ES" sz="1800" b="1" i="0" u="none" strike="noStrike" baseline="0" dirty="0" err="1">
                <a:latin typeface="Courier"/>
              </a:rPr>
              <a:t>num</a:t>
            </a:r>
            <a:r>
              <a:rPr lang="es-ES" sz="1800" b="1" i="0" u="none" strike="noStrike" baseline="0" dirty="0">
                <a:latin typeface="Courier"/>
              </a:rPr>
              <a:t>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margen izquierdo y derecho.</a:t>
            </a:r>
          </a:p>
          <a:p>
            <a:pPr algn="l"/>
            <a:r>
              <a:rPr lang="pt-BR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pt-BR" sz="1800" b="1" i="0" u="none" strike="noStrike" baseline="0" dirty="0" err="1">
                <a:latin typeface="Courier"/>
              </a:rPr>
              <a:t>marginheight</a:t>
            </a:r>
            <a:r>
              <a:rPr lang="pt-BR" sz="1800" b="1" i="0" u="none" strike="noStrike" baseline="0" dirty="0">
                <a:latin typeface="Courier"/>
              </a:rPr>
              <a:t>="num"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: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margen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superior e inferior.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scrolling</a:t>
            </a:r>
            <a:r>
              <a:rPr lang="es-ES" sz="1800" b="1" i="0" u="none" strike="noStrike" baseline="0" dirty="0">
                <a:latin typeface="Courier"/>
              </a:rPr>
              <a:t>="</a:t>
            </a:r>
            <a:r>
              <a:rPr lang="es-ES" sz="1800" b="1" i="0" u="none" strike="noStrike" baseline="0" dirty="0" err="1">
                <a:latin typeface="Courier"/>
              </a:rPr>
              <a:t>yes|no|auto</a:t>
            </a:r>
            <a:r>
              <a:rPr lang="es-ES" sz="1800" b="1" i="0" u="none" strike="noStrike" baseline="0" dirty="0">
                <a:latin typeface="Courier"/>
              </a:rPr>
              <a:t>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comportamiento de las barras de</a:t>
            </a:r>
          </a:p>
          <a:p>
            <a:pPr algn="l"/>
            <a:r>
              <a:rPr lang="es-ES" sz="1800" b="0" i="0" u="none" strike="noStrike" baseline="0" dirty="0">
                <a:latin typeface="Arial" panose="020B0604020202020204" pitchFamily="34" charset="0"/>
              </a:rPr>
              <a:t>desplazamiento.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noresize</a:t>
            </a:r>
            <a:r>
              <a:rPr lang="es-ES" sz="1800" b="1" i="0" u="none" strike="noStrike" baseline="0" dirty="0">
                <a:latin typeface="Courier"/>
              </a:rPr>
              <a:t>="</a:t>
            </a:r>
            <a:r>
              <a:rPr lang="es-ES" sz="1800" b="1" i="0" u="none" strike="noStrike" baseline="0" dirty="0" err="1">
                <a:latin typeface="Courier"/>
              </a:rPr>
              <a:t>noresize</a:t>
            </a:r>
            <a:r>
              <a:rPr lang="es-ES" sz="1800" b="1" i="0" u="none" strike="noStrike" baseline="0" dirty="0">
                <a:latin typeface="Courier"/>
              </a:rPr>
              <a:t>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Elimina la posibilidad de redimensionarlos.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bordercolor</a:t>
            </a:r>
            <a:r>
              <a:rPr lang="es-ES" sz="1800" b="1" i="0" u="none" strike="noStrike" baseline="0" dirty="0">
                <a:latin typeface="Courier"/>
              </a:rPr>
              <a:t>="color"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Color del borde.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frameborder</a:t>
            </a:r>
            <a:r>
              <a:rPr lang="es-ES" sz="1800" b="1" i="0" u="none" strike="noStrike" baseline="0" dirty="0">
                <a:latin typeface="Courier"/>
              </a:rPr>
              <a:t>="yes|no|0"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Mostrar/no mostrar el borde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278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2BBA5-1A11-07BC-0AB5-A26122C3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i="0" u="none" strike="noStrike" baseline="0" dirty="0" err="1">
                <a:latin typeface="Arial" panose="020B0604020202020204" pitchFamily="34" charset="0"/>
              </a:rPr>
              <a:t>Frames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829CA0-940F-C8CA-5D16-479D9CDE4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1384301"/>
            <a:ext cx="8568952" cy="3017520"/>
          </a:xfrm>
        </p:spPr>
        <p:txBody>
          <a:bodyPr/>
          <a:lstStyle/>
          <a:p>
            <a:pPr algn="l"/>
            <a:r>
              <a:rPr lang="es-ES" sz="1600" b="1" i="0" u="none" strike="noStrike" baseline="0" dirty="0">
                <a:latin typeface="Arial" panose="020B0604020202020204" pitchFamily="34" charset="0"/>
              </a:rPr>
              <a:t>Redireccionar enlaces</a:t>
            </a:r>
          </a:p>
          <a:p>
            <a:pPr algn="l"/>
            <a:r>
              <a:rPr lang="es-ES" sz="1600" b="0" i="0" u="none" strike="noStrike" baseline="0" dirty="0">
                <a:latin typeface="Arial" panose="020B0604020202020204" pitchFamily="34" charset="0"/>
              </a:rPr>
              <a:t>Los enlaces en </a:t>
            </a:r>
            <a:r>
              <a:rPr lang="es-ES" sz="1600" b="0" i="0" u="none" strike="noStrike" baseline="0" dirty="0" err="1">
                <a:latin typeface="Arial" panose="020B0604020202020204" pitchFamily="34" charset="0"/>
              </a:rPr>
              <a:t>frames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 deben ser redireccionados mediante el atributo </a:t>
            </a:r>
            <a:r>
              <a:rPr lang="es-ES" sz="1600" b="1" i="0" u="none" strike="noStrike" baseline="0" dirty="0">
                <a:latin typeface="Arial" panose="020B0604020202020204" pitchFamily="34" charset="0"/>
              </a:rPr>
              <a:t>target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. Valores: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target="nombre"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Redirecciona hacia otro </a:t>
            </a:r>
            <a:r>
              <a:rPr lang="es-ES" sz="1600" b="0" i="0" u="none" strike="noStrike" baseline="0" dirty="0" err="1">
                <a:latin typeface="Arial" panose="020B0604020202020204" pitchFamily="34" charset="0"/>
              </a:rPr>
              <a:t>frame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, el cual debe llevar el atributo:</a:t>
            </a:r>
          </a:p>
          <a:p>
            <a:pPr algn="l"/>
            <a:r>
              <a:rPr lang="es-ES" sz="1600" b="0" i="0" u="none" strike="noStrike" baseline="0" dirty="0" err="1">
                <a:latin typeface="Arial" panose="020B0604020202020204" pitchFamily="34" charset="0"/>
              </a:rPr>
              <a:t>name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="nombre".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target="_</a:t>
            </a:r>
            <a:r>
              <a:rPr lang="es-ES" sz="1600" b="1" i="0" u="none" strike="noStrike" baseline="0" dirty="0" err="1">
                <a:latin typeface="Courier"/>
              </a:rPr>
              <a:t>blank</a:t>
            </a:r>
            <a:r>
              <a:rPr lang="es-ES" sz="1600" b="1" i="0" u="none" strike="noStrike" baseline="0" dirty="0">
                <a:latin typeface="Courier"/>
              </a:rPr>
              <a:t>"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La página se abre en ventana o pestaña aparte en ventana</a:t>
            </a:r>
          </a:p>
          <a:p>
            <a:pPr algn="l"/>
            <a:r>
              <a:rPr lang="es-ES" sz="1600" b="0" i="0" u="none" strike="noStrike" baseline="0" dirty="0">
                <a:latin typeface="Arial" panose="020B0604020202020204" pitchFamily="34" charset="0"/>
              </a:rPr>
              <a:t>completa.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target="_</a:t>
            </a:r>
            <a:r>
              <a:rPr lang="es-ES" sz="1600" b="1" i="0" u="none" strike="noStrike" baseline="0" dirty="0" err="1">
                <a:latin typeface="Courier"/>
              </a:rPr>
              <a:t>self</a:t>
            </a:r>
            <a:r>
              <a:rPr lang="es-ES" sz="1600" b="1" i="0" u="none" strike="noStrike" baseline="0" dirty="0">
                <a:latin typeface="Courier"/>
              </a:rPr>
              <a:t>"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La página se abre en la misma ventana o </a:t>
            </a:r>
            <a:r>
              <a:rPr lang="es-ES" sz="1600" b="0" i="0" u="none" strike="noStrike" baseline="0" dirty="0" err="1">
                <a:latin typeface="Arial" panose="020B0604020202020204" pitchFamily="34" charset="0"/>
              </a:rPr>
              <a:t>frame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target="_</a:t>
            </a:r>
            <a:r>
              <a:rPr lang="es-ES" sz="1600" b="1" i="0" u="none" strike="noStrike" baseline="0" dirty="0" err="1">
                <a:latin typeface="Courier"/>
              </a:rPr>
              <a:t>parent</a:t>
            </a:r>
            <a:r>
              <a:rPr lang="es-ES" sz="1600" b="1" i="0" u="none" strike="noStrike" baseline="0" dirty="0">
                <a:latin typeface="Courier"/>
              </a:rPr>
              <a:t>"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La página se abre en su elemento padre.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target="_top"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La página se abre a ventana completa, se elimina la página</a:t>
            </a:r>
          </a:p>
          <a:p>
            <a:pPr algn="l"/>
            <a:r>
              <a:rPr lang="es-ES" sz="1600" b="0" i="0" u="none" strike="noStrike" baseline="0" dirty="0">
                <a:latin typeface="Arial" panose="020B0604020202020204" pitchFamily="34" charset="0"/>
              </a:rPr>
              <a:t>actual y todos los </a:t>
            </a:r>
            <a:r>
              <a:rPr lang="es-ES" sz="1600" b="0" i="0" u="none" strike="noStrike" baseline="0" dirty="0" err="1">
                <a:latin typeface="Arial" panose="020B0604020202020204" pitchFamily="34" charset="0"/>
              </a:rPr>
              <a:t>frames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180915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2BBA5-1A11-07BC-0AB5-A26122C3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i="0" u="none" strike="noStrike" baseline="0" dirty="0" err="1">
                <a:latin typeface="Arial" panose="020B0604020202020204" pitchFamily="34" charset="0"/>
              </a:rPr>
              <a:t>Frames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829CA0-940F-C8CA-5D16-479D9CDE4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1384301"/>
            <a:ext cx="7920880" cy="3017520"/>
          </a:xfrm>
        </p:spPr>
        <p:txBody>
          <a:bodyPr/>
          <a:lstStyle/>
          <a:p>
            <a:pPr algn="l"/>
            <a:r>
              <a:rPr lang="es-ES" sz="1800" b="1" i="0" u="none" strike="noStrike" baseline="0" dirty="0">
                <a:latin typeface="Arial" panose="020B0604020202020204" pitchFamily="34" charset="0"/>
              </a:rPr>
              <a:t>Etiqueta </a:t>
            </a:r>
            <a:r>
              <a:rPr lang="es-ES" sz="1800" b="1" i="0" u="none" strike="noStrike" baseline="0" dirty="0" err="1">
                <a:latin typeface="Arial" panose="020B0604020202020204" pitchFamily="34" charset="0"/>
              </a:rPr>
              <a:t>iframe</a:t>
            </a:r>
            <a:r>
              <a:rPr lang="es-ES" sz="1800" b="1" i="0" u="none" strike="noStrike" baseline="0" dirty="0">
                <a:latin typeface="Arial" panose="020B0604020202020204" pitchFamily="34" charset="0"/>
              </a:rPr>
              <a:t>: atributos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src</a:t>
            </a:r>
            <a:r>
              <a:rPr lang="es-ES" sz="1800" b="1" i="0" u="none" strike="noStrike" baseline="0" dirty="0">
                <a:latin typeface="Courier"/>
              </a:rPr>
              <a:t>="</a:t>
            </a:r>
            <a:r>
              <a:rPr lang="es-ES" sz="1800" b="1" i="0" u="none" strike="noStrike" baseline="0" dirty="0" err="1">
                <a:latin typeface="Courier"/>
              </a:rPr>
              <a:t>ruta_URL</a:t>
            </a:r>
            <a:r>
              <a:rPr lang="es-ES" sz="1800" b="1" i="0" u="none" strike="noStrike" baseline="0" dirty="0">
                <a:latin typeface="Courier"/>
              </a:rPr>
              <a:t>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Ruta donde esta el archivo.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width</a:t>
            </a:r>
            <a:r>
              <a:rPr lang="es-ES" sz="1800" b="1" i="0" u="none" strike="noStrike" baseline="0" dirty="0">
                <a:latin typeface="Courier"/>
              </a:rPr>
              <a:t>="</a:t>
            </a:r>
            <a:r>
              <a:rPr lang="es-ES" sz="1800" b="1" i="0" u="none" strike="noStrike" baseline="0" dirty="0" err="1">
                <a:latin typeface="Courier"/>
              </a:rPr>
              <a:t>num</a:t>
            </a:r>
            <a:r>
              <a:rPr lang="es-ES" sz="1800" b="1" i="0" u="none" strike="noStrike" baseline="0" dirty="0">
                <a:latin typeface="Courier"/>
              </a:rPr>
              <a:t>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Ancho de la ventana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height</a:t>
            </a:r>
            <a:r>
              <a:rPr lang="es-ES" sz="1800" b="1" i="0" u="none" strike="noStrike" baseline="0" dirty="0">
                <a:latin typeface="Courier"/>
              </a:rPr>
              <a:t>="</a:t>
            </a:r>
            <a:r>
              <a:rPr lang="es-ES" sz="1800" b="1" i="0" u="none" strike="noStrike" baseline="0" dirty="0" err="1">
                <a:latin typeface="Courier"/>
              </a:rPr>
              <a:t>num</a:t>
            </a:r>
            <a:r>
              <a:rPr lang="es-ES" sz="1800" b="1" i="0" u="none" strike="noStrike" baseline="0" dirty="0">
                <a:latin typeface="Courier"/>
              </a:rPr>
              <a:t>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Alto de la ventana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scrolling</a:t>
            </a:r>
            <a:r>
              <a:rPr lang="es-ES" sz="1800" b="1" i="0" u="none" strike="noStrike" baseline="0" dirty="0">
                <a:latin typeface="Courier"/>
              </a:rPr>
              <a:t>="</a:t>
            </a:r>
            <a:r>
              <a:rPr lang="es-ES" sz="1800" b="1" i="0" u="none" strike="noStrike" baseline="0" dirty="0" err="1">
                <a:latin typeface="Courier"/>
              </a:rPr>
              <a:t>yes|no|auto</a:t>
            </a:r>
            <a:r>
              <a:rPr lang="es-ES" sz="1800" b="1" i="0" u="none" strike="noStrike" baseline="0" dirty="0">
                <a:latin typeface="Courier"/>
              </a:rPr>
              <a:t>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comportamiento de las barras de</a:t>
            </a:r>
          </a:p>
          <a:p>
            <a:pPr algn="l"/>
            <a:r>
              <a:rPr lang="es-ES" sz="1800" b="0" i="0" u="none" strike="noStrike" baseline="0" dirty="0">
                <a:latin typeface="Arial" panose="020B0604020202020204" pitchFamily="34" charset="0"/>
              </a:rPr>
              <a:t>desplazamiento.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name</a:t>
            </a:r>
            <a:r>
              <a:rPr lang="es-ES" sz="1800" b="1" i="0" u="none" strike="noStrike" baseline="0" dirty="0">
                <a:latin typeface="Courier"/>
              </a:rPr>
              <a:t>="nombre"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imprescindible para redireccionar enlaces mediante "target".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279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8164-74AA-CD25-44C1-8A389DDE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i="0" u="none" strike="noStrike" baseline="0" dirty="0">
                <a:latin typeface="Arial" panose="020B0604020202020204" pitchFamily="34" charset="0"/>
              </a:rPr>
              <a:t>Etiquetas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D1986D-536D-2072-E80C-4792FF480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sz="1800" b="1" i="0" u="none" strike="noStrike" baseline="0" dirty="0">
                <a:latin typeface="Arial" panose="020B0604020202020204" pitchFamily="34" charset="0"/>
              </a:rPr>
              <a:t>Etiquetas Básicas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>
                <a:latin typeface="Courier"/>
              </a:rPr>
              <a:t>&lt;</a:t>
            </a:r>
            <a:r>
              <a:rPr lang="es-ES" sz="1800" b="1" i="0" u="none" strike="noStrike" baseline="0" dirty="0" err="1">
                <a:latin typeface="Courier"/>
              </a:rPr>
              <a:t>html</a:t>
            </a:r>
            <a:r>
              <a:rPr lang="es-ES" sz="1800" b="1" i="0" u="none" strike="noStrike" baseline="0" dirty="0">
                <a:latin typeface="Courier"/>
              </a:rPr>
              <a:t>&gt; ... &lt;/</a:t>
            </a:r>
            <a:r>
              <a:rPr lang="es-ES" sz="1800" b="1" i="0" u="none" strike="noStrike" baseline="0" dirty="0" err="1">
                <a:latin typeface="Courier"/>
              </a:rPr>
              <a:t>html</a:t>
            </a:r>
            <a:r>
              <a:rPr lang="es-ES" sz="1800" b="1" i="0" u="none" strike="noStrike" baseline="0" dirty="0">
                <a:latin typeface="Courier"/>
              </a:rPr>
              <a:t>&gt;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Principio y fin de la página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>
                <a:latin typeface="Courier"/>
              </a:rPr>
              <a:t>&lt;head&gt; ... &lt;/head&gt;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Cabecera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>
                <a:latin typeface="Courier"/>
              </a:rPr>
              <a:t>&lt;</a:t>
            </a:r>
            <a:r>
              <a:rPr lang="es-ES" sz="1800" b="1" i="0" u="none" strike="noStrike" baseline="0" dirty="0" err="1">
                <a:latin typeface="Courier"/>
              </a:rPr>
              <a:t>body</a:t>
            </a:r>
            <a:r>
              <a:rPr lang="es-ES" sz="1800" b="1" i="0" u="none" strike="noStrike" baseline="0" dirty="0">
                <a:latin typeface="Courier"/>
              </a:rPr>
              <a:t>&gt; ... &lt;/</a:t>
            </a:r>
            <a:r>
              <a:rPr lang="es-ES" sz="1800" b="1" i="0" u="none" strike="noStrike" baseline="0" dirty="0" err="1">
                <a:latin typeface="Courier"/>
              </a:rPr>
              <a:t>body</a:t>
            </a:r>
            <a:r>
              <a:rPr lang="es-ES" sz="1800" b="1" i="0" u="none" strike="noStrike" baseline="0" dirty="0">
                <a:latin typeface="Courier"/>
              </a:rPr>
              <a:t>&gt;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Cuerpo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>
                <a:latin typeface="Courier"/>
              </a:rPr>
              <a:t>&lt;</a:t>
            </a:r>
            <a:r>
              <a:rPr lang="es-ES" sz="1800" b="1" i="0" u="none" strike="noStrike" baseline="0" dirty="0" err="1">
                <a:latin typeface="Courier"/>
              </a:rPr>
              <a:t>title</a:t>
            </a:r>
            <a:r>
              <a:rPr lang="es-ES" sz="1800" b="1" i="0" u="none" strike="noStrike" baseline="0" dirty="0">
                <a:latin typeface="Courier"/>
              </a:rPr>
              <a:t>&gt; ... &lt;/</a:t>
            </a:r>
            <a:r>
              <a:rPr lang="es-ES" sz="1800" b="1" i="0" u="none" strike="noStrike" baseline="0" dirty="0" err="1">
                <a:latin typeface="Courier"/>
              </a:rPr>
              <a:t>title</a:t>
            </a:r>
            <a:r>
              <a:rPr lang="es-ES" sz="1800" b="1" i="0" u="none" strike="noStrike" baseline="0" dirty="0">
                <a:latin typeface="Courier"/>
              </a:rPr>
              <a:t>&gt;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Título de la página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2331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2BBA5-1A11-07BC-0AB5-A26122C3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i="0" u="none" strike="noStrike" baseline="0" dirty="0">
                <a:latin typeface="Arial" panose="020B0604020202020204" pitchFamily="34" charset="0"/>
              </a:rPr>
              <a:t>Insertar multimedia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829CA0-940F-C8CA-5D16-479D9CDE4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1384301"/>
            <a:ext cx="8568952" cy="3017520"/>
          </a:xfrm>
        </p:spPr>
        <p:txBody>
          <a:bodyPr/>
          <a:lstStyle/>
          <a:p>
            <a:pPr algn="l"/>
            <a:r>
              <a:rPr lang="es-ES" sz="1800" b="0" i="0" u="none" strike="noStrike" baseline="0" dirty="0">
                <a:latin typeface="Arial" panose="020B0604020202020204" pitchFamily="34" charset="0"/>
              </a:rPr>
              <a:t>Mediante enlaces: </a:t>
            </a:r>
            <a:r>
              <a:rPr lang="es-ES" sz="1800" b="0" i="0" u="none" strike="noStrike" baseline="0" dirty="0">
                <a:latin typeface="Courier"/>
              </a:rPr>
              <a:t>&lt;a </a:t>
            </a:r>
            <a:r>
              <a:rPr lang="es-ES" sz="1800" b="0" i="0" u="none" strike="noStrike" baseline="0" dirty="0" err="1">
                <a:latin typeface="Courier"/>
              </a:rPr>
              <a:t>href</a:t>
            </a:r>
            <a:r>
              <a:rPr lang="es-ES" sz="1800" b="0" i="0" u="none" strike="noStrike" baseline="0" dirty="0">
                <a:latin typeface="Courier"/>
              </a:rPr>
              <a:t>="</a:t>
            </a:r>
            <a:r>
              <a:rPr lang="es-ES" sz="1800" b="0" i="0" u="none" strike="noStrike" baseline="0" dirty="0" err="1">
                <a:latin typeface="Courier"/>
              </a:rPr>
              <a:t>ruta_archivo</a:t>
            </a:r>
            <a:r>
              <a:rPr lang="es-ES" sz="1800" b="0" i="0" u="none" strike="noStrike" baseline="0" dirty="0">
                <a:latin typeface="Courier"/>
              </a:rPr>
              <a:t>"&gt;Multimedia&lt;/a&gt;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Etiqueta </a:t>
            </a:r>
            <a:r>
              <a:rPr lang="es-ES" sz="1800" b="0" i="0" u="none" strike="noStrike" baseline="0" dirty="0" err="1">
                <a:latin typeface="Arial" panose="020B0604020202020204" pitchFamily="34" charset="0"/>
              </a:rPr>
              <a:t>embed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Atributos: </a:t>
            </a:r>
            <a:r>
              <a:rPr lang="es-ES" sz="1800" b="0" i="0" u="none" strike="noStrike" baseline="0" dirty="0" err="1">
                <a:latin typeface="Courier"/>
              </a:rPr>
              <a:t>src</a:t>
            </a:r>
            <a:r>
              <a:rPr lang="es-ES" sz="1800" b="0" i="0" u="none" strike="noStrike" baseline="0" dirty="0">
                <a:latin typeface="Courier"/>
              </a:rPr>
              <a:t>, </a:t>
            </a:r>
            <a:r>
              <a:rPr lang="es-ES" sz="1800" b="0" i="0" u="none" strike="noStrike" baseline="0" dirty="0" err="1">
                <a:latin typeface="Courier"/>
              </a:rPr>
              <a:t>loop,playcount</a:t>
            </a:r>
            <a:r>
              <a:rPr lang="es-ES" sz="1800" b="0" i="0" u="none" strike="noStrike" baseline="0" dirty="0">
                <a:latin typeface="Courier"/>
              </a:rPr>
              <a:t>, </a:t>
            </a:r>
            <a:r>
              <a:rPr lang="es-ES" sz="1800" b="0" i="0" u="none" strike="noStrike" baseline="0" dirty="0" err="1">
                <a:latin typeface="Courier"/>
              </a:rPr>
              <a:t>type</a:t>
            </a:r>
            <a:r>
              <a:rPr lang="es-ES" sz="1800" b="0" i="0" u="none" strike="noStrike" baseline="0" dirty="0">
                <a:latin typeface="Courier"/>
              </a:rPr>
              <a:t>, </a:t>
            </a:r>
            <a:r>
              <a:rPr lang="es-ES" sz="1800" b="0" i="0" u="none" strike="noStrike" baseline="0" dirty="0" err="1">
                <a:latin typeface="Courier"/>
              </a:rPr>
              <a:t>width</a:t>
            </a:r>
            <a:r>
              <a:rPr lang="es-ES" sz="1800" b="0" i="0" u="none" strike="noStrike" baseline="0" dirty="0">
                <a:latin typeface="Courier"/>
              </a:rPr>
              <a:t>, </a:t>
            </a:r>
            <a:r>
              <a:rPr lang="es-ES" sz="1800" b="0" i="0" u="none" strike="noStrike" baseline="0" dirty="0" err="1">
                <a:latin typeface="Courier"/>
              </a:rPr>
              <a:t>height</a:t>
            </a:r>
            <a:r>
              <a:rPr lang="es-ES" sz="1800" b="0" i="0" u="none" strike="noStrike" baseline="0" dirty="0">
                <a:latin typeface="Courier"/>
              </a:rPr>
              <a:t>.</a:t>
            </a:r>
          </a:p>
          <a:p>
            <a:pPr algn="l"/>
            <a:r>
              <a:rPr lang="pt-BR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Etiqueta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object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: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parámetros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en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etiqueta </a:t>
            </a:r>
            <a:r>
              <a:rPr lang="pt-BR" sz="1800" b="0" i="0" u="none" strike="noStrike" baseline="0" dirty="0">
                <a:latin typeface="Courier"/>
              </a:rPr>
              <a:t>&lt;param </a:t>
            </a:r>
            <a:r>
              <a:rPr lang="pt-BR" sz="1800" b="0" i="0" u="none" strike="noStrike" baseline="0" dirty="0" err="1">
                <a:latin typeface="Courier"/>
              </a:rPr>
              <a:t>name</a:t>
            </a:r>
            <a:r>
              <a:rPr lang="pt-BR" sz="1800" b="0" i="0" u="none" strike="noStrike" baseline="0" dirty="0">
                <a:latin typeface="Courier"/>
              </a:rPr>
              <a:t>="..." </a:t>
            </a:r>
            <a:r>
              <a:rPr lang="pt-BR" sz="1800" b="0" i="0" u="none" strike="noStrike" baseline="0" dirty="0" err="1">
                <a:latin typeface="Courier"/>
              </a:rPr>
              <a:t>value</a:t>
            </a:r>
            <a:r>
              <a:rPr lang="pt-BR" sz="1800" b="0" i="0" u="none" strike="noStrike" baseline="0" dirty="0">
                <a:latin typeface="Courier"/>
              </a:rPr>
              <a:t>="..." /&gt;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Mediante aplicaciones externas: </a:t>
            </a:r>
            <a:r>
              <a:rPr lang="es-ES" sz="1800" b="0" i="0" u="none" strike="noStrike" baseline="0" dirty="0" err="1">
                <a:latin typeface="Arial" panose="020B0604020202020204" pitchFamily="34" charset="0"/>
              </a:rPr>
              <a:t>Youtube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, Google videos, </a:t>
            </a:r>
            <a:r>
              <a:rPr lang="es-ES" sz="1800" b="0" i="0" u="none" strike="noStrike" baseline="0" dirty="0" err="1">
                <a:latin typeface="Arial" panose="020B0604020202020204" pitchFamily="34" charset="0"/>
              </a:rPr>
              <a:t>Goeart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,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2756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39252-866C-F7E7-658C-71B7EA05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92" y="2139702"/>
            <a:ext cx="7543800" cy="1088068"/>
          </a:xfrm>
        </p:spPr>
        <p:txBody>
          <a:bodyPr/>
          <a:lstStyle/>
          <a:p>
            <a:r>
              <a:rPr lang="es-ES" dirty="0"/>
              <a:t>CUADRO RESUMEN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A2C7ED-04BF-EC27-1DF5-E9B412687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167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F07ACE-0ED7-35B7-F092-1E28C4058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5C13D03-2A55-B40D-F260-F6FE99CC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8C257A4-AC6E-B220-667F-54D7C8B9E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55526"/>
            <a:ext cx="4123426" cy="367319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B07A85-D088-061C-F71A-5FCC0284D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83518"/>
            <a:ext cx="3823441" cy="378017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560A80-0B16-22F8-0276-0A1A466B2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F2A4E3E-25EA-1FBF-81EA-DB8F4397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AD3C240-C403-DF64-BA3D-2B56FD71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838448"/>
            <a:ext cx="3979410" cy="234743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453E08-15B0-D986-80A9-759388AED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8542892-E460-9677-E6C4-CF28F682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9882669-3208-B243-51F1-B88FB4529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65266"/>
            <a:ext cx="7016727" cy="157521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E7E8CD-8520-2F90-65EB-654A2853A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52D5E96-B00C-94F5-9477-0F15EE65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062FE91-F93F-A359-5F4D-4CE274685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-9392"/>
            <a:ext cx="3528392" cy="476349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0C3A64E-9827-38A7-BFEC-BDC324B4F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211710"/>
            <a:ext cx="4166749" cy="203672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D04251-1892-7A7F-F3D1-25BD24AED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EB08B84-B314-1D5D-AD09-AAF0D278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E7EBD97-0CDC-18E9-6017-39DABE188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63" y="411510"/>
            <a:ext cx="4362484" cy="354771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09DB45-4D74-ED22-5DEF-DAEC41E54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755A7A9-395D-C615-8179-BFE2CE6B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C8E1EC1-7AD6-8AA3-6659-7FFC52B83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62995"/>
            <a:ext cx="5649060" cy="146013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AF5A9D-95A2-481C-9CB8-00A567844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E15EDEF-2D19-C738-9230-E9A8B179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D79C115-01B3-8284-17A9-44C2D50FD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08" y="1563638"/>
            <a:ext cx="4258584" cy="22476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D1986D-536D-2072-E80C-4792FF48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96" y="641320"/>
            <a:ext cx="8964488" cy="3953624"/>
          </a:xfrm>
        </p:spPr>
        <p:txBody>
          <a:bodyPr numCol="2"/>
          <a:lstStyle/>
          <a:p>
            <a:pPr algn="l"/>
            <a:r>
              <a:rPr lang="es-ES" sz="1300" b="1" i="0" u="none" strike="noStrike" baseline="0" dirty="0">
                <a:latin typeface="Arial" panose="020B0604020202020204" pitchFamily="34" charset="0"/>
              </a:rPr>
              <a:t>Etiquetas de texto</a:t>
            </a:r>
          </a:p>
          <a:p>
            <a:pPr algn="l"/>
            <a:r>
              <a:rPr lang="es-ES" sz="1300" b="1" i="0" u="none" strike="noStrike" baseline="0" dirty="0">
                <a:latin typeface="Arial" panose="020B0604020202020204" pitchFamily="34" charset="0"/>
              </a:rPr>
              <a:t>Insertar texto</a:t>
            </a:r>
          </a:p>
          <a:p>
            <a:pPr algn="l"/>
            <a:r>
              <a:rPr lang="pt-BR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pt-BR" sz="1300" b="1" i="0" u="none" strike="noStrike" baseline="0" dirty="0">
                <a:latin typeface="Courier"/>
              </a:rPr>
              <a:t>&lt;h1&gt; ... &lt;/h1&gt; </a:t>
            </a:r>
            <a:r>
              <a:rPr lang="pt-BR" sz="1300" b="0" i="0" u="none" strike="noStrike" baseline="0" dirty="0">
                <a:latin typeface="Arial" panose="020B0604020202020204" pitchFamily="34" charset="0"/>
              </a:rPr>
              <a:t>: Título de primer </a:t>
            </a:r>
            <a:r>
              <a:rPr lang="pt-BR" sz="1300" b="0" i="0" u="none" strike="noStrike" baseline="0" dirty="0" err="1">
                <a:latin typeface="Arial" panose="020B0604020202020204" pitchFamily="34" charset="0"/>
              </a:rPr>
              <a:t>nivel</a:t>
            </a:r>
            <a:endParaRPr lang="pt-BR" sz="13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pt-BR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pt-BR" sz="1300" b="1" i="0" u="none" strike="noStrike" baseline="0" dirty="0">
                <a:latin typeface="Courier"/>
              </a:rPr>
              <a:t>&lt;h2&gt; ... &lt;/h2&gt; </a:t>
            </a:r>
            <a:r>
              <a:rPr lang="pt-BR" sz="1300" b="0" i="0" u="none" strike="noStrike" baseline="0" dirty="0">
                <a:latin typeface="Arial" panose="020B0604020202020204" pitchFamily="34" charset="0"/>
              </a:rPr>
              <a:t>: Título de segundo </a:t>
            </a:r>
            <a:r>
              <a:rPr lang="pt-BR" sz="1300" b="0" i="0" u="none" strike="noStrike" baseline="0" dirty="0" err="1">
                <a:latin typeface="Arial" panose="020B0604020202020204" pitchFamily="34" charset="0"/>
              </a:rPr>
              <a:t>nivel</a:t>
            </a:r>
            <a:endParaRPr lang="pt-BR" sz="13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pt-BR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pt-BR" sz="1300" b="1" i="0" u="none" strike="noStrike" baseline="0" dirty="0">
                <a:latin typeface="Courier"/>
              </a:rPr>
              <a:t>&lt;h3&gt; ... &lt;/h3&gt; </a:t>
            </a:r>
            <a:r>
              <a:rPr lang="pt-BR" sz="1300" b="0" i="0" u="none" strike="noStrike" baseline="0" dirty="0">
                <a:latin typeface="Arial" panose="020B0604020202020204" pitchFamily="34" charset="0"/>
              </a:rPr>
              <a:t>: Título de </a:t>
            </a:r>
            <a:r>
              <a:rPr lang="pt-BR" sz="1300" b="0" i="0" u="none" strike="noStrike" baseline="0" dirty="0" err="1">
                <a:latin typeface="Arial" panose="020B0604020202020204" pitchFamily="34" charset="0"/>
              </a:rPr>
              <a:t>tercer</a:t>
            </a:r>
            <a:r>
              <a:rPr lang="pt-BR" sz="13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1300" b="0" i="0" u="none" strike="noStrike" baseline="0" dirty="0" err="1">
                <a:latin typeface="Arial" panose="020B0604020202020204" pitchFamily="34" charset="0"/>
              </a:rPr>
              <a:t>nivel</a:t>
            </a:r>
            <a:endParaRPr lang="pt-BR" sz="13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pt-BR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pt-BR" sz="1300" b="1" i="0" u="none" strike="noStrike" baseline="0" dirty="0">
                <a:latin typeface="Courier"/>
              </a:rPr>
              <a:t>&lt;h4&gt; ... &lt;/h4&gt; </a:t>
            </a:r>
            <a:r>
              <a:rPr lang="pt-BR" sz="1300" b="0" i="0" u="none" strike="noStrike" baseline="0" dirty="0">
                <a:latin typeface="Arial" panose="020B0604020202020204" pitchFamily="34" charset="0"/>
              </a:rPr>
              <a:t>: Título de </a:t>
            </a:r>
            <a:r>
              <a:rPr lang="pt-BR" sz="1300" b="0" i="0" u="none" strike="noStrike" baseline="0" dirty="0" err="1">
                <a:latin typeface="Arial" panose="020B0604020202020204" pitchFamily="34" charset="0"/>
              </a:rPr>
              <a:t>cuarto</a:t>
            </a:r>
            <a:r>
              <a:rPr lang="pt-BR" sz="13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1300" b="0" i="0" u="none" strike="noStrike" baseline="0" dirty="0" err="1">
                <a:latin typeface="Arial" panose="020B0604020202020204" pitchFamily="34" charset="0"/>
              </a:rPr>
              <a:t>nivel</a:t>
            </a:r>
            <a:endParaRPr lang="pt-BR" sz="13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pt-BR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pt-BR" sz="1300" b="1" i="0" u="none" strike="noStrike" baseline="0" dirty="0">
                <a:latin typeface="Courier"/>
              </a:rPr>
              <a:t>&lt;h5&gt; ... &lt;/h5&gt; </a:t>
            </a:r>
            <a:r>
              <a:rPr lang="pt-BR" sz="1300" b="0" i="0" u="none" strike="noStrike" baseline="0" dirty="0">
                <a:latin typeface="Arial" panose="020B0604020202020204" pitchFamily="34" charset="0"/>
              </a:rPr>
              <a:t>: Título de quinto </a:t>
            </a:r>
            <a:r>
              <a:rPr lang="pt-BR" sz="1300" b="0" i="0" u="none" strike="noStrike" baseline="0" dirty="0" err="1">
                <a:latin typeface="Arial" panose="020B0604020202020204" pitchFamily="34" charset="0"/>
              </a:rPr>
              <a:t>nivel</a:t>
            </a:r>
            <a:endParaRPr lang="pt-BR" sz="13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pt-BR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pt-BR" sz="1300" b="1" i="0" u="none" strike="noStrike" baseline="0" dirty="0">
                <a:latin typeface="Courier"/>
              </a:rPr>
              <a:t>&lt;h6&gt; ... &lt;/h6&gt; </a:t>
            </a:r>
            <a:r>
              <a:rPr lang="pt-BR" sz="1300" b="0" i="0" u="none" strike="noStrike" baseline="0" dirty="0">
                <a:latin typeface="Arial" panose="020B0604020202020204" pitchFamily="34" charset="0"/>
              </a:rPr>
              <a:t>: Título de sexto </a:t>
            </a:r>
            <a:r>
              <a:rPr lang="pt-BR" sz="1300" b="0" i="0" u="none" strike="noStrike" baseline="0" dirty="0" err="1">
                <a:latin typeface="Arial" panose="020B0604020202020204" pitchFamily="34" charset="0"/>
              </a:rPr>
              <a:t>nivel</a:t>
            </a:r>
            <a:endParaRPr lang="pt-BR" sz="13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es-ES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300" b="1" i="0" u="none" strike="noStrike" baseline="0" dirty="0">
                <a:latin typeface="Courier"/>
              </a:rPr>
              <a:t>&lt;p&gt; ... &lt;/p&gt; 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: Párrafo</a:t>
            </a:r>
          </a:p>
          <a:p>
            <a:pPr algn="l"/>
            <a:r>
              <a:rPr lang="es-ES" sz="1300" b="1" i="0" u="none" strike="noStrike" baseline="0" dirty="0">
                <a:latin typeface="Arial" panose="020B0604020202020204" pitchFamily="34" charset="0"/>
              </a:rPr>
              <a:t>Estilo de texto</a:t>
            </a:r>
          </a:p>
          <a:p>
            <a:pPr algn="l"/>
            <a:r>
              <a:rPr lang="es-ES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300" b="1" i="0" u="none" strike="noStrike" baseline="0" dirty="0">
                <a:latin typeface="Courier"/>
              </a:rPr>
              <a:t>&lt;b&gt; ... &lt;/b&gt; 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: Texto en negrita</a:t>
            </a:r>
          </a:p>
          <a:p>
            <a:pPr algn="l"/>
            <a:r>
              <a:rPr lang="es-ES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300" b="1" i="0" u="none" strike="noStrike" baseline="0" dirty="0">
                <a:latin typeface="Courier"/>
              </a:rPr>
              <a:t>&lt;i&gt; ... &lt;/i&gt; 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: Texto en cursiva</a:t>
            </a:r>
          </a:p>
          <a:p>
            <a:pPr algn="l"/>
            <a:r>
              <a:rPr lang="es-ES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300" b="1" i="0" u="none" strike="noStrike" baseline="0" dirty="0">
                <a:latin typeface="Courier"/>
              </a:rPr>
              <a:t>&lt;u&gt; ... &lt;/u&gt; 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: Texto subrayado</a:t>
            </a:r>
          </a:p>
          <a:p>
            <a:pPr algn="l"/>
            <a:r>
              <a:rPr lang="es-ES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300" b="1" i="0" u="none" strike="noStrike" baseline="0" dirty="0">
                <a:latin typeface="Courier"/>
              </a:rPr>
              <a:t>&lt;s&gt; ... &lt;/s&gt; 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: Texto tachado</a:t>
            </a:r>
          </a:p>
          <a:p>
            <a:pPr algn="l"/>
            <a:r>
              <a:rPr lang="es-ES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300" b="1" i="0" u="none" strike="noStrike" baseline="0" dirty="0">
                <a:latin typeface="Courier"/>
              </a:rPr>
              <a:t>&lt;sub&gt; ... &lt;/sub&gt; 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: Texto en subíndice</a:t>
            </a:r>
          </a:p>
          <a:p>
            <a:pPr algn="l"/>
            <a:r>
              <a:rPr lang="es-ES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300" b="1" i="0" u="none" strike="noStrike" baseline="0" dirty="0">
                <a:latin typeface="Courier"/>
              </a:rPr>
              <a:t>&lt;</a:t>
            </a:r>
            <a:r>
              <a:rPr lang="es-ES" sz="1300" b="1" i="0" u="none" strike="noStrike" baseline="0" dirty="0" err="1">
                <a:latin typeface="Courier"/>
              </a:rPr>
              <a:t>sup</a:t>
            </a:r>
            <a:r>
              <a:rPr lang="es-ES" sz="1300" b="1" i="0" u="none" strike="noStrike" baseline="0" dirty="0">
                <a:latin typeface="Courier"/>
              </a:rPr>
              <a:t>&gt; ... &lt;/</a:t>
            </a:r>
            <a:r>
              <a:rPr lang="es-ES" sz="1300" b="1" i="0" u="none" strike="noStrike" baseline="0" dirty="0" err="1">
                <a:latin typeface="Courier"/>
              </a:rPr>
              <a:t>sup</a:t>
            </a:r>
            <a:r>
              <a:rPr lang="es-ES" sz="1300" b="1" i="0" u="none" strike="noStrike" baseline="0" dirty="0">
                <a:latin typeface="Courier"/>
              </a:rPr>
              <a:t>&gt; 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: Texto en superíndice</a:t>
            </a:r>
          </a:p>
          <a:p>
            <a:pPr algn="l"/>
            <a:r>
              <a:rPr lang="es-ES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300" b="1" i="0" u="none" strike="noStrike" baseline="0" dirty="0">
                <a:latin typeface="Courier"/>
              </a:rPr>
              <a:t>&lt;</a:t>
            </a:r>
            <a:r>
              <a:rPr lang="es-ES" sz="1300" b="1" i="0" u="none" strike="noStrike" baseline="0" dirty="0" err="1">
                <a:latin typeface="Courier"/>
              </a:rPr>
              <a:t>abbr</a:t>
            </a:r>
            <a:r>
              <a:rPr lang="es-ES" sz="1300" b="1" i="0" u="none" strike="noStrike" baseline="0" dirty="0">
                <a:latin typeface="Courier"/>
              </a:rPr>
              <a:t>&gt; ... &lt;/</a:t>
            </a:r>
            <a:r>
              <a:rPr lang="es-ES" sz="1300" b="1" i="0" u="none" strike="noStrike" baseline="0" dirty="0" err="1">
                <a:latin typeface="Courier"/>
              </a:rPr>
              <a:t>abbr</a:t>
            </a:r>
            <a:r>
              <a:rPr lang="es-ES" sz="1300" b="1" i="0" u="none" strike="noStrike" baseline="0" dirty="0">
                <a:latin typeface="Courier"/>
              </a:rPr>
              <a:t>&gt; 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: Marcar abreviaturas</a:t>
            </a:r>
          </a:p>
          <a:p>
            <a:pPr algn="l"/>
            <a:r>
              <a:rPr lang="es-ES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300" b="1" i="0" u="none" strike="noStrike" baseline="0" dirty="0">
                <a:latin typeface="Courier"/>
              </a:rPr>
              <a:t>&lt;</a:t>
            </a:r>
            <a:r>
              <a:rPr lang="es-ES" sz="1300" b="1" i="0" u="none" strike="noStrike" baseline="0" dirty="0" err="1">
                <a:latin typeface="Courier"/>
              </a:rPr>
              <a:t>tt</a:t>
            </a:r>
            <a:r>
              <a:rPr lang="es-ES" sz="1300" b="1" i="0" u="none" strike="noStrike" baseline="0" dirty="0">
                <a:latin typeface="Courier"/>
              </a:rPr>
              <a:t>&gt; ... &lt;/</a:t>
            </a:r>
            <a:r>
              <a:rPr lang="es-ES" sz="1300" b="1" i="0" u="none" strike="noStrike" baseline="0" dirty="0" err="1">
                <a:latin typeface="Courier"/>
              </a:rPr>
              <a:t>tt</a:t>
            </a:r>
            <a:r>
              <a:rPr lang="es-ES" sz="1300" b="1" i="0" u="none" strike="noStrike" baseline="0" dirty="0">
                <a:latin typeface="Courier"/>
              </a:rPr>
              <a:t>&gt; 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: Letra en </a:t>
            </a:r>
            <a:r>
              <a:rPr lang="es-ES" sz="1300" b="0" i="0" u="none" strike="noStrike" baseline="0" dirty="0" err="1">
                <a:latin typeface="Arial" panose="020B0604020202020204" pitchFamily="34" charset="0"/>
              </a:rPr>
              <a:t>monospace</a:t>
            </a:r>
            <a:endParaRPr lang="es-ES" sz="13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es-ES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300" b="1" i="0" u="none" strike="noStrike" baseline="0" dirty="0">
                <a:latin typeface="Courier"/>
              </a:rPr>
              <a:t>&lt;</a:t>
            </a:r>
            <a:r>
              <a:rPr lang="es-ES" sz="1300" b="1" i="0" u="none" strike="noStrike" baseline="0" dirty="0" err="1">
                <a:latin typeface="Courier"/>
              </a:rPr>
              <a:t>blink</a:t>
            </a:r>
            <a:r>
              <a:rPr lang="es-ES" sz="1300" b="1" i="0" u="none" strike="noStrike" baseline="0" dirty="0">
                <a:latin typeface="Courier"/>
              </a:rPr>
              <a:t>&gt; ... &lt;/</a:t>
            </a:r>
            <a:r>
              <a:rPr lang="es-ES" sz="1300" b="1" i="0" u="none" strike="noStrike" baseline="0" dirty="0" err="1">
                <a:latin typeface="Courier"/>
              </a:rPr>
              <a:t>blink</a:t>
            </a:r>
            <a:r>
              <a:rPr lang="es-ES" sz="1300" b="1" i="0" u="none" strike="noStrike" baseline="0" dirty="0">
                <a:latin typeface="Courier"/>
              </a:rPr>
              <a:t>&gt; 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: texto parpadeante</a:t>
            </a:r>
          </a:p>
          <a:p>
            <a:pPr algn="l"/>
            <a:r>
              <a:rPr lang="es-ES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300" b="1" i="0" u="none" strike="noStrike" baseline="0" dirty="0">
                <a:latin typeface="Courier"/>
              </a:rPr>
              <a:t>&lt;pre&gt; ... &lt;/pre&gt; 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: Texto </a:t>
            </a:r>
            <a:r>
              <a:rPr lang="es-ES" sz="1300" b="0" i="0" u="none" strike="noStrike" baseline="0" dirty="0" err="1">
                <a:latin typeface="Arial" panose="020B0604020202020204" pitchFamily="34" charset="0"/>
              </a:rPr>
              <a:t>preformateado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 conservando espacios.</a:t>
            </a:r>
          </a:p>
          <a:p>
            <a:pPr algn="l"/>
            <a:r>
              <a:rPr lang="es-ES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300" b="1" i="0" u="none" strike="noStrike" baseline="0" dirty="0">
                <a:latin typeface="Courier"/>
              </a:rPr>
              <a:t>&lt;</a:t>
            </a:r>
            <a:r>
              <a:rPr lang="es-ES" sz="1300" b="1" i="0" u="none" strike="noStrike" baseline="0" dirty="0" err="1">
                <a:latin typeface="Courier"/>
              </a:rPr>
              <a:t>code</a:t>
            </a:r>
            <a:r>
              <a:rPr lang="es-ES" sz="1300" b="1" i="0" u="none" strike="noStrike" baseline="0" dirty="0">
                <a:latin typeface="Courier"/>
              </a:rPr>
              <a:t>&gt; ... &lt;/</a:t>
            </a:r>
            <a:r>
              <a:rPr lang="es-ES" sz="1300" b="1" i="0" u="none" strike="noStrike" baseline="0" dirty="0" err="1">
                <a:latin typeface="Courier"/>
              </a:rPr>
              <a:t>code</a:t>
            </a:r>
            <a:r>
              <a:rPr lang="es-ES" sz="1300" b="1" i="0" u="none" strike="noStrike" baseline="0" dirty="0">
                <a:latin typeface="Courier"/>
              </a:rPr>
              <a:t>&gt; 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: Texto </a:t>
            </a:r>
            <a:r>
              <a:rPr lang="es-ES" sz="1300" b="0" i="0" u="none" strike="noStrike" baseline="0" dirty="0" err="1">
                <a:latin typeface="Arial" panose="020B0604020202020204" pitchFamily="34" charset="0"/>
              </a:rPr>
              <a:t>preformateado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 sin conservar espacios.</a:t>
            </a:r>
            <a:endParaRPr lang="es-ES" sz="13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AEE274A-6EEA-016A-2243-2CC5D401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51470"/>
            <a:ext cx="7543800" cy="628605"/>
          </a:xfrm>
        </p:spPr>
        <p:txBody>
          <a:bodyPr/>
          <a:lstStyle/>
          <a:p>
            <a:r>
              <a:rPr lang="es-ES" sz="3600" b="1" i="0" u="none" strike="noStrike" baseline="0" dirty="0">
                <a:latin typeface="Arial" panose="020B0604020202020204" pitchFamily="34" charset="0"/>
              </a:rPr>
              <a:t>Etiquetas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2938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884F70-E039-0293-86B4-13E71F7E1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48C18C4-CC38-A04A-54F9-0A5B7F70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4AAC1B8-8B47-C81D-6E9C-8A6975E6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131590"/>
            <a:ext cx="4350241" cy="264680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FA1B0F-1448-A776-8340-1FF6D61D1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9DA5171-441C-F96A-509F-D94283E9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438E95-4C63-933F-AB81-A65A0782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060523"/>
            <a:ext cx="4722234" cy="302245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A706B8-950E-67B3-9C80-477D62CA3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FEC1B6A-CE1E-99A3-BBB5-F1A69D95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C621B6-D778-9F60-ED68-889E57401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11510"/>
            <a:ext cx="4290186" cy="390986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25DA32-518F-0A19-EF0A-ED63B7D7C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D1137B7-2F89-7FF8-2EBD-EBB18CB5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DBC4B44-5E99-F117-20D1-7BDCF1E6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0"/>
            <a:ext cx="3714412" cy="487327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7AE797F-DAEC-78D1-2BDB-A870D9B9E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1" y="1851671"/>
            <a:ext cx="3787453" cy="261564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994752-2FF4-47B9-82D5-93737E43D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AD89DCC-4AE4-1FDA-B947-E8E3502D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BFC81F-E8D2-230B-6D9B-E30893912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781" y="915566"/>
            <a:ext cx="4374437" cy="31378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8164-74AA-CD25-44C1-8A389DDE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i="0" u="none" strike="noStrike" baseline="0" dirty="0">
                <a:latin typeface="Arial" panose="020B0604020202020204" pitchFamily="34" charset="0"/>
              </a:rPr>
              <a:t>Enlaces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D1986D-536D-2072-E80C-4792FF48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1384301"/>
            <a:ext cx="8208912" cy="3017520"/>
          </a:xfrm>
        </p:spPr>
        <p:txBody>
          <a:bodyPr/>
          <a:lstStyle/>
          <a:p>
            <a:pPr algn="l"/>
            <a:r>
              <a:rPr lang="es-ES" sz="1600" b="1" i="0" u="none" strike="noStrike" baseline="0" dirty="0">
                <a:latin typeface="Courier"/>
              </a:rPr>
              <a:t>&lt;a </a:t>
            </a:r>
            <a:r>
              <a:rPr lang="es-ES" sz="1600" b="1" i="0" u="none" strike="noStrike" baseline="0" dirty="0" err="1">
                <a:latin typeface="Courier"/>
              </a:rPr>
              <a:t>href</a:t>
            </a:r>
            <a:r>
              <a:rPr lang="es-ES" sz="1600" b="1" i="0" u="none" strike="noStrike" baseline="0" dirty="0">
                <a:latin typeface="Courier"/>
              </a:rPr>
              <a:t>="ruta"&gt;Texto del enlace&lt;/a&gt;</a:t>
            </a:r>
          </a:p>
          <a:p>
            <a:pPr algn="l"/>
            <a:r>
              <a:rPr lang="es-ES" sz="1600" b="0" i="0" u="none" strike="noStrike" baseline="0" dirty="0">
                <a:latin typeface="Arial" panose="020B0604020202020204" pitchFamily="34" charset="0"/>
              </a:rPr>
              <a:t>Tipos de rutas: Absolutas y relativas.</a:t>
            </a:r>
          </a:p>
          <a:p>
            <a:pPr algn="l"/>
            <a:r>
              <a:rPr lang="es-ES" sz="1600" b="0" i="0" u="none" strike="noStrike" baseline="0" dirty="0">
                <a:latin typeface="Arial" panose="020B0604020202020204" pitchFamily="34" charset="0"/>
              </a:rPr>
              <a:t>Tipos de enlaces: Externos, locales, internos, a e-mail, a archivos.</a:t>
            </a:r>
          </a:p>
          <a:p>
            <a:pPr algn="l"/>
            <a:r>
              <a:rPr lang="es-ES" sz="1600" b="1" i="0" u="none" strike="noStrike" baseline="0" dirty="0">
                <a:latin typeface="Courier"/>
              </a:rPr>
              <a:t>target="_</a:t>
            </a:r>
            <a:r>
              <a:rPr lang="es-ES" sz="1600" b="1" i="0" u="none" strike="noStrike" baseline="0" dirty="0" err="1">
                <a:latin typeface="Courier"/>
              </a:rPr>
              <a:t>blank</a:t>
            </a:r>
            <a:r>
              <a:rPr lang="es-ES" sz="1600" b="1" i="0" u="none" strike="noStrike" baseline="0" dirty="0">
                <a:latin typeface="Courier"/>
              </a:rPr>
              <a:t>"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Atributo para abrir el enlace en página o pestaña aparte.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8461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8164-74AA-CD25-44C1-8A389DDE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i="0" u="none" strike="noStrike" baseline="0" dirty="0">
                <a:latin typeface="Arial" panose="020B0604020202020204" pitchFamily="34" charset="0"/>
              </a:rPr>
              <a:t>Listas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D1986D-536D-2072-E80C-4792FF480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sz="1800" b="1" i="0" u="none" strike="noStrike" baseline="0" dirty="0">
                <a:latin typeface="Courier"/>
              </a:rPr>
              <a:t>&lt;</a:t>
            </a:r>
            <a:r>
              <a:rPr lang="es-ES" sz="1800" b="1" i="0" u="none" strike="noStrike" baseline="0" dirty="0" err="1">
                <a:latin typeface="Courier"/>
              </a:rPr>
              <a:t>ul</a:t>
            </a:r>
            <a:r>
              <a:rPr lang="es-ES" sz="1800" b="1" i="0" u="none" strike="noStrike" baseline="0" dirty="0">
                <a:latin typeface="Courier"/>
              </a:rPr>
              <a:t>&gt; ... &lt;/</a:t>
            </a:r>
            <a:r>
              <a:rPr lang="es-ES" sz="1800" b="1" i="0" u="none" strike="noStrike" baseline="0" dirty="0" err="1">
                <a:latin typeface="Courier"/>
              </a:rPr>
              <a:t>ul</a:t>
            </a:r>
            <a:r>
              <a:rPr lang="es-ES" sz="1800" b="1" i="0" u="none" strike="noStrike" baseline="0" dirty="0">
                <a:latin typeface="Courier"/>
              </a:rPr>
              <a:t>&gt;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Principio y fin de lista no numerada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>
                <a:latin typeface="Courier"/>
              </a:rPr>
              <a:t>&lt;</a:t>
            </a:r>
            <a:r>
              <a:rPr lang="es-ES" sz="1800" b="1" i="0" u="none" strike="noStrike" baseline="0" dirty="0" err="1">
                <a:latin typeface="Courier"/>
              </a:rPr>
              <a:t>ol</a:t>
            </a:r>
            <a:r>
              <a:rPr lang="es-ES" sz="1800" b="1" i="0" u="none" strike="noStrike" baseline="0" dirty="0">
                <a:latin typeface="Courier"/>
              </a:rPr>
              <a:t>&gt; ... &lt;/</a:t>
            </a:r>
            <a:r>
              <a:rPr lang="es-ES" sz="1800" b="1" i="0" u="none" strike="noStrike" baseline="0" dirty="0" err="1">
                <a:latin typeface="Courier"/>
              </a:rPr>
              <a:t>ol</a:t>
            </a:r>
            <a:r>
              <a:rPr lang="es-ES" sz="1800" b="1" i="0" u="none" strike="noStrike" baseline="0" dirty="0">
                <a:latin typeface="Courier"/>
              </a:rPr>
              <a:t>&gt;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Principio y fin de lista numerada</a:t>
            </a:r>
          </a:p>
          <a:p>
            <a:pPr algn="l"/>
            <a:r>
              <a:rPr lang="it-IT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it-IT" sz="1800" b="1" i="0" u="none" strike="noStrike" baseline="0" dirty="0">
                <a:latin typeface="Courier"/>
              </a:rPr>
              <a:t>&lt;li&gt; ... &lt;/li&gt; </a:t>
            </a:r>
            <a:r>
              <a:rPr lang="it-IT" sz="1800" b="0" i="0" u="none" strike="noStrike" baseline="0" dirty="0">
                <a:latin typeface="Arial" panose="020B0604020202020204" pitchFamily="34" charset="0"/>
              </a:rPr>
              <a:t>: Elemento de una lista.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>
                <a:latin typeface="Courier"/>
              </a:rPr>
              <a:t>&lt;dl&gt; ... &lt;/dl&gt;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Principio y fin de un lista de definición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>
                <a:latin typeface="Courier"/>
              </a:rPr>
              <a:t>&lt;</a:t>
            </a:r>
            <a:r>
              <a:rPr lang="es-ES" sz="1800" b="1" i="0" u="none" strike="noStrike" baseline="0" dirty="0" err="1">
                <a:latin typeface="Courier"/>
              </a:rPr>
              <a:t>dt</a:t>
            </a:r>
            <a:r>
              <a:rPr lang="es-ES" sz="1800" b="1" i="0" u="none" strike="noStrike" baseline="0" dirty="0">
                <a:latin typeface="Courier"/>
              </a:rPr>
              <a:t>&gt; ... &lt;/</a:t>
            </a:r>
            <a:r>
              <a:rPr lang="es-ES" sz="1800" b="1" i="0" u="none" strike="noStrike" baseline="0" dirty="0" err="1">
                <a:latin typeface="Courier"/>
              </a:rPr>
              <a:t>dt</a:t>
            </a:r>
            <a:r>
              <a:rPr lang="es-ES" sz="1800" b="1" i="0" u="none" strike="noStrike" baseline="0" dirty="0">
                <a:latin typeface="Courier"/>
              </a:rPr>
              <a:t>&gt;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Término en una lista de definición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>
                <a:latin typeface="Courier"/>
              </a:rPr>
              <a:t>&lt;</a:t>
            </a:r>
            <a:r>
              <a:rPr lang="es-ES" sz="1800" b="1" i="0" u="none" strike="noStrike" baseline="0" dirty="0" err="1">
                <a:latin typeface="Courier"/>
              </a:rPr>
              <a:t>dd</a:t>
            </a:r>
            <a:r>
              <a:rPr lang="es-ES" sz="1800" b="1" i="0" u="none" strike="noStrike" baseline="0" dirty="0">
                <a:latin typeface="Courier"/>
              </a:rPr>
              <a:t>&gt; ... &lt;/</a:t>
            </a:r>
            <a:r>
              <a:rPr lang="es-ES" sz="1800" b="1" i="0" u="none" strike="noStrike" baseline="0" dirty="0" err="1">
                <a:latin typeface="Courier"/>
              </a:rPr>
              <a:t>dd</a:t>
            </a:r>
            <a:r>
              <a:rPr lang="es-ES" sz="1800" b="1" i="0" u="none" strike="noStrike" baseline="0" dirty="0">
                <a:latin typeface="Courier"/>
              </a:rPr>
              <a:t>&gt;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Definición en una lista de definición.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496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D1986D-536D-2072-E80C-4792FF48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96" y="418326"/>
            <a:ext cx="8928992" cy="3017520"/>
          </a:xfrm>
        </p:spPr>
        <p:txBody>
          <a:bodyPr numCol="2"/>
          <a:lstStyle/>
          <a:p>
            <a:pPr algn="l"/>
            <a:r>
              <a:rPr lang="es-ES" sz="1300" b="1" i="0" u="none" strike="noStrike" baseline="0" dirty="0">
                <a:latin typeface="Courier"/>
              </a:rPr>
              <a:t>&lt;</a:t>
            </a:r>
            <a:r>
              <a:rPr lang="es-ES" sz="1300" b="1" i="0" u="none" strike="noStrike" baseline="0" dirty="0" err="1">
                <a:latin typeface="Courier"/>
              </a:rPr>
              <a:t>img</a:t>
            </a:r>
            <a:r>
              <a:rPr lang="es-ES" sz="1300" b="1" i="0" u="none" strike="noStrike" baseline="0" dirty="0">
                <a:latin typeface="Courier"/>
              </a:rPr>
              <a:t> </a:t>
            </a:r>
            <a:r>
              <a:rPr lang="es-ES" sz="1300" b="1" i="0" u="none" strike="noStrike" baseline="0" dirty="0" err="1">
                <a:latin typeface="Courier"/>
              </a:rPr>
              <a:t>src</a:t>
            </a:r>
            <a:r>
              <a:rPr lang="es-ES" sz="1300" b="1" i="0" u="none" strike="noStrike" baseline="0" dirty="0">
                <a:latin typeface="Courier"/>
              </a:rPr>
              <a:t>="ruta" </a:t>
            </a:r>
            <a:r>
              <a:rPr lang="es-ES" sz="1300" b="1" i="0" u="none" strike="noStrike" baseline="0" dirty="0" err="1">
                <a:latin typeface="Courier"/>
              </a:rPr>
              <a:t>alt</a:t>
            </a:r>
            <a:r>
              <a:rPr lang="es-ES" sz="1300" b="1" i="0" u="none" strike="noStrike" baseline="0" dirty="0">
                <a:latin typeface="Courier"/>
              </a:rPr>
              <a:t>="descripción"/&gt;</a:t>
            </a:r>
          </a:p>
          <a:p>
            <a:pPr algn="l"/>
            <a:r>
              <a:rPr lang="es-ES" sz="1300" b="0" i="0" u="none" strike="noStrike" baseline="0" dirty="0">
                <a:latin typeface="Arial" panose="020B0604020202020204" pitchFamily="34" charset="0"/>
              </a:rPr>
              <a:t>otros atributos</a:t>
            </a:r>
          </a:p>
          <a:p>
            <a:pPr algn="l"/>
            <a:r>
              <a:rPr lang="es-ES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300" b="1" i="0" u="none" strike="noStrike" baseline="0" dirty="0" err="1">
                <a:latin typeface="Courier"/>
              </a:rPr>
              <a:t>width</a:t>
            </a:r>
            <a:r>
              <a:rPr lang="es-ES" sz="1300" b="1" i="0" u="none" strike="noStrike" baseline="0" dirty="0">
                <a:latin typeface="Courier"/>
              </a:rPr>
              <a:t>="medida" </a:t>
            </a:r>
            <a:r>
              <a:rPr lang="es-ES" sz="1300" b="1" i="0" u="none" strike="noStrike" baseline="0" dirty="0" err="1">
                <a:latin typeface="Courier"/>
              </a:rPr>
              <a:t>height</a:t>
            </a:r>
            <a:r>
              <a:rPr lang="es-ES" sz="1300" b="1" i="0" u="none" strike="noStrike" baseline="0" dirty="0">
                <a:latin typeface="Courier"/>
              </a:rPr>
              <a:t>="medida" 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: ancho y alto de la imagen</a:t>
            </a:r>
          </a:p>
          <a:p>
            <a:pPr algn="l"/>
            <a:r>
              <a:rPr lang="es-ES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300" b="1" i="0" u="none" strike="noStrike" baseline="0" dirty="0" err="1">
                <a:latin typeface="Courier"/>
              </a:rPr>
              <a:t>align</a:t>
            </a:r>
            <a:r>
              <a:rPr lang="es-ES" sz="1300" b="1" i="0" u="none" strike="noStrike" baseline="0" dirty="0">
                <a:latin typeface="Courier"/>
              </a:rPr>
              <a:t>="</a:t>
            </a:r>
            <a:r>
              <a:rPr lang="es-ES" sz="1300" b="1" i="0" u="none" strike="noStrike" baseline="0" dirty="0" err="1">
                <a:latin typeface="Courier"/>
              </a:rPr>
              <a:t>left</a:t>
            </a:r>
            <a:r>
              <a:rPr lang="es-ES" sz="1300" b="1" i="0" u="none" strike="noStrike" baseline="0" dirty="0">
                <a:latin typeface="Courier"/>
              </a:rPr>
              <a:t>/</a:t>
            </a:r>
            <a:r>
              <a:rPr lang="es-ES" sz="1300" b="1" i="0" u="none" strike="noStrike" baseline="0" dirty="0" err="1">
                <a:latin typeface="Courier"/>
              </a:rPr>
              <a:t>right</a:t>
            </a:r>
            <a:r>
              <a:rPr lang="es-ES" sz="1300" b="1" i="0" u="none" strike="noStrike" baseline="0" dirty="0">
                <a:latin typeface="Courier"/>
              </a:rPr>
              <a:t>" 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: alineación izquierda o derecha.</a:t>
            </a:r>
          </a:p>
          <a:p>
            <a:pPr algn="l"/>
            <a:r>
              <a:rPr lang="es-ES" sz="1300" b="1" i="0" u="none" strike="noStrike" baseline="0" dirty="0">
                <a:latin typeface="Arial" panose="020B0604020202020204" pitchFamily="34" charset="0"/>
              </a:rPr>
              <a:t>Mapas de imágenes</a:t>
            </a:r>
          </a:p>
          <a:p>
            <a:pPr algn="l"/>
            <a:r>
              <a:rPr lang="es-ES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300" b="1" i="0" u="none" strike="noStrike" baseline="0" dirty="0" err="1">
                <a:latin typeface="Courier"/>
              </a:rPr>
              <a:t>usemap</a:t>
            </a:r>
            <a:r>
              <a:rPr lang="es-ES" sz="1300" b="1" i="0" u="none" strike="noStrike" baseline="0" dirty="0">
                <a:latin typeface="Courier"/>
              </a:rPr>
              <a:t>="#nombre" 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Atributo dentro de la etiqueta de imagen que usaremos</a:t>
            </a:r>
          </a:p>
          <a:p>
            <a:pPr algn="l"/>
            <a:r>
              <a:rPr lang="es-ES" sz="1300" b="0" i="0" u="none" strike="noStrike" baseline="0" dirty="0">
                <a:latin typeface="Arial" panose="020B0604020202020204" pitchFamily="34" charset="0"/>
              </a:rPr>
              <a:t>como mapa.</a:t>
            </a:r>
          </a:p>
          <a:p>
            <a:pPr algn="l"/>
            <a:r>
              <a:rPr lang="es-ES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300" b="1" i="0" u="none" strike="noStrike" baseline="0" dirty="0">
                <a:latin typeface="Courier"/>
              </a:rPr>
              <a:t>&lt;</a:t>
            </a:r>
            <a:r>
              <a:rPr lang="es-ES" sz="1300" b="1" i="0" u="none" strike="noStrike" baseline="0" dirty="0" err="1">
                <a:latin typeface="Courier"/>
              </a:rPr>
              <a:t>map</a:t>
            </a:r>
            <a:r>
              <a:rPr lang="es-ES" sz="1300" b="1" i="0" u="none" strike="noStrike" baseline="0" dirty="0">
                <a:latin typeface="Courier"/>
              </a:rPr>
              <a:t>&gt; ...&lt;/</a:t>
            </a:r>
            <a:r>
              <a:rPr lang="es-ES" sz="1300" b="1" i="0" u="none" strike="noStrike" baseline="0" dirty="0" err="1">
                <a:latin typeface="Courier"/>
              </a:rPr>
              <a:t>map</a:t>
            </a:r>
            <a:r>
              <a:rPr lang="es-ES" sz="1300" b="1" i="0" u="none" strike="noStrike" baseline="0" dirty="0">
                <a:latin typeface="Courier"/>
              </a:rPr>
              <a:t>&gt; 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Principio y fin del mapa de imágenes.</a:t>
            </a:r>
          </a:p>
          <a:p>
            <a:pPr algn="l"/>
            <a:r>
              <a:rPr lang="es-ES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300" b="1" i="0" u="none" strike="noStrike" baseline="0" dirty="0" err="1">
                <a:latin typeface="Courier"/>
              </a:rPr>
              <a:t>name</a:t>
            </a:r>
            <a:r>
              <a:rPr lang="es-ES" sz="1300" b="1" i="0" u="none" strike="noStrike" baseline="0" dirty="0">
                <a:latin typeface="Courier"/>
              </a:rPr>
              <a:t>="nombre" 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: Atributo de referencia a la imagen (el mismo que en</a:t>
            </a:r>
          </a:p>
          <a:p>
            <a:pPr algn="l"/>
            <a:r>
              <a:rPr lang="es-ES" sz="1300" b="0" i="0" u="none" strike="noStrike" baseline="0" dirty="0">
                <a:latin typeface="Arial" panose="020B0604020202020204" pitchFamily="34" charset="0"/>
              </a:rPr>
              <a:t>"</a:t>
            </a:r>
            <a:r>
              <a:rPr lang="es-ES" sz="1300" b="0" i="0" u="none" strike="noStrike" baseline="0" dirty="0" err="1">
                <a:latin typeface="Arial" panose="020B0604020202020204" pitchFamily="34" charset="0"/>
              </a:rPr>
              <a:t>usemap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").</a:t>
            </a:r>
          </a:p>
          <a:p>
            <a:pPr algn="l"/>
            <a:r>
              <a:rPr lang="es-ES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300" b="1" i="0" u="none" strike="noStrike" baseline="0" dirty="0">
                <a:latin typeface="Courier"/>
              </a:rPr>
              <a:t>&lt;</a:t>
            </a:r>
            <a:r>
              <a:rPr lang="es-ES" sz="1300" b="1" i="0" u="none" strike="noStrike" baseline="0" dirty="0" err="1">
                <a:latin typeface="Courier"/>
              </a:rPr>
              <a:t>area</a:t>
            </a:r>
            <a:r>
              <a:rPr lang="es-ES" sz="1300" b="1" i="0" u="none" strike="noStrike" baseline="0" dirty="0">
                <a:latin typeface="Courier"/>
              </a:rPr>
              <a:t> .../&gt; 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Enlaces dentro del mapa de imagen, llevan los siguientes atributos:</a:t>
            </a:r>
          </a:p>
          <a:p>
            <a:pPr algn="l"/>
            <a:r>
              <a:rPr lang="es-ES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300" b="1" i="0" u="none" strike="noStrike" baseline="0" dirty="0" err="1">
                <a:latin typeface="Courier"/>
              </a:rPr>
              <a:t>href</a:t>
            </a:r>
            <a:r>
              <a:rPr lang="es-ES" sz="1300" b="1" i="0" u="none" strike="noStrike" baseline="0" dirty="0">
                <a:latin typeface="Courier"/>
              </a:rPr>
              <a:t>="ruta" 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: ruta del enlace.</a:t>
            </a:r>
          </a:p>
          <a:p>
            <a:pPr algn="l"/>
            <a:r>
              <a:rPr lang="es-ES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300" b="1" i="0" u="none" strike="noStrike" baseline="0" dirty="0" err="1">
                <a:latin typeface="Courier"/>
              </a:rPr>
              <a:t>shape</a:t>
            </a:r>
            <a:r>
              <a:rPr lang="es-ES" sz="1300" b="1" i="0" u="none" strike="noStrike" baseline="0" dirty="0">
                <a:latin typeface="Courier"/>
              </a:rPr>
              <a:t>="tipo" 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: tipo de área.</a:t>
            </a:r>
          </a:p>
          <a:p>
            <a:pPr algn="l"/>
            <a:r>
              <a:rPr lang="es-ES" sz="13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300" b="1" i="0" u="none" strike="noStrike" baseline="0" dirty="0" err="1">
                <a:latin typeface="Courier"/>
              </a:rPr>
              <a:t>coords</a:t>
            </a:r>
            <a:r>
              <a:rPr lang="es-ES" sz="1300" b="1" i="0" u="none" strike="noStrike" baseline="0" dirty="0">
                <a:latin typeface="Courier"/>
              </a:rPr>
              <a:t>="</a:t>
            </a:r>
            <a:r>
              <a:rPr lang="es-ES" sz="1300" b="1" i="0" u="none" strike="noStrike" baseline="0" dirty="0" err="1">
                <a:latin typeface="Courier"/>
              </a:rPr>
              <a:t>lista_de_números</a:t>
            </a:r>
            <a:r>
              <a:rPr lang="es-ES" sz="1300" b="1" i="0" u="none" strike="noStrike" baseline="0" dirty="0">
                <a:latin typeface="Courier"/>
              </a:rPr>
              <a:t>" 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: coordenadas del área, los números van</a:t>
            </a:r>
          </a:p>
          <a:p>
            <a:pPr algn="l"/>
            <a:r>
              <a:rPr lang="es-ES" sz="1300" b="0" i="0" u="none" strike="noStrike" baseline="0" dirty="0">
                <a:latin typeface="Arial" panose="020B0604020202020204" pitchFamily="34" charset="0"/>
              </a:rPr>
              <a:t>separados por comas.</a:t>
            </a:r>
          </a:p>
          <a:p>
            <a:pPr algn="l"/>
            <a:r>
              <a:rPr lang="es-ES" sz="1300" b="1" i="0" u="none" strike="noStrike" baseline="0" dirty="0">
                <a:latin typeface="Arial" panose="020B0604020202020204" pitchFamily="34" charset="0"/>
              </a:rPr>
              <a:t>Tipos de área y coordenadas</a:t>
            </a:r>
          </a:p>
          <a:p>
            <a:pPr algn="l"/>
            <a:r>
              <a:rPr lang="es-ES" sz="1300" b="0" i="0" u="none" strike="noStrike" baseline="0" dirty="0">
                <a:latin typeface="Arial" panose="020B0604020202020204" pitchFamily="34" charset="0"/>
              </a:rPr>
              <a:t>Origen de coordenadas en esquina superior izquierda de la imagen (0,0). Medida en píxeles.</a:t>
            </a:r>
          </a:p>
          <a:p>
            <a:pPr algn="l"/>
            <a:r>
              <a:rPr lang="es-ES" sz="1300" b="0" i="0" u="none" strike="noStrike" baseline="0" dirty="0">
                <a:latin typeface="Arial" panose="020B0604020202020204" pitchFamily="34" charset="0"/>
              </a:rPr>
              <a:t>Tipo </a:t>
            </a:r>
            <a:r>
              <a:rPr lang="es-ES" sz="1300" b="1" i="0" u="none" strike="noStrike" baseline="0" dirty="0">
                <a:latin typeface="Courier"/>
              </a:rPr>
              <a:t>"</a:t>
            </a:r>
            <a:r>
              <a:rPr lang="es-ES" sz="1300" b="1" i="0" u="none" strike="noStrike" baseline="0" dirty="0" err="1">
                <a:latin typeface="Courier"/>
              </a:rPr>
              <a:t>rect</a:t>
            </a:r>
            <a:r>
              <a:rPr lang="es-ES" sz="1300" b="1" i="0" u="none" strike="noStrike" baseline="0" dirty="0">
                <a:latin typeface="Courier"/>
              </a:rPr>
              <a:t>"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. Coordenadas = x1, y1: Esquina superior izquierda, x2, y2, esquina inferior</a:t>
            </a:r>
          </a:p>
          <a:p>
            <a:pPr algn="l"/>
            <a:r>
              <a:rPr lang="es-ES" sz="1300" b="0" i="0" u="none" strike="noStrike" baseline="0" dirty="0">
                <a:latin typeface="Arial" panose="020B0604020202020204" pitchFamily="34" charset="0"/>
              </a:rPr>
              <a:t>derecha.</a:t>
            </a:r>
          </a:p>
          <a:p>
            <a:pPr algn="l"/>
            <a:r>
              <a:rPr lang="es-ES" sz="1300" b="0" i="0" u="none" strike="noStrike" baseline="0" dirty="0">
                <a:latin typeface="Arial" panose="020B0604020202020204" pitchFamily="34" charset="0"/>
              </a:rPr>
              <a:t>Tipo </a:t>
            </a:r>
            <a:r>
              <a:rPr lang="es-ES" sz="1300" b="1" i="0" u="none" strike="noStrike" baseline="0" dirty="0">
                <a:latin typeface="Courier"/>
              </a:rPr>
              <a:t>"</a:t>
            </a:r>
            <a:r>
              <a:rPr lang="es-ES" sz="1300" b="1" i="0" u="none" strike="noStrike" baseline="0" dirty="0" err="1">
                <a:latin typeface="Courier"/>
              </a:rPr>
              <a:t>circle</a:t>
            </a:r>
            <a:r>
              <a:rPr lang="es-ES" sz="1300" b="1" i="0" u="none" strike="noStrike" baseline="0" dirty="0">
                <a:latin typeface="Courier"/>
              </a:rPr>
              <a:t>"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. Coordenadas = a , b: Centro de la circunferencia, c: Radio de la</a:t>
            </a:r>
          </a:p>
          <a:p>
            <a:pPr algn="l"/>
            <a:r>
              <a:rPr lang="es-ES" sz="1300" b="0" i="0" u="none" strike="noStrike" baseline="0" dirty="0">
                <a:latin typeface="Arial" panose="020B0604020202020204" pitchFamily="34" charset="0"/>
              </a:rPr>
              <a:t>circunferencia.</a:t>
            </a:r>
          </a:p>
          <a:p>
            <a:pPr algn="l"/>
            <a:r>
              <a:rPr lang="es-ES" sz="1300" b="0" i="0" u="none" strike="noStrike" baseline="0" dirty="0">
                <a:latin typeface="Arial" panose="020B0604020202020204" pitchFamily="34" charset="0"/>
              </a:rPr>
              <a:t>Tipo </a:t>
            </a:r>
            <a:r>
              <a:rPr lang="es-ES" sz="1300" b="1" i="0" u="none" strike="noStrike" baseline="0" dirty="0">
                <a:latin typeface="Courier"/>
              </a:rPr>
              <a:t>"</a:t>
            </a:r>
            <a:r>
              <a:rPr lang="es-ES" sz="1300" b="1" i="0" u="none" strike="noStrike" baseline="0" dirty="0" err="1">
                <a:latin typeface="Courier"/>
              </a:rPr>
              <a:t>poly</a:t>
            </a:r>
            <a:r>
              <a:rPr lang="es-ES" sz="1300" b="1" i="0" u="none" strike="noStrike" baseline="0" dirty="0">
                <a:latin typeface="Courier"/>
              </a:rPr>
              <a:t>"</a:t>
            </a:r>
            <a:r>
              <a:rPr lang="es-ES" sz="1300" b="0" i="0" u="none" strike="noStrike" baseline="0" dirty="0">
                <a:latin typeface="Arial" panose="020B0604020202020204" pitchFamily="34" charset="0"/>
              </a:rPr>
              <a:t>.Coordenadas = x1, y1: primer punto del polígono, x2, y2: segundo punto del</a:t>
            </a:r>
          </a:p>
          <a:p>
            <a:pPr algn="l"/>
            <a:r>
              <a:rPr lang="it-IT" sz="1300" b="0" i="0" u="none" strike="noStrike" baseline="0" dirty="0">
                <a:latin typeface="Arial" panose="020B0604020202020204" pitchFamily="34" charset="0"/>
              </a:rPr>
              <a:t>polígono ... xn, yn ultimo punto del polígono.</a:t>
            </a:r>
            <a:endParaRPr lang="es-ES" sz="13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67F0A1-730C-70B8-F611-704F01769EA0}"/>
              </a:ext>
            </a:extLst>
          </p:cNvPr>
          <p:cNvSpPr txBox="1"/>
          <p:nvPr/>
        </p:nvSpPr>
        <p:spPr>
          <a:xfrm>
            <a:off x="899592" y="0"/>
            <a:ext cx="4585316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buClr>
                <a:srgbClr val="3F3F3F"/>
              </a:buClr>
              <a:buSzPts val="4800"/>
            </a:pPr>
            <a:r>
              <a:rPr lang="es-ES" sz="3600" b="1" dirty="0">
                <a:solidFill>
                  <a:srgbClr val="3F3F3F"/>
                </a:solidFill>
                <a:latin typeface="Arial" panose="020B0604020202020204" pitchFamily="34" charset="0"/>
                <a:cs typeface="Calibri"/>
              </a:rPr>
              <a:t>Imágenes</a:t>
            </a:r>
          </a:p>
        </p:txBody>
      </p:sp>
    </p:spTree>
    <p:extLst>
      <p:ext uri="{BB962C8B-B14F-4D97-AF65-F5344CB8AC3E}">
        <p14:creationId xmlns:p14="http://schemas.microsoft.com/office/powerpoint/2010/main" val="196148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D1986D-536D-2072-E80C-4792FF48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915566"/>
            <a:ext cx="8352928" cy="2513464"/>
          </a:xfrm>
        </p:spPr>
        <p:txBody>
          <a:bodyPr/>
          <a:lstStyle/>
          <a:p>
            <a:pPr algn="l"/>
            <a:r>
              <a:rPr lang="es-ES" sz="1600" b="1" i="0" u="none" strike="noStrike" baseline="0" dirty="0">
                <a:latin typeface="Courier"/>
              </a:rPr>
              <a:t>&lt;table&gt; ... &lt;/table&gt;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Principio y fin de una tabla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</a:t>
            </a:r>
            <a:r>
              <a:rPr lang="es-ES" sz="1600" b="1" i="0" u="none" strike="noStrike" baseline="0" dirty="0" err="1">
                <a:latin typeface="Courier"/>
              </a:rPr>
              <a:t>tr</a:t>
            </a:r>
            <a:r>
              <a:rPr lang="es-ES" sz="1600" b="1" i="0" u="none" strike="noStrike" baseline="0" dirty="0">
                <a:latin typeface="Courier"/>
              </a:rPr>
              <a:t>&gt; ... &lt;/</a:t>
            </a:r>
            <a:r>
              <a:rPr lang="es-ES" sz="1600" b="1" i="0" u="none" strike="noStrike" baseline="0" dirty="0" err="1">
                <a:latin typeface="Courier"/>
              </a:rPr>
              <a:t>tr</a:t>
            </a:r>
            <a:r>
              <a:rPr lang="es-ES" sz="1600" b="1" i="0" u="none" strike="noStrike" baseline="0" dirty="0">
                <a:latin typeface="Courier"/>
              </a:rPr>
              <a:t>&gt;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fila de una tabla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</a:t>
            </a:r>
            <a:r>
              <a:rPr lang="es-ES" sz="1600" b="1" i="0" u="none" strike="noStrike" baseline="0" dirty="0" err="1">
                <a:latin typeface="Courier"/>
              </a:rPr>
              <a:t>td</a:t>
            </a:r>
            <a:r>
              <a:rPr lang="es-ES" sz="1600" b="1" i="0" u="none" strike="noStrike" baseline="0" dirty="0">
                <a:latin typeface="Courier"/>
              </a:rPr>
              <a:t>&gt; ... &lt;/</a:t>
            </a:r>
            <a:r>
              <a:rPr lang="es-ES" sz="1600" b="1" i="0" u="none" strike="noStrike" baseline="0" dirty="0" err="1">
                <a:latin typeface="Courier"/>
              </a:rPr>
              <a:t>td</a:t>
            </a:r>
            <a:r>
              <a:rPr lang="es-ES" sz="1600" b="1" i="0" u="none" strike="noStrike" baseline="0" dirty="0">
                <a:latin typeface="Courier"/>
              </a:rPr>
              <a:t>&gt;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celda normal de una tabla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</a:t>
            </a:r>
            <a:r>
              <a:rPr lang="es-ES" sz="1600" b="1" i="0" u="none" strike="noStrike" baseline="0" dirty="0" err="1">
                <a:latin typeface="Courier"/>
              </a:rPr>
              <a:t>th</a:t>
            </a:r>
            <a:r>
              <a:rPr lang="es-ES" sz="1600" b="1" i="0" u="none" strike="noStrike" baseline="0" dirty="0">
                <a:latin typeface="Courier"/>
              </a:rPr>
              <a:t>&gt; ... &lt;/</a:t>
            </a:r>
            <a:r>
              <a:rPr lang="es-ES" sz="1600" b="1" i="0" u="none" strike="noStrike" baseline="0" dirty="0" err="1">
                <a:latin typeface="Courier"/>
              </a:rPr>
              <a:t>th</a:t>
            </a:r>
            <a:r>
              <a:rPr lang="es-ES" sz="1600" b="1" i="0" u="none" strike="noStrike" baseline="0" dirty="0">
                <a:latin typeface="Courier"/>
              </a:rPr>
              <a:t>&gt;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celda de cabecera de una tabla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</a:t>
            </a:r>
            <a:r>
              <a:rPr lang="es-ES" sz="1600" b="1" i="0" u="none" strike="noStrike" baseline="0" dirty="0" err="1">
                <a:latin typeface="Courier"/>
              </a:rPr>
              <a:t>caption</a:t>
            </a:r>
            <a:r>
              <a:rPr lang="es-ES" sz="1600" b="1" i="0" u="none" strike="noStrike" baseline="0" dirty="0">
                <a:latin typeface="Courier"/>
              </a:rPr>
              <a:t>&gt; ... &lt;/</a:t>
            </a:r>
            <a:r>
              <a:rPr lang="es-ES" sz="1600" b="1" i="0" u="none" strike="noStrike" baseline="0" dirty="0" err="1">
                <a:latin typeface="Courier"/>
              </a:rPr>
              <a:t>caption</a:t>
            </a:r>
            <a:r>
              <a:rPr lang="es-ES" sz="1600" b="1" i="0" u="none" strike="noStrike" baseline="0" dirty="0">
                <a:latin typeface="Courier"/>
              </a:rPr>
              <a:t>&gt;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título de una tabla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</a:t>
            </a:r>
            <a:r>
              <a:rPr lang="es-ES" sz="1600" b="1" i="0" u="none" strike="noStrike" baseline="0" dirty="0" err="1">
                <a:latin typeface="Courier"/>
              </a:rPr>
              <a:t>thead</a:t>
            </a:r>
            <a:r>
              <a:rPr lang="es-ES" sz="1600" b="1" i="0" u="none" strike="noStrike" baseline="0" dirty="0">
                <a:latin typeface="Courier"/>
              </a:rPr>
              <a:t>&gt; ... &lt;/</a:t>
            </a:r>
            <a:r>
              <a:rPr lang="es-ES" sz="1600" b="1" i="0" u="none" strike="noStrike" baseline="0" dirty="0" err="1">
                <a:latin typeface="Courier"/>
              </a:rPr>
              <a:t>thead</a:t>
            </a:r>
            <a:r>
              <a:rPr lang="es-ES" sz="1600" b="1" i="0" u="none" strike="noStrike" baseline="0" dirty="0">
                <a:latin typeface="Courier"/>
              </a:rPr>
              <a:t>&gt;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Sección cabecera de tabla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</a:t>
            </a:r>
            <a:r>
              <a:rPr lang="es-ES" sz="1600" b="1" i="0" u="none" strike="noStrike" baseline="0" dirty="0" err="1">
                <a:latin typeface="Courier"/>
              </a:rPr>
              <a:t>tfoot</a:t>
            </a:r>
            <a:r>
              <a:rPr lang="es-ES" sz="1600" b="1" i="0" u="none" strike="noStrike" baseline="0" dirty="0">
                <a:latin typeface="Courier"/>
              </a:rPr>
              <a:t>&gt; ... &lt;/</a:t>
            </a:r>
            <a:r>
              <a:rPr lang="es-ES" sz="1600" b="1" i="0" u="none" strike="noStrike" baseline="0" dirty="0" err="1">
                <a:latin typeface="Courier"/>
              </a:rPr>
              <a:t>tfoot</a:t>
            </a:r>
            <a:r>
              <a:rPr lang="es-ES" sz="1600" b="1" i="0" u="none" strike="noStrike" baseline="0" dirty="0">
                <a:latin typeface="Courier"/>
              </a:rPr>
              <a:t>&gt;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Sección pie de tabla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</a:t>
            </a:r>
            <a:r>
              <a:rPr lang="es-ES" sz="1600" b="1" i="0" u="none" strike="noStrike" baseline="0" dirty="0" err="1">
                <a:latin typeface="Courier"/>
              </a:rPr>
              <a:t>tbody</a:t>
            </a:r>
            <a:r>
              <a:rPr lang="es-ES" sz="1600" b="1" i="0" u="none" strike="noStrike" baseline="0" dirty="0">
                <a:latin typeface="Courier"/>
              </a:rPr>
              <a:t>&gt; ... &lt;/</a:t>
            </a:r>
            <a:r>
              <a:rPr lang="es-ES" sz="1600" b="1" i="0" u="none" strike="noStrike" baseline="0" dirty="0" err="1">
                <a:latin typeface="Courier"/>
              </a:rPr>
              <a:t>tbody</a:t>
            </a:r>
            <a:r>
              <a:rPr lang="es-ES" sz="1600" b="1" i="0" u="none" strike="noStrike" baseline="0" dirty="0">
                <a:latin typeface="Courier"/>
              </a:rPr>
              <a:t>&gt;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Sección del cuerpo de la tabla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&lt;col&gt; ... &lt;/col&gt;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Referencia a la columna de la tabla.</a:t>
            </a:r>
          </a:p>
          <a:p>
            <a:pPr algn="l"/>
            <a:r>
              <a:rPr lang="es-ES" sz="16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600" b="1" i="0" u="none" strike="noStrike" baseline="0" dirty="0">
                <a:latin typeface="Courier"/>
              </a:rPr>
              <a:t>&lt;</a:t>
            </a:r>
            <a:r>
              <a:rPr lang="es-ES" sz="1600" b="1" i="0" u="none" strike="noStrike" baseline="0" dirty="0" err="1">
                <a:latin typeface="Courier"/>
              </a:rPr>
              <a:t>colgroup</a:t>
            </a:r>
            <a:r>
              <a:rPr lang="es-ES" sz="1600" b="1" i="0" u="none" strike="noStrike" baseline="0" dirty="0">
                <a:latin typeface="Courier"/>
              </a:rPr>
              <a:t>&gt; ... &lt;/</a:t>
            </a:r>
            <a:r>
              <a:rPr lang="es-ES" sz="1600" b="1" i="0" u="none" strike="noStrike" baseline="0" dirty="0" err="1">
                <a:latin typeface="Courier"/>
              </a:rPr>
              <a:t>colgroup</a:t>
            </a:r>
            <a:r>
              <a:rPr lang="es-ES" sz="1600" b="1" i="0" u="none" strike="noStrike" baseline="0" dirty="0">
                <a:latin typeface="Courier"/>
              </a:rPr>
              <a:t>&gt; 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: Referencia a un grupo de columnas. el</a:t>
            </a:r>
          </a:p>
          <a:p>
            <a:pPr algn="l"/>
            <a:r>
              <a:rPr lang="es-ES" sz="1600" b="0" i="0" u="none" strike="noStrike" baseline="0" dirty="0">
                <a:latin typeface="Arial" panose="020B0604020202020204" pitchFamily="34" charset="0"/>
              </a:rPr>
              <a:t>atributo </a:t>
            </a:r>
            <a:r>
              <a:rPr lang="es-ES" sz="1600" b="0" i="0" u="none" strike="noStrike" baseline="0" dirty="0" err="1">
                <a:latin typeface="Arial" panose="020B0604020202020204" pitchFamily="34" charset="0"/>
              </a:rPr>
              <a:t>span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="</a:t>
            </a:r>
            <a:r>
              <a:rPr lang="es-ES" sz="1600" b="0" i="0" u="none" strike="noStrike" baseline="0" dirty="0" err="1">
                <a:latin typeface="Arial" panose="020B0604020202020204" pitchFamily="34" charset="0"/>
              </a:rPr>
              <a:t>num</a:t>
            </a:r>
            <a:r>
              <a:rPr lang="es-ES" sz="1600" b="0" i="0" u="none" strike="noStrike" baseline="0" dirty="0">
                <a:latin typeface="Arial" panose="020B0604020202020204" pitchFamily="34" charset="0"/>
              </a:rPr>
              <a:t>" indica el número de columnas.</a:t>
            </a:r>
            <a:endParaRPr lang="es-ES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370710-F1E6-BED0-609A-EB8417C746DA}"/>
              </a:ext>
            </a:extLst>
          </p:cNvPr>
          <p:cNvSpPr txBox="1"/>
          <p:nvPr/>
        </p:nvSpPr>
        <p:spPr>
          <a:xfrm>
            <a:off x="971600" y="339502"/>
            <a:ext cx="4585316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buClr>
                <a:srgbClr val="3F3F3F"/>
              </a:buClr>
              <a:buSzPts val="4800"/>
            </a:pPr>
            <a:r>
              <a:rPr lang="es-ES" sz="3600" b="1" dirty="0">
                <a:solidFill>
                  <a:srgbClr val="3F3F3F"/>
                </a:solidFill>
                <a:latin typeface="Arial" panose="020B0604020202020204" pitchFamily="34" charset="0"/>
                <a:cs typeface="Calibri"/>
                <a:sym typeface="Calibri"/>
              </a:rPr>
              <a:t>Tablas</a:t>
            </a:r>
          </a:p>
        </p:txBody>
      </p:sp>
    </p:spTree>
    <p:extLst>
      <p:ext uri="{BB962C8B-B14F-4D97-AF65-F5344CB8AC3E}">
        <p14:creationId xmlns:p14="http://schemas.microsoft.com/office/powerpoint/2010/main" val="229878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8164-74AA-CD25-44C1-8A389DDE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i="0" u="none" strike="noStrike" baseline="0" dirty="0">
                <a:latin typeface="Arial" panose="020B0604020202020204" pitchFamily="34" charset="0"/>
              </a:rPr>
              <a:t>Formularios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D1986D-536D-2072-E80C-4792FF48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1384301"/>
            <a:ext cx="8928992" cy="3017520"/>
          </a:xfrm>
        </p:spPr>
        <p:txBody>
          <a:bodyPr/>
          <a:lstStyle/>
          <a:p>
            <a:pPr algn="l"/>
            <a:r>
              <a:rPr lang="es-ES" sz="1800" b="1" i="0" u="none" strike="noStrike" baseline="0" dirty="0">
                <a:latin typeface="Courier"/>
              </a:rPr>
              <a:t>&lt;</a:t>
            </a:r>
            <a:r>
              <a:rPr lang="es-ES" sz="1800" b="1" i="0" u="none" strike="noStrike" baseline="0" dirty="0" err="1">
                <a:latin typeface="Courier"/>
              </a:rPr>
              <a:t>form</a:t>
            </a:r>
            <a:r>
              <a:rPr lang="es-ES" sz="1800" b="1" i="0" u="none" strike="noStrike" baseline="0" dirty="0">
                <a:latin typeface="Courier"/>
              </a:rPr>
              <a:t> ... &gt;&lt;/</a:t>
            </a:r>
            <a:r>
              <a:rPr lang="es-ES" sz="1800" b="1" i="0" u="none" strike="noStrike" baseline="0" dirty="0" err="1">
                <a:latin typeface="Courier"/>
              </a:rPr>
              <a:t>form</a:t>
            </a:r>
            <a:r>
              <a:rPr lang="es-ES" sz="1800" b="1" i="0" u="none" strike="noStrike" baseline="0" dirty="0">
                <a:latin typeface="Courier"/>
              </a:rPr>
              <a:t>&gt;: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Atributos de esta etiqueta: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action</a:t>
            </a:r>
            <a:r>
              <a:rPr lang="es-ES" sz="1800" b="1" i="0" u="none" strike="noStrike" baseline="0" dirty="0">
                <a:latin typeface="Courier"/>
              </a:rPr>
              <a:t>="ruta"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página, correo, </a:t>
            </a:r>
            <a:r>
              <a:rPr lang="es-ES" sz="1800" b="0" i="0" u="none" strike="noStrike" baseline="0" dirty="0" err="1">
                <a:latin typeface="Arial" panose="020B0604020202020204" pitchFamily="34" charset="0"/>
              </a:rPr>
              <a:t>etc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, dónde es enviado el formulario.</a:t>
            </a:r>
          </a:p>
          <a:p>
            <a:pPr algn="l"/>
            <a:r>
              <a:rPr lang="en-U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n-US" sz="1800" b="1" i="0" u="none" strike="noStrike" baseline="0" dirty="0">
                <a:latin typeface="Courier"/>
              </a:rPr>
              <a:t>method="get/post"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: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método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de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envío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"get" o "post".</a:t>
            </a:r>
          </a:p>
          <a:p>
            <a:pPr algn="l"/>
            <a:r>
              <a:rPr lang="es-ES" sz="1800" b="0" i="0" u="none" strike="noStrike" baseline="0" dirty="0">
                <a:latin typeface="Wingdings" panose="05000000000000000000" pitchFamily="2" charset="2"/>
              </a:rPr>
              <a:t> </a:t>
            </a:r>
            <a:r>
              <a:rPr lang="es-ES" sz="1800" b="1" i="0" u="none" strike="noStrike" baseline="0" dirty="0" err="1">
                <a:latin typeface="Courier"/>
              </a:rPr>
              <a:t>enctype</a:t>
            </a:r>
            <a:r>
              <a:rPr lang="es-ES" sz="1800" b="1" i="0" u="none" strike="noStrike" baseline="0" dirty="0">
                <a:latin typeface="Courier"/>
              </a:rPr>
              <a:t>="</a:t>
            </a:r>
            <a:r>
              <a:rPr lang="es-ES" sz="1800" b="1" i="0" u="none" strike="noStrike" baseline="0" dirty="0" err="1">
                <a:latin typeface="Courier"/>
              </a:rPr>
              <a:t>tipo_MIME</a:t>
            </a:r>
            <a:r>
              <a:rPr lang="es-ES" sz="1800" b="1" i="0" u="none" strike="noStrike" baseline="0" dirty="0">
                <a:latin typeface="Courier"/>
              </a:rPr>
              <a:t>"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: Modo en que se envía: </a:t>
            </a:r>
            <a:r>
              <a:rPr lang="es-ES" sz="1800" b="0" i="0" u="none" strike="noStrike" baseline="0" dirty="0">
                <a:latin typeface="Courier"/>
              </a:rPr>
              <a:t>correo="</a:t>
            </a:r>
            <a:r>
              <a:rPr lang="es-ES" sz="1800" b="0" i="0" u="none" strike="noStrike" baseline="0" dirty="0" err="1">
                <a:latin typeface="Courier"/>
              </a:rPr>
              <a:t>text</a:t>
            </a:r>
            <a:r>
              <a:rPr lang="es-ES" sz="1800" b="0" i="0" u="none" strike="noStrike" baseline="0" dirty="0">
                <a:latin typeface="Courier"/>
              </a:rPr>
              <a:t>/</a:t>
            </a:r>
            <a:r>
              <a:rPr lang="es-ES" sz="1800" b="0" i="0" u="none" strike="noStrike" baseline="0" dirty="0" err="1">
                <a:latin typeface="Courier"/>
              </a:rPr>
              <a:t>plain</a:t>
            </a:r>
            <a:r>
              <a:rPr lang="es-ES" sz="1800" b="0" i="0" u="none" strike="noStrike" baseline="0" dirty="0">
                <a:latin typeface="Courier"/>
              </a:rPr>
              <a:t>";</a:t>
            </a:r>
          </a:p>
          <a:p>
            <a:pPr algn="l"/>
            <a:r>
              <a:rPr lang="es-ES" sz="1800" b="0" i="0" u="none" strike="noStrike" baseline="0" dirty="0">
                <a:latin typeface="Courier"/>
              </a:rPr>
              <a:t>archivos="</a:t>
            </a:r>
            <a:r>
              <a:rPr lang="es-ES" sz="1800" b="0" i="0" u="none" strike="noStrike" baseline="0" dirty="0" err="1">
                <a:latin typeface="Courier"/>
              </a:rPr>
              <a:t>multipart</a:t>
            </a:r>
            <a:r>
              <a:rPr lang="es-ES" sz="1800" b="0" i="0" u="none" strike="noStrike" baseline="0" dirty="0">
                <a:latin typeface="Courier"/>
              </a:rPr>
              <a:t>/</a:t>
            </a:r>
            <a:r>
              <a:rPr lang="es-ES" sz="1800" b="0" i="0" u="none" strike="noStrike" baseline="0" dirty="0" err="1">
                <a:latin typeface="Courier"/>
              </a:rPr>
              <a:t>form</a:t>
            </a:r>
            <a:r>
              <a:rPr lang="es-ES" sz="1800" b="0" i="0" u="none" strike="noStrike" baseline="0" dirty="0">
                <a:latin typeface="Courier"/>
              </a:rPr>
              <a:t>-data"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8574280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EBF90037FD864DA4180022578B173A" ma:contentTypeVersion="15" ma:contentTypeDescription="Crear nuevo documento." ma:contentTypeScope="" ma:versionID="afd95147e9da4e87979d49258960e202">
  <xsd:schema xmlns:xsd="http://www.w3.org/2001/XMLSchema" xmlns:xs="http://www.w3.org/2001/XMLSchema" xmlns:p="http://schemas.microsoft.com/office/2006/metadata/properties" xmlns:ns3="cddffda1-743c-4ef1-b61a-94d8ea38e423" xmlns:ns4="b238f60b-93df-48e1-afe7-e53c24212f34" targetNamespace="http://schemas.microsoft.com/office/2006/metadata/properties" ma:root="true" ma:fieldsID="7f3fe03f09ac6bc6c1889a2b68a2ffb6" ns3:_="" ns4:_="">
    <xsd:import namespace="cddffda1-743c-4ef1-b61a-94d8ea38e423"/>
    <xsd:import namespace="b238f60b-93df-48e1-afe7-e53c24212f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ffda1-743c-4ef1-b61a-94d8ea38e4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38f60b-93df-48e1-afe7-e53c24212f3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ddffda1-743c-4ef1-b61a-94d8ea38e423" xsi:nil="true"/>
  </documentManagement>
</p:properties>
</file>

<file path=customXml/itemProps1.xml><?xml version="1.0" encoding="utf-8"?>
<ds:datastoreItem xmlns:ds="http://schemas.openxmlformats.org/officeDocument/2006/customXml" ds:itemID="{6613E8F2-87CF-49E7-B421-40A65E28D8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ffda1-743c-4ef1-b61a-94d8ea38e423"/>
    <ds:schemaRef ds:uri="b238f60b-93df-48e1-afe7-e53c24212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8109B8-4C16-4D08-ACC8-CC472F94C9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C9D031-A8ED-4518-A39A-8832919764BC}">
  <ds:schemaRefs>
    <ds:schemaRef ds:uri="http://schemas.microsoft.com/office/2006/documentManagement/types"/>
    <ds:schemaRef ds:uri="http://purl.org/dc/dcmitype/"/>
    <ds:schemaRef ds:uri="http://purl.org/dc/elements/1.1/"/>
    <ds:schemaRef ds:uri="cddffda1-743c-4ef1-b61a-94d8ea38e423"/>
    <ds:schemaRef ds:uri="b238f60b-93df-48e1-afe7-e53c24212f34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2970</Words>
  <Application>Microsoft Office PowerPoint</Application>
  <PresentationFormat>Presentación en pantalla (16:9)</PresentationFormat>
  <Paragraphs>319</Paragraphs>
  <Slides>44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3" baseType="lpstr">
      <vt:lpstr>Raleway</vt:lpstr>
      <vt:lpstr>Arial</vt:lpstr>
      <vt:lpstr>Calibri</vt:lpstr>
      <vt:lpstr>Lato</vt:lpstr>
      <vt:lpstr>Helvetica Neue</vt:lpstr>
      <vt:lpstr>Courier</vt:lpstr>
      <vt:lpstr>Wingdings</vt:lpstr>
      <vt:lpstr>Times New Roman</vt:lpstr>
      <vt:lpstr>Antonio template</vt:lpstr>
      <vt:lpstr>HTML (Resumen)</vt:lpstr>
      <vt:lpstr>Licencia</vt:lpstr>
      <vt:lpstr>Etiquetas</vt:lpstr>
      <vt:lpstr>Etiquetas</vt:lpstr>
      <vt:lpstr>Enlaces</vt:lpstr>
      <vt:lpstr>Listas</vt:lpstr>
      <vt:lpstr>Presentación de PowerPoint</vt:lpstr>
      <vt:lpstr>Presentación de PowerPoint</vt:lpstr>
      <vt:lpstr>Formularios</vt:lpstr>
      <vt:lpstr>Formularios</vt:lpstr>
      <vt:lpstr>Formularios</vt:lpstr>
      <vt:lpstr>Etiquetas para diseño</vt:lpstr>
      <vt:lpstr>Etiquetas Doctype</vt:lpstr>
      <vt:lpstr>Etiquetas meta</vt:lpstr>
      <vt:lpstr>Etiquetas meta</vt:lpstr>
      <vt:lpstr>Etiquetas meta</vt:lpstr>
      <vt:lpstr>Etiquetas meta</vt:lpstr>
      <vt:lpstr>Presentación de PowerPoint</vt:lpstr>
      <vt:lpstr>Atributos</vt:lpstr>
      <vt:lpstr>Atributos</vt:lpstr>
      <vt:lpstr>Atributos</vt:lpstr>
      <vt:lpstr>Presentación de PowerPoint</vt:lpstr>
      <vt:lpstr>Caracteres especiales</vt:lpstr>
      <vt:lpstr>Presentación de PowerPoint</vt:lpstr>
      <vt:lpstr>Frames</vt:lpstr>
      <vt:lpstr>Frames</vt:lpstr>
      <vt:lpstr>Frames</vt:lpstr>
      <vt:lpstr>Frames</vt:lpstr>
      <vt:lpstr>Frames</vt:lpstr>
      <vt:lpstr>Insertar multimedia</vt:lpstr>
      <vt:lpstr>CUADRO RESUMEN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Antonio Pérez</dc:creator>
  <cp:lastModifiedBy>Antonio Francisco Pérez Fernández</cp:lastModifiedBy>
  <cp:revision>32</cp:revision>
  <dcterms:modified xsi:type="dcterms:W3CDTF">2024-08-28T09:57:36Z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0x01010030EBF90037FD864DA4180022578B173A</vt:lpwstr>
  </property>
</Properties>
</file>