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7"/>
  </p:notesMasterIdLst>
  <p:sldIdLst>
    <p:sldId id="475" r:id="rId5"/>
    <p:sldId id="476" r:id="rId6"/>
    <p:sldId id="477" r:id="rId7"/>
    <p:sldId id="461"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462" r:id="rId24"/>
    <p:sldId id="515" r:id="rId25"/>
    <p:sldId id="516"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Raleway" pitchFamily="2" charset="0"/>
      <p:regular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724EF-2B9D-AEBC-9683-C744DBF73D1D}" v="2" dt="2024-08-29T17:08:51.569"/>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9006" y="-1266"/>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80312" y="-1266"/>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es-ES" sz="4000" dirty="0"/>
              <a:t>Operadores en 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0"/>
            <a:ext cx="8712968"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43508" y="699542"/>
            <a:ext cx="8856984" cy="3552300"/>
          </a:xfrm>
        </p:spPr>
        <p:txBody>
          <a:bodyPr/>
          <a:lstStyle/>
          <a:p>
            <a:r>
              <a:rPr lang="es-ES" sz="1600" b="1" dirty="0"/>
              <a:t>Operadores de comparación</a:t>
            </a:r>
          </a:p>
          <a:p>
            <a:endParaRPr lang="es-ES" sz="1600" b="1" dirty="0"/>
          </a:p>
          <a:p>
            <a:r>
              <a:rPr lang="es-ES" sz="1600" dirty="0"/>
              <a:t>Se utilizan principalmente en nuestras condiciones para comparar dos variables y verificar si cumple o no la propiedad del operador.</a:t>
            </a:r>
          </a:p>
          <a:p>
            <a:endParaRPr lang="es-ES" sz="1600" dirty="0"/>
          </a:p>
          <a:p>
            <a:pPr lvl="1">
              <a:buFont typeface="Wingdings" panose="05000000000000000000" pitchFamily="2" charset="2"/>
              <a:buChar char="§"/>
            </a:pPr>
            <a:r>
              <a:rPr lang="es-ES" sz="1500" dirty="0"/>
              <a:t>== Comprueba si son iguales</a:t>
            </a:r>
          </a:p>
          <a:p>
            <a:pPr lvl="1">
              <a:buFont typeface="Wingdings" panose="05000000000000000000" pitchFamily="2" charset="2"/>
              <a:buChar char="§"/>
            </a:pPr>
            <a:r>
              <a:rPr lang="es-ES" sz="1500" dirty="0"/>
              <a:t>!= Comprueba si son distintos</a:t>
            </a:r>
          </a:p>
          <a:p>
            <a:pPr lvl="1">
              <a:buFont typeface="Wingdings" panose="05000000000000000000" pitchFamily="2" charset="2"/>
              <a:buChar char="§"/>
            </a:pPr>
            <a:r>
              <a:rPr lang="es-ES" sz="1500" dirty="0"/>
              <a:t>=== Comprueba si son iguales y de exactamente el mismo tipo</a:t>
            </a:r>
          </a:p>
          <a:p>
            <a:pPr lvl="1">
              <a:buFont typeface="Wingdings" panose="05000000000000000000" pitchFamily="2" charset="2"/>
              <a:buChar char="§"/>
            </a:pPr>
            <a:r>
              <a:rPr lang="es-ES" sz="1500" dirty="0"/>
              <a:t>!== Comprueba si son distintos o de distinto tipo</a:t>
            </a:r>
          </a:p>
          <a:p>
            <a:pPr lvl="1">
              <a:buFont typeface="Wingdings" panose="05000000000000000000" pitchFamily="2" charset="2"/>
              <a:buChar char="§"/>
            </a:pPr>
            <a:r>
              <a:rPr lang="es-ES" sz="1500" dirty="0"/>
              <a:t>&lt;&gt; Diferente (igual que !=)</a:t>
            </a:r>
          </a:p>
          <a:p>
            <a:pPr lvl="1">
              <a:buFont typeface="Wingdings" panose="05000000000000000000" pitchFamily="2" charset="2"/>
              <a:buChar char="§"/>
            </a:pPr>
            <a:r>
              <a:rPr lang="es-ES" sz="1500" dirty="0"/>
              <a:t>&lt; Menor qué, comprueba si un valor es menor que otro</a:t>
            </a:r>
          </a:p>
          <a:p>
            <a:pPr lvl="1">
              <a:buFont typeface="Wingdings" panose="05000000000000000000" pitchFamily="2" charset="2"/>
              <a:buChar char="§"/>
            </a:pPr>
            <a:r>
              <a:rPr lang="es-ES" sz="1500" dirty="0"/>
              <a:t>&gt; </a:t>
            </a:r>
            <a:r>
              <a:rPr lang="es-ES" sz="1500" dirty="0" err="1"/>
              <a:t>Mayór</a:t>
            </a:r>
            <a:r>
              <a:rPr lang="es-ES" sz="1500" dirty="0"/>
              <a:t> qué</a:t>
            </a:r>
          </a:p>
          <a:p>
            <a:pPr lvl="1">
              <a:buFont typeface="Wingdings" panose="05000000000000000000" pitchFamily="2" charset="2"/>
              <a:buChar char="§"/>
            </a:pPr>
            <a:r>
              <a:rPr lang="es-ES" sz="1500" dirty="0"/>
              <a:t>&lt;= Menor o igual</a:t>
            </a:r>
          </a:p>
          <a:p>
            <a:pPr lvl="1">
              <a:buFont typeface="Wingdings" panose="05000000000000000000" pitchFamily="2" charset="2"/>
              <a:buChar char="§"/>
            </a:pPr>
            <a:r>
              <a:rPr lang="es-ES" sz="1500" dirty="0"/>
              <a:t>&gt;= Mayor o igual</a:t>
            </a:r>
          </a:p>
          <a:p>
            <a:pPr lvl="1">
              <a:buFont typeface="Wingdings" panose="05000000000000000000" pitchFamily="2" charset="2"/>
              <a:buChar char="§"/>
            </a:pPr>
            <a:r>
              <a:rPr lang="es-ES" sz="1500" dirty="0"/>
              <a:t>&lt;=&gt; Comparador de orden. (PHP 7)</a:t>
            </a:r>
          </a:p>
          <a:p>
            <a:pPr lvl="1">
              <a:buFont typeface="Wingdings" panose="05000000000000000000" pitchFamily="2" charset="2"/>
              <a:buChar char="§"/>
            </a:pPr>
            <a:r>
              <a:rPr lang="es-ES" sz="1500" dirty="0"/>
              <a:t>?? uno o el otro (PHP 7)</a:t>
            </a:r>
            <a:endParaRPr lang="es-ES" sz="1500" i="1" dirty="0"/>
          </a:p>
        </p:txBody>
      </p:sp>
    </p:spTree>
    <p:extLst>
      <p:ext uri="{BB962C8B-B14F-4D97-AF65-F5344CB8AC3E}">
        <p14:creationId xmlns:p14="http://schemas.microsoft.com/office/powerpoint/2010/main" val="1886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253652"/>
            <a:ext cx="8640960"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75606"/>
            <a:ext cx="8208912" cy="2818824"/>
          </a:xfrm>
        </p:spPr>
        <p:txBody>
          <a:bodyPr/>
          <a:lstStyle/>
          <a:p>
            <a:r>
              <a:rPr lang="es-ES" sz="1800" dirty="0"/>
              <a:t>Vamos a adelantarnos un poco, presentando aquí un código en el que usamos la estructura de control condicional de PHP, que nos servirá para comparar valores dados en una expresión y hacer cosas cuando cumpla o no cierta condición.</a:t>
            </a:r>
          </a:p>
        </p:txBody>
      </p:sp>
      <p:sp>
        <p:nvSpPr>
          <p:cNvPr id="3" name="Rectangle 1">
            <a:extLst>
              <a:ext uri="{FF2B5EF4-FFF2-40B4-BE49-F238E27FC236}">
                <a16:creationId xmlns:a16="http://schemas.microsoft.com/office/drawing/2014/main" id="{CC6B5790-1A62-195D-45F8-29A0E791246E}"/>
              </a:ext>
            </a:extLst>
          </p:cNvPr>
          <p:cNvSpPr>
            <a:spLocks noChangeArrowheads="1"/>
          </p:cNvSpPr>
          <p:nvPr/>
        </p:nvSpPr>
        <p:spPr bwMode="auto">
          <a:xfrm>
            <a:off x="662400" y="2859782"/>
            <a:ext cx="3141886" cy="163757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20</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30</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a:ln>
                <a:noFill/>
              </a:ln>
              <a:solidFill>
                <a:srgbClr val="657B8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859900"/>
                </a:solidFill>
                <a:effectLst/>
                <a:latin typeface="Consolas" panose="020B0609020204030204" pitchFamily="49" charset="0"/>
              </a:rPr>
              <a:t>if</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&lt; </a:t>
            </a: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657B83"/>
                </a:solidFill>
                <a:latin typeface="Consolas" panose="020B0609020204030204" pitchFamily="49" charset="0"/>
              </a:rPr>
              <a:t>  </a:t>
            </a: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'$a es menor que $b’</a:t>
            </a:r>
            <a:r>
              <a:rPr kumimoji="0" lang="es-ES" altLang="es-ES" sz="1600" b="0" i="0" u="none" strike="noStrike" cap="none" normalizeH="0" baseline="0" dirty="0">
                <a:ln>
                  <a:noFill/>
                </a:ln>
                <a:solidFill>
                  <a:srgbClr val="586E7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721F7CF8-5483-CE60-46D2-6AB7CBE6D1E5}"/>
              </a:ext>
            </a:extLst>
          </p:cNvPr>
          <p:cNvSpPr txBox="1"/>
          <p:nvPr/>
        </p:nvSpPr>
        <p:spPr>
          <a:xfrm>
            <a:off x="4558653" y="2864734"/>
            <a:ext cx="3981608" cy="1477328"/>
          </a:xfrm>
          <a:prstGeom prst="rect">
            <a:avLst/>
          </a:prstGeom>
          <a:noFill/>
        </p:spPr>
        <p:txBody>
          <a:bodyPr wrap="square">
            <a:spAutoFit/>
          </a:bodyPr>
          <a:lstStyle/>
          <a:p>
            <a:r>
              <a:rPr lang="es-ES" sz="1800" dirty="0">
                <a:solidFill>
                  <a:schemeClr val="dk1"/>
                </a:solidFill>
                <a:latin typeface="Lato"/>
                <a:ea typeface="Lato"/>
                <a:cs typeface="Lato"/>
                <a:sym typeface="Lato"/>
              </a:rPr>
              <a:t>Ejecutando ese código obtendremos la salida "$a es menor que $b", porque la operación de comparación se realizó y su resultado fue afirmativo.</a:t>
            </a:r>
          </a:p>
        </p:txBody>
      </p:sp>
    </p:spTree>
    <p:extLst>
      <p:ext uri="{BB962C8B-B14F-4D97-AF65-F5344CB8AC3E}">
        <p14:creationId xmlns:p14="http://schemas.microsoft.com/office/powerpoint/2010/main" val="26927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44306"/>
            <a:ext cx="885698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7936454" cy="3552300"/>
          </a:xfrm>
        </p:spPr>
        <p:txBody>
          <a:bodyPr/>
          <a:lstStyle/>
          <a:p>
            <a:r>
              <a:rPr lang="es-ES" sz="1600" dirty="0"/>
              <a:t>Es interesante, aunque incidiremos más adelante, la existencia de los operadores </a:t>
            </a:r>
          </a:p>
          <a:p>
            <a:r>
              <a:rPr lang="es-ES" sz="1600" dirty="0"/>
              <a:t>=== y !== </a:t>
            </a:r>
          </a:p>
          <a:p>
            <a:endParaRPr lang="es-ES" sz="1600" dirty="0"/>
          </a:p>
          <a:p>
            <a:r>
              <a:rPr lang="es-ES" sz="1600" dirty="0"/>
              <a:t>que no solo comprueban si algo es igual a otra cosa, sino que además tienen en cuenta los tipos de las variables. Mira primero este código:</a:t>
            </a:r>
          </a:p>
        </p:txBody>
      </p:sp>
      <p:sp>
        <p:nvSpPr>
          <p:cNvPr id="8" name="Rectangle 2">
            <a:extLst>
              <a:ext uri="{FF2B5EF4-FFF2-40B4-BE49-F238E27FC236}">
                <a16:creationId xmlns:a16="http://schemas.microsoft.com/office/drawing/2014/main" id="{16D07C66-DD99-4B3C-1C78-B6204CC6AA5B}"/>
              </a:ext>
            </a:extLst>
          </p:cNvPr>
          <p:cNvSpPr>
            <a:spLocks noChangeArrowheads="1"/>
          </p:cNvSpPr>
          <p:nvPr/>
        </p:nvSpPr>
        <p:spPr bwMode="auto">
          <a:xfrm>
            <a:off x="130491" y="2859782"/>
            <a:ext cx="7293663" cy="163757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20</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"20"</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859900"/>
                </a:solidFill>
                <a:effectLst/>
                <a:latin typeface="Consolas" panose="020B0609020204030204" pitchFamily="49" charset="0"/>
              </a:rPr>
              <a:t>if</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657B83"/>
                </a:solidFill>
                <a:latin typeface="Consolas" panose="020B0609020204030204" pitchFamily="49" charset="0"/>
              </a:rPr>
              <a:t>   </a:t>
            </a: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'$a es igual que $b'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(sin tener en cuenta los tipos)</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22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01288"/>
            <a:ext cx="8928992"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Como resultado de ejecución PHP nos dirá "$a es igual que $b". Esto es porque la operación de comparación realizada con el operador == no tiene en cuenta los tipos de las variables. Para PHP 20 y "20" es lo mismo. Sin embargo, ahora mira el siguiente código:</a:t>
            </a:r>
          </a:p>
        </p:txBody>
      </p:sp>
      <p:sp>
        <p:nvSpPr>
          <p:cNvPr id="5" name="Rectangle 2">
            <a:extLst>
              <a:ext uri="{FF2B5EF4-FFF2-40B4-BE49-F238E27FC236}">
                <a16:creationId xmlns:a16="http://schemas.microsoft.com/office/drawing/2014/main" id="{1CA90E4D-A27C-4480-A31C-AF39A66BA3E1}"/>
              </a:ext>
            </a:extLst>
          </p:cNvPr>
          <p:cNvSpPr>
            <a:spLocks noChangeArrowheads="1"/>
          </p:cNvSpPr>
          <p:nvPr/>
        </p:nvSpPr>
        <p:spPr bwMode="auto">
          <a:xfrm>
            <a:off x="323528" y="2463448"/>
            <a:ext cx="5416547" cy="166835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68BD2"/>
                </a:solidFill>
                <a:effectLst/>
                <a:latin typeface="Consolas" panose="020B0609020204030204" pitchFamily="49" charset="0"/>
              </a:rPr>
              <a:t>20</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$b</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"20"</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err="1">
                <a:ln>
                  <a:noFill/>
                </a:ln>
                <a:solidFill>
                  <a:srgbClr val="859900"/>
                </a:solidFill>
                <a:effectLst/>
                <a:latin typeface="Consolas" panose="020B0609020204030204" pitchFamily="49" charset="0"/>
              </a:rPr>
              <a:t>if</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CB4B16"/>
                </a:solidFill>
                <a:effectLst/>
                <a:latin typeface="Consolas" panose="020B0609020204030204" pitchFamily="49" charset="0"/>
              </a:rPr>
              <a:t>$b</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'$a es igual que $b, y del mismo tipo’</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err="1">
                <a:ln>
                  <a:noFill/>
                </a:ln>
                <a:solidFill>
                  <a:srgbClr val="859900"/>
                </a:solidFill>
                <a:effectLst/>
                <a:latin typeface="Consolas" panose="020B0609020204030204" pitchFamily="49" charset="0"/>
              </a:rPr>
              <a:t>else</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'$a es distinto que $b, o de distinto tipo'</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0627B51F-BA2B-1110-B083-1A80716DC146}"/>
              </a:ext>
            </a:extLst>
          </p:cNvPr>
          <p:cNvSpPr txBox="1"/>
          <p:nvPr/>
        </p:nvSpPr>
        <p:spPr>
          <a:xfrm>
            <a:off x="5740075" y="2528661"/>
            <a:ext cx="3269734" cy="2062103"/>
          </a:xfrm>
          <a:prstGeom prst="rect">
            <a:avLst/>
          </a:prstGeom>
          <a:noFill/>
        </p:spPr>
        <p:txBody>
          <a:bodyPr wrap="square">
            <a:spAutoFit/>
          </a:bodyPr>
          <a:lstStyle/>
          <a:p>
            <a:r>
              <a:rPr lang="es-ES" sz="1600" dirty="0">
                <a:solidFill>
                  <a:schemeClr val="dk1"/>
                </a:solidFill>
                <a:latin typeface="Lato"/>
                <a:ea typeface="Lato"/>
                <a:cs typeface="Lato"/>
                <a:sym typeface="Lato"/>
              </a:rPr>
              <a:t>Al ejecutar ese código obtendremos la salida "$a es distinto que $b, o de distinto tipo". Porque al usar el operador === sí le estamos pidiendo a PHP que tenga en cuenta los tipos para decirnos si algo es igual a otra cosa.</a:t>
            </a:r>
          </a:p>
        </p:txBody>
      </p:sp>
    </p:spTree>
    <p:extLst>
      <p:ext uri="{BB962C8B-B14F-4D97-AF65-F5344CB8AC3E}">
        <p14:creationId xmlns:p14="http://schemas.microsoft.com/office/powerpoint/2010/main" val="90522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76057"/>
            <a:ext cx="849694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8712968" cy="3552300"/>
          </a:xfrm>
        </p:spPr>
        <p:txBody>
          <a:bodyPr/>
          <a:lstStyle/>
          <a:p>
            <a:r>
              <a:rPr lang="es-ES" sz="1600" b="1" dirty="0"/>
              <a:t>Operadores lógicos</a:t>
            </a:r>
          </a:p>
          <a:p>
            <a:endParaRPr lang="es-ES" sz="1600" b="1" dirty="0"/>
          </a:p>
          <a:p>
            <a:r>
              <a:rPr lang="es-ES" sz="1600" dirty="0"/>
              <a:t>Los operadores lógicos sirven para realizar operaciones lógicas, valga la redundancia. Son operaciones que al final van a devolver un "sí" o un "no", positivo o negativo. Se usan en combinación con los operadores de comparación cuando la expresión de la condición lo requiere.</a:t>
            </a:r>
          </a:p>
          <a:p>
            <a:endParaRPr lang="es-ES" sz="1600" dirty="0"/>
          </a:p>
          <a:p>
            <a:pPr lvl="1"/>
            <a:r>
              <a:rPr lang="es-ES" sz="1600" dirty="0"/>
              <a:t>and Operación lógica "y", será verdadero si ambos son verdaderos.</a:t>
            </a:r>
          </a:p>
          <a:p>
            <a:pPr lvl="1"/>
            <a:r>
              <a:rPr lang="es-ES" sz="1600" dirty="0" err="1"/>
              <a:t>or</a:t>
            </a:r>
            <a:r>
              <a:rPr lang="es-ES" sz="1600" dirty="0"/>
              <a:t> Operación lógica "o", será verdadero si uno de ellos es verdadero</a:t>
            </a:r>
          </a:p>
          <a:p>
            <a:pPr lvl="1"/>
            <a:r>
              <a:rPr lang="es-ES" sz="1600" dirty="0" err="1"/>
              <a:t>xor</a:t>
            </a:r>
            <a:r>
              <a:rPr lang="es-ES" sz="1600" dirty="0"/>
              <a:t> Operación lógica "</a:t>
            </a:r>
            <a:r>
              <a:rPr lang="es-ES" sz="1600" dirty="0" err="1"/>
              <a:t>xor</a:t>
            </a:r>
            <a:r>
              <a:rPr lang="es-ES" sz="1600" dirty="0"/>
              <a:t>", será verdadero si uno de ellos es verdadero, pero no ambos.</a:t>
            </a:r>
          </a:p>
          <a:p>
            <a:pPr lvl="1"/>
            <a:r>
              <a:rPr lang="es-ES" sz="1600" dirty="0"/>
              <a:t>! Operación de negación, si era verdadero pasa a falso y viceversa.</a:t>
            </a:r>
          </a:p>
          <a:p>
            <a:pPr lvl="1"/>
            <a:r>
              <a:rPr lang="es-ES" sz="1600" dirty="0"/>
              <a:t>&amp;&amp; Operación lógica "y"</a:t>
            </a:r>
          </a:p>
          <a:p>
            <a:pPr lvl="1"/>
            <a:r>
              <a:rPr lang="es-ES" sz="1600" dirty="0"/>
              <a:t>|| Operación lógica "o"</a:t>
            </a:r>
          </a:p>
        </p:txBody>
      </p:sp>
    </p:spTree>
    <p:extLst>
      <p:ext uri="{BB962C8B-B14F-4D97-AF65-F5344CB8AC3E}">
        <p14:creationId xmlns:p14="http://schemas.microsoft.com/office/powerpoint/2010/main" val="168601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885698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80528" y="987574"/>
            <a:ext cx="8496944" cy="1669580"/>
          </a:xfrm>
        </p:spPr>
        <p:txBody>
          <a:bodyPr/>
          <a:lstStyle/>
          <a:p>
            <a:r>
              <a:rPr lang="es-ES" sz="1600" dirty="0"/>
              <a:t>Los operadores lógicos también se usan generalmente en expresiones que vas a usar para evaluar en estructuras de control. Su operación tiene sentido generalmente cuando trabajamos con valores </a:t>
            </a:r>
            <a:r>
              <a:rPr lang="es-ES" sz="1600" dirty="0" err="1"/>
              <a:t>boleanos</a:t>
            </a:r>
            <a:r>
              <a:rPr lang="es-ES" sz="1600" dirty="0"/>
              <a:t> (sí o no) o expresiones que una vez evaluadas producen valores </a:t>
            </a:r>
            <a:r>
              <a:rPr lang="es-ES" sz="1600" dirty="0" err="1"/>
              <a:t>boleanos</a:t>
            </a:r>
            <a:r>
              <a:rPr lang="es-ES" sz="1600" dirty="0"/>
              <a:t>.</a:t>
            </a:r>
          </a:p>
        </p:txBody>
      </p:sp>
      <p:sp>
        <p:nvSpPr>
          <p:cNvPr id="5" name="Rectangle 2">
            <a:extLst>
              <a:ext uri="{FF2B5EF4-FFF2-40B4-BE49-F238E27FC236}">
                <a16:creationId xmlns:a16="http://schemas.microsoft.com/office/drawing/2014/main" id="{6458E908-A0FD-6C3E-68D5-8AAFD8B7A452}"/>
              </a:ext>
            </a:extLst>
          </p:cNvPr>
          <p:cNvSpPr>
            <a:spLocks noChangeArrowheads="1"/>
          </p:cNvSpPr>
          <p:nvPr/>
        </p:nvSpPr>
        <p:spPr bwMode="auto">
          <a:xfrm>
            <a:off x="104334" y="2303798"/>
            <a:ext cx="6062557" cy="188379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68BD2"/>
                </a:solidFill>
                <a:effectLst/>
                <a:latin typeface="Consolas" panose="020B0609020204030204" pitchFamily="49" charset="0"/>
              </a:rPr>
              <a:t>true</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$b</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68BD2"/>
                </a:solidFill>
                <a:effectLst/>
                <a:latin typeface="Consolas" panose="020B0609020204030204" pitchFamily="49" charset="0"/>
              </a:rPr>
              <a:t>false</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err="1">
                <a:ln>
                  <a:noFill/>
                </a:ln>
                <a:solidFill>
                  <a:srgbClr val="859900"/>
                </a:solidFill>
                <a:effectLst/>
                <a:latin typeface="Consolas" panose="020B0609020204030204" pitchFamily="49" charset="0"/>
              </a:rPr>
              <a:t>if</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$a</a:t>
            </a:r>
            <a:r>
              <a:rPr kumimoji="0" lang="es-ES" altLang="es-ES" b="0" i="0" u="none" strike="noStrike" cap="none" normalizeH="0" baseline="0" dirty="0">
                <a:ln>
                  <a:noFill/>
                </a:ln>
                <a:solidFill>
                  <a:srgbClr val="657B83"/>
                </a:solidFill>
                <a:effectLst/>
                <a:latin typeface="Consolas" panose="020B0609020204030204" pitchFamily="49" charset="0"/>
              </a:rPr>
              <a:t> &amp;&amp; </a:t>
            </a:r>
            <a:r>
              <a:rPr kumimoji="0" lang="es-ES" altLang="es-ES" b="0" i="0" u="none" strike="noStrike" cap="none" normalizeH="0" baseline="0" dirty="0">
                <a:ln>
                  <a:noFill/>
                </a:ln>
                <a:solidFill>
                  <a:srgbClr val="CB4B16"/>
                </a:solidFill>
                <a:effectLst/>
                <a:latin typeface="Consolas" panose="020B0609020204030204" pitchFamily="49" charset="0"/>
              </a:rPr>
              <a:t>$b</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'$a y $b son los dos verdaderos’</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err="1">
                <a:ln>
                  <a:noFill/>
                </a:ln>
                <a:solidFill>
                  <a:srgbClr val="859900"/>
                </a:solidFill>
                <a:effectLst/>
                <a:latin typeface="Consolas" panose="020B0609020204030204" pitchFamily="49" charset="0"/>
              </a:rPr>
              <a:t>else</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'o uno de $a o $b son falsos, o los dos son falsos’</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2C488034-0BE8-8DF7-F755-17A781599A85}"/>
              </a:ext>
            </a:extLst>
          </p:cNvPr>
          <p:cNvSpPr txBox="1"/>
          <p:nvPr/>
        </p:nvSpPr>
        <p:spPr>
          <a:xfrm>
            <a:off x="6451753" y="2652412"/>
            <a:ext cx="2508864" cy="1077218"/>
          </a:xfrm>
          <a:prstGeom prst="rect">
            <a:avLst/>
          </a:prstGeom>
          <a:noFill/>
        </p:spPr>
        <p:txBody>
          <a:bodyPr wrap="square">
            <a:spAutoFit/>
          </a:bodyPr>
          <a:lstStyle/>
          <a:p>
            <a:r>
              <a:rPr lang="es-ES" sz="1600" dirty="0">
                <a:solidFill>
                  <a:schemeClr val="dk1"/>
                </a:solidFill>
                <a:latin typeface="Lato"/>
                <a:ea typeface="Lato"/>
                <a:cs typeface="Lato"/>
                <a:sym typeface="Lato"/>
              </a:rPr>
              <a:t>Ese código nos dirá que "o uno de $a o $b son falsos, o los dos son falsos".</a:t>
            </a:r>
          </a:p>
        </p:txBody>
      </p:sp>
    </p:spTree>
    <p:extLst>
      <p:ext uri="{BB962C8B-B14F-4D97-AF65-F5344CB8AC3E}">
        <p14:creationId xmlns:p14="http://schemas.microsoft.com/office/powerpoint/2010/main" val="428802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763102"/>
            <a:ext cx="8496944" cy="3552300"/>
          </a:xfrm>
        </p:spPr>
        <p:txBody>
          <a:bodyPr/>
          <a:lstStyle/>
          <a:p>
            <a:r>
              <a:rPr lang="es-ES" sz="1800" b="1" dirty="0"/>
              <a:t>Operadores de incremento</a:t>
            </a:r>
          </a:p>
          <a:p>
            <a:endParaRPr lang="es-ES" sz="1800" dirty="0"/>
          </a:p>
          <a:p>
            <a:r>
              <a:rPr lang="es-ES" sz="1800" dirty="0"/>
              <a:t>Sirven para aumentar o disminuir en una unidad el valor de una variable. Son atajos para hacer una operación típica en los recorridos de bucles, de aumentar o disminuir un valor que usamos para llevar la cuenta de las iteraciones realizadas.</a:t>
            </a:r>
          </a:p>
          <a:p>
            <a:endParaRPr lang="es-ES" sz="1800" dirty="0"/>
          </a:p>
          <a:p>
            <a:pPr lvl="1"/>
            <a:r>
              <a:rPr lang="es-ES" sz="1800" dirty="0"/>
              <a:t>++$a </a:t>
            </a:r>
            <a:r>
              <a:rPr lang="es-ES" sz="1800" dirty="0" err="1"/>
              <a:t>Pre-incremento</a:t>
            </a:r>
            <a:endParaRPr lang="es-ES" sz="1800" dirty="0"/>
          </a:p>
          <a:p>
            <a:pPr lvl="1"/>
            <a:r>
              <a:rPr lang="es-ES" sz="1800" dirty="0"/>
              <a:t>$a++ </a:t>
            </a:r>
            <a:r>
              <a:rPr lang="es-ES" sz="1800" dirty="0" err="1"/>
              <a:t>Post-incremento</a:t>
            </a:r>
            <a:endParaRPr lang="es-ES" sz="1800" dirty="0"/>
          </a:p>
          <a:p>
            <a:pPr lvl="1"/>
            <a:r>
              <a:rPr lang="es-ES" sz="1800" dirty="0"/>
              <a:t>--$a </a:t>
            </a:r>
            <a:r>
              <a:rPr lang="es-ES" sz="1800" dirty="0" err="1"/>
              <a:t>Pre-decremento</a:t>
            </a:r>
            <a:endParaRPr lang="es-ES" sz="1800" dirty="0"/>
          </a:p>
          <a:p>
            <a:pPr lvl="1"/>
            <a:r>
              <a:rPr lang="es-ES" sz="1800" dirty="0"/>
              <a:t>$a-- </a:t>
            </a:r>
            <a:r>
              <a:rPr lang="es-ES" sz="1800" dirty="0" err="1"/>
              <a:t>Post-decremento</a:t>
            </a:r>
            <a:endParaRPr lang="es-ES" sz="1800" dirty="0"/>
          </a:p>
        </p:txBody>
      </p:sp>
      <p:sp>
        <p:nvSpPr>
          <p:cNvPr id="5" name="Título 4">
            <a:extLst>
              <a:ext uri="{FF2B5EF4-FFF2-40B4-BE49-F238E27FC236}">
                <a16:creationId xmlns:a16="http://schemas.microsoft.com/office/drawing/2014/main" id="{F9BAE46B-EA16-A8E2-32C0-B59BC3593D52}"/>
              </a:ext>
            </a:extLst>
          </p:cNvPr>
          <p:cNvSpPr>
            <a:spLocks noGrp="1"/>
          </p:cNvSpPr>
          <p:nvPr>
            <p:ph type="title"/>
          </p:nvPr>
        </p:nvSpPr>
        <p:spPr>
          <a:xfrm>
            <a:off x="297884" y="272317"/>
            <a:ext cx="8594596" cy="845210"/>
          </a:xfrm>
        </p:spPr>
        <p:txBody>
          <a:bodyPr/>
          <a:lstStyle/>
          <a:p>
            <a:r>
              <a:rPr lang="es-ES" b="0" i="0" dirty="0">
                <a:solidFill>
                  <a:srgbClr val="000000"/>
                </a:solidFill>
                <a:effectLst/>
                <a:latin typeface="Roboto" panose="02000000000000000000" pitchFamily="2" charset="0"/>
              </a:rPr>
              <a:t>Operadores en PHP por tipos de operaciones</a:t>
            </a:r>
            <a:br>
              <a:rPr lang="es-ES" dirty="0"/>
            </a:br>
            <a:endParaRPr lang="es-ES" dirty="0"/>
          </a:p>
        </p:txBody>
      </p:sp>
    </p:spTree>
    <p:extLst>
      <p:ext uri="{BB962C8B-B14F-4D97-AF65-F5344CB8AC3E}">
        <p14:creationId xmlns:p14="http://schemas.microsoft.com/office/powerpoint/2010/main" val="234995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253652"/>
            <a:ext cx="8640960" cy="857400"/>
          </a:xfrm>
        </p:spPr>
        <p:txBody>
          <a:bodyPr/>
          <a:lstStyle/>
          <a:p>
            <a:r>
              <a:rPr lang="es-ES" b="0" i="0" dirty="0">
                <a:solidFill>
                  <a:srgbClr val="000000"/>
                </a:solidFill>
                <a:effectLst/>
                <a:latin typeface="Roboto" panose="02000000000000000000" pitchFamily="2" charset="0"/>
              </a:rPr>
              <a:t>Operadores en PHP por tipos de operaciones</a:t>
            </a:r>
            <a:br>
              <a:rPr lang="es-ES" dirty="0"/>
            </a:b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95536" y="1430725"/>
            <a:ext cx="8496944" cy="1453556"/>
          </a:xfrm>
        </p:spPr>
        <p:txBody>
          <a:bodyPr/>
          <a:lstStyle/>
          <a:p>
            <a:r>
              <a:rPr lang="es-ES" sz="1600" dirty="0"/>
              <a:t>Estos operadores son interesantes, porque realizan dos cosas, igual que los operadores de asignación combinada que vimos antes. Por un lado un decremento o incremento y por otro lado se devuelven ellos mismos como resultado del operador. Lo curioso es que existen los "pre" y los "post" y es que funcionan de manera un poco distinta.</a:t>
            </a:r>
          </a:p>
          <a:p>
            <a:endParaRPr lang="es-ES" sz="1600" dirty="0"/>
          </a:p>
          <a:p>
            <a:r>
              <a:rPr lang="es-ES" sz="1600" dirty="0"/>
              <a:t>Cuando tenemos un </a:t>
            </a:r>
            <a:r>
              <a:rPr lang="es-ES" sz="1600" dirty="0" err="1"/>
              <a:t>pre-incremento</a:t>
            </a:r>
            <a:r>
              <a:rPr lang="es-ES" sz="1600" dirty="0"/>
              <a:t> o </a:t>
            </a:r>
            <a:r>
              <a:rPr lang="es-ES" sz="1600" dirty="0" err="1"/>
              <a:t>pre-decremento</a:t>
            </a:r>
            <a:r>
              <a:rPr lang="es-ES" sz="1600" dirty="0"/>
              <a:t>, primero se realiza el incremento/decremento y luego se devuelve ese valor. Con el </a:t>
            </a:r>
            <a:r>
              <a:rPr lang="es-ES" sz="1600" dirty="0" err="1"/>
              <a:t>post-incremento</a:t>
            </a:r>
            <a:r>
              <a:rPr lang="es-ES" sz="1600" dirty="0"/>
              <a:t> o </a:t>
            </a:r>
            <a:r>
              <a:rPr lang="es-ES" sz="1600" dirty="0" err="1"/>
              <a:t>post-decremento</a:t>
            </a:r>
            <a:r>
              <a:rPr lang="es-ES" sz="1600" dirty="0"/>
              <a:t>, primero se devuelve el valor original y luego se realiza el incremento/decremento. Para acabar de entenderlo es mejor examinar este código:</a:t>
            </a:r>
          </a:p>
        </p:txBody>
      </p:sp>
    </p:spTree>
    <p:extLst>
      <p:ext uri="{BB962C8B-B14F-4D97-AF65-F5344CB8AC3E}">
        <p14:creationId xmlns:p14="http://schemas.microsoft.com/office/powerpoint/2010/main" val="376809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8656534" cy="857400"/>
          </a:xfrm>
        </p:spPr>
        <p:txBody>
          <a:bodyPr/>
          <a:lstStyle/>
          <a:p>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dirty="0"/>
              <a:t>En este código como salida obtenemos cosas distintas por el </a:t>
            </a:r>
            <a:r>
              <a:rPr lang="es-ES" sz="1800" dirty="0" err="1"/>
              <a:t>pre-incremento</a:t>
            </a:r>
            <a:r>
              <a:rPr lang="es-ES" sz="1800" dirty="0"/>
              <a:t> y el </a:t>
            </a:r>
            <a:r>
              <a:rPr lang="es-ES" sz="1800" dirty="0" err="1"/>
              <a:t>post-incremento</a:t>
            </a:r>
            <a:r>
              <a:rPr lang="es-ES" sz="1800" dirty="0"/>
              <a:t>. La salida aparece al lado, en el comentario. Analízalo y podrás entender cómo es posible.</a:t>
            </a:r>
          </a:p>
        </p:txBody>
      </p:sp>
      <p:sp>
        <p:nvSpPr>
          <p:cNvPr id="3" name="Rectangle 1">
            <a:extLst>
              <a:ext uri="{FF2B5EF4-FFF2-40B4-BE49-F238E27FC236}">
                <a16:creationId xmlns:a16="http://schemas.microsoft.com/office/drawing/2014/main" id="{24776CDD-3008-7644-2E93-D3260A5C61EF}"/>
              </a:ext>
            </a:extLst>
          </p:cNvPr>
          <p:cNvSpPr>
            <a:spLocks noChangeArrowheads="1"/>
          </p:cNvSpPr>
          <p:nvPr/>
        </p:nvSpPr>
        <p:spPr bwMode="auto">
          <a:xfrm>
            <a:off x="899592" y="2519143"/>
            <a:ext cx="6508192" cy="163757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"\$a vale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2AA198"/>
                </a:solidFill>
                <a:effectLst/>
                <a:latin typeface="Consolas" panose="020B0609020204030204" pitchFamily="49" charset="0"/>
              </a:rPr>
              <a:t> y \$b vale </a:t>
            </a: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//$a vale 4 y $b vale 4</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"\$a vale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2AA198"/>
                </a:solidFill>
                <a:effectLst/>
                <a:latin typeface="Consolas" panose="020B0609020204030204" pitchFamily="49" charset="0"/>
              </a:rPr>
              <a:t> y \$b vale </a:t>
            </a: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//$a vale 4 y $b vale 3</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15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b="1" dirty="0"/>
              <a:t>Operadores de cadenas</a:t>
            </a:r>
          </a:p>
          <a:p>
            <a:endParaRPr lang="es-ES" sz="1800" b="1" dirty="0"/>
          </a:p>
          <a:p>
            <a:endParaRPr lang="es-ES" sz="1800" b="1" dirty="0"/>
          </a:p>
          <a:p>
            <a:r>
              <a:rPr lang="es-ES" sz="1800" dirty="0"/>
              <a:t>Cuando trabajamos con cadenas de caracteres tenemos un operador especial que es el de la concatenación. Sirve para unir una cadena a la otra.</a:t>
            </a:r>
          </a:p>
          <a:p>
            <a:endParaRPr lang="es-ES" sz="1800" dirty="0"/>
          </a:p>
          <a:p>
            <a:r>
              <a:rPr lang="es-ES" sz="1800" dirty="0"/>
              <a:t>. Concatenación</a:t>
            </a:r>
          </a:p>
        </p:txBody>
      </p:sp>
      <p:sp>
        <p:nvSpPr>
          <p:cNvPr id="3" name="Título 1">
            <a:extLst>
              <a:ext uri="{FF2B5EF4-FFF2-40B4-BE49-F238E27FC236}">
                <a16:creationId xmlns:a16="http://schemas.microsoft.com/office/drawing/2014/main" id="{281C6D45-6D74-1CF5-FF19-5605D5541579}"/>
              </a:ext>
            </a:extLst>
          </p:cNvPr>
          <p:cNvSpPr txBox="1">
            <a:spLocks/>
          </p:cNvSpPr>
          <p:nvPr/>
        </p:nvSpPr>
        <p:spPr>
          <a:xfrm>
            <a:off x="327928" y="181041"/>
            <a:ext cx="8564552"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b="0" i="0" dirty="0">
                <a:solidFill>
                  <a:srgbClr val="000000"/>
                </a:solidFill>
                <a:effectLst/>
                <a:latin typeface="Roboto" panose="02000000000000000000" pitchFamily="2" charset="0"/>
              </a:rPr>
              <a:t>Operadores en PHP por tipos de operaciones</a:t>
            </a:r>
            <a:endParaRPr lang="es-ES" dirty="0">
              <a:solidFill>
                <a:srgbClr val="000000"/>
              </a:solidFill>
              <a:latin typeface="Roboto" panose="02000000000000000000" pitchFamily="2" charset="0"/>
            </a:endParaRPr>
          </a:p>
        </p:txBody>
      </p:sp>
      <p:sp>
        <p:nvSpPr>
          <p:cNvPr id="9" name="Rectangle 2">
            <a:extLst>
              <a:ext uri="{FF2B5EF4-FFF2-40B4-BE49-F238E27FC236}">
                <a16:creationId xmlns:a16="http://schemas.microsoft.com/office/drawing/2014/main" id="{E95FA445-DBF0-1069-8A3C-CE75B7335B17}"/>
              </a:ext>
            </a:extLst>
          </p:cNvPr>
          <p:cNvSpPr>
            <a:spLocks noChangeArrowheads="1"/>
          </p:cNvSpPr>
          <p:nvPr/>
        </p:nvSpPr>
        <p:spPr bwMode="auto">
          <a:xfrm>
            <a:off x="899592" y="3379911"/>
            <a:ext cx="7800212" cy="114513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$saludo</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"Hola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$nombre</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"Desarrollador Web"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a:ln>
                <a:noFill/>
              </a:ln>
              <a:solidFill>
                <a:srgbClr val="657B8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saludoCompleto</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$saludo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$nombre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vale "Hola Desarrollador Web"</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15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123478"/>
            <a:ext cx="8640960" cy="857400"/>
          </a:xfrm>
        </p:spPr>
        <p:txBody>
          <a:bodyPr/>
          <a:lstStyle/>
          <a:p>
            <a:r>
              <a:rPr lang="es-ES" b="0" i="0" dirty="0">
                <a:solidFill>
                  <a:srgbClr val="000000"/>
                </a:solidFill>
                <a:effectLst/>
                <a:latin typeface="Roboto" panose="02000000000000000000" pitchFamily="2" charset="0"/>
              </a:rPr>
              <a:t>Operadores en PHP por tipos de operaciones</a:t>
            </a:r>
            <a:endParaRPr lang="es-ES" dirty="0">
              <a:solidFill>
                <a:srgbClr val="000000"/>
              </a:solidFill>
              <a:latin typeface="Roboto" panose="02000000000000000000" pitchFamily="2" charset="0"/>
            </a:endParaRP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80743" y="1013134"/>
            <a:ext cx="8496944" cy="3552300"/>
          </a:xfrm>
        </p:spPr>
        <p:txBody>
          <a:bodyPr/>
          <a:lstStyle/>
          <a:p>
            <a:pPr algn="l"/>
            <a:r>
              <a:rPr lang="es-ES" sz="1800" b="1" dirty="0"/>
              <a:t>Precedencia de operadores</a:t>
            </a:r>
          </a:p>
          <a:p>
            <a:pPr algn="l"/>
            <a:endParaRPr lang="es-ES" sz="1800" b="1" dirty="0"/>
          </a:p>
          <a:p>
            <a:pPr algn="l"/>
            <a:r>
              <a:rPr lang="es-ES" sz="1800" dirty="0"/>
              <a:t>Cuando se aprende un lenguaje de programación debemos prestar atención especial a la </a:t>
            </a:r>
            <a:r>
              <a:rPr lang="es-ES" sz="1800" dirty="0" err="1"/>
              <a:t>predecencia</a:t>
            </a:r>
            <a:r>
              <a:rPr lang="es-ES" sz="1800" dirty="0"/>
              <a:t> de operadores, que es básicamente un conjunto de reglas y orden por el que se irán evaluando los operadores cuando trabajamos con expresiones que incluyen varios de ellos.</a:t>
            </a:r>
          </a:p>
          <a:p>
            <a:pPr algn="l"/>
            <a:endParaRPr lang="es-ES" sz="1800" dirty="0"/>
          </a:p>
          <a:p>
            <a:pPr algn="l"/>
            <a:r>
              <a:rPr lang="es-ES" sz="1800" dirty="0"/>
              <a:t>Igual que en las matemáticas, en ocasiones, si hacemos las operaciones en un orden u otro, los valores finales pueden también tener cambios. En lenguajes de programación, dependiendo del orden en el que se apliquen esos operadores, las expresiones pueden dar pie a resultados distintos.</a:t>
            </a:r>
            <a:endParaRPr lang="es-ES" sz="1800"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Tree>
    <p:extLst>
      <p:ext uri="{BB962C8B-B14F-4D97-AF65-F5344CB8AC3E}">
        <p14:creationId xmlns:p14="http://schemas.microsoft.com/office/powerpoint/2010/main" val="4288323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358388"/>
            <a:ext cx="8352928" cy="857400"/>
          </a:xfrm>
        </p:spPr>
        <p:txBody>
          <a:bodyPr/>
          <a:lstStyle/>
          <a:p>
            <a:r>
              <a:rPr lang="es-ES" b="0" i="0" dirty="0">
                <a:solidFill>
                  <a:srgbClr val="000000"/>
                </a:solidFill>
                <a:effectLst/>
                <a:latin typeface="Roboto" panose="02000000000000000000" pitchFamily="2" charset="0"/>
              </a:rPr>
              <a:t>Operadores en PHP por tipos de operaciones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800" dirty="0"/>
              <a:t>Por ejemplo, toma la expresión: 2 * 3 + 10</a:t>
            </a:r>
          </a:p>
          <a:p>
            <a:endParaRPr lang="es-ES" sz="1800" dirty="0"/>
          </a:p>
          <a:p>
            <a:r>
              <a:rPr lang="es-ES" sz="1800" dirty="0"/>
              <a:t>Si se resuelve primero la suma sería 2 * 13 = 26.</a:t>
            </a:r>
          </a:p>
          <a:p>
            <a:r>
              <a:rPr lang="es-ES" sz="1800" dirty="0"/>
              <a:t>Si se resuelve primero la multiplicación sería 6 + 10 = 16.</a:t>
            </a:r>
          </a:p>
          <a:p>
            <a:endParaRPr lang="es-ES" sz="1800" dirty="0"/>
          </a:p>
          <a:p>
            <a:r>
              <a:rPr lang="es-ES" sz="1800" dirty="0"/>
              <a:t>¿cuál de esas dos opciones será la que PHP da por válida? La precedencia de operadores sirve para aclarar esa duda y que los programadores sepan a priori cómo el lenguaje va a resolver las expresiones, siendo capaces de escribirlas de modo que la solución sea la que ellos esperaban.</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Tree>
    <p:extLst>
      <p:ext uri="{BB962C8B-B14F-4D97-AF65-F5344CB8AC3E}">
        <p14:creationId xmlns:p14="http://schemas.microsoft.com/office/powerpoint/2010/main" val="15128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123478"/>
            <a:ext cx="8712968" cy="857400"/>
          </a:xfrm>
        </p:spPr>
        <p:txBody>
          <a:bodyPr/>
          <a:lstStyle/>
          <a:p>
            <a:r>
              <a:rPr lang="es-ES" b="0" i="0" dirty="0">
                <a:solidFill>
                  <a:srgbClr val="000000"/>
                </a:solidFill>
                <a:effectLst/>
                <a:latin typeface="Roboto" panose="02000000000000000000" pitchFamily="2" charset="0"/>
              </a:rPr>
              <a:t>Operadores en PHP por tipos de operaciones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15516" y="1113186"/>
            <a:ext cx="8820980" cy="3552300"/>
          </a:xfrm>
        </p:spPr>
        <p:txBody>
          <a:bodyPr/>
          <a:lstStyle/>
          <a:p>
            <a:r>
              <a:rPr lang="es-ES" sz="1600" dirty="0"/>
              <a:t>Sin embargo, no siempre la </a:t>
            </a:r>
            <a:r>
              <a:rPr lang="es-ES" sz="1600" dirty="0" err="1"/>
              <a:t>predecencia</a:t>
            </a:r>
            <a:r>
              <a:rPr lang="es-ES" sz="1600" dirty="0"/>
              <a:t> del lenguaje es la que nosotros deseamos que se aplique. Para facilitar las cosas existen los paréntesis, que nos permiten definir nuestras expresiones marcando qué operadores deben resolverse antes. Dicho de otro modo, siempre que usemos paréntesis estaremos obligando al compilador a resolver antes determinadas operaciones, a pesar de la precedencia que él tenga definida de manera predeterminada.</a:t>
            </a:r>
          </a:p>
          <a:p>
            <a:endParaRPr lang="es-ES" sz="1600" dirty="0"/>
          </a:p>
          <a:p>
            <a:r>
              <a:rPr lang="es-ES" sz="1600" dirty="0"/>
              <a:t>La expresión de antes, escrita de este modo: (2 * 3) + 10 no tendría lugar a distintas interpretaciones. Obviamente, debemos conocer la precedencia de operadores para no dar lugar a casos donde el intérprete de PHP pueda obtener resultados no esperados. O si no, estaremos obligados a usar siempre paréntesis, produciendo expresiones de complejidad superior a la necesaria.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Tree>
    <p:extLst>
      <p:ext uri="{BB962C8B-B14F-4D97-AF65-F5344CB8AC3E}">
        <p14:creationId xmlns:p14="http://schemas.microsoft.com/office/powerpoint/2010/main" val="222963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79512" y="1275606"/>
            <a:ext cx="8640960" cy="1200329"/>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Cuando se estudia un lenguaje de programación, aprender los operadores es algo que generalmente realizas sobre la marcha, es decir, a medida que vas haciendo ejemplos vas aplicando operadores y su memorización es algo que surge de manera natural, sin tener que realizar muchos esfuerzos.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Qué son operadores</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094" y="1111052"/>
            <a:ext cx="8496944" cy="3552300"/>
          </a:xfrm>
        </p:spPr>
        <p:txBody>
          <a:bodyPr/>
          <a:lstStyle/>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Un operador nos permite realizar una operación entre uno o más valores. El operador toma esos valores de entrada y los relaciona entre si, realizando una operación y aplicando otro valor como resultado. Para entendernos, operadores son los símbolos que usamos en las matemáticas para expresar cuentas con números, como los símbolos que nos indican ciertas operaciones: suma, resta, multiplicación, división...</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En un lenguaje de programación los valores que vamos a relacionar mediante operadores pueden estar contenidos en variables, o escritos en el propio código. Los operadores toman esos valores y los modifican generando nuevos valores. A veces son conocidas operaciones matemáticas, pero a veces son operaciones lógicas o de asignación, por poner varios ejemplos.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253652"/>
            <a:ext cx="8440510"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118194"/>
            <a:ext cx="8712968" cy="3552300"/>
          </a:xfrm>
        </p:spPr>
        <p:txBody>
          <a:bodyPr/>
          <a:lstStyle/>
          <a:p>
            <a:r>
              <a:rPr lang="es-ES" sz="1800" b="1" dirty="0"/>
              <a:t>Operadores aritméticos</a:t>
            </a:r>
          </a:p>
          <a:p>
            <a:endParaRPr lang="es-ES" sz="1800" b="1" dirty="0"/>
          </a:p>
          <a:p>
            <a:r>
              <a:rPr lang="es-ES" sz="1800" dirty="0"/>
              <a:t>Nos permiten realizar operaciones numéricas con nuestras variables. Son los más fáciles de asimilar, porque generalmente todos conocemos esas operaciones.</a:t>
            </a:r>
          </a:p>
          <a:p>
            <a:endParaRPr lang="es-ES" sz="1800" dirty="0"/>
          </a:p>
          <a:p>
            <a:pPr lvl="1"/>
            <a:r>
              <a:rPr lang="es-ES" sz="1800" dirty="0"/>
              <a:t>+ Suma</a:t>
            </a:r>
          </a:p>
          <a:p>
            <a:pPr lvl="1"/>
            <a:r>
              <a:rPr lang="es-ES" sz="1800" dirty="0"/>
              <a:t>- Resta</a:t>
            </a:r>
          </a:p>
          <a:p>
            <a:pPr lvl="1"/>
            <a:r>
              <a:rPr lang="es-ES" sz="1800" dirty="0"/>
              <a:t>* Multiplicación</a:t>
            </a:r>
          </a:p>
          <a:p>
            <a:pPr lvl="1"/>
            <a:r>
              <a:rPr lang="es-ES" sz="1800" dirty="0"/>
              <a:t>/ División</a:t>
            </a:r>
          </a:p>
          <a:p>
            <a:pPr lvl="1"/>
            <a:r>
              <a:rPr lang="es-ES" sz="1800" dirty="0"/>
              <a:t>% Módulo (resto de la división)</a:t>
            </a:r>
          </a:p>
          <a:p>
            <a:pPr lvl="1"/>
            <a:r>
              <a:rPr lang="es-ES" sz="1800" dirty="0"/>
              <a:t>** Exponenciación (2 ** 3, elevar 2 la a tercera potencia)</a:t>
            </a: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39552" y="0"/>
            <a:ext cx="8388932" cy="857400"/>
          </a:xfrm>
        </p:spPr>
        <p:txBody>
          <a:bodyPr/>
          <a:lstStyle/>
          <a:p>
            <a:r>
              <a:rPr lang="es-ES" b="0" i="0" dirty="0">
                <a:solidFill>
                  <a:srgbClr val="000000"/>
                </a:solidFill>
                <a:effectLst/>
                <a:latin typeface="Roboto" panose="02000000000000000000" pitchFamily="2" charset="0"/>
              </a:rPr>
              <a:t>Operadores en PHP por tipos de operaciones</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857400"/>
            <a:ext cx="8712968" cy="3552300"/>
          </a:xfrm>
        </p:spPr>
        <p:txBody>
          <a:bodyPr/>
          <a:lstStyle/>
          <a:p>
            <a:pPr marL="114300" indent="0">
              <a:buNone/>
            </a:pPr>
            <a:r>
              <a:rPr lang="es-ES" sz="1800" b="1" dirty="0"/>
              <a:t>Operadores de asignación</a:t>
            </a:r>
          </a:p>
          <a:p>
            <a:pPr marL="114300" indent="0">
              <a:buNone/>
            </a:pPr>
            <a:r>
              <a:rPr lang="es-ES" sz="1800" dirty="0"/>
              <a:t>Los operadores de asignación son los más habituales y nos permiten traspasar valores en variables. Asignar es el proceso por el cual colocamos un valor en una variable.</a:t>
            </a:r>
          </a:p>
          <a:p>
            <a:pPr marL="114300" indent="0">
              <a:buNone/>
            </a:pPr>
            <a:endParaRPr lang="es-ES" sz="1800" dirty="0"/>
          </a:p>
          <a:p>
            <a:pPr marL="114300" indent="0">
              <a:buNone/>
            </a:pPr>
            <a:r>
              <a:rPr lang="es-ES" sz="1800" dirty="0"/>
              <a:t>= Asignación</a:t>
            </a:r>
          </a:p>
          <a:p>
            <a:pPr marL="114300" indent="0">
              <a:buNone/>
            </a:pPr>
            <a:endParaRPr lang="es-ES" sz="1800" dirty="0"/>
          </a:p>
          <a:p>
            <a:pPr marL="114300" indent="0">
              <a:buNone/>
            </a:pPr>
            <a:r>
              <a:rPr lang="es-ES" sz="1800" dirty="0"/>
              <a:t>En el pasado ya habíamos creado variables y asignado valores, por lo que lo debes de reconocer. Lo usamos así:</a:t>
            </a:r>
          </a:p>
        </p:txBody>
      </p:sp>
      <p:sp>
        <p:nvSpPr>
          <p:cNvPr id="3" name="Rectangle 1">
            <a:extLst>
              <a:ext uri="{FF2B5EF4-FFF2-40B4-BE49-F238E27FC236}">
                <a16:creationId xmlns:a16="http://schemas.microsoft.com/office/drawing/2014/main" id="{D6792BFE-5251-B641-5B5E-FC09DE602AC1}"/>
              </a:ext>
            </a:extLst>
          </p:cNvPr>
          <p:cNvSpPr>
            <a:spLocks noChangeArrowheads="1"/>
          </p:cNvSpPr>
          <p:nvPr/>
        </p:nvSpPr>
        <p:spPr bwMode="auto">
          <a:xfrm>
            <a:off x="1401260" y="4082864"/>
            <a:ext cx="6341480"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rgbClr val="CB4B16"/>
                </a:solidFill>
                <a:effectLst/>
                <a:latin typeface="Consolas" panose="020B0609020204030204" pitchFamily="49" charset="0"/>
              </a:rPr>
              <a:t>$valor</a:t>
            </a:r>
            <a:r>
              <a:rPr kumimoji="0" lang="es-ES" altLang="es-ES" sz="1600" b="0" i="0" u="none" strike="noStrike" cap="none" normalizeH="0" baseline="0">
                <a:ln>
                  <a:noFill/>
                </a:ln>
                <a:solidFill>
                  <a:srgbClr val="657B83"/>
                </a:solidFill>
                <a:effectLst/>
                <a:latin typeface="Consolas" panose="020B0609020204030204" pitchFamily="49" charset="0"/>
              </a:rPr>
              <a:t> = </a:t>
            </a:r>
            <a:r>
              <a:rPr kumimoji="0" lang="es-ES" altLang="es-ES" sz="1600" b="0" i="0" u="none" strike="noStrike" cap="none" normalizeH="0" baseline="0">
                <a:ln>
                  <a:noFill/>
                </a:ln>
                <a:solidFill>
                  <a:srgbClr val="2AA198"/>
                </a:solidFill>
                <a:effectLst/>
                <a:latin typeface="Consolas" panose="020B0609020204030204" pitchFamily="49" charset="0"/>
              </a:rPr>
              <a:t>'Esto es lo que se va a asignar a la variable'</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8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253652"/>
            <a:ext cx="8712968"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118194"/>
            <a:ext cx="8640960" cy="3552300"/>
          </a:xfrm>
        </p:spPr>
        <p:txBody>
          <a:bodyPr/>
          <a:lstStyle/>
          <a:p>
            <a:r>
              <a:rPr lang="es-ES" sz="1600" dirty="0"/>
              <a:t>Además, en la asignación podría darse el caso que el valor a asignar fuese el resultado de realizar una operación.</a:t>
            </a:r>
          </a:p>
          <a:p>
            <a:endParaRPr lang="es-ES" sz="1600" dirty="0"/>
          </a:p>
          <a:p>
            <a:endParaRPr lang="es-ES" sz="1600" dirty="0"/>
          </a:p>
          <a:p>
            <a:endParaRPr lang="es-ES" sz="1600" dirty="0"/>
          </a:p>
          <a:p>
            <a:endParaRPr lang="es-ES" sz="1600" dirty="0"/>
          </a:p>
          <a:p>
            <a:r>
              <a:rPr lang="es-ES" sz="1600" dirty="0"/>
              <a:t>Después de la ejecución de ese código ¿Cuál será el valor de la variable $c?. Seguro que deduces el valor 20. Si es así estás en lo cierto. El resultado de la operación de $a (que vale 23) menos $b (que vale 3) es igual a 20, que se asigna todo seguido a la variable $c. Lo que has visto como valor a asignar a $c ($a - $b) es lo que se conoce como una expresión. Antes de asignar se realiza el cómputo de la expresión y luego se asigna el valor.</a:t>
            </a:r>
          </a:p>
          <a:p>
            <a:endParaRPr lang="es-ES" sz="1600" dirty="0"/>
          </a:p>
          <a:p>
            <a:endParaRPr lang="es-ES" sz="1600" dirty="0"/>
          </a:p>
        </p:txBody>
      </p:sp>
      <p:sp>
        <p:nvSpPr>
          <p:cNvPr id="5" name="Rectangle 2">
            <a:extLst>
              <a:ext uri="{FF2B5EF4-FFF2-40B4-BE49-F238E27FC236}">
                <a16:creationId xmlns:a16="http://schemas.microsoft.com/office/drawing/2014/main" id="{7BA9E43A-FA10-DD89-0015-63272E654C0C}"/>
              </a:ext>
            </a:extLst>
          </p:cNvPr>
          <p:cNvSpPr>
            <a:spLocks noChangeArrowheads="1"/>
          </p:cNvSpPr>
          <p:nvPr/>
        </p:nvSpPr>
        <p:spPr bwMode="auto">
          <a:xfrm>
            <a:off x="1255998" y="1919058"/>
            <a:ext cx="1516441"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23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CB4B16"/>
                </a:solidFill>
                <a:effectLst/>
                <a:latin typeface="Consolas" panose="020B0609020204030204" pitchFamily="49" charset="0"/>
              </a:rPr>
              <a:t>$b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95536" y="44306"/>
            <a:ext cx="849694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2252" y="987574"/>
            <a:ext cx="8712968" cy="3552300"/>
          </a:xfrm>
        </p:spPr>
        <p:txBody>
          <a:bodyPr/>
          <a:lstStyle/>
          <a:p>
            <a:r>
              <a:rPr lang="es-ES" sz="1600" dirty="0"/>
              <a:t>Como has podido ver, asignar es una operación bien simple, lo que está a la derecha del operador se asigna a la variable que está a la izquierda. No tiene más. </a:t>
            </a:r>
          </a:p>
          <a:p>
            <a:endParaRPr lang="es-ES" sz="1600" dirty="0"/>
          </a:p>
          <a:p>
            <a:r>
              <a:rPr lang="es-ES" sz="1600" dirty="0"/>
              <a:t>Sin embargo, PHP incluye una serie de operadores de asignación con una operación asociada, que nos permiten realizar esa operación y una asignación en un único paso.</a:t>
            </a:r>
          </a:p>
          <a:p>
            <a:endParaRPr lang="es-ES" sz="1600" dirty="0"/>
          </a:p>
          <a:p>
            <a:r>
              <a:rPr lang="es-ES" sz="1600" dirty="0"/>
              <a:t>+= Suma y asignación</a:t>
            </a:r>
          </a:p>
          <a:p>
            <a:r>
              <a:rPr lang="es-ES" sz="1600" dirty="0"/>
              <a:t>-= Resta y asignación</a:t>
            </a:r>
          </a:p>
          <a:p>
            <a:r>
              <a:rPr lang="es-ES" sz="1600" dirty="0"/>
              <a:t>*= Multiplicación y asignación</a:t>
            </a:r>
          </a:p>
          <a:p>
            <a:r>
              <a:rPr lang="es-ES" sz="1600" dirty="0"/>
              <a:t>/= División y asignación</a:t>
            </a:r>
          </a:p>
          <a:p>
            <a:r>
              <a:rPr lang="es-ES" sz="1600" dirty="0"/>
              <a:t>%= Módulo y asignación</a:t>
            </a:r>
          </a:p>
          <a:p>
            <a:r>
              <a:rPr lang="es-ES" sz="1600" dirty="0"/>
              <a:t>.= Concatenación y asignación</a:t>
            </a:r>
            <a:endParaRPr lang="es-ES" sz="1400" dirty="0"/>
          </a:p>
        </p:txBody>
      </p:sp>
    </p:spTree>
    <p:extLst>
      <p:ext uri="{BB962C8B-B14F-4D97-AF65-F5344CB8AC3E}">
        <p14:creationId xmlns:p14="http://schemas.microsoft.com/office/powerpoint/2010/main" val="2794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253652"/>
            <a:ext cx="849694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8" name="Rectangle 2">
            <a:extLst>
              <a:ext uri="{FF2B5EF4-FFF2-40B4-BE49-F238E27FC236}">
                <a16:creationId xmlns:a16="http://schemas.microsoft.com/office/drawing/2014/main" id="{9492BF2F-56C1-001E-0DE9-DD5BCA96B7AB}"/>
              </a:ext>
            </a:extLst>
          </p:cNvPr>
          <p:cNvSpPr>
            <a:spLocks noChangeArrowheads="1"/>
          </p:cNvSpPr>
          <p:nvPr/>
        </p:nvSpPr>
        <p:spPr bwMode="auto">
          <a:xfrm>
            <a:off x="683568" y="1749465"/>
            <a:ext cx="6048672" cy="114513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$x</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5</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$x</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5</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//$x valdrá 10</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"Hola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"mundo"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//$cadena ahora vale "hola mundo"</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13748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1E721E1-BF53-41BB-8DD1-BC00FB2BDE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04D47-F022-46DA-B62A-E64F2B4FC384}">
  <ds:schemaRefs>
    <ds:schemaRef ds:uri="http://schemas.microsoft.com/sharepoint/v3/contenttype/forms"/>
  </ds:schemaRefs>
</ds:datastoreItem>
</file>

<file path=customXml/itemProps3.xml><?xml version="1.0" encoding="utf-8"?>
<ds:datastoreItem xmlns:ds="http://schemas.openxmlformats.org/officeDocument/2006/customXml" ds:itemID="{FFC98F6A-48E3-4068-86E5-BACBD25622A2}">
  <ds:schemaRefs>
    <ds:schemaRef ds:uri="http://purl.org/dc/elements/1.1/"/>
    <ds:schemaRef ds:uri="http://schemas.microsoft.com/office/2006/documentManagement/types"/>
    <ds:schemaRef ds:uri="http://purl.org/dc/terms/"/>
    <ds:schemaRef ds:uri="http://purl.org/dc/dcmitype/"/>
    <ds:schemaRef ds:uri="b238f60b-93df-48e1-afe7-e53c24212f34"/>
    <ds:schemaRef ds:uri="http://schemas.microsoft.com/office/2006/metadata/properties"/>
    <ds:schemaRef ds:uri="http://schemas.microsoft.com/office/infopath/2007/PartnerControls"/>
    <ds:schemaRef ds:uri="http://schemas.openxmlformats.org/package/2006/metadata/core-properties"/>
    <ds:schemaRef ds:uri="cddffda1-743c-4ef1-b61a-94d8ea38e42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4192</TotalTime>
  <Words>2304</Words>
  <Application>Microsoft Office PowerPoint</Application>
  <PresentationFormat>Presentación en pantalla (16:9)</PresentationFormat>
  <Paragraphs>193</Paragraphs>
  <Slides>22</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Raleway</vt:lpstr>
      <vt:lpstr>Roboto</vt:lpstr>
      <vt:lpstr>Consolas</vt:lpstr>
      <vt:lpstr>Arial</vt:lpstr>
      <vt:lpstr>Calibri</vt:lpstr>
      <vt:lpstr>Helvetica Neue</vt:lpstr>
      <vt:lpstr>Lato</vt:lpstr>
      <vt:lpstr>Wingdings</vt:lpstr>
      <vt:lpstr>Antonio template</vt:lpstr>
      <vt:lpstr>Operadores en PHP</vt:lpstr>
      <vt:lpstr>Licencia</vt:lpstr>
      <vt:lpstr>Presentación de PowerPoint</vt:lpstr>
      <vt:lpstr>Qué son operadores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vt:lpstr>
      <vt:lpstr>Operadores en PHP por tipos de operaciones </vt:lpstr>
      <vt:lpstr>Operadores en PHP por tipos de operaciones </vt:lpstr>
      <vt:lpstr>Operadores en PHP por tipos de operaciones</vt:lpstr>
      <vt:lpstr>Presentación de PowerPoint</vt:lpstr>
      <vt:lpstr>Operadores en PHP por tipos de operaciones</vt:lpstr>
      <vt:lpstr>Operadores en PHP por tipos de operaciones</vt:lpstr>
      <vt:lpstr>Operadores en PHP por tipos de operaciones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50</cp:revision>
  <dcterms:modified xsi:type="dcterms:W3CDTF">2024-08-29T17:11:22Z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