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6"/>
  </p:notesMasterIdLst>
  <p:sldIdLst>
    <p:sldId id="256" r:id="rId5"/>
    <p:sldId id="295" r:id="rId6"/>
    <p:sldId id="421" r:id="rId7"/>
    <p:sldId id="480" r:id="rId8"/>
    <p:sldId id="520" r:id="rId9"/>
    <p:sldId id="523" r:id="rId10"/>
    <p:sldId id="541" r:id="rId11"/>
    <p:sldId id="542" r:id="rId12"/>
    <p:sldId id="543" r:id="rId13"/>
    <p:sldId id="544" r:id="rId14"/>
    <p:sldId id="545" r:id="rId15"/>
    <p:sldId id="547" r:id="rId16"/>
    <p:sldId id="548" r:id="rId17"/>
    <p:sldId id="549" r:id="rId18"/>
    <p:sldId id="550" r:id="rId19"/>
    <p:sldId id="551" r:id="rId20"/>
    <p:sldId id="552" r:id="rId21"/>
    <p:sldId id="553" r:id="rId22"/>
    <p:sldId id="554" r:id="rId23"/>
    <p:sldId id="555" r:id="rId24"/>
    <p:sldId id="556" r:id="rId25"/>
    <p:sldId id="557" r:id="rId26"/>
    <p:sldId id="558" r:id="rId27"/>
    <p:sldId id="559" r:id="rId28"/>
    <p:sldId id="524" r:id="rId29"/>
    <p:sldId id="560" r:id="rId30"/>
    <p:sldId id="561" r:id="rId31"/>
    <p:sldId id="562" r:id="rId32"/>
    <p:sldId id="563" r:id="rId33"/>
    <p:sldId id="564" r:id="rId34"/>
    <p:sldId id="565" r:id="rId35"/>
  </p:sldIdLst>
  <p:sldSz cx="9144000" cy="5143500" type="screen16x9"/>
  <p:notesSz cx="6858000" cy="9144000"/>
  <p:embeddedFontLst>
    <p:embeddedFont>
      <p:font typeface="Lato" panose="020F0502020204030203" pitchFamily="34" charset="0"/>
      <p:regular r:id="rId37"/>
      <p:bold r:id="rId38"/>
      <p:italic r:id="rId39"/>
      <p:boldItalic r:id="rId40"/>
    </p:embeddedFont>
    <p:embeddedFont>
      <p:font typeface="Raleway"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D04FA-032A-F32A-3B85-ECAC720B0AFE}" v="1" dt="2023-11-20T15:06:06.123"/>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5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66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304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9806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3056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887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519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461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176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09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300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254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794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480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432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489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380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344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041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389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 name="Google Shape;3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07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0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460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78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019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1026" name="Picture 2" descr="Fundación San Pablo Andalucía CEU">
            <a:extLst>
              <a:ext uri="{FF2B5EF4-FFF2-40B4-BE49-F238E27FC236}">
                <a16:creationId xmlns:a16="http://schemas.microsoft.com/office/drawing/2014/main" id="{F1F4E172-1772-B498-702E-4E349EC38E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96336" y="-30156"/>
            <a:ext cx="1539404" cy="7519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4" name="13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5"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C734D535-67F3-CB20-1E17-F56E2A75C77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596336" y="-30156"/>
            <a:ext cx="1539404" cy="75196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2"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xample.com/manual#cap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example.com/manual?lang=es#cap3"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ulaglobal.uc3m.es/course/view.php?id=9101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google.com/search?q=madrid&amp;tbm=is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HTTP/HTTPS</a:t>
            </a:r>
            <a:endParaRPr sz="4000" dirty="0"/>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7386337"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Ejemplos de </a:t>
            </a:r>
            <a:r>
              <a:rPr lang="es-ES" dirty="0" err="1"/>
              <a:t>URIs</a:t>
            </a:r>
            <a:r>
              <a:rPr lang="es-ES" dirty="0"/>
              <a:t> en HTTP con fragmento</a:t>
            </a:r>
            <a:endParaRPr dirty="0"/>
          </a:p>
        </p:txBody>
      </p:sp>
      <p:sp>
        <p:nvSpPr>
          <p:cNvPr id="204" name="Google Shape;204;p15"/>
          <p:cNvSpPr txBox="1">
            <a:spLocks noGrp="1"/>
          </p:cNvSpPr>
          <p:nvPr>
            <p:ph type="body" idx="1"/>
          </p:nvPr>
        </p:nvSpPr>
        <p:spPr>
          <a:xfrm>
            <a:off x="43455" y="1707654"/>
            <a:ext cx="9100545" cy="1152128"/>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sz="1600" b="1" dirty="0">
                <a:hlinkClick r:id="rId3"/>
              </a:rPr>
              <a:t>http://example.com/manual#cap3</a:t>
            </a: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hlinkClick r:id="rId4"/>
              </a:rPr>
              <a:t>http://example.com/manual?lang=es#cap3</a:t>
            </a:r>
            <a:endParaRPr lang="es-ES" sz="1600" b="1" dirty="0"/>
          </a:p>
          <a:p>
            <a:pPr marL="127000" lvl="0" indent="0" algn="l" rtl="0">
              <a:lnSpc>
                <a:spcPct val="100000"/>
              </a:lnSpc>
              <a:spcBef>
                <a:spcPts val="600"/>
              </a:spcBef>
              <a:spcAft>
                <a:spcPts val="0"/>
              </a:spcAft>
              <a:buSzPts val="1600"/>
              <a:buNone/>
            </a:pPr>
            <a:endParaRPr lang="es-ES" sz="1600" dirty="0"/>
          </a:p>
          <a:p>
            <a:pPr marL="127000" lvl="0" indent="0" algn="l" rtl="0">
              <a:lnSpc>
                <a:spcPct val="100000"/>
              </a:lnSpc>
              <a:spcBef>
                <a:spcPts val="600"/>
              </a:spcBef>
              <a:spcAft>
                <a:spcPts val="0"/>
              </a:spcAft>
              <a:buSzPts val="1600"/>
              <a:buNone/>
            </a:pPr>
            <a:endParaRPr lang="es-ES" sz="1600" dirty="0"/>
          </a:p>
          <a:p>
            <a:pPr marL="127000" lvl="0" indent="0" algn="l" rtl="0">
              <a:lnSpc>
                <a:spcPct val="100000"/>
              </a:lnSpc>
              <a:spcBef>
                <a:spcPts val="600"/>
              </a:spcBef>
              <a:spcAft>
                <a:spcPts val="0"/>
              </a:spcAft>
              <a:buSzPts val="1600"/>
              <a:buNone/>
            </a:pP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10</a:t>
            </a:fld>
            <a:endParaRPr/>
          </a:p>
        </p:txBody>
      </p:sp>
    </p:spTree>
    <p:extLst>
      <p:ext uri="{BB962C8B-B14F-4D97-AF65-F5344CB8AC3E}">
        <p14:creationId xmlns:p14="http://schemas.microsoft.com/office/powerpoint/2010/main" val="423239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403648" y="0"/>
            <a:ext cx="5226097"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Caracteres reservados</a:t>
            </a:r>
            <a:endParaRPr dirty="0"/>
          </a:p>
        </p:txBody>
      </p:sp>
      <p:sp>
        <p:nvSpPr>
          <p:cNvPr id="204" name="Google Shape;204;p15"/>
          <p:cNvSpPr txBox="1">
            <a:spLocks noGrp="1"/>
          </p:cNvSpPr>
          <p:nvPr>
            <p:ph type="body" idx="1"/>
          </p:nvPr>
        </p:nvSpPr>
        <p:spPr>
          <a:xfrm>
            <a:off x="43455" y="1707654"/>
            <a:ext cx="9100545" cy="1152128"/>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sz="1600" dirty="0"/>
              <a:t>Un URI puede contener solo letras de la tabla US-ASCII, dígitos y unos pocos símbolos gráficos (“-”, “.”, “ ” y “∼”), además de los caracteres reservados utilizados entre otros para delimitar elementos (“:”, “/”, “?”, “#”, “[”, “]”, “@”, etc.)</a:t>
            </a:r>
          </a:p>
          <a:p>
            <a:pPr marL="127000" lvl="0" indent="0" algn="l" rtl="0">
              <a:lnSpc>
                <a:spcPct val="100000"/>
              </a:lnSpc>
              <a:spcBef>
                <a:spcPts val="600"/>
              </a:spcBef>
              <a:spcAft>
                <a:spcPts val="0"/>
              </a:spcAft>
              <a:buSzPts val="1600"/>
              <a:buNone/>
            </a:pPr>
            <a:endParaRPr lang="es-ES" sz="1600" dirty="0"/>
          </a:p>
          <a:p>
            <a:pPr marL="127000" lvl="0" indent="0" algn="l" rtl="0">
              <a:lnSpc>
                <a:spcPct val="100000"/>
              </a:lnSpc>
              <a:spcBef>
                <a:spcPts val="600"/>
              </a:spcBef>
              <a:spcAft>
                <a:spcPts val="0"/>
              </a:spcAft>
              <a:buSzPts val="1600"/>
              <a:buNone/>
            </a:pPr>
            <a:r>
              <a:rPr lang="es-ES" sz="1600" dirty="0"/>
              <a:t>Otros caracteres, así como los caracteres reservados cuando se utilicen para representar datos y no como delimitadores, deben ser codificados con codificación de URL.</a:t>
            </a:r>
          </a:p>
          <a:p>
            <a:pPr marL="127000" lvl="0" indent="0" algn="l" rtl="0">
              <a:lnSpc>
                <a:spcPct val="100000"/>
              </a:lnSpc>
              <a:spcBef>
                <a:spcPts val="600"/>
              </a:spcBef>
              <a:spcAft>
                <a:spcPts val="0"/>
              </a:spcAft>
              <a:buSzPts val="1600"/>
              <a:buNone/>
            </a:pPr>
            <a:endParaRPr lang="es-ES" sz="1600" dirty="0"/>
          </a:p>
          <a:p>
            <a:pPr marL="127000" lvl="0" indent="0" algn="l" rtl="0">
              <a:lnSpc>
                <a:spcPct val="100000"/>
              </a:lnSpc>
              <a:spcBef>
                <a:spcPts val="600"/>
              </a:spcBef>
              <a:spcAft>
                <a:spcPts val="0"/>
              </a:spcAft>
              <a:buSzPts val="1600"/>
              <a:buNone/>
            </a:pP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11</a:t>
            </a:fld>
            <a:endParaRPr/>
          </a:p>
        </p:txBody>
      </p:sp>
    </p:spTree>
    <p:extLst>
      <p:ext uri="{BB962C8B-B14F-4D97-AF65-F5344CB8AC3E}">
        <p14:creationId xmlns:p14="http://schemas.microsoft.com/office/powerpoint/2010/main" val="15773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403648" y="0"/>
            <a:ext cx="5226097"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Codificación de URL</a:t>
            </a:r>
            <a:endParaRPr dirty="0"/>
          </a:p>
        </p:txBody>
      </p:sp>
      <p:sp>
        <p:nvSpPr>
          <p:cNvPr id="204" name="Google Shape;204;p15"/>
          <p:cNvSpPr txBox="1">
            <a:spLocks noGrp="1"/>
          </p:cNvSpPr>
          <p:nvPr>
            <p:ph type="body" idx="1"/>
          </p:nvPr>
        </p:nvSpPr>
        <p:spPr>
          <a:xfrm>
            <a:off x="43455" y="1707654"/>
            <a:ext cx="9100545" cy="1152128"/>
          </a:xfrm>
          <a:prstGeom prst="rect">
            <a:avLst/>
          </a:prstGeom>
          <a:noFill/>
          <a:ln>
            <a:noFill/>
          </a:ln>
        </p:spPr>
        <p:txBody>
          <a:bodyPr spcFirstLastPara="1" wrap="square" lIns="91425" tIns="91425" rIns="91425" bIns="91425" anchor="t" anchorCtr="0">
            <a:noAutofit/>
          </a:bodyPr>
          <a:lstStyle/>
          <a:p>
            <a:pPr marL="869950" lvl="1" indent="-285750">
              <a:spcBef>
                <a:spcPts val="600"/>
              </a:spcBef>
              <a:buSzPts val="1600"/>
              <a:buFont typeface="Wingdings" panose="05000000000000000000" pitchFamily="2" charset="2"/>
              <a:buChar char="q"/>
            </a:pPr>
            <a:r>
              <a:rPr lang="es-ES" sz="1600" dirty="0"/>
              <a:t>Se codifica cada carácter no permitido en un URI como una secuencia de octetos, y cada octeto se representa mediante el símbolo “ %” seguido del valor del octeto codificado con dos caracteres hexadecimales.</a:t>
            </a:r>
          </a:p>
          <a:p>
            <a:pPr marL="127000" lvl="0" indent="0" algn="l" rtl="0">
              <a:lnSpc>
                <a:spcPct val="100000"/>
              </a:lnSpc>
              <a:spcBef>
                <a:spcPts val="600"/>
              </a:spcBef>
              <a:spcAft>
                <a:spcPts val="0"/>
              </a:spcAft>
              <a:buSzPts val="1600"/>
              <a:buNone/>
            </a:pPr>
            <a:endParaRPr lang="es-ES" sz="1600" dirty="0"/>
          </a:p>
          <a:p>
            <a:pPr marL="869950" lvl="1" indent="-285750">
              <a:spcBef>
                <a:spcPts val="600"/>
              </a:spcBef>
              <a:buSzPts val="1600"/>
              <a:buFont typeface="Wingdings" panose="05000000000000000000" pitchFamily="2" charset="2"/>
              <a:buChar char="q"/>
            </a:pPr>
            <a:r>
              <a:rPr lang="es-ES" sz="1600" dirty="0"/>
              <a:t>Por ejemplo:</a:t>
            </a:r>
          </a:p>
          <a:p>
            <a:pPr marL="1327150" lvl="2" indent="-285750">
              <a:spcBef>
                <a:spcPts val="600"/>
              </a:spcBef>
              <a:buSzPts val="1600"/>
              <a:buFont typeface="Wingdings" panose="05000000000000000000" pitchFamily="2" charset="2"/>
              <a:buChar char="q"/>
            </a:pPr>
            <a:r>
              <a:rPr lang="es-ES" sz="1600" dirty="0"/>
              <a:t>“</a:t>
            </a:r>
            <a:r>
              <a:rPr lang="es-ES" sz="1600" dirty="0" err="1"/>
              <a:t>path</a:t>
            </a:r>
            <a:r>
              <a:rPr lang="es-ES" sz="1600" dirty="0"/>
              <a:t>=</a:t>
            </a:r>
            <a:r>
              <a:rPr lang="es-ES" sz="1600" dirty="0" err="1"/>
              <a:t>docs</a:t>
            </a:r>
            <a:r>
              <a:rPr lang="es-ES" sz="1600" dirty="0"/>
              <a:t>/index.html” se codifica como “</a:t>
            </a:r>
            <a:r>
              <a:rPr lang="es-ES" sz="1600" dirty="0" err="1"/>
              <a:t>path</a:t>
            </a:r>
            <a:r>
              <a:rPr lang="es-ES" sz="1600" dirty="0"/>
              <a:t>=</a:t>
            </a:r>
            <a:r>
              <a:rPr lang="es-ES" sz="1600" dirty="0" err="1"/>
              <a:t>docs</a:t>
            </a:r>
            <a:r>
              <a:rPr lang="es-ES" sz="1600" dirty="0"/>
              <a:t> %2Findex.html” (el carácter “/” se codifica mediante el octeto 2F en ASCII, UTF-8 y la mayoría de sistemas de codificación de caracteres).</a:t>
            </a:r>
          </a:p>
          <a:p>
            <a:pPr marL="1327150" lvl="2" indent="-285750">
              <a:spcBef>
                <a:spcPts val="600"/>
              </a:spcBef>
              <a:buSzPts val="1600"/>
              <a:buFont typeface="Wingdings" panose="05000000000000000000" pitchFamily="2" charset="2"/>
              <a:buChar char="q"/>
            </a:pPr>
            <a:r>
              <a:rPr lang="es-ES" sz="1600" dirty="0"/>
              <a:t>“q=evaluación” se codifica como “q=evaluación %C3 %B3n” (el carácter “´o” se codifica en UTF-8 mediante la secuencia de octetos C3 y B3).</a:t>
            </a:r>
          </a:p>
          <a:p>
            <a:pPr marL="127000" lvl="0" indent="0" algn="l" rtl="0">
              <a:lnSpc>
                <a:spcPct val="100000"/>
              </a:lnSpc>
              <a:spcBef>
                <a:spcPts val="600"/>
              </a:spcBef>
              <a:spcAft>
                <a:spcPts val="0"/>
              </a:spcAft>
              <a:buSzPts val="1600"/>
              <a:buNone/>
            </a:pP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12</a:t>
            </a:fld>
            <a:endParaRPr/>
          </a:p>
        </p:txBody>
      </p:sp>
    </p:spTree>
    <p:extLst>
      <p:ext uri="{BB962C8B-B14F-4D97-AF65-F5344CB8AC3E}">
        <p14:creationId xmlns:p14="http://schemas.microsoft.com/office/powerpoint/2010/main" val="48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403648" y="0"/>
            <a:ext cx="5226097"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Métodos de HTTP</a:t>
            </a:r>
            <a:endParaRPr dirty="0"/>
          </a:p>
        </p:txBody>
      </p:sp>
      <p:sp>
        <p:nvSpPr>
          <p:cNvPr id="204" name="Google Shape;204;p15"/>
          <p:cNvSpPr txBox="1">
            <a:spLocks noGrp="1"/>
          </p:cNvSpPr>
          <p:nvPr>
            <p:ph type="body" idx="1"/>
          </p:nvPr>
        </p:nvSpPr>
        <p:spPr>
          <a:xfrm>
            <a:off x="0" y="1012331"/>
            <a:ext cx="9100545" cy="1152128"/>
          </a:xfrm>
          <a:prstGeom prst="rect">
            <a:avLst/>
          </a:prstGeom>
          <a:noFill/>
          <a:ln>
            <a:noFill/>
          </a:ln>
        </p:spPr>
        <p:txBody>
          <a:bodyPr spcFirstLastPara="1" wrap="square" lIns="91425" tIns="91425" rIns="91425" bIns="91425" anchor="t" anchorCtr="0">
            <a:noAutofit/>
          </a:bodyPr>
          <a:lstStyle/>
          <a:p>
            <a:pPr marL="869950" lvl="1" indent="-285750">
              <a:spcBef>
                <a:spcPts val="600"/>
              </a:spcBef>
              <a:buSzPts val="1600"/>
              <a:buFont typeface="Wingdings" panose="05000000000000000000" pitchFamily="2" charset="2"/>
              <a:buChar char="q"/>
            </a:pPr>
            <a:r>
              <a:rPr lang="es-ES" sz="1600" dirty="0"/>
              <a:t>Los mensajes de petición especifican un método, que define la acción a realizar sobre le recurso.</a:t>
            </a:r>
          </a:p>
          <a:p>
            <a:pPr marL="869950" lvl="1" indent="-285750">
              <a:spcBef>
                <a:spcPts val="600"/>
              </a:spcBef>
              <a:buSzPts val="1600"/>
              <a:buFont typeface="Wingdings" panose="05000000000000000000" pitchFamily="2" charset="2"/>
              <a:buChar char="q"/>
            </a:pPr>
            <a:endParaRPr lang="es-ES" sz="1600" dirty="0"/>
          </a:p>
          <a:p>
            <a:pPr marL="869950" lvl="1" indent="-285750">
              <a:spcBef>
                <a:spcPts val="600"/>
              </a:spcBef>
              <a:buSzPts val="1600"/>
              <a:buFont typeface="Wingdings" panose="05000000000000000000" pitchFamily="2" charset="2"/>
              <a:buChar char="q"/>
            </a:pPr>
            <a:endParaRPr lang="es-ES" sz="1600" dirty="0"/>
          </a:p>
          <a:p>
            <a:pPr marL="869950" lvl="1" indent="-285750">
              <a:spcBef>
                <a:spcPts val="600"/>
              </a:spcBef>
              <a:buSzPts val="1600"/>
              <a:buFont typeface="Wingdings" panose="05000000000000000000" pitchFamily="2" charset="2"/>
              <a:buChar char="q"/>
            </a:pPr>
            <a:r>
              <a:rPr lang="es-ES" sz="1600" dirty="0"/>
              <a:t>Los principales métodos utilizados por las aplicaciones Web son:</a:t>
            </a:r>
          </a:p>
          <a:p>
            <a:pPr marL="1327150" lvl="2" indent="-285750">
              <a:spcBef>
                <a:spcPts val="600"/>
              </a:spcBef>
              <a:buSzPts val="1600"/>
              <a:buFont typeface="Wingdings" panose="05000000000000000000" pitchFamily="2" charset="2"/>
              <a:buChar char="q"/>
            </a:pPr>
            <a:r>
              <a:rPr lang="es-ES" sz="1600" dirty="0"/>
              <a:t>GET: obtener el recurso.</a:t>
            </a:r>
          </a:p>
          <a:p>
            <a:pPr marL="1327150" lvl="2" indent="-285750">
              <a:spcBef>
                <a:spcPts val="600"/>
              </a:spcBef>
              <a:buSzPts val="1600"/>
              <a:buFont typeface="Wingdings" panose="05000000000000000000" pitchFamily="2" charset="2"/>
              <a:buChar char="q"/>
            </a:pPr>
            <a:r>
              <a:rPr lang="es-ES" sz="1600" dirty="0"/>
              <a:t>POST: realizar un procesado (de naturaleza específica para el recurso) basado en los datos que se envían con la petición.</a:t>
            </a:r>
          </a:p>
          <a:p>
            <a:pPr marL="584200" lvl="1" indent="0">
              <a:spcBef>
                <a:spcPts val="600"/>
              </a:spcBef>
              <a:buSzPts val="1600"/>
              <a:buNone/>
            </a:pPr>
            <a:endParaRPr lang="es-ES" sz="1600" dirty="0"/>
          </a:p>
          <a:p>
            <a:pPr marL="584200" lvl="1" indent="0">
              <a:spcBef>
                <a:spcPts val="600"/>
              </a:spcBef>
              <a:buSzPts val="1600"/>
              <a:buNone/>
            </a:pPr>
            <a:r>
              <a:rPr lang="es-ES" sz="1600" i="1" dirty="0"/>
              <a:t>(Otros métodos definidos por el estándar son: HEAD, PUT, DELETE, CONNECT, OPTIONS y TRACE.)</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13</a:t>
            </a:fld>
            <a:endParaRPr/>
          </a:p>
        </p:txBody>
      </p:sp>
    </p:spTree>
    <p:extLst>
      <p:ext uri="{BB962C8B-B14F-4D97-AF65-F5344CB8AC3E}">
        <p14:creationId xmlns:p14="http://schemas.microsoft.com/office/powerpoint/2010/main" val="57148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403648" y="0"/>
            <a:ext cx="5616624"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Peticiones con método GET</a:t>
            </a:r>
            <a:endParaRPr dirty="0"/>
          </a:p>
        </p:txBody>
      </p:sp>
      <p:sp>
        <p:nvSpPr>
          <p:cNvPr id="204" name="Google Shape;204;p15"/>
          <p:cNvSpPr txBox="1">
            <a:spLocks noGrp="1"/>
          </p:cNvSpPr>
          <p:nvPr>
            <p:ph type="body" idx="1"/>
          </p:nvPr>
        </p:nvSpPr>
        <p:spPr>
          <a:xfrm>
            <a:off x="0" y="1012331"/>
            <a:ext cx="9100545" cy="1152128"/>
          </a:xfrm>
          <a:prstGeom prst="rect">
            <a:avLst/>
          </a:prstGeom>
          <a:noFill/>
          <a:ln>
            <a:noFill/>
          </a:ln>
        </p:spPr>
        <p:txBody>
          <a:bodyPr spcFirstLastPara="1" wrap="square" lIns="91425" tIns="91425" rIns="91425" bIns="91425" anchor="t" anchorCtr="0">
            <a:noAutofit/>
          </a:bodyPr>
          <a:lstStyle/>
          <a:p>
            <a:pPr marL="869950" lvl="1" indent="-285750">
              <a:spcBef>
                <a:spcPts val="600"/>
              </a:spcBef>
              <a:buSzPts val="1600"/>
              <a:buFont typeface="Wingdings" panose="05000000000000000000" pitchFamily="2" charset="2"/>
              <a:buChar char="q"/>
            </a:pPr>
            <a:r>
              <a:rPr lang="es-ES" sz="1600" b="1" dirty="0"/>
              <a:t>Las peticiones GET:</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Se utilizan para obtener el contenido de recursos (páginas HTML, imágenes, etc.)</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Son generadas por los navegadores Web, entre otros, cuando se introduce un URL en la barra de direcciones, se pincha en un hipervínculo, se deben pedir recursos adicionales ligados a una pagina HTML recibida, se envían algunos formularios, etc.</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Están sujetas al uso de caches para optimizar el uso de recursos.</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Se consideran seguras, esto es, no deben tener efectos no deseados en el servidor, estado de la aplicación, etc.</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14</a:t>
            </a:fld>
            <a:endParaRPr/>
          </a:p>
        </p:txBody>
      </p:sp>
    </p:spTree>
    <p:extLst>
      <p:ext uri="{BB962C8B-B14F-4D97-AF65-F5344CB8AC3E}">
        <p14:creationId xmlns:p14="http://schemas.microsoft.com/office/powerpoint/2010/main" val="1400526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403648" y="0"/>
            <a:ext cx="5904656"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Peticiones con método POST</a:t>
            </a:r>
            <a:endParaRPr dirty="0"/>
          </a:p>
        </p:txBody>
      </p:sp>
      <p:sp>
        <p:nvSpPr>
          <p:cNvPr id="204" name="Google Shape;204;p15"/>
          <p:cNvSpPr txBox="1">
            <a:spLocks noGrp="1"/>
          </p:cNvSpPr>
          <p:nvPr>
            <p:ph type="body" idx="1"/>
          </p:nvPr>
        </p:nvSpPr>
        <p:spPr>
          <a:xfrm>
            <a:off x="-194297" y="771550"/>
            <a:ext cx="9100545" cy="1152128"/>
          </a:xfrm>
          <a:prstGeom prst="rect">
            <a:avLst/>
          </a:prstGeom>
          <a:noFill/>
          <a:ln>
            <a:noFill/>
          </a:ln>
        </p:spPr>
        <p:txBody>
          <a:bodyPr spcFirstLastPara="1" wrap="square" lIns="91425" tIns="91425" rIns="91425" bIns="91425" anchor="t" anchorCtr="0">
            <a:noAutofit/>
          </a:bodyPr>
          <a:lstStyle/>
          <a:p>
            <a:pPr marL="869950" lvl="1" indent="-285750">
              <a:spcBef>
                <a:spcPts val="600"/>
              </a:spcBef>
              <a:buSzPts val="1600"/>
              <a:buFont typeface="Wingdings" panose="05000000000000000000" pitchFamily="2" charset="2"/>
              <a:buChar char="q"/>
            </a:pPr>
            <a:r>
              <a:rPr lang="es-ES" sz="1600" b="1" dirty="0"/>
              <a:t>Las peticiones POST:</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Se utilizan para realizar acciones (autenticar a un usuario, añadir un producto al carro de la compra, confirmar un pedido en una tienda, subir un nuevo mensaje a una red social, etc.).</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Son generadas por los navegadores Web cuando se envían algunos formularios.</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No están sujetas al uso de caches para optimizar el uso de recursos.</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Pueden no ser seguras. Entre otros problemas potenciales, repetir la petición podría tener efectos no deseados (por ejemplo, realizar un mismo pedido dos veces).</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15</a:t>
            </a:fld>
            <a:endParaRPr/>
          </a:p>
        </p:txBody>
      </p:sp>
    </p:spTree>
    <p:extLst>
      <p:ext uri="{BB962C8B-B14F-4D97-AF65-F5344CB8AC3E}">
        <p14:creationId xmlns:p14="http://schemas.microsoft.com/office/powerpoint/2010/main" val="161851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323528" y="0"/>
            <a:ext cx="6984776"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Componentes de una petición</a:t>
            </a:r>
            <a:endParaRPr dirty="0"/>
          </a:p>
        </p:txBody>
      </p:sp>
      <p:sp>
        <p:nvSpPr>
          <p:cNvPr id="204" name="Google Shape;204;p15"/>
          <p:cNvSpPr txBox="1">
            <a:spLocks noGrp="1"/>
          </p:cNvSpPr>
          <p:nvPr>
            <p:ph type="body" idx="1"/>
          </p:nvPr>
        </p:nvSpPr>
        <p:spPr>
          <a:xfrm>
            <a:off x="-194297" y="771550"/>
            <a:ext cx="9100545" cy="1152128"/>
          </a:xfrm>
          <a:prstGeom prst="rect">
            <a:avLst/>
          </a:prstGeom>
          <a:noFill/>
          <a:ln>
            <a:noFill/>
          </a:ln>
        </p:spPr>
        <p:txBody>
          <a:bodyPr spcFirstLastPara="1" wrap="square" lIns="91425" tIns="91425" rIns="91425" bIns="91425" anchor="t" anchorCtr="0">
            <a:noAutofit/>
          </a:bodyPr>
          <a:lstStyle/>
          <a:p>
            <a:pPr marL="869950" lvl="1" indent="-285750">
              <a:spcBef>
                <a:spcPts val="600"/>
              </a:spcBef>
              <a:buSzPts val="1600"/>
              <a:buFont typeface="Wingdings" panose="05000000000000000000" pitchFamily="2" charset="2"/>
              <a:buChar char="q"/>
            </a:pPr>
            <a:r>
              <a:rPr lang="es-ES" sz="1600" b="1" dirty="0"/>
              <a:t>Una petición HTTP incluye::</a:t>
            </a:r>
          </a:p>
          <a:p>
            <a:pPr marL="869950" lvl="1"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b="1" dirty="0"/>
              <a:t>URL del recurso </a:t>
            </a:r>
            <a:r>
              <a:rPr lang="es-ES" sz="1600" dirty="0"/>
              <a:t>(sin esquema ni autoridad).</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b="1" dirty="0"/>
              <a:t>Método</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b="1" dirty="0"/>
              <a:t>Cabeceras de la petición: </a:t>
            </a:r>
            <a:r>
              <a:rPr lang="es-ES" sz="1600" dirty="0"/>
              <a:t>datos adicionales acerca de cómo debe ser procesada la petición.</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b="1" dirty="0"/>
              <a:t>Cuerpo de la petición </a:t>
            </a:r>
            <a:r>
              <a:rPr lang="es-ES" sz="1600" dirty="0"/>
              <a:t>(solo con algunos métodos): datos a ser procesados por el servidor</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16</a:t>
            </a:fld>
            <a:endParaRPr/>
          </a:p>
        </p:txBody>
      </p:sp>
    </p:spTree>
    <p:extLst>
      <p:ext uri="{BB962C8B-B14F-4D97-AF65-F5344CB8AC3E}">
        <p14:creationId xmlns:p14="http://schemas.microsoft.com/office/powerpoint/2010/main" val="416719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323528" y="0"/>
            <a:ext cx="6984776" cy="648072"/>
          </a:xfrm>
          <a:prstGeom prst="rect">
            <a:avLst/>
          </a:prstGeom>
          <a:noFill/>
          <a:ln>
            <a:noFill/>
          </a:ln>
        </p:spPr>
        <p:txBody>
          <a:bodyPr spcFirstLastPara="1" wrap="square" lIns="91425" tIns="91425" rIns="91425" bIns="91425" anchor="t" anchorCtr="0">
            <a:noAutofit/>
          </a:bodyPr>
          <a:lstStyle/>
          <a:p>
            <a:pPr marL="584200" lvl="1">
              <a:spcBef>
                <a:spcPts val="600"/>
              </a:spcBef>
              <a:buSzPts val="1600"/>
            </a:pPr>
            <a:r>
              <a:rPr lang="es-ES" dirty="0"/>
              <a:t>Cuerpo de la petición</a:t>
            </a:r>
          </a:p>
        </p:txBody>
      </p:sp>
      <p:sp>
        <p:nvSpPr>
          <p:cNvPr id="204" name="Google Shape;204;p15"/>
          <p:cNvSpPr txBox="1">
            <a:spLocks noGrp="1"/>
          </p:cNvSpPr>
          <p:nvPr>
            <p:ph type="body" idx="1"/>
          </p:nvPr>
        </p:nvSpPr>
        <p:spPr>
          <a:xfrm>
            <a:off x="-252623" y="1059582"/>
            <a:ext cx="9100545" cy="1152128"/>
          </a:xfrm>
          <a:prstGeom prst="rect">
            <a:avLst/>
          </a:prstGeom>
          <a:noFill/>
          <a:ln>
            <a:noFill/>
          </a:ln>
        </p:spPr>
        <p:txBody>
          <a:bodyPr spcFirstLastPara="1" wrap="square" lIns="91425" tIns="91425" rIns="91425" bIns="91425" anchor="t" anchorCtr="0">
            <a:noAutofit/>
          </a:bodyPr>
          <a:lstStyle/>
          <a:p>
            <a:pPr marL="1041400" lvl="2" indent="0">
              <a:spcBef>
                <a:spcPts val="600"/>
              </a:spcBef>
              <a:buSzPts val="1600"/>
              <a:buNone/>
            </a:pPr>
            <a:r>
              <a:rPr lang="es-ES" sz="1600" dirty="0"/>
              <a:t>El cuerpo de la petición:</a:t>
            </a:r>
          </a:p>
          <a:p>
            <a:pPr marL="1327150" lvl="2" indent="-285750">
              <a:spcBef>
                <a:spcPts val="600"/>
              </a:spcBef>
              <a:buSzPts val="1600"/>
              <a:buFont typeface="Wingdings" panose="05000000000000000000" pitchFamily="2" charset="2"/>
              <a:buChar char="q"/>
            </a:pPr>
            <a:endParaRPr lang="es-ES" sz="1600" b="1" dirty="0"/>
          </a:p>
          <a:p>
            <a:pPr marL="1327150" lvl="2" indent="-285750">
              <a:spcBef>
                <a:spcPts val="600"/>
              </a:spcBef>
              <a:buSzPts val="1600"/>
              <a:buFont typeface="Wingdings" panose="05000000000000000000" pitchFamily="2" charset="2"/>
              <a:buChar char="q"/>
            </a:pPr>
            <a:r>
              <a:rPr lang="es-ES" sz="1600" dirty="0"/>
              <a:t>No puede ser incluido en peticiones GET.</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Incluye, en un petición POST, los datos a utilizar en el servidor para procesarla</a:t>
            </a:r>
          </a:p>
          <a:p>
            <a:pPr marL="1327150" lvl="2" indent="-285750">
              <a:spcBef>
                <a:spcPts val="600"/>
              </a:spcBef>
              <a:buSzPts val="1600"/>
              <a:buFont typeface="Wingdings" panose="05000000000000000000" pitchFamily="2" charset="2"/>
              <a:buChar char="q"/>
            </a:pPr>
            <a:endParaRPr lang="es-ES" sz="1600" dirty="0"/>
          </a:p>
          <a:p>
            <a:pPr marL="1327150" lvl="2" indent="-285750">
              <a:spcBef>
                <a:spcPts val="600"/>
              </a:spcBef>
              <a:buSzPts val="1600"/>
              <a:buFont typeface="Wingdings" panose="05000000000000000000" pitchFamily="2" charset="2"/>
              <a:buChar char="q"/>
            </a:pPr>
            <a:r>
              <a:rPr lang="es-ES" sz="1600" dirty="0"/>
              <a:t>Se suele acompañar de las cabeceras Content-</a:t>
            </a:r>
            <a:r>
              <a:rPr lang="es-ES" sz="1600" dirty="0" err="1"/>
              <a:t>Type</a:t>
            </a:r>
            <a:r>
              <a:rPr lang="es-ES" sz="1600" dirty="0"/>
              <a:t> y Content-</a:t>
            </a:r>
            <a:r>
              <a:rPr lang="es-ES" sz="1600" dirty="0" err="1"/>
              <a:t>Length</a:t>
            </a:r>
            <a:r>
              <a:rPr lang="es-ES" sz="1600" dirty="0"/>
              <a:t>.</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17</a:t>
            </a:fld>
            <a:endParaRPr/>
          </a:p>
        </p:txBody>
      </p:sp>
    </p:spTree>
    <p:extLst>
      <p:ext uri="{BB962C8B-B14F-4D97-AF65-F5344CB8AC3E}">
        <p14:creationId xmlns:p14="http://schemas.microsoft.com/office/powerpoint/2010/main" val="326672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323528" y="0"/>
            <a:ext cx="7200800" cy="648072"/>
          </a:xfrm>
          <a:prstGeom prst="rect">
            <a:avLst/>
          </a:prstGeom>
          <a:noFill/>
          <a:ln>
            <a:noFill/>
          </a:ln>
        </p:spPr>
        <p:txBody>
          <a:bodyPr spcFirstLastPara="1" wrap="square" lIns="91425" tIns="91425" rIns="91425" bIns="91425" anchor="t" anchorCtr="0">
            <a:noAutofit/>
          </a:bodyPr>
          <a:lstStyle/>
          <a:p>
            <a:pPr marL="584200" lvl="1">
              <a:spcBef>
                <a:spcPts val="600"/>
              </a:spcBef>
              <a:buSzPts val="1600"/>
            </a:pPr>
            <a:r>
              <a:rPr lang="es-ES" dirty="0"/>
              <a:t>Ejemplo de petición en HTTP/1.1</a:t>
            </a:r>
          </a:p>
        </p:txBody>
      </p:sp>
      <p:sp>
        <p:nvSpPr>
          <p:cNvPr id="204" name="Google Shape;204;p15"/>
          <p:cNvSpPr txBox="1">
            <a:spLocks noGrp="1"/>
          </p:cNvSpPr>
          <p:nvPr>
            <p:ph type="body" idx="1"/>
          </p:nvPr>
        </p:nvSpPr>
        <p:spPr>
          <a:xfrm>
            <a:off x="-252623" y="1059582"/>
            <a:ext cx="9100545" cy="1152128"/>
          </a:xfrm>
          <a:prstGeom prst="rect">
            <a:avLst/>
          </a:prstGeom>
          <a:noFill/>
          <a:ln>
            <a:noFill/>
          </a:ln>
        </p:spPr>
        <p:txBody>
          <a:bodyPr spcFirstLastPara="1" wrap="square" lIns="91425" tIns="91425" rIns="91425" bIns="91425" anchor="t" anchorCtr="0">
            <a:noAutofit/>
          </a:bodyPr>
          <a:lstStyle/>
          <a:p>
            <a:pPr marL="1041400" lvl="2" indent="0">
              <a:spcBef>
                <a:spcPts val="600"/>
              </a:spcBef>
              <a:buSzPts val="1600"/>
              <a:buNone/>
            </a:pPr>
            <a:r>
              <a:rPr lang="es-ES" sz="1600" dirty="0"/>
              <a:t>GET /Inicio HTTP/1.1</a:t>
            </a:r>
          </a:p>
          <a:p>
            <a:pPr marL="1041400" lvl="2" indent="0">
              <a:spcBef>
                <a:spcPts val="600"/>
              </a:spcBef>
              <a:buSzPts val="1600"/>
              <a:buNone/>
            </a:pPr>
            <a:r>
              <a:rPr lang="es-ES" sz="1600" dirty="0"/>
              <a:t>Host: www.uc3m.es</a:t>
            </a:r>
          </a:p>
          <a:p>
            <a:pPr marL="1041400" lvl="2" indent="0">
              <a:spcBef>
                <a:spcPts val="600"/>
              </a:spcBef>
              <a:buSzPts val="1600"/>
              <a:buNone/>
            </a:pPr>
            <a:r>
              <a:rPr lang="es-ES" sz="1600" dirty="0" err="1"/>
              <a:t>Connection</a:t>
            </a:r>
            <a:r>
              <a:rPr lang="es-ES" sz="1600" dirty="0"/>
              <a:t>: </a:t>
            </a:r>
            <a:r>
              <a:rPr lang="es-ES" sz="1600" dirty="0" err="1"/>
              <a:t>keep-alive</a:t>
            </a:r>
            <a:endParaRPr lang="es-ES" sz="1600" dirty="0"/>
          </a:p>
          <a:p>
            <a:pPr marL="1041400" lvl="2" indent="0">
              <a:spcBef>
                <a:spcPts val="600"/>
              </a:spcBef>
              <a:buSzPts val="1600"/>
              <a:buNone/>
            </a:pPr>
            <a:r>
              <a:rPr lang="es-ES" sz="1600" dirty="0"/>
              <a:t>Cache-Control: </a:t>
            </a:r>
            <a:r>
              <a:rPr lang="es-ES" sz="1600" dirty="0" err="1"/>
              <a:t>max-age</a:t>
            </a:r>
            <a:r>
              <a:rPr lang="es-ES" sz="1600" dirty="0"/>
              <a:t>=0</a:t>
            </a:r>
          </a:p>
          <a:p>
            <a:pPr marL="1041400" lvl="2" indent="0">
              <a:spcBef>
                <a:spcPts val="600"/>
              </a:spcBef>
              <a:buSzPts val="1600"/>
              <a:buNone/>
            </a:pPr>
            <a:r>
              <a:rPr lang="es-ES" sz="1600" dirty="0" err="1"/>
              <a:t>User-Agent</a:t>
            </a:r>
            <a:r>
              <a:rPr lang="es-ES" sz="1600" dirty="0"/>
              <a:t>: Chrome/62.0.3202.89</a:t>
            </a:r>
          </a:p>
          <a:p>
            <a:pPr marL="1041400" lvl="2" indent="0">
              <a:spcBef>
                <a:spcPts val="600"/>
              </a:spcBef>
              <a:buSzPts val="1600"/>
              <a:buNone/>
            </a:pPr>
            <a:r>
              <a:rPr lang="es-ES" sz="1600" dirty="0" err="1"/>
              <a:t>Upgrade-Insecure-Requests</a:t>
            </a:r>
            <a:r>
              <a:rPr lang="es-ES" sz="1600" dirty="0"/>
              <a:t>: 1</a:t>
            </a:r>
          </a:p>
          <a:p>
            <a:pPr marL="1041400" lvl="2" indent="0">
              <a:spcBef>
                <a:spcPts val="600"/>
              </a:spcBef>
              <a:buSzPts val="1600"/>
              <a:buNone/>
            </a:pPr>
            <a:r>
              <a:rPr lang="es-ES" sz="1600" dirty="0" err="1"/>
              <a:t>Accept</a:t>
            </a:r>
            <a:r>
              <a:rPr lang="es-ES" sz="1600" dirty="0"/>
              <a:t>: </a:t>
            </a:r>
            <a:r>
              <a:rPr lang="es-ES" sz="1600" dirty="0" err="1"/>
              <a:t>text</a:t>
            </a:r>
            <a:r>
              <a:rPr lang="es-ES" sz="1600" dirty="0"/>
              <a:t>/</a:t>
            </a:r>
            <a:r>
              <a:rPr lang="es-ES" sz="1600" dirty="0" err="1"/>
              <a:t>html,application</a:t>
            </a:r>
            <a:r>
              <a:rPr lang="es-ES" sz="1600" dirty="0"/>
              <a:t>/</a:t>
            </a:r>
            <a:r>
              <a:rPr lang="es-ES" sz="1600" dirty="0" err="1"/>
              <a:t>xhtml+xml,application</a:t>
            </a:r>
            <a:r>
              <a:rPr lang="es-ES" sz="1600" dirty="0"/>
              <a:t>/</a:t>
            </a:r>
            <a:r>
              <a:rPr lang="es-ES" sz="1600" dirty="0" err="1"/>
              <a:t>xml;q</a:t>
            </a:r>
            <a:r>
              <a:rPr lang="es-ES" sz="1600" dirty="0"/>
              <a:t>=0.9</a:t>
            </a:r>
          </a:p>
          <a:p>
            <a:pPr marL="1041400" lvl="2" indent="0">
              <a:spcBef>
                <a:spcPts val="600"/>
              </a:spcBef>
              <a:buSzPts val="1600"/>
              <a:buNone/>
            </a:pPr>
            <a:r>
              <a:rPr lang="es-ES" sz="1600" dirty="0" err="1"/>
              <a:t>Accept-Encoding</a:t>
            </a:r>
            <a:r>
              <a:rPr lang="es-ES" sz="1600" dirty="0"/>
              <a:t>: </a:t>
            </a:r>
            <a:r>
              <a:rPr lang="es-ES" sz="1600" dirty="0" err="1"/>
              <a:t>gzip</a:t>
            </a:r>
            <a:r>
              <a:rPr lang="es-ES" sz="1600" dirty="0"/>
              <a:t>, </a:t>
            </a:r>
            <a:r>
              <a:rPr lang="es-ES" sz="1600" dirty="0" err="1"/>
              <a:t>deflate</a:t>
            </a:r>
            <a:r>
              <a:rPr lang="es-ES" sz="1600" dirty="0"/>
              <a:t>, </a:t>
            </a:r>
            <a:r>
              <a:rPr lang="es-ES" sz="1600" dirty="0" err="1"/>
              <a:t>br</a:t>
            </a:r>
            <a:endParaRPr lang="es-ES" sz="1600" dirty="0"/>
          </a:p>
          <a:p>
            <a:pPr marL="1041400" lvl="2" indent="0">
              <a:spcBef>
                <a:spcPts val="600"/>
              </a:spcBef>
              <a:buSzPts val="1600"/>
              <a:buNone/>
            </a:pPr>
            <a:r>
              <a:rPr lang="es-ES" sz="1600" dirty="0" err="1"/>
              <a:t>Accept-Language</a:t>
            </a:r>
            <a:r>
              <a:rPr lang="es-ES" sz="1600" dirty="0"/>
              <a:t>: </a:t>
            </a:r>
            <a:r>
              <a:rPr lang="es-ES" sz="1600" dirty="0" err="1"/>
              <a:t>es-ES,es;q</a:t>
            </a:r>
            <a:r>
              <a:rPr lang="es-ES" sz="1600" dirty="0"/>
              <a:t>=0.9,en;q=0.8,en-US;q=0.7</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18</a:t>
            </a:fld>
            <a:endParaRPr/>
          </a:p>
        </p:txBody>
      </p:sp>
    </p:spTree>
    <p:extLst>
      <p:ext uri="{BB962C8B-B14F-4D97-AF65-F5344CB8AC3E}">
        <p14:creationId xmlns:p14="http://schemas.microsoft.com/office/powerpoint/2010/main" val="63135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323528" y="0"/>
            <a:ext cx="7200800" cy="648072"/>
          </a:xfrm>
          <a:prstGeom prst="rect">
            <a:avLst/>
          </a:prstGeom>
          <a:noFill/>
          <a:ln>
            <a:noFill/>
          </a:ln>
        </p:spPr>
        <p:txBody>
          <a:bodyPr spcFirstLastPara="1" wrap="square" lIns="91425" tIns="91425" rIns="91425" bIns="91425" anchor="t" anchorCtr="0">
            <a:noAutofit/>
          </a:bodyPr>
          <a:lstStyle/>
          <a:p>
            <a:pPr marL="584200" lvl="1">
              <a:spcBef>
                <a:spcPts val="600"/>
              </a:spcBef>
              <a:buSzPts val="1600"/>
            </a:pPr>
            <a:r>
              <a:rPr lang="es-ES" dirty="0"/>
              <a:t>Componentes de una respuesta</a:t>
            </a:r>
          </a:p>
        </p:txBody>
      </p:sp>
      <p:sp>
        <p:nvSpPr>
          <p:cNvPr id="204" name="Google Shape;204;p15"/>
          <p:cNvSpPr txBox="1">
            <a:spLocks noGrp="1"/>
          </p:cNvSpPr>
          <p:nvPr>
            <p:ph type="body" idx="1"/>
          </p:nvPr>
        </p:nvSpPr>
        <p:spPr>
          <a:xfrm>
            <a:off x="-252623" y="1059582"/>
            <a:ext cx="9100545" cy="1152128"/>
          </a:xfrm>
          <a:prstGeom prst="rect">
            <a:avLst/>
          </a:prstGeom>
          <a:noFill/>
          <a:ln>
            <a:noFill/>
          </a:ln>
        </p:spPr>
        <p:txBody>
          <a:bodyPr spcFirstLastPara="1" wrap="square" lIns="91425" tIns="91425" rIns="91425" bIns="91425" anchor="t" anchorCtr="0">
            <a:noAutofit/>
          </a:bodyPr>
          <a:lstStyle/>
          <a:p>
            <a:pPr marL="1041400" lvl="2" indent="0">
              <a:spcBef>
                <a:spcPts val="600"/>
              </a:spcBef>
              <a:buSzPts val="1600"/>
              <a:buNone/>
            </a:pPr>
            <a:r>
              <a:rPr lang="es-ES" sz="1600" b="1" dirty="0"/>
              <a:t>Una respuesta HTTP incluye:</a:t>
            </a:r>
          </a:p>
          <a:p>
            <a:pPr marL="1041400" lvl="2" indent="0">
              <a:spcBef>
                <a:spcPts val="600"/>
              </a:spcBef>
              <a:buSzPts val="1600"/>
              <a:buNone/>
            </a:pPr>
            <a:endParaRPr lang="es-ES" sz="1600" dirty="0"/>
          </a:p>
          <a:p>
            <a:pPr marL="1041400" lvl="2" indent="0">
              <a:spcBef>
                <a:spcPts val="600"/>
              </a:spcBef>
              <a:buSzPts val="1600"/>
              <a:buNone/>
            </a:pPr>
            <a:r>
              <a:rPr lang="es-ES" sz="1600" b="1" dirty="0"/>
              <a:t>Un estado: </a:t>
            </a:r>
            <a:r>
              <a:rPr lang="es-ES" sz="1600" dirty="0"/>
              <a:t>código numérico indicando el resultado del procesado de la petición.</a:t>
            </a:r>
          </a:p>
          <a:p>
            <a:pPr marL="1041400" lvl="2" indent="0">
              <a:spcBef>
                <a:spcPts val="600"/>
              </a:spcBef>
              <a:buSzPts val="1600"/>
              <a:buNone/>
            </a:pPr>
            <a:endParaRPr lang="es-ES" sz="1600" dirty="0"/>
          </a:p>
          <a:p>
            <a:pPr marL="1041400" lvl="2" indent="0">
              <a:spcBef>
                <a:spcPts val="600"/>
              </a:spcBef>
              <a:buSzPts val="1600"/>
              <a:buNone/>
            </a:pPr>
            <a:r>
              <a:rPr lang="es-ES" sz="1600" b="1" dirty="0"/>
              <a:t>Cabeceras de la respuesta</a:t>
            </a:r>
            <a:r>
              <a:rPr lang="es-ES" sz="1600" dirty="0"/>
              <a:t>: datos adicionales acerca de cómo debe ser procesada la respuesta.</a:t>
            </a:r>
          </a:p>
          <a:p>
            <a:pPr marL="1041400" lvl="2" indent="0">
              <a:spcBef>
                <a:spcPts val="600"/>
              </a:spcBef>
              <a:buSzPts val="1600"/>
              <a:buNone/>
            </a:pPr>
            <a:endParaRPr lang="es-ES" sz="1600" b="1" dirty="0"/>
          </a:p>
          <a:p>
            <a:pPr marL="1041400" lvl="2" indent="0">
              <a:spcBef>
                <a:spcPts val="600"/>
              </a:spcBef>
              <a:buSzPts val="1600"/>
              <a:buNone/>
            </a:pPr>
            <a:r>
              <a:rPr lang="es-ES" sz="1600" b="1" dirty="0"/>
              <a:t>Cuerpo de la respuesta:</a:t>
            </a:r>
            <a:r>
              <a:rPr lang="es-ES" sz="1600" dirty="0"/>
              <a:t> representación de la respuesta a la petición, típicamente una pagina HTML, una imagen, etc.</a:t>
            </a:r>
            <a:endParaRPr sz="16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19</a:t>
            </a:fld>
            <a:endParaRPr/>
          </a:p>
        </p:txBody>
      </p:sp>
    </p:spTree>
    <p:extLst>
      <p:ext uri="{BB962C8B-B14F-4D97-AF65-F5344CB8AC3E}">
        <p14:creationId xmlns:p14="http://schemas.microsoft.com/office/powerpoint/2010/main" val="77886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07504" y="0"/>
            <a:ext cx="7416824" cy="648072"/>
          </a:xfrm>
          <a:prstGeom prst="rect">
            <a:avLst/>
          </a:prstGeom>
          <a:noFill/>
          <a:ln>
            <a:noFill/>
          </a:ln>
        </p:spPr>
        <p:txBody>
          <a:bodyPr spcFirstLastPara="1" wrap="square" lIns="91425" tIns="91425" rIns="91425" bIns="91425" anchor="t" anchorCtr="0">
            <a:noAutofit/>
          </a:bodyPr>
          <a:lstStyle/>
          <a:p>
            <a:pPr marL="584200" lvl="1">
              <a:spcBef>
                <a:spcPts val="600"/>
              </a:spcBef>
              <a:buSzPts val="1600"/>
            </a:pPr>
            <a:r>
              <a:rPr lang="es-ES" dirty="0"/>
              <a:t>Ejemplo de respuesta en HTTP/1.1</a:t>
            </a:r>
          </a:p>
        </p:txBody>
      </p:sp>
      <p:sp>
        <p:nvSpPr>
          <p:cNvPr id="204" name="Google Shape;204;p15"/>
          <p:cNvSpPr txBox="1">
            <a:spLocks noGrp="1"/>
          </p:cNvSpPr>
          <p:nvPr>
            <p:ph type="body" idx="1"/>
          </p:nvPr>
        </p:nvSpPr>
        <p:spPr>
          <a:xfrm>
            <a:off x="179512" y="699542"/>
            <a:ext cx="9100545" cy="1152128"/>
          </a:xfrm>
          <a:prstGeom prst="rect">
            <a:avLst/>
          </a:prstGeom>
          <a:noFill/>
          <a:ln>
            <a:noFill/>
          </a:ln>
        </p:spPr>
        <p:txBody>
          <a:bodyPr spcFirstLastPara="1" wrap="square" lIns="91425" tIns="91425" rIns="91425" bIns="91425" anchor="t" anchorCtr="0">
            <a:noAutofit/>
          </a:bodyPr>
          <a:lstStyle/>
          <a:p>
            <a:pPr marL="1041400" lvl="2" indent="0">
              <a:spcBef>
                <a:spcPts val="600"/>
              </a:spcBef>
              <a:buSzPts val="1600"/>
              <a:buNone/>
            </a:pPr>
            <a:r>
              <a:rPr lang="es-ES" sz="1400" dirty="0"/>
              <a:t>Ejemplo de respuesta en HTTP/1.1</a:t>
            </a:r>
          </a:p>
          <a:p>
            <a:pPr marL="1041400" lvl="2" indent="0">
              <a:spcBef>
                <a:spcPts val="600"/>
              </a:spcBef>
              <a:buSzPts val="1600"/>
              <a:buNone/>
            </a:pPr>
            <a:r>
              <a:rPr lang="es-ES" sz="1400" dirty="0"/>
              <a:t>HTTP/1.1 200 OK</a:t>
            </a:r>
          </a:p>
          <a:p>
            <a:pPr marL="1041400" lvl="2" indent="0">
              <a:spcBef>
                <a:spcPts val="600"/>
              </a:spcBef>
              <a:buSzPts val="1600"/>
              <a:buNone/>
            </a:pPr>
            <a:r>
              <a:rPr lang="es-ES" sz="1400" dirty="0"/>
              <a:t>Server: Apache-Coyote/1.1</a:t>
            </a:r>
          </a:p>
          <a:p>
            <a:pPr marL="1041400" lvl="2" indent="0">
              <a:spcBef>
                <a:spcPts val="600"/>
              </a:spcBef>
              <a:buSzPts val="1600"/>
              <a:buNone/>
            </a:pPr>
            <a:r>
              <a:rPr lang="es-ES" sz="1400" dirty="0"/>
              <a:t>Set-Cookie: JSESSIONID=E26E8...; </a:t>
            </a:r>
            <a:r>
              <a:rPr lang="es-ES" sz="1400" dirty="0" err="1"/>
              <a:t>Domain</a:t>
            </a:r>
            <a:r>
              <a:rPr lang="es-ES" sz="1400" dirty="0"/>
              <a:t>=www.uc3m.es; </a:t>
            </a:r>
            <a:r>
              <a:rPr lang="es-ES" sz="1400" dirty="0" err="1"/>
              <a:t>HttpOnly</a:t>
            </a:r>
            <a:endParaRPr lang="es-ES" sz="1400" dirty="0"/>
          </a:p>
          <a:p>
            <a:pPr marL="1041400" lvl="2" indent="0">
              <a:spcBef>
                <a:spcPts val="600"/>
              </a:spcBef>
              <a:buSzPts val="1600"/>
              <a:buNone/>
            </a:pPr>
            <a:r>
              <a:rPr lang="es-ES" sz="1400" dirty="0"/>
              <a:t>Cache-Control: no-store</a:t>
            </a:r>
          </a:p>
          <a:p>
            <a:pPr marL="1041400" lvl="2" indent="0">
              <a:spcBef>
                <a:spcPts val="600"/>
              </a:spcBef>
              <a:buSzPts val="1600"/>
              <a:buNone/>
            </a:pPr>
            <a:r>
              <a:rPr lang="es-ES" sz="1400" dirty="0" err="1"/>
              <a:t>Last-Modified</a:t>
            </a:r>
            <a:r>
              <a:rPr lang="es-ES" sz="1400" dirty="0"/>
              <a:t>: </a:t>
            </a:r>
            <a:r>
              <a:rPr lang="es-ES" sz="1400" dirty="0" err="1"/>
              <a:t>Fri</a:t>
            </a:r>
            <a:r>
              <a:rPr lang="es-ES" sz="1400" dirty="0"/>
              <a:t>, 10 Nov 2017 11:44:28 CET</a:t>
            </a:r>
          </a:p>
          <a:p>
            <a:pPr marL="1041400" lvl="2" indent="0">
              <a:spcBef>
                <a:spcPts val="600"/>
              </a:spcBef>
              <a:buSzPts val="1600"/>
              <a:buNone/>
            </a:pPr>
            <a:r>
              <a:rPr lang="es-ES" sz="1400" dirty="0"/>
              <a:t>Content-</a:t>
            </a:r>
            <a:r>
              <a:rPr lang="es-ES" sz="1400" dirty="0" err="1"/>
              <a:t>Type</a:t>
            </a:r>
            <a:r>
              <a:rPr lang="es-ES" sz="1400" dirty="0"/>
              <a:t>: </a:t>
            </a:r>
            <a:r>
              <a:rPr lang="es-ES" sz="1400" dirty="0" err="1"/>
              <a:t>text</a:t>
            </a:r>
            <a:r>
              <a:rPr lang="es-ES" sz="1400" dirty="0"/>
              <a:t>/</a:t>
            </a:r>
            <a:r>
              <a:rPr lang="es-ES" sz="1400" dirty="0" err="1"/>
              <a:t>html;charset</a:t>
            </a:r>
            <a:r>
              <a:rPr lang="es-ES" sz="1400" dirty="0"/>
              <a:t>=UTF-8</a:t>
            </a:r>
          </a:p>
          <a:p>
            <a:pPr marL="1041400" lvl="2" indent="0">
              <a:spcBef>
                <a:spcPts val="600"/>
              </a:spcBef>
              <a:buSzPts val="1600"/>
              <a:buNone/>
            </a:pPr>
            <a:r>
              <a:rPr lang="es-ES" sz="1400" dirty="0"/>
              <a:t>Transfer-</a:t>
            </a:r>
            <a:r>
              <a:rPr lang="es-ES" sz="1400" dirty="0" err="1"/>
              <a:t>Encoding</a:t>
            </a:r>
            <a:r>
              <a:rPr lang="es-ES" sz="1400" dirty="0"/>
              <a:t>: </a:t>
            </a:r>
            <a:r>
              <a:rPr lang="es-ES" sz="1400" dirty="0" err="1"/>
              <a:t>chunked</a:t>
            </a:r>
            <a:endParaRPr lang="es-ES" sz="1400" dirty="0"/>
          </a:p>
          <a:p>
            <a:pPr marL="1041400" lvl="2" indent="0">
              <a:spcBef>
                <a:spcPts val="600"/>
              </a:spcBef>
              <a:buSzPts val="1600"/>
              <a:buNone/>
            </a:pPr>
            <a:r>
              <a:rPr lang="es-ES" sz="1400" dirty="0"/>
              <a:t>Date: </a:t>
            </a:r>
            <a:r>
              <a:rPr lang="es-ES" sz="1400" dirty="0" err="1"/>
              <a:t>Fri</a:t>
            </a:r>
            <a:r>
              <a:rPr lang="es-ES" sz="1400" dirty="0"/>
              <a:t>, 10 Nov 2017 10:44:28 GMT</a:t>
            </a:r>
          </a:p>
          <a:p>
            <a:pPr marL="1041400" lvl="2" indent="0">
              <a:spcBef>
                <a:spcPts val="600"/>
              </a:spcBef>
              <a:buSzPts val="1600"/>
              <a:buNone/>
            </a:pPr>
            <a:r>
              <a:rPr lang="es-ES" sz="1400" dirty="0"/>
              <a:t>&lt;!DOCTYPE </a:t>
            </a:r>
            <a:r>
              <a:rPr lang="es-ES" sz="1400" dirty="0" err="1"/>
              <a:t>html</a:t>
            </a:r>
            <a:r>
              <a:rPr lang="es-ES" sz="1400" dirty="0"/>
              <a:t>&gt;</a:t>
            </a:r>
          </a:p>
          <a:p>
            <a:pPr marL="1041400" lvl="2" indent="0">
              <a:spcBef>
                <a:spcPts val="600"/>
              </a:spcBef>
              <a:buSzPts val="1600"/>
              <a:buNone/>
            </a:pPr>
            <a:r>
              <a:rPr lang="es-ES" sz="1400" dirty="0"/>
              <a:t>&lt;</a:t>
            </a:r>
            <a:r>
              <a:rPr lang="es-ES" sz="1400" dirty="0" err="1"/>
              <a:t>html</a:t>
            </a:r>
            <a:r>
              <a:rPr lang="es-ES" sz="1400" dirty="0"/>
              <a:t> </a:t>
            </a:r>
            <a:r>
              <a:rPr lang="es-ES" sz="1400" dirty="0" err="1"/>
              <a:t>lang</a:t>
            </a:r>
            <a:r>
              <a:rPr lang="es-ES" sz="1400" dirty="0"/>
              <a:t>="es" </a:t>
            </a:r>
            <a:r>
              <a:rPr lang="es-ES" sz="1400" dirty="0" err="1"/>
              <a:t>class</a:t>
            </a:r>
            <a:r>
              <a:rPr lang="es-ES" sz="1400" dirty="0"/>
              <a:t>="no-</a:t>
            </a:r>
            <a:r>
              <a:rPr lang="es-ES" sz="1400" dirty="0" err="1"/>
              <a:t>js</a:t>
            </a:r>
            <a:r>
              <a:rPr lang="es-ES" sz="1400" dirty="0"/>
              <a:t>"&gt;</a:t>
            </a:r>
          </a:p>
          <a:p>
            <a:pPr marL="1041400" lvl="2" indent="0">
              <a:spcBef>
                <a:spcPts val="600"/>
              </a:spcBef>
              <a:buSzPts val="1600"/>
              <a:buNone/>
            </a:pPr>
            <a:r>
              <a:rPr lang="es-ES" sz="1400" dirty="0"/>
              <a:t>&lt;head&gt;</a:t>
            </a:r>
          </a:p>
          <a:p>
            <a:pPr marL="1041400" lvl="2" indent="0">
              <a:spcBef>
                <a:spcPts val="600"/>
              </a:spcBef>
              <a:buSzPts val="1600"/>
              <a:buNone/>
            </a:pPr>
            <a:r>
              <a:rPr lang="es-ES" sz="1400" dirty="0"/>
              <a:t>&lt;</a:t>
            </a:r>
            <a:r>
              <a:rPr lang="es-ES" sz="1400" dirty="0" err="1"/>
              <a:t>title</a:t>
            </a:r>
            <a:r>
              <a:rPr lang="es-ES" sz="1400" dirty="0"/>
              <a:t>&gt;Inicio | UC3M&lt;/</a:t>
            </a:r>
            <a:r>
              <a:rPr lang="es-ES" sz="1400" dirty="0" err="1"/>
              <a:t>title</a:t>
            </a:r>
            <a:r>
              <a:rPr lang="es-ES" sz="1400" dirty="0"/>
              <a:t>&gt;</a:t>
            </a:r>
          </a:p>
          <a:p>
            <a:pPr marL="1041400" lvl="2" indent="0">
              <a:spcBef>
                <a:spcPts val="600"/>
              </a:spcBef>
              <a:buSzPts val="1600"/>
              <a:buNone/>
            </a:pPr>
            <a:r>
              <a:rPr lang="es-ES" sz="1400" dirty="0"/>
              <a:t>(...)</a:t>
            </a:r>
            <a:endParaRPr sz="1400" i="1"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20</a:t>
            </a:fld>
            <a:endParaRPr/>
          </a:p>
        </p:txBody>
      </p:sp>
    </p:spTree>
    <p:extLst>
      <p:ext uri="{BB962C8B-B14F-4D97-AF65-F5344CB8AC3E}">
        <p14:creationId xmlns:p14="http://schemas.microsoft.com/office/powerpoint/2010/main" val="2241530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07504" y="0"/>
            <a:ext cx="7416824" cy="648072"/>
          </a:xfrm>
          <a:prstGeom prst="rect">
            <a:avLst/>
          </a:prstGeom>
          <a:noFill/>
          <a:ln>
            <a:noFill/>
          </a:ln>
        </p:spPr>
        <p:txBody>
          <a:bodyPr spcFirstLastPara="1" wrap="square" lIns="91425" tIns="91425" rIns="91425" bIns="91425" anchor="t" anchorCtr="0">
            <a:noAutofit/>
          </a:bodyPr>
          <a:lstStyle/>
          <a:p>
            <a:pPr marL="584200" lvl="1">
              <a:spcBef>
                <a:spcPts val="600"/>
              </a:spcBef>
              <a:buSzPts val="1600"/>
            </a:pPr>
            <a:r>
              <a:rPr lang="es-ES" dirty="0"/>
              <a:t>Principales cabeceras comunes a peticiones y respuestas</a:t>
            </a:r>
          </a:p>
        </p:txBody>
      </p:sp>
      <p:sp>
        <p:nvSpPr>
          <p:cNvPr id="204" name="Google Shape;204;p15"/>
          <p:cNvSpPr txBox="1">
            <a:spLocks noGrp="1"/>
          </p:cNvSpPr>
          <p:nvPr>
            <p:ph type="body" idx="1"/>
          </p:nvPr>
        </p:nvSpPr>
        <p:spPr>
          <a:xfrm>
            <a:off x="296077" y="1407065"/>
            <a:ext cx="9100545" cy="1152128"/>
          </a:xfrm>
          <a:prstGeom prst="rect">
            <a:avLst/>
          </a:prstGeom>
          <a:noFill/>
          <a:ln>
            <a:noFill/>
          </a:ln>
        </p:spPr>
        <p:txBody>
          <a:bodyPr spcFirstLastPara="1" wrap="square" lIns="91425" tIns="91425" rIns="91425" bIns="91425" anchor="t" anchorCtr="0">
            <a:noAutofit/>
          </a:bodyPr>
          <a:lstStyle/>
          <a:p>
            <a:pPr marL="1041400" lvl="2" indent="0">
              <a:spcBef>
                <a:spcPts val="600"/>
              </a:spcBef>
              <a:buSzPts val="1600"/>
              <a:buNone/>
            </a:pPr>
            <a:r>
              <a:rPr lang="es-ES" sz="1600" b="1" dirty="0" err="1"/>
              <a:t>Connection</a:t>
            </a:r>
            <a:r>
              <a:rPr lang="es-ES" sz="1600" b="1" dirty="0"/>
              <a:t>:</a:t>
            </a:r>
            <a:r>
              <a:rPr lang="es-ES" sz="1600" dirty="0"/>
              <a:t> informa al otro extremo de si se debe cerrar o no la conexión TCP una vez completada la respuesta a la petición.</a:t>
            </a:r>
          </a:p>
          <a:p>
            <a:pPr marL="1041400" lvl="2" indent="0">
              <a:spcBef>
                <a:spcPts val="600"/>
              </a:spcBef>
              <a:buSzPts val="1600"/>
              <a:buNone/>
            </a:pPr>
            <a:endParaRPr lang="es-ES" sz="1600" b="1" dirty="0"/>
          </a:p>
          <a:p>
            <a:pPr marL="1041400" lvl="2" indent="0">
              <a:spcBef>
                <a:spcPts val="600"/>
              </a:spcBef>
              <a:buSzPts val="1600"/>
              <a:buNone/>
            </a:pPr>
            <a:r>
              <a:rPr lang="es-ES" sz="1600" b="1" dirty="0"/>
              <a:t>Content-</a:t>
            </a:r>
            <a:r>
              <a:rPr lang="es-ES" sz="1600" b="1" dirty="0" err="1"/>
              <a:t>Encoding</a:t>
            </a:r>
            <a:r>
              <a:rPr lang="es-ES" sz="1600" b="1" dirty="0"/>
              <a:t>:</a:t>
            </a:r>
            <a:r>
              <a:rPr lang="es-ES" sz="1600" dirty="0"/>
              <a:t> tipo de codificación (típicamente compresión) aplicado al cuerpo de la petición o respuesta.</a:t>
            </a:r>
          </a:p>
          <a:p>
            <a:pPr marL="1041400" lvl="2" indent="0">
              <a:spcBef>
                <a:spcPts val="600"/>
              </a:spcBef>
              <a:buSzPts val="1600"/>
              <a:buNone/>
            </a:pPr>
            <a:endParaRPr lang="es-ES" sz="1600" b="1" dirty="0"/>
          </a:p>
          <a:p>
            <a:pPr marL="1041400" lvl="2" indent="0">
              <a:spcBef>
                <a:spcPts val="600"/>
              </a:spcBef>
              <a:buSzPts val="1600"/>
              <a:buNone/>
            </a:pPr>
            <a:r>
              <a:rPr lang="es-ES" sz="1600" b="1" dirty="0"/>
              <a:t>Content-</a:t>
            </a:r>
            <a:r>
              <a:rPr lang="es-ES" sz="1600" b="1" dirty="0" err="1"/>
              <a:t>Length</a:t>
            </a:r>
            <a:r>
              <a:rPr lang="es-ES" sz="1600" b="1" dirty="0"/>
              <a:t>:</a:t>
            </a:r>
            <a:r>
              <a:rPr lang="es-ES" sz="1600" dirty="0"/>
              <a:t> longitud en bytes del cuerpo del mensaje.</a:t>
            </a:r>
          </a:p>
          <a:p>
            <a:pPr marL="1041400" lvl="2" indent="0">
              <a:spcBef>
                <a:spcPts val="600"/>
              </a:spcBef>
              <a:buSzPts val="1600"/>
              <a:buNone/>
            </a:pPr>
            <a:endParaRPr lang="es-ES" sz="1600" b="1" dirty="0"/>
          </a:p>
          <a:p>
            <a:pPr marL="1041400" lvl="2" indent="0">
              <a:spcBef>
                <a:spcPts val="600"/>
              </a:spcBef>
              <a:buSzPts val="1600"/>
              <a:buNone/>
            </a:pPr>
            <a:r>
              <a:rPr lang="es-ES" sz="1600" b="1" dirty="0"/>
              <a:t>Content-</a:t>
            </a:r>
            <a:r>
              <a:rPr lang="es-ES" sz="1600" b="1" dirty="0" err="1"/>
              <a:t>Type</a:t>
            </a:r>
            <a:r>
              <a:rPr lang="es-ES" sz="1600" b="1" dirty="0"/>
              <a:t>:</a:t>
            </a:r>
            <a:r>
              <a:rPr lang="es-ES" sz="1600" dirty="0"/>
              <a:t> tipo MIME del cuerpo del mensaje (por ejemplo, </a:t>
            </a:r>
            <a:r>
              <a:rPr lang="es-ES" sz="1600" dirty="0" err="1"/>
              <a:t>text</a:t>
            </a:r>
            <a:r>
              <a:rPr lang="es-ES" sz="1600" dirty="0"/>
              <a:t>/</a:t>
            </a:r>
            <a:r>
              <a:rPr lang="es-ES" sz="1600" dirty="0" err="1"/>
              <a:t>html</a:t>
            </a:r>
            <a:r>
              <a:rPr lang="es-ES" sz="1600" dirty="0"/>
              <a:t>).</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21</a:t>
            </a:fld>
            <a:endParaRPr/>
          </a:p>
        </p:txBody>
      </p:sp>
    </p:spTree>
    <p:extLst>
      <p:ext uri="{BB962C8B-B14F-4D97-AF65-F5344CB8AC3E}">
        <p14:creationId xmlns:p14="http://schemas.microsoft.com/office/powerpoint/2010/main" val="3734812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Principales cabeceras de las peticiones</a:t>
            </a:r>
          </a:p>
        </p:txBody>
      </p:sp>
      <p:sp>
        <p:nvSpPr>
          <p:cNvPr id="204" name="Google Shape;204;p15"/>
          <p:cNvSpPr txBox="1">
            <a:spLocks noGrp="1"/>
          </p:cNvSpPr>
          <p:nvPr>
            <p:ph type="body" idx="1"/>
          </p:nvPr>
        </p:nvSpPr>
        <p:spPr>
          <a:xfrm>
            <a:off x="296077" y="1131590"/>
            <a:ext cx="9100545" cy="1152128"/>
          </a:xfrm>
          <a:prstGeom prst="rect">
            <a:avLst/>
          </a:prstGeom>
          <a:noFill/>
          <a:ln>
            <a:noFill/>
          </a:ln>
        </p:spPr>
        <p:txBody>
          <a:bodyPr spcFirstLastPara="1" wrap="square" lIns="91425" tIns="91425" rIns="91425" bIns="91425" anchor="t" anchorCtr="0">
            <a:noAutofit/>
          </a:bodyPr>
          <a:lstStyle/>
          <a:p>
            <a:pPr marL="285750" lvl="2" indent="-285750">
              <a:spcBef>
                <a:spcPts val="600"/>
              </a:spcBef>
              <a:buSzPts val="1600"/>
              <a:buFont typeface="Wingdings" panose="05000000000000000000" pitchFamily="2" charset="2"/>
              <a:buChar char="q"/>
            </a:pPr>
            <a:r>
              <a:rPr lang="es-ES" sz="1600" b="1" dirty="0" err="1"/>
              <a:t>Accept</a:t>
            </a:r>
            <a:r>
              <a:rPr lang="es-ES" sz="1600" b="1" dirty="0"/>
              <a:t>: </a:t>
            </a:r>
            <a:r>
              <a:rPr lang="es-ES" sz="1600" dirty="0"/>
              <a:t>preferencias del cliente acerca de los tipos de contenido a recibir.</a:t>
            </a:r>
          </a:p>
          <a:p>
            <a:pPr marL="285750" lvl="2" indent="-285750">
              <a:spcBef>
                <a:spcPts val="600"/>
              </a:spcBef>
              <a:buSzPts val="1600"/>
              <a:buFont typeface="Wingdings" panose="05000000000000000000" pitchFamily="2" charset="2"/>
              <a:buChar char="q"/>
            </a:pPr>
            <a:r>
              <a:rPr lang="es-ES" sz="1600" b="1" dirty="0" err="1"/>
              <a:t>Accept-Language</a:t>
            </a:r>
            <a:r>
              <a:rPr lang="es-ES" sz="1600" b="1" dirty="0"/>
              <a:t>: </a:t>
            </a:r>
            <a:r>
              <a:rPr lang="es-ES" sz="1600" dirty="0"/>
              <a:t>preferencias del cliente acerca del idioma (español, inglés, etc.) del recurso.</a:t>
            </a:r>
          </a:p>
          <a:p>
            <a:pPr marL="285750" lvl="2" indent="-285750">
              <a:spcBef>
                <a:spcPts val="600"/>
              </a:spcBef>
              <a:buSzPts val="1600"/>
              <a:buFont typeface="Wingdings" panose="05000000000000000000" pitchFamily="2" charset="2"/>
              <a:buChar char="q"/>
            </a:pPr>
            <a:r>
              <a:rPr lang="es-ES" sz="1600" b="1" dirty="0" err="1"/>
              <a:t>Accept-Encoding</a:t>
            </a:r>
            <a:r>
              <a:rPr lang="es-ES" sz="1600" b="1" dirty="0"/>
              <a:t>: </a:t>
            </a:r>
            <a:r>
              <a:rPr lang="es-ES" sz="1600" dirty="0"/>
              <a:t>preferencias del cliente acerca de los tipos de codificación del cuerpo de la respuesta a recibir (típicamente compresión).</a:t>
            </a:r>
          </a:p>
          <a:p>
            <a:pPr marL="285750" lvl="2" indent="-285750">
              <a:spcBef>
                <a:spcPts val="600"/>
              </a:spcBef>
              <a:buSzPts val="1600"/>
              <a:buFont typeface="Wingdings" panose="05000000000000000000" pitchFamily="2" charset="2"/>
              <a:buChar char="q"/>
            </a:pPr>
            <a:r>
              <a:rPr lang="es-ES" sz="1600" b="1" dirty="0"/>
              <a:t>Cookie: </a:t>
            </a:r>
            <a:r>
              <a:rPr lang="es-ES" sz="1600" dirty="0"/>
              <a:t>envío de cookies de vuelta al servidor.</a:t>
            </a:r>
          </a:p>
          <a:p>
            <a:pPr marL="285750" lvl="2" indent="-285750">
              <a:spcBef>
                <a:spcPts val="600"/>
              </a:spcBef>
              <a:buSzPts val="1600"/>
              <a:buFont typeface="Wingdings" panose="05000000000000000000" pitchFamily="2" charset="2"/>
              <a:buChar char="q"/>
            </a:pPr>
            <a:r>
              <a:rPr lang="es-ES" sz="1600" b="1" dirty="0"/>
              <a:t>Host: </a:t>
            </a:r>
            <a:r>
              <a:rPr lang="es-ES" sz="1600" dirty="0"/>
              <a:t>campo de autoridad del URL que se pide.</a:t>
            </a:r>
          </a:p>
          <a:p>
            <a:pPr marL="285750" lvl="2" indent="-285750">
              <a:spcBef>
                <a:spcPts val="600"/>
              </a:spcBef>
              <a:buSzPts val="1600"/>
              <a:buFont typeface="Wingdings" panose="05000000000000000000" pitchFamily="2" charset="2"/>
              <a:buChar char="q"/>
            </a:pPr>
            <a:r>
              <a:rPr lang="es-ES" sz="1600" b="1" dirty="0" err="1"/>
              <a:t>If-Modified-Since</a:t>
            </a:r>
            <a:r>
              <a:rPr lang="es-ES" sz="1600" b="1" dirty="0"/>
              <a:t>: </a:t>
            </a:r>
            <a:r>
              <a:rPr lang="es-ES" sz="1600" dirty="0"/>
              <a:t>sello temporal de la última versión del recurso en caché del cliente.</a:t>
            </a:r>
          </a:p>
          <a:p>
            <a:pPr marL="285750" lvl="2" indent="-285750">
              <a:spcBef>
                <a:spcPts val="600"/>
              </a:spcBef>
              <a:buSzPts val="1600"/>
              <a:buFont typeface="Wingdings" panose="05000000000000000000" pitchFamily="2" charset="2"/>
              <a:buChar char="q"/>
            </a:pPr>
            <a:r>
              <a:rPr lang="es-ES" sz="1600" b="1" dirty="0" err="1"/>
              <a:t>If</a:t>
            </a:r>
            <a:r>
              <a:rPr lang="es-ES" sz="1600" b="1" dirty="0"/>
              <a:t>-</a:t>
            </a:r>
            <a:r>
              <a:rPr lang="es-ES" sz="1600" b="1" dirty="0" err="1"/>
              <a:t>None</a:t>
            </a:r>
            <a:r>
              <a:rPr lang="es-ES" sz="1600" b="1" dirty="0"/>
              <a:t>-Match: </a:t>
            </a:r>
            <a:r>
              <a:rPr lang="es-ES" sz="1600" dirty="0"/>
              <a:t>valor </a:t>
            </a:r>
            <a:r>
              <a:rPr lang="es-ES" sz="1600" b="1" dirty="0" err="1"/>
              <a:t>ETag</a:t>
            </a:r>
            <a:r>
              <a:rPr lang="es-ES" sz="1600" dirty="0"/>
              <a:t> recibido con la última versión del recurso en caché del cliente.</a:t>
            </a:r>
          </a:p>
          <a:p>
            <a:pPr marL="285750" lvl="2" indent="-285750">
              <a:spcBef>
                <a:spcPts val="600"/>
              </a:spcBef>
              <a:buSzPts val="1600"/>
              <a:buFont typeface="Wingdings" panose="05000000000000000000" pitchFamily="2" charset="2"/>
              <a:buChar char="q"/>
            </a:pPr>
            <a:r>
              <a:rPr lang="es-ES" sz="1600" b="1" dirty="0"/>
              <a:t>Referer: </a:t>
            </a:r>
            <a:r>
              <a:rPr lang="es-ES" sz="1600" dirty="0"/>
              <a:t>URL desde el cual se originó la petición actual.</a:t>
            </a:r>
          </a:p>
          <a:p>
            <a:pPr marL="285750" lvl="2" indent="-285750">
              <a:spcBef>
                <a:spcPts val="600"/>
              </a:spcBef>
              <a:buSzPts val="1600"/>
              <a:buFont typeface="Wingdings" panose="05000000000000000000" pitchFamily="2" charset="2"/>
              <a:buChar char="q"/>
            </a:pPr>
            <a:r>
              <a:rPr lang="es-ES" sz="1600" b="1" dirty="0" err="1"/>
              <a:t>User-Agent</a:t>
            </a:r>
            <a:r>
              <a:rPr lang="es-ES" sz="1600" b="1" dirty="0"/>
              <a:t>: </a:t>
            </a:r>
            <a:r>
              <a:rPr lang="es-ES" sz="1600" dirty="0"/>
              <a:t>información (nombre, versión, etc.) acerca del software del cliente.</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22</a:t>
            </a:fld>
            <a:endParaRPr/>
          </a:p>
        </p:txBody>
      </p:sp>
    </p:spTree>
    <p:extLst>
      <p:ext uri="{BB962C8B-B14F-4D97-AF65-F5344CB8AC3E}">
        <p14:creationId xmlns:p14="http://schemas.microsoft.com/office/powerpoint/2010/main" val="2976505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Principales cabeceras de las peticiones</a:t>
            </a:r>
          </a:p>
        </p:txBody>
      </p:sp>
      <p:sp>
        <p:nvSpPr>
          <p:cNvPr id="204" name="Google Shape;204;p15"/>
          <p:cNvSpPr txBox="1">
            <a:spLocks noGrp="1"/>
          </p:cNvSpPr>
          <p:nvPr>
            <p:ph type="body" idx="1"/>
          </p:nvPr>
        </p:nvSpPr>
        <p:spPr>
          <a:xfrm>
            <a:off x="296077" y="1491630"/>
            <a:ext cx="9100545" cy="1152128"/>
          </a:xfrm>
          <a:prstGeom prst="rect">
            <a:avLst/>
          </a:prstGeom>
          <a:noFill/>
          <a:ln>
            <a:noFill/>
          </a:ln>
        </p:spPr>
        <p:txBody>
          <a:bodyPr spcFirstLastPara="1" wrap="square" lIns="91425" tIns="91425" rIns="91425" bIns="91425" anchor="t" anchorCtr="0">
            <a:noAutofit/>
          </a:bodyPr>
          <a:lstStyle/>
          <a:p>
            <a:pPr marL="285750" lvl="2" indent="-285750">
              <a:spcBef>
                <a:spcPts val="600"/>
              </a:spcBef>
              <a:buSzPts val="1600"/>
              <a:buFont typeface="Wingdings" panose="05000000000000000000" pitchFamily="2" charset="2"/>
              <a:buChar char="q"/>
            </a:pPr>
            <a:r>
              <a:rPr lang="es-ES" sz="1600" b="1" dirty="0"/>
              <a:t>Cache-Control: </a:t>
            </a:r>
            <a:r>
              <a:rPr lang="es-ES" sz="1600" dirty="0"/>
              <a:t>directivas acerca del almacenamiento de la respuesta en caché.</a:t>
            </a:r>
          </a:p>
          <a:p>
            <a:pPr marL="285750" lvl="2" indent="-285750">
              <a:spcBef>
                <a:spcPts val="600"/>
              </a:spcBef>
              <a:buSzPts val="1600"/>
              <a:buFont typeface="Wingdings" panose="05000000000000000000" pitchFamily="2" charset="2"/>
              <a:buChar char="q"/>
            </a:pPr>
            <a:r>
              <a:rPr lang="es-ES" sz="1600" b="1" dirty="0" err="1"/>
              <a:t>Etag</a:t>
            </a:r>
            <a:r>
              <a:rPr lang="es-ES" sz="1600" b="1" dirty="0"/>
              <a:t>: </a:t>
            </a:r>
            <a:r>
              <a:rPr lang="es-ES" sz="1600" dirty="0"/>
              <a:t>código que identifica el contenido actual del recurso.</a:t>
            </a:r>
          </a:p>
          <a:p>
            <a:pPr marL="285750" lvl="2" indent="-285750">
              <a:spcBef>
                <a:spcPts val="600"/>
              </a:spcBef>
              <a:buSzPts val="1600"/>
              <a:buFont typeface="Wingdings" panose="05000000000000000000" pitchFamily="2" charset="2"/>
              <a:buChar char="q"/>
            </a:pPr>
            <a:r>
              <a:rPr lang="es-ES" sz="1600" b="1" dirty="0"/>
              <a:t>Expires: </a:t>
            </a:r>
            <a:r>
              <a:rPr lang="es-ES" sz="1600" dirty="0"/>
              <a:t>indicación de hasta cuándo se puede guardar el recurso en caché.</a:t>
            </a:r>
          </a:p>
          <a:p>
            <a:pPr marL="285750" lvl="2" indent="-285750">
              <a:spcBef>
                <a:spcPts val="600"/>
              </a:spcBef>
              <a:buSzPts val="1600"/>
              <a:buFont typeface="Wingdings" panose="05000000000000000000" pitchFamily="2" charset="2"/>
              <a:buChar char="q"/>
            </a:pPr>
            <a:r>
              <a:rPr lang="es-ES" sz="1600" b="1" dirty="0"/>
              <a:t>Vary: </a:t>
            </a:r>
            <a:r>
              <a:rPr lang="es-ES" sz="1600" dirty="0"/>
              <a:t>listado de cabeceras de la petición cuyos valores pueden afectar a que cambie el contenido de un recurso..</a:t>
            </a:r>
          </a:p>
          <a:p>
            <a:pPr marL="285750" lvl="2" indent="-285750">
              <a:spcBef>
                <a:spcPts val="600"/>
              </a:spcBef>
              <a:buSzPts val="1600"/>
              <a:buFont typeface="Wingdings" panose="05000000000000000000" pitchFamily="2" charset="2"/>
              <a:buChar char="q"/>
            </a:pPr>
            <a:r>
              <a:rPr lang="es-ES" sz="1600" b="1" dirty="0" err="1"/>
              <a:t>Location</a:t>
            </a:r>
            <a:r>
              <a:rPr lang="es-ES" sz="1600" b="1" dirty="0"/>
              <a:t>: </a:t>
            </a:r>
            <a:r>
              <a:rPr lang="es-ES" sz="1600" dirty="0"/>
              <a:t>en respuestas de redirección, nuevo URL a pedir por el cliente.</a:t>
            </a:r>
          </a:p>
          <a:p>
            <a:pPr marL="285750" lvl="2" indent="-285750">
              <a:spcBef>
                <a:spcPts val="600"/>
              </a:spcBef>
              <a:buSzPts val="1600"/>
              <a:buFont typeface="Wingdings" panose="05000000000000000000" pitchFamily="2" charset="2"/>
              <a:buChar char="q"/>
            </a:pPr>
            <a:r>
              <a:rPr lang="es-ES" sz="1600" b="1" dirty="0"/>
              <a:t>Set-Cookie: </a:t>
            </a:r>
            <a:r>
              <a:rPr lang="es-ES" sz="1600" dirty="0"/>
              <a:t>establece cookies que el cliente debe enviar en futuras peticiones.</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23</a:t>
            </a:fld>
            <a:endParaRPr/>
          </a:p>
        </p:txBody>
      </p:sp>
    </p:spTree>
    <p:extLst>
      <p:ext uri="{BB962C8B-B14F-4D97-AF65-F5344CB8AC3E}">
        <p14:creationId xmlns:p14="http://schemas.microsoft.com/office/powerpoint/2010/main" val="204200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err="1"/>
              <a:t>C´odigos</a:t>
            </a:r>
            <a:r>
              <a:rPr lang="es-ES" dirty="0"/>
              <a:t> de estado de las respuestas HTTP</a:t>
            </a:r>
          </a:p>
        </p:txBody>
      </p:sp>
      <p:sp>
        <p:nvSpPr>
          <p:cNvPr id="204" name="Google Shape;204;p15"/>
          <p:cNvSpPr txBox="1">
            <a:spLocks noGrp="1"/>
          </p:cNvSpPr>
          <p:nvPr>
            <p:ph type="body" idx="1"/>
          </p:nvPr>
        </p:nvSpPr>
        <p:spPr>
          <a:xfrm>
            <a:off x="296077" y="1491630"/>
            <a:ext cx="9100545" cy="1152128"/>
          </a:xfrm>
          <a:prstGeom prst="rect">
            <a:avLst/>
          </a:prstGeom>
          <a:noFill/>
          <a:ln>
            <a:noFill/>
          </a:ln>
        </p:spPr>
        <p:txBody>
          <a:bodyPr spcFirstLastPara="1" wrap="square" lIns="91425" tIns="91425" rIns="91425" bIns="91425" anchor="t" anchorCtr="0">
            <a:noAutofit/>
          </a:bodyPr>
          <a:lstStyle/>
          <a:p>
            <a:pPr marL="285750" lvl="2" indent="-285750">
              <a:spcBef>
                <a:spcPts val="600"/>
              </a:spcBef>
              <a:buSzPts val="1600"/>
              <a:buFont typeface="Wingdings" panose="05000000000000000000" pitchFamily="2" charset="2"/>
              <a:buChar char="q"/>
            </a:pPr>
            <a:r>
              <a:rPr lang="es-ES" sz="1600" b="1" dirty="0"/>
              <a:t>Cinco tipos de código de estado:</a:t>
            </a:r>
          </a:p>
          <a:p>
            <a:pPr marL="285750" lvl="2" indent="-285750">
              <a:spcBef>
                <a:spcPts val="600"/>
              </a:spcBef>
              <a:buSzPts val="1600"/>
              <a:buFont typeface="Wingdings" panose="05000000000000000000" pitchFamily="2" charset="2"/>
              <a:buChar char="q"/>
            </a:pPr>
            <a:endParaRPr lang="es-ES" sz="1600" b="1" dirty="0"/>
          </a:p>
          <a:p>
            <a:pPr marL="742950" lvl="3" indent="-285750">
              <a:spcBef>
                <a:spcPts val="600"/>
              </a:spcBef>
              <a:buSzPts val="1600"/>
              <a:buFont typeface="Wingdings" panose="05000000000000000000" pitchFamily="2" charset="2"/>
              <a:buChar char="q"/>
            </a:pPr>
            <a:r>
              <a:rPr lang="es-ES" sz="1600" b="1" dirty="0"/>
              <a:t>1XX: </a:t>
            </a:r>
            <a:r>
              <a:rPr lang="es-ES" sz="1600" dirty="0"/>
              <a:t>de información.</a:t>
            </a:r>
          </a:p>
          <a:p>
            <a:pPr marL="742950" lvl="3" indent="-285750">
              <a:spcBef>
                <a:spcPts val="600"/>
              </a:spcBef>
              <a:buSzPts val="1600"/>
              <a:buFont typeface="Wingdings" panose="05000000000000000000" pitchFamily="2" charset="2"/>
              <a:buChar char="q"/>
            </a:pPr>
            <a:r>
              <a:rPr lang="es-ES" sz="1600" b="1" dirty="0"/>
              <a:t>2XX: </a:t>
            </a:r>
            <a:r>
              <a:rPr lang="es-ES" sz="1600" dirty="0"/>
              <a:t>petición procesada con éxito.</a:t>
            </a:r>
          </a:p>
          <a:p>
            <a:pPr marL="742950" lvl="3" indent="-285750">
              <a:spcBef>
                <a:spcPts val="600"/>
              </a:spcBef>
              <a:buSzPts val="1600"/>
              <a:buFont typeface="Wingdings" panose="05000000000000000000" pitchFamily="2" charset="2"/>
              <a:buChar char="q"/>
            </a:pPr>
            <a:r>
              <a:rPr lang="es-ES" sz="1600" b="1" dirty="0"/>
              <a:t>3XX: </a:t>
            </a:r>
            <a:r>
              <a:rPr lang="es-ES" sz="1600" dirty="0"/>
              <a:t>redirección a otro recurso.</a:t>
            </a:r>
          </a:p>
          <a:p>
            <a:pPr marL="742950" lvl="3" indent="-285750">
              <a:spcBef>
                <a:spcPts val="600"/>
              </a:spcBef>
              <a:buSzPts val="1600"/>
              <a:buFont typeface="Wingdings" panose="05000000000000000000" pitchFamily="2" charset="2"/>
              <a:buChar char="q"/>
            </a:pPr>
            <a:r>
              <a:rPr lang="es-ES" sz="1600" b="1" dirty="0"/>
              <a:t>4XX: </a:t>
            </a:r>
            <a:r>
              <a:rPr lang="es-ES" sz="1600" dirty="0"/>
              <a:t>error en la petición.</a:t>
            </a:r>
          </a:p>
          <a:p>
            <a:pPr marL="742950" lvl="3" indent="-285750">
              <a:spcBef>
                <a:spcPts val="600"/>
              </a:spcBef>
              <a:buSzPts val="1600"/>
              <a:buFont typeface="Wingdings" panose="05000000000000000000" pitchFamily="2" charset="2"/>
              <a:buChar char="q"/>
            </a:pPr>
            <a:r>
              <a:rPr lang="es-ES" sz="1600" b="1" dirty="0"/>
              <a:t>5XX: </a:t>
            </a:r>
            <a:r>
              <a:rPr lang="es-ES" sz="1600" dirty="0"/>
              <a:t>error en el servidor.</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24</a:t>
            </a:fld>
            <a:endParaRPr/>
          </a:p>
        </p:txBody>
      </p:sp>
    </p:spTree>
    <p:extLst>
      <p:ext uri="{BB962C8B-B14F-4D97-AF65-F5344CB8AC3E}">
        <p14:creationId xmlns:p14="http://schemas.microsoft.com/office/powerpoint/2010/main" val="342704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6025" y="51470"/>
            <a:ext cx="7746377" cy="857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Códigos de estado de las respuestas HTTP</a:t>
            </a:r>
            <a:endParaRPr dirty="0"/>
          </a:p>
        </p:txBody>
      </p:sp>
      <p:sp>
        <p:nvSpPr>
          <p:cNvPr id="211" name="Google Shape;211;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25</a:t>
            </a:fld>
            <a:endParaRPr/>
          </a:p>
        </p:txBody>
      </p:sp>
      <p:graphicFrame>
        <p:nvGraphicFramePr>
          <p:cNvPr id="3" name="Tabla 2">
            <a:extLst>
              <a:ext uri="{FF2B5EF4-FFF2-40B4-BE49-F238E27FC236}">
                <a16:creationId xmlns:a16="http://schemas.microsoft.com/office/drawing/2014/main" id="{6878DD58-5425-E28A-29E9-50BA2F728A20}"/>
              </a:ext>
            </a:extLst>
          </p:cNvPr>
          <p:cNvGraphicFramePr>
            <a:graphicFrameLocks noGrp="1"/>
          </p:cNvGraphicFramePr>
          <p:nvPr>
            <p:extLst>
              <p:ext uri="{D42A27DB-BD31-4B8C-83A1-F6EECF244321}">
                <p14:modId xmlns:p14="http://schemas.microsoft.com/office/powerpoint/2010/main" val="2569332298"/>
              </p:ext>
            </p:extLst>
          </p:nvPr>
        </p:nvGraphicFramePr>
        <p:xfrm>
          <a:off x="323528" y="1203598"/>
          <a:ext cx="8424936" cy="2814320"/>
        </p:xfrm>
        <a:graphic>
          <a:graphicData uri="http://schemas.openxmlformats.org/drawingml/2006/table">
            <a:tbl>
              <a:tblPr firstRow="1" bandRow="1">
                <a:tableStyleId>{793D81CF-94F2-401A-BA57-92F5A7B2D0C5}</a:tableStyleId>
              </a:tblPr>
              <a:tblGrid>
                <a:gridCol w="1194218">
                  <a:extLst>
                    <a:ext uri="{9D8B030D-6E8A-4147-A177-3AD203B41FA5}">
                      <a16:colId xmlns:a16="http://schemas.microsoft.com/office/drawing/2014/main" val="3334611603"/>
                    </a:ext>
                  </a:extLst>
                </a:gridCol>
                <a:gridCol w="2118150">
                  <a:extLst>
                    <a:ext uri="{9D8B030D-6E8A-4147-A177-3AD203B41FA5}">
                      <a16:colId xmlns:a16="http://schemas.microsoft.com/office/drawing/2014/main" val="872783215"/>
                    </a:ext>
                  </a:extLst>
                </a:gridCol>
                <a:gridCol w="5112568">
                  <a:extLst>
                    <a:ext uri="{9D8B030D-6E8A-4147-A177-3AD203B41FA5}">
                      <a16:colId xmlns:a16="http://schemas.microsoft.com/office/drawing/2014/main" val="1591953884"/>
                    </a:ext>
                  </a:extLst>
                </a:gridCol>
              </a:tblGrid>
              <a:tr h="370840">
                <a:tc>
                  <a:txBody>
                    <a:bodyPr/>
                    <a:lstStyle/>
                    <a:p>
                      <a:r>
                        <a:rPr lang="es-ES" dirty="0"/>
                        <a:t>Código</a:t>
                      </a:r>
                    </a:p>
                  </a:txBody>
                  <a:tcPr/>
                </a:tc>
                <a:tc>
                  <a:txBody>
                    <a:bodyPr/>
                    <a:lstStyle/>
                    <a:p>
                      <a:r>
                        <a:rPr lang="es-ES" dirty="0"/>
                        <a:t>Razón</a:t>
                      </a:r>
                    </a:p>
                  </a:txBody>
                  <a:tcPr/>
                </a:tc>
                <a:tc>
                  <a:txBody>
                    <a:bodyPr/>
                    <a:lstStyle/>
                    <a:p>
                      <a:r>
                        <a:rPr lang="es-ES" dirty="0"/>
                        <a:t>Significado</a:t>
                      </a:r>
                    </a:p>
                  </a:txBody>
                  <a:tcPr/>
                </a:tc>
                <a:extLst>
                  <a:ext uri="{0D108BD9-81ED-4DB2-BD59-A6C34878D82A}">
                    <a16:rowId xmlns:a16="http://schemas.microsoft.com/office/drawing/2014/main" val="4243969541"/>
                  </a:ext>
                </a:extLst>
              </a:tr>
              <a:tr h="370840">
                <a:tc>
                  <a:txBody>
                    <a:bodyPr/>
                    <a:lstStyle/>
                    <a:p>
                      <a:r>
                        <a:rPr lang="es-ES" dirty="0"/>
                        <a:t>200</a:t>
                      </a:r>
                    </a:p>
                  </a:txBody>
                  <a:tcPr/>
                </a:tc>
                <a:tc>
                  <a:txBody>
                    <a:bodyPr/>
                    <a:lstStyle/>
                    <a:p>
                      <a:r>
                        <a:rPr lang="es-ES" dirty="0"/>
                        <a:t>OK</a:t>
                      </a:r>
                    </a:p>
                  </a:txBody>
                  <a:tcPr/>
                </a:tc>
                <a:tc>
                  <a:txBody>
                    <a:bodyPr/>
                    <a:lstStyle/>
                    <a:p>
                      <a:r>
                        <a:rPr lang="es-ES" dirty="0"/>
                        <a:t>Petición procesada con ´</a:t>
                      </a:r>
                      <a:r>
                        <a:rPr lang="es-ES" dirty="0" err="1"/>
                        <a:t>exito</a:t>
                      </a:r>
                      <a:r>
                        <a:rPr lang="es-ES" dirty="0"/>
                        <a:t>.</a:t>
                      </a:r>
                    </a:p>
                  </a:txBody>
                  <a:tcPr/>
                </a:tc>
                <a:extLst>
                  <a:ext uri="{0D108BD9-81ED-4DB2-BD59-A6C34878D82A}">
                    <a16:rowId xmlns:a16="http://schemas.microsoft.com/office/drawing/2014/main" val="329701458"/>
                  </a:ext>
                </a:extLst>
              </a:tr>
              <a:tr h="370840">
                <a:tc>
                  <a:txBody>
                    <a:bodyPr/>
                    <a:lstStyle/>
                    <a:p>
                      <a:r>
                        <a:rPr lang="es-ES" dirty="0"/>
                        <a:t>301</a:t>
                      </a:r>
                    </a:p>
                  </a:txBody>
                  <a:tcPr/>
                </a:tc>
                <a:tc>
                  <a:txBody>
                    <a:bodyPr/>
                    <a:lstStyle/>
                    <a:p>
                      <a:r>
                        <a:rPr lang="es-ES" dirty="0"/>
                        <a:t>Moved </a:t>
                      </a:r>
                      <a:r>
                        <a:rPr lang="es-ES" dirty="0" err="1"/>
                        <a:t>Permanently</a:t>
                      </a:r>
                      <a:endParaRPr lang="es-ES" dirty="0"/>
                    </a:p>
                  </a:txBody>
                  <a:tcPr/>
                </a:tc>
                <a:tc>
                  <a:txBody>
                    <a:bodyPr/>
                    <a:lstStyle/>
                    <a:p>
                      <a:r>
                        <a:rPr lang="es-ES" dirty="0"/>
                        <a:t>Recurso movido a otro URL (cabecera </a:t>
                      </a:r>
                      <a:r>
                        <a:rPr lang="es-ES" dirty="0" err="1"/>
                        <a:t>Location</a:t>
                      </a:r>
                      <a:r>
                        <a:rPr lang="es-ES" dirty="0"/>
                        <a:t>), que el cliente debe usar siempre a partir de ahora.</a:t>
                      </a:r>
                    </a:p>
                  </a:txBody>
                  <a:tcPr/>
                </a:tc>
                <a:extLst>
                  <a:ext uri="{0D108BD9-81ED-4DB2-BD59-A6C34878D82A}">
                    <a16:rowId xmlns:a16="http://schemas.microsoft.com/office/drawing/2014/main" val="2261228244"/>
                  </a:ext>
                </a:extLst>
              </a:tr>
              <a:tr h="370840">
                <a:tc>
                  <a:txBody>
                    <a:bodyPr/>
                    <a:lstStyle/>
                    <a:p>
                      <a:r>
                        <a:rPr lang="es-ES" dirty="0"/>
                        <a:t>302</a:t>
                      </a:r>
                    </a:p>
                  </a:txBody>
                  <a:tcPr/>
                </a:tc>
                <a:tc>
                  <a:txBody>
                    <a:bodyPr/>
                    <a:lstStyle/>
                    <a:p>
                      <a:r>
                        <a:rPr lang="es-ES" dirty="0" err="1"/>
                        <a:t>Found</a:t>
                      </a:r>
                      <a:r>
                        <a:rPr lang="es-ES" dirty="0"/>
                        <a:t> </a:t>
                      </a:r>
                    </a:p>
                  </a:txBody>
                  <a:tcPr/>
                </a:tc>
                <a:tc>
                  <a:txBody>
                    <a:bodyPr/>
                    <a:lstStyle/>
                    <a:p>
                      <a:r>
                        <a:rPr lang="es-ES" dirty="0"/>
                        <a:t>Recurso movido temporalmente a otro URL (cabecera </a:t>
                      </a:r>
                      <a:r>
                        <a:rPr lang="es-ES" dirty="0" err="1"/>
                        <a:t>Location</a:t>
                      </a:r>
                      <a:r>
                        <a:rPr lang="es-ES" dirty="0"/>
                        <a:t>).</a:t>
                      </a:r>
                    </a:p>
                  </a:txBody>
                  <a:tcPr/>
                </a:tc>
                <a:extLst>
                  <a:ext uri="{0D108BD9-81ED-4DB2-BD59-A6C34878D82A}">
                    <a16:rowId xmlns:a16="http://schemas.microsoft.com/office/drawing/2014/main" val="1965293547"/>
                  </a:ext>
                </a:extLst>
              </a:tr>
              <a:tr h="370840">
                <a:tc>
                  <a:txBody>
                    <a:bodyPr/>
                    <a:lstStyle/>
                    <a:p>
                      <a:r>
                        <a:rPr lang="es-ES" dirty="0"/>
                        <a:t>303</a:t>
                      </a:r>
                    </a:p>
                  </a:txBody>
                  <a:tcPr/>
                </a:tc>
                <a:tc>
                  <a:txBody>
                    <a:bodyPr/>
                    <a:lstStyle/>
                    <a:p>
                      <a:r>
                        <a:rPr lang="es-ES" dirty="0" err="1"/>
                        <a:t>See</a:t>
                      </a:r>
                      <a:r>
                        <a:rPr lang="es-ES" dirty="0"/>
                        <a:t> </a:t>
                      </a:r>
                      <a:r>
                        <a:rPr lang="es-ES" dirty="0" err="1"/>
                        <a:t>Other</a:t>
                      </a:r>
                      <a:r>
                        <a:rPr lang="es-ES" dirty="0"/>
                        <a:t> </a:t>
                      </a:r>
                    </a:p>
                  </a:txBody>
                  <a:tcPr/>
                </a:tc>
                <a:tc>
                  <a:txBody>
                    <a:bodyPr/>
                    <a:lstStyle/>
                    <a:p>
                      <a:r>
                        <a:rPr lang="es-ES" dirty="0"/>
                        <a:t>Se debe cargar otro recurso (pagina de confirmación, progreso, etc.) con método GET.</a:t>
                      </a:r>
                    </a:p>
                  </a:txBody>
                  <a:tcPr/>
                </a:tc>
                <a:extLst>
                  <a:ext uri="{0D108BD9-81ED-4DB2-BD59-A6C34878D82A}">
                    <a16:rowId xmlns:a16="http://schemas.microsoft.com/office/drawing/2014/main" val="1760875688"/>
                  </a:ext>
                </a:extLst>
              </a:tr>
              <a:tr h="370840">
                <a:tc>
                  <a:txBody>
                    <a:bodyPr/>
                    <a:lstStyle/>
                    <a:p>
                      <a:r>
                        <a:rPr lang="es-ES" dirty="0"/>
                        <a:t>304</a:t>
                      </a:r>
                    </a:p>
                  </a:txBody>
                  <a:tcPr/>
                </a:tc>
                <a:tc>
                  <a:txBody>
                    <a:bodyPr/>
                    <a:lstStyle/>
                    <a:p>
                      <a:r>
                        <a:rPr lang="es-ES" dirty="0" err="1"/>
                        <a:t>Not</a:t>
                      </a:r>
                      <a:r>
                        <a:rPr lang="es-ES" dirty="0"/>
                        <a:t> </a:t>
                      </a:r>
                      <a:r>
                        <a:rPr lang="es-ES" dirty="0" err="1"/>
                        <a:t>Modified</a:t>
                      </a:r>
                      <a:endParaRPr lang="es-ES" dirty="0"/>
                    </a:p>
                  </a:txBody>
                  <a:tcPr/>
                </a:tc>
                <a:tc>
                  <a:txBody>
                    <a:bodyPr/>
                    <a:lstStyle/>
                    <a:p>
                      <a:r>
                        <a:rPr lang="es-ES" dirty="0"/>
                        <a:t>El cliente puede usar su </a:t>
                      </a:r>
                      <a:r>
                        <a:rPr lang="es-ES" dirty="0" err="1"/>
                        <a:t>versi´on</a:t>
                      </a:r>
                      <a:r>
                        <a:rPr lang="es-ES" dirty="0"/>
                        <a:t> del recurso en</a:t>
                      </a:r>
                    </a:p>
                    <a:p>
                      <a:r>
                        <a:rPr lang="es-ES" dirty="0"/>
                        <a:t>caché.</a:t>
                      </a:r>
                    </a:p>
                  </a:txBody>
                  <a:tcPr/>
                </a:tc>
                <a:extLst>
                  <a:ext uri="{0D108BD9-81ED-4DB2-BD59-A6C34878D82A}">
                    <a16:rowId xmlns:a16="http://schemas.microsoft.com/office/drawing/2014/main" val="247691767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6025" y="51470"/>
            <a:ext cx="7746377" cy="8574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Códigos de estado de las respuestas HTTP</a:t>
            </a:r>
            <a:endParaRPr dirty="0"/>
          </a:p>
        </p:txBody>
      </p:sp>
      <p:sp>
        <p:nvSpPr>
          <p:cNvPr id="211" name="Google Shape;211;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26</a:t>
            </a:fld>
            <a:endParaRPr/>
          </a:p>
        </p:txBody>
      </p:sp>
      <p:graphicFrame>
        <p:nvGraphicFramePr>
          <p:cNvPr id="3" name="Tabla 2">
            <a:extLst>
              <a:ext uri="{FF2B5EF4-FFF2-40B4-BE49-F238E27FC236}">
                <a16:creationId xmlns:a16="http://schemas.microsoft.com/office/drawing/2014/main" id="{6878DD58-5425-E28A-29E9-50BA2F728A20}"/>
              </a:ext>
            </a:extLst>
          </p:cNvPr>
          <p:cNvGraphicFramePr>
            <a:graphicFrameLocks noGrp="1"/>
          </p:cNvGraphicFramePr>
          <p:nvPr>
            <p:extLst>
              <p:ext uri="{D42A27DB-BD31-4B8C-83A1-F6EECF244321}">
                <p14:modId xmlns:p14="http://schemas.microsoft.com/office/powerpoint/2010/main" val="2166243363"/>
              </p:ext>
            </p:extLst>
          </p:nvPr>
        </p:nvGraphicFramePr>
        <p:xfrm>
          <a:off x="323528" y="1203598"/>
          <a:ext cx="8424936" cy="2225040"/>
        </p:xfrm>
        <a:graphic>
          <a:graphicData uri="http://schemas.openxmlformats.org/drawingml/2006/table">
            <a:tbl>
              <a:tblPr firstRow="1" bandRow="1">
                <a:tableStyleId>{793D81CF-94F2-401A-BA57-92F5A7B2D0C5}</a:tableStyleId>
              </a:tblPr>
              <a:tblGrid>
                <a:gridCol w="1194218">
                  <a:extLst>
                    <a:ext uri="{9D8B030D-6E8A-4147-A177-3AD203B41FA5}">
                      <a16:colId xmlns:a16="http://schemas.microsoft.com/office/drawing/2014/main" val="3334611603"/>
                    </a:ext>
                  </a:extLst>
                </a:gridCol>
                <a:gridCol w="2118150">
                  <a:extLst>
                    <a:ext uri="{9D8B030D-6E8A-4147-A177-3AD203B41FA5}">
                      <a16:colId xmlns:a16="http://schemas.microsoft.com/office/drawing/2014/main" val="872783215"/>
                    </a:ext>
                  </a:extLst>
                </a:gridCol>
                <a:gridCol w="5112568">
                  <a:extLst>
                    <a:ext uri="{9D8B030D-6E8A-4147-A177-3AD203B41FA5}">
                      <a16:colId xmlns:a16="http://schemas.microsoft.com/office/drawing/2014/main" val="1591953884"/>
                    </a:ext>
                  </a:extLst>
                </a:gridCol>
              </a:tblGrid>
              <a:tr h="370840">
                <a:tc>
                  <a:txBody>
                    <a:bodyPr/>
                    <a:lstStyle/>
                    <a:p>
                      <a:r>
                        <a:rPr lang="es-ES" dirty="0"/>
                        <a:t>Código</a:t>
                      </a:r>
                    </a:p>
                  </a:txBody>
                  <a:tcPr/>
                </a:tc>
                <a:tc>
                  <a:txBody>
                    <a:bodyPr/>
                    <a:lstStyle/>
                    <a:p>
                      <a:r>
                        <a:rPr lang="es-ES" dirty="0"/>
                        <a:t>Razón</a:t>
                      </a:r>
                    </a:p>
                  </a:txBody>
                  <a:tcPr/>
                </a:tc>
                <a:tc>
                  <a:txBody>
                    <a:bodyPr/>
                    <a:lstStyle/>
                    <a:p>
                      <a:r>
                        <a:rPr lang="es-ES" dirty="0"/>
                        <a:t>Significado</a:t>
                      </a:r>
                    </a:p>
                  </a:txBody>
                  <a:tcPr/>
                </a:tc>
                <a:extLst>
                  <a:ext uri="{0D108BD9-81ED-4DB2-BD59-A6C34878D82A}">
                    <a16:rowId xmlns:a16="http://schemas.microsoft.com/office/drawing/2014/main" val="4243969541"/>
                  </a:ext>
                </a:extLst>
              </a:tr>
              <a:tr h="370840">
                <a:tc>
                  <a:txBody>
                    <a:bodyPr/>
                    <a:lstStyle/>
                    <a:p>
                      <a:r>
                        <a:rPr lang="es-ES" dirty="0"/>
                        <a:t>400</a:t>
                      </a:r>
                    </a:p>
                  </a:txBody>
                  <a:tcPr/>
                </a:tc>
                <a:tc>
                  <a:txBody>
                    <a:bodyPr/>
                    <a:lstStyle/>
                    <a:p>
                      <a:r>
                        <a:rPr lang="es-ES" dirty="0" err="1"/>
                        <a:t>Bad</a:t>
                      </a:r>
                      <a:r>
                        <a:rPr lang="es-ES" dirty="0"/>
                        <a:t> </a:t>
                      </a:r>
                      <a:r>
                        <a:rPr lang="es-ES" dirty="0" err="1"/>
                        <a:t>Request</a:t>
                      </a:r>
                      <a:endParaRPr lang="es-ES" dirty="0"/>
                    </a:p>
                  </a:txBody>
                  <a:tcPr/>
                </a:tc>
                <a:tc>
                  <a:txBody>
                    <a:bodyPr/>
                    <a:lstStyle/>
                    <a:p>
                      <a:r>
                        <a:rPr lang="es-ES" dirty="0"/>
                        <a:t>El cliente envió una petición HTTP inválida (sintaxis, etc.).</a:t>
                      </a:r>
                    </a:p>
                  </a:txBody>
                  <a:tcPr/>
                </a:tc>
                <a:extLst>
                  <a:ext uri="{0D108BD9-81ED-4DB2-BD59-A6C34878D82A}">
                    <a16:rowId xmlns:a16="http://schemas.microsoft.com/office/drawing/2014/main" val="329701458"/>
                  </a:ext>
                </a:extLst>
              </a:tr>
              <a:tr h="370840">
                <a:tc>
                  <a:txBody>
                    <a:bodyPr/>
                    <a:lstStyle/>
                    <a:p>
                      <a:r>
                        <a:rPr lang="es-ES" dirty="0"/>
                        <a:t>403</a:t>
                      </a:r>
                    </a:p>
                  </a:txBody>
                  <a:tcPr/>
                </a:tc>
                <a:tc>
                  <a:txBody>
                    <a:bodyPr/>
                    <a:lstStyle/>
                    <a:p>
                      <a:r>
                        <a:rPr lang="es-ES" dirty="0" err="1"/>
                        <a:t>Forbidden</a:t>
                      </a:r>
                      <a:endParaRPr lang="es-ES" dirty="0"/>
                    </a:p>
                  </a:txBody>
                  <a:tcPr/>
                </a:tc>
                <a:tc>
                  <a:txBody>
                    <a:bodyPr/>
                    <a:lstStyle/>
                    <a:p>
                      <a:r>
                        <a:rPr lang="es-ES" dirty="0"/>
                        <a:t>El cliente no puede acceder al recurso.</a:t>
                      </a:r>
                    </a:p>
                  </a:txBody>
                  <a:tcPr/>
                </a:tc>
                <a:extLst>
                  <a:ext uri="{0D108BD9-81ED-4DB2-BD59-A6C34878D82A}">
                    <a16:rowId xmlns:a16="http://schemas.microsoft.com/office/drawing/2014/main" val="2261228244"/>
                  </a:ext>
                </a:extLst>
              </a:tr>
              <a:tr h="370840">
                <a:tc>
                  <a:txBody>
                    <a:bodyPr/>
                    <a:lstStyle/>
                    <a:p>
                      <a:r>
                        <a:rPr lang="es-ES" dirty="0"/>
                        <a:t>404</a:t>
                      </a:r>
                    </a:p>
                  </a:txBody>
                  <a:tcPr/>
                </a:tc>
                <a:tc>
                  <a:txBody>
                    <a:bodyPr/>
                    <a:lstStyle/>
                    <a:p>
                      <a:r>
                        <a:rPr lang="es-ES" dirty="0" err="1"/>
                        <a:t>Not</a:t>
                      </a:r>
                      <a:r>
                        <a:rPr lang="es-ES" dirty="0"/>
                        <a:t> </a:t>
                      </a:r>
                      <a:r>
                        <a:rPr lang="es-ES" dirty="0" err="1"/>
                        <a:t>Found</a:t>
                      </a:r>
                      <a:endParaRPr lang="es-ES" dirty="0"/>
                    </a:p>
                  </a:txBody>
                  <a:tcPr/>
                </a:tc>
                <a:tc>
                  <a:txBody>
                    <a:bodyPr/>
                    <a:lstStyle/>
                    <a:p>
                      <a:r>
                        <a:rPr lang="es-ES" dirty="0"/>
                        <a:t>No existe un recurso con la ruta dada.</a:t>
                      </a:r>
                    </a:p>
                  </a:txBody>
                  <a:tcPr/>
                </a:tc>
                <a:extLst>
                  <a:ext uri="{0D108BD9-81ED-4DB2-BD59-A6C34878D82A}">
                    <a16:rowId xmlns:a16="http://schemas.microsoft.com/office/drawing/2014/main" val="1965293547"/>
                  </a:ext>
                </a:extLst>
              </a:tr>
              <a:tr h="370840">
                <a:tc>
                  <a:txBody>
                    <a:bodyPr/>
                    <a:lstStyle/>
                    <a:p>
                      <a:r>
                        <a:rPr lang="es-ES" dirty="0"/>
                        <a:t>405</a:t>
                      </a:r>
                    </a:p>
                  </a:txBody>
                  <a:tcPr/>
                </a:tc>
                <a:tc>
                  <a:txBody>
                    <a:bodyPr/>
                    <a:lstStyle/>
                    <a:p>
                      <a:r>
                        <a:rPr lang="es-ES" dirty="0" err="1"/>
                        <a:t>Method</a:t>
                      </a:r>
                      <a:r>
                        <a:rPr lang="es-ES" dirty="0"/>
                        <a:t> </a:t>
                      </a:r>
                      <a:r>
                        <a:rPr lang="es-ES" dirty="0" err="1"/>
                        <a:t>Not</a:t>
                      </a:r>
                      <a:r>
                        <a:rPr lang="es-ES" dirty="0"/>
                        <a:t> </a:t>
                      </a:r>
                      <a:r>
                        <a:rPr lang="es-ES" dirty="0" err="1"/>
                        <a:t>Allowed</a:t>
                      </a:r>
                      <a:r>
                        <a:rPr lang="es-ES" dirty="0"/>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t>El recurso no admite el método indicado en la petición.</a:t>
                      </a:r>
                    </a:p>
                  </a:txBody>
                  <a:tcPr/>
                </a:tc>
                <a:extLst>
                  <a:ext uri="{0D108BD9-81ED-4DB2-BD59-A6C34878D82A}">
                    <a16:rowId xmlns:a16="http://schemas.microsoft.com/office/drawing/2014/main" val="1760875688"/>
                  </a:ext>
                </a:extLst>
              </a:tr>
              <a:tr h="370840">
                <a:tc>
                  <a:txBody>
                    <a:bodyPr/>
                    <a:lstStyle/>
                    <a:p>
                      <a:r>
                        <a:rPr lang="es-ES" dirty="0"/>
                        <a:t>500</a:t>
                      </a:r>
                    </a:p>
                  </a:txBody>
                  <a:tcPr/>
                </a:tc>
                <a:tc>
                  <a:txBody>
                    <a:bodyPr/>
                    <a:lstStyle/>
                    <a:p>
                      <a:r>
                        <a:rPr lang="es-ES" dirty="0" err="1"/>
                        <a:t>Internal</a:t>
                      </a:r>
                      <a:r>
                        <a:rPr lang="es-ES" dirty="0"/>
                        <a:t> Server Error </a:t>
                      </a:r>
                    </a:p>
                  </a:txBody>
                  <a:tcPr/>
                </a:tc>
                <a:tc>
                  <a:txBody>
                    <a:bodyPr/>
                    <a:lstStyle/>
                    <a:p>
                      <a:r>
                        <a:rPr lang="es-ES" dirty="0"/>
                        <a:t>Error en el servidor al procesar la petición</a:t>
                      </a:r>
                    </a:p>
                  </a:txBody>
                  <a:tcPr/>
                </a:tc>
                <a:extLst>
                  <a:ext uri="{0D108BD9-81ED-4DB2-BD59-A6C34878D82A}">
                    <a16:rowId xmlns:a16="http://schemas.microsoft.com/office/drawing/2014/main" val="2476917673"/>
                  </a:ext>
                </a:extLst>
              </a:tr>
            </a:tbl>
          </a:graphicData>
        </a:graphic>
      </p:graphicFrame>
    </p:spTree>
    <p:extLst>
      <p:ext uri="{BB962C8B-B14F-4D97-AF65-F5344CB8AC3E}">
        <p14:creationId xmlns:p14="http://schemas.microsoft.com/office/powerpoint/2010/main" val="2763280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Cookies</a:t>
            </a:r>
          </a:p>
        </p:txBody>
      </p:sp>
      <p:sp>
        <p:nvSpPr>
          <p:cNvPr id="204" name="Google Shape;204;p15"/>
          <p:cNvSpPr txBox="1">
            <a:spLocks noGrp="1"/>
          </p:cNvSpPr>
          <p:nvPr>
            <p:ph type="body" idx="1"/>
          </p:nvPr>
        </p:nvSpPr>
        <p:spPr>
          <a:xfrm>
            <a:off x="107504" y="1491630"/>
            <a:ext cx="9100545" cy="1152128"/>
          </a:xfrm>
          <a:prstGeom prst="rect">
            <a:avLst/>
          </a:prstGeom>
          <a:noFill/>
          <a:ln>
            <a:noFill/>
          </a:ln>
        </p:spPr>
        <p:txBody>
          <a:bodyPr spcFirstLastPara="1" wrap="square" lIns="91425" tIns="91425" rIns="91425" bIns="91425" anchor="t" anchorCtr="0">
            <a:noAutofit/>
          </a:bodyPr>
          <a:lstStyle/>
          <a:p>
            <a:pPr marL="285750" lvl="2" indent="-285750">
              <a:spcBef>
                <a:spcPts val="600"/>
              </a:spcBef>
              <a:buSzPts val="1600"/>
              <a:buFont typeface="Wingdings" panose="05000000000000000000" pitchFamily="2" charset="2"/>
              <a:buChar char="q"/>
            </a:pPr>
            <a:r>
              <a:rPr lang="es-ES" sz="1800" dirty="0"/>
              <a:t>HTTP es un protocolo sin estado, esto es, cada petición es independiente de las demás.</a:t>
            </a:r>
          </a:p>
          <a:p>
            <a:pPr marL="285750" lvl="2" indent="-285750">
              <a:spcBef>
                <a:spcPts val="600"/>
              </a:spcBef>
              <a:buSzPts val="1600"/>
              <a:buFont typeface="Wingdings" panose="05000000000000000000" pitchFamily="2" charset="2"/>
              <a:buChar char="q"/>
            </a:pPr>
            <a:endParaRPr lang="es-ES" sz="1800" dirty="0"/>
          </a:p>
          <a:p>
            <a:pPr marL="285750" lvl="2" indent="-285750">
              <a:spcBef>
                <a:spcPts val="600"/>
              </a:spcBef>
              <a:buSzPts val="1600"/>
              <a:buFont typeface="Wingdings" panose="05000000000000000000" pitchFamily="2" charset="2"/>
              <a:buChar char="q"/>
            </a:pPr>
            <a:r>
              <a:rPr lang="es-ES" sz="1800" dirty="0"/>
              <a:t>Las cookies permiten mantener estado: consisten en pequeñas cantidades de datos asociados a un nombre que el servidor genera y envía al cliente en mensajes de respuesta para que este las incluya en sucesivas peticiones.</a:t>
            </a:r>
            <a:endParaRPr sz="18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27</a:t>
            </a:fld>
            <a:endParaRPr/>
          </a:p>
        </p:txBody>
      </p:sp>
    </p:spTree>
    <p:extLst>
      <p:ext uri="{BB962C8B-B14F-4D97-AF65-F5344CB8AC3E}">
        <p14:creationId xmlns:p14="http://schemas.microsoft.com/office/powerpoint/2010/main" val="3224915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Estructura de las cookies</a:t>
            </a:r>
          </a:p>
        </p:txBody>
      </p:sp>
      <p:sp>
        <p:nvSpPr>
          <p:cNvPr id="204" name="Google Shape;204;p15"/>
          <p:cNvSpPr txBox="1">
            <a:spLocks noGrp="1"/>
          </p:cNvSpPr>
          <p:nvPr>
            <p:ph type="body" idx="1"/>
          </p:nvPr>
        </p:nvSpPr>
        <p:spPr>
          <a:xfrm>
            <a:off x="43455" y="771550"/>
            <a:ext cx="9100545" cy="1152128"/>
          </a:xfrm>
          <a:prstGeom prst="rect">
            <a:avLst/>
          </a:prstGeom>
          <a:noFill/>
          <a:ln>
            <a:noFill/>
          </a:ln>
        </p:spPr>
        <p:txBody>
          <a:bodyPr spcFirstLastPara="1" wrap="square" lIns="91425" tIns="91425" rIns="91425" bIns="91425" anchor="t" anchorCtr="0">
            <a:noAutofit/>
          </a:bodyPr>
          <a:lstStyle/>
          <a:p>
            <a:pPr marL="0" lvl="2" indent="0">
              <a:spcBef>
                <a:spcPts val="600"/>
              </a:spcBef>
              <a:buSzPts val="1600"/>
              <a:buNone/>
            </a:pPr>
            <a:r>
              <a:rPr lang="es-ES" sz="1600" dirty="0"/>
              <a:t>Una cookie se representa como una pequeña cadena de texto que contiene:</a:t>
            </a:r>
          </a:p>
          <a:p>
            <a:pPr marL="285750" lvl="2" indent="-285750">
              <a:spcBef>
                <a:spcPts val="600"/>
              </a:spcBef>
              <a:buSzPts val="1600"/>
              <a:buFont typeface="Wingdings" panose="05000000000000000000" pitchFamily="2" charset="2"/>
              <a:buChar char="q"/>
            </a:pPr>
            <a:endParaRPr lang="es-ES" sz="1600" dirty="0"/>
          </a:p>
          <a:p>
            <a:pPr marL="285750" lvl="2" indent="-285750">
              <a:spcBef>
                <a:spcPts val="600"/>
              </a:spcBef>
              <a:buSzPts val="1600"/>
              <a:buFont typeface="Wingdings" panose="05000000000000000000" pitchFamily="2" charset="2"/>
              <a:buChar char="q"/>
            </a:pPr>
            <a:r>
              <a:rPr lang="es-ES" sz="1600" b="1" dirty="0"/>
              <a:t>Un nombre: </a:t>
            </a:r>
            <a:r>
              <a:rPr lang="es-ES" sz="1600" dirty="0"/>
              <a:t>un servidor puede establecer varias cookies con distintos nombres.</a:t>
            </a:r>
            <a:endParaRPr lang="es-ES" sz="1600" b="1" dirty="0"/>
          </a:p>
          <a:p>
            <a:pPr marL="285750" lvl="2" indent="-285750">
              <a:spcBef>
                <a:spcPts val="600"/>
              </a:spcBef>
              <a:buSzPts val="1600"/>
              <a:buFont typeface="Wingdings" panose="05000000000000000000" pitchFamily="2" charset="2"/>
              <a:buChar char="q"/>
            </a:pPr>
            <a:r>
              <a:rPr lang="es-ES" sz="1600" b="1" dirty="0"/>
              <a:t>Un valor:</a:t>
            </a:r>
            <a:r>
              <a:rPr lang="es-ES" sz="1600" dirty="0"/>
              <a:t> los datos de la cookie en sí mismos.</a:t>
            </a:r>
          </a:p>
          <a:p>
            <a:pPr marL="285750" lvl="2" indent="-285750">
              <a:spcBef>
                <a:spcPts val="600"/>
              </a:spcBef>
              <a:buSzPts val="1600"/>
              <a:buFont typeface="Wingdings" panose="05000000000000000000" pitchFamily="2" charset="2"/>
              <a:buChar char="q"/>
            </a:pPr>
            <a:r>
              <a:rPr lang="es-ES" sz="1600" b="1" dirty="0"/>
              <a:t>Atributos:</a:t>
            </a:r>
          </a:p>
          <a:p>
            <a:pPr marL="742950" lvl="3" indent="-285750">
              <a:spcBef>
                <a:spcPts val="600"/>
              </a:spcBef>
              <a:buSzPts val="1600"/>
              <a:buFont typeface="Wingdings" panose="05000000000000000000" pitchFamily="2" charset="2"/>
              <a:buChar char="q"/>
            </a:pPr>
            <a:r>
              <a:rPr lang="es-ES" sz="1600" b="1" dirty="0" err="1"/>
              <a:t>Domain</a:t>
            </a:r>
            <a:r>
              <a:rPr lang="es-ES" sz="1600" b="1" dirty="0"/>
              <a:t> y </a:t>
            </a:r>
            <a:r>
              <a:rPr lang="es-ES" sz="1600" b="1" dirty="0" err="1"/>
              <a:t>Path</a:t>
            </a:r>
            <a:r>
              <a:rPr lang="es-ES" sz="1600" b="1" dirty="0"/>
              <a:t>:</a:t>
            </a:r>
            <a:r>
              <a:rPr lang="es-ES" sz="1600" dirty="0"/>
              <a:t> definen en qué peticiones, por autoridad y ruta, el cliente </a:t>
            </a:r>
            <a:r>
              <a:rPr lang="es-ES" sz="1600" dirty="0" err="1"/>
              <a:t>enviar´a</a:t>
            </a:r>
            <a:r>
              <a:rPr lang="es-ES" sz="1600" dirty="0"/>
              <a:t> la cookie al servidor.</a:t>
            </a:r>
          </a:p>
          <a:p>
            <a:pPr marL="742950" lvl="3" indent="-285750">
              <a:spcBef>
                <a:spcPts val="600"/>
              </a:spcBef>
              <a:buSzPts val="1600"/>
              <a:buFont typeface="Wingdings" panose="05000000000000000000" pitchFamily="2" charset="2"/>
              <a:buChar char="q"/>
            </a:pPr>
            <a:r>
              <a:rPr lang="es-ES" sz="1600" b="1" dirty="0"/>
              <a:t>Expires y Max-Age:</a:t>
            </a:r>
            <a:r>
              <a:rPr lang="es-ES" sz="1600" dirty="0"/>
              <a:t> definen cuándo la cookie debe dejar de ser utilizada por el cliente. Si no se especifica ninguno, se elimina al cierre del navegador.</a:t>
            </a:r>
          </a:p>
          <a:p>
            <a:pPr marL="742950" lvl="3" indent="-285750">
              <a:spcBef>
                <a:spcPts val="600"/>
              </a:spcBef>
              <a:buSzPts val="1600"/>
              <a:buFont typeface="Wingdings" panose="05000000000000000000" pitchFamily="2" charset="2"/>
              <a:buChar char="q"/>
            </a:pPr>
            <a:r>
              <a:rPr lang="es-ES" sz="1600" b="1" dirty="0" err="1"/>
              <a:t>Secure</a:t>
            </a:r>
            <a:r>
              <a:rPr lang="es-ES" sz="1600" b="1" dirty="0"/>
              <a:t>:</a:t>
            </a:r>
            <a:r>
              <a:rPr lang="es-ES" sz="1600" dirty="0"/>
              <a:t> la cookie solo puede ser enviada por canales seguros(HTTPS típicamente).</a:t>
            </a:r>
          </a:p>
          <a:p>
            <a:pPr marL="742950" lvl="3" indent="-285750">
              <a:spcBef>
                <a:spcPts val="600"/>
              </a:spcBef>
              <a:buSzPts val="1600"/>
              <a:buFont typeface="Wingdings" panose="05000000000000000000" pitchFamily="2" charset="2"/>
              <a:buChar char="q"/>
            </a:pPr>
            <a:r>
              <a:rPr lang="es-ES" sz="1600" b="1" dirty="0" err="1"/>
              <a:t>HttpOnly</a:t>
            </a:r>
            <a:r>
              <a:rPr lang="es-ES" sz="1600" b="1" dirty="0"/>
              <a:t>:</a:t>
            </a:r>
            <a:r>
              <a:rPr lang="es-ES" sz="1600" dirty="0"/>
              <a:t> solo se debe enviar o permitir acceso a la cookie a través de HTTP o HTTPS. Por ejemplo, no debe ser accesible a código JavaScript (por motivos de seguridad).</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28</a:t>
            </a:fld>
            <a:endParaRPr/>
          </a:p>
        </p:txBody>
      </p:sp>
    </p:spTree>
    <p:extLst>
      <p:ext uri="{BB962C8B-B14F-4D97-AF65-F5344CB8AC3E}">
        <p14:creationId xmlns:p14="http://schemas.microsoft.com/office/powerpoint/2010/main" val="510691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Aplicaciones de las cookies</a:t>
            </a:r>
          </a:p>
        </p:txBody>
      </p:sp>
      <p:sp>
        <p:nvSpPr>
          <p:cNvPr id="204" name="Google Shape;204;p15"/>
          <p:cNvSpPr txBox="1">
            <a:spLocks noGrp="1"/>
          </p:cNvSpPr>
          <p:nvPr>
            <p:ph type="body" idx="1"/>
          </p:nvPr>
        </p:nvSpPr>
        <p:spPr>
          <a:xfrm>
            <a:off x="43455" y="915566"/>
            <a:ext cx="9100545" cy="1152128"/>
          </a:xfrm>
          <a:prstGeom prst="rect">
            <a:avLst/>
          </a:prstGeom>
          <a:noFill/>
          <a:ln>
            <a:noFill/>
          </a:ln>
        </p:spPr>
        <p:txBody>
          <a:bodyPr spcFirstLastPara="1" wrap="square" lIns="91425" tIns="91425" rIns="91425" bIns="91425" anchor="t" anchorCtr="0">
            <a:noAutofit/>
          </a:bodyPr>
          <a:lstStyle/>
          <a:p>
            <a:pPr marL="0" lvl="2" indent="0">
              <a:spcBef>
                <a:spcPts val="600"/>
              </a:spcBef>
              <a:buSzPts val="1600"/>
              <a:buNone/>
            </a:pPr>
            <a:r>
              <a:rPr lang="es-ES" sz="1600" dirty="0"/>
              <a:t>Algunos usos típicos de las cookies son los siguientes:</a:t>
            </a:r>
          </a:p>
          <a:p>
            <a:pPr marL="0" lvl="2" indent="0">
              <a:spcBef>
                <a:spcPts val="600"/>
              </a:spcBef>
              <a:buSzPts val="1600"/>
              <a:buNone/>
            </a:pPr>
            <a:endParaRPr lang="es-ES" sz="1600" dirty="0"/>
          </a:p>
          <a:p>
            <a:pPr marL="742950" lvl="3" indent="-285750">
              <a:spcBef>
                <a:spcPts val="600"/>
              </a:spcBef>
              <a:buSzPts val="1600"/>
              <a:buFont typeface="Wingdings" panose="05000000000000000000" pitchFamily="2" charset="2"/>
              <a:buChar char="q"/>
            </a:pPr>
            <a:r>
              <a:rPr lang="es-ES" sz="1600" b="1" dirty="0"/>
              <a:t>Gestión de sesiones</a:t>
            </a:r>
            <a:r>
              <a:rPr lang="es-ES" sz="1600" dirty="0"/>
              <a:t>: el usuario se autentica al principio para crear una sesión (el servidor envía una cookie con un token de sesión). El servidor identifica peticiones subsiguientes como parte de la misma sesión porque incluyen este mismo token de sesión</a:t>
            </a:r>
          </a:p>
          <a:p>
            <a:pPr marL="742950" lvl="3" indent="-285750">
              <a:spcBef>
                <a:spcPts val="600"/>
              </a:spcBef>
              <a:buSzPts val="1600"/>
              <a:buFont typeface="Wingdings" panose="05000000000000000000" pitchFamily="2" charset="2"/>
              <a:buChar char="q"/>
            </a:pPr>
            <a:endParaRPr lang="es-ES" sz="1600" dirty="0"/>
          </a:p>
          <a:p>
            <a:pPr marL="742950" lvl="3" indent="-285750">
              <a:spcBef>
                <a:spcPts val="600"/>
              </a:spcBef>
              <a:buSzPts val="1600"/>
              <a:buFont typeface="Wingdings" panose="05000000000000000000" pitchFamily="2" charset="2"/>
              <a:buChar char="q"/>
            </a:pPr>
            <a:r>
              <a:rPr lang="es-ES" sz="1600" b="1" dirty="0"/>
              <a:t>Almacenamiento de preferencias en el lado del cliente: </a:t>
            </a:r>
            <a:r>
              <a:rPr lang="es-ES" sz="1600" dirty="0"/>
              <a:t>se pueden almacenar en cookies las preferencias del usuario para el sitio Web en su navegador Web.</a:t>
            </a:r>
          </a:p>
          <a:p>
            <a:pPr marL="742950" lvl="3" indent="-285750">
              <a:spcBef>
                <a:spcPts val="600"/>
              </a:spcBef>
              <a:buSzPts val="1600"/>
              <a:buFont typeface="Wingdings" panose="05000000000000000000" pitchFamily="2" charset="2"/>
              <a:buChar char="q"/>
            </a:pPr>
            <a:endParaRPr lang="es-ES" sz="1600" dirty="0"/>
          </a:p>
          <a:p>
            <a:pPr marL="742950" lvl="3" indent="-285750">
              <a:spcBef>
                <a:spcPts val="600"/>
              </a:spcBef>
              <a:buSzPts val="1600"/>
              <a:buFont typeface="Wingdings" panose="05000000000000000000" pitchFamily="2" charset="2"/>
              <a:buChar char="q"/>
            </a:pPr>
            <a:r>
              <a:rPr lang="es-ES" sz="1600" b="1" dirty="0"/>
              <a:t>Rastreo de usuarios: </a:t>
            </a:r>
            <a:r>
              <a:rPr lang="es-ES" sz="1600" dirty="0"/>
              <a:t>los sitios Web pueden utilizar cookies para rastrear el comportamiento de los usuarios (cuando terceros hacen este rastreo, por ejemplo con fines comerciales, se puede considerar que su uso es abusivo</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29</a:t>
            </a:fld>
            <a:endParaRPr/>
          </a:p>
        </p:txBody>
      </p:sp>
    </p:spTree>
    <p:extLst>
      <p:ext uri="{BB962C8B-B14F-4D97-AF65-F5344CB8AC3E}">
        <p14:creationId xmlns:p14="http://schemas.microsoft.com/office/powerpoint/2010/main" val="220594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41" name="Google Shape;41;p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a:t>
            </a:fld>
            <a:endParaRPr/>
          </a:p>
        </p:txBody>
      </p:sp>
      <p:sp>
        <p:nvSpPr>
          <p:cNvPr id="3" name="Marcador de texto 2">
            <a:extLst>
              <a:ext uri="{FF2B5EF4-FFF2-40B4-BE49-F238E27FC236}">
                <a16:creationId xmlns:a16="http://schemas.microsoft.com/office/drawing/2014/main" id="{97350142-7AED-70F3-C5FB-4324B7D50F5A}"/>
              </a:ext>
            </a:extLst>
          </p:cNvPr>
          <p:cNvSpPr>
            <a:spLocks noGrp="1"/>
          </p:cNvSpPr>
          <p:nvPr>
            <p:ph type="body" idx="1"/>
          </p:nvPr>
        </p:nvSpPr>
        <p:spPr>
          <a:xfrm>
            <a:off x="893700" y="1635646"/>
            <a:ext cx="7278775" cy="2379712"/>
          </a:xfrm>
        </p:spPr>
        <p:txBody>
          <a:bodyPr/>
          <a:lstStyle/>
          <a:p>
            <a:r>
              <a:rPr lang="es-ES" dirty="0"/>
              <a:t>HTTP (</a:t>
            </a:r>
            <a:r>
              <a:rPr lang="es-ES" dirty="0" err="1"/>
              <a:t>Hypertext</a:t>
            </a:r>
            <a:r>
              <a:rPr lang="es-ES" dirty="0"/>
              <a:t> Transfer </a:t>
            </a:r>
            <a:r>
              <a:rPr lang="es-ES" dirty="0" err="1"/>
              <a:t>Protocol</a:t>
            </a:r>
            <a:r>
              <a:rPr lang="es-ES" dirty="0"/>
              <a:t>) es un protocolo sin estado de la capa de aplicación para sistemas de información de hipertexto distribuidos y colaborativos.</a:t>
            </a:r>
          </a:p>
          <a:p>
            <a:endParaRPr lang="es-ES" dirty="0"/>
          </a:p>
        </p:txBody>
      </p:sp>
      <p:sp>
        <p:nvSpPr>
          <p:cNvPr id="4" name="Título 3">
            <a:extLst>
              <a:ext uri="{FF2B5EF4-FFF2-40B4-BE49-F238E27FC236}">
                <a16:creationId xmlns:a16="http://schemas.microsoft.com/office/drawing/2014/main" id="{84313122-91D9-8F97-FF44-3E89F80097EB}"/>
              </a:ext>
            </a:extLst>
          </p:cNvPr>
          <p:cNvSpPr>
            <a:spLocks noGrp="1"/>
          </p:cNvSpPr>
          <p:nvPr>
            <p:ph type="title"/>
          </p:nvPr>
        </p:nvSpPr>
        <p:spPr/>
        <p:txBody>
          <a:bodyPr/>
          <a:lstStyle/>
          <a:p>
            <a:r>
              <a:rPr lang="es-ES" dirty="0"/>
              <a:t>El protocolo HTTP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HTTP sobre TLS (HTTPS)</a:t>
            </a:r>
          </a:p>
        </p:txBody>
      </p:sp>
      <p:sp>
        <p:nvSpPr>
          <p:cNvPr id="204" name="Google Shape;204;p15"/>
          <p:cNvSpPr txBox="1">
            <a:spLocks noGrp="1"/>
          </p:cNvSpPr>
          <p:nvPr>
            <p:ph type="body" idx="1"/>
          </p:nvPr>
        </p:nvSpPr>
        <p:spPr>
          <a:xfrm>
            <a:off x="179513" y="1851670"/>
            <a:ext cx="8784976" cy="1152128"/>
          </a:xfrm>
          <a:prstGeom prst="rect">
            <a:avLst/>
          </a:prstGeom>
          <a:noFill/>
          <a:ln>
            <a:noFill/>
          </a:ln>
        </p:spPr>
        <p:txBody>
          <a:bodyPr spcFirstLastPara="1" wrap="square" lIns="91425" tIns="91425" rIns="91425" bIns="91425" anchor="t" anchorCtr="0">
            <a:noAutofit/>
          </a:bodyPr>
          <a:lstStyle/>
          <a:p>
            <a:pPr marL="0" lvl="2" indent="0">
              <a:spcBef>
                <a:spcPts val="600"/>
              </a:spcBef>
              <a:buSzPts val="1600"/>
              <a:buNone/>
            </a:pPr>
            <a:r>
              <a:rPr lang="es-ES" sz="1600" dirty="0"/>
              <a:t>HTTP sobre TLS, también llamado HTTPS (</a:t>
            </a:r>
            <a:r>
              <a:rPr lang="es-ES" sz="1600" dirty="0" err="1"/>
              <a:t>Hypertext</a:t>
            </a:r>
            <a:r>
              <a:rPr lang="es-ES" sz="1600" dirty="0"/>
              <a:t> Transfer </a:t>
            </a:r>
            <a:r>
              <a:rPr lang="es-ES" sz="1600" dirty="0" err="1"/>
              <a:t>Protocol</a:t>
            </a:r>
            <a:r>
              <a:rPr lang="es-ES" sz="1600" dirty="0"/>
              <a:t> </a:t>
            </a:r>
            <a:r>
              <a:rPr lang="es-ES" sz="1600" dirty="0" err="1"/>
              <a:t>Secure</a:t>
            </a:r>
            <a:r>
              <a:rPr lang="es-ES" sz="1600" dirty="0"/>
              <a:t>), define cómo se transporta HTTP sobre un canal seguro TLS (</a:t>
            </a:r>
            <a:r>
              <a:rPr lang="es-ES" sz="1600" dirty="0" err="1"/>
              <a:t>Transport</a:t>
            </a:r>
            <a:r>
              <a:rPr lang="es-ES" sz="1600" dirty="0"/>
              <a:t> </a:t>
            </a:r>
            <a:r>
              <a:rPr lang="es-ES" sz="1600" dirty="0" err="1"/>
              <a:t>Layer</a:t>
            </a:r>
            <a:r>
              <a:rPr lang="es-ES" sz="1600" dirty="0"/>
              <a:t> Security).</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30</a:t>
            </a:fld>
            <a:endParaRPr/>
          </a:p>
        </p:txBody>
      </p:sp>
    </p:spTree>
    <p:extLst>
      <p:ext uri="{BB962C8B-B14F-4D97-AF65-F5344CB8AC3E}">
        <p14:creationId xmlns:p14="http://schemas.microsoft.com/office/powerpoint/2010/main" val="1406323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1151" y="0"/>
            <a:ext cx="7848872" cy="648072"/>
          </a:xfrm>
          <a:prstGeom prst="rect">
            <a:avLst/>
          </a:prstGeom>
          <a:noFill/>
          <a:ln>
            <a:noFill/>
          </a:ln>
        </p:spPr>
        <p:txBody>
          <a:bodyPr spcFirstLastPara="1" wrap="square" lIns="91425" tIns="91425" rIns="91425" bIns="91425" anchor="t" anchorCtr="0">
            <a:noAutofit/>
          </a:bodyPr>
          <a:lstStyle/>
          <a:p>
            <a:pPr marL="177800" lvl="1">
              <a:spcBef>
                <a:spcPts val="600"/>
              </a:spcBef>
              <a:buSzPts val="1600"/>
            </a:pPr>
            <a:r>
              <a:rPr lang="es-ES" dirty="0"/>
              <a:t>Propiedades de seguridad de HTTPS</a:t>
            </a:r>
          </a:p>
        </p:txBody>
      </p:sp>
      <p:sp>
        <p:nvSpPr>
          <p:cNvPr id="204" name="Google Shape;204;p15"/>
          <p:cNvSpPr txBox="1">
            <a:spLocks noGrp="1"/>
          </p:cNvSpPr>
          <p:nvPr>
            <p:ph type="body" idx="1"/>
          </p:nvPr>
        </p:nvSpPr>
        <p:spPr>
          <a:xfrm>
            <a:off x="179512" y="1203598"/>
            <a:ext cx="8784976" cy="1152128"/>
          </a:xfrm>
          <a:prstGeom prst="rect">
            <a:avLst/>
          </a:prstGeom>
          <a:noFill/>
          <a:ln>
            <a:noFill/>
          </a:ln>
        </p:spPr>
        <p:txBody>
          <a:bodyPr spcFirstLastPara="1" wrap="square" lIns="91425" tIns="91425" rIns="91425" bIns="91425" anchor="t" anchorCtr="0">
            <a:noAutofit/>
          </a:bodyPr>
          <a:lstStyle/>
          <a:p>
            <a:pPr marL="0" lvl="2" indent="0">
              <a:spcBef>
                <a:spcPts val="600"/>
              </a:spcBef>
              <a:buSzPts val="1600"/>
              <a:buNone/>
            </a:pPr>
            <a:r>
              <a:rPr lang="es-ES" sz="1600" dirty="0"/>
              <a:t>El uso de HTTP sobre TLS proporciona las siguientes propiedades de seguridad:</a:t>
            </a:r>
          </a:p>
          <a:p>
            <a:pPr marL="0" lvl="2" indent="0">
              <a:spcBef>
                <a:spcPts val="600"/>
              </a:spcBef>
              <a:buSzPts val="1600"/>
              <a:buNone/>
            </a:pPr>
            <a:endParaRPr lang="es-ES" sz="1600" dirty="0"/>
          </a:p>
          <a:p>
            <a:pPr marL="742950" lvl="3" indent="-285750">
              <a:spcBef>
                <a:spcPts val="600"/>
              </a:spcBef>
              <a:buSzPts val="1600"/>
              <a:buFont typeface="Wingdings" panose="05000000000000000000" pitchFamily="2" charset="2"/>
              <a:buChar char="q"/>
            </a:pPr>
            <a:r>
              <a:rPr lang="es-ES" sz="1600" dirty="0"/>
              <a:t>Autenticación: se autentica siempre al servidor y, opcionalmente, al cliente.</a:t>
            </a:r>
          </a:p>
          <a:p>
            <a:pPr marL="742950" lvl="3" indent="-285750">
              <a:spcBef>
                <a:spcPts val="600"/>
              </a:spcBef>
              <a:buSzPts val="1600"/>
              <a:buFont typeface="Wingdings" panose="05000000000000000000" pitchFamily="2" charset="2"/>
              <a:buChar char="q"/>
            </a:pPr>
            <a:endParaRPr lang="es-ES" sz="1600" dirty="0"/>
          </a:p>
          <a:p>
            <a:pPr marL="742950" lvl="3" indent="-285750">
              <a:spcBef>
                <a:spcPts val="600"/>
              </a:spcBef>
              <a:buSzPts val="1600"/>
              <a:buFont typeface="Wingdings" panose="05000000000000000000" pitchFamily="2" charset="2"/>
              <a:buChar char="q"/>
            </a:pPr>
            <a:r>
              <a:rPr lang="es-ES" sz="1600" dirty="0"/>
              <a:t>Confidencialidad: los datos enviados por el canal seguro una vez este se ha establecido son solo visibles por los dos extremos del mismo.</a:t>
            </a:r>
          </a:p>
          <a:p>
            <a:pPr marL="742950" lvl="3" indent="-285750">
              <a:spcBef>
                <a:spcPts val="600"/>
              </a:spcBef>
              <a:buSzPts val="1600"/>
              <a:buFont typeface="Wingdings" panose="05000000000000000000" pitchFamily="2" charset="2"/>
              <a:buChar char="q"/>
            </a:pPr>
            <a:endParaRPr lang="es-ES" sz="1600" dirty="0"/>
          </a:p>
          <a:p>
            <a:pPr marL="742950" lvl="3" indent="-285750">
              <a:spcBef>
                <a:spcPts val="600"/>
              </a:spcBef>
              <a:buSzPts val="1600"/>
              <a:buFont typeface="Wingdings" panose="05000000000000000000" pitchFamily="2" charset="2"/>
              <a:buChar char="q"/>
            </a:pPr>
            <a:r>
              <a:rPr lang="es-ES" sz="1600" dirty="0"/>
              <a:t>Integridad: cualquier modificación de los datos enviados por el canal seguro una vez se ha establecido este será detectada.</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31</a:t>
            </a:fld>
            <a:endParaRPr/>
          </a:p>
        </p:txBody>
      </p:sp>
    </p:spTree>
    <p:extLst>
      <p:ext uri="{BB962C8B-B14F-4D97-AF65-F5344CB8AC3E}">
        <p14:creationId xmlns:p14="http://schemas.microsoft.com/office/powerpoint/2010/main" val="237360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DF709B-41C5-87A7-BD43-B2B43FF25E20}"/>
              </a:ext>
            </a:extLst>
          </p:cNvPr>
          <p:cNvSpPr>
            <a:spLocks noGrp="1"/>
          </p:cNvSpPr>
          <p:nvPr>
            <p:ph type="title"/>
          </p:nvPr>
        </p:nvSpPr>
        <p:spPr/>
        <p:txBody>
          <a:bodyPr/>
          <a:lstStyle/>
          <a:p>
            <a:r>
              <a:rPr lang="es-ES" dirty="0"/>
              <a:t>El protocolo HTTP</a:t>
            </a:r>
          </a:p>
        </p:txBody>
      </p:sp>
      <p:sp>
        <p:nvSpPr>
          <p:cNvPr id="3" name="Marcador de texto 2">
            <a:extLst>
              <a:ext uri="{FF2B5EF4-FFF2-40B4-BE49-F238E27FC236}">
                <a16:creationId xmlns:a16="http://schemas.microsoft.com/office/drawing/2014/main" id="{A77F980D-17AC-AF74-9997-3840071256A2}"/>
              </a:ext>
            </a:extLst>
          </p:cNvPr>
          <p:cNvSpPr>
            <a:spLocks noGrp="1"/>
          </p:cNvSpPr>
          <p:nvPr>
            <p:ph type="body" idx="1"/>
          </p:nvPr>
        </p:nvSpPr>
        <p:spPr>
          <a:xfrm>
            <a:off x="893624" y="1200150"/>
            <a:ext cx="7926848" cy="3725700"/>
          </a:xfrm>
        </p:spPr>
        <p:txBody>
          <a:bodyPr/>
          <a:lstStyle/>
          <a:p>
            <a:pPr marL="101600" indent="0">
              <a:buNone/>
            </a:pPr>
            <a:r>
              <a:rPr lang="es-ES" sz="1600" dirty="0"/>
              <a:t>HTTP se basa en el envío de mensajes sobre el protocolo de transporte TCP:</a:t>
            </a:r>
          </a:p>
          <a:p>
            <a:pPr marL="101600" indent="0">
              <a:buNone/>
            </a:pPr>
            <a:endParaRPr lang="es-ES" sz="1600" dirty="0"/>
          </a:p>
          <a:p>
            <a:pPr>
              <a:buFont typeface="Wingdings" panose="05000000000000000000" pitchFamily="2" charset="2"/>
              <a:buChar char="q"/>
            </a:pPr>
            <a:r>
              <a:rPr lang="es-ES" sz="1600" dirty="0"/>
              <a:t>El cliente envía un mensaje de petición a un servidor, solicitando realizar una acción sobre un recurso determinado (habitualmente, obtener el recurso).</a:t>
            </a:r>
          </a:p>
          <a:p>
            <a:pPr>
              <a:buFont typeface="Wingdings" panose="05000000000000000000" pitchFamily="2" charset="2"/>
              <a:buChar char="q"/>
            </a:pPr>
            <a:endParaRPr lang="es-ES" sz="1600" dirty="0"/>
          </a:p>
          <a:p>
            <a:pPr>
              <a:buFont typeface="Wingdings" panose="05000000000000000000" pitchFamily="2" charset="2"/>
              <a:buChar char="q"/>
            </a:pPr>
            <a:r>
              <a:rPr lang="es-ES" sz="1600" dirty="0"/>
              <a:t>El servidor envía un mensaje de respuesta a la petición del cliente (habitualmente, incluyendo el recurso solicitado).</a:t>
            </a:r>
          </a:p>
        </p:txBody>
      </p:sp>
      <p:sp>
        <p:nvSpPr>
          <p:cNvPr id="5" name="Marcador de número de diapositiva 4">
            <a:extLst>
              <a:ext uri="{FF2B5EF4-FFF2-40B4-BE49-F238E27FC236}">
                <a16:creationId xmlns:a16="http://schemas.microsoft.com/office/drawing/2014/main" id="{FE19FB23-B2C8-88A4-E065-7F1410BD61B9}"/>
              </a:ext>
            </a:extLst>
          </p:cNvPr>
          <p:cNvSpPr>
            <a:spLocks noGrp="1"/>
          </p:cNvSpPr>
          <p:nvPr>
            <p:ph type="sldNum" idx="10"/>
          </p:nvPr>
        </p:nvSpPr>
        <p:spPr/>
        <p:txBody>
          <a:bodyPr/>
          <a:lstStyle/>
          <a:p>
            <a:fld id="{00000000-1234-1234-1234-123412341234}" type="slidenum">
              <a:rPr lang="es-ES" smtClean="0"/>
              <a:pPr/>
              <a:t>4</a:t>
            </a:fld>
            <a:endParaRPr lang="es-ES" dirty="0"/>
          </a:p>
        </p:txBody>
      </p:sp>
    </p:spTree>
    <p:extLst>
      <p:ext uri="{BB962C8B-B14F-4D97-AF65-F5344CB8AC3E}">
        <p14:creationId xmlns:p14="http://schemas.microsoft.com/office/powerpoint/2010/main" val="16000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180528" y="3442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Versiones del protocolo</a:t>
            </a:r>
            <a:endParaRPr dirty="0"/>
          </a:p>
        </p:txBody>
      </p:sp>
      <p:sp>
        <p:nvSpPr>
          <p:cNvPr id="165" name="Google Shape;165;p12"/>
          <p:cNvSpPr txBox="1">
            <a:spLocks noGrp="1"/>
          </p:cNvSpPr>
          <p:nvPr>
            <p:ph type="body" idx="1"/>
          </p:nvPr>
        </p:nvSpPr>
        <p:spPr>
          <a:xfrm>
            <a:off x="0" y="699542"/>
            <a:ext cx="8967854" cy="3051688"/>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sz="1800" dirty="0"/>
              <a:t>Las versiones más utilizadas actualmente son:</a:t>
            </a:r>
          </a:p>
          <a:p>
            <a:pPr marL="457200" lvl="0" indent="-330200" algn="l" rtl="0">
              <a:lnSpc>
                <a:spcPct val="100000"/>
              </a:lnSpc>
              <a:spcBef>
                <a:spcPts val="600"/>
              </a:spcBef>
              <a:spcAft>
                <a:spcPts val="0"/>
              </a:spcAft>
              <a:buSzPts val="1600"/>
              <a:buChar char="✘"/>
            </a:pPr>
            <a:endParaRPr lang="es-ES" sz="1800" dirty="0"/>
          </a:p>
          <a:p>
            <a:pPr lvl="1" indent="-330200">
              <a:spcBef>
                <a:spcPts val="600"/>
              </a:spcBef>
              <a:buSzPts val="1600"/>
              <a:buChar char="✘"/>
            </a:pPr>
            <a:r>
              <a:rPr lang="es-ES" sz="1800" dirty="0"/>
              <a:t>HTTP/1.1: versión utilizada mayoritariamente por mucho tiempo desde finales de los 90.</a:t>
            </a:r>
          </a:p>
          <a:p>
            <a:pPr lvl="1" indent="-330200">
              <a:spcBef>
                <a:spcPts val="600"/>
              </a:spcBef>
              <a:buSzPts val="1600"/>
              <a:buChar char="✘"/>
            </a:pPr>
            <a:r>
              <a:rPr lang="es-ES" sz="1800" dirty="0"/>
              <a:t>HTTP/2: mejora la eficiencia mediante codificación binaria de mensajes, compresión de cabeceras, multiplexación de múltiples peticiones/respuestas sobre una ´única conexión TCP, peticiones iniciadas por el servidor, etc.</a:t>
            </a:r>
          </a:p>
          <a:p>
            <a:pPr lvl="1" indent="-330200">
              <a:spcBef>
                <a:spcPts val="600"/>
              </a:spcBef>
              <a:buSzPts val="1600"/>
              <a:buChar char="✘"/>
            </a:pPr>
            <a:r>
              <a:rPr lang="es-ES" sz="1800" dirty="0"/>
              <a:t>HTTP/3: presenta algunas mejoras de eficiencia similares a las de HTTP/2 y utiliza el protocolo QUIC sobre UDP en vez de TCP.</a:t>
            </a:r>
          </a:p>
          <a:p>
            <a:pPr lvl="1" indent="-330200">
              <a:spcBef>
                <a:spcPts val="600"/>
              </a:spcBef>
              <a:buSzPts val="1600"/>
              <a:buChar char="✘"/>
            </a:pPr>
            <a:endParaRPr lang="es-ES" sz="1800" dirty="0"/>
          </a:p>
          <a:p>
            <a:pPr marL="127000" lvl="0" indent="0" algn="l" rtl="0">
              <a:lnSpc>
                <a:spcPct val="100000"/>
              </a:lnSpc>
              <a:spcBef>
                <a:spcPts val="600"/>
              </a:spcBef>
              <a:spcAft>
                <a:spcPts val="0"/>
              </a:spcAft>
              <a:buSzPts val="1600"/>
              <a:buNone/>
            </a:pPr>
            <a:r>
              <a:rPr lang="es-ES" sz="1800" dirty="0"/>
              <a:t>(Las tres versiones del protocolo son compatibles en términos de semántica y estructura de los mensajes, cambiando principalmente la codificación de los mensajes y el transporte de los mismos mediante conexiones TCP.)</a:t>
            </a:r>
            <a:endParaRPr sz="1800" dirty="0"/>
          </a:p>
        </p:txBody>
      </p:sp>
      <p:sp>
        <p:nvSpPr>
          <p:cNvPr id="166" name="Google Shape;166;p1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Identificadores de recursos</a:t>
            </a:r>
            <a:endParaRPr dirty="0"/>
          </a:p>
        </p:txBody>
      </p:sp>
      <p:sp>
        <p:nvSpPr>
          <p:cNvPr id="204" name="Google Shape;204;p15"/>
          <p:cNvSpPr txBox="1">
            <a:spLocks noGrp="1"/>
          </p:cNvSpPr>
          <p:nvPr>
            <p:ph type="body" idx="1"/>
          </p:nvPr>
        </p:nvSpPr>
        <p:spPr>
          <a:xfrm>
            <a:off x="251520" y="1242082"/>
            <a:ext cx="8784976"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dirty="0"/>
              <a:t>Los recursos se identifican en HTTP mediante identificadores uniformes de recurso (URI, </a:t>
            </a:r>
            <a:r>
              <a:rPr lang="es-ES" dirty="0" err="1"/>
              <a:t>Uniform</a:t>
            </a:r>
            <a:r>
              <a:rPr lang="es-ES" dirty="0"/>
              <a:t> </a:t>
            </a:r>
            <a:r>
              <a:rPr lang="es-ES" dirty="0" err="1"/>
              <a:t>Resource</a:t>
            </a:r>
            <a:r>
              <a:rPr lang="es-ES" dirty="0"/>
              <a:t> </a:t>
            </a:r>
            <a:r>
              <a:rPr lang="es-ES" dirty="0" err="1"/>
              <a:t>Identifier</a:t>
            </a:r>
            <a:r>
              <a:rPr lang="es-ES" dirty="0"/>
              <a:t>).</a:t>
            </a:r>
          </a:p>
          <a:p>
            <a:pPr marL="457200" lvl="0" indent="-330200" algn="l" rtl="0">
              <a:lnSpc>
                <a:spcPct val="100000"/>
              </a:lnSpc>
              <a:spcBef>
                <a:spcPts val="600"/>
              </a:spcBef>
              <a:spcAft>
                <a:spcPts val="0"/>
              </a:spcAft>
              <a:buSzPts val="1600"/>
              <a:buChar char="✘"/>
            </a:pPr>
            <a:endParaRPr lang="es-ES" dirty="0"/>
          </a:p>
          <a:p>
            <a:pPr marL="457200" lvl="0" indent="-330200" algn="l" rtl="0">
              <a:lnSpc>
                <a:spcPct val="100000"/>
              </a:lnSpc>
              <a:spcBef>
                <a:spcPts val="600"/>
              </a:spcBef>
              <a:spcAft>
                <a:spcPts val="0"/>
              </a:spcAft>
              <a:buSzPts val="1600"/>
              <a:buChar char="✘"/>
            </a:pPr>
            <a:r>
              <a:rPr lang="es-ES" dirty="0"/>
              <a:t>Un URI es una secuencia de caracteres compacta que identifica a un recurso abstracto o físico, utilizado en múltiples protocolos y aplicaciones.</a:t>
            </a:r>
          </a:p>
          <a:p>
            <a:pPr marL="457200" lvl="0" indent="-330200" algn="l" rtl="0">
              <a:lnSpc>
                <a:spcPct val="100000"/>
              </a:lnSpc>
              <a:spcBef>
                <a:spcPts val="600"/>
              </a:spcBef>
              <a:spcAft>
                <a:spcPts val="0"/>
              </a:spcAft>
              <a:buSzPts val="1600"/>
              <a:buChar char="✘"/>
            </a:pPr>
            <a:endParaRPr lang="es-ES" dirty="0"/>
          </a:p>
          <a:p>
            <a:pPr marL="457200" lvl="0" indent="-330200" algn="l" rtl="0">
              <a:lnSpc>
                <a:spcPct val="100000"/>
              </a:lnSpc>
              <a:spcBef>
                <a:spcPts val="600"/>
              </a:spcBef>
              <a:spcAft>
                <a:spcPts val="0"/>
              </a:spcAft>
              <a:buSzPts val="1600"/>
              <a:buChar char="✘"/>
            </a:pPr>
            <a:r>
              <a:rPr lang="es-ES" dirty="0"/>
              <a:t>Un URI que además proporciona la información necesaria para localizar y acceder al recurso se denomina localizador uniforme de recurso (URL, </a:t>
            </a:r>
            <a:r>
              <a:rPr lang="es-ES" dirty="0" err="1"/>
              <a:t>Uniform</a:t>
            </a:r>
            <a:r>
              <a:rPr lang="es-ES" dirty="0"/>
              <a:t> </a:t>
            </a:r>
            <a:r>
              <a:rPr lang="es-ES" dirty="0" err="1"/>
              <a:t>Resource</a:t>
            </a:r>
            <a:r>
              <a:rPr lang="es-ES" dirty="0"/>
              <a:t> </a:t>
            </a:r>
            <a:r>
              <a:rPr lang="es-ES" dirty="0" err="1"/>
              <a:t>Locator</a:t>
            </a:r>
            <a:r>
              <a:rPr lang="es-ES" dirty="0"/>
              <a:t>).</a:t>
            </a:r>
            <a:endParaRPr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Partes de un URI: ejemplo</a:t>
            </a:r>
            <a:endParaRPr dirty="0"/>
          </a:p>
        </p:txBody>
      </p:sp>
      <p:sp>
        <p:nvSpPr>
          <p:cNvPr id="204" name="Google Shape;204;p15"/>
          <p:cNvSpPr txBox="1">
            <a:spLocks noGrp="1"/>
          </p:cNvSpPr>
          <p:nvPr>
            <p:ph type="body" idx="1"/>
          </p:nvPr>
        </p:nvSpPr>
        <p:spPr>
          <a:xfrm>
            <a:off x="2555776" y="2119518"/>
            <a:ext cx="5533632" cy="1473684"/>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dirty="0"/>
              <a:t>https://www.yosoytupadre.es/Inicio</a:t>
            </a:r>
            <a:endParaRPr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7</a:t>
            </a:fld>
            <a:endParaRPr/>
          </a:p>
        </p:txBody>
      </p:sp>
      <p:cxnSp>
        <p:nvCxnSpPr>
          <p:cNvPr id="3" name="Conector recto 2">
            <a:extLst>
              <a:ext uri="{FF2B5EF4-FFF2-40B4-BE49-F238E27FC236}">
                <a16:creationId xmlns:a16="http://schemas.microsoft.com/office/drawing/2014/main" id="{B6B07DF3-D4AD-DE01-9952-34EB2C259E20}"/>
              </a:ext>
            </a:extLst>
          </p:cNvPr>
          <p:cNvCxnSpPr/>
          <p:nvPr/>
        </p:nvCxnSpPr>
        <p:spPr>
          <a:xfrm>
            <a:off x="2843808" y="2715766"/>
            <a:ext cx="5760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4A7ACF6F-428A-CBDD-C04D-74674746EC0B}"/>
              </a:ext>
            </a:extLst>
          </p:cNvPr>
          <p:cNvCxnSpPr>
            <a:cxnSpLocks/>
          </p:cNvCxnSpPr>
          <p:nvPr/>
        </p:nvCxnSpPr>
        <p:spPr>
          <a:xfrm>
            <a:off x="3707904" y="2715766"/>
            <a:ext cx="23762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FA922B04-6F12-940B-31BC-FF3A6883262C}"/>
              </a:ext>
            </a:extLst>
          </p:cNvPr>
          <p:cNvCxnSpPr/>
          <p:nvPr/>
        </p:nvCxnSpPr>
        <p:spPr>
          <a:xfrm>
            <a:off x="6300192" y="2715766"/>
            <a:ext cx="5760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50DF5B3E-4F36-EBA9-B112-1999F2E40A1C}"/>
              </a:ext>
            </a:extLst>
          </p:cNvPr>
          <p:cNvCxnSpPr/>
          <p:nvPr/>
        </p:nvCxnSpPr>
        <p:spPr>
          <a:xfrm flipV="1">
            <a:off x="3131840" y="2856360"/>
            <a:ext cx="0" cy="93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ECCA11BD-0C64-837D-59C6-F390EBFE51A4}"/>
              </a:ext>
            </a:extLst>
          </p:cNvPr>
          <p:cNvCxnSpPr/>
          <p:nvPr/>
        </p:nvCxnSpPr>
        <p:spPr>
          <a:xfrm flipV="1">
            <a:off x="6588224" y="2859782"/>
            <a:ext cx="0" cy="93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B3A482D-CF38-DB2D-D0E5-F926E8765E09}"/>
              </a:ext>
            </a:extLst>
          </p:cNvPr>
          <p:cNvCxnSpPr/>
          <p:nvPr/>
        </p:nvCxnSpPr>
        <p:spPr>
          <a:xfrm flipV="1">
            <a:off x="4932040" y="2859782"/>
            <a:ext cx="0" cy="9395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5A1282EE-79E3-DF1C-FF8C-7746D6177AB8}"/>
              </a:ext>
            </a:extLst>
          </p:cNvPr>
          <p:cNvSpPr txBox="1"/>
          <p:nvPr/>
        </p:nvSpPr>
        <p:spPr>
          <a:xfrm>
            <a:off x="2699792" y="3901162"/>
            <a:ext cx="4583824" cy="307777"/>
          </a:xfrm>
          <a:prstGeom prst="rect">
            <a:avLst/>
          </a:prstGeom>
          <a:noFill/>
        </p:spPr>
        <p:txBody>
          <a:bodyPr wrap="square">
            <a:spAutoFit/>
          </a:bodyPr>
          <a:lstStyle/>
          <a:p>
            <a:r>
              <a:rPr lang="es-ES" dirty="0"/>
              <a:t>Esquema                      autoridad                       ruta</a:t>
            </a:r>
          </a:p>
        </p:txBody>
      </p:sp>
    </p:spTree>
    <p:extLst>
      <p:ext uri="{BB962C8B-B14F-4D97-AF65-F5344CB8AC3E}">
        <p14:creationId xmlns:p14="http://schemas.microsoft.com/office/powerpoint/2010/main" val="204998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64807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Partes de un URI</a:t>
            </a:r>
            <a:endParaRPr dirty="0"/>
          </a:p>
        </p:txBody>
      </p:sp>
      <p:sp>
        <p:nvSpPr>
          <p:cNvPr id="204" name="Google Shape;204;p15"/>
          <p:cNvSpPr txBox="1">
            <a:spLocks noGrp="1"/>
          </p:cNvSpPr>
          <p:nvPr>
            <p:ph type="body" idx="1"/>
          </p:nvPr>
        </p:nvSpPr>
        <p:spPr>
          <a:xfrm>
            <a:off x="7958" y="483518"/>
            <a:ext cx="9100545" cy="3417900"/>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sz="1600" b="1" dirty="0"/>
              <a:t>Esquema: </a:t>
            </a:r>
            <a:r>
              <a:rPr lang="es-ES" sz="1600" dirty="0"/>
              <a:t>hace referencia al nombre de un esquema, que define cómo se asignan los identificadores en su ´ámbito. Los esquemas usados en HTTP son http y https.</a:t>
            </a:r>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t>Autoridad:</a:t>
            </a:r>
            <a:r>
              <a:rPr lang="es-ES" sz="1600" dirty="0"/>
              <a:t> elemento de una autoridad jerárquica de asignación de nombres, típicamente basado en un nombre de dominio de DNS o una dirección de red (IP, IPv6) y, opcionalmente, un número de puerto.</a:t>
            </a:r>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t>Ruta:</a:t>
            </a:r>
            <a:r>
              <a:rPr lang="es-ES" sz="1600" dirty="0"/>
              <a:t> identifica un recurso en el ´ámbito del esquema y autoridad proporcionados, típicamente organizado jerárquicamente en fragmentos separados por barras (“/”).</a:t>
            </a:r>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t>Consulta:</a:t>
            </a:r>
            <a:r>
              <a:rPr lang="es-ES" sz="1600" dirty="0"/>
              <a:t> datos no jerárquicos que permiten, en combinación en la ruta, identificar el recurso. Es habitual representarlo como uno o más pares nombre/valor.</a:t>
            </a:r>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t>Identificador de fragmento:</a:t>
            </a:r>
            <a:r>
              <a:rPr lang="es-ES" sz="1600" dirty="0"/>
              <a:t> identifica un recurso secundario en el contexto del recurso primario como, por ejemplo, un fragmento concreto de una página Web.</a:t>
            </a: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8</a:t>
            </a:fld>
            <a:endParaRPr/>
          </a:p>
        </p:txBody>
      </p:sp>
    </p:spTree>
    <p:extLst>
      <p:ext uri="{BB962C8B-B14F-4D97-AF65-F5344CB8AC3E}">
        <p14:creationId xmlns:p14="http://schemas.microsoft.com/office/powerpoint/2010/main" val="92750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648072"/>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2600"/>
              <a:buNone/>
            </a:pPr>
            <a:r>
              <a:rPr lang="es-ES" dirty="0"/>
              <a:t>Ejemplos de URI en HTTP con consulta</a:t>
            </a:r>
            <a:endParaRPr dirty="0"/>
          </a:p>
        </p:txBody>
      </p:sp>
      <p:sp>
        <p:nvSpPr>
          <p:cNvPr id="204" name="Google Shape;204;p15"/>
          <p:cNvSpPr txBox="1">
            <a:spLocks noGrp="1"/>
          </p:cNvSpPr>
          <p:nvPr>
            <p:ph type="body" idx="1"/>
          </p:nvPr>
        </p:nvSpPr>
        <p:spPr>
          <a:xfrm>
            <a:off x="43455" y="1707654"/>
            <a:ext cx="9100545" cy="1152128"/>
          </a:xfrm>
          <a:prstGeom prst="rect">
            <a:avLst/>
          </a:prstGeom>
          <a:noFill/>
          <a:ln>
            <a:noFill/>
          </a:ln>
        </p:spPr>
        <p:txBody>
          <a:bodyPr spcFirstLastPara="1" wrap="square" lIns="91425" tIns="91425" rIns="91425" bIns="91425" anchor="t" anchorCtr="0">
            <a:noAutofit/>
          </a:bodyPr>
          <a:lstStyle/>
          <a:p>
            <a:pPr marL="127000" lvl="0" indent="0" algn="l" rtl="0">
              <a:lnSpc>
                <a:spcPct val="100000"/>
              </a:lnSpc>
              <a:spcBef>
                <a:spcPts val="600"/>
              </a:spcBef>
              <a:spcAft>
                <a:spcPts val="0"/>
              </a:spcAft>
              <a:buSzPts val="1600"/>
              <a:buNone/>
            </a:pPr>
            <a:r>
              <a:rPr lang="es-ES" sz="1600" b="1" dirty="0">
                <a:hlinkClick r:id="rId3"/>
              </a:rPr>
              <a:t>https://aulaglobal.uc3m.es/course/view.php?id=91019</a:t>
            </a: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endParaRPr lang="es-ES" sz="1600" b="1" dirty="0"/>
          </a:p>
          <a:p>
            <a:pPr marL="127000" lvl="0" indent="0" algn="l" rtl="0">
              <a:lnSpc>
                <a:spcPct val="100000"/>
              </a:lnSpc>
              <a:spcBef>
                <a:spcPts val="600"/>
              </a:spcBef>
              <a:spcAft>
                <a:spcPts val="0"/>
              </a:spcAft>
              <a:buSzPts val="1600"/>
              <a:buNone/>
            </a:pPr>
            <a:r>
              <a:rPr lang="es-ES" sz="1600" b="1" dirty="0">
                <a:hlinkClick r:id="rId4"/>
              </a:rPr>
              <a:t>https://www.google.com/search?q=madrid&amp;tbm=isch</a:t>
            </a:r>
            <a:r>
              <a:rPr lang="es-ES" sz="1600" dirty="0"/>
              <a:t>.</a:t>
            </a:r>
          </a:p>
          <a:p>
            <a:pPr marL="127000" lvl="0" indent="0" algn="l" rtl="0">
              <a:lnSpc>
                <a:spcPct val="100000"/>
              </a:lnSpc>
              <a:spcBef>
                <a:spcPts val="600"/>
              </a:spcBef>
              <a:spcAft>
                <a:spcPts val="0"/>
              </a:spcAft>
              <a:buSzPts val="1600"/>
              <a:buNone/>
            </a:pPr>
            <a:endParaRPr lang="es-ES" sz="1600" dirty="0"/>
          </a:p>
          <a:p>
            <a:pPr marL="127000" lvl="0" indent="0" algn="l" rtl="0">
              <a:lnSpc>
                <a:spcPct val="100000"/>
              </a:lnSpc>
              <a:spcBef>
                <a:spcPts val="600"/>
              </a:spcBef>
              <a:spcAft>
                <a:spcPts val="0"/>
              </a:spcAft>
              <a:buSzPts val="1600"/>
              <a:buNone/>
            </a:pPr>
            <a:endParaRPr sz="1600" dirty="0"/>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9</a:t>
            </a:fld>
            <a:endParaRPr/>
          </a:p>
        </p:txBody>
      </p:sp>
    </p:spTree>
    <p:extLst>
      <p:ext uri="{BB962C8B-B14F-4D97-AF65-F5344CB8AC3E}">
        <p14:creationId xmlns:p14="http://schemas.microsoft.com/office/powerpoint/2010/main" val="4279684508"/>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45B540F3-CF7E-443E-9347-A97989F733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F12C21-52DE-4123-81AB-B6C4DDC9CBA9}">
  <ds:schemaRefs>
    <ds:schemaRef ds:uri="http://schemas.microsoft.com/sharepoint/v3/contenttype/forms"/>
  </ds:schemaRefs>
</ds:datastoreItem>
</file>

<file path=customXml/itemProps3.xml><?xml version="1.0" encoding="utf-8"?>
<ds:datastoreItem xmlns:ds="http://schemas.openxmlformats.org/officeDocument/2006/customXml" ds:itemID="{8C48AFD7-8815-4A10-81A3-B68783ADAD6B}">
  <ds:schemaRefs>
    <ds:schemaRef ds:uri="http://schemas.microsoft.com/office/2006/metadata/properties"/>
    <ds:schemaRef ds:uri="http://purl.org/dc/dcmitype/"/>
    <ds:schemaRef ds:uri="b238f60b-93df-48e1-afe7-e53c24212f34"/>
    <ds:schemaRef ds:uri="http://schemas.microsoft.com/office/2006/documentManagement/typ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cddffda1-743c-4ef1-b61a-94d8ea38e423"/>
  </ds:schemaRefs>
</ds:datastoreItem>
</file>

<file path=docProps/app.xml><?xml version="1.0" encoding="utf-8"?>
<Properties xmlns="http://schemas.openxmlformats.org/officeDocument/2006/extended-properties" xmlns:vt="http://schemas.openxmlformats.org/officeDocument/2006/docPropsVTypes">
  <TotalTime>3716</TotalTime>
  <Words>2566</Words>
  <Application>Microsoft Office PowerPoint</Application>
  <PresentationFormat>Presentación en pantalla (16:9)</PresentationFormat>
  <Paragraphs>279</Paragraphs>
  <Slides>31</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Lato</vt:lpstr>
      <vt:lpstr>Helvetica Neue</vt:lpstr>
      <vt:lpstr>Raleway</vt:lpstr>
      <vt:lpstr>Arial</vt:lpstr>
      <vt:lpstr>Calibri</vt:lpstr>
      <vt:lpstr>Wingdings</vt:lpstr>
      <vt:lpstr>Antonio template</vt:lpstr>
      <vt:lpstr>HTTP/HTTPS</vt:lpstr>
      <vt:lpstr>Licencia</vt:lpstr>
      <vt:lpstr>El protocolo HTTP</vt:lpstr>
      <vt:lpstr>El protocolo HTTP</vt:lpstr>
      <vt:lpstr>Versiones del protocolo</vt:lpstr>
      <vt:lpstr>Identificadores de recursos</vt:lpstr>
      <vt:lpstr>Partes de un URI: ejemplo</vt:lpstr>
      <vt:lpstr>Partes de un URI</vt:lpstr>
      <vt:lpstr>Ejemplos de URI en HTTP con consulta</vt:lpstr>
      <vt:lpstr>Ejemplos de URIs en HTTP con fragmento</vt:lpstr>
      <vt:lpstr>Caracteres reservados</vt:lpstr>
      <vt:lpstr>Codificación de URL</vt:lpstr>
      <vt:lpstr>Métodos de HTTP</vt:lpstr>
      <vt:lpstr>Peticiones con método GET</vt:lpstr>
      <vt:lpstr>Peticiones con método POST</vt:lpstr>
      <vt:lpstr>Componentes de una petición</vt:lpstr>
      <vt:lpstr>Cuerpo de la petición</vt:lpstr>
      <vt:lpstr>Ejemplo de petición en HTTP/1.1</vt:lpstr>
      <vt:lpstr>Componentes de una respuesta</vt:lpstr>
      <vt:lpstr>Ejemplo de respuesta en HTTP/1.1</vt:lpstr>
      <vt:lpstr>Principales cabeceras comunes a peticiones y respuestas</vt:lpstr>
      <vt:lpstr>Principales cabeceras de las peticiones</vt:lpstr>
      <vt:lpstr>Principales cabeceras de las peticiones</vt:lpstr>
      <vt:lpstr>C´odigos de estado de las respuestas HTTP</vt:lpstr>
      <vt:lpstr>Códigos de estado de las respuestas HTTP</vt:lpstr>
      <vt:lpstr>Códigos de estado de las respuestas HTTP</vt:lpstr>
      <vt:lpstr>Cookies</vt:lpstr>
      <vt:lpstr>Estructura de las cookies</vt:lpstr>
      <vt:lpstr>Aplicaciones de las cookies</vt:lpstr>
      <vt:lpstr>HTTP sobre TLS (HTTPS)</vt:lpstr>
      <vt:lpstr>Propiedades de seguridad de HTTPS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35</cp:revision>
  <dcterms:modified xsi:type="dcterms:W3CDTF">2024-09-03T07:50:52Z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