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49"/>
  </p:notesMasterIdLst>
  <p:sldIdLst>
    <p:sldId id="256" r:id="rId5"/>
    <p:sldId id="295" r:id="rId6"/>
    <p:sldId id="407" r:id="rId7"/>
    <p:sldId id="25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294" r:id="rId48"/>
  </p:sldIdLst>
  <p:sldSz cx="9144000" cy="5143500" type="screen16x9"/>
  <p:notesSz cx="6858000" cy="9144000"/>
  <p:embeddedFontLst>
    <p:embeddedFont>
      <p:font typeface="Comic Sans MS" panose="030F0702030302020204" pitchFamily="66"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0F2C2-E0C2-9738-BB24-7913F972B180}" v="2" dt="2024-09-01T18:26:14.559"/>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6AC0F2C2-E0C2-9738-BB24-7913F972B180}"/>
    <pc:docChg chg="addSld modSld">
      <pc:chgData name="Antonio Francisco Pérez Fernández" userId="S::afperez@ceu.es::44b7fe62-a8c9-47a8-84a1-bb9e9d27ff2c" providerId="AD" clId="Web-{6AC0F2C2-E0C2-9738-BB24-7913F972B180}" dt="2024-09-01T18:26:14.559" v="1"/>
      <pc:docMkLst>
        <pc:docMk/>
      </pc:docMkLst>
      <pc:sldChg chg="addSp modSp new">
        <pc:chgData name="Antonio Francisco Pérez Fernández" userId="S::afperez@ceu.es::44b7fe62-a8c9-47a8-84a1-bb9e9d27ff2c" providerId="AD" clId="Web-{6AC0F2C2-E0C2-9738-BB24-7913F972B180}" dt="2024-09-01T18:26:14.559" v="1"/>
        <pc:sldMkLst>
          <pc:docMk/>
          <pc:sldMk cId="3736195874" sldId="407"/>
        </pc:sldMkLst>
        <pc:picChg chg="add mod">
          <ac:chgData name="Antonio Francisco Pérez Fernández" userId="S::afperez@ceu.es::44b7fe62-a8c9-47a8-84a1-bb9e9d27ff2c" providerId="AD" clId="Web-{6AC0F2C2-E0C2-9738-BB24-7913F972B180}" dt="2024-09-01T18:26:14.559" v="1"/>
          <ac:picMkLst>
            <pc:docMk/>
            <pc:sldMk cId="3736195874" sldId="407"/>
            <ac:picMk id="4" creationId="{D643FEEC-980F-A94E-EC0D-8D1A488A1E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2" name="Picture 2" descr="Fundación San Pablo Andalucía CEU">
            <a:extLst>
              <a:ext uri="{FF2B5EF4-FFF2-40B4-BE49-F238E27FC236}">
                <a16:creationId xmlns:a16="http://schemas.microsoft.com/office/drawing/2014/main" id="{BF9EA6BB-E8F8-8342-A4CC-F23B669A95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62912" y="0"/>
            <a:ext cx="1281088" cy="625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pic>
        <p:nvPicPr>
          <p:cNvPr id="1026" name="Picture 2" descr="Fundación San Pablo Andalucía CEU">
            <a:extLst>
              <a:ext uri="{FF2B5EF4-FFF2-40B4-BE49-F238E27FC236}">
                <a16:creationId xmlns:a16="http://schemas.microsoft.com/office/drawing/2014/main" id="{EF6DE66B-28FA-BF1D-864D-2C323762B2B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62912" y="0"/>
            <a:ext cx="1281088" cy="625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ctualidad.rt.com/tag/Compa%C3%B1%C3%AD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ctualidad.rt.com/tag/Interne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ctualidad.rt.com/economia/view/113722-eeuu-nasdaq-american-airlines-empresa" TargetMode="External"/><Relationship Id="rId2" Type="http://schemas.openxmlformats.org/officeDocument/2006/relationships/hyperlink" Target="https://actualidad.rt.com/tag/Avion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gao.gov/products/IMTEC-92-26"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juntadeandalucia.es/servicios/madeja/contenido/procedimiento/1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dirty="0"/>
              <a:t>UD 0 </a:t>
            </a:r>
            <a:r>
              <a:rPr lang="en-US" sz="4000" dirty="0" err="1"/>
              <a:t>Introducción</a:t>
            </a:r>
            <a:endParaRPr sz="4000" dirty="0"/>
          </a:p>
        </p:txBody>
      </p:sp>
      <p:sp>
        <p:nvSpPr>
          <p:cNvPr id="3" name="2 Rectángulo"/>
          <p:cNvSpPr/>
          <p:nvPr/>
        </p:nvSpPr>
        <p:spPr>
          <a:xfrm>
            <a:off x="142844" y="4126660"/>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Por supuesto….</a:t>
            </a:r>
          </a:p>
          <a:p>
            <a:endParaRPr lang="es-ES" dirty="0"/>
          </a:p>
          <a:p>
            <a:r>
              <a:rPr lang="es-ES" dirty="0"/>
              <a:t>Durante todo el proceso algo falla o no es compatible, se habla con el equipo de desarrollo para resolver</a:t>
            </a:r>
          </a:p>
          <a:p>
            <a:endParaRPr lang="es-ES" dirty="0"/>
          </a:p>
          <a:p>
            <a:endParaRPr lang="es-ES" dirty="0"/>
          </a:p>
          <a:p>
            <a:endParaRPr lang="es-ES" dirty="0"/>
          </a:p>
          <a:p>
            <a:r>
              <a:rPr lang="es-ES" dirty="0"/>
              <a:t>Y….</a:t>
            </a:r>
          </a:p>
          <a:p>
            <a:endParaRPr lang="es-ES" dirty="0"/>
          </a:p>
          <a:p>
            <a:r>
              <a:rPr lang="es-ES" dirty="0"/>
              <a:t>El desarrollador que responde siempre…..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endParaRPr lang="es-ES" sz="4050" dirty="0"/>
          </a:p>
          <a:p>
            <a:endParaRPr lang="es-ES" sz="4050" dirty="0"/>
          </a:p>
          <a:p>
            <a:endParaRPr lang="es-ES" sz="4050" dirty="0"/>
          </a:p>
          <a:p>
            <a:r>
              <a:rPr lang="es-ES" sz="4050" dirty="0"/>
              <a:t>En mi máquina funciona….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Otro ejemplo…..</a:t>
            </a:r>
          </a:p>
          <a:p>
            <a:endParaRPr lang="es-ES" dirty="0"/>
          </a:p>
          <a:p>
            <a:r>
              <a:rPr lang="es-ES" dirty="0"/>
              <a:t>Un desarrollador pide instalación de una librería o un paquete especifico para una nueva revisión de la aplicación….</a:t>
            </a:r>
          </a:p>
          <a:p>
            <a:endParaRPr lang="es-ES" dirty="0"/>
          </a:p>
          <a:p>
            <a:r>
              <a:rPr lang="es-ES" dirty="0"/>
              <a:t>Y cual es la respuesta nuestra…….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19459" name="Picture 3"/>
          <p:cNvPicPr>
            <a:picLocks noChangeAspect="1" noChangeArrowheads="1"/>
          </p:cNvPicPr>
          <p:nvPr/>
        </p:nvPicPr>
        <p:blipFill>
          <a:blip r:embed="rId2" cstate="print"/>
          <a:srcRect/>
          <a:stretch>
            <a:fillRect/>
          </a:stretch>
        </p:blipFill>
        <p:spPr bwMode="auto">
          <a:xfrm>
            <a:off x="2376725" y="1384301"/>
            <a:ext cx="4436269" cy="315039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endParaRPr lang="es-ES" sz="3600" dirty="0"/>
          </a:p>
          <a:p>
            <a:endParaRPr lang="es-ES" sz="3600" dirty="0"/>
          </a:p>
          <a:p>
            <a:endParaRPr lang="es-ES" sz="3600" dirty="0"/>
          </a:p>
          <a:p>
            <a:r>
              <a:rPr lang="es-ES" sz="3600" dirty="0"/>
              <a:t>Entonces que ocurrirá………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r>
              <a:rPr lang="es-ES" dirty="0"/>
              <a:t>Punto de vista del administrador:</a:t>
            </a:r>
          </a:p>
          <a:p>
            <a:endParaRPr lang="es-ES" dirty="0"/>
          </a:p>
          <a:p>
            <a:r>
              <a:rPr lang="es-ES" dirty="0"/>
              <a:t>Los (malditos) desarrolladores:</a:t>
            </a:r>
          </a:p>
          <a:p>
            <a:endParaRPr lang="es-ES" dirty="0"/>
          </a:p>
          <a:p>
            <a:pPr lvl="1"/>
            <a:r>
              <a:rPr lang="es-ES" dirty="0"/>
              <a:t>No tienen el conocimiento sobre el impacto de su código en los sistemas</a:t>
            </a:r>
          </a:p>
          <a:p>
            <a:pPr lvl="1"/>
            <a:r>
              <a:rPr lang="es-ES" dirty="0"/>
              <a:t>Tienen un conjunto de herramientas optimizado para desarrollar </a:t>
            </a:r>
            <a:r>
              <a:rPr lang="es-ES" dirty="0" err="1"/>
              <a:t>rapidamente</a:t>
            </a:r>
            <a:endParaRPr lang="es-ES" dirty="0"/>
          </a:p>
          <a:p>
            <a:pPr lvl="1"/>
            <a:r>
              <a:rPr lang="es-ES" dirty="0"/>
              <a:t>Tiene un sistema operativo optimizado para ejecutar</a:t>
            </a:r>
          </a:p>
          <a:p>
            <a:pPr lvl="1"/>
            <a:r>
              <a:rPr lang="es-ES" dirty="0"/>
              <a:t>Ejecutan el código de forma controlada</a:t>
            </a:r>
          </a:p>
          <a:p>
            <a:pPr lvl="1"/>
            <a:r>
              <a:rPr lang="es-ES" dirty="0"/>
              <a:t>Ejecutan el código localmente en una sola máquina. Incluso cuando hay entornos de </a:t>
            </a:r>
            <a:r>
              <a:rPr lang="es-ES" dirty="0" err="1"/>
              <a:t>testing</a:t>
            </a:r>
            <a:r>
              <a:rPr lang="es-ES" dirty="0"/>
              <a:t> e integración</a:t>
            </a:r>
          </a:p>
          <a:p>
            <a:pPr lvl="1"/>
            <a:r>
              <a:rPr lang="es-ES" dirty="0"/>
              <a:t>Pasan de controlar el rendimiento, memoria y espacio de la aplicación</a:t>
            </a:r>
          </a:p>
          <a:p>
            <a:endParaRPr lang="es-ES" dirty="0"/>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Una diferencia clave</a:t>
            </a:r>
          </a:p>
        </p:txBody>
      </p:sp>
      <p:sp>
        <p:nvSpPr>
          <p:cNvPr id="3" name="2 Marcador de contenido"/>
          <p:cNvSpPr>
            <a:spLocks noGrp="1"/>
          </p:cNvSpPr>
          <p:nvPr>
            <p:ph sz="quarter" idx="1"/>
          </p:nvPr>
        </p:nvSpPr>
        <p:spPr/>
        <p:txBody>
          <a:bodyPr>
            <a:normAutofit/>
          </a:bodyPr>
          <a:lstStyle/>
          <a:p>
            <a:r>
              <a:rPr lang="es-ES" dirty="0"/>
              <a:t>Los desarrolladores aportan valor al negocio implementando requisitos funcionales</a:t>
            </a:r>
          </a:p>
          <a:p>
            <a:r>
              <a:rPr lang="es-ES" dirty="0"/>
              <a:t>Sistemas aporta valor al negocio implementando seguridad, estabilidad y rendimiento</a:t>
            </a:r>
          </a:p>
          <a:p>
            <a:endParaRPr lang="es-ES" dirty="0"/>
          </a:p>
          <a:p>
            <a:r>
              <a:rPr lang="es-ES" dirty="0"/>
              <a:t>Ambas metas entran en conflicto ya que al poner nuevas funcionalidades en producción implica asumir riesgos</a:t>
            </a:r>
          </a:p>
          <a:p>
            <a:endParaRPr lang="es-ES" dirty="0"/>
          </a:p>
          <a:p>
            <a:r>
              <a:rPr lang="es-ES" dirty="0"/>
              <a:t>Sistemas intenta minimizar riesgos intentando evitar el cambio o ralentizándolo </a:t>
            </a:r>
          </a:p>
          <a:p>
            <a:endParaRPr lang="es-ES" dirty="0"/>
          </a:p>
          <a:p>
            <a:pPr>
              <a:buNone/>
            </a:pPr>
            <a:r>
              <a:rPr lang="es-E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Y al final…..</a:t>
            </a:r>
          </a:p>
        </p:txBody>
      </p:sp>
      <p:sp>
        <p:nvSpPr>
          <p:cNvPr id="3" name="2 Marcador de contenido"/>
          <p:cNvSpPr>
            <a:spLocks noGrp="1"/>
          </p:cNvSpPr>
          <p:nvPr>
            <p:ph sz="quarter" idx="1"/>
          </p:nvPr>
        </p:nvSpPr>
        <p:spPr/>
        <p:txBody>
          <a:bodyPr/>
          <a:lstStyle/>
          <a:p>
            <a:r>
              <a:rPr lang="es-ES" dirty="0"/>
              <a:t>Todo el proceso de puesta en producción se ralentiza y aumenta el riesgo ya que se acaba poniendo en producción grupos de cambios </a:t>
            </a:r>
            <a:r>
              <a:rPr lang="es-ES" dirty="0" err="1"/>
              <a:t>simultaneamente</a:t>
            </a:r>
            <a:endParaRPr lang="es-ES" dirty="0"/>
          </a:p>
          <a:p>
            <a:endParaRPr lang="es-ES" dirty="0"/>
          </a:p>
          <a:p>
            <a:r>
              <a:rPr lang="es-ES" dirty="0"/>
              <a:t>Llegando a acuerdos de mínimos entre funcionalidades implementadas y riesgos a asumir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El objetivo no es (únicamente) mantener un sistema seguro, estable y rápido. </a:t>
            </a:r>
          </a:p>
          <a:p>
            <a:endParaRPr lang="es-ES" dirty="0"/>
          </a:p>
          <a:p>
            <a:r>
              <a:rPr lang="es-ES" dirty="0"/>
              <a:t>El objetivo es habilitar los objetivos de negocio. </a:t>
            </a:r>
          </a:p>
          <a:p>
            <a:endParaRPr lang="es-ES" dirty="0"/>
          </a:p>
          <a:p>
            <a:r>
              <a:rPr lang="es-ES" dirty="0"/>
              <a:t>El negocio requiere cambio. Y el cambio es la </a:t>
            </a:r>
            <a:r>
              <a:rPr lang="es-ES" dirty="0" err="1"/>
              <a:t>raiz</a:t>
            </a:r>
            <a:r>
              <a:rPr lang="es-ES" dirty="0"/>
              <a:t> de la inestabilidad.</a:t>
            </a:r>
          </a:p>
          <a:p>
            <a:r>
              <a:rPr lang="es-ES" dirty="0"/>
              <a:t>Nuestro objetivo es favorecer el cambio según las necesidades del negocio lo requieran, mientras minimizamos los riesgos que implican ese cambio.</a:t>
            </a:r>
          </a:p>
          <a:p>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179512" y="915566"/>
            <a:ext cx="8352928" cy="3017520"/>
          </a:xfrm>
        </p:spPr>
        <p:txBody>
          <a:bodyPr wrap="none" numCol="2" spcCol="180000">
            <a:noAutofit/>
          </a:bodyPr>
          <a:lstStyle/>
          <a:p>
            <a:r>
              <a:rPr lang="es-ES" dirty="0"/>
              <a:t>Implicación en las primeras fases del desarrollo</a:t>
            </a:r>
          </a:p>
          <a:p>
            <a:endParaRPr lang="es-ES" dirty="0"/>
          </a:p>
          <a:p>
            <a:r>
              <a:rPr lang="es-ES" dirty="0"/>
              <a:t>La configuración también es código, código separado</a:t>
            </a:r>
          </a:p>
          <a:p>
            <a:endParaRPr lang="es-ES" dirty="0"/>
          </a:p>
          <a:p>
            <a:r>
              <a:rPr lang="es-ES" dirty="0"/>
              <a:t>Herramientas consistentes en el ámbito de desarrollo y operaciones</a:t>
            </a:r>
          </a:p>
          <a:p>
            <a:endParaRPr lang="es-ES" dirty="0"/>
          </a:p>
          <a:p>
            <a:r>
              <a:rPr lang="es-ES" dirty="0"/>
              <a:t>Administración abstracta</a:t>
            </a:r>
          </a:p>
          <a:p>
            <a:endParaRPr lang="es-ES" dirty="0"/>
          </a:p>
          <a:p>
            <a:r>
              <a:rPr lang="es-ES" dirty="0"/>
              <a:t>Automatización de los </a:t>
            </a:r>
            <a:r>
              <a:rPr lang="es-ES" dirty="0" err="1"/>
              <a:t>builds</a:t>
            </a:r>
            <a:r>
              <a:rPr lang="es-ES" dirty="0"/>
              <a:t> y las </a:t>
            </a:r>
            <a:r>
              <a:rPr lang="es-ES" dirty="0" err="1"/>
              <a:t>releases</a:t>
            </a:r>
            <a:endParaRPr lang="es-ES" dirty="0"/>
          </a:p>
          <a:p>
            <a:endParaRPr lang="es-ES" dirty="0"/>
          </a:p>
          <a:p>
            <a:r>
              <a:rPr lang="es-ES" dirty="0"/>
              <a:t>Automatización de la infraestructura y el aprovisionamiento</a:t>
            </a:r>
          </a:p>
          <a:p>
            <a:endParaRPr lang="es-ES" dirty="0"/>
          </a:p>
          <a:p>
            <a:r>
              <a:rPr lang="es-ES" dirty="0"/>
              <a:t>Auditoria de los cambios</a:t>
            </a:r>
          </a:p>
          <a:p>
            <a:endParaRPr lang="es-ES" dirty="0"/>
          </a:p>
          <a:p>
            <a:r>
              <a:rPr lang="es-ES" dirty="0"/>
              <a:t>Métricas compartidas</a:t>
            </a:r>
          </a:p>
          <a:p>
            <a:endParaRPr lang="es-ES" dirty="0"/>
          </a:p>
          <a:p>
            <a:r>
              <a:rPr lang="es-ES" dirty="0"/>
              <a:t>Gestión del ciclo de vida del S.O.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214953"/>
            <a:ext cx="7543800" cy="844629"/>
          </a:xfrm>
        </p:spPr>
        <p:txBody>
          <a:bodyPr/>
          <a:lstStyle/>
          <a:p>
            <a:r>
              <a:rPr lang="es-ES" dirty="0"/>
              <a:t>Para ello…..HERRAMIENTAS</a:t>
            </a:r>
          </a:p>
        </p:txBody>
      </p:sp>
      <p:sp>
        <p:nvSpPr>
          <p:cNvPr id="3" name="2 Marcador de contenido"/>
          <p:cNvSpPr>
            <a:spLocks noGrp="1"/>
          </p:cNvSpPr>
          <p:nvPr>
            <p:ph sz="quarter" idx="1"/>
          </p:nvPr>
        </p:nvSpPr>
        <p:spPr/>
        <p:txBody>
          <a:bodyPr/>
          <a:lstStyle/>
          <a:p>
            <a:r>
              <a:rPr lang="es-ES" dirty="0"/>
              <a:t>Control de versiones (</a:t>
            </a:r>
            <a:r>
              <a:rPr lang="es-ES" dirty="0" err="1"/>
              <a:t>p.e.</a:t>
            </a:r>
            <a:r>
              <a:rPr lang="es-ES" dirty="0"/>
              <a:t> GIT)</a:t>
            </a:r>
          </a:p>
          <a:p>
            <a:r>
              <a:rPr lang="es-ES" dirty="0"/>
              <a:t>Servicios de nombres de Hosts (DNS)</a:t>
            </a:r>
          </a:p>
          <a:p>
            <a:r>
              <a:rPr lang="es-ES" dirty="0"/>
              <a:t>Framework de integración</a:t>
            </a:r>
          </a:p>
          <a:p>
            <a:r>
              <a:rPr lang="es-ES" dirty="0"/>
              <a:t>Inventario</a:t>
            </a:r>
          </a:p>
          <a:p>
            <a:r>
              <a:rPr lang="es-ES" dirty="0"/>
              <a:t>Monitorización</a:t>
            </a:r>
          </a:p>
          <a:p>
            <a:r>
              <a:rPr lang="es-ES" dirty="0"/>
              <a:t>Informes</a:t>
            </a:r>
          </a:p>
          <a:p>
            <a:r>
              <a:rPr lang="es-ES" dirty="0"/>
              <a:t>Gestión de la configuración</a:t>
            </a:r>
          </a:p>
          <a:p>
            <a:r>
              <a:rPr lang="es-ES" dirty="0"/>
              <a:t>Gestión de las incidencias</a:t>
            </a:r>
          </a:p>
          <a:p>
            <a:r>
              <a:rPr lang="es-ES" dirty="0"/>
              <a:t>Gestión de las identidades</a:t>
            </a:r>
          </a:p>
          <a:p>
            <a:r>
              <a:rPr lang="es-ES" dirty="0"/>
              <a:t>Ejecución de comandos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24578" name="Picture 2" descr="No es metodología&#10; "/>
          <p:cNvPicPr>
            <a:picLocks noChangeAspect="1" noChangeArrowheads="1"/>
          </p:cNvPicPr>
          <p:nvPr/>
        </p:nvPicPr>
        <p:blipFill>
          <a:blip r:embed="rId2" cstate="print"/>
          <a:srcRect/>
          <a:stretch>
            <a:fillRect/>
          </a:stretch>
        </p:blipFill>
        <p:spPr bwMode="auto">
          <a:xfrm>
            <a:off x="1709682" y="1167595"/>
            <a:ext cx="5613462" cy="315867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32772" name="Picture 4" descr="es una cultura.&#10;es una metodología.&#10;es trabajo en equipo.&#10;es ser ágil.&#10;es el arte de aumentar la&#10;eficiencia y calidad.&#10; "/>
          <p:cNvPicPr>
            <a:picLocks noChangeAspect="1" noChangeArrowheads="1"/>
          </p:cNvPicPr>
          <p:nvPr/>
        </p:nvPicPr>
        <p:blipFill>
          <a:blip r:embed="rId2" cstate="print"/>
          <a:srcRect/>
          <a:stretch>
            <a:fillRect/>
          </a:stretch>
        </p:blipFill>
        <p:spPr bwMode="auto">
          <a:xfrm>
            <a:off x="1331640" y="897565"/>
            <a:ext cx="6669212" cy="375273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77500" lnSpcReduction="20000"/>
          </a:bodyPr>
          <a:lstStyle/>
          <a:p>
            <a:r>
              <a:rPr lang="es-ES" sz="2100" i="1" dirty="0">
                <a:latin typeface="Comic Sans MS" pitchFamily="66" charset="0"/>
              </a:rPr>
              <a:t>Durante más de dos siglos, británicos y galos intentaron enlazar Inglaterra y Francia. </a:t>
            </a:r>
          </a:p>
          <a:p>
            <a:endParaRPr lang="es-ES" sz="2100" i="1" dirty="0">
              <a:latin typeface="Comic Sans MS" pitchFamily="66" charset="0"/>
            </a:endParaRPr>
          </a:p>
          <a:p>
            <a:r>
              <a:rPr lang="es-ES" sz="2100" i="1" dirty="0">
                <a:latin typeface="Comic Sans MS" pitchFamily="66" charset="0"/>
              </a:rPr>
              <a:t>El proyecto fue lanzado oficialmente en 1973, la búsqueda de patrocinadores del </a:t>
            </a:r>
            <a:r>
              <a:rPr lang="es-ES" sz="2100" i="1" dirty="0" err="1">
                <a:latin typeface="Comic Sans MS" pitchFamily="66" charset="0"/>
              </a:rPr>
              <a:t>Eurotúnel</a:t>
            </a:r>
            <a:r>
              <a:rPr lang="es-ES" sz="2100" i="1" dirty="0">
                <a:latin typeface="Comic Sans MS" pitchFamily="66" charset="0"/>
              </a:rPr>
              <a:t> en 1986, y la construcción comenzó en 1987, con la perforación de ambas costas para encontrarse a mitad de camino. </a:t>
            </a:r>
          </a:p>
          <a:p>
            <a:endParaRPr lang="es-ES" sz="2100" i="1" dirty="0">
              <a:latin typeface="Comic Sans MS" pitchFamily="66" charset="0"/>
            </a:endParaRPr>
          </a:p>
          <a:p>
            <a:r>
              <a:rPr lang="es-ES" sz="2100" dirty="0">
                <a:latin typeface="Comic Sans MS" pitchFamily="66" charset="0"/>
              </a:rPr>
              <a:t>A pesar del éxito, el proyecto tuvo errores de gestión. El presupuesto original había sido de 7500 millones de dólares, y la fecha de entrega 1992. </a:t>
            </a:r>
          </a:p>
          <a:p>
            <a:endParaRPr lang="es-ES" sz="2100" dirty="0">
              <a:latin typeface="Comic Sans MS" pitchFamily="66" charset="0"/>
            </a:endParaRPr>
          </a:p>
          <a:p>
            <a:r>
              <a:rPr lang="es-ES" sz="2100" dirty="0">
                <a:latin typeface="Comic Sans MS" pitchFamily="66" charset="0"/>
              </a:rPr>
              <a:t>Sin embargo, finalizó en 1994, y el coste final fue de 17500 millones de dólares. </a:t>
            </a:r>
          </a:p>
          <a:p>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85000" lnSpcReduction="10000"/>
          </a:bodyPr>
          <a:lstStyle/>
          <a:p>
            <a:r>
              <a:rPr lang="es-ES" sz="2100" dirty="0">
                <a:latin typeface="Comic Sans MS" pitchFamily="66" charset="0"/>
              </a:rPr>
              <a:t>Cuando se diseñó el primer 112, la idea principal era tener la mesa del operador solo con teclado, ratón, monitores y unos cascos. </a:t>
            </a:r>
          </a:p>
          <a:p>
            <a:endParaRPr lang="es-ES" sz="2100" dirty="0">
              <a:latin typeface="Comic Sans MS" pitchFamily="66" charset="0"/>
            </a:endParaRPr>
          </a:p>
          <a:p>
            <a:r>
              <a:rPr lang="es-ES" sz="2100" dirty="0">
                <a:latin typeface="Comic Sans MS" pitchFamily="66" charset="0"/>
              </a:rPr>
              <a:t>Se diseño todo para que la </a:t>
            </a:r>
            <a:r>
              <a:rPr lang="es-ES" sz="2100" dirty="0" err="1">
                <a:latin typeface="Comic Sans MS" pitchFamily="66" charset="0"/>
              </a:rPr>
              <a:t>cpu’s</a:t>
            </a:r>
            <a:r>
              <a:rPr lang="es-ES" sz="2100" dirty="0">
                <a:latin typeface="Comic Sans MS" pitchFamily="66" charset="0"/>
              </a:rPr>
              <a:t>, y los equipos de radio </a:t>
            </a:r>
            <a:r>
              <a:rPr lang="es-ES" sz="2100" dirty="0" err="1">
                <a:latin typeface="Comic Sans MS" pitchFamily="66" charset="0"/>
              </a:rPr>
              <a:t>trunking</a:t>
            </a:r>
            <a:r>
              <a:rPr lang="es-ES" sz="2100" dirty="0">
                <a:latin typeface="Comic Sans MS" pitchFamily="66" charset="0"/>
              </a:rPr>
              <a:t> no estuvieran en las mesas. </a:t>
            </a:r>
          </a:p>
          <a:p>
            <a:endParaRPr lang="es-ES" sz="2100" dirty="0">
              <a:latin typeface="Comic Sans MS" pitchFamily="66" charset="0"/>
            </a:endParaRPr>
          </a:p>
          <a:p>
            <a:r>
              <a:rPr lang="es-ES" sz="2100" dirty="0">
                <a:latin typeface="Comic Sans MS" pitchFamily="66" charset="0"/>
              </a:rPr>
              <a:t>Lo que nadie pensó es que las </a:t>
            </a:r>
            <a:r>
              <a:rPr lang="es-ES" sz="2100" dirty="0" err="1">
                <a:latin typeface="Comic Sans MS" pitchFamily="66" charset="0"/>
              </a:rPr>
              <a:t>cpu’s</a:t>
            </a:r>
            <a:r>
              <a:rPr lang="es-ES" sz="2100" dirty="0">
                <a:latin typeface="Comic Sans MS" pitchFamily="66" charset="0"/>
              </a:rPr>
              <a:t> estaban a 10 metros de la mesa en una planta inferior (con el consiguiente problema de la longitud de los cables de </a:t>
            </a:r>
            <a:r>
              <a:rPr lang="es-ES" sz="2100" dirty="0" err="1">
                <a:latin typeface="Comic Sans MS" pitchFamily="66" charset="0"/>
              </a:rPr>
              <a:t>vga</a:t>
            </a:r>
            <a:r>
              <a:rPr lang="es-ES" sz="2100" dirty="0">
                <a:latin typeface="Comic Sans MS" pitchFamily="66" charset="0"/>
              </a:rPr>
              <a:t>, ratón y teclado y que los casos de las radios son biaurales y no monoaurales como los de los teléfonos especiales.</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92500" lnSpcReduction="20000"/>
          </a:bodyPr>
          <a:lstStyle/>
          <a:p>
            <a:r>
              <a:rPr lang="es-ES" sz="2100" dirty="0">
                <a:latin typeface="Comic Sans MS" pitchFamily="66" charset="0"/>
              </a:rPr>
              <a:t>Todo comienza cuando nos damos de alta en la factura electrónica de Telefónica para evitar el uso del papel. </a:t>
            </a:r>
          </a:p>
          <a:p>
            <a:endParaRPr lang="es-ES" sz="2100" dirty="0">
              <a:latin typeface="Comic Sans MS" pitchFamily="66" charset="0"/>
            </a:endParaRPr>
          </a:p>
          <a:p>
            <a:r>
              <a:rPr lang="es-ES" sz="2100" dirty="0">
                <a:latin typeface="Comic Sans MS" pitchFamily="66" charset="0"/>
              </a:rPr>
              <a:t>Darse de alta en este servicio implica una conexión web, unos conocimientos medios de gestión y un relativo control de la red, navegadores y correo electrónico. </a:t>
            </a:r>
          </a:p>
          <a:p>
            <a:endParaRPr lang="es-ES" sz="2100" dirty="0">
              <a:latin typeface="Comic Sans MS" pitchFamily="66" charset="0"/>
            </a:endParaRPr>
          </a:p>
          <a:p>
            <a:r>
              <a:rPr lang="es-ES" sz="2100" dirty="0">
                <a:latin typeface="Comic Sans MS" pitchFamily="66" charset="0"/>
              </a:rPr>
              <a:t>La sorpresa se origina una vez que nos hemos dado de alta en el servicio de facturación, nos llega una carta en papel, comunicación impresa, con su sobre y a todo color comunicando el alta del servicio</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92500" lnSpcReduction="20000"/>
          </a:bodyPr>
          <a:lstStyle/>
          <a:p>
            <a:r>
              <a:rPr lang="es-ES" sz="2100" dirty="0">
                <a:latin typeface="Comic Sans MS" pitchFamily="66" charset="0"/>
              </a:rPr>
              <a:t>Sistema </a:t>
            </a:r>
            <a:r>
              <a:rPr lang="es-ES" sz="2100" dirty="0" err="1">
                <a:latin typeface="Comic Sans MS" pitchFamily="66" charset="0"/>
              </a:rPr>
              <a:t>Iridium</a:t>
            </a:r>
            <a:r>
              <a:rPr lang="es-ES" sz="2100" dirty="0">
                <a:latin typeface="Comic Sans MS" pitchFamily="66" charset="0"/>
              </a:rPr>
              <a:t>, serie de satélites de comunicaciones diseñados en 1987 por Motorola para potenciar la telefonía móvil ofreciendo cobertura mundial. </a:t>
            </a:r>
          </a:p>
          <a:p>
            <a:endParaRPr lang="es-ES" sz="2100" dirty="0">
              <a:latin typeface="Comic Sans MS" pitchFamily="66" charset="0"/>
            </a:endParaRPr>
          </a:p>
          <a:p>
            <a:r>
              <a:rPr lang="es-ES" sz="2100" dirty="0">
                <a:latin typeface="Comic Sans MS" pitchFamily="66" charset="0"/>
              </a:rPr>
              <a:t>Motorola creía que la solución sería un gran sistema de comunicaciones inalámbricas. </a:t>
            </a:r>
          </a:p>
          <a:p>
            <a:endParaRPr lang="es-ES" sz="2100" dirty="0">
              <a:latin typeface="Comic Sans MS" pitchFamily="66" charset="0"/>
            </a:endParaRPr>
          </a:p>
          <a:p>
            <a:r>
              <a:rPr lang="es-ES" sz="2100" dirty="0">
                <a:latin typeface="Comic Sans MS" pitchFamily="66" charset="0"/>
              </a:rPr>
              <a:t>En total se pusieron en órbita 66 satélites que se convirtieron en basura espacial en poco tiempo debido a que el servicio necesitaba antenas enormes en los teléfonos, haciéndolos muy </a:t>
            </a:r>
            <a:r>
              <a:rPr lang="es-ES" sz="2100" dirty="0" err="1">
                <a:latin typeface="Comic Sans MS" pitchFamily="66" charset="0"/>
              </a:rPr>
              <a:t>incomodos</a:t>
            </a:r>
            <a:r>
              <a:rPr lang="es-ES" sz="2100" dirty="0">
                <a:latin typeface="Comic Sans MS" pitchFamily="66" charset="0"/>
              </a:rPr>
              <a:t>.</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77500" lnSpcReduction="20000"/>
          </a:bodyPr>
          <a:lstStyle/>
          <a:p>
            <a:r>
              <a:rPr lang="es-ES" sz="2100" dirty="0">
                <a:latin typeface="Comic Sans MS" pitchFamily="66" charset="0"/>
              </a:rPr>
              <a:t>Año 1998,El </a:t>
            </a:r>
            <a:r>
              <a:rPr lang="es-ES" sz="2100" dirty="0" err="1">
                <a:latin typeface="Comic Sans MS" pitchFamily="66" charset="0"/>
              </a:rPr>
              <a:t>Mars</a:t>
            </a:r>
            <a:r>
              <a:rPr lang="es-ES" sz="2100" dirty="0">
                <a:latin typeface="Comic Sans MS" pitchFamily="66" charset="0"/>
              </a:rPr>
              <a:t> </a:t>
            </a:r>
            <a:r>
              <a:rPr lang="es-ES" sz="2100" dirty="0" err="1">
                <a:latin typeface="Comic Sans MS" pitchFamily="66" charset="0"/>
              </a:rPr>
              <a:t>Climate</a:t>
            </a:r>
            <a:r>
              <a:rPr lang="es-ES" sz="2100" dirty="0">
                <a:latin typeface="Comic Sans MS" pitchFamily="66" charset="0"/>
              </a:rPr>
              <a:t> </a:t>
            </a:r>
            <a:r>
              <a:rPr lang="es-ES" sz="2100" dirty="0" err="1">
                <a:latin typeface="Comic Sans MS" pitchFamily="66" charset="0"/>
              </a:rPr>
              <a:t>Orbiter</a:t>
            </a:r>
            <a:r>
              <a:rPr lang="es-ES" sz="2100" dirty="0">
                <a:latin typeface="Comic Sans MS" pitchFamily="66" charset="0"/>
              </a:rPr>
              <a:t> había sido diseñado para estudiar el clima y la atmósfera de Marte y para ello fue enviado al planeta rojo. Costó millones de dólares. </a:t>
            </a:r>
          </a:p>
          <a:p>
            <a:endParaRPr lang="es-ES" sz="2100" dirty="0">
              <a:latin typeface="Comic Sans MS" pitchFamily="66" charset="0"/>
            </a:endParaRPr>
          </a:p>
          <a:p>
            <a:r>
              <a:rPr lang="es-ES" sz="2100" dirty="0">
                <a:latin typeface="Comic Sans MS" pitchFamily="66" charset="0"/>
              </a:rPr>
              <a:t>Una vez allí se perdió totalmente el contacto debido a que se le envió al lugar equivocado, ya que mientras unos científicos estaban trabajando con unidades anglosajonas, otros los basaron en el sistema métrico. </a:t>
            </a:r>
          </a:p>
          <a:p>
            <a:endParaRPr lang="es-ES" sz="2100" dirty="0">
              <a:latin typeface="Comic Sans MS" pitchFamily="66" charset="0"/>
            </a:endParaRPr>
          </a:p>
          <a:p>
            <a:r>
              <a:rPr lang="es-ES" sz="2100" dirty="0">
                <a:latin typeface="Comic Sans MS" pitchFamily="66" charset="0"/>
              </a:rPr>
              <a:t>El resultado fue que los ordenadores de la nave realizaron los cálculos de aproximación a Marte de manera errónea, por lo que la sonda se situó en una órbita equivocada, a sólo 57 km de altura, provocando su caída sobre el planeta y destrucción con la atmósfera marciana.</a:t>
            </a:r>
          </a:p>
          <a:p>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sz="quarter" idx="1"/>
          </p:nvPr>
        </p:nvSpPr>
        <p:spPr/>
        <p:txBody>
          <a:bodyPr>
            <a:normAutofit fontScale="85000" lnSpcReduction="20000"/>
          </a:bodyPr>
          <a:lstStyle/>
          <a:p>
            <a:r>
              <a:rPr lang="es-ES" sz="2100" dirty="0">
                <a:latin typeface="Comic Sans MS" pitchFamily="66" charset="0"/>
              </a:rPr>
              <a:t>En 2004 se construyó un puente sobre el Rin entre Suiza y Alemania. </a:t>
            </a:r>
          </a:p>
          <a:p>
            <a:endParaRPr lang="es-ES" sz="2100" dirty="0">
              <a:latin typeface="Comic Sans MS" pitchFamily="66" charset="0"/>
            </a:endParaRPr>
          </a:p>
          <a:p>
            <a:r>
              <a:rPr lang="es-ES" sz="2100" dirty="0">
                <a:latin typeface="Comic Sans MS" pitchFamily="66" charset="0"/>
              </a:rPr>
              <a:t>Los ingenieros civiles suizos y alemanes se dieron cuenta al conectar las partes construidas desde cada país que una parte había sido construida 50 centímetros más alta que la otra </a:t>
            </a:r>
          </a:p>
          <a:p>
            <a:endParaRPr lang="es-ES" sz="2100" dirty="0">
              <a:latin typeface="Comic Sans MS" pitchFamily="66" charset="0"/>
            </a:endParaRPr>
          </a:p>
          <a:p>
            <a:r>
              <a:rPr lang="es-ES" sz="2100" dirty="0">
                <a:latin typeface="Comic Sans MS" pitchFamily="66" charset="0"/>
              </a:rPr>
              <a:t>¿Por qué? </a:t>
            </a:r>
          </a:p>
          <a:p>
            <a:endParaRPr lang="es-ES" sz="2100" dirty="0">
              <a:latin typeface="Comic Sans MS" pitchFamily="66" charset="0"/>
            </a:endParaRPr>
          </a:p>
          <a:p>
            <a:r>
              <a:rPr lang="es-ES" sz="2100" dirty="0">
                <a:latin typeface="Comic Sans MS" pitchFamily="66" charset="0"/>
              </a:rPr>
              <a:t>Porque unos tomaban la altura del nivel del Mar del Norte y otros el nivel del Mar Mediterráneo.</a:t>
            </a:r>
          </a:p>
          <a:p>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a:xfrm>
            <a:off x="822960" y="1384301"/>
            <a:ext cx="7781488" cy="3017520"/>
          </a:xfrm>
        </p:spPr>
        <p:txBody>
          <a:bodyPr>
            <a:normAutofit lnSpcReduction="10000"/>
          </a:bodyPr>
          <a:lstStyle/>
          <a:p>
            <a:r>
              <a:rPr lang="es-ES" b="1" dirty="0">
                <a:latin typeface="Comic Sans MS" panose="030F0702030302020204" pitchFamily="66" charset="0"/>
              </a:rPr>
              <a:t>Apagón del 2003 en EEUU</a:t>
            </a:r>
            <a:endParaRPr lang="es-ES" dirty="0">
              <a:latin typeface="Comic Sans MS" panose="030F0702030302020204" pitchFamily="66" charset="0"/>
            </a:endParaRPr>
          </a:p>
          <a:p>
            <a:br>
              <a:rPr lang="es-ES" dirty="0">
                <a:latin typeface="Comic Sans MS" panose="030F0702030302020204" pitchFamily="66" charset="0"/>
              </a:rPr>
            </a:br>
            <a:br>
              <a:rPr lang="es-ES" dirty="0">
                <a:latin typeface="Comic Sans MS" panose="030F0702030302020204" pitchFamily="66" charset="0"/>
              </a:rPr>
            </a:br>
            <a:r>
              <a:rPr lang="es-ES" dirty="0">
                <a:latin typeface="Comic Sans MS" panose="030F0702030302020204" pitchFamily="66" charset="0"/>
              </a:rPr>
              <a:t>Los técnicos de equipos informáticos lo pasan realmente mal cuando tienen que instalar una nueva versión de un programa en sus máquinas, y lo cierto es que el tiempo dice que se preocupan con razón. Un ejemplo claro fue el del software de control de las centrales de distribución de energía eléctrica de los EEUU. </a:t>
            </a:r>
          </a:p>
          <a:p>
            <a:br>
              <a:rPr lang="es-ES" dirty="0">
                <a:latin typeface="Comic Sans MS" panose="030F0702030302020204" pitchFamily="66" charset="0"/>
              </a:rPr>
            </a:br>
            <a:r>
              <a:rPr lang="es-ES" dirty="0">
                <a:latin typeface="Comic Sans MS" panose="030F0702030302020204" pitchFamily="66" charset="0"/>
              </a:rPr>
              <a:t>Un fallo en el nuevo software de control, que, si se colgaba, enviaba una señal al resto de centrales para que pudieran reaccionar. El problema era que esta señal hacía que las máquinas que la recibían se colgaran y reiniciaran, enviando a su vez el fatídico mensaje a cada vez más centrales de distribución. El resultado fue que se bloquearon más de 100 plantas eléctricas y más de 50 millones de hogares estuvieron sin electricidad hasta que se detectó el error.</a:t>
            </a:r>
          </a:p>
          <a:p>
            <a:endParaRPr lang="es-ES"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2FB04-44AF-F320-0412-B028AD8887F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70BF005-07B4-0FE5-DD0A-65831CC4D7EC}"/>
              </a:ext>
            </a:extLst>
          </p:cNvPr>
          <p:cNvSpPr>
            <a:spLocks noGrp="1"/>
          </p:cNvSpPr>
          <p:nvPr>
            <p:ph type="body" idx="1"/>
          </p:nvPr>
        </p:nvSpPr>
        <p:spPr/>
        <p:txBody>
          <a:bodyPr/>
          <a:lstStyle/>
          <a:p>
            <a:endParaRPr lang="es-ES"/>
          </a:p>
        </p:txBody>
      </p:sp>
      <p:pic>
        <p:nvPicPr>
          <p:cNvPr id="4" name="Imagen 3">
            <a:extLst>
              <a:ext uri="{FF2B5EF4-FFF2-40B4-BE49-F238E27FC236}">
                <a16:creationId xmlns:a16="http://schemas.microsoft.com/office/drawing/2014/main" id="{D643FEEC-980F-A94E-EC0D-8D1A488A1E20}"/>
              </a:ext>
            </a:extLst>
          </p:cNvPr>
          <p:cNvPicPr>
            <a:picLocks noChangeAspect="1"/>
          </p:cNvPicPr>
          <p:nvPr/>
        </p:nvPicPr>
        <p:blipFill>
          <a:blip r:embed="rId2"/>
          <a:stretch>
            <a:fillRect/>
          </a:stretch>
        </p:blipFill>
        <p:spPr>
          <a:xfrm>
            <a:off x="1145478" y="0"/>
            <a:ext cx="6853045" cy="5143500"/>
          </a:xfrm>
          <a:prstGeom prst="rect">
            <a:avLst/>
          </a:prstGeom>
        </p:spPr>
      </p:pic>
    </p:spTree>
    <p:extLst>
      <p:ext uri="{BB962C8B-B14F-4D97-AF65-F5344CB8AC3E}">
        <p14:creationId xmlns:p14="http://schemas.microsoft.com/office/powerpoint/2010/main" val="373619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92500"/>
          </a:bodyPr>
          <a:lstStyle/>
          <a:p>
            <a:r>
              <a:rPr lang="es-ES" dirty="0">
                <a:latin typeface="Comic Sans MS" panose="030F0702030302020204" pitchFamily="66" charset="0"/>
              </a:rPr>
              <a:t>Con la popularización de Internet, surgieron los primeros fallos importantes relativos a la manera que tenían de interactuar los sistemas operativos existentes con la Red. </a:t>
            </a:r>
          </a:p>
          <a:p>
            <a:endParaRPr lang="es-ES" dirty="0">
              <a:latin typeface="Comic Sans MS" panose="030F0702030302020204" pitchFamily="66" charset="0"/>
            </a:endParaRPr>
          </a:p>
          <a:p>
            <a:r>
              <a:rPr lang="es-ES" dirty="0">
                <a:latin typeface="Comic Sans MS" panose="030F0702030302020204" pitchFamily="66" charset="0"/>
              </a:rPr>
              <a:t>El más grave fue el "ping of </a:t>
            </a:r>
            <a:r>
              <a:rPr lang="es-ES" dirty="0" err="1">
                <a:latin typeface="Comic Sans MS" panose="030F0702030302020204" pitchFamily="66" charset="0"/>
              </a:rPr>
              <a:t>death</a:t>
            </a:r>
            <a:r>
              <a:rPr lang="es-ES" dirty="0">
                <a:latin typeface="Comic Sans MS" panose="030F0702030302020204" pitchFamily="66" charset="0"/>
              </a:rPr>
              <a:t>", que duró de 1995 a 1996. </a:t>
            </a:r>
          </a:p>
          <a:p>
            <a:endParaRPr lang="es-ES" dirty="0">
              <a:latin typeface="Comic Sans MS" panose="030F0702030302020204" pitchFamily="66" charset="0"/>
            </a:endParaRPr>
          </a:p>
          <a:p>
            <a:r>
              <a:rPr lang="es-ES" dirty="0">
                <a:latin typeface="Comic Sans MS" panose="030F0702030302020204" pitchFamily="66" charset="0"/>
              </a:rPr>
              <a:t>Un "ping" es una señal que puede lanzarse un ordenador a otro para comprobar que ésta "rebota" y vuelve, comprobando en primer lugar que la dirección destino existe y está operativa, y en segundo el tiempo que tarda en realizar el trayecto. </a:t>
            </a:r>
          </a:p>
          <a:p>
            <a:endParaRPr lang="es-ES" dirty="0">
              <a:latin typeface="Comic Sans MS" panose="030F0702030302020204" pitchFamily="66" charset="0"/>
            </a:endParaRPr>
          </a:p>
          <a:p>
            <a:r>
              <a:rPr lang="es-ES" dirty="0">
                <a:latin typeface="Comic Sans MS" panose="030F0702030302020204" pitchFamily="66" charset="0"/>
              </a:rPr>
              <a:t>Sin embargo, si se modificaba el código de este paquete de información deliberadamente, se podía hacer que el ordenador destino se colgase sin remisión.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23528" y="555526"/>
            <a:ext cx="8640960" cy="3846295"/>
          </a:xfrm>
        </p:spPr>
        <p:txBody>
          <a:bodyPr>
            <a:normAutofit fontScale="70000" lnSpcReduction="20000"/>
          </a:bodyPr>
          <a:lstStyle/>
          <a:p>
            <a:r>
              <a:rPr lang="es-ES" b="1" dirty="0" err="1">
                <a:latin typeface="Comic Sans MS" panose="030F0702030302020204" pitchFamily="66" charset="0"/>
              </a:rPr>
              <a:t>celerador</a:t>
            </a:r>
            <a:r>
              <a:rPr lang="es-ES" b="1" dirty="0">
                <a:latin typeface="Comic Sans MS" panose="030F0702030302020204" pitchFamily="66" charset="0"/>
              </a:rPr>
              <a:t> médico </a:t>
            </a:r>
            <a:r>
              <a:rPr lang="es-ES" b="1" dirty="0" err="1">
                <a:latin typeface="Comic Sans MS" panose="030F0702030302020204" pitchFamily="66" charset="0"/>
              </a:rPr>
              <a:t>Therac</a:t>
            </a:r>
            <a:r>
              <a:rPr lang="es-ES" b="1" dirty="0">
                <a:latin typeface="Comic Sans MS" panose="030F0702030302020204" pitchFamily="66" charset="0"/>
              </a:rPr>
              <a:t> 25</a:t>
            </a:r>
            <a:endParaRPr lang="es-ES" dirty="0">
              <a:latin typeface="Comic Sans MS" panose="030F0702030302020204" pitchFamily="66" charset="0"/>
            </a:endParaRPr>
          </a:p>
          <a:p>
            <a:br>
              <a:rPr lang="es-ES" dirty="0">
                <a:latin typeface="Comic Sans MS" panose="030F0702030302020204" pitchFamily="66" charset="0"/>
              </a:rPr>
            </a:br>
            <a:br>
              <a:rPr lang="es-ES" dirty="0">
                <a:latin typeface="Comic Sans MS" panose="030F0702030302020204" pitchFamily="66" charset="0"/>
              </a:rPr>
            </a:br>
            <a:r>
              <a:rPr lang="es-ES" dirty="0">
                <a:latin typeface="Comic Sans MS" panose="030F0702030302020204" pitchFamily="66" charset="0"/>
              </a:rPr>
              <a:t>¿Qué pasa cuando se le pide a un programador con  poco tiempo que diseñe un sistema operativo para un aparato médico potencialmente letal? </a:t>
            </a:r>
          </a:p>
          <a:p>
            <a:endParaRPr lang="es-ES" dirty="0">
              <a:latin typeface="Comic Sans MS" panose="030F0702030302020204" pitchFamily="66" charset="0"/>
            </a:endParaRPr>
          </a:p>
          <a:p>
            <a:r>
              <a:rPr lang="es-ES" dirty="0">
                <a:latin typeface="Comic Sans MS" panose="030F0702030302020204" pitchFamily="66" charset="0"/>
              </a:rPr>
              <a:t>Que pueden haber fallos, y que esos fallos pueden costar vidas. </a:t>
            </a:r>
          </a:p>
          <a:p>
            <a:endParaRPr lang="es-ES" dirty="0">
              <a:latin typeface="Comic Sans MS" panose="030F0702030302020204" pitchFamily="66" charset="0"/>
            </a:endParaRPr>
          </a:p>
          <a:p>
            <a:r>
              <a:rPr lang="es-ES" dirty="0">
                <a:latin typeface="Comic Sans MS" panose="030F0702030302020204" pitchFamily="66" charset="0"/>
              </a:rPr>
              <a:t>El </a:t>
            </a:r>
            <a:r>
              <a:rPr lang="es-ES" dirty="0" err="1">
                <a:latin typeface="Comic Sans MS" panose="030F0702030302020204" pitchFamily="66" charset="0"/>
              </a:rPr>
              <a:t>Therac</a:t>
            </a:r>
            <a:r>
              <a:rPr lang="es-ES" dirty="0">
                <a:latin typeface="Comic Sans MS" panose="030F0702030302020204" pitchFamily="66" charset="0"/>
              </a:rPr>
              <a:t> 25 era un acelerador de uso dual: podía emitir electrones de baja intensidad (partículas beta) o un haz de rayos X. </a:t>
            </a:r>
          </a:p>
          <a:p>
            <a:endParaRPr lang="es-ES" dirty="0">
              <a:latin typeface="Comic Sans MS" panose="030F0702030302020204" pitchFamily="66" charset="0"/>
            </a:endParaRPr>
          </a:p>
          <a:p>
            <a:r>
              <a:rPr lang="es-ES" dirty="0">
                <a:latin typeface="Comic Sans MS" panose="030F0702030302020204" pitchFamily="66" charset="0"/>
              </a:rPr>
              <a:t>Estos se conseguían mediante el impacto de electrones de alta energía en una placa metálica que se situaba entre el emisor y el paciente. </a:t>
            </a:r>
          </a:p>
          <a:p>
            <a:endParaRPr lang="es-ES" dirty="0">
              <a:latin typeface="Comic Sans MS" panose="030F0702030302020204" pitchFamily="66" charset="0"/>
            </a:endParaRPr>
          </a:p>
          <a:p>
            <a:r>
              <a:rPr lang="es-ES" dirty="0">
                <a:latin typeface="Comic Sans MS" panose="030F0702030302020204" pitchFamily="66" charset="0"/>
              </a:rPr>
              <a:t>El problema residía en que, a causa de un error de programación, se podía dar el caso de que se enviase la orden de disparar el haz de electrones de alta energía y la de situar la placa metálica simultáneamente, disparando las partículas antes de que la placa metálica estuviera en posición, exponiendo al paciente a una dosis letal de radiación. </a:t>
            </a:r>
          </a:p>
          <a:p>
            <a:endParaRPr lang="es-ES" dirty="0">
              <a:latin typeface="Comic Sans MS" panose="030F0702030302020204" pitchFamily="66" charset="0"/>
            </a:endParaRPr>
          </a:p>
          <a:p>
            <a:r>
              <a:rPr lang="es-ES" dirty="0">
                <a:latin typeface="Comic Sans MS" panose="030F0702030302020204" pitchFamily="66" charset="0"/>
              </a:rPr>
              <a:t>Resultado: 5000  muertos entre 1985 y 1987.</a:t>
            </a:r>
          </a:p>
          <a:p>
            <a:endParaRPr lang="es-ES" dirty="0">
              <a:latin typeface="Comic Sans MS" panose="030F0702030302020204"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214953"/>
            <a:ext cx="7543800" cy="526726"/>
          </a:xfrm>
        </p:spPr>
        <p:txBody>
          <a:bodyPr/>
          <a:lstStyle/>
          <a:p>
            <a:r>
              <a:rPr lang="es-ES" dirty="0" err="1"/>
              <a:t>Eurofighter</a:t>
            </a:r>
            <a:endParaRPr lang="es-ES" dirty="0"/>
          </a:p>
        </p:txBody>
      </p:sp>
      <p:sp>
        <p:nvSpPr>
          <p:cNvPr id="3" name="2 Marcador de contenido"/>
          <p:cNvSpPr>
            <a:spLocks noGrp="1"/>
          </p:cNvSpPr>
          <p:nvPr>
            <p:ph sz="quarter" idx="1"/>
          </p:nvPr>
        </p:nvSpPr>
        <p:spPr>
          <a:xfrm>
            <a:off x="107504" y="857575"/>
            <a:ext cx="8928992" cy="3017520"/>
          </a:xfrm>
        </p:spPr>
        <p:txBody>
          <a:bodyPr>
            <a:noAutofit/>
          </a:bodyPr>
          <a:lstStyle/>
          <a:p>
            <a:r>
              <a:rPr lang="es-ES" sz="1100" dirty="0">
                <a:latin typeface="Comic Sans MS" panose="030F0702030302020204" pitchFamily="66" charset="0"/>
              </a:rPr>
              <a:t>Cuanta más tecnología a bordo de un aparato militar, más posibilidades de que algo falle. </a:t>
            </a:r>
          </a:p>
          <a:p>
            <a:endParaRPr lang="es-ES" sz="1100" dirty="0">
              <a:latin typeface="Comic Sans MS" panose="030F0702030302020204" pitchFamily="66" charset="0"/>
            </a:endParaRPr>
          </a:p>
          <a:p>
            <a:r>
              <a:rPr lang="es-ES" sz="1100" dirty="0">
                <a:latin typeface="Comic Sans MS" panose="030F0702030302020204" pitchFamily="66" charset="0"/>
              </a:rPr>
              <a:t>Una simple línea de código mal programada puede hacer que un sistema vital para un avión de combate deje de funcionar... como en el caso del </a:t>
            </a:r>
            <a:r>
              <a:rPr lang="es-ES" sz="1100" dirty="0" err="1">
                <a:latin typeface="Comic Sans MS" panose="030F0702030302020204" pitchFamily="66" charset="0"/>
              </a:rPr>
              <a:t>Eurofighter</a:t>
            </a:r>
            <a:r>
              <a:rPr lang="es-ES" sz="1100" dirty="0">
                <a:latin typeface="Comic Sans MS" panose="030F0702030302020204" pitchFamily="66" charset="0"/>
              </a:rPr>
              <a:t> </a:t>
            </a:r>
            <a:r>
              <a:rPr lang="es-ES" sz="1100" dirty="0" err="1">
                <a:latin typeface="Comic Sans MS" panose="030F0702030302020204" pitchFamily="66" charset="0"/>
              </a:rPr>
              <a:t>Typhoon</a:t>
            </a:r>
            <a:r>
              <a:rPr lang="es-ES" sz="1100" dirty="0">
                <a:latin typeface="Comic Sans MS" panose="030F0702030302020204" pitchFamily="66" charset="0"/>
              </a:rPr>
              <a:t>. </a:t>
            </a:r>
          </a:p>
          <a:p>
            <a:br>
              <a:rPr lang="es-ES" sz="1100" dirty="0">
                <a:latin typeface="Comic Sans MS" panose="030F0702030302020204" pitchFamily="66" charset="0"/>
              </a:rPr>
            </a:br>
            <a:r>
              <a:rPr lang="es-ES" sz="1100" dirty="0">
                <a:latin typeface="Comic Sans MS" panose="030F0702030302020204" pitchFamily="66" charset="0"/>
              </a:rPr>
              <a:t>Durante una de las pruebas en vuelo de uno de los primeros </a:t>
            </a:r>
            <a:r>
              <a:rPr lang="es-ES" sz="1100" dirty="0" err="1">
                <a:latin typeface="Comic Sans MS" panose="030F0702030302020204" pitchFamily="66" charset="0"/>
              </a:rPr>
              <a:t>Eurofighter</a:t>
            </a:r>
            <a:r>
              <a:rPr lang="es-ES" sz="1100" dirty="0">
                <a:latin typeface="Comic Sans MS" panose="030F0702030302020204" pitchFamily="66" charset="0"/>
              </a:rPr>
              <a:t> que tuvo el Ejército del Aire español, uno de los </a:t>
            </a:r>
            <a:r>
              <a:rPr lang="es-ES" sz="1100" dirty="0" err="1">
                <a:latin typeface="Comic Sans MS" panose="030F0702030302020204" pitchFamily="66" charset="0"/>
              </a:rPr>
              <a:t>tests</a:t>
            </a:r>
            <a:r>
              <a:rPr lang="es-ES" sz="1100" dirty="0">
                <a:latin typeface="Comic Sans MS" panose="030F0702030302020204" pitchFamily="66" charset="0"/>
              </a:rPr>
              <a:t> consistía en simular un fallo de uno de los dos motores del avión, apagándolo para ver cómo reaccionaba el avión con un solo motor. </a:t>
            </a:r>
          </a:p>
          <a:p>
            <a:br>
              <a:rPr lang="es-ES" sz="1100" dirty="0">
                <a:latin typeface="Comic Sans MS" panose="030F0702030302020204" pitchFamily="66" charset="0"/>
              </a:rPr>
            </a:br>
            <a:r>
              <a:rPr lang="es-ES" sz="1100" dirty="0">
                <a:latin typeface="Comic Sans MS" panose="030F0702030302020204" pitchFamily="66" charset="0"/>
              </a:rPr>
              <a:t>Efectivamente, lo peor que podía pasar, pasó. </a:t>
            </a:r>
          </a:p>
          <a:p>
            <a:br>
              <a:rPr lang="es-ES" sz="1100" dirty="0">
                <a:latin typeface="Comic Sans MS" panose="030F0702030302020204" pitchFamily="66" charset="0"/>
              </a:rPr>
            </a:br>
            <a:r>
              <a:rPr lang="es-ES" sz="1100" dirty="0">
                <a:latin typeface="Comic Sans MS" panose="030F0702030302020204" pitchFamily="66" charset="0"/>
              </a:rPr>
              <a:t>Cuando se apagó el motor, los pilotos rápidamente se percataron de que el otro motor también se apagaba. </a:t>
            </a:r>
          </a:p>
          <a:p>
            <a:br>
              <a:rPr lang="es-ES" sz="1100" dirty="0">
                <a:latin typeface="Comic Sans MS" panose="030F0702030302020204" pitchFamily="66" charset="0"/>
              </a:rPr>
            </a:br>
            <a:r>
              <a:rPr lang="es-ES" sz="1100" dirty="0">
                <a:latin typeface="Comic Sans MS" panose="030F0702030302020204" pitchFamily="66" charset="0"/>
              </a:rPr>
              <a:t>Intentaron realizar las pruebas de reinicio del reactor en vuelo, pero sin resultado. </a:t>
            </a:r>
          </a:p>
          <a:p>
            <a:endParaRPr lang="es-ES" sz="1100" dirty="0">
              <a:latin typeface="Comic Sans MS" panose="030F0702030302020204" pitchFamily="66" charset="0"/>
            </a:endParaRPr>
          </a:p>
          <a:p>
            <a:r>
              <a:rPr lang="es-ES" sz="1100" dirty="0">
                <a:latin typeface="Comic Sans MS" panose="030F0702030302020204" pitchFamily="66" charset="0"/>
              </a:rPr>
              <a:t>Al llegar a la altura mínima de seguridad, no tuvieron más remedio que saltar. </a:t>
            </a:r>
          </a:p>
          <a:p>
            <a:br>
              <a:rPr lang="es-ES" sz="1100" dirty="0">
                <a:latin typeface="Comic Sans MS" panose="030F0702030302020204" pitchFamily="66" charset="0"/>
              </a:rPr>
            </a:br>
            <a:r>
              <a:rPr lang="es-ES" sz="1100" dirty="0">
                <a:latin typeface="Comic Sans MS" panose="030F0702030302020204" pitchFamily="66" charset="0"/>
              </a:rPr>
              <a:t>Estudios posteriores revelaron que el software del avión estaba mal programado, y que el apagado manual de un motor en vuelo causaba el cierre erróneo de la válvula de combustible, que no podía volver a ser abierta en vuelo</a:t>
            </a:r>
          </a:p>
          <a:p>
            <a:endParaRPr lang="es-ES" sz="1100" dirty="0">
              <a:latin typeface="Comic Sans MS" panose="030F0702030302020204"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85000" lnSpcReduction="20000"/>
          </a:bodyPr>
          <a:lstStyle/>
          <a:p>
            <a:r>
              <a:rPr lang="es-ES" b="1" dirty="0">
                <a:latin typeface="Comic Sans MS" panose="030F0702030302020204" pitchFamily="66" charset="0"/>
              </a:rPr>
              <a:t>Sonda Espacial </a:t>
            </a:r>
            <a:r>
              <a:rPr lang="es-ES" b="1" dirty="0" err="1">
                <a:latin typeface="Comic Sans MS" panose="030F0702030302020204" pitchFamily="66" charset="0"/>
              </a:rPr>
              <a:t>Mariner</a:t>
            </a:r>
            <a:r>
              <a:rPr lang="es-ES" b="1" dirty="0">
                <a:latin typeface="Comic Sans MS" panose="030F0702030302020204" pitchFamily="66" charset="0"/>
              </a:rPr>
              <a:t> I</a:t>
            </a:r>
            <a:endParaRPr lang="es-ES" dirty="0">
              <a:latin typeface="Comic Sans MS" panose="030F0702030302020204" pitchFamily="66" charset="0"/>
            </a:endParaRPr>
          </a:p>
          <a:p>
            <a:br>
              <a:rPr lang="es-ES" dirty="0">
                <a:latin typeface="Comic Sans MS" panose="030F0702030302020204" pitchFamily="66" charset="0"/>
              </a:rPr>
            </a:br>
            <a:br>
              <a:rPr lang="es-ES" dirty="0">
                <a:latin typeface="Comic Sans MS" panose="030F0702030302020204" pitchFamily="66" charset="0"/>
              </a:rPr>
            </a:br>
            <a:r>
              <a:rPr lang="es-ES" dirty="0">
                <a:latin typeface="Comic Sans MS" panose="030F0702030302020204" pitchFamily="66" charset="0"/>
              </a:rPr>
              <a:t>Que envíes una sonda al espacio y te falle porque los cálculos no eran del todo correctos es malo. </a:t>
            </a:r>
          </a:p>
          <a:p>
            <a:br>
              <a:rPr lang="es-ES" dirty="0">
                <a:latin typeface="Comic Sans MS" panose="030F0702030302020204" pitchFamily="66" charset="0"/>
              </a:rPr>
            </a:br>
            <a:r>
              <a:rPr lang="es-ES" dirty="0">
                <a:latin typeface="Comic Sans MS" panose="030F0702030302020204" pitchFamily="66" charset="0"/>
              </a:rPr>
              <a:t>Que te falle porque algún componente no funcionó como se esperaba, es hasta cierto punto comprensible. </a:t>
            </a:r>
          </a:p>
          <a:p>
            <a:br>
              <a:rPr lang="es-ES" dirty="0">
                <a:latin typeface="Comic Sans MS" panose="030F0702030302020204" pitchFamily="66" charset="0"/>
              </a:rPr>
            </a:br>
            <a:r>
              <a:rPr lang="es-ES" dirty="0">
                <a:latin typeface="Comic Sans MS" panose="030F0702030302020204" pitchFamily="66" charset="0"/>
              </a:rPr>
              <a:t>Pero que te falle porque la fórmula matemática escrita en papel que debía gestionar la trayectoria del cohete que la ponía en órbita no ha sido transcrita a lenguaje informático correctamente, es como para matar a alguien. </a:t>
            </a:r>
          </a:p>
          <a:p>
            <a:br>
              <a:rPr lang="es-ES" dirty="0">
                <a:latin typeface="Comic Sans MS" panose="030F0702030302020204" pitchFamily="66" charset="0"/>
              </a:rPr>
            </a:br>
            <a:r>
              <a:rPr lang="es-ES" dirty="0">
                <a:latin typeface="Comic Sans MS" panose="030F0702030302020204" pitchFamily="66" charset="0"/>
              </a:rPr>
              <a:t>Estamos hablando de 1962, y la sonda fue destruida antes ni siquiera de abandonar la atmósfera, sobre el océano atlántico, cuando fue obvio que la trayectoria que estaba siguiendo no era ni mucho menos la correcta.</a:t>
            </a:r>
          </a:p>
          <a:p>
            <a:endParaRPr lang="es-ES" dirty="0">
              <a:latin typeface="Comic Sans MS" panose="030F0702030302020204"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sz="quarter" idx="1"/>
          </p:nvPr>
        </p:nvSpPr>
        <p:spPr/>
        <p:txBody>
          <a:bodyPr>
            <a:normAutofit fontScale="92500" lnSpcReduction="20000"/>
          </a:bodyPr>
          <a:lstStyle/>
          <a:p>
            <a:r>
              <a:rPr lang="es-ES" b="1" dirty="0">
                <a:latin typeface="Comic Sans MS" panose="030F0702030302020204" pitchFamily="66" charset="0"/>
              </a:rPr>
              <a:t>Generador de claves </a:t>
            </a:r>
            <a:r>
              <a:rPr lang="es-ES" b="1" dirty="0" err="1">
                <a:latin typeface="Comic Sans MS" panose="030F0702030302020204" pitchFamily="66" charset="0"/>
              </a:rPr>
              <a:t>Kerberos</a:t>
            </a:r>
            <a:endParaRPr lang="es-ES" dirty="0">
              <a:latin typeface="Comic Sans MS" panose="030F0702030302020204" pitchFamily="66" charset="0"/>
            </a:endParaRPr>
          </a:p>
          <a:p>
            <a:br>
              <a:rPr lang="es-ES" dirty="0">
                <a:latin typeface="Comic Sans MS" panose="030F0702030302020204" pitchFamily="66" charset="0"/>
              </a:rPr>
            </a:br>
            <a:br>
              <a:rPr lang="es-ES" dirty="0">
                <a:latin typeface="Comic Sans MS" panose="030F0702030302020204" pitchFamily="66" charset="0"/>
              </a:rPr>
            </a:br>
            <a:r>
              <a:rPr lang="es-ES" dirty="0">
                <a:latin typeface="Comic Sans MS" panose="030F0702030302020204" pitchFamily="66" charset="0"/>
              </a:rPr>
              <a:t>Los responsables del programa generador de claves de seguridad </a:t>
            </a:r>
            <a:r>
              <a:rPr lang="es-ES" dirty="0" err="1">
                <a:latin typeface="Comic Sans MS" panose="030F0702030302020204" pitchFamily="66" charset="0"/>
              </a:rPr>
              <a:t>Kerberos</a:t>
            </a:r>
            <a:r>
              <a:rPr lang="es-ES" dirty="0">
                <a:latin typeface="Comic Sans MS" panose="030F0702030302020204" pitchFamily="66" charset="0"/>
              </a:rPr>
              <a:t> seguramente tuvieron mucho que explicar cuando, después de haberse convertido en la base de muchos sistemas de seguridad informática, se descubrió que la "semilla aleatoria" que utilizaba no era tan aleatoria. </a:t>
            </a:r>
          </a:p>
          <a:p>
            <a:endParaRPr lang="es-ES" dirty="0">
              <a:latin typeface="Comic Sans MS" panose="030F0702030302020204" pitchFamily="66" charset="0"/>
            </a:endParaRPr>
          </a:p>
          <a:p>
            <a:r>
              <a:rPr lang="es-ES" dirty="0">
                <a:latin typeface="Comic Sans MS" panose="030F0702030302020204" pitchFamily="66" charset="0"/>
              </a:rPr>
              <a:t>Lo que puede parecer algo trivial oculta una realidad terrorífica: cualquiera con mínimos conocimientos de criptografía podía entrar en un sistema protegido con </a:t>
            </a:r>
            <a:r>
              <a:rPr lang="es-ES" dirty="0" err="1">
                <a:latin typeface="Comic Sans MS" panose="030F0702030302020204" pitchFamily="66" charset="0"/>
              </a:rPr>
              <a:t>Kerberos</a:t>
            </a:r>
            <a:r>
              <a:rPr lang="es-ES" dirty="0">
                <a:latin typeface="Comic Sans MS" panose="030F0702030302020204" pitchFamily="66" charset="0"/>
              </a:rPr>
              <a:t>. </a:t>
            </a:r>
          </a:p>
          <a:p>
            <a:br>
              <a:rPr lang="es-ES" dirty="0">
                <a:latin typeface="Comic Sans MS" panose="030F0702030302020204" pitchFamily="66" charset="0"/>
              </a:rPr>
            </a:br>
            <a:r>
              <a:rPr lang="es-ES" dirty="0">
                <a:latin typeface="Comic Sans MS" panose="030F0702030302020204" pitchFamily="66" charset="0"/>
              </a:rPr>
              <a:t>Se desconoce el alcance real de este fallo, ya que cualquier compañía que estuviera protegida con este sistema se cuidaría mucho de decirlo.</a:t>
            </a:r>
          </a:p>
          <a:p>
            <a:endParaRPr lang="es-ES" dirty="0">
              <a:latin typeface="Comic Sans MS" panose="030F0702030302020204"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539552" y="758987"/>
            <a:ext cx="7543800" cy="3017520"/>
          </a:xfrm>
        </p:spPr>
        <p:txBody>
          <a:bodyPr>
            <a:noAutofit/>
          </a:bodyPr>
          <a:lstStyle/>
          <a:p>
            <a:r>
              <a:rPr lang="es-ES" sz="1200" b="1" dirty="0">
                <a:latin typeface="Comic Sans MS" panose="030F0702030302020204" pitchFamily="66" charset="0"/>
              </a:rPr>
              <a:t>Intel Pentium</a:t>
            </a:r>
            <a:endParaRPr lang="es-ES" sz="1200" dirty="0">
              <a:latin typeface="Comic Sans MS" panose="030F0702030302020204" pitchFamily="66" charset="0"/>
            </a:endParaRPr>
          </a:p>
          <a:p>
            <a:br>
              <a:rPr lang="es-ES" sz="1200" dirty="0">
                <a:latin typeface="Comic Sans MS" panose="030F0702030302020204" pitchFamily="66" charset="0"/>
              </a:rPr>
            </a:br>
            <a:br>
              <a:rPr lang="es-ES" sz="1200" dirty="0">
                <a:latin typeface="Comic Sans MS" panose="030F0702030302020204" pitchFamily="66" charset="0"/>
              </a:rPr>
            </a:br>
            <a:r>
              <a:rPr lang="es-ES" sz="1200" dirty="0">
                <a:latin typeface="Comic Sans MS" panose="030F0702030302020204" pitchFamily="66" charset="0"/>
              </a:rPr>
              <a:t>No es que se colgara, o que provocara subidas de temperatura que destruyera computadoras. </a:t>
            </a:r>
          </a:p>
          <a:p>
            <a:br>
              <a:rPr lang="es-ES" sz="1200" dirty="0">
                <a:latin typeface="Comic Sans MS" panose="030F0702030302020204" pitchFamily="66" charset="0"/>
              </a:rPr>
            </a:br>
            <a:r>
              <a:rPr lang="es-ES" sz="1200" dirty="0">
                <a:latin typeface="Comic Sans MS" panose="030F0702030302020204" pitchFamily="66" charset="0"/>
              </a:rPr>
              <a:t>El fallo de los primeros </a:t>
            </a:r>
            <a:r>
              <a:rPr lang="es-ES" sz="1200" dirty="0" err="1">
                <a:latin typeface="Comic Sans MS" panose="030F0702030302020204" pitchFamily="66" charset="0"/>
              </a:rPr>
              <a:t>pentium</a:t>
            </a:r>
            <a:r>
              <a:rPr lang="es-ES" sz="1200" dirty="0">
                <a:latin typeface="Comic Sans MS" panose="030F0702030302020204" pitchFamily="66" charset="0"/>
              </a:rPr>
              <a:t> </a:t>
            </a:r>
            <a:r>
              <a:rPr lang="es-ES" sz="1200" dirty="0" err="1">
                <a:latin typeface="Comic Sans MS" panose="030F0702030302020204" pitchFamily="66" charset="0"/>
              </a:rPr>
              <a:t>construídos</a:t>
            </a:r>
            <a:r>
              <a:rPr lang="es-ES" sz="1200" dirty="0">
                <a:latin typeface="Comic Sans MS" panose="030F0702030302020204" pitchFamily="66" charset="0"/>
              </a:rPr>
              <a:t> en 1993 fue mucho más sutil. </a:t>
            </a:r>
          </a:p>
          <a:p>
            <a:br>
              <a:rPr lang="es-ES" sz="1200" dirty="0">
                <a:latin typeface="Comic Sans MS" panose="030F0702030302020204" pitchFamily="66" charset="0"/>
              </a:rPr>
            </a:br>
            <a:r>
              <a:rPr lang="es-ES" sz="1200" dirty="0">
                <a:latin typeface="Comic Sans MS" panose="030F0702030302020204" pitchFamily="66" charset="0"/>
              </a:rPr>
              <a:t>Se trataba de algo tan poco importante en apariencia como un error de cálculo. </a:t>
            </a:r>
          </a:p>
          <a:p>
            <a:br>
              <a:rPr lang="es-ES" sz="1200" dirty="0">
                <a:latin typeface="Comic Sans MS" panose="030F0702030302020204" pitchFamily="66" charset="0"/>
              </a:rPr>
            </a:br>
            <a:r>
              <a:rPr lang="es-ES" sz="1200" dirty="0">
                <a:latin typeface="Comic Sans MS" panose="030F0702030302020204" pitchFamily="66" charset="0"/>
              </a:rPr>
              <a:t>Debido a un fallo de diseño, entre 3 y 5 millones de chips tienen un error del 0.006 por ciento a la hora de dividir un número de punto flotante. </a:t>
            </a:r>
          </a:p>
          <a:p>
            <a:br>
              <a:rPr lang="es-ES" sz="1200" dirty="0">
                <a:latin typeface="Comic Sans MS" panose="030F0702030302020204" pitchFamily="66" charset="0"/>
              </a:rPr>
            </a:br>
            <a:r>
              <a:rPr lang="es-ES" sz="1200" dirty="0">
                <a:latin typeface="Comic Sans MS" panose="030F0702030302020204" pitchFamily="66" charset="0"/>
              </a:rPr>
              <a:t>Aunque este error es muy pequeño, estos chips son inservibles para aplicaciones de alta precisión, lo cual significa un golpe muy importante a la imagen del </a:t>
            </a:r>
            <a:r>
              <a:rPr lang="es-ES" sz="1200" dirty="0" err="1">
                <a:latin typeface="Comic Sans MS" panose="030F0702030302020204" pitchFamily="66" charset="0"/>
              </a:rPr>
              <a:t>vendor</a:t>
            </a:r>
            <a:r>
              <a:rPr lang="es-ES" sz="1200" dirty="0">
                <a:latin typeface="Comic Sans MS" panose="030F0702030302020204" pitchFamily="66" charset="0"/>
              </a:rPr>
              <a:t>, que accede, finalmente, a cambiar los procesadores afectados. </a:t>
            </a:r>
          </a:p>
          <a:p>
            <a:br>
              <a:rPr lang="es-ES" sz="1200" dirty="0">
                <a:latin typeface="Comic Sans MS" panose="030F0702030302020204" pitchFamily="66" charset="0"/>
              </a:rPr>
            </a:br>
            <a:r>
              <a:rPr lang="es-ES" sz="1200" dirty="0">
                <a:latin typeface="Comic Sans MS" panose="030F0702030302020204" pitchFamily="66" charset="0"/>
              </a:rPr>
              <a:t>Costo para la compañía: 475 millones de dólares.</a:t>
            </a:r>
          </a:p>
          <a:p>
            <a:endParaRPr lang="es-ES" sz="1200" dirty="0">
              <a:latin typeface="Comic Sans MS" panose="030F0702030302020204"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23528" y="483518"/>
            <a:ext cx="8568952" cy="3979608"/>
          </a:xfrm>
        </p:spPr>
        <p:txBody>
          <a:bodyPr>
            <a:normAutofit fontScale="85000" lnSpcReduction="20000"/>
          </a:bodyPr>
          <a:lstStyle/>
          <a:p>
            <a:r>
              <a:rPr lang="es-ES" b="1" dirty="0"/>
              <a:t>Instituto Nacional contra el Cáncer, Ciudad de Panamá</a:t>
            </a:r>
            <a:endParaRPr lang="es-ES" dirty="0"/>
          </a:p>
          <a:p>
            <a:br>
              <a:rPr lang="es-ES" dirty="0"/>
            </a:br>
            <a:r>
              <a:rPr lang="es-ES" dirty="0"/>
              <a:t>Los peores errores son los que causan víctimas, y éste causó ocho víctimas mortales y más de veinte personas quedaron seriamente afectadas. </a:t>
            </a:r>
          </a:p>
          <a:p>
            <a:br>
              <a:rPr lang="es-ES" dirty="0"/>
            </a:br>
            <a:r>
              <a:rPr lang="es-ES" dirty="0"/>
              <a:t>Un sistema de radioterapia es controlado por un programa diseñado por la compañía estadounidense </a:t>
            </a:r>
            <a:r>
              <a:rPr lang="es-ES" dirty="0" err="1"/>
              <a:t>Multidata</a:t>
            </a:r>
            <a:r>
              <a:rPr lang="es-ES" dirty="0"/>
              <a:t> </a:t>
            </a:r>
            <a:r>
              <a:rPr lang="es-ES" dirty="0" err="1"/>
              <a:t>Systems</a:t>
            </a:r>
            <a:r>
              <a:rPr lang="es-ES" dirty="0"/>
              <a:t> International, que calcula la dosis de radiación adecuada en cada caso. </a:t>
            </a:r>
          </a:p>
          <a:p>
            <a:br>
              <a:rPr lang="es-ES" dirty="0"/>
            </a:br>
            <a:r>
              <a:rPr lang="es-ES" dirty="0"/>
              <a:t>Para proteger el tejido sano, se pueden dibujar en una pantalla hasta 4 bloques virtuales para indicar en qué zona se tiene que irradiar. </a:t>
            </a:r>
          </a:p>
          <a:p>
            <a:br>
              <a:rPr lang="es-ES" dirty="0"/>
            </a:br>
            <a:r>
              <a:rPr lang="es-ES" dirty="0"/>
              <a:t>Los doctores panameños quieren utilizar cinco bloques, pero el programa no se lo permite, así que descubren que pueden simular la configuración de cinco bloques dibujando uno solo con un agujero en el medio. </a:t>
            </a:r>
          </a:p>
          <a:p>
            <a:br>
              <a:rPr lang="es-ES" dirty="0"/>
            </a:br>
            <a:r>
              <a:rPr lang="es-ES" dirty="0"/>
              <a:t>El problema es que el programa, dependiendo de cómo se dibuje el agujero (en sentido de las agujas del reloj o al contrario), dobla la dosis de radiación recomendada, causando la muerte o graves daños al paciente. </a:t>
            </a:r>
          </a:p>
          <a:p>
            <a:br>
              <a:rPr lang="es-ES" dirty="0"/>
            </a:br>
            <a:r>
              <a:rPr lang="es-ES" dirty="0"/>
              <a:t>En el caso judicial contra el centro, los doctores son acusados de negligencia, ya que debían comprobar manualmente que las dosis recomendadas por el programa eran las correctas, pero queda claro que el software no debería haber dejado tanta libertad al usuario para equivocarse con maquinaria potencialmente letal.</a:t>
            </a:r>
          </a:p>
          <a:p>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85000" lnSpcReduction="20000"/>
          </a:bodyPr>
          <a:lstStyle/>
          <a:p>
            <a:r>
              <a:rPr lang="es-ES" b="1" dirty="0"/>
              <a:t>Airbus 320</a:t>
            </a:r>
            <a:endParaRPr lang="es-ES" dirty="0"/>
          </a:p>
          <a:p>
            <a:br>
              <a:rPr lang="es-ES" dirty="0"/>
            </a:br>
            <a:br>
              <a:rPr lang="es-ES" dirty="0"/>
            </a:br>
            <a:r>
              <a:rPr lang="es-ES" dirty="0"/>
              <a:t>Airbus ha sido la compañía fabricante de reactores comerciales que más ha apostado por la informática a la hora de modernizar y automatizar todos sus sistemas.</a:t>
            </a:r>
          </a:p>
          <a:p>
            <a:br>
              <a:rPr lang="es-ES" dirty="0"/>
            </a:br>
            <a:r>
              <a:rPr lang="es-ES" dirty="0"/>
              <a:t>En algunas primeras versiones del software de control de los sistemas de motores del Airbus 320, y dependiendo de la configuración de vuelo (aeropuerto de destino y alternativo), el proceso de apagado de motores acababa con los motores... encendidos.</a:t>
            </a:r>
          </a:p>
          <a:p>
            <a:br>
              <a:rPr lang="es-ES" dirty="0"/>
            </a:br>
            <a:r>
              <a:rPr lang="es-ES" dirty="0"/>
              <a:t>Al parecer, el sistema no reconocía que estaba en el aeropuerto de destino, por lo que decidía que todavía no tenía que desconectar los motores. </a:t>
            </a:r>
          </a:p>
          <a:p>
            <a:br>
              <a:rPr lang="es-ES" dirty="0"/>
            </a:br>
            <a:r>
              <a:rPr lang="es-ES" dirty="0"/>
              <a:t>Todo hubiera sido una banalidad si no fuera porque no había manera de convencerle de que sí se estaba en la destinación última, por lo que la única manera de apagar los motores era dejar que se acabara el combustible restante en los depósitos. </a:t>
            </a:r>
          </a:p>
          <a:p>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822960" y="411510"/>
            <a:ext cx="7543800" cy="3990311"/>
          </a:xfrm>
        </p:spPr>
        <p:txBody>
          <a:bodyPr>
            <a:normAutofit fontScale="85000" lnSpcReduction="20000"/>
          </a:bodyPr>
          <a:lstStyle/>
          <a:p>
            <a:r>
              <a:rPr lang="es-ES" b="1" dirty="0"/>
              <a:t>Ariane 5, V501</a:t>
            </a:r>
            <a:endParaRPr lang="es-ES" dirty="0"/>
          </a:p>
          <a:p>
            <a:br>
              <a:rPr lang="es-ES" dirty="0"/>
            </a:br>
            <a:br>
              <a:rPr lang="es-ES" dirty="0"/>
            </a:br>
            <a:r>
              <a:rPr lang="es-ES" dirty="0"/>
              <a:t>El Ariane 5 era el nuevo lanzador de la Agencia Espacial Europea, mucho más potente, mucho más barato, y se iba a lanzar mucho más tarde de lo que estaba previsto, así que algunos pasos, como los de comprobar que todos los sistemas integrados iban a funcionar como estaba previsto, se hicieron demasiado rápido. </a:t>
            </a:r>
          </a:p>
          <a:p>
            <a:br>
              <a:rPr lang="es-ES" dirty="0"/>
            </a:br>
            <a:r>
              <a:rPr lang="es-ES" dirty="0"/>
              <a:t>El resultado: uno de los fuegos artificiales más caros de la historia. </a:t>
            </a:r>
          </a:p>
          <a:p>
            <a:br>
              <a:rPr lang="es-ES" dirty="0"/>
            </a:br>
            <a:r>
              <a:rPr lang="es-ES" dirty="0"/>
              <a:t>La causa del desvío del lanzador (y posterior autodestrucción) fue tan sencilla como la siguiente: se reutilizó un acelerómetro del predecesor del nuevo lanzador, que funcionaba con palabras de 64 bits de coma flotante, que eran transformadas a palabras de 16 bits de tipo entero (</a:t>
            </a:r>
            <a:r>
              <a:rPr lang="es-ES" dirty="0" err="1"/>
              <a:t>integer</a:t>
            </a:r>
            <a:r>
              <a:rPr lang="es-ES" dirty="0"/>
              <a:t>). </a:t>
            </a:r>
          </a:p>
          <a:p>
            <a:br>
              <a:rPr lang="es-ES" dirty="0"/>
            </a:br>
            <a:r>
              <a:rPr lang="es-ES" dirty="0"/>
              <a:t>Sin embargo, no se tuvo en cuenta que la aceleración del Ariane 5 era bastante superior a la del Ariane 4, por lo que los números que se generaban, al transformarse en palabras de 16 bits, daban información errónea al sistema. </a:t>
            </a:r>
          </a:p>
          <a:p>
            <a:br>
              <a:rPr lang="es-ES" dirty="0"/>
            </a:br>
            <a:r>
              <a:rPr lang="es-ES" dirty="0"/>
              <a:t>Este fallo causó el bloqueo de ambas computadoras de abordo y el consecuente cambio de trayectoria que, a su vez, rompió el cable que va de punta a punta del cohete y que lo hace estallar si las fuerzas aerodinámicas comienzan a desintegrar la estructura del mismo.</a:t>
            </a:r>
          </a:p>
          <a:p>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r>
              <a:rPr lang="es-ES" b="1" dirty="0" err="1"/>
              <a:t>Knight</a:t>
            </a:r>
            <a:r>
              <a:rPr lang="es-ES" b="1" dirty="0"/>
              <a:t> Capital </a:t>
            </a:r>
            <a:endParaRPr lang="es-ES" dirty="0"/>
          </a:p>
          <a:p>
            <a:br>
              <a:rPr lang="es-ES" dirty="0"/>
            </a:br>
            <a:br>
              <a:rPr lang="es-ES" dirty="0"/>
            </a:br>
            <a:r>
              <a:rPr lang="es-ES" dirty="0"/>
              <a:t>En agosto de 2012, un error de programa casi provocó la quiebra de la </a:t>
            </a:r>
            <a:r>
              <a:rPr lang="es-ES" u="sng" dirty="0">
                <a:hlinkClick r:id="rId2"/>
              </a:rPr>
              <a:t>empresa</a:t>
            </a:r>
            <a:r>
              <a:rPr lang="es-ES" dirty="0"/>
              <a:t> de inversión </a:t>
            </a:r>
            <a:r>
              <a:rPr lang="es-ES" dirty="0" err="1"/>
              <a:t>Knight</a:t>
            </a:r>
            <a:r>
              <a:rPr lang="es-ES" dirty="0"/>
              <a:t> Capital. </a:t>
            </a:r>
          </a:p>
          <a:p>
            <a:br>
              <a:rPr lang="es-ES" dirty="0"/>
            </a:br>
            <a:r>
              <a:rPr lang="es-ES" dirty="0"/>
              <a:t>La compañía perdió 500 millones de dólares en media hora debido a que sus computadoras comenzaron a comprar y vender millones de acciones sin ningún tipo de control humano. </a:t>
            </a:r>
          </a:p>
          <a:p>
            <a:br>
              <a:rPr lang="es-ES" dirty="0"/>
            </a:br>
            <a:r>
              <a:rPr lang="es-ES" dirty="0"/>
              <a:t>Como resultado, el precio de las acciones de </a:t>
            </a:r>
            <a:r>
              <a:rPr lang="es-ES" dirty="0" err="1"/>
              <a:t>Knight</a:t>
            </a:r>
            <a:r>
              <a:rPr lang="es-ES" dirty="0"/>
              <a:t> Capital cayó un 75% en dos días</a:t>
            </a:r>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Objetivo</a:t>
            </a:r>
          </a:p>
        </p:txBody>
      </p:sp>
      <p:sp>
        <p:nvSpPr>
          <p:cNvPr id="3" name="2 Marcador de contenido"/>
          <p:cNvSpPr>
            <a:spLocks noGrp="1"/>
          </p:cNvSpPr>
          <p:nvPr>
            <p:ph sz="quarter" idx="1"/>
          </p:nvPr>
        </p:nvSpPr>
        <p:spPr/>
        <p:txBody>
          <a:bodyPr/>
          <a:lstStyle/>
          <a:p>
            <a:r>
              <a:rPr lang="es-ES" dirty="0"/>
              <a:t>Primera aproximación:</a:t>
            </a:r>
          </a:p>
          <a:p>
            <a:endParaRPr lang="es-ES" dirty="0"/>
          </a:p>
          <a:p>
            <a:pPr lvl="1"/>
            <a:r>
              <a:rPr lang="es-ES" dirty="0"/>
              <a:t>Instalar, configurar y administrar aplicaciones web  en servidores</a:t>
            </a:r>
          </a:p>
          <a:p>
            <a:pPr lvl="1"/>
            <a:r>
              <a:rPr lang="es-ES" dirty="0"/>
              <a:t>Profundizar en los procesos que nos permiten la implantación o despliegue de aplicaciones web hoy en </a:t>
            </a:r>
            <a:r>
              <a:rPr lang="es-ES" dirty="0" err="1"/>
              <a:t>dia</a:t>
            </a:r>
            <a:endParaRPr lang="es-E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pPr fontAlgn="base"/>
            <a:r>
              <a:rPr lang="es-ES" b="1" dirty="0"/>
              <a:t>Amazon </a:t>
            </a:r>
          </a:p>
          <a:p>
            <a:pPr fontAlgn="base"/>
            <a:endParaRPr lang="es-ES" b="1" dirty="0"/>
          </a:p>
          <a:p>
            <a:pPr fontAlgn="base"/>
            <a:endParaRPr lang="es-ES" b="1" dirty="0"/>
          </a:p>
          <a:p>
            <a:r>
              <a:rPr lang="es-ES" dirty="0"/>
              <a:t>La desactivación de los servidores del gigante de </a:t>
            </a:r>
            <a:r>
              <a:rPr lang="es-ES" u="sng" dirty="0">
                <a:hlinkClick r:id="rId2"/>
              </a:rPr>
              <a:t>Internet</a:t>
            </a:r>
            <a:r>
              <a:rPr lang="es-ES" dirty="0"/>
              <a:t> Amazon el verano de 2012 privó a muchas personas de sus datos almacenados en la nube. </a:t>
            </a:r>
          </a:p>
          <a:p>
            <a:endParaRPr lang="es-ES" dirty="0"/>
          </a:p>
          <a:p>
            <a:r>
              <a:rPr lang="es-ES" dirty="0"/>
              <a:t>El accidente, causado inicialmente por una fuerte tormenta, se agravó repentinamente debido a varios errores del 'software' que provocaron un fallo de programación en cadena.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En 2013, un error de programación provocó el caos en la compañía de </a:t>
            </a:r>
            <a:r>
              <a:rPr lang="es-ES" u="sng" dirty="0">
                <a:hlinkClick r:id="rId2"/>
              </a:rPr>
              <a:t>aviación</a:t>
            </a:r>
            <a:r>
              <a:rPr lang="es-ES" dirty="0"/>
              <a:t> American </a:t>
            </a:r>
            <a:r>
              <a:rPr lang="es-ES" dirty="0" err="1"/>
              <a:t>Airlines</a:t>
            </a:r>
            <a:r>
              <a:rPr lang="es-ES" dirty="0"/>
              <a:t>. </a:t>
            </a:r>
          </a:p>
          <a:p>
            <a:endParaRPr lang="es-ES" dirty="0"/>
          </a:p>
          <a:p>
            <a:r>
              <a:rPr lang="es-ES" dirty="0"/>
              <a:t>La unión de dos sistemas como resultado de la </a:t>
            </a:r>
            <a:r>
              <a:rPr lang="es-ES" u="sng" dirty="0">
                <a:hlinkClick r:id="rId3"/>
              </a:rPr>
              <a:t>fusión</a:t>
            </a:r>
            <a:r>
              <a:rPr lang="es-ES" dirty="0"/>
              <a:t> de varias compañías aéreas originó un fallo en el sistema de reserva de pasajes. </a:t>
            </a:r>
          </a:p>
          <a:p>
            <a:endParaRPr lang="es-ES" dirty="0"/>
          </a:p>
          <a:p>
            <a:r>
              <a:rPr lang="es-ES" dirty="0"/>
              <a:t>Concretamente, el problema surgió con toda probabilidad cuando se intentó unificar plataformas escritas en diferentes lenguajes de programación.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pPr fontAlgn="base"/>
            <a:r>
              <a:rPr lang="es-ES" b="1" dirty="0"/>
              <a:t>liberación anticipada de delincuentes</a:t>
            </a:r>
          </a:p>
          <a:p>
            <a:r>
              <a:rPr lang="es-ES" dirty="0"/>
              <a:t>En octubre de 2005 se informó de que 23 presos del Departamento de Correccionales de Michigan (EE.UU.) habían sido puestos en libertad antes de que finalizara su condena debido a un fallo de programación informática. </a:t>
            </a:r>
          </a:p>
          <a:p>
            <a:endParaRPr lang="es-ES" dirty="0"/>
          </a:p>
          <a:p>
            <a:r>
              <a:rPr lang="es-ES" dirty="0"/>
              <a:t>Como resultado, los delincuentes salieron de prisión entre 39 y 161 días antes de lo previsto. </a:t>
            </a:r>
          </a:p>
          <a:p>
            <a:endParaRPr lang="es-ES" dirty="0"/>
          </a:p>
          <a:p>
            <a:r>
              <a:rPr lang="es-ES" dirty="0"/>
              <a:t>El representante de la asamblea estatal, Rick Jones, expresó su preocupación por el caso, porque los presos eran asesinos muy peligrosos. </a:t>
            </a:r>
          </a:p>
          <a:p>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pPr fontAlgn="base"/>
            <a:r>
              <a:rPr lang="es-ES" b="1" dirty="0"/>
              <a:t>Guerra: Fallo mortal </a:t>
            </a:r>
          </a:p>
          <a:p>
            <a:br>
              <a:rPr lang="es-ES" dirty="0"/>
            </a:br>
            <a:r>
              <a:rPr lang="es-ES" dirty="0"/>
              <a:t>El 25 de febrero de 1991, durante la Guerra del Golfo, el sistema de defensa antimisiles estadounidenses </a:t>
            </a:r>
            <a:r>
              <a:rPr lang="es-ES" dirty="0" err="1"/>
              <a:t>Patriot</a:t>
            </a:r>
            <a:r>
              <a:rPr lang="es-ES" dirty="0"/>
              <a:t> en </a:t>
            </a:r>
            <a:r>
              <a:rPr lang="es-ES" dirty="0" err="1"/>
              <a:t>Dhahran</a:t>
            </a:r>
            <a:r>
              <a:rPr lang="es-ES" dirty="0"/>
              <a:t> (Arabia Saudita) no pudo seguir e interceptar un misil entrante de tipo </a:t>
            </a:r>
            <a:r>
              <a:rPr lang="es-ES" dirty="0" err="1"/>
              <a:t>Scud</a:t>
            </a:r>
            <a:r>
              <a:rPr lang="es-ES" dirty="0"/>
              <a:t>. </a:t>
            </a:r>
          </a:p>
          <a:p>
            <a:endParaRPr lang="es-ES" dirty="0"/>
          </a:p>
          <a:p>
            <a:r>
              <a:rPr lang="es-ES" dirty="0"/>
              <a:t>El 'software' funcionaba con retraso y no seguía el lanzamiento de misiles en tiempo real, según el </a:t>
            </a:r>
            <a:r>
              <a:rPr lang="es-ES" u="sng" dirty="0">
                <a:hlinkClick r:id="rId2"/>
              </a:rPr>
              <a:t>informe</a:t>
            </a:r>
            <a:r>
              <a:rPr lang="es-ES" dirty="0"/>
              <a:t> de la Oficina de Responsabilidad Gubernamental de EE.UU. El impacto del </a:t>
            </a:r>
            <a:r>
              <a:rPr lang="es-ES" dirty="0" err="1"/>
              <a:t>Scud</a:t>
            </a:r>
            <a:r>
              <a:rPr lang="es-ES" dirty="0"/>
              <a:t> iraquí contra un cuartel del Ejército de EE.UU. mató a 28 norteamericanos y dejó a otros cientos heridos.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Que necesitamos para empezar	</a:t>
            </a:r>
          </a:p>
        </p:txBody>
      </p:sp>
      <p:sp>
        <p:nvSpPr>
          <p:cNvPr id="3" name="2 Marcador de contenido"/>
          <p:cNvSpPr>
            <a:spLocks noGrp="1"/>
          </p:cNvSpPr>
          <p:nvPr>
            <p:ph sz="quarter" idx="1"/>
          </p:nvPr>
        </p:nvSpPr>
        <p:spPr/>
        <p:txBody>
          <a:bodyPr/>
          <a:lstStyle/>
          <a:p>
            <a:endParaRPr lang="es-ES" dirty="0"/>
          </a:p>
          <a:p>
            <a:endParaRPr lang="es-ES" dirty="0"/>
          </a:p>
          <a:p>
            <a:r>
              <a:rPr lang="es-ES" dirty="0"/>
              <a:t>Conocer la evolución de internet</a:t>
            </a:r>
          </a:p>
          <a:p>
            <a:endParaRPr lang="es-ES" dirty="0"/>
          </a:p>
          <a:p>
            <a:r>
              <a:rPr lang="es-ES" dirty="0"/>
              <a:t>En especial, conocer la </a:t>
            </a:r>
            <a:r>
              <a:rPr lang="es-ES" dirty="0" err="1"/>
              <a:t>www</a:t>
            </a:r>
            <a:endParaRPr lang="es-ES" dirty="0"/>
          </a:p>
          <a:p>
            <a:endParaRPr lang="es-ES" dirty="0"/>
          </a:p>
          <a:p>
            <a:r>
              <a:rPr lang="es-ES" dirty="0"/>
              <a:t>¿Qué es una aplicación web?</a:t>
            </a:r>
          </a:p>
          <a:p>
            <a:endParaRPr lang="es-ES" dirty="0"/>
          </a:p>
          <a:p>
            <a:r>
              <a:rPr lang="es-ES" dirty="0"/>
              <a:t>Arquitectura de servidores web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51470"/>
            <a:ext cx="7543800" cy="700613"/>
          </a:xfrm>
        </p:spPr>
        <p:txBody>
          <a:bodyPr>
            <a:normAutofit/>
          </a:bodyPr>
          <a:lstStyle/>
          <a:p>
            <a:r>
              <a:rPr lang="es-ES" b="1" cap="all" dirty="0"/>
              <a:t>DESPLIEGUE DE APLICACIONES WEB</a:t>
            </a:r>
            <a:endParaRPr lang="es-ES" dirty="0"/>
          </a:p>
        </p:txBody>
      </p:sp>
      <p:sp>
        <p:nvSpPr>
          <p:cNvPr id="3" name="2 Marcador de contenido"/>
          <p:cNvSpPr>
            <a:spLocks noGrp="1"/>
          </p:cNvSpPr>
          <p:nvPr>
            <p:ph sz="quarter" idx="1"/>
          </p:nvPr>
        </p:nvSpPr>
        <p:spPr>
          <a:xfrm>
            <a:off x="179512" y="915566"/>
            <a:ext cx="8568952" cy="3017520"/>
          </a:xfrm>
        </p:spPr>
        <p:txBody>
          <a:bodyPr>
            <a:noAutofit/>
          </a:bodyPr>
          <a:lstStyle/>
          <a:p>
            <a:r>
              <a:rPr lang="es-ES" sz="1400" dirty="0"/>
              <a:t>Poner un proyecto de software en marcha comprende más cosas que desarrollar código. </a:t>
            </a:r>
          </a:p>
          <a:p>
            <a:endParaRPr lang="es-ES" sz="1400" dirty="0"/>
          </a:p>
          <a:p>
            <a:r>
              <a:rPr lang="es-ES" sz="1400" dirty="0"/>
              <a:t>El software es algo vivo, normalmente una vez que se pone online o se entrega al cliente se sigue desarrollando y generando nuevas versiones. </a:t>
            </a:r>
          </a:p>
          <a:p>
            <a:endParaRPr lang="es-ES" sz="1400" dirty="0"/>
          </a:p>
          <a:p>
            <a:r>
              <a:rPr lang="es-ES" sz="1400" dirty="0"/>
              <a:t>En la mayor parte de las empresas, la puesta en producción de una nueva versión es un momento crítico por las incertidumbres que genera. </a:t>
            </a:r>
          </a:p>
          <a:p>
            <a:endParaRPr lang="es-ES" sz="1400" dirty="0"/>
          </a:p>
          <a:p>
            <a:r>
              <a:rPr lang="es-ES" sz="1400" dirty="0"/>
              <a:t>Dentro de las empresas de IT hay dos grupos marcados que creen tener objetivos distintos, desarrollo (</a:t>
            </a:r>
            <a:r>
              <a:rPr lang="es-ES" sz="1400" dirty="0" err="1"/>
              <a:t>dev</a:t>
            </a:r>
            <a:r>
              <a:rPr lang="es-ES" sz="1400" dirty="0"/>
              <a:t>) y sistemas (</a:t>
            </a:r>
            <a:r>
              <a:rPr lang="es-ES" sz="1400" dirty="0" err="1"/>
              <a:t>ops</a:t>
            </a:r>
            <a:r>
              <a:rPr lang="es-ES" sz="1400" dirty="0"/>
              <a:t>). </a:t>
            </a:r>
          </a:p>
          <a:p>
            <a:endParaRPr lang="es-ES" sz="1400" dirty="0"/>
          </a:p>
          <a:p>
            <a:r>
              <a:rPr lang="es-ES" sz="1400" dirty="0"/>
              <a:t>Cambiar la mentalidad de estos grupos, automatizar todas las tareas posibles y establecer políticas de calidad y control claras son fundamentales para que el proceso de trasladar valor a los clientes (implementar cambios) sea un proceso frecuente, sencillo y seguro.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Un ejemplo</a:t>
            </a:r>
          </a:p>
        </p:txBody>
      </p:sp>
      <p:sp>
        <p:nvSpPr>
          <p:cNvPr id="3" name="2 Marcador de contenido"/>
          <p:cNvSpPr>
            <a:spLocks noGrp="1"/>
          </p:cNvSpPr>
          <p:nvPr>
            <p:ph sz="quarter" idx="1"/>
          </p:nvPr>
        </p:nvSpPr>
        <p:spPr/>
        <p:txBody>
          <a:bodyPr/>
          <a:lstStyle/>
          <a:p>
            <a:r>
              <a:rPr lang="es-ES" dirty="0">
                <a:hlinkClick r:id="rId2"/>
              </a:rPr>
              <a:t>http://www.juntadeandalucia.es/servicios/madeja/contenido/procedimiento/12</a:t>
            </a:r>
            <a:endParaRPr lang="es-ES" dirty="0"/>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Que suele ocurrir en el mundo real</a:t>
            </a:r>
          </a:p>
        </p:txBody>
      </p:sp>
      <p:sp>
        <p:nvSpPr>
          <p:cNvPr id="3" name="2 Marcador de contenido"/>
          <p:cNvSpPr>
            <a:spLocks noGrp="1"/>
          </p:cNvSpPr>
          <p:nvPr>
            <p:ph sz="quarter" idx="1"/>
          </p:nvPr>
        </p:nvSpPr>
        <p:spPr>
          <a:xfrm>
            <a:off x="3491880" y="1384301"/>
            <a:ext cx="3456384" cy="3017520"/>
          </a:xfrm>
        </p:spPr>
        <p:txBody>
          <a:bodyPr/>
          <a:lstStyle/>
          <a:p>
            <a:r>
              <a:rPr lang="es-ES" dirty="0"/>
              <a:t>Un equipo de desarrollo quiere poner una nueva aplicación en producción </a:t>
            </a:r>
          </a:p>
        </p:txBody>
      </p:sp>
      <p:pic>
        <p:nvPicPr>
          <p:cNvPr id="1026" name="Picture 2" descr="Un programador, un hacker dibujado en un estilo plano de dibujos animados.  vector. | Vector Premium"/>
          <p:cNvPicPr>
            <a:picLocks noChangeAspect="1" noChangeArrowheads="1"/>
          </p:cNvPicPr>
          <p:nvPr/>
        </p:nvPicPr>
        <p:blipFill>
          <a:blip r:embed="rId2" cstate="print"/>
          <a:srcRect/>
          <a:stretch>
            <a:fillRect/>
          </a:stretch>
        </p:blipFill>
        <p:spPr bwMode="auto">
          <a:xfrm>
            <a:off x="7013674" y="1365477"/>
            <a:ext cx="2130326" cy="3144442"/>
          </a:xfrm>
          <a:prstGeom prst="rect">
            <a:avLst/>
          </a:prstGeom>
          <a:noFill/>
        </p:spPr>
      </p:pic>
      <p:pic>
        <p:nvPicPr>
          <p:cNvPr id="1028" name="Picture 4" descr="Gráfico vectorial Szemöldök ra laptop ▷ Imagen vectorial Szemöldök ra  laptop | Depositphotos®"/>
          <p:cNvPicPr>
            <a:picLocks noChangeAspect="1" noChangeArrowheads="1"/>
          </p:cNvPicPr>
          <p:nvPr/>
        </p:nvPicPr>
        <p:blipFill>
          <a:blip r:embed="rId3" cstate="print"/>
          <a:srcRect/>
          <a:stretch>
            <a:fillRect/>
          </a:stretch>
        </p:blipFill>
        <p:spPr bwMode="auto">
          <a:xfrm>
            <a:off x="1288656" y="1593595"/>
            <a:ext cx="1814159" cy="2916324"/>
          </a:xfrm>
          <a:prstGeom prst="rect">
            <a:avLst/>
          </a:prstGeom>
          <a:noFill/>
        </p:spPr>
      </p:pic>
      <p:sp>
        <p:nvSpPr>
          <p:cNvPr id="6" name="5 CuadroTexto"/>
          <p:cNvSpPr txBox="1"/>
          <p:nvPr/>
        </p:nvSpPr>
        <p:spPr>
          <a:xfrm>
            <a:off x="1763688" y="4538650"/>
            <a:ext cx="997389" cy="253916"/>
          </a:xfrm>
          <a:prstGeom prst="rect">
            <a:avLst/>
          </a:prstGeom>
          <a:noFill/>
        </p:spPr>
        <p:txBody>
          <a:bodyPr wrap="none" rtlCol="0">
            <a:spAutoFit/>
          </a:bodyPr>
          <a:lstStyle/>
          <a:p>
            <a:r>
              <a:rPr lang="es-ES" sz="1050" dirty="0"/>
              <a:t>Desarrollador</a:t>
            </a:r>
          </a:p>
        </p:txBody>
      </p:sp>
      <p:sp>
        <p:nvSpPr>
          <p:cNvPr id="7" name="6 CuadroTexto"/>
          <p:cNvSpPr txBox="1"/>
          <p:nvPr/>
        </p:nvSpPr>
        <p:spPr>
          <a:xfrm>
            <a:off x="7333166" y="4542351"/>
            <a:ext cx="1018227" cy="253916"/>
          </a:xfrm>
          <a:prstGeom prst="rect">
            <a:avLst/>
          </a:prstGeom>
          <a:noFill/>
        </p:spPr>
        <p:txBody>
          <a:bodyPr wrap="none" rtlCol="0">
            <a:spAutoFit/>
          </a:bodyPr>
          <a:lstStyle/>
          <a:p>
            <a:r>
              <a:rPr lang="es-ES" sz="1050" dirty="0"/>
              <a:t>Administrador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Para poner el proyecto en producción el equipo de sistemas realiza las siguientes operaciones:</a:t>
            </a:r>
          </a:p>
          <a:p>
            <a:endParaRPr lang="es-ES" dirty="0"/>
          </a:p>
          <a:p>
            <a:endParaRPr lang="es-ES" dirty="0"/>
          </a:p>
          <a:p>
            <a:pPr lvl="1"/>
            <a:r>
              <a:rPr lang="es-ES" dirty="0"/>
              <a:t>Preparar el script de despliegue</a:t>
            </a:r>
          </a:p>
          <a:p>
            <a:pPr lvl="1"/>
            <a:r>
              <a:rPr lang="es-ES" dirty="0"/>
              <a:t>Reflejar los cambios en la configuración si son necesarios y son aprobados</a:t>
            </a:r>
          </a:p>
          <a:p>
            <a:pPr lvl="1"/>
            <a:r>
              <a:rPr lang="es-ES" dirty="0"/>
              <a:t>Instalar </a:t>
            </a:r>
            <a:r>
              <a:rPr lang="es-ES" dirty="0" err="1"/>
              <a:t>librerias</a:t>
            </a:r>
            <a:r>
              <a:rPr lang="es-ES" dirty="0"/>
              <a:t> necesarias</a:t>
            </a:r>
          </a:p>
          <a:p>
            <a:pPr lvl="1"/>
            <a:r>
              <a:rPr lang="es-ES" dirty="0"/>
              <a:t>Configurar la base de datos y realizar la carga</a:t>
            </a:r>
          </a:p>
          <a:p>
            <a:pPr lvl="1"/>
            <a:r>
              <a:rPr lang="es-ES" dirty="0" err="1"/>
              <a:t>Etc</a:t>
            </a:r>
            <a:r>
              <a:rPr lang="es-ES" dirty="0"/>
              <a:t>…..</a:t>
            </a: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9945A-7CF2-44A1-8091-8320CA8C961B}">
  <ds:schemaRefs>
    <ds:schemaRef ds:uri="http://schemas.microsoft.com/sharepoint/v3/contenttype/forms"/>
  </ds:schemaRefs>
</ds:datastoreItem>
</file>

<file path=customXml/itemProps2.xml><?xml version="1.0" encoding="utf-8"?>
<ds:datastoreItem xmlns:ds="http://schemas.openxmlformats.org/officeDocument/2006/customXml" ds:itemID="{BF8BBCC2-F0D0-4B7F-98E7-7E90114F064D}">
  <ds:schemaRefs>
    <ds:schemaRef ds:uri="b238f60b-93df-48e1-afe7-e53c24212f34"/>
    <ds:schemaRef ds:uri="cddffda1-743c-4ef1-b61a-94d8ea38e423"/>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FF826FA0-B936-4CC2-8F3B-9B3EA4A907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1492</TotalTime>
  <Words>3451</Words>
  <Application>Microsoft Office PowerPoint</Application>
  <PresentationFormat>Presentación en pantalla (16:9)</PresentationFormat>
  <Paragraphs>253</Paragraphs>
  <Slides>44</Slides>
  <Notes>2</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Antonio template</vt:lpstr>
      <vt:lpstr>UD 0 Introducción</vt:lpstr>
      <vt:lpstr>Licencia</vt:lpstr>
      <vt:lpstr>Presentación de PowerPoint</vt:lpstr>
      <vt:lpstr>Objetivo</vt:lpstr>
      <vt:lpstr>Que necesitamos para empezar </vt:lpstr>
      <vt:lpstr>DESPLIEGUE DE APLICACIONES WEB</vt:lpstr>
      <vt:lpstr>Un ejemplo</vt:lpstr>
      <vt:lpstr>Que suele ocurrir en el mundo real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Una diferencia clave</vt:lpstr>
      <vt:lpstr>Y al final…..</vt:lpstr>
      <vt:lpstr>Presentación de PowerPoint</vt:lpstr>
      <vt:lpstr>Presentación de PowerPoint</vt:lpstr>
      <vt:lpstr>Para ello…..HERRAMIENTAS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Eurofighter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33</cp:revision>
  <dcterms:modified xsi:type="dcterms:W3CDTF">2024-09-01T18:26:14Z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