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32"/>
  </p:notesMasterIdLst>
  <p:sldIdLst>
    <p:sldId id="256" r:id="rId5"/>
    <p:sldId id="295" r:id="rId6"/>
    <p:sldId id="394" r:id="rId7"/>
    <p:sldId id="395" r:id="rId8"/>
    <p:sldId id="396" r:id="rId9"/>
    <p:sldId id="402" r:id="rId10"/>
    <p:sldId id="397" r:id="rId11"/>
    <p:sldId id="398" r:id="rId12"/>
    <p:sldId id="399" r:id="rId13"/>
    <p:sldId id="400" r:id="rId14"/>
    <p:sldId id="401" r:id="rId15"/>
    <p:sldId id="361" r:id="rId16"/>
    <p:sldId id="363" r:id="rId17"/>
    <p:sldId id="364" r:id="rId18"/>
    <p:sldId id="365" r:id="rId19"/>
    <p:sldId id="366" r:id="rId20"/>
    <p:sldId id="367" r:id="rId21"/>
    <p:sldId id="368" r:id="rId22"/>
    <p:sldId id="369" r:id="rId23"/>
    <p:sldId id="370" r:id="rId24"/>
    <p:sldId id="371" r:id="rId25"/>
    <p:sldId id="372" r:id="rId26"/>
    <p:sldId id="373" r:id="rId27"/>
    <p:sldId id="374" r:id="rId28"/>
    <p:sldId id="375" r:id="rId29"/>
    <p:sldId id="376" r:id="rId30"/>
    <p:sldId id="294" r:id="rId31"/>
  </p:sldIdLst>
  <p:sldSz cx="9144000" cy="5143500" type="screen16x9"/>
  <p:notesSz cx="6858000" cy="9144000"/>
  <p:embeddedFontLst>
    <p:embeddedFont>
      <p:font typeface="Nunito" pitchFamily="2" charset="0"/>
      <p:regular r:id="rId33"/>
      <p:bold r:id="rId34"/>
      <p:italic r:id="rId35"/>
      <p:boldItalic r:id="rId36"/>
    </p:embeddedFont>
    <p:embeddedFont>
      <p:font typeface="Poppins" panose="000005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212"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1B02C8-BF75-341B-B7A5-88B8F680C9F5}" v="31" dt="2024-10-10T09:23:58.109"/>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988" y="36"/>
      </p:cViewPr>
      <p:guideLst>
        <p:guide orient="horz" pos="121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21" Type="http://schemas.openxmlformats.org/officeDocument/2006/relationships/slide" Target="slides/slide17.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Francisco Pérez Fernández" userId="S::afperez@ceu.es::44b7fe62-a8c9-47a8-84a1-bb9e9d27ff2c" providerId="AD" clId="Web-{FA1B02C8-BF75-341B-B7A5-88B8F680C9F5}"/>
    <pc:docChg chg="modSld">
      <pc:chgData name="Antonio Francisco Pérez Fernández" userId="S::afperez@ceu.es::44b7fe62-a8c9-47a8-84a1-bb9e9d27ff2c" providerId="AD" clId="Web-{FA1B02C8-BF75-341B-B7A5-88B8F680C9F5}" dt="2024-10-10T09:23:58.109" v="30" actId="20577"/>
      <pc:docMkLst>
        <pc:docMk/>
      </pc:docMkLst>
      <pc:sldChg chg="modSp">
        <pc:chgData name="Antonio Francisco Pérez Fernández" userId="S::afperez@ceu.es::44b7fe62-a8c9-47a8-84a1-bb9e9d27ff2c" providerId="AD" clId="Web-{FA1B02C8-BF75-341B-B7A5-88B8F680C9F5}" dt="2024-10-10T09:23:58.109" v="30" actId="20577"/>
        <pc:sldMkLst>
          <pc:docMk/>
          <pc:sldMk cId="2677886670" sldId="361"/>
        </pc:sldMkLst>
        <pc:spChg chg="mod">
          <ac:chgData name="Antonio Francisco Pérez Fernández" userId="S::afperez@ceu.es::44b7fe62-a8c9-47a8-84a1-bb9e9d27ff2c" providerId="AD" clId="Web-{FA1B02C8-BF75-341B-B7A5-88B8F680C9F5}" dt="2024-10-10T09:23:58.109" v="30" actId="20577"/>
          <ac:spMkLst>
            <pc:docMk/>
            <pc:sldMk cId="2677886670" sldId="361"/>
            <ac:spMk id="3" creationId="{247F844D-B987-835F-3C6F-99C8DA96E8A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spTree>
  </p:cSld>
  <p:clrMap bg1="lt1" tx1="dk1" bg2="lt2" tx2="dk2" accent1="accent1" accent2="accent2" accent3="accent3" accent4="accent4" accent5="accent5" accent6="accent6" hlink="hlink" folHlink="folHlink"/>
  <p:sldLayoutIdLst>
    <p:sldLayoutId id="2147483648" r:id="rId1"/>
    <p:sldLayoutId id="214748365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6643734" cy="1159800"/>
          </a:xfrm>
          <a:prstGeom prst="rect">
            <a:avLst/>
          </a:prstGeom>
        </p:spPr>
        <p:txBody>
          <a:bodyPr spcFirstLastPara="1" wrap="square" lIns="91425" tIns="91425" rIns="91425" bIns="91425" anchor="t" anchorCtr="0">
            <a:noAutofit/>
          </a:bodyPr>
          <a:lstStyle/>
          <a:p>
            <a:pPr>
              <a:lnSpc>
                <a:spcPct val="107000"/>
              </a:lnSpc>
              <a:spcAft>
                <a:spcPts val="800"/>
              </a:spcAft>
            </a:pPr>
            <a:r>
              <a:rPr lang="es-ES" sz="2800" kern="100" dirty="0">
                <a:effectLst/>
                <a:latin typeface="Calibri" panose="020F0502020204030204" pitchFamily="34" charset="0"/>
                <a:ea typeface="Calibri" panose="020F0502020204030204" pitchFamily="34" charset="0"/>
                <a:cs typeface="Times New Roman" panose="02020603050405020304" pitchFamily="18" charset="0"/>
              </a:rPr>
              <a:t>Apache2 y sitio desde cero</a:t>
            </a:r>
            <a:endParaRPr lang="es-ES" sz="1600" b="1" i="0" dirty="0">
              <a:solidFill>
                <a:srgbClr val="000000"/>
              </a:solidFill>
              <a:effectLst/>
              <a:latin typeface="Poppins" panose="000005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r>
              <a:rPr lang="es-ES" dirty="0"/>
              <a:t>Configurar un sitio desde cero</a:t>
            </a:r>
          </a:p>
        </p:txBody>
      </p:sp>
      <p:sp>
        <p:nvSpPr>
          <p:cNvPr id="5" name="Marcador de texto 4">
            <a:extLst>
              <a:ext uri="{FF2B5EF4-FFF2-40B4-BE49-F238E27FC236}">
                <a16:creationId xmlns:a16="http://schemas.microsoft.com/office/drawing/2014/main" id="{47A4620E-C8CB-39BA-2F65-7D4500B0D972}"/>
              </a:ext>
            </a:extLst>
          </p:cNvPr>
          <p:cNvSpPr>
            <a:spLocks noGrp="1"/>
          </p:cNvSpPr>
          <p:nvPr>
            <p:ph type="body" idx="1"/>
          </p:nvPr>
        </p:nvSpPr>
        <p:spPr/>
        <p:txBody>
          <a:bodyPr/>
          <a:lstStyle/>
          <a:p>
            <a:r>
              <a:rPr lang="es-ES" sz="2000" dirty="0"/>
              <a:t>Lo primero es crear el espacio físico en el servidor, nos movemos a /</a:t>
            </a:r>
            <a:r>
              <a:rPr lang="es-ES" sz="2000" dirty="0" err="1"/>
              <a:t>var</a:t>
            </a:r>
            <a:r>
              <a:rPr lang="es-ES" sz="2000" dirty="0"/>
              <a:t>/www/ o introducimos la ruta completa y creamos una carpeta con el nombre que queramos. Yo recomiendo crear el dominio una carpeta más adelante, de tal modo que la primera carpeta nos sirva para dejar archivos que podamos llegar a utilizar en el dominio pero no queremos que sea visible.</a:t>
            </a:r>
          </a:p>
          <a:p>
            <a:endParaRPr lang="es-ES" sz="2000" dirty="0"/>
          </a:p>
          <a:p>
            <a:r>
              <a:rPr lang="es-ES" sz="2000" b="1" dirty="0"/>
              <a:t>1 sudo </a:t>
            </a:r>
            <a:r>
              <a:rPr lang="es-ES" sz="2000" b="1" dirty="0" err="1"/>
              <a:t>mkdir</a:t>
            </a:r>
            <a:r>
              <a:rPr lang="es-ES" sz="2000" b="1" dirty="0"/>
              <a:t> /</a:t>
            </a:r>
            <a:r>
              <a:rPr lang="es-ES" sz="2000" b="1" dirty="0" err="1"/>
              <a:t>var</a:t>
            </a:r>
            <a:r>
              <a:rPr lang="es-ES" sz="2000" b="1" dirty="0"/>
              <a:t>/www/</a:t>
            </a:r>
            <a:r>
              <a:rPr lang="es-ES" sz="2000" b="1" dirty="0" err="1"/>
              <a:t>tu_dominio_PRE</a:t>
            </a:r>
            <a:r>
              <a:rPr lang="es-ES" sz="2000" b="1" dirty="0"/>
              <a:t>/</a:t>
            </a:r>
            <a:r>
              <a:rPr lang="es-ES" sz="2000" b="1" dirty="0" err="1"/>
              <a:t>tu_dominio</a:t>
            </a:r>
            <a:endParaRPr lang="es-ES" sz="2000" b="1" dirty="0"/>
          </a:p>
          <a:p>
            <a:endParaRPr lang="es-ES" sz="2000" dirty="0"/>
          </a:p>
        </p:txBody>
      </p:sp>
    </p:spTree>
    <p:extLst>
      <p:ext uri="{BB962C8B-B14F-4D97-AF65-F5344CB8AC3E}">
        <p14:creationId xmlns:p14="http://schemas.microsoft.com/office/powerpoint/2010/main" val="44303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BAC2FA9-FCF2-A321-DBF4-E3D6E63C323E}"/>
              </a:ext>
            </a:extLst>
          </p:cNvPr>
          <p:cNvSpPr>
            <a:spLocks noGrp="1"/>
          </p:cNvSpPr>
          <p:nvPr>
            <p:ph type="body" idx="1"/>
          </p:nvPr>
        </p:nvSpPr>
        <p:spPr>
          <a:xfrm>
            <a:off x="395536" y="483518"/>
            <a:ext cx="7543800" cy="3017520"/>
          </a:xfrm>
        </p:spPr>
        <p:txBody>
          <a:bodyPr/>
          <a:lstStyle/>
          <a:p>
            <a:r>
              <a:rPr lang="es-ES" dirty="0" err="1"/>
              <a:t>Root</a:t>
            </a:r>
            <a:r>
              <a:rPr lang="es-ES" dirty="0"/>
              <a:t> deberá ser propietario, si no es así lo cambiamos con </a:t>
            </a:r>
            <a:r>
              <a:rPr lang="es-ES" dirty="0" err="1"/>
              <a:t>chown</a:t>
            </a:r>
            <a:r>
              <a:rPr lang="es-ES" dirty="0"/>
              <a:t> y asignamos permisos nuevos con </a:t>
            </a:r>
            <a:r>
              <a:rPr lang="es-ES" dirty="0" err="1"/>
              <a:t>chmod</a:t>
            </a:r>
            <a:r>
              <a:rPr lang="es-ES" dirty="0"/>
              <a:t>. La bandera -R lo hace de manera recursiva, es decir para todas las subcarpetas y archivos que desciendan de esta.</a:t>
            </a:r>
          </a:p>
          <a:p>
            <a:endParaRPr lang="es-ES" dirty="0"/>
          </a:p>
          <a:p>
            <a:r>
              <a:rPr lang="es-ES" dirty="0"/>
              <a:t>#Cambiar propietario</a:t>
            </a:r>
          </a:p>
          <a:p>
            <a:r>
              <a:rPr lang="es-ES" b="1" dirty="0"/>
              <a:t>sudo </a:t>
            </a:r>
            <a:r>
              <a:rPr lang="es-ES" b="1" dirty="0" err="1"/>
              <a:t>chown</a:t>
            </a:r>
            <a:r>
              <a:rPr lang="es-ES" b="1" dirty="0"/>
              <a:t> -R </a:t>
            </a:r>
            <a:r>
              <a:rPr lang="es-ES" b="1" dirty="0" err="1"/>
              <a:t>root:root</a:t>
            </a:r>
            <a:r>
              <a:rPr lang="es-ES" b="1" dirty="0"/>
              <a:t> /</a:t>
            </a:r>
            <a:r>
              <a:rPr lang="es-ES" b="1" dirty="0" err="1"/>
              <a:t>var</a:t>
            </a:r>
            <a:r>
              <a:rPr lang="es-ES" b="1" dirty="0"/>
              <a:t>/www/</a:t>
            </a:r>
            <a:r>
              <a:rPr lang="es-ES" b="1" dirty="0" err="1"/>
              <a:t>tu_dominio</a:t>
            </a:r>
            <a:endParaRPr lang="es-ES" b="1" dirty="0"/>
          </a:p>
          <a:p>
            <a:r>
              <a:rPr lang="es-ES" dirty="0"/>
              <a:t>#o</a:t>
            </a:r>
          </a:p>
          <a:p>
            <a:r>
              <a:rPr lang="es-ES" b="1" dirty="0"/>
              <a:t>sudo </a:t>
            </a:r>
            <a:r>
              <a:rPr lang="es-ES" b="1" dirty="0" err="1"/>
              <a:t>chown</a:t>
            </a:r>
            <a:r>
              <a:rPr lang="es-ES" b="1" dirty="0"/>
              <a:t> -R </a:t>
            </a:r>
            <a:r>
              <a:rPr lang="es-ES" b="1" dirty="0" err="1"/>
              <a:t>root:root</a:t>
            </a:r>
            <a:r>
              <a:rPr lang="es-ES" b="1" dirty="0"/>
              <a:t> /</a:t>
            </a:r>
            <a:r>
              <a:rPr lang="es-ES" b="1" dirty="0" err="1"/>
              <a:t>var</a:t>
            </a:r>
            <a:r>
              <a:rPr lang="es-ES" b="1" dirty="0"/>
              <a:t>/www/</a:t>
            </a:r>
            <a:r>
              <a:rPr lang="es-ES" b="1" dirty="0" err="1"/>
              <a:t>tu_dominio_PRE</a:t>
            </a:r>
            <a:endParaRPr lang="es-ES" b="1" dirty="0"/>
          </a:p>
          <a:p>
            <a:r>
              <a:rPr lang="es-ES" dirty="0"/>
              <a:t> </a:t>
            </a:r>
          </a:p>
          <a:p>
            <a:r>
              <a:rPr lang="es-ES" dirty="0"/>
              <a:t>#Asginar permisos</a:t>
            </a:r>
          </a:p>
          <a:p>
            <a:r>
              <a:rPr lang="es-ES" b="1" dirty="0"/>
              <a:t>sudo </a:t>
            </a:r>
            <a:r>
              <a:rPr lang="es-ES" b="1" dirty="0" err="1"/>
              <a:t>chmod</a:t>
            </a:r>
            <a:r>
              <a:rPr lang="es-ES" b="1" dirty="0"/>
              <a:t> -R 755 /</a:t>
            </a:r>
            <a:r>
              <a:rPr lang="es-ES" b="1" dirty="0" err="1"/>
              <a:t>var</a:t>
            </a:r>
            <a:r>
              <a:rPr lang="es-ES" b="1" dirty="0"/>
              <a:t>/www/</a:t>
            </a:r>
            <a:r>
              <a:rPr lang="es-ES" b="1" dirty="0" err="1"/>
              <a:t>tu_dominio</a:t>
            </a:r>
            <a:endParaRPr lang="es-ES" b="1" dirty="0"/>
          </a:p>
          <a:p>
            <a:r>
              <a:rPr lang="es-ES" dirty="0"/>
              <a:t>#o</a:t>
            </a:r>
          </a:p>
          <a:p>
            <a:r>
              <a:rPr lang="es-ES" b="1" dirty="0"/>
              <a:t>sudo </a:t>
            </a:r>
            <a:r>
              <a:rPr lang="es-ES" b="1" dirty="0" err="1"/>
              <a:t>chmod</a:t>
            </a:r>
            <a:r>
              <a:rPr lang="es-ES" b="1" dirty="0"/>
              <a:t> -R 755 /</a:t>
            </a:r>
            <a:r>
              <a:rPr lang="es-ES" b="1" dirty="0" err="1"/>
              <a:t>var</a:t>
            </a:r>
            <a:r>
              <a:rPr lang="es-ES" b="1" dirty="0"/>
              <a:t>/www/</a:t>
            </a:r>
            <a:r>
              <a:rPr lang="es-ES" b="1" dirty="0" err="1"/>
              <a:t>tu_dominio_PRE</a:t>
            </a:r>
            <a:endParaRPr lang="es-ES" b="1" dirty="0"/>
          </a:p>
        </p:txBody>
      </p:sp>
    </p:spTree>
    <p:extLst>
      <p:ext uri="{BB962C8B-B14F-4D97-AF65-F5344CB8AC3E}">
        <p14:creationId xmlns:p14="http://schemas.microsoft.com/office/powerpoint/2010/main" val="694251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0"/>
            <a:ext cx="8856984" cy="3017520"/>
          </a:xfrm>
        </p:spPr>
        <p:txBody>
          <a:bodyPr/>
          <a:lstStyle/>
          <a:p>
            <a:r>
              <a:rPr lang="es-ES" sz="2000" b="1" dirty="0"/>
              <a:t>Solo queda crear la web (index.html), os dejo un código muy sencillo para que comprobéis si funciona.</a:t>
            </a:r>
          </a:p>
          <a:p>
            <a:endParaRPr lang="es-ES" sz="2000" b="1" dirty="0"/>
          </a:p>
          <a:p>
            <a:r>
              <a:rPr lang="es-ES" sz="2000" b="1" dirty="0"/>
              <a:t>nano /</a:t>
            </a:r>
            <a:r>
              <a:rPr lang="es-ES" sz="2000" b="1" dirty="0" err="1"/>
              <a:t>var</a:t>
            </a:r>
            <a:r>
              <a:rPr lang="es-ES" sz="2000" b="1" dirty="0"/>
              <a:t>/www/</a:t>
            </a:r>
            <a:r>
              <a:rPr lang="es-ES" sz="2000" b="1" dirty="0" err="1"/>
              <a:t>tu_dominio_PRE</a:t>
            </a:r>
            <a:r>
              <a:rPr lang="es-ES" sz="2000" b="1" dirty="0"/>
              <a:t>/</a:t>
            </a:r>
            <a:r>
              <a:rPr lang="es-ES" sz="2000" b="1" dirty="0" err="1"/>
              <a:t>tu_dominio</a:t>
            </a:r>
            <a:r>
              <a:rPr lang="es-ES" sz="2000" b="1" dirty="0"/>
              <a:t>/index.html</a:t>
            </a:r>
          </a:p>
          <a:p>
            <a:endParaRPr lang="es-ES" sz="2000" b="1" dirty="0"/>
          </a:p>
          <a:p>
            <a:r>
              <a:rPr lang="es-ES" sz="2000" b="1" dirty="0"/>
              <a:t>&lt;</a:t>
            </a:r>
            <a:r>
              <a:rPr lang="es-ES" sz="2000" b="1" dirty="0" err="1"/>
              <a:t>html</a:t>
            </a:r>
            <a:r>
              <a:rPr lang="es-ES" sz="2000" b="1" dirty="0"/>
              <a:t>&gt;</a:t>
            </a:r>
          </a:p>
          <a:p>
            <a:r>
              <a:rPr lang="es-ES" sz="2000" b="1" dirty="0"/>
              <a:t>&lt;head&gt;&lt;/head&gt;</a:t>
            </a:r>
          </a:p>
          <a:p>
            <a:r>
              <a:rPr lang="es-ES" sz="2000" b="1" dirty="0"/>
              <a:t>&lt;</a:t>
            </a:r>
            <a:r>
              <a:rPr lang="es-ES" sz="2000" b="1" dirty="0" err="1"/>
              <a:t>body</a:t>
            </a:r>
            <a:r>
              <a:rPr lang="es-ES" sz="2000" b="1" dirty="0"/>
              <a:t>&gt;</a:t>
            </a:r>
          </a:p>
          <a:p>
            <a:r>
              <a:rPr lang="es-ES" sz="2000" b="1" dirty="0"/>
              <a:t>        &lt;h1&gt;Bienvenido!!&lt;/h1&gt;</a:t>
            </a:r>
          </a:p>
          <a:p>
            <a:r>
              <a:rPr lang="es-ES" sz="2000" b="1" dirty="0"/>
              <a:t>        &lt;p&gt;Si estás viendo esto es que la página web funciona y veras "La </a:t>
            </a:r>
            <a:r>
              <a:rPr lang="es-ES" sz="2000" b="1" dirty="0" err="1"/>
              <a:t>mastrurbacion</a:t>
            </a:r>
            <a:r>
              <a:rPr lang="es-ES" sz="2000" b="1" dirty="0"/>
              <a:t> del cangrejo Rojo al Baño María ;)&lt;/p&gt;</a:t>
            </a:r>
          </a:p>
          <a:p>
            <a:r>
              <a:rPr lang="es-ES" sz="2000" b="1" dirty="0"/>
              <a:t>&lt;/</a:t>
            </a:r>
            <a:r>
              <a:rPr lang="es-ES" sz="2000" b="1" dirty="0" err="1"/>
              <a:t>body</a:t>
            </a:r>
            <a:r>
              <a:rPr lang="es-ES" sz="2000" b="1" dirty="0"/>
              <a:t>&gt;</a:t>
            </a:r>
          </a:p>
          <a:p>
            <a:r>
              <a:rPr lang="es-ES" sz="2000" b="1" dirty="0"/>
              <a:t>&lt;/</a:t>
            </a:r>
            <a:r>
              <a:rPr lang="es-ES" sz="2000" b="1" dirty="0" err="1"/>
              <a:t>html</a:t>
            </a:r>
            <a:r>
              <a:rPr lang="es-ES" sz="2000" b="1" dirty="0"/>
              <a:t>&gt;</a:t>
            </a:r>
            <a:endParaRPr lang="es-ES" sz="2000" dirty="0"/>
          </a:p>
        </p:txBody>
      </p:sp>
    </p:spTree>
    <p:extLst>
      <p:ext uri="{BB962C8B-B14F-4D97-AF65-F5344CB8AC3E}">
        <p14:creationId xmlns:p14="http://schemas.microsoft.com/office/powerpoint/2010/main" val="2677886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287524" y="415290"/>
            <a:ext cx="8568952" cy="3017520"/>
          </a:xfrm>
        </p:spPr>
        <p:txBody>
          <a:bodyPr/>
          <a:lstStyle/>
          <a:p>
            <a:r>
              <a:rPr lang="es-ES" sz="2000" dirty="0"/>
              <a:t>Ya tenemos la web y el espacio dentro del servidor, ahora queda la configuración en apache.</a:t>
            </a:r>
          </a:p>
          <a:p>
            <a:endParaRPr lang="es-ES" sz="2000" dirty="0"/>
          </a:p>
          <a:p>
            <a:r>
              <a:rPr lang="es-ES" sz="2000" dirty="0"/>
              <a:t>Nos movemos a /</a:t>
            </a:r>
            <a:r>
              <a:rPr lang="es-ES" sz="2000" dirty="0" err="1"/>
              <a:t>etc</a:t>
            </a:r>
            <a:r>
              <a:rPr lang="es-ES" sz="2000" dirty="0"/>
              <a:t>/apache2/sites-</a:t>
            </a:r>
            <a:r>
              <a:rPr lang="es-ES" sz="2000" dirty="0" err="1"/>
              <a:t>available</a:t>
            </a:r>
            <a:r>
              <a:rPr lang="es-ES" sz="2000" dirty="0"/>
              <a:t>/ o utilizamos esta ruta a la hora de trabajar, empezamos creando un archivo de configuración vacío.</a:t>
            </a:r>
          </a:p>
          <a:p>
            <a:endParaRPr lang="es-ES" sz="2000" dirty="0"/>
          </a:p>
          <a:p>
            <a:endParaRPr lang="es-ES" sz="2000" b="1" dirty="0"/>
          </a:p>
          <a:p>
            <a:r>
              <a:rPr lang="es-ES" sz="2000" b="1" dirty="0"/>
              <a:t>nano /</a:t>
            </a:r>
            <a:r>
              <a:rPr lang="es-ES" sz="2000" b="1" dirty="0" err="1"/>
              <a:t>etc</a:t>
            </a:r>
            <a:r>
              <a:rPr lang="es-ES" sz="2000" b="1" dirty="0"/>
              <a:t>/apache2/sites-</a:t>
            </a:r>
            <a:r>
              <a:rPr lang="es-ES" sz="2000" b="1" dirty="0" err="1"/>
              <a:t>available</a:t>
            </a:r>
            <a:r>
              <a:rPr lang="es-ES" sz="2000" b="1" dirty="0"/>
              <a:t>/</a:t>
            </a:r>
            <a:r>
              <a:rPr lang="es-ES" sz="2000" b="1" dirty="0" err="1"/>
              <a:t>tu_dominio.conf</a:t>
            </a:r>
            <a:endParaRPr lang="es-ES" sz="2000" b="1" dirty="0"/>
          </a:p>
          <a:p>
            <a:endParaRPr lang="es-ES" sz="2000" dirty="0"/>
          </a:p>
          <a:p>
            <a:r>
              <a:rPr lang="es-ES" sz="2000" dirty="0"/>
              <a:t>Añadiremos la siguiente configuración editada según vosotros dentro del archivo .</a:t>
            </a:r>
            <a:r>
              <a:rPr lang="es-ES" sz="2000" dirty="0" err="1"/>
              <a:t>conf</a:t>
            </a:r>
            <a:endParaRPr lang="es-ES" sz="2000" dirty="0"/>
          </a:p>
          <a:p>
            <a:endParaRPr lang="es-ES" sz="2000" dirty="0"/>
          </a:p>
          <a:p>
            <a:endParaRPr lang="es-ES" sz="2000" dirty="0"/>
          </a:p>
          <a:p>
            <a:endParaRPr lang="es-ES" sz="2000" dirty="0"/>
          </a:p>
          <a:p>
            <a:endParaRPr lang="es-ES" sz="2000" dirty="0"/>
          </a:p>
          <a:p>
            <a:endParaRPr lang="es-ES" sz="2000" dirty="0"/>
          </a:p>
        </p:txBody>
      </p:sp>
    </p:spTree>
    <p:extLst>
      <p:ext uri="{BB962C8B-B14F-4D97-AF65-F5344CB8AC3E}">
        <p14:creationId xmlns:p14="http://schemas.microsoft.com/office/powerpoint/2010/main" val="850965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195486"/>
            <a:ext cx="8712968" cy="3017520"/>
          </a:xfrm>
        </p:spPr>
        <p:txBody>
          <a:bodyPr/>
          <a:lstStyle/>
          <a:p>
            <a:endParaRPr lang="es-ES" dirty="0"/>
          </a:p>
          <a:p>
            <a:r>
              <a:rPr lang="es-ES" dirty="0"/>
              <a:t>&lt;</a:t>
            </a:r>
            <a:r>
              <a:rPr lang="es-ES" dirty="0" err="1"/>
              <a:t>VirtualHost</a:t>
            </a:r>
            <a:r>
              <a:rPr lang="es-ES" dirty="0"/>
              <a:t> *:80&gt;</a:t>
            </a:r>
          </a:p>
          <a:p>
            <a:r>
              <a:rPr lang="es-ES" dirty="0"/>
              <a:t>    </a:t>
            </a:r>
            <a:r>
              <a:rPr lang="es-ES" dirty="0" err="1"/>
              <a:t>ServerName</a:t>
            </a:r>
            <a:r>
              <a:rPr lang="es-ES" dirty="0"/>
              <a:t> </a:t>
            </a:r>
            <a:r>
              <a:rPr lang="es-ES" dirty="0" err="1"/>
              <a:t>tu_dominio</a:t>
            </a:r>
            <a:endParaRPr lang="es-ES" dirty="0"/>
          </a:p>
          <a:p>
            <a:r>
              <a:rPr lang="es-ES" dirty="0"/>
              <a:t> </a:t>
            </a:r>
          </a:p>
          <a:p>
            <a:r>
              <a:rPr lang="es-ES" dirty="0"/>
              <a:t>    </a:t>
            </a:r>
            <a:r>
              <a:rPr lang="es-ES" dirty="0" err="1"/>
              <a:t>ServerAdmin</a:t>
            </a:r>
            <a:r>
              <a:rPr lang="es-ES" dirty="0"/>
              <a:t> </a:t>
            </a:r>
            <a:r>
              <a:rPr lang="es-ES" dirty="0" err="1"/>
              <a:t>webmaster@localhost</a:t>
            </a:r>
            <a:r>
              <a:rPr lang="es-ES" dirty="0"/>
              <a:t>  </a:t>
            </a:r>
          </a:p>
          <a:p>
            <a:r>
              <a:rPr lang="es-ES" dirty="0"/>
              <a:t>    </a:t>
            </a:r>
            <a:r>
              <a:rPr lang="es-ES" dirty="0" err="1"/>
              <a:t>ServerAlias</a:t>
            </a:r>
            <a:r>
              <a:rPr lang="es-ES" dirty="0"/>
              <a:t> www.tu_dominio</a:t>
            </a:r>
          </a:p>
          <a:p>
            <a:r>
              <a:rPr lang="es-ES" dirty="0"/>
              <a:t>    </a:t>
            </a:r>
            <a:r>
              <a:rPr lang="es-ES" dirty="0" err="1"/>
              <a:t>DocumentRoot</a:t>
            </a:r>
            <a:r>
              <a:rPr lang="es-ES" dirty="0"/>
              <a:t> /</a:t>
            </a:r>
            <a:r>
              <a:rPr lang="es-ES" dirty="0" err="1"/>
              <a:t>var</a:t>
            </a:r>
            <a:r>
              <a:rPr lang="es-ES" dirty="0"/>
              <a:t>/www/</a:t>
            </a:r>
            <a:r>
              <a:rPr lang="es-ES" dirty="0" err="1"/>
              <a:t>tu_dominio_PRE</a:t>
            </a:r>
            <a:r>
              <a:rPr lang="es-ES" dirty="0"/>
              <a:t>/</a:t>
            </a:r>
            <a:r>
              <a:rPr lang="es-ES" dirty="0" err="1"/>
              <a:t>tu_dominio</a:t>
            </a:r>
            <a:endParaRPr lang="es-ES" dirty="0"/>
          </a:p>
          <a:p>
            <a:r>
              <a:rPr lang="es-ES" dirty="0"/>
              <a:t>    #O si no tienes carpeta extra la ruta es:</a:t>
            </a:r>
          </a:p>
          <a:p>
            <a:r>
              <a:rPr lang="es-ES" dirty="0"/>
              <a:t>    #/var/www/tu_dominio</a:t>
            </a:r>
          </a:p>
          <a:p>
            <a:r>
              <a:rPr lang="es-ES" dirty="0"/>
              <a:t> </a:t>
            </a:r>
          </a:p>
          <a:p>
            <a:r>
              <a:rPr lang="es-ES" dirty="0"/>
              <a:t>    </a:t>
            </a:r>
            <a:r>
              <a:rPr lang="es-ES" dirty="0" err="1"/>
              <a:t>ErrorLog</a:t>
            </a:r>
            <a:r>
              <a:rPr lang="es-ES" dirty="0"/>
              <a:t> ${APACHE_LOG_DIR}/error.log</a:t>
            </a:r>
          </a:p>
          <a:p>
            <a:r>
              <a:rPr lang="es-ES" dirty="0"/>
              <a:t>    </a:t>
            </a:r>
            <a:r>
              <a:rPr lang="es-ES" dirty="0" err="1"/>
              <a:t>CustomLog</a:t>
            </a:r>
            <a:r>
              <a:rPr lang="es-ES" dirty="0"/>
              <a:t> ${APACHE_LOG_DIR}/access.log </a:t>
            </a:r>
            <a:r>
              <a:rPr lang="es-ES" dirty="0" err="1"/>
              <a:t>combined</a:t>
            </a:r>
            <a:endParaRPr lang="es-ES" dirty="0"/>
          </a:p>
          <a:p>
            <a:r>
              <a:rPr lang="es-ES" dirty="0"/>
              <a:t>&lt;/</a:t>
            </a:r>
            <a:r>
              <a:rPr lang="es-ES" dirty="0" err="1"/>
              <a:t>VirtualHost</a:t>
            </a:r>
            <a:r>
              <a:rPr lang="es-ES" dirty="0"/>
              <a:t>&gt;</a:t>
            </a:r>
          </a:p>
        </p:txBody>
      </p:sp>
    </p:spTree>
    <p:extLst>
      <p:ext uri="{BB962C8B-B14F-4D97-AF65-F5344CB8AC3E}">
        <p14:creationId xmlns:p14="http://schemas.microsoft.com/office/powerpoint/2010/main" val="341791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82985" y="0"/>
            <a:ext cx="8496944" cy="3017520"/>
          </a:xfrm>
        </p:spPr>
        <p:txBody>
          <a:bodyPr/>
          <a:lstStyle/>
          <a:p>
            <a:r>
              <a:rPr lang="es-ES" sz="2000" dirty="0"/>
              <a:t>Viendo un poco este archivo, la parte de </a:t>
            </a:r>
            <a:r>
              <a:rPr lang="es-ES" sz="2000" dirty="0" err="1"/>
              <a:t>VirtualHost</a:t>
            </a:r>
            <a:r>
              <a:rPr lang="es-ES" sz="2000" dirty="0"/>
              <a:t> hace referencia al puerto que va a usar, es decir podemos tener varias webs funcionando en varios puertos. </a:t>
            </a:r>
            <a:r>
              <a:rPr lang="es-ES" sz="2000" dirty="0" err="1"/>
              <a:t>ServerAdmin</a:t>
            </a:r>
            <a:r>
              <a:rPr lang="es-ES" sz="2000" dirty="0"/>
              <a:t> hace referencia al correo del administrador y </a:t>
            </a:r>
            <a:r>
              <a:rPr lang="es-ES" sz="2000" dirty="0" err="1"/>
              <a:t>DocumentRoot</a:t>
            </a:r>
            <a:r>
              <a:rPr lang="es-ES" sz="2000" dirty="0"/>
              <a:t> a la ruta de los archivos que se utilizan en la web, por eso lo que dije de la carpeta extra, para tener un espacio de trabajo no visible.</a:t>
            </a:r>
          </a:p>
        </p:txBody>
      </p:sp>
      <p:pic>
        <p:nvPicPr>
          <p:cNvPr id="5122" name="Picture 2">
            <a:extLst>
              <a:ext uri="{FF2B5EF4-FFF2-40B4-BE49-F238E27FC236}">
                <a16:creationId xmlns:a16="http://schemas.microsoft.com/office/drawing/2014/main" id="{C4D900F5-BC51-DE4E-8379-4C4C7DCF2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924050"/>
            <a:ext cx="6343650"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694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79512" y="0"/>
            <a:ext cx="8136904" cy="3017520"/>
          </a:xfrm>
        </p:spPr>
        <p:txBody>
          <a:bodyPr/>
          <a:lstStyle/>
          <a:p>
            <a:r>
              <a:rPr lang="es-ES" sz="2000" dirty="0"/>
              <a:t>Ya solo queda habilitar el sitio.</a:t>
            </a:r>
          </a:p>
          <a:p>
            <a:r>
              <a:rPr lang="es-ES" sz="2000" b="1" dirty="0"/>
              <a:t>sudo a2ensite </a:t>
            </a:r>
            <a:r>
              <a:rPr lang="es-ES" sz="2000" b="1" dirty="0" err="1"/>
              <a:t>tu_dominio.conf</a:t>
            </a:r>
            <a:endParaRPr lang="es-ES" sz="2000" b="1" dirty="0"/>
          </a:p>
          <a:p>
            <a:r>
              <a:rPr lang="es-ES" sz="2000" b="1" dirty="0"/>
              <a:t> </a:t>
            </a:r>
          </a:p>
          <a:p>
            <a:r>
              <a:rPr lang="es-ES" sz="2000" dirty="0"/>
              <a:t>#Podemos deshabilitarlo con</a:t>
            </a:r>
          </a:p>
          <a:p>
            <a:r>
              <a:rPr lang="es-ES" sz="2000" b="1" dirty="0"/>
              <a:t>sudo a2dissite </a:t>
            </a:r>
            <a:r>
              <a:rPr lang="es-ES" sz="2000" b="1" dirty="0" err="1"/>
              <a:t>tu_dominio.conf</a:t>
            </a:r>
            <a:endParaRPr lang="es-ES" sz="2000" b="1" dirty="0"/>
          </a:p>
          <a:p>
            <a:endParaRPr lang="es-ES" sz="2000" dirty="0"/>
          </a:p>
          <a:p>
            <a:r>
              <a:rPr lang="es-ES" sz="2000" dirty="0"/>
              <a:t>Como ya está la web por defecto funcionando en el puerto 80, esta hay que deshabilitarla.</a:t>
            </a:r>
          </a:p>
          <a:p>
            <a:r>
              <a:rPr lang="es-ES" sz="2000" b="1" dirty="0"/>
              <a:t>sudo a2dissite 000-default.conf</a:t>
            </a:r>
          </a:p>
          <a:p>
            <a:endParaRPr lang="es-ES" sz="2000" dirty="0"/>
          </a:p>
          <a:p>
            <a:r>
              <a:rPr lang="es-ES" sz="2000" dirty="0"/>
              <a:t>Podemos lanzar un test para ver si lodo está correcto.</a:t>
            </a:r>
          </a:p>
          <a:p>
            <a:r>
              <a:rPr lang="es-ES" sz="2000" b="1" dirty="0"/>
              <a:t>sudo apache2ctl </a:t>
            </a:r>
            <a:r>
              <a:rPr lang="es-ES" sz="2000" b="1" dirty="0" err="1"/>
              <a:t>configtest</a:t>
            </a:r>
            <a:endParaRPr lang="es-ES" sz="2000" b="1" dirty="0"/>
          </a:p>
        </p:txBody>
      </p:sp>
    </p:spTree>
    <p:extLst>
      <p:ext uri="{BB962C8B-B14F-4D97-AF65-F5344CB8AC3E}">
        <p14:creationId xmlns:p14="http://schemas.microsoft.com/office/powerpoint/2010/main" val="2529426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8568952" cy="3017520"/>
          </a:xfrm>
        </p:spPr>
        <p:txBody>
          <a:bodyPr/>
          <a:lstStyle/>
          <a:p>
            <a:r>
              <a:rPr lang="es-ES" sz="2000" dirty="0"/>
              <a:t>Solo nos queda recargar, es importante en un entorno de producción que nunca reinicies el servicio ya que se quedará colgado por un instante, con la recarga no paramos el servicio, solo lee la configuración y no para el servicio.</a:t>
            </a:r>
          </a:p>
          <a:p>
            <a:endParaRPr lang="es-ES" sz="2000" dirty="0"/>
          </a:p>
          <a:p>
            <a:r>
              <a:rPr lang="es-ES" sz="2000" b="1" dirty="0"/>
              <a:t>sudo </a:t>
            </a:r>
            <a:r>
              <a:rPr lang="es-ES" sz="2000" b="1" dirty="0" err="1"/>
              <a:t>systemctl</a:t>
            </a:r>
            <a:r>
              <a:rPr lang="es-ES" sz="2000" b="1" dirty="0"/>
              <a:t> </a:t>
            </a:r>
            <a:r>
              <a:rPr lang="es-ES" sz="2000" b="1" dirty="0" err="1"/>
              <a:t>reload</a:t>
            </a:r>
            <a:r>
              <a:rPr lang="es-ES" sz="2000" b="1" dirty="0"/>
              <a:t> apache2</a:t>
            </a:r>
          </a:p>
        </p:txBody>
      </p:sp>
    </p:spTree>
    <p:extLst>
      <p:ext uri="{BB962C8B-B14F-4D97-AF65-F5344CB8AC3E}">
        <p14:creationId xmlns:p14="http://schemas.microsoft.com/office/powerpoint/2010/main" val="773360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r>
              <a:rPr lang="es-ES" b="1" dirty="0"/>
              <a:t>HTTPS o SSL</a:t>
            </a:r>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8568952" cy="3017520"/>
          </a:xfrm>
        </p:spPr>
        <p:txBody>
          <a:bodyPr/>
          <a:lstStyle/>
          <a:p>
            <a:r>
              <a:rPr lang="es-ES" sz="2000" dirty="0"/>
              <a:t>Vamos a instalar un certificado SSL auto firmado y que nuestra página funcione con el, con </a:t>
            </a:r>
            <a:r>
              <a:rPr lang="es-ES" sz="2000" dirty="0" err="1"/>
              <a:t>CertBot</a:t>
            </a:r>
            <a:r>
              <a:rPr lang="es-ES" sz="2000" dirty="0"/>
              <a:t> veremos como hacer que nuestra página sea de confianza.</a:t>
            </a:r>
          </a:p>
          <a:p>
            <a:endParaRPr lang="es-ES" sz="2000" dirty="0"/>
          </a:p>
          <a:p>
            <a:r>
              <a:rPr lang="es-ES" sz="2000" dirty="0"/>
              <a:t>Lo primero es irnos a /</a:t>
            </a:r>
            <a:r>
              <a:rPr lang="es-ES" sz="2000" dirty="0" err="1"/>
              <a:t>etc</a:t>
            </a:r>
            <a:r>
              <a:rPr lang="es-ES" sz="2000" dirty="0"/>
              <a:t>/apache2/mods-</a:t>
            </a:r>
            <a:r>
              <a:rPr lang="es-ES" sz="2000" dirty="0" err="1"/>
              <a:t>available</a:t>
            </a:r>
            <a:r>
              <a:rPr lang="es-ES" sz="2000" dirty="0"/>
              <a:t> aquí al hacer un </a:t>
            </a:r>
            <a:r>
              <a:rPr lang="es-ES" sz="2000" dirty="0" err="1"/>
              <a:t>ls</a:t>
            </a:r>
            <a:r>
              <a:rPr lang="es-ES" sz="2000" dirty="0"/>
              <a:t> veremos los mods por defecto que trae apache2, habilitaremos el de </a:t>
            </a:r>
            <a:r>
              <a:rPr lang="es-ES" sz="2000" dirty="0" err="1"/>
              <a:t>ssl</a:t>
            </a:r>
            <a:r>
              <a:rPr lang="es-ES" sz="2000" dirty="0"/>
              <a:t> con</a:t>
            </a:r>
          </a:p>
          <a:p>
            <a:endParaRPr lang="es-ES" sz="2000" dirty="0"/>
          </a:p>
          <a:p>
            <a:r>
              <a:rPr lang="es-ES" sz="2000" b="1" dirty="0"/>
              <a:t>sudo a2enmod </a:t>
            </a:r>
            <a:r>
              <a:rPr lang="es-ES" sz="2000" b="1" dirty="0" err="1"/>
              <a:t>ssl</a:t>
            </a:r>
            <a:endParaRPr lang="es-ES" sz="2000" b="1" dirty="0"/>
          </a:p>
        </p:txBody>
      </p:sp>
    </p:spTree>
    <p:extLst>
      <p:ext uri="{BB962C8B-B14F-4D97-AF65-F5344CB8AC3E}">
        <p14:creationId xmlns:p14="http://schemas.microsoft.com/office/powerpoint/2010/main" val="2414177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0" y="1779662"/>
            <a:ext cx="8856984" cy="3017520"/>
          </a:xfrm>
        </p:spPr>
        <p:txBody>
          <a:bodyPr/>
          <a:lstStyle/>
          <a:p>
            <a:r>
              <a:rPr lang="es-ES" sz="1800" dirty="0"/>
              <a:t>continuamos editando el archivo del dominio /</a:t>
            </a:r>
            <a:r>
              <a:rPr lang="es-ES" sz="1800" dirty="0" err="1"/>
              <a:t>etc</a:t>
            </a:r>
            <a:r>
              <a:rPr lang="es-ES" sz="1800" dirty="0"/>
              <a:t>/sites-</a:t>
            </a:r>
            <a:r>
              <a:rPr lang="es-ES" sz="1800" dirty="0" err="1"/>
              <a:t>available</a:t>
            </a:r>
            <a:r>
              <a:rPr lang="es-ES" sz="1800" dirty="0"/>
              <a:t>/</a:t>
            </a:r>
            <a:r>
              <a:rPr lang="es-ES" sz="1800" dirty="0" err="1"/>
              <a:t>tu_dominio.conf</a:t>
            </a:r>
            <a:r>
              <a:rPr lang="es-ES" sz="1800" dirty="0"/>
              <a:t> donde debemos cambiarlo todo, la primera parte es una redirección del puerto 80 al 443, en este caso como no hay dominio simplemente en </a:t>
            </a:r>
            <a:r>
              <a:rPr lang="es-ES" sz="1800" dirty="0" err="1"/>
              <a:t>Redirect</a:t>
            </a:r>
            <a:r>
              <a:rPr lang="es-ES" sz="1800" dirty="0"/>
              <a:t> he puesto localhost las demás líneas se encuentran en default-</a:t>
            </a:r>
            <a:r>
              <a:rPr lang="es-ES" sz="1800" dirty="0" err="1"/>
              <a:t>ssl.conf</a:t>
            </a:r>
            <a:r>
              <a:rPr lang="es-ES" sz="1800" dirty="0"/>
              <a:t>, lo que he hecho ha sido </a:t>
            </a:r>
            <a:r>
              <a:rPr lang="es-ES" sz="1800" dirty="0" err="1"/>
              <a:t>descomentarlas</a:t>
            </a:r>
            <a:r>
              <a:rPr lang="es-ES" sz="1800" dirty="0"/>
              <a:t> para que se vea mejor.</a:t>
            </a:r>
          </a:p>
        </p:txBody>
      </p:sp>
    </p:spTree>
    <p:extLst>
      <p:ext uri="{BB962C8B-B14F-4D97-AF65-F5344CB8AC3E}">
        <p14:creationId xmlns:p14="http://schemas.microsoft.com/office/powerpoint/2010/main" val="1153202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79512" y="22506"/>
            <a:ext cx="8784976" cy="3017520"/>
          </a:xfrm>
        </p:spPr>
        <p:txBody>
          <a:bodyPr numCol="2"/>
          <a:lstStyle/>
          <a:p>
            <a:r>
              <a:rPr lang="es-ES" dirty="0"/>
              <a:t>&lt;</a:t>
            </a:r>
            <a:r>
              <a:rPr lang="es-ES" dirty="0" err="1"/>
              <a:t>VirtualHost</a:t>
            </a:r>
            <a:r>
              <a:rPr lang="es-ES" dirty="0"/>
              <a:t> *:80&gt;</a:t>
            </a:r>
          </a:p>
          <a:p>
            <a:r>
              <a:rPr lang="es-ES" dirty="0"/>
              <a:t>   </a:t>
            </a:r>
            <a:r>
              <a:rPr lang="es-ES" dirty="0" err="1"/>
              <a:t>ServerName</a:t>
            </a:r>
            <a:r>
              <a:rPr lang="es-ES" dirty="0"/>
              <a:t> </a:t>
            </a:r>
            <a:r>
              <a:rPr lang="es-ES" dirty="0" err="1"/>
              <a:t>tu_dominio</a:t>
            </a:r>
            <a:endParaRPr lang="es-ES" dirty="0"/>
          </a:p>
          <a:p>
            <a:r>
              <a:rPr lang="es-ES" dirty="0"/>
              <a:t>   </a:t>
            </a:r>
            <a:r>
              <a:rPr lang="es-ES" dirty="0" err="1"/>
              <a:t>ServerAlias</a:t>
            </a:r>
            <a:r>
              <a:rPr lang="es-ES" dirty="0"/>
              <a:t> www.tu_dominio</a:t>
            </a:r>
          </a:p>
          <a:p>
            <a:r>
              <a:rPr lang="es-ES" dirty="0"/>
              <a:t>   </a:t>
            </a:r>
            <a:r>
              <a:rPr lang="es-ES" dirty="0" err="1"/>
              <a:t>Redirect</a:t>
            </a:r>
            <a:r>
              <a:rPr lang="es-ES" dirty="0"/>
              <a:t> / https://localhost</a:t>
            </a:r>
          </a:p>
          <a:p>
            <a:r>
              <a:rPr lang="es-ES" dirty="0"/>
              <a:t>&lt;/</a:t>
            </a:r>
            <a:r>
              <a:rPr lang="es-ES" dirty="0" err="1"/>
              <a:t>VirtualHost</a:t>
            </a:r>
            <a:r>
              <a:rPr lang="es-ES" dirty="0"/>
              <a:t>&gt;</a:t>
            </a:r>
          </a:p>
          <a:p>
            <a:r>
              <a:rPr lang="es-ES" dirty="0"/>
              <a:t> &lt;</a:t>
            </a:r>
            <a:r>
              <a:rPr lang="es-ES" dirty="0" err="1"/>
              <a:t>IfModule</a:t>
            </a:r>
            <a:r>
              <a:rPr lang="es-ES" dirty="0"/>
              <a:t> </a:t>
            </a:r>
            <a:r>
              <a:rPr lang="es-ES" dirty="0" err="1"/>
              <a:t>mod_ssl.crt.c</a:t>
            </a:r>
            <a:r>
              <a:rPr lang="es-ES" dirty="0"/>
              <a:t>&gt;</a:t>
            </a:r>
          </a:p>
          <a:p>
            <a:r>
              <a:rPr lang="es-ES" dirty="0"/>
              <a:t>        &lt;</a:t>
            </a:r>
            <a:r>
              <a:rPr lang="es-ES" dirty="0" err="1"/>
              <a:t>VirtualHost</a:t>
            </a:r>
            <a:r>
              <a:rPr lang="es-ES" dirty="0"/>
              <a:t> _default_:443&gt;    </a:t>
            </a:r>
          </a:p>
          <a:p>
            <a:r>
              <a:rPr lang="es-ES" dirty="0"/>
              <a:t>                </a:t>
            </a:r>
            <a:r>
              <a:rPr lang="es-ES" dirty="0" err="1"/>
              <a:t>ServerAdmin</a:t>
            </a:r>
            <a:r>
              <a:rPr lang="es-ES" dirty="0"/>
              <a:t> </a:t>
            </a:r>
            <a:r>
              <a:rPr lang="es-ES" dirty="0" err="1"/>
              <a:t>webmaster@localhost</a:t>
            </a:r>
            <a:endParaRPr lang="es-ES" dirty="0"/>
          </a:p>
          <a:p>
            <a:r>
              <a:rPr lang="es-ES" dirty="0"/>
              <a:t>                </a:t>
            </a:r>
            <a:r>
              <a:rPr lang="es-ES" dirty="0" err="1"/>
              <a:t>DocumentRoot</a:t>
            </a:r>
            <a:r>
              <a:rPr lang="es-ES" dirty="0"/>
              <a:t> /</a:t>
            </a:r>
            <a:r>
              <a:rPr lang="es-ES" dirty="0" err="1"/>
              <a:t>var</a:t>
            </a:r>
            <a:r>
              <a:rPr lang="es-ES" dirty="0"/>
              <a:t>/www/</a:t>
            </a:r>
            <a:r>
              <a:rPr lang="es-ES" dirty="0" err="1"/>
              <a:t>html</a:t>
            </a:r>
            <a:endParaRPr lang="es-ES" dirty="0"/>
          </a:p>
          <a:p>
            <a:r>
              <a:rPr lang="es-ES" dirty="0"/>
              <a:t>                </a:t>
            </a:r>
            <a:r>
              <a:rPr lang="es-ES" dirty="0" err="1"/>
              <a:t>ServerAlias</a:t>
            </a:r>
            <a:r>
              <a:rPr lang="es-ES" dirty="0"/>
              <a:t> www.tu_dominio</a:t>
            </a:r>
          </a:p>
          <a:p>
            <a:r>
              <a:rPr lang="es-ES" dirty="0"/>
              <a:t>                </a:t>
            </a:r>
            <a:r>
              <a:rPr lang="es-ES" dirty="0" err="1"/>
              <a:t>ErrorLog</a:t>
            </a:r>
            <a:r>
              <a:rPr lang="es-ES" dirty="0"/>
              <a:t> ${APACHE_LOG_DIR}/error.log</a:t>
            </a:r>
          </a:p>
          <a:p>
            <a:r>
              <a:rPr lang="es-ES" dirty="0"/>
              <a:t>                </a:t>
            </a:r>
            <a:r>
              <a:rPr lang="es-ES" dirty="0" err="1"/>
              <a:t>CustomLog</a:t>
            </a:r>
            <a:r>
              <a:rPr lang="es-ES" dirty="0"/>
              <a:t> ${APACHE_LOG_DIR}/access.log </a:t>
            </a:r>
            <a:r>
              <a:rPr lang="es-ES" dirty="0" err="1"/>
              <a:t>combined</a:t>
            </a:r>
            <a:endParaRPr lang="es-ES" dirty="0"/>
          </a:p>
          <a:p>
            <a:r>
              <a:rPr lang="es-ES" dirty="0"/>
              <a:t>                </a:t>
            </a:r>
            <a:r>
              <a:rPr lang="es-ES" dirty="0" err="1"/>
              <a:t>SSLEngine</a:t>
            </a:r>
            <a:r>
              <a:rPr lang="es-ES" dirty="0"/>
              <a:t> </a:t>
            </a:r>
            <a:r>
              <a:rPr lang="es-ES" dirty="0" err="1"/>
              <a:t>on</a:t>
            </a:r>
            <a:endParaRPr lang="es-ES" dirty="0"/>
          </a:p>
          <a:p>
            <a:endParaRPr lang="es-ES" dirty="0"/>
          </a:p>
          <a:p>
            <a:endParaRPr lang="es-ES" dirty="0"/>
          </a:p>
          <a:p>
            <a:r>
              <a:rPr lang="es-ES" dirty="0"/>
              <a:t> </a:t>
            </a:r>
          </a:p>
          <a:p>
            <a:r>
              <a:rPr lang="es-ES" dirty="0"/>
              <a:t>                </a:t>
            </a:r>
            <a:r>
              <a:rPr lang="es-ES" dirty="0" err="1"/>
              <a:t>SSLCertificateFile</a:t>
            </a:r>
            <a:r>
              <a:rPr lang="es-ES" dirty="0"/>
              <a:t>      /</a:t>
            </a:r>
            <a:r>
              <a:rPr lang="es-ES" dirty="0" err="1"/>
              <a:t>etc</a:t>
            </a:r>
            <a:r>
              <a:rPr lang="es-ES" dirty="0"/>
              <a:t>/</a:t>
            </a:r>
            <a:r>
              <a:rPr lang="es-ES" dirty="0" err="1"/>
              <a:t>ssl</a:t>
            </a:r>
            <a:r>
              <a:rPr lang="es-ES" dirty="0"/>
              <a:t>/</a:t>
            </a:r>
            <a:r>
              <a:rPr lang="es-ES" dirty="0" err="1"/>
              <a:t>certs</a:t>
            </a:r>
            <a:r>
              <a:rPr lang="es-ES" dirty="0"/>
              <a:t>/</a:t>
            </a:r>
            <a:r>
              <a:rPr lang="es-ES" dirty="0" err="1"/>
              <a:t>ssl-cert-snakeoil.pem</a:t>
            </a:r>
            <a:endParaRPr lang="es-ES" dirty="0"/>
          </a:p>
          <a:p>
            <a:r>
              <a:rPr lang="es-ES" dirty="0"/>
              <a:t>                </a:t>
            </a:r>
            <a:r>
              <a:rPr lang="es-ES" dirty="0" err="1"/>
              <a:t>SSLCertificateKeyFile</a:t>
            </a:r>
            <a:r>
              <a:rPr lang="es-ES" dirty="0"/>
              <a:t>   /</a:t>
            </a:r>
            <a:r>
              <a:rPr lang="es-ES" dirty="0" err="1"/>
              <a:t>etc</a:t>
            </a:r>
            <a:r>
              <a:rPr lang="es-ES" dirty="0"/>
              <a:t>/</a:t>
            </a:r>
            <a:r>
              <a:rPr lang="es-ES" dirty="0" err="1"/>
              <a:t>ssl</a:t>
            </a:r>
            <a:r>
              <a:rPr lang="es-ES" dirty="0"/>
              <a:t>/</a:t>
            </a:r>
            <a:r>
              <a:rPr lang="es-ES" dirty="0" err="1"/>
              <a:t>private</a:t>
            </a:r>
            <a:r>
              <a:rPr lang="es-ES" dirty="0"/>
              <a:t>/</a:t>
            </a:r>
            <a:r>
              <a:rPr lang="es-ES" dirty="0" err="1"/>
              <a:t>ssl-cert-snakeoil.key</a:t>
            </a:r>
            <a:endParaRPr lang="es-ES" dirty="0"/>
          </a:p>
          <a:p>
            <a:r>
              <a:rPr lang="es-ES" dirty="0"/>
              <a:t> </a:t>
            </a:r>
          </a:p>
          <a:p>
            <a:r>
              <a:rPr lang="es-ES" dirty="0"/>
              <a:t>                &lt;</a:t>
            </a:r>
            <a:r>
              <a:rPr lang="es-ES" dirty="0" err="1"/>
              <a:t>FilesMatch</a:t>
            </a:r>
            <a:r>
              <a:rPr lang="es-ES" dirty="0"/>
              <a:t> "\.(</a:t>
            </a:r>
            <a:r>
              <a:rPr lang="es-ES" dirty="0" err="1"/>
              <a:t>cgi|shtml|phtml|php</a:t>
            </a:r>
            <a:r>
              <a:rPr lang="es-ES" dirty="0"/>
              <a:t>)$"&gt;</a:t>
            </a:r>
          </a:p>
          <a:p>
            <a:r>
              <a:rPr lang="es-ES" dirty="0"/>
              <a:t>                                </a:t>
            </a:r>
            <a:r>
              <a:rPr lang="es-ES" dirty="0" err="1"/>
              <a:t>SSLOptions</a:t>
            </a:r>
            <a:r>
              <a:rPr lang="es-ES" dirty="0"/>
              <a:t> +</a:t>
            </a:r>
            <a:r>
              <a:rPr lang="es-ES" dirty="0" err="1"/>
              <a:t>StdEnvVars</a:t>
            </a:r>
            <a:endParaRPr lang="es-ES" dirty="0"/>
          </a:p>
          <a:p>
            <a:r>
              <a:rPr lang="es-ES" dirty="0"/>
              <a:t>                &lt;/</a:t>
            </a:r>
            <a:r>
              <a:rPr lang="es-ES" dirty="0" err="1"/>
              <a:t>FilesMatch</a:t>
            </a:r>
            <a:r>
              <a:rPr lang="es-ES" dirty="0"/>
              <a:t>&gt;</a:t>
            </a:r>
          </a:p>
          <a:p>
            <a:r>
              <a:rPr lang="es-ES" dirty="0"/>
              <a:t>                &lt;</a:t>
            </a:r>
            <a:r>
              <a:rPr lang="es-ES" dirty="0" err="1"/>
              <a:t>Directory</a:t>
            </a:r>
            <a:r>
              <a:rPr lang="es-ES" dirty="0"/>
              <a:t> /</a:t>
            </a:r>
            <a:r>
              <a:rPr lang="es-ES" dirty="0" err="1"/>
              <a:t>usr</a:t>
            </a:r>
            <a:r>
              <a:rPr lang="es-ES" dirty="0"/>
              <a:t>/</a:t>
            </a:r>
            <a:r>
              <a:rPr lang="es-ES" dirty="0" err="1"/>
              <a:t>lib</a:t>
            </a:r>
            <a:r>
              <a:rPr lang="es-ES" dirty="0"/>
              <a:t>/</a:t>
            </a:r>
            <a:r>
              <a:rPr lang="es-ES" dirty="0" err="1"/>
              <a:t>cgi-bin</a:t>
            </a:r>
            <a:r>
              <a:rPr lang="es-ES" dirty="0"/>
              <a:t>&gt;</a:t>
            </a:r>
          </a:p>
          <a:p>
            <a:r>
              <a:rPr lang="es-ES" dirty="0"/>
              <a:t>                                </a:t>
            </a:r>
            <a:r>
              <a:rPr lang="es-ES" dirty="0" err="1"/>
              <a:t>SSLOptions</a:t>
            </a:r>
            <a:r>
              <a:rPr lang="es-ES" dirty="0"/>
              <a:t> +</a:t>
            </a:r>
            <a:r>
              <a:rPr lang="es-ES" dirty="0" err="1"/>
              <a:t>StdEnvVars</a:t>
            </a:r>
            <a:endParaRPr lang="es-ES" dirty="0"/>
          </a:p>
          <a:p>
            <a:r>
              <a:rPr lang="es-ES" dirty="0"/>
              <a:t>                &lt;/</a:t>
            </a:r>
            <a:r>
              <a:rPr lang="es-ES" dirty="0" err="1"/>
              <a:t>Directory</a:t>
            </a:r>
            <a:r>
              <a:rPr lang="es-ES" dirty="0"/>
              <a:t>&gt;</a:t>
            </a:r>
          </a:p>
          <a:p>
            <a:r>
              <a:rPr lang="es-ES" dirty="0"/>
              <a:t>         &lt;/</a:t>
            </a:r>
            <a:r>
              <a:rPr lang="es-ES" dirty="0" err="1"/>
              <a:t>VirtualHost</a:t>
            </a:r>
            <a:r>
              <a:rPr lang="es-ES" dirty="0"/>
              <a:t>&gt;</a:t>
            </a:r>
          </a:p>
          <a:p>
            <a:r>
              <a:rPr lang="es-ES" dirty="0"/>
              <a:t>&lt;/</a:t>
            </a:r>
            <a:r>
              <a:rPr lang="es-ES" dirty="0" err="1"/>
              <a:t>IfModule</a:t>
            </a:r>
            <a:r>
              <a:rPr lang="es-ES" dirty="0"/>
              <a:t>&gt;</a:t>
            </a:r>
          </a:p>
          <a:p>
            <a:endParaRPr lang="es-ES" dirty="0"/>
          </a:p>
          <a:p>
            <a:endParaRPr lang="es-ES" dirty="0"/>
          </a:p>
          <a:p>
            <a:endParaRPr lang="es-ES" dirty="0"/>
          </a:p>
          <a:p>
            <a:endParaRPr lang="es-ES" dirty="0"/>
          </a:p>
          <a:p>
            <a:r>
              <a:rPr lang="es-ES" dirty="0"/>
              <a:t>.</a:t>
            </a:r>
          </a:p>
        </p:txBody>
      </p:sp>
    </p:spTree>
    <p:extLst>
      <p:ext uri="{BB962C8B-B14F-4D97-AF65-F5344CB8AC3E}">
        <p14:creationId xmlns:p14="http://schemas.microsoft.com/office/powerpoint/2010/main" val="2780864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18A586B-7057-E1E9-0D3B-48DB93CA06D3}"/>
              </a:ext>
            </a:extLst>
          </p:cNvPr>
          <p:cNvPicPr>
            <a:picLocks noChangeAspect="1"/>
          </p:cNvPicPr>
          <p:nvPr/>
        </p:nvPicPr>
        <p:blipFill>
          <a:blip r:embed="rId2"/>
          <a:stretch>
            <a:fillRect/>
          </a:stretch>
        </p:blipFill>
        <p:spPr>
          <a:xfrm>
            <a:off x="2664326" y="195486"/>
            <a:ext cx="6487849" cy="4601846"/>
          </a:xfrm>
          <a:prstGeom prst="rect">
            <a:avLst/>
          </a:prstGeom>
        </p:spPr>
      </p:pic>
      <p:sp>
        <p:nvSpPr>
          <p:cNvPr id="8" name="CuadroTexto 7">
            <a:extLst>
              <a:ext uri="{FF2B5EF4-FFF2-40B4-BE49-F238E27FC236}">
                <a16:creationId xmlns:a16="http://schemas.microsoft.com/office/drawing/2014/main" id="{D1A2126A-7089-93F2-873B-296AE95E8FBD}"/>
              </a:ext>
            </a:extLst>
          </p:cNvPr>
          <p:cNvSpPr txBox="1"/>
          <p:nvPr/>
        </p:nvSpPr>
        <p:spPr>
          <a:xfrm>
            <a:off x="179512" y="1707654"/>
            <a:ext cx="2568714" cy="2031325"/>
          </a:xfrm>
          <a:prstGeom prst="rect">
            <a:avLst/>
          </a:prstGeom>
          <a:noFill/>
        </p:spPr>
        <p:txBody>
          <a:bodyPr wrap="square">
            <a:spAutoFit/>
          </a:bodyPr>
          <a:lstStyle/>
          <a:p>
            <a:r>
              <a:rPr lang="es-ES" b="0" i="0" dirty="0">
                <a:solidFill>
                  <a:srgbClr val="1A2530"/>
                </a:solidFill>
                <a:effectLst/>
                <a:latin typeface="Nunito" pitchFamily="2" charset="0"/>
              </a:rPr>
              <a:t>Al entrar en la página nos aparecerá un mensaje de advertencia ya que el sitio no tiene un certificado reconocido (lo solucionaremos más adelante ;)), aun así entramos </a:t>
            </a:r>
            <a:r>
              <a:rPr lang="es-ES" b="1" i="0" dirty="0">
                <a:solidFill>
                  <a:srgbClr val="1A2530"/>
                </a:solidFill>
                <a:effectLst/>
                <a:latin typeface="Nunito" pitchFamily="2" charset="0"/>
              </a:rPr>
              <a:t>aceptando el riesgo</a:t>
            </a:r>
            <a:r>
              <a:rPr lang="es-ES" b="0" i="0" dirty="0">
                <a:solidFill>
                  <a:srgbClr val="1A2530"/>
                </a:solidFill>
                <a:effectLst/>
                <a:latin typeface="Nunito" pitchFamily="2" charset="0"/>
              </a:rPr>
              <a:t>.</a:t>
            </a:r>
            <a:endParaRPr lang="es-ES" dirty="0"/>
          </a:p>
        </p:txBody>
      </p:sp>
    </p:spTree>
    <p:extLst>
      <p:ext uri="{BB962C8B-B14F-4D97-AF65-F5344CB8AC3E}">
        <p14:creationId xmlns:p14="http://schemas.microsoft.com/office/powerpoint/2010/main" val="2495552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r>
              <a:rPr lang="es-ES" b="1" dirty="0"/>
              <a:t>Generar tu propio certificado</a:t>
            </a:r>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8568952" cy="3017520"/>
          </a:xfrm>
        </p:spPr>
        <p:txBody>
          <a:bodyPr/>
          <a:lstStyle/>
          <a:p>
            <a:r>
              <a:rPr lang="es-ES" sz="2000" dirty="0"/>
              <a:t>Sin duda es mejor utilizar un certificado </a:t>
            </a:r>
            <a:r>
              <a:rPr lang="es-ES" sz="2000" dirty="0" err="1"/>
              <a:t>auto-firmado</a:t>
            </a:r>
            <a:r>
              <a:rPr lang="es-ES" sz="2000" dirty="0"/>
              <a:t> únicamente para la nueva página web.</a:t>
            </a:r>
          </a:p>
          <a:p>
            <a:endParaRPr lang="es-ES" sz="2000" dirty="0"/>
          </a:p>
          <a:p>
            <a:r>
              <a:rPr lang="es-ES" sz="2000" dirty="0"/>
              <a:t>He tenido bastantes problemas probando donde me salía siempre el mismo error hasta que encontré la solución así que antes de nada, comprobad que tenéis algo de este estilo.</a:t>
            </a:r>
          </a:p>
          <a:p>
            <a:endParaRPr lang="es-ES" sz="2000" dirty="0"/>
          </a:p>
          <a:p>
            <a:r>
              <a:rPr lang="es-ES" sz="2000" dirty="0"/>
              <a:t>Nos vamos a /</a:t>
            </a:r>
            <a:r>
              <a:rPr lang="es-ES" sz="2000" dirty="0" err="1"/>
              <a:t>etc</a:t>
            </a:r>
            <a:r>
              <a:rPr lang="es-ES" sz="2000" dirty="0"/>
              <a:t>/apache2/sites-</a:t>
            </a:r>
            <a:r>
              <a:rPr lang="es-ES" sz="2000" dirty="0" err="1"/>
              <a:t>available</a:t>
            </a:r>
            <a:r>
              <a:rPr lang="es-ES" sz="2000" dirty="0"/>
              <a:t> recordad que aquí yo tenía el archivo </a:t>
            </a:r>
            <a:r>
              <a:rPr lang="es-ES" sz="2000" dirty="0" err="1"/>
              <a:t>nanzenik.conf</a:t>
            </a:r>
            <a:r>
              <a:rPr lang="es-ES" sz="2000" dirty="0"/>
              <a:t> ahora este archivo hay que renombrarlo a algo como </a:t>
            </a:r>
            <a:r>
              <a:rPr lang="es-ES" sz="2000" dirty="0" err="1"/>
              <a:t>nanzenik.local.conf</a:t>
            </a:r>
            <a:r>
              <a:rPr lang="es-ES" sz="2000" dirty="0"/>
              <a:t> o </a:t>
            </a:r>
            <a:r>
              <a:rPr lang="es-ES" sz="2000" dirty="0" err="1"/>
              <a:t>nanzenik.test.conf</a:t>
            </a:r>
            <a:endParaRPr lang="es-ES" sz="2000" dirty="0"/>
          </a:p>
          <a:p>
            <a:endParaRPr lang="es-ES" sz="2000" dirty="0"/>
          </a:p>
        </p:txBody>
      </p:sp>
      <p:pic>
        <p:nvPicPr>
          <p:cNvPr id="6146" name="Picture 2">
            <a:extLst>
              <a:ext uri="{FF2B5EF4-FFF2-40B4-BE49-F238E27FC236}">
                <a16:creationId xmlns:a16="http://schemas.microsoft.com/office/drawing/2014/main" id="{5F2F92F8-05CF-6D2F-204E-74DAB9EC2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2" y="4371950"/>
            <a:ext cx="7572375" cy="35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3729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3528392" cy="3017520"/>
          </a:xfrm>
        </p:spPr>
        <p:txBody>
          <a:bodyPr/>
          <a:lstStyle/>
          <a:p>
            <a:r>
              <a:rPr lang="es-ES" dirty="0"/>
              <a:t>También debemos entrar en el archivo y editar </a:t>
            </a:r>
            <a:r>
              <a:rPr lang="es-ES" dirty="0" err="1"/>
              <a:t>ServerName</a:t>
            </a:r>
            <a:r>
              <a:rPr lang="es-ES" dirty="0"/>
              <a:t> y poner lo mismo que en el nombre del archivo sin .</a:t>
            </a:r>
            <a:r>
              <a:rPr lang="es-ES" dirty="0" err="1"/>
              <a:t>conf</a:t>
            </a:r>
            <a:r>
              <a:rPr lang="es-ES" dirty="0"/>
              <a:t>, en mi caso ha quedado así.</a:t>
            </a:r>
          </a:p>
        </p:txBody>
      </p:sp>
      <p:pic>
        <p:nvPicPr>
          <p:cNvPr id="7170" name="Picture 2">
            <a:extLst>
              <a:ext uri="{FF2B5EF4-FFF2-40B4-BE49-F238E27FC236}">
                <a16:creationId xmlns:a16="http://schemas.microsoft.com/office/drawing/2014/main" id="{1D08B7D9-309A-7A0C-4A4A-C93C26417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0750" y="673807"/>
            <a:ext cx="5126789" cy="3795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940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0" y="267494"/>
            <a:ext cx="8748464" cy="3017520"/>
          </a:xfrm>
        </p:spPr>
        <p:txBody>
          <a:bodyPr/>
          <a:lstStyle/>
          <a:p>
            <a:r>
              <a:rPr lang="es-ES" sz="2000" dirty="0"/>
              <a:t>Bien, ahora debemos generar el certificado </a:t>
            </a:r>
            <a:r>
              <a:rPr lang="es-ES" sz="2000" dirty="0" err="1"/>
              <a:t>auto-firmado</a:t>
            </a:r>
            <a:r>
              <a:rPr lang="es-ES" sz="2000" dirty="0"/>
              <a:t> con </a:t>
            </a:r>
            <a:r>
              <a:rPr lang="es-ES" sz="2000" dirty="0" err="1"/>
              <a:t>openssl</a:t>
            </a:r>
            <a:r>
              <a:rPr lang="es-ES" sz="2000" dirty="0"/>
              <a:t>, yo he escogido esta información. Daros cuenta que </a:t>
            </a:r>
            <a:r>
              <a:rPr lang="es-ES" sz="2000" dirty="0" err="1"/>
              <a:t>keyout</a:t>
            </a:r>
            <a:r>
              <a:rPr lang="es-ES" sz="2000" dirty="0"/>
              <a:t> y </a:t>
            </a:r>
            <a:r>
              <a:rPr lang="es-ES" sz="2000" dirty="0" err="1"/>
              <a:t>out</a:t>
            </a:r>
            <a:r>
              <a:rPr lang="es-ES" sz="2000" dirty="0"/>
              <a:t> son las salidas de los archivos y su nombre, la carpeta más adecuada es la que utilizo en este ejemplo.</a:t>
            </a:r>
          </a:p>
          <a:p>
            <a:endParaRPr lang="es-ES" sz="2000" dirty="0"/>
          </a:p>
          <a:p>
            <a:r>
              <a:rPr lang="es-ES" sz="2000" dirty="0"/>
              <a:t>sudo </a:t>
            </a:r>
            <a:r>
              <a:rPr lang="es-ES" sz="2000" dirty="0" err="1"/>
              <a:t>openssl</a:t>
            </a:r>
            <a:r>
              <a:rPr lang="es-ES" sz="2000" dirty="0"/>
              <a:t> </a:t>
            </a:r>
            <a:r>
              <a:rPr lang="es-ES" sz="2000" dirty="0" err="1"/>
              <a:t>req</a:t>
            </a:r>
            <a:r>
              <a:rPr lang="es-ES" sz="2000" dirty="0"/>
              <a:t> -x509 -</a:t>
            </a:r>
            <a:r>
              <a:rPr lang="es-ES" sz="2000" dirty="0" err="1"/>
              <a:t>nodes</a:t>
            </a:r>
            <a:r>
              <a:rPr lang="es-ES" sz="2000" dirty="0"/>
              <a:t> -</a:t>
            </a:r>
            <a:r>
              <a:rPr lang="es-ES" sz="2000" dirty="0" err="1"/>
              <a:t>days</a:t>
            </a:r>
            <a:r>
              <a:rPr lang="es-ES" sz="2000" dirty="0"/>
              <a:t> 365 -</a:t>
            </a:r>
            <a:r>
              <a:rPr lang="es-ES" sz="2000" dirty="0" err="1"/>
              <a:t>newkey</a:t>
            </a:r>
            <a:r>
              <a:rPr lang="es-ES" sz="2000" dirty="0"/>
              <a:t> rsa:4096 -</a:t>
            </a:r>
            <a:r>
              <a:rPr lang="es-ES" sz="2000" dirty="0" err="1"/>
              <a:t>keyout</a:t>
            </a:r>
            <a:r>
              <a:rPr lang="es-ES" sz="2000" dirty="0"/>
              <a:t> /</a:t>
            </a:r>
            <a:r>
              <a:rPr lang="es-ES" sz="2000" dirty="0" err="1"/>
              <a:t>etc</a:t>
            </a:r>
            <a:r>
              <a:rPr lang="es-ES" sz="2000" dirty="0"/>
              <a:t>/</a:t>
            </a:r>
            <a:r>
              <a:rPr lang="es-ES" sz="2000" dirty="0" err="1"/>
              <a:t>ssl</a:t>
            </a:r>
            <a:r>
              <a:rPr lang="es-ES" sz="2000" dirty="0"/>
              <a:t>/</a:t>
            </a:r>
            <a:r>
              <a:rPr lang="es-ES" sz="2000" dirty="0" err="1"/>
              <a:t>private</a:t>
            </a:r>
            <a:r>
              <a:rPr lang="es-ES" sz="2000" dirty="0"/>
              <a:t>/apache-</a:t>
            </a:r>
            <a:r>
              <a:rPr lang="es-ES" sz="2000" dirty="0" err="1"/>
              <a:t>autofirmado.key</a:t>
            </a:r>
            <a:r>
              <a:rPr lang="es-ES" sz="2000" dirty="0"/>
              <a:t> -</a:t>
            </a:r>
            <a:r>
              <a:rPr lang="es-ES" sz="2000" dirty="0" err="1"/>
              <a:t>out</a:t>
            </a:r>
            <a:r>
              <a:rPr lang="es-ES" sz="2000" dirty="0"/>
              <a:t> /</a:t>
            </a:r>
            <a:r>
              <a:rPr lang="es-ES" sz="2000" dirty="0" err="1"/>
              <a:t>etc</a:t>
            </a:r>
            <a:r>
              <a:rPr lang="es-ES" sz="2000" dirty="0"/>
              <a:t>/</a:t>
            </a:r>
            <a:r>
              <a:rPr lang="es-ES" sz="2000" dirty="0" err="1"/>
              <a:t>ssl</a:t>
            </a:r>
            <a:r>
              <a:rPr lang="es-ES" sz="2000" dirty="0"/>
              <a:t>/</a:t>
            </a:r>
            <a:r>
              <a:rPr lang="es-ES" sz="2000" dirty="0" err="1"/>
              <a:t>certs</a:t>
            </a:r>
            <a:r>
              <a:rPr lang="es-ES" sz="2000" dirty="0"/>
              <a:t>/apache-autofirmado.crt</a:t>
            </a:r>
          </a:p>
          <a:p>
            <a:endParaRPr lang="es-ES" sz="2000" dirty="0"/>
          </a:p>
          <a:p>
            <a:endParaRPr lang="es-ES" sz="2000" dirty="0"/>
          </a:p>
          <a:p>
            <a:r>
              <a:rPr lang="es-ES" sz="2000" dirty="0"/>
              <a:t>Os pedirá cierta información, podéis dejarla en blanco o inventarla, lo que es indispensable es el FQDN que deberá coincidir con el </a:t>
            </a:r>
            <a:r>
              <a:rPr lang="es-ES" sz="2000" dirty="0" err="1"/>
              <a:t>ServerName</a:t>
            </a:r>
            <a:r>
              <a:rPr lang="es-ES" sz="2000" dirty="0"/>
              <a:t> del archivo .</a:t>
            </a:r>
            <a:r>
              <a:rPr lang="es-ES" sz="2000" dirty="0" err="1"/>
              <a:t>conf</a:t>
            </a:r>
            <a:r>
              <a:rPr lang="es-ES" sz="2000" dirty="0"/>
              <a:t> y por ende con el propio nombre del archivo.</a:t>
            </a:r>
          </a:p>
        </p:txBody>
      </p:sp>
    </p:spTree>
    <p:extLst>
      <p:ext uri="{BB962C8B-B14F-4D97-AF65-F5344CB8AC3E}">
        <p14:creationId xmlns:p14="http://schemas.microsoft.com/office/powerpoint/2010/main" val="2988666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9145016" cy="3017520"/>
          </a:xfrm>
        </p:spPr>
        <p:txBody>
          <a:bodyPr/>
          <a:lstStyle/>
          <a:p>
            <a:endParaRPr lang="es-ES" dirty="0"/>
          </a:p>
        </p:txBody>
      </p:sp>
      <p:pic>
        <p:nvPicPr>
          <p:cNvPr id="8194" name="Picture 2">
            <a:extLst>
              <a:ext uri="{FF2B5EF4-FFF2-40B4-BE49-F238E27FC236}">
                <a16:creationId xmlns:a16="http://schemas.microsoft.com/office/drawing/2014/main" id="{EC410B59-DCE4-4B1C-2A52-3A485641C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747713"/>
            <a:ext cx="8915400"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041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323528" y="195486"/>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107504" y="915566"/>
            <a:ext cx="8568952" cy="3017520"/>
          </a:xfrm>
        </p:spPr>
        <p:txBody>
          <a:bodyPr/>
          <a:lstStyle/>
          <a:p>
            <a:r>
              <a:rPr lang="es-ES" dirty="0"/>
              <a:t>Ahora nos movemos de nuevo al archivo de configuración del apache, el .</a:t>
            </a:r>
            <a:r>
              <a:rPr lang="es-ES" dirty="0" err="1"/>
              <a:t>conf</a:t>
            </a:r>
            <a:r>
              <a:rPr lang="es-ES" dirty="0"/>
              <a:t> donde editamos las rutas del certificado con los que hemos puesto al generarlos con </a:t>
            </a:r>
            <a:r>
              <a:rPr lang="es-ES" dirty="0" err="1"/>
              <a:t>openssl</a:t>
            </a:r>
            <a:r>
              <a:rPr lang="es-ES" dirty="0"/>
              <a:t>.</a:t>
            </a:r>
          </a:p>
        </p:txBody>
      </p:sp>
      <p:pic>
        <p:nvPicPr>
          <p:cNvPr id="9218" name="Picture 2">
            <a:extLst>
              <a:ext uri="{FF2B5EF4-FFF2-40B4-BE49-F238E27FC236}">
                <a16:creationId xmlns:a16="http://schemas.microsoft.com/office/drawing/2014/main" id="{87BFE655-2F0A-0061-3D78-114A01C25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63638"/>
            <a:ext cx="5904656" cy="3184354"/>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CC43E758-7094-841C-DCA4-15A55ADF4333}"/>
              </a:ext>
            </a:extLst>
          </p:cNvPr>
          <p:cNvSpPr txBox="1"/>
          <p:nvPr/>
        </p:nvSpPr>
        <p:spPr>
          <a:xfrm>
            <a:off x="6948264" y="2067694"/>
            <a:ext cx="1999184" cy="1384995"/>
          </a:xfrm>
          <a:prstGeom prst="rect">
            <a:avLst/>
          </a:prstGeom>
          <a:noFill/>
        </p:spPr>
        <p:txBody>
          <a:bodyPr wrap="square">
            <a:spAutoFit/>
          </a:bodyPr>
          <a:lstStyle/>
          <a:p>
            <a:r>
              <a:rPr lang="es-ES" b="0" i="0" dirty="0">
                <a:solidFill>
                  <a:srgbClr val="1A2530"/>
                </a:solidFill>
                <a:effectLst/>
                <a:latin typeface="Nunito" pitchFamily="2" charset="0"/>
              </a:rPr>
              <a:t>Finalmente reiniciamos apache2 y ya tendremos el sitio funcionando con nuestro propio certificado.</a:t>
            </a:r>
            <a:endParaRPr lang="es-ES" dirty="0"/>
          </a:p>
        </p:txBody>
      </p:sp>
    </p:spTree>
    <p:extLst>
      <p:ext uri="{BB962C8B-B14F-4D97-AF65-F5344CB8AC3E}">
        <p14:creationId xmlns:p14="http://schemas.microsoft.com/office/powerpoint/2010/main" val="2848509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E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3" name="Marcador de texto 2">
            <a:extLst>
              <a:ext uri="{FF2B5EF4-FFF2-40B4-BE49-F238E27FC236}">
                <a16:creationId xmlns:a16="http://schemas.microsoft.com/office/drawing/2014/main" id="{247F844D-B987-835F-3C6F-99C8DA96E8A4}"/>
              </a:ext>
            </a:extLst>
          </p:cNvPr>
          <p:cNvSpPr>
            <a:spLocks noGrp="1"/>
          </p:cNvSpPr>
          <p:nvPr>
            <p:ph type="body" idx="1"/>
          </p:nvPr>
        </p:nvSpPr>
        <p:spPr>
          <a:xfrm>
            <a:off x="0" y="1203598"/>
            <a:ext cx="8784976" cy="3017520"/>
          </a:xfrm>
        </p:spPr>
        <p:txBody>
          <a:bodyPr/>
          <a:lstStyle/>
          <a:p>
            <a:r>
              <a:rPr lang="es-ES" sz="2000" dirty="0"/>
              <a:t>Apache HTTP Server es un software de servidor web gratuito y de código abierto para plataformas Unix con el cual se ejecutan el 46% de los sitios web de todo el mundo. Es mantenido y desarrollado por la Apache Software </a:t>
            </a:r>
            <a:r>
              <a:rPr lang="es-ES" sz="2000" dirty="0" err="1"/>
              <a:t>Foundation</a:t>
            </a:r>
            <a:r>
              <a:rPr lang="es-ES" sz="2000" dirty="0"/>
              <a:t>.</a:t>
            </a:r>
          </a:p>
          <a:p>
            <a:endParaRPr lang="es-ES" sz="2000" dirty="0"/>
          </a:p>
          <a:p>
            <a:r>
              <a:rPr lang="es-ES" sz="2000" dirty="0"/>
              <a:t>Le permite a los propietarios de sitios web servir contenido en la web y es uno de los servidores más antiguos y confiables, con la primera versión lanzada hace más de 25 años, en 1995.</a:t>
            </a:r>
          </a:p>
        </p:txBody>
      </p:sp>
    </p:spTree>
    <p:extLst>
      <p:ext uri="{BB962C8B-B14F-4D97-AF65-F5344CB8AC3E}">
        <p14:creationId xmlns:p14="http://schemas.microsoft.com/office/powerpoint/2010/main" val="60204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483518"/>
            <a:ext cx="7543800" cy="628605"/>
          </a:xfrm>
        </p:spPr>
        <p:txBody>
          <a:bodyPr/>
          <a:lstStyle/>
          <a:p>
            <a:r>
              <a:rPr lang="es-ES" dirty="0"/>
              <a:t>Instalación</a:t>
            </a:r>
            <a:br>
              <a:rPr lang="es-ES" dirty="0"/>
            </a:br>
            <a:endParaRPr lang="es-ES" dirty="0"/>
          </a:p>
        </p:txBody>
      </p:sp>
      <p:sp>
        <p:nvSpPr>
          <p:cNvPr id="5" name="Marcador de texto 4">
            <a:extLst>
              <a:ext uri="{FF2B5EF4-FFF2-40B4-BE49-F238E27FC236}">
                <a16:creationId xmlns:a16="http://schemas.microsoft.com/office/drawing/2014/main" id="{F7CEF60A-1D8B-5A6D-3ACD-5ABB4D9ABED9}"/>
              </a:ext>
            </a:extLst>
          </p:cNvPr>
          <p:cNvSpPr>
            <a:spLocks noGrp="1"/>
          </p:cNvSpPr>
          <p:nvPr>
            <p:ph type="body" idx="1"/>
          </p:nvPr>
        </p:nvSpPr>
        <p:spPr/>
        <p:txBody>
          <a:bodyPr/>
          <a:lstStyle/>
          <a:p>
            <a:r>
              <a:rPr lang="es-ES" sz="2000" dirty="0"/>
              <a:t>Como siempre actualizamos el sistema.</a:t>
            </a:r>
          </a:p>
          <a:p>
            <a:pPr lvl="1"/>
            <a:r>
              <a:rPr lang="es-ES" sz="2000" dirty="0"/>
              <a:t>sudo </a:t>
            </a:r>
            <a:r>
              <a:rPr lang="es-ES" sz="2000" dirty="0" err="1"/>
              <a:t>apt</a:t>
            </a:r>
            <a:r>
              <a:rPr lang="es-ES" sz="2000" dirty="0"/>
              <a:t> </a:t>
            </a:r>
            <a:r>
              <a:rPr lang="es-ES" sz="2000" dirty="0" err="1"/>
              <a:t>update</a:t>
            </a:r>
            <a:r>
              <a:rPr lang="es-ES" sz="2000" dirty="0"/>
              <a:t> &amp;&amp; </a:t>
            </a:r>
            <a:r>
              <a:rPr lang="es-ES" sz="2000" dirty="0" err="1"/>
              <a:t>apt</a:t>
            </a:r>
            <a:r>
              <a:rPr lang="es-ES" sz="2000" dirty="0"/>
              <a:t> </a:t>
            </a:r>
            <a:r>
              <a:rPr lang="es-ES" sz="2000" dirty="0" err="1"/>
              <a:t>upgrade</a:t>
            </a:r>
            <a:r>
              <a:rPr lang="es-ES" sz="2000" dirty="0"/>
              <a:t> –y</a:t>
            </a:r>
          </a:p>
          <a:p>
            <a:pPr lvl="1"/>
            <a:endParaRPr lang="es-ES" sz="2000" dirty="0"/>
          </a:p>
          <a:p>
            <a:r>
              <a:rPr lang="es-ES" sz="2000" dirty="0"/>
              <a:t>Seguidamente instalamos el servicio apache2.</a:t>
            </a:r>
          </a:p>
          <a:p>
            <a:endParaRPr lang="es-ES" sz="2000" dirty="0"/>
          </a:p>
          <a:p>
            <a:pPr lvl="1"/>
            <a:r>
              <a:rPr lang="es-ES" sz="2000" dirty="0"/>
              <a:t>sudo </a:t>
            </a:r>
            <a:r>
              <a:rPr lang="es-ES" sz="2000" dirty="0" err="1"/>
              <a:t>apt</a:t>
            </a:r>
            <a:r>
              <a:rPr lang="es-ES" sz="2000" dirty="0"/>
              <a:t> </a:t>
            </a:r>
            <a:r>
              <a:rPr lang="es-ES" sz="2000" dirty="0" err="1"/>
              <a:t>install</a:t>
            </a:r>
            <a:r>
              <a:rPr lang="es-ES" sz="2000" dirty="0"/>
              <a:t> apache2</a:t>
            </a:r>
          </a:p>
        </p:txBody>
      </p:sp>
    </p:spTree>
    <p:extLst>
      <p:ext uri="{BB962C8B-B14F-4D97-AF65-F5344CB8AC3E}">
        <p14:creationId xmlns:p14="http://schemas.microsoft.com/office/powerpoint/2010/main" val="35293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4">
            <a:extLst>
              <a:ext uri="{FF2B5EF4-FFF2-40B4-BE49-F238E27FC236}">
                <a16:creationId xmlns:a16="http://schemas.microsoft.com/office/drawing/2014/main" id="{F7492125-0DE4-1CBF-0727-D271AB70EA24}"/>
              </a:ext>
            </a:extLst>
          </p:cNvPr>
          <p:cNvSpPr>
            <a:spLocks noGrp="1"/>
          </p:cNvSpPr>
          <p:nvPr>
            <p:ph type="body" idx="1"/>
          </p:nvPr>
        </p:nvSpPr>
        <p:spPr>
          <a:xfrm>
            <a:off x="107504" y="-32612"/>
            <a:ext cx="8856984" cy="3017520"/>
          </a:xfrm>
        </p:spPr>
        <p:txBody>
          <a:bodyPr/>
          <a:lstStyle/>
          <a:p>
            <a:r>
              <a:rPr lang="es-ES" dirty="0"/>
              <a:t>Una vez instalado si cada vez que iniciamos el sistema queremos que se inicie por defecto lanzamos:</a:t>
            </a:r>
          </a:p>
          <a:p>
            <a:r>
              <a:rPr lang="es-ES" b="1" dirty="0"/>
              <a:t>sudo </a:t>
            </a:r>
            <a:r>
              <a:rPr lang="es-ES" b="1" dirty="0" err="1"/>
              <a:t>systemctl</a:t>
            </a:r>
            <a:r>
              <a:rPr lang="es-ES" b="1" dirty="0"/>
              <a:t> </a:t>
            </a:r>
            <a:r>
              <a:rPr lang="es-ES" b="1" dirty="0" err="1"/>
              <a:t>enable</a:t>
            </a:r>
            <a:r>
              <a:rPr lang="es-ES" b="1" dirty="0"/>
              <a:t> apache2</a:t>
            </a:r>
          </a:p>
          <a:p>
            <a:r>
              <a:rPr lang="es-ES" dirty="0"/>
              <a:t>#Para que esto no suceda</a:t>
            </a:r>
          </a:p>
          <a:p>
            <a:r>
              <a:rPr lang="es-ES" b="1" dirty="0"/>
              <a:t>sudo </a:t>
            </a:r>
            <a:r>
              <a:rPr lang="es-ES" b="1" dirty="0" err="1"/>
              <a:t>systemctl</a:t>
            </a:r>
            <a:r>
              <a:rPr lang="es-ES" b="1" dirty="0"/>
              <a:t> </a:t>
            </a:r>
            <a:r>
              <a:rPr lang="es-ES" b="1" dirty="0" err="1"/>
              <a:t>disable</a:t>
            </a:r>
            <a:r>
              <a:rPr lang="es-ES" b="1" dirty="0"/>
              <a:t> apache2</a:t>
            </a:r>
          </a:p>
          <a:p>
            <a:r>
              <a:rPr lang="es-ES" dirty="0"/>
              <a:t>Para ver el estado, arrancarlo, pararlo, reiniciarlo y recargarlo.</a:t>
            </a:r>
          </a:p>
          <a:p>
            <a:r>
              <a:rPr lang="es-ES" dirty="0"/>
              <a:t>#Ver el estado</a:t>
            </a:r>
          </a:p>
          <a:p>
            <a:r>
              <a:rPr lang="es-ES" b="1" dirty="0"/>
              <a:t>sudo </a:t>
            </a:r>
            <a:r>
              <a:rPr lang="es-ES" b="1" dirty="0" err="1"/>
              <a:t>systemctl</a:t>
            </a:r>
            <a:r>
              <a:rPr lang="es-ES" b="1" dirty="0"/>
              <a:t> status apache2</a:t>
            </a:r>
          </a:p>
          <a:p>
            <a:r>
              <a:rPr lang="es-ES" dirty="0"/>
              <a:t> #Arrancarlo</a:t>
            </a:r>
          </a:p>
          <a:p>
            <a:r>
              <a:rPr lang="es-ES" b="1" dirty="0"/>
              <a:t>sudo </a:t>
            </a:r>
            <a:r>
              <a:rPr lang="es-ES" b="1" dirty="0" err="1"/>
              <a:t>systemctl</a:t>
            </a:r>
            <a:r>
              <a:rPr lang="es-ES" b="1" dirty="0"/>
              <a:t> </a:t>
            </a:r>
            <a:r>
              <a:rPr lang="es-ES" b="1" dirty="0" err="1"/>
              <a:t>start</a:t>
            </a:r>
            <a:r>
              <a:rPr lang="es-ES" b="1" dirty="0"/>
              <a:t> apache2</a:t>
            </a:r>
          </a:p>
          <a:p>
            <a:r>
              <a:rPr lang="es-ES" dirty="0"/>
              <a:t> #Pararlo</a:t>
            </a:r>
          </a:p>
          <a:p>
            <a:r>
              <a:rPr lang="es-ES" b="1" dirty="0"/>
              <a:t>sudo </a:t>
            </a:r>
            <a:r>
              <a:rPr lang="es-ES" b="1" dirty="0" err="1"/>
              <a:t>systemctl</a:t>
            </a:r>
            <a:r>
              <a:rPr lang="es-ES" b="1" dirty="0"/>
              <a:t> stop apache2</a:t>
            </a:r>
          </a:p>
          <a:p>
            <a:r>
              <a:rPr lang="es-ES" dirty="0"/>
              <a:t> #Reiniciarlo</a:t>
            </a:r>
          </a:p>
          <a:p>
            <a:r>
              <a:rPr lang="es-ES" b="1" dirty="0"/>
              <a:t>sudo </a:t>
            </a:r>
            <a:r>
              <a:rPr lang="es-ES" b="1" dirty="0" err="1"/>
              <a:t>systemctl</a:t>
            </a:r>
            <a:r>
              <a:rPr lang="es-ES" b="1" dirty="0"/>
              <a:t> </a:t>
            </a:r>
            <a:r>
              <a:rPr lang="es-ES" b="1" dirty="0" err="1"/>
              <a:t>restart</a:t>
            </a:r>
            <a:r>
              <a:rPr lang="es-ES" b="1" dirty="0"/>
              <a:t> apache2</a:t>
            </a:r>
          </a:p>
          <a:p>
            <a:r>
              <a:rPr lang="es-ES" dirty="0"/>
              <a:t>#Recargar</a:t>
            </a:r>
          </a:p>
          <a:p>
            <a:r>
              <a:rPr lang="es-ES" b="1" dirty="0"/>
              <a:t>sudo </a:t>
            </a:r>
            <a:r>
              <a:rPr lang="es-ES" b="1" dirty="0" err="1"/>
              <a:t>systemctl</a:t>
            </a:r>
            <a:r>
              <a:rPr lang="es-ES" b="1" dirty="0"/>
              <a:t> </a:t>
            </a:r>
            <a:r>
              <a:rPr lang="es-ES" b="1" dirty="0" err="1"/>
              <a:t>reload</a:t>
            </a:r>
            <a:r>
              <a:rPr lang="es-ES" b="1" dirty="0"/>
              <a:t> apache2</a:t>
            </a:r>
          </a:p>
        </p:txBody>
      </p:sp>
    </p:spTree>
    <p:extLst>
      <p:ext uri="{BB962C8B-B14F-4D97-AF65-F5344CB8AC3E}">
        <p14:creationId xmlns:p14="http://schemas.microsoft.com/office/powerpoint/2010/main" val="363402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45AF93DC-779A-A2B3-5598-0CE494A3EA5B}"/>
              </a:ext>
            </a:extLst>
          </p:cNvPr>
          <p:cNvSpPr>
            <a:spLocks noGrp="1"/>
          </p:cNvSpPr>
          <p:nvPr>
            <p:ph type="body" idx="1"/>
          </p:nvPr>
        </p:nvSpPr>
        <p:spPr>
          <a:xfrm>
            <a:off x="28424" y="1893"/>
            <a:ext cx="9115575" cy="3017520"/>
          </a:xfrm>
        </p:spPr>
        <p:txBody>
          <a:bodyPr/>
          <a:lstStyle/>
          <a:p>
            <a:r>
              <a:rPr lang="es-ES" dirty="0"/>
              <a:t>Al ver el estado, abajo nos aparece unas líneas del log, sin embargo, si no nos arranca o nos funciona bien, deberemos movernos a /</a:t>
            </a:r>
            <a:r>
              <a:rPr lang="es-ES" dirty="0" err="1"/>
              <a:t>var</a:t>
            </a:r>
            <a:r>
              <a:rPr lang="es-ES" dirty="0"/>
              <a:t>/log/apache2 para analizar los archivos log.</a:t>
            </a:r>
          </a:p>
          <a:p>
            <a:endParaRPr lang="es-ES" dirty="0"/>
          </a:p>
          <a:p>
            <a:endParaRPr lang="es-ES" dirty="0"/>
          </a:p>
        </p:txBody>
      </p:sp>
      <p:pic>
        <p:nvPicPr>
          <p:cNvPr id="2050" name="Picture 2">
            <a:extLst>
              <a:ext uri="{FF2B5EF4-FFF2-40B4-BE49-F238E27FC236}">
                <a16:creationId xmlns:a16="http://schemas.microsoft.com/office/drawing/2014/main" id="{EDE8EC40-68BB-7D34-3A47-C7CAB213D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24" y="627535"/>
            <a:ext cx="7279880" cy="268319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2332A28-E993-79A0-1F3A-8EF18ECF7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1" y="3435846"/>
            <a:ext cx="7294093" cy="961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48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5" name="Marcador de texto 4">
            <a:extLst>
              <a:ext uri="{FF2B5EF4-FFF2-40B4-BE49-F238E27FC236}">
                <a16:creationId xmlns:a16="http://schemas.microsoft.com/office/drawing/2014/main" id="{20F56808-256E-0D77-3CDF-30B0B761BCCE}"/>
              </a:ext>
            </a:extLst>
          </p:cNvPr>
          <p:cNvSpPr>
            <a:spLocks noGrp="1"/>
          </p:cNvSpPr>
          <p:nvPr>
            <p:ph type="body" idx="1"/>
          </p:nvPr>
        </p:nvSpPr>
        <p:spPr>
          <a:xfrm>
            <a:off x="467544" y="987574"/>
            <a:ext cx="7543800" cy="3017520"/>
          </a:xfrm>
        </p:spPr>
        <p:txBody>
          <a:bodyPr/>
          <a:lstStyle/>
          <a:p>
            <a:r>
              <a:rPr lang="es-ES" sz="2000" dirty="0"/>
              <a:t>Si el servicio está funcionando podremos entrar a la página web por defecto que trae apache a modo de comprobación. Entraremos vía web a http://localhost o http://127.0.0.1</a:t>
            </a:r>
          </a:p>
          <a:p>
            <a:endParaRPr lang="es-ES" sz="2000" dirty="0"/>
          </a:p>
          <a:p>
            <a:endParaRPr lang="es-ES" sz="2000" dirty="0"/>
          </a:p>
        </p:txBody>
      </p:sp>
      <p:pic>
        <p:nvPicPr>
          <p:cNvPr id="3074" name="Picture 2">
            <a:extLst>
              <a:ext uri="{FF2B5EF4-FFF2-40B4-BE49-F238E27FC236}">
                <a16:creationId xmlns:a16="http://schemas.microsoft.com/office/drawing/2014/main" id="{CCBE8230-DF5E-0D36-8D97-65A14F07B9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2283718"/>
            <a:ext cx="9144000"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245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5" name="Marcador de texto 4">
            <a:extLst>
              <a:ext uri="{FF2B5EF4-FFF2-40B4-BE49-F238E27FC236}">
                <a16:creationId xmlns:a16="http://schemas.microsoft.com/office/drawing/2014/main" id="{65F98700-183A-B87B-290F-07AE3B7BB69E}"/>
              </a:ext>
            </a:extLst>
          </p:cNvPr>
          <p:cNvSpPr>
            <a:spLocks noGrp="1"/>
          </p:cNvSpPr>
          <p:nvPr>
            <p:ph type="body" idx="1"/>
          </p:nvPr>
        </p:nvSpPr>
        <p:spPr>
          <a:xfrm>
            <a:off x="467544" y="680075"/>
            <a:ext cx="7543800" cy="3017520"/>
          </a:xfrm>
        </p:spPr>
        <p:txBody>
          <a:bodyPr/>
          <a:lstStyle/>
          <a:p>
            <a:r>
              <a:rPr lang="es-ES" dirty="0"/>
              <a:t>Vamos a cambiar la página web, en este caso vamos a hacer una muy sencilla, nos debemos de mover a /</a:t>
            </a:r>
            <a:r>
              <a:rPr lang="es-ES" dirty="0" err="1"/>
              <a:t>var</a:t>
            </a:r>
            <a:r>
              <a:rPr lang="es-ES" dirty="0"/>
              <a:t>/www/</a:t>
            </a:r>
            <a:r>
              <a:rPr lang="es-ES" dirty="0" err="1"/>
              <a:t>html</a:t>
            </a:r>
            <a:r>
              <a:rPr lang="es-ES" dirty="0"/>
              <a:t> donde encontramos un archivo llamado index.html, le podemos editar o simplemente borrar y crear uno nuevo.</a:t>
            </a:r>
          </a:p>
        </p:txBody>
      </p:sp>
      <p:pic>
        <p:nvPicPr>
          <p:cNvPr id="4098" name="Picture 2">
            <a:extLst>
              <a:ext uri="{FF2B5EF4-FFF2-40B4-BE49-F238E27FC236}">
                <a16:creationId xmlns:a16="http://schemas.microsoft.com/office/drawing/2014/main" id="{5F41F8F2-EE90-B52F-EB9B-D89D27049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543" y="1491630"/>
            <a:ext cx="7743825"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50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5E34C-75AC-D070-C6ED-E9131F84F797}"/>
              </a:ext>
            </a:extLst>
          </p:cNvPr>
          <p:cNvSpPr>
            <a:spLocks noGrp="1"/>
          </p:cNvSpPr>
          <p:nvPr>
            <p:ph type="title"/>
          </p:nvPr>
        </p:nvSpPr>
        <p:spPr>
          <a:xfrm>
            <a:off x="251520" y="51470"/>
            <a:ext cx="7543800" cy="628605"/>
          </a:xfrm>
        </p:spPr>
        <p:txBody>
          <a:bodyPr/>
          <a:lstStyle/>
          <a:p>
            <a:endParaRPr lang="es-ES" dirty="0"/>
          </a:p>
        </p:txBody>
      </p:sp>
      <p:sp>
        <p:nvSpPr>
          <p:cNvPr id="5" name="Marcador de texto 4">
            <a:extLst>
              <a:ext uri="{FF2B5EF4-FFF2-40B4-BE49-F238E27FC236}">
                <a16:creationId xmlns:a16="http://schemas.microsoft.com/office/drawing/2014/main" id="{C1DB16A8-3B92-5A38-D8BD-E984A9B7D239}"/>
              </a:ext>
            </a:extLst>
          </p:cNvPr>
          <p:cNvSpPr>
            <a:spLocks noGrp="1"/>
          </p:cNvSpPr>
          <p:nvPr>
            <p:ph type="body" idx="1"/>
          </p:nvPr>
        </p:nvSpPr>
        <p:spPr/>
        <p:txBody>
          <a:bodyPr/>
          <a:lstStyle/>
          <a:p>
            <a:r>
              <a:rPr lang="es-ES" sz="2000" dirty="0"/>
              <a:t>Si tenemos </a:t>
            </a:r>
            <a:r>
              <a:rPr lang="es-ES" sz="2000" dirty="0" err="1"/>
              <a:t>ufw</a:t>
            </a:r>
            <a:r>
              <a:rPr lang="es-ES" sz="2000" dirty="0"/>
              <a:t> levantando solo deberemos permitir la aplicación con</a:t>
            </a:r>
          </a:p>
          <a:p>
            <a:endParaRPr lang="es-ES" sz="2000" dirty="0"/>
          </a:p>
          <a:p>
            <a:endParaRPr lang="es-ES" sz="2000" dirty="0"/>
          </a:p>
          <a:p>
            <a:r>
              <a:rPr lang="es-ES" sz="2000" b="1" dirty="0"/>
              <a:t>sudo </a:t>
            </a:r>
            <a:r>
              <a:rPr lang="es-ES" sz="2000" b="1" dirty="0" err="1"/>
              <a:t>ufw</a:t>
            </a:r>
            <a:r>
              <a:rPr lang="es-ES" sz="2000" b="1" dirty="0"/>
              <a:t> </a:t>
            </a:r>
            <a:r>
              <a:rPr lang="es-ES" sz="2000" b="1" dirty="0" err="1"/>
              <a:t>allow</a:t>
            </a:r>
            <a:r>
              <a:rPr lang="es-ES" sz="2000" b="1" dirty="0"/>
              <a:t> 'apache2’</a:t>
            </a:r>
          </a:p>
          <a:p>
            <a:endParaRPr lang="es-ES" sz="2000" dirty="0"/>
          </a:p>
          <a:p>
            <a:r>
              <a:rPr lang="es-ES" sz="2000" dirty="0"/>
              <a:t>Ya hemos visto lo básico, ahora toca tocar un poco mas dentro.</a:t>
            </a:r>
          </a:p>
        </p:txBody>
      </p:sp>
    </p:spTree>
    <p:extLst>
      <p:ext uri="{BB962C8B-B14F-4D97-AF65-F5344CB8AC3E}">
        <p14:creationId xmlns:p14="http://schemas.microsoft.com/office/powerpoint/2010/main" val="3201820844"/>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3" ma:contentTypeDescription="Crear nuevo documento." ma:contentTypeScope="" ma:versionID="78987175bf08ec3432b8f1ae25757b30">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61c451788732d32cf6dd0bc0092d449b"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D1A255-5537-451B-918B-041938E55FE9}">
  <ds:schemaRefs>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purl.org/dc/elements/1.1/"/>
    <ds:schemaRef ds:uri="http://purl.org/dc/terms/"/>
    <ds:schemaRef ds:uri="cddffda1-743c-4ef1-b61a-94d8ea38e423"/>
    <ds:schemaRef ds:uri="http://schemas.microsoft.com/office/infopath/2007/PartnerControls"/>
    <ds:schemaRef ds:uri="b238f60b-93df-48e1-afe7-e53c24212f34"/>
    <ds:schemaRef ds:uri="http://www.w3.org/XML/1998/namespace"/>
  </ds:schemaRefs>
</ds:datastoreItem>
</file>

<file path=customXml/itemProps2.xml><?xml version="1.0" encoding="utf-8"?>
<ds:datastoreItem xmlns:ds="http://schemas.openxmlformats.org/officeDocument/2006/customXml" ds:itemID="{9ED49F96-A1B0-44E7-9970-EF40E8F91D8F}">
  <ds:schemaRefs>
    <ds:schemaRef ds:uri="http://schemas.microsoft.com/sharepoint/v3/contenttype/forms"/>
  </ds:schemaRefs>
</ds:datastoreItem>
</file>

<file path=customXml/itemProps3.xml><?xml version="1.0" encoding="utf-8"?>
<ds:datastoreItem xmlns:ds="http://schemas.openxmlformats.org/officeDocument/2006/customXml" ds:itemID="{CBFE6E49-0DD3-42D0-B403-B9C3314EFC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3084</TotalTime>
  <Words>1801</Words>
  <Application>Microsoft Office PowerPoint</Application>
  <PresentationFormat>Presentación en pantalla (16:9)</PresentationFormat>
  <Paragraphs>162</Paragraphs>
  <Slides>27</Slides>
  <Notes>2</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Antonio template</vt:lpstr>
      <vt:lpstr>Apache2 y sitio desde cero</vt:lpstr>
      <vt:lpstr>Licencia</vt:lpstr>
      <vt:lpstr>Presentación de PowerPoint</vt:lpstr>
      <vt:lpstr>Instalación </vt:lpstr>
      <vt:lpstr>Presentación de PowerPoint</vt:lpstr>
      <vt:lpstr>Presentación de PowerPoint</vt:lpstr>
      <vt:lpstr>Presentación de PowerPoint</vt:lpstr>
      <vt:lpstr>Presentación de PowerPoint</vt:lpstr>
      <vt:lpstr>Presentación de PowerPoint</vt:lpstr>
      <vt:lpstr>Configurar un sitio desde cero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HTTPS o SSL</vt:lpstr>
      <vt:lpstr>Presentación de PowerPoint</vt:lpstr>
      <vt:lpstr>Presentación de PowerPoint</vt:lpstr>
      <vt:lpstr>Presentación de PowerPoint</vt:lpstr>
      <vt:lpstr>Generar tu propio certificado</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Perez</cp:lastModifiedBy>
  <cp:revision>40</cp:revision>
  <dcterms:modified xsi:type="dcterms:W3CDTF">2024-10-10T18:08:27Z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