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95"/>
  </p:notesMasterIdLst>
  <p:sldIdLst>
    <p:sldId id="475" r:id="rId5"/>
    <p:sldId id="476" r:id="rId6"/>
    <p:sldId id="644" r:id="rId7"/>
    <p:sldId id="669" r:id="rId8"/>
    <p:sldId id="670" r:id="rId9"/>
    <p:sldId id="628" r:id="rId10"/>
    <p:sldId id="637" r:id="rId11"/>
    <p:sldId id="638" r:id="rId12"/>
    <p:sldId id="668" r:id="rId13"/>
    <p:sldId id="639" r:id="rId14"/>
    <p:sldId id="640" r:id="rId15"/>
    <p:sldId id="641" r:id="rId16"/>
    <p:sldId id="642" r:id="rId17"/>
    <p:sldId id="643" r:id="rId18"/>
    <p:sldId id="655" r:id="rId19"/>
    <p:sldId id="671" r:id="rId20"/>
    <p:sldId id="672" r:id="rId21"/>
    <p:sldId id="673" r:id="rId22"/>
    <p:sldId id="674" r:id="rId23"/>
    <p:sldId id="675" r:id="rId24"/>
    <p:sldId id="676" r:id="rId25"/>
    <p:sldId id="677" r:id="rId26"/>
    <p:sldId id="656" r:id="rId27"/>
    <p:sldId id="657" r:id="rId28"/>
    <p:sldId id="678" r:id="rId29"/>
    <p:sldId id="679" r:id="rId30"/>
    <p:sldId id="680" r:id="rId31"/>
    <p:sldId id="663" r:id="rId32"/>
    <p:sldId id="664" r:id="rId33"/>
    <p:sldId id="666" r:id="rId34"/>
    <p:sldId id="681" r:id="rId35"/>
    <p:sldId id="682" r:id="rId36"/>
    <p:sldId id="683" r:id="rId37"/>
    <p:sldId id="684" r:id="rId38"/>
    <p:sldId id="685" r:id="rId39"/>
    <p:sldId id="686" r:id="rId40"/>
    <p:sldId id="667" r:id="rId41"/>
    <p:sldId id="665" r:id="rId42"/>
    <p:sldId id="687" r:id="rId43"/>
    <p:sldId id="688" r:id="rId44"/>
    <p:sldId id="689" r:id="rId45"/>
    <p:sldId id="690"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716" r:id="rId72"/>
    <p:sldId id="717" r:id="rId73"/>
    <p:sldId id="718" r:id="rId74"/>
    <p:sldId id="719" r:id="rId75"/>
    <p:sldId id="720" r:id="rId76"/>
    <p:sldId id="721" r:id="rId77"/>
    <p:sldId id="722" r:id="rId78"/>
    <p:sldId id="723" r:id="rId79"/>
    <p:sldId id="724" r:id="rId80"/>
    <p:sldId id="725" r:id="rId81"/>
    <p:sldId id="726" r:id="rId82"/>
    <p:sldId id="727" r:id="rId83"/>
    <p:sldId id="728" r:id="rId84"/>
    <p:sldId id="729" r:id="rId85"/>
    <p:sldId id="730" r:id="rId86"/>
    <p:sldId id="731" r:id="rId87"/>
    <p:sldId id="732" r:id="rId88"/>
    <p:sldId id="733" r:id="rId89"/>
    <p:sldId id="734" r:id="rId90"/>
    <p:sldId id="735" r:id="rId91"/>
    <p:sldId id="736" r:id="rId92"/>
    <p:sldId id="737" r:id="rId93"/>
    <p:sldId id="738" r:id="rId94"/>
  </p:sldIdLst>
  <p:sldSz cx="9144000" cy="5143500" type="screen16x9"/>
  <p:notesSz cx="6858000" cy="9144000"/>
  <p:embeddedFontLst>
    <p:embeddedFont>
      <p:font typeface="Lato" panose="020F0502020204030203" pitchFamily="34" charset="0"/>
      <p:regular r:id="rId96"/>
      <p:bold r:id="rId97"/>
      <p:italic r:id="rId98"/>
      <p:boldItalic r:id="rId99"/>
    </p:embeddedFont>
    <p:embeddedFont>
      <p:font typeface="Raleway" pitchFamily="2"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82D50-2C4A-F8EE-55EC-D5200B749483}" v="4" dt="2024-11-06T07:26:53.461"/>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7.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8.fntdata"/><Relationship Id="rId108"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2.fntdata"/><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3.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ata.iana.org/TLD/tlds-alpha-by-domain.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puntes-daw.javiergutierrez.trade/despliegue-de-aplicaciones/ut4/recopila_files/saved_resourc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318728" cy="1159800"/>
          </a:xfrm>
          <a:prstGeom prst="rect">
            <a:avLst/>
          </a:prstGeom>
        </p:spPr>
        <p:txBody>
          <a:bodyPr spcFirstLastPara="1" wrap="square" lIns="91425" tIns="91425" rIns="91425" bIns="91425" anchor="t" anchorCtr="0">
            <a:noAutofit/>
          </a:bodyPr>
          <a:lstStyle/>
          <a:p>
            <a:pPr lvl="0"/>
            <a:r>
              <a:rPr lang="es-ES" sz="4000" dirty="0"/>
              <a:t>Servicios de red implicados en el despliegue de una aplicación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A36A30B-A44A-977D-06C5-B7F24AABC80D}"/>
              </a:ext>
            </a:extLst>
          </p:cNvPr>
          <p:cNvGraphicFramePr>
            <a:graphicFrameLocks noGrp="1"/>
          </p:cNvGraphicFramePr>
          <p:nvPr>
            <p:extLst>
              <p:ext uri="{D42A27DB-BD31-4B8C-83A1-F6EECF244321}">
                <p14:modId xmlns:p14="http://schemas.microsoft.com/office/powerpoint/2010/main" val="2708979563"/>
              </p:ext>
            </p:extLst>
          </p:nvPr>
        </p:nvGraphicFramePr>
        <p:xfrm>
          <a:off x="827584" y="1347614"/>
          <a:ext cx="7128792" cy="2468880"/>
        </p:xfrm>
        <a:graphic>
          <a:graphicData uri="http://schemas.openxmlformats.org/drawingml/2006/table">
            <a:tbl>
              <a:tblPr/>
              <a:tblGrid>
                <a:gridCol w="3564396">
                  <a:extLst>
                    <a:ext uri="{9D8B030D-6E8A-4147-A177-3AD203B41FA5}">
                      <a16:colId xmlns:a16="http://schemas.microsoft.com/office/drawing/2014/main" val="2255456793"/>
                    </a:ext>
                  </a:extLst>
                </a:gridCol>
                <a:gridCol w="3564396">
                  <a:extLst>
                    <a:ext uri="{9D8B030D-6E8A-4147-A177-3AD203B41FA5}">
                      <a16:colId xmlns:a16="http://schemas.microsoft.com/office/drawing/2014/main" val="514544589"/>
                    </a:ext>
                  </a:extLst>
                </a:gridCol>
              </a:tblGrid>
              <a:tr h="0">
                <a:tc>
                  <a:txBody>
                    <a:bodyPr/>
                    <a:lstStyle/>
                    <a:p>
                      <a:r>
                        <a:rPr lang="es-ES" dirty="0"/>
                        <a:t>Elemento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dirty="0"/>
                        <a:t>Descripción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28144828"/>
                  </a:ext>
                </a:extLst>
              </a:tr>
              <a:tr h="0">
                <a:tc>
                  <a:txBody>
                    <a:bodyPr/>
                    <a:lstStyle/>
                    <a:p>
                      <a:r>
                        <a:rPr lang="es-ES" dirty="0"/>
                        <a:t>ISP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a:t>Internet 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2433076"/>
                  </a:ext>
                </a:extLst>
              </a:tr>
              <a:tr h="0">
                <a:tc>
                  <a:txBody>
                    <a:bodyPr/>
                    <a:lstStyle/>
                    <a:p>
                      <a:r>
                        <a:rPr lang="es-ES" dirty="0"/>
                        <a:t>Resolver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del ISP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5821563"/>
                  </a:ext>
                </a:extLst>
              </a:tr>
              <a:tr h="0">
                <a:tc>
                  <a:txBody>
                    <a:bodyPr/>
                    <a:lstStyle/>
                    <a:p>
                      <a:r>
                        <a:rPr lang="es-ES"/>
                        <a:t>Servidor Raíz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296872"/>
                  </a:ext>
                </a:extLst>
              </a:tr>
              <a:tr h="0">
                <a:tc>
                  <a:txBody>
                    <a:bodyPr/>
                    <a:lstStyle/>
                    <a:p>
                      <a:r>
                        <a:rPr lang="es-ES"/>
                        <a:t>Servidor TLD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1 (Top </a:t>
                      </a:r>
                      <a:r>
                        <a:rPr lang="es-ES" dirty="0" err="1"/>
                        <a:t>Level</a:t>
                      </a:r>
                      <a:r>
                        <a:rPr lang="es-ES" dirty="0"/>
                        <a:t> </a:t>
                      </a:r>
                      <a:r>
                        <a:rPr lang="es-ES" dirty="0" err="1"/>
                        <a:t>Domains</a:t>
                      </a:r>
                      <a:r>
                        <a:rPr lang="es-E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309486"/>
                  </a:ext>
                </a:extLst>
              </a:tr>
              <a:tr h="0">
                <a:tc>
                  <a:txBody>
                    <a:bodyPr/>
                    <a:lstStyle/>
                    <a:p>
                      <a:r>
                        <a:rPr lang="es-ES"/>
                        <a:t>Servidor de nombres autoritario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8059990"/>
                  </a:ext>
                </a:extLst>
              </a:tr>
            </a:tbl>
          </a:graphicData>
        </a:graphic>
      </p:graphicFrame>
    </p:spTree>
    <p:extLst>
      <p:ext uri="{BB962C8B-B14F-4D97-AF65-F5344CB8AC3E}">
        <p14:creationId xmlns:p14="http://schemas.microsoft.com/office/powerpoint/2010/main" val="115209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F0D282-CF73-36C2-B639-F9099B5A1D76}"/>
              </a:ext>
            </a:extLst>
          </p:cNvPr>
          <p:cNvSpPr>
            <a:spLocks noGrp="1"/>
          </p:cNvSpPr>
          <p:nvPr>
            <p:ph type="body" idx="1"/>
          </p:nvPr>
        </p:nvSpPr>
        <p:spPr>
          <a:xfrm>
            <a:off x="395536" y="915566"/>
            <a:ext cx="7543800" cy="3017520"/>
          </a:xfrm>
        </p:spPr>
        <p:txBody>
          <a:bodyPr/>
          <a:lstStyle/>
          <a:p>
            <a:r>
              <a:rPr lang="es-ES" b="1" dirty="0"/>
              <a:t>LDAP</a:t>
            </a:r>
          </a:p>
          <a:p>
            <a:endParaRPr lang="es-ES" dirty="0"/>
          </a:p>
          <a:p>
            <a:r>
              <a:rPr lang="es-ES" dirty="0"/>
              <a:t>El protocolo ligero de acceso a directorios (en inglés: </a:t>
            </a:r>
            <a:r>
              <a:rPr lang="es-ES" dirty="0" err="1"/>
              <a:t>Lightweight</a:t>
            </a:r>
            <a:r>
              <a:rPr lang="es-ES" dirty="0"/>
              <a:t> </a:t>
            </a:r>
            <a:r>
              <a:rPr lang="es-ES" dirty="0" err="1"/>
              <a:t>Directory</a:t>
            </a:r>
            <a:r>
              <a:rPr lang="es-ES" dirty="0"/>
              <a:t> Access </a:t>
            </a:r>
            <a:r>
              <a:rPr lang="es-ES" dirty="0" err="1"/>
              <a:t>Protocol</a:t>
            </a:r>
            <a:r>
              <a:rPr lang="es-ES" dirty="0"/>
              <a:t>, también conocido por sus siglas de LDAP) hace referencia a un protocolo a nivel de aplicación que permite el acceso a un servicio de directorio ordenado y distribuido para buscar diversa información en un entorno de red.</a:t>
            </a:r>
          </a:p>
          <a:p>
            <a:endParaRPr lang="es-ES" dirty="0"/>
          </a:p>
          <a:p>
            <a:r>
              <a:rPr lang="es-ES" dirty="0"/>
              <a:t>Un directorio es un conjunto de objetos con atributos organizados en una manera lógica y jerárquica. Habitualmente, almacena la información de autenticación (usuario y contraseña) y es utilizado para autenticarse aunque es posible almacenar otra información (datos de contacto del usuario, ubicación de diversos recursos de la red, permisos, certificados, </a:t>
            </a:r>
            <a:r>
              <a:rPr lang="es-ES" dirty="0" err="1"/>
              <a:t>etc</a:t>
            </a:r>
            <a:r>
              <a:rPr lang="es-ES" dirty="0"/>
              <a:t>). A manera de síntesis, LDAP es un protocolo de acceso unificado a un conjunto de información sobre una red.</a:t>
            </a:r>
          </a:p>
        </p:txBody>
      </p:sp>
    </p:spTree>
    <p:extLst>
      <p:ext uri="{BB962C8B-B14F-4D97-AF65-F5344CB8AC3E}">
        <p14:creationId xmlns:p14="http://schemas.microsoft.com/office/powerpoint/2010/main" val="146505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72516-C2AF-88B7-0F7A-B19AE8EB15E5}"/>
              </a:ext>
            </a:extLst>
          </p:cNvPr>
          <p:cNvSpPr>
            <a:spLocks noGrp="1"/>
          </p:cNvSpPr>
          <p:nvPr>
            <p:ph type="title"/>
          </p:nvPr>
        </p:nvSpPr>
        <p:spPr>
          <a:xfrm>
            <a:off x="899592" y="1804993"/>
            <a:ext cx="7543800" cy="1088068"/>
          </a:xfrm>
        </p:spPr>
        <p:txBody>
          <a:bodyPr/>
          <a:lstStyle/>
          <a:p>
            <a:r>
              <a:rPr lang="es-ES" dirty="0"/>
              <a:t>EMPECEMOS</a:t>
            </a:r>
          </a:p>
        </p:txBody>
      </p:sp>
    </p:spTree>
    <p:extLst>
      <p:ext uri="{BB962C8B-B14F-4D97-AF65-F5344CB8AC3E}">
        <p14:creationId xmlns:p14="http://schemas.microsoft.com/office/powerpoint/2010/main" val="317337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3CD7093-597F-D338-D6B7-F74253F9B1A0}"/>
              </a:ext>
            </a:extLst>
          </p:cNvPr>
          <p:cNvSpPr>
            <a:spLocks noGrp="1"/>
          </p:cNvSpPr>
          <p:nvPr>
            <p:ph type="body" idx="1"/>
          </p:nvPr>
        </p:nvSpPr>
        <p:spPr>
          <a:xfrm>
            <a:off x="18355" y="195486"/>
            <a:ext cx="8712968" cy="3017520"/>
          </a:xfrm>
        </p:spPr>
        <p:txBody>
          <a:bodyPr/>
          <a:lstStyle/>
          <a:p>
            <a:endParaRPr lang="es-ES" dirty="0"/>
          </a:p>
          <a:p>
            <a:r>
              <a:rPr lang="es-ES" b="1" dirty="0"/>
              <a:t>¿Te has preguntado alguna vez dónde y de qué manera se almacenan y procesan los datos o ficheros que utilizamos cuando consultamos una página web?</a:t>
            </a:r>
          </a:p>
          <a:p>
            <a:endParaRPr lang="es-ES" dirty="0"/>
          </a:p>
          <a:p>
            <a:r>
              <a:rPr lang="es-ES" dirty="0"/>
              <a:t>Las Aplicaciones Web son las relacionadas con esta gestión de datos en servidores o en "la nube". Estas aplicaciones reciben este nombre porque se ejecutan desde Internet y no necesitan una instalación previa.</a:t>
            </a:r>
          </a:p>
          <a:p>
            <a:endParaRPr lang="es-ES" dirty="0"/>
          </a:p>
          <a:p>
            <a:r>
              <a:rPr lang="es-ES" b="1" dirty="0"/>
              <a:t>Vamos a ver los distintos servicios de red implicados </a:t>
            </a:r>
            <a:r>
              <a:rPr lang="es-ES" dirty="0"/>
              <a:t>en el despliegue de una aplicación web, desglosado en: </a:t>
            </a:r>
          </a:p>
          <a:p>
            <a:endParaRPr lang="es-ES" dirty="0"/>
          </a:p>
          <a:p>
            <a:r>
              <a:rPr lang="es-ES" b="1" dirty="0"/>
              <a:t>Servicios de nombre de dominio, </a:t>
            </a:r>
            <a:r>
              <a:rPr lang="es-ES" dirty="0"/>
              <a:t>cuyas siglas son DNS. Vamos a ver su funcionamiento, tipos de servidores y registros.</a:t>
            </a:r>
          </a:p>
          <a:p>
            <a:r>
              <a:rPr lang="es-ES" b="1" dirty="0"/>
              <a:t>Servicio de Directorio</a:t>
            </a:r>
            <a:r>
              <a:rPr lang="es-ES" dirty="0"/>
              <a:t>, principalmente en la organización LDAP tipo árbol. Además realizaremos la instalación y configuración de </a:t>
            </a:r>
            <a:r>
              <a:rPr lang="es-ES" dirty="0" err="1"/>
              <a:t>OpenLDAP</a:t>
            </a:r>
            <a:r>
              <a:rPr lang="es-ES" dirty="0"/>
              <a:t>.</a:t>
            </a:r>
          </a:p>
          <a:p>
            <a:r>
              <a:rPr lang="es-ES" b="1" dirty="0"/>
              <a:t>Monitorización de los sistemas</a:t>
            </a:r>
            <a:r>
              <a:rPr lang="es-ES" dirty="0"/>
              <a:t>, a través de herramientas específicas de los servicios web y otras mas avanzadas, pero muy interesante conocer.</a:t>
            </a:r>
          </a:p>
          <a:p>
            <a:endParaRPr lang="es-ES" dirty="0"/>
          </a:p>
          <a:p>
            <a:endParaRPr lang="es-ES" dirty="0"/>
          </a:p>
        </p:txBody>
      </p:sp>
    </p:spTree>
    <p:extLst>
      <p:ext uri="{BB962C8B-B14F-4D97-AF65-F5344CB8AC3E}">
        <p14:creationId xmlns:p14="http://schemas.microsoft.com/office/powerpoint/2010/main" val="370336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70BF8-BA40-FC52-994A-7CE475F22393}"/>
              </a:ext>
            </a:extLst>
          </p:cNvPr>
          <p:cNvSpPr>
            <a:spLocks noGrp="1"/>
          </p:cNvSpPr>
          <p:nvPr>
            <p:ph type="title"/>
          </p:nvPr>
        </p:nvSpPr>
        <p:spPr>
          <a:xfrm>
            <a:off x="800100" y="1483682"/>
            <a:ext cx="7543800" cy="1088068"/>
          </a:xfrm>
        </p:spPr>
        <p:txBody>
          <a:bodyPr/>
          <a:lstStyle/>
          <a:p>
            <a:r>
              <a:rPr lang="es-ES" dirty="0"/>
              <a:t>Servidores de nombres de dominio</a:t>
            </a:r>
          </a:p>
        </p:txBody>
      </p:sp>
    </p:spTree>
    <p:extLst>
      <p:ext uri="{BB962C8B-B14F-4D97-AF65-F5344CB8AC3E}">
        <p14:creationId xmlns:p14="http://schemas.microsoft.com/office/powerpoint/2010/main" val="105291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039F19A-B917-3618-9231-2F388D960907}"/>
              </a:ext>
            </a:extLst>
          </p:cNvPr>
          <p:cNvSpPr>
            <a:spLocks noGrp="1"/>
          </p:cNvSpPr>
          <p:nvPr>
            <p:ph type="body" idx="1"/>
          </p:nvPr>
        </p:nvSpPr>
        <p:spPr>
          <a:xfrm>
            <a:off x="323528" y="843558"/>
            <a:ext cx="8640960" cy="3017520"/>
          </a:xfrm>
        </p:spPr>
        <p:txBody>
          <a:bodyPr numCol="1"/>
          <a:lstStyle/>
          <a:p>
            <a:endParaRPr lang="es-ES" dirty="0"/>
          </a:p>
          <a:p>
            <a:endParaRPr lang="es-ES" dirty="0"/>
          </a:p>
          <a:p>
            <a:r>
              <a:rPr lang="es-ES" dirty="0"/>
              <a:t>¿Alguna vez te has parado a pensar qué es lo que pasa desde que escribes una dirección URL en el navegador hasta que puedes ver la página web cargada?</a:t>
            </a:r>
          </a:p>
          <a:p>
            <a:endParaRPr lang="es-ES" dirty="0"/>
          </a:p>
          <a:p>
            <a:r>
              <a:rPr lang="es-ES" dirty="0"/>
              <a:t>¿Sería posible acordarse de las páginas si tuviésemos que navegar a través de IP y no pudiéramos navegar a través de nombres?</a:t>
            </a:r>
          </a:p>
          <a:p>
            <a:endParaRPr lang="es-ES" dirty="0"/>
          </a:p>
          <a:p>
            <a:r>
              <a:rPr lang="es-ES" dirty="0"/>
              <a:t>¿Qué es lo que pasa si cambiásemos la redirección DNS a otro servidor? ¿Es automático el cambio? ¿Cuánto tiempo tarda? ¿Qué tiempo se necesita para activar los nuevos cambios?…</a:t>
            </a:r>
          </a:p>
          <a:p>
            <a:endParaRPr lang="es-ES" dirty="0"/>
          </a:p>
        </p:txBody>
      </p:sp>
      <p:sp>
        <p:nvSpPr>
          <p:cNvPr id="4" name="Título 3">
            <a:extLst>
              <a:ext uri="{FF2B5EF4-FFF2-40B4-BE49-F238E27FC236}">
                <a16:creationId xmlns:a16="http://schemas.microsoft.com/office/drawing/2014/main" id="{24D83610-A3AB-E8D8-F38E-9726BD75D63F}"/>
              </a:ext>
            </a:extLst>
          </p:cNvPr>
          <p:cNvSpPr>
            <a:spLocks noGrp="1"/>
          </p:cNvSpPr>
          <p:nvPr>
            <p:ph type="title"/>
          </p:nvPr>
        </p:nvSpPr>
        <p:spPr/>
        <p:txBody>
          <a:bodyPr/>
          <a:lstStyle/>
          <a:p>
            <a:r>
              <a:rPr lang="es-ES" dirty="0"/>
              <a:t>Algunas cuestiones</a:t>
            </a:r>
          </a:p>
        </p:txBody>
      </p:sp>
    </p:spTree>
    <p:extLst>
      <p:ext uri="{BB962C8B-B14F-4D97-AF65-F5344CB8AC3E}">
        <p14:creationId xmlns:p14="http://schemas.microsoft.com/office/powerpoint/2010/main" val="229923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7572D29-FCB9-0ABA-7F90-6163B6A4D577}"/>
              </a:ext>
            </a:extLst>
          </p:cNvPr>
          <p:cNvSpPr>
            <a:spLocks noGrp="1"/>
          </p:cNvSpPr>
          <p:nvPr>
            <p:ph type="body" idx="1"/>
          </p:nvPr>
        </p:nvSpPr>
        <p:spPr>
          <a:xfrm>
            <a:off x="395536" y="915566"/>
            <a:ext cx="8352928" cy="3017520"/>
          </a:xfrm>
        </p:spPr>
        <p:txBody>
          <a:bodyPr/>
          <a:lstStyle/>
          <a:p>
            <a:r>
              <a:rPr lang="es-ES" dirty="0"/>
              <a:t>¿Es necesario configurar un servidor DNS o se puede hacer la redirección mediante archivos de textos?</a:t>
            </a:r>
          </a:p>
          <a:p>
            <a:endParaRPr lang="es-ES" dirty="0"/>
          </a:p>
          <a:p>
            <a:r>
              <a:rPr lang="es-ES" dirty="0"/>
              <a:t>Para la redirección deberá existir un servidor DNS que las resuelva o bien, en su defecto o a mayores, deberán existir las entradas correspondientes en el fichero del sistema local /</a:t>
            </a:r>
            <a:r>
              <a:rPr lang="es-ES" dirty="0" err="1"/>
              <a:t>etc</a:t>
            </a:r>
            <a:r>
              <a:rPr lang="es-ES" dirty="0"/>
              <a:t>/hosts. En caso de coexistir, primero se prueba la resolución en el fichero y luego en el servidor.</a:t>
            </a:r>
          </a:p>
          <a:p>
            <a:endParaRPr lang="es-ES" dirty="0"/>
          </a:p>
          <a:p>
            <a:r>
              <a:rPr lang="es-ES" dirty="0"/>
              <a:t>Entonces, ¿para qué montar un servidor si simplemente escribiendo en un fichero la relación IP/Nombre el sistema ya funcionaría?</a:t>
            </a:r>
          </a:p>
          <a:p>
            <a:endParaRPr lang="es-ES" dirty="0"/>
          </a:p>
          <a:p>
            <a:r>
              <a:rPr lang="es-ES" dirty="0"/>
              <a:t>Pues, realmente depende, ya que si estás pensando en pocos equipos a resolver el nombre de dominio la simplicidad del fichero /</a:t>
            </a:r>
            <a:r>
              <a:rPr lang="es-ES" dirty="0" err="1"/>
              <a:t>etc</a:t>
            </a:r>
            <a:r>
              <a:rPr lang="es-ES" dirty="0"/>
              <a:t>/hosts te permitiría no tener que montar un servidor, pero si el número de equipos que deben resolver el nombre en IP es elevado, el sistema del fichero es complicado de mantener y deberías pensar en montar un servidor DNS.</a:t>
            </a:r>
          </a:p>
        </p:txBody>
      </p:sp>
    </p:spTree>
    <p:extLst>
      <p:ext uri="{BB962C8B-B14F-4D97-AF65-F5344CB8AC3E}">
        <p14:creationId xmlns:p14="http://schemas.microsoft.com/office/powerpoint/2010/main" val="232751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9B113-320E-0918-4904-07E3EB4C056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4E359EA-F157-171C-B0A9-F630546E9F5C}"/>
              </a:ext>
            </a:extLst>
          </p:cNvPr>
          <p:cNvSpPr>
            <a:spLocks noGrp="1"/>
          </p:cNvSpPr>
          <p:nvPr>
            <p:ph type="body" idx="1"/>
          </p:nvPr>
        </p:nvSpPr>
        <p:spPr>
          <a:xfrm>
            <a:off x="395536" y="1384301"/>
            <a:ext cx="8424936" cy="3017520"/>
          </a:xfrm>
        </p:spPr>
        <p:txBody>
          <a:bodyPr/>
          <a:lstStyle/>
          <a:p>
            <a:r>
              <a:rPr lang="es-ES" dirty="0"/>
              <a:t>La complejidad radica en que en el fichero /</a:t>
            </a:r>
            <a:r>
              <a:rPr lang="es-ES" dirty="0" err="1"/>
              <a:t>etc</a:t>
            </a:r>
            <a:r>
              <a:rPr lang="es-ES" dirty="0"/>
              <a:t>/hosts los cambios son estáticos, así, para actualizar o activar un nuevo cambio debe editarse en todos los ficheros /</a:t>
            </a:r>
            <a:r>
              <a:rPr lang="es-ES" dirty="0" err="1"/>
              <a:t>etc</a:t>
            </a:r>
            <a:r>
              <a:rPr lang="es-ES" dirty="0"/>
              <a:t>/hosts implicados. Esto es, supón que posees 20 equipos que quieren resolver una página web, por ejemplo www.debian.org el procedimiento sería aproximadamente el siguiente:</a:t>
            </a:r>
          </a:p>
          <a:p>
            <a:endParaRPr lang="es-ES" dirty="0"/>
          </a:p>
          <a:p>
            <a:r>
              <a:rPr lang="es-ES" dirty="0"/>
              <a:t>Se escribe la página web en cada equipo en la barra de direcciones del navegador.</a:t>
            </a:r>
          </a:p>
          <a:p>
            <a:endParaRPr lang="es-ES" dirty="0"/>
          </a:p>
          <a:p>
            <a:r>
              <a:rPr lang="es-ES" dirty="0"/>
              <a:t>Se traduce el nombre DNS a una IP. ¿Cómo se produce esto? Pues, ahí está el quid de la cuestión: o bien mediante servidores DNS, o bien mediante ficheros estáticos /</a:t>
            </a:r>
            <a:r>
              <a:rPr lang="es-ES" dirty="0" err="1"/>
              <a:t>etc</a:t>
            </a:r>
            <a:r>
              <a:rPr lang="es-ES" dirty="0"/>
              <a:t>/hosts, con lo cual se debe modificar este fichero en cada cliente. Y esto, como bien puedes pensar, se hace arduo de manejar.</a:t>
            </a:r>
          </a:p>
          <a:p>
            <a:endParaRPr lang="es-ES" dirty="0"/>
          </a:p>
        </p:txBody>
      </p:sp>
    </p:spTree>
    <p:extLst>
      <p:ext uri="{BB962C8B-B14F-4D97-AF65-F5344CB8AC3E}">
        <p14:creationId xmlns:p14="http://schemas.microsoft.com/office/powerpoint/2010/main" val="73665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E147BE-EBD4-AA0C-B584-1EBA90AC0B32}"/>
              </a:ext>
            </a:extLst>
          </p:cNvPr>
          <p:cNvSpPr>
            <a:spLocks noGrp="1"/>
          </p:cNvSpPr>
          <p:nvPr>
            <p:ph type="body" idx="1"/>
          </p:nvPr>
        </p:nvSpPr>
        <p:spPr>
          <a:xfrm>
            <a:off x="0" y="771550"/>
            <a:ext cx="8748464" cy="3017520"/>
          </a:xfrm>
        </p:spPr>
        <p:txBody>
          <a:bodyPr/>
          <a:lstStyle/>
          <a:p>
            <a:r>
              <a:rPr lang="es-ES" dirty="0"/>
              <a:t>Pero, ¿y si la resolución tiene lugar mediante servidores DNS? ¿Por qué servidores DNS y no servidor DNS? Bien, existe, a modo de resumen, un procedimiento de resolución DNS, más o menos, similar al siguiente:</a:t>
            </a:r>
          </a:p>
          <a:p>
            <a:endParaRPr lang="es-ES" dirty="0"/>
          </a:p>
          <a:p>
            <a:r>
              <a:rPr lang="es-ES" dirty="0"/>
              <a:t> Primero, se debe averiguar qué servidor DNS resuelve el domino raíz '</a:t>
            </a:r>
            <a:r>
              <a:rPr lang="es-ES" dirty="0" err="1"/>
              <a:t>org</a:t>
            </a:r>
            <a:r>
              <a:rPr lang="es-ES" dirty="0"/>
              <a:t>' a una IP.</a:t>
            </a:r>
          </a:p>
          <a:p>
            <a:r>
              <a:rPr lang="es-ES" dirty="0"/>
              <a:t> Segundo, una vez obtenida esa IP que gobierna el dominio raíz '</a:t>
            </a:r>
            <a:r>
              <a:rPr lang="es-ES" dirty="0" err="1"/>
              <a:t>org</a:t>
            </a:r>
            <a:r>
              <a:rPr lang="es-ES" dirty="0"/>
              <a:t>', se le pregunta por la IP del servidor DNS que gobierna el subdominio '</a:t>
            </a:r>
            <a:r>
              <a:rPr lang="es-ES" dirty="0" err="1"/>
              <a:t>debian</a:t>
            </a:r>
            <a:r>
              <a:rPr lang="es-ES" dirty="0"/>
              <a:t>' bajo '</a:t>
            </a:r>
            <a:r>
              <a:rPr lang="es-ES" dirty="0" err="1"/>
              <a:t>org</a:t>
            </a:r>
            <a:r>
              <a:rPr lang="es-ES" dirty="0"/>
              <a:t>'.</a:t>
            </a:r>
          </a:p>
          <a:p>
            <a:r>
              <a:rPr lang="es-ES" dirty="0"/>
              <a:t> Tercero, una vez obtenida la IP del servidor DNS que gobierna el dominio 'debian.org' se le pregunta por la IP del equipo 'www.debian.org'</a:t>
            </a:r>
          </a:p>
          <a:p>
            <a:endParaRPr lang="es-ES" dirty="0"/>
          </a:p>
          <a:p>
            <a:r>
              <a:rPr lang="es-ES" dirty="0"/>
              <a:t>Pero, entonces: ¿cuántos servidores DNS existen a la hora de preguntar? ¿Existen un número limitado de redirecciones de consultas? Y si se vuelve a hacer la misma consulta, hay que repetir el proceso?</a:t>
            </a:r>
          </a:p>
          <a:p>
            <a:endParaRPr lang="es-ES" dirty="0"/>
          </a:p>
        </p:txBody>
      </p:sp>
    </p:spTree>
    <p:extLst>
      <p:ext uri="{BB962C8B-B14F-4D97-AF65-F5344CB8AC3E}">
        <p14:creationId xmlns:p14="http://schemas.microsoft.com/office/powerpoint/2010/main" val="75818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FA0E-808D-E480-3CFD-8DC20BB527E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80BC662-5B09-D85A-DC89-3BADBDB8CDD7}"/>
              </a:ext>
            </a:extLst>
          </p:cNvPr>
          <p:cNvSpPr>
            <a:spLocks noGrp="1"/>
          </p:cNvSpPr>
          <p:nvPr>
            <p:ph type="body" idx="1"/>
          </p:nvPr>
        </p:nvSpPr>
        <p:spPr/>
        <p:txBody>
          <a:bodyPr/>
          <a:lstStyle/>
          <a:p>
            <a:r>
              <a:rPr lang="es-ES" dirty="0"/>
              <a:t>Bien, pues no existe un número limitado de redirección de consultas, lo que sucede es que las consultas se van escalando hasta encontrar un servidor DNS que las resuelva, y escalando y escalando puede ser que las consultas se resuelvan en los últimos servidores DNS a los cuales se puede preguntar: los servidores raíz.</a:t>
            </a:r>
          </a:p>
          <a:p>
            <a:endParaRPr lang="es-ES" dirty="0"/>
          </a:p>
          <a:p>
            <a:r>
              <a:rPr lang="es-ES" dirty="0"/>
              <a:t>Pero, puede ser que no sea necesario escalar las consultas, puesto que todos los servidores DNS son servidores caché, lo que significa que recuerdan las consultas efectuadas. Por lo tanto, si se hace una consulta que ya está guardada en la caché, la respuesta es casi instantánea y ya ha sido resuelta. Es más, los equipos clientes, desde donde se hace la consulta a través del navegador como se indicaba en el ejemplo, también poseen una memoria caché DNS, de tal forma que anteriormente a preguntar al servidor DNS, se mira en la caché del propio sistema operativo, y si se obtiene la respuesta el proceso se ha acabado.</a:t>
            </a:r>
          </a:p>
          <a:p>
            <a:endParaRPr lang="es-ES" dirty="0"/>
          </a:p>
        </p:txBody>
      </p:sp>
    </p:spTree>
    <p:extLst>
      <p:ext uri="{BB962C8B-B14F-4D97-AF65-F5344CB8AC3E}">
        <p14:creationId xmlns:p14="http://schemas.microsoft.com/office/powerpoint/2010/main" val="67567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s-ES_tradnl" b="1" dirty="0"/>
              <a:t>Licencia</a:t>
            </a:r>
            <a:endParaRPr lang="es-ES_tradnl"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s-ES_tradnl" sz="1800" b="1" dirty="0">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68FE380-6615-3F6A-5369-766660FB9940}"/>
              </a:ext>
            </a:extLst>
          </p:cNvPr>
          <p:cNvSpPr>
            <a:spLocks noGrp="1"/>
          </p:cNvSpPr>
          <p:nvPr>
            <p:ph type="body" idx="1"/>
          </p:nvPr>
        </p:nvSpPr>
        <p:spPr>
          <a:xfrm>
            <a:off x="2364" y="123478"/>
            <a:ext cx="8674091" cy="3017520"/>
          </a:xfrm>
        </p:spPr>
        <p:txBody>
          <a:bodyPr/>
          <a:lstStyle/>
          <a:p>
            <a:r>
              <a:rPr lang="es-ES" dirty="0"/>
              <a:t>¿Qué es lo que sueles escribir en la barra de direcciones URL del navegador? Normalmente algo similar a: www.debian.org. Entonces, vienen siendo unos caracteres separados por puntos. ¿Qué es lo que significan esos puntos? ¿Qué dividen? Además, en el ejemplo expuesto, al escribir www.debian.org el navegador </a:t>
            </a:r>
            <a:r>
              <a:rPr lang="es-ES" dirty="0" err="1"/>
              <a:t>autocomplementa</a:t>
            </a:r>
            <a:r>
              <a:rPr lang="es-ES" dirty="0"/>
              <a:t> esta petición a http://www.debian.org,  pero, ¿por qué?</a:t>
            </a:r>
          </a:p>
          <a:p>
            <a:endParaRPr lang="es-ES" dirty="0"/>
          </a:p>
          <a:p>
            <a:r>
              <a:rPr lang="es-ES" b="1" dirty="0"/>
              <a:t>Primero: </a:t>
            </a:r>
            <a:r>
              <a:rPr lang="es-ES" dirty="0"/>
              <a:t>Los puntos separan dominios y subdominios, empezando de derecha a izquierda tendrás dominios de primer nivel y dominios de segundo, tercer, …, n-</a:t>
            </a:r>
            <a:r>
              <a:rPr lang="es-ES" dirty="0" err="1"/>
              <a:t>ésimo</a:t>
            </a:r>
            <a:r>
              <a:rPr lang="es-ES" dirty="0"/>
              <a:t> nivel, denominados subdominios. Así:</a:t>
            </a:r>
          </a:p>
          <a:p>
            <a:endParaRPr lang="es-ES" dirty="0"/>
          </a:p>
          <a:p>
            <a:pPr lvl="1">
              <a:buFont typeface="Wingdings" panose="05000000000000000000" pitchFamily="2" charset="2"/>
              <a:buChar char="§"/>
            </a:pPr>
            <a:r>
              <a:rPr lang="es-ES" sz="1600" dirty="0" err="1"/>
              <a:t>org</a:t>
            </a:r>
            <a:r>
              <a:rPr lang="es-ES" sz="1600" dirty="0"/>
              <a:t> es el dominio de primer nivel que identifica a organizaciones.</a:t>
            </a:r>
          </a:p>
          <a:p>
            <a:pPr lvl="1">
              <a:buFont typeface="Wingdings" panose="05000000000000000000" pitchFamily="2" charset="2"/>
              <a:buChar char="§"/>
            </a:pPr>
            <a:r>
              <a:rPr lang="es-ES" sz="1600" dirty="0" err="1"/>
              <a:t>debian</a:t>
            </a:r>
            <a:r>
              <a:rPr lang="es-ES" sz="1600" dirty="0"/>
              <a:t> es un subdominio, en este caso dominio de segundo nivel bajo </a:t>
            </a:r>
            <a:r>
              <a:rPr lang="es-ES" sz="1600" dirty="0" err="1"/>
              <a:t>org</a:t>
            </a:r>
            <a:r>
              <a:rPr lang="es-ES" sz="1600" dirty="0"/>
              <a:t>, que identifica al nombre de la organización o al nombre de la empresa, sucursal, etc.</a:t>
            </a:r>
          </a:p>
          <a:p>
            <a:pPr lvl="1">
              <a:buFont typeface="Wingdings" panose="05000000000000000000" pitchFamily="2" charset="2"/>
              <a:buChar char="§"/>
            </a:pPr>
            <a:r>
              <a:rPr lang="es-ES" sz="1600" dirty="0"/>
              <a:t>www es un subdominio, en este caso dominio de tercer nivel bajo </a:t>
            </a:r>
            <a:r>
              <a:rPr lang="es-ES" sz="1600" dirty="0" err="1"/>
              <a:t>debian</a:t>
            </a:r>
            <a:r>
              <a:rPr lang="es-ES" sz="1600" dirty="0"/>
              <a:t>, que identifica al equipo donde está colgada la página web, esto es, identifica el servidor web que aloja la página web. Es el dominio www que el servidor DNS redirecciona a la IP del servidor web.</a:t>
            </a:r>
          </a:p>
          <a:p>
            <a:endParaRPr lang="es-ES" dirty="0"/>
          </a:p>
          <a:p>
            <a:r>
              <a:rPr lang="es-ES" dirty="0"/>
              <a:t>Seg</a:t>
            </a:r>
            <a:r>
              <a:rPr lang="es-ES" b="1" dirty="0"/>
              <a:t>undo: </a:t>
            </a:r>
            <a:r>
              <a:rPr lang="es-ES" dirty="0"/>
              <a:t>http:// es el protocolo de </a:t>
            </a:r>
            <a:r>
              <a:rPr lang="es-ES" dirty="0" err="1"/>
              <a:t>hypertexto</a:t>
            </a:r>
            <a:r>
              <a:rPr lang="es-ES" dirty="0"/>
              <a:t> que permite la correcta visualización de la página web en el navegador. Es lo que el navegador </a:t>
            </a:r>
            <a:r>
              <a:rPr lang="es-ES" dirty="0" err="1"/>
              <a:t>autocomplementa</a:t>
            </a:r>
            <a:r>
              <a:rPr lang="es-ES" dirty="0"/>
              <a:t> en caso de no estipular uno propio en la barra de direcciones URL con en nombre de dominio.</a:t>
            </a:r>
          </a:p>
          <a:p>
            <a:endParaRPr lang="es-ES" dirty="0"/>
          </a:p>
        </p:txBody>
      </p:sp>
    </p:spTree>
    <p:extLst>
      <p:ext uri="{BB962C8B-B14F-4D97-AF65-F5344CB8AC3E}">
        <p14:creationId xmlns:p14="http://schemas.microsoft.com/office/powerpoint/2010/main" val="90241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412C432-EC66-0F91-5D46-D1B3451EA0DD}"/>
              </a:ext>
            </a:extLst>
          </p:cNvPr>
          <p:cNvSpPr>
            <a:spLocks noGrp="1"/>
          </p:cNvSpPr>
          <p:nvPr>
            <p:ph type="body" idx="1"/>
          </p:nvPr>
        </p:nvSpPr>
        <p:spPr>
          <a:xfrm>
            <a:off x="35496" y="17025"/>
            <a:ext cx="9001000" cy="3017520"/>
          </a:xfrm>
        </p:spPr>
        <p:txBody>
          <a:bodyPr/>
          <a:lstStyle/>
          <a:p>
            <a:r>
              <a:rPr lang="es-ES" dirty="0"/>
              <a:t>Los dominios de primer nivel identifican el tipo de página web que solicitas o bien la localización de la misma, por ejemplo:</a:t>
            </a:r>
          </a:p>
          <a:p>
            <a:endParaRPr lang="es-ES" dirty="0"/>
          </a:p>
          <a:p>
            <a:pPr lvl="1">
              <a:buFont typeface="Wingdings" panose="05000000000000000000" pitchFamily="2" charset="2"/>
              <a:buChar char="§"/>
            </a:pPr>
            <a:r>
              <a:rPr lang="es-ES" sz="1600" dirty="0"/>
              <a:t>    net identifica redes.</a:t>
            </a:r>
          </a:p>
          <a:p>
            <a:pPr lvl="1">
              <a:buFont typeface="Wingdings" panose="05000000000000000000" pitchFamily="2" charset="2"/>
              <a:buChar char="§"/>
            </a:pPr>
            <a:r>
              <a:rPr lang="es-ES" sz="1600" dirty="0"/>
              <a:t>    </a:t>
            </a:r>
            <a:r>
              <a:rPr lang="es-ES" sz="1600" dirty="0" err="1"/>
              <a:t>com</a:t>
            </a:r>
            <a:r>
              <a:rPr lang="es-ES" sz="1600" dirty="0"/>
              <a:t> identifica comercio.</a:t>
            </a:r>
          </a:p>
          <a:p>
            <a:pPr lvl="1">
              <a:buFont typeface="Wingdings" panose="05000000000000000000" pitchFamily="2" charset="2"/>
              <a:buChar char="§"/>
            </a:pPr>
            <a:r>
              <a:rPr lang="es-ES" sz="1600" dirty="0"/>
              <a:t>    es identifica localización España.</a:t>
            </a:r>
          </a:p>
          <a:p>
            <a:pPr lvl="1">
              <a:buFont typeface="Wingdings" panose="05000000000000000000" pitchFamily="2" charset="2"/>
              <a:buChar char="§"/>
            </a:pPr>
            <a:r>
              <a:rPr lang="es-ES" sz="1600" dirty="0"/>
              <a:t>    </a:t>
            </a:r>
            <a:r>
              <a:rPr lang="es-ES" sz="1600" dirty="0" err="1"/>
              <a:t>tk</a:t>
            </a:r>
            <a:r>
              <a:rPr lang="es-ES" sz="1600" dirty="0"/>
              <a:t> identifica localización Tokelau.</a:t>
            </a:r>
          </a:p>
          <a:p>
            <a:r>
              <a:rPr lang="es-ES" dirty="0"/>
              <a:t>Esto suele ser lo común, pero no es obligatorio, es decir, si una empresa posee un </a:t>
            </a:r>
            <a:r>
              <a:rPr lang="es-ES" b="1" dirty="0"/>
              <a:t>dominio </a:t>
            </a:r>
            <a:r>
              <a:rPr lang="es-ES" b="1" dirty="0" err="1"/>
              <a:t>com</a:t>
            </a:r>
            <a:r>
              <a:rPr lang="es-ES" b="1" dirty="0"/>
              <a:t> </a:t>
            </a:r>
            <a:r>
              <a:rPr lang="es-ES" dirty="0"/>
              <a:t>puede dedicarse al sector de redes de comunicaciones y no poseer el dominio net, así como puede ser una empresa localizada en España y no poseer el dominio es.</a:t>
            </a:r>
          </a:p>
          <a:p>
            <a:r>
              <a:rPr lang="es-ES" dirty="0"/>
              <a:t>A nivel gramatical los dominios deben cumplir una serie de requisitos. Por ejemplo:</a:t>
            </a:r>
          </a:p>
          <a:p>
            <a:endParaRPr lang="es-ES" dirty="0"/>
          </a:p>
          <a:p>
            <a:pPr lvl="1">
              <a:buFont typeface="Wingdings" panose="05000000000000000000" pitchFamily="2" charset="2"/>
              <a:buChar char="§"/>
            </a:pPr>
            <a:r>
              <a:rPr lang="es-ES" sz="1600" dirty="0"/>
              <a:t>Sólo pueden estar compuestos de letras (alfabeto inglés), números y guiones ("-").</a:t>
            </a:r>
          </a:p>
          <a:p>
            <a:pPr lvl="1">
              <a:buFont typeface="Wingdings" panose="05000000000000000000" pitchFamily="2" charset="2"/>
              <a:buChar char="§"/>
            </a:pPr>
            <a:r>
              <a:rPr lang="es-ES" sz="1600" dirty="0"/>
              <a:t>No pueden empezar o terminar por guiones.</a:t>
            </a:r>
          </a:p>
          <a:p>
            <a:pPr lvl="1">
              <a:buFont typeface="Wingdings" panose="05000000000000000000" pitchFamily="2" charset="2"/>
              <a:buChar char="§"/>
            </a:pPr>
            <a:r>
              <a:rPr lang="es-ES" sz="1600" dirty="0"/>
              <a:t>Tienen que tener menos de 63 caracteres sin incluir la extensión, y más de uno o dos dependiendo del dominio de primer nivel.</a:t>
            </a:r>
          </a:p>
          <a:p>
            <a:r>
              <a:rPr lang="es-ES" dirty="0"/>
              <a:t>Ahora bien, hoy día ya es posible registrar dominios con caracteres de otras lenguas no inglesas, como la ñ o la ç. Estos dominios se denominan multilingües.</a:t>
            </a:r>
          </a:p>
        </p:txBody>
      </p:sp>
    </p:spTree>
    <p:extLst>
      <p:ext uri="{BB962C8B-B14F-4D97-AF65-F5344CB8AC3E}">
        <p14:creationId xmlns:p14="http://schemas.microsoft.com/office/powerpoint/2010/main" val="87664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E54B2-7F18-9EFF-7B73-B2526A19D14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C7950B6-8CA0-4194-E860-99226B9CD103}"/>
              </a:ext>
            </a:extLst>
          </p:cNvPr>
          <p:cNvSpPr>
            <a:spLocks noGrp="1"/>
          </p:cNvSpPr>
          <p:nvPr>
            <p:ph type="body" idx="1"/>
          </p:nvPr>
        </p:nvSpPr>
        <p:spPr/>
        <p:txBody>
          <a:bodyPr/>
          <a:lstStyle/>
          <a:p>
            <a:r>
              <a:rPr lang="es-ES" dirty="0"/>
              <a:t>La sintaxis de los nombres de dominio se discute en varios RFC (</a:t>
            </a:r>
            <a:r>
              <a:rPr lang="es-ES" dirty="0" err="1"/>
              <a:t>Request</a:t>
            </a:r>
            <a:r>
              <a:rPr lang="es-ES" dirty="0"/>
              <a:t> </a:t>
            </a:r>
            <a:r>
              <a:rPr lang="es-ES" dirty="0" err="1"/>
              <a:t>for</a:t>
            </a:r>
            <a:r>
              <a:rPr lang="es-ES" dirty="0"/>
              <a:t> </a:t>
            </a:r>
            <a:r>
              <a:rPr lang="es-ES" dirty="0" err="1"/>
              <a:t>Comments</a:t>
            </a:r>
            <a:r>
              <a:rPr lang="es-ES" dirty="0"/>
              <a:t>):</a:t>
            </a:r>
          </a:p>
          <a:p>
            <a:endParaRPr lang="es-ES" dirty="0"/>
          </a:p>
          <a:p>
            <a:r>
              <a:rPr lang="es-ES" dirty="0"/>
              <a:t>RFC 1035</a:t>
            </a:r>
          </a:p>
          <a:p>
            <a:endParaRPr lang="es-ES" dirty="0"/>
          </a:p>
          <a:p>
            <a:r>
              <a:rPr lang="es-ES" dirty="0"/>
              <a:t>RFC 1123 </a:t>
            </a:r>
          </a:p>
          <a:p>
            <a:endParaRPr lang="es-ES" dirty="0"/>
          </a:p>
          <a:p>
            <a:r>
              <a:rPr lang="es-ES" dirty="0"/>
              <a:t>RFC 2181</a:t>
            </a:r>
          </a:p>
        </p:txBody>
      </p:sp>
    </p:spTree>
    <p:extLst>
      <p:ext uri="{BB962C8B-B14F-4D97-AF65-F5344CB8AC3E}">
        <p14:creationId xmlns:p14="http://schemas.microsoft.com/office/powerpoint/2010/main" val="2348126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AF08-DE98-5D90-CBF6-6E77F29ABE42}"/>
              </a:ext>
            </a:extLst>
          </p:cNvPr>
          <p:cNvSpPr>
            <a:spLocks noGrp="1"/>
          </p:cNvSpPr>
          <p:nvPr>
            <p:ph type="title"/>
          </p:nvPr>
        </p:nvSpPr>
        <p:spPr/>
        <p:txBody>
          <a:bodyPr/>
          <a:lstStyle/>
          <a:p>
            <a:r>
              <a:rPr lang="es-ES" dirty="0"/>
              <a:t>DNS</a:t>
            </a:r>
          </a:p>
        </p:txBody>
      </p:sp>
      <p:sp>
        <p:nvSpPr>
          <p:cNvPr id="3" name="Marcador de texto 2">
            <a:extLst>
              <a:ext uri="{FF2B5EF4-FFF2-40B4-BE49-F238E27FC236}">
                <a16:creationId xmlns:a16="http://schemas.microsoft.com/office/drawing/2014/main" id="{A3EE93B5-2096-C1C6-BD9B-3687A3942E17}"/>
              </a:ext>
            </a:extLst>
          </p:cNvPr>
          <p:cNvSpPr>
            <a:spLocks noGrp="1"/>
          </p:cNvSpPr>
          <p:nvPr>
            <p:ph type="body" idx="1"/>
          </p:nvPr>
        </p:nvSpPr>
        <p:spPr>
          <a:xfrm>
            <a:off x="467544" y="1491630"/>
            <a:ext cx="7543800" cy="3017520"/>
          </a:xfrm>
        </p:spPr>
        <p:txBody>
          <a:bodyPr/>
          <a:lstStyle/>
          <a:p>
            <a:r>
              <a:rPr lang="es-ES" dirty="0"/>
              <a:t>El sistema de nombres de dominio1 (DNS, por sus siglas en inglés, </a:t>
            </a:r>
            <a:r>
              <a:rPr lang="es-ES" dirty="0" err="1"/>
              <a:t>Domain</a:t>
            </a:r>
            <a:r>
              <a:rPr lang="es-ES" dirty="0"/>
              <a:t> </a:t>
            </a:r>
            <a:r>
              <a:rPr lang="es-ES" dirty="0" err="1"/>
              <a:t>Name</a:t>
            </a:r>
            <a:r>
              <a:rPr lang="es-ES" dirty="0"/>
              <a:t> </a:t>
            </a:r>
            <a:r>
              <a:rPr lang="es-ES" dirty="0" err="1"/>
              <a:t>System</a:t>
            </a:r>
            <a:r>
              <a:rPr lang="es-ES" dirty="0"/>
              <a:t>) es un sistema de nomenclatura jerárquico descentralizado para dispositivos conectados a redes IP como Internet o una red privada.</a:t>
            </a:r>
          </a:p>
          <a:p>
            <a:endParaRPr lang="es-ES" dirty="0"/>
          </a:p>
          <a:p>
            <a:r>
              <a:rPr lang="es-ES" dirty="0"/>
              <a:t>Este sistema asocia información variada con nombres de dominios asignado a cada uno de los participantes. Su función más importante es "traducir" nombres inteligibles para las personas en identificadores binarios asociados con los equipos conectados a la red, esto con el propósito de poder localizar y direccionar estos equipos mundialmente.</a:t>
            </a:r>
          </a:p>
        </p:txBody>
      </p:sp>
    </p:spTree>
    <p:extLst>
      <p:ext uri="{BB962C8B-B14F-4D97-AF65-F5344CB8AC3E}">
        <p14:creationId xmlns:p14="http://schemas.microsoft.com/office/powerpoint/2010/main" val="306693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949E1-55D1-6A27-B4CB-1E8280D24D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42C1BC-20D3-E57F-F3AF-958DD39ED4B3}"/>
              </a:ext>
            </a:extLst>
          </p:cNvPr>
          <p:cNvSpPr>
            <a:spLocks noGrp="1"/>
          </p:cNvSpPr>
          <p:nvPr>
            <p:ph type="title"/>
          </p:nvPr>
        </p:nvSpPr>
        <p:spPr>
          <a:xfrm>
            <a:off x="0" y="123478"/>
            <a:ext cx="7543800" cy="628605"/>
          </a:xfrm>
        </p:spPr>
        <p:txBody>
          <a:bodyPr/>
          <a:lstStyle/>
          <a:p>
            <a:r>
              <a:rPr lang="es-ES" dirty="0"/>
              <a:t>Historia del servicio DNS</a:t>
            </a:r>
          </a:p>
        </p:txBody>
      </p:sp>
      <p:sp>
        <p:nvSpPr>
          <p:cNvPr id="3" name="Marcador de texto 2">
            <a:extLst>
              <a:ext uri="{FF2B5EF4-FFF2-40B4-BE49-F238E27FC236}">
                <a16:creationId xmlns:a16="http://schemas.microsoft.com/office/drawing/2014/main" id="{B521C7C3-D3BC-23F3-22F1-CE60E39F412B}"/>
              </a:ext>
            </a:extLst>
          </p:cNvPr>
          <p:cNvSpPr>
            <a:spLocks noGrp="1"/>
          </p:cNvSpPr>
          <p:nvPr>
            <p:ph type="body" idx="1"/>
          </p:nvPr>
        </p:nvSpPr>
        <p:spPr>
          <a:xfrm>
            <a:off x="107504" y="835070"/>
            <a:ext cx="8928992" cy="3017520"/>
          </a:xfrm>
        </p:spPr>
        <p:txBody>
          <a:bodyPr/>
          <a:lstStyle/>
          <a:p>
            <a:pPr>
              <a:buFont typeface="Wingdings" panose="05000000000000000000" pitchFamily="2" charset="2"/>
              <a:buChar char="Ø"/>
            </a:pPr>
            <a:r>
              <a:rPr lang="es-ES" dirty="0"/>
              <a:t>En los 70 la red ARPANET, antecesora de Internet, estaba formada por un número pequeño de servidores.</a:t>
            </a:r>
          </a:p>
          <a:p>
            <a:pPr>
              <a:buFont typeface="Wingdings" panose="05000000000000000000" pitchFamily="2" charset="2"/>
              <a:buChar char="Ø"/>
            </a:pPr>
            <a:r>
              <a:rPr lang="es-ES" dirty="0"/>
              <a:t>La traducción nombre-IP de todas las máquinas conectadas a la red se mantenía en un fichero de texto (HOSTS) -Actualmente los sistemas operativos UNIX, mantienen un fichero con características similares en /</a:t>
            </a:r>
            <a:r>
              <a:rPr lang="es-ES" dirty="0" err="1"/>
              <a:t>etc</a:t>
            </a:r>
            <a:r>
              <a:rPr lang="es-ES" dirty="0"/>
              <a:t>/hosts-.</a:t>
            </a:r>
          </a:p>
          <a:p>
            <a:pPr>
              <a:buFont typeface="Wingdings" panose="05000000000000000000" pitchFamily="2" charset="2"/>
              <a:buChar char="Ø"/>
            </a:pPr>
            <a:r>
              <a:rPr lang="es-ES" dirty="0"/>
              <a:t>La información de este fichero era mantenida por el Network </a:t>
            </a:r>
            <a:r>
              <a:rPr lang="es-ES" dirty="0" err="1"/>
              <a:t>Information</a:t>
            </a:r>
            <a:r>
              <a:rPr lang="es-ES" dirty="0"/>
              <a:t> Center del Stanford </a:t>
            </a:r>
            <a:r>
              <a:rPr lang="es-ES" dirty="0" err="1"/>
              <a:t>Research</a:t>
            </a:r>
            <a:r>
              <a:rPr lang="es-ES" dirty="0"/>
              <a:t> </a:t>
            </a:r>
            <a:r>
              <a:rPr lang="es-ES" dirty="0" err="1"/>
              <a:t>Institute</a:t>
            </a:r>
            <a:r>
              <a:rPr lang="es-ES" dirty="0"/>
              <a:t> (SRI-NIC).</a:t>
            </a:r>
          </a:p>
          <a:p>
            <a:pPr>
              <a:buFont typeface="Wingdings" panose="05000000000000000000" pitchFamily="2" charset="2"/>
              <a:buChar char="Ø"/>
            </a:pPr>
            <a:r>
              <a:rPr lang="es-ES" dirty="0"/>
              <a:t>Cada administrador de red remitía por correo los cambios que ocurrían en la red bajo su autoridad al NIC.</a:t>
            </a:r>
          </a:p>
          <a:p>
            <a:pPr>
              <a:buFont typeface="Wingdings" panose="05000000000000000000" pitchFamily="2" charset="2"/>
              <a:buChar char="Ø"/>
            </a:pPr>
            <a:r>
              <a:rPr lang="es-ES" dirty="0"/>
              <a:t>Los administradores de redes también se encargaban de descargar periódicamente la última actualización del archivo HOSTS, para incluir los cambios en sus máquinas.</a:t>
            </a:r>
          </a:p>
          <a:p>
            <a:pPr>
              <a:buFont typeface="Wingdings" panose="05000000000000000000" pitchFamily="2" charset="2"/>
              <a:buChar char="Ø"/>
            </a:pPr>
            <a:r>
              <a:rPr lang="es-ES" dirty="0"/>
              <a:t>El archivo HOSTS es un fichero plano.</a:t>
            </a:r>
          </a:p>
          <a:p>
            <a:pPr>
              <a:buFont typeface="Wingdings" panose="05000000000000000000" pitchFamily="2" charset="2"/>
              <a:buChar char="Ø"/>
            </a:pPr>
            <a:r>
              <a:rPr lang="es-ES" dirty="0"/>
              <a:t>En computadoras UNIX el archivo hosts es el /</a:t>
            </a:r>
            <a:r>
              <a:rPr lang="es-ES" dirty="0" err="1"/>
              <a:t>etc</a:t>
            </a:r>
            <a:r>
              <a:rPr lang="es-ES" dirty="0"/>
              <a:t>/host y en sistemas Windows el archivo se encuentra almacenado en el directorio %SYSTEMROOT%\system32\drivers\etc. Contiene, para cada máquina, una línea con su dirección IP y el nombre asociado separados por espacios en blanco o tabuladores.</a:t>
            </a:r>
          </a:p>
          <a:p>
            <a:pPr>
              <a:buFont typeface="Wingdings" panose="05000000000000000000" pitchFamily="2" charset="2"/>
              <a:buChar char="Ø"/>
            </a:pPr>
            <a:r>
              <a:rPr lang="es-ES" dirty="0"/>
              <a:t> La resolución de nombres se lleva a cabo distribuyendo a todos los ordenadores el archivo HOSTS maestro.</a:t>
            </a:r>
          </a:p>
        </p:txBody>
      </p:sp>
    </p:spTree>
    <p:extLst>
      <p:ext uri="{BB962C8B-B14F-4D97-AF65-F5344CB8AC3E}">
        <p14:creationId xmlns:p14="http://schemas.microsoft.com/office/powerpoint/2010/main" val="638064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A439C-85C4-489D-866A-16DA6849CC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8732C7-FC88-AD8D-033D-8F462F6B44BD}"/>
              </a:ext>
            </a:extLst>
          </p:cNvPr>
          <p:cNvSpPr>
            <a:spLocks noGrp="1"/>
          </p:cNvSpPr>
          <p:nvPr>
            <p:ph type="title"/>
          </p:nvPr>
        </p:nvSpPr>
        <p:spPr>
          <a:xfrm>
            <a:off x="0" y="123478"/>
            <a:ext cx="7543800" cy="628605"/>
          </a:xfrm>
        </p:spPr>
        <p:txBody>
          <a:bodyPr/>
          <a:lstStyle/>
          <a:p>
            <a:r>
              <a:rPr lang="es-ES" b="1" dirty="0"/>
              <a:t>Jerarquía de nombres de dominio</a:t>
            </a:r>
          </a:p>
        </p:txBody>
      </p:sp>
      <p:sp>
        <p:nvSpPr>
          <p:cNvPr id="3" name="Marcador de texto 2">
            <a:extLst>
              <a:ext uri="{FF2B5EF4-FFF2-40B4-BE49-F238E27FC236}">
                <a16:creationId xmlns:a16="http://schemas.microsoft.com/office/drawing/2014/main" id="{E5BDE67E-48EE-F8AF-4E6E-B4D4924CF9BD}"/>
              </a:ext>
            </a:extLst>
          </p:cNvPr>
          <p:cNvSpPr>
            <a:spLocks noGrp="1"/>
          </p:cNvSpPr>
          <p:nvPr>
            <p:ph type="body" idx="1"/>
          </p:nvPr>
        </p:nvSpPr>
        <p:spPr>
          <a:xfrm>
            <a:off x="107504" y="1347614"/>
            <a:ext cx="8928992" cy="3017520"/>
          </a:xfrm>
        </p:spPr>
        <p:txBody>
          <a:bodyPr/>
          <a:lstStyle/>
          <a:p>
            <a:pPr marL="76200" indent="0">
              <a:buNone/>
            </a:pPr>
            <a:r>
              <a:rPr lang="es-ES" dirty="0"/>
              <a:t>El espacio de nombres de dominio (el universo de todos los nombres de dominio) está organizado de forma jerárquica. </a:t>
            </a:r>
          </a:p>
          <a:p>
            <a:pPr marL="76200" indent="0">
              <a:buNone/>
            </a:pPr>
            <a:r>
              <a:rPr lang="es-ES" dirty="0"/>
              <a:t>El nivel más alto en la jerarquía es el dominio raíz, que se representa como un punto (".") y el siguiente nivel en la jerarquía se llama Dominio de Nivel Superior (TLD). </a:t>
            </a:r>
          </a:p>
          <a:p>
            <a:pPr marL="76200" indent="0">
              <a:buNone/>
            </a:pPr>
            <a:r>
              <a:rPr lang="es-ES" dirty="0"/>
              <a:t>Sólo hay un dominio raíz, pero hay muchos TLD y cada TLD se llama dominio secundario del dominio raíz. </a:t>
            </a:r>
          </a:p>
          <a:p>
            <a:pPr marL="76200" indent="0">
              <a:buNone/>
            </a:pPr>
            <a:r>
              <a:rPr lang="es-ES" dirty="0"/>
              <a:t>En este contexto, el dominio raíz es el dominio principal, ya que está un nivel por encima de un TLD y cada TLD, a su vez, pueden tener muchos dominios hijos. </a:t>
            </a:r>
          </a:p>
          <a:p>
            <a:pPr marL="76200" indent="0">
              <a:buNone/>
            </a:pPr>
            <a:r>
              <a:rPr lang="es-ES" dirty="0"/>
              <a:t>Los hijos de los dominios de nivel superior se llaman de segundo nivel, los del segundo nivel se llaman de tercer nivel, los del tercer nivel de cuarto, y así sucesivamente.</a:t>
            </a:r>
          </a:p>
          <a:p>
            <a:pPr marL="76200" indent="0">
              <a:buNone/>
            </a:pPr>
            <a:r>
              <a:rPr lang="es-ES" dirty="0"/>
              <a:t>Por lo tanto el DNS, organiza los nombres de máquina (</a:t>
            </a:r>
            <a:r>
              <a:rPr lang="es-ES" dirty="0" err="1"/>
              <a:t>hostname</a:t>
            </a:r>
            <a:r>
              <a:rPr lang="es-ES" dirty="0"/>
              <a:t>) en una jerarquía de dominios separados por el carácter punto '.'</a:t>
            </a:r>
          </a:p>
        </p:txBody>
      </p:sp>
    </p:spTree>
    <p:extLst>
      <p:ext uri="{BB962C8B-B14F-4D97-AF65-F5344CB8AC3E}">
        <p14:creationId xmlns:p14="http://schemas.microsoft.com/office/powerpoint/2010/main" val="160978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A4207-2DE8-0F7C-0913-790248A25E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71EF4B-1E17-F9E1-7EE6-3C002D930EB8}"/>
              </a:ext>
            </a:extLst>
          </p:cNvPr>
          <p:cNvSpPr>
            <a:spLocks noGrp="1"/>
          </p:cNvSpPr>
          <p:nvPr>
            <p:ph type="title"/>
          </p:nvPr>
        </p:nvSpPr>
        <p:spPr>
          <a:xfrm>
            <a:off x="0" y="123478"/>
            <a:ext cx="7543800" cy="628605"/>
          </a:xfrm>
        </p:spPr>
        <p:txBody>
          <a:bodyPr/>
          <a:lstStyle/>
          <a:p>
            <a:r>
              <a:rPr lang="es-ES" b="1" dirty="0"/>
              <a:t>Jerarquía de nombres de dominio</a:t>
            </a:r>
          </a:p>
        </p:txBody>
      </p:sp>
      <p:sp>
        <p:nvSpPr>
          <p:cNvPr id="3" name="Marcador de texto 2">
            <a:extLst>
              <a:ext uri="{FF2B5EF4-FFF2-40B4-BE49-F238E27FC236}">
                <a16:creationId xmlns:a16="http://schemas.microsoft.com/office/drawing/2014/main" id="{CB3E54F5-4CB8-A812-6237-300624DD7532}"/>
              </a:ext>
            </a:extLst>
          </p:cNvPr>
          <p:cNvSpPr>
            <a:spLocks noGrp="1"/>
          </p:cNvSpPr>
          <p:nvPr>
            <p:ph type="body" idx="1"/>
          </p:nvPr>
        </p:nvSpPr>
        <p:spPr>
          <a:xfrm>
            <a:off x="107504" y="843558"/>
            <a:ext cx="8928992" cy="3017520"/>
          </a:xfrm>
        </p:spPr>
        <p:txBody>
          <a:bodyPr/>
          <a:lstStyle/>
          <a:p>
            <a:pPr marL="76200" indent="0">
              <a:buNone/>
            </a:pPr>
            <a:r>
              <a:rPr lang="es-ES" dirty="0"/>
              <a:t>Un dominio es una colección de nodos relacionados de alguna forma, porque están en la misma red, tal como los nodos de una empresa. Por ejemplo:</a:t>
            </a:r>
          </a:p>
          <a:p>
            <a:pPr marL="76200" indent="0">
              <a:buNone/>
            </a:pPr>
            <a:endParaRPr lang="es-ES" dirty="0"/>
          </a:p>
          <a:p>
            <a:pPr marL="704850" lvl="1" indent="-285750">
              <a:buFont typeface="Arial" panose="020B0604020202020204" pitchFamily="34" charset="0"/>
              <a:buChar char="•"/>
            </a:pPr>
            <a:r>
              <a:rPr lang="es-ES" sz="1600" dirty="0"/>
              <a:t>rrhh.departamento.empresa.org</a:t>
            </a:r>
          </a:p>
          <a:p>
            <a:pPr marL="704850" lvl="1" indent="-285750">
              <a:buFont typeface="Arial" panose="020B0604020202020204" pitchFamily="34" charset="0"/>
              <a:buChar char="•"/>
            </a:pPr>
            <a:r>
              <a:rPr lang="es-ES" sz="1600" dirty="0"/>
              <a:t>marketing.departamento.empresa.org</a:t>
            </a:r>
          </a:p>
          <a:p>
            <a:pPr marL="704850" lvl="1" indent="-285750">
              <a:buFont typeface="Arial" panose="020B0604020202020204" pitchFamily="34" charset="0"/>
              <a:buChar char="•"/>
            </a:pPr>
            <a:r>
              <a:rPr lang="es-ES" sz="1600" dirty="0"/>
              <a:t>contabilidad.consultas.empresa.org</a:t>
            </a:r>
          </a:p>
          <a:p>
            <a:pPr marL="76200" indent="0">
              <a:buNone/>
            </a:pPr>
            <a:endParaRPr lang="es-ES" dirty="0"/>
          </a:p>
          <a:p>
            <a:pPr marL="76200" indent="0">
              <a:buNone/>
            </a:pPr>
            <a:r>
              <a:rPr lang="es-ES" dirty="0"/>
              <a:t>Donde:</a:t>
            </a:r>
          </a:p>
          <a:p>
            <a:pPr marL="704850" lvl="1" indent="-285750">
              <a:buFont typeface="Arial" panose="020B0604020202020204" pitchFamily="34" charset="0"/>
              <a:buChar char="•"/>
            </a:pPr>
            <a:r>
              <a:rPr lang="es-ES" sz="1600" dirty="0"/>
              <a:t>La empresa agrupa sus nodos en el dominio de primer nivel "</a:t>
            </a:r>
            <a:r>
              <a:rPr lang="es-ES" sz="1600" dirty="0" err="1"/>
              <a:t>org</a:t>
            </a:r>
            <a:r>
              <a:rPr lang="es-ES" sz="1600" dirty="0"/>
              <a:t>". Éste es un TLD.</a:t>
            </a:r>
          </a:p>
          <a:p>
            <a:pPr marL="704850" lvl="1" indent="-285750">
              <a:buFont typeface="Arial" panose="020B0604020202020204" pitchFamily="34" charset="0"/>
              <a:buChar char="•"/>
            </a:pPr>
            <a:r>
              <a:rPr lang="es-ES" sz="1600" dirty="0"/>
              <a:t>La empresa tiene un subdominio, dominio de segundo nivel "empresa" bajo "</a:t>
            </a:r>
            <a:r>
              <a:rPr lang="es-ES" sz="1600" dirty="0" err="1"/>
              <a:t>org</a:t>
            </a:r>
            <a:r>
              <a:rPr lang="es-ES" sz="1600" dirty="0"/>
              <a:t>". Así "empresa" es un dominio de segundo nivel, hijo del TLD "</a:t>
            </a:r>
            <a:r>
              <a:rPr lang="es-ES" sz="1600" dirty="0" err="1"/>
              <a:t>org</a:t>
            </a:r>
            <a:r>
              <a:rPr lang="es-ES" sz="1600" dirty="0"/>
              <a:t>".</a:t>
            </a:r>
          </a:p>
          <a:p>
            <a:pPr marL="704850" lvl="1" indent="-285750">
              <a:buFont typeface="Arial" panose="020B0604020202020204" pitchFamily="34" charset="0"/>
              <a:buChar char="•"/>
            </a:pPr>
            <a:r>
              <a:rPr lang="es-ES" sz="1600" dirty="0"/>
              <a:t>A su vez puedes encontrar nuevos subdominios dentro, en este caso: "departamento" y "consultas". Es decir, dominios de tercer nivel, hijos a su vez del dominio de segundo nivel "empresa".</a:t>
            </a:r>
          </a:p>
          <a:p>
            <a:pPr marL="76200" indent="0">
              <a:buNone/>
            </a:pPr>
            <a:endParaRPr lang="es-ES" dirty="0"/>
          </a:p>
          <a:p>
            <a:pPr marL="76200" indent="0">
              <a:buNone/>
            </a:pPr>
            <a:endParaRPr lang="es-ES" dirty="0"/>
          </a:p>
        </p:txBody>
      </p:sp>
    </p:spTree>
    <p:extLst>
      <p:ext uri="{BB962C8B-B14F-4D97-AF65-F5344CB8AC3E}">
        <p14:creationId xmlns:p14="http://schemas.microsoft.com/office/powerpoint/2010/main" val="27520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C5D8D-7845-4E5C-7949-D89249592EB9}"/>
              </a:ext>
            </a:extLst>
          </p:cNvPr>
          <p:cNvSpPr>
            <a:spLocks noGrp="1"/>
          </p:cNvSpPr>
          <p:nvPr>
            <p:ph type="title"/>
          </p:nvPr>
        </p:nvSpPr>
        <p:spPr/>
        <p:txBody>
          <a:bodyPr/>
          <a:lstStyle/>
          <a:p>
            <a:r>
              <a:rPr lang="es-ES" b="1" dirty="0"/>
              <a:t>Jerarquía de nombres de dominio</a:t>
            </a:r>
            <a:endParaRPr lang="es-ES" dirty="0"/>
          </a:p>
        </p:txBody>
      </p:sp>
      <p:sp>
        <p:nvSpPr>
          <p:cNvPr id="3" name="Marcador de texto 2">
            <a:extLst>
              <a:ext uri="{FF2B5EF4-FFF2-40B4-BE49-F238E27FC236}">
                <a16:creationId xmlns:a16="http://schemas.microsoft.com/office/drawing/2014/main" id="{B4CAA525-AEB0-4047-651D-DD8DF5FCA5D4}"/>
              </a:ext>
            </a:extLst>
          </p:cNvPr>
          <p:cNvSpPr>
            <a:spLocks noGrp="1"/>
          </p:cNvSpPr>
          <p:nvPr>
            <p:ph type="body" idx="1"/>
          </p:nvPr>
        </p:nvSpPr>
        <p:spPr>
          <a:xfrm>
            <a:off x="107504" y="1384301"/>
            <a:ext cx="8712968" cy="3017520"/>
          </a:xfrm>
        </p:spPr>
        <p:txBody>
          <a:bodyPr/>
          <a:lstStyle/>
          <a:p>
            <a:pPr marL="76200" indent="0">
              <a:buNone/>
            </a:pPr>
            <a:r>
              <a:rPr lang="es-ES" dirty="0"/>
              <a:t>Finalmente, un nodo que tendrá un nombre completo conocido como totalmente cualificado o FQDN, que es la concatenación de: TLD, dominio de segundo nivel, dominio de tercer nivel, etc., tal como:</a:t>
            </a:r>
          </a:p>
          <a:p>
            <a:pPr marL="76200" indent="0">
              <a:buNone/>
            </a:pPr>
            <a:endParaRPr lang="es-ES" dirty="0"/>
          </a:p>
          <a:p>
            <a:pPr marL="76200" indent="0">
              <a:buNone/>
            </a:pPr>
            <a:endParaRPr lang="es-ES" dirty="0"/>
          </a:p>
          <a:p>
            <a:pPr marL="76200" indent="0">
              <a:buNone/>
            </a:pPr>
            <a:r>
              <a:rPr lang="es-ES" dirty="0"/>
              <a:t>rrhh.departamento.empresa.org, marketing.departamento.empresa.org, contabilidad.consultas.empresa.org. </a:t>
            </a:r>
          </a:p>
          <a:p>
            <a:pPr marL="76200" indent="0">
              <a:buNone/>
            </a:pPr>
            <a:endParaRPr lang="es-ES" dirty="0"/>
          </a:p>
          <a:p>
            <a:endParaRPr lang="es-ES" dirty="0"/>
          </a:p>
        </p:txBody>
      </p:sp>
    </p:spTree>
    <p:extLst>
      <p:ext uri="{BB962C8B-B14F-4D97-AF65-F5344CB8AC3E}">
        <p14:creationId xmlns:p14="http://schemas.microsoft.com/office/powerpoint/2010/main" val="132132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C5A70-BC86-6944-EAE3-A03598EE9C26}"/>
            </a:ext>
          </a:extLst>
        </p:cNvPr>
        <p:cNvGrpSpPr/>
        <p:nvPr/>
      </p:nvGrpSpPr>
      <p:grpSpPr>
        <a:xfrm>
          <a:off x="0" y="0"/>
          <a:ext cx="0" cy="0"/>
          <a:chOff x="0" y="0"/>
          <a:chExt cx="0" cy="0"/>
        </a:xfrm>
      </p:grpSpPr>
      <p:sp>
        <p:nvSpPr>
          <p:cNvPr id="4" name="Marcador de texto 3">
            <a:extLst>
              <a:ext uri="{FF2B5EF4-FFF2-40B4-BE49-F238E27FC236}">
                <a16:creationId xmlns:a16="http://schemas.microsoft.com/office/drawing/2014/main" id="{3FA3E7DA-AF77-AC1B-CA09-C71DF41D9395}"/>
              </a:ext>
            </a:extLst>
          </p:cNvPr>
          <p:cNvSpPr>
            <a:spLocks noGrp="1"/>
          </p:cNvSpPr>
          <p:nvPr>
            <p:ph type="body" idx="1"/>
          </p:nvPr>
        </p:nvSpPr>
        <p:spPr>
          <a:xfrm>
            <a:off x="167150" y="411510"/>
            <a:ext cx="5045184" cy="3017520"/>
          </a:xfrm>
        </p:spPr>
        <p:txBody>
          <a:bodyPr/>
          <a:lstStyle/>
          <a:p>
            <a:r>
              <a:rPr lang="es-ES" dirty="0"/>
              <a:t>En la siguiente figura puedes ver una parte del espacio de nombres. </a:t>
            </a:r>
          </a:p>
          <a:p>
            <a:r>
              <a:rPr lang="es-ES" dirty="0"/>
              <a:t>La raíz del árbol, que se identifica con un punto sencillo, es lo que se denomina dominio raíz y es el origen de todos los dominios. </a:t>
            </a:r>
          </a:p>
          <a:p>
            <a:r>
              <a:rPr lang="es-ES" dirty="0"/>
              <a:t>Para indicar que un nombre es FQDN, a veces se termina su escritura en un punto, aunque por lo general se omite. Este punto significa que el último componente del nombre es el dominio raíz. </a:t>
            </a:r>
          </a:p>
          <a:p>
            <a:r>
              <a:rPr lang="es-ES" dirty="0"/>
              <a:t>En la imagen de la derecha (Árbol DNS) puedes observar un ejemplo de qué elemento forma cada nivel hasta llegar al nombre de dominio.</a:t>
            </a:r>
          </a:p>
          <a:p>
            <a:endParaRPr lang="es-ES" dirty="0"/>
          </a:p>
          <a:p>
            <a:r>
              <a:rPr lang="es-ES" dirty="0"/>
              <a:t>El símbolo del dominio raíz es el punto situado más a la derecha del nombre del dominio.</a:t>
            </a:r>
          </a:p>
        </p:txBody>
      </p:sp>
      <p:pic>
        <p:nvPicPr>
          <p:cNvPr id="6" name="Imagen 5" descr="Diagrama&#10;&#10;Descripción generada automáticamente">
            <a:extLst>
              <a:ext uri="{FF2B5EF4-FFF2-40B4-BE49-F238E27FC236}">
                <a16:creationId xmlns:a16="http://schemas.microsoft.com/office/drawing/2014/main" id="{F1668514-63E0-D648-E700-82093718498F}"/>
              </a:ext>
            </a:extLst>
          </p:cNvPr>
          <p:cNvPicPr>
            <a:picLocks noChangeAspect="1"/>
          </p:cNvPicPr>
          <p:nvPr/>
        </p:nvPicPr>
        <p:blipFill>
          <a:blip r:embed="rId2"/>
          <a:stretch>
            <a:fillRect/>
          </a:stretch>
        </p:blipFill>
        <p:spPr>
          <a:xfrm>
            <a:off x="5868144" y="1851670"/>
            <a:ext cx="3089498" cy="2746220"/>
          </a:xfrm>
          <a:prstGeom prst="rect">
            <a:avLst/>
          </a:prstGeom>
        </p:spPr>
      </p:pic>
    </p:spTree>
    <p:extLst>
      <p:ext uri="{BB962C8B-B14F-4D97-AF65-F5344CB8AC3E}">
        <p14:creationId xmlns:p14="http://schemas.microsoft.com/office/powerpoint/2010/main" val="4154508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138D5-1F2F-8652-AB65-7A11126FC68B}"/>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D8B7B73-9D3C-A152-3553-91C6F25A5A44}"/>
              </a:ext>
            </a:extLst>
          </p:cNvPr>
          <p:cNvSpPr>
            <a:spLocks noGrp="1"/>
          </p:cNvSpPr>
          <p:nvPr>
            <p:ph type="body" idx="1"/>
          </p:nvPr>
        </p:nvSpPr>
        <p:spPr>
          <a:xfrm>
            <a:off x="395536" y="555526"/>
            <a:ext cx="7543800" cy="1944216"/>
          </a:xfrm>
        </p:spPr>
        <p:txBody>
          <a:bodyPr/>
          <a:lstStyle/>
          <a:p>
            <a:r>
              <a:rPr lang="es-ES" dirty="0"/>
              <a:t>Sólo hay una raíz de dominio, pero hay más de 250 dominios de nivel superior, clasificados en los siguientes tres tipos:</a:t>
            </a:r>
          </a:p>
          <a:p>
            <a:endParaRPr lang="es-ES" dirty="0"/>
          </a:p>
          <a:p>
            <a:pPr>
              <a:buFont typeface="Wingdings" panose="05000000000000000000" pitchFamily="2" charset="2"/>
              <a:buChar char="Ø"/>
            </a:pPr>
            <a:r>
              <a:rPr lang="es-ES" dirty="0"/>
              <a:t>TLD de código de país (</a:t>
            </a:r>
            <a:r>
              <a:rPr lang="es-ES" dirty="0" err="1"/>
              <a:t>ccTLD</a:t>
            </a:r>
            <a:r>
              <a:rPr lang="es-ES" dirty="0"/>
              <a:t>): dominios asociados con países y territorios. Hay más de 240 </a:t>
            </a:r>
            <a:r>
              <a:rPr lang="es-ES" dirty="0" err="1"/>
              <a:t>ccTLD</a:t>
            </a:r>
            <a:r>
              <a:rPr lang="es-ES" dirty="0"/>
              <a:t>. Están formados por 2 letras, por ejemplo: es, </a:t>
            </a:r>
            <a:r>
              <a:rPr lang="es-ES" dirty="0" err="1"/>
              <a:t>uk</a:t>
            </a:r>
            <a:r>
              <a:rPr lang="es-ES" dirty="0"/>
              <a:t>, en, y </a:t>
            </a:r>
            <a:r>
              <a:rPr lang="es-ES" dirty="0" err="1"/>
              <a:t>jp</a:t>
            </a:r>
            <a:r>
              <a:rPr lang="es-ES" dirty="0"/>
              <a:t>.</a:t>
            </a:r>
          </a:p>
          <a:p>
            <a:pPr>
              <a:buFont typeface="Wingdings" panose="05000000000000000000" pitchFamily="2" charset="2"/>
              <a:buChar char="Ø"/>
            </a:pPr>
            <a:r>
              <a:rPr lang="es-ES" dirty="0"/>
              <a:t>Dominios de nivel superior genéricos (</a:t>
            </a:r>
            <a:r>
              <a:rPr lang="es-ES" dirty="0" err="1"/>
              <a:t>gTLD</a:t>
            </a:r>
            <a:r>
              <a:rPr lang="es-ES" dirty="0"/>
              <a:t>): están formados por 3 o más letras. A su vez se subdividen en:</a:t>
            </a:r>
          </a:p>
          <a:p>
            <a:pPr>
              <a:buFont typeface="Wingdings" panose="05000000000000000000" pitchFamily="2" charset="2"/>
              <a:buChar char="Ø"/>
            </a:pPr>
            <a:endParaRPr lang="es-ES" dirty="0"/>
          </a:p>
          <a:p>
            <a:pPr lvl="1">
              <a:buFont typeface="Arial" panose="020B0604020202020204" pitchFamily="34" charset="0"/>
              <a:buChar char="•"/>
            </a:pPr>
            <a:r>
              <a:rPr lang="es-ES" sz="1600" dirty="0"/>
              <a:t>Dominios de internet patrocinados (</a:t>
            </a:r>
            <a:r>
              <a:rPr lang="es-ES" sz="1600" dirty="0" err="1"/>
              <a:t>sTLD</a:t>
            </a:r>
            <a:r>
              <a:rPr lang="es-ES" sz="1600" dirty="0"/>
              <a:t>): representan una comunidad de intereses, es decir, detrás existe una organización u organismo público que propone el dominio y establece las reglas para optar a dicho dominio. Por ejemplo: </a:t>
            </a:r>
            <a:r>
              <a:rPr lang="es-ES" sz="1600" dirty="0" err="1"/>
              <a:t>edu</a:t>
            </a:r>
            <a:r>
              <a:rPr lang="es-ES" sz="1600" dirty="0"/>
              <a:t>, </a:t>
            </a:r>
            <a:r>
              <a:rPr lang="es-ES" sz="1600" dirty="0" err="1"/>
              <a:t>gov</a:t>
            </a:r>
            <a:r>
              <a:rPr lang="es-ES" sz="1600" dirty="0"/>
              <a:t>, </a:t>
            </a:r>
            <a:r>
              <a:rPr lang="es-ES" sz="1600" dirty="0" err="1"/>
              <a:t>int</a:t>
            </a:r>
            <a:r>
              <a:rPr lang="es-ES" sz="1600" dirty="0"/>
              <a:t>, mil, </a:t>
            </a:r>
            <a:r>
              <a:rPr lang="es-ES" sz="1600" dirty="0" err="1"/>
              <a:t>aero</a:t>
            </a:r>
            <a:r>
              <a:rPr lang="es-ES" sz="1600" dirty="0"/>
              <a:t>, </a:t>
            </a:r>
            <a:r>
              <a:rPr lang="es-ES" sz="1600" dirty="0" err="1"/>
              <a:t>museum</a:t>
            </a:r>
            <a:r>
              <a:rPr lang="es-ES" sz="1600" dirty="0"/>
              <a:t>.</a:t>
            </a:r>
          </a:p>
          <a:p>
            <a:pPr lvl="1">
              <a:buFont typeface="Arial" panose="020B0604020202020204" pitchFamily="34" charset="0"/>
              <a:buChar char="•"/>
            </a:pPr>
            <a:r>
              <a:rPr lang="es-ES" sz="1600" dirty="0"/>
              <a:t>Dominios de internet no patrocinados (</a:t>
            </a:r>
            <a:r>
              <a:rPr lang="es-ES" sz="1600" dirty="0" err="1"/>
              <a:t>uTLD</a:t>
            </a:r>
            <a:r>
              <a:rPr lang="es-ES" sz="1600" dirty="0"/>
              <a:t>). Sin una organización detrás que establezca las reglas para optar a dicho dominio. La lista de </a:t>
            </a:r>
            <a:r>
              <a:rPr lang="es-ES" sz="1600" dirty="0" err="1"/>
              <a:t>gTLD</a:t>
            </a:r>
            <a:r>
              <a:rPr lang="es-ES" sz="1600" dirty="0"/>
              <a:t> incluye: </a:t>
            </a:r>
            <a:r>
              <a:rPr lang="es-ES" sz="1600" dirty="0" err="1"/>
              <a:t>com</a:t>
            </a:r>
            <a:r>
              <a:rPr lang="es-ES" sz="1600" dirty="0"/>
              <a:t>, net, </a:t>
            </a:r>
            <a:r>
              <a:rPr lang="es-ES" sz="1600" dirty="0" err="1"/>
              <a:t>org</a:t>
            </a:r>
            <a:r>
              <a:rPr lang="es-ES" sz="1600" dirty="0"/>
              <a:t>, </a:t>
            </a:r>
            <a:r>
              <a:rPr lang="es-ES" sz="1600" dirty="0" err="1"/>
              <a:t>biz</a:t>
            </a:r>
            <a:r>
              <a:rPr lang="es-ES" sz="1600" dirty="0"/>
              <a:t>, </a:t>
            </a:r>
            <a:r>
              <a:rPr lang="es-ES" sz="1600" dirty="0" err="1"/>
              <a:t>info</a:t>
            </a:r>
            <a:r>
              <a:rPr lang="es-ES" sz="1600" dirty="0"/>
              <a:t>.</a:t>
            </a:r>
          </a:p>
          <a:p>
            <a:pPr lvl="1">
              <a:buFont typeface="Arial" panose="020B0604020202020204" pitchFamily="34" charset="0"/>
              <a:buChar char="•"/>
            </a:pPr>
            <a:endParaRPr lang="es-ES" sz="1600" dirty="0"/>
          </a:p>
          <a:p>
            <a:endParaRPr lang="es-ES" dirty="0"/>
          </a:p>
          <a:p>
            <a:endParaRPr lang="es-ES" dirty="0"/>
          </a:p>
        </p:txBody>
      </p:sp>
    </p:spTree>
    <p:extLst>
      <p:ext uri="{BB962C8B-B14F-4D97-AF65-F5344CB8AC3E}">
        <p14:creationId xmlns:p14="http://schemas.microsoft.com/office/powerpoint/2010/main" val="5924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592597B-F754-F16E-3D42-6023FCB0F52A}"/>
              </a:ext>
            </a:extLst>
          </p:cNvPr>
          <p:cNvSpPr>
            <a:spLocks noGrp="1"/>
          </p:cNvSpPr>
          <p:nvPr>
            <p:ph type="body" idx="1"/>
          </p:nvPr>
        </p:nvSpPr>
        <p:spPr>
          <a:xfrm>
            <a:off x="251520" y="1062990"/>
            <a:ext cx="8352928" cy="3017520"/>
          </a:xfrm>
        </p:spPr>
        <p:txBody>
          <a:bodyPr/>
          <a:lstStyle/>
          <a:p>
            <a:r>
              <a:rPr lang="es-ES" sz="1800" dirty="0"/>
              <a:t>En el despliegue de una aplicación web pueden aparecer distintos servicios de red. El conocimiento de su naturaleza y comportamiento pueden ayudarnos a mejorar nuestros flujos de trabajo.</a:t>
            </a:r>
          </a:p>
          <a:p>
            <a:endParaRPr lang="es-ES" sz="1800" dirty="0"/>
          </a:p>
          <a:p>
            <a:pPr>
              <a:buFont typeface="Wingdings" panose="05000000000000000000" pitchFamily="2" charset="2"/>
              <a:buChar char="Ø"/>
            </a:pPr>
            <a:r>
              <a:rPr lang="es-ES" sz="1800" dirty="0"/>
              <a:t>FTP</a:t>
            </a:r>
          </a:p>
          <a:p>
            <a:pPr>
              <a:buFont typeface="Wingdings" panose="05000000000000000000" pitchFamily="2" charset="2"/>
              <a:buChar char="Ø"/>
            </a:pPr>
            <a:r>
              <a:rPr lang="es-ES" sz="1800" dirty="0"/>
              <a:t>SSH</a:t>
            </a:r>
          </a:p>
          <a:p>
            <a:pPr>
              <a:buFont typeface="Wingdings" panose="05000000000000000000" pitchFamily="2" charset="2"/>
              <a:buChar char="Ø"/>
            </a:pPr>
            <a:r>
              <a:rPr lang="es-ES" sz="1800" dirty="0"/>
              <a:t>DNS</a:t>
            </a:r>
          </a:p>
          <a:p>
            <a:pPr>
              <a:buFont typeface="Wingdings" panose="05000000000000000000" pitchFamily="2" charset="2"/>
              <a:buChar char="Ø"/>
            </a:pPr>
            <a:r>
              <a:rPr lang="es-ES" sz="1800" dirty="0"/>
              <a:t>LDAP</a:t>
            </a:r>
          </a:p>
        </p:txBody>
      </p:sp>
    </p:spTree>
    <p:extLst>
      <p:ext uri="{BB962C8B-B14F-4D97-AF65-F5344CB8AC3E}">
        <p14:creationId xmlns:p14="http://schemas.microsoft.com/office/powerpoint/2010/main" val="164284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6FD6-B1D5-911B-7FF2-4975AF41BA8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3ADCF864-0E76-0B86-AAC7-EB0AFFB700E8}"/>
              </a:ext>
            </a:extLst>
          </p:cNvPr>
          <p:cNvSpPr>
            <a:spLocks noGrp="1"/>
          </p:cNvSpPr>
          <p:nvPr>
            <p:ph type="body" idx="1"/>
          </p:nvPr>
        </p:nvSpPr>
        <p:spPr>
          <a:xfrm>
            <a:off x="539552" y="1419622"/>
            <a:ext cx="7543800" cy="1944216"/>
          </a:xfrm>
        </p:spPr>
        <p:txBody>
          <a:bodyPr/>
          <a:lstStyle/>
          <a:p>
            <a:r>
              <a:rPr lang="es-ES" dirty="0"/>
              <a:t>En el siguiente enlace puedes encontrar una lista actualizada de los dominios de primer nivel existentes.</a:t>
            </a:r>
          </a:p>
          <a:p>
            <a:endParaRPr lang="es-ES" dirty="0"/>
          </a:p>
          <a:p>
            <a:endParaRPr lang="es-ES" dirty="0"/>
          </a:p>
          <a:p>
            <a:r>
              <a:rPr lang="es-ES" dirty="0">
                <a:hlinkClick r:id="rId2" tooltip="Acceder a lista dominios de primer nivel. (Se abre en una nueva ventana)"/>
              </a:rPr>
              <a:t>Lista actualizada de los dominios de primer nivel existentes.</a:t>
            </a:r>
            <a:endParaRPr lang="es-ES" b="1" dirty="0"/>
          </a:p>
          <a:p>
            <a:endParaRPr lang="es-ES" b="1" dirty="0"/>
          </a:p>
          <a:p>
            <a:endParaRPr lang="es-ES" b="1" dirty="0"/>
          </a:p>
          <a:p>
            <a:endParaRPr lang="es-ES" dirty="0"/>
          </a:p>
          <a:p>
            <a:endParaRPr lang="es-ES" dirty="0"/>
          </a:p>
          <a:p>
            <a:endParaRPr lang="es-ES" dirty="0"/>
          </a:p>
        </p:txBody>
      </p:sp>
    </p:spTree>
    <p:extLst>
      <p:ext uri="{BB962C8B-B14F-4D97-AF65-F5344CB8AC3E}">
        <p14:creationId xmlns:p14="http://schemas.microsoft.com/office/powerpoint/2010/main" val="58890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4347-BBAB-1FCD-5C30-DF930AC66D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42241A-BB1C-DA44-C491-3AC6597FB096}"/>
              </a:ext>
            </a:extLst>
          </p:cNvPr>
          <p:cNvSpPr>
            <a:spLocks noGrp="1"/>
          </p:cNvSpPr>
          <p:nvPr>
            <p:ph type="title"/>
          </p:nvPr>
        </p:nvSpPr>
        <p:spPr>
          <a:xfrm>
            <a:off x="-12411" y="0"/>
            <a:ext cx="7543800" cy="628605"/>
          </a:xfrm>
        </p:spPr>
        <p:txBody>
          <a:bodyPr/>
          <a:lstStyle/>
          <a:p>
            <a:r>
              <a:rPr lang="es-ES" b="1" dirty="0"/>
              <a:t>Ventajas del DNS</a:t>
            </a:r>
          </a:p>
        </p:txBody>
      </p:sp>
      <p:sp>
        <p:nvSpPr>
          <p:cNvPr id="3" name="Marcador de texto 2">
            <a:extLst>
              <a:ext uri="{FF2B5EF4-FFF2-40B4-BE49-F238E27FC236}">
                <a16:creationId xmlns:a16="http://schemas.microsoft.com/office/drawing/2014/main" id="{E4167DEA-E6C6-F4C3-F5AF-4AB5D0A50972}"/>
              </a:ext>
            </a:extLst>
          </p:cNvPr>
          <p:cNvSpPr>
            <a:spLocks noGrp="1"/>
          </p:cNvSpPr>
          <p:nvPr>
            <p:ph type="body" idx="1"/>
          </p:nvPr>
        </p:nvSpPr>
        <p:spPr>
          <a:xfrm>
            <a:off x="25973" y="699542"/>
            <a:ext cx="8712968" cy="3017520"/>
          </a:xfrm>
        </p:spPr>
        <p:txBody>
          <a:bodyPr/>
          <a:lstStyle/>
          <a:p>
            <a:pPr marL="76200" indent="0">
              <a:buNone/>
            </a:pPr>
            <a:r>
              <a:rPr lang="es-ES" dirty="0"/>
              <a:t>¿Qué pasaría si dispones de 20 equipos y en todos actualizas una entrada DNS en el fichero /</a:t>
            </a:r>
            <a:r>
              <a:rPr lang="es-ES" dirty="0" err="1"/>
              <a:t>etc</a:t>
            </a:r>
            <a:r>
              <a:rPr lang="es-ES" dirty="0"/>
              <a:t>/hosts, salvo en 3 de ellos? Sí, esos tres quedarían no actualizados. ¿Y si en la próxima actualización el cambio no se replica en otros 3, que pueden ser los mismos o no? ¿Y en la próxima …?</a:t>
            </a:r>
          </a:p>
          <a:p>
            <a:pPr marL="76200" indent="0">
              <a:buNone/>
            </a:pPr>
            <a:endParaRPr lang="es-ES" dirty="0"/>
          </a:p>
          <a:p>
            <a:pPr marL="76200" indent="0">
              <a:buNone/>
            </a:pPr>
            <a:r>
              <a:rPr lang="es-ES" dirty="0"/>
              <a:t>Bien, parece que el sistema de modificar el archivo /</a:t>
            </a:r>
            <a:r>
              <a:rPr lang="es-ES" dirty="0" err="1"/>
              <a:t>etc</a:t>
            </a:r>
            <a:r>
              <a:rPr lang="es-ES" dirty="0"/>
              <a:t>/hosts no es muy buena idea, puesto que al ser cambios estáticos, más de un cambio puede quedar en el tintero, obteniendo al final un sistema no homogéneo. Así, parece claro que la solución, para obtener un sistema no heterogéneo es el DNS.</a:t>
            </a:r>
          </a:p>
          <a:p>
            <a:pPr marL="76200" indent="0">
              <a:buNone/>
            </a:pPr>
            <a:endParaRPr lang="es-ES" dirty="0"/>
          </a:p>
          <a:p>
            <a:pPr marL="76200" indent="0">
              <a:buNone/>
            </a:pPr>
            <a:r>
              <a:rPr lang="es-ES" dirty="0"/>
              <a:t>El DNS permite que cualquier cambio efectuado solamente en un servidor se replique en todos los servidores DNS que la configuración permita, de tal forma que el cambio sólo se efectúa en un servidor, obteniendo así facilidad y simplicidad en el cambio. Por lo tanto, cualquier cambio es dinámico: configuras solamente un servidor y éste se encarga de replicar el cambio.</a:t>
            </a:r>
          </a:p>
          <a:p>
            <a:pPr marL="76200" indent="0">
              <a:buNone/>
            </a:pPr>
            <a:endParaRPr lang="es-ES" dirty="0"/>
          </a:p>
        </p:txBody>
      </p:sp>
    </p:spTree>
    <p:extLst>
      <p:ext uri="{BB962C8B-B14F-4D97-AF65-F5344CB8AC3E}">
        <p14:creationId xmlns:p14="http://schemas.microsoft.com/office/powerpoint/2010/main" val="383510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0F832-5663-F4AC-0AA3-65960154C685}"/>
              </a:ext>
            </a:extLst>
          </p:cNvPr>
          <p:cNvSpPr>
            <a:spLocks noGrp="1"/>
          </p:cNvSpPr>
          <p:nvPr>
            <p:ph type="title"/>
          </p:nvPr>
        </p:nvSpPr>
        <p:spPr/>
        <p:txBody>
          <a:bodyPr/>
          <a:lstStyle/>
          <a:p>
            <a:r>
              <a:rPr lang="es-ES" b="1" dirty="0"/>
              <a:t>Ventajas del DNS</a:t>
            </a:r>
            <a:endParaRPr lang="es-ES" dirty="0"/>
          </a:p>
        </p:txBody>
      </p:sp>
      <p:sp>
        <p:nvSpPr>
          <p:cNvPr id="3" name="Marcador de texto 2">
            <a:extLst>
              <a:ext uri="{FF2B5EF4-FFF2-40B4-BE49-F238E27FC236}">
                <a16:creationId xmlns:a16="http://schemas.microsoft.com/office/drawing/2014/main" id="{E7A093F9-5A0D-38CC-AD3B-09C45A91C505}"/>
              </a:ext>
            </a:extLst>
          </p:cNvPr>
          <p:cNvSpPr>
            <a:spLocks noGrp="1"/>
          </p:cNvSpPr>
          <p:nvPr>
            <p:ph type="body" idx="1"/>
          </p:nvPr>
        </p:nvSpPr>
        <p:spPr/>
        <p:txBody>
          <a:bodyPr/>
          <a:lstStyle/>
          <a:p>
            <a:pPr marL="76200" indent="0">
              <a:buNone/>
            </a:pPr>
            <a:r>
              <a:rPr lang="es-ES" dirty="0"/>
              <a:t>Por otro lado, ¿qué es lo que pasa si un servidor DNS está caído y por lo tanto la conectividad con el mismo no es posible? ¿Quedaría todo el sistema inhabilitado? ¿Te podrías conectar aún a páginas web?</a:t>
            </a:r>
          </a:p>
          <a:p>
            <a:pPr marL="76200" indent="0">
              <a:buNone/>
            </a:pPr>
            <a:endParaRPr lang="es-ES" dirty="0"/>
          </a:p>
          <a:p>
            <a:pPr marL="76200" indent="0">
              <a:buNone/>
            </a:pPr>
            <a:r>
              <a:rPr lang="es-ES" dirty="0"/>
              <a:t>Bien, pues como cada servidor DNS se ocupa de su zona, eso no imposibilita el acceso a otras zonas y por lo tanto a la visibilidad y conectividad de otros dominios que no dependan de ese servidor DNS. Es más, es posible que no solamente exista un servidor DNS configurado para controlar esa zona, y por lo tanto tampoco esa zona estuviese no visible.</a:t>
            </a:r>
          </a:p>
          <a:p>
            <a:pPr marL="76200" indent="0">
              <a:buNone/>
            </a:pPr>
            <a:endParaRPr lang="es-ES" dirty="0"/>
          </a:p>
          <a:p>
            <a:endParaRPr lang="es-ES" dirty="0"/>
          </a:p>
          <a:p>
            <a:endParaRPr lang="es-ES" dirty="0"/>
          </a:p>
        </p:txBody>
      </p:sp>
    </p:spTree>
    <p:extLst>
      <p:ext uri="{BB962C8B-B14F-4D97-AF65-F5344CB8AC3E}">
        <p14:creationId xmlns:p14="http://schemas.microsoft.com/office/powerpoint/2010/main" val="3246369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0BF6FF2-5408-C100-7B5B-A5BA81CD71A4}"/>
              </a:ext>
            </a:extLst>
          </p:cNvPr>
          <p:cNvSpPr>
            <a:spLocks noGrp="1"/>
          </p:cNvSpPr>
          <p:nvPr>
            <p:ph type="body" idx="1"/>
          </p:nvPr>
        </p:nvSpPr>
        <p:spPr>
          <a:xfrm>
            <a:off x="539552" y="843558"/>
            <a:ext cx="7543800" cy="3017520"/>
          </a:xfrm>
        </p:spPr>
        <p:txBody>
          <a:bodyPr/>
          <a:lstStyle/>
          <a:p>
            <a:r>
              <a:rPr lang="es-ES" b="1" dirty="0"/>
              <a:t>Una zona DNS </a:t>
            </a:r>
            <a:r>
              <a:rPr lang="es-ES" dirty="0"/>
              <a:t>es aquella parte del DNS para la cual se ha delegado la administración. es decir, cuando configuras un dominio en un servidor DNS éste debe pertenecer a una zona. Así, en los archivos de configuración de zona se indicará qué IP va con el servicio web www, el servicio de correo mail, etc. Los tipos de zonas posibles son dos:</a:t>
            </a:r>
          </a:p>
          <a:p>
            <a:endParaRPr lang="es-ES" dirty="0"/>
          </a:p>
          <a:p>
            <a:r>
              <a:rPr lang="es-ES" b="1" dirty="0"/>
              <a:t>    Zona de Búsqueda Directa: </a:t>
            </a:r>
            <a:r>
              <a:rPr lang="es-ES" dirty="0"/>
              <a:t>las resoluciones de esta zona devuelven la dirección IP correspondiente al recurso solicitado. Realiza las resoluciones que esperan como respuesta la dirección IP de un determinado recurso.</a:t>
            </a:r>
          </a:p>
          <a:p>
            <a:endParaRPr lang="es-ES" dirty="0"/>
          </a:p>
          <a:p>
            <a:r>
              <a:rPr lang="es-ES" b="1" dirty="0"/>
              <a:t>    Zona de Búsqueda Inversa: </a:t>
            </a:r>
            <a:r>
              <a:rPr lang="es-ES" dirty="0"/>
              <a:t>las resoluciones de esta zona buscan un nombre de equipo en función de su dirección IP; una búsqueda inversa tiene forma de pregunta, del estilo "¿Cuál es el nombre DNS del equipo que utiliza la dirección IP 192.168.200.100?"</a:t>
            </a:r>
          </a:p>
          <a:p>
            <a:endParaRPr lang="es-ES" dirty="0"/>
          </a:p>
          <a:p>
            <a:endParaRPr lang="es-ES" dirty="0"/>
          </a:p>
        </p:txBody>
      </p:sp>
      <p:sp>
        <p:nvSpPr>
          <p:cNvPr id="7" name="Título 1">
            <a:extLst>
              <a:ext uri="{FF2B5EF4-FFF2-40B4-BE49-F238E27FC236}">
                <a16:creationId xmlns:a16="http://schemas.microsoft.com/office/drawing/2014/main" id="{7E253FD9-DB49-F2A0-C07E-FD1557644350}"/>
              </a:ext>
            </a:extLst>
          </p:cNvPr>
          <p:cNvSpPr>
            <a:spLocks noGrp="1"/>
          </p:cNvSpPr>
          <p:nvPr>
            <p:ph type="title"/>
          </p:nvPr>
        </p:nvSpPr>
        <p:spPr>
          <a:xfrm>
            <a:off x="251520" y="123478"/>
            <a:ext cx="7543800" cy="772621"/>
          </a:xfrm>
        </p:spPr>
        <p:txBody>
          <a:bodyPr/>
          <a:lstStyle/>
          <a:p>
            <a:r>
              <a:rPr lang="es-ES" b="1" dirty="0"/>
              <a:t>Ventajas del DNS</a:t>
            </a:r>
            <a:endParaRPr lang="es-ES" dirty="0"/>
          </a:p>
        </p:txBody>
      </p:sp>
    </p:spTree>
    <p:extLst>
      <p:ext uri="{BB962C8B-B14F-4D97-AF65-F5344CB8AC3E}">
        <p14:creationId xmlns:p14="http://schemas.microsoft.com/office/powerpoint/2010/main" val="1356613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2D693D9-019B-B4D8-A171-317EDC3CF28B}"/>
              </a:ext>
            </a:extLst>
          </p:cNvPr>
          <p:cNvSpPr>
            <a:spLocks noGrp="1"/>
          </p:cNvSpPr>
          <p:nvPr>
            <p:ph type="body" idx="1"/>
          </p:nvPr>
        </p:nvSpPr>
        <p:spPr>
          <a:xfrm>
            <a:off x="179512" y="1062990"/>
            <a:ext cx="8568952" cy="3017520"/>
          </a:xfrm>
        </p:spPr>
        <p:txBody>
          <a:bodyPr/>
          <a:lstStyle/>
          <a:p>
            <a:r>
              <a:rPr lang="es-ES" dirty="0"/>
              <a:t>Los servidores DNS no solamente sirven para la resolución de nombres en Internet, también se pueden utilizar en redes locales. Así, las entradas existentes en los DNS de la red local podrían ser visibles en Internet, o no, solamente sirviendo resolución a los equipos de la red local. De esta forma, cuando un usuario de la red local intenta acceder a un recurso local, podrá utilizar nombres en lugar de direcciones IP. Si el usuario desea acceder fuera de la red local a algún recurso en Internet, el DNS local nunca podrá llevar a cabo dicha resolución y se la traslada al siguiente servidor DNS (que sí estará en Internet) en su jerarquía de servidores DNS, hasta que la petición sea satisfecha.</a:t>
            </a:r>
          </a:p>
          <a:p>
            <a:endParaRPr lang="es-ES" dirty="0"/>
          </a:p>
          <a:p>
            <a:r>
              <a:rPr lang="es-ES" dirty="0"/>
              <a:t>Por ejemplo, con un servidor DNS en nuestra red local, que resuelve la IP 192.168.200.100 a </a:t>
            </a:r>
            <a:r>
              <a:rPr lang="es-ES" dirty="0" err="1"/>
              <a:t>cliente.local</a:t>
            </a:r>
            <a:r>
              <a:rPr lang="es-ES" dirty="0"/>
              <a:t> y viceversa, puedes ejecutar el comando ping indistintamente contra dicha IP o contra el nombre del equipo en el dominio:</a:t>
            </a:r>
          </a:p>
          <a:p>
            <a:endParaRPr lang="es-ES" dirty="0"/>
          </a:p>
          <a:p>
            <a:r>
              <a:rPr lang="es-ES" dirty="0"/>
              <a:t>ping 192.168.200.100</a:t>
            </a:r>
          </a:p>
          <a:p>
            <a:r>
              <a:rPr lang="es-ES" dirty="0"/>
              <a:t>ping </a:t>
            </a:r>
            <a:r>
              <a:rPr lang="es-ES" dirty="0" err="1"/>
              <a:t>cliente.local</a:t>
            </a:r>
            <a:endParaRPr lang="es-ES" dirty="0"/>
          </a:p>
          <a:p>
            <a:endParaRPr lang="es-ES" dirty="0"/>
          </a:p>
          <a:p>
            <a:r>
              <a:rPr lang="es-ES" dirty="0"/>
              <a:t> </a:t>
            </a:r>
          </a:p>
          <a:p>
            <a:endParaRPr lang="es-ES" dirty="0"/>
          </a:p>
          <a:p>
            <a:r>
              <a:rPr lang="es-ES" dirty="0"/>
              <a:t>En ambos casos, deberías obtener la misma respuesta. Esto suele ser muy útil cuando los hosts reciben su IP por DHCP ya que puede ocurrir que desconozcamos la IP que tiene cierto equipo, pero sí conocer su nombre en el dominio, que será invariable.</a:t>
            </a:r>
          </a:p>
        </p:txBody>
      </p:sp>
      <p:sp>
        <p:nvSpPr>
          <p:cNvPr id="4" name="Título 1">
            <a:extLst>
              <a:ext uri="{FF2B5EF4-FFF2-40B4-BE49-F238E27FC236}">
                <a16:creationId xmlns:a16="http://schemas.microsoft.com/office/drawing/2014/main" id="{8B98C3F9-6E85-0D06-1106-FA7814DE2B1F}"/>
              </a:ext>
            </a:extLst>
          </p:cNvPr>
          <p:cNvSpPr>
            <a:spLocks noGrp="1"/>
          </p:cNvSpPr>
          <p:nvPr>
            <p:ph type="title"/>
          </p:nvPr>
        </p:nvSpPr>
        <p:spPr>
          <a:xfrm>
            <a:off x="822960" y="214953"/>
            <a:ext cx="7543800" cy="772621"/>
          </a:xfrm>
        </p:spPr>
        <p:txBody>
          <a:bodyPr/>
          <a:lstStyle/>
          <a:p>
            <a:r>
              <a:rPr lang="es-ES" b="1" dirty="0"/>
              <a:t>Ventajas del DNS</a:t>
            </a:r>
            <a:endParaRPr lang="es-ES" dirty="0"/>
          </a:p>
        </p:txBody>
      </p:sp>
    </p:spTree>
    <p:extLst>
      <p:ext uri="{BB962C8B-B14F-4D97-AF65-F5344CB8AC3E}">
        <p14:creationId xmlns:p14="http://schemas.microsoft.com/office/powerpoint/2010/main" val="3441366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DE5B1C4-D696-B102-92C9-FB9844F273AE}"/>
              </a:ext>
            </a:extLst>
          </p:cNvPr>
          <p:cNvSpPr>
            <a:spLocks noGrp="1"/>
          </p:cNvSpPr>
          <p:nvPr>
            <p:ph type="body" idx="1"/>
          </p:nvPr>
        </p:nvSpPr>
        <p:spPr/>
        <p:txBody>
          <a:bodyPr/>
          <a:lstStyle/>
          <a:p>
            <a:r>
              <a:rPr lang="es-ES" dirty="0"/>
              <a:t>Podemos resumir entonces las ventajas de la configuración y empleo de un servidor DNS en las siguientes:</a:t>
            </a:r>
          </a:p>
          <a:p>
            <a:endParaRPr lang="es-ES" dirty="0"/>
          </a:p>
          <a:p>
            <a:pPr lvl="1">
              <a:buFont typeface="Wingdings" panose="05000000000000000000" pitchFamily="2" charset="2"/>
              <a:buChar char="Ø"/>
            </a:pPr>
            <a:r>
              <a:rPr lang="es-ES" sz="1600" dirty="0"/>
              <a:t> Desaparece la carga excesiva en la red y en los hosts: ahora la información está distribuida por toda la red, al tratarse de una base de datos distribuida.</a:t>
            </a:r>
          </a:p>
          <a:p>
            <a:pPr lvl="1">
              <a:buFont typeface="Wingdings" panose="05000000000000000000" pitchFamily="2" charset="2"/>
              <a:buChar char="Ø"/>
            </a:pPr>
            <a:r>
              <a:rPr lang="es-ES" sz="1600" dirty="0"/>
              <a:t> No hay duplicidad de nombres: el problema se elimina debido a la existencia de dominios controlados por un único administrador. Puede haber nombres iguales. pero en dominios diferentes.</a:t>
            </a:r>
          </a:p>
          <a:p>
            <a:pPr lvl="1">
              <a:buFont typeface="Wingdings" panose="05000000000000000000" pitchFamily="2" charset="2"/>
              <a:buChar char="Ø"/>
            </a:pPr>
            <a:r>
              <a:rPr lang="es-ES" sz="1600" dirty="0"/>
              <a:t> Consistencia de la información: ahora la información que está distribuida es actualizada automáticamente sin intervención de ningún administrador.</a:t>
            </a:r>
          </a:p>
          <a:p>
            <a:endParaRPr lang="es-ES" dirty="0"/>
          </a:p>
        </p:txBody>
      </p:sp>
      <p:sp>
        <p:nvSpPr>
          <p:cNvPr id="5" name="Título 1">
            <a:extLst>
              <a:ext uri="{FF2B5EF4-FFF2-40B4-BE49-F238E27FC236}">
                <a16:creationId xmlns:a16="http://schemas.microsoft.com/office/drawing/2014/main" id="{04033C16-FA15-4C25-98AF-42B878692D72}"/>
              </a:ext>
            </a:extLst>
          </p:cNvPr>
          <p:cNvSpPr>
            <a:spLocks noGrp="1"/>
          </p:cNvSpPr>
          <p:nvPr>
            <p:ph type="title"/>
          </p:nvPr>
        </p:nvSpPr>
        <p:spPr>
          <a:xfrm>
            <a:off x="822325" y="214313"/>
            <a:ext cx="7543800" cy="1089025"/>
          </a:xfrm>
        </p:spPr>
        <p:txBody>
          <a:bodyPr/>
          <a:lstStyle/>
          <a:p>
            <a:r>
              <a:rPr lang="es-ES" b="1" dirty="0"/>
              <a:t>Ventajas del DNS</a:t>
            </a:r>
            <a:endParaRPr lang="es-ES" dirty="0"/>
          </a:p>
        </p:txBody>
      </p:sp>
    </p:spTree>
    <p:extLst>
      <p:ext uri="{BB962C8B-B14F-4D97-AF65-F5344CB8AC3E}">
        <p14:creationId xmlns:p14="http://schemas.microsoft.com/office/powerpoint/2010/main" val="266753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B6C7B-BDBD-7E63-B4D3-B3D1A84F42C4}"/>
              </a:ext>
            </a:extLst>
          </p:cNvPr>
          <p:cNvSpPr>
            <a:spLocks noGrp="1"/>
          </p:cNvSpPr>
          <p:nvPr>
            <p:ph type="title"/>
          </p:nvPr>
        </p:nvSpPr>
        <p:spPr/>
        <p:txBody>
          <a:bodyPr/>
          <a:lstStyle/>
          <a:p>
            <a:r>
              <a:rPr lang="es-ES" b="1" dirty="0"/>
              <a:t>Funcionamiento del DNS</a:t>
            </a:r>
            <a:endParaRPr lang="es-ES" dirty="0"/>
          </a:p>
        </p:txBody>
      </p:sp>
      <p:sp>
        <p:nvSpPr>
          <p:cNvPr id="3" name="Marcador de texto 2">
            <a:extLst>
              <a:ext uri="{FF2B5EF4-FFF2-40B4-BE49-F238E27FC236}">
                <a16:creationId xmlns:a16="http://schemas.microsoft.com/office/drawing/2014/main" id="{6A1A571F-0E85-D8C7-C1DF-91AB1E02F754}"/>
              </a:ext>
            </a:extLst>
          </p:cNvPr>
          <p:cNvSpPr>
            <a:spLocks noGrp="1"/>
          </p:cNvSpPr>
          <p:nvPr>
            <p:ph type="body" idx="1"/>
          </p:nvPr>
        </p:nvSpPr>
        <p:spPr/>
        <p:txBody>
          <a:bodyPr/>
          <a:lstStyle/>
          <a:p>
            <a:endParaRPr lang="es-ES" dirty="0"/>
          </a:p>
        </p:txBody>
      </p:sp>
      <p:pic>
        <p:nvPicPr>
          <p:cNvPr id="13" name="Imagen 12" descr="Imagen que contiene Interfaz de usuario gráfica&#10;&#10;Descripción generada automáticamente">
            <a:extLst>
              <a:ext uri="{FF2B5EF4-FFF2-40B4-BE49-F238E27FC236}">
                <a16:creationId xmlns:a16="http://schemas.microsoft.com/office/drawing/2014/main" id="{804EA6C9-4956-738E-2116-EE6571556EF9}"/>
              </a:ext>
            </a:extLst>
          </p:cNvPr>
          <p:cNvPicPr>
            <a:picLocks noChangeAspect="1"/>
          </p:cNvPicPr>
          <p:nvPr/>
        </p:nvPicPr>
        <p:blipFill>
          <a:blip r:embed="rId2"/>
          <a:stretch>
            <a:fillRect/>
          </a:stretch>
        </p:blipFill>
        <p:spPr>
          <a:xfrm>
            <a:off x="1014412" y="285750"/>
            <a:ext cx="7115175" cy="4572000"/>
          </a:xfrm>
          <a:prstGeom prst="rect">
            <a:avLst/>
          </a:prstGeom>
        </p:spPr>
      </p:pic>
    </p:spTree>
    <p:extLst>
      <p:ext uri="{BB962C8B-B14F-4D97-AF65-F5344CB8AC3E}">
        <p14:creationId xmlns:p14="http://schemas.microsoft.com/office/powerpoint/2010/main" val="2650321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2603-4C35-3CDB-7DB6-DCAC583D35D6}"/>
            </a:ext>
          </a:extLst>
        </p:cNvPr>
        <p:cNvGrpSpPr/>
        <p:nvPr/>
      </p:nvGrpSpPr>
      <p:grpSpPr>
        <a:xfrm>
          <a:off x="0" y="0"/>
          <a:ext cx="0" cy="0"/>
          <a:chOff x="0" y="0"/>
          <a:chExt cx="0" cy="0"/>
        </a:xfrm>
      </p:grpSpPr>
      <p:pic>
        <p:nvPicPr>
          <p:cNvPr id="6" name="Imagen 5" descr="Diagrama&#10;&#10;Descripción generada automáticamente">
            <a:extLst>
              <a:ext uri="{FF2B5EF4-FFF2-40B4-BE49-F238E27FC236}">
                <a16:creationId xmlns:a16="http://schemas.microsoft.com/office/drawing/2014/main" id="{2F69F7C4-C9F5-F477-B01E-9D3EFA548AAC}"/>
              </a:ext>
            </a:extLst>
          </p:cNvPr>
          <p:cNvPicPr>
            <a:picLocks noChangeAspect="1"/>
          </p:cNvPicPr>
          <p:nvPr/>
        </p:nvPicPr>
        <p:blipFill>
          <a:blip r:embed="rId2"/>
          <a:stretch>
            <a:fillRect/>
          </a:stretch>
        </p:blipFill>
        <p:spPr>
          <a:xfrm>
            <a:off x="395536" y="195486"/>
            <a:ext cx="7146013" cy="4351412"/>
          </a:xfrm>
          <a:prstGeom prst="rect">
            <a:avLst/>
          </a:prstGeom>
        </p:spPr>
      </p:pic>
    </p:spTree>
    <p:extLst>
      <p:ext uri="{BB962C8B-B14F-4D97-AF65-F5344CB8AC3E}">
        <p14:creationId xmlns:p14="http://schemas.microsoft.com/office/powerpoint/2010/main" val="2889184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3FBFDE7-4EF7-1F41-471A-40866100254B}"/>
              </a:ext>
            </a:extLst>
          </p:cNvPr>
          <p:cNvSpPr>
            <a:spLocks noGrp="1"/>
          </p:cNvSpPr>
          <p:nvPr>
            <p:ph type="body" idx="1"/>
          </p:nvPr>
        </p:nvSpPr>
        <p:spPr>
          <a:xfrm>
            <a:off x="107504" y="1062990"/>
            <a:ext cx="8748464" cy="3017520"/>
          </a:xfrm>
        </p:spPr>
        <p:txBody>
          <a:bodyPr numCol="1"/>
          <a:lstStyle/>
          <a:p>
            <a:endParaRPr lang="es-ES" dirty="0"/>
          </a:p>
          <a:p>
            <a:r>
              <a:rPr lang="es-ES" dirty="0"/>
              <a:t>A través de tu navegador quieres consultar la página web oficial de Debian escribiendo en la barra de direcciones la URL http://www.debian.org.</a:t>
            </a:r>
          </a:p>
          <a:p>
            <a:r>
              <a:rPr lang="es-ES" dirty="0"/>
              <a:t>El navegador busca la información de las DNS del dominio debian.org.</a:t>
            </a:r>
          </a:p>
          <a:p>
            <a:r>
              <a:rPr lang="es-ES" dirty="0"/>
              <a:t>Internet está ordenada en forma de árbol invertido, si no encuentra la información en tu ordenador, irá a buscarla a los servidores DNS que posees en la configuración de red de tu ordenador, típicamente los proporcionados por tu Proveedor de Servicios a Internet (ISP). De no estar, seguirá buscándola a niveles superiores y, en último lugar, lo encontrará en el Servidor de Nombres Raíz: DNS Raíz.</a:t>
            </a:r>
          </a:p>
          <a:p>
            <a:r>
              <a:rPr lang="es-ES" dirty="0"/>
              <a:t>La información buscada: las IP correspondientes al servidor DNS que gobierna el dominio debian.org, llega a tu ordenador: DNS1 y DNS2</a:t>
            </a:r>
          </a:p>
          <a:p>
            <a:r>
              <a:rPr lang="es-ES" dirty="0"/>
              <a:t>Suelen ser dos porque las especificaciones de diseño de DNS recomiendan que, como mínimo, deben existir dos servidores DNS para alojar cada zona, a la que pertenece cada dominio. </a:t>
            </a:r>
          </a:p>
          <a:p>
            <a:endParaRPr lang="es-ES" dirty="0"/>
          </a:p>
        </p:txBody>
      </p:sp>
    </p:spTree>
    <p:extLst>
      <p:ext uri="{BB962C8B-B14F-4D97-AF65-F5344CB8AC3E}">
        <p14:creationId xmlns:p14="http://schemas.microsoft.com/office/powerpoint/2010/main" val="140485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2380E13-D18A-902B-CFFE-B558293EF7EF}"/>
              </a:ext>
            </a:extLst>
          </p:cNvPr>
          <p:cNvSpPr>
            <a:spLocks noGrp="1"/>
          </p:cNvSpPr>
          <p:nvPr>
            <p:ph type="body" idx="1"/>
          </p:nvPr>
        </p:nvSpPr>
        <p:spPr>
          <a:xfrm>
            <a:off x="395536" y="915566"/>
            <a:ext cx="8280920" cy="3017520"/>
          </a:xfrm>
        </p:spPr>
        <p:txBody>
          <a:bodyPr/>
          <a:lstStyle/>
          <a:p>
            <a:r>
              <a:rPr lang="es-ES" dirty="0"/>
              <a:t>Tu ordenador ahora intentará conectar con el servidor DNS1  o ante cualquier problema de conexión con éste lo intentará con el servidor DNS2</a:t>
            </a:r>
          </a:p>
          <a:p>
            <a:r>
              <a:rPr lang="es-ES" dirty="0"/>
              <a:t>Éstos son los servidores de nombres donde se encuentra información acerca de dónde se puede buscar la página web (servidor de la web), una dirección de correo electrónico (servidor de correo), etc.</a:t>
            </a:r>
          </a:p>
          <a:p>
            <a:r>
              <a:rPr lang="es-ES" dirty="0"/>
              <a:t>Tu ordenador recibirá la información acerca de la localización de la página web, o sea, la dirección IP del servidor web donde está alojada la página.</a:t>
            </a:r>
          </a:p>
          <a:p>
            <a:r>
              <a:rPr lang="es-ES" dirty="0"/>
              <a:t> Tu ordenador se dirigirá luego al servidor web y buscará la página web en él.</a:t>
            </a:r>
          </a:p>
          <a:p>
            <a:r>
              <a:rPr lang="es-ES" dirty="0"/>
              <a:t>Por último, el servidor web devuelve la información pedida y tú recibes la página web, visualizándola en el navegador.</a:t>
            </a:r>
          </a:p>
          <a:p>
            <a:endParaRPr lang="es-ES" dirty="0"/>
          </a:p>
        </p:txBody>
      </p:sp>
    </p:spTree>
    <p:extLst>
      <p:ext uri="{BB962C8B-B14F-4D97-AF65-F5344CB8AC3E}">
        <p14:creationId xmlns:p14="http://schemas.microsoft.com/office/powerpoint/2010/main" val="326079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5D910-65E6-0C7A-DFED-110CC8636B79}"/>
              </a:ext>
            </a:extLst>
          </p:cNvPr>
          <p:cNvSpPr>
            <a:spLocks noGrp="1"/>
          </p:cNvSpPr>
          <p:nvPr>
            <p:ph type="title"/>
          </p:nvPr>
        </p:nvSpPr>
        <p:spPr>
          <a:xfrm>
            <a:off x="251520" y="78712"/>
            <a:ext cx="7543800" cy="628605"/>
          </a:xfrm>
        </p:spPr>
        <p:txBody>
          <a:bodyPr/>
          <a:lstStyle/>
          <a:p>
            <a:r>
              <a:rPr lang="es-ES" dirty="0"/>
              <a:t>La vida real</a:t>
            </a:r>
          </a:p>
        </p:txBody>
      </p:sp>
      <p:sp>
        <p:nvSpPr>
          <p:cNvPr id="3" name="Marcador de texto 2">
            <a:extLst>
              <a:ext uri="{FF2B5EF4-FFF2-40B4-BE49-F238E27FC236}">
                <a16:creationId xmlns:a16="http://schemas.microsoft.com/office/drawing/2014/main" id="{40941D26-094A-8B53-75F5-C1DA14B28B09}"/>
              </a:ext>
            </a:extLst>
          </p:cNvPr>
          <p:cNvSpPr>
            <a:spLocks noGrp="1"/>
          </p:cNvSpPr>
          <p:nvPr>
            <p:ph type="body" idx="1"/>
          </p:nvPr>
        </p:nvSpPr>
        <p:spPr>
          <a:xfrm>
            <a:off x="179512" y="843558"/>
            <a:ext cx="8712968" cy="3017520"/>
          </a:xfrm>
        </p:spPr>
        <p:txBody>
          <a:bodyPr/>
          <a:lstStyle/>
          <a:p>
            <a:r>
              <a:rPr lang="es-ES" dirty="0"/>
              <a:t>En BK Programación, como cada lunes, tiene lugar una reunión en la que se evalúan el estado actual de los proyectos en desarrollo o a desarrollar. En esta caso, la reunión fue la siguiente:</a:t>
            </a:r>
          </a:p>
          <a:p>
            <a:endParaRPr lang="es-ES" dirty="0"/>
          </a:p>
          <a:p>
            <a:r>
              <a:rPr lang="es-ES" dirty="0"/>
              <a:t>—He estado viendo las tareas relativas al proyecto y veo que llevamos adelanto sobre lo previsto.</a:t>
            </a:r>
          </a:p>
          <a:p>
            <a:endParaRPr lang="es-ES" dirty="0"/>
          </a:p>
          <a:p>
            <a:r>
              <a:rPr lang="es-ES" dirty="0"/>
              <a:t>—Sí, ya tenemos el proyecto encauzado, solamente quedan por resolver dos tareas: configurar la visibilidad a través de Internet para la aplicación web y la autentificación de usuarios. </a:t>
            </a:r>
          </a:p>
          <a:p>
            <a:r>
              <a:rPr lang="es-ES" dirty="0"/>
              <a:t>—¿cuándo podemos empezar con las pruebas en el servidor definitivo?</a:t>
            </a:r>
          </a:p>
          <a:p>
            <a:r>
              <a:rPr lang="es-ES" dirty="0"/>
              <a:t>—Tan pronto como tengamos realizada la primera de las dos tareas, esto es, tan pronto como hayamos configurado la redirección DNS de la aplicación web al servidor destinado al proyecto.</a:t>
            </a:r>
          </a:p>
          <a:p>
            <a:r>
              <a:rPr lang="es-ES" dirty="0"/>
              <a:t>—Nos estaba reteniendo en la tarea relativa al DNS era la elección del dominio DNS por parte del cliente, puesto que no lo tenía claro. Una vez resuelto, solamente debemos configurar el servidor DNS para apuntar el nombre de dominio DNS a la IP del servidor destinado al proyecto </a:t>
            </a:r>
          </a:p>
          <a:p>
            <a:r>
              <a:rPr lang="es-ES" dirty="0"/>
              <a:t>Por lo tanto a configurar el servidor DNS</a:t>
            </a:r>
          </a:p>
        </p:txBody>
      </p:sp>
    </p:spTree>
    <p:extLst>
      <p:ext uri="{BB962C8B-B14F-4D97-AF65-F5344CB8AC3E}">
        <p14:creationId xmlns:p14="http://schemas.microsoft.com/office/powerpoint/2010/main" val="3550563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288AFD7-301B-7900-FA3D-54639F9C0605}"/>
              </a:ext>
            </a:extLst>
          </p:cNvPr>
          <p:cNvSpPr>
            <a:spLocks noGrp="1"/>
          </p:cNvSpPr>
          <p:nvPr>
            <p:ph type="body" idx="1"/>
          </p:nvPr>
        </p:nvSpPr>
        <p:spPr>
          <a:xfrm>
            <a:off x="539552" y="699542"/>
            <a:ext cx="7543800" cy="3017520"/>
          </a:xfrm>
        </p:spPr>
        <p:txBody>
          <a:bodyPr/>
          <a:lstStyle/>
          <a:p>
            <a:r>
              <a:rPr lang="es-ES" dirty="0"/>
              <a:t>Pero, y si vuelves a consultar la página web oficial de Debian escribiendo en la barra de direcciones la URL http://www.debian.org, ¿se repetirá de nuevo todo el proceso? Para contestar esta pregunta hay que establecer dos situaciones:</a:t>
            </a:r>
          </a:p>
          <a:p>
            <a:endParaRPr lang="es-ES" dirty="0"/>
          </a:p>
          <a:p>
            <a:r>
              <a:rPr lang="es-ES" dirty="0"/>
              <a:t>El host desde el que vuelves a realizar la consulta es el mismo: si no lo es, antes de repetir todo el proceso se intentaría con lo expuesto en el siguiente punto, pero si es el mismo, al haber hecho la consulta desde este host, la resolución dominio-IP se guarda durante algún tiempo en la memoria caché del mismo, por lo cual no será necesario repetir todo el proceso de nuevo. Si el tiempo en el que la memoria caché guarda la resolución ha expirado se volverá a repetir el proceso de nuevo.</a:t>
            </a:r>
          </a:p>
          <a:p>
            <a:endParaRPr lang="es-ES" dirty="0"/>
          </a:p>
          <a:p>
            <a:r>
              <a:rPr lang="es-ES" dirty="0"/>
              <a:t>Existe un servidor DNS caché en tu red o en tu host: por lo tanto, si un segundo cliente, que tiene configurado este servidor DNS, vuelve a realizar la misma petición, como este servidor tiene la respuesta almacenada en su memoria caché, responderá inmediatamente sin tener que cursar la petición a ningún servidor DNS de Internet. Si el tiempo en el que la memoria caché guarda la resolución ha expirado se volverá a repetir el proceso de nuevo.</a:t>
            </a:r>
          </a:p>
          <a:p>
            <a:endParaRPr lang="es-ES" dirty="0"/>
          </a:p>
        </p:txBody>
      </p:sp>
    </p:spTree>
    <p:extLst>
      <p:ext uri="{BB962C8B-B14F-4D97-AF65-F5344CB8AC3E}">
        <p14:creationId xmlns:p14="http://schemas.microsoft.com/office/powerpoint/2010/main" val="153559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B894A-4408-97FD-EB02-1C8FAFEA2345}"/>
              </a:ext>
            </a:extLst>
          </p:cNvPr>
          <p:cNvSpPr>
            <a:spLocks noGrp="1"/>
          </p:cNvSpPr>
          <p:nvPr>
            <p:ph type="title"/>
          </p:nvPr>
        </p:nvSpPr>
        <p:spPr/>
        <p:txBody>
          <a:bodyPr/>
          <a:lstStyle/>
          <a:p>
            <a:r>
              <a:rPr lang="es-ES" b="1" dirty="0"/>
              <a:t>DNS Dinámico</a:t>
            </a:r>
            <a:br>
              <a:rPr lang="es-ES" b="1" dirty="0"/>
            </a:br>
            <a:endParaRPr lang="es-ES" dirty="0"/>
          </a:p>
        </p:txBody>
      </p:sp>
      <p:sp>
        <p:nvSpPr>
          <p:cNvPr id="3" name="Marcador de texto 2">
            <a:extLst>
              <a:ext uri="{FF2B5EF4-FFF2-40B4-BE49-F238E27FC236}">
                <a16:creationId xmlns:a16="http://schemas.microsoft.com/office/drawing/2014/main" id="{B194167E-C122-8F48-55C4-87EE7A127E18}"/>
              </a:ext>
            </a:extLst>
          </p:cNvPr>
          <p:cNvSpPr>
            <a:spLocks noGrp="1"/>
          </p:cNvSpPr>
          <p:nvPr>
            <p:ph type="body" idx="1"/>
          </p:nvPr>
        </p:nvSpPr>
        <p:spPr/>
        <p:txBody>
          <a:bodyPr/>
          <a:lstStyle/>
          <a:p>
            <a:r>
              <a:rPr lang="es-ES" dirty="0"/>
              <a:t>¿Es posible si dispones de una conexión a Internet con IP dinámica ofrecer servicios en Internet?</a:t>
            </a:r>
          </a:p>
          <a:p>
            <a:endParaRPr lang="es-ES" dirty="0"/>
          </a:p>
          <a:p>
            <a:r>
              <a:rPr lang="es-ES" dirty="0"/>
              <a:t>Parece claro que si dispones de una IP estática de conexión a Internet, previo pago de un plus por disponer siempre de una misma IP para tu conexión a Internet, simplemente deberías enrutar las peticiones de los servicios que ofreces a los hosts que esperan la conexión a esos servicios. Si además, posees nombres de dominios puedes redireccionar esos nombres a las IP de tus hosts a través del servidor DNS.</a:t>
            </a:r>
          </a:p>
        </p:txBody>
      </p:sp>
    </p:spTree>
    <p:extLst>
      <p:ext uri="{BB962C8B-B14F-4D97-AF65-F5344CB8AC3E}">
        <p14:creationId xmlns:p14="http://schemas.microsoft.com/office/powerpoint/2010/main" val="974577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6F7EC-EBD8-F852-44D2-03EE3FAEBE1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492A3B9-D466-EDB3-2E0C-94AD8E99020F}"/>
              </a:ext>
            </a:extLst>
          </p:cNvPr>
          <p:cNvSpPr>
            <a:spLocks noGrp="1"/>
          </p:cNvSpPr>
          <p:nvPr>
            <p:ph type="body" idx="1"/>
          </p:nvPr>
        </p:nvSpPr>
        <p:spPr/>
        <p:txBody>
          <a:bodyPr/>
          <a:lstStyle/>
          <a:p>
            <a:r>
              <a:rPr lang="es-ES" dirty="0"/>
              <a:t>Pero, volviendo a la pregunta, ¿qué es lo que pasa si quieres hacer lo mismo y no dispones de IP estática?  Esto es, cada vez que te conectas a Internet tu IP, aunque a veces sea la misma, no siempre es la misma. </a:t>
            </a:r>
          </a:p>
          <a:p>
            <a:endParaRPr lang="es-ES" dirty="0"/>
          </a:p>
          <a:p>
            <a:r>
              <a:rPr lang="es-ES" dirty="0"/>
              <a:t>Pues sí, sí es posible. ¿Cómo? A priori, si lo piensas un poco, lo único que necesitarías sería:</a:t>
            </a:r>
          </a:p>
          <a:p>
            <a:endParaRPr lang="es-ES" dirty="0"/>
          </a:p>
          <a:p>
            <a:pPr marL="419100" indent="-342900">
              <a:buFont typeface="+mj-lt"/>
              <a:buAutoNum type="arabicPeriod"/>
            </a:pPr>
            <a:r>
              <a:rPr lang="es-ES" dirty="0"/>
              <a:t> Recoger la IP de tu conexión cada vez que te conectas en Internet.</a:t>
            </a:r>
          </a:p>
          <a:p>
            <a:pPr marL="419100" indent="-342900">
              <a:buFont typeface="+mj-lt"/>
              <a:buAutoNum type="arabicPeriod"/>
            </a:pPr>
            <a:r>
              <a:rPr lang="es-ES" dirty="0"/>
              <a:t> Una vez recogida tu IP difundirla en Internet. Para difundirla, o bien lo haces de forma estática, y cada vez que la recoges te preocupas de hacer los cambios necesarios para difundirla, o bien de forma dinámica configuras un programa para que automáticamente recoja la IP y la difunda.</a:t>
            </a:r>
          </a:p>
          <a:p>
            <a:endParaRPr lang="es-ES" dirty="0"/>
          </a:p>
        </p:txBody>
      </p:sp>
    </p:spTree>
    <p:extLst>
      <p:ext uri="{BB962C8B-B14F-4D97-AF65-F5344CB8AC3E}">
        <p14:creationId xmlns:p14="http://schemas.microsoft.com/office/powerpoint/2010/main" val="142875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B87C7C3-9598-B92A-BA75-186848A9FEB9}"/>
              </a:ext>
            </a:extLst>
          </p:cNvPr>
          <p:cNvSpPr>
            <a:spLocks noGrp="1"/>
          </p:cNvSpPr>
          <p:nvPr>
            <p:ph type="body" idx="1"/>
          </p:nvPr>
        </p:nvSpPr>
        <p:spPr>
          <a:xfrm>
            <a:off x="0" y="0"/>
            <a:ext cx="8504562" cy="3017520"/>
          </a:xfrm>
        </p:spPr>
        <p:txBody>
          <a:bodyPr/>
          <a:lstStyle/>
          <a:p>
            <a:r>
              <a:rPr lang="es-ES" dirty="0"/>
              <a:t>DNS dinámico es un sistema que permite la actualización en tiempo real de la información sobre nombres de dominio situados en un servidor de nombres, siendo usado, mayoritariamente, para asignar un nombre de dominio de Internet a un ordenador con dirección IP variable (dinámica).</a:t>
            </a:r>
          </a:p>
          <a:p>
            <a:endParaRPr lang="es-ES" dirty="0"/>
          </a:p>
          <a:p>
            <a:r>
              <a:rPr lang="es-ES" dirty="0"/>
              <a:t>DNS dinámico, así, puede ofrecer servicios en Internet en hosts que posean conexión con dirección IP dinámica, la típica configuración que los ISP ofrecen para conectarse a Internet.</a:t>
            </a:r>
          </a:p>
          <a:p>
            <a:endParaRPr lang="es-ES" dirty="0"/>
          </a:p>
          <a:p>
            <a:r>
              <a:rPr lang="es-ES" dirty="0"/>
              <a:t>De todos modos, aunque existe la posibilidad de ofrecer servicios en Internet desde tu propia casa, debes tener en cuenta que, usualmente, la infraestructura técnica y la electrónica de red que poseas no se pueda comparar con los servidores ofrecidos por empresas de Hosting, así:</a:t>
            </a:r>
          </a:p>
          <a:p>
            <a:endParaRPr lang="es-ES" dirty="0"/>
          </a:p>
          <a:p>
            <a:r>
              <a:rPr lang="es-ES" dirty="0"/>
              <a:t>    ¿Posees balanceadores de carga?</a:t>
            </a:r>
          </a:p>
          <a:p>
            <a:r>
              <a:rPr lang="es-ES" dirty="0"/>
              <a:t>    ¿Redundancia en caso de fallos?</a:t>
            </a:r>
          </a:p>
          <a:p>
            <a:r>
              <a:rPr lang="es-ES" dirty="0"/>
              <a:t>    ¿Generadores eléctricos que garanticen conexión eléctrica permanente a pesar de caída eléctrica?</a:t>
            </a:r>
          </a:p>
          <a:p>
            <a:r>
              <a:rPr lang="es-ES" dirty="0"/>
              <a:t>    Y sobre todo, ¿dispones del ancho de banda necesario para permitir múltiples conexiones concurrentes sin perjudicar el servicio ofrecido?</a:t>
            </a:r>
          </a:p>
          <a:p>
            <a:endParaRPr lang="es-ES" dirty="0"/>
          </a:p>
        </p:txBody>
      </p:sp>
    </p:spTree>
    <p:extLst>
      <p:ext uri="{BB962C8B-B14F-4D97-AF65-F5344CB8AC3E}">
        <p14:creationId xmlns:p14="http://schemas.microsoft.com/office/powerpoint/2010/main" val="3916692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921DA7-AF88-548A-EA68-75E38A3D5574}"/>
              </a:ext>
            </a:extLst>
          </p:cNvPr>
          <p:cNvSpPr>
            <a:spLocks noGrp="1"/>
          </p:cNvSpPr>
          <p:nvPr>
            <p:ph type="title"/>
          </p:nvPr>
        </p:nvSpPr>
        <p:spPr/>
        <p:txBody>
          <a:bodyPr/>
          <a:lstStyle/>
          <a:p>
            <a:r>
              <a:rPr lang="es-ES" b="1" dirty="0"/>
              <a:t>Tipos de servidores DNS</a:t>
            </a:r>
            <a:br>
              <a:rPr lang="es-ES" b="1" dirty="0"/>
            </a:br>
            <a:endParaRPr lang="es-ES" dirty="0"/>
          </a:p>
        </p:txBody>
      </p:sp>
      <p:sp>
        <p:nvSpPr>
          <p:cNvPr id="3" name="Marcador de texto 2">
            <a:extLst>
              <a:ext uri="{FF2B5EF4-FFF2-40B4-BE49-F238E27FC236}">
                <a16:creationId xmlns:a16="http://schemas.microsoft.com/office/drawing/2014/main" id="{862ACE6C-17F3-E26B-5CA7-53A72F29AE2F}"/>
              </a:ext>
            </a:extLst>
          </p:cNvPr>
          <p:cNvSpPr>
            <a:spLocks noGrp="1"/>
          </p:cNvSpPr>
          <p:nvPr>
            <p:ph type="body" idx="1"/>
          </p:nvPr>
        </p:nvSpPr>
        <p:spPr/>
        <p:txBody>
          <a:bodyPr/>
          <a:lstStyle/>
          <a:p>
            <a:endParaRPr lang="es-ES" dirty="0"/>
          </a:p>
        </p:txBody>
      </p:sp>
      <p:pic>
        <p:nvPicPr>
          <p:cNvPr id="5" name="Imagen 4" descr="Diagrama&#10;&#10;Descripción generada automáticamente">
            <a:extLst>
              <a:ext uri="{FF2B5EF4-FFF2-40B4-BE49-F238E27FC236}">
                <a16:creationId xmlns:a16="http://schemas.microsoft.com/office/drawing/2014/main" id="{9684714D-F22E-F8B4-908E-908164E1711B}"/>
              </a:ext>
            </a:extLst>
          </p:cNvPr>
          <p:cNvPicPr>
            <a:picLocks noChangeAspect="1"/>
          </p:cNvPicPr>
          <p:nvPr/>
        </p:nvPicPr>
        <p:blipFill>
          <a:blip r:embed="rId2"/>
          <a:stretch>
            <a:fillRect/>
          </a:stretch>
        </p:blipFill>
        <p:spPr>
          <a:xfrm>
            <a:off x="2195736" y="1529287"/>
            <a:ext cx="5245284" cy="2727548"/>
          </a:xfrm>
          <a:prstGeom prst="rect">
            <a:avLst/>
          </a:prstGeom>
        </p:spPr>
      </p:pic>
    </p:spTree>
    <p:extLst>
      <p:ext uri="{BB962C8B-B14F-4D97-AF65-F5344CB8AC3E}">
        <p14:creationId xmlns:p14="http://schemas.microsoft.com/office/powerpoint/2010/main" val="1367597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BAAC5-879A-7A69-9EC8-A5D42797171B}"/>
              </a:ext>
            </a:extLst>
          </p:cNvPr>
          <p:cNvSpPr>
            <a:spLocks noGrp="1"/>
          </p:cNvSpPr>
          <p:nvPr>
            <p:ph type="title"/>
          </p:nvPr>
        </p:nvSpPr>
        <p:spPr>
          <a:xfrm>
            <a:off x="251520" y="11827"/>
            <a:ext cx="7543800" cy="700613"/>
          </a:xfrm>
        </p:spPr>
        <p:txBody>
          <a:bodyPr/>
          <a:lstStyle/>
          <a:p>
            <a:r>
              <a:rPr lang="es-ES" b="1" dirty="0"/>
              <a:t>Tipos de servidores DNS</a:t>
            </a:r>
            <a:endParaRPr lang="es-ES" dirty="0"/>
          </a:p>
        </p:txBody>
      </p:sp>
      <p:sp>
        <p:nvSpPr>
          <p:cNvPr id="3" name="Marcador de texto 2">
            <a:extLst>
              <a:ext uri="{FF2B5EF4-FFF2-40B4-BE49-F238E27FC236}">
                <a16:creationId xmlns:a16="http://schemas.microsoft.com/office/drawing/2014/main" id="{170D9CD3-C433-CEE1-0DA2-9D6F555D5510}"/>
              </a:ext>
            </a:extLst>
          </p:cNvPr>
          <p:cNvSpPr>
            <a:spLocks noGrp="1"/>
          </p:cNvSpPr>
          <p:nvPr>
            <p:ph type="body" idx="1"/>
          </p:nvPr>
        </p:nvSpPr>
        <p:spPr>
          <a:xfrm>
            <a:off x="26694" y="744964"/>
            <a:ext cx="8721769" cy="3017520"/>
          </a:xfrm>
        </p:spPr>
        <p:txBody>
          <a:bodyPr/>
          <a:lstStyle/>
          <a:p>
            <a:r>
              <a:rPr lang="es-ES" dirty="0"/>
              <a:t>Dependiendo de la configuración y funcionamiento de los servidores, éstos pueden desempeñar distintos papeles:</a:t>
            </a:r>
          </a:p>
          <a:p>
            <a:endParaRPr lang="es-ES" dirty="0"/>
          </a:p>
          <a:p>
            <a:r>
              <a:rPr lang="es-ES" b="1" dirty="0"/>
              <a:t>    Servidores primarios (</a:t>
            </a:r>
            <a:r>
              <a:rPr lang="es-ES" b="1" dirty="0" err="1"/>
              <a:t>primary</a:t>
            </a:r>
            <a:r>
              <a:rPr lang="es-ES" b="1" dirty="0"/>
              <a:t> </a:t>
            </a:r>
            <a:r>
              <a:rPr lang="es-ES" b="1" dirty="0" err="1"/>
              <a:t>name</a:t>
            </a:r>
            <a:r>
              <a:rPr lang="es-ES" b="1" dirty="0"/>
              <a:t> servers). </a:t>
            </a:r>
            <a:r>
              <a:rPr lang="es-ES" dirty="0"/>
              <a:t>Estos servidores almacenan la información de su zona en una base de datos local. Son los responsables de mantener la información actualizada y cualquier cambio debe ser notificado a este servidor.</a:t>
            </a:r>
          </a:p>
          <a:p>
            <a:endParaRPr lang="es-ES" dirty="0"/>
          </a:p>
          <a:p>
            <a:r>
              <a:rPr lang="es-ES" b="1" dirty="0"/>
              <a:t>    Servidores secundarios (</a:t>
            </a:r>
            <a:r>
              <a:rPr lang="es-ES" b="1" dirty="0" err="1"/>
              <a:t>secundary</a:t>
            </a:r>
            <a:r>
              <a:rPr lang="es-ES" b="1" dirty="0"/>
              <a:t> </a:t>
            </a:r>
            <a:r>
              <a:rPr lang="es-ES" b="1" dirty="0" err="1"/>
              <a:t>name</a:t>
            </a:r>
            <a:r>
              <a:rPr lang="es-ES" b="1" dirty="0"/>
              <a:t> servers). </a:t>
            </a:r>
            <a:r>
              <a:rPr lang="es-ES" dirty="0"/>
              <a:t>También denominados esclavos, aunque a su vez pueden ser maestros de otros servidores secundarios. Son aquellos que obtienen los datos de su zona desde otro servidor que tenga autoridad para esa zona. El proceso de copia de la información se denomina transferencia de zona.</a:t>
            </a:r>
          </a:p>
          <a:p>
            <a:endParaRPr lang="es-ES" dirty="0"/>
          </a:p>
        </p:txBody>
      </p:sp>
    </p:spTree>
    <p:extLst>
      <p:ext uri="{BB962C8B-B14F-4D97-AF65-F5344CB8AC3E}">
        <p14:creationId xmlns:p14="http://schemas.microsoft.com/office/powerpoint/2010/main" val="2261629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17CD7-3904-FE38-3F1A-CEE67DA92C5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8B63DE-AD1D-4D17-6B60-7F2C1BF57F4E}"/>
              </a:ext>
            </a:extLst>
          </p:cNvPr>
          <p:cNvSpPr>
            <a:spLocks noGrp="1"/>
          </p:cNvSpPr>
          <p:nvPr>
            <p:ph type="title"/>
          </p:nvPr>
        </p:nvSpPr>
        <p:spPr>
          <a:xfrm>
            <a:off x="251520" y="11827"/>
            <a:ext cx="7543800" cy="700613"/>
          </a:xfrm>
        </p:spPr>
        <p:txBody>
          <a:bodyPr/>
          <a:lstStyle/>
          <a:p>
            <a:r>
              <a:rPr lang="es-ES" b="1" dirty="0"/>
              <a:t>Tipos de servidores DNS</a:t>
            </a:r>
            <a:endParaRPr lang="es-ES" dirty="0"/>
          </a:p>
        </p:txBody>
      </p:sp>
      <p:sp>
        <p:nvSpPr>
          <p:cNvPr id="3" name="Marcador de texto 2">
            <a:extLst>
              <a:ext uri="{FF2B5EF4-FFF2-40B4-BE49-F238E27FC236}">
                <a16:creationId xmlns:a16="http://schemas.microsoft.com/office/drawing/2014/main" id="{A0D7A92F-55D0-8F71-2584-B5166AC6690F}"/>
              </a:ext>
            </a:extLst>
          </p:cNvPr>
          <p:cNvSpPr>
            <a:spLocks noGrp="1"/>
          </p:cNvSpPr>
          <p:nvPr>
            <p:ph type="body" idx="1"/>
          </p:nvPr>
        </p:nvSpPr>
        <p:spPr>
          <a:xfrm>
            <a:off x="107504" y="1419622"/>
            <a:ext cx="8721769" cy="3017520"/>
          </a:xfrm>
        </p:spPr>
        <p:txBody>
          <a:bodyPr/>
          <a:lstStyle/>
          <a:p>
            <a:r>
              <a:rPr lang="es-ES" b="1" dirty="0"/>
              <a:t>Servidores maestros (master </a:t>
            </a:r>
            <a:r>
              <a:rPr lang="es-ES" b="1" dirty="0" err="1"/>
              <a:t>name</a:t>
            </a:r>
            <a:r>
              <a:rPr lang="es-ES" b="1" dirty="0"/>
              <a:t> servers). </a:t>
            </a:r>
            <a:r>
              <a:rPr lang="es-ES" dirty="0"/>
              <a:t>Los servidores maestros son los que </a:t>
            </a:r>
            <a:r>
              <a:rPr lang="es-ES" b="1" dirty="0"/>
              <a:t>transfieren las zonas a los servidores secundarios</a:t>
            </a:r>
            <a:r>
              <a:rPr lang="es-ES" dirty="0"/>
              <a:t>. Cuando un servidor secundario arranca busca un servidor maestro y realiza la transferencia de zona. </a:t>
            </a:r>
          </a:p>
          <a:p>
            <a:r>
              <a:rPr lang="es-ES" dirty="0"/>
              <a:t>Un servidor maestro para una zona puede ser a la vez un servidor primario o secundario de esa zona. </a:t>
            </a:r>
          </a:p>
          <a:p>
            <a:r>
              <a:rPr lang="es-ES" dirty="0"/>
              <a:t>Así, se evita que los servidores secundarios </a:t>
            </a:r>
            <a:r>
              <a:rPr lang="es-ES" b="1" dirty="0"/>
              <a:t>sobrecarguen al servidor </a:t>
            </a:r>
            <a:r>
              <a:rPr lang="es-ES" dirty="0"/>
              <a:t>primario con transferencias de zonas. Por ejemplo, en la imagen el servidor DNS3 pide la zona al servidor DNS2 y no al servidor DNS1, con lo cual se evita la sobrecarga del servidor DNS1. Los servidores maestros extraen la información desde el servidor primario de la zona.</a:t>
            </a:r>
          </a:p>
          <a:p>
            <a:endParaRPr lang="es-ES" dirty="0"/>
          </a:p>
        </p:txBody>
      </p:sp>
    </p:spTree>
    <p:extLst>
      <p:ext uri="{BB962C8B-B14F-4D97-AF65-F5344CB8AC3E}">
        <p14:creationId xmlns:p14="http://schemas.microsoft.com/office/powerpoint/2010/main" val="2825202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4C58-E859-19A9-5D40-0B63409190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0773512-DC23-0F48-B6EF-7141AAFF3291}"/>
              </a:ext>
            </a:extLst>
          </p:cNvPr>
          <p:cNvSpPr>
            <a:spLocks noGrp="1"/>
          </p:cNvSpPr>
          <p:nvPr>
            <p:ph type="title"/>
          </p:nvPr>
        </p:nvSpPr>
        <p:spPr>
          <a:xfrm>
            <a:off x="251520" y="11827"/>
            <a:ext cx="7543800" cy="700613"/>
          </a:xfrm>
        </p:spPr>
        <p:txBody>
          <a:bodyPr/>
          <a:lstStyle/>
          <a:p>
            <a:r>
              <a:rPr lang="es-ES" b="1" dirty="0"/>
              <a:t>Tipos de servidores DNS</a:t>
            </a:r>
            <a:endParaRPr lang="es-ES" dirty="0"/>
          </a:p>
        </p:txBody>
      </p:sp>
      <p:sp>
        <p:nvSpPr>
          <p:cNvPr id="3" name="Marcador de texto 2">
            <a:extLst>
              <a:ext uri="{FF2B5EF4-FFF2-40B4-BE49-F238E27FC236}">
                <a16:creationId xmlns:a16="http://schemas.microsoft.com/office/drawing/2014/main" id="{A73B0115-C31D-125A-4502-0B5A6B2E25C3}"/>
              </a:ext>
            </a:extLst>
          </p:cNvPr>
          <p:cNvSpPr>
            <a:spLocks noGrp="1"/>
          </p:cNvSpPr>
          <p:nvPr>
            <p:ph type="body" idx="1"/>
          </p:nvPr>
        </p:nvSpPr>
        <p:spPr>
          <a:xfrm>
            <a:off x="31719" y="1203598"/>
            <a:ext cx="8721769" cy="3017520"/>
          </a:xfrm>
        </p:spPr>
        <p:txBody>
          <a:bodyPr/>
          <a:lstStyle/>
          <a:p>
            <a:r>
              <a:rPr lang="es-ES" b="1" dirty="0"/>
              <a:t>Servidores sólo caché (</a:t>
            </a:r>
            <a:r>
              <a:rPr lang="es-ES" b="1" dirty="0" err="1"/>
              <a:t>caching-only</a:t>
            </a:r>
            <a:r>
              <a:rPr lang="es-ES" b="1" dirty="0"/>
              <a:t> servers).</a:t>
            </a:r>
            <a:r>
              <a:rPr lang="es-ES" dirty="0"/>
              <a:t> </a:t>
            </a:r>
          </a:p>
          <a:p>
            <a:r>
              <a:rPr lang="es-ES" dirty="0"/>
              <a:t>Los servidores sólo caché </a:t>
            </a:r>
            <a:r>
              <a:rPr lang="es-ES" b="1" dirty="0"/>
              <a:t>no tienen autoridad </a:t>
            </a:r>
            <a:r>
              <a:rPr lang="es-ES" dirty="0"/>
              <a:t>sobre ningún dominio: se limitan a contactar con otros servidores para resolver las peticiones de los clientes DNS. </a:t>
            </a:r>
          </a:p>
          <a:p>
            <a:r>
              <a:rPr lang="es-ES" dirty="0"/>
              <a:t>Estos servidores mantienen una memoria caché con las últimas preguntas contestadas. </a:t>
            </a:r>
          </a:p>
          <a:p>
            <a:r>
              <a:rPr lang="es-ES" dirty="0"/>
              <a:t>Cada vez que un cliente DNS le formula una pregunta, primero consulta en su memoria caché. Si encuentra la dirección IP solicitada, se la devuelve al cliente; si no, consulta a otros servidores, apunta la respuesta en su memoria caché y le comunica la respuesta al cliente. </a:t>
            </a:r>
          </a:p>
          <a:p>
            <a:r>
              <a:rPr lang="es-ES" dirty="0"/>
              <a:t>Disponer de un servidor caché DNS en nuestra red local </a:t>
            </a:r>
            <a:r>
              <a:rPr lang="es-ES" b="1" dirty="0"/>
              <a:t>aumenta la velocidad </a:t>
            </a:r>
            <a:r>
              <a:rPr lang="es-ES" dirty="0"/>
              <a:t>de la conexión a Internet pues cuando navegamos por diferentes lugares, continuamente se están realizando peticiones DNS. Si nuestro caché DNS almacena la gran mayoría de peticiones que se realizan desde la red local, las respuestas de los clientes se satisfarán prácticamente de forma instantánea proporcionando al usuario una sensación de velocidad en la conexión. Internet.</a:t>
            </a:r>
          </a:p>
          <a:p>
            <a:endParaRPr lang="es-ES" dirty="0"/>
          </a:p>
        </p:txBody>
      </p:sp>
    </p:spTree>
    <p:extLst>
      <p:ext uri="{BB962C8B-B14F-4D97-AF65-F5344CB8AC3E}">
        <p14:creationId xmlns:p14="http://schemas.microsoft.com/office/powerpoint/2010/main" val="3394558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0A2B06A-47CC-D7CB-EBA8-75BB8C3C1764}"/>
              </a:ext>
            </a:extLst>
          </p:cNvPr>
          <p:cNvSpPr>
            <a:spLocks noGrp="1"/>
          </p:cNvSpPr>
          <p:nvPr>
            <p:ph type="body" idx="1"/>
          </p:nvPr>
        </p:nvSpPr>
        <p:spPr>
          <a:xfrm>
            <a:off x="0" y="0"/>
            <a:ext cx="8028384" cy="3017520"/>
          </a:xfrm>
        </p:spPr>
        <p:txBody>
          <a:bodyPr/>
          <a:lstStyle/>
          <a:p>
            <a:r>
              <a:rPr lang="es-ES" dirty="0"/>
              <a:t>Los </a:t>
            </a:r>
            <a:r>
              <a:rPr lang="es-ES" b="1" dirty="0"/>
              <a:t>servidores secundarios </a:t>
            </a:r>
            <a:r>
              <a:rPr lang="es-ES" dirty="0"/>
              <a:t>son importantes por varios motivos. </a:t>
            </a:r>
          </a:p>
          <a:p>
            <a:r>
              <a:rPr lang="es-ES" dirty="0"/>
              <a:t>En primer lugar, </a:t>
            </a:r>
            <a:r>
              <a:rPr lang="es-ES" b="1" dirty="0"/>
              <a:t>por seguridad,</a:t>
            </a:r>
            <a:r>
              <a:rPr lang="es-ES" dirty="0"/>
              <a:t> y</a:t>
            </a:r>
            <a:r>
              <a:rPr lang="es-ES" b="1" dirty="0"/>
              <a:t> en segundo lugar</a:t>
            </a:r>
            <a:r>
              <a:rPr lang="es-ES" dirty="0"/>
              <a:t>, por velocidad: porque evita la sobrecarga del servidor principal distribuyendo el trabajo entre distintos servidores situados estratégicamente (por zonas geográficas, por ejemplo).</a:t>
            </a:r>
          </a:p>
          <a:p>
            <a:endParaRPr lang="es-ES" dirty="0"/>
          </a:p>
          <a:p>
            <a:r>
              <a:rPr lang="es-ES" dirty="0"/>
              <a:t>Todos los servidores DNS guardan en la caché las consultas que resolvieron.</a:t>
            </a:r>
          </a:p>
          <a:p>
            <a:r>
              <a:rPr lang="es-ES" dirty="0"/>
              <a:t>Una transferencia de zona puede darse en cualquiera de los casos siguientes:</a:t>
            </a:r>
          </a:p>
          <a:p>
            <a:pPr lvl="1">
              <a:buFont typeface="Arial" panose="020B0604020202020204" pitchFamily="34" charset="0"/>
              <a:buChar char="•"/>
            </a:pPr>
            <a:r>
              <a:rPr lang="es-ES" sz="1600" dirty="0"/>
              <a:t>Cuando vence el intervalo de actualización de una zona.</a:t>
            </a:r>
          </a:p>
          <a:p>
            <a:pPr lvl="1">
              <a:buFont typeface="Arial" panose="020B0604020202020204" pitchFamily="34" charset="0"/>
              <a:buChar char="•"/>
            </a:pPr>
            <a:r>
              <a:rPr lang="es-ES" sz="1600" dirty="0"/>
              <a:t>Cuando un servidor maestro notifica los cambios de la zona a un servidor secundario.</a:t>
            </a:r>
          </a:p>
          <a:p>
            <a:pPr lvl="1">
              <a:buFont typeface="Arial" panose="020B0604020202020204" pitchFamily="34" charset="0"/>
              <a:buChar char="•"/>
            </a:pPr>
            <a:r>
              <a:rPr lang="es-ES" sz="1600" dirty="0"/>
              <a:t>Cuando se inicia el servicio Servidor DNS en un servidor secundario de la zona.</a:t>
            </a:r>
          </a:p>
          <a:p>
            <a:pPr lvl="1">
              <a:buFont typeface="Arial" panose="020B0604020202020204" pitchFamily="34" charset="0"/>
              <a:buChar char="•"/>
            </a:pPr>
            <a:r>
              <a:rPr lang="es-ES" sz="1600" dirty="0"/>
              <a:t>Cuando se utiliza el comando </a:t>
            </a:r>
            <a:r>
              <a:rPr lang="es-ES" sz="1600" dirty="0" err="1"/>
              <a:t>rndc</a:t>
            </a:r>
            <a:r>
              <a:rPr lang="es-ES" sz="1600" dirty="0"/>
              <a:t> en un servidor secundario de la zona para iniciar manualmente una transferencia desde su servidor maestro, por ejemplo:</a:t>
            </a:r>
          </a:p>
          <a:p>
            <a:endParaRPr lang="es-ES" dirty="0"/>
          </a:p>
          <a:p>
            <a:pPr marL="428625" lvl="1" indent="0">
              <a:buNone/>
            </a:pPr>
            <a:r>
              <a:rPr lang="es-ES" sz="1600" dirty="0"/>
              <a:t>    </a:t>
            </a:r>
            <a:r>
              <a:rPr lang="es-ES" sz="1600" dirty="0" err="1"/>
              <a:t>rndc</a:t>
            </a:r>
            <a:r>
              <a:rPr lang="es-ES" sz="1600" dirty="0"/>
              <a:t> </a:t>
            </a:r>
            <a:r>
              <a:rPr lang="es-ES" sz="1600" dirty="0" err="1"/>
              <a:t>retransfer</a:t>
            </a:r>
            <a:r>
              <a:rPr lang="es-ES" sz="1600" dirty="0"/>
              <a:t> proyecto-</a:t>
            </a:r>
            <a:r>
              <a:rPr lang="es-ES" sz="1600" dirty="0" err="1"/>
              <a:t>empresa.local</a:t>
            </a:r>
            <a:endParaRPr lang="es-ES" sz="1600" dirty="0"/>
          </a:p>
          <a:p>
            <a:pPr marL="76200" indent="0">
              <a:buNone/>
            </a:pPr>
            <a:r>
              <a:rPr lang="es-ES" sz="1600" dirty="0"/>
              <a:t>   donde: </a:t>
            </a:r>
            <a:r>
              <a:rPr lang="es-ES" sz="1600" dirty="0" err="1"/>
              <a:t>retransfer</a:t>
            </a:r>
            <a:r>
              <a:rPr lang="es-ES" sz="1600" dirty="0"/>
              <a:t> → indica que la acción a realizar es una transferencia.</a:t>
            </a:r>
          </a:p>
          <a:p>
            <a:pPr marL="76200" indent="0">
              <a:buNone/>
            </a:pPr>
            <a:endParaRPr lang="es-ES" sz="1600" dirty="0"/>
          </a:p>
          <a:p>
            <a:pPr marL="428625" lvl="1" indent="0">
              <a:buNone/>
            </a:pPr>
            <a:r>
              <a:rPr lang="es-ES" sz="1600" dirty="0"/>
              <a:t>    proyecto-</a:t>
            </a:r>
            <a:r>
              <a:rPr lang="es-ES" sz="1600" dirty="0" err="1"/>
              <a:t>empresa.local</a:t>
            </a:r>
            <a:r>
              <a:rPr lang="es-ES" sz="1600" dirty="0"/>
              <a:t> → es el nombre de la zona que quieres transferir</a:t>
            </a:r>
            <a:r>
              <a:rPr lang="es-ES" dirty="0"/>
              <a:t>.</a:t>
            </a:r>
          </a:p>
          <a:p>
            <a:endParaRPr lang="es-ES" dirty="0"/>
          </a:p>
          <a:p>
            <a:endParaRPr lang="es-ES" dirty="0"/>
          </a:p>
        </p:txBody>
      </p:sp>
    </p:spTree>
    <p:extLst>
      <p:ext uri="{BB962C8B-B14F-4D97-AF65-F5344CB8AC3E}">
        <p14:creationId xmlns:p14="http://schemas.microsoft.com/office/powerpoint/2010/main" val="924695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FDE24-020C-760C-74B2-BA0E19470C35}"/>
              </a:ext>
            </a:extLst>
          </p:cNvPr>
          <p:cNvSpPr>
            <a:spLocks noGrp="1"/>
          </p:cNvSpPr>
          <p:nvPr>
            <p:ph type="title"/>
          </p:nvPr>
        </p:nvSpPr>
        <p:spPr/>
        <p:txBody>
          <a:bodyPr/>
          <a:lstStyle/>
          <a:p>
            <a:r>
              <a:rPr lang="es-ES" b="1" dirty="0"/>
              <a:t>Servidores raíz</a:t>
            </a:r>
            <a:br>
              <a:rPr lang="es-ES" b="1" dirty="0"/>
            </a:br>
            <a:endParaRPr lang="es-ES" dirty="0"/>
          </a:p>
        </p:txBody>
      </p:sp>
      <p:sp>
        <p:nvSpPr>
          <p:cNvPr id="3" name="Marcador de texto 2">
            <a:extLst>
              <a:ext uri="{FF2B5EF4-FFF2-40B4-BE49-F238E27FC236}">
                <a16:creationId xmlns:a16="http://schemas.microsoft.com/office/drawing/2014/main" id="{8EE9F050-EF24-AF9F-70A1-03CAF50D0D13}"/>
              </a:ext>
            </a:extLst>
          </p:cNvPr>
          <p:cNvSpPr>
            <a:spLocks noGrp="1"/>
          </p:cNvSpPr>
          <p:nvPr>
            <p:ph type="body" idx="1"/>
          </p:nvPr>
        </p:nvSpPr>
        <p:spPr>
          <a:xfrm>
            <a:off x="323528" y="1249940"/>
            <a:ext cx="7543800" cy="3017520"/>
          </a:xfrm>
        </p:spPr>
        <p:txBody>
          <a:bodyPr/>
          <a:lstStyle/>
          <a:p>
            <a:r>
              <a:rPr lang="es-ES" dirty="0"/>
              <a:t>La organización que gestiona globalmente los servidores raíz por concesión del gobierno estadounidense es </a:t>
            </a:r>
            <a:r>
              <a:rPr lang="es-ES" b="1" dirty="0"/>
              <a:t>la ICANN (Corporación para la Asignación de Nombres y Números de Internet)</a:t>
            </a:r>
            <a:r>
              <a:rPr lang="es-ES" dirty="0"/>
              <a:t>, la cual es una organización sin ánimo de lucro que opera a nivel internacional, responsable de asignar espacio de direcciones numéricas de protocolo de Internet (IP), identificadores de protocolo y de las funciones de gestión [o administración] del sistema de nombres de dominio de primer nivel genéricos (</a:t>
            </a:r>
            <a:r>
              <a:rPr lang="es-ES" dirty="0" err="1"/>
              <a:t>gTLD</a:t>
            </a:r>
            <a:r>
              <a:rPr lang="es-ES" dirty="0"/>
              <a:t>) y de códigos de países (</a:t>
            </a:r>
            <a:r>
              <a:rPr lang="es-ES" dirty="0" err="1"/>
              <a:t>ccTLD</a:t>
            </a:r>
            <a:r>
              <a:rPr lang="es-ES" dirty="0"/>
              <a:t>), así como de la administración del sistema de servidores raíz. </a:t>
            </a:r>
          </a:p>
          <a:p>
            <a:endParaRPr lang="es-ES" dirty="0"/>
          </a:p>
          <a:p>
            <a:r>
              <a:rPr lang="es-ES" dirty="0"/>
              <a:t>Aunque en un principio estos servicios los desempeñaba IANA (Autoridad de Números Asignados de Internet) y otras entidades bajo contrato con el gobierno de EE.UU., actualmente son responsabilidad de ICANN.</a:t>
            </a:r>
          </a:p>
        </p:txBody>
      </p:sp>
      <p:pic>
        <p:nvPicPr>
          <p:cNvPr id="6" name="Imagen 5" descr="Logotipo, nombre de la empresa&#10;&#10;Descripción generada automáticamente">
            <a:extLst>
              <a:ext uri="{FF2B5EF4-FFF2-40B4-BE49-F238E27FC236}">
                <a16:creationId xmlns:a16="http://schemas.microsoft.com/office/drawing/2014/main" id="{94A548B6-5319-50E1-B96C-3A28E89A78F2}"/>
              </a:ext>
            </a:extLst>
          </p:cNvPr>
          <p:cNvPicPr>
            <a:picLocks noChangeAspect="1"/>
          </p:cNvPicPr>
          <p:nvPr/>
        </p:nvPicPr>
        <p:blipFill>
          <a:blip r:embed="rId2"/>
          <a:stretch>
            <a:fillRect/>
          </a:stretch>
        </p:blipFill>
        <p:spPr>
          <a:xfrm>
            <a:off x="7524328" y="3078480"/>
            <a:ext cx="1524000" cy="1524000"/>
          </a:xfrm>
          <a:prstGeom prst="rect">
            <a:avLst/>
          </a:prstGeom>
        </p:spPr>
      </p:pic>
    </p:spTree>
    <p:extLst>
      <p:ext uri="{BB962C8B-B14F-4D97-AF65-F5344CB8AC3E}">
        <p14:creationId xmlns:p14="http://schemas.microsoft.com/office/powerpoint/2010/main" val="362608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1EB65E9-F45E-CF97-1669-92D9CC3CA22C}"/>
              </a:ext>
            </a:extLst>
          </p:cNvPr>
          <p:cNvSpPr>
            <a:spLocks noGrp="1"/>
          </p:cNvSpPr>
          <p:nvPr>
            <p:ph type="body" idx="1"/>
          </p:nvPr>
        </p:nvSpPr>
        <p:spPr>
          <a:xfrm>
            <a:off x="179512" y="1062990"/>
            <a:ext cx="8496944" cy="3017520"/>
          </a:xfrm>
        </p:spPr>
        <p:txBody>
          <a:bodyPr/>
          <a:lstStyle/>
          <a:p>
            <a:r>
              <a:rPr lang="es-ES" dirty="0"/>
              <a:t>—Por cierto, ¿cuál es el sistema de autenticación elegido por el cliente?.</a:t>
            </a:r>
          </a:p>
          <a:p>
            <a:endParaRPr lang="es-ES" dirty="0"/>
          </a:p>
          <a:p>
            <a:r>
              <a:rPr lang="es-ES" dirty="0"/>
              <a:t>—Ha elegido autentificación por LDAP. Al final se ha decidido por el montaje de un servidor LDAP frente a la otra opción considerada: una base de datos SQL. Así que lo configuraremos en el servidor y modificaremos la </a:t>
            </a:r>
            <a:r>
              <a:rPr lang="es-ES" dirty="0" err="1"/>
              <a:t>aplicacion</a:t>
            </a:r>
            <a:r>
              <a:rPr lang="es-ES" dirty="0"/>
              <a:t>.</a:t>
            </a:r>
          </a:p>
          <a:p>
            <a:endParaRPr lang="es-ES" dirty="0"/>
          </a:p>
          <a:p>
            <a:r>
              <a:rPr lang="es-ES" dirty="0"/>
              <a:t>—Muy bien</a:t>
            </a:r>
          </a:p>
          <a:p>
            <a:endParaRPr lang="es-ES" dirty="0"/>
          </a:p>
        </p:txBody>
      </p:sp>
    </p:spTree>
    <p:extLst>
      <p:ext uri="{BB962C8B-B14F-4D97-AF65-F5344CB8AC3E}">
        <p14:creationId xmlns:p14="http://schemas.microsoft.com/office/powerpoint/2010/main" val="42747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C2C30FE-675D-1F85-9249-AFFDE7E538A7}"/>
              </a:ext>
            </a:extLst>
          </p:cNvPr>
          <p:cNvSpPr>
            <a:spLocks noGrp="1"/>
          </p:cNvSpPr>
          <p:nvPr>
            <p:ph type="body" idx="1"/>
          </p:nvPr>
        </p:nvSpPr>
        <p:spPr>
          <a:xfrm>
            <a:off x="251520" y="411510"/>
            <a:ext cx="8424936" cy="3017520"/>
          </a:xfrm>
        </p:spPr>
        <p:txBody>
          <a:bodyPr/>
          <a:lstStyle/>
          <a:p>
            <a:r>
              <a:rPr lang="es-ES" dirty="0"/>
              <a:t>ICANN es responsable de la coordinación de la administración de los elementos técnicos del DNS para garantizar una resolución unívoca de los nombres, de manera que los usuarios de Internet puedan encontrar todas las direcciones válidas. </a:t>
            </a:r>
          </a:p>
          <a:p>
            <a:endParaRPr lang="es-ES" dirty="0"/>
          </a:p>
          <a:p>
            <a:r>
              <a:rPr lang="es-ES" dirty="0"/>
              <a:t>Para ello, se encarga de supervisar la distribución de los identificadores técnicos únicos usados en las operaciones de Internet, y delegar los nombres de dominios de primer nivel, como: </a:t>
            </a:r>
            <a:r>
              <a:rPr lang="es-ES" dirty="0" err="1"/>
              <a:t>com</a:t>
            </a:r>
            <a:r>
              <a:rPr lang="es-ES" dirty="0"/>
              <a:t>, </a:t>
            </a:r>
            <a:r>
              <a:rPr lang="es-ES" dirty="0" err="1"/>
              <a:t>info</a:t>
            </a:r>
            <a:r>
              <a:rPr lang="es-ES" dirty="0"/>
              <a:t>, etc.</a:t>
            </a:r>
          </a:p>
          <a:p>
            <a:endParaRPr lang="es-ES" dirty="0"/>
          </a:p>
          <a:p>
            <a:r>
              <a:rPr lang="es-ES" dirty="0"/>
              <a:t>Las empresas, ciudades u organizaciones podrán registrar sus propios dominios genéricos, tras la decisión adoptada el 20 de Junio de 2011 por la ICANN en Singapur. Esta iniciativa permitirá que las direcciones de los dominios puedan terminar con el nombre de compañía, ciudad, etc., en vez de .</a:t>
            </a:r>
            <a:r>
              <a:rPr lang="es-ES" dirty="0" err="1"/>
              <a:t>com</a:t>
            </a:r>
            <a:r>
              <a:rPr lang="es-ES" dirty="0"/>
              <a:t>, </a:t>
            </a:r>
            <a:r>
              <a:rPr lang="es-ES" dirty="0" err="1"/>
              <a:t>.net</a:t>
            </a:r>
            <a:r>
              <a:rPr lang="es-ES" dirty="0"/>
              <a:t> o .</a:t>
            </a:r>
            <a:r>
              <a:rPr lang="es-ES" dirty="0" err="1"/>
              <a:t>org</a:t>
            </a:r>
            <a:r>
              <a:rPr lang="es-ES" dirty="0"/>
              <a:t>.</a:t>
            </a:r>
          </a:p>
          <a:p>
            <a:endParaRPr lang="es-ES" dirty="0"/>
          </a:p>
          <a:p>
            <a:r>
              <a:rPr lang="es-ES" dirty="0"/>
              <a:t>"ICANN ha abierto el sistema de direcciones de Internet a las ilimitadas posibilidades de la imaginación humana. Nadie puede saber a dónde nos llevará esta histórica decisión", dijo </a:t>
            </a:r>
            <a:r>
              <a:rPr lang="es-ES" dirty="0" err="1"/>
              <a:t>Rod</a:t>
            </a:r>
            <a:r>
              <a:rPr lang="es-ES" dirty="0"/>
              <a:t> </a:t>
            </a:r>
            <a:r>
              <a:rPr lang="es-ES" dirty="0" err="1"/>
              <a:t>Beckstrom</a:t>
            </a:r>
            <a:r>
              <a:rPr lang="es-ES" dirty="0"/>
              <a:t>, presidente y jefe ejecutivo de la organización.</a:t>
            </a:r>
          </a:p>
          <a:p>
            <a:endParaRPr lang="es-ES" dirty="0"/>
          </a:p>
        </p:txBody>
      </p:sp>
    </p:spTree>
    <p:extLst>
      <p:ext uri="{BB962C8B-B14F-4D97-AF65-F5344CB8AC3E}">
        <p14:creationId xmlns:p14="http://schemas.microsoft.com/office/powerpoint/2010/main" val="1514536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A289B-D1A9-316A-C8BA-68D4A9FF5AF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447458B-6105-0A95-CBA1-D68507010218}"/>
              </a:ext>
            </a:extLst>
          </p:cNvPr>
          <p:cNvSpPr>
            <a:spLocks noGrp="1"/>
          </p:cNvSpPr>
          <p:nvPr>
            <p:ph type="body" idx="1"/>
          </p:nvPr>
        </p:nvSpPr>
        <p:spPr/>
        <p:txBody>
          <a:bodyPr/>
          <a:lstStyle/>
          <a:p>
            <a:r>
              <a:rPr lang="es-ES" dirty="0"/>
              <a:t>Los </a:t>
            </a:r>
            <a:r>
              <a:rPr lang="es-ES" b="1" dirty="0"/>
              <a:t>servidores raíz </a:t>
            </a:r>
            <a:r>
              <a:rPr lang="es-ES" dirty="0"/>
              <a:t>son entidades distintas. </a:t>
            </a:r>
          </a:p>
          <a:p>
            <a:endParaRPr lang="es-ES" dirty="0"/>
          </a:p>
          <a:p>
            <a:r>
              <a:rPr lang="es-ES" dirty="0"/>
              <a:t>Hay 13 servidores raíz o, más precisamente, 13 direcciones IP en Internet en las que pueden encontrarse a los servidores raíz (los servidores que tienen una de las 13 direcciones IP pueden encontrarse en docenas de ubicaciones físicas distintas). </a:t>
            </a:r>
          </a:p>
          <a:p>
            <a:endParaRPr lang="es-ES" dirty="0"/>
          </a:p>
          <a:p>
            <a:r>
              <a:rPr lang="es-ES" dirty="0"/>
              <a:t>Todos estos servidores almacenan una copia del mismo archivo que actúa como índice principal de las agendas de direcciones de Internet. </a:t>
            </a:r>
          </a:p>
          <a:p>
            <a:endParaRPr lang="es-ES" dirty="0"/>
          </a:p>
          <a:p>
            <a:r>
              <a:rPr lang="es-ES" dirty="0"/>
              <a:t>Enumeran una dirección para cada dominio de nivel principal (.</a:t>
            </a:r>
            <a:r>
              <a:rPr lang="es-ES" dirty="0" err="1"/>
              <a:t>com</a:t>
            </a:r>
            <a:r>
              <a:rPr lang="es-ES" dirty="0"/>
              <a:t>, .es, etc.) en la que puede encontrase la propia agenda de direcciones de ese registro.</a:t>
            </a:r>
          </a:p>
        </p:txBody>
      </p:sp>
    </p:spTree>
    <p:extLst>
      <p:ext uri="{BB962C8B-B14F-4D97-AF65-F5344CB8AC3E}">
        <p14:creationId xmlns:p14="http://schemas.microsoft.com/office/powerpoint/2010/main" val="1955900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580CE4D-9167-07F1-DE03-72CD3800F35B}"/>
              </a:ext>
            </a:extLst>
          </p:cNvPr>
          <p:cNvSpPr>
            <a:spLocks noGrp="1"/>
          </p:cNvSpPr>
          <p:nvPr>
            <p:ph type="body" idx="1"/>
          </p:nvPr>
        </p:nvSpPr>
        <p:spPr>
          <a:xfrm>
            <a:off x="251520" y="699542"/>
            <a:ext cx="8640960" cy="3017520"/>
          </a:xfrm>
        </p:spPr>
        <p:txBody>
          <a:bodyPr/>
          <a:lstStyle/>
          <a:p>
            <a:r>
              <a:rPr lang="es-ES" dirty="0"/>
              <a:t>En realidad, los servidores raíz no se consultan con mucha frecuencia (considerando el tamaño de Internet) porque una vez que los ordenadores de la red conocen la dirección de un dominio de nivel principal concreto pueden conservarla, y sólo comprueban de forma ocasional que esa dirección no haya cambiado. </a:t>
            </a:r>
          </a:p>
          <a:p>
            <a:r>
              <a:rPr lang="es-ES" dirty="0"/>
              <a:t>Sin embargo, los servidores raíz siguen siendo una parte vital para el buen funcionamiento de Internet.</a:t>
            </a:r>
          </a:p>
          <a:p>
            <a:r>
              <a:rPr lang="es-ES" dirty="0"/>
              <a:t>Las entidades encargadas de operar los servidores raíz son bastante autónomas pero, al mismo tiempo, colaboran entre sí y con ICANN para asegurar que el sistema permanece actualizado con los avances y cambios de Internet.</a:t>
            </a:r>
          </a:p>
          <a:p>
            <a:endParaRPr lang="es-ES" dirty="0"/>
          </a:p>
          <a:p>
            <a:r>
              <a:rPr lang="es-ES" dirty="0"/>
              <a:t>Los trece servidores raíz DNS se denominan por las primeras trece letras del alfabeto latino, de la A hasta la M (A.ROOT-SERVERS.NET., B.ROOT-SERVERS.NET., …, M.ROOT-SERVERS.NET.), y están en manos de 9 organismos y corporaciones diferentes e independientes, principalmente universidades, empresas privadas y organismos relacionados con el ejército de EE.UU. </a:t>
            </a:r>
          </a:p>
          <a:p>
            <a:endParaRPr lang="es-ES" dirty="0"/>
          </a:p>
          <a:p>
            <a:r>
              <a:rPr lang="es-ES" dirty="0"/>
              <a:t>Aproximadamente la mitad depende de organizaciones públicas estadounidenses.</a:t>
            </a:r>
          </a:p>
        </p:txBody>
      </p:sp>
    </p:spTree>
    <p:extLst>
      <p:ext uri="{BB962C8B-B14F-4D97-AF65-F5344CB8AC3E}">
        <p14:creationId xmlns:p14="http://schemas.microsoft.com/office/powerpoint/2010/main" val="1961197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32CF381-FFC6-6837-05CE-209A44CD9A61}"/>
              </a:ext>
            </a:extLst>
          </p:cNvPr>
          <p:cNvSpPr>
            <a:spLocks noGrp="1"/>
          </p:cNvSpPr>
          <p:nvPr>
            <p:ph type="body" idx="1"/>
          </p:nvPr>
        </p:nvSpPr>
        <p:spPr>
          <a:xfrm>
            <a:off x="-36512" y="0"/>
            <a:ext cx="8856984" cy="3017520"/>
          </a:xfrm>
        </p:spPr>
        <p:txBody>
          <a:bodyPr numCol="2"/>
          <a:lstStyle/>
          <a:p>
            <a:r>
              <a:rPr lang="es-ES" sz="1200" dirty="0"/>
              <a:t>A.ROOT-SERVERS.NET.      3600000      A     198.41.0.4</a:t>
            </a:r>
          </a:p>
          <a:p>
            <a:r>
              <a:rPr lang="es-ES" sz="1200" dirty="0"/>
              <a:t>A.ROOT-SERVERS.NET.      3600000      AAAA  2001:503:ba3e::2:30</a:t>
            </a:r>
          </a:p>
          <a:p>
            <a:r>
              <a:rPr lang="es-ES" sz="1200" dirty="0"/>
              <a:t>; </a:t>
            </a:r>
          </a:p>
          <a:p>
            <a:r>
              <a:rPr lang="es-ES" sz="1200" dirty="0"/>
              <a:t>; FORMERLY NS1.ISI.EDU </a:t>
            </a:r>
          </a:p>
          <a:p>
            <a:r>
              <a:rPr lang="es-ES" sz="1200" dirty="0"/>
              <a:t>;</a:t>
            </a:r>
          </a:p>
          <a:p>
            <a:r>
              <a:rPr lang="es-ES" sz="1200" dirty="0"/>
              <a:t>.                        3600000      NS    B.ROOT-SERVERS.NET.</a:t>
            </a:r>
          </a:p>
          <a:p>
            <a:r>
              <a:rPr lang="es-ES" sz="1200" dirty="0"/>
              <a:t>B.ROOT-SERVERS.NET.      3600000      A     170.247.170.2</a:t>
            </a:r>
          </a:p>
          <a:p>
            <a:r>
              <a:rPr lang="es-ES" sz="1200" dirty="0"/>
              <a:t>B.ROOT-SERVERS.NET.      3600000      AAAA  2801:1b8:10::b</a:t>
            </a:r>
          </a:p>
          <a:p>
            <a:r>
              <a:rPr lang="es-ES" sz="1200" dirty="0"/>
              <a:t>; </a:t>
            </a:r>
          </a:p>
          <a:p>
            <a:r>
              <a:rPr lang="es-ES" sz="1200" dirty="0"/>
              <a:t>; FORMERLY C.PSI.NET </a:t>
            </a:r>
          </a:p>
          <a:p>
            <a:r>
              <a:rPr lang="es-ES" sz="1200" dirty="0"/>
              <a:t>;</a:t>
            </a:r>
          </a:p>
          <a:p>
            <a:r>
              <a:rPr lang="es-ES" sz="1200" dirty="0"/>
              <a:t>.                        3600000      NS    C.ROOT-SERVERS.NET.</a:t>
            </a:r>
          </a:p>
          <a:p>
            <a:r>
              <a:rPr lang="es-ES" sz="1200" dirty="0"/>
              <a:t>C.ROOT-SERVERS.NET.      3600000      A     192.33.4.12</a:t>
            </a:r>
          </a:p>
          <a:p>
            <a:r>
              <a:rPr lang="es-ES" sz="1200" dirty="0"/>
              <a:t>C.ROOT-SERVERS.NET.      3600000      AAAA  2001:500:2::c</a:t>
            </a:r>
          </a:p>
          <a:p>
            <a:r>
              <a:rPr lang="es-ES" sz="1200" dirty="0"/>
              <a:t>; </a:t>
            </a:r>
          </a:p>
          <a:p>
            <a:r>
              <a:rPr lang="es-ES" sz="1200" dirty="0"/>
              <a:t>; FORMERLY TERP.UMD.EDU </a:t>
            </a:r>
          </a:p>
          <a:p>
            <a:r>
              <a:rPr lang="es-ES" sz="1200" dirty="0"/>
              <a:t>.                        3600000      NS    D.ROOT-SERVERS.NET.</a:t>
            </a:r>
          </a:p>
          <a:p>
            <a:r>
              <a:rPr lang="es-ES" sz="1200" dirty="0"/>
              <a:t>D.ROOT-SERVERS.NET.      3600000      A     199.7.91.13</a:t>
            </a:r>
          </a:p>
          <a:p>
            <a:r>
              <a:rPr lang="es-ES" sz="1200" dirty="0"/>
              <a:t>D.ROOT-SERVERS.NET.      3600000      AAAA  2001:500:2d::d</a:t>
            </a:r>
          </a:p>
          <a:p>
            <a:r>
              <a:rPr lang="es-ES" sz="1200" dirty="0"/>
              <a:t>; </a:t>
            </a:r>
          </a:p>
          <a:p>
            <a:r>
              <a:rPr lang="es-ES" sz="1200" dirty="0"/>
              <a:t>; FORMERLY NS.NASA.GOV</a:t>
            </a:r>
          </a:p>
          <a:p>
            <a:r>
              <a:rPr lang="es-ES" sz="1200" dirty="0"/>
              <a:t>;</a:t>
            </a:r>
          </a:p>
          <a:p>
            <a:r>
              <a:rPr lang="es-ES" sz="1200" dirty="0"/>
              <a:t>.                        3600000      NS    E.ROOT-SERVERS.NET.</a:t>
            </a:r>
          </a:p>
          <a:p>
            <a:r>
              <a:rPr lang="es-ES" sz="1200" dirty="0"/>
              <a:t>E.ROOT-SERVERS.NET.      3600000      A     192.203.230.10</a:t>
            </a:r>
          </a:p>
          <a:p>
            <a:r>
              <a:rPr lang="es-ES" sz="1200" dirty="0"/>
              <a:t>E.ROOT-SERVERS.NET.      3600000      AAAA  2001:500:a8::e</a:t>
            </a:r>
          </a:p>
          <a:p>
            <a:r>
              <a:rPr lang="es-ES" sz="1200" dirty="0"/>
              <a:t>; </a:t>
            </a:r>
          </a:p>
          <a:p>
            <a:r>
              <a:rPr lang="es-ES" sz="1200" dirty="0"/>
              <a:t>; FORMERLY NS.ISC.ORG</a:t>
            </a:r>
          </a:p>
          <a:p>
            <a:r>
              <a:rPr lang="es-ES" sz="1200" dirty="0"/>
              <a:t>;</a:t>
            </a:r>
          </a:p>
          <a:p>
            <a:r>
              <a:rPr lang="es-ES" sz="1200" dirty="0"/>
              <a:t>.                        3600000      NS    F.ROOT-SERVERS.NET.</a:t>
            </a:r>
          </a:p>
          <a:p>
            <a:r>
              <a:rPr lang="es-ES" sz="1200" dirty="0"/>
              <a:t>F.ROOT-SERVERS.NET.      3600000      A     192.5.5.241</a:t>
            </a:r>
          </a:p>
          <a:p>
            <a:r>
              <a:rPr lang="es-ES" sz="1200" dirty="0"/>
              <a:t>F.ROOT-SERVERS.NET.      3600000      AAAA  2001:500:2f::f</a:t>
            </a:r>
          </a:p>
          <a:p>
            <a:r>
              <a:rPr lang="es-ES" sz="1200" dirty="0"/>
              <a:t>; </a:t>
            </a:r>
          </a:p>
          <a:p>
            <a:r>
              <a:rPr lang="es-ES" sz="1200" dirty="0"/>
              <a:t>; FORMERLY NS.NIC.DDN.MIL</a:t>
            </a:r>
          </a:p>
          <a:p>
            <a:r>
              <a:rPr lang="es-ES" sz="1200" dirty="0"/>
              <a:t>;</a:t>
            </a:r>
          </a:p>
        </p:txBody>
      </p:sp>
    </p:spTree>
    <p:extLst>
      <p:ext uri="{BB962C8B-B14F-4D97-AF65-F5344CB8AC3E}">
        <p14:creationId xmlns:p14="http://schemas.microsoft.com/office/powerpoint/2010/main" val="3789315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3AAC7-D78E-DD1B-A196-B3DA350DE4C9}"/>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3F5671E-BB15-12A5-1FBB-016607CFBC7F}"/>
              </a:ext>
            </a:extLst>
          </p:cNvPr>
          <p:cNvSpPr>
            <a:spLocks noGrp="1"/>
          </p:cNvSpPr>
          <p:nvPr>
            <p:ph type="body" idx="1"/>
          </p:nvPr>
        </p:nvSpPr>
        <p:spPr>
          <a:xfrm>
            <a:off x="35496" y="339502"/>
            <a:ext cx="9001000" cy="3017520"/>
          </a:xfrm>
        </p:spPr>
        <p:txBody>
          <a:bodyPr numCol="2"/>
          <a:lstStyle/>
          <a:p>
            <a:r>
              <a:rPr lang="es-ES" sz="1100" dirty="0"/>
              <a:t>.                        3600000      NS    G.ROOT-SERVERS.NET.</a:t>
            </a:r>
          </a:p>
          <a:p>
            <a:r>
              <a:rPr lang="es-ES" sz="1100" dirty="0"/>
              <a:t>G.ROOT-SERVERS.NET.      3600000      A     192.112.36.4</a:t>
            </a:r>
          </a:p>
          <a:p>
            <a:r>
              <a:rPr lang="es-ES" sz="1100" dirty="0"/>
              <a:t>G.ROOT-SERVERS.NET.      3600000      AAAA  2001:500:12::d0d</a:t>
            </a:r>
          </a:p>
          <a:p>
            <a:r>
              <a:rPr lang="es-ES" sz="1100" dirty="0"/>
              <a:t>; FORMERLY AOS.ARL.ARMY.MIL</a:t>
            </a:r>
          </a:p>
          <a:p>
            <a:r>
              <a:rPr lang="es-ES" sz="1100" dirty="0"/>
              <a:t>.                        3600000      NS    H.ROOT-SERVERS.NET.</a:t>
            </a:r>
          </a:p>
          <a:p>
            <a:r>
              <a:rPr lang="es-ES" sz="1100" dirty="0"/>
              <a:t>H.ROOT-SERVERS.NET.      3600000      A     198.97.190.53</a:t>
            </a:r>
          </a:p>
          <a:p>
            <a:r>
              <a:rPr lang="es-ES" sz="1100" dirty="0"/>
              <a:t>H.ROOT-SERVERS.NET.      3600000      AAAA  2001:500:1::53 </a:t>
            </a:r>
          </a:p>
          <a:p>
            <a:r>
              <a:rPr lang="es-ES" sz="1100" dirty="0"/>
              <a:t>; FORMERLY NIC.NORDU.NET</a:t>
            </a:r>
          </a:p>
          <a:p>
            <a:r>
              <a:rPr lang="es-ES" sz="1100" dirty="0"/>
              <a:t>.                        3600000      NS    I.ROOT-SERVERS.NET.</a:t>
            </a:r>
          </a:p>
          <a:p>
            <a:r>
              <a:rPr lang="es-ES" sz="1100" dirty="0"/>
              <a:t>I.ROOT-SERVERS.NET.      3600000      A     192.36.148.17</a:t>
            </a:r>
          </a:p>
          <a:p>
            <a:r>
              <a:rPr lang="es-ES" sz="1100" dirty="0"/>
              <a:t>I.ROOT-SERVERS.NET.      3600000      AAAA  2001:7fe::53</a:t>
            </a:r>
          </a:p>
          <a:p>
            <a:r>
              <a:rPr lang="es-ES" sz="1100" dirty="0"/>
              <a:t>; OPERATED BY VERISIGN, INC.</a:t>
            </a:r>
          </a:p>
          <a:p>
            <a:r>
              <a:rPr lang="es-ES" sz="1100" dirty="0"/>
              <a:t>.                        3600000      NS    J.ROOT-SERVERS.NET.</a:t>
            </a:r>
          </a:p>
          <a:p>
            <a:r>
              <a:rPr lang="es-ES" sz="1100" dirty="0"/>
              <a:t>J.ROOT-SERVERS.NET.      3600000      A     192.58.128.30</a:t>
            </a:r>
          </a:p>
          <a:p>
            <a:r>
              <a:rPr lang="es-ES" sz="1100" dirty="0"/>
              <a:t>J.ROOT-SERVERS.NET.      3600000      AAAA  2001:503:c27::2:30</a:t>
            </a:r>
          </a:p>
          <a:p>
            <a:r>
              <a:rPr lang="es-ES" sz="1100" dirty="0"/>
              <a:t>; OPERATED BY RIPE NCC</a:t>
            </a:r>
          </a:p>
          <a:p>
            <a:r>
              <a:rPr lang="es-ES" sz="1100" dirty="0"/>
              <a:t>;</a:t>
            </a:r>
          </a:p>
          <a:p>
            <a:r>
              <a:rPr lang="es-ES" sz="1100" dirty="0"/>
              <a:t>.                        3600000      NS    K.ROOT-SERVERS.NET.</a:t>
            </a:r>
          </a:p>
          <a:p>
            <a:r>
              <a:rPr lang="es-ES" sz="1100" dirty="0"/>
              <a:t>K.ROOT-SERVERS.NET.      3600000      A     193.0.14.129</a:t>
            </a:r>
          </a:p>
          <a:p>
            <a:r>
              <a:rPr lang="es-ES" sz="1100" dirty="0"/>
              <a:t>K.ROOT-SERVERS.NET.      3600000      AAAA  2001:7fd::1</a:t>
            </a:r>
          </a:p>
          <a:p>
            <a:r>
              <a:rPr lang="es-ES" sz="1100" dirty="0"/>
              <a:t>; </a:t>
            </a:r>
          </a:p>
          <a:p>
            <a:r>
              <a:rPr lang="es-ES" sz="1100" dirty="0"/>
              <a:t>; OPERATED BY ICANN</a:t>
            </a:r>
          </a:p>
          <a:p>
            <a:r>
              <a:rPr lang="es-ES" sz="1100" dirty="0"/>
              <a:t>;</a:t>
            </a:r>
          </a:p>
          <a:p>
            <a:r>
              <a:rPr lang="es-ES" sz="1100" dirty="0"/>
              <a:t>.                        3600000      NS    L.ROOT-SERVERS.NET.</a:t>
            </a:r>
          </a:p>
          <a:p>
            <a:r>
              <a:rPr lang="es-ES" sz="1100" dirty="0"/>
              <a:t>L.ROOT-SERVERS.NET.      3600000      A     199.7.83.42</a:t>
            </a:r>
          </a:p>
          <a:p>
            <a:r>
              <a:rPr lang="es-ES" sz="1100" dirty="0"/>
              <a:t>L.ROOT-SERVERS.NET.      3600000      AAAA  2001:500:9f::42</a:t>
            </a:r>
          </a:p>
          <a:p>
            <a:r>
              <a:rPr lang="es-ES" sz="1100" dirty="0"/>
              <a:t>; </a:t>
            </a:r>
          </a:p>
          <a:p>
            <a:r>
              <a:rPr lang="es-ES" sz="1100" dirty="0"/>
              <a:t>; OPERATED BY WIDE</a:t>
            </a:r>
          </a:p>
          <a:p>
            <a:r>
              <a:rPr lang="es-ES" sz="1100" dirty="0"/>
              <a:t>;</a:t>
            </a:r>
          </a:p>
          <a:p>
            <a:r>
              <a:rPr lang="es-ES" sz="1100" dirty="0"/>
              <a:t>.                        3600000      NS    M.ROOT-SERVERS.NET.</a:t>
            </a:r>
          </a:p>
          <a:p>
            <a:r>
              <a:rPr lang="es-ES" sz="1100" dirty="0"/>
              <a:t>M.ROOT-SERVERS.NET.      3600000      A     202.12.27.33</a:t>
            </a:r>
          </a:p>
          <a:p>
            <a:r>
              <a:rPr lang="es-ES" sz="1100" dirty="0"/>
              <a:t>M.ROOT-SERVERS.NET.      3600000      AAAA  2001:dc3::35</a:t>
            </a:r>
          </a:p>
          <a:p>
            <a:r>
              <a:rPr lang="es-ES" sz="1100" dirty="0"/>
              <a:t>; </a:t>
            </a:r>
            <a:r>
              <a:rPr lang="es-ES" sz="1100" dirty="0" err="1"/>
              <a:t>End</a:t>
            </a:r>
            <a:r>
              <a:rPr lang="es-ES" sz="1100" dirty="0"/>
              <a:t> </a:t>
            </a:r>
            <a:r>
              <a:rPr lang="es-ES" sz="1100" dirty="0" err="1"/>
              <a:t>of</a:t>
            </a:r>
            <a:r>
              <a:rPr lang="es-ES" sz="1100" dirty="0"/>
              <a:t> file</a:t>
            </a:r>
          </a:p>
        </p:txBody>
      </p:sp>
    </p:spTree>
    <p:extLst>
      <p:ext uri="{BB962C8B-B14F-4D97-AF65-F5344CB8AC3E}">
        <p14:creationId xmlns:p14="http://schemas.microsoft.com/office/powerpoint/2010/main" val="2632203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F0101-AC54-3D10-750D-636DC54A515A}"/>
              </a:ext>
            </a:extLst>
          </p:cNvPr>
          <p:cNvSpPr>
            <a:spLocks noGrp="1"/>
          </p:cNvSpPr>
          <p:nvPr>
            <p:ph type="title"/>
          </p:nvPr>
        </p:nvSpPr>
        <p:spPr/>
        <p:txBody>
          <a:bodyPr/>
          <a:lstStyle/>
          <a:p>
            <a:r>
              <a:rPr lang="es-ES" b="1" dirty="0"/>
              <a:t>Tipos de registros DNS</a:t>
            </a:r>
            <a:endParaRPr lang="es-ES" dirty="0"/>
          </a:p>
        </p:txBody>
      </p:sp>
      <p:sp>
        <p:nvSpPr>
          <p:cNvPr id="3" name="Marcador de texto 2">
            <a:extLst>
              <a:ext uri="{FF2B5EF4-FFF2-40B4-BE49-F238E27FC236}">
                <a16:creationId xmlns:a16="http://schemas.microsoft.com/office/drawing/2014/main" id="{2DE851F4-8318-F0D2-8FC4-74AFF78798CD}"/>
              </a:ext>
            </a:extLst>
          </p:cNvPr>
          <p:cNvSpPr>
            <a:spLocks noGrp="1"/>
          </p:cNvSpPr>
          <p:nvPr>
            <p:ph type="body" idx="1"/>
          </p:nvPr>
        </p:nvSpPr>
        <p:spPr/>
        <p:txBody>
          <a:bodyPr/>
          <a:lstStyle/>
          <a:p>
            <a:r>
              <a:rPr lang="es-ES" dirty="0"/>
              <a:t>Una base de datos DNS se compone de uno o varios archivos de zonas utilizados por el servidor DNS. Cada zona mantiene un conjunto de registros de recursos estructurados.</a:t>
            </a:r>
          </a:p>
          <a:p>
            <a:endParaRPr lang="es-ES" dirty="0"/>
          </a:p>
          <a:p>
            <a:r>
              <a:rPr lang="es-ES" dirty="0"/>
              <a:t>Todos los Registros de Recursos (RR) tienen un formato definido que utiliza los mismos campos de nivel superior, según se describe en la tabla siguiente:</a:t>
            </a:r>
          </a:p>
        </p:txBody>
      </p:sp>
    </p:spTree>
    <p:extLst>
      <p:ext uri="{BB962C8B-B14F-4D97-AF65-F5344CB8AC3E}">
        <p14:creationId xmlns:p14="http://schemas.microsoft.com/office/powerpoint/2010/main" val="33664943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C07BB1FB-353C-CD1F-8096-A4D68D93EF15}"/>
              </a:ext>
            </a:extLst>
          </p:cNvPr>
          <p:cNvGraphicFramePr>
            <a:graphicFrameLocks noGrp="1"/>
          </p:cNvGraphicFramePr>
          <p:nvPr>
            <p:extLst>
              <p:ext uri="{D42A27DB-BD31-4B8C-83A1-F6EECF244321}">
                <p14:modId xmlns:p14="http://schemas.microsoft.com/office/powerpoint/2010/main" val="2978163568"/>
              </p:ext>
            </p:extLst>
          </p:nvPr>
        </p:nvGraphicFramePr>
        <p:xfrm>
          <a:off x="107504" y="566244"/>
          <a:ext cx="8928992" cy="3822113"/>
        </p:xfrm>
        <a:graphic>
          <a:graphicData uri="http://schemas.openxmlformats.org/drawingml/2006/table">
            <a:tbl>
              <a:tblPr/>
              <a:tblGrid>
                <a:gridCol w="1656184">
                  <a:extLst>
                    <a:ext uri="{9D8B030D-6E8A-4147-A177-3AD203B41FA5}">
                      <a16:colId xmlns:a16="http://schemas.microsoft.com/office/drawing/2014/main" val="318279194"/>
                    </a:ext>
                  </a:extLst>
                </a:gridCol>
                <a:gridCol w="7272808">
                  <a:extLst>
                    <a:ext uri="{9D8B030D-6E8A-4147-A177-3AD203B41FA5}">
                      <a16:colId xmlns:a16="http://schemas.microsoft.com/office/drawing/2014/main" val="2058498953"/>
                    </a:ext>
                  </a:extLst>
                </a:gridCol>
              </a:tblGrid>
              <a:tr h="94742">
                <a:tc>
                  <a:txBody>
                    <a:bodyPr/>
                    <a:lstStyle/>
                    <a:p>
                      <a:r>
                        <a:rPr lang="es-ES" sz="1200" dirty="0"/>
                        <a:t>Campo</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s-ES" sz="1200" dirty="0"/>
                        <a:t>Descripción</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792166486"/>
                  </a:ext>
                </a:extLst>
              </a:tr>
              <a:tr h="360020">
                <a:tc>
                  <a:txBody>
                    <a:bodyPr/>
                    <a:lstStyle/>
                    <a:p>
                      <a:r>
                        <a:rPr lang="es-ES" sz="1200" dirty="0"/>
                        <a:t>Propietario</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a:t>Indica el nombre de dominio DNS que posee un registro de recursos. Este nombre es el mismo que el del nodo del árbol de la consola donde se encuentra un registro de recursos.</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0212594"/>
                  </a:ext>
                </a:extLst>
              </a:tr>
              <a:tr h="1819046">
                <a:tc>
                  <a:txBody>
                    <a:bodyPr/>
                    <a:lstStyle/>
                    <a:p>
                      <a:r>
                        <a:rPr lang="es-ES" sz="1200" dirty="0"/>
                        <a:t>Tiempo de vida (TTL)</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a:t>Para la mayor parte de los registros de recursos, este campo es opcional. Indica el espacio de tiempo utilizado por otros servidores DNS para determinar cuánto tarda la información en caché en caducar un registro y descartarlo. Por ejemplo, la mayor parte de los registros de recursos que crea el servicio del servidor DNS heredan el TTL mínimo (predeterminado) de 1 hora desde el registro de recurso de inicio de autoridad (SOA) que evita que otros servidores DNS almacenen en caché durante demasiado tiempo. En un registro de recursos individual, puede especificar un TTL específico para el registro que suplante el TTL mínimo (predeterminado) heredado del registro de recursos de inicio de autoridad. También se puede utilizar el valor cero (0) para el TTL en los registros de recursos que contengan datos volátiles que no estén en la memoria caché para su uso posterior una vez se complete la consulta DNS en curso.</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9092304"/>
                  </a:ext>
                </a:extLst>
              </a:tr>
              <a:tr h="426339">
                <a:tc>
                  <a:txBody>
                    <a:bodyPr/>
                    <a:lstStyle/>
                    <a:p>
                      <a:r>
                        <a:rPr lang="es-ES" sz="1200" dirty="0"/>
                        <a:t>Clase</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a:t>Contiene texto nemotécnico estándar que indica la clase del registro de recursos. Por ejemplo, el valor "</a:t>
                      </a:r>
                      <a:r>
                        <a:rPr lang="es-ES" sz="1200" b="1"/>
                        <a:t>IN</a:t>
                      </a:r>
                      <a:r>
                        <a:rPr lang="es-ES" sz="1200"/>
                        <a:t>" indica que el registro de recursos pertenece a la clase Internet. Este campo es </a:t>
                      </a:r>
                      <a:r>
                        <a:rPr lang="es-ES" sz="1200" i="1"/>
                        <a:t>obligatorio</a:t>
                      </a:r>
                      <a:r>
                        <a:rPr lang="es-ES" sz="1200"/>
                        <a:t>.</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2350444"/>
                  </a:ext>
                </a:extLst>
              </a:tr>
              <a:tr h="492658">
                <a:tc>
                  <a:txBody>
                    <a:bodyPr/>
                    <a:lstStyle/>
                    <a:p>
                      <a:r>
                        <a:rPr lang="es-ES" sz="1200" dirty="0"/>
                        <a:t>Tipo</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a:t>Contiene texto nemotécnico estándar que indica el tipo de registro de recursos. Por ejemplo, el texto nemotécnico "</a:t>
                      </a:r>
                      <a:r>
                        <a:rPr lang="es-ES" sz="1200" b="1"/>
                        <a:t>A</a:t>
                      </a:r>
                      <a:r>
                        <a:rPr lang="es-ES" sz="1200"/>
                        <a:t>" indica que el registro de recursos almacena información de direcciones de host. Este campo es </a:t>
                      </a:r>
                      <a:r>
                        <a:rPr lang="es-ES" sz="1200" i="1"/>
                        <a:t>obligatorio</a:t>
                      </a:r>
                      <a:r>
                        <a:rPr lang="es-ES" sz="1200"/>
                        <a:t>.</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301314"/>
                  </a:ext>
                </a:extLst>
              </a:tr>
              <a:tr h="360020">
                <a:tc>
                  <a:txBody>
                    <a:bodyPr/>
                    <a:lstStyle/>
                    <a:p>
                      <a:r>
                        <a:rPr lang="es-ES" sz="1200" dirty="0"/>
                        <a:t>Datos específicos del registro</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a:t>Un campo de longitud variable y </a:t>
                      </a:r>
                      <a:r>
                        <a:rPr lang="es-ES" sz="1200" i="1" dirty="0"/>
                        <a:t>obligatorio</a:t>
                      </a:r>
                      <a:r>
                        <a:rPr lang="es-ES" sz="1200" dirty="0"/>
                        <a:t> con información que describe el recurso. El formato de esta información varía según el tipo y clase del registro de recursos.</a:t>
                      </a:r>
                    </a:p>
                  </a:txBody>
                  <a:tcPr marL="28423" marR="28423" marT="14211" marB="142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393305"/>
                  </a:ext>
                </a:extLst>
              </a:tr>
            </a:tbl>
          </a:graphicData>
        </a:graphic>
      </p:graphicFrame>
    </p:spTree>
    <p:extLst>
      <p:ext uri="{BB962C8B-B14F-4D97-AF65-F5344CB8AC3E}">
        <p14:creationId xmlns:p14="http://schemas.microsoft.com/office/powerpoint/2010/main" val="3744666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708BD-753C-994D-BEEA-0F6208A3557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4277974-82DA-F6DE-0437-AB57ECF275D1}"/>
              </a:ext>
            </a:extLst>
          </p:cNvPr>
          <p:cNvSpPr>
            <a:spLocks noGrp="1"/>
          </p:cNvSpPr>
          <p:nvPr>
            <p:ph type="body" idx="1"/>
          </p:nvPr>
        </p:nvSpPr>
        <p:spPr/>
        <p:txBody>
          <a:bodyPr/>
          <a:lstStyle/>
          <a:p>
            <a:r>
              <a:rPr lang="es-ES" dirty="0"/>
              <a:t>En la siguiente tabla se muestran los registros DNS más utilizados:</a:t>
            </a:r>
          </a:p>
          <a:p>
            <a:endParaRPr lang="es-ES" dirty="0"/>
          </a:p>
          <a:p>
            <a:r>
              <a:rPr lang="es-ES" dirty="0"/>
              <a:t>Nota: en los siguientes ejemplos de registros de recurso, el campo TTL se omite en caso de ser opcional. El campo TTL se ha incluido en la sintaxis de cada registro para indicar dónde puede agregarse.</a:t>
            </a:r>
          </a:p>
        </p:txBody>
      </p:sp>
    </p:spTree>
    <p:extLst>
      <p:ext uri="{BB962C8B-B14F-4D97-AF65-F5344CB8AC3E}">
        <p14:creationId xmlns:p14="http://schemas.microsoft.com/office/powerpoint/2010/main" val="2189458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8E5FBDB-0D28-D238-C2E6-DECF1D826013}"/>
              </a:ext>
            </a:extLst>
          </p:cNvPr>
          <p:cNvGraphicFramePr>
            <a:graphicFrameLocks noGrp="1"/>
          </p:cNvGraphicFramePr>
          <p:nvPr>
            <p:extLst>
              <p:ext uri="{D42A27DB-BD31-4B8C-83A1-F6EECF244321}">
                <p14:modId xmlns:p14="http://schemas.microsoft.com/office/powerpoint/2010/main" val="917770331"/>
              </p:ext>
            </p:extLst>
          </p:nvPr>
        </p:nvGraphicFramePr>
        <p:xfrm>
          <a:off x="359532" y="411935"/>
          <a:ext cx="8604956" cy="4319630"/>
        </p:xfrm>
        <a:graphic>
          <a:graphicData uri="http://schemas.openxmlformats.org/drawingml/2006/table">
            <a:tbl>
              <a:tblPr/>
              <a:tblGrid>
                <a:gridCol w="956106">
                  <a:extLst>
                    <a:ext uri="{9D8B030D-6E8A-4147-A177-3AD203B41FA5}">
                      <a16:colId xmlns:a16="http://schemas.microsoft.com/office/drawing/2014/main" val="1424385454"/>
                    </a:ext>
                  </a:extLst>
                </a:gridCol>
                <a:gridCol w="7648850">
                  <a:extLst>
                    <a:ext uri="{9D8B030D-6E8A-4147-A177-3AD203B41FA5}">
                      <a16:colId xmlns:a16="http://schemas.microsoft.com/office/drawing/2014/main" val="3362456817"/>
                    </a:ext>
                  </a:extLst>
                </a:gridCol>
              </a:tblGrid>
              <a:tr h="75592">
                <a:tc>
                  <a:txBody>
                    <a:bodyPr/>
                    <a:lstStyle/>
                    <a:p>
                      <a:r>
                        <a:rPr lang="es-ES" sz="1200"/>
                        <a:t>Registro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s-ES" sz="1200" dirty="0"/>
                        <a:t>Descripción, sintaxis y ejemplo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99597769"/>
                  </a:ext>
                </a:extLst>
              </a:tr>
              <a:tr h="498907">
                <a:tc>
                  <a:txBody>
                    <a:bodyPr/>
                    <a:lstStyle/>
                    <a:p>
                      <a:r>
                        <a:rPr lang="es-ES" sz="1200"/>
                        <a:t>A</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b="1" dirty="0"/>
                        <a:t>Descripción</a:t>
                      </a:r>
                      <a:r>
                        <a:rPr lang="es-ES" sz="1200" dirty="0"/>
                        <a:t>: </a:t>
                      </a:r>
                      <a:r>
                        <a:rPr lang="es-ES" sz="1200" dirty="0" err="1"/>
                        <a:t>Address</a:t>
                      </a:r>
                      <a:r>
                        <a:rPr lang="es-ES" sz="1200" dirty="0"/>
                        <a:t> (Dirección). Este registro se usa para traducir nombres de hosts a direcciones IP versión 4.</a:t>
                      </a:r>
                    </a:p>
                    <a:p>
                      <a:r>
                        <a:rPr lang="es-ES" sz="1200" b="1" dirty="0"/>
                        <a:t>Sintaxis</a:t>
                      </a:r>
                      <a:r>
                        <a:rPr lang="es-ES" sz="1200" dirty="0"/>
                        <a:t>: &lt;em&gt;propietario clase </a:t>
                      </a:r>
                      <a:r>
                        <a:rPr lang="es-ES" sz="1200" dirty="0" err="1"/>
                        <a:t>ttl</a:t>
                      </a:r>
                      <a:r>
                        <a:rPr lang="es-ES" sz="1200" dirty="0"/>
                        <a:t>&lt;/em&gt; &lt;</a:t>
                      </a:r>
                      <a:r>
                        <a:rPr lang="es-ES" sz="1200" dirty="0" err="1"/>
                        <a:t>strong</a:t>
                      </a:r>
                      <a:r>
                        <a:rPr lang="es-ES" sz="1200" dirty="0"/>
                        <a:t>&gt;A&lt;/</a:t>
                      </a:r>
                      <a:r>
                        <a:rPr lang="es-ES" sz="1200" dirty="0" err="1"/>
                        <a:t>strong</a:t>
                      </a:r>
                      <a:r>
                        <a:rPr lang="es-ES" sz="1200" dirty="0"/>
                        <a:t>&gt; &lt;em&gt;IP_version4&lt;/em&gt;.</a:t>
                      </a:r>
                    </a:p>
                    <a:p>
                      <a:r>
                        <a:rPr lang="es-ES" sz="1200" b="1" dirty="0"/>
                        <a:t>Ejemplo</a:t>
                      </a:r>
                      <a:r>
                        <a:rPr lang="es-ES" sz="1200" dirty="0"/>
                        <a:t>: &lt;</a:t>
                      </a:r>
                      <a:r>
                        <a:rPr lang="es-ES" sz="1200" dirty="0" err="1"/>
                        <a:t>strong</a:t>
                      </a:r>
                      <a:r>
                        <a:rPr lang="es-ES" sz="1200" dirty="0"/>
                        <a:t>&gt;host1.ejemplo.com IN A 127.0.0.1&lt;/</a:t>
                      </a:r>
                      <a:r>
                        <a:rPr lang="es-ES" sz="1200" dirty="0" err="1"/>
                        <a:t>strong</a:t>
                      </a:r>
                      <a:r>
                        <a:rPr lang="es-ES" sz="1200" dirty="0"/>
                        <a:t>&gt;.</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9601054"/>
                  </a:ext>
                </a:extLst>
              </a:tr>
              <a:tr h="604736">
                <a:tc>
                  <a:txBody>
                    <a:bodyPr/>
                    <a:lstStyle/>
                    <a:p>
                      <a:r>
                        <a:rPr lang="es-ES" sz="1200"/>
                        <a:t>AAAA</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b="1" dirty="0"/>
                        <a:t>Descripción</a:t>
                      </a:r>
                      <a:r>
                        <a:rPr lang="es-ES" sz="1200" dirty="0"/>
                        <a:t>: </a:t>
                      </a:r>
                      <a:r>
                        <a:rPr lang="es-ES" sz="1200" dirty="0" err="1"/>
                        <a:t>Address</a:t>
                      </a:r>
                      <a:r>
                        <a:rPr lang="es-ES" sz="1200" dirty="0"/>
                        <a:t> (Dirección). Este registro se usa para traducir nombres de hosts a direcciones IP versión 6.</a:t>
                      </a:r>
                    </a:p>
                    <a:p>
                      <a:r>
                        <a:rPr lang="es-ES" sz="1200" b="1" dirty="0"/>
                        <a:t>Sintaxis</a:t>
                      </a:r>
                      <a:r>
                        <a:rPr lang="es-ES" sz="1200" dirty="0"/>
                        <a:t>: &lt;em&gt;propietario clase </a:t>
                      </a:r>
                      <a:r>
                        <a:rPr lang="es-ES" sz="1200" dirty="0" err="1"/>
                        <a:t>ttl</a:t>
                      </a:r>
                      <a:r>
                        <a:rPr lang="es-ES" sz="1200" dirty="0"/>
                        <a:t>&lt;/em&gt; &lt;</a:t>
                      </a:r>
                      <a:r>
                        <a:rPr lang="es-ES" sz="1200" dirty="0" err="1"/>
                        <a:t>strong</a:t>
                      </a:r>
                      <a:r>
                        <a:rPr lang="es-ES" sz="1200" dirty="0"/>
                        <a:t>&gt;AAAA&lt;/</a:t>
                      </a:r>
                      <a:r>
                        <a:rPr lang="es-ES" sz="1200" dirty="0" err="1"/>
                        <a:t>strong</a:t>
                      </a:r>
                      <a:r>
                        <a:rPr lang="es-ES" sz="1200" dirty="0"/>
                        <a:t>&gt; &lt;em&gt;IP_version6&lt;/em&gt;.</a:t>
                      </a:r>
                    </a:p>
                    <a:p>
                      <a:r>
                        <a:rPr lang="es-ES" sz="1200" b="1" dirty="0"/>
                        <a:t>Ejemplo</a:t>
                      </a:r>
                      <a:r>
                        <a:rPr lang="es-ES" sz="1200" dirty="0"/>
                        <a:t>: &lt;</a:t>
                      </a:r>
                      <a:r>
                        <a:rPr lang="es-ES" sz="1200" dirty="0" err="1"/>
                        <a:t>strong</a:t>
                      </a:r>
                      <a:r>
                        <a:rPr lang="es-ES" sz="1200" dirty="0"/>
                        <a:t>&gt;host1ipv6.ejemplo.com. IN AAAA 1234:0:1:2:3:4:567:89ab&lt;/</a:t>
                      </a:r>
                      <a:r>
                        <a:rPr lang="es-ES" sz="1200" dirty="0" err="1"/>
                        <a:t>strong</a:t>
                      </a:r>
                      <a:r>
                        <a:rPr lang="es-ES" sz="1200" dirty="0"/>
                        <a:t>&gt;.</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5663527"/>
                  </a:ext>
                </a:extLst>
              </a:tr>
              <a:tr h="1557195">
                <a:tc>
                  <a:txBody>
                    <a:bodyPr/>
                    <a:lstStyle/>
                    <a:p>
                      <a:r>
                        <a:rPr lang="es-ES" sz="1200"/>
                        <a:t>CNAME</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b="1" dirty="0"/>
                        <a:t>Descripción</a:t>
                      </a:r>
                      <a:r>
                        <a:rPr lang="es-ES" sz="1200" dirty="0"/>
                        <a:t>: Canonical </a:t>
                      </a:r>
                      <a:r>
                        <a:rPr lang="es-ES" sz="1200" dirty="0" err="1"/>
                        <a:t>Name</a:t>
                      </a:r>
                      <a:r>
                        <a:rPr lang="es-ES" sz="1200" dirty="0"/>
                        <a:t> (Nombre Canónico). Se usa para crear nombres de hosts adicionales, o alias. Hay que tener en cuenta que el nombre de host al que el alias referencia debe haber sido definido previamente como registro tipo "</a:t>
                      </a:r>
                      <a:r>
                        <a:rPr lang="es-ES" sz="1200" b="1" dirty="0"/>
                        <a:t>A</a:t>
                      </a:r>
                      <a:r>
                        <a:rPr lang="es-ES" sz="1200" dirty="0"/>
                        <a:t>". Comúnmente usado cuando un servidor con una sola dirección IP ejecuta varios servicios, como: ftp, web... y cada servicio tiene su propia entrada DNS. También es utilizado cuando el servidor web aloja distintos dominios en una misma IP (</a:t>
                      </a:r>
                      <a:r>
                        <a:rPr lang="es-ES" sz="1200" dirty="0" err="1">
                          <a:hlinkClick r:id="rId2"/>
                        </a:rPr>
                        <a:t>virtualhosts</a:t>
                      </a:r>
                      <a:r>
                        <a:rPr lang="es-ES" sz="1200" dirty="0"/>
                        <a:t>).</a:t>
                      </a:r>
                    </a:p>
                    <a:p>
                      <a:r>
                        <a:rPr lang="es-ES" sz="1200" b="1" dirty="0"/>
                        <a:t>Sintaxis</a:t>
                      </a:r>
                      <a:r>
                        <a:rPr lang="es-ES" sz="1200" dirty="0"/>
                        <a:t>: &lt;em&gt;propietario </a:t>
                      </a:r>
                      <a:r>
                        <a:rPr lang="es-ES" sz="1200" dirty="0" err="1"/>
                        <a:t>ttl</a:t>
                      </a:r>
                      <a:r>
                        <a:rPr lang="es-ES" sz="1200" dirty="0"/>
                        <a:t> clase&lt;/em&gt; &lt;</a:t>
                      </a:r>
                      <a:r>
                        <a:rPr lang="es-ES" sz="1200" dirty="0" err="1"/>
                        <a:t>strong</a:t>
                      </a:r>
                      <a:r>
                        <a:rPr lang="es-ES" sz="1200" dirty="0"/>
                        <a:t>&gt;CNAME&lt;/</a:t>
                      </a:r>
                      <a:r>
                        <a:rPr lang="es-ES" sz="1200" dirty="0" err="1"/>
                        <a:t>strong</a:t>
                      </a:r>
                      <a:r>
                        <a:rPr lang="es-ES" sz="1200" dirty="0"/>
                        <a:t>&gt; &lt;em&gt;</a:t>
                      </a:r>
                      <a:r>
                        <a:rPr lang="es-ES" sz="1200" dirty="0" err="1"/>
                        <a:t>nombreCanónico</a:t>
                      </a:r>
                      <a:r>
                        <a:rPr lang="es-ES" sz="1200" dirty="0"/>
                        <a:t>&lt;/em&gt;.</a:t>
                      </a:r>
                    </a:p>
                    <a:p>
                      <a:r>
                        <a:rPr lang="es-ES" sz="1200" b="1" dirty="0"/>
                        <a:t>Ejemplo</a:t>
                      </a:r>
                      <a:r>
                        <a:rPr lang="es-ES" sz="1200" dirty="0"/>
                        <a:t>: &lt;</a:t>
                      </a:r>
                      <a:r>
                        <a:rPr lang="es-ES" sz="1200" dirty="0" err="1"/>
                        <a:t>strong</a:t>
                      </a:r>
                      <a:r>
                        <a:rPr lang="es-ES" sz="1200" dirty="0"/>
                        <a:t>&gt;nombrealias.ejemplo.com CNAME nombreverdadero.ejemplo.com&lt;/</a:t>
                      </a:r>
                      <a:r>
                        <a:rPr lang="es-ES" sz="1200" dirty="0" err="1"/>
                        <a:t>strong</a:t>
                      </a:r>
                      <a:r>
                        <a:rPr lang="es-ES" sz="1200" dirty="0"/>
                        <a:t>&gt;.</a:t>
                      </a:r>
                    </a:p>
                    <a:p>
                      <a:r>
                        <a:rPr lang="es-ES" sz="1200" dirty="0"/>
                        <a:t>Como se ha comentado anteriormente &lt;</a:t>
                      </a:r>
                      <a:r>
                        <a:rPr lang="es-ES" sz="1200" dirty="0" err="1"/>
                        <a:t>strong</a:t>
                      </a:r>
                      <a:r>
                        <a:rPr lang="es-ES" sz="1200" dirty="0"/>
                        <a:t>&gt;nombreverdadero.ejemplo.com&lt;/</a:t>
                      </a:r>
                      <a:r>
                        <a:rPr lang="es-ES" sz="1200" dirty="0" err="1"/>
                        <a:t>strong</a:t>
                      </a:r>
                      <a:r>
                        <a:rPr lang="es-ES" sz="1200" dirty="0"/>
                        <a:t>&gt; previamente debe estar definido como registro tipo &lt;</a:t>
                      </a:r>
                      <a:r>
                        <a:rPr lang="es-ES" sz="1200" dirty="0" err="1"/>
                        <a:t>strong</a:t>
                      </a:r>
                      <a:r>
                        <a:rPr lang="es-ES" sz="1200" dirty="0"/>
                        <a:t>&gt;A&lt;/</a:t>
                      </a:r>
                      <a:r>
                        <a:rPr lang="es-ES" sz="1200" dirty="0" err="1"/>
                        <a:t>strong</a:t>
                      </a:r>
                      <a:r>
                        <a:rPr lang="es-ES" sz="1200" dirty="0"/>
                        <a:t>&gt;.</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2653135"/>
                  </a:ext>
                </a:extLst>
              </a:tr>
              <a:tr h="816394">
                <a:tc>
                  <a:txBody>
                    <a:bodyPr/>
                    <a:lstStyle/>
                    <a:p>
                      <a:r>
                        <a:rPr lang="es-ES" sz="1200"/>
                        <a:t>NS</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b="1" dirty="0"/>
                        <a:t>Descripción</a:t>
                      </a:r>
                      <a:r>
                        <a:rPr lang="es-ES" sz="1200" dirty="0"/>
                        <a:t>: </a:t>
                      </a:r>
                      <a:r>
                        <a:rPr lang="es-ES" sz="1200" dirty="0" err="1"/>
                        <a:t>Name</a:t>
                      </a:r>
                      <a:r>
                        <a:rPr lang="es-ES" sz="1200" dirty="0"/>
                        <a:t> Server (Servidor de Nombres). Indica qué servidores de nombres tienen total autoridad sobre un dominio concreto. Cada dominio se puede asociar a una cantidad cualquiera de servidores de nombres.</a:t>
                      </a:r>
                    </a:p>
                    <a:p>
                      <a:r>
                        <a:rPr lang="es-ES" sz="1200" b="1" dirty="0"/>
                        <a:t>Sintaxis</a:t>
                      </a:r>
                      <a:r>
                        <a:rPr lang="es-ES" sz="1200" dirty="0"/>
                        <a:t>: &lt;em&gt;propietario </a:t>
                      </a:r>
                      <a:r>
                        <a:rPr lang="es-ES" sz="1200" dirty="0" err="1"/>
                        <a:t>ttl</a:t>
                      </a:r>
                      <a:r>
                        <a:rPr lang="es-ES" sz="1200" dirty="0"/>
                        <a:t> IN&lt;/em&gt; &lt;</a:t>
                      </a:r>
                      <a:r>
                        <a:rPr lang="es-ES" sz="1200" dirty="0" err="1"/>
                        <a:t>strong</a:t>
                      </a:r>
                      <a:r>
                        <a:rPr lang="es-ES" sz="1200" dirty="0"/>
                        <a:t>&gt;NS&lt;/</a:t>
                      </a:r>
                      <a:r>
                        <a:rPr lang="es-ES" sz="1200" dirty="0" err="1"/>
                        <a:t>strong</a:t>
                      </a:r>
                      <a:r>
                        <a:rPr lang="es-ES" sz="1200" dirty="0"/>
                        <a:t>&gt; &lt;em&gt;</a:t>
                      </a:r>
                      <a:r>
                        <a:rPr lang="es-ES" sz="1200" dirty="0" err="1"/>
                        <a:t>nombreServidorNombreDominio</a:t>
                      </a:r>
                      <a:r>
                        <a:rPr lang="es-ES" sz="1200" dirty="0"/>
                        <a:t>&lt;/em&gt;.</a:t>
                      </a:r>
                    </a:p>
                    <a:p>
                      <a:r>
                        <a:rPr lang="es-ES" sz="1200" b="1" dirty="0"/>
                        <a:t>Ejemplo</a:t>
                      </a:r>
                      <a:r>
                        <a:rPr lang="es-ES" sz="1200" dirty="0"/>
                        <a:t>: &lt;</a:t>
                      </a:r>
                      <a:r>
                        <a:rPr lang="es-ES" sz="1200" dirty="0" err="1"/>
                        <a:t>strong</a:t>
                      </a:r>
                      <a:r>
                        <a:rPr lang="es-ES" sz="1200" dirty="0"/>
                        <a:t>&gt;ejemplo.com. IN NS nombreservidor1.ejemplo.com&lt;/</a:t>
                      </a:r>
                      <a:r>
                        <a:rPr lang="es-ES" sz="1200" dirty="0" err="1"/>
                        <a:t>strong</a:t>
                      </a:r>
                      <a:r>
                        <a:rPr lang="es-ES" sz="1200" dirty="0"/>
                        <a:t>&gt;.</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4640642"/>
                  </a:ext>
                </a:extLst>
              </a:tr>
            </a:tbl>
          </a:graphicData>
        </a:graphic>
      </p:graphicFrame>
    </p:spTree>
    <p:extLst>
      <p:ext uri="{BB962C8B-B14F-4D97-AF65-F5344CB8AC3E}">
        <p14:creationId xmlns:p14="http://schemas.microsoft.com/office/powerpoint/2010/main" val="2579910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DC486-1BF0-BD4B-1160-C1CFDB2C7F3A}"/>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AF63BEE-748F-1AE0-8C37-F85FC0F10F71}"/>
              </a:ext>
            </a:extLst>
          </p:cNvPr>
          <p:cNvGraphicFramePr>
            <a:graphicFrameLocks noGrp="1"/>
          </p:cNvGraphicFramePr>
          <p:nvPr>
            <p:extLst>
              <p:ext uri="{D42A27DB-BD31-4B8C-83A1-F6EECF244321}">
                <p14:modId xmlns:p14="http://schemas.microsoft.com/office/powerpoint/2010/main" val="3081559578"/>
              </p:ext>
            </p:extLst>
          </p:nvPr>
        </p:nvGraphicFramePr>
        <p:xfrm>
          <a:off x="359532" y="1320325"/>
          <a:ext cx="8604956" cy="205558"/>
        </p:xfrm>
        <a:graphic>
          <a:graphicData uri="http://schemas.openxmlformats.org/drawingml/2006/table">
            <a:tbl>
              <a:tblPr/>
              <a:tblGrid>
                <a:gridCol w="956106">
                  <a:extLst>
                    <a:ext uri="{9D8B030D-6E8A-4147-A177-3AD203B41FA5}">
                      <a16:colId xmlns:a16="http://schemas.microsoft.com/office/drawing/2014/main" val="1424385454"/>
                    </a:ext>
                  </a:extLst>
                </a:gridCol>
                <a:gridCol w="7648850">
                  <a:extLst>
                    <a:ext uri="{9D8B030D-6E8A-4147-A177-3AD203B41FA5}">
                      <a16:colId xmlns:a16="http://schemas.microsoft.com/office/drawing/2014/main" val="3362456817"/>
                    </a:ext>
                  </a:extLst>
                </a:gridCol>
              </a:tblGrid>
              <a:tr h="75592">
                <a:tc>
                  <a:txBody>
                    <a:bodyPr/>
                    <a:lstStyle/>
                    <a:p>
                      <a:r>
                        <a:rPr lang="es-ES" sz="1200"/>
                        <a:t>Registro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s-ES" sz="1200" dirty="0"/>
                        <a:t>Descripción, sintaxis y ejemplo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99597769"/>
                  </a:ext>
                </a:extLst>
              </a:tr>
            </a:tbl>
          </a:graphicData>
        </a:graphic>
      </p:graphicFrame>
      <p:graphicFrame>
        <p:nvGraphicFramePr>
          <p:cNvPr id="2" name="Tabla 1">
            <a:extLst>
              <a:ext uri="{FF2B5EF4-FFF2-40B4-BE49-F238E27FC236}">
                <a16:creationId xmlns:a16="http://schemas.microsoft.com/office/drawing/2014/main" id="{D1523F7F-B165-DEA5-2E42-38C1662E3BC7}"/>
              </a:ext>
            </a:extLst>
          </p:cNvPr>
          <p:cNvGraphicFramePr>
            <a:graphicFrameLocks noGrp="1"/>
          </p:cNvGraphicFramePr>
          <p:nvPr>
            <p:extLst>
              <p:ext uri="{D42A27DB-BD31-4B8C-83A1-F6EECF244321}">
                <p14:modId xmlns:p14="http://schemas.microsoft.com/office/powerpoint/2010/main" val="1055480143"/>
              </p:ext>
            </p:extLst>
          </p:nvPr>
        </p:nvGraphicFramePr>
        <p:xfrm>
          <a:off x="359532" y="1501626"/>
          <a:ext cx="8604956" cy="1862212"/>
        </p:xfrm>
        <a:graphic>
          <a:graphicData uri="http://schemas.openxmlformats.org/drawingml/2006/table">
            <a:tbl>
              <a:tblPr/>
              <a:tblGrid>
                <a:gridCol w="972108">
                  <a:extLst>
                    <a:ext uri="{9D8B030D-6E8A-4147-A177-3AD203B41FA5}">
                      <a16:colId xmlns:a16="http://schemas.microsoft.com/office/drawing/2014/main" val="378081384"/>
                    </a:ext>
                  </a:extLst>
                </a:gridCol>
                <a:gridCol w="7632848">
                  <a:extLst>
                    <a:ext uri="{9D8B030D-6E8A-4147-A177-3AD203B41FA5}">
                      <a16:colId xmlns:a16="http://schemas.microsoft.com/office/drawing/2014/main" val="2445953887"/>
                    </a:ext>
                  </a:extLst>
                </a:gridCol>
              </a:tblGrid>
              <a:tr h="679380">
                <a:tc>
                  <a:txBody>
                    <a:bodyPr/>
                    <a:lstStyle/>
                    <a:p>
                      <a:r>
                        <a:rPr lang="es-ES" sz="1200"/>
                        <a:t>MX</a:t>
                      </a:r>
                    </a:p>
                  </a:txBody>
                  <a:tcPr marL="16706" marR="16706" marT="8353" marB="8353" anchor="ctr">
                    <a:lnL>
                      <a:noFill/>
                    </a:lnL>
                    <a:lnR>
                      <a:noFill/>
                    </a:lnR>
                    <a:lnT>
                      <a:noFill/>
                    </a:lnT>
                    <a:lnB>
                      <a:noFill/>
                    </a:lnB>
                    <a:noFill/>
                  </a:tcPr>
                </a:tc>
                <a:tc>
                  <a:txBody>
                    <a:bodyPr/>
                    <a:lstStyle/>
                    <a:p>
                      <a:r>
                        <a:rPr lang="es-ES" sz="1200" b="1"/>
                        <a:t>Descripción</a:t>
                      </a:r>
                      <a:r>
                        <a:rPr lang="es-ES" sz="1200"/>
                        <a:t>: Mail eXchange (Registro de Intercambio de Correo). Asocia un nombre de dominio a una lista de servidores de intercambio de correo para ese dominio. </a:t>
                      </a:r>
                      <a:r>
                        <a:rPr lang="es-ES" sz="1200" b="1"/>
                        <a:t>Sintaxis</a:t>
                      </a:r>
                      <a:r>
                        <a:rPr lang="es-ES" sz="1200"/>
                        <a:t>: &lt;em&gt;propietario ttl clase&lt;/em&gt; &lt;strong&gt;MX&lt;/strong&gt; &lt;em&gt;preferencia hostIntercambiadorDeCorreo&lt;/em&gt;.</a:t>
                      </a:r>
                    </a:p>
                    <a:p>
                      <a:r>
                        <a:rPr lang="es-ES" sz="1200" b="1"/>
                        <a:t>Ejemplo</a:t>
                      </a:r>
                      <a:r>
                        <a:rPr lang="es-ES" sz="1200"/>
                        <a:t>: &lt;strong&gt;ejemplo.com. MX 10 servidorcorreo1.ejemplo.com&lt;/strong&gt;.</a:t>
                      </a:r>
                    </a:p>
                    <a:p>
                      <a:r>
                        <a:rPr lang="es-ES" sz="1200"/>
                        <a:t>El número, en este caso 10, indica la preferencia, y tiene sentido en caso de existir varios servidores de correo. A menor número mayor preferencia.</a:t>
                      </a:r>
                    </a:p>
                  </a:txBody>
                  <a:tcPr marL="16706" marR="16706" marT="8353" marB="8353" anchor="ctr">
                    <a:lnL>
                      <a:noFill/>
                    </a:lnL>
                    <a:lnR>
                      <a:noFill/>
                    </a:lnR>
                    <a:lnT>
                      <a:noFill/>
                    </a:lnT>
                    <a:lnB>
                      <a:noFill/>
                    </a:lnB>
                    <a:noFill/>
                  </a:tcPr>
                </a:tc>
                <a:extLst>
                  <a:ext uri="{0D108BD9-81ED-4DB2-BD59-A6C34878D82A}">
                    <a16:rowId xmlns:a16="http://schemas.microsoft.com/office/drawing/2014/main" val="2610145681"/>
                  </a:ext>
                </a:extLst>
              </a:tr>
              <a:tr h="445495">
                <a:tc>
                  <a:txBody>
                    <a:bodyPr/>
                    <a:lstStyle/>
                    <a:p>
                      <a:r>
                        <a:rPr lang="es-ES" sz="1200"/>
                        <a:t>PTR</a:t>
                      </a:r>
                    </a:p>
                  </a:txBody>
                  <a:tcPr marL="16706" marR="16706" marT="8353" marB="8353" anchor="ctr">
                    <a:lnL>
                      <a:noFill/>
                    </a:lnL>
                    <a:lnR>
                      <a:noFill/>
                    </a:lnR>
                    <a:lnT>
                      <a:noFill/>
                    </a:lnT>
                    <a:lnB>
                      <a:noFill/>
                    </a:lnB>
                    <a:noFill/>
                  </a:tcPr>
                </a:tc>
                <a:tc>
                  <a:txBody>
                    <a:bodyPr/>
                    <a:lstStyle/>
                    <a:p>
                      <a:r>
                        <a:rPr lang="es-ES" sz="1200" b="1" dirty="0"/>
                        <a:t>Descripción</a:t>
                      </a:r>
                      <a:r>
                        <a:rPr lang="es-ES" sz="1200" dirty="0"/>
                        <a:t>: Pointer (Indicador). Traduce direcciones IP en nombres de dominio. También conocido como 'registro inverso', ya que funciona a la inversa del registro "</a:t>
                      </a:r>
                      <a:r>
                        <a:rPr lang="es-ES" sz="1200" b="1" dirty="0"/>
                        <a:t>A</a:t>
                      </a:r>
                      <a:r>
                        <a:rPr lang="es-ES" sz="1200" dirty="0"/>
                        <a:t>".</a:t>
                      </a:r>
                    </a:p>
                    <a:p>
                      <a:r>
                        <a:rPr lang="es-ES" sz="1200" b="1" dirty="0"/>
                        <a:t>Sintaxis</a:t>
                      </a:r>
                      <a:r>
                        <a:rPr lang="es-ES" sz="1200" dirty="0"/>
                        <a:t>: &lt;em&gt;propietario </a:t>
                      </a:r>
                      <a:r>
                        <a:rPr lang="es-ES" sz="1200" dirty="0" err="1"/>
                        <a:t>ttl</a:t>
                      </a:r>
                      <a:r>
                        <a:rPr lang="es-ES" sz="1200" dirty="0"/>
                        <a:t> clase&lt;/em&gt; &lt;</a:t>
                      </a:r>
                      <a:r>
                        <a:rPr lang="es-ES" sz="1200" dirty="0" err="1"/>
                        <a:t>strong</a:t>
                      </a:r>
                      <a:r>
                        <a:rPr lang="es-ES" sz="1200" dirty="0"/>
                        <a:t>&gt;PTR&lt;/</a:t>
                      </a:r>
                      <a:r>
                        <a:rPr lang="es-ES" sz="1200" dirty="0" err="1"/>
                        <a:t>strong</a:t>
                      </a:r>
                      <a:r>
                        <a:rPr lang="es-ES" sz="1200" dirty="0"/>
                        <a:t>&gt; &lt;em&gt;</a:t>
                      </a:r>
                      <a:r>
                        <a:rPr lang="es-ES" sz="1200" dirty="0" err="1"/>
                        <a:t>nombreDominioDestino</a:t>
                      </a:r>
                      <a:r>
                        <a:rPr lang="es-ES" sz="1200" dirty="0"/>
                        <a:t>&lt;/em&gt;.</a:t>
                      </a:r>
                    </a:p>
                    <a:p>
                      <a:r>
                        <a:rPr lang="es-ES" sz="1200" b="1" dirty="0"/>
                        <a:t>Ejemplo</a:t>
                      </a:r>
                      <a:r>
                        <a:rPr lang="es-ES" sz="1200" dirty="0"/>
                        <a:t>: &lt;</a:t>
                      </a:r>
                      <a:r>
                        <a:rPr lang="es-ES" sz="1200" dirty="0" err="1"/>
                        <a:t>strong</a:t>
                      </a:r>
                      <a:r>
                        <a:rPr lang="es-ES" sz="1200" dirty="0"/>
                        <a:t>&gt;1.0.0.10.in-addr.arpa. PTR host.ejemplo.com&lt;/</a:t>
                      </a:r>
                      <a:r>
                        <a:rPr lang="es-ES" sz="1200" dirty="0" err="1"/>
                        <a:t>strong</a:t>
                      </a:r>
                      <a:r>
                        <a:rPr lang="es-ES" sz="1200" dirty="0"/>
                        <a:t>&gt;.</a:t>
                      </a:r>
                    </a:p>
                  </a:txBody>
                  <a:tcPr marL="16706" marR="16706" marT="8353" marB="8353" anchor="ctr">
                    <a:lnL>
                      <a:noFill/>
                    </a:lnL>
                    <a:lnR>
                      <a:noFill/>
                    </a:lnR>
                    <a:lnT>
                      <a:noFill/>
                    </a:lnT>
                    <a:lnB>
                      <a:noFill/>
                    </a:lnB>
                    <a:noFill/>
                  </a:tcPr>
                </a:tc>
                <a:extLst>
                  <a:ext uri="{0D108BD9-81ED-4DB2-BD59-A6C34878D82A}">
                    <a16:rowId xmlns:a16="http://schemas.microsoft.com/office/drawing/2014/main" val="1321223988"/>
                  </a:ext>
                </a:extLst>
              </a:tr>
            </a:tbl>
          </a:graphicData>
        </a:graphic>
      </p:graphicFrame>
    </p:spTree>
    <p:extLst>
      <p:ext uri="{BB962C8B-B14F-4D97-AF65-F5344CB8AC3E}">
        <p14:creationId xmlns:p14="http://schemas.microsoft.com/office/powerpoint/2010/main" val="397738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71792A-9243-E1A5-E251-28DDCF376C49}"/>
              </a:ext>
            </a:extLst>
          </p:cNvPr>
          <p:cNvSpPr>
            <a:spLocks noGrp="1"/>
          </p:cNvSpPr>
          <p:nvPr>
            <p:ph type="body" idx="1"/>
          </p:nvPr>
        </p:nvSpPr>
        <p:spPr>
          <a:xfrm>
            <a:off x="107504" y="915566"/>
            <a:ext cx="8876752" cy="3017520"/>
          </a:xfrm>
        </p:spPr>
        <p:txBody>
          <a:bodyPr/>
          <a:lstStyle/>
          <a:p>
            <a:r>
              <a:rPr lang="es-ES" b="1" dirty="0"/>
              <a:t>FTP</a:t>
            </a:r>
          </a:p>
          <a:p>
            <a:endParaRPr lang="es-ES" dirty="0"/>
          </a:p>
          <a:p>
            <a:r>
              <a:rPr lang="es-ES" dirty="0"/>
              <a:t>El protocolo clásico para la transferencia de archivos en Internet se denomina FTP (File Transfer </a:t>
            </a:r>
            <a:r>
              <a:rPr lang="es-ES" dirty="0" err="1"/>
              <a:t>Protocol</a:t>
            </a:r>
            <a:r>
              <a:rPr lang="es-ES" dirty="0"/>
              <a:t>). Con el estado actual de Internet y las múltiples opciones de trasferencia de archivos en la web puede parecer algo innecesario pero sigue siendo una opción sencilla y específica por lo que aún se sigue utilizando en algunos ámbitos.</a:t>
            </a:r>
          </a:p>
          <a:p>
            <a:endParaRPr lang="es-ES" dirty="0"/>
          </a:p>
          <a:p>
            <a:r>
              <a:rPr lang="es-ES" dirty="0"/>
              <a:t>FTP se ajusta a una arquitectura cliente/servidor como todo lo que hemos visto hasta ahora. En Linux existen muchos servidores FTP diferentes. La elección puede ser bastante subjetiva pero nos vamos a decantar por </a:t>
            </a:r>
            <a:r>
              <a:rPr lang="es-ES" dirty="0" err="1"/>
              <a:t>vsFTPd</a:t>
            </a:r>
            <a:r>
              <a:rPr lang="es-ES" dirty="0"/>
              <a:t> (</a:t>
            </a:r>
            <a:r>
              <a:rPr lang="es-ES" dirty="0" err="1"/>
              <a:t>Very</a:t>
            </a:r>
            <a:r>
              <a:rPr lang="es-ES" dirty="0"/>
              <a:t> </a:t>
            </a:r>
            <a:r>
              <a:rPr lang="es-ES" dirty="0" err="1"/>
              <a:t>Secure</a:t>
            </a:r>
            <a:r>
              <a:rPr lang="es-ES" dirty="0"/>
              <a:t> FTP Daemon) ya que es el servidor FTP por defecto en las principales distribuciones de Linux lo que lo hace más sencillo de instalar y además se considera más seguro.</a:t>
            </a:r>
          </a:p>
        </p:txBody>
      </p:sp>
    </p:spTree>
    <p:extLst>
      <p:ext uri="{BB962C8B-B14F-4D97-AF65-F5344CB8AC3E}">
        <p14:creationId xmlns:p14="http://schemas.microsoft.com/office/powerpoint/2010/main" val="18860594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AB97-4C18-8AFB-E2DF-72242F73BC69}"/>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0CB1BF8-4491-C560-38CF-82F978171C93}"/>
              </a:ext>
            </a:extLst>
          </p:cNvPr>
          <p:cNvGraphicFramePr>
            <a:graphicFrameLocks noGrp="1"/>
          </p:cNvGraphicFramePr>
          <p:nvPr>
            <p:extLst>
              <p:ext uri="{D42A27DB-BD31-4B8C-83A1-F6EECF244321}">
                <p14:modId xmlns:p14="http://schemas.microsoft.com/office/powerpoint/2010/main" val="4071419811"/>
              </p:ext>
            </p:extLst>
          </p:nvPr>
        </p:nvGraphicFramePr>
        <p:xfrm>
          <a:off x="179512" y="555526"/>
          <a:ext cx="8604956" cy="205558"/>
        </p:xfrm>
        <a:graphic>
          <a:graphicData uri="http://schemas.openxmlformats.org/drawingml/2006/table">
            <a:tbl>
              <a:tblPr/>
              <a:tblGrid>
                <a:gridCol w="956106">
                  <a:extLst>
                    <a:ext uri="{9D8B030D-6E8A-4147-A177-3AD203B41FA5}">
                      <a16:colId xmlns:a16="http://schemas.microsoft.com/office/drawing/2014/main" val="1424385454"/>
                    </a:ext>
                  </a:extLst>
                </a:gridCol>
                <a:gridCol w="7648850">
                  <a:extLst>
                    <a:ext uri="{9D8B030D-6E8A-4147-A177-3AD203B41FA5}">
                      <a16:colId xmlns:a16="http://schemas.microsoft.com/office/drawing/2014/main" val="3362456817"/>
                    </a:ext>
                  </a:extLst>
                </a:gridCol>
              </a:tblGrid>
              <a:tr h="75592">
                <a:tc>
                  <a:txBody>
                    <a:bodyPr/>
                    <a:lstStyle/>
                    <a:p>
                      <a:r>
                        <a:rPr lang="es-ES" sz="1200"/>
                        <a:t>Registro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s-ES" sz="1200" dirty="0"/>
                        <a:t>Descripción, sintaxis y ejemplo</a:t>
                      </a:r>
                    </a:p>
                  </a:txBody>
                  <a:tcPr marL="22678" marR="22678" marT="11339" marB="11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99597769"/>
                  </a:ext>
                </a:extLst>
              </a:tr>
            </a:tbl>
          </a:graphicData>
        </a:graphic>
      </p:graphicFrame>
      <p:graphicFrame>
        <p:nvGraphicFramePr>
          <p:cNvPr id="3" name="Tabla 2">
            <a:extLst>
              <a:ext uri="{FF2B5EF4-FFF2-40B4-BE49-F238E27FC236}">
                <a16:creationId xmlns:a16="http://schemas.microsoft.com/office/drawing/2014/main" id="{AC221705-F210-6D24-3D68-7432FAEA29A5}"/>
              </a:ext>
            </a:extLst>
          </p:cNvPr>
          <p:cNvGraphicFramePr>
            <a:graphicFrameLocks noGrp="1"/>
          </p:cNvGraphicFramePr>
          <p:nvPr>
            <p:extLst>
              <p:ext uri="{D42A27DB-BD31-4B8C-83A1-F6EECF244321}">
                <p14:modId xmlns:p14="http://schemas.microsoft.com/office/powerpoint/2010/main" val="2138816386"/>
              </p:ext>
            </p:extLst>
          </p:nvPr>
        </p:nvGraphicFramePr>
        <p:xfrm>
          <a:off x="179512" y="816075"/>
          <a:ext cx="8856984" cy="4096698"/>
        </p:xfrm>
        <a:graphic>
          <a:graphicData uri="http://schemas.openxmlformats.org/drawingml/2006/table">
            <a:tbl>
              <a:tblPr/>
              <a:tblGrid>
                <a:gridCol w="815287">
                  <a:extLst>
                    <a:ext uri="{9D8B030D-6E8A-4147-A177-3AD203B41FA5}">
                      <a16:colId xmlns:a16="http://schemas.microsoft.com/office/drawing/2014/main" val="584401725"/>
                    </a:ext>
                  </a:extLst>
                </a:gridCol>
                <a:gridCol w="8041697">
                  <a:extLst>
                    <a:ext uri="{9D8B030D-6E8A-4147-A177-3AD203B41FA5}">
                      <a16:colId xmlns:a16="http://schemas.microsoft.com/office/drawing/2014/main" val="3283539149"/>
                    </a:ext>
                  </a:extLst>
                </a:gridCol>
              </a:tblGrid>
              <a:tr h="1792710">
                <a:tc>
                  <a:txBody>
                    <a:bodyPr/>
                    <a:lstStyle/>
                    <a:p>
                      <a:r>
                        <a:rPr lang="es-ES" sz="1200" dirty="0"/>
                        <a:t>SOA</a:t>
                      </a:r>
                    </a:p>
                  </a:txBody>
                  <a:tcPr marL="24446" marR="24446" marT="12223" marB="12223" anchor="ctr">
                    <a:lnL>
                      <a:noFill/>
                    </a:lnL>
                    <a:lnR>
                      <a:noFill/>
                    </a:lnR>
                    <a:lnT>
                      <a:noFill/>
                    </a:lnT>
                    <a:lnB>
                      <a:noFill/>
                    </a:lnB>
                    <a:noFill/>
                  </a:tcPr>
                </a:tc>
                <a:tc>
                  <a:txBody>
                    <a:bodyPr/>
                    <a:lstStyle/>
                    <a:p>
                      <a:r>
                        <a:rPr lang="es-ES" sz="1200" b="1"/>
                        <a:t>Descripción</a:t>
                      </a:r>
                      <a:r>
                        <a:rPr lang="es-ES" sz="1200"/>
                        <a:t>: Start Of Authority (Autoridad de la zona). Proporciona información sobre el servidor DNS primario de la zona.</a:t>
                      </a:r>
                    </a:p>
                    <a:p>
                      <a:r>
                        <a:rPr lang="es-ES" sz="1200" b="1"/>
                        <a:t>Sintaxis</a:t>
                      </a:r>
                      <a:r>
                        <a:rPr lang="es-ES" sz="1200"/>
                        <a:t>: &lt;em&gt;propietario clase&lt;/em&gt; &lt;strong&gt;SOA&lt;/strong&gt; &lt;em&gt;servidorNombres personaResponsable (numeroSerie intervaloActualización intervaloReintento caducidad tiempoDeVidaMínimo)&lt;/em&gt;.</a:t>
                      </a:r>
                    </a:p>
                    <a:p>
                      <a:r>
                        <a:rPr lang="es-ES" sz="1200" b="1"/>
                        <a:t>Ejemplo:</a:t>
                      </a:r>
                      <a:endParaRPr lang="es-ES" sz="1200"/>
                    </a:p>
                    <a:p>
                      <a:r>
                        <a:rPr lang="es-ES" sz="1200">
                          <a:effectLst/>
                        </a:rPr>
                        <a:t>@ IN SOA nombreServidor.ejemplo.com. postmaster.ejemplo.com. ( 1 ; número de serie 3600 ; actualizar [1h] 600 ; reintentar [10m] 86400 ; caducar [1d] 3600 ) ; TTL mínimo [1h] </a:t>
                      </a:r>
                    </a:p>
                    <a:p>
                      <a:r>
                        <a:rPr lang="es-ES" sz="1200"/>
                        <a:t> </a:t>
                      </a:r>
                    </a:p>
                    <a:p>
                      <a:r>
                        <a:rPr lang="es-ES" sz="1200"/>
                        <a:t>El propietario (servidor DNS principal) se especifica como "</a:t>
                      </a:r>
                      <a:r>
                        <a:rPr lang="es-ES" sz="1200" b="1"/>
                        <a:t>@</a:t>
                      </a:r>
                      <a:r>
                        <a:rPr lang="es-ES" sz="1200"/>
                        <a:t>" porque el nombre de dominio es el mismo que el origen de todos los datos de la zona (ejemplo.com). Se trata de una convención de nomenclatura estándar para registros de recursos y se utiliza más a menudo en los registros SOA. El número de serie es el número de versión de esta base de datos. Debes incrementar este número cada vez que modificas la base de datos.</a:t>
                      </a:r>
                    </a:p>
                  </a:txBody>
                  <a:tcPr marL="24446" marR="24446" marT="12223" marB="12223" anchor="ctr">
                    <a:lnL>
                      <a:noFill/>
                    </a:lnL>
                    <a:lnR>
                      <a:noFill/>
                    </a:lnR>
                    <a:lnT>
                      <a:noFill/>
                    </a:lnT>
                    <a:lnB>
                      <a:noFill/>
                    </a:lnB>
                    <a:noFill/>
                  </a:tcPr>
                </a:tc>
                <a:extLst>
                  <a:ext uri="{0D108BD9-81ED-4DB2-BD59-A6C34878D82A}">
                    <a16:rowId xmlns:a16="http://schemas.microsoft.com/office/drawing/2014/main" val="3545313580"/>
                  </a:ext>
                </a:extLst>
              </a:tr>
              <a:tr h="537813">
                <a:tc>
                  <a:txBody>
                    <a:bodyPr/>
                    <a:lstStyle/>
                    <a:p>
                      <a:r>
                        <a:rPr lang="es-ES" sz="1200"/>
                        <a:t>TXT</a:t>
                      </a:r>
                    </a:p>
                  </a:txBody>
                  <a:tcPr marL="24446" marR="24446" marT="12223" marB="12223" anchor="ctr">
                    <a:lnL>
                      <a:noFill/>
                    </a:lnL>
                    <a:lnR>
                      <a:noFill/>
                    </a:lnR>
                    <a:lnT>
                      <a:noFill/>
                    </a:lnT>
                    <a:lnB>
                      <a:noFill/>
                    </a:lnB>
                    <a:noFill/>
                  </a:tcPr>
                </a:tc>
                <a:tc>
                  <a:txBody>
                    <a:bodyPr/>
                    <a:lstStyle/>
                    <a:p>
                      <a:r>
                        <a:rPr lang="es-ES" sz="1200" b="1"/>
                        <a:t>Descripción</a:t>
                      </a:r>
                      <a:r>
                        <a:rPr lang="es-ES" sz="1200"/>
                        <a:t>: TeXT (Información textual). Permite a los dominios identificarse de modos arbitrarios.</a:t>
                      </a:r>
                    </a:p>
                    <a:p>
                      <a:r>
                        <a:rPr lang="es-ES" sz="1200" b="1"/>
                        <a:t>Sintaxis</a:t>
                      </a:r>
                      <a:r>
                        <a:rPr lang="es-ES" sz="1200"/>
                        <a:t>: &lt;em&gt;propietario ttl clase&lt;/em&gt; &lt;strong&gt;TXT&lt;/strong&gt; &lt;em&gt;cadenaDeTexto&lt;/em&gt;.</a:t>
                      </a:r>
                    </a:p>
                    <a:p>
                      <a:r>
                        <a:rPr lang="es-ES" sz="1200" b="1"/>
                        <a:t>Ejemplo</a:t>
                      </a:r>
                      <a:r>
                        <a:rPr lang="es-ES" sz="1200"/>
                        <a:t>: </a:t>
                      </a:r>
                      <a:r>
                        <a:rPr lang="es-ES" sz="1200" b="1"/>
                        <a:t>ejemplo.com. TXT "Ejemplo de información de nombre de dominio adicional."</a:t>
                      </a:r>
                      <a:endParaRPr lang="es-ES" sz="1200"/>
                    </a:p>
                  </a:txBody>
                  <a:tcPr marL="24446" marR="24446" marT="12223" marB="12223" anchor="ctr">
                    <a:lnL>
                      <a:noFill/>
                    </a:lnL>
                    <a:lnR>
                      <a:noFill/>
                    </a:lnR>
                    <a:lnT>
                      <a:noFill/>
                    </a:lnT>
                    <a:lnB>
                      <a:noFill/>
                    </a:lnB>
                    <a:noFill/>
                  </a:tcPr>
                </a:tc>
                <a:extLst>
                  <a:ext uri="{0D108BD9-81ED-4DB2-BD59-A6C34878D82A}">
                    <a16:rowId xmlns:a16="http://schemas.microsoft.com/office/drawing/2014/main" val="994569383"/>
                  </a:ext>
                </a:extLst>
              </a:tr>
              <a:tr h="1222302">
                <a:tc>
                  <a:txBody>
                    <a:bodyPr/>
                    <a:lstStyle/>
                    <a:p>
                      <a:r>
                        <a:rPr lang="es-ES" sz="1200"/>
                        <a:t>SPF</a:t>
                      </a:r>
                    </a:p>
                  </a:txBody>
                  <a:tcPr marL="24446" marR="24446" marT="12223" marB="12223" anchor="ctr">
                    <a:lnL>
                      <a:noFill/>
                    </a:lnL>
                    <a:lnR>
                      <a:noFill/>
                    </a:lnR>
                    <a:lnT>
                      <a:noFill/>
                    </a:lnT>
                    <a:lnB>
                      <a:noFill/>
                    </a:lnB>
                    <a:noFill/>
                  </a:tcPr>
                </a:tc>
                <a:tc>
                  <a:txBody>
                    <a:bodyPr/>
                    <a:lstStyle/>
                    <a:p>
                      <a:r>
                        <a:rPr lang="es-ES" sz="1200" b="1" dirty="0"/>
                        <a:t>Descripción</a:t>
                      </a:r>
                      <a:r>
                        <a:rPr lang="es-ES" sz="1200" dirty="0"/>
                        <a:t>: Sender </a:t>
                      </a:r>
                      <a:r>
                        <a:rPr lang="es-ES" sz="1200" dirty="0" err="1"/>
                        <a:t>Policy</a:t>
                      </a:r>
                      <a:r>
                        <a:rPr lang="es-ES" sz="1200" dirty="0"/>
                        <a:t> Framework. Es un registro de tipo TXT que va creado en una zona directa del DNS, en la cual se ponen las informaciones del propio servidor de correo con la sintaxis SPF. Se utiliza para evitar el envío de correos suplantando identidades. Por lo tanto, ayuda a combatir el SPAM, ya que, en este registro se especifica qué hosts están autorizados a enviar correo desde el dominio dado. El servidor que recibe, consulta el DNS para comparar la IP desde la cual le llega, con los datos de este registro.</a:t>
                      </a:r>
                    </a:p>
                    <a:p>
                      <a:r>
                        <a:rPr lang="es-ES" sz="1200" b="1" dirty="0"/>
                        <a:t>Sintaxis</a:t>
                      </a:r>
                      <a:r>
                        <a:rPr lang="es-ES" sz="1200" dirty="0"/>
                        <a:t>: &lt;em&gt;propietario </a:t>
                      </a:r>
                      <a:r>
                        <a:rPr lang="es-ES" sz="1200" dirty="0" err="1"/>
                        <a:t>ttl</a:t>
                      </a:r>
                      <a:r>
                        <a:rPr lang="es-ES" sz="1200" dirty="0"/>
                        <a:t> clase&lt;/em&gt; &lt;</a:t>
                      </a:r>
                      <a:r>
                        <a:rPr lang="es-ES" sz="1200" dirty="0" err="1"/>
                        <a:t>strong</a:t>
                      </a:r>
                      <a:r>
                        <a:rPr lang="es-ES" sz="1200" dirty="0"/>
                        <a:t>&gt;IN SPF&lt;/</a:t>
                      </a:r>
                      <a:r>
                        <a:rPr lang="es-ES" sz="1200" dirty="0" err="1"/>
                        <a:t>strong</a:t>
                      </a:r>
                      <a:r>
                        <a:rPr lang="es-ES" sz="1200" dirty="0"/>
                        <a:t>&gt; &lt;em&gt;</a:t>
                      </a:r>
                      <a:r>
                        <a:rPr lang="es-ES" sz="1200" dirty="0" err="1"/>
                        <a:t>cadenaDeTexto</a:t>
                      </a:r>
                      <a:r>
                        <a:rPr lang="es-ES" sz="1200" dirty="0"/>
                        <a:t>&lt;/em&gt;.</a:t>
                      </a:r>
                    </a:p>
                    <a:p>
                      <a:r>
                        <a:rPr lang="es-ES" sz="1200" b="1" dirty="0"/>
                        <a:t>Ejemplo</a:t>
                      </a:r>
                      <a:r>
                        <a:rPr lang="es-ES" sz="1200" dirty="0"/>
                        <a:t>: &lt;</a:t>
                      </a:r>
                      <a:r>
                        <a:rPr lang="es-ES" sz="1200" dirty="0" err="1"/>
                        <a:t>strong</a:t>
                      </a:r>
                      <a:r>
                        <a:rPr lang="es-ES" sz="1200" dirty="0"/>
                        <a:t>&gt;ejemplo.com IN SPF "v=spf1 a:mail.ejemplo.com -</a:t>
                      </a:r>
                      <a:r>
                        <a:rPr lang="es-ES" sz="1200" dirty="0" err="1"/>
                        <a:t>all</a:t>
                      </a:r>
                      <a:r>
                        <a:rPr lang="es-ES" sz="1200" dirty="0"/>
                        <a:t>"&lt;/</a:t>
                      </a:r>
                      <a:r>
                        <a:rPr lang="es-ES" sz="1200" dirty="0" err="1"/>
                        <a:t>strong</a:t>
                      </a:r>
                      <a:r>
                        <a:rPr lang="es-ES" sz="1200" dirty="0"/>
                        <a:t>&gt;.</a:t>
                      </a:r>
                    </a:p>
                  </a:txBody>
                  <a:tcPr marL="24446" marR="24446" marT="12223" marB="12223" anchor="ctr">
                    <a:lnL>
                      <a:noFill/>
                    </a:lnL>
                    <a:lnR>
                      <a:noFill/>
                    </a:lnR>
                    <a:lnT>
                      <a:noFill/>
                    </a:lnT>
                    <a:lnB>
                      <a:noFill/>
                    </a:lnB>
                    <a:noFill/>
                  </a:tcPr>
                </a:tc>
                <a:extLst>
                  <a:ext uri="{0D108BD9-81ED-4DB2-BD59-A6C34878D82A}">
                    <a16:rowId xmlns:a16="http://schemas.microsoft.com/office/drawing/2014/main" val="2185458947"/>
                  </a:ext>
                </a:extLst>
              </a:tr>
            </a:tbl>
          </a:graphicData>
        </a:graphic>
      </p:graphicFrame>
    </p:spTree>
    <p:extLst>
      <p:ext uri="{BB962C8B-B14F-4D97-AF65-F5344CB8AC3E}">
        <p14:creationId xmlns:p14="http://schemas.microsoft.com/office/powerpoint/2010/main" val="46561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31022-88B7-690B-2505-1361AA02F77F}"/>
              </a:ext>
            </a:extLst>
          </p:cNvPr>
          <p:cNvSpPr>
            <a:spLocks noGrp="1"/>
          </p:cNvSpPr>
          <p:nvPr>
            <p:ph type="title"/>
          </p:nvPr>
        </p:nvSpPr>
        <p:spPr/>
        <p:txBody>
          <a:bodyPr/>
          <a:lstStyle/>
          <a:p>
            <a:r>
              <a:rPr lang="es-ES" b="1" dirty="0"/>
              <a:t>Funcionamiento del cliente DNS</a:t>
            </a:r>
            <a:endParaRPr lang="es-ES" dirty="0"/>
          </a:p>
        </p:txBody>
      </p:sp>
      <p:sp>
        <p:nvSpPr>
          <p:cNvPr id="3" name="Marcador de texto 2">
            <a:extLst>
              <a:ext uri="{FF2B5EF4-FFF2-40B4-BE49-F238E27FC236}">
                <a16:creationId xmlns:a16="http://schemas.microsoft.com/office/drawing/2014/main" id="{4772842E-7CAE-1B94-5A64-A299C867BAA9}"/>
              </a:ext>
            </a:extLst>
          </p:cNvPr>
          <p:cNvSpPr>
            <a:spLocks noGrp="1"/>
          </p:cNvSpPr>
          <p:nvPr>
            <p:ph type="body" idx="1"/>
          </p:nvPr>
        </p:nvSpPr>
        <p:spPr>
          <a:xfrm>
            <a:off x="107504" y="1257689"/>
            <a:ext cx="4973176" cy="3017520"/>
          </a:xfrm>
        </p:spPr>
        <p:txBody>
          <a:bodyPr/>
          <a:lstStyle/>
          <a:p>
            <a:r>
              <a:rPr lang="es-ES" sz="1400" dirty="0"/>
              <a:t>Cuando utilizas en un programa un nombre DNS, éste debe ser resuelto a una IP. Entonces, un cliente DNS busca el nombre que se utiliza en el programa, consultando los servidores DNS para resolver el nombre. Cada mensaje de consulta que envía el cliente contiene tres grupos de información, que especifican una pregunta que tiene que responder el servidor:</a:t>
            </a:r>
          </a:p>
          <a:p>
            <a:endParaRPr lang="es-ES" sz="1400" dirty="0"/>
          </a:p>
          <a:p>
            <a:r>
              <a:rPr lang="es-ES" sz="1400" dirty="0"/>
              <a:t>    Un nombre de dominio DNS especificado, indicado como un nombre de dominio completo (FQDN).</a:t>
            </a:r>
          </a:p>
          <a:p>
            <a:r>
              <a:rPr lang="es-ES" sz="1400" dirty="0"/>
              <a:t>    Un tipo de consulta especificado, que puede establecer un registro de recursos por tipo o un tipo especializado de operación de consulta.</a:t>
            </a:r>
          </a:p>
          <a:p>
            <a:r>
              <a:rPr lang="es-ES" sz="1400" dirty="0"/>
              <a:t>    Una clase especificada para el nombre de dominio DNS.</a:t>
            </a:r>
          </a:p>
          <a:p>
            <a:endParaRPr lang="es-ES" sz="1400" dirty="0"/>
          </a:p>
        </p:txBody>
      </p:sp>
      <p:pic>
        <p:nvPicPr>
          <p:cNvPr id="5" name="Imagen 4" descr="Imagen que contiene Gráfico&#10;&#10;Descripción generada automáticamente">
            <a:extLst>
              <a:ext uri="{FF2B5EF4-FFF2-40B4-BE49-F238E27FC236}">
                <a16:creationId xmlns:a16="http://schemas.microsoft.com/office/drawing/2014/main" id="{DEB8C109-1C19-5554-B874-CD8428BE611A}"/>
              </a:ext>
            </a:extLst>
          </p:cNvPr>
          <p:cNvPicPr>
            <a:picLocks noChangeAspect="1"/>
          </p:cNvPicPr>
          <p:nvPr/>
        </p:nvPicPr>
        <p:blipFill>
          <a:blip r:embed="rId2"/>
          <a:stretch>
            <a:fillRect/>
          </a:stretch>
        </p:blipFill>
        <p:spPr>
          <a:xfrm>
            <a:off x="5364088" y="1995686"/>
            <a:ext cx="3434680" cy="2576010"/>
          </a:xfrm>
          <a:prstGeom prst="rect">
            <a:avLst/>
          </a:prstGeom>
        </p:spPr>
      </p:pic>
    </p:spTree>
    <p:extLst>
      <p:ext uri="{BB962C8B-B14F-4D97-AF65-F5344CB8AC3E}">
        <p14:creationId xmlns:p14="http://schemas.microsoft.com/office/powerpoint/2010/main" val="1044535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671E9-C2C5-49DF-2A7C-4C69C5295DA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560A044-6299-F50D-A042-955A7870A1C5}"/>
              </a:ext>
            </a:extLst>
          </p:cNvPr>
          <p:cNvSpPr>
            <a:spLocks noGrp="1"/>
          </p:cNvSpPr>
          <p:nvPr>
            <p:ph type="body" idx="1"/>
          </p:nvPr>
        </p:nvSpPr>
        <p:spPr/>
        <p:txBody>
          <a:bodyPr/>
          <a:lstStyle/>
          <a:p>
            <a:r>
              <a:rPr lang="es-ES" dirty="0"/>
              <a:t>Por ejemplo, el nombre especificado puede ser el nombre completo de un equipo, como rrhh.departamento.empresa.org., y el tipo de consulta especificado para buscar un registro de recursos de dirección (A) por ese nombre. </a:t>
            </a:r>
          </a:p>
          <a:p>
            <a:endParaRPr lang="es-ES" dirty="0"/>
          </a:p>
          <a:p>
            <a:r>
              <a:rPr lang="es-ES" dirty="0"/>
              <a:t>Considere una consulta DNS como una pregunta de un cliente a un servidor en dos partes, como: "¿Tiene algún registro de recursos de dirección (A) de un equipo llamado 'rrhh.departamento.empresa.org.'?". </a:t>
            </a:r>
          </a:p>
          <a:p>
            <a:endParaRPr lang="es-ES" dirty="0"/>
          </a:p>
          <a:p>
            <a:r>
              <a:rPr lang="es-ES" dirty="0"/>
              <a:t>Cuando el cliente recibe una respuesta del servidor, lee e interpreta el registro de recursos "A" respondido, y aprende la dirección IP del equipo al que preguntó por el nombre.</a:t>
            </a:r>
          </a:p>
        </p:txBody>
      </p:sp>
    </p:spTree>
    <p:extLst>
      <p:ext uri="{BB962C8B-B14F-4D97-AF65-F5344CB8AC3E}">
        <p14:creationId xmlns:p14="http://schemas.microsoft.com/office/powerpoint/2010/main" val="3910845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93DB9F7-8232-7957-6E21-692AF8F2CBAD}"/>
              </a:ext>
            </a:extLst>
          </p:cNvPr>
          <p:cNvSpPr>
            <a:spLocks noGrp="1"/>
          </p:cNvSpPr>
          <p:nvPr>
            <p:ph type="body" idx="1"/>
          </p:nvPr>
        </p:nvSpPr>
        <p:spPr>
          <a:xfrm>
            <a:off x="0" y="23100"/>
            <a:ext cx="8964488" cy="3017520"/>
          </a:xfrm>
        </p:spPr>
        <p:txBody>
          <a:bodyPr/>
          <a:lstStyle/>
          <a:p>
            <a:r>
              <a:rPr lang="es-ES" dirty="0"/>
              <a:t>Las consultas DNS se resuelven de diferentes formas:</a:t>
            </a:r>
          </a:p>
          <a:p>
            <a:endParaRPr lang="es-ES" dirty="0"/>
          </a:p>
          <a:p>
            <a:pPr lvl="1">
              <a:buFont typeface="Arial" panose="020B0604020202020204" pitchFamily="34" charset="0"/>
              <a:buChar char="•"/>
            </a:pPr>
            <a:r>
              <a:rPr lang="es-ES" sz="1500" dirty="0"/>
              <a:t>A veces, un cliente responde a una consulta localmente mediante la información almacenada en la caché obtenida de una consulta anterior.</a:t>
            </a:r>
          </a:p>
          <a:p>
            <a:pPr lvl="1">
              <a:buFont typeface="Arial" panose="020B0604020202020204" pitchFamily="34" charset="0"/>
              <a:buChar char="•"/>
            </a:pPr>
            <a:r>
              <a:rPr lang="es-ES" sz="1500" dirty="0"/>
              <a:t>El servidor DNS </a:t>
            </a:r>
            <a:r>
              <a:rPr lang="es-ES" sz="1500" dirty="0" err="1"/>
              <a:t>uede</a:t>
            </a:r>
            <a:r>
              <a:rPr lang="es-ES" sz="1500" dirty="0"/>
              <a:t> utilizar su propia caché de información de registros de recursos para responder a una consulta.</a:t>
            </a:r>
          </a:p>
          <a:p>
            <a:pPr lvl="1">
              <a:buFont typeface="Arial" panose="020B0604020202020204" pitchFamily="34" charset="0"/>
              <a:buChar char="•"/>
            </a:pPr>
            <a:r>
              <a:rPr lang="es-ES" sz="1500" dirty="0"/>
              <a:t>Un servidor DNS también puede consultar, o ponerse en contacto con otros servidores DNS, en nombre del cliente solicitante para resolver el nombre por completo y, a continuación, enviar una respuesta al cliente. Este proceso se llama recursividad.</a:t>
            </a:r>
          </a:p>
          <a:p>
            <a:pPr lvl="1">
              <a:buFont typeface="Arial" panose="020B0604020202020204" pitchFamily="34" charset="0"/>
              <a:buChar char="•"/>
            </a:pPr>
            <a:r>
              <a:rPr lang="es-ES" sz="1500" dirty="0"/>
              <a:t>Además, el mismo cliente puede intentar ponerse en contacto con servidores DNS adicionales para resolver un nombre. Cuando un cliente lo hace, utiliza consultas adicionales e independientes en función de respuestas de referencia de los servidores. Este proceso se llama iteración.</a:t>
            </a:r>
          </a:p>
          <a:p>
            <a:pPr lvl="1">
              <a:buFont typeface="Arial" panose="020B0604020202020204" pitchFamily="34" charset="0"/>
              <a:buChar char="•"/>
            </a:pPr>
            <a:endParaRPr lang="es-ES" sz="1500" dirty="0"/>
          </a:p>
          <a:p>
            <a:r>
              <a:rPr lang="es-ES" dirty="0"/>
              <a:t>En general, el proceso de consulta DNS se realiza en dos partes:</a:t>
            </a:r>
          </a:p>
          <a:p>
            <a:endParaRPr lang="es-ES" dirty="0"/>
          </a:p>
          <a:p>
            <a:pPr lvl="1">
              <a:buFont typeface="Arial" panose="020B0604020202020204" pitchFamily="34" charset="0"/>
              <a:buChar char="•"/>
            </a:pPr>
            <a:r>
              <a:rPr lang="es-ES" sz="1500" dirty="0"/>
              <a:t>La consulta de un nombre comienza en un equipo cliente y se pasa al solucionador (resolver), el servicio Cliente DNS, para proceder a su resolución.</a:t>
            </a:r>
          </a:p>
          <a:p>
            <a:pPr lvl="1">
              <a:buFont typeface="Arial" panose="020B0604020202020204" pitchFamily="34" charset="0"/>
              <a:buChar char="•"/>
            </a:pPr>
            <a:r>
              <a:rPr lang="es-ES" sz="1500" dirty="0"/>
              <a:t>Cuando la consulta no se puede resolver localmente, se puede consultar a los servidores DNS según sea necesario para resolver el nombre.</a:t>
            </a:r>
          </a:p>
          <a:p>
            <a:endParaRPr lang="es-ES" dirty="0"/>
          </a:p>
        </p:txBody>
      </p:sp>
    </p:spTree>
    <p:extLst>
      <p:ext uri="{BB962C8B-B14F-4D97-AF65-F5344CB8AC3E}">
        <p14:creationId xmlns:p14="http://schemas.microsoft.com/office/powerpoint/2010/main" val="3580538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C1983-1085-8B55-87DC-05641F185FBD}"/>
              </a:ext>
            </a:extLst>
          </p:cNvPr>
          <p:cNvSpPr>
            <a:spLocks noGrp="1"/>
          </p:cNvSpPr>
          <p:nvPr>
            <p:ph type="title"/>
          </p:nvPr>
        </p:nvSpPr>
        <p:spPr/>
        <p:txBody>
          <a:bodyPr/>
          <a:lstStyle/>
          <a:p>
            <a:r>
              <a:rPr lang="es-ES" b="1" dirty="0"/>
              <a:t>Consultas recursivas</a:t>
            </a:r>
            <a:br>
              <a:rPr lang="es-ES" b="1" dirty="0"/>
            </a:br>
            <a:endParaRPr lang="es-ES" dirty="0"/>
          </a:p>
        </p:txBody>
      </p:sp>
      <p:sp>
        <p:nvSpPr>
          <p:cNvPr id="3" name="Marcador de texto 2">
            <a:extLst>
              <a:ext uri="{FF2B5EF4-FFF2-40B4-BE49-F238E27FC236}">
                <a16:creationId xmlns:a16="http://schemas.microsoft.com/office/drawing/2014/main" id="{5C6EC85E-CC3B-1E02-17B4-0B595841B537}"/>
              </a:ext>
            </a:extLst>
          </p:cNvPr>
          <p:cNvSpPr>
            <a:spLocks noGrp="1"/>
          </p:cNvSpPr>
          <p:nvPr>
            <p:ph type="body" idx="1"/>
          </p:nvPr>
        </p:nvSpPr>
        <p:spPr/>
        <p:txBody>
          <a:bodyPr/>
          <a:lstStyle/>
          <a:p>
            <a:r>
              <a:rPr lang="es-ES" dirty="0"/>
              <a:t>Tu ordenador (cliente DNS) formula una consulta a tu servidor DNS preferido (el que tienes configurado como primero en tu configuración de red, generalmente el proveedor de Internet). </a:t>
            </a:r>
          </a:p>
          <a:p>
            <a:endParaRPr lang="es-ES" dirty="0"/>
          </a:p>
          <a:p>
            <a:r>
              <a:rPr lang="es-ES" dirty="0"/>
              <a:t>Cuando el servidor DNS recibe una consulta, primero comprueba si puede responder la consulta en las zonas configuradas localmente en el servidor, esto es, en las zonas que posee autoridad. Así, pueden ocurrir dos situaciones:</a:t>
            </a:r>
          </a:p>
        </p:txBody>
      </p:sp>
    </p:spTree>
    <p:extLst>
      <p:ext uri="{BB962C8B-B14F-4D97-AF65-F5344CB8AC3E}">
        <p14:creationId xmlns:p14="http://schemas.microsoft.com/office/powerpoint/2010/main" val="1814903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C6EAA62-F61A-5D66-BBEB-F57F7E06B06C}"/>
              </a:ext>
            </a:extLst>
          </p:cNvPr>
          <p:cNvSpPr>
            <a:spLocks noGrp="1"/>
          </p:cNvSpPr>
          <p:nvPr>
            <p:ph type="body" idx="1"/>
          </p:nvPr>
        </p:nvSpPr>
        <p:spPr>
          <a:xfrm>
            <a:off x="107504" y="555526"/>
            <a:ext cx="8712968" cy="3017520"/>
          </a:xfrm>
        </p:spPr>
        <p:txBody>
          <a:bodyPr/>
          <a:lstStyle/>
          <a:p>
            <a:r>
              <a:rPr lang="es-ES" dirty="0"/>
              <a:t>Si el nombre consultado existe, esto es, coincide con un registro de recursos correspondiente en la información de zona local, el servidor responde con autoridad y usa esta información para resolver el nombre consultado.</a:t>
            </a:r>
          </a:p>
          <a:p>
            <a:r>
              <a:rPr lang="es-ES" dirty="0"/>
              <a:t>Si el nombre consultado no existe, esto es, no existe ninguna información de zona para el nombre consultado, a continuación el servidor comprueba si puede resolver el nombre mediante la información almacenada en la caché local de consultas anteriores. De nuevo, se dan dos situaciones:</a:t>
            </a:r>
          </a:p>
          <a:p>
            <a:endParaRPr lang="es-ES" dirty="0"/>
          </a:p>
          <a:p>
            <a:pPr marL="419100" indent="-342900">
              <a:buFont typeface="+mj-lt"/>
              <a:buAutoNum type="arabicPeriod"/>
            </a:pPr>
            <a:r>
              <a:rPr lang="es-ES" dirty="0"/>
              <a:t>Si el servidor preferido puede responder al cliente solicitante con una respuesta coincidente de su caché, finaliza la consulta y responde con esta información.</a:t>
            </a:r>
          </a:p>
          <a:p>
            <a:pPr marL="419100" indent="-342900">
              <a:buFont typeface="+mj-lt"/>
              <a:buAutoNum type="arabicPeriod"/>
            </a:pPr>
            <a:r>
              <a:rPr lang="es-ES" dirty="0"/>
              <a:t>Si el servidor preferido no puede responder al cliente solicitante con una respuesta coincidente de su caché, el proceso de consulta puede continuar y se usa la recursividad para resolver completamente el nombre. Esto implica la asistencia de otros servidores DNS para ayudar a resolver el nombre. De forma predeterminada, el servicio cliente DNS solicita al servidor que utilice un proceso de recursividad para resolver completamente los nombres en nombre del cliente antes de devolver una respuesta. En la mayor parte de los casos, el servidor DNS se configura, de forma predeterminada, para admitir el proceso de recursividad como se muestra en el gráfico siguiente. </a:t>
            </a:r>
          </a:p>
        </p:txBody>
      </p:sp>
    </p:spTree>
    <p:extLst>
      <p:ext uri="{BB962C8B-B14F-4D97-AF65-F5344CB8AC3E}">
        <p14:creationId xmlns:p14="http://schemas.microsoft.com/office/powerpoint/2010/main" val="2503695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242CD-A5AB-A162-DB69-6812AF09726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AAF5BE2-BFEF-B054-88FE-34A426A0532B}"/>
              </a:ext>
            </a:extLst>
          </p:cNvPr>
          <p:cNvSpPr>
            <a:spLocks noGrp="1"/>
          </p:cNvSpPr>
          <p:nvPr>
            <p:ph type="body" idx="1"/>
          </p:nvPr>
        </p:nvSpPr>
        <p:spPr/>
        <p:txBody>
          <a:bodyPr/>
          <a:lstStyle/>
          <a:p>
            <a:endParaRPr lang="es-ES" dirty="0"/>
          </a:p>
        </p:txBody>
      </p:sp>
      <p:pic>
        <p:nvPicPr>
          <p:cNvPr id="7" name="Imagen 6" descr="Escala de tiempo&#10;&#10;Descripción generada automáticamente">
            <a:extLst>
              <a:ext uri="{FF2B5EF4-FFF2-40B4-BE49-F238E27FC236}">
                <a16:creationId xmlns:a16="http://schemas.microsoft.com/office/drawing/2014/main" id="{B5475332-7355-BDAB-BF81-14401B666353}"/>
              </a:ext>
            </a:extLst>
          </p:cNvPr>
          <p:cNvPicPr>
            <a:picLocks noChangeAspect="1"/>
          </p:cNvPicPr>
          <p:nvPr/>
        </p:nvPicPr>
        <p:blipFill>
          <a:blip r:embed="rId2"/>
          <a:stretch>
            <a:fillRect/>
          </a:stretch>
        </p:blipFill>
        <p:spPr>
          <a:xfrm>
            <a:off x="611560" y="843558"/>
            <a:ext cx="7153840" cy="3774157"/>
          </a:xfrm>
          <a:prstGeom prst="rect">
            <a:avLst/>
          </a:prstGeom>
        </p:spPr>
      </p:pic>
    </p:spTree>
    <p:extLst>
      <p:ext uri="{BB962C8B-B14F-4D97-AF65-F5344CB8AC3E}">
        <p14:creationId xmlns:p14="http://schemas.microsoft.com/office/powerpoint/2010/main" val="1079840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1F3B0A5-9DBD-A92A-6C4C-472CC3A8E39C}"/>
              </a:ext>
            </a:extLst>
          </p:cNvPr>
          <p:cNvSpPr>
            <a:spLocks noGrp="1"/>
          </p:cNvSpPr>
          <p:nvPr>
            <p:ph type="body" idx="1"/>
          </p:nvPr>
        </p:nvSpPr>
        <p:spPr>
          <a:xfrm>
            <a:off x="539552" y="627534"/>
            <a:ext cx="7543800" cy="3017520"/>
          </a:xfrm>
        </p:spPr>
        <p:txBody>
          <a:bodyPr/>
          <a:lstStyle/>
          <a:p>
            <a:r>
              <a:rPr lang="es-ES" dirty="0"/>
              <a:t>Para que el servidor DNS realice la recursividad correctamente, primero necesita información de contacto útil acerca de los otros servidores DNS del espacio de nombres de dominio DNS. Esta información se proporciona en forma de sugerencias de raíz, una lista de los registros de recursos preliminares que puede utilizar el servicio DNS para localizar otros servidores DNS que tienen autoridad para la raíz del árbol del espacio de nombres de dominio DNS. Los servidores raíz tienen autoridad para el dominio raíz y los dominios de nivel superior en el árbol del espacio de nombres de dominio DNS.</a:t>
            </a:r>
          </a:p>
          <a:p>
            <a:endParaRPr lang="es-ES" dirty="0"/>
          </a:p>
          <a:p>
            <a:r>
              <a:rPr lang="es-ES" dirty="0"/>
              <a:t>Un servidor DNS puede completar el uso de la recursividad utilizando las sugerencias de raíz para encontrar los servidores raíz. </a:t>
            </a:r>
          </a:p>
          <a:p>
            <a:endParaRPr lang="es-ES" dirty="0"/>
          </a:p>
          <a:p>
            <a:r>
              <a:rPr lang="es-ES" dirty="0"/>
              <a:t>En teoría, este proceso permite a un servidor DNS localizar los servidores que tienen autoridad para cualquier otro nombre de dominio DNS que se utiliza en cualquier nivel del árbol del espacio de nombres.</a:t>
            </a:r>
          </a:p>
        </p:txBody>
      </p:sp>
    </p:spTree>
    <p:extLst>
      <p:ext uri="{BB962C8B-B14F-4D97-AF65-F5344CB8AC3E}">
        <p14:creationId xmlns:p14="http://schemas.microsoft.com/office/powerpoint/2010/main" val="1402987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910DF7-1160-BCEC-367A-626DF9775C8D}"/>
              </a:ext>
            </a:extLst>
          </p:cNvPr>
          <p:cNvSpPr>
            <a:spLocks noGrp="1"/>
          </p:cNvSpPr>
          <p:nvPr>
            <p:ph type="body" idx="1"/>
          </p:nvPr>
        </p:nvSpPr>
        <p:spPr>
          <a:xfrm>
            <a:off x="107504" y="267494"/>
            <a:ext cx="8136904" cy="3017520"/>
          </a:xfrm>
        </p:spPr>
        <p:txBody>
          <a:bodyPr/>
          <a:lstStyle/>
          <a:p>
            <a:r>
              <a:rPr lang="es-ES" dirty="0"/>
              <a:t>Por ejemplo, piensa en la posibilidad de usar el proceso de recursividad para localizar el nombre "www.ejemplo.com" cuando el cliente consulte un único servidor DNS.</a:t>
            </a:r>
          </a:p>
          <a:p>
            <a:r>
              <a:rPr lang="es-ES" dirty="0"/>
              <a:t> El proceso ocurre cuando un servidor y un cliente DNS se inician y no tienen información almacenada en la caché local disponible para ayudar a resolver la consulta de un nombre. El servidor supone que el nombre consultado por el cliente es para un nombre de dominio del que el servidor no tiene conocimiento local, según sus zonas configuradas.</a:t>
            </a:r>
          </a:p>
          <a:p>
            <a:endParaRPr lang="es-ES" dirty="0"/>
          </a:p>
          <a:p>
            <a:r>
              <a:rPr lang="es-ES" dirty="0"/>
              <a:t>Primero, el servidor preferido analiza el nombre completo y determina que necesita la ubicación del servidor con autoridad para el dominio de nivel superior "</a:t>
            </a:r>
            <a:r>
              <a:rPr lang="es-ES" dirty="0" err="1"/>
              <a:t>com</a:t>
            </a:r>
            <a:r>
              <a:rPr lang="es-ES" dirty="0"/>
              <a:t>". </a:t>
            </a:r>
          </a:p>
          <a:p>
            <a:r>
              <a:rPr lang="es-ES" dirty="0"/>
              <a:t>A continuación, utiliza una consulta iterativa al servidor DNS "</a:t>
            </a:r>
            <a:r>
              <a:rPr lang="es-ES" dirty="0" err="1"/>
              <a:t>com</a:t>
            </a:r>
            <a:r>
              <a:rPr lang="es-ES" dirty="0"/>
              <a:t>" para obtener una referencia al servidor "ejemplo.com". </a:t>
            </a:r>
          </a:p>
          <a:p>
            <a:r>
              <a:rPr lang="es-ES" dirty="0"/>
              <a:t>Finalmente, se entra en contacto con el servidor "ejemplo.com". Ya que este servidor contiene el nombre consultado como parte de sus zonas configuradas, responde con autoridad al servidor original que inició la recursividad. </a:t>
            </a:r>
          </a:p>
          <a:p>
            <a:r>
              <a:rPr lang="es-ES" dirty="0"/>
              <a:t>Cuando el servidor original recibe la respuesta que indica que se obtuvo una respuesta con autoridad a la consulta solicitada, reenvía esta respuesta al cliente solicitante y se completa el proceso de consulta recursiva.</a:t>
            </a:r>
          </a:p>
        </p:txBody>
      </p:sp>
    </p:spTree>
    <p:extLst>
      <p:ext uri="{BB962C8B-B14F-4D97-AF65-F5344CB8AC3E}">
        <p14:creationId xmlns:p14="http://schemas.microsoft.com/office/powerpoint/2010/main" val="2002722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8BF5B-DB40-F963-7C08-E4384AC7FBE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8FAEF28-9D4B-4728-DE98-C5A756BE631F}"/>
              </a:ext>
            </a:extLst>
          </p:cNvPr>
          <p:cNvSpPr>
            <a:spLocks noGrp="1"/>
          </p:cNvSpPr>
          <p:nvPr>
            <p:ph type="body" idx="1"/>
          </p:nvPr>
        </p:nvSpPr>
        <p:spPr/>
        <p:txBody>
          <a:bodyPr/>
          <a:lstStyle/>
          <a:p>
            <a:r>
              <a:rPr lang="es-ES" dirty="0"/>
              <a:t>Aunque el proceso de consulta recursiva puede usar muchos recursos cuando se realiza como se describe anteriormente, tiene algunas ventajas en el rendimiento para el servidor DNS. </a:t>
            </a:r>
          </a:p>
          <a:p>
            <a:endParaRPr lang="es-ES" dirty="0"/>
          </a:p>
          <a:p>
            <a:r>
              <a:rPr lang="es-ES" dirty="0"/>
              <a:t>Por ejemplo, durante el proceso de recursividad, el servidor DNS que realiza la búsqueda recursiva obtiene información acerca del espacio de nombres de dominio DNS. Esta información se almacena en la caché del servidor y se puede utilizar de nuevo para ayudar a acelerar la obtención de respuestas a consultas subsiguientes que la utilizan o concuerdan con ella. </a:t>
            </a:r>
          </a:p>
          <a:p>
            <a:endParaRPr lang="es-ES" dirty="0"/>
          </a:p>
          <a:p>
            <a:r>
              <a:rPr lang="es-ES" dirty="0"/>
              <a:t>Con el tiempo, esta información almacenada en caché puede crecer hasta ocupar una parte significativa de los recursos de memoria del servidor, aunque se limpia siempre que el servicio DNS se activa y desactiva.</a:t>
            </a:r>
          </a:p>
        </p:txBody>
      </p:sp>
    </p:spTree>
    <p:extLst>
      <p:ext uri="{BB962C8B-B14F-4D97-AF65-F5344CB8AC3E}">
        <p14:creationId xmlns:p14="http://schemas.microsoft.com/office/powerpoint/2010/main" val="121290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E17304-7020-96B5-C987-318B3D4DE333}"/>
              </a:ext>
            </a:extLst>
          </p:cNvPr>
          <p:cNvSpPr>
            <a:spLocks noGrp="1"/>
          </p:cNvSpPr>
          <p:nvPr>
            <p:ph type="body" idx="1"/>
          </p:nvPr>
        </p:nvSpPr>
        <p:spPr>
          <a:xfrm>
            <a:off x="611560" y="1062990"/>
            <a:ext cx="7543800" cy="3017520"/>
          </a:xfrm>
        </p:spPr>
        <p:txBody>
          <a:bodyPr/>
          <a:lstStyle/>
          <a:p>
            <a:r>
              <a:rPr lang="es-ES" b="1" dirty="0"/>
              <a:t>SSH</a:t>
            </a:r>
          </a:p>
          <a:p>
            <a:endParaRPr lang="es-ES" b="1" dirty="0"/>
          </a:p>
          <a:p>
            <a:r>
              <a:rPr lang="es-ES" dirty="0"/>
              <a:t>SSH (o </a:t>
            </a:r>
            <a:r>
              <a:rPr lang="es-ES" b="1" dirty="0" err="1"/>
              <a:t>S</a:t>
            </a:r>
            <a:r>
              <a:rPr lang="es-ES" dirty="0" err="1"/>
              <a:t>ecure</a:t>
            </a:r>
            <a:r>
              <a:rPr lang="es-ES" dirty="0"/>
              <a:t> </a:t>
            </a:r>
            <a:r>
              <a:rPr lang="es-ES" b="1" dirty="0" err="1"/>
              <a:t>SH</a:t>
            </a:r>
            <a:r>
              <a:rPr lang="es-ES" dirty="0" err="1"/>
              <a:t>ell</a:t>
            </a:r>
            <a:r>
              <a:rPr lang="es-ES" dirty="0"/>
              <a:t>, en español: intérprete de órdenes seguro) es el nombre de un protocolo y del programa que lo implementa cuya principal función es el acceso remoto a un servidor por medio de un canal seguro en el que toda la información está cifrada.</a:t>
            </a:r>
          </a:p>
          <a:p>
            <a:r>
              <a:rPr lang="es-ES" dirty="0"/>
              <a:t>SSH permite </a:t>
            </a:r>
            <a:r>
              <a:rPr lang="es-ES" b="1" dirty="0"/>
              <a:t>copiar datos de forma segura</a:t>
            </a:r>
            <a:r>
              <a:rPr lang="es-ES" dirty="0"/>
              <a:t> (tanto archivos sueltos como simular </a:t>
            </a:r>
            <a:r>
              <a:rPr lang="es-ES" b="1" dirty="0"/>
              <a:t>sesiones FTP cifradas</a:t>
            </a:r>
            <a:r>
              <a:rPr lang="es-ES" dirty="0"/>
              <a:t>), </a:t>
            </a:r>
            <a:r>
              <a:rPr lang="es-ES" b="1" dirty="0"/>
              <a:t>gestionar claves RSA</a:t>
            </a:r>
            <a:r>
              <a:rPr lang="es-ES" dirty="0"/>
              <a:t> para no escribir contraseñas al conectar a los dispositivos y pasar los datos de cualquier otra aplicación por un canal seguro tunelizado mediante SSH y también puede redirigir el tráfico del (Sistema de Ventanas X) para poder ejecutar programas gráficos remotamente. </a:t>
            </a:r>
            <a:r>
              <a:rPr lang="es-ES" b="1" dirty="0"/>
              <a:t>El puerto TCP asignado es el 22</a:t>
            </a:r>
            <a:r>
              <a:rPr lang="es-ES" dirty="0"/>
              <a:t>.</a:t>
            </a:r>
          </a:p>
          <a:p>
            <a:r>
              <a:rPr lang="es-ES" dirty="0"/>
              <a:t>SSH también funciona sobre un </a:t>
            </a:r>
            <a:r>
              <a:rPr lang="es-ES" b="1" dirty="0"/>
              <a:t>modelo cliente-servidor</a:t>
            </a:r>
            <a:r>
              <a:rPr lang="es-ES" dirty="0"/>
              <a:t>. El servidor es el programa que está escuchando peticiones en el puerto asignado mientras que el cliente es el programa que hace uso de esos servicios conectándose de forma remota a la máquina en cuestión.</a:t>
            </a:r>
          </a:p>
        </p:txBody>
      </p:sp>
    </p:spTree>
    <p:extLst>
      <p:ext uri="{BB962C8B-B14F-4D97-AF65-F5344CB8AC3E}">
        <p14:creationId xmlns:p14="http://schemas.microsoft.com/office/powerpoint/2010/main" val="25728380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CF74E-45C8-00BD-6F8A-866EB5F8F765}"/>
              </a:ext>
            </a:extLst>
          </p:cNvPr>
          <p:cNvSpPr>
            <a:spLocks noGrp="1"/>
          </p:cNvSpPr>
          <p:nvPr>
            <p:ph type="title"/>
          </p:nvPr>
        </p:nvSpPr>
        <p:spPr/>
        <p:txBody>
          <a:bodyPr/>
          <a:lstStyle/>
          <a:p>
            <a:r>
              <a:rPr lang="es-ES" b="1" dirty="0"/>
              <a:t>Consultas iterativas</a:t>
            </a:r>
            <a:br>
              <a:rPr lang="es-ES" b="1" dirty="0"/>
            </a:br>
            <a:endParaRPr lang="es-ES" dirty="0"/>
          </a:p>
        </p:txBody>
      </p:sp>
      <p:sp>
        <p:nvSpPr>
          <p:cNvPr id="3" name="Marcador de texto 2">
            <a:extLst>
              <a:ext uri="{FF2B5EF4-FFF2-40B4-BE49-F238E27FC236}">
                <a16:creationId xmlns:a16="http://schemas.microsoft.com/office/drawing/2014/main" id="{B2B506CD-44E9-AAEF-1595-21106EF21856}"/>
              </a:ext>
            </a:extLst>
          </p:cNvPr>
          <p:cNvSpPr>
            <a:spLocks noGrp="1"/>
          </p:cNvSpPr>
          <p:nvPr>
            <p:ph type="body" idx="1"/>
          </p:nvPr>
        </p:nvSpPr>
        <p:spPr/>
        <p:txBody>
          <a:bodyPr/>
          <a:lstStyle/>
          <a:p>
            <a:r>
              <a:rPr lang="es-ES" dirty="0"/>
              <a:t>La iteración es el tipo de resolución de nombres que se utiliza entre clientes y servidores DNS cuando se dan las condiciones siguientes:</a:t>
            </a:r>
          </a:p>
          <a:p>
            <a:endParaRPr lang="es-ES" dirty="0"/>
          </a:p>
          <a:p>
            <a:r>
              <a:rPr lang="es-ES" dirty="0"/>
              <a:t>    El cliente solicita el uso de la recursividad, pero ésta se encuentra deshabilitada en el servidor DNS.</a:t>
            </a:r>
          </a:p>
          <a:p>
            <a:r>
              <a:rPr lang="es-ES" dirty="0"/>
              <a:t>    El cliente no solicita el uso de la recursividad cuando consulta el servidor DNS.</a:t>
            </a:r>
          </a:p>
          <a:p>
            <a:endParaRPr lang="es-ES" dirty="0"/>
          </a:p>
          <a:p>
            <a:r>
              <a:rPr lang="es-ES" dirty="0"/>
              <a:t>Una solicitud iterativa de un cliente informa al servidor DNS de que el cliente espera la mejor respuesta que el servidor DNS pueda proporcionar inmediatamente, sin entrar en contacto con otros servidores DNS.</a:t>
            </a:r>
          </a:p>
        </p:txBody>
      </p:sp>
    </p:spTree>
    <p:extLst>
      <p:ext uri="{BB962C8B-B14F-4D97-AF65-F5344CB8AC3E}">
        <p14:creationId xmlns:p14="http://schemas.microsoft.com/office/powerpoint/2010/main" val="2536357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DBE2E-2C1D-F4E3-3020-2DFA7099444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6B99FF7-0E8C-7F2D-0877-B3E83A2ED19F}"/>
              </a:ext>
            </a:extLst>
          </p:cNvPr>
          <p:cNvSpPr>
            <a:spLocks noGrp="1"/>
          </p:cNvSpPr>
          <p:nvPr>
            <p:ph type="body" idx="1"/>
          </p:nvPr>
        </p:nvSpPr>
        <p:spPr/>
        <p:txBody>
          <a:bodyPr/>
          <a:lstStyle/>
          <a:p>
            <a:endParaRPr lang="es-ES"/>
          </a:p>
        </p:txBody>
      </p:sp>
      <p:pic>
        <p:nvPicPr>
          <p:cNvPr id="5" name="Imagen 4" descr="Imagen que contiene Escala de tiempo&#10;&#10;Descripción generada automáticamente">
            <a:extLst>
              <a:ext uri="{FF2B5EF4-FFF2-40B4-BE49-F238E27FC236}">
                <a16:creationId xmlns:a16="http://schemas.microsoft.com/office/drawing/2014/main" id="{0BA4B50E-6ACF-5D26-A142-ADEADF03616F}"/>
              </a:ext>
            </a:extLst>
          </p:cNvPr>
          <p:cNvPicPr>
            <a:picLocks noChangeAspect="1"/>
          </p:cNvPicPr>
          <p:nvPr/>
        </p:nvPicPr>
        <p:blipFill>
          <a:blip r:embed="rId2"/>
          <a:stretch>
            <a:fillRect/>
          </a:stretch>
        </p:blipFill>
        <p:spPr>
          <a:xfrm>
            <a:off x="1376362" y="885825"/>
            <a:ext cx="6391275" cy="3371850"/>
          </a:xfrm>
          <a:prstGeom prst="rect">
            <a:avLst/>
          </a:prstGeom>
        </p:spPr>
      </p:pic>
    </p:spTree>
    <p:extLst>
      <p:ext uri="{BB962C8B-B14F-4D97-AF65-F5344CB8AC3E}">
        <p14:creationId xmlns:p14="http://schemas.microsoft.com/office/powerpoint/2010/main" val="331042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B1C500A-0D5A-6CB2-D00A-FEC28EA45000}"/>
              </a:ext>
            </a:extLst>
          </p:cNvPr>
          <p:cNvSpPr>
            <a:spLocks noGrp="1"/>
          </p:cNvSpPr>
          <p:nvPr>
            <p:ph type="body" idx="1"/>
          </p:nvPr>
        </p:nvSpPr>
        <p:spPr>
          <a:xfrm>
            <a:off x="35496" y="1062990"/>
            <a:ext cx="8496944" cy="3017520"/>
          </a:xfrm>
        </p:spPr>
        <p:txBody>
          <a:bodyPr/>
          <a:lstStyle/>
          <a:p>
            <a:r>
              <a:rPr lang="es-ES" dirty="0"/>
              <a:t>Cuando se utiliza la iteración, un servidor DNS responde al cliente en función de su propio conocimiento específico acerca del espacio de nombres, sin tener en cuenta los datos de los nombres que se están consultando. </a:t>
            </a:r>
          </a:p>
          <a:p>
            <a:endParaRPr lang="es-ES" dirty="0"/>
          </a:p>
          <a:p>
            <a:r>
              <a:rPr lang="es-ES" dirty="0"/>
              <a:t>Por ejemplo, si un servidor DNS de una intranet recibe una consulta de un cliente local para "www.ejemplo.com", es posible que devuelva una respuesta de su caché de nombres. </a:t>
            </a:r>
          </a:p>
          <a:p>
            <a:endParaRPr lang="es-ES" dirty="0"/>
          </a:p>
          <a:p>
            <a:r>
              <a:rPr lang="es-ES" dirty="0"/>
              <a:t>Si el nombre consultado no está almacenado actualmente en la caché de nombres del servidor, puede que, para responder, el servidor proporcione una referencia, es decir, una lista de registros de recursos de dirección (A) y de servidor de nombres (NS) para otros servidores DNS que estén más cerca del nombre consultado por el cliente.</a:t>
            </a:r>
          </a:p>
          <a:p>
            <a:endParaRPr lang="es-ES" dirty="0"/>
          </a:p>
        </p:txBody>
      </p:sp>
    </p:spTree>
    <p:extLst>
      <p:ext uri="{BB962C8B-B14F-4D97-AF65-F5344CB8AC3E}">
        <p14:creationId xmlns:p14="http://schemas.microsoft.com/office/powerpoint/2010/main" val="2809514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BB44F-1730-CC91-0EA0-FCCE3F358FB1}"/>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CCE5017-30BE-631E-66D4-AB5445276EE0}"/>
              </a:ext>
            </a:extLst>
          </p:cNvPr>
          <p:cNvSpPr>
            <a:spLocks noGrp="1"/>
          </p:cNvSpPr>
          <p:nvPr>
            <p:ph type="body" idx="1"/>
          </p:nvPr>
        </p:nvSpPr>
        <p:spPr>
          <a:xfrm>
            <a:off x="-36512" y="339502"/>
            <a:ext cx="8496944" cy="3017520"/>
          </a:xfrm>
        </p:spPr>
        <p:txBody>
          <a:bodyPr/>
          <a:lstStyle/>
          <a:p>
            <a:r>
              <a:rPr lang="es-ES" dirty="0"/>
              <a:t>Cuando se proporciona una referencia, el cliente DNS asume la responsabilidad de continuar efectuando consultas iterativas a otros servidores DNS configurados para resolver el nombre. </a:t>
            </a:r>
            <a:br>
              <a:rPr lang="es-ES" dirty="0"/>
            </a:br>
            <a:endParaRPr lang="es-ES" dirty="0"/>
          </a:p>
          <a:p>
            <a:r>
              <a:rPr lang="es-ES" dirty="0"/>
              <a:t>Por ejemplo, en el caso más complicado, el cliente DNS puede expandir su búsqueda a los servidores de dominio raíz en Internet en un esfuerzo por localizar los servidores DNS que tienen autoridad para el dominio "</a:t>
            </a:r>
            <a:r>
              <a:rPr lang="es-ES" dirty="0" err="1"/>
              <a:t>com</a:t>
            </a:r>
            <a:r>
              <a:rPr lang="es-ES" dirty="0"/>
              <a:t>". </a:t>
            </a:r>
          </a:p>
          <a:p>
            <a:endParaRPr lang="es-ES" dirty="0"/>
          </a:p>
          <a:p>
            <a:r>
              <a:rPr lang="es-ES" dirty="0"/>
              <a:t>Una vez en contacto con los servidores raíz de Internet, puede recibir más respuestas iterativas de estos servidores DNS que señalan a los servidores DNS de Internet reales para el dominio "ejemplo.com". Cuando se proporcionan registros de estos servidores DNS al cliente, éste puede enviar otra consulta iterativa a los servidores DNS externos del dominio ejemplo en Internet, que pueden responder con una respuesta definitiva y con autoridad.</a:t>
            </a:r>
          </a:p>
          <a:p>
            <a:endParaRPr lang="es-ES" dirty="0"/>
          </a:p>
          <a:p>
            <a:r>
              <a:rPr lang="es-ES" dirty="0"/>
              <a:t>Cuando se utiliza la iteración, un servidor DNS puede ayudar en la resolución de la consulta de un nombre además de devolver su mejor respuesta propia al cliente. En la mayor parte de las consultas iterativas, un cliente utiliza su lista de servidores DNS configurada localmente para entrar en contacto con otros servidores de nombres a través del espacio de nombres DNS si su servidor DNS principal no puede resolver la consulta.</a:t>
            </a:r>
          </a:p>
        </p:txBody>
      </p:sp>
    </p:spTree>
    <p:extLst>
      <p:ext uri="{BB962C8B-B14F-4D97-AF65-F5344CB8AC3E}">
        <p14:creationId xmlns:p14="http://schemas.microsoft.com/office/powerpoint/2010/main" val="9536182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73812A-4092-59F5-6518-9E4E91C4512D}"/>
              </a:ext>
            </a:extLst>
          </p:cNvPr>
          <p:cNvSpPr>
            <a:spLocks noGrp="1"/>
          </p:cNvSpPr>
          <p:nvPr>
            <p:ph type="title"/>
          </p:nvPr>
        </p:nvSpPr>
        <p:spPr/>
        <p:txBody>
          <a:bodyPr/>
          <a:lstStyle/>
          <a:p>
            <a:r>
              <a:rPr lang="es-ES" b="1" dirty="0"/>
              <a:t>Consultas inversas</a:t>
            </a:r>
            <a:br>
              <a:rPr lang="es-ES" b="1" dirty="0"/>
            </a:br>
            <a:endParaRPr lang="es-ES" dirty="0"/>
          </a:p>
        </p:txBody>
      </p:sp>
      <p:sp>
        <p:nvSpPr>
          <p:cNvPr id="3" name="Marcador de texto 2">
            <a:extLst>
              <a:ext uri="{FF2B5EF4-FFF2-40B4-BE49-F238E27FC236}">
                <a16:creationId xmlns:a16="http://schemas.microsoft.com/office/drawing/2014/main" id="{6DF8EA0D-CCB6-E722-B9A8-73AA58BACA9E}"/>
              </a:ext>
            </a:extLst>
          </p:cNvPr>
          <p:cNvSpPr>
            <a:spLocks noGrp="1"/>
          </p:cNvSpPr>
          <p:nvPr>
            <p:ph type="body" idx="1"/>
          </p:nvPr>
        </p:nvSpPr>
        <p:spPr/>
        <p:txBody>
          <a:bodyPr/>
          <a:lstStyle/>
          <a:p>
            <a:r>
              <a:rPr lang="es-ES" dirty="0"/>
              <a:t>En la mayoría de la consultas DNS los clientes normalmente realizan una búsqueda directa. Este tipo de consulta espera recibir una dirección IP como respuesta a la consulta. Pero, DNS también proporciona un proceso de búsqueda inversa, es decir, buscar un nombre de host a través de una dirección IP. Así, una búsqueda inversa busca la respuesta a una pregunta tipo como la siguiente: ¿Cuál es el nombre DNS del host que utiliza la dirección IP 192.168.200.100 ?</a:t>
            </a:r>
          </a:p>
          <a:p>
            <a:endParaRPr lang="es-ES" dirty="0"/>
          </a:p>
          <a:p>
            <a:r>
              <a:rPr lang="es-ES" dirty="0"/>
              <a:t>DNS no se diseñó originalmente para aceptar este tipo de consulta. Un problema de compatibilidad con el proceso de consulta inversa es la diferencia en la forma en que el espacio de nombres DNS organiza e indexa los nombres, y cómo se asignan las direcciones IP. Si el único método para responder a la pregunta anterior fuera buscar en todos los dominios del espacio de nombres DNS, una consulta inversa llevaría demasiado tiempo y requeriría un procesamiento demasiado largo como para ser útil.</a:t>
            </a:r>
          </a:p>
        </p:txBody>
      </p:sp>
    </p:spTree>
    <p:extLst>
      <p:ext uri="{BB962C8B-B14F-4D97-AF65-F5344CB8AC3E}">
        <p14:creationId xmlns:p14="http://schemas.microsoft.com/office/powerpoint/2010/main" val="2998035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2A705-3D8B-0F37-FC33-3FEE46321C4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DEC7653-DB0F-CD6C-C19D-3657C7A9F8EE}"/>
              </a:ext>
            </a:extLst>
          </p:cNvPr>
          <p:cNvSpPr>
            <a:spLocks noGrp="1"/>
          </p:cNvSpPr>
          <p:nvPr>
            <p:ph type="body" idx="1"/>
          </p:nvPr>
        </p:nvSpPr>
        <p:spPr/>
        <p:txBody>
          <a:bodyPr/>
          <a:lstStyle/>
          <a:p>
            <a:r>
              <a:rPr lang="es-ES" dirty="0"/>
              <a:t>Entonces, para resolver este problema, en el estándar DNS se definió y se reservó un dominio especial para las IP versión 4, el dominio </a:t>
            </a:r>
            <a:r>
              <a:rPr lang="es-ES" dirty="0" err="1"/>
              <a:t>in-addr.arpa</a:t>
            </a:r>
            <a:r>
              <a:rPr lang="es-ES" dirty="0"/>
              <a:t>, en el espacio de nombres DNS de Internet con el fin de proporcionar una forma práctica y confiable para realizar las consultas inversas. Al crear el espacio de nombres inverso, los subdominios del dominio </a:t>
            </a:r>
            <a:r>
              <a:rPr lang="es-ES" dirty="0" err="1"/>
              <a:t>in-addr.arpa</a:t>
            </a:r>
            <a:r>
              <a:rPr lang="es-ES" dirty="0"/>
              <a:t> se crean con el orden inverso de los números en la notación decimal con puntos de las direcciones IP. Por ejemplo, para la IP 192.168.200.100 su resolución inversa sería:</a:t>
            </a:r>
          </a:p>
          <a:p>
            <a:endParaRPr lang="es-ES" dirty="0"/>
          </a:p>
          <a:p>
            <a:r>
              <a:rPr lang="es-ES" dirty="0"/>
              <a:t>100.200.168.192.in-addr.arpa.</a:t>
            </a:r>
          </a:p>
          <a:p>
            <a:endParaRPr lang="es-ES" dirty="0"/>
          </a:p>
          <a:p>
            <a:endParaRPr lang="es-ES" dirty="0"/>
          </a:p>
        </p:txBody>
      </p:sp>
    </p:spTree>
    <p:extLst>
      <p:ext uri="{BB962C8B-B14F-4D97-AF65-F5344CB8AC3E}">
        <p14:creationId xmlns:p14="http://schemas.microsoft.com/office/powerpoint/2010/main" val="41130780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66260-C676-3381-3E77-93C266F16CA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981935B-9B36-6D2F-7B12-CFCBE8A333B4}"/>
              </a:ext>
            </a:extLst>
          </p:cNvPr>
          <p:cNvSpPr>
            <a:spLocks noGrp="1"/>
          </p:cNvSpPr>
          <p:nvPr>
            <p:ph type="body" idx="1"/>
          </p:nvPr>
        </p:nvSpPr>
        <p:spPr/>
        <p:txBody>
          <a:bodyPr/>
          <a:lstStyle/>
          <a:p>
            <a:r>
              <a:rPr lang="es-ES" dirty="0"/>
              <a:t>Este orden inverso de los dominios para el valor de cada octeto es necesario porque, a diferencia de los nombres DNS, cuando se leen las direcciones IP de izquierda a derecha se interpretan al contrario. </a:t>
            </a:r>
          </a:p>
          <a:p>
            <a:endParaRPr lang="es-ES" dirty="0"/>
          </a:p>
          <a:p>
            <a:r>
              <a:rPr lang="es-ES" dirty="0"/>
              <a:t>Cuando se lee una dirección IP de izquierda a derecha, se ve desde su información más general (una dirección IP de red) en la primera parte de la dirección a la información más específica (una dirección IP de host) que contienen los últimos octetos. Por esta razón, se debe invertir el orden de los octetos de las direcciones IP cuando se crea el árbol del dominio </a:t>
            </a:r>
            <a:r>
              <a:rPr lang="es-ES" dirty="0" err="1"/>
              <a:t>in-addr.arpa</a:t>
            </a:r>
            <a:r>
              <a:rPr lang="es-ES" dirty="0"/>
              <a:t>..</a:t>
            </a:r>
          </a:p>
        </p:txBody>
      </p:sp>
    </p:spTree>
    <p:extLst>
      <p:ext uri="{BB962C8B-B14F-4D97-AF65-F5344CB8AC3E}">
        <p14:creationId xmlns:p14="http://schemas.microsoft.com/office/powerpoint/2010/main" val="3754595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76E00-1F2D-0DBE-65CA-8197C6BCC9A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487D004-9518-6B12-0F01-9C2AA2E93980}"/>
              </a:ext>
            </a:extLst>
          </p:cNvPr>
          <p:cNvSpPr>
            <a:spLocks noGrp="1"/>
          </p:cNvSpPr>
          <p:nvPr>
            <p:ph type="body" idx="1"/>
          </p:nvPr>
        </p:nvSpPr>
        <p:spPr/>
        <p:txBody>
          <a:bodyPr/>
          <a:lstStyle/>
          <a:p>
            <a:endParaRPr lang="es-ES"/>
          </a:p>
        </p:txBody>
      </p:sp>
      <p:pic>
        <p:nvPicPr>
          <p:cNvPr id="5" name="Imagen 4" descr="Diagrama&#10;&#10;Descripción generada automáticamente">
            <a:extLst>
              <a:ext uri="{FF2B5EF4-FFF2-40B4-BE49-F238E27FC236}">
                <a16:creationId xmlns:a16="http://schemas.microsoft.com/office/drawing/2014/main" id="{6811DD19-49D1-5741-6C43-37D200ED1BC1}"/>
              </a:ext>
            </a:extLst>
          </p:cNvPr>
          <p:cNvPicPr>
            <a:picLocks noChangeAspect="1"/>
          </p:cNvPicPr>
          <p:nvPr/>
        </p:nvPicPr>
        <p:blipFill>
          <a:blip r:embed="rId2"/>
          <a:stretch>
            <a:fillRect/>
          </a:stretch>
        </p:blipFill>
        <p:spPr>
          <a:xfrm>
            <a:off x="1671637" y="390525"/>
            <a:ext cx="5800725" cy="4362450"/>
          </a:xfrm>
          <a:prstGeom prst="rect">
            <a:avLst/>
          </a:prstGeom>
        </p:spPr>
      </p:pic>
    </p:spTree>
    <p:extLst>
      <p:ext uri="{BB962C8B-B14F-4D97-AF65-F5344CB8AC3E}">
        <p14:creationId xmlns:p14="http://schemas.microsoft.com/office/powerpoint/2010/main" val="2988282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89B6A7-C9AA-F3B9-7C0A-F5D0F65FBDA9}"/>
              </a:ext>
            </a:extLst>
          </p:cNvPr>
          <p:cNvSpPr>
            <a:spLocks noGrp="1"/>
          </p:cNvSpPr>
          <p:nvPr>
            <p:ph type="body" idx="1"/>
          </p:nvPr>
        </p:nvSpPr>
        <p:spPr>
          <a:xfrm>
            <a:off x="251520" y="267494"/>
            <a:ext cx="7543800" cy="3017520"/>
          </a:xfrm>
        </p:spPr>
        <p:txBody>
          <a:bodyPr/>
          <a:lstStyle/>
          <a:p>
            <a:r>
              <a:rPr lang="es-ES" dirty="0"/>
              <a:t>Finalmente, el árbol del dominio </a:t>
            </a:r>
            <a:r>
              <a:rPr lang="es-ES" dirty="0" err="1"/>
              <a:t>in-addr.arpa</a:t>
            </a:r>
            <a:r>
              <a:rPr lang="es-ES" dirty="0"/>
              <a:t>, tal como se crea en DNS, requiere que se defina un tipo de registro de recursos adicional: el registro de recursos de puntero (PTR). </a:t>
            </a:r>
          </a:p>
          <a:p>
            <a:r>
              <a:rPr lang="es-ES" dirty="0"/>
              <a:t>Este registro de recursos se utiliza para crear una asignación en la zona de búsqueda inversa que, normalmente, corresponde a un registro de recurso de dirección (A) de host con nombre para el nombre del equipo DNS de un host en su zona de búsqueda directa.</a:t>
            </a:r>
          </a:p>
          <a:p>
            <a:endParaRPr lang="es-ES" dirty="0"/>
          </a:p>
          <a:p>
            <a:r>
              <a:rPr lang="es-ES" dirty="0"/>
              <a:t>El dominio </a:t>
            </a:r>
            <a:r>
              <a:rPr lang="es-ES" dirty="0" err="1"/>
              <a:t>in-addr.arpa</a:t>
            </a:r>
            <a:r>
              <a:rPr lang="es-ES" dirty="0"/>
              <a:t> se usa en todas las redes TCP/IP que se basan en el direccionamiento del Protocolo de Internet versión 4 (IPv4). </a:t>
            </a:r>
          </a:p>
          <a:p>
            <a:endParaRPr lang="es-ES" dirty="0"/>
          </a:p>
          <a:p>
            <a:r>
              <a:rPr lang="es-ES" dirty="0"/>
              <a:t>Para el Protocolo de Internet versión 6 (IPv6) se usa un nombre de dominio especial diferente, el dominio ip6.arpa.</a:t>
            </a:r>
          </a:p>
          <a:p>
            <a:endParaRPr lang="es-ES" dirty="0"/>
          </a:p>
          <a:p>
            <a:r>
              <a:rPr lang="es-ES" dirty="0"/>
              <a:t>Ten en cuenta que, si el servidor DNS no puede responder el nombre de la consulta inversa, se puede utilizar la resolución DNS normal (ya sea la recursividad o la iteración) para localizar un servidor DNS con autoridad para la zona de búsqueda inversa y que contenga el nombre consultado. En este sentido, el proceso de resolución de nombres utilizado en una búsqueda inversa es idéntico al de una búsqueda directa.</a:t>
            </a:r>
          </a:p>
          <a:p>
            <a:endParaRPr lang="es-ES" dirty="0"/>
          </a:p>
        </p:txBody>
      </p:sp>
    </p:spTree>
    <p:extLst>
      <p:ext uri="{BB962C8B-B14F-4D97-AF65-F5344CB8AC3E}">
        <p14:creationId xmlns:p14="http://schemas.microsoft.com/office/powerpoint/2010/main" val="1010880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CD8D1-CFE4-48C8-4FA4-EDC2265C8FA7}"/>
              </a:ext>
            </a:extLst>
          </p:cNvPr>
          <p:cNvSpPr>
            <a:spLocks noGrp="1"/>
          </p:cNvSpPr>
          <p:nvPr>
            <p:ph type="title"/>
          </p:nvPr>
        </p:nvSpPr>
        <p:spPr/>
        <p:txBody>
          <a:bodyPr/>
          <a:lstStyle/>
          <a:p>
            <a:r>
              <a:rPr lang="es-ES" b="1" dirty="0"/>
              <a:t>Cómo funcionan los DNS preferidos y alternativos</a:t>
            </a:r>
            <a:endParaRPr lang="es-ES" dirty="0"/>
          </a:p>
        </p:txBody>
      </p:sp>
      <p:sp>
        <p:nvSpPr>
          <p:cNvPr id="3" name="Marcador de texto 2">
            <a:extLst>
              <a:ext uri="{FF2B5EF4-FFF2-40B4-BE49-F238E27FC236}">
                <a16:creationId xmlns:a16="http://schemas.microsoft.com/office/drawing/2014/main" id="{1CF7A0B0-39F7-DDA4-D8EC-06AF5FCD1CC9}"/>
              </a:ext>
            </a:extLst>
          </p:cNvPr>
          <p:cNvSpPr>
            <a:spLocks noGrp="1"/>
          </p:cNvSpPr>
          <p:nvPr>
            <p:ph type="body" idx="1"/>
          </p:nvPr>
        </p:nvSpPr>
        <p:spPr/>
        <p:txBody>
          <a:bodyPr/>
          <a:lstStyle/>
          <a:p>
            <a:r>
              <a:rPr lang="es-ES" dirty="0"/>
              <a:t>El servidor DNS preferido es aquel con el que el cliente prueba en primer lugar. También es el servidor en el que el cliente DNS actualiza sus registros de recursos. Si el servidor DNS preferido falla, el cliente prueba con el servidor DNS alternativo.</a:t>
            </a:r>
          </a:p>
          <a:p>
            <a:endParaRPr lang="es-ES" dirty="0"/>
          </a:p>
          <a:p>
            <a:r>
              <a:rPr lang="es-ES" dirty="0"/>
              <a:t>Opcionalmente, puedes especificar una lista completa de servidores DNS alternativos. Los servidores DNS preferidos y alternativos especificados se consultan en el orden que aparezcan en la lista.</a:t>
            </a:r>
          </a:p>
          <a:p>
            <a:endParaRPr lang="es-ES" dirty="0"/>
          </a:p>
          <a:p>
            <a:r>
              <a:rPr lang="es-ES" dirty="0"/>
              <a:t>Sin un servidor DNS preferido, el cliente DNS no puede consultar un servidor DNS. Sin un DNS alternativo, las consultas no se resolverán si el servidor DNS preferido falla.</a:t>
            </a:r>
          </a:p>
        </p:txBody>
      </p:sp>
    </p:spTree>
    <p:extLst>
      <p:ext uri="{BB962C8B-B14F-4D97-AF65-F5344CB8AC3E}">
        <p14:creationId xmlns:p14="http://schemas.microsoft.com/office/powerpoint/2010/main" val="32990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408D522-4F58-3F2E-5AA2-13B60B464BD3}"/>
              </a:ext>
            </a:extLst>
          </p:cNvPr>
          <p:cNvSpPr>
            <a:spLocks noGrp="1"/>
          </p:cNvSpPr>
          <p:nvPr>
            <p:ph type="body" idx="1"/>
          </p:nvPr>
        </p:nvSpPr>
        <p:spPr>
          <a:xfrm>
            <a:off x="107504" y="267494"/>
            <a:ext cx="7543800" cy="3017520"/>
          </a:xfrm>
        </p:spPr>
        <p:txBody>
          <a:bodyPr/>
          <a:lstStyle/>
          <a:p>
            <a:r>
              <a:rPr lang="es-ES" b="1" dirty="0"/>
              <a:t>DNS</a:t>
            </a:r>
          </a:p>
          <a:p>
            <a:endParaRPr lang="es-ES" b="1" dirty="0"/>
          </a:p>
          <a:p>
            <a:r>
              <a:rPr lang="es-ES" dirty="0"/>
              <a:t>El sistema de nombres de dominio (</a:t>
            </a:r>
            <a:r>
              <a:rPr lang="es-ES" dirty="0" err="1"/>
              <a:t>Domain</a:t>
            </a:r>
            <a:r>
              <a:rPr lang="es-ES" dirty="0"/>
              <a:t> </a:t>
            </a:r>
            <a:r>
              <a:rPr lang="es-ES" dirty="0" err="1"/>
              <a:t>Name</a:t>
            </a:r>
            <a:r>
              <a:rPr lang="es-ES" dirty="0"/>
              <a:t> </a:t>
            </a:r>
            <a:r>
              <a:rPr lang="es-ES" dirty="0" err="1"/>
              <a:t>System</a:t>
            </a:r>
            <a:r>
              <a:rPr lang="es-ES" dirty="0"/>
              <a:t> o DNS, por sus siglas en inglés)​ es un sistema de nomenclatura jerárquico y distribuido para dispositivos conectados a redes IP como Internet o una red privada.</a:t>
            </a:r>
          </a:p>
          <a:p>
            <a:endParaRPr lang="es-ES" dirty="0"/>
          </a:p>
          <a:p>
            <a:r>
              <a:rPr lang="es-ES" dirty="0"/>
              <a:t>Su función más importante es "traducir" nombres entendibles para las personas en identificadores numéricos asociados a máquinas, con el propósito de poder localizar y direccionar estos equipos mundialmente.</a:t>
            </a:r>
          </a:p>
          <a:p>
            <a:r>
              <a:rPr lang="es-ES" dirty="0"/>
              <a:t>Procedimiento de resolución</a:t>
            </a:r>
          </a:p>
          <a:p>
            <a:r>
              <a:rPr lang="es-ES" dirty="0"/>
              <a:t>En el siguiente esquema se visualiza el procedimiento de resolución de nombres de dominio:</a:t>
            </a:r>
          </a:p>
        </p:txBody>
      </p:sp>
    </p:spTree>
    <p:extLst>
      <p:ext uri="{BB962C8B-B14F-4D97-AF65-F5344CB8AC3E}">
        <p14:creationId xmlns:p14="http://schemas.microsoft.com/office/powerpoint/2010/main" val="389894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2CFE84B-D053-AB93-C342-E494E10DC6A6}"/>
              </a:ext>
            </a:extLst>
          </p:cNvPr>
          <p:cNvSpPr>
            <a:spLocks noGrp="1"/>
          </p:cNvSpPr>
          <p:nvPr>
            <p:ph type="body" idx="1"/>
          </p:nvPr>
        </p:nvSpPr>
        <p:spPr>
          <a:xfrm>
            <a:off x="35496" y="267494"/>
            <a:ext cx="8640960" cy="3017520"/>
          </a:xfrm>
        </p:spPr>
        <p:txBody>
          <a:bodyPr/>
          <a:lstStyle/>
          <a:p>
            <a:r>
              <a:rPr lang="es-ES" dirty="0"/>
              <a:t>Los pasos siguientes indican el proceso para entrar en contacto con servidores DNS preferidos y alternativos:</a:t>
            </a:r>
          </a:p>
          <a:p>
            <a:endParaRPr lang="es-ES" dirty="0"/>
          </a:p>
          <a:p>
            <a:pPr marL="419100" indent="-342900">
              <a:buFont typeface="+mj-lt"/>
              <a:buAutoNum type="arabicPeriod"/>
            </a:pPr>
            <a:r>
              <a:rPr lang="es-ES" dirty="0"/>
              <a:t>El servidor DNS preferido responde primero a una consulta DNS o a una actualización DNS.</a:t>
            </a:r>
          </a:p>
          <a:p>
            <a:pPr marL="419100" indent="-342900">
              <a:buFont typeface="+mj-lt"/>
              <a:buAutoNum type="arabicPeriod"/>
            </a:pPr>
            <a:r>
              <a:rPr lang="es-ES" dirty="0"/>
              <a:t>Si el servidor DNS preferido no responde a una consulta DNS o a una actualización DNS, la consulta o actualización se redirige al servidor DNS alternativo.</a:t>
            </a:r>
          </a:p>
          <a:p>
            <a:pPr marL="419100" indent="-342900">
              <a:buFont typeface="+mj-lt"/>
              <a:buAutoNum type="arabicPeriod"/>
            </a:pPr>
            <a:r>
              <a:rPr lang="es-ES" dirty="0"/>
              <a:t>Si el servidor DNS alternativo no responde y el cliente DNS está configurado con las direcciones IP adicionales de servidores DNS, el cliente DNS envía la consulta o actualización al siguiente servidor DNS de la lista.</a:t>
            </a:r>
          </a:p>
          <a:p>
            <a:pPr marL="419100" indent="-342900">
              <a:buFont typeface="+mj-lt"/>
              <a:buAutoNum type="arabicPeriod"/>
            </a:pPr>
            <a:r>
              <a:rPr lang="es-ES" dirty="0"/>
              <a:t>Si alguno de los servidores DNS (un servidor preferido, un servidor alternativo o cualquier otro de la lista) no responde, dicho servidor se quita temporalmente de la lista.</a:t>
            </a:r>
          </a:p>
          <a:p>
            <a:pPr marL="419100" indent="-342900">
              <a:buFont typeface="+mj-lt"/>
              <a:buAutoNum type="arabicPeriod"/>
            </a:pPr>
            <a:r>
              <a:rPr lang="es-ES" dirty="0"/>
              <a:t>Si ninguno de los servidores DNS responden, la consulta o actualización del cliente DNS no se realiza.</a:t>
            </a:r>
          </a:p>
          <a:p>
            <a:pPr marL="76200" indent="0">
              <a:buNone/>
            </a:pPr>
            <a:endParaRPr lang="es-ES" dirty="0"/>
          </a:p>
          <a:p>
            <a:r>
              <a:rPr lang="es-ES" dirty="0"/>
              <a:t>En los equipos tipo GNU/Linux puedes configurar estos servidores en el archivo /</a:t>
            </a:r>
            <a:r>
              <a:rPr lang="es-ES" dirty="0" err="1"/>
              <a:t>etc</a:t>
            </a:r>
            <a:r>
              <a:rPr lang="es-ES" dirty="0"/>
              <a:t>/</a:t>
            </a:r>
            <a:r>
              <a:rPr lang="es-ES" dirty="0" err="1"/>
              <a:t>resolv.conf</a:t>
            </a:r>
            <a:r>
              <a:rPr lang="es-ES" dirty="0"/>
              <a:t> e incluso puedes realizar balanceo de carga entre ellos, así como la modificación del tiempo de espera efectuado desde que un servidor falla hasta que se prueba con otro.</a:t>
            </a:r>
          </a:p>
        </p:txBody>
      </p:sp>
    </p:spTree>
    <p:extLst>
      <p:ext uri="{BB962C8B-B14F-4D97-AF65-F5344CB8AC3E}">
        <p14:creationId xmlns:p14="http://schemas.microsoft.com/office/powerpoint/2010/main" val="2502466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25814F-359D-B62A-A4DA-6E2E3B6E78F3}"/>
              </a:ext>
            </a:extLst>
          </p:cNvPr>
          <p:cNvSpPr>
            <a:spLocks noGrp="1"/>
          </p:cNvSpPr>
          <p:nvPr>
            <p:ph type="body" idx="1"/>
          </p:nvPr>
        </p:nvSpPr>
        <p:spPr>
          <a:xfrm>
            <a:off x="395536" y="21787"/>
            <a:ext cx="7543800" cy="3017520"/>
          </a:xfrm>
        </p:spPr>
        <p:txBody>
          <a:bodyPr/>
          <a:lstStyle/>
          <a:p>
            <a:r>
              <a:rPr lang="es-ES" dirty="0"/>
              <a:t>La configuración sería algo así:</a:t>
            </a:r>
          </a:p>
          <a:p>
            <a:endParaRPr lang="es-ES" dirty="0"/>
          </a:p>
          <a:p>
            <a:r>
              <a:rPr lang="es-ES" dirty="0" err="1"/>
              <a:t>nameserver</a:t>
            </a:r>
            <a:r>
              <a:rPr lang="es-ES" dirty="0"/>
              <a:t> 8.8.8.8</a:t>
            </a:r>
          </a:p>
          <a:p>
            <a:r>
              <a:rPr lang="es-ES" dirty="0" err="1"/>
              <a:t>nameserver</a:t>
            </a:r>
            <a:r>
              <a:rPr lang="es-ES" dirty="0"/>
              <a:t> 8.8.4.4</a:t>
            </a:r>
          </a:p>
          <a:p>
            <a:endParaRPr lang="es-ES" dirty="0"/>
          </a:p>
          <a:p>
            <a:r>
              <a:rPr lang="es-ES" dirty="0"/>
              <a:t>En este caso si 8.8.8.8 falla la resolución se realizará a través de 8.8.4.4. El problema es que por defecto el valor de tiempo de espera (</a:t>
            </a:r>
            <a:r>
              <a:rPr lang="es-ES" dirty="0" err="1"/>
              <a:t>timeout</a:t>
            </a:r>
            <a:r>
              <a:rPr lang="es-ES" dirty="0"/>
              <a:t>) asignado es 5 segundos, por lo que tardará un tiempo en detectar que tiene que utilizar el segundo DNS y todo irá muy lento. Para solucionarlo, tienes que usar la directiva "</a:t>
            </a:r>
            <a:r>
              <a:rPr lang="es-ES" dirty="0" err="1"/>
              <a:t>options</a:t>
            </a:r>
            <a:r>
              <a:rPr lang="es-ES" dirty="0"/>
              <a:t>" y modificar el </a:t>
            </a:r>
            <a:r>
              <a:rPr lang="es-ES" dirty="0" err="1"/>
              <a:t>timeout</a:t>
            </a:r>
            <a:r>
              <a:rPr lang="es-ES" dirty="0"/>
              <a:t>. Así, puedes poner 1 segundo como se demuestra en el siguiente ejemplo:</a:t>
            </a:r>
          </a:p>
          <a:p>
            <a:endParaRPr lang="es-ES" dirty="0"/>
          </a:p>
          <a:p>
            <a:r>
              <a:rPr lang="es-ES" dirty="0" err="1"/>
              <a:t>nameserver</a:t>
            </a:r>
            <a:r>
              <a:rPr lang="es-ES" dirty="0"/>
              <a:t> 8.8.8.8</a:t>
            </a:r>
          </a:p>
          <a:p>
            <a:r>
              <a:rPr lang="es-ES" dirty="0" err="1"/>
              <a:t>nameserver</a:t>
            </a:r>
            <a:r>
              <a:rPr lang="es-ES" dirty="0"/>
              <a:t> 8.8.4.4</a:t>
            </a:r>
          </a:p>
          <a:p>
            <a:r>
              <a:rPr lang="es-ES" dirty="0" err="1"/>
              <a:t>options</a:t>
            </a:r>
            <a:r>
              <a:rPr lang="es-ES" dirty="0"/>
              <a:t> timeout:1</a:t>
            </a:r>
          </a:p>
          <a:p>
            <a:endParaRPr lang="es-ES" dirty="0"/>
          </a:p>
          <a:p>
            <a:endParaRPr lang="es-ES" dirty="0"/>
          </a:p>
        </p:txBody>
      </p:sp>
    </p:spTree>
    <p:extLst>
      <p:ext uri="{BB962C8B-B14F-4D97-AF65-F5344CB8AC3E}">
        <p14:creationId xmlns:p14="http://schemas.microsoft.com/office/powerpoint/2010/main" val="1493323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22B803C-B16A-386F-A6B0-BE49BADDDEB5}"/>
              </a:ext>
            </a:extLst>
          </p:cNvPr>
          <p:cNvSpPr>
            <a:spLocks noGrp="1"/>
          </p:cNvSpPr>
          <p:nvPr>
            <p:ph type="body" idx="1"/>
          </p:nvPr>
        </p:nvSpPr>
        <p:spPr>
          <a:xfrm>
            <a:off x="107504" y="1203598"/>
            <a:ext cx="8496944" cy="3017520"/>
          </a:xfrm>
        </p:spPr>
        <p:txBody>
          <a:bodyPr/>
          <a:lstStyle/>
          <a:p>
            <a:r>
              <a:rPr lang="es-ES" dirty="0"/>
              <a:t>Otra opción también interesante es "</a:t>
            </a:r>
            <a:r>
              <a:rPr lang="es-ES" dirty="0" err="1"/>
              <a:t>rotate</a:t>
            </a:r>
            <a:r>
              <a:rPr lang="es-ES" dirty="0"/>
              <a:t>", que permite distribuir la carga entre todos los servidores listados y evitar que todas las peticiones vayan siempre al primero:</a:t>
            </a:r>
          </a:p>
          <a:p>
            <a:endParaRPr lang="es-ES" dirty="0"/>
          </a:p>
          <a:p>
            <a:r>
              <a:rPr lang="es-ES" dirty="0" err="1"/>
              <a:t>nameserver</a:t>
            </a:r>
            <a:r>
              <a:rPr lang="es-ES" dirty="0"/>
              <a:t> 8.8.8.8</a:t>
            </a:r>
          </a:p>
          <a:p>
            <a:r>
              <a:rPr lang="es-ES" dirty="0" err="1"/>
              <a:t>nameserver</a:t>
            </a:r>
            <a:r>
              <a:rPr lang="es-ES" dirty="0"/>
              <a:t> 8.8.4.4</a:t>
            </a:r>
          </a:p>
          <a:p>
            <a:r>
              <a:rPr lang="es-ES" dirty="0" err="1"/>
              <a:t>options</a:t>
            </a:r>
            <a:r>
              <a:rPr lang="es-ES" dirty="0"/>
              <a:t> timeout:1 </a:t>
            </a:r>
            <a:r>
              <a:rPr lang="es-ES" dirty="0" err="1"/>
              <a:t>rotate</a:t>
            </a:r>
            <a:r>
              <a:rPr lang="es-ES" dirty="0"/>
              <a:t> attempts:1</a:t>
            </a:r>
          </a:p>
          <a:p>
            <a:endParaRPr lang="es-ES" dirty="0"/>
          </a:p>
          <a:p>
            <a:r>
              <a:rPr lang="es-ES" dirty="0"/>
              <a:t>Configurando estas opciones aseguramos que en caso del fallo del servidor DNS preferido el rendimiento de la máquina no se degrade.</a:t>
            </a:r>
          </a:p>
        </p:txBody>
      </p:sp>
    </p:spTree>
    <p:extLst>
      <p:ext uri="{BB962C8B-B14F-4D97-AF65-F5344CB8AC3E}">
        <p14:creationId xmlns:p14="http://schemas.microsoft.com/office/powerpoint/2010/main" val="41457073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C93F0-DE85-4754-D1F6-F3C7154EF445}"/>
              </a:ext>
            </a:extLst>
          </p:cNvPr>
          <p:cNvSpPr>
            <a:spLocks noGrp="1"/>
          </p:cNvSpPr>
          <p:nvPr>
            <p:ph type="title"/>
          </p:nvPr>
        </p:nvSpPr>
        <p:spPr>
          <a:xfrm>
            <a:off x="539552" y="0"/>
            <a:ext cx="7543800" cy="1088068"/>
          </a:xfrm>
        </p:spPr>
        <p:txBody>
          <a:bodyPr/>
          <a:lstStyle/>
          <a:p>
            <a:r>
              <a:rPr lang="es-ES" b="1" dirty="0"/>
              <a:t>Comandos (I)</a:t>
            </a:r>
            <a:br>
              <a:rPr lang="es-ES" b="1" dirty="0"/>
            </a:br>
            <a:endParaRPr lang="es-ES" dirty="0"/>
          </a:p>
        </p:txBody>
      </p:sp>
      <p:sp>
        <p:nvSpPr>
          <p:cNvPr id="3" name="Marcador de texto 2">
            <a:extLst>
              <a:ext uri="{FF2B5EF4-FFF2-40B4-BE49-F238E27FC236}">
                <a16:creationId xmlns:a16="http://schemas.microsoft.com/office/drawing/2014/main" id="{D1387DD5-A288-EEA9-E6A6-38F3810A5768}"/>
              </a:ext>
            </a:extLst>
          </p:cNvPr>
          <p:cNvSpPr>
            <a:spLocks noGrp="1"/>
          </p:cNvSpPr>
          <p:nvPr>
            <p:ph type="body" idx="1"/>
          </p:nvPr>
        </p:nvSpPr>
        <p:spPr>
          <a:xfrm>
            <a:off x="89756" y="699542"/>
            <a:ext cx="8964488" cy="3017520"/>
          </a:xfrm>
        </p:spPr>
        <p:txBody>
          <a:bodyPr/>
          <a:lstStyle/>
          <a:p>
            <a:r>
              <a:rPr lang="es-ES" dirty="0"/>
              <a:t>A la hora de saber si tienes conectividad con alguna máquina en Internet, o en red local, se suele utilizar el comando </a:t>
            </a:r>
            <a:r>
              <a:rPr lang="es-ES" b="1" dirty="0"/>
              <a:t>ping</a:t>
            </a:r>
            <a:r>
              <a:rPr lang="es-ES" dirty="0"/>
              <a:t>, el cual indica, según su respuesta, si posees conectividad con la máquina en cuestión. </a:t>
            </a:r>
            <a:r>
              <a:rPr lang="es-ES" b="1" dirty="0"/>
              <a:t>El comando ping lo puedes utilizar para consultar direcciones IP o nombres de dominios.</a:t>
            </a:r>
          </a:p>
          <a:p>
            <a:endParaRPr lang="es-ES" dirty="0"/>
          </a:p>
          <a:p>
            <a:r>
              <a:rPr lang="es-ES" dirty="0"/>
              <a:t>Por lo tanto, el comando </a:t>
            </a:r>
            <a:r>
              <a:rPr lang="es-ES" b="1" dirty="0"/>
              <a:t>ping</a:t>
            </a:r>
            <a:r>
              <a:rPr lang="es-ES" dirty="0"/>
              <a:t> debe ser capaz de consultar información sobre el sistema de nombres de dominio; es un resolutor, un programa cliente capaz de consultar información sobre el sistema de nombres de dominio. </a:t>
            </a:r>
          </a:p>
          <a:p>
            <a:r>
              <a:rPr lang="es-ES" dirty="0"/>
              <a:t>Normalmente, un resolutor trabaja discretamente en segundo plano y los usuarios no conocen su presencia, es decir, que toda consulta de un cliente DNS a su servidor suele realizarla el programa que invocamos (ping, ftp, telnet, mail, navegador web, etc.). </a:t>
            </a:r>
          </a:p>
          <a:p>
            <a:endParaRPr lang="es-ES" dirty="0"/>
          </a:p>
          <a:p>
            <a:r>
              <a:rPr lang="es-ES" dirty="0"/>
              <a:t>Por ejemplo, si solicitas una conexión ftp a </a:t>
            </a:r>
            <a:r>
              <a:rPr lang="es-ES" b="1" dirty="0"/>
              <a:t>ftp.rediris.es</a:t>
            </a:r>
            <a:r>
              <a:rPr lang="es-ES" dirty="0"/>
              <a:t>, la aplicación ftp que emplees llama a un programa resolutor local que busca la dirección IP de ese ordenador </a:t>
            </a:r>
            <a:r>
              <a:rPr lang="es-ES" b="1" dirty="0"/>
              <a:t>130.206.1.5</a:t>
            </a:r>
            <a:r>
              <a:rPr lang="es-ES" dirty="0"/>
              <a:t> sin que tengas conciencia de ello, esto es, para ti el proceso es transparente. Además de este trabajo en segundo plano, el usuario puede conectarse directamente al programa resolutor enviando consultas y resolviendo respuestas. Comandos resolutores típicos en sistemas operativos GNU/Linux son: nslookup, host y </a:t>
            </a:r>
            <a:r>
              <a:rPr lang="es-ES" dirty="0" err="1"/>
              <a:t>dig</a:t>
            </a:r>
            <a:r>
              <a:rPr lang="es-ES" dirty="0"/>
              <a:t>.</a:t>
            </a:r>
          </a:p>
        </p:txBody>
      </p:sp>
    </p:spTree>
    <p:extLst>
      <p:ext uri="{BB962C8B-B14F-4D97-AF65-F5344CB8AC3E}">
        <p14:creationId xmlns:p14="http://schemas.microsoft.com/office/powerpoint/2010/main" val="160862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7B2C96C-C13C-C562-B795-C0C0F7717961}"/>
              </a:ext>
            </a:extLst>
          </p:cNvPr>
          <p:cNvSpPr>
            <a:spLocks noGrp="1"/>
          </p:cNvSpPr>
          <p:nvPr>
            <p:ph type="body" idx="1"/>
          </p:nvPr>
        </p:nvSpPr>
        <p:spPr>
          <a:xfrm>
            <a:off x="107504" y="267494"/>
            <a:ext cx="4608512" cy="3017520"/>
          </a:xfrm>
        </p:spPr>
        <p:txBody>
          <a:bodyPr/>
          <a:lstStyle/>
          <a:p>
            <a:r>
              <a:rPr lang="es-ES" dirty="0"/>
              <a:t>El comando </a:t>
            </a:r>
            <a:r>
              <a:rPr lang="es-ES" b="1" dirty="0"/>
              <a:t>nslookup</a:t>
            </a:r>
            <a:r>
              <a:rPr lang="es-ES" dirty="0"/>
              <a:t>, en algunas distribuciones GNU/Linux ya no está soportado pues está obsoleto (</a:t>
            </a:r>
            <a:r>
              <a:rPr lang="es-ES" dirty="0" err="1"/>
              <a:t>deprecated</a:t>
            </a:r>
            <a:r>
              <a:rPr lang="es-ES" dirty="0"/>
              <a:t>). Por lo tanto, hoy en día, se suelen utilizar el comando host para consulta de direcciones IP y el comando </a:t>
            </a:r>
            <a:r>
              <a:rPr lang="es-ES" b="1" dirty="0" err="1"/>
              <a:t>dig</a:t>
            </a:r>
            <a:r>
              <a:rPr lang="es-ES" dirty="0"/>
              <a:t> para consulta de servidores DNS activos.</a:t>
            </a:r>
          </a:p>
          <a:p>
            <a:r>
              <a:rPr lang="es-ES" dirty="0"/>
              <a:t>¿Cómo funcionan todos estos comandos? Veamos:</a:t>
            </a:r>
          </a:p>
          <a:p>
            <a:r>
              <a:rPr lang="es-ES" dirty="0"/>
              <a:t>Ejemplos de resolución directa: Resolución de nombre a IP.</a:t>
            </a:r>
          </a:p>
          <a:p>
            <a:endParaRPr lang="es-ES" dirty="0"/>
          </a:p>
          <a:p>
            <a:r>
              <a:rPr lang="es-ES" dirty="0"/>
              <a:t>    </a:t>
            </a:r>
            <a:r>
              <a:rPr lang="es-ES" b="1" dirty="0"/>
              <a:t>Comando nslookup:</a:t>
            </a:r>
          </a:p>
          <a:p>
            <a:r>
              <a:rPr lang="es-ES" dirty="0"/>
              <a:t>    Para consultar la dirección IP del ordenador ftp.rediris.es, basta con ejecutar</a:t>
            </a:r>
          </a:p>
          <a:p>
            <a:endParaRPr lang="es-ES" dirty="0"/>
          </a:p>
          <a:p>
            <a:r>
              <a:rPr lang="es-ES" dirty="0"/>
              <a:t>Donde puedes ver que ftp.rediris.es es un alias (CNAME) de zeppo.rediris.es cuya dirección IP es 130.206.1.5</a:t>
            </a:r>
          </a:p>
        </p:txBody>
      </p:sp>
      <p:sp>
        <p:nvSpPr>
          <p:cNvPr id="4" name="Marcador de texto 2">
            <a:extLst>
              <a:ext uri="{FF2B5EF4-FFF2-40B4-BE49-F238E27FC236}">
                <a16:creationId xmlns:a16="http://schemas.microsoft.com/office/drawing/2014/main" id="{6D8582E8-4C9A-71ED-5519-39092160B5F3}"/>
              </a:ext>
            </a:extLst>
          </p:cNvPr>
          <p:cNvSpPr txBox="1">
            <a:spLocks/>
          </p:cNvSpPr>
          <p:nvPr/>
        </p:nvSpPr>
        <p:spPr>
          <a:xfrm>
            <a:off x="4932040" y="1203598"/>
            <a:ext cx="4320480" cy="30175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es-ES" dirty="0"/>
              <a:t>nslookup ftp.rediris.es</a:t>
            </a:r>
          </a:p>
          <a:p>
            <a:r>
              <a:rPr lang="es-ES" dirty="0" err="1"/>
              <a:t>alumno@servidor-fp</a:t>
            </a:r>
            <a:r>
              <a:rPr lang="es-ES" dirty="0"/>
              <a:t>:~$ nslookup ftp.rediris.es </a:t>
            </a:r>
          </a:p>
          <a:p>
            <a:r>
              <a:rPr lang="es-ES" dirty="0"/>
              <a:t>Server:          8.8.8.8 </a:t>
            </a:r>
          </a:p>
          <a:p>
            <a:r>
              <a:rPr lang="es-ES" dirty="0" err="1"/>
              <a:t>Address</a:t>
            </a:r>
            <a:r>
              <a:rPr lang="es-ES" dirty="0"/>
              <a:t>:     8.8.8.8#53 </a:t>
            </a:r>
          </a:p>
          <a:p>
            <a:r>
              <a:rPr lang="es-ES" dirty="0"/>
              <a:t>Non-</a:t>
            </a:r>
            <a:r>
              <a:rPr lang="es-ES" dirty="0" err="1"/>
              <a:t>authoritative</a:t>
            </a:r>
            <a:r>
              <a:rPr lang="es-ES" dirty="0"/>
              <a:t> </a:t>
            </a:r>
            <a:r>
              <a:rPr lang="es-ES" dirty="0" err="1"/>
              <a:t>answer</a:t>
            </a:r>
            <a:r>
              <a:rPr lang="es-ES" dirty="0"/>
              <a:t>: </a:t>
            </a:r>
          </a:p>
          <a:p>
            <a:r>
              <a:rPr lang="es-ES" dirty="0"/>
              <a:t>ftp.rediris.es     canonical </a:t>
            </a:r>
            <a:r>
              <a:rPr lang="es-ES" dirty="0" err="1"/>
              <a:t>name</a:t>
            </a:r>
            <a:r>
              <a:rPr lang="es-ES" dirty="0"/>
              <a:t> = zeppo.rediris.es. </a:t>
            </a:r>
          </a:p>
          <a:p>
            <a:r>
              <a:rPr lang="es-ES" dirty="0" err="1"/>
              <a:t>Name</a:t>
            </a:r>
            <a:r>
              <a:rPr lang="es-ES" dirty="0"/>
              <a:t>:     zeppo.rediris.es </a:t>
            </a:r>
          </a:p>
          <a:p>
            <a:r>
              <a:rPr lang="es-ES" dirty="0" err="1"/>
              <a:t>Address</a:t>
            </a:r>
            <a:r>
              <a:rPr lang="es-ES" dirty="0"/>
              <a:t>: 130.206.1.5 </a:t>
            </a:r>
          </a:p>
          <a:p>
            <a:endParaRPr lang="es-ES" dirty="0"/>
          </a:p>
        </p:txBody>
      </p:sp>
    </p:spTree>
    <p:extLst>
      <p:ext uri="{BB962C8B-B14F-4D97-AF65-F5344CB8AC3E}">
        <p14:creationId xmlns:p14="http://schemas.microsoft.com/office/powerpoint/2010/main" val="36344965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46E6F32-225A-1C94-CAA9-3EDA9480D2A2}"/>
              </a:ext>
            </a:extLst>
          </p:cNvPr>
          <p:cNvSpPr>
            <a:spLocks noGrp="1"/>
          </p:cNvSpPr>
          <p:nvPr>
            <p:ph type="body" idx="1"/>
          </p:nvPr>
        </p:nvSpPr>
        <p:spPr>
          <a:xfrm>
            <a:off x="683568" y="771550"/>
            <a:ext cx="7543800" cy="3017520"/>
          </a:xfrm>
        </p:spPr>
        <p:txBody>
          <a:bodyPr/>
          <a:lstStyle/>
          <a:p>
            <a:r>
              <a:rPr lang="es-ES" b="1" dirty="0"/>
              <a:t>Comando host:</a:t>
            </a:r>
          </a:p>
          <a:p>
            <a:endParaRPr lang="es-ES" dirty="0"/>
          </a:p>
          <a:p>
            <a:r>
              <a:rPr lang="es-ES" dirty="0"/>
              <a:t>Para consultar la dirección IP del ordenador ftp.rediris.es, basta con ejecutar:</a:t>
            </a:r>
          </a:p>
          <a:p>
            <a:r>
              <a:rPr lang="es-ES" dirty="0"/>
              <a:t>host ftp.rediris.es</a:t>
            </a:r>
          </a:p>
          <a:p>
            <a:r>
              <a:rPr lang="es-ES" dirty="0" err="1"/>
              <a:t>alumno@servidor-ftp</a:t>
            </a:r>
            <a:r>
              <a:rPr lang="es-ES" dirty="0"/>
              <a:t>:~$ host ftp.rediris.es </a:t>
            </a:r>
          </a:p>
          <a:p>
            <a:r>
              <a:rPr lang="es-ES" dirty="0"/>
              <a:t>ftp.rediris.es </a:t>
            </a:r>
            <a:r>
              <a:rPr lang="es-ES" dirty="0" err="1"/>
              <a:t>is</a:t>
            </a:r>
            <a:r>
              <a:rPr lang="es-ES" dirty="0"/>
              <a:t> </a:t>
            </a:r>
            <a:r>
              <a:rPr lang="es-ES" dirty="0" err="1"/>
              <a:t>an</a:t>
            </a:r>
            <a:r>
              <a:rPr lang="es-ES" dirty="0"/>
              <a:t> alias </a:t>
            </a:r>
            <a:r>
              <a:rPr lang="es-ES" dirty="0" err="1"/>
              <a:t>for</a:t>
            </a:r>
            <a:r>
              <a:rPr lang="es-ES" dirty="0"/>
              <a:t> zeppo.rediris.es. </a:t>
            </a:r>
          </a:p>
          <a:p>
            <a:r>
              <a:rPr lang="es-ES" dirty="0"/>
              <a:t>zeppo.rediris.es has </a:t>
            </a:r>
            <a:r>
              <a:rPr lang="es-ES" dirty="0" err="1"/>
              <a:t>address</a:t>
            </a:r>
            <a:r>
              <a:rPr lang="es-ES" dirty="0"/>
              <a:t> 130.206.1.5 </a:t>
            </a:r>
          </a:p>
          <a:p>
            <a:endParaRPr lang="es-ES" dirty="0"/>
          </a:p>
          <a:p>
            <a:r>
              <a:rPr lang="es-ES" dirty="0"/>
              <a:t>Donde puedes ver que ftp.rediris.es es un alias (CNAME) de zeppo.rediris.es cuya dirección IP es 130.206.1.5</a:t>
            </a:r>
          </a:p>
          <a:p>
            <a:endParaRPr lang="es-ES" dirty="0"/>
          </a:p>
        </p:txBody>
      </p:sp>
    </p:spTree>
    <p:extLst>
      <p:ext uri="{BB962C8B-B14F-4D97-AF65-F5344CB8AC3E}">
        <p14:creationId xmlns:p14="http://schemas.microsoft.com/office/powerpoint/2010/main" val="1133963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8A92D3E-BCCC-5BC5-5278-95FF5FE9648B}"/>
              </a:ext>
            </a:extLst>
          </p:cNvPr>
          <p:cNvSpPr>
            <a:spLocks noGrp="1"/>
          </p:cNvSpPr>
          <p:nvPr>
            <p:ph type="body" idx="1"/>
          </p:nvPr>
        </p:nvSpPr>
        <p:spPr>
          <a:xfrm>
            <a:off x="179512" y="339502"/>
            <a:ext cx="8784976" cy="3017520"/>
          </a:xfrm>
        </p:spPr>
        <p:txBody>
          <a:bodyPr numCol="2"/>
          <a:lstStyle/>
          <a:p>
            <a:r>
              <a:rPr lang="es-ES" b="1" dirty="0"/>
              <a:t>Comando </a:t>
            </a:r>
            <a:r>
              <a:rPr lang="es-ES" b="1" dirty="0" err="1"/>
              <a:t>dig</a:t>
            </a:r>
            <a:r>
              <a:rPr lang="es-ES" b="1" dirty="0"/>
              <a:t>:</a:t>
            </a:r>
          </a:p>
          <a:p>
            <a:endParaRPr lang="es-ES" dirty="0"/>
          </a:p>
          <a:p>
            <a:r>
              <a:rPr lang="es-ES" dirty="0"/>
              <a:t>Para consultar la dirección IP del ordenador ftp.rediris.es, basta con ejecutar:</a:t>
            </a:r>
          </a:p>
          <a:p>
            <a:r>
              <a:rPr lang="es-ES" dirty="0" err="1"/>
              <a:t>dig</a:t>
            </a:r>
            <a:r>
              <a:rPr lang="es-ES" dirty="0"/>
              <a:t> ftp.rediris.es</a:t>
            </a:r>
          </a:p>
          <a:p>
            <a:r>
              <a:rPr lang="es-ES" dirty="0" err="1"/>
              <a:t>alumno@servidor-ftp</a:t>
            </a:r>
            <a:r>
              <a:rPr lang="es-ES" dirty="0"/>
              <a:t>:~$ </a:t>
            </a:r>
            <a:r>
              <a:rPr lang="es-ES" dirty="0" err="1"/>
              <a:t>dig</a:t>
            </a:r>
            <a:r>
              <a:rPr lang="es-ES" dirty="0"/>
              <a:t> ftp.rediris.es </a:t>
            </a:r>
          </a:p>
          <a:p>
            <a:r>
              <a:rPr lang="es-ES" dirty="0"/>
              <a:t>; &lt;&lt;&gt;&gt; </a:t>
            </a:r>
            <a:r>
              <a:rPr lang="es-ES" dirty="0" err="1"/>
              <a:t>DiG</a:t>
            </a:r>
            <a:r>
              <a:rPr lang="es-ES" dirty="0"/>
              <a:t> 9.7.3 &lt;&lt;&gt;&gt; ftp.rediris.es </a:t>
            </a:r>
          </a:p>
          <a:p>
            <a:r>
              <a:rPr lang="es-ES" dirty="0"/>
              <a:t>;; global </a:t>
            </a:r>
            <a:r>
              <a:rPr lang="es-ES" dirty="0" err="1"/>
              <a:t>options</a:t>
            </a:r>
            <a:r>
              <a:rPr lang="es-ES" dirty="0"/>
              <a:t>: +</a:t>
            </a:r>
            <a:r>
              <a:rPr lang="es-ES" dirty="0" err="1"/>
              <a:t>cmd</a:t>
            </a:r>
            <a:r>
              <a:rPr lang="es-ES" dirty="0"/>
              <a:t> </a:t>
            </a:r>
          </a:p>
          <a:p>
            <a:r>
              <a:rPr lang="es-ES" dirty="0"/>
              <a:t>;; </a:t>
            </a:r>
            <a:r>
              <a:rPr lang="es-ES" dirty="0" err="1"/>
              <a:t>Got</a:t>
            </a:r>
            <a:r>
              <a:rPr lang="es-ES" dirty="0"/>
              <a:t> </a:t>
            </a:r>
            <a:r>
              <a:rPr lang="es-ES" dirty="0" err="1"/>
              <a:t>answer</a:t>
            </a:r>
            <a:r>
              <a:rPr lang="es-ES" dirty="0"/>
              <a:t>: </a:t>
            </a:r>
          </a:p>
          <a:p>
            <a:r>
              <a:rPr lang="es-ES" dirty="0"/>
              <a:t>;; -&gt;&gt;HEADER&lt;&lt;- </a:t>
            </a:r>
            <a:r>
              <a:rPr lang="es-ES" dirty="0" err="1"/>
              <a:t>opcode</a:t>
            </a:r>
            <a:r>
              <a:rPr lang="es-ES" dirty="0"/>
              <a:t>: QUERY, status: NOERROR, id: 31214 </a:t>
            </a:r>
          </a:p>
          <a:p>
            <a:r>
              <a:rPr lang="es-ES" dirty="0"/>
              <a:t>;; </a:t>
            </a:r>
            <a:r>
              <a:rPr lang="es-ES" dirty="0" err="1"/>
              <a:t>flags</a:t>
            </a:r>
            <a:r>
              <a:rPr lang="es-ES" dirty="0"/>
              <a:t>: </a:t>
            </a:r>
            <a:r>
              <a:rPr lang="es-ES" dirty="0" err="1"/>
              <a:t>qr</a:t>
            </a:r>
            <a:r>
              <a:rPr lang="es-ES" dirty="0"/>
              <a:t> </a:t>
            </a:r>
            <a:r>
              <a:rPr lang="es-ES" dirty="0" err="1"/>
              <a:t>rd</a:t>
            </a:r>
            <a:r>
              <a:rPr lang="es-ES" dirty="0"/>
              <a:t> </a:t>
            </a:r>
            <a:r>
              <a:rPr lang="es-ES" dirty="0" err="1"/>
              <a:t>ra</a:t>
            </a:r>
            <a:r>
              <a:rPr lang="es-ES" dirty="0"/>
              <a:t>; QUERY: 1, ANSWER: 2, AUTHORITY: 0, ADDITIONAL: 0 </a:t>
            </a:r>
          </a:p>
          <a:p>
            <a:r>
              <a:rPr lang="es-ES" dirty="0"/>
              <a:t>;; QUESTION SECTION: </a:t>
            </a:r>
          </a:p>
          <a:p>
            <a:r>
              <a:rPr lang="es-ES" dirty="0"/>
              <a:t>;ftp.rediris.es.               IN     A </a:t>
            </a:r>
          </a:p>
          <a:p>
            <a:r>
              <a:rPr lang="es-ES" dirty="0"/>
              <a:t>;; ANSWER SECTION: </a:t>
            </a:r>
          </a:p>
          <a:p>
            <a:r>
              <a:rPr lang="es-ES" dirty="0"/>
              <a:t>ftp.rediris.es.          7200     IN     CNAME     zeppo.rediris.es. </a:t>
            </a:r>
          </a:p>
          <a:p>
            <a:r>
              <a:rPr lang="es-ES" dirty="0"/>
              <a:t>zeppo.rediris.es.     5195     IN     A     130.206.1.5 </a:t>
            </a:r>
          </a:p>
          <a:p>
            <a:r>
              <a:rPr lang="es-ES" dirty="0"/>
              <a:t>;; </a:t>
            </a:r>
            <a:r>
              <a:rPr lang="es-ES" dirty="0" err="1"/>
              <a:t>Query</a:t>
            </a:r>
            <a:r>
              <a:rPr lang="es-ES" dirty="0"/>
              <a:t> time: 76 </a:t>
            </a:r>
            <a:r>
              <a:rPr lang="es-ES" dirty="0" err="1"/>
              <a:t>msec</a:t>
            </a:r>
            <a:r>
              <a:rPr lang="es-ES" dirty="0"/>
              <a:t> </a:t>
            </a:r>
          </a:p>
          <a:p>
            <a:r>
              <a:rPr lang="es-ES" dirty="0"/>
              <a:t>;; SERVER: 8.8.8.8#53(8.8.8.8) </a:t>
            </a:r>
          </a:p>
          <a:p>
            <a:r>
              <a:rPr lang="es-ES" dirty="0"/>
              <a:t>;; WHEN: </a:t>
            </a:r>
            <a:r>
              <a:rPr lang="es-ES" dirty="0" err="1"/>
              <a:t>Fri</a:t>
            </a:r>
            <a:r>
              <a:rPr lang="es-ES" dirty="0"/>
              <a:t> Jul 29 11:13:44 2011 </a:t>
            </a:r>
          </a:p>
          <a:p>
            <a:r>
              <a:rPr lang="es-ES" dirty="0"/>
              <a:t>;; MSG SIZE </a:t>
            </a:r>
            <a:r>
              <a:rPr lang="es-ES" dirty="0" err="1"/>
              <a:t>rcvd</a:t>
            </a:r>
            <a:r>
              <a:rPr lang="es-ES" dirty="0"/>
              <a:t>: 68 </a:t>
            </a:r>
          </a:p>
          <a:p>
            <a:endParaRPr lang="es-ES" dirty="0"/>
          </a:p>
          <a:p>
            <a:r>
              <a:rPr lang="es-ES" dirty="0"/>
              <a:t>Donde puedes ver que ftp.rediris.es es un alias (CNAME) de zeppo.rediris.es cuya dirección IP es 130.206.1.5</a:t>
            </a:r>
          </a:p>
          <a:p>
            <a:endParaRPr lang="es-ES" dirty="0"/>
          </a:p>
        </p:txBody>
      </p:sp>
    </p:spTree>
    <p:extLst>
      <p:ext uri="{BB962C8B-B14F-4D97-AF65-F5344CB8AC3E}">
        <p14:creationId xmlns:p14="http://schemas.microsoft.com/office/powerpoint/2010/main" val="25445903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B7FD7-51CA-B4B3-6E3F-6BD25FDAF4AE}"/>
              </a:ext>
            </a:extLst>
          </p:cNvPr>
          <p:cNvSpPr>
            <a:spLocks noGrp="1"/>
          </p:cNvSpPr>
          <p:nvPr>
            <p:ph type="title"/>
          </p:nvPr>
        </p:nvSpPr>
        <p:spPr>
          <a:xfrm>
            <a:off x="822960" y="214953"/>
            <a:ext cx="7543800" cy="628605"/>
          </a:xfrm>
        </p:spPr>
        <p:txBody>
          <a:bodyPr/>
          <a:lstStyle/>
          <a:p>
            <a:r>
              <a:rPr lang="es-ES" b="1" dirty="0"/>
              <a:t>Comandos (II)</a:t>
            </a:r>
            <a:endParaRPr lang="es-ES" dirty="0"/>
          </a:p>
        </p:txBody>
      </p:sp>
      <p:sp>
        <p:nvSpPr>
          <p:cNvPr id="3" name="Marcador de texto 2">
            <a:extLst>
              <a:ext uri="{FF2B5EF4-FFF2-40B4-BE49-F238E27FC236}">
                <a16:creationId xmlns:a16="http://schemas.microsoft.com/office/drawing/2014/main" id="{93871990-8A49-1A5C-D52F-956A68E580C5}"/>
              </a:ext>
            </a:extLst>
          </p:cNvPr>
          <p:cNvSpPr>
            <a:spLocks noGrp="1"/>
          </p:cNvSpPr>
          <p:nvPr>
            <p:ph type="body" idx="1"/>
          </p:nvPr>
        </p:nvSpPr>
        <p:spPr>
          <a:xfrm>
            <a:off x="251520" y="843558"/>
            <a:ext cx="8712968" cy="3017520"/>
          </a:xfrm>
        </p:spPr>
        <p:txBody>
          <a:bodyPr/>
          <a:lstStyle/>
          <a:p>
            <a:r>
              <a:rPr lang="es-ES" b="1" dirty="0"/>
              <a:t>Ejemplos de resolución inversa: Resolución de IP a nombre.</a:t>
            </a:r>
          </a:p>
          <a:p>
            <a:r>
              <a:rPr lang="es-ES" b="1" dirty="0"/>
              <a:t>    Comando nslookup:</a:t>
            </a:r>
          </a:p>
          <a:p>
            <a:r>
              <a:rPr lang="es-ES" dirty="0"/>
              <a:t>    Para consultar el nombre de la IP 130.206.1.5, basta con ejecutar:</a:t>
            </a:r>
          </a:p>
          <a:p>
            <a:r>
              <a:rPr lang="es-ES" dirty="0"/>
              <a:t>    nslookup 130.206.1.5</a:t>
            </a:r>
          </a:p>
          <a:p>
            <a:r>
              <a:rPr lang="es-ES" dirty="0"/>
              <a:t>    </a:t>
            </a:r>
            <a:r>
              <a:rPr lang="es-ES" dirty="0" err="1"/>
              <a:t>alumno@servidor-fp</a:t>
            </a:r>
            <a:r>
              <a:rPr lang="es-ES" dirty="0"/>
              <a:t>:~$ nslookup 130.206.1.5 </a:t>
            </a:r>
          </a:p>
          <a:p>
            <a:r>
              <a:rPr lang="es-ES" dirty="0"/>
              <a:t>    Server:          80.58.61.254 </a:t>
            </a:r>
          </a:p>
          <a:p>
            <a:r>
              <a:rPr lang="es-ES" dirty="0"/>
              <a:t>    </a:t>
            </a:r>
            <a:r>
              <a:rPr lang="es-ES" dirty="0" err="1"/>
              <a:t>Address</a:t>
            </a:r>
            <a:r>
              <a:rPr lang="es-ES" dirty="0"/>
              <a:t>:     80.58.61.254#53 </a:t>
            </a:r>
          </a:p>
          <a:p>
            <a:r>
              <a:rPr lang="es-ES" dirty="0"/>
              <a:t>    Non-</a:t>
            </a:r>
            <a:r>
              <a:rPr lang="es-ES" dirty="0" err="1"/>
              <a:t>authoritative</a:t>
            </a:r>
            <a:r>
              <a:rPr lang="es-ES" dirty="0"/>
              <a:t> </a:t>
            </a:r>
            <a:r>
              <a:rPr lang="es-ES" dirty="0" err="1"/>
              <a:t>answer</a:t>
            </a:r>
            <a:r>
              <a:rPr lang="es-ES" dirty="0"/>
              <a:t>: </a:t>
            </a:r>
          </a:p>
          <a:p>
            <a:r>
              <a:rPr lang="es-ES" dirty="0"/>
              <a:t>    5.1.206.130.in-addr.arpa     </a:t>
            </a:r>
            <a:r>
              <a:rPr lang="es-ES" dirty="0" err="1"/>
              <a:t>name</a:t>
            </a:r>
            <a:r>
              <a:rPr lang="es-ES" dirty="0"/>
              <a:t> = zeppo.rediris.es. </a:t>
            </a:r>
          </a:p>
          <a:p>
            <a:r>
              <a:rPr lang="es-ES" dirty="0"/>
              <a:t>    </a:t>
            </a:r>
            <a:r>
              <a:rPr lang="es-ES" dirty="0" err="1"/>
              <a:t>Authoritative</a:t>
            </a:r>
            <a:r>
              <a:rPr lang="es-ES" dirty="0"/>
              <a:t> </a:t>
            </a:r>
            <a:r>
              <a:rPr lang="es-ES" dirty="0" err="1"/>
              <a:t>answers</a:t>
            </a:r>
            <a:r>
              <a:rPr lang="es-ES" dirty="0"/>
              <a:t> can be </a:t>
            </a:r>
            <a:r>
              <a:rPr lang="es-ES" dirty="0" err="1"/>
              <a:t>found</a:t>
            </a:r>
            <a:r>
              <a:rPr lang="es-ES" dirty="0"/>
              <a:t> </a:t>
            </a:r>
            <a:r>
              <a:rPr lang="es-ES" dirty="0" err="1"/>
              <a:t>from</a:t>
            </a:r>
            <a:r>
              <a:rPr lang="es-ES" dirty="0"/>
              <a:t>: </a:t>
            </a:r>
          </a:p>
          <a:p>
            <a:endParaRPr lang="es-ES" dirty="0"/>
          </a:p>
          <a:p>
            <a:r>
              <a:rPr lang="es-ES" dirty="0"/>
              <a:t>    Donde puedes ver que la IP 130.206.1.5 corresponde con el nombre de dominio zeppo.rediris.es</a:t>
            </a:r>
          </a:p>
          <a:p>
            <a:endParaRPr lang="es-ES" dirty="0"/>
          </a:p>
        </p:txBody>
      </p:sp>
    </p:spTree>
    <p:extLst>
      <p:ext uri="{BB962C8B-B14F-4D97-AF65-F5344CB8AC3E}">
        <p14:creationId xmlns:p14="http://schemas.microsoft.com/office/powerpoint/2010/main" val="37449847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2505F-1EAD-1A6F-36E2-1F45E607CFF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2D5CCC0-0454-3B5A-42E2-85A61F0C53A4}"/>
              </a:ext>
            </a:extLst>
          </p:cNvPr>
          <p:cNvSpPr>
            <a:spLocks noGrp="1"/>
          </p:cNvSpPr>
          <p:nvPr>
            <p:ph type="body" idx="1"/>
          </p:nvPr>
        </p:nvSpPr>
        <p:spPr>
          <a:xfrm>
            <a:off x="822960" y="1384301"/>
            <a:ext cx="8069520" cy="3017520"/>
          </a:xfrm>
        </p:spPr>
        <p:txBody>
          <a:bodyPr/>
          <a:lstStyle/>
          <a:p>
            <a:r>
              <a:rPr lang="es-ES" b="1" dirty="0"/>
              <a:t>Comando host:</a:t>
            </a:r>
          </a:p>
          <a:p>
            <a:r>
              <a:rPr lang="es-ES" dirty="0"/>
              <a:t>Para consultar el nombre de la IP 130.206.1.5, basta con ejecutar:</a:t>
            </a:r>
          </a:p>
          <a:p>
            <a:r>
              <a:rPr lang="es-ES" dirty="0"/>
              <a:t>host 130.206.1.5</a:t>
            </a:r>
          </a:p>
          <a:p>
            <a:r>
              <a:rPr lang="es-ES" dirty="0" err="1"/>
              <a:t>alumno@servidor-ftp</a:t>
            </a:r>
            <a:r>
              <a:rPr lang="es-ES" dirty="0"/>
              <a:t>:~$ host 130.206.1.5 </a:t>
            </a:r>
          </a:p>
          <a:p>
            <a:r>
              <a:rPr lang="es-ES" dirty="0"/>
              <a:t>5.1.206.130.in-addr.arpa </a:t>
            </a:r>
            <a:r>
              <a:rPr lang="es-ES" dirty="0" err="1"/>
              <a:t>domain</a:t>
            </a:r>
            <a:r>
              <a:rPr lang="es-ES" dirty="0"/>
              <a:t> </a:t>
            </a:r>
            <a:r>
              <a:rPr lang="es-ES" dirty="0" err="1"/>
              <a:t>name</a:t>
            </a:r>
            <a:r>
              <a:rPr lang="es-ES" dirty="0"/>
              <a:t> pointer zeppo.rediris.es.</a:t>
            </a:r>
          </a:p>
          <a:p>
            <a:endParaRPr lang="es-ES" dirty="0"/>
          </a:p>
          <a:p>
            <a:r>
              <a:rPr lang="es-ES" dirty="0"/>
              <a:t>Donde puedes ver que la IP 130.206.1.5 corresponde con el nombre de dominio zeppo.rediris.es</a:t>
            </a:r>
          </a:p>
          <a:p>
            <a:endParaRPr lang="es-ES" dirty="0"/>
          </a:p>
        </p:txBody>
      </p:sp>
    </p:spTree>
    <p:extLst>
      <p:ext uri="{BB962C8B-B14F-4D97-AF65-F5344CB8AC3E}">
        <p14:creationId xmlns:p14="http://schemas.microsoft.com/office/powerpoint/2010/main" val="2503995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3AE1BCB-2B65-99F8-0AD7-5A37D5C1B7A5}"/>
              </a:ext>
            </a:extLst>
          </p:cNvPr>
          <p:cNvSpPr>
            <a:spLocks noGrp="1"/>
          </p:cNvSpPr>
          <p:nvPr>
            <p:ph type="body" idx="1"/>
          </p:nvPr>
        </p:nvSpPr>
        <p:spPr>
          <a:xfrm>
            <a:off x="6075" y="627534"/>
            <a:ext cx="8532440" cy="3017520"/>
          </a:xfrm>
        </p:spPr>
        <p:txBody>
          <a:bodyPr numCol="2"/>
          <a:lstStyle/>
          <a:p>
            <a:r>
              <a:rPr lang="es-ES" b="1" dirty="0"/>
              <a:t>Comando </a:t>
            </a:r>
            <a:r>
              <a:rPr lang="es-ES" b="1" dirty="0" err="1"/>
              <a:t>dig</a:t>
            </a:r>
            <a:r>
              <a:rPr lang="es-ES" b="1" dirty="0"/>
              <a:t>:</a:t>
            </a:r>
          </a:p>
          <a:p>
            <a:r>
              <a:rPr lang="es-ES" dirty="0"/>
              <a:t>Para consultar el nombre de la IP 130.206.1.5, basta con ejecutar:</a:t>
            </a:r>
          </a:p>
          <a:p>
            <a:r>
              <a:rPr lang="es-ES" dirty="0" err="1"/>
              <a:t>dig</a:t>
            </a:r>
            <a:r>
              <a:rPr lang="es-ES" dirty="0"/>
              <a:t> -x 130.206.1.5</a:t>
            </a:r>
          </a:p>
          <a:p>
            <a:r>
              <a:rPr lang="es-ES" dirty="0" err="1"/>
              <a:t>alumno@servidor-fp</a:t>
            </a:r>
            <a:r>
              <a:rPr lang="es-ES" dirty="0"/>
              <a:t>:~$ </a:t>
            </a:r>
            <a:r>
              <a:rPr lang="es-ES" dirty="0" err="1"/>
              <a:t>dig</a:t>
            </a:r>
            <a:r>
              <a:rPr lang="es-ES" dirty="0"/>
              <a:t> -x 130.206.1.5 </a:t>
            </a:r>
          </a:p>
          <a:p>
            <a:r>
              <a:rPr lang="es-ES" dirty="0"/>
              <a:t>; &lt;&lt;&gt;&gt; </a:t>
            </a:r>
            <a:r>
              <a:rPr lang="es-ES" dirty="0" err="1"/>
              <a:t>DiG</a:t>
            </a:r>
            <a:r>
              <a:rPr lang="es-ES" dirty="0"/>
              <a:t> 9.7.3 &lt;&lt;&gt;&gt; -x 130.206.1.5 </a:t>
            </a:r>
          </a:p>
          <a:p>
            <a:r>
              <a:rPr lang="es-ES" dirty="0"/>
              <a:t>;; global </a:t>
            </a:r>
            <a:r>
              <a:rPr lang="es-ES" dirty="0" err="1"/>
              <a:t>options</a:t>
            </a:r>
            <a:r>
              <a:rPr lang="es-ES" dirty="0"/>
              <a:t>: +</a:t>
            </a:r>
            <a:r>
              <a:rPr lang="es-ES" dirty="0" err="1"/>
              <a:t>cmd</a:t>
            </a:r>
            <a:r>
              <a:rPr lang="es-ES" dirty="0"/>
              <a:t> </a:t>
            </a:r>
          </a:p>
          <a:p>
            <a:r>
              <a:rPr lang="es-ES" dirty="0"/>
              <a:t>;; </a:t>
            </a:r>
            <a:r>
              <a:rPr lang="es-ES" dirty="0" err="1"/>
              <a:t>Got</a:t>
            </a:r>
            <a:r>
              <a:rPr lang="es-ES" dirty="0"/>
              <a:t> </a:t>
            </a:r>
            <a:r>
              <a:rPr lang="es-ES" dirty="0" err="1"/>
              <a:t>answer</a:t>
            </a:r>
            <a:r>
              <a:rPr lang="es-ES" dirty="0"/>
              <a:t>: </a:t>
            </a:r>
          </a:p>
          <a:p>
            <a:r>
              <a:rPr lang="es-ES" dirty="0"/>
              <a:t>;; -&gt;&gt;HEADER&lt;&lt;- </a:t>
            </a:r>
            <a:r>
              <a:rPr lang="es-ES" dirty="0" err="1"/>
              <a:t>opcode</a:t>
            </a:r>
            <a:r>
              <a:rPr lang="es-ES" dirty="0"/>
              <a:t>: QUERY, status: NOERROR, id: 38384 </a:t>
            </a:r>
          </a:p>
          <a:p>
            <a:r>
              <a:rPr lang="es-ES" dirty="0"/>
              <a:t>;; </a:t>
            </a:r>
            <a:r>
              <a:rPr lang="es-ES" dirty="0" err="1"/>
              <a:t>flags</a:t>
            </a:r>
            <a:r>
              <a:rPr lang="es-ES" dirty="0"/>
              <a:t>: </a:t>
            </a:r>
            <a:r>
              <a:rPr lang="es-ES" dirty="0" err="1"/>
              <a:t>qr</a:t>
            </a:r>
            <a:r>
              <a:rPr lang="es-ES" dirty="0"/>
              <a:t> </a:t>
            </a:r>
            <a:r>
              <a:rPr lang="es-ES" dirty="0" err="1"/>
              <a:t>rd</a:t>
            </a:r>
            <a:r>
              <a:rPr lang="es-ES" dirty="0"/>
              <a:t> </a:t>
            </a:r>
            <a:r>
              <a:rPr lang="es-ES" dirty="0" err="1"/>
              <a:t>ra</a:t>
            </a:r>
            <a:r>
              <a:rPr lang="es-ES" dirty="0"/>
              <a:t>; QUERY: 1, ANSWER: 1, AUTHORITY: 0, ADDITIONAL: 0 </a:t>
            </a:r>
          </a:p>
          <a:p>
            <a:r>
              <a:rPr lang="es-ES" dirty="0"/>
              <a:t>;; QUESTION SECTION: </a:t>
            </a:r>
          </a:p>
          <a:p>
            <a:r>
              <a:rPr lang="es-ES" dirty="0"/>
              <a:t>;5.1.206.130.in-addr.arpa.     IN     PTR </a:t>
            </a:r>
          </a:p>
          <a:p>
            <a:r>
              <a:rPr lang="es-ES" dirty="0"/>
              <a:t>;; ANSWER SECTION: </a:t>
            </a:r>
          </a:p>
          <a:p>
            <a:r>
              <a:rPr lang="es-ES" dirty="0"/>
              <a:t>5.1.206.130.in-addr.arpa. 7200     IN     PTR     zeppo.rediris.es. </a:t>
            </a:r>
          </a:p>
          <a:p>
            <a:r>
              <a:rPr lang="es-ES" dirty="0"/>
              <a:t>;; </a:t>
            </a:r>
            <a:r>
              <a:rPr lang="es-ES" dirty="0" err="1"/>
              <a:t>Query</a:t>
            </a:r>
            <a:r>
              <a:rPr lang="es-ES" dirty="0"/>
              <a:t> time: 73 </a:t>
            </a:r>
            <a:r>
              <a:rPr lang="es-ES" dirty="0" err="1"/>
              <a:t>msec</a:t>
            </a:r>
            <a:r>
              <a:rPr lang="es-ES" dirty="0"/>
              <a:t> </a:t>
            </a:r>
          </a:p>
          <a:p>
            <a:r>
              <a:rPr lang="es-ES" dirty="0"/>
              <a:t>;; SERVER: 8.8.8.8#53(8.8.8.8) </a:t>
            </a:r>
          </a:p>
          <a:p>
            <a:r>
              <a:rPr lang="es-ES" dirty="0"/>
              <a:t>;; WHEN: </a:t>
            </a:r>
            <a:r>
              <a:rPr lang="es-ES" dirty="0" err="1"/>
              <a:t>Fri</a:t>
            </a:r>
            <a:r>
              <a:rPr lang="es-ES" dirty="0"/>
              <a:t> Jul 29 12:03:30 2011 </a:t>
            </a:r>
          </a:p>
          <a:p>
            <a:r>
              <a:rPr lang="es-ES" dirty="0"/>
              <a:t>;; MSG SIZE </a:t>
            </a:r>
            <a:r>
              <a:rPr lang="es-ES" dirty="0" err="1"/>
              <a:t>rcvd</a:t>
            </a:r>
            <a:r>
              <a:rPr lang="es-ES" dirty="0"/>
              <a:t>: 72 </a:t>
            </a:r>
          </a:p>
          <a:p>
            <a:endParaRPr lang="es-ES" dirty="0"/>
          </a:p>
          <a:p>
            <a:r>
              <a:rPr lang="es-ES" dirty="0"/>
              <a:t>Donde puedes ver que la IP 130.206.1.5 corresponde con el nombre de dominio zeppo.rediris.es, e incluso el registro de recursos empleado: PTR.</a:t>
            </a:r>
          </a:p>
          <a:p>
            <a:endParaRPr lang="es-ES" dirty="0"/>
          </a:p>
        </p:txBody>
      </p:sp>
    </p:spTree>
    <p:extLst>
      <p:ext uri="{BB962C8B-B14F-4D97-AF65-F5344CB8AC3E}">
        <p14:creationId xmlns:p14="http://schemas.microsoft.com/office/powerpoint/2010/main" val="51866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7A0C1B78-0F74-A2F3-B223-0E130E37E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520" y="133512"/>
            <a:ext cx="9144000" cy="4876475"/>
          </a:xfrm>
          <a:prstGeom prst="rect">
            <a:avLst/>
          </a:prstGeom>
        </p:spPr>
      </p:pic>
    </p:spTree>
    <p:extLst>
      <p:ext uri="{BB962C8B-B14F-4D97-AF65-F5344CB8AC3E}">
        <p14:creationId xmlns:p14="http://schemas.microsoft.com/office/powerpoint/2010/main" val="11289110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AFA1D-2F16-B441-22E4-2058A64F916A}"/>
              </a:ext>
            </a:extLst>
          </p:cNvPr>
          <p:cNvSpPr>
            <a:spLocks noGrp="1"/>
          </p:cNvSpPr>
          <p:nvPr>
            <p:ph type="title"/>
          </p:nvPr>
        </p:nvSpPr>
        <p:spPr>
          <a:xfrm>
            <a:off x="683568" y="2211710"/>
            <a:ext cx="7543800" cy="1088068"/>
          </a:xfrm>
        </p:spPr>
        <p:txBody>
          <a:bodyPr/>
          <a:lstStyle/>
          <a:p>
            <a:r>
              <a:rPr lang="es-ES" b="1" dirty="0"/>
              <a:t>Instalación del servidor DNS BIND</a:t>
            </a:r>
            <a:br>
              <a:rPr lang="es-ES" b="1" dirty="0"/>
            </a:br>
            <a:endParaRPr lang="es-ES" dirty="0"/>
          </a:p>
        </p:txBody>
      </p:sp>
    </p:spTree>
    <p:extLst>
      <p:ext uri="{BB962C8B-B14F-4D97-AF65-F5344CB8AC3E}">
        <p14:creationId xmlns:p14="http://schemas.microsoft.com/office/powerpoint/2010/main" val="2394789140"/>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0100129-57AD-455A-AFB4-0A7B644B1002}">
  <ds:schemaRefs>
    <ds:schemaRef ds:uri="http://schemas.microsoft.com/sharepoint/v3/contenttype/forms"/>
  </ds:schemaRefs>
</ds:datastoreItem>
</file>

<file path=customXml/itemProps2.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C43E9F-2750-4D86-84AD-1A1A90D28455}">
  <ds:schemaRefs>
    <ds:schemaRef ds:uri="http://purl.org/dc/elements/1.1/"/>
    <ds:schemaRef ds:uri="http://purl.org/dc/terms/"/>
    <ds:schemaRef ds:uri="cddffda1-743c-4ef1-b61a-94d8ea38e423"/>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b238f60b-93df-48e1-afe7-e53c24212f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4016</TotalTime>
  <Words>12294</Words>
  <Application>Microsoft Office PowerPoint</Application>
  <PresentationFormat>Presentación en pantalla (16:9)</PresentationFormat>
  <Paragraphs>658</Paragraphs>
  <Slides>90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90</vt:i4>
      </vt:variant>
    </vt:vector>
  </HeadingPairs>
  <TitlesOfParts>
    <vt:vector size="97" baseType="lpstr">
      <vt:lpstr>Calibri</vt:lpstr>
      <vt:lpstr>Lato</vt:lpstr>
      <vt:lpstr>Arial</vt:lpstr>
      <vt:lpstr>Helvetica Neue</vt:lpstr>
      <vt:lpstr>Wingdings</vt:lpstr>
      <vt:lpstr>Raleway</vt:lpstr>
      <vt:lpstr>Antonio template</vt:lpstr>
      <vt:lpstr>Servicios de red implicados en el despliegue de una aplicación web</vt:lpstr>
      <vt:lpstr>Licencia</vt:lpstr>
      <vt:lpstr>Presentación de PowerPoint</vt:lpstr>
      <vt:lpstr>La vida real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EMPECEMOS</vt:lpstr>
      <vt:lpstr>Presentación de PowerPoint</vt:lpstr>
      <vt:lpstr>Servidores de nombres de dominio</vt:lpstr>
      <vt:lpstr>Algunas cuestiones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DNS</vt:lpstr>
      <vt:lpstr>Historia del servicio DNS</vt:lpstr>
      <vt:lpstr>Jerarquía de nombres de dominio</vt:lpstr>
      <vt:lpstr>Jerarquía de nombres de dominio</vt:lpstr>
      <vt:lpstr>Jerarquía de nombres de dominio</vt:lpstr>
      <vt:lpstr>Presentación de PowerPoint</vt:lpstr>
      <vt:lpstr>Presentación de PowerPoint</vt:lpstr>
      <vt:lpstr>Presentación de PowerPoint</vt:lpstr>
      <vt:lpstr>Ventajas del DNS</vt:lpstr>
      <vt:lpstr>Ventajas del DNS</vt:lpstr>
      <vt:lpstr>Ventajas del DNS</vt:lpstr>
      <vt:lpstr>Ventajas del DNS</vt:lpstr>
      <vt:lpstr>Ventajas del DNS</vt:lpstr>
      <vt:lpstr>Funcionamiento del DNS</vt:lpstr>
      <vt:lpstr>Presentación de PowerPoint</vt:lpstr>
      <vt:lpstr>Presentación de PowerPoint</vt:lpstr>
      <vt:lpstr>Presentación de PowerPoint</vt:lpstr>
      <vt:lpstr>Presentación de PowerPoint</vt:lpstr>
      <vt:lpstr>DNS Dinámico </vt:lpstr>
      <vt:lpstr>Presentación de PowerPoint</vt:lpstr>
      <vt:lpstr>Presentación de PowerPoint</vt:lpstr>
      <vt:lpstr>Tipos de servidores DNS </vt:lpstr>
      <vt:lpstr>Tipos de servidores DNS</vt:lpstr>
      <vt:lpstr>Tipos de servidores DNS</vt:lpstr>
      <vt:lpstr>Tipos de servidores DNS</vt:lpstr>
      <vt:lpstr>Presentación de PowerPoint</vt:lpstr>
      <vt:lpstr>Servidores raíz </vt:lpstr>
      <vt:lpstr>Presentación de PowerPoint</vt:lpstr>
      <vt:lpstr>Presentación de PowerPoint</vt:lpstr>
      <vt:lpstr>Presentación de PowerPoint</vt:lpstr>
      <vt:lpstr>Presentación de PowerPoint</vt:lpstr>
      <vt:lpstr>Presentación de PowerPoint</vt:lpstr>
      <vt:lpstr>Tipos de registros DNS</vt:lpstr>
      <vt:lpstr>Presentación de PowerPoint</vt:lpstr>
      <vt:lpstr>Presentación de PowerPoint</vt:lpstr>
      <vt:lpstr>Presentación de PowerPoint</vt:lpstr>
      <vt:lpstr>Presentación de PowerPoint</vt:lpstr>
      <vt:lpstr>Presentación de PowerPoint</vt:lpstr>
      <vt:lpstr>Funcionamiento del cliente DNS</vt:lpstr>
      <vt:lpstr>Presentación de PowerPoint</vt:lpstr>
      <vt:lpstr>Presentación de PowerPoint</vt:lpstr>
      <vt:lpstr>Consultas recursivas </vt:lpstr>
      <vt:lpstr>Presentación de PowerPoint</vt:lpstr>
      <vt:lpstr>Presentación de PowerPoint</vt:lpstr>
      <vt:lpstr>Presentación de PowerPoint</vt:lpstr>
      <vt:lpstr>Presentación de PowerPoint</vt:lpstr>
      <vt:lpstr>Presentación de PowerPoint</vt:lpstr>
      <vt:lpstr>Consultas iterativas </vt:lpstr>
      <vt:lpstr>Presentación de PowerPoint</vt:lpstr>
      <vt:lpstr>Presentación de PowerPoint</vt:lpstr>
      <vt:lpstr>Presentación de PowerPoint</vt:lpstr>
      <vt:lpstr>Consultas inversas </vt:lpstr>
      <vt:lpstr>Presentación de PowerPoint</vt:lpstr>
      <vt:lpstr>Presentación de PowerPoint</vt:lpstr>
      <vt:lpstr>Presentación de PowerPoint</vt:lpstr>
      <vt:lpstr>Presentación de PowerPoint</vt:lpstr>
      <vt:lpstr>Cómo funcionan los DNS preferidos y alternativos</vt:lpstr>
      <vt:lpstr>Presentación de PowerPoint</vt:lpstr>
      <vt:lpstr>Presentación de PowerPoint</vt:lpstr>
      <vt:lpstr>Presentación de PowerPoint</vt:lpstr>
      <vt:lpstr>Comandos (I) </vt:lpstr>
      <vt:lpstr>Presentación de PowerPoint</vt:lpstr>
      <vt:lpstr>Presentación de PowerPoint</vt:lpstr>
      <vt:lpstr>Presentación de PowerPoint</vt:lpstr>
      <vt:lpstr>Comandos (II)</vt:lpstr>
      <vt:lpstr>Presentación de PowerPoint</vt:lpstr>
      <vt:lpstr>Presentación de PowerPoint</vt:lpstr>
      <vt:lpstr>Instalación del servidor DNS BIND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52</cp:revision>
  <dcterms:modified xsi:type="dcterms:W3CDTF">2024-12-12T11:40:24Z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