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9"/>
  </p:notesMasterIdLst>
  <p:sldIdLst>
    <p:sldId id="256" r:id="rId2"/>
    <p:sldId id="295" r:id="rId3"/>
    <p:sldId id="420" r:id="rId4"/>
    <p:sldId id="422" r:id="rId5"/>
    <p:sldId id="423" r:id="rId6"/>
    <p:sldId id="424" r:id="rId7"/>
    <p:sldId id="425" r:id="rId8"/>
    <p:sldId id="426" r:id="rId9"/>
    <p:sldId id="427" r:id="rId10"/>
    <p:sldId id="428" r:id="rId11"/>
    <p:sldId id="477" r:id="rId12"/>
    <p:sldId id="478" r:id="rId13"/>
    <p:sldId id="479"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6" r:id="rId29"/>
    <p:sldId id="447" r:id="rId30"/>
    <p:sldId id="448" r:id="rId31"/>
    <p:sldId id="449" r:id="rId32"/>
    <p:sldId id="451" r:id="rId33"/>
    <p:sldId id="450"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Lst>
  <p:sldSz cx="9144000" cy="5143500" type="screen16x9"/>
  <p:notesSz cx="6858000" cy="9144000"/>
  <p:embeddedFontLst>
    <p:embeddedFont>
      <p:font typeface="Sniglet" panose="020B0604020202020204" charset="0"/>
      <p:regular r:id="rId60"/>
    </p:embeddedFont>
    <p:embeddedFont>
      <p:font typeface="Verdana" panose="020B0604030504040204" pitchFamily="34" charset="0"/>
      <p:regular r:id="rId61"/>
      <p:bold r:id="rId62"/>
      <p:italic r:id="rId63"/>
      <p:boldItalic r:id="rId64"/>
    </p:embeddedFont>
    <p:embeddedFont>
      <p:font typeface="Walter Turncoat" panose="020B0604020202020204" charset="0"/>
      <p:regular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C204D-07B6-0895-B793-12654E5F9F76}" v="2" dt="2024-09-20T06:20:32.892"/>
    <p1510:client id="{A00329EB-FA22-A287-7A06-8FC00FBEFDD5}" v="2" dt="2024-09-20T06:24:52.186"/>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F2D91FD5-A63C-8E71-C89E-59E2A8E3E63D}"/>
    <pc:docChg chg="modSld">
      <pc:chgData name="Antonio Francisco Pérez Fernández" userId="S::afperez@ceu.es::44b7fe62-a8c9-47a8-84a1-bb9e9d27ff2c" providerId="AD" clId="Web-{F2D91FD5-A63C-8E71-C89E-59E2A8E3E63D}" dt="2024-09-01T16:30:08.972" v="2" actId="20577"/>
      <pc:docMkLst>
        <pc:docMk/>
      </pc:docMkLst>
      <pc:sldChg chg="modSp">
        <pc:chgData name="Antonio Francisco Pérez Fernández" userId="S::afperez@ceu.es::44b7fe62-a8c9-47a8-84a1-bb9e9d27ff2c" providerId="AD" clId="Web-{F2D91FD5-A63C-8E71-C89E-59E2A8E3E63D}" dt="2024-09-01T16:30:08.972" v="2" actId="20577"/>
        <pc:sldMkLst>
          <pc:docMk/>
          <pc:sldMk cId="0" sldId="256"/>
        </pc:sldMkLst>
        <pc:spChg chg="mod">
          <ac:chgData name="Antonio Francisco Pérez Fernández" userId="S::afperez@ceu.es::44b7fe62-a8c9-47a8-84a1-bb9e9d27ff2c" providerId="AD" clId="Web-{F2D91FD5-A63C-8E71-C89E-59E2A8E3E63D}" dt="2024-09-01T16:30:08.972" v="2" actId="20577"/>
          <ac:spMkLst>
            <pc:docMk/>
            <pc:sldMk cId="0" sldId="256"/>
            <ac:spMk id="3" creationId="{00000000-0000-0000-0000-000000000000}"/>
          </ac:spMkLst>
        </pc:spChg>
      </pc:sldChg>
    </pc:docChg>
  </pc:docChgLst>
  <pc:docChgLst>
    <pc:chgData name="Antonio Francisco Pérez Fernández" userId="S::afperez@ceu.es::44b7fe62-a8c9-47a8-84a1-bb9e9d27ff2c" providerId="AD" clId="Web-{A00329EB-FA22-A287-7A06-8FC00FBEFDD5}"/>
    <pc:docChg chg="delSld">
      <pc:chgData name="Antonio Francisco Pérez Fernández" userId="S::afperez@ceu.es::44b7fe62-a8c9-47a8-84a1-bb9e9d27ff2c" providerId="AD" clId="Web-{A00329EB-FA22-A287-7A06-8FC00FBEFDD5}" dt="2024-09-20T06:24:52.186" v="1"/>
      <pc:docMkLst>
        <pc:docMk/>
      </pc:docMkLst>
      <pc:sldChg chg="del">
        <pc:chgData name="Antonio Francisco Pérez Fernández" userId="S::afperez@ceu.es::44b7fe62-a8c9-47a8-84a1-bb9e9d27ff2c" providerId="AD" clId="Web-{A00329EB-FA22-A287-7A06-8FC00FBEFDD5}" dt="2024-09-20T06:22:48.167" v="0"/>
        <pc:sldMkLst>
          <pc:docMk/>
          <pc:sldMk cId="0" sldId="421"/>
        </pc:sldMkLst>
      </pc:sldChg>
      <pc:sldChg chg="del">
        <pc:chgData name="Antonio Francisco Pérez Fernández" userId="S::afperez@ceu.es::44b7fe62-a8c9-47a8-84a1-bb9e9d27ff2c" providerId="AD" clId="Web-{A00329EB-FA22-A287-7A06-8FC00FBEFDD5}" dt="2024-09-20T06:24:52.186" v="1"/>
        <pc:sldMkLst>
          <pc:docMk/>
          <pc:sldMk cId="0" sldId="476"/>
        </pc:sldMkLst>
      </pc:sldChg>
    </pc:docChg>
  </pc:docChgLst>
  <pc:docChgLst>
    <pc:chgData name="Antonio Francisco Pérez Fernández" userId="S::afperez@ceu.es::44b7fe62-a8c9-47a8-84a1-bb9e9d27ff2c" providerId="AD" clId="Web-{83DC204D-07B6-0895-B793-12654E5F9F76}"/>
    <pc:docChg chg="delSld">
      <pc:chgData name="Antonio Francisco Pérez Fernández" userId="S::afperez@ceu.es::44b7fe62-a8c9-47a8-84a1-bb9e9d27ff2c" providerId="AD" clId="Web-{83DC204D-07B6-0895-B793-12654E5F9F76}" dt="2024-09-20T06:20:32.892" v="1"/>
      <pc:docMkLst>
        <pc:docMk/>
      </pc:docMkLst>
      <pc:sldChg chg="del">
        <pc:chgData name="Antonio Francisco Pérez Fernández" userId="S::afperez@ceu.es::44b7fe62-a8c9-47a8-84a1-bb9e9d27ff2c" providerId="AD" clId="Web-{83DC204D-07B6-0895-B793-12654E5F9F76}" dt="2024-09-20T06:20:32.892" v="1"/>
        <pc:sldMkLst>
          <pc:docMk/>
          <pc:sldMk cId="0" sldId="257"/>
        </pc:sldMkLst>
      </pc:sldChg>
      <pc:sldChg chg="del">
        <pc:chgData name="Antonio Francisco Pérez Fernández" userId="S::afperez@ceu.es::44b7fe62-a8c9-47a8-84a1-bb9e9d27ff2c" providerId="AD" clId="Web-{83DC204D-07B6-0895-B793-12654E5F9F76}" dt="2024-09-20T06:20:32.876" v="0"/>
        <pc:sldMkLst>
          <pc:docMk/>
          <pc:sldMk cId="0" sldId="294"/>
        </pc:sldMkLst>
      </pc:sldChg>
    </pc:docChg>
  </pc:docChgLst>
  <pc:docChgLst>
    <pc:chgData name="ANA MARÍA DELGADO PEÑA" userId="S::adelgado1753@ceuandalucia.es::c39689dc-be5b-480a-b64f-d055950c42d0" providerId="AD" clId="Web-{B88D04FA-032A-F32A-3B85-ECAC720B0AFE}"/>
    <pc:docChg chg="sldOrd">
      <pc:chgData name="ANA MARÍA DELGADO PEÑA" userId="S::adelgado1753@ceuandalucia.es::c39689dc-be5b-480a-b64f-d055950c42d0" providerId="AD" clId="Web-{B88D04FA-032A-F32A-3B85-ECAC720B0AFE}" dt="2023-11-20T15:06:06.123" v="0"/>
      <pc:docMkLst>
        <pc:docMk/>
      </pc:docMkLst>
      <pc:sldChg chg="ord">
        <pc:chgData name="ANA MARÍA DELGADO PEÑA" userId="S::adelgado1753@ceuandalucia.es::c39689dc-be5b-480a-b64f-d055950c42d0" providerId="AD" clId="Web-{B88D04FA-032A-F32A-3B85-ECAC720B0AFE}" dt="2023-11-20T15:06:06.123" v="0"/>
        <pc:sldMkLst>
          <pc:docMk/>
          <pc:sldMk cId="0" sldId="4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 name="Google Shape;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4" name="13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15"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8"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52" r:id="rId2"/>
    <p:sldLayoutId id="2147483656"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slide" Target="slide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3.xml"/><Relationship Id="rId4" Type="http://schemas.openxmlformats.org/officeDocument/2006/relationships/slide" Target="slide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a:t>UD 1 </a:t>
            </a:r>
            <a:r>
              <a:rPr lang="en-US" sz="4000" err="1"/>
              <a:t>Arquitectura</a:t>
            </a:r>
            <a:r>
              <a:rPr lang="en-US" sz="4000"/>
              <a:t> Web</a:t>
            </a:r>
            <a:endParaRPr sz="4000"/>
          </a:p>
        </p:txBody>
      </p:sp>
      <p:sp>
        <p:nvSpPr>
          <p:cNvPr id="3" name="2 Rectángulo"/>
          <p:cNvSpPr/>
          <p:nvPr/>
        </p:nvSpPr>
        <p:spPr>
          <a:xfrm>
            <a:off x="142844" y="4126660"/>
            <a:ext cx="4572000" cy="286232"/>
          </a:xfrm>
          <a:prstGeom prst="rect">
            <a:avLst/>
          </a:prstGeom>
        </p:spPr>
        <p:txBody>
          <a:bodyPr lIns="91440" tIns="45720" rIns="91440" bIns="45720" anchor="t">
            <a:spAutoFit/>
          </a:bodyPr>
          <a:lstStyle/>
          <a:p>
            <a:pPr lvl="0">
              <a:lnSpc>
                <a:spcPct val="90000"/>
              </a:lnSpc>
              <a:spcBef>
                <a:spcPts val="1400"/>
              </a:spcBef>
              <a:buClr>
                <a:schemeClr val="accent1"/>
              </a:buClr>
              <a:buSzPts val="2400"/>
            </a:pPr>
            <a:r>
              <a:rPr lang="es-ES">
                <a:solidFill>
                  <a:schemeClr val="dk2"/>
                </a:solidFill>
                <a:latin typeface="Calibri"/>
                <a:ea typeface="Calibri"/>
                <a:cs typeface="Calibri"/>
                <a:sym typeface="Calibri"/>
              </a:rPr>
              <a:t>CURSO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10</a:t>
            </a:fld>
            <a:endParaRPr/>
          </a:p>
        </p:txBody>
      </p:sp>
      <p:sp>
        <p:nvSpPr>
          <p:cNvPr id="93" name="Google Shape;93;p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pic>
        <p:nvPicPr>
          <p:cNvPr id="94" name="Google Shape;94;p9"/>
          <p:cNvPicPr preferRelativeResize="0"/>
          <p:nvPr/>
        </p:nvPicPr>
        <p:blipFill rotWithShape="1">
          <a:blip r:embed="rId3">
            <a:alphaModFix/>
          </a:blip>
          <a:srcRect/>
          <a:stretch/>
        </p:blipFill>
        <p:spPr>
          <a:xfrm>
            <a:off x="971600" y="771550"/>
            <a:ext cx="6764217" cy="3726731"/>
          </a:xfrm>
          <a:prstGeom prst="rect">
            <a:avLst/>
          </a:prstGeom>
          <a:noFill/>
          <a:ln>
            <a:noFill/>
          </a:ln>
        </p:spPr>
      </p:pic>
      <p:pic>
        <p:nvPicPr>
          <p:cNvPr id="95" name="Google Shape;95;p9"/>
          <p:cNvPicPr preferRelativeResize="0"/>
          <p:nvPr/>
        </p:nvPicPr>
        <p:blipFill rotWithShape="1">
          <a:blip r:embed="rId4">
            <a:alphaModFix/>
          </a:blip>
          <a:srcRect/>
          <a:stretch/>
        </p:blipFill>
        <p:spPr>
          <a:xfrm>
            <a:off x="7956376" y="1923678"/>
            <a:ext cx="915038" cy="16185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DF26A-69EE-6EE7-20E8-FEF4BEEB799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0A22480-FEE3-A1B1-F923-D799CCD37746}"/>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5760C4A3-2694-5E59-5500-2F6D47266721}"/>
              </a:ext>
            </a:extLst>
          </p:cNvPr>
          <p:cNvSpPr>
            <a:spLocks noGrp="1"/>
          </p:cNvSpPr>
          <p:nvPr>
            <p:ph type="body" idx="2"/>
          </p:nvPr>
        </p:nvSpPr>
        <p:spPr/>
        <p:txBody>
          <a:bodyPr/>
          <a:lstStyle/>
          <a:p>
            <a:endParaRPr lang="es-ES"/>
          </a:p>
        </p:txBody>
      </p:sp>
      <p:sp>
        <p:nvSpPr>
          <p:cNvPr id="5" name="Marcador de número de diapositiva 4">
            <a:extLst>
              <a:ext uri="{FF2B5EF4-FFF2-40B4-BE49-F238E27FC236}">
                <a16:creationId xmlns:a16="http://schemas.microsoft.com/office/drawing/2014/main" id="{FCEB86D6-E3DD-A8F9-5F15-AD513C4B8B80}"/>
              </a:ext>
            </a:extLst>
          </p:cNvPr>
          <p:cNvSpPr>
            <a:spLocks noGrp="1"/>
          </p:cNvSpPr>
          <p:nvPr>
            <p:ph type="sldNum" idx="10"/>
          </p:nvPr>
        </p:nvSpPr>
        <p:spPr/>
        <p:txBody>
          <a:bodyPr/>
          <a:lstStyle/>
          <a:p>
            <a:fld id="{00000000-1234-1234-1234-123412341234}" type="slidenum">
              <a:rPr lang="es-ES" smtClean="0"/>
              <a:pPr/>
              <a:t>11</a:t>
            </a:fld>
            <a:endParaRPr lang="es-ES"/>
          </a:p>
        </p:txBody>
      </p:sp>
      <p:pic>
        <p:nvPicPr>
          <p:cNvPr id="6" name="Google Shape;101;p10" descr="http://2.bp.blogspot.com/_m1XJ4NL1pFE/TD8-BtHOTgI/AAAAAAAAABg/4Lo-ZfAfOgE/s1600/cliente+Servidor.bmp">
            <a:extLst>
              <a:ext uri="{FF2B5EF4-FFF2-40B4-BE49-F238E27FC236}">
                <a16:creationId xmlns:a16="http://schemas.microsoft.com/office/drawing/2014/main" id="{270B5399-C048-09C7-8318-4C0967ADA2A3}"/>
              </a:ext>
            </a:extLst>
          </p:cNvPr>
          <p:cNvPicPr preferRelativeResize="0"/>
          <p:nvPr/>
        </p:nvPicPr>
        <p:blipFill rotWithShape="1">
          <a:blip r:embed="rId2">
            <a:alphaModFix/>
          </a:blip>
          <a:srcRect/>
          <a:stretch/>
        </p:blipFill>
        <p:spPr>
          <a:xfrm>
            <a:off x="1115616" y="267494"/>
            <a:ext cx="6629400" cy="4600576"/>
          </a:xfrm>
          <a:prstGeom prst="rect">
            <a:avLst/>
          </a:prstGeom>
          <a:noFill/>
          <a:ln>
            <a:noFill/>
          </a:ln>
        </p:spPr>
      </p:pic>
    </p:spTree>
    <p:extLst>
      <p:ext uri="{BB962C8B-B14F-4D97-AF65-F5344CB8AC3E}">
        <p14:creationId xmlns:p14="http://schemas.microsoft.com/office/powerpoint/2010/main" val="138487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67DFB3E-1FCE-A0BB-C800-2AA8AAA474D7}"/>
              </a:ext>
            </a:extLst>
          </p:cNvPr>
          <p:cNvSpPr>
            <a:spLocks noGrp="1"/>
          </p:cNvSpPr>
          <p:nvPr>
            <p:ph type="body" idx="1"/>
          </p:nvPr>
        </p:nvSpPr>
        <p:spPr/>
        <p:txBody>
          <a:bodyPr/>
          <a:lstStyle/>
          <a:p>
            <a:endParaRPr lang="es-ES"/>
          </a:p>
        </p:txBody>
      </p:sp>
      <p:sp>
        <p:nvSpPr>
          <p:cNvPr id="5" name="Marcador de número de diapositiva 4">
            <a:extLst>
              <a:ext uri="{FF2B5EF4-FFF2-40B4-BE49-F238E27FC236}">
                <a16:creationId xmlns:a16="http://schemas.microsoft.com/office/drawing/2014/main" id="{7C4E2702-9522-CE05-9A29-891B59710C65}"/>
              </a:ext>
            </a:extLst>
          </p:cNvPr>
          <p:cNvSpPr>
            <a:spLocks noGrp="1"/>
          </p:cNvSpPr>
          <p:nvPr>
            <p:ph type="sldNum" idx="10"/>
          </p:nvPr>
        </p:nvSpPr>
        <p:spPr/>
        <p:txBody>
          <a:bodyPr/>
          <a:lstStyle/>
          <a:p>
            <a:fld id="{00000000-1234-1234-1234-123412341234}" type="slidenum">
              <a:rPr lang="es-ES" smtClean="0"/>
              <a:pPr/>
              <a:t>12</a:t>
            </a:fld>
            <a:endParaRPr lang="es-ES"/>
          </a:p>
        </p:txBody>
      </p:sp>
      <p:pic>
        <p:nvPicPr>
          <p:cNvPr id="6" name="Google Shape;107;p11">
            <a:extLst>
              <a:ext uri="{FF2B5EF4-FFF2-40B4-BE49-F238E27FC236}">
                <a16:creationId xmlns:a16="http://schemas.microsoft.com/office/drawing/2014/main" id="{5342C305-24E4-017F-B961-AFE482E2D625}"/>
              </a:ext>
            </a:extLst>
          </p:cNvPr>
          <p:cNvPicPr preferRelativeResize="0"/>
          <p:nvPr/>
        </p:nvPicPr>
        <p:blipFill rotWithShape="1">
          <a:blip r:embed="rId2">
            <a:alphaModFix/>
          </a:blip>
          <a:srcRect/>
          <a:stretch/>
        </p:blipFill>
        <p:spPr>
          <a:xfrm>
            <a:off x="5508104" y="2787774"/>
            <a:ext cx="3533775" cy="1704975"/>
          </a:xfrm>
          <a:prstGeom prst="rect">
            <a:avLst/>
          </a:prstGeom>
          <a:noFill/>
          <a:ln>
            <a:noFill/>
          </a:ln>
        </p:spPr>
      </p:pic>
      <p:sp>
        <p:nvSpPr>
          <p:cNvPr id="7" name="Google Shape;108;p11">
            <a:extLst>
              <a:ext uri="{FF2B5EF4-FFF2-40B4-BE49-F238E27FC236}">
                <a16:creationId xmlns:a16="http://schemas.microsoft.com/office/drawing/2014/main" id="{0BCC108A-C830-4081-AD0E-F53B3E1CFBC0}"/>
              </a:ext>
            </a:extLst>
          </p:cNvPr>
          <p:cNvSpPr/>
          <p:nvPr/>
        </p:nvSpPr>
        <p:spPr>
          <a:xfrm>
            <a:off x="323528" y="833100"/>
            <a:ext cx="5040560" cy="37548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Las aplicaciones Web están basadas en el modelo Cliente/Servidor que gestionan servidores web, y que utilizan como interfaz páginas web.</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Una vez que se entrega una página, la conexión entre el browser y el servidor Web se rompe, es decir que la lógica del negocio en el servidor solamente se activa por la ejecución de los scripts de las páginas solicitadas por el browser (en el servidor, no en el cliente). </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Cuando el browser ejecuta un script en el cliente, éste no tiene acceso directo a los recursos del servidor. </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La colección de páginas son en una buena parte dinámicas, y están agrupadas lógicamente para dar un servicio al usuario. El acceso a las páginas está agrupado también en el tiempo (sesión). </a:t>
            </a:r>
            <a:endParaRPr>
              <a:solidFill>
                <a:schemeClr val="bg2">
                  <a:lumMod val="25000"/>
                </a:schemeClr>
              </a:solidFill>
            </a:endParaRPr>
          </a:p>
        </p:txBody>
      </p:sp>
    </p:spTree>
    <p:extLst>
      <p:ext uri="{BB962C8B-B14F-4D97-AF65-F5344CB8AC3E}">
        <p14:creationId xmlns:p14="http://schemas.microsoft.com/office/powerpoint/2010/main" val="421752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58161F-0BF8-65CC-29C7-B516D22108A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2913415-3C74-EB3C-453A-D2AD547CB869}"/>
              </a:ext>
            </a:extLst>
          </p:cNvPr>
          <p:cNvSpPr>
            <a:spLocks noGrp="1"/>
          </p:cNvSpPr>
          <p:nvPr>
            <p:ph type="body" idx="1"/>
          </p:nvPr>
        </p:nvSpPr>
        <p:spPr/>
        <p:txBody>
          <a:bodyPr/>
          <a:lstStyle/>
          <a:p>
            <a:endParaRPr lang="es-ES"/>
          </a:p>
        </p:txBody>
      </p:sp>
      <p:sp>
        <p:nvSpPr>
          <p:cNvPr id="4" name="Marcador de texto 3">
            <a:extLst>
              <a:ext uri="{FF2B5EF4-FFF2-40B4-BE49-F238E27FC236}">
                <a16:creationId xmlns:a16="http://schemas.microsoft.com/office/drawing/2014/main" id="{93F3A152-2C8C-40CA-100F-A33F4729AF2D}"/>
              </a:ext>
            </a:extLst>
          </p:cNvPr>
          <p:cNvSpPr>
            <a:spLocks noGrp="1"/>
          </p:cNvSpPr>
          <p:nvPr>
            <p:ph type="body" idx="2"/>
          </p:nvPr>
        </p:nvSpPr>
        <p:spPr/>
        <p:txBody>
          <a:bodyPr/>
          <a:lstStyle/>
          <a:p>
            <a:endParaRPr lang="es-ES"/>
          </a:p>
        </p:txBody>
      </p:sp>
      <p:sp>
        <p:nvSpPr>
          <p:cNvPr id="5" name="Marcador de número de diapositiva 4">
            <a:extLst>
              <a:ext uri="{FF2B5EF4-FFF2-40B4-BE49-F238E27FC236}">
                <a16:creationId xmlns:a16="http://schemas.microsoft.com/office/drawing/2014/main" id="{53C2A7C2-8A67-69F7-8880-2A8723795B6C}"/>
              </a:ext>
            </a:extLst>
          </p:cNvPr>
          <p:cNvSpPr>
            <a:spLocks noGrp="1"/>
          </p:cNvSpPr>
          <p:nvPr>
            <p:ph type="sldNum" idx="10"/>
          </p:nvPr>
        </p:nvSpPr>
        <p:spPr/>
        <p:txBody>
          <a:bodyPr/>
          <a:lstStyle/>
          <a:p>
            <a:fld id="{00000000-1234-1234-1234-123412341234}" type="slidenum">
              <a:rPr lang="es-ES" smtClean="0"/>
              <a:pPr/>
              <a:t>13</a:t>
            </a:fld>
            <a:endParaRPr lang="es-ES"/>
          </a:p>
        </p:txBody>
      </p:sp>
      <p:pic>
        <p:nvPicPr>
          <p:cNvPr id="6" name="Google Shape;117;p12">
            <a:extLst>
              <a:ext uri="{FF2B5EF4-FFF2-40B4-BE49-F238E27FC236}">
                <a16:creationId xmlns:a16="http://schemas.microsoft.com/office/drawing/2014/main" id="{1B2ABC9C-237B-681B-86B6-15F9CD59661E}"/>
              </a:ext>
            </a:extLst>
          </p:cNvPr>
          <p:cNvPicPr preferRelativeResize="0"/>
          <p:nvPr/>
        </p:nvPicPr>
        <p:blipFill rotWithShape="1">
          <a:blip r:embed="rId2">
            <a:alphaModFix/>
          </a:blip>
          <a:srcRect/>
          <a:stretch/>
        </p:blipFill>
        <p:spPr>
          <a:xfrm>
            <a:off x="2627784" y="160996"/>
            <a:ext cx="4248472" cy="4633850"/>
          </a:xfrm>
          <a:prstGeom prst="rect">
            <a:avLst/>
          </a:prstGeom>
          <a:noFill/>
          <a:ln>
            <a:noFill/>
          </a:ln>
        </p:spPr>
      </p:pic>
    </p:spTree>
    <p:extLst>
      <p:ext uri="{BB962C8B-B14F-4D97-AF65-F5344CB8AC3E}">
        <p14:creationId xmlns:p14="http://schemas.microsoft.com/office/powerpoint/2010/main" val="142521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14</a:t>
            </a:fld>
            <a:endParaRPr/>
          </a:p>
        </p:txBody>
      </p:sp>
      <p:sp>
        <p:nvSpPr>
          <p:cNvPr id="123" name="Google Shape;123;p13"/>
          <p:cNvSpPr/>
          <p:nvPr/>
        </p:nvSpPr>
        <p:spPr>
          <a:xfrm>
            <a:off x="251520" y="725777"/>
            <a:ext cx="856895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Para entender este modelo vamos a nombrar y definir a continuación algunos conceptos básicos que lo conforman.</a:t>
            </a:r>
            <a:endParaRPr sz="1600" b="0" i="0" u="none" strike="noStrike" cap="none">
              <a:solidFill>
                <a:schemeClr val="bg2">
                  <a:lumMod val="25000"/>
                </a:schemeClr>
              </a:solidFill>
              <a:latin typeface="Sniglet"/>
              <a:ea typeface="Sniglet"/>
              <a:cs typeface="Sniglet"/>
              <a:sym typeface="Sniglet"/>
            </a:endParaRPr>
          </a:p>
        </p:txBody>
      </p:sp>
      <p:sp>
        <p:nvSpPr>
          <p:cNvPr id="124" name="Google Shape;124;p13"/>
          <p:cNvSpPr/>
          <p:nvPr/>
        </p:nvSpPr>
        <p:spPr>
          <a:xfrm>
            <a:off x="1521446" y="5697"/>
            <a:ext cx="3266578"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1" i="0" u="none" strike="noStrike" cap="none">
                <a:solidFill>
                  <a:schemeClr val="bg2">
                    <a:lumMod val="25000"/>
                  </a:schemeClr>
                </a:solidFill>
                <a:latin typeface="Walter Turncoat"/>
                <a:ea typeface="Walter Turncoat"/>
                <a:cs typeface="Walter Turncoat"/>
                <a:sym typeface="Walter Turncoat"/>
              </a:rPr>
              <a:t>Componentes</a:t>
            </a:r>
            <a:endParaRPr>
              <a:solidFill>
                <a:schemeClr val="bg2">
                  <a:lumMod val="25000"/>
                </a:schemeClr>
              </a:solidFill>
            </a:endParaRPr>
          </a:p>
        </p:txBody>
      </p:sp>
      <p:sp>
        <p:nvSpPr>
          <p:cNvPr id="125" name="Google Shape;125;p13"/>
          <p:cNvSpPr/>
          <p:nvPr/>
        </p:nvSpPr>
        <p:spPr>
          <a:xfrm>
            <a:off x="0" y="1517865"/>
            <a:ext cx="8964488" cy="32316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Red</a:t>
            </a:r>
            <a:r>
              <a:rPr lang="es-ES" sz="1200" b="0" i="0" u="none" strike="noStrike" cap="none">
                <a:solidFill>
                  <a:schemeClr val="bg2">
                    <a:lumMod val="25000"/>
                  </a:schemeClr>
                </a:solidFill>
                <a:latin typeface="Sniglet"/>
                <a:ea typeface="Sniglet"/>
                <a:cs typeface="Sniglet"/>
                <a:sym typeface="Sniglet"/>
              </a:rPr>
              <a:t>: Una red es un conjunto de clientes, servidores y base de datos unidos de una manera física o no física en el que existen protocolos de transmisión de información establecidos.</a:t>
            </a:r>
            <a:endParaRPr>
              <a:solidFill>
                <a:schemeClr val="bg2">
                  <a:lumMod val="25000"/>
                </a:schemeClr>
              </a:solidFill>
            </a:endParaRPr>
          </a:p>
          <a:p>
            <a:pPr marL="0" marR="0" lvl="0" indent="0" algn="l" rtl="0">
              <a:lnSpc>
                <a:spcPct val="100000"/>
              </a:lnSpc>
              <a:spcBef>
                <a:spcPts val="0"/>
              </a:spcBef>
              <a:spcAft>
                <a:spcPts val="0"/>
              </a:spcAft>
              <a:buNone/>
            </a:pPr>
            <a:endParaRPr sz="12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Cliente</a:t>
            </a:r>
            <a:r>
              <a:rPr lang="es-ES" sz="1200" b="0" i="0" u="none" strike="noStrike" cap="none">
                <a:solidFill>
                  <a:schemeClr val="bg2">
                    <a:lumMod val="25000"/>
                  </a:schemeClr>
                </a:solidFill>
                <a:latin typeface="Sniglet"/>
                <a:ea typeface="Sniglet"/>
                <a:cs typeface="Sniglet"/>
                <a:sym typeface="Sniglet"/>
              </a:rPr>
              <a:t>: El concepto de cliente hace referencia a un demandante de servicios, este cliente puede ser un ordenador como también una aplicación de informática, la cual requiere información proveniente de la red para funcionar.</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Servidor</a:t>
            </a:r>
            <a:r>
              <a:rPr lang="es-ES" sz="1200" b="0" i="0" u="none" strike="noStrike" cap="none">
                <a:solidFill>
                  <a:schemeClr val="bg2">
                    <a:lumMod val="25000"/>
                  </a:schemeClr>
                </a:solidFill>
                <a:latin typeface="Sniglet"/>
                <a:ea typeface="Sniglet"/>
                <a:cs typeface="Sniglet"/>
                <a:sym typeface="Sniglet"/>
              </a:rPr>
              <a:t>: Un servidor hace referencia a un proveedor de servicios, este servidor a su vez puede ser un ordenador o una aplicación informática la cual envía información a los demás agentes de la red.</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Protocolo</a:t>
            </a:r>
            <a:r>
              <a:rPr lang="es-ES" sz="1200" b="0" i="0" u="none" strike="noStrike" cap="none">
                <a:solidFill>
                  <a:schemeClr val="bg2">
                    <a:lumMod val="25000"/>
                  </a:schemeClr>
                </a:solidFill>
                <a:latin typeface="Sniglet"/>
                <a:ea typeface="Sniglet"/>
                <a:cs typeface="Sniglet"/>
                <a:sym typeface="Sniglet"/>
              </a:rPr>
              <a:t>: Un protocolo es un conjunto de normas o reglas y pasos establecidos de manera clara y concreta sobre el flujo de información en una red estructurada.</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Servicios</a:t>
            </a:r>
            <a:r>
              <a:rPr lang="es-ES" sz="1200" b="0" i="0" u="none" strike="noStrike" cap="none">
                <a:solidFill>
                  <a:schemeClr val="bg2">
                    <a:lumMod val="25000"/>
                  </a:schemeClr>
                </a:solidFill>
                <a:latin typeface="Sniglet"/>
                <a:ea typeface="Sniglet"/>
                <a:cs typeface="Sniglet"/>
                <a:sym typeface="Sniglet"/>
              </a:rPr>
              <a:t>: Un servicio es un conjunto de información que busca responder las necesidades de un cliente, donde esta información pueden ser mail, música, mensajes simples entre software, videos, etc.</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Base de datos</a:t>
            </a:r>
            <a:r>
              <a:rPr lang="es-ES" sz="1200" b="0" i="0" u="none" strike="noStrike" cap="none">
                <a:solidFill>
                  <a:schemeClr val="bg2">
                    <a:lumMod val="25000"/>
                  </a:schemeClr>
                </a:solidFill>
                <a:latin typeface="Sniglet"/>
                <a:ea typeface="Sniglet"/>
                <a:cs typeface="Sniglet"/>
                <a:sym typeface="Sniglet"/>
              </a:rPr>
              <a:t>: Son bancos de información ordenada, categorizada y clasificada que forman parte de la red, que son sitios de almacenaje para la utilización de los servidores y también directamente de los clientes.</a:t>
            </a:r>
            <a:endParaRPr sz="12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15</a:t>
            </a:fld>
            <a:endParaRPr/>
          </a:p>
        </p:txBody>
      </p:sp>
      <p:sp>
        <p:nvSpPr>
          <p:cNvPr id="131" name="Google Shape;131;p14"/>
          <p:cNvSpPr/>
          <p:nvPr/>
        </p:nvSpPr>
        <p:spPr>
          <a:xfrm>
            <a:off x="611560" y="51470"/>
            <a:ext cx="806634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400" b="0" i="0" u="none" strike="noStrike" cap="none">
                <a:solidFill>
                  <a:schemeClr val="bg2">
                    <a:lumMod val="25000"/>
                  </a:schemeClr>
                </a:solidFill>
                <a:latin typeface="Walter Turncoat"/>
                <a:ea typeface="Walter Turncoat"/>
                <a:cs typeface="Walter Turncoat"/>
                <a:sym typeface="Walter Turncoat"/>
              </a:rPr>
              <a:t>Características de la arquitectura cliente/servidor</a:t>
            </a:r>
            <a:endParaRPr sz="2400" b="1" i="0" u="none" strike="noStrike" cap="none">
              <a:solidFill>
                <a:schemeClr val="bg2">
                  <a:lumMod val="25000"/>
                </a:schemeClr>
              </a:solidFill>
              <a:latin typeface="Walter Turncoat"/>
              <a:ea typeface="Walter Turncoat"/>
              <a:cs typeface="Walter Turncoat"/>
              <a:sym typeface="Walter Turncoat"/>
            </a:endParaRPr>
          </a:p>
        </p:txBody>
      </p:sp>
      <p:sp>
        <p:nvSpPr>
          <p:cNvPr id="132" name="Google Shape;132;p14"/>
          <p:cNvSpPr/>
          <p:nvPr/>
        </p:nvSpPr>
        <p:spPr>
          <a:xfrm>
            <a:off x="179512" y="686182"/>
            <a:ext cx="8856984" cy="418576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Protocolos asimétricos: </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3"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Hay una relación muchos a uno entre los clientes y un servidor. Los Clientes siempre inician un diálogo mediante la solicitud de un servicio. Los Servidores esperan pasivamente por las solicitudes de los clientes.</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Encapsulación de servicios: </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El servidor es un especialista, cuando se le entrega un mensaje solicitando un servicio, él determina cómo conseguir hacer el trabajo. Los servidores se pueden actualizar sin afectar a los clientes en</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tanto que la interfaz pública de mensajes que se utilice por ambos lados,</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permanezca sin cambiar</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Integridad: </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El código y los datos de un servidor se mantienen centralizados, lo que origina que el mantenimiento sea más barato y la protección de la integridad de datos compartidos. Al mismo tiempo, los clientes mantienen su</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independencia y “personalidad”</a:t>
            </a:r>
            <a:endParaRPr sz="14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16</a:t>
            </a:fld>
            <a:endParaRPr/>
          </a:p>
        </p:txBody>
      </p:sp>
      <p:sp>
        <p:nvSpPr>
          <p:cNvPr id="138" name="Google Shape;138;p15"/>
          <p:cNvSpPr/>
          <p:nvPr/>
        </p:nvSpPr>
        <p:spPr>
          <a:xfrm>
            <a:off x="323528" y="1261085"/>
            <a:ext cx="8424936"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Transparencia de localización: </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El servidor es un proceso que puede residir en la misma máquina que el cliente o otra una máquina diferente de la red. El software cliente/servidor (</a:t>
            </a:r>
            <a:r>
              <a:rPr lang="es-ES" sz="1400" b="0" i="1" u="none" strike="noStrike" cap="none">
                <a:solidFill>
                  <a:schemeClr val="bg2">
                    <a:lumMod val="25000"/>
                  </a:schemeClr>
                </a:solidFill>
                <a:latin typeface="Sniglet"/>
                <a:ea typeface="Sniglet"/>
                <a:cs typeface="Sniglet"/>
                <a:sym typeface="Sniglet"/>
              </a:rPr>
              <a:t>midleware) habitualmente oculta la localización de </a:t>
            </a:r>
            <a:r>
              <a:rPr lang="es-ES" sz="1400" b="0" i="0" u="none" strike="noStrike" cap="none">
                <a:solidFill>
                  <a:schemeClr val="bg2">
                    <a:lumMod val="25000"/>
                  </a:schemeClr>
                </a:solidFill>
                <a:latin typeface="Sniglet"/>
                <a:ea typeface="Sniglet"/>
                <a:cs typeface="Sniglet"/>
                <a:sym typeface="Sniglet"/>
              </a:rPr>
              <a:t>un servidor a los clientes mediante la redirección de servicios. Un programa puede actuar tanto como cliente, como servidor o como cliente y servidor simultáneamente</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Intercambios basados en mensajes: </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	Los clientes y servidores son procesos débilmente acoplados que pueden intercambiar solicitudes de servicios y respuestas utilizando mensajes</a:t>
            </a:r>
            <a:endParaRPr sz="1400" b="0" i="0" u="none" strike="noStrike" cap="none">
              <a:solidFill>
                <a:schemeClr val="bg2">
                  <a:lumMod val="25000"/>
                </a:schemeClr>
              </a:solidFill>
              <a:latin typeface="Sniglet"/>
              <a:ea typeface="Sniglet"/>
              <a:cs typeface="Sniglet"/>
              <a:sym typeface="Sniglet"/>
            </a:endParaRPr>
          </a:p>
        </p:txBody>
      </p:sp>
      <p:sp>
        <p:nvSpPr>
          <p:cNvPr id="139" name="Google Shape;139;p15"/>
          <p:cNvSpPr/>
          <p:nvPr/>
        </p:nvSpPr>
        <p:spPr>
          <a:xfrm>
            <a:off x="381230" y="195486"/>
            <a:ext cx="79351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400" b="0" i="0" u="none" strike="noStrike" cap="none">
                <a:solidFill>
                  <a:schemeClr val="bg2">
                    <a:lumMod val="25000"/>
                  </a:schemeClr>
                </a:solidFill>
                <a:latin typeface="Walter Turncoat"/>
                <a:ea typeface="Walter Turncoat"/>
                <a:cs typeface="Walter Turncoat"/>
                <a:sym typeface="Walter Turncoat"/>
              </a:rPr>
              <a:t>Características de la arquitectura cliente/servidor</a:t>
            </a:r>
            <a:endParaRPr sz="2400" b="1" i="0" u="none" strike="noStrike" cap="none">
              <a:solidFill>
                <a:schemeClr val="bg2">
                  <a:lumMod val="25000"/>
                </a:schemeClr>
              </a:solidFill>
              <a:latin typeface="Walter Turncoat"/>
              <a:ea typeface="Walter Turncoat"/>
              <a:cs typeface="Walter Turncoat"/>
              <a:sym typeface="Walter Turnco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17</a:t>
            </a:fld>
            <a:endParaRPr/>
          </a:p>
        </p:txBody>
      </p:sp>
      <p:sp>
        <p:nvSpPr>
          <p:cNvPr id="145" name="Google Shape;145;p16"/>
          <p:cNvSpPr/>
          <p:nvPr/>
        </p:nvSpPr>
        <p:spPr>
          <a:xfrm>
            <a:off x="467544" y="478870"/>
            <a:ext cx="8424936" cy="40318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1" i="0" u="none" strike="noStrike" cap="none">
                <a:solidFill>
                  <a:schemeClr val="bg2">
                    <a:lumMod val="25000"/>
                  </a:schemeClr>
                </a:solidFill>
                <a:latin typeface="Sniglet"/>
                <a:ea typeface="Sniglet"/>
                <a:cs typeface="Sniglet"/>
                <a:sym typeface="Sniglet"/>
              </a:rPr>
              <a:t>Modularidad, diseño extensible: </a:t>
            </a:r>
            <a:endParaRPr>
              <a:solidFill>
                <a:schemeClr val="bg2">
                  <a:lumMod val="25000"/>
                </a:schemeClr>
              </a:solidFill>
            </a:endParaRPr>
          </a:p>
          <a:p>
            <a:pPr marL="0" marR="0" lvl="0" indent="0" algn="l" rtl="0">
              <a:lnSpc>
                <a:spcPct val="100000"/>
              </a:lnSpc>
              <a:spcBef>
                <a:spcPts val="0"/>
              </a:spcBef>
              <a:spcAft>
                <a:spcPts val="0"/>
              </a:spcAft>
              <a:buNone/>
            </a:pPr>
            <a:endParaRPr sz="16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1" i="0" u="none" strike="noStrike" cap="none">
                <a:solidFill>
                  <a:schemeClr val="bg2">
                    <a:lumMod val="25000"/>
                  </a:schemeClr>
                </a:solidFill>
                <a:latin typeface="Sniglet"/>
                <a:ea typeface="Sniglet"/>
                <a:cs typeface="Sniglet"/>
                <a:sym typeface="Sniglet"/>
              </a:rPr>
              <a:t>El diseño modular de una aplicación </a:t>
            </a:r>
            <a:r>
              <a:rPr lang="es-ES" sz="1600" b="0" i="0" u="none" strike="noStrike" cap="none">
                <a:solidFill>
                  <a:schemeClr val="bg2">
                    <a:lumMod val="25000"/>
                  </a:schemeClr>
                </a:solidFill>
                <a:latin typeface="Sniglet"/>
                <a:ea typeface="Sniglet"/>
                <a:cs typeface="Sniglet"/>
                <a:sym typeface="Sniglet"/>
              </a:rPr>
              <a:t>cliente/servidor permite que la aplicación sea tolerante a fallos</a:t>
            </a:r>
            <a:endParaRPr>
              <a:solidFill>
                <a:schemeClr val="bg2">
                  <a:lumMod val="25000"/>
                </a:schemeClr>
              </a:solidFill>
            </a:endParaRPr>
          </a:p>
          <a:p>
            <a:pPr marL="0" marR="0" lvl="3"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5"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	• En sistemas tolerantes a fallos, los fallos pueden ocurrir sin causar la caída de la aplicación completa</a:t>
            </a:r>
            <a:endParaRPr>
              <a:solidFill>
                <a:schemeClr val="bg2">
                  <a:lumMod val="25000"/>
                </a:schemeClr>
              </a:solidFill>
            </a:endParaRPr>
          </a:p>
          <a:p>
            <a:pPr marL="0" marR="0" lvl="5"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	• En una aplicación cliente/servidor tolerante a fallos, uno o más servidores pueden fallar sin parar el sistema total mientras que los servicios proporcionados por los servidores caídos estén disponibles en otros servidores activos</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	• Otra ventaja de la modularidad es que una aplicación cliente/servidor puede</a:t>
            </a:r>
            <a:endParaRPr>
              <a:solidFill>
                <a:schemeClr val="bg2">
                  <a:lumMod val="25000"/>
                </a:schemeClr>
              </a:solidFill>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responder automáticamente al incremento o decremento de la carga del sistema mediante la incorporación o eliminación de uno o más servicios o servidores</a:t>
            </a:r>
            <a:endParaRPr sz="1600" b="0" i="0" u="none" strike="noStrike" cap="none">
              <a:solidFill>
                <a:schemeClr val="bg2">
                  <a:lumMod val="25000"/>
                </a:schemeClr>
              </a:solidFill>
              <a:latin typeface="Sniglet"/>
              <a:ea typeface="Sniglet"/>
              <a:cs typeface="Sniglet"/>
              <a:sym typeface="Sniglet"/>
            </a:endParaRPr>
          </a:p>
        </p:txBody>
      </p:sp>
      <p:sp>
        <p:nvSpPr>
          <p:cNvPr id="146" name="Google Shape;146;p16"/>
          <p:cNvSpPr/>
          <p:nvPr/>
        </p:nvSpPr>
        <p:spPr>
          <a:xfrm>
            <a:off x="395536" y="123478"/>
            <a:ext cx="828092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400" b="0" i="0" u="none" strike="noStrike" cap="none">
                <a:solidFill>
                  <a:schemeClr val="bg2">
                    <a:lumMod val="25000"/>
                  </a:schemeClr>
                </a:solidFill>
                <a:latin typeface="Walter Turncoat"/>
                <a:ea typeface="Walter Turncoat"/>
                <a:cs typeface="Walter Turncoat"/>
                <a:sym typeface="Walter Turncoat"/>
              </a:rPr>
              <a:t>Características de la arquitectura cliente/servidor</a:t>
            </a:r>
            <a:endParaRPr sz="2400" b="1" i="0" u="none" strike="noStrike" cap="none">
              <a:solidFill>
                <a:schemeClr val="bg2">
                  <a:lumMod val="25000"/>
                </a:schemeClr>
              </a:solidFill>
              <a:latin typeface="Walter Turncoat"/>
              <a:ea typeface="Walter Turncoat"/>
              <a:cs typeface="Walter Turncoat"/>
              <a:sym typeface="Walter Turnco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18</a:t>
            </a:fld>
            <a:endParaRPr/>
          </a:p>
        </p:txBody>
      </p:sp>
      <p:sp>
        <p:nvSpPr>
          <p:cNvPr id="152" name="Google Shape;152;p17"/>
          <p:cNvSpPr/>
          <p:nvPr/>
        </p:nvSpPr>
        <p:spPr>
          <a:xfrm>
            <a:off x="179512" y="915566"/>
            <a:ext cx="8640960"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 </a:t>
            </a:r>
            <a:r>
              <a:rPr lang="es-ES" sz="1200" b="1" i="0" u="none" strike="noStrike" cap="none">
                <a:solidFill>
                  <a:schemeClr val="bg2">
                    <a:lumMod val="25000"/>
                  </a:schemeClr>
                </a:solidFill>
                <a:latin typeface="Sniglet"/>
                <a:ea typeface="Sniglet"/>
                <a:cs typeface="Sniglet"/>
                <a:sym typeface="Sniglet"/>
              </a:rPr>
              <a:t>Independencia de la plataforma: </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	El software cliente/servidor “ideal” es </a:t>
            </a:r>
            <a:r>
              <a:rPr lang="es-ES" sz="1200" b="0" i="0" u="none" strike="noStrike" cap="none">
                <a:solidFill>
                  <a:schemeClr val="bg2">
                    <a:lumMod val="25000"/>
                  </a:schemeClr>
                </a:solidFill>
                <a:latin typeface="Sniglet"/>
                <a:ea typeface="Sniglet"/>
                <a:cs typeface="Sniglet"/>
                <a:sym typeface="Sniglet"/>
              </a:rPr>
              <a:t>independiente del hardware o sistemas operativos, permitiendo al</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programador mezclar plataformas de clientes y servidores</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	</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	• El entorno de explotación de clientes y servidores puede ser sobre diferentes plataformas, con el fin de optimizar el tipo de trabajo que cada uno desempeña</a:t>
            </a:r>
            <a:endParaRPr>
              <a:solidFill>
                <a:schemeClr val="bg2">
                  <a:lumMod val="25000"/>
                </a:schemeClr>
              </a:solidFill>
            </a:endParaRPr>
          </a:p>
          <a:p>
            <a:pPr marL="0" marR="0" lvl="0" indent="0" algn="l" rtl="0">
              <a:lnSpc>
                <a:spcPct val="100000"/>
              </a:lnSpc>
              <a:spcBef>
                <a:spcPts val="0"/>
              </a:spcBef>
              <a:spcAft>
                <a:spcPts val="0"/>
              </a:spcAft>
              <a:buNone/>
            </a:pPr>
            <a:endParaRPr sz="12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Código reutilizable: </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	La implementación de un servicio puede utilizarse en </a:t>
            </a:r>
            <a:r>
              <a:rPr lang="es-ES" sz="1200" b="0" i="0" u="none" strike="noStrike" cap="none">
                <a:solidFill>
                  <a:schemeClr val="bg2">
                    <a:lumMod val="25000"/>
                  </a:schemeClr>
                </a:solidFill>
                <a:latin typeface="Sniglet"/>
                <a:ea typeface="Sniglet"/>
                <a:cs typeface="Sniglet"/>
                <a:sym typeface="Sniglet"/>
              </a:rPr>
              <a:t>varios servidores</a:t>
            </a:r>
            <a:endParaRPr>
              <a:solidFill>
                <a:schemeClr val="bg2">
                  <a:lumMod val="25000"/>
                </a:schemeClr>
              </a:solidFill>
            </a:endParaRPr>
          </a:p>
          <a:p>
            <a:pPr marL="0" marR="0" lvl="0" indent="0" algn="l" rtl="0">
              <a:lnSpc>
                <a:spcPct val="100000"/>
              </a:lnSpc>
              <a:spcBef>
                <a:spcPts val="0"/>
              </a:spcBef>
              <a:spcAft>
                <a:spcPts val="0"/>
              </a:spcAft>
              <a:buNone/>
            </a:pPr>
            <a:endParaRPr sz="12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1" i="0" u="none" strike="noStrike" cap="none">
                <a:solidFill>
                  <a:schemeClr val="bg2">
                    <a:lumMod val="25000"/>
                  </a:schemeClr>
                </a:solidFill>
                <a:latin typeface="Sniglet"/>
                <a:ea typeface="Sniglet"/>
                <a:cs typeface="Sniglet"/>
                <a:sym typeface="Sniglet"/>
              </a:rPr>
              <a:t>Escalabilidad: Los sistemas cliente/servidor pueden ser escalados horizontal o </a:t>
            </a:r>
            <a:r>
              <a:rPr lang="es-ES" sz="1200" b="0" i="0" u="none" strike="noStrike" cap="none">
                <a:solidFill>
                  <a:schemeClr val="bg2">
                    <a:lumMod val="25000"/>
                  </a:schemeClr>
                </a:solidFill>
                <a:latin typeface="Sniglet"/>
                <a:ea typeface="Sniglet"/>
                <a:cs typeface="Sniglet"/>
                <a:sym typeface="Sniglet"/>
              </a:rPr>
              <a:t>verticalmente</a:t>
            </a:r>
            <a:endParaRPr>
              <a:solidFill>
                <a:schemeClr val="bg2">
                  <a:lumMod val="25000"/>
                </a:schemeClr>
              </a:solidFill>
            </a:endParaRPr>
          </a:p>
          <a:p>
            <a:pPr marL="0" marR="0" lvl="0" indent="0" algn="l" rtl="0">
              <a:lnSpc>
                <a:spcPct val="100000"/>
              </a:lnSpc>
              <a:spcBef>
                <a:spcPts val="0"/>
              </a:spcBef>
              <a:spcAft>
                <a:spcPts val="0"/>
              </a:spcAft>
              <a:buNone/>
            </a:pPr>
            <a:endParaRPr sz="12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	• El escalado horizontal significa añadir o eliminar estaciones clientes con un ligero impacto en el rendimiento</a:t>
            </a:r>
            <a:endParaRPr>
              <a:solidFill>
                <a:schemeClr val="bg2">
                  <a:lumMod val="25000"/>
                </a:schemeClr>
              </a:solidFill>
            </a:endParaRPr>
          </a:p>
          <a:p>
            <a:pPr marL="0" marR="0" lvl="0" indent="0" algn="l" rtl="0">
              <a:lnSpc>
                <a:spcPct val="100000"/>
              </a:lnSpc>
              <a:spcBef>
                <a:spcPts val="0"/>
              </a:spcBef>
              <a:spcAft>
                <a:spcPts val="0"/>
              </a:spcAft>
              <a:buNone/>
            </a:pPr>
            <a:endParaRPr sz="12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	• El escalado vertical significa la migración a una máquina servidora más grande y rápida o la incorporación de nuevas máquinas servidoras</a:t>
            </a:r>
            <a:endParaRPr>
              <a:solidFill>
                <a:schemeClr val="bg2">
                  <a:lumMod val="25000"/>
                </a:schemeClr>
              </a:solidFill>
            </a:endParaRPr>
          </a:p>
          <a:p>
            <a:pPr marL="0" marR="0" lvl="0" indent="0" algn="l" rtl="0">
              <a:lnSpc>
                <a:spcPct val="100000"/>
              </a:lnSpc>
              <a:spcBef>
                <a:spcPts val="0"/>
              </a:spcBef>
              <a:spcAft>
                <a:spcPts val="0"/>
              </a:spcAft>
              <a:buNone/>
            </a:pPr>
            <a:endParaRPr sz="1200" b="0" i="0" u="none" strike="noStrike" cap="none">
              <a:solidFill>
                <a:schemeClr val="bg2">
                  <a:lumMod val="25000"/>
                </a:schemeClr>
              </a:solidFill>
              <a:latin typeface="Sniglet"/>
              <a:ea typeface="Sniglet"/>
              <a:cs typeface="Sniglet"/>
              <a:sym typeface="Sniglet"/>
            </a:endParaRPr>
          </a:p>
        </p:txBody>
      </p:sp>
      <p:sp>
        <p:nvSpPr>
          <p:cNvPr id="153" name="Google Shape;153;p17"/>
          <p:cNvSpPr/>
          <p:nvPr/>
        </p:nvSpPr>
        <p:spPr>
          <a:xfrm>
            <a:off x="467544" y="237877"/>
            <a:ext cx="856895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400" b="0" i="0" u="none" strike="noStrike" cap="none">
                <a:solidFill>
                  <a:schemeClr val="bg2">
                    <a:lumMod val="25000"/>
                  </a:schemeClr>
                </a:solidFill>
                <a:latin typeface="Walter Turncoat"/>
                <a:ea typeface="Walter Turncoat"/>
                <a:cs typeface="Walter Turncoat"/>
                <a:sym typeface="Walter Turncoat"/>
              </a:rPr>
              <a:t>Características de la arquitectura cliente/servidor</a:t>
            </a:r>
            <a:endParaRPr sz="2400" b="1" i="0" u="none" strike="noStrike" cap="none">
              <a:solidFill>
                <a:schemeClr val="bg2">
                  <a:lumMod val="25000"/>
                </a:schemeClr>
              </a:solidFill>
              <a:latin typeface="Walter Turncoat"/>
              <a:ea typeface="Walter Turncoat"/>
              <a:cs typeface="Walter Turncoat"/>
              <a:sym typeface="Walter Turnco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19</a:t>
            </a:fld>
            <a:endParaRPr/>
          </a:p>
        </p:txBody>
      </p:sp>
      <p:sp>
        <p:nvSpPr>
          <p:cNvPr id="159" name="Google Shape;159;p18"/>
          <p:cNvSpPr/>
          <p:nvPr/>
        </p:nvSpPr>
        <p:spPr>
          <a:xfrm>
            <a:off x="539552" y="1125200"/>
            <a:ext cx="8064896"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1" i="0" u="none" strike="noStrike" cap="none">
                <a:solidFill>
                  <a:schemeClr val="bg2">
                    <a:lumMod val="25000"/>
                  </a:schemeClr>
                </a:solidFill>
                <a:latin typeface="Sniglet"/>
                <a:ea typeface="Sniglet"/>
                <a:cs typeface="Sniglet"/>
                <a:sym typeface="Sniglet"/>
              </a:rPr>
              <a:t>Separación de la funcionalidad del cliente/servidor: </a:t>
            </a:r>
            <a:endParaRPr>
              <a:solidFill>
                <a:schemeClr val="bg2">
                  <a:lumMod val="25000"/>
                </a:schemeClr>
              </a:solidFill>
            </a:endParaRPr>
          </a:p>
          <a:p>
            <a:pPr marL="0" marR="0" lvl="0" indent="0" algn="l" rtl="0">
              <a:lnSpc>
                <a:spcPct val="100000"/>
              </a:lnSpc>
              <a:spcBef>
                <a:spcPts val="0"/>
              </a:spcBef>
              <a:spcAft>
                <a:spcPts val="0"/>
              </a:spcAft>
              <a:buNone/>
            </a:pPr>
            <a:endParaRPr sz="14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1" i="0" u="none" strike="noStrike" cap="none">
                <a:solidFill>
                  <a:schemeClr val="bg2">
                    <a:lumMod val="25000"/>
                  </a:schemeClr>
                </a:solidFill>
                <a:latin typeface="Sniglet"/>
                <a:ea typeface="Sniglet"/>
                <a:cs typeface="Sniglet"/>
                <a:sym typeface="Sniglet"/>
              </a:rPr>
              <a:t>	El modelo </a:t>
            </a:r>
            <a:r>
              <a:rPr lang="es-ES" sz="1400" b="0" i="0" u="none" strike="noStrike" cap="none">
                <a:solidFill>
                  <a:schemeClr val="bg2">
                    <a:lumMod val="25000"/>
                  </a:schemeClr>
                </a:solidFill>
                <a:latin typeface="Sniglet"/>
                <a:ea typeface="Sniglet"/>
                <a:cs typeface="Sniglet"/>
                <a:sym typeface="Sniglet"/>
              </a:rPr>
              <a:t>cliente/servidor es una relación entre procesos que se ejecutan en la misma o en máquinas separadas. Un proceso servidor es un proveedor de servicios. Un cliente es un consumidor de servicios. El modelo cliente servidor proporciona</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una clara separación de funciones</a:t>
            </a:r>
            <a:endParaRPr>
              <a:solidFill>
                <a:schemeClr val="bg2">
                  <a:lumMod val="25000"/>
                </a:schemeClr>
              </a:solidFill>
            </a:endParaRPr>
          </a:p>
          <a:p>
            <a:pPr marL="0" marR="0" lvl="0" indent="0" algn="l" rtl="0">
              <a:lnSpc>
                <a:spcPct val="100000"/>
              </a:lnSpc>
              <a:spcBef>
                <a:spcPts val="0"/>
              </a:spcBef>
              <a:spcAft>
                <a:spcPts val="0"/>
              </a:spcAft>
              <a:buNone/>
            </a:pPr>
            <a:endParaRPr sz="14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1" i="0" u="none" strike="noStrike" cap="none">
                <a:solidFill>
                  <a:schemeClr val="bg2">
                    <a:lumMod val="25000"/>
                  </a:schemeClr>
                </a:solidFill>
                <a:latin typeface="Sniglet"/>
                <a:ea typeface="Sniglet"/>
                <a:cs typeface="Sniglet"/>
                <a:sym typeface="Sniglet"/>
              </a:rPr>
              <a:t>Recursos compartidos: </a:t>
            </a:r>
            <a:endParaRPr>
              <a:solidFill>
                <a:schemeClr val="bg2">
                  <a:lumMod val="25000"/>
                </a:schemeClr>
              </a:solidFill>
            </a:endParaRPr>
          </a:p>
          <a:p>
            <a:pPr marL="0" marR="0" lvl="0" indent="0" algn="l" rtl="0">
              <a:lnSpc>
                <a:spcPct val="100000"/>
              </a:lnSpc>
              <a:spcBef>
                <a:spcPts val="0"/>
              </a:spcBef>
              <a:spcAft>
                <a:spcPts val="0"/>
              </a:spcAft>
              <a:buNone/>
            </a:pPr>
            <a:endParaRPr sz="1400" b="1"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400" b="1" i="0" u="none" strike="noStrike" cap="none">
                <a:solidFill>
                  <a:schemeClr val="bg2">
                    <a:lumMod val="25000"/>
                  </a:schemeClr>
                </a:solidFill>
                <a:latin typeface="Sniglet"/>
                <a:ea typeface="Sniglet"/>
                <a:cs typeface="Sniglet"/>
                <a:sym typeface="Sniglet"/>
              </a:rPr>
              <a:t>	Un servidor puede proporcionar servicios a muchos </a:t>
            </a:r>
            <a:r>
              <a:rPr lang="es-ES" sz="1400" b="0" i="0" u="none" strike="noStrike" cap="none">
                <a:solidFill>
                  <a:schemeClr val="bg2">
                    <a:lumMod val="25000"/>
                  </a:schemeClr>
                </a:solidFill>
                <a:latin typeface="Sniglet"/>
                <a:ea typeface="Sniglet"/>
                <a:cs typeface="Sniglet"/>
                <a:sym typeface="Sniglet"/>
              </a:rPr>
              <a:t>clientes al mismo tiempo, y regular el acceso de éstos a un conjunto de recursos compartidos</a:t>
            </a:r>
            <a:endParaRPr sz="1400" b="0" i="0" u="none" strike="noStrike" cap="none">
              <a:solidFill>
                <a:schemeClr val="bg2">
                  <a:lumMod val="25000"/>
                </a:schemeClr>
              </a:solidFill>
              <a:latin typeface="Sniglet"/>
              <a:ea typeface="Sniglet"/>
              <a:cs typeface="Sniglet"/>
              <a:sym typeface="Sniglet"/>
            </a:endParaRPr>
          </a:p>
        </p:txBody>
      </p:sp>
      <p:sp>
        <p:nvSpPr>
          <p:cNvPr id="160" name="Google Shape;160;p18"/>
          <p:cNvSpPr/>
          <p:nvPr/>
        </p:nvSpPr>
        <p:spPr>
          <a:xfrm>
            <a:off x="827584" y="195486"/>
            <a:ext cx="799288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400" b="0" i="0" u="none" strike="noStrike" cap="none">
                <a:solidFill>
                  <a:schemeClr val="bg2">
                    <a:lumMod val="25000"/>
                  </a:schemeClr>
                </a:solidFill>
                <a:latin typeface="Walter Turncoat"/>
                <a:ea typeface="Walter Turncoat"/>
                <a:cs typeface="Walter Turncoat"/>
                <a:sym typeface="Walter Turncoat"/>
              </a:rPr>
              <a:t>Características de la arquitectura cliente/servidor</a:t>
            </a:r>
            <a:endParaRPr sz="2400" b="1" i="0" u="none" strike="noStrike" cap="none">
              <a:solidFill>
                <a:schemeClr val="bg2">
                  <a:lumMod val="25000"/>
                </a:schemeClr>
              </a:solidFill>
              <a:latin typeface="Walter Turncoat"/>
              <a:ea typeface="Walter Turncoat"/>
              <a:cs typeface="Walter Turncoat"/>
              <a:sym typeface="Walter Turnco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a:solidFill>
                  <a:srgbClr val="3F3F3F"/>
                </a:solidFill>
                <a:latin typeface="Calibri"/>
                <a:ea typeface="Calibri"/>
                <a:cs typeface="Calibri"/>
                <a:sym typeface="Calibri"/>
              </a:rPr>
              <a:t>Toda la </a:t>
            </a:r>
            <a:r>
              <a:rPr lang="en-US" sz="1800" b="1" err="1">
                <a:solidFill>
                  <a:srgbClr val="3F3F3F"/>
                </a:solidFill>
                <a:latin typeface="Calibri"/>
                <a:ea typeface="Calibri"/>
                <a:cs typeface="Calibri"/>
                <a:sym typeface="Calibri"/>
              </a:rPr>
              <a:t>documentación</a:t>
            </a:r>
            <a:r>
              <a:rPr lang="en-US" sz="1800" b="1">
                <a:solidFill>
                  <a:srgbClr val="3F3F3F"/>
                </a:solidFill>
                <a:latin typeface="Calibri"/>
                <a:ea typeface="Calibri"/>
                <a:cs typeface="Calibri"/>
                <a:sym typeface="Calibri"/>
              </a:rPr>
              <a:t> de </a:t>
            </a:r>
            <a:r>
              <a:rPr lang="en-US" sz="1800" b="1" err="1">
                <a:solidFill>
                  <a:srgbClr val="3F3F3F"/>
                </a:solidFill>
                <a:latin typeface="Calibri"/>
                <a:ea typeface="Calibri"/>
                <a:cs typeface="Calibri"/>
                <a:sym typeface="Calibri"/>
              </a:rPr>
              <a:t>esta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asignatura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queda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recogida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bajo</a:t>
            </a:r>
            <a:r>
              <a:rPr lang="en-US" sz="1800" b="1">
                <a:solidFill>
                  <a:srgbClr val="3F3F3F"/>
                </a:solidFill>
                <a:latin typeface="Calibri"/>
                <a:ea typeface="Calibri"/>
                <a:cs typeface="Calibri"/>
                <a:sym typeface="Calibri"/>
              </a:rPr>
              <a:t> la </a:t>
            </a:r>
            <a:r>
              <a:rPr lang="en-US" sz="1800" b="1" err="1">
                <a:solidFill>
                  <a:srgbClr val="3F3F3F"/>
                </a:solidFill>
                <a:latin typeface="Calibri"/>
                <a:ea typeface="Calibri"/>
                <a:cs typeface="Calibri"/>
                <a:sym typeface="Calibri"/>
              </a:rPr>
              <a:t>licencia</a:t>
            </a:r>
            <a:r>
              <a:rPr lang="en-US" sz="1800" b="1">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a:solidFill>
                  <a:srgbClr val="333333"/>
                </a:solidFill>
                <a:latin typeface="Helvetica Neue"/>
                <a:ea typeface="Helvetica Neue"/>
                <a:cs typeface="Helvetica Neue"/>
                <a:sym typeface="Helvetica Neue"/>
              </a:rPr>
              <a:t>En el </a:t>
            </a:r>
            <a:r>
              <a:rPr lang="en-US" sz="900" i="1" err="1">
                <a:solidFill>
                  <a:srgbClr val="333333"/>
                </a:solidFill>
                <a:latin typeface="Helvetica Neue"/>
                <a:ea typeface="Helvetica Neue"/>
                <a:cs typeface="Helvetica Neue"/>
                <a:sym typeface="Helvetica Neue"/>
              </a:rPr>
              <a:t>caso</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incumplimiento</a:t>
            </a:r>
            <a:r>
              <a:rPr lang="en-US" sz="900" i="1">
                <a:solidFill>
                  <a:srgbClr val="333333"/>
                </a:solidFill>
                <a:latin typeface="Helvetica Neue"/>
                <a:ea typeface="Helvetica Neue"/>
                <a:cs typeface="Helvetica Neue"/>
                <a:sym typeface="Helvetica Neue"/>
              </a:rPr>
              <a:t> o </a:t>
            </a:r>
            <a:r>
              <a:rPr lang="en-US" sz="900" i="1" err="1">
                <a:solidFill>
                  <a:srgbClr val="333333"/>
                </a:solidFill>
                <a:latin typeface="Helvetica Neue"/>
                <a:ea typeface="Helvetica Neue"/>
                <a:cs typeface="Helvetica Neue"/>
                <a:sym typeface="Helvetica Neue"/>
              </a:rPr>
              <a:t>infracción</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una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Creative Commons, 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como</a:t>
            </a:r>
            <a:r>
              <a:rPr lang="en-US" sz="900" i="1">
                <a:solidFill>
                  <a:srgbClr val="333333"/>
                </a:solidFill>
                <a:latin typeface="Helvetica Neue"/>
                <a:ea typeface="Helvetica Neue"/>
                <a:cs typeface="Helvetica Neue"/>
                <a:sym typeface="Helvetica Neue"/>
              </a:rPr>
              <a:t> con </a:t>
            </a:r>
            <a:r>
              <a:rPr lang="en-US" sz="900" i="1" err="1">
                <a:solidFill>
                  <a:srgbClr val="333333"/>
                </a:solidFill>
                <a:latin typeface="Helvetica Neue"/>
                <a:ea typeface="Helvetica Neue"/>
                <a:cs typeface="Helvetica Neue"/>
                <a:sym typeface="Helvetica Neue"/>
              </a:rPr>
              <a:t>cualquier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otra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obra</a:t>
            </a:r>
            <a:r>
              <a:rPr lang="en-US" sz="900" i="1">
                <a:solidFill>
                  <a:srgbClr val="333333"/>
                </a:solidFill>
                <a:latin typeface="Helvetica Neue"/>
                <a:ea typeface="Helvetica Neue"/>
                <a:cs typeface="Helvetica Neue"/>
                <a:sym typeface="Helvetica Neue"/>
              </a:rPr>
              <a:t> y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habrá</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recurrir</a:t>
            </a:r>
            <a:r>
              <a:rPr lang="en-US" sz="900" i="1">
                <a:solidFill>
                  <a:srgbClr val="333333"/>
                </a:solidFill>
                <a:latin typeface="Helvetica Neue"/>
                <a:ea typeface="Helvetica Neue"/>
                <a:cs typeface="Helvetica Neue"/>
                <a:sym typeface="Helvetica Neue"/>
              </a:rPr>
              <a:t> a los </a:t>
            </a:r>
            <a:r>
              <a:rPr lang="en-US" sz="900" i="1" err="1">
                <a:solidFill>
                  <a:srgbClr val="333333"/>
                </a:solidFill>
                <a:latin typeface="Helvetica Neue"/>
                <a:ea typeface="Helvetica Neue"/>
                <a:cs typeface="Helvetica Neue"/>
                <a:sym typeface="Helvetica Neue"/>
              </a:rPr>
              <a:t>tribunales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Cuando</a:t>
            </a:r>
            <a:r>
              <a:rPr lang="en-US" sz="900" i="1">
                <a:solidFill>
                  <a:srgbClr val="333333"/>
                </a:solidFill>
                <a:latin typeface="Helvetica Neue"/>
                <a:ea typeface="Helvetica Neue"/>
                <a:cs typeface="Helvetica Neue"/>
                <a:sym typeface="Helvetica Neue"/>
              </a:rPr>
              <a:t> se </a:t>
            </a:r>
            <a:r>
              <a:rPr lang="en-US" sz="900" i="1" err="1">
                <a:solidFill>
                  <a:srgbClr val="333333"/>
                </a:solidFill>
                <a:latin typeface="Helvetica Neue"/>
                <a:ea typeface="Helvetica Neue"/>
                <a:cs typeface="Helvetica Neue"/>
                <a:sym typeface="Helvetica Neue"/>
              </a:rPr>
              <a:t>trate</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una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infracción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directa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un </a:t>
            </a:r>
            <a:r>
              <a:rPr lang="en-US" sz="900" i="1" err="1">
                <a:solidFill>
                  <a:srgbClr val="333333"/>
                </a:solidFill>
                <a:latin typeface="Helvetica Neue"/>
                <a:ea typeface="Helvetica Neue"/>
                <a:cs typeface="Helvetica Neue"/>
                <a:sym typeface="Helvetica Neue"/>
              </a:rPr>
              <a:t>usuario</a:t>
            </a:r>
            <a:r>
              <a:rPr lang="en-US" sz="900" i="1">
                <a:solidFill>
                  <a:srgbClr val="333333"/>
                </a:solidFill>
                <a:latin typeface="Helvetica Neue"/>
                <a:ea typeface="Helvetica Neue"/>
                <a:cs typeface="Helvetica Neue"/>
                <a:sym typeface="Helvetica Neue"/>
              </a:rPr>
              <a:t> de la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Creative Commons), 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le </a:t>
            </a:r>
            <a:r>
              <a:rPr lang="en-US" sz="900" i="1" err="1">
                <a:solidFill>
                  <a:srgbClr val="333333"/>
                </a:solidFill>
                <a:latin typeface="Helvetica Neue"/>
                <a:ea typeface="Helvetica Neue"/>
                <a:cs typeface="Helvetica Neue"/>
                <a:sym typeface="Helvetica Neue"/>
              </a:rPr>
              <a:t>podrá</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demandar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tanto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infracción</a:t>
            </a:r>
            <a:r>
              <a:rPr lang="en-US" sz="900" i="1">
                <a:solidFill>
                  <a:srgbClr val="333333"/>
                </a:solidFill>
                <a:latin typeface="Helvetica Neue"/>
                <a:ea typeface="Helvetica Neue"/>
                <a:cs typeface="Helvetica Neue"/>
                <a:sym typeface="Helvetica Neue"/>
              </a:rPr>
              <a:t> de la </a:t>
            </a:r>
            <a:r>
              <a:rPr lang="en-US" sz="900" i="1" err="1">
                <a:solidFill>
                  <a:srgbClr val="333333"/>
                </a:solidFill>
                <a:latin typeface="Helvetica Neue"/>
                <a:ea typeface="Helvetica Neue"/>
                <a:cs typeface="Helvetica Neue"/>
                <a:sym typeface="Helvetica Neue"/>
              </a:rPr>
              <a:t>propiedad</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intelectual</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como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incumplimiento</a:t>
            </a:r>
            <a:r>
              <a:rPr lang="en-US" sz="900" i="1">
                <a:solidFill>
                  <a:srgbClr val="333333"/>
                </a:solidFill>
                <a:latin typeface="Helvetica Neue"/>
                <a:ea typeface="Helvetica Neue"/>
                <a:cs typeface="Helvetica Neue"/>
                <a:sym typeface="Helvetica Neue"/>
              </a:rPr>
              <a:t> contractual (</a:t>
            </a:r>
            <a:r>
              <a:rPr lang="en-US" sz="900" i="1" err="1">
                <a:solidFill>
                  <a:srgbClr val="333333"/>
                </a:solidFill>
                <a:latin typeface="Helvetica Neue"/>
                <a:ea typeface="Helvetica Neue"/>
                <a:cs typeface="Helvetica Neue"/>
                <a:sym typeface="Helvetica Neue"/>
              </a:rPr>
              <a:t>ya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crea</a:t>
            </a:r>
            <a:r>
              <a:rPr lang="en-US" sz="900" i="1">
                <a:solidFill>
                  <a:srgbClr val="333333"/>
                </a:solidFill>
                <a:latin typeface="Helvetica Neue"/>
                <a:ea typeface="Helvetica Neue"/>
                <a:cs typeface="Helvetica Neue"/>
                <a:sym typeface="Helvetica Neue"/>
              </a:rPr>
              <a:t> un </a:t>
            </a:r>
            <a:r>
              <a:rPr lang="en-US" sz="900" i="1" err="1">
                <a:solidFill>
                  <a:srgbClr val="333333"/>
                </a:solidFill>
                <a:latin typeface="Helvetica Neue"/>
                <a:ea typeface="Helvetica Neue"/>
                <a:cs typeface="Helvetica Neue"/>
                <a:sym typeface="Helvetica Neue"/>
              </a:rPr>
              <a:t>vínculo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directo</a:t>
            </a:r>
            <a:r>
              <a:rPr lang="en-US" sz="900" i="1">
                <a:solidFill>
                  <a:srgbClr val="333333"/>
                </a:solidFill>
                <a:latin typeface="Helvetica Neue"/>
                <a:ea typeface="Helvetica Neue"/>
                <a:cs typeface="Helvetica Neue"/>
                <a:sym typeface="Helvetica Neue"/>
              </a:rPr>
              <a:t> entre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y </a:t>
            </a:r>
            <a:r>
              <a:rPr lang="en-US" sz="900" i="1" err="1">
                <a:solidFill>
                  <a:srgbClr val="333333"/>
                </a:solidFill>
                <a:latin typeface="Helvetica Neue"/>
                <a:ea typeface="Helvetica Neue"/>
                <a:cs typeface="Helvetica Neue"/>
                <a:sym typeface="Helvetica Neue"/>
              </a:rPr>
              <a:t>usuario</a:t>
            </a:r>
            <a:r>
              <a:rPr lang="en-US" sz="900" i="1">
                <a:solidFill>
                  <a:srgbClr val="333333"/>
                </a:solidFill>
                <a:latin typeface="Helvetica Neue"/>
                <a:ea typeface="Helvetica Neue"/>
                <a:cs typeface="Helvetica Neue"/>
                <a:sym typeface="Helvetica Neue"/>
              </a:rPr>
              <a:t>/</a:t>
            </a:r>
            <a:r>
              <a:rPr lang="en-US" sz="900" i="1" err="1">
                <a:solidFill>
                  <a:srgbClr val="333333"/>
                </a:solidFill>
                <a:latin typeface="Helvetica Neue"/>
                <a:ea typeface="Helvetica Neue"/>
                <a:cs typeface="Helvetica Neue"/>
                <a:sym typeface="Helvetica Neue"/>
              </a:rPr>
              <a:t>licenciatario</a:t>
            </a:r>
            <a:r>
              <a:rPr lang="en-US" sz="900" i="1">
                <a:solidFill>
                  <a:srgbClr val="333333"/>
                </a:solidFill>
                <a:latin typeface="Helvetica Neue"/>
                <a:ea typeface="Helvetica Neue"/>
                <a:cs typeface="Helvetica Neue"/>
                <a:sym typeface="Helvetica Neue"/>
              </a:rPr>
              <a:t>). El </a:t>
            </a:r>
            <a:r>
              <a:rPr lang="en-US" sz="900" i="1" err="1">
                <a:solidFill>
                  <a:srgbClr val="333333"/>
                </a:solidFill>
                <a:latin typeface="Helvetica Neue"/>
                <a:ea typeface="Helvetica Neue"/>
                <a:cs typeface="Helvetica Neue"/>
                <a:sym typeface="Helvetica Neue"/>
              </a:rPr>
              <a:t>derecho</a:t>
            </a:r>
            <a:r>
              <a:rPr lang="en-US" sz="900" i="1">
                <a:solidFill>
                  <a:srgbClr val="333333"/>
                </a:solidFill>
                <a:latin typeface="Helvetica Neue"/>
                <a:ea typeface="Helvetica Neue"/>
                <a:cs typeface="Helvetica Neue"/>
                <a:sym typeface="Helvetica Neue"/>
              </a:rPr>
              <a:t> moral de </a:t>
            </a:r>
            <a:r>
              <a:rPr lang="en-US" sz="900" i="1" err="1">
                <a:solidFill>
                  <a:srgbClr val="333333"/>
                </a:solidFill>
                <a:latin typeface="Helvetica Neue"/>
                <a:ea typeface="Helvetica Neue"/>
                <a:cs typeface="Helvetica Neue"/>
                <a:sym typeface="Helvetica Neue"/>
              </a:rPr>
              <a:t>integridad</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recogido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legislación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española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queda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protegido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aunque</a:t>
            </a:r>
            <a:r>
              <a:rPr lang="en-US" sz="900" i="1">
                <a:solidFill>
                  <a:srgbClr val="333333"/>
                </a:solidFill>
                <a:latin typeface="Helvetica Neue"/>
                <a:ea typeface="Helvetica Neue"/>
                <a:cs typeface="Helvetica Neue"/>
                <a:sym typeface="Helvetica Neue"/>
              </a:rPr>
              <a:t> no </a:t>
            </a:r>
            <a:r>
              <a:rPr lang="en-US" sz="900" i="1" err="1">
                <a:solidFill>
                  <a:srgbClr val="333333"/>
                </a:solidFill>
                <a:latin typeface="Helvetica Neue"/>
                <a:ea typeface="Helvetica Neue"/>
                <a:cs typeface="Helvetica Neue"/>
                <a:sym typeface="Helvetica Neue"/>
              </a:rPr>
              <a:t>aparezca</a:t>
            </a:r>
            <a:r>
              <a:rPr lang="en-US" sz="900" i="1">
                <a:solidFill>
                  <a:srgbClr val="333333"/>
                </a:solidFill>
                <a:latin typeface="Helvetica Neue"/>
                <a:ea typeface="Helvetica Neue"/>
                <a:cs typeface="Helvetica Neue"/>
                <a:sym typeface="Helvetica Neue"/>
              </a:rPr>
              <a:t> en </a:t>
            </a:r>
            <a:r>
              <a:rPr lang="en-US" sz="900" i="1" err="1">
                <a:solidFill>
                  <a:srgbClr val="333333"/>
                </a:solidFill>
                <a:latin typeface="Helvetica Neue"/>
                <a:ea typeface="Helvetica Neue"/>
                <a:cs typeface="Helvetica Neue"/>
                <a:sym typeface="Helvetica Neue"/>
              </a:rPr>
              <a:t>las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licencias</a:t>
            </a:r>
            <a:r>
              <a:rPr lang="en-US" sz="900" i="1">
                <a:solidFill>
                  <a:srgbClr val="333333"/>
                </a:solidFill>
                <a:latin typeface="Helvetica Neue"/>
                <a:ea typeface="Helvetica Neue"/>
                <a:cs typeface="Helvetica Neue"/>
                <a:sym typeface="Helvetica Neue"/>
              </a:rPr>
              <a:t> Creative Commons. </a:t>
            </a:r>
            <a:r>
              <a:rPr lang="en-US" sz="900" i="1" err="1">
                <a:solidFill>
                  <a:srgbClr val="333333"/>
                </a:solidFill>
                <a:latin typeface="Helvetica Neue"/>
                <a:ea typeface="Helvetica Neue"/>
                <a:cs typeface="Helvetica Neue"/>
                <a:sym typeface="Helvetica Neue"/>
              </a:rPr>
              <a:t>Estas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licencias</a:t>
            </a:r>
            <a:r>
              <a:rPr lang="en-US" sz="900" i="1">
                <a:solidFill>
                  <a:srgbClr val="333333"/>
                </a:solidFill>
                <a:latin typeface="Helvetica Neue"/>
                <a:ea typeface="Helvetica Neue"/>
                <a:cs typeface="Helvetica Neue"/>
                <a:sym typeface="Helvetica Neue"/>
              </a:rPr>
              <a:t> no </a:t>
            </a:r>
            <a:r>
              <a:rPr lang="en-US" sz="900" i="1" err="1">
                <a:solidFill>
                  <a:srgbClr val="333333"/>
                </a:solidFill>
                <a:latin typeface="Helvetica Neue"/>
                <a:ea typeface="Helvetica Neue"/>
                <a:cs typeface="Helvetica Neue"/>
                <a:sym typeface="Helvetica Neue"/>
              </a:rPr>
              <a:t>sustituyen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ni</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reducen</a:t>
            </a:r>
            <a:r>
              <a:rPr lang="en-US" sz="900" i="1">
                <a:solidFill>
                  <a:srgbClr val="333333"/>
                </a:solidFill>
                <a:latin typeface="Helvetica Neue"/>
                <a:ea typeface="Helvetica Neue"/>
                <a:cs typeface="Helvetica Neue"/>
                <a:sym typeface="Helvetica Neue"/>
              </a:rPr>
              <a:t> los </a:t>
            </a:r>
            <a:r>
              <a:rPr lang="en-US" sz="900" i="1" err="1">
                <a:solidFill>
                  <a:srgbClr val="333333"/>
                </a:solidFill>
                <a:latin typeface="Helvetica Neue"/>
                <a:ea typeface="Helvetica Neue"/>
                <a:cs typeface="Helvetica Neue"/>
                <a:sym typeface="Helvetica Neue"/>
              </a:rPr>
              <a:t>derechos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ley</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confiere</a:t>
            </a:r>
            <a:r>
              <a:rPr lang="en-US" sz="900" i="1">
                <a:solidFill>
                  <a:srgbClr val="333333"/>
                </a:solidFill>
                <a:latin typeface="Helvetica Neue"/>
                <a:ea typeface="Helvetica Neue"/>
                <a:cs typeface="Helvetica Neue"/>
                <a:sym typeface="Helvetica Neue"/>
              </a:rPr>
              <a:t> al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tanto</a:t>
            </a:r>
            <a:r>
              <a:rPr lang="en-US" sz="900" i="1">
                <a:solidFill>
                  <a:srgbClr val="333333"/>
                </a:solidFill>
                <a:latin typeface="Helvetica Neue"/>
                <a:ea typeface="Helvetica Neue"/>
                <a:cs typeface="Helvetica Neue"/>
                <a:sym typeface="Helvetica Neue"/>
              </a:rPr>
              <a:t>, 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podría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demandar</a:t>
            </a:r>
            <a:r>
              <a:rPr lang="en-US" sz="900" i="1">
                <a:solidFill>
                  <a:srgbClr val="333333"/>
                </a:solidFill>
                <a:latin typeface="Helvetica Neue"/>
                <a:ea typeface="Helvetica Neue"/>
                <a:cs typeface="Helvetica Neue"/>
                <a:sym typeface="Helvetica Neue"/>
              </a:rPr>
              <a:t> a un </a:t>
            </a:r>
            <a:r>
              <a:rPr lang="en-US" sz="900" i="1" err="1">
                <a:solidFill>
                  <a:srgbClr val="333333"/>
                </a:solidFill>
                <a:latin typeface="Helvetica Neue"/>
                <a:ea typeface="Helvetica Neue"/>
                <a:cs typeface="Helvetica Neue"/>
                <a:sym typeface="Helvetica Neue"/>
              </a:rPr>
              <a:t>usuario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a:t>
            </a:r>
            <a:r>
              <a:rPr lang="en-US" sz="900" i="1">
                <a:solidFill>
                  <a:srgbClr val="333333"/>
                </a:solidFill>
                <a:latin typeface="Helvetica Neue"/>
                <a:ea typeface="Helvetica Neue"/>
                <a:cs typeface="Helvetica Neue"/>
                <a:sym typeface="Helvetica Neue"/>
              </a:rPr>
              <a:t>, con </a:t>
            </a:r>
            <a:r>
              <a:rPr lang="en-US" sz="900" i="1" err="1">
                <a:solidFill>
                  <a:srgbClr val="333333"/>
                </a:solidFill>
                <a:latin typeface="Helvetica Neue"/>
                <a:ea typeface="Helvetica Neue"/>
                <a:cs typeface="Helvetica Neue"/>
                <a:sym typeface="Helvetica Neue"/>
              </a:rPr>
              <a:t>cualquier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Creative Commons, </a:t>
            </a:r>
            <a:r>
              <a:rPr lang="en-US" sz="900" i="1" err="1">
                <a:solidFill>
                  <a:srgbClr val="333333"/>
                </a:solidFill>
                <a:latin typeface="Helvetica Neue"/>
                <a:ea typeface="Helvetica Neue"/>
                <a:cs typeface="Helvetica Neue"/>
                <a:sym typeface="Helvetica Neue"/>
              </a:rPr>
              <a:t>hubiera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modificado</a:t>
            </a:r>
            <a:r>
              <a:rPr lang="en-US" sz="900" i="1">
                <a:solidFill>
                  <a:srgbClr val="333333"/>
                </a:solidFill>
                <a:latin typeface="Helvetica Neue"/>
                <a:ea typeface="Helvetica Neue"/>
                <a:cs typeface="Helvetica Neue"/>
                <a:sym typeface="Helvetica Neue"/>
              </a:rPr>
              <a:t> o </a:t>
            </a:r>
            <a:r>
              <a:rPr lang="en-US" sz="900" i="1" err="1">
                <a:solidFill>
                  <a:srgbClr val="333333"/>
                </a:solidFill>
                <a:latin typeface="Helvetica Neue"/>
                <a:ea typeface="Helvetica Neue"/>
                <a:cs typeface="Helvetica Neue"/>
                <a:sym typeface="Helvetica Neue"/>
              </a:rPr>
              <a:t>mutilado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su</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obra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causando</a:t>
            </a:r>
            <a:r>
              <a:rPr lang="en-US" sz="900" i="1">
                <a:solidFill>
                  <a:srgbClr val="333333"/>
                </a:solidFill>
                <a:latin typeface="Helvetica Neue"/>
                <a:ea typeface="Helvetica Neue"/>
                <a:cs typeface="Helvetica Neue"/>
                <a:sym typeface="Helvetica Neue"/>
              </a:rPr>
              <a:t> un </a:t>
            </a:r>
            <a:r>
              <a:rPr lang="en-US" sz="900" i="1" err="1">
                <a:solidFill>
                  <a:srgbClr val="333333"/>
                </a:solidFill>
                <a:latin typeface="Helvetica Neue"/>
                <a:ea typeface="Helvetica Neue"/>
                <a:cs typeface="Helvetica Neue"/>
                <a:sym typeface="Helvetica Neue"/>
              </a:rPr>
              <a:t>perjuicio</a:t>
            </a:r>
            <a:r>
              <a:rPr lang="en-US" sz="900" i="1">
                <a:solidFill>
                  <a:srgbClr val="333333"/>
                </a:solidFill>
                <a:latin typeface="Helvetica Neue"/>
                <a:ea typeface="Helvetica Neue"/>
                <a:cs typeface="Helvetica Neue"/>
                <a:sym typeface="Helvetica Neue"/>
              </a:rPr>
              <a:t> a </a:t>
            </a:r>
            <a:r>
              <a:rPr lang="en-US" sz="900" i="1" err="1">
                <a:solidFill>
                  <a:srgbClr val="333333"/>
                </a:solidFill>
                <a:latin typeface="Helvetica Neue"/>
                <a:ea typeface="Helvetica Neue"/>
                <a:cs typeface="Helvetica Neue"/>
                <a:sym typeface="Helvetica Neue"/>
              </a:rPr>
              <a:t>su</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reputación</a:t>
            </a:r>
            <a:r>
              <a:rPr lang="en-US" sz="900" i="1">
                <a:solidFill>
                  <a:srgbClr val="333333"/>
                </a:solidFill>
                <a:latin typeface="Helvetica Neue"/>
                <a:ea typeface="Helvetica Neue"/>
                <a:cs typeface="Helvetica Neue"/>
                <a:sym typeface="Helvetica Neue"/>
              </a:rPr>
              <a:t> o </a:t>
            </a:r>
            <a:r>
              <a:rPr lang="en-US" sz="900" i="1" err="1">
                <a:solidFill>
                  <a:srgbClr val="333333"/>
                </a:solidFill>
                <a:latin typeface="Helvetica Neue"/>
                <a:ea typeface="Helvetica Neue"/>
                <a:cs typeface="Helvetica Neue"/>
                <a:sym typeface="Helvetica Neue"/>
              </a:rPr>
              <a:t>sus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intereses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descontado</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decisión</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cuándo</a:t>
            </a:r>
            <a:r>
              <a:rPr lang="en-US" sz="900" i="1">
                <a:solidFill>
                  <a:srgbClr val="333333"/>
                </a:solidFill>
                <a:latin typeface="Helvetica Neue"/>
                <a:ea typeface="Helvetica Neue"/>
                <a:cs typeface="Helvetica Neue"/>
                <a:sym typeface="Helvetica Neue"/>
              </a:rPr>
              <a:t> ha </a:t>
            </a:r>
            <a:r>
              <a:rPr lang="en-US" sz="900" i="1" err="1">
                <a:solidFill>
                  <a:srgbClr val="333333"/>
                </a:solidFill>
                <a:latin typeface="Helvetica Neue"/>
                <a:ea typeface="Helvetica Neue"/>
                <a:cs typeface="Helvetica Neue"/>
                <a:sym typeface="Helvetica Neue"/>
              </a:rPr>
              <a:t>habido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mutilación</a:t>
            </a:r>
            <a:r>
              <a:rPr lang="en-US" sz="900" i="1">
                <a:solidFill>
                  <a:srgbClr val="333333"/>
                </a:solidFill>
                <a:latin typeface="Helvetica Neue"/>
                <a:ea typeface="Helvetica Neue"/>
                <a:cs typeface="Helvetica Neue"/>
                <a:sym typeface="Helvetica Neue"/>
              </a:rPr>
              <a:t> y de </a:t>
            </a:r>
            <a:r>
              <a:rPr lang="en-US" sz="900" i="1" err="1">
                <a:solidFill>
                  <a:srgbClr val="333333"/>
                </a:solidFill>
                <a:latin typeface="Helvetica Neue"/>
                <a:ea typeface="Helvetica Neue"/>
                <a:cs typeface="Helvetica Neue"/>
                <a:sym typeface="Helvetica Neue"/>
              </a:rPr>
              <a:t>cuándo</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mutilación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perjudica</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reputación</a:t>
            </a:r>
            <a:r>
              <a:rPr lang="en-US" sz="900" i="1">
                <a:solidFill>
                  <a:srgbClr val="333333"/>
                </a:solidFill>
                <a:latin typeface="Helvetica Neue"/>
                <a:ea typeface="Helvetica Neue"/>
                <a:cs typeface="Helvetica Neue"/>
                <a:sym typeface="Helvetica Neue"/>
              </a:rPr>
              <a:t> o los </a:t>
            </a:r>
            <a:r>
              <a:rPr lang="en-US" sz="900" i="1" err="1">
                <a:solidFill>
                  <a:srgbClr val="333333"/>
                </a:solidFill>
                <a:latin typeface="Helvetica Neue"/>
                <a:ea typeface="Helvetica Neue"/>
                <a:cs typeface="Helvetica Neue"/>
                <a:sym typeface="Helvetica Neue"/>
              </a:rPr>
              <a:t>intereses</a:t>
            </a:r>
            <a:r>
              <a:rPr lang="en-US" sz="900" i="1">
                <a:solidFill>
                  <a:srgbClr val="333333"/>
                </a:solidFill>
                <a:latin typeface="Helvetica Neue"/>
                <a:ea typeface="Helvetica Neue"/>
                <a:cs typeface="Helvetica Neue"/>
                <a:sym typeface="Helvetica Neue"/>
              </a:rPr>
              <a:t> del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quedaría</a:t>
            </a:r>
            <a:r>
              <a:rPr lang="en-US" sz="900" i="1">
                <a:solidFill>
                  <a:srgbClr val="333333"/>
                </a:solidFill>
                <a:latin typeface="Helvetica Neue"/>
                <a:ea typeface="Helvetica Neue"/>
                <a:cs typeface="Helvetica Neue"/>
                <a:sym typeface="Helvetica Neue"/>
              </a:rPr>
              <a:t> en </a:t>
            </a:r>
            <a:r>
              <a:rPr lang="en-US" sz="900" i="1" err="1">
                <a:solidFill>
                  <a:srgbClr val="333333"/>
                </a:solidFill>
                <a:latin typeface="Helvetica Neue"/>
                <a:ea typeface="Helvetica Neue"/>
                <a:cs typeface="Helvetica Neue"/>
                <a:sym typeface="Helvetica Neue"/>
              </a:rPr>
              <a:t>manos</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cada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Juez</a:t>
            </a:r>
            <a:r>
              <a:rPr lang="en-US" sz="900" i="1">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20</a:t>
            </a:fld>
            <a:endParaRPr/>
          </a:p>
        </p:txBody>
      </p:sp>
      <p:pic>
        <p:nvPicPr>
          <p:cNvPr id="166" name="Google Shape;166;p19" descr="Figura 01. Modelo Cliente Servidor"/>
          <p:cNvPicPr preferRelativeResize="0"/>
          <p:nvPr/>
        </p:nvPicPr>
        <p:blipFill rotWithShape="1">
          <a:blip r:embed="rId3">
            <a:alphaModFix/>
          </a:blip>
          <a:srcRect/>
          <a:stretch/>
        </p:blipFill>
        <p:spPr>
          <a:xfrm>
            <a:off x="1547664" y="1203598"/>
            <a:ext cx="53911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6025" y="-2053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cliente servidor</a:t>
            </a:r>
            <a:endParaRPr/>
          </a:p>
        </p:txBody>
      </p:sp>
      <p:sp>
        <p:nvSpPr>
          <p:cNvPr id="172" name="Google Shape;172;p20"/>
          <p:cNvSpPr txBox="1">
            <a:spLocks noGrp="1"/>
          </p:cNvSpPr>
          <p:nvPr>
            <p:ph type="body" idx="1"/>
          </p:nvPr>
        </p:nvSpPr>
        <p:spPr>
          <a:xfrm>
            <a:off x="0" y="483518"/>
            <a:ext cx="91440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a:solidFill>
                  <a:schemeClr val="bg2">
                    <a:lumMod val="25000"/>
                  </a:schemeClr>
                </a:solidFill>
                <a:latin typeface="Sniglet"/>
                <a:ea typeface="Sniglet"/>
                <a:cs typeface="Sniglet"/>
                <a:sym typeface="Sniglet"/>
              </a:rPr>
              <a:t>En base a su topología:</a:t>
            </a:r>
            <a:endParaRPr sz="1600">
              <a:solidFill>
                <a:schemeClr val="bg2">
                  <a:lumMod val="25000"/>
                </a:schemeClr>
              </a:solidFill>
            </a:endParaRPr>
          </a:p>
          <a:p>
            <a:pPr marL="457200" lvl="0" indent="-228600" algn="l" rtl="0">
              <a:lnSpc>
                <a:spcPct val="100000"/>
              </a:lnSpc>
              <a:spcBef>
                <a:spcPts val="600"/>
              </a:spcBef>
              <a:spcAft>
                <a:spcPts val="0"/>
              </a:spcAft>
              <a:buSzPts val="1600"/>
              <a:buNone/>
            </a:pPr>
            <a:endParaRPr sz="1600">
              <a:solidFill>
                <a:schemeClr val="bg2">
                  <a:lumMod val="25000"/>
                </a:schemeClr>
              </a:solidFill>
              <a:latin typeface="Sniglet"/>
              <a:ea typeface="Sniglet"/>
              <a:cs typeface="Sniglet"/>
              <a:sym typeface="Sniglet"/>
            </a:endParaRPr>
          </a:p>
          <a:p>
            <a:pPr marL="457200" lvl="0" indent="-330200" algn="l" rtl="0">
              <a:lnSpc>
                <a:spcPct val="100000"/>
              </a:lnSpc>
              <a:spcBef>
                <a:spcPts val="600"/>
              </a:spcBef>
              <a:spcAft>
                <a:spcPts val="0"/>
              </a:spcAft>
              <a:buSzPts val="1600"/>
              <a:buChar char="✘"/>
            </a:pPr>
            <a:r>
              <a:rPr lang="es-ES" sz="1600">
                <a:solidFill>
                  <a:schemeClr val="bg2">
                    <a:lumMod val="25000"/>
                  </a:schemeClr>
                </a:solidFill>
                <a:latin typeface="Sniglet"/>
                <a:ea typeface="Sniglet"/>
                <a:cs typeface="Sniglet"/>
                <a:sym typeface="Sniglet"/>
              </a:rPr>
              <a:t> Arquitecturas centralizadas: los componentes del sistema presentan diferentes roles</a:t>
            </a:r>
            <a:endParaRPr sz="1600">
              <a:solidFill>
                <a:schemeClr val="bg2">
                  <a:lumMod val="25000"/>
                </a:schemeClr>
              </a:solidFill>
            </a:endParaRPr>
          </a:p>
          <a:p>
            <a:pPr marL="457200" lvl="0" indent="-228600" algn="l" rtl="0">
              <a:lnSpc>
                <a:spcPct val="100000"/>
              </a:lnSpc>
              <a:spcBef>
                <a:spcPts val="600"/>
              </a:spcBef>
              <a:spcAft>
                <a:spcPts val="0"/>
              </a:spcAft>
              <a:buSzPts val="1600"/>
              <a:buNone/>
            </a:pPr>
            <a:endParaRPr sz="1600">
              <a:solidFill>
                <a:schemeClr val="bg2">
                  <a:lumMod val="25000"/>
                </a:schemeClr>
              </a:solidFill>
              <a:latin typeface="Sniglet"/>
              <a:ea typeface="Sniglet"/>
              <a:cs typeface="Sniglet"/>
              <a:sym typeface="Sniglet"/>
            </a:endParaRPr>
          </a:p>
          <a:p>
            <a:pPr marL="914400" lvl="1" indent="-330200" algn="l" rtl="0">
              <a:lnSpc>
                <a:spcPct val="100000"/>
              </a:lnSpc>
              <a:spcBef>
                <a:spcPts val="0"/>
              </a:spcBef>
              <a:spcAft>
                <a:spcPts val="0"/>
              </a:spcAft>
              <a:buSzPts val="1600"/>
              <a:buChar char="○"/>
            </a:pPr>
            <a:r>
              <a:rPr lang="es-ES" sz="1600">
                <a:solidFill>
                  <a:schemeClr val="bg2">
                    <a:lumMod val="25000"/>
                  </a:schemeClr>
                </a:solidFill>
                <a:latin typeface="Sniglet"/>
                <a:ea typeface="Sniglet"/>
                <a:cs typeface="Sniglet"/>
                <a:sym typeface="Sniglet"/>
              </a:rPr>
              <a:t>Paradigma cliente-servidor: dos tipos de elementos servidor que gestiona un recurso y atiende peticiones de clientes</a:t>
            </a:r>
            <a:endParaRPr sz="1600">
              <a:solidFill>
                <a:schemeClr val="bg2">
                  <a:lumMod val="25000"/>
                </a:schemeClr>
              </a:solidFill>
            </a:endParaRPr>
          </a:p>
          <a:p>
            <a:pPr marL="2286000" lvl="4" indent="-228600" algn="l" rtl="0">
              <a:lnSpc>
                <a:spcPct val="100000"/>
              </a:lnSpc>
              <a:spcBef>
                <a:spcPts val="0"/>
              </a:spcBef>
              <a:spcAft>
                <a:spcPts val="0"/>
              </a:spcAft>
              <a:buSzPts val="1600"/>
              <a:buNone/>
            </a:pPr>
            <a:endParaRPr sz="1600">
              <a:solidFill>
                <a:schemeClr val="bg2">
                  <a:lumMod val="25000"/>
                </a:schemeClr>
              </a:solidFill>
              <a:latin typeface="Sniglet"/>
              <a:ea typeface="Sniglet"/>
              <a:cs typeface="Sniglet"/>
              <a:sym typeface="Sniglet"/>
            </a:endParaRPr>
          </a:p>
          <a:p>
            <a:pPr marL="914400" lvl="1" indent="-330200" algn="l" rtl="0">
              <a:lnSpc>
                <a:spcPct val="100000"/>
              </a:lnSpc>
              <a:spcBef>
                <a:spcPts val="0"/>
              </a:spcBef>
              <a:spcAft>
                <a:spcPts val="0"/>
              </a:spcAft>
              <a:buSzPts val="1600"/>
              <a:buChar char="○"/>
            </a:pPr>
            <a:r>
              <a:rPr lang="es-ES" sz="1600">
                <a:solidFill>
                  <a:schemeClr val="bg2">
                    <a:lumMod val="25000"/>
                  </a:schemeClr>
                </a:solidFill>
                <a:latin typeface="Sniglet"/>
                <a:ea typeface="Sniglet"/>
                <a:cs typeface="Sniglet"/>
                <a:sym typeface="Sniglet"/>
              </a:rPr>
              <a:t>Arquitecturas multicapa (n-</a:t>
            </a:r>
            <a:r>
              <a:rPr lang="es-ES" sz="1600" err="1">
                <a:solidFill>
                  <a:schemeClr val="bg2">
                    <a:lumMod val="25000"/>
                  </a:schemeClr>
                </a:solidFill>
                <a:latin typeface="Sniglet"/>
                <a:ea typeface="Sniglet"/>
                <a:cs typeface="Sniglet"/>
                <a:sym typeface="Sniglet"/>
              </a:rPr>
              <a:t>tier</a:t>
            </a:r>
            <a:r>
              <a:rPr lang="es-ES" sz="1600">
                <a:solidFill>
                  <a:schemeClr val="bg2">
                    <a:lumMod val="25000"/>
                  </a:schemeClr>
                </a:solidFill>
                <a:latin typeface="Sniglet"/>
                <a:ea typeface="Sniglet"/>
                <a:cs typeface="Sniglet"/>
                <a:sym typeface="Sniglet"/>
              </a:rPr>
              <a:t> ): generalización del anterior los componentes  pueden emitir peticiones y responder a las peticiones sobre los recursos concretos que gestionan (clientes y servidores a la vez)</a:t>
            </a:r>
            <a:endParaRPr sz="1600">
              <a:solidFill>
                <a:schemeClr val="bg2">
                  <a:lumMod val="25000"/>
                </a:schemeClr>
              </a:solidFill>
            </a:endParaRPr>
          </a:p>
          <a:p>
            <a:pPr marL="457200" lvl="0" indent="-228600" algn="l" rtl="0">
              <a:lnSpc>
                <a:spcPct val="100000"/>
              </a:lnSpc>
              <a:spcBef>
                <a:spcPts val="600"/>
              </a:spcBef>
              <a:spcAft>
                <a:spcPts val="0"/>
              </a:spcAft>
              <a:buSzPts val="1600"/>
              <a:buNone/>
            </a:pPr>
            <a:endParaRPr sz="1600">
              <a:solidFill>
                <a:schemeClr val="bg2">
                  <a:lumMod val="25000"/>
                </a:schemeClr>
              </a:solidFill>
              <a:latin typeface="Sniglet"/>
              <a:ea typeface="Sniglet"/>
              <a:cs typeface="Sniglet"/>
              <a:sym typeface="Sniglet"/>
            </a:endParaRPr>
          </a:p>
          <a:p>
            <a:pPr marL="457200" lvl="0" indent="-330200" algn="l" rtl="0">
              <a:lnSpc>
                <a:spcPct val="100000"/>
              </a:lnSpc>
              <a:spcBef>
                <a:spcPts val="600"/>
              </a:spcBef>
              <a:spcAft>
                <a:spcPts val="0"/>
              </a:spcAft>
              <a:buSzPts val="1600"/>
              <a:buChar char="✘"/>
            </a:pPr>
            <a:r>
              <a:rPr lang="es-ES" sz="1600">
                <a:solidFill>
                  <a:schemeClr val="bg2">
                    <a:lumMod val="25000"/>
                  </a:schemeClr>
                </a:solidFill>
                <a:latin typeface="Sniglet"/>
                <a:ea typeface="Sniglet"/>
                <a:cs typeface="Sniglet"/>
                <a:sym typeface="Sniglet"/>
              </a:rPr>
              <a:t>• Arquitecturas descentralizadas: todos los componentes tienen las mismas responsabilidades y funciones</a:t>
            </a:r>
            <a:endParaRPr sz="1600">
              <a:solidFill>
                <a:schemeClr val="bg2">
                  <a:lumMod val="25000"/>
                </a:schemeClr>
              </a:solidFill>
            </a:endParaRPr>
          </a:p>
          <a:p>
            <a:pPr marL="457200" lvl="0" indent="-228600" algn="l" rtl="0">
              <a:lnSpc>
                <a:spcPct val="100000"/>
              </a:lnSpc>
              <a:spcBef>
                <a:spcPts val="600"/>
              </a:spcBef>
              <a:spcAft>
                <a:spcPts val="0"/>
              </a:spcAft>
              <a:buSzPts val="1600"/>
              <a:buNone/>
            </a:pPr>
            <a:endParaRPr sz="1600">
              <a:solidFill>
                <a:schemeClr val="bg2">
                  <a:lumMod val="25000"/>
                </a:schemeClr>
              </a:solidFill>
              <a:latin typeface="Sniglet"/>
              <a:ea typeface="Sniglet"/>
              <a:cs typeface="Sniglet"/>
              <a:sym typeface="Sniglet"/>
            </a:endParaRPr>
          </a:p>
          <a:p>
            <a:pPr marL="914400" lvl="1" indent="-330200" algn="l" rtl="0">
              <a:lnSpc>
                <a:spcPct val="100000"/>
              </a:lnSpc>
              <a:spcBef>
                <a:spcPts val="0"/>
              </a:spcBef>
              <a:spcAft>
                <a:spcPts val="0"/>
              </a:spcAft>
              <a:buSzPts val="1600"/>
              <a:buChar char="○"/>
            </a:pPr>
            <a:r>
              <a:rPr lang="es-ES" sz="1600">
                <a:solidFill>
                  <a:schemeClr val="bg2">
                    <a:lumMod val="25000"/>
                  </a:schemeClr>
                </a:solidFill>
                <a:latin typeface="Sniglet"/>
                <a:ea typeface="Sniglet"/>
                <a:cs typeface="Sniglet"/>
                <a:sym typeface="Sniglet"/>
              </a:rPr>
              <a:t>Sistemas entre iguales (peer-</a:t>
            </a:r>
            <a:r>
              <a:rPr lang="es-ES" sz="1600" err="1">
                <a:solidFill>
                  <a:schemeClr val="bg2">
                    <a:lumMod val="25000"/>
                  </a:schemeClr>
                </a:solidFill>
                <a:latin typeface="Sniglet"/>
                <a:ea typeface="Sniglet"/>
                <a:cs typeface="Sniglet"/>
                <a:sym typeface="Sniglet"/>
              </a:rPr>
              <a:t>to</a:t>
            </a:r>
            <a:r>
              <a:rPr lang="es-ES" sz="1600">
                <a:solidFill>
                  <a:schemeClr val="bg2">
                    <a:lumMod val="25000"/>
                  </a:schemeClr>
                </a:solidFill>
                <a:latin typeface="Sniglet"/>
                <a:ea typeface="Sniglet"/>
                <a:cs typeface="Sniglet"/>
                <a:sym typeface="Sniglet"/>
              </a:rPr>
              <a:t>-peer )</a:t>
            </a:r>
            <a:endParaRPr sz="1600">
              <a:solidFill>
                <a:schemeClr val="bg2">
                  <a:lumMod val="25000"/>
                </a:schemeClr>
              </a:solidFill>
            </a:endParaRPr>
          </a:p>
        </p:txBody>
      </p:sp>
      <p:sp>
        <p:nvSpPr>
          <p:cNvPr id="173" name="Google Shape;173;p2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6025" y="267494"/>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Cliente Servidor</a:t>
            </a:r>
            <a:endParaRPr/>
          </a:p>
        </p:txBody>
      </p:sp>
      <p:sp>
        <p:nvSpPr>
          <p:cNvPr id="179" name="Google Shape;179;p2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22</a:t>
            </a:fld>
            <a:endParaRPr/>
          </a:p>
        </p:txBody>
      </p:sp>
      <p:sp>
        <p:nvSpPr>
          <p:cNvPr id="180" name="Google Shape;180;p21"/>
          <p:cNvSpPr txBox="1">
            <a:spLocks noGrp="1"/>
          </p:cNvSpPr>
          <p:nvPr>
            <p:ph type="body" idx="1"/>
          </p:nvPr>
        </p:nvSpPr>
        <p:spPr>
          <a:xfrm>
            <a:off x="457200" y="1059582"/>
            <a:ext cx="843528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a:t>En base a su estructura:</a:t>
            </a:r>
            <a:endParaRPr sz="1600"/>
          </a:p>
          <a:p>
            <a:pPr marL="457200" lvl="0" indent="-228600" algn="l" rtl="0">
              <a:lnSpc>
                <a:spcPct val="100000"/>
              </a:lnSpc>
              <a:spcBef>
                <a:spcPts val="600"/>
              </a:spcBef>
              <a:spcAft>
                <a:spcPts val="0"/>
              </a:spcAft>
              <a:buSzPts val="1600"/>
              <a:buNone/>
            </a:pPr>
            <a:endParaRPr sz="1600">
              <a:solidFill>
                <a:schemeClr val="lt1"/>
              </a:solidFill>
              <a:latin typeface="Sniglet"/>
              <a:ea typeface="Sniglet"/>
              <a:cs typeface="Sniglet"/>
              <a:sym typeface="Sniglet"/>
            </a:endParaRPr>
          </a:p>
          <a:p>
            <a:pPr marL="914400" lvl="1" indent="-330200" algn="l" rtl="0">
              <a:lnSpc>
                <a:spcPct val="100000"/>
              </a:lnSpc>
              <a:spcBef>
                <a:spcPts val="0"/>
              </a:spcBef>
              <a:spcAft>
                <a:spcPts val="0"/>
              </a:spcAft>
              <a:buSzPts val="1600"/>
              <a:buChar char="○"/>
            </a:pPr>
            <a:r>
              <a:rPr lang="es-ES" sz="1600"/>
              <a:t>• Basados en capas: elementos del sistema organizados en capas ”especializadas”, donde la comunicación está limitada a componentes de capas contiguas conforme a un flujo preestablecido</a:t>
            </a:r>
            <a:endParaRPr sz="1600"/>
          </a:p>
          <a:p>
            <a:pPr marL="914400" lvl="1" indent="-228600" algn="l" rtl="0">
              <a:lnSpc>
                <a:spcPct val="100000"/>
              </a:lnSpc>
              <a:spcBef>
                <a:spcPts val="0"/>
              </a:spcBef>
              <a:spcAft>
                <a:spcPts val="0"/>
              </a:spcAft>
              <a:buSzPts val="1600"/>
              <a:buNone/>
            </a:pPr>
            <a:endParaRPr sz="1600"/>
          </a:p>
          <a:p>
            <a:pPr marL="914400" lvl="1" indent="-330200" algn="l" rtl="0">
              <a:lnSpc>
                <a:spcPct val="100000"/>
              </a:lnSpc>
              <a:spcBef>
                <a:spcPts val="0"/>
              </a:spcBef>
              <a:spcAft>
                <a:spcPts val="0"/>
              </a:spcAft>
              <a:buSzPts val="1600"/>
              <a:buChar char="○"/>
            </a:pPr>
            <a:r>
              <a:rPr lang="es-ES" sz="1600"/>
              <a:t>• Basados en objetos (componentes): elementos del sistema son objetos autónomos que pueden intercambiar mensajes (llamadas a métodos) a través de la red de comunicaciones</a:t>
            </a:r>
            <a:endParaRPr sz="1600"/>
          </a:p>
          <a:p>
            <a:pPr marL="914400" lvl="1" indent="-228600" algn="l" rtl="0">
              <a:lnSpc>
                <a:spcPct val="100000"/>
              </a:lnSpc>
              <a:spcBef>
                <a:spcPts val="0"/>
              </a:spcBef>
              <a:spcAft>
                <a:spcPts val="0"/>
              </a:spcAft>
              <a:buSzPts val="1600"/>
              <a:buNone/>
            </a:pPr>
            <a:endParaRPr sz="1600"/>
          </a:p>
          <a:p>
            <a:pPr marL="914400" lvl="1" indent="-330200" algn="l" rtl="0">
              <a:lnSpc>
                <a:spcPct val="100000"/>
              </a:lnSpc>
              <a:spcBef>
                <a:spcPts val="0"/>
              </a:spcBef>
              <a:spcAft>
                <a:spcPts val="0"/>
              </a:spcAft>
              <a:buSzPts val="1600"/>
              <a:buChar char="○"/>
            </a:pPr>
            <a:r>
              <a:rPr lang="es-ES" sz="1600"/>
              <a:t>• Basados en eventos: no sigue esquema petición-respuesta elementos del sistema tienen acceso a un ”bus” común donde se envían/recogen eventos a los que se responde Operaciones: suscripción, publicación, notificación</a:t>
            </a:r>
            <a:endParaRPr sz="1600">
              <a:solidFill>
                <a:schemeClr val="lt1"/>
              </a:solidFill>
              <a:latin typeface="Sniglet"/>
              <a:ea typeface="Sniglet"/>
              <a:cs typeface="Sniglet"/>
              <a:sym typeface="Snigle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cliente servidor</a:t>
            </a:r>
            <a:endParaRPr/>
          </a:p>
        </p:txBody>
      </p:sp>
      <p:sp>
        <p:nvSpPr>
          <p:cNvPr id="186" name="Google Shape;186;p22"/>
          <p:cNvSpPr txBox="1">
            <a:spLocks noGrp="1"/>
          </p:cNvSpPr>
          <p:nvPr>
            <p:ph type="body" idx="1"/>
          </p:nvPr>
        </p:nvSpPr>
        <p:spPr>
          <a:xfrm>
            <a:off x="251519" y="1203598"/>
            <a:ext cx="4657405"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200"/>
              <a:t>Servidores de archivos</a:t>
            </a:r>
            <a:endParaRPr sz="1200"/>
          </a:p>
          <a:p>
            <a:pPr marL="457200" lvl="0" indent="-3302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err="1"/>
              <a:t>Msg</a:t>
            </a:r>
            <a:r>
              <a:rPr lang="es-ES" sz="1200"/>
              <a:t>.: Peticiones de archivos</a:t>
            </a:r>
            <a:endParaRPr sz="1200"/>
          </a:p>
          <a:p>
            <a:pPr marL="914400" lvl="1" indent="-330200" algn="l" rtl="0">
              <a:lnSpc>
                <a:spcPct val="100000"/>
              </a:lnSpc>
              <a:spcBef>
                <a:spcPts val="0"/>
              </a:spcBef>
              <a:spcAft>
                <a:spcPts val="0"/>
              </a:spcAft>
              <a:buSzPts val="1600"/>
              <a:buChar char="○"/>
            </a:pPr>
            <a:r>
              <a:rPr lang="es-ES" sz="1200"/>
              <a:t>NFS, SAMBA,...</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Servidores de bases de datos</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err="1"/>
              <a:t>Msg</a:t>
            </a:r>
            <a:r>
              <a:rPr lang="es-ES" sz="1200"/>
              <a:t>.: Peticiones SQL</a:t>
            </a:r>
            <a:endParaRPr sz="1200"/>
          </a:p>
          <a:p>
            <a:pPr marL="914400" lvl="1" indent="-330200" algn="l" rtl="0">
              <a:lnSpc>
                <a:spcPct val="100000"/>
              </a:lnSpc>
              <a:spcBef>
                <a:spcPts val="0"/>
              </a:spcBef>
              <a:spcAft>
                <a:spcPts val="0"/>
              </a:spcAft>
              <a:buSzPts val="1600"/>
              <a:buChar char="○"/>
            </a:pPr>
            <a:r>
              <a:rPr lang="es-ES" sz="1200"/>
              <a:t>Oracle, Sybase, SQL Server,…</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Servidores de transacciones</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err="1"/>
              <a:t>Msg</a:t>
            </a:r>
            <a:r>
              <a:rPr lang="es-ES" sz="1200"/>
              <a:t>.: Transacción (Conjunto </a:t>
            </a:r>
            <a:r>
              <a:rPr lang="es-ES" sz="1200" err="1"/>
              <a:t>depeticiones</a:t>
            </a:r>
            <a:r>
              <a:rPr lang="es-ES" sz="1200"/>
              <a:t> SQL)</a:t>
            </a:r>
            <a:endParaRPr sz="1200"/>
          </a:p>
          <a:p>
            <a:pPr marL="914400" lvl="1" indent="-330200" algn="l" rtl="0">
              <a:lnSpc>
                <a:spcPct val="100000"/>
              </a:lnSpc>
              <a:spcBef>
                <a:spcPts val="0"/>
              </a:spcBef>
              <a:spcAft>
                <a:spcPts val="0"/>
              </a:spcAft>
              <a:buSzPts val="1600"/>
              <a:buChar char="○"/>
            </a:pPr>
            <a:r>
              <a:rPr lang="es-ES" sz="1200"/>
              <a:t>OLP,...</a:t>
            </a:r>
            <a:endParaRPr sz="1200"/>
          </a:p>
          <a:p>
            <a:pPr marL="457200" lvl="0" indent="-228600" algn="l" rtl="0">
              <a:lnSpc>
                <a:spcPct val="100000"/>
              </a:lnSpc>
              <a:spcBef>
                <a:spcPts val="600"/>
              </a:spcBef>
              <a:spcAft>
                <a:spcPts val="0"/>
              </a:spcAft>
              <a:buSzPts val="1600"/>
              <a:buNone/>
            </a:pPr>
            <a:endParaRPr sz="1200"/>
          </a:p>
        </p:txBody>
      </p:sp>
      <p:sp>
        <p:nvSpPr>
          <p:cNvPr id="187" name="Google Shape;187;p22"/>
          <p:cNvSpPr txBox="1">
            <a:spLocks noGrp="1"/>
          </p:cNvSpPr>
          <p:nvPr>
            <p:ph type="body" idx="2"/>
          </p:nvPr>
        </p:nvSpPr>
        <p:spPr>
          <a:xfrm>
            <a:off x="4486594" y="1131590"/>
            <a:ext cx="4657405"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200"/>
              <a:t>Servidores de objetos</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Msg.: Invocación aprocedimientos remotos</a:t>
            </a:r>
            <a:endParaRPr sz="1200"/>
          </a:p>
          <a:p>
            <a:pPr marL="914400" lvl="1" indent="-330200" algn="l" rtl="0">
              <a:lnSpc>
                <a:spcPct val="100000"/>
              </a:lnSpc>
              <a:spcBef>
                <a:spcPts val="0"/>
              </a:spcBef>
              <a:spcAft>
                <a:spcPts val="0"/>
              </a:spcAft>
              <a:buSzPts val="1600"/>
              <a:buChar char="○"/>
            </a:pPr>
            <a:r>
              <a:rPr lang="es-ES" sz="1200"/>
              <a:t>servidores CORBA,OLE/DCOM,...</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Servidores Web</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Msg.: Peticiones HTTP</a:t>
            </a:r>
            <a:endParaRPr sz="1200"/>
          </a:p>
          <a:p>
            <a:pPr marL="914400" lvl="1" indent="-330200" algn="l" rtl="0">
              <a:lnSpc>
                <a:spcPct val="100000"/>
              </a:lnSpc>
              <a:spcBef>
                <a:spcPts val="0"/>
              </a:spcBef>
              <a:spcAft>
                <a:spcPts val="0"/>
              </a:spcAft>
              <a:buSzPts val="1600"/>
              <a:buChar char="○"/>
            </a:pPr>
            <a:r>
              <a:rPr lang="es-ES" sz="1200"/>
              <a:t>servidores HTTP,...</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Servidores de </a:t>
            </a:r>
            <a:r>
              <a:rPr lang="es-ES" sz="1200" b="1" i="1"/>
              <a:t>groupware</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Msg.: Mensajes degroupware, e-mails</a:t>
            </a:r>
            <a:endParaRPr sz="1200"/>
          </a:p>
          <a:p>
            <a:pPr marL="914400" lvl="1" indent="-330200" algn="l" rtl="0">
              <a:lnSpc>
                <a:spcPct val="100000"/>
              </a:lnSpc>
              <a:spcBef>
                <a:spcPts val="0"/>
              </a:spcBef>
              <a:spcAft>
                <a:spcPts val="0"/>
              </a:spcAft>
              <a:buSzPts val="1600"/>
              <a:buChar char="○"/>
            </a:pPr>
            <a:r>
              <a:rPr lang="es-ES" sz="1200"/>
              <a:t>LotusNotes, Exchange, etc.</a:t>
            </a:r>
            <a:endParaRPr sz="1200"/>
          </a:p>
          <a:p>
            <a:pPr marL="457200" lvl="0" indent="-228600" algn="l" rtl="0">
              <a:lnSpc>
                <a:spcPct val="100000"/>
              </a:lnSpc>
              <a:spcBef>
                <a:spcPts val="600"/>
              </a:spcBef>
              <a:spcAft>
                <a:spcPts val="0"/>
              </a:spcAft>
              <a:buSzPts val="1600"/>
              <a:buNone/>
            </a:pPr>
            <a:endParaRPr sz="1200"/>
          </a:p>
        </p:txBody>
      </p:sp>
      <p:sp>
        <p:nvSpPr>
          <p:cNvPr id="188" name="Google Shape;188;p2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23</a:t>
            </a:fld>
            <a:endParaRPr/>
          </a:p>
        </p:txBody>
      </p:sp>
      <p:sp>
        <p:nvSpPr>
          <p:cNvPr id="189" name="Google Shape;189;p22"/>
          <p:cNvSpPr/>
          <p:nvPr/>
        </p:nvSpPr>
        <p:spPr>
          <a:xfrm>
            <a:off x="251520" y="699542"/>
            <a:ext cx="217078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En función del servicio</a:t>
            </a:r>
            <a:endParaRPr sz="16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Tipologias Y modelos</a:t>
            </a:r>
            <a:endParaRPr/>
          </a:p>
        </p:txBody>
      </p:sp>
      <p:sp>
        <p:nvSpPr>
          <p:cNvPr id="195" name="Google Shape;195;p23"/>
          <p:cNvSpPr txBox="1">
            <a:spLocks noGrp="1"/>
          </p:cNvSpPr>
          <p:nvPr>
            <p:ph type="body" idx="1"/>
          </p:nvPr>
        </p:nvSpPr>
        <p:spPr>
          <a:xfrm>
            <a:off x="251520" y="771550"/>
            <a:ext cx="871296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t>Esquema abstracto de aplicaciones distribuidas genéricas (capas)</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Se corresponden con las funciones típicas en un sistema</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Capa de presentación (interfaz de usuario)</a:t>
            </a:r>
            <a:endParaRPr/>
          </a:p>
          <a:p>
            <a:pPr marL="457200" lvl="0" indent="-228600" algn="l" rtl="0">
              <a:lnSpc>
                <a:spcPct val="100000"/>
              </a:lnSpc>
              <a:spcBef>
                <a:spcPts val="600"/>
              </a:spcBef>
              <a:spcAft>
                <a:spcPts val="0"/>
              </a:spcAft>
              <a:buSzPts val="1600"/>
              <a:buNone/>
            </a:pPr>
            <a:endParaRPr sz="1400"/>
          </a:p>
          <a:p>
            <a:pPr marL="914400" lvl="1" indent="-330200" algn="l" rtl="0">
              <a:lnSpc>
                <a:spcPct val="100000"/>
              </a:lnSpc>
              <a:spcBef>
                <a:spcPts val="0"/>
              </a:spcBef>
              <a:spcAft>
                <a:spcPts val="0"/>
              </a:spcAft>
              <a:buSzPts val="1600"/>
              <a:buChar char="○"/>
            </a:pPr>
            <a:r>
              <a:rPr lang="es-ES" sz="1400"/>
              <a:t>interacciona con el usuario, presenta los datos y recibe las entadas</a:t>
            </a:r>
            <a:endParaRPr/>
          </a:p>
          <a:p>
            <a:pPr marL="457200" lvl="0" indent="-330200" algn="l" rtl="0">
              <a:lnSpc>
                <a:spcPct val="100000"/>
              </a:lnSpc>
              <a:spcBef>
                <a:spcPts val="600"/>
              </a:spcBef>
              <a:spcAft>
                <a:spcPts val="0"/>
              </a:spcAft>
              <a:buSzPts val="1600"/>
              <a:buChar char="✘"/>
            </a:pPr>
            <a:r>
              <a:rPr lang="es-ES" sz="1400"/>
              <a:t>Capa de aplicación/negocio (lógica de aplicación)</a:t>
            </a:r>
            <a:endParaRPr/>
          </a:p>
          <a:p>
            <a:pPr marL="457200" lvl="0" indent="-228600" algn="l" rtl="0">
              <a:lnSpc>
                <a:spcPct val="100000"/>
              </a:lnSpc>
              <a:spcBef>
                <a:spcPts val="600"/>
              </a:spcBef>
              <a:spcAft>
                <a:spcPts val="0"/>
              </a:spcAft>
              <a:buSzPts val="1600"/>
              <a:buNone/>
            </a:pPr>
            <a:endParaRPr sz="1400"/>
          </a:p>
          <a:p>
            <a:pPr marL="914400" lvl="1" indent="-330200" algn="l" rtl="0">
              <a:lnSpc>
                <a:spcPct val="100000"/>
              </a:lnSpc>
              <a:spcBef>
                <a:spcPts val="0"/>
              </a:spcBef>
              <a:spcAft>
                <a:spcPts val="0"/>
              </a:spcAft>
              <a:buSzPts val="1600"/>
              <a:buChar char="○"/>
            </a:pPr>
            <a:r>
              <a:rPr lang="es-ES" sz="1400"/>
              <a:t>• responsable de las tareas propias de la aplicación concreta</a:t>
            </a:r>
            <a:endParaRPr/>
          </a:p>
          <a:p>
            <a:pPr marL="914400" lvl="1" indent="-330200" algn="l" rtl="0">
              <a:lnSpc>
                <a:spcPct val="100000"/>
              </a:lnSpc>
              <a:spcBef>
                <a:spcPts val="0"/>
              </a:spcBef>
              <a:spcAft>
                <a:spcPts val="0"/>
              </a:spcAft>
              <a:buSzPts val="1600"/>
              <a:buChar char="○"/>
            </a:pPr>
            <a:r>
              <a:rPr lang="es-ES" sz="1400"/>
              <a:t>• implementa la lógica de la aplicación y aplica las reglas de negocio sobre los datos y las entradas de usuario</a:t>
            </a:r>
            <a:endParaRPr/>
          </a:p>
          <a:p>
            <a:pPr marL="457200" lvl="0" indent="-330200" algn="l" rtl="0">
              <a:lnSpc>
                <a:spcPct val="100000"/>
              </a:lnSpc>
              <a:spcBef>
                <a:spcPts val="600"/>
              </a:spcBef>
              <a:spcAft>
                <a:spcPts val="0"/>
              </a:spcAft>
              <a:buSzPts val="1600"/>
              <a:buChar char="✘"/>
            </a:pPr>
            <a:r>
              <a:rPr lang="es-ES" sz="1400"/>
              <a:t>Capa de datos (almacenamiento y acceso a datos)</a:t>
            </a:r>
            <a:endParaRPr/>
          </a:p>
          <a:p>
            <a:pPr marL="457200" lvl="0" indent="-228600" algn="l" rtl="0">
              <a:lnSpc>
                <a:spcPct val="100000"/>
              </a:lnSpc>
              <a:spcBef>
                <a:spcPts val="600"/>
              </a:spcBef>
              <a:spcAft>
                <a:spcPts val="0"/>
              </a:spcAft>
              <a:buSzPts val="1600"/>
              <a:buNone/>
            </a:pPr>
            <a:endParaRPr sz="1400"/>
          </a:p>
          <a:p>
            <a:pPr marL="914400" lvl="1" indent="-330200" algn="l" rtl="0">
              <a:lnSpc>
                <a:spcPct val="100000"/>
              </a:lnSpc>
              <a:spcBef>
                <a:spcPts val="0"/>
              </a:spcBef>
              <a:spcAft>
                <a:spcPts val="0"/>
              </a:spcAft>
              <a:buSzPts val="1600"/>
              <a:buChar char="○"/>
            </a:pPr>
            <a:r>
              <a:rPr lang="es-ES" sz="1400"/>
              <a:t>responsable de la gestión y almacenamiento permanente de los datos</a:t>
            </a:r>
            <a:endParaRPr sz="1400"/>
          </a:p>
        </p:txBody>
      </p:sp>
      <p:sp>
        <p:nvSpPr>
          <p:cNvPr id="196" name="Google Shape;196;p2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0" y="267494"/>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Tipologias Y modelos</a:t>
            </a:r>
            <a:endParaRPr/>
          </a:p>
        </p:txBody>
      </p:sp>
      <p:sp>
        <p:nvSpPr>
          <p:cNvPr id="202" name="Google Shape;202;p24"/>
          <p:cNvSpPr txBox="1">
            <a:spLocks noGrp="1"/>
          </p:cNvSpPr>
          <p:nvPr>
            <p:ph type="body" idx="1"/>
          </p:nvPr>
        </p:nvSpPr>
        <p:spPr>
          <a:xfrm>
            <a:off x="457200" y="1507925"/>
            <a:ext cx="814724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2400"/>
              <a:t>Cada tipo de sistema cliente-servidor distribuye esas capas de modo distinto entre los componentes cliente y servidor</a:t>
            </a:r>
            <a:endParaRPr sz="2400"/>
          </a:p>
        </p:txBody>
      </p:sp>
      <p:sp>
        <p:nvSpPr>
          <p:cNvPr id="203" name="Google Shape;203;p2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6025" y="58166"/>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Tipologías y Modelos</a:t>
            </a:r>
            <a:endParaRPr/>
          </a:p>
        </p:txBody>
      </p:sp>
      <p:sp>
        <p:nvSpPr>
          <p:cNvPr id="209" name="Google Shape;209;p25"/>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10" name="Google Shape;210;p25"/>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11" name="Google Shape;211;p2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26</a:t>
            </a:fld>
            <a:endParaRPr/>
          </a:p>
        </p:txBody>
      </p:sp>
      <p:pic>
        <p:nvPicPr>
          <p:cNvPr id="212" name="Google Shape;212;p25"/>
          <p:cNvPicPr preferRelativeResize="0"/>
          <p:nvPr/>
        </p:nvPicPr>
        <p:blipFill rotWithShape="1">
          <a:blip r:embed="rId3">
            <a:alphaModFix/>
          </a:blip>
          <a:srcRect/>
          <a:stretch/>
        </p:blipFill>
        <p:spPr>
          <a:xfrm>
            <a:off x="2699792" y="771550"/>
            <a:ext cx="3086100" cy="3952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Tipología y Modelos</a:t>
            </a:r>
            <a:endParaRPr/>
          </a:p>
        </p:txBody>
      </p:sp>
      <p:sp>
        <p:nvSpPr>
          <p:cNvPr id="218" name="Google Shape;218;p26"/>
          <p:cNvSpPr txBox="1">
            <a:spLocks noGrp="1"/>
          </p:cNvSpPr>
          <p:nvPr>
            <p:ph type="body" idx="1"/>
          </p:nvPr>
        </p:nvSpPr>
        <p:spPr>
          <a:xfrm>
            <a:off x="395536" y="627534"/>
            <a:ext cx="3994500" cy="3417900"/>
          </a:xfrm>
          <a:prstGeom prst="rect">
            <a:avLst/>
          </a:prstGeom>
          <a:noFill/>
          <a:ln>
            <a:noFill/>
          </a:ln>
        </p:spPr>
        <p:txBody>
          <a:bodyPr spcFirstLastPara="1" wrap="square" lIns="91425" tIns="91425" rIns="91425" bIns="91425" anchor="t" anchorCtr="0">
            <a:noAutofit/>
          </a:bodyPr>
          <a:lstStyle/>
          <a:p>
            <a:pPr marL="342900" lvl="0" indent="-342900" algn="l" rtl="0">
              <a:lnSpc>
                <a:spcPct val="100000"/>
              </a:lnSpc>
              <a:spcBef>
                <a:spcPts val="600"/>
              </a:spcBef>
              <a:spcAft>
                <a:spcPts val="0"/>
              </a:spcAft>
              <a:buSzPts val="1600"/>
              <a:buAutoNum type="arabicPeriod"/>
            </a:pPr>
            <a:r>
              <a:rPr lang="es-ES" sz="1200" b="1" i="1">
                <a:latin typeface="Sniglet"/>
                <a:ea typeface="Sniglet"/>
                <a:cs typeface="Sniglet"/>
                <a:sym typeface="Sniglet"/>
              </a:rPr>
              <a:t>Modelo de cliente ligero (thin-client). </a:t>
            </a:r>
            <a:endParaRPr/>
          </a:p>
          <a:p>
            <a:pPr marL="342900" lvl="2" indent="-241300" algn="l" rtl="0">
              <a:lnSpc>
                <a:spcPct val="100000"/>
              </a:lnSpc>
              <a:spcBef>
                <a:spcPts val="0"/>
              </a:spcBef>
              <a:spcAft>
                <a:spcPts val="0"/>
              </a:spcAft>
              <a:buSzPts val="1600"/>
              <a:buNone/>
            </a:pPr>
            <a:endParaRPr sz="1200">
              <a:latin typeface="Sniglet"/>
              <a:ea typeface="Sniglet"/>
              <a:cs typeface="Sniglet"/>
              <a:sym typeface="Sniglet"/>
            </a:endParaRPr>
          </a:p>
          <a:p>
            <a:pPr marL="800100" lvl="3" indent="-342900" algn="l" rtl="0">
              <a:lnSpc>
                <a:spcPct val="100000"/>
              </a:lnSpc>
              <a:spcBef>
                <a:spcPts val="0"/>
              </a:spcBef>
              <a:spcAft>
                <a:spcPts val="0"/>
              </a:spcAft>
              <a:buSzPts val="1600"/>
              <a:buChar char="●"/>
            </a:pPr>
            <a:r>
              <a:rPr lang="es-ES" sz="1200">
                <a:latin typeface="Sniglet"/>
                <a:ea typeface="Sniglet"/>
                <a:cs typeface="Sniglet"/>
                <a:sym typeface="Sniglet"/>
              </a:rPr>
              <a:t>Todo el procesamiento de las aplicaciones y la gestión de los datos se lleva a cabo en el servidor.</a:t>
            </a:r>
            <a:endParaRPr/>
          </a:p>
          <a:p>
            <a:pPr marL="342900" lvl="2" indent="-241300" algn="l" rtl="0">
              <a:lnSpc>
                <a:spcPct val="100000"/>
              </a:lnSpc>
              <a:spcBef>
                <a:spcPts val="0"/>
              </a:spcBef>
              <a:spcAft>
                <a:spcPts val="0"/>
              </a:spcAft>
              <a:buSzPts val="1600"/>
              <a:buNone/>
            </a:pPr>
            <a:endParaRPr sz="1200">
              <a:latin typeface="Sniglet"/>
              <a:ea typeface="Sniglet"/>
              <a:cs typeface="Sniglet"/>
              <a:sym typeface="Sniglet"/>
            </a:endParaRPr>
          </a:p>
          <a:p>
            <a:pPr marL="800100" lvl="3" indent="-342900" algn="l" rtl="0">
              <a:lnSpc>
                <a:spcPct val="100000"/>
              </a:lnSpc>
              <a:spcBef>
                <a:spcPts val="0"/>
              </a:spcBef>
              <a:spcAft>
                <a:spcPts val="0"/>
              </a:spcAft>
              <a:buSzPts val="1600"/>
              <a:buChar char="●"/>
            </a:pPr>
            <a:r>
              <a:rPr lang="es-ES" sz="1200">
                <a:latin typeface="Sniglet"/>
                <a:ea typeface="Sniglet"/>
                <a:cs typeface="Sniglet"/>
                <a:sym typeface="Sniglet"/>
              </a:rPr>
              <a:t>El cliente simplemente es responsable de la capa de presentación del software.</a:t>
            </a:r>
            <a:endParaRPr/>
          </a:p>
          <a:p>
            <a:pPr marL="457200" lvl="0" indent="-228600" algn="l" rtl="0">
              <a:lnSpc>
                <a:spcPct val="100000"/>
              </a:lnSpc>
              <a:spcBef>
                <a:spcPts val="600"/>
              </a:spcBef>
              <a:spcAft>
                <a:spcPts val="0"/>
              </a:spcAft>
              <a:buSzPts val="1600"/>
              <a:buNone/>
            </a:pPr>
            <a:endParaRPr sz="1200">
              <a:latin typeface="Sniglet"/>
              <a:ea typeface="Sniglet"/>
              <a:cs typeface="Sniglet"/>
              <a:sym typeface="Sniglet"/>
            </a:endParaRPr>
          </a:p>
        </p:txBody>
      </p:sp>
      <p:sp>
        <p:nvSpPr>
          <p:cNvPr id="219" name="Google Shape;219;p26"/>
          <p:cNvSpPr txBox="1">
            <a:spLocks noGrp="1"/>
          </p:cNvSpPr>
          <p:nvPr>
            <p:ph type="body" idx="2"/>
          </p:nvPr>
        </p:nvSpPr>
        <p:spPr>
          <a:xfrm>
            <a:off x="4692275" y="699542"/>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200">
                <a:latin typeface="Sniglet"/>
                <a:ea typeface="Sniglet"/>
                <a:cs typeface="Sniglet"/>
                <a:sym typeface="Sniglet"/>
              </a:rPr>
              <a:t>2. </a:t>
            </a:r>
            <a:r>
              <a:rPr lang="es-ES" sz="1200" b="1" i="1">
                <a:latin typeface="Sniglet"/>
                <a:ea typeface="Sniglet"/>
                <a:cs typeface="Sniglet"/>
                <a:sym typeface="Sniglet"/>
              </a:rPr>
              <a:t>Modelo de cliente pesado (fat-client). </a:t>
            </a:r>
            <a:endParaRPr/>
          </a:p>
          <a:p>
            <a:pPr marL="457200" lvl="0" indent="-228600" algn="l" rtl="0">
              <a:lnSpc>
                <a:spcPct val="100000"/>
              </a:lnSpc>
              <a:spcBef>
                <a:spcPts val="600"/>
              </a:spcBef>
              <a:spcAft>
                <a:spcPts val="0"/>
              </a:spcAft>
              <a:buSzPts val="1600"/>
              <a:buNone/>
            </a:pPr>
            <a:endParaRPr sz="1200" b="1" i="1">
              <a:latin typeface="Sniglet"/>
              <a:ea typeface="Sniglet"/>
              <a:cs typeface="Sniglet"/>
              <a:sym typeface="Sniglet"/>
            </a:endParaRPr>
          </a:p>
          <a:p>
            <a:pPr marL="914400" lvl="1" indent="-330200" algn="l" rtl="0">
              <a:lnSpc>
                <a:spcPct val="100000"/>
              </a:lnSpc>
              <a:spcBef>
                <a:spcPts val="0"/>
              </a:spcBef>
              <a:spcAft>
                <a:spcPts val="0"/>
              </a:spcAft>
              <a:buSzPts val="1600"/>
              <a:buChar char="○"/>
            </a:pPr>
            <a:r>
              <a:rPr lang="es-ES" sz="1200">
                <a:latin typeface="Sniglet"/>
                <a:ea typeface="Sniglet"/>
                <a:cs typeface="Sniglet"/>
                <a:sym typeface="Sniglet"/>
              </a:rPr>
              <a:t>En este modelo, el servidor solamente es responsable de la gestión de los datos.</a:t>
            </a:r>
            <a:endParaRPr/>
          </a:p>
          <a:p>
            <a:pPr marL="457200" lvl="0" indent="-228600" algn="l" rtl="0">
              <a:lnSpc>
                <a:spcPct val="100000"/>
              </a:lnSpc>
              <a:spcBef>
                <a:spcPts val="600"/>
              </a:spcBef>
              <a:spcAft>
                <a:spcPts val="0"/>
              </a:spcAft>
              <a:buSzPts val="1600"/>
              <a:buNone/>
            </a:pPr>
            <a:endParaRPr sz="1200">
              <a:latin typeface="Sniglet"/>
              <a:ea typeface="Sniglet"/>
              <a:cs typeface="Sniglet"/>
              <a:sym typeface="Sniglet"/>
            </a:endParaRPr>
          </a:p>
          <a:p>
            <a:pPr marL="914400" lvl="1" indent="-330200" algn="l" rtl="0">
              <a:lnSpc>
                <a:spcPct val="100000"/>
              </a:lnSpc>
              <a:spcBef>
                <a:spcPts val="0"/>
              </a:spcBef>
              <a:spcAft>
                <a:spcPts val="0"/>
              </a:spcAft>
              <a:buSzPts val="1600"/>
              <a:buChar char="○"/>
            </a:pPr>
            <a:r>
              <a:rPr lang="es-ES" sz="1200">
                <a:latin typeface="Sniglet"/>
                <a:ea typeface="Sniglet"/>
                <a:cs typeface="Sniglet"/>
                <a:sym typeface="Sniglet"/>
              </a:rPr>
              <a:t>El software del cliente implementa la lógica de la aplicación y las interacciones con el usuario del sistema.</a:t>
            </a:r>
            <a:endParaRPr/>
          </a:p>
          <a:p>
            <a:pPr marL="457200" lvl="0" indent="-228600" algn="l" rtl="0">
              <a:lnSpc>
                <a:spcPct val="100000"/>
              </a:lnSpc>
              <a:spcBef>
                <a:spcPts val="600"/>
              </a:spcBef>
              <a:spcAft>
                <a:spcPts val="0"/>
              </a:spcAft>
              <a:buSzPts val="1600"/>
              <a:buNone/>
            </a:pPr>
            <a:endParaRPr sz="1200">
              <a:latin typeface="Sniglet"/>
              <a:ea typeface="Sniglet"/>
              <a:cs typeface="Sniglet"/>
              <a:sym typeface="Sniglet"/>
            </a:endParaRPr>
          </a:p>
        </p:txBody>
      </p:sp>
      <p:sp>
        <p:nvSpPr>
          <p:cNvPr id="220" name="Google Shape;220;p2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27</a:t>
            </a:fld>
            <a:endParaRPr/>
          </a:p>
        </p:txBody>
      </p:sp>
      <p:pic>
        <p:nvPicPr>
          <p:cNvPr id="221" name="Google Shape;221;p26"/>
          <p:cNvPicPr preferRelativeResize="0"/>
          <p:nvPr/>
        </p:nvPicPr>
        <p:blipFill rotWithShape="1">
          <a:blip r:embed="rId3">
            <a:alphaModFix/>
          </a:blip>
          <a:srcRect/>
          <a:stretch/>
        </p:blipFill>
        <p:spPr>
          <a:xfrm>
            <a:off x="1691680" y="2571750"/>
            <a:ext cx="5328592" cy="239125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Cliente Ligero</a:t>
            </a:r>
            <a:endParaRPr/>
          </a:p>
        </p:txBody>
      </p:sp>
      <p:sp>
        <p:nvSpPr>
          <p:cNvPr id="227" name="Google Shape;227;p27"/>
          <p:cNvSpPr txBox="1">
            <a:spLocks noGrp="1"/>
          </p:cNvSpPr>
          <p:nvPr>
            <p:ph type="body" idx="1"/>
          </p:nvPr>
        </p:nvSpPr>
        <p:spPr>
          <a:xfrm>
            <a:off x="251520" y="555526"/>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200">
                <a:latin typeface="Sniglet"/>
                <a:ea typeface="Sniglet"/>
                <a:cs typeface="Sniglet"/>
                <a:sym typeface="Sniglet"/>
              </a:rPr>
              <a:t>Una arquitectura de dos capas con clientes ligeros es la más simple que se utiliza cuando los sistemas heredados centralizados, evolucionan a una arquitectura cliente-servidor.</a:t>
            </a:r>
            <a:endParaRPr/>
          </a:p>
          <a:p>
            <a:pPr marL="457200" lvl="0" indent="-228600" algn="l" rtl="0">
              <a:lnSpc>
                <a:spcPct val="100000"/>
              </a:lnSpc>
              <a:spcBef>
                <a:spcPts val="600"/>
              </a:spcBef>
              <a:spcAft>
                <a:spcPts val="0"/>
              </a:spcAft>
              <a:buSzPts val="1600"/>
              <a:buNone/>
            </a:pPr>
            <a:endParaRPr sz="1200">
              <a:latin typeface="Sniglet"/>
              <a:ea typeface="Sniglet"/>
              <a:cs typeface="Sniglet"/>
              <a:sym typeface="Sniglet"/>
            </a:endParaRPr>
          </a:p>
          <a:p>
            <a:pPr marL="914400" lvl="1" indent="-330200" algn="l" rtl="0">
              <a:lnSpc>
                <a:spcPct val="100000"/>
              </a:lnSpc>
              <a:spcBef>
                <a:spcPts val="0"/>
              </a:spcBef>
              <a:spcAft>
                <a:spcPts val="0"/>
              </a:spcAft>
              <a:buSzPts val="1600"/>
              <a:buFont typeface="Arial"/>
              <a:buChar char="•"/>
            </a:pPr>
            <a:r>
              <a:rPr lang="es-ES" sz="1200">
                <a:latin typeface="Sniglet"/>
                <a:ea typeface="Sniglet"/>
                <a:cs typeface="Sniglet"/>
                <a:sym typeface="Sniglet"/>
              </a:rPr>
              <a:t>La interfaz de usuario para estos sistemas se migra a PC’s, y la aplicación en sí misma actúa como un servidor y maneja todo el procesamiento de la aplicación y gestión de datos.</a:t>
            </a:r>
            <a:endParaRPr/>
          </a:p>
          <a:p>
            <a:pPr marL="457200" lvl="0" indent="-228600" algn="l" rtl="0">
              <a:lnSpc>
                <a:spcPct val="100000"/>
              </a:lnSpc>
              <a:spcBef>
                <a:spcPts val="600"/>
              </a:spcBef>
              <a:spcAft>
                <a:spcPts val="0"/>
              </a:spcAft>
              <a:buSzPts val="1600"/>
              <a:buFont typeface="Arial"/>
              <a:buNone/>
            </a:pPr>
            <a:endParaRPr sz="1200">
              <a:latin typeface="Sniglet"/>
              <a:ea typeface="Sniglet"/>
              <a:cs typeface="Sniglet"/>
              <a:sym typeface="Sniglet"/>
            </a:endParaRPr>
          </a:p>
          <a:p>
            <a:pPr marL="914400" lvl="1" indent="-330200" algn="l" rtl="0">
              <a:lnSpc>
                <a:spcPct val="100000"/>
              </a:lnSpc>
              <a:spcBef>
                <a:spcPts val="0"/>
              </a:spcBef>
              <a:spcAft>
                <a:spcPts val="0"/>
              </a:spcAft>
              <a:buSzPts val="1600"/>
              <a:buFont typeface="Arial"/>
              <a:buChar char="•"/>
            </a:pPr>
            <a:r>
              <a:rPr lang="es-ES" sz="1200">
                <a:latin typeface="Sniglet"/>
                <a:ea typeface="Sniglet"/>
                <a:cs typeface="Sniglet"/>
                <a:sym typeface="Sniglet"/>
              </a:rPr>
              <a:t>Un modelo de cliente ligero también puede implementarse cuando los clientes son dispositivos de red sencillos en lugar de PC’s o estaciones de trabajo.</a:t>
            </a:r>
            <a:endParaRPr/>
          </a:p>
          <a:p>
            <a:pPr marL="457200" lvl="0" indent="-228600" algn="l" rtl="0">
              <a:lnSpc>
                <a:spcPct val="100000"/>
              </a:lnSpc>
              <a:spcBef>
                <a:spcPts val="600"/>
              </a:spcBef>
              <a:spcAft>
                <a:spcPts val="0"/>
              </a:spcAft>
              <a:buSzPts val="1600"/>
              <a:buFont typeface="Arial"/>
              <a:buNone/>
            </a:pPr>
            <a:endParaRPr sz="1200">
              <a:latin typeface="Sniglet"/>
              <a:ea typeface="Sniglet"/>
              <a:cs typeface="Sniglet"/>
              <a:sym typeface="Sniglet"/>
            </a:endParaRPr>
          </a:p>
          <a:p>
            <a:pPr marL="914400" lvl="1" indent="-330200" algn="l" rtl="0">
              <a:lnSpc>
                <a:spcPct val="100000"/>
              </a:lnSpc>
              <a:spcBef>
                <a:spcPts val="0"/>
              </a:spcBef>
              <a:spcAft>
                <a:spcPts val="0"/>
              </a:spcAft>
              <a:buSzPts val="1600"/>
              <a:buFont typeface="Arial"/>
              <a:buChar char="•"/>
            </a:pPr>
            <a:r>
              <a:rPr lang="es-ES" sz="1200">
                <a:latin typeface="Sniglet"/>
                <a:ea typeface="Sniglet"/>
                <a:cs typeface="Sniglet"/>
                <a:sym typeface="Sniglet"/>
              </a:rPr>
              <a:t>El dispositivo de red ejecuta un navegador de Internet y la interfaz de usuario es implementada a través de ese sistema.</a:t>
            </a:r>
            <a:endParaRPr/>
          </a:p>
          <a:p>
            <a:pPr marL="457200" lvl="0" indent="-228600" algn="l" rtl="0">
              <a:lnSpc>
                <a:spcPct val="100000"/>
              </a:lnSpc>
              <a:spcBef>
                <a:spcPts val="600"/>
              </a:spcBef>
              <a:spcAft>
                <a:spcPts val="0"/>
              </a:spcAft>
              <a:buSzPts val="1600"/>
              <a:buNone/>
            </a:pPr>
            <a:endParaRPr sz="1200">
              <a:latin typeface="Sniglet"/>
              <a:ea typeface="Sniglet"/>
              <a:cs typeface="Sniglet"/>
              <a:sym typeface="Sniglet"/>
            </a:endParaRPr>
          </a:p>
        </p:txBody>
      </p:sp>
      <p:sp>
        <p:nvSpPr>
          <p:cNvPr id="228" name="Google Shape;228;p27"/>
          <p:cNvSpPr txBox="1">
            <a:spLocks noGrp="1"/>
          </p:cNvSpPr>
          <p:nvPr>
            <p:ph type="body" idx="2"/>
          </p:nvPr>
        </p:nvSpPr>
        <p:spPr>
          <a:xfrm>
            <a:off x="4692275" y="1131590"/>
            <a:ext cx="3994500" cy="3417900"/>
          </a:xfrm>
          <a:prstGeom prst="rect">
            <a:avLst/>
          </a:prstGeom>
          <a:noFill/>
          <a:ln>
            <a:noFill/>
          </a:ln>
        </p:spPr>
        <p:txBody>
          <a:bodyPr spcFirstLastPara="1" wrap="square" lIns="91425" tIns="91425" rIns="91425" bIns="91425" anchor="t" anchorCtr="0">
            <a:noAutofit/>
          </a:bodyPr>
          <a:lstStyle/>
          <a:p>
            <a:pPr marL="914400" lvl="1" indent="-330200" algn="l" rtl="0">
              <a:lnSpc>
                <a:spcPct val="100000"/>
              </a:lnSpc>
              <a:spcBef>
                <a:spcPts val="0"/>
              </a:spcBef>
              <a:spcAft>
                <a:spcPts val="0"/>
              </a:spcAft>
              <a:buSzPts val="1600"/>
              <a:buFont typeface="Arial"/>
              <a:buChar char="•"/>
            </a:pPr>
            <a:r>
              <a:rPr lang="es-ES" sz="1200"/>
              <a:t>Una gran desventaja del modelo de cliente ligero es que ubica una elevada carga de procesamiento, tanto en el servidor como en la red.</a:t>
            </a:r>
            <a:endParaRPr/>
          </a:p>
          <a:p>
            <a:pPr marL="457200" lvl="0" indent="-228600" algn="l" rtl="0">
              <a:lnSpc>
                <a:spcPct val="100000"/>
              </a:lnSpc>
              <a:spcBef>
                <a:spcPts val="600"/>
              </a:spcBef>
              <a:spcAft>
                <a:spcPts val="0"/>
              </a:spcAft>
              <a:buSzPts val="1600"/>
              <a:buFont typeface="Arial"/>
              <a:buNone/>
            </a:pPr>
            <a:endParaRPr sz="1200"/>
          </a:p>
          <a:p>
            <a:pPr marL="457200" lvl="0" indent="-228600" algn="l" rtl="0">
              <a:lnSpc>
                <a:spcPct val="100000"/>
              </a:lnSpc>
              <a:spcBef>
                <a:spcPts val="600"/>
              </a:spcBef>
              <a:spcAft>
                <a:spcPts val="0"/>
              </a:spcAft>
              <a:buSzPts val="1600"/>
              <a:buFont typeface="Arial"/>
              <a:buNone/>
            </a:pPr>
            <a:endParaRPr sz="1200"/>
          </a:p>
          <a:p>
            <a:pPr marL="914400" lvl="1" indent="-330200" algn="l" rtl="0">
              <a:lnSpc>
                <a:spcPct val="100000"/>
              </a:lnSpc>
              <a:spcBef>
                <a:spcPts val="0"/>
              </a:spcBef>
              <a:spcAft>
                <a:spcPts val="0"/>
              </a:spcAft>
              <a:buSzPts val="1600"/>
              <a:buFont typeface="Arial"/>
              <a:buChar char="•"/>
            </a:pPr>
            <a:r>
              <a:rPr lang="es-ES" sz="1200"/>
              <a:t>El servidor es responsable de todos los cálculos, y esto puede implicar la generación de un tráfico significativo en la red entre el cliente y el servidor.</a:t>
            </a:r>
            <a:endParaRPr/>
          </a:p>
          <a:p>
            <a:pPr marL="457200" lvl="0" indent="-228600" algn="l" rtl="0">
              <a:lnSpc>
                <a:spcPct val="100000"/>
              </a:lnSpc>
              <a:spcBef>
                <a:spcPts val="600"/>
              </a:spcBef>
              <a:spcAft>
                <a:spcPts val="0"/>
              </a:spcAft>
              <a:buSzPts val="1600"/>
              <a:buFont typeface="Arial"/>
              <a:buNone/>
            </a:pPr>
            <a:endParaRPr sz="1200"/>
          </a:p>
          <a:p>
            <a:pPr marL="457200" lvl="0" indent="-228600" algn="l" rtl="0">
              <a:lnSpc>
                <a:spcPct val="100000"/>
              </a:lnSpc>
              <a:spcBef>
                <a:spcPts val="600"/>
              </a:spcBef>
              <a:spcAft>
                <a:spcPts val="0"/>
              </a:spcAft>
              <a:buSzPts val="1600"/>
              <a:buFont typeface="Arial"/>
              <a:buNone/>
            </a:pPr>
            <a:endParaRPr sz="1200"/>
          </a:p>
          <a:p>
            <a:pPr marL="914400" lvl="1" indent="-330200" algn="l" rtl="0">
              <a:lnSpc>
                <a:spcPct val="100000"/>
              </a:lnSpc>
              <a:spcBef>
                <a:spcPts val="0"/>
              </a:spcBef>
              <a:spcAft>
                <a:spcPts val="0"/>
              </a:spcAft>
              <a:buSzPts val="1600"/>
              <a:buChar char="○"/>
            </a:pPr>
            <a:r>
              <a:rPr lang="es-ES" sz="1200"/>
              <a:t>Los dispositivos de computación modernos disponen de una gran cantidad de potencia de procesamiento, que es desperdiciada en la aproximación de cliente ligero, liviano o pobre.</a:t>
            </a:r>
            <a:endParaRPr/>
          </a:p>
          <a:p>
            <a:pPr marL="457200" lvl="0" indent="-228600" algn="l" rtl="0">
              <a:lnSpc>
                <a:spcPct val="100000"/>
              </a:lnSpc>
              <a:spcBef>
                <a:spcPts val="600"/>
              </a:spcBef>
              <a:spcAft>
                <a:spcPts val="0"/>
              </a:spcAft>
              <a:buSzPts val="1600"/>
              <a:buNone/>
            </a:pPr>
            <a:endParaRPr sz="1200"/>
          </a:p>
        </p:txBody>
      </p:sp>
      <p:sp>
        <p:nvSpPr>
          <p:cNvPr id="229" name="Google Shape;229;p2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6025" y="58166"/>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Cliente Pesado</a:t>
            </a:r>
            <a:endParaRPr/>
          </a:p>
        </p:txBody>
      </p:sp>
      <p:sp>
        <p:nvSpPr>
          <p:cNvPr id="235" name="Google Shape;235;p28"/>
          <p:cNvSpPr txBox="1">
            <a:spLocks noGrp="1"/>
          </p:cNvSpPr>
          <p:nvPr>
            <p:ph type="body" idx="1"/>
          </p:nvPr>
        </p:nvSpPr>
        <p:spPr>
          <a:xfrm>
            <a:off x="395536" y="1131590"/>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None/>
            </a:pPr>
            <a:r>
              <a:rPr lang="es-ES" sz="1200"/>
              <a:t>El modelo de cliente rico, pesado o gordo hace uso de esta potencia de procesamiento disponible y distribuye, tanto el procesamiento de la lógica de la aplicación, como la presentación al cliente.</a:t>
            </a:r>
            <a:endParaRPr/>
          </a:p>
          <a:p>
            <a:pPr marL="457200" lvl="0" indent="-228600" algn="l" rtl="0">
              <a:lnSpc>
                <a:spcPct val="100000"/>
              </a:lnSpc>
              <a:spcBef>
                <a:spcPts val="600"/>
              </a:spcBef>
              <a:spcAft>
                <a:spcPts val="0"/>
              </a:spcAft>
              <a:buSzPts val="1600"/>
              <a:buFont typeface="Arial"/>
              <a:buNone/>
            </a:pP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Gestiona todas las transacciones de la base de datos.</a:t>
            </a:r>
            <a:endParaRPr/>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Ejemplo: arquitectura de los sistemas bancarios ATM (cajeros automáticos), en donde cada Cajero es un cliente y el servidor es un mainframe que procesa la cuenta del cliente en la base de datos.</a:t>
            </a:r>
            <a:endParaRPr/>
          </a:p>
          <a:p>
            <a:pPr marL="457200" lvl="0" indent="-228600" algn="l" rtl="0">
              <a:lnSpc>
                <a:spcPct val="100000"/>
              </a:lnSpc>
              <a:spcBef>
                <a:spcPts val="600"/>
              </a:spcBef>
              <a:spcAft>
                <a:spcPts val="0"/>
              </a:spcAft>
              <a:buSzPts val="1600"/>
              <a:buNone/>
            </a:pPr>
            <a:endParaRPr sz="1200"/>
          </a:p>
        </p:txBody>
      </p:sp>
      <p:sp>
        <p:nvSpPr>
          <p:cNvPr id="236" name="Google Shape;236;p28"/>
          <p:cNvSpPr txBox="1">
            <a:spLocks noGrp="1"/>
          </p:cNvSpPr>
          <p:nvPr>
            <p:ph type="body" idx="2"/>
          </p:nvPr>
        </p:nvSpPr>
        <p:spPr>
          <a:xfrm>
            <a:off x="4692275" y="1026058"/>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Font typeface="Arial"/>
              <a:buChar char="•"/>
            </a:pPr>
            <a:r>
              <a:rPr lang="es-ES" sz="1200"/>
              <a:t>Aunque el modelo de cliente rico distribuye el procesamiento de forma más efectiva que un modelo de cliente ligero, la gestión del sistema es más compleja.</a:t>
            </a:r>
            <a:endParaRPr/>
          </a:p>
          <a:p>
            <a:pPr marL="457200" lvl="0" indent="-228600" algn="l" rtl="0">
              <a:lnSpc>
                <a:spcPct val="100000"/>
              </a:lnSpc>
              <a:spcBef>
                <a:spcPts val="600"/>
              </a:spcBef>
              <a:spcAft>
                <a:spcPts val="0"/>
              </a:spcAft>
              <a:buSzPts val="1600"/>
              <a:buFont typeface="Arial"/>
              <a:buNone/>
            </a:pPr>
            <a:endParaRPr sz="1200"/>
          </a:p>
          <a:p>
            <a:pPr marL="457200" lvl="0" indent="-228600" algn="l" rtl="0">
              <a:lnSpc>
                <a:spcPct val="100000"/>
              </a:lnSpc>
              <a:spcBef>
                <a:spcPts val="600"/>
              </a:spcBef>
              <a:spcAft>
                <a:spcPts val="0"/>
              </a:spcAft>
              <a:buSzPts val="1600"/>
              <a:buFont typeface="Arial"/>
              <a:buNone/>
            </a:pPr>
            <a:endParaRPr sz="1200"/>
          </a:p>
          <a:p>
            <a:pPr marL="457200" lvl="0" indent="-330200" algn="l" rtl="0">
              <a:lnSpc>
                <a:spcPct val="100000"/>
              </a:lnSpc>
              <a:spcBef>
                <a:spcPts val="600"/>
              </a:spcBef>
              <a:spcAft>
                <a:spcPts val="0"/>
              </a:spcAft>
              <a:buSzPts val="1600"/>
              <a:buFont typeface="Arial"/>
              <a:buChar char="•"/>
            </a:pPr>
            <a:r>
              <a:rPr lang="es-ES" sz="1200"/>
              <a:t>La funcionalidad de la aplicación se expande entre varias computadoras.</a:t>
            </a:r>
            <a:endParaRPr/>
          </a:p>
          <a:p>
            <a:pPr marL="457200" lvl="0" indent="-228600" algn="l" rtl="0">
              <a:lnSpc>
                <a:spcPct val="100000"/>
              </a:lnSpc>
              <a:spcBef>
                <a:spcPts val="600"/>
              </a:spcBef>
              <a:spcAft>
                <a:spcPts val="0"/>
              </a:spcAft>
              <a:buSzPts val="1600"/>
              <a:buFont typeface="Arial"/>
              <a:buNone/>
            </a:pPr>
            <a:endParaRPr sz="1200"/>
          </a:p>
          <a:p>
            <a:pPr marL="457200" lvl="0" indent="-330200" algn="l" rtl="0">
              <a:lnSpc>
                <a:spcPct val="100000"/>
              </a:lnSpc>
              <a:spcBef>
                <a:spcPts val="600"/>
              </a:spcBef>
              <a:spcAft>
                <a:spcPts val="0"/>
              </a:spcAft>
              <a:buSzPts val="1600"/>
              <a:buFont typeface="Arial"/>
              <a:buChar char="•"/>
            </a:pPr>
            <a:r>
              <a:rPr lang="es-ES" sz="1200"/>
              <a:t>Cuando la aplicación software tiene que ser modificada, esto implica la reinstalación en cada computadora cliente.</a:t>
            </a:r>
            <a:endParaRPr/>
          </a:p>
          <a:p>
            <a:pPr marL="457200" lvl="0" indent="-228600" algn="l" rtl="0">
              <a:lnSpc>
                <a:spcPct val="100000"/>
              </a:lnSpc>
              <a:spcBef>
                <a:spcPts val="600"/>
              </a:spcBef>
              <a:spcAft>
                <a:spcPts val="0"/>
              </a:spcAft>
              <a:buSzPts val="1600"/>
              <a:buFont typeface="Arial"/>
              <a:buNone/>
            </a:pPr>
            <a:endParaRPr sz="1200"/>
          </a:p>
          <a:p>
            <a:pPr marL="457200" lvl="0" indent="-228600" algn="l" rtl="0">
              <a:lnSpc>
                <a:spcPct val="100000"/>
              </a:lnSpc>
              <a:spcBef>
                <a:spcPts val="600"/>
              </a:spcBef>
              <a:spcAft>
                <a:spcPts val="0"/>
              </a:spcAft>
              <a:buSzPts val="1600"/>
              <a:buFont typeface="Arial"/>
              <a:buNone/>
            </a:pPr>
            <a:endParaRPr sz="1200"/>
          </a:p>
          <a:p>
            <a:pPr marL="457200" lvl="0" indent="-330200" algn="l" rtl="0">
              <a:lnSpc>
                <a:spcPct val="100000"/>
              </a:lnSpc>
              <a:spcBef>
                <a:spcPts val="600"/>
              </a:spcBef>
              <a:spcAft>
                <a:spcPts val="0"/>
              </a:spcAft>
              <a:buSzPts val="1600"/>
              <a:buChar char="✘"/>
            </a:pPr>
            <a:r>
              <a:rPr lang="es-ES" sz="1200"/>
              <a:t>Esto puede significar un costo importante si hay cientos de clientes en el sistema.</a:t>
            </a:r>
            <a:endParaRPr/>
          </a:p>
          <a:p>
            <a:pPr marL="457200" lvl="0" indent="-228600" algn="l" rtl="0">
              <a:lnSpc>
                <a:spcPct val="100000"/>
              </a:lnSpc>
              <a:spcBef>
                <a:spcPts val="600"/>
              </a:spcBef>
              <a:spcAft>
                <a:spcPts val="0"/>
              </a:spcAft>
              <a:buSzPts val="1600"/>
              <a:buNone/>
            </a:pPr>
            <a:endParaRPr sz="1200"/>
          </a:p>
        </p:txBody>
      </p:sp>
      <p:sp>
        <p:nvSpPr>
          <p:cNvPr id="237" name="Google Shape;237;p2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33" name="Google Shape;33;p1"/>
          <p:cNvSpPr txBox="1">
            <a:spLocks noGrp="1"/>
          </p:cNvSpPr>
          <p:nvPr>
            <p:ph type="ctrTitle"/>
          </p:nvPr>
        </p:nvSpPr>
        <p:spPr>
          <a:xfrm>
            <a:off x="685800" y="2925043"/>
            <a:ext cx="7772400" cy="1158875"/>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6000"/>
              <a:buNone/>
            </a:pPr>
            <a:r>
              <a:rPr lang="es-ES" sz="3200"/>
              <a:t>DWES </a:t>
            </a:r>
            <a:br>
              <a:rPr lang="es-ES" sz="3200"/>
            </a:br>
            <a:r>
              <a:rPr lang="es-ES" sz="3200" b="1"/>
              <a:t> Selección de arquitecturas y herramientas de programación </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¿Cómo distribuir aplicación?: Cliente/Servidor</a:t>
            </a:r>
            <a:endParaRPr/>
          </a:p>
        </p:txBody>
      </p:sp>
      <p:sp>
        <p:nvSpPr>
          <p:cNvPr id="243" name="Google Shape;243;p29"/>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800"/>
              <a:t>Cliente pesado</a:t>
            </a:r>
            <a:endParaRPr sz="1800"/>
          </a:p>
          <a:p>
            <a:pPr marL="457200" lvl="0" indent="-228600" algn="l" rtl="0">
              <a:lnSpc>
                <a:spcPct val="100000"/>
              </a:lnSpc>
              <a:spcBef>
                <a:spcPts val="600"/>
              </a:spcBef>
              <a:spcAft>
                <a:spcPts val="0"/>
              </a:spcAft>
              <a:buSzPts val="1600"/>
              <a:buNone/>
            </a:pPr>
            <a:endParaRPr sz="1800"/>
          </a:p>
          <a:p>
            <a:pPr marL="914400" lvl="1" indent="-330200" algn="l" rtl="0">
              <a:lnSpc>
                <a:spcPct val="100000"/>
              </a:lnSpc>
              <a:spcBef>
                <a:spcPts val="0"/>
              </a:spcBef>
              <a:spcAft>
                <a:spcPts val="0"/>
              </a:spcAft>
              <a:buSzPts val="1600"/>
              <a:buChar char="○"/>
            </a:pPr>
            <a:r>
              <a:rPr lang="es-ES" sz="1800"/>
              <a:t>Servidor de archivos</a:t>
            </a:r>
            <a:endParaRPr sz="1800"/>
          </a:p>
          <a:p>
            <a:pPr marL="914400" lvl="1" indent="-330200" algn="l" rtl="0">
              <a:lnSpc>
                <a:spcPct val="100000"/>
              </a:lnSpc>
              <a:spcBef>
                <a:spcPts val="0"/>
              </a:spcBef>
              <a:spcAft>
                <a:spcPts val="0"/>
              </a:spcAft>
              <a:buSzPts val="1600"/>
              <a:buChar char="○"/>
            </a:pPr>
            <a:r>
              <a:rPr lang="es-ES" sz="1800"/>
              <a:t>Servidor de </a:t>
            </a:r>
            <a:r>
              <a:rPr lang="es-ES" sz="1800" err="1"/>
              <a:t>BD•Servidor</a:t>
            </a:r>
            <a:r>
              <a:rPr lang="es-ES" sz="1800"/>
              <a:t> de </a:t>
            </a:r>
            <a:r>
              <a:rPr lang="es-ES" sz="1800" err="1"/>
              <a:t>obj</a:t>
            </a:r>
            <a:r>
              <a:rPr lang="es-ES" sz="1800"/>
              <a:t>. distribuidos</a:t>
            </a:r>
            <a:endParaRPr sz="1800"/>
          </a:p>
          <a:p>
            <a:pPr marL="457200" lvl="0" indent="-228600" algn="l" rtl="0">
              <a:lnSpc>
                <a:spcPct val="100000"/>
              </a:lnSpc>
              <a:spcBef>
                <a:spcPts val="600"/>
              </a:spcBef>
              <a:spcAft>
                <a:spcPts val="0"/>
              </a:spcAft>
              <a:buSzPts val="1600"/>
              <a:buNone/>
            </a:pPr>
            <a:endParaRPr sz="1800"/>
          </a:p>
        </p:txBody>
      </p:sp>
      <p:sp>
        <p:nvSpPr>
          <p:cNvPr id="244" name="Google Shape;244;p29"/>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800"/>
              <a:t>Cliente ligero (servidor pesado)</a:t>
            </a:r>
            <a:endParaRPr sz="1800"/>
          </a:p>
          <a:p>
            <a:pPr marL="914400" lvl="1" indent="-228600" algn="l" rtl="0">
              <a:lnSpc>
                <a:spcPct val="100000"/>
              </a:lnSpc>
              <a:spcBef>
                <a:spcPts val="0"/>
              </a:spcBef>
              <a:spcAft>
                <a:spcPts val="0"/>
              </a:spcAft>
              <a:buSzPts val="1600"/>
              <a:buNone/>
            </a:pPr>
            <a:endParaRPr sz="1800"/>
          </a:p>
          <a:p>
            <a:pPr marL="914400" lvl="1" indent="-330200" algn="l" rtl="0">
              <a:lnSpc>
                <a:spcPct val="100000"/>
              </a:lnSpc>
              <a:spcBef>
                <a:spcPts val="0"/>
              </a:spcBef>
              <a:spcAft>
                <a:spcPts val="0"/>
              </a:spcAft>
              <a:buSzPts val="1600"/>
              <a:buChar char="○"/>
            </a:pPr>
            <a:r>
              <a:rPr lang="es-ES" sz="1800"/>
              <a:t>Servidor Web</a:t>
            </a:r>
            <a:endParaRPr sz="1800"/>
          </a:p>
          <a:p>
            <a:pPr marL="914400" lvl="1" indent="-330200" algn="l" rtl="0">
              <a:lnSpc>
                <a:spcPct val="100000"/>
              </a:lnSpc>
              <a:spcBef>
                <a:spcPts val="0"/>
              </a:spcBef>
              <a:spcAft>
                <a:spcPts val="0"/>
              </a:spcAft>
              <a:buSzPts val="1600"/>
              <a:buChar char="○"/>
            </a:pPr>
            <a:r>
              <a:rPr lang="es-ES" sz="1800"/>
              <a:t>Servidor de transacciones</a:t>
            </a:r>
            <a:endParaRPr sz="1800"/>
          </a:p>
          <a:p>
            <a:pPr marL="914400" lvl="1" indent="-330200" algn="l" rtl="0">
              <a:lnSpc>
                <a:spcPct val="100000"/>
              </a:lnSpc>
              <a:spcBef>
                <a:spcPts val="0"/>
              </a:spcBef>
              <a:spcAft>
                <a:spcPts val="0"/>
              </a:spcAft>
              <a:buSzPts val="1600"/>
              <a:buChar char="○"/>
            </a:pPr>
            <a:r>
              <a:rPr lang="es-ES" sz="1800"/>
              <a:t>Servidor de Groupware</a:t>
            </a:r>
            <a:endParaRPr sz="1800"/>
          </a:p>
          <a:p>
            <a:pPr marL="914400" lvl="1" indent="-330200" algn="l" rtl="0">
              <a:lnSpc>
                <a:spcPct val="100000"/>
              </a:lnSpc>
              <a:spcBef>
                <a:spcPts val="0"/>
              </a:spcBef>
              <a:spcAft>
                <a:spcPts val="0"/>
              </a:spcAft>
              <a:buSzPts val="1600"/>
              <a:buChar char="○"/>
            </a:pPr>
            <a:r>
              <a:rPr lang="es-ES" sz="1800"/>
              <a:t>Servidor </a:t>
            </a:r>
            <a:r>
              <a:rPr lang="es-ES" sz="1800" err="1"/>
              <a:t>objdistribuidos</a:t>
            </a:r>
            <a:endParaRPr sz="1800"/>
          </a:p>
        </p:txBody>
      </p:sp>
      <p:sp>
        <p:nvSpPr>
          <p:cNvPr id="245" name="Google Shape;245;p2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30</a:t>
            </a:fld>
            <a:endParaRPr/>
          </a:p>
        </p:txBody>
      </p:sp>
      <p:pic>
        <p:nvPicPr>
          <p:cNvPr id="246" name="Google Shape;246;p29"/>
          <p:cNvPicPr preferRelativeResize="0"/>
          <p:nvPr/>
        </p:nvPicPr>
        <p:blipFill rotWithShape="1">
          <a:blip r:embed="rId3">
            <a:alphaModFix/>
          </a:blip>
          <a:srcRect/>
          <a:stretch/>
        </p:blipFill>
        <p:spPr>
          <a:xfrm>
            <a:off x="1691680" y="771550"/>
            <a:ext cx="860425" cy="646112"/>
          </a:xfrm>
          <a:prstGeom prst="rect">
            <a:avLst/>
          </a:prstGeom>
          <a:noFill/>
          <a:ln>
            <a:noFill/>
          </a:ln>
        </p:spPr>
      </p:pic>
      <p:pic>
        <p:nvPicPr>
          <p:cNvPr id="247" name="Google Shape;247;p29"/>
          <p:cNvPicPr preferRelativeResize="0"/>
          <p:nvPr/>
        </p:nvPicPr>
        <p:blipFill rotWithShape="1">
          <a:blip r:embed="rId3">
            <a:alphaModFix/>
          </a:blip>
          <a:srcRect/>
          <a:stretch/>
        </p:blipFill>
        <p:spPr>
          <a:xfrm>
            <a:off x="6228184" y="771550"/>
            <a:ext cx="860425" cy="646112"/>
          </a:xfrm>
          <a:prstGeom prst="rect">
            <a:avLst/>
          </a:prstGeom>
          <a:noFill/>
          <a:ln>
            <a:noFill/>
          </a:ln>
        </p:spPr>
      </p:pic>
      <p:pic>
        <p:nvPicPr>
          <p:cNvPr id="248" name="Google Shape;248;p29"/>
          <p:cNvPicPr preferRelativeResize="0"/>
          <p:nvPr/>
        </p:nvPicPr>
        <p:blipFill rotWithShape="1">
          <a:blip r:embed="rId4">
            <a:alphaModFix/>
          </a:blip>
          <a:srcRect/>
          <a:stretch/>
        </p:blipFill>
        <p:spPr>
          <a:xfrm>
            <a:off x="1979712" y="3435846"/>
            <a:ext cx="4212895" cy="1347167"/>
          </a:xfrm>
          <a:prstGeom prst="rect">
            <a:avLst/>
          </a:prstGeom>
          <a:noFill/>
          <a:ln>
            <a:noFill/>
          </a:ln>
        </p:spPr>
      </p:pic>
      <p:sp>
        <p:nvSpPr>
          <p:cNvPr id="249" name="Google Shape;249;p29"/>
          <p:cNvSpPr txBox="1"/>
          <p:nvPr/>
        </p:nvSpPr>
        <p:spPr>
          <a:xfrm>
            <a:off x="2051720" y="4227934"/>
            <a:ext cx="74251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Cliente</a:t>
            </a:r>
            <a:endParaRPr sz="1400" b="0" i="0" u="none" strike="noStrike" cap="none">
              <a:solidFill>
                <a:srgbClr val="000000"/>
              </a:solidFill>
              <a:latin typeface="Arial"/>
              <a:ea typeface="Arial"/>
              <a:cs typeface="Arial"/>
              <a:sym typeface="Arial"/>
            </a:endParaRPr>
          </a:p>
        </p:txBody>
      </p:sp>
      <p:sp>
        <p:nvSpPr>
          <p:cNvPr id="250" name="Google Shape;250;p29"/>
          <p:cNvSpPr txBox="1"/>
          <p:nvPr/>
        </p:nvSpPr>
        <p:spPr>
          <a:xfrm>
            <a:off x="5292080" y="4227934"/>
            <a:ext cx="8515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Servidor</a:t>
            </a:r>
            <a:endParaRPr sz="1400" b="0" i="0" u="none" strike="noStrike" cap="none">
              <a:solidFill>
                <a:srgbClr val="000000"/>
              </a:solidFill>
              <a:latin typeface="Arial"/>
              <a:ea typeface="Arial"/>
              <a:cs typeface="Arial"/>
              <a:sym typeface="Arial"/>
            </a:endParaRPr>
          </a:p>
        </p:txBody>
      </p:sp>
      <p:sp>
        <p:nvSpPr>
          <p:cNvPr id="251" name="Google Shape;251;p29"/>
          <p:cNvSpPr txBox="1"/>
          <p:nvPr/>
        </p:nvSpPr>
        <p:spPr>
          <a:xfrm>
            <a:off x="2195736" y="3795886"/>
            <a:ext cx="50366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GUI</a:t>
            </a:r>
            <a:endParaRPr sz="1400" b="0" i="0" u="none" strike="noStrike" cap="none">
              <a:solidFill>
                <a:srgbClr val="000000"/>
              </a:solidFill>
              <a:latin typeface="Arial"/>
              <a:ea typeface="Arial"/>
              <a:cs typeface="Arial"/>
              <a:sym typeface="Arial"/>
            </a:endParaRPr>
          </a:p>
        </p:txBody>
      </p:sp>
      <p:sp>
        <p:nvSpPr>
          <p:cNvPr id="252" name="Google Shape;252;p29"/>
          <p:cNvSpPr txBox="1"/>
          <p:nvPr/>
        </p:nvSpPr>
        <p:spPr>
          <a:xfrm>
            <a:off x="3563888" y="3795886"/>
            <a:ext cx="10021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Aplicación</a:t>
            </a:r>
            <a:endParaRPr sz="1400" b="0" i="0" u="none" strike="noStrike" cap="none">
              <a:solidFill>
                <a:srgbClr val="000000"/>
              </a:solidFill>
              <a:latin typeface="Arial"/>
              <a:ea typeface="Arial"/>
              <a:cs typeface="Arial"/>
              <a:sym typeface="Arial"/>
            </a:endParaRPr>
          </a:p>
        </p:txBody>
      </p:sp>
      <p:sp>
        <p:nvSpPr>
          <p:cNvPr id="253" name="Google Shape;253;p29"/>
          <p:cNvSpPr txBox="1"/>
          <p:nvPr/>
        </p:nvSpPr>
        <p:spPr>
          <a:xfrm>
            <a:off x="5436096" y="3776141"/>
            <a:ext cx="6527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Datos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de Distintos Niveles</a:t>
            </a:r>
            <a:endParaRPr/>
          </a:p>
        </p:txBody>
      </p:sp>
      <p:sp>
        <p:nvSpPr>
          <p:cNvPr id="259" name="Google Shape;259;p30"/>
          <p:cNvSpPr txBox="1">
            <a:spLocks noGrp="1"/>
          </p:cNvSpPr>
          <p:nvPr>
            <p:ph type="body" idx="1"/>
          </p:nvPr>
        </p:nvSpPr>
        <p:spPr>
          <a:xfrm>
            <a:off x="457200" y="555526"/>
            <a:ext cx="814724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200"/>
              <a:t>Aplicaciones comerciales se dividen en tres partes</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acceso a datos</a:t>
            </a:r>
            <a:endParaRPr sz="1200"/>
          </a:p>
          <a:p>
            <a:pPr marL="914400" lvl="1" indent="-330200" algn="l" rtl="0">
              <a:lnSpc>
                <a:spcPct val="100000"/>
              </a:lnSpc>
              <a:spcBef>
                <a:spcPts val="0"/>
              </a:spcBef>
              <a:spcAft>
                <a:spcPts val="0"/>
              </a:spcAft>
              <a:buSzPts val="1600"/>
              <a:buChar char="○"/>
            </a:pPr>
            <a:r>
              <a:rPr lang="es-ES" sz="1200"/>
              <a:t>lógica de la aplicación (o lógica del negocio)</a:t>
            </a:r>
            <a:endParaRPr sz="1200"/>
          </a:p>
          <a:p>
            <a:pPr marL="914400" lvl="1" indent="-330200" algn="l" rtl="0">
              <a:lnSpc>
                <a:spcPct val="100000"/>
              </a:lnSpc>
              <a:spcBef>
                <a:spcPts val="0"/>
              </a:spcBef>
              <a:spcAft>
                <a:spcPts val="0"/>
              </a:spcAft>
              <a:buSzPts val="1600"/>
              <a:buChar char="○"/>
            </a:pPr>
            <a:r>
              <a:rPr lang="es-ES" sz="1200"/>
              <a:t>presentación (interfaz de usuario)</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 Acceso a datos</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gestión y acceso a datos persistentes</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Presentación</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presentación de resultados al usuario de forma comprensible</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Lógica del negocio</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el procesamiento</a:t>
            </a:r>
            <a:endParaRPr sz="1200"/>
          </a:p>
          <a:p>
            <a:pPr marL="457200" lvl="0" indent="-228600" algn="l" rtl="0">
              <a:lnSpc>
                <a:spcPct val="100000"/>
              </a:lnSpc>
              <a:spcBef>
                <a:spcPts val="600"/>
              </a:spcBef>
              <a:spcAft>
                <a:spcPts val="0"/>
              </a:spcAft>
              <a:buSzPts val="1600"/>
              <a:buNone/>
            </a:pPr>
            <a:endParaRPr sz="1200"/>
          </a:p>
        </p:txBody>
      </p:sp>
      <p:sp>
        <p:nvSpPr>
          <p:cNvPr id="260" name="Google Shape;260;p3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xfrm>
            <a:off x="0" y="195486"/>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Evolucion Modelo de Capa </a:t>
            </a:r>
            <a:endParaRPr/>
          </a:p>
        </p:txBody>
      </p:sp>
      <p:sp>
        <p:nvSpPr>
          <p:cNvPr id="272" name="Google Shape;272;p32"/>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73" name="Google Shape;273;p32"/>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74" name="Google Shape;274;p3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32</a:t>
            </a:fld>
            <a:endParaRPr/>
          </a:p>
        </p:txBody>
      </p:sp>
      <p:pic>
        <p:nvPicPr>
          <p:cNvPr id="275" name="Google Shape;275;p32"/>
          <p:cNvPicPr preferRelativeResize="0"/>
          <p:nvPr/>
        </p:nvPicPr>
        <p:blipFill rotWithShape="1">
          <a:blip r:embed="rId3">
            <a:alphaModFix/>
          </a:blip>
          <a:srcRect/>
          <a:stretch/>
        </p:blipFill>
        <p:spPr>
          <a:xfrm>
            <a:off x="1558737" y="1347614"/>
            <a:ext cx="5749567" cy="303351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body" idx="1"/>
          </p:nvPr>
        </p:nvSpPr>
        <p:spPr>
          <a:xfrm>
            <a:off x="107504" y="123478"/>
            <a:ext cx="871296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None/>
            </a:pPr>
            <a:r>
              <a:rPr lang="es-ES" sz="1200"/>
              <a:t>En todas las arquitecturas cliente-servidor </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nivel del cliente (</a:t>
            </a:r>
            <a:r>
              <a:rPr lang="es-ES" sz="1200" err="1"/>
              <a:t>clienttier</a:t>
            </a:r>
            <a:r>
              <a:rPr lang="es-ES" sz="1200"/>
              <a:t>): presentación</a:t>
            </a:r>
            <a:endParaRPr sz="1200"/>
          </a:p>
          <a:p>
            <a:pPr marL="914400" lvl="1" indent="-330200" algn="l" rtl="0">
              <a:lnSpc>
                <a:spcPct val="100000"/>
              </a:lnSpc>
              <a:spcBef>
                <a:spcPts val="0"/>
              </a:spcBef>
              <a:spcAft>
                <a:spcPts val="0"/>
              </a:spcAft>
              <a:buSzPts val="1600"/>
              <a:buChar char="○"/>
            </a:pPr>
            <a:r>
              <a:rPr lang="es-ES" sz="1200"/>
              <a:t>nivel de datos (data </a:t>
            </a:r>
            <a:r>
              <a:rPr lang="es-ES" sz="1200" err="1"/>
              <a:t>tier</a:t>
            </a:r>
            <a:r>
              <a:rPr lang="es-ES" sz="1200"/>
              <a:t>): acceso a datos</a:t>
            </a:r>
            <a:endParaRPr sz="1200"/>
          </a:p>
          <a:p>
            <a:pPr marL="457200" lvl="0" indent="-3302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 Arquitectura de dos niveles(2-tier) : C-S clásico</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lógica de la aplicación integrada</a:t>
            </a:r>
            <a:endParaRPr sz="1200"/>
          </a:p>
          <a:p>
            <a:pPr marL="1371600" lvl="2" indent="-330200" algn="l" rtl="0">
              <a:lnSpc>
                <a:spcPct val="100000"/>
              </a:lnSpc>
              <a:spcBef>
                <a:spcPts val="0"/>
              </a:spcBef>
              <a:spcAft>
                <a:spcPts val="0"/>
              </a:spcAft>
              <a:buSzPts val="1600"/>
              <a:buChar char="■"/>
            </a:pPr>
            <a:r>
              <a:rPr lang="es-ES" sz="1200"/>
              <a:t>o bien con la presentación</a:t>
            </a:r>
            <a:endParaRPr sz="1200"/>
          </a:p>
          <a:p>
            <a:pPr marL="1371600" lvl="2" indent="-330200" algn="l" rtl="0">
              <a:lnSpc>
                <a:spcPct val="100000"/>
              </a:lnSpc>
              <a:spcBef>
                <a:spcPts val="0"/>
              </a:spcBef>
              <a:spcAft>
                <a:spcPts val="0"/>
              </a:spcAft>
              <a:buSzPts val="1600"/>
              <a:buChar char="■"/>
            </a:pPr>
            <a:r>
              <a:rPr lang="es-ES" sz="1200"/>
              <a:t>o bien con el acceso a datos</a:t>
            </a:r>
            <a:endParaRPr sz="1200"/>
          </a:p>
          <a:p>
            <a:pPr marL="1371600" lvl="2" indent="-330200" algn="l" rtl="0">
              <a:lnSpc>
                <a:spcPct val="100000"/>
              </a:lnSpc>
              <a:spcBef>
                <a:spcPts val="0"/>
              </a:spcBef>
              <a:spcAft>
                <a:spcPts val="0"/>
              </a:spcAft>
              <a:buSzPts val="1600"/>
              <a:buChar char="■"/>
            </a:pPr>
            <a:r>
              <a:rPr lang="es-ES" sz="1200"/>
              <a:t>o bien con ambos</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 Arquitectura de tres niveles(3-tier)</a:t>
            </a:r>
            <a:endParaRPr sz="1200"/>
          </a:p>
          <a:p>
            <a:pPr marL="457200" lvl="0" indent="-228600" algn="l" rtl="0">
              <a:lnSpc>
                <a:spcPct val="100000"/>
              </a:lnSpc>
              <a:spcBef>
                <a:spcPts val="600"/>
              </a:spcBef>
              <a:spcAft>
                <a:spcPts val="0"/>
              </a:spcAft>
              <a:buSzPts val="1600"/>
              <a:buNone/>
            </a:pPr>
            <a:endParaRPr sz="1200"/>
          </a:p>
          <a:p>
            <a:pPr marL="914400" lvl="1" indent="-330200" algn="l" rtl="0">
              <a:lnSpc>
                <a:spcPct val="100000"/>
              </a:lnSpc>
              <a:spcBef>
                <a:spcPts val="0"/>
              </a:spcBef>
              <a:spcAft>
                <a:spcPts val="0"/>
              </a:spcAft>
              <a:buSzPts val="1600"/>
              <a:buChar char="○"/>
            </a:pPr>
            <a:r>
              <a:rPr lang="es-ES" sz="1200"/>
              <a:t>lógica de la aplicación localizada en el nivel del medio, separada</a:t>
            </a:r>
            <a:endParaRPr sz="1200"/>
          </a:p>
          <a:p>
            <a:pPr marL="1371600" lvl="2" indent="-330200" algn="l" rtl="0">
              <a:lnSpc>
                <a:spcPct val="100000"/>
              </a:lnSpc>
              <a:spcBef>
                <a:spcPts val="0"/>
              </a:spcBef>
              <a:spcAft>
                <a:spcPts val="0"/>
              </a:spcAft>
              <a:buSzPts val="1600"/>
              <a:buChar char="■"/>
            </a:pPr>
            <a:r>
              <a:rPr lang="es-ES" sz="1200"/>
              <a:t>tanto del acceso a datos</a:t>
            </a:r>
            <a:endParaRPr sz="1200"/>
          </a:p>
          <a:p>
            <a:pPr marL="1371600" lvl="2" indent="-330200" algn="l" rtl="0">
              <a:lnSpc>
                <a:spcPct val="100000"/>
              </a:lnSpc>
              <a:spcBef>
                <a:spcPts val="0"/>
              </a:spcBef>
              <a:spcAft>
                <a:spcPts val="0"/>
              </a:spcAft>
              <a:buSzPts val="1600"/>
              <a:buChar char="■"/>
            </a:pPr>
            <a:r>
              <a:rPr lang="es-ES" sz="1200"/>
              <a:t>como de la presentación</a:t>
            </a:r>
            <a:endParaRPr sz="1200"/>
          </a:p>
          <a:p>
            <a:pPr marL="457200" lvl="0" indent="-228600" algn="l" rtl="0">
              <a:lnSpc>
                <a:spcPct val="100000"/>
              </a:lnSpc>
              <a:spcBef>
                <a:spcPts val="600"/>
              </a:spcBef>
              <a:spcAft>
                <a:spcPts val="0"/>
              </a:spcAft>
              <a:buSzPts val="1600"/>
              <a:buNone/>
            </a:pPr>
            <a:endParaRPr sz="1200"/>
          </a:p>
          <a:p>
            <a:pPr marL="457200" lvl="0" indent="-330200" algn="l" rtl="0">
              <a:lnSpc>
                <a:spcPct val="100000"/>
              </a:lnSpc>
              <a:spcBef>
                <a:spcPts val="600"/>
              </a:spcBef>
              <a:spcAft>
                <a:spcPts val="0"/>
              </a:spcAft>
              <a:buSzPts val="1600"/>
              <a:buChar char="✘"/>
            </a:pPr>
            <a:r>
              <a:rPr lang="es-ES" sz="1200"/>
              <a:t> Arquitectura </a:t>
            </a:r>
            <a:r>
              <a:rPr lang="es-ES" sz="1200" err="1"/>
              <a:t>multi-nivel</a:t>
            </a:r>
            <a:r>
              <a:rPr lang="es-ES" sz="1200"/>
              <a:t> (</a:t>
            </a:r>
            <a:r>
              <a:rPr lang="es-ES" sz="1200" err="1"/>
              <a:t>multi-tier</a:t>
            </a:r>
            <a:r>
              <a:rPr lang="es-ES" sz="1200"/>
              <a:t>)</a:t>
            </a:r>
            <a:endParaRPr sz="1200"/>
          </a:p>
          <a:p>
            <a:pPr marL="914400" lvl="1" indent="-330200" algn="l" rtl="0">
              <a:lnSpc>
                <a:spcPct val="100000"/>
              </a:lnSpc>
              <a:spcBef>
                <a:spcPts val="0"/>
              </a:spcBef>
              <a:spcAft>
                <a:spcPts val="0"/>
              </a:spcAft>
              <a:buSzPts val="1600"/>
              <a:buChar char="○"/>
            </a:pPr>
            <a:r>
              <a:rPr lang="es-ES" sz="1200"/>
              <a:t>nivel del medio se divide en distintos niveles</a:t>
            </a:r>
            <a:endParaRPr sz="1200"/>
          </a:p>
          <a:p>
            <a:pPr marL="457200" lvl="0" indent="-228600" algn="l" rtl="0">
              <a:lnSpc>
                <a:spcPct val="100000"/>
              </a:lnSpc>
              <a:spcBef>
                <a:spcPts val="600"/>
              </a:spcBef>
              <a:spcAft>
                <a:spcPts val="0"/>
              </a:spcAft>
              <a:buSzPts val="1600"/>
              <a:buNone/>
            </a:pPr>
            <a:endParaRPr sz="1200"/>
          </a:p>
        </p:txBody>
      </p:sp>
      <p:sp>
        <p:nvSpPr>
          <p:cNvPr id="266" name="Google Shape;266;p3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Monoliticos</a:t>
            </a:r>
            <a:endParaRPr/>
          </a:p>
        </p:txBody>
      </p:sp>
      <p:sp>
        <p:nvSpPr>
          <p:cNvPr id="281" name="Google Shape;281;p33"/>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82" name="Google Shape;282;p33"/>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83" name="Google Shape;283;p3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34</a:t>
            </a:fld>
            <a:endParaRPr/>
          </a:p>
        </p:txBody>
      </p:sp>
      <p:pic>
        <p:nvPicPr>
          <p:cNvPr id="284" name="Google Shape;284;p33"/>
          <p:cNvPicPr preferRelativeResize="0"/>
          <p:nvPr/>
        </p:nvPicPr>
        <p:blipFill rotWithShape="1">
          <a:blip r:embed="rId3">
            <a:alphaModFix/>
          </a:blip>
          <a:srcRect/>
          <a:stretch/>
        </p:blipFill>
        <p:spPr>
          <a:xfrm>
            <a:off x="1475656" y="1275606"/>
            <a:ext cx="6527232" cy="320305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Modelo de dos Capas</a:t>
            </a:r>
            <a:endParaRPr/>
          </a:p>
        </p:txBody>
      </p:sp>
      <p:sp>
        <p:nvSpPr>
          <p:cNvPr id="290" name="Google Shape;290;p34"/>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91" name="Google Shape;291;p34"/>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292" name="Google Shape;292;p3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35</a:t>
            </a:fld>
            <a:endParaRPr/>
          </a:p>
        </p:txBody>
      </p:sp>
      <p:pic>
        <p:nvPicPr>
          <p:cNvPr id="293" name="Google Shape;293;p34"/>
          <p:cNvPicPr preferRelativeResize="0"/>
          <p:nvPr/>
        </p:nvPicPr>
        <p:blipFill rotWithShape="1">
          <a:blip r:embed="rId3">
            <a:alphaModFix/>
          </a:blip>
          <a:srcRect/>
          <a:stretch/>
        </p:blipFill>
        <p:spPr>
          <a:xfrm>
            <a:off x="539552" y="864809"/>
            <a:ext cx="7560840" cy="386569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24512"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Modelo de 3 Capas</a:t>
            </a:r>
            <a:endParaRPr/>
          </a:p>
        </p:txBody>
      </p:sp>
      <p:sp>
        <p:nvSpPr>
          <p:cNvPr id="299" name="Google Shape;299;p35"/>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00" name="Google Shape;300;p35"/>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01" name="Google Shape;301;p3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36</a:t>
            </a:fld>
            <a:endParaRPr/>
          </a:p>
        </p:txBody>
      </p:sp>
      <p:pic>
        <p:nvPicPr>
          <p:cNvPr id="302" name="Google Shape;302;p35"/>
          <p:cNvPicPr preferRelativeResize="0"/>
          <p:nvPr/>
        </p:nvPicPr>
        <p:blipFill rotWithShape="1">
          <a:blip r:embed="rId3">
            <a:alphaModFix/>
          </a:blip>
          <a:srcRect/>
          <a:stretch/>
        </p:blipFill>
        <p:spPr>
          <a:xfrm>
            <a:off x="755576" y="771550"/>
            <a:ext cx="6840760" cy="41019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Modelo n-Capas</a:t>
            </a:r>
            <a:endParaRPr/>
          </a:p>
        </p:txBody>
      </p:sp>
      <p:sp>
        <p:nvSpPr>
          <p:cNvPr id="308" name="Google Shape;308;p36"/>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09" name="Google Shape;309;p36"/>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10" name="Google Shape;310;p3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37</a:t>
            </a:fld>
            <a:endParaRPr/>
          </a:p>
        </p:txBody>
      </p:sp>
      <p:pic>
        <p:nvPicPr>
          <p:cNvPr id="311" name="Google Shape;311;p36"/>
          <p:cNvPicPr preferRelativeResize="0"/>
          <p:nvPr/>
        </p:nvPicPr>
        <p:blipFill rotWithShape="1">
          <a:blip r:embed="rId3">
            <a:alphaModFix/>
          </a:blip>
          <a:srcRect/>
          <a:stretch/>
        </p:blipFill>
        <p:spPr>
          <a:xfrm>
            <a:off x="467544" y="2136272"/>
            <a:ext cx="3960440" cy="2625460"/>
          </a:xfrm>
          <a:prstGeom prst="rect">
            <a:avLst/>
          </a:prstGeom>
          <a:noFill/>
          <a:ln>
            <a:noFill/>
          </a:ln>
        </p:spPr>
      </p:pic>
      <p:pic>
        <p:nvPicPr>
          <p:cNvPr id="312" name="Google Shape;312;p36"/>
          <p:cNvPicPr preferRelativeResize="0"/>
          <p:nvPr/>
        </p:nvPicPr>
        <p:blipFill rotWithShape="1">
          <a:blip r:embed="rId4">
            <a:alphaModFix/>
          </a:blip>
          <a:srcRect/>
          <a:stretch/>
        </p:blipFill>
        <p:spPr>
          <a:xfrm>
            <a:off x="5148063" y="771550"/>
            <a:ext cx="2808313" cy="41418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318" name="Google Shape;318;p37"/>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19" name="Google Shape;319;p37"/>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20" name="Google Shape;320;p3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38</a:t>
            </a:fld>
            <a:endParaRPr/>
          </a:p>
        </p:txBody>
      </p:sp>
      <p:pic>
        <p:nvPicPr>
          <p:cNvPr id="321" name="Google Shape;321;p37"/>
          <p:cNvPicPr preferRelativeResize="0"/>
          <p:nvPr/>
        </p:nvPicPr>
        <p:blipFill rotWithShape="1">
          <a:blip r:embed="rId3">
            <a:alphaModFix/>
          </a:blip>
          <a:srcRect/>
          <a:stretch/>
        </p:blipFill>
        <p:spPr>
          <a:xfrm>
            <a:off x="467544" y="133060"/>
            <a:ext cx="7560840" cy="46820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327" name="Google Shape;327;p38"/>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28" name="Google Shape;328;p38"/>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29" name="Google Shape;329;p3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39</a:t>
            </a:fld>
            <a:endParaRPr/>
          </a:p>
        </p:txBody>
      </p:sp>
      <p:pic>
        <p:nvPicPr>
          <p:cNvPr id="330" name="Google Shape;330;p38"/>
          <p:cNvPicPr preferRelativeResize="0"/>
          <p:nvPr/>
        </p:nvPicPr>
        <p:blipFill rotWithShape="1">
          <a:blip r:embed="rId3">
            <a:alphaModFix/>
          </a:blip>
          <a:srcRect/>
          <a:stretch/>
        </p:blipFill>
        <p:spPr>
          <a:xfrm>
            <a:off x="2411760" y="827440"/>
            <a:ext cx="4464496" cy="37990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3"/>
          <p:cNvSpPr txBox="1">
            <a:spLocks noGrp="1"/>
          </p:cNvSpPr>
          <p:nvPr>
            <p:ph type="ctrTitle" idx="4294967295"/>
          </p:nvPr>
        </p:nvSpPr>
        <p:spPr>
          <a:xfrm>
            <a:off x="683568" y="2636086"/>
            <a:ext cx="792088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3600" b="0" i="0" u="none" strike="noStrike" cap="none">
                <a:solidFill>
                  <a:schemeClr val="bg2">
                    <a:lumMod val="25000"/>
                  </a:schemeClr>
                </a:solidFill>
                <a:latin typeface="Walter Turncoat"/>
                <a:ea typeface="Walter Turncoat"/>
                <a:cs typeface="Walter Turncoat"/>
                <a:sym typeface="Walter Turncoat"/>
              </a:rPr>
              <a:t>Modelos de programación en entornos cliente/servidor. Características </a:t>
            </a:r>
            <a:endParaRPr>
              <a:solidFill>
                <a:schemeClr val="bg2">
                  <a:lumMod val="25000"/>
                </a:schemeClr>
              </a:solidFill>
            </a:endParaRPr>
          </a:p>
        </p:txBody>
      </p:sp>
      <p:sp>
        <p:nvSpPr>
          <p:cNvPr id="49" name="Google Shape;49;p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 nivel de aplicación: 2 Capas</a:t>
            </a:r>
            <a:endParaRPr/>
          </a:p>
        </p:txBody>
      </p:sp>
      <p:sp>
        <p:nvSpPr>
          <p:cNvPr id="336" name="Google Shape;336;p39"/>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37" name="Google Shape;337;p39"/>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38" name="Google Shape;338;p3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40</a:t>
            </a:fld>
            <a:endParaRPr/>
          </a:p>
        </p:txBody>
      </p:sp>
      <p:pic>
        <p:nvPicPr>
          <p:cNvPr id="339" name="Google Shape;339;p39"/>
          <p:cNvPicPr preferRelativeResize="0"/>
          <p:nvPr/>
        </p:nvPicPr>
        <p:blipFill rotWithShape="1">
          <a:blip r:embed="rId3">
            <a:alphaModFix/>
          </a:blip>
          <a:srcRect/>
          <a:stretch/>
        </p:blipFill>
        <p:spPr>
          <a:xfrm>
            <a:off x="1403648" y="843558"/>
            <a:ext cx="5616624" cy="380181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0"/>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 nivel de aplicación: 2 Capas</a:t>
            </a:r>
            <a:endParaRPr/>
          </a:p>
        </p:txBody>
      </p:sp>
      <p:sp>
        <p:nvSpPr>
          <p:cNvPr id="345" name="Google Shape;345;p40"/>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46" name="Google Shape;346;p40"/>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47" name="Google Shape;347;p4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41</a:t>
            </a:fld>
            <a:endParaRPr/>
          </a:p>
        </p:txBody>
      </p:sp>
      <p:pic>
        <p:nvPicPr>
          <p:cNvPr id="348" name="Google Shape;348;p40"/>
          <p:cNvPicPr preferRelativeResize="0"/>
          <p:nvPr/>
        </p:nvPicPr>
        <p:blipFill rotWithShape="1">
          <a:blip r:embed="rId3">
            <a:alphaModFix/>
          </a:blip>
          <a:srcRect/>
          <a:stretch/>
        </p:blipFill>
        <p:spPr>
          <a:xfrm>
            <a:off x="777682" y="915566"/>
            <a:ext cx="6530622" cy="399171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2 Capas</a:t>
            </a:r>
            <a:endParaRPr/>
          </a:p>
        </p:txBody>
      </p:sp>
      <p:sp>
        <p:nvSpPr>
          <p:cNvPr id="356" name="Google Shape;356;p4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42</a:t>
            </a:fld>
            <a:endParaRPr/>
          </a:p>
        </p:txBody>
      </p:sp>
      <p:pic>
        <p:nvPicPr>
          <p:cNvPr id="357" name="Google Shape;357;p41" descr="https://html2-f.scribdassets.com/98hhp6jcw063f7d3/images/13-593be5bd7a.jpg"/>
          <p:cNvPicPr preferRelativeResize="0"/>
          <p:nvPr/>
        </p:nvPicPr>
        <p:blipFill rotWithShape="1">
          <a:blip r:embed="rId3">
            <a:alphaModFix/>
          </a:blip>
          <a:srcRect/>
          <a:stretch/>
        </p:blipFill>
        <p:spPr>
          <a:xfrm>
            <a:off x="1547664" y="2139702"/>
            <a:ext cx="4829175" cy="2143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2"/>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3 capas</a:t>
            </a:r>
            <a:endParaRPr/>
          </a:p>
        </p:txBody>
      </p:sp>
      <p:sp>
        <p:nvSpPr>
          <p:cNvPr id="363" name="Google Shape;363;p42"/>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64" name="Google Shape;364;p42"/>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65" name="Google Shape;365;p4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43</a:t>
            </a:fld>
            <a:endParaRPr/>
          </a:p>
        </p:txBody>
      </p:sp>
      <p:pic>
        <p:nvPicPr>
          <p:cNvPr id="366" name="Google Shape;366;p42" descr="https://html1-f.scribdassets.com/98hhp6jcw063f7d3/images/14-063a83cbd1.jpg"/>
          <p:cNvPicPr preferRelativeResize="0"/>
          <p:nvPr/>
        </p:nvPicPr>
        <p:blipFill rotWithShape="1">
          <a:blip r:embed="rId3">
            <a:alphaModFix/>
          </a:blip>
          <a:srcRect/>
          <a:stretch/>
        </p:blipFill>
        <p:spPr>
          <a:xfrm>
            <a:off x="1475656" y="2211710"/>
            <a:ext cx="5276850" cy="22574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3"/>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Estrategias de distribución C/S</a:t>
            </a:r>
            <a:endParaRPr/>
          </a:p>
        </p:txBody>
      </p:sp>
      <p:sp>
        <p:nvSpPr>
          <p:cNvPr id="372" name="Google Shape;372;p43"/>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73" name="Google Shape;373;p43"/>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74" name="Google Shape;374;p4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44</a:t>
            </a:fld>
            <a:endParaRPr/>
          </a:p>
        </p:txBody>
      </p:sp>
      <p:pic>
        <p:nvPicPr>
          <p:cNvPr id="375" name="Google Shape;375;p43" descr="https://html1-f.scribdassets.com/q5m7ckhds3vnlnm/images/15-6b5f725ad7.jpg"/>
          <p:cNvPicPr preferRelativeResize="0"/>
          <p:nvPr/>
        </p:nvPicPr>
        <p:blipFill rotWithShape="1">
          <a:blip r:embed="rId3">
            <a:alphaModFix/>
          </a:blip>
          <a:srcRect/>
          <a:stretch/>
        </p:blipFill>
        <p:spPr>
          <a:xfrm>
            <a:off x="1403648" y="627534"/>
            <a:ext cx="5888578" cy="410445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381" name="Google Shape;381;p44"/>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82" name="Google Shape;382;p44"/>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383" name="Google Shape;383;p4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5"/>
          <p:cNvSpPr txBox="1">
            <a:spLocks noGrp="1"/>
          </p:cNvSpPr>
          <p:nvPr>
            <p:ph type="ctrTitle" idx="4294967295"/>
          </p:nvPr>
        </p:nvSpPr>
        <p:spPr>
          <a:xfrm>
            <a:off x="683568" y="2636086"/>
            <a:ext cx="792088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3600" b="0" i="0" u="none" strike="noStrike" cap="none">
                <a:solidFill>
                  <a:schemeClr val="bg2">
                    <a:lumMod val="25000"/>
                  </a:schemeClr>
                </a:solidFill>
                <a:latin typeface="Walter Turncoat"/>
                <a:ea typeface="Walter Turncoat"/>
                <a:cs typeface="Walter Turncoat"/>
                <a:sym typeface="Walter Turncoat"/>
              </a:rPr>
              <a:t>Generación dinámica de paginas web: Ventajas</a:t>
            </a:r>
            <a:endParaRPr sz="3600" b="0" i="0" u="none" strike="noStrike" cap="none">
              <a:solidFill>
                <a:schemeClr val="bg2">
                  <a:lumMod val="25000"/>
                </a:schemeClr>
              </a:solidFill>
              <a:latin typeface="Walter Turncoat"/>
              <a:ea typeface="Walter Turncoat"/>
              <a:cs typeface="Walter Turncoat"/>
              <a:sym typeface="Walter Turncoat"/>
            </a:endParaRPr>
          </a:p>
        </p:txBody>
      </p:sp>
      <p:sp>
        <p:nvSpPr>
          <p:cNvPr id="389" name="Google Shape;389;p45"/>
          <p:cNvSpPr/>
          <p:nvPr/>
        </p:nvSpPr>
        <p:spPr>
          <a:xfrm>
            <a:off x="3799402" y="3579862"/>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47</a:t>
            </a:fld>
            <a:endParaRPr/>
          </a:p>
        </p:txBody>
      </p:sp>
      <p:cxnSp>
        <p:nvCxnSpPr>
          <p:cNvPr id="398" name="Google Shape;398;p46"/>
          <p:cNvCxnSpPr/>
          <p:nvPr/>
        </p:nvCxnSpPr>
        <p:spPr>
          <a:xfrm rot="5400000">
            <a:off x="5382444" y="2247106"/>
            <a:ext cx="381000" cy="0"/>
          </a:xfrm>
          <a:prstGeom prst="straightConnector1">
            <a:avLst/>
          </a:prstGeom>
          <a:noFill/>
          <a:ln w="38100" cap="flat" cmpd="sng">
            <a:solidFill>
              <a:srgbClr val="336699"/>
            </a:solidFill>
            <a:prstDash val="solid"/>
            <a:round/>
            <a:headEnd type="none" w="med" len="med"/>
            <a:tailEnd type="none" w="med" len="med"/>
          </a:ln>
        </p:spPr>
      </p:cxnSp>
      <p:cxnSp>
        <p:nvCxnSpPr>
          <p:cNvPr id="399" name="Google Shape;399;p46"/>
          <p:cNvCxnSpPr/>
          <p:nvPr/>
        </p:nvCxnSpPr>
        <p:spPr>
          <a:xfrm rot="5400000">
            <a:off x="7211244" y="2226469"/>
            <a:ext cx="381000" cy="0"/>
          </a:xfrm>
          <a:prstGeom prst="straightConnector1">
            <a:avLst/>
          </a:prstGeom>
          <a:noFill/>
          <a:ln w="38100" cap="flat" cmpd="sng">
            <a:solidFill>
              <a:srgbClr val="336699"/>
            </a:solidFill>
            <a:prstDash val="solid"/>
            <a:round/>
            <a:headEnd type="none" w="med" len="med"/>
            <a:tailEnd type="none" w="med" len="med"/>
          </a:ln>
        </p:spPr>
      </p:cxnSp>
      <p:cxnSp>
        <p:nvCxnSpPr>
          <p:cNvPr id="400" name="Google Shape;400;p46"/>
          <p:cNvCxnSpPr/>
          <p:nvPr/>
        </p:nvCxnSpPr>
        <p:spPr>
          <a:xfrm rot="5400000">
            <a:off x="3858444" y="2247106"/>
            <a:ext cx="381000" cy="0"/>
          </a:xfrm>
          <a:prstGeom prst="straightConnector1">
            <a:avLst/>
          </a:prstGeom>
          <a:noFill/>
          <a:ln w="38100" cap="flat" cmpd="sng">
            <a:solidFill>
              <a:srgbClr val="336699"/>
            </a:solidFill>
            <a:prstDash val="solid"/>
            <a:round/>
            <a:headEnd type="none" w="med" len="med"/>
            <a:tailEnd type="none" w="med" len="med"/>
          </a:ln>
        </p:spPr>
      </p:cxnSp>
      <p:cxnSp>
        <p:nvCxnSpPr>
          <p:cNvPr id="401" name="Google Shape;401;p46"/>
          <p:cNvCxnSpPr/>
          <p:nvPr/>
        </p:nvCxnSpPr>
        <p:spPr>
          <a:xfrm rot="5400000">
            <a:off x="5382444" y="2856706"/>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02" name="Google Shape;402;p46"/>
          <p:cNvCxnSpPr/>
          <p:nvPr/>
        </p:nvCxnSpPr>
        <p:spPr>
          <a:xfrm rot="5400000">
            <a:off x="5306244" y="3847306"/>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03" name="Google Shape;403;p46"/>
          <p:cNvCxnSpPr/>
          <p:nvPr/>
        </p:nvCxnSpPr>
        <p:spPr>
          <a:xfrm>
            <a:off x="1762944" y="608806"/>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04" name="Google Shape;404;p46"/>
          <p:cNvSpPr/>
          <p:nvPr/>
        </p:nvSpPr>
        <p:spPr>
          <a:xfrm>
            <a:off x="467544" y="304006"/>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a:t>
            </a:r>
            <a:endParaRPr/>
          </a:p>
        </p:txBody>
      </p:sp>
      <p:sp>
        <p:nvSpPr>
          <p:cNvPr id="405" name="Google Shape;405;p46"/>
          <p:cNvSpPr/>
          <p:nvPr/>
        </p:nvSpPr>
        <p:spPr>
          <a:xfrm>
            <a:off x="2524944" y="2437606"/>
            <a:ext cx="6172200"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Dispuestos en pantalla según ciertas características</a:t>
            </a:r>
            <a:endParaRPr/>
          </a:p>
        </p:txBody>
      </p:sp>
      <p:sp>
        <p:nvSpPr>
          <p:cNvPr id="406" name="Google Shape;406;p46"/>
          <p:cNvSpPr/>
          <p:nvPr/>
        </p:nvSpPr>
        <p:spPr>
          <a:xfrm>
            <a:off x="2905944" y="380206"/>
            <a:ext cx="54864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Archivo compuesto por diversos elementos:</a:t>
            </a:r>
            <a:endParaRPr sz="1400" b="0" i="0" u="none" strike="noStrike" cap="none">
              <a:solidFill>
                <a:srgbClr val="006666"/>
              </a:solidFill>
              <a:latin typeface="Arial"/>
              <a:ea typeface="Arial"/>
              <a:cs typeface="Arial"/>
              <a:sym typeface="Arial"/>
            </a:endParaRPr>
          </a:p>
        </p:txBody>
      </p:sp>
      <p:sp>
        <p:nvSpPr>
          <p:cNvPr id="407" name="Google Shape;407;p46"/>
          <p:cNvSpPr/>
          <p:nvPr/>
        </p:nvSpPr>
        <p:spPr>
          <a:xfrm>
            <a:off x="3515544" y="1675606"/>
            <a:ext cx="10668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TEXTO</a:t>
            </a:r>
            <a:endParaRPr sz="1400" b="0" i="0" u="none" strike="noStrike" cap="none">
              <a:solidFill>
                <a:srgbClr val="006666"/>
              </a:solidFill>
              <a:latin typeface="Arial"/>
              <a:ea typeface="Arial"/>
              <a:cs typeface="Arial"/>
              <a:sym typeface="Arial"/>
            </a:endParaRPr>
          </a:p>
        </p:txBody>
      </p:sp>
      <p:sp>
        <p:nvSpPr>
          <p:cNvPr id="408" name="Google Shape;408;p46"/>
          <p:cNvSpPr/>
          <p:nvPr/>
        </p:nvSpPr>
        <p:spPr>
          <a:xfrm>
            <a:off x="4810944" y="1675606"/>
            <a:ext cx="15240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ENLACES</a:t>
            </a:r>
            <a:endParaRPr sz="1400" b="0" i="0" u="none" strike="noStrike" cap="none">
              <a:solidFill>
                <a:srgbClr val="006666"/>
              </a:solidFill>
              <a:latin typeface="Arial"/>
              <a:ea typeface="Arial"/>
              <a:cs typeface="Arial"/>
              <a:sym typeface="Arial"/>
            </a:endParaRPr>
          </a:p>
        </p:txBody>
      </p:sp>
      <p:sp>
        <p:nvSpPr>
          <p:cNvPr id="409" name="Google Shape;409;p46"/>
          <p:cNvSpPr/>
          <p:nvPr/>
        </p:nvSpPr>
        <p:spPr>
          <a:xfrm>
            <a:off x="6563544" y="1675606"/>
            <a:ext cx="17526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MULTIMEDIA</a:t>
            </a:r>
            <a:endParaRPr sz="1400" b="0" i="0" u="none" strike="noStrike" cap="none">
              <a:solidFill>
                <a:srgbClr val="006666"/>
              </a:solidFill>
              <a:latin typeface="Arial"/>
              <a:ea typeface="Arial"/>
              <a:cs typeface="Arial"/>
              <a:sym typeface="Arial"/>
            </a:endParaRPr>
          </a:p>
        </p:txBody>
      </p:sp>
      <p:sp>
        <p:nvSpPr>
          <p:cNvPr id="410" name="Google Shape;410;p46"/>
          <p:cNvSpPr/>
          <p:nvPr/>
        </p:nvSpPr>
        <p:spPr>
          <a:xfrm>
            <a:off x="2524944" y="3047206"/>
            <a:ext cx="6248400" cy="6858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Interactividad y efectos ( menús, movimiento de objetos,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fecha y hora, imágenes, mensajes, etc.)</a:t>
            </a:r>
            <a:endParaRPr/>
          </a:p>
        </p:txBody>
      </p:sp>
      <p:sp>
        <p:nvSpPr>
          <p:cNvPr id="411" name="Google Shape;411;p46"/>
          <p:cNvSpPr/>
          <p:nvPr/>
        </p:nvSpPr>
        <p:spPr>
          <a:xfrm>
            <a:off x="2524944" y="4037806"/>
            <a:ext cx="6248400" cy="6858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Validaciones, acceso a bases de datos (ABM, consultas),</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manejo de claves, cookies.</a:t>
            </a:r>
            <a:endParaRPr/>
          </a:p>
        </p:txBody>
      </p:sp>
      <p:sp>
        <p:nvSpPr>
          <p:cNvPr id="412" name="Google Shape;412;p46"/>
          <p:cNvSpPr/>
          <p:nvPr/>
        </p:nvSpPr>
        <p:spPr>
          <a:xfrm>
            <a:off x="2220144" y="1370806"/>
            <a:ext cx="304800" cy="1524000"/>
          </a:xfrm>
          <a:prstGeom prst="leftBrace">
            <a:avLst>
              <a:gd name="adj1" fmla="val 41667"/>
              <a:gd name="adj2" fmla="val 50000"/>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46"/>
          <p:cNvSpPr/>
          <p:nvPr/>
        </p:nvSpPr>
        <p:spPr>
          <a:xfrm>
            <a:off x="1381944" y="1294606"/>
            <a:ext cx="457200" cy="3581400"/>
          </a:xfrm>
          <a:prstGeom prst="leftBrace">
            <a:avLst>
              <a:gd name="adj1" fmla="val 65278"/>
              <a:gd name="adj2" fmla="val 50000"/>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46"/>
          <p:cNvSpPr/>
          <p:nvPr/>
        </p:nvSpPr>
        <p:spPr>
          <a:xfrm rot="-5420918">
            <a:off x="1228750" y="1981200"/>
            <a:ext cx="1525588"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ESTÁTICAS</a:t>
            </a:r>
            <a:endParaRPr sz="1400" b="0" i="0" u="none" strike="noStrike" cap="none">
              <a:solidFill>
                <a:srgbClr val="006666"/>
              </a:solidFill>
              <a:latin typeface="Arial"/>
              <a:ea typeface="Arial"/>
              <a:cs typeface="Arial"/>
              <a:sym typeface="Arial"/>
            </a:endParaRPr>
          </a:p>
        </p:txBody>
      </p:sp>
      <p:sp>
        <p:nvSpPr>
          <p:cNvPr id="415" name="Google Shape;415;p46"/>
          <p:cNvSpPr/>
          <p:nvPr/>
        </p:nvSpPr>
        <p:spPr>
          <a:xfrm rot="-5420918">
            <a:off x="-369863" y="2894013"/>
            <a:ext cx="2970213" cy="3810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DINÁMICAS</a:t>
            </a:r>
            <a:endParaRPr sz="1400" b="0" i="0" u="none" strike="noStrike" cap="none">
              <a:solidFill>
                <a:srgbClr val="006666"/>
              </a:solidFill>
              <a:latin typeface="Arial"/>
              <a:ea typeface="Arial"/>
              <a:cs typeface="Arial"/>
              <a:sym typeface="Arial"/>
            </a:endParaRPr>
          </a:p>
        </p:txBody>
      </p:sp>
      <p:cxnSp>
        <p:nvCxnSpPr>
          <p:cNvPr id="416" name="Google Shape;416;p46"/>
          <p:cNvCxnSpPr/>
          <p:nvPr/>
        </p:nvCxnSpPr>
        <p:spPr>
          <a:xfrm rot="5400000">
            <a:off x="5191944" y="1218406"/>
            <a:ext cx="762000" cy="0"/>
          </a:xfrm>
          <a:prstGeom prst="straightConnector1">
            <a:avLst/>
          </a:prstGeom>
          <a:noFill/>
          <a:ln w="38100" cap="flat" cmpd="sng">
            <a:solidFill>
              <a:srgbClr val="336699"/>
            </a:solidFill>
            <a:prstDash val="solid"/>
            <a:round/>
            <a:headEnd type="none" w="med" len="med"/>
            <a:tailEnd type="triangle" w="med" len="med"/>
          </a:ln>
        </p:spPr>
      </p:cxnSp>
      <p:cxnSp>
        <p:nvCxnSpPr>
          <p:cNvPr id="417" name="Google Shape;417;p46"/>
          <p:cNvCxnSpPr/>
          <p:nvPr/>
        </p:nvCxnSpPr>
        <p:spPr>
          <a:xfrm rot="5400000">
            <a:off x="3667944" y="1218406"/>
            <a:ext cx="762000" cy="0"/>
          </a:xfrm>
          <a:prstGeom prst="straightConnector1">
            <a:avLst/>
          </a:prstGeom>
          <a:noFill/>
          <a:ln w="38100" cap="flat" cmpd="sng">
            <a:solidFill>
              <a:srgbClr val="336699"/>
            </a:solidFill>
            <a:prstDash val="solid"/>
            <a:round/>
            <a:headEnd type="none" w="med" len="med"/>
            <a:tailEnd type="triangle" w="med" len="med"/>
          </a:ln>
        </p:spPr>
      </p:cxnSp>
      <p:cxnSp>
        <p:nvCxnSpPr>
          <p:cNvPr id="418" name="Google Shape;418;p46"/>
          <p:cNvCxnSpPr/>
          <p:nvPr/>
        </p:nvCxnSpPr>
        <p:spPr>
          <a:xfrm rot="5400000">
            <a:off x="7020744" y="1218406"/>
            <a:ext cx="762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4"/>
                                        </p:tgtEl>
                                        <p:attrNameLst>
                                          <p:attrName>style.visibility</p:attrName>
                                        </p:attrNameLst>
                                      </p:cBhvr>
                                      <p:to>
                                        <p:strVal val="visible"/>
                                      </p:to>
                                    </p:set>
                                    <p:animEffect transition="in" filter="fade">
                                      <p:cBhvr>
                                        <p:cTn id="7" dur="500"/>
                                        <p:tgtEl>
                                          <p:spTgt spid="40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8"/>
                                        </p:tgtEl>
                                        <p:attrNameLst>
                                          <p:attrName>style.visibility</p:attrName>
                                        </p:attrNameLst>
                                      </p:cBhvr>
                                      <p:to>
                                        <p:strVal val="visible"/>
                                      </p:to>
                                    </p:set>
                                    <p:animEffect transition="in" filter="fade">
                                      <p:cBhvr>
                                        <p:cTn id="11" dur="500"/>
                                        <p:tgtEl>
                                          <p:spTgt spid="39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9"/>
                                        </p:tgtEl>
                                        <p:attrNameLst>
                                          <p:attrName>style.visibility</p:attrName>
                                        </p:attrNameLst>
                                      </p:cBhvr>
                                      <p:to>
                                        <p:strVal val="visible"/>
                                      </p:to>
                                    </p:set>
                                    <p:animEffect transition="in" filter="fade">
                                      <p:cBhvr>
                                        <p:cTn id="15" dur="500"/>
                                        <p:tgtEl>
                                          <p:spTgt spid="3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00"/>
                                        </p:tgtEl>
                                        <p:attrNameLst>
                                          <p:attrName>style.visibility</p:attrName>
                                        </p:attrNameLst>
                                      </p:cBhvr>
                                      <p:to>
                                        <p:strVal val="visible"/>
                                      </p:to>
                                    </p:set>
                                    <p:animEffect transition="in" filter="fade">
                                      <p:cBhvr>
                                        <p:cTn id="19" dur="500"/>
                                        <p:tgtEl>
                                          <p:spTgt spid="40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01"/>
                                        </p:tgtEl>
                                        <p:attrNameLst>
                                          <p:attrName>style.visibility</p:attrName>
                                        </p:attrNameLst>
                                      </p:cBhvr>
                                      <p:to>
                                        <p:strVal val="visible"/>
                                      </p:to>
                                    </p:set>
                                    <p:animEffect transition="in" filter="fade">
                                      <p:cBhvr>
                                        <p:cTn id="23" dur="500"/>
                                        <p:tgtEl>
                                          <p:spTgt spid="40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02"/>
                                        </p:tgtEl>
                                        <p:attrNameLst>
                                          <p:attrName>style.visibility</p:attrName>
                                        </p:attrNameLst>
                                      </p:cBhvr>
                                      <p:to>
                                        <p:strVal val="visible"/>
                                      </p:to>
                                    </p:set>
                                    <p:animEffect transition="in" filter="fade">
                                      <p:cBhvr>
                                        <p:cTn id="27" dur="500"/>
                                        <p:tgtEl>
                                          <p:spTgt spid="40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03"/>
                                        </p:tgtEl>
                                        <p:attrNameLst>
                                          <p:attrName>style.visibility</p:attrName>
                                        </p:attrNameLst>
                                      </p:cBhvr>
                                      <p:to>
                                        <p:strVal val="visible"/>
                                      </p:to>
                                    </p:set>
                                    <p:animEffect transition="in" filter="fade">
                                      <p:cBhvr>
                                        <p:cTn id="31" dur="500"/>
                                        <p:tgtEl>
                                          <p:spTgt spid="40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16"/>
                                        </p:tgtEl>
                                        <p:attrNameLst>
                                          <p:attrName>style.visibility</p:attrName>
                                        </p:attrNameLst>
                                      </p:cBhvr>
                                      <p:to>
                                        <p:strVal val="visible"/>
                                      </p:to>
                                    </p:set>
                                    <p:animEffect transition="in" filter="fade">
                                      <p:cBhvr>
                                        <p:cTn id="35" dur="500"/>
                                        <p:tgtEl>
                                          <p:spTgt spid="41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17"/>
                                        </p:tgtEl>
                                        <p:attrNameLst>
                                          <p:attrName>style.visibility</p:attrName>
                                        </p:attrNameLst>
                                      </p:cBhvr>
                                      <p:to>
                                        <p:strVal val="visible"/>
                                      </p:to>
                                    </p:set>
                                    <p:animEffect transition="in" filter="fade">
                                      <p:cBhvr>
                                        <p:cTn id="39" dur="500"/>
                                        <p:tgtEl>
                                          <p:spTgt spid="41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18"/>
                                        </p:tgtEl>
                                        <p:attrNameLst>
                                          <p:attrName>style.visibility</p:attrName>
                                        </p:attrNameLst>
                                      </p:cBhvr>
                                      <p:to>
                                        <p:strVal val="visible"/>
                                      </p:to>
                                    </p:set>
                                    <p:animEffect transition="in" filter="fade">
                                      <p:cBhvr>
                                        <p:cTn id="43" dur="500"/>
                                        <p:tgtEl>
                                          <p:spTgt spid="41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05"/>
                                        </p:tgtEl>
                                        <p:attrNameLst>
                                          <p:attrName>style.visibility</p:attrName>
                                        </p:attrNameLst>
                                      </p:cBhvr>
                                      <p:to>
                                        <p:strVal val="visible"/>
                                      </p:to>
                                    </p:set>
                                    <p:animEffect transition="in" filter="fade">
                                      <p:cBhvr>
                                        <p:cTn id="47" dur="500"/>
                                        <p:tgtEl>
                                          <p:spTgt spid="405"/>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06"/>
                                        </p:tgtEl>
                                        <p:attrNameLst>
                                          <p:attrName>style.visibility</p:attrName>
                                        </p:attrNameLst>
                                      </p:cBhvr>
                                      <p:to>
                                        <p:strVal val="visible"/>
                                      </p:to>
                                    </p:set>
                                    <p:animEffect transition="in" filter="fade">
                                      <p:cBhvr>
                                        <p:cTn id="51" dur="500"/>
                                        <p:tgtEl>
                                          <p:spTgt spid="40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7"/>
                                        </p:tgtEl>
                                        <p:attrNameLst>
                                          <p:attrName>style.visibility</p:attrName>
                                        </p:attrNameLst>
                                      </p:cBhvr>
                                      <p:to>
                                        <p:strVal val="visible"/>
                                      </p:to>
                                    </p:set>
                                    <p:animEffect transition="in" filter="fade">
                                      <p:cBhvr>
                                        <p:cTn id="55" dur="500"/>
                                        <p:tgtEl>
                                          <p:spTgt spid="40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08"/>
                                        </p:tgtEl>
                                        <p:attrNameLst>
                                          <p:attrName>style.visibility</p:attrName>
                                        </p:attrNameLst>
                                      </p:cBhvr>
                                      <p:to>
                                        <p:strVal val="visible"/>
                                      </p:to>
                                    </p:set>
                                    <p:animEffect transition="in" filter="fade">
                                      <p:cBhvr>
                                        <p:cTn id="59" dur="500"/>
                                        <p:tgtEl>
                                          <p:spTgt spid="40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09"/>
                                        </p:tgtEl>
                                        <p:attrNameLst>
                                          <p:attrName>style.visibility</p:attrName>
                                        </p:attrNameLst>
                                      </p:cBhvr>
                                      <p:to>
                                        <p:strVal val="visible"/>
                                      </p:to>
                                    </p:set>
                                    <p:animEffect transition="in" filter="fade">
                                      <p:cBhvr>
                                        <p:cTn id="63" dur="500"/>
                                        <p:tgtEl>
                                          <p:spTgt spid="409"/>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10"/>
                                        </p:tgtEl>
                                        <p:attrNameLst>
                                          <p:attrName>style.visibility</p:attrName>
                                        </p:attrNameLst>
                                      </p:cBhvr>
                                      <p:to>
                                        <p:strVal val="visible"/>
                                      </p:to>
                                    </p:set>
                                    <p:animEffect transition="in" filter="fade">
                                      <p:cBhvr>
                                        <p:cTn id="67" dur="500"/>
                                        <p:tgtEl>
                                          <p:spTgt spid="41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411"/>
                                        </p:tgtEl>
                                        <p:attrNameLst>
                                          <p:attrName>style.visibility</p:attrName>
                                        </p:attrNameLst>
                                      </p:cBhvr>
                                      <p:to>
                                        <p:strVal val="visible"/>
                                      </p:to>
                                    </p:set>
                                    <p:animEffect transition="in" filter="fade">
                                      <p:cBhvr>
                                        <p:cTn id="71" dur="500"/>
                                        <p:tgtEl>
                                          <p:spTgt spid="411"/>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414"/>
                                        </p:tgtEl>
                                        <p:attrNameLst>
                                          <p:attrName>style.visibility</p:attrName>
                                        </p:attrNameLst>
                                      </p:cBhvr>
                                      <p:to>
                                        <p:strVal val="visible"/>
                                      </p:to>
                                    </p:set>
                                    <p:animEffect transition="in" filter="fade">
                                      <p:cBhvr>
                                        <p:cTn id="75" dur="500"/>
                                        <p:tgtEl>
                                          <p:spTgt spid="414"/>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415"/>
                                        </p:tgtEl>
                                        <p:attrNameLst>
                                          <p:attrName>style.visibility</p:attrName>
                                        </p:attrNameLst>
                                      </p:cBhvr>
                                      <p:to>
                                        <p:strVal val="visible"/>
                                      </p:to>
                                    </p:set>
                                    <p:animEffect transition="in" filter="fade">
                                      <p:cBhvr>
                                        <p:cTn id="79"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48</a:t>
            </a:fld>
            <a:endParaRPr/>
          </a:p>
        </p:txBody>
      </p:sp>
      <p:cxnSp>
        <p:nvCxnSpPr>
          <p:cNvPr id="424" name="Google Shape;424;p47"/>
          <p:cNvCxnSpPr/>
          <p:nvPr/>
        </p:nvCxnSpPr>
        <p:spPr>
          <a:xfrm rot="5400000">
            <a:off x="1562100" y="33494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25" name="Google Shape;425;p47"/>
          <p:cNvCxnSpPr/>
          <p:nvPr/>
        </p:nvCxnSpPr>
        <p:spPr>
          <a:xfrm rot="5400000">
            <a:off x="5905500" y="21302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26" name="Google Shape;426;p47"/>
          <p:cNvCxnSpPr/>
          <p:nvPr/>
        </p:nvCxnSpPr>
        <p:spPr>
          <a:xfrm>
            <a:off x="2057400" y="644302"/>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27" name="Google Shape;427;p47"/>
          <p:cNvSpPr/>
          <p:nvPr/>
        </p:nvSpPr>
        <p:spPr>
          <a:xfrm>
            <a:off x="762000" y="339502"/>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ESTÁTICA</a:t>
            </a:r>
            <a:endParaRPr/>
          </a:p>
        </p:txBody>
      </p:sp>
      <p:sp>
        <p:nvSpPr>
          <p:cNvPr id="428" name="Google Shape;428;p47"/>
          <p:cNvSpPr/>
          <p:nvPr/>
        </p:nvSpPr>
        <p:spPr>
          <a:xfrm>
            <a:off x="4114800" y="1253902"/>
            <a:ext cx="45720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 código está escrito en el lenguaje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HTML (Hyper Text Mark up Language)</a:t>
            </a:r>
            <a:endParaRPr sz="1400" b="0" i="0" u="none" strike="noStrike" cap="none">
              <a:solidFill>
                <a:srgbClr val="006666"/>
              </a:solidFill>
              <a:latin typeface="Arial"/>
              <a:ea typeface="Arial"/>
              <a:cs typeface="Arial"/>
              <a:sym typeface="Arial"/>
            </a:endParaRPr>
          </a:p>
        </p:txBody>
      </p:sp>
      <p:sp>
        <p:nvSpPr>
          <p:cNvPr id="429" name="Google Shape;429;p47"/>
          <p:cNvSpPr/>
          <p:nvPr/>
        </p:nvSpPr>
        <p:spPr>
          <a:xfrm>
            <a:off x="4191000" y="2320702"/>
            <a:ext cx="45720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Indica dónde colocar cada elemento en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la página, y con qué características</a:t>
            </a:r>
            <a:endParaRPr sz="1400" b="0" i="0" u="none" strike="noStrike" cap="none">
              <a:solidFill>
                <a:srgbClr val="006666"/>
              </a:solidFill>
              <a:latin typeface="Arial"/>
              <a:ea typeface="Arial"/>
              <a:cs typeface="Arial"/>
              <a:sym typeface="Arial"/>
            </a:endParaRPr>
          </a:p>
        </p:txBody>
      </p:sp>
      <p:sp>
        <p:nvSpPr>
          <p:cNvPr id="430" name="Google Shape;430;p47"/>
          <p:cNvSpPr/>
          <p:nvPr/>
        </p:nvSpPr>
        <p:spPr>
          <a:xfrm>
            <a:off x="4267200" y="3463702"/>
            <a:ext cx="4495800"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 través de etiquetas (TAGS)</a:t>
            </a:r>
            <a:endParaRPr sz="1400" b="0" i="0" u="none" strike="noStrike" cap="none">
              <a:solidFill>
                <a:srgbClr val="006666"/>
              </a:solidFill>
              <a:latin typeface="Arial"/>
              <a:ea typeface="Arial"/>
              <a:cs typeface="Arial"/>
              <a:sym typeface="Arial"/>
            </a:endParaRPr>
          </a:p>
        </p:txBody>
      </p:sp>
      <p:sp>
        <p:nvSpPr>
          <p:cNvPr id="431" name="Google Shape;431;p47"/>
          <p:cNvSpPr/>
          <p:nvPr/>
        </p:nvSpPr>
        <p:spPr>
          <a:xfrm>
            <a:off x="3200400" y="339502"/>
            <a:ext cx="5486400" cy="5334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presenta sin movimiento y sin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funcionalidades más allá de los enlaces </a:t>
            </a:r>
            <a:endParaRPr sz="1400" b="0" i="0" u="none" strike="noStrike" cap="none">
              <a:solidFill>
                <a:srgbClr val="006666"/>
              </a:solidFill>
              <a:latin typeface="Arial"/>
              <a:ea typeface="Arial"/>
              <a:cs typeface="Arial"/>
              <a:sym typeface="Arial"/>
            </a:endParaRPr>
          </a:p>
        </p:txBody>
      </p:sp>
      <p:sp>
        <p:nvSpPr>
          <p:cNvPr id="432" name="Google Shape;432;p47"/>
          <p:cNvSpPr/>
          <p:nvPr/>
        </p:nvSpPr>
        <p:spPr>
          <a:xfrm>
            <a:off x="152400" y="1406302"/>
            <a:ext cx="3352800" cy="18288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le puede agregar </a:t>
            </a:r>
            <a:endParaRPr/>
          </a:p>
          <a:p>
            <a:pPr marL="0" marR="0" lvl="0" indent="0" algn="ctr" rtl="0">
              <a:lnSpc>
                <a:spcPct val="100000"/>
              </a:lnSpc>
              <a:spcBef>
                <a:spcPts val="0"/>
              </a:spcBef>
              <a:spcAft>
                <a:spcPts val="0"/>
              </a:spcAft>
              <a:buNone/>
            </a:pPr>
            <a:r>
              <a:rPr lang="es-ES" sz="1400" b="0" i="0" u="none" strike="noStrike" cap="none">
                <a:solidFill>
                  <a:srgbClr val="993366"/>
                </a:solidFill>
                <a:latin typeface="Arial"/>
                <a:ea typeface="Arial"/>
                <a:cs typeface="Arial"/>
                <a:sym typeface="Arial"/>
              </a:rPr>
              <a:t>Hojas de Estilo (CSS),</a:t>
            </a:r>
            <a:r>
              <a:rPr lang="es-ES" sz="1400" b="0" i="0" u="none" strike="noStrike" cap="none">
                <a:solidFill>
                  <a:srgbClr val="006666"/>
                </a:solidFill>
                <a:latin typeface="Arial"/>
                <a:ea typeface="Arial"/>
                <a:cs typeface="Arial"/>
                <a:sym typeface="Arial"/>
              </a:rPr>
              <a:t>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que amplían los estilos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de los elementos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(colores, fuentes, links, etc)</a:t>
            </a:r>
            <a:endParaRPr sz="1400" b="0" i="0" u="none" strike="noStrike" cap="none">
              <a:solidFill>
                <a:srgbClr val="006666"/>
              </a:solidFill>
              <a:latin typeface="Arial"/>
              <a:ea typeface="Arial"/>
              <a:cs typeface="Arial"/>
              <a:sym typeface="Arial"/>
            </a:endParaRPr>
          </a:p>
        </p:txBody>
      </p:sp>
      <p:cxnSp>
        <p:nvCxnSpPr>
          <p:cNvPr id="433" name="Google Shape;433;p47"/>
          <p:cNvCxnSpPr/>
          <p:nvPr/>
        </p:nvCxnSpPr>
        <p:spPr>
          <a:xfrm rot="5400000">
            <a:off x="5905500" y="10634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34" name="Google Shape;434;p47"/>
          <p:cNvCxnSpPr/>
          <p:nvPr/>
        </p:nvCxnSpPr>
        <p:spPr>
          <a:xfrm rot="5400000">
            <a:off x="5981700" y="32732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35" name="Google Shape;435;p47"/>
          <p:cNvSpPr/>
          <p:nvPr/>
        </p:nvSpPr>
        <p:spPr>
          <a:xfrm>
            <a:off x="3581400" y="1025302"/>
            <a:ext cx="457200" cy="2819400"/>
          </a:xfrm>
          <a:prstGeom prst="leftBrace">
            <a:avLst>
              <a:gd name="adj1" fmla="val 51389"/>
              <a:gd name="adj2" fmla="val 50000"/>
            </a:avLst>
          </a:prstGeom>
          <a:noFill/>
          <a:ln w="381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47"/>
          <p:cNvSpPr/>
          <p:nvPr/>
        </p:nvSpPr>
        <p:spPr>
          <a:xfrm>
            <a:off x="4267200" y="4454302"/>
            <a:ext cx="4495800" cy="3048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&lt;A HREF=“pagina2.htm”&gt; Página 2 &lt;/A&gt;</a:t>
            </a:r>
            <a:endParaRPr sz="1400" b="0" i="0" u="none" strike="noStrike" cap="none">
              <a:solidFill>
                <a:schemeClr val="dk1"/>
              </a:solidFill>
              <a:latin typeface="Arial"/>
              <a:ea typeface="Arial"/>
              <a:cs typeface="Arial"/>
              <a:sym typeface="Arial"/>
            </a:endParaRPr>
          </a:p>
        </p:txBody>
      </p:sp>
      <p:cxnSp>
        <p:nvCxnSpPr>
          <p:cNvPr id="437" name="Google Shape;437;p47"/>
          <p:cNvCxnSpPr/>
          <p:nvPr/>
        </p:nvCxnSpPr>
        <p:spPr>
          <a:xfrm rot="5400000">
            <a:off x="5829300" y="4111402"/>
            <a:ext cx="685800" cy="0"/>
          </a:xfrm>
          <a:prstGeom prst="straightConnector1">
            <a:avLst/>
          </a:prstGeom>
          <a:noFill/>
          <a:ln w="38100" cap="flat" cmpd="sng">
            <a:solidFill>
              <a:srgbClr val="336699"/>
            </a:solidFill>
            <a:prstDash val="solid"/>
            <a:round/>
            <a:headEnd type="none" w="med" len="med"/>
            <a:tailEnd type="triangle" w="med" len="med"/>
          </a:ln>
        </p:spPr>
      </p:cxnSp>
      <p:sp>
        <p:nvSpPr>
          <p:cNvPr id="438" name="Google Shape;438;p47"/>
          <p:cNvSpPr/>
          <p:nvPr/>
        </p:nvSpPr>
        <p:spPr>
          <a:xfrm>
            <a:off x="152400" y="3616102"/>
            <a:ext cx="3581400" cy="6858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&lt;A HREF=“pagina2.htm” </a:t>
            </a:r>
            <a:endParaRPr/>
          </a:p>
          <a:p>
            <a:pPr marL="0" marR="0" lvl="0" indent="0" algn="ctr" rtl="0">
              <a:lnSpc>
                <a:spcPct val="100000"/>
              </a:lnSpc>
              <a:spcBef>
                <a:spcPts val="0"/>
              </a:spcBef>
              <a:spcAft>
                <a:spcPts val="0"/>
              </a:spcAft>
              <a:buNone/>
            </a:pPr>
            <a:r>
              <a:rPr lang="es-ES" sz="1400" b="0" i="0" u="none" strike="noStrike" cap="none">
                <a:solidFill>
                  <a:srgbClr val="993366"/>
                </a:solidFill>
                <a:latin typeface="Arial"/>
                <a:ea typeface="Arial"/>
                <a:cs typeface="Arial"/>
                <a:sym typeface="Arial"/>
              </a:rPr>
              <a:t>style=“color:red”</a:t>
            </a:r>
            <a:r>
              <a:rPr lang="es-ES" sz="1400" b="0" i="0" u="none" strike="noStrike" cap="none">
                <a:solidFill>
                  <a:srgbClr val="006666"/>
                </a:solidFill>
                <a:latin typeface="Arial"/>
                <a:ea typeface="Arial"/>
                <a:cs typeface="Arial"/>
                <a:sym typeface="Arial"/>
              </a:rPr>
              <a:t>&gt; Página 2&lt;/A&gt;</a:t>
            </a:r>
            <a:endParaRPr sz="1400" b="0" i="0" u="none" strike="noStrike" cap="none">
              <a:solidFill>
                <a:srgbClr val="006666"/>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4"/>
                                        </p:tgtEl>
                                        <p:attrNameLst>
                                          <p:attrName>style.visibility</p:attrName>
                                        </p:attrNameLst>
                                      </p:cBhvr>
                                      <p:to>
                                        <p:strVal val="visible"/>
                                      </p:to>
                                    </p:set>
                                    <p:animEffect transition="in" filter="fade">
                                      <p:cBhvr>
                                        <p:cTn id="11" dur="500"/>
                                        <p:tgtEl>
                                          <p:spTgt spid="4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25"/>
                                        </p:tgtEl>
                                        <p:attrNameLst>
                                          <p:attrName>style.visibility</p:attrName>
                                        </p:attrNameLst>
                                      </p:cBhvr>
                                      <p:to>
                                        <p:strVal val="visible"/>
                                      </p:to>
                                    </p:set>
                                    <p:animEffect transition="in" filter="fade">
                                      <p:cBhvr>
                                        <p:cTn id="15" dur="500"/>
                                        <p:tgtEl>
                                          <p:spTgt spid="42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6"/>
                                        </p:tgtEl>
                                        <p:attrNameLst>
                                          <p:attrName>style.visibility</p:attrName>
                                        </p:attrNameLst>
                                      </p:cBhvr>
                                      <p:to>
                                        <p:strVal val="visible"/>
                                      </p:to>
                                    </p:set>
                                    <p:animEffect transition="in" filter="fade">
                                      <p:cBhvr>
                                        <p:cTn id="19" dur="500"/>
                                        <p:tgtEl>
                                          <p:spTgt spid="42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33"/>
                                        </p:tgtEl>
                                        <p:attrNameLst>
                                          <p:attrName>style.visibility</p:attrName>
                                        </p:attrNameLst>
                                      </p:cBhvr>
                                      <p:to>
                                        <p:strVal val="visible"/>
                                      </p:to>
                                    </p:set>
                                    <p:animEffect transition="in" filter="fade">
                                      <p:cBhvr>
                                        <p:cTn id="23" dur="500"/>
                                        <p:tgtEl>
                                          <p:spTgt spid="43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34"/>
                                        </p:tgtEl>
                                        <p:attrNameLst>
                                          <p:attrName>style.visibility</p:attrName>
                                        </p:attrNameLst>
                                      </p:cBhvr>
                                      <p:to>
                                        <p:strVal val="visible"/>
                                      </p:to>
                                    </p:set>
                                    <p:animEffect transition="in" filter="fade">
                                      <p:cBhvr>
                                        <p:cTn id="27" dur="500"/>
                                        <p:tgtEl>
                                          <p:spTgt spid="43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37"/>
                                        </p:tgtEl>
                                        <p:attrNameLst>
                                          <p:attrName>style.visibility</p:attrName>
                                        </p:attrNameLst>
                                      </p:cBhvr>
                                      <p:to>
                                        <p:strVal val="visible"/>
                                      </p:to>
                                    </p:set>
                                    <p:animEffect transition="in" filter="fade">
                                      <p:cBhvr>
                                        <p:cTn id="31" dur="500"/>
                                        <p:tgtEl>
                                          <p:spTgt spid="437"/>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28"/>
                                        </p:tgtEl>
                                        <p:attrNameLst>
                                          <p:attrName>style.visibility</p:attrName>
                                        </p:attrNameLst>
                                      </p:cBhvr>
                                      <p:to>
                                        <p:strVal val="visible"/>
                                      </p:to>
                                    </p:set>
                                    <p:animEffect transition="in" filter="fade">
                                      <p:cBhvr>
                                        <p:cTn id="35" dur="500"/>
                                        <p:tgtEl>
                                          <p:spTgt spid="4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29"/>
                                        </p:tgtEl>
                                        <p:attrNameLst>
                                          <p:attrName>style.visibility</p:attrName>
                                        </p:attrNameLst>
                                      </p:cBhvr>
                                      <p:to>
                                        <p:strVal val="visible"/>
                                      </p:to>
                                    </p:set>
                                    <p:animEffect transition="in" filter="fade">
                                      <p:cBhvr>
                                        <p:cTn id="39" dur="500"/>
                                        <p:tgtEl>
                                          <p:spTgt spid="42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30"/>
                                        </p:tgtEl>
                                        <p:attrNameLst>
                                          <p:attrName>style.visibility</p:attrName>
                                        </p:attrNameLst>
                                      </p:cBhvr>
                                      <p:to>
                                        <p:strVal val="visible"/>
                                      </p:to>
                                    </p:set>
                                    <p:animEffect transition="in" filter="fade">
                                      <p:cBhvr>
                                        <p:cTn id="43" dur="500"/>
                                        <p:tgtEl>
                                          <p:spTgt spid="43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31"/>
                                        </p:tgtEl>
                                        <p:attrNameLst>
                                          <p:attrName>style.visibility</p:attrName>
                                        </p:attrNameLst>
                                      </p:cBhvr>
                                      <p:to>
                                        <p:strVal val="visible"/>
                                      </p:to>
                                    </p:set>
                                    <p:animEffect transition="in" filter="fade">
                                      <p:cBhvr>
                                        <p:cTn id="47" dur="500"/>
                                        <p:tgtEl>
                                          <p:spTgt spid="43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32"/>
                                        </p:tgtEl>
                                        <p:attrNameLst>
                                          <p:attrName>style.visibility</p:attrName>
                                        </p:attrNameLst>
                                      </p:cBhvr>
                                      <p:to>
                                        <p:strVal val="visible"/>
                                      </p:to>
                                    </p:set>
                                    <p:animEffect transition="in" filter="fade">
                                      <p:cBhvr>
                                        <p:cTn id="51" dur="500"/>
                                        <p:tgtEl>
                                          <p:spTgt spid="43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36"/>
                                        </p:tgtEl>
                                        <p:attrNameLst>
                                          <p:attrName>style.visibility</p:attrName>
                                        </p:attrNameLst>
                                      </p:cBhvr>
                                      <p:to>
                                        <p:strVal val="visible"/>
                                      </p:to>
                                    </p:set>
                                    <p:animEffect transition="in" filter="fade">
                                      <p:cBhvr>
                                        <p:cTn id="55" dur="500"/>
                                        <p:tgtEl>
                                          <p:spTgt spid="43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38"/>
                                        </p:tgtEl>
                                        <p:attrNameLst>
                                          <p:attrName>style.visibility</p:attrName>
                                        </p:attrNameLst>
                                      </p:cBhvr>
                                      <p:to>
                                        <p:strVal val="visible"/>
                                      </p:to>
                                    </p:set>
                                    <p:animEffect transition="in" filter="fade">
                                      <p:cBhvr>
                                        <p:cTn id="59"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49</a:t>
            </a:fld>
            <a:endParaRPr/>
          </a:p>
        </p:txBody>
      </p:sp>
      <p:cxnSp>
        <p:nvCxnSpPr>
          <p:cNvPr id="444" name="Google Shape;444;p48"/>
          <p:cNvCxnSpPr/>
          <p:nvPr/>
        </p:nvCxnSpPr>
        <p:spPr>
          <a:xfrm>
            <a:off x="2057400" y="644302"/>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45" name="Google Shape;445;p48"/>
          <p:cNvSpPr/>
          <p:nvPr/>
        </p:nvSpPr>
        <p:spPr>
          <a:xfrm>
            <a:off x="762000" y="339502"/>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446" name="Google Shape;446;p48"/>
          <p:cNvSpPr/>
          <p:nvPr/>
        </p:nvSpPr>
        <p:spPr>
          <a:xfrm>
            <a:off x="4114800" y="1253902"/>
            <a:ext cx="45720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Además de HTML, se necesitan</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lenguajes de programación web.</a:t>
            </a:r>
            <a:endParaRPr sz="1400" b="0" i="0" u="none" strike="noStrike" cap="none">
              <a:solidFill>
                <a:srgbClr val="006666"/>
              </a:solidFill>
              <a:latin typeface="Arial"/>
              <a:ea typeface="Arial"/>
              <a:cs typeface="Arial"/>
              <a:sym typeface="Arial"/>
            </a:endParaRPr>
          </a:p>
        </p:txBody>
      </p:sp>
      <p:sp>
        <p:nvSpPr>
          <p:cNvPr id="447" name="Google Shape;447;p48"/>
          <p:cNvSpPr/>
          <p:nvPr/>
        </p:nvSpPr>
        <p:spPr>
          <a:xfrm>
            <a:off x="457200" y="2625502"/>
            <a:ext cx="23622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Existen dos tipos:</a:t>
            </a:r>
            <a:endParaRPr sz="1400" b="0" i="0" u="none" strike="noStrike" cap="none">
              <a:solidFill>
                <a:srgbClr val="006666"/>
              </a:solidFill>
              <a:latin typeface="Arial"/>
              <a:ea typeface="Arial"/>
              <a:cs typeface="Arial"/>
              <a:sym typeface="Arial"/>
            </a:endParaRPr>
          </a:p>
        </p:txBody>
      </p:sp>
      <p:sp>
        <p:nvSpPr>
          <p:cNvPr id="448" name="Google Shape;448;p48"/>
          <p:cNvSpPr/>
          <p:nvPr/>
        </p:nvSpPr>
        <p:spPr>
          <a:xfrm>
            <a:off x="3200400" y="339502"/>
            <a:ext cx="5486400" cy="5334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Posee efectos especiales e interactividad.</a:t>
            </a:r>
            <a:endParaRPr sz="1400" b="0" i="0" u="none" strike="noStrike" cap="none">
              <a:solidFill>
                <a:srgbClr val="006666"/>
              </a:solidFill>
              <a:latin typeface="Arial"/>
              <a:ea typeface="Arial"/>
              <a:cs typeface="Arial"/>
              <a:sym typeface="Arial"/>
            </a:endParaRPr>
          </a:p>
        </p:txBody>
      </p:sp>
      <p:cxnSp>
        <p:nvCxnSpPr>
          <p:cNvPr id="449" name="Google Shape;449;p48"/>
          <p:cNvCxnSpPr/>
          <p:nvPr/>
        </p:nvCxnSpPr>
        <p:spPr>
          <a:xfrm rot="5400000">
            <a:off x="5905500" y="10634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50" name="Google Shape;450;p48"/>
          <p:cNvCxnSpPr/>
          <p:nvPr/>
        </p:nvCxnSpPr>
        <p:spPr>
          <a:xfrm rot="5400000">
            <a:off x="800100" y="1825402"/>
            <a:ext cx="1600200" cy="0"/>
          </a:xfrm>
          <a:prstGeom prst="straightConnector1">
            <a:avLst/>
          </a:prstGeom>
          <a:noFill/>
          <a:ln w="38100" cap="flat" cmpd="sng">
            <a:solidFill>
              <a:srgbClr val="336699"/>
            </a:solidFill>
            <a:prstDash val="solid"/>
            <a:round/>
            <a:headEnd type="none" w="med" len="med"/>
            <a:tailEnd type="triangle" w="med" len="med"/>
          </a:ln>
        </p:spPr>
      </p:cxnSp>
      <p:sp>
        <p:nvSpPr>
          <p:cNvPr id="451" name="Google Shape;451;p48">
            <a:hlinkClick r:id="" action="ppaction://hlinkshowjump?jump=nextslide"/>
          </p:cNvPr>
          <p:cNvSpPr/>
          <p:nvPr/>
        </p:nvSpPr>
        <p:spPr>
          <a:xfrm>
            <a:off x="457200" y="4073302"/>
            <a:ext cx="3124200" cy="6858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el navegador del cliente</a:t>
            </a:r>
            <a:endParaRPr sz="1400" b="0" i="0" u="none" strike="noStrike" cap="none">
              <a:solidFill>
                <a:srgbClr val="006666"/>
              </a:solidFill>
              <a:latin typeface="Arial"/>
              <a:ea typeface="Arial"/>
              <a:cs typeface="Arial"/>
              <a:sym typeface="Arial"/>
            </a:endParaRPr>
          </a:p>
        </p:txBody>
      </p:sp>
      <p:sp>
        <p:nvSpPr>
          <p:cNvPr id="452" name="Google Shape;452;p48">
            <a:hlinkClick r:id="rId3" action="ppaction://hlinksldjump"/>
          </p:cNvPr>
          <p:cNvSpPr/>
          <p:nvPr/>
        </p:nvSpPr>
        <p:spPr>
          <a:xfrm>
            <a:off x="4495800" y="4073302"/>
            <a:ext cx="3124200" cy="6858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a:t>
            </a:r>
            <a:endParaRPr/>
          </a:p>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en el servidor</a:t>
            </a:r>
            <a:endParaRPr sz="1400" b="0" i="0" u="none" strike="noStrike" cap="none">
              <a:solidFill>
                <a:schemeClr val="lt1"/>
              </a:solidFill>
              <a:latin typeface="Arial"/>
              <a:ea typeface="Arial"/>
              <a:cs typeface="Arial"/>
              <a:sym typeface="Arial"/>
            </a:endParaRPr>
          </a:p>
        </p:txBody>
      </p:sp>
      <p:cxnSp>
        <p:nvCxnSpPr>
          <p:cNvPr id="453" name="Google Shape;453;p48"/>
          <p:cNvCxnSpPr/>
          <p:nvPr/>
        </p:nvCxnSpPr>
        <p:spPr>
          <a:xfrm>
            <a:off x="1524000" y="3616102"/>
            <a:ext cx="4343400" cy="0"/>
          </a:xfrm>
          <a:prstGeom prst="straightConnector1">
            <a:avLst/>
          </a:prstGeom>
          <a:noFill/>
          <a:ln w="38100" cap="flat" cmpd="sng">
            <a:solidFill>
              <a:srgbClr val="336699"/>
            </a:solidFill>
            <a:prstDash val="solid"/>
            <a:round/>
            <a:headEnd type="none" w="med" len="med"/>
            <a:tailEnd type="none" w="med" len="med"/>
          </a:ln>
        </p:spPr>
      </p:cxnSp>
      <p:cxnSp>
        <p:nvCxnSpPr>
          <p:cNvPr id="454" name="Google Shape;454;p48"/>
          <p:cNvCxnSpPr/>
          <p:nvPr/>
        </p:nvCxnSpPr>
        <p:spPr>
          <a:xfrm rot="5400000">
            <a:off x="1066800" y="3616102"/>
            <a:ext cx="914400" cy="0"/>
          </a:xfrm>
          <a:prstGeom prst="straightConnector1">
            <a:avLst/>
          </a:prstGeom>
          <a:noFill/>
          <a:ln w="38100" cap="flat" cmpd="sng">
            <a:solidFill>
              <a:srgbClr val="336699"/>
            </a:solidFill>
            <a:prstDash val="solid"/>
            <a:round/>
            <a:headEnd type="none" w="med" len="med"/>
            <a:tailEnd type="triangle" w="med" len="med"/>
          </a:ln>
        </p:spPr>
      </p:cxnSp>
      <p:cxnSp>
        <p:nvCxnSpPr>
          <p:cNvPr id="455" name="Google Shape;455;p48"/>
          <p:cNvCxnSpPr/>
          <p:nvPr/>
        </p:nvCxnSpPr>
        <p:spPr>
          <a:xfrm rot="5400000">
            <a:off x="5638800" y="3844702"/>
            <a:ext cx="4572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4"/>
                                        </p:tgtEl>
                                        <p:attrNameLst>
                                          <p:attrName>style.visibility</p:attrName>
                                        </p:attrNameLst>
                                      </p:cBhvr>
                                      <p:to>
                                        <p:strVal val="visible"/>
                                      </p:to>
                                    </p:set>
                                    <p:animEffect transition="in" filter="fade">
                                      <p:cBhvr>
                                        <p:cTn id="11" dur="500"/>
                                        <p:tgtEl>
                                          <p:spTgt spid="44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49"/>
                                        </p:tgtEl>
                                        <p:attrNameLst>
                                          <p:attrName>style.visibility</p:attrName>
                                        </p:attrNameLst>
                                      </p:cBhvr>
                                      <p:to>
                                        <p:strVal val="visible"/>
                                      </p:to>
                                    </p:set>
                                    <p:animEffect transition="in" filter="fade">
                                      <p:cBhvr>
                                        <p:cTn id="15" dur="500"/>
                                        <p:tgtEl>
                                          <p:spTgt spid="4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50"/>
                                        </p:tgtEl>
                                        <p:attrNameLst>
                                          <p:attrName>style.visibility</p:attrName>
                                        </p:attrNameLst>
                                      </p:cBhvr>
                                      <p:to>
                                        <p:strVal val="visible"/>
                                      </p:to>
                                    </p:set>
                                    <p:animEffect transition="in" filter="fade">
                                      <p:cBhvr>
                                        <p:cTn id="19" dur="500"/>
                                        <p:tgtEl>
                                          <p:spTgt spid="45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53"/>
                                        </p:tgtEl>
                                        <p:attrNameLst>
                                          <p:attrName>style.visibility</p:attrName>
                                        </p:attrNameLst>
                                      </p:cBhvr>
                                      <p:to>
                                        <p:strVal val="visible"/>
                                      </p:to>
                                    </p:set>
                                    <p:animEffect transition="in" filter="fade">
                                      <p:cBhvr>
                                        <p:cTn id="23" dur="500"/>
                                        <p:tgtEl>
                                          <p:spTgt spid="45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54"/>
                                        </p:tgtEl>
                                        <p:attrNameLst>
                                          <p:attrName>style.visibility</p:attrName>
                                        </p:attrNameLst>
                                      </p:cBhvr>
                                      <p:to>
                                        <p:strVal val="visible"/>
                                      </p:to>
                                    </p:set>
                                    <p:animEffect transition="in" filter="fade">
                                      <p:cBhvr>
                                        <p:cTn id="27" dur="500"/>
                                        <p:tgtEl>
                                          <p:spTgt spid="4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55"/>
                                        </p:tgtEl>
                                        <p:attrNameLst>
                                          <p:attrName>style.visibility</p:attrName>
                                        </p:attrNameLst>
                                      </p:cBhvr>
                                      <p:to>
                                        <p:strVal val="visible"/>
                                      </p:to>
                                    </p:set>
                                    <p:animEffect transition="in" filter="fade">
                                      <p:cBhvr>
                                        <p:cTn id="31" dur="500"/>
                                        <p:tgtEl>
                                          <p:spTgt spid="45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46"/>
                                        </p:tgtEl>
                                        <p:attrNameLst>
                                          <p:attrName>style.visibility</p:attrName>
                                        </p:attrNameLst>
                                      </p:cBhvr>
                                      <p:to>
                                        <p:strVal val="visible"/>
                                      </p:to>
                                    </p:set>
                                    <p:animEffect transition="in" filter="fade">
                                      <p:cBhvr>
                                        <p:cTn id="35" dur="500"/>
                                        <p:tgtEl>
                                          <p:spTgt spid="44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47"/>
                                        </p:tgtEl>
                                        <p:attrNameLst>
                                          <p:attrName>style.visibility</p:attrName>
                                        </p:attrNameLst>
                                      </p:cBhvr>
                                      <p:to>
                                        <p:strVal val="visible"/>
                                      </p:to>
                                    </p:set>
                                    <p:animEffect transition="in" filter="fade">
                                      <p:cBhvr>
                                        <p:cTn id="39" dur="500"/>
                                        <p:tgtEl>
                                          <p:spTgt spid="447"/>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48"/>
                                        </p:tgtEl>
                                        <p:attrNameLst>
                                          <p:attrName>style.visibility</p:attrName>
                                        </p:attrNameLst>
                                      </p:cBhvr>
                                      <p:to>
                                        <p:strVal val="visible"/>
                                      </p:to>
                                    </p:set>
                                    <p:animEffect transition="in" filter="fade">
                                      <p:cBhvr>
                                        <p:cTn id="43" dur="500"/>
                                        <p:tgtEl>
                                          <p:spTgt spid="448"/>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51"/>
                                        </p:tgtEl>
                                        <p:attrNameLst>
                                          <p:attrName>style.visibility</p:attrName>
                                        </p:attrNameLst>
                                      </p:cBhvr>
                                      <p:to>
                                        <p:strVal val="visible"/>
                                      </p:to>
                                    </p:set>
                                    <p:animEffect transition="in" filter="fade">
                                      <p:cBhvr>
                                        <p:cTn id="47" dur="500"/>
                                        <p:tgtEl>
                                          <p:spTgt spid="45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52"/>
                                        </p:tgtEl>
                                        <p:attrNameLst>
                                          <p:attrName>style.visibility</p:attrName>
                                        </p:attrNameLst>
                                      </p:cBhvr>
                                      <p:to>
                                        <p:strVal val="visible"/>
                                      </p:to>
                                    </p:set>
                                    <p:animEffect transition="in" filter="fade">
                                      <p:cBhvr>
                                        <p:cTn id="51"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a:t>
            </a:fld>
            <a:endParaRPr/>
          </a:p>
        </p:txBody>
      </p:sp>
      <p:sp>
        <p:nvSpPr>
          <p:cNvPr id="57" name="Google Shape;57;p4"/>
          <p:cNvSpPr/>
          <p:nvPr/>
        </p:nvSpPr>
        <p:spPr>
          <a:xfrm>
            <a:off x="251520" y="1078741"/>
            <a:ext cx="8568952" cy="32932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La web representa un universo de información accesible globalmente a través de Internet. </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Está formada por un conjunto de recursos interconectados que conforman el conocimiento humano actual. </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El funcionamiento de la Web es posible debido a la coexistencia de una serie de componentes software y hardware. </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Estos elementos abarcan desde los componentes físicos de Internet (</a:t>
            </a:r>
            <a:r>
              <a:rPr lang="es-ES" sz="1600" b="0" i="0" u="none" strike="noStrike" cap="none" err="1">
                <a:solidFill>
                  <a:schemeClr val="bg2">
                    <a:lumMod val="25000"/>
                  </a:schemeClr>
                </a:solidFill>
                <a:latin typeface="Sniglet"/>
                <a:ea typeface="Sniglet"/>
                <a:cs typeface="Sniglet"/>
                <a:sym typeface="Sniglet"/>
              </a:rPr>
              <a:t>hubs</a:t>
            </a:r>
            <a:r>
              <a:rPr lang="es-ES" sz="1600" b="0" i="0" u="none" strike="noStrike" cap="none">
                <a:solidFill>
                  <a:schemeClr val="bg2">
                    <a:lumMod val="25000"/>
                  </a:schemeClr>
                </a:solidFill>
                <a:latin typeface="Sniglet"/>
                <a:ea typeface="Sniglet"/>
                <a:cs typeface="Sniglet"/>
                <a:sym typeface="Sniglet"/>
              </a:rPr>
              <a:t>, repetidores, puentes, pasarelas, encaminadores, etc.) y los protocolos de comunicaciones (TCP, IP, HTTP, FTP, SMTP, etc.) hasta la utilización del sistema de nombres de dominio (DNS) para la búsqueda y recuperación de recursos o la utilización de software específico para proveer y consumir dichos recursos.</a:t>
            </a:r>
            <a:endParaRPr>
              <a:solidFill>
                <a:schemeClr val="bg2">
                  <a:lumMod val="2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50</a:t>
            </a:fld>
            <a:endParaRPr/>
          </a:p>
        </p:txBody>
      </p:sp>
      <p:cxnSp>
        <p:nvCxnSpPr>
          <p:cNvPr id="461" name="Google Shape;461;p49"/>
          <p:cNvCxnSpPr/>
          <p:nvPr/>
        </p:nvCxnSpPr>
        <p:spPr>
          <a:xfrm>
            <a:off x="1686744" y="716310"/>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62" name="Google Shape;462;p49"/>
          <p:cNvSpPr/>
          <p:nvPr/>
        </p:nvSpPr>
        <p:spPr>
          <a:xfrm>
            <a:off x="467544" y="411510"/>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463" name="Google Shape;463;p49"/>
          <p:cNvSpPr/>
          <p:nvPr/>
        </p:nvSpPr>
        <p:spPr>
          <a:xfrm>
            <a:off x="2677344" y="1325910"/>
            <a:ext cx="60198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Rollovers, control de ventanas y formularios, cálculos,</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fecha y hora, efectos de imagen y de texto.</a:t>
            </a:r>
            <a:endParaRPr sz="1400" b="0" i="0" u="none" strike="noStrike" cap="none">
              <a:solidFill>
                <a:srgbClr val="006666"/>
              </a:solidFill>
              <a:latin typeface="Arial"/>
              <a:ea typeface="Arial"/>
              <a:cs typeface="Arial"/>
              <a:sym typeface="Arial"/>
            </a:endParaRPr>
          </a:p>
        </p:txBody>
      </p:sp>
      <p:sp>
        <p:nvSpPr>
          <p:cNvPr id="464" name="Google Shape;464;p49"/>
          <p:cNvSpPr/>
          <p:nvPr/>
        </p:nvSpPr>
        <p:spPr>
          <a:xfrm>
            <a:off x="3667944" y="3611910"/>
            <a:ext cx="42672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Los Scripts se pueden programar en:</a:t>
            </a:r>
            <a:endParaRPr sz="1400" b="0" i="0" u="none" strike="noStrike" cap="none">
              <a:solidFill>
                <a:srgbClr val="006666"/>
              </a:solidFill>
              <a:latin typeface="Arial"/>
              <a:ea typeface="Arial"/>
              <a:cs typeface="Arial"/>
              <a:sym typeface="Arial"/>
            </a:endParaRPr>
          </a:p>
        </p:txBody>
      </p:sp>
      <p:cxnSp>
        <p:nvCxnSpPr>
          <p:cNvPr id="465" name="Google Shape;465;p49"/>
          <p:cNvCxnSpPr/>
          <p:nvPr/>
        </p:nvCxnSpPr>
        <p:spPr>
          <a:xfrm rot="5400000">
            <a:off x="5611044" y="1135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66" name="Google Shape;466;p49"/>
          <p:cNvSpPr/>
          <p:nvPr/>
        </p:nvSpPr>
        <p:spPr>
          <a:xfrm>
            <a:off x="2829744" y="563910"/>
            <a:ext cx="5867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en el navegador del cliente</a:t>
            </a:r>
            <a:endParaRPr sz="1400" b="0" i="0" u="none" strike="noStrike" cap="none">
              <a:solidFill>
                <a:srgbClr val="006666"/>
              </a:solidFill>
              <a:latin typeface="Arial"/>
              <a:ea typeface="Arial"/>
              <a:cs typeface="Arial"/>
              <a:sym typeface="Arial"/>
            </a:endParaRPr>
          </a:p>
        </p:txBody>
      </p:sp>
      <p:sp>
        <p:nvSpPr>
          <p:cNvPr id="467" name="Google Shape;467;p49"/>
          <p:cNvSpPr/>
          <p:nvPr/>
        </p:nvSpPr>
        <p:spPr>
          <a:xfrm>
            <a:off x="2677344" y="2392710"/>
            <a:ext cx="59436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logran con código insertado en el HTML,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llamado Script (Guión)</a:t>
            </a:r>
            <a:endParaRPr sz="1400" b="0" i="0" u="none" strike="noStrike" cap="none">
              <a:solidFill>
                <a:srgbClr val="006666"/>
              </a:solidFill>
              <a:latin typeface="Arial"/>
              <a:ea typeface="Arial"/>
              <a:cs typeface="Arial"/>
              <a:sym typeface="Arial"/>
            </a:endParaRPr>
          </a:p>
        </p:txBody>
      </p:sp>
      <p:sp>
        <p:nvSpPr>
          <p:cNvPr id="468" name="Google Shape;468;p49">
            <a:hlinkClick r:id="rId3" action="ppaction://hlinksldjump"/>
          </p:cNvPr>
          <p:cNvSpPr/>
          <p:nvPr/>
        </p:nvSpPr>
        <p:spPr>
          <a:xfrm>
            <a:off x="3744144" y="4373910"/>
            <a:ext cx="1600200" cy="3810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JavaScript</a:t>
            </a:r>
            <a:endParaRPr sz="1400" b="0" i="0" u="none" strike="noStrike" cap="none">
              <a:solidFill>
                <a:srgbClr val="006666"/>
              </a:solidFill>
              <a:latin typeface="Arial"/>
              <a:ea typeface="Arial"/>
              <a:cs typeface="Arial"/>
              <a:sym typeface="Arial"/>
            </a:endParaRPr>
          </a:p>
        </p:txBody>
      </p:sp>
      <p:sp>
        <p:nvSpPr>
          <p:cNvPr id="469" name="Google Shape;469;p49">
            <a:hlinkClick r:id="rId4" action="ppaction://hlinksldjump"/>
          </p:cNvPr>
          <p:cNvSpPr/>
          <p:nvPr/>
        </p:nvSpPr>
        <p:spPr>
          <a:xfrm>
            <a:off x="5801544" y="4373910"/>
            <a:ext cx="22098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Visual Basic Script</a:t>
            </a:r>
            <a:endParaRPr sz="1400" b="0" i="0" u="none" strike="noStrike" cap="none">
              <a:solidFill>
                <a:srgbClr val="006666"/>
              </a:solidFill>
              <a:latin typeface="Arial"/>
              <a:ea typeface="Arial"/>
              <a:cs typeface="Arial"/>
              <a:sym typeface="Arial"/>
            </a:endParaRPr>
          </a:p>
        </p:txBody>
      </p:sp>
      <p:cxnSp>
        <p:nvCxnSpPr>
          <p:cNvPr id="470" name="Google Shape;470;p49"/>
          <p:cNvCxnSpPr/>
          <p:nvPr/>
        </p:nvCxnSpPr>
        <p:spPr>
          <a:xfrm rot="5400000">
            <a:off x="5611044" y="22022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71" name="Google Shape;471;p49"/>
          <p:cNvCxnSpPr/>
          <p:nvPr/>
        </p:nvCxnSpPr>
        <p:spPr>
          <a:xfrm rot="5400000">
            <a:off x="5611044" y="34214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72" name="Google Shape;472;p49"/>
          <p:cNvCxnSpPr/>
          <p:nvPr/>
        </p:nvCxnSpPr>
        <p:spPr>
          <a:xfrm rot="5400000">
            <a:off x="4468044" y="41834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73" name="Google Shape;473;p49"/>
          <p:cNvCxnSpPr/>
          <p:nvPr/>
        </p:nvCxnSpPr>
        <p:spPr>
          <a:xfrm rot="5400000">
            <a:off x="6677844" y="4183410"/>
            <a:ext cx="381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fade">
                                      <p:cBhvr>
                                        <p:cTn id="7" dur="500"/>
                                        <p:tgtEl>
                                          <p:spTgt spid="46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1"/>
                                        </p:tgtEl>
                                        <p:attrNameLst>
                                          <p:attrName>style.visibility</p:attrName>
                                        </p:attrNameLst>
                                      </p:cBhvr>
                                      <p:to>
                                        <p:strVal val="visible"/>
                                      </p:to>
                                    </p:set>
                                    <p:animEffect transition="in" filter="fade">
                                      <p:cBhvr>
                                        <p:cTn id="11" dur="500"/>
                                        <p:tgtEl>
                                          <p:spTgt spid="46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5"/>
                                        </p:tgtEl>
                                        <p:attrNameLst>
                                          <p:attrName>style.visibility</p:attrName>
                                        </p:attrNameLst>
                                      </p:cBhvr>
                                      <p:to>
                                        <p:strVal val="visible"/>
                                      </p:to>
                                    </p:set>
                                    <p:animEffect transition="in" filter="fade">
                                      <p:cBhvr>
                                        <p:cTn id="15" dur="500"/>
                                        <p:tgtEl>
                                          <p:spTgt spid="46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70"/>
                                        </p:tgtEl>
                                        <p:attrNameLst>
                                          <p:attrName>style.visibility</p:attrName>
                                        </p:attrNameLst>
                                      </p:cBhvr>
                                      <p:to>
                                        <p:strVal val="visible"/>
                                      </p:to>
                                    </p:set>
                                    <p:animEffect transition="in" filter="fade">
                                      <p:cBhvr>
                                        <p:cTn id="19" dur="500"/>
                                        <p:tgtEl>
                                          <p:spTgt spid="47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71"/>
                                        </p:tgtEl>
                                        <p:attrNameLst>
                                          <p:attrName>style.visibility</p:attrName>
                                        </p:attrNameLst>
                                      </p:cBhvr>
                                      <p:to>
                                        <p:strVal val="visible"/>
                                      </p:to>
                                    </p:set>
                                    <p:animEffect transition="in" filter="fade">
                                      <p:cBhvr>
                                        <p:cTn id="23" dur="500"/>
                                        <p:tgtEl>
                                          <p:spTgt spid="471"/>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72"/>
                                        </p:tgtEl>
                                        <p:attrNameLst>
                                          <p:attrName>style.visibility</p:attrName>
                                        </p:attrNameLst>
                                      </p:cBhvr>
                                      <p:to>
                                        <p:strVal val="visible"/>
                                      </p:to>
                                    </p:set>
                                    <p:animEffect transition="in" filter="fade">
                                      <p:cBhvr>
                                        <p:cTn id="27" dur="500"/>
                                        <p:tgtEl>
                                          <p:spTgt spid="47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73"/>
                                        </p:tgtEl>
                                        <p:attrNameLst>
                                          <p:attrName>style.visibility</p:attrName>
                                        </p:attrNameLst>
                                      </p:cBhvr>
                                      <p:to>
                                        <p:strVal val="visible"/>
                                      </p:to>
                                    </p:set>
                                    <p:animEffect transition="in" filter="fade">
                                      <p:cBhvr>
                                        <p:cTn id="31" dur="500"/>
                                        <p:tgtEl>
                                          <p:spTgt spid="473"/>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63"/>
                                        </p:tgtEl>
                                        <p:attrNameLst>
                                          <p:attrName>style.visibility</p:attrName>
                                        </p:attrNameLst>
                                      </p:cBhvr>
                                      <p:to>
                                        <p:strVal val="visible"/>
                                      </p:to>
                                    </p:set>
                                    <p:animEffect transition="in" filter="fade">
                                      <p:cBhvr>
                                        <p:cTn id="35" dur="500"/>
                                        <p:tgtEl>
                                          <p:spTgt spid="46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64"/>
                                        </p:tgtEl>
                                        <p:attrNameLst>
                                          <p:attrName>style.visibility</p:attrName>
                                        </p:attrNameLst>
                                      </p:cBhvr>
                                      <p:to>
                                        <p:strVal val="visible"/>
                                      </p:to>
                                    </p:set>
                                    <p:animEffect transition="in" filter="fade">
                                      <p:cBhvr>
                                        <p:cTn id="39" dur="500"/>
                                        <p:tgtEl>
                                          <p:spTgt spid="46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66"/>
                                        </p:tgtEl>
                                        <p:attrNameLst>
                                          <p:attrName>style.visibility</p:attrName>
                                        </p:attrNameLst>
                                      </p:cBhvr>
                                      <p:to>
                                        <p:strVal val="visible"/>
                                      </p:to>
                                    </p:set>
                                    <p:animEffect transition="in" filter="fade">
                                      <p:cBhvr>
                                        <p:cTn id="43" dur="500"/>
                                        <p:tgtEl>
                                          <p:spTgt spid="466"/>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67"/>
                                        </p:tgtEl>
                                        <p:attrNameLst>
                                          <p:attrName>style.visibility</p:attrName>
                                        </p:attrNameLst>
                                      </p:cBhvr>
                                      <p:to>
                                        <p:strVal val="visible"/>
                                      </p:to>
                                    </p:set>
                                    <p:animEffect transition="in" filter="fade">
                                      <p:cBhvr>
                                        <p:cTn id="47" dur="500"/>
                                        <p:tgtEl>
                                          <p:spTgt spid="467"/>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68"/>
                                        </p:tgtEl>
                                        <p:attrNameLst>
                                          <p:attrName>style.visibility</p:attrName>
                                        </p:attrNameLst>
                                      </p:cBhvr>
                                      <p:to>
                                        <p:strVal val="visible"/>
                                      </p:to>
                                    </p:set>
                                    <p:animEffect transition="in" filter="fade">
                                      <p:cBhvr>
                                        <p:cTn id="51" dur="500"/>
                                        <p:tgtEl>
                                          <p:spTgt spid="46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69"/>
                                        </p:tgtEl>
                                        <p:attrNameLst>
                                          <p:attrName>style.visibility</p:attrName>
                                        </p:attrNameLst>
                                      </p:cBhvr>
                                      <p:to>
                                        <p:strVal val="visible"/>
                                      </p:to>
                                    </p:set>
                                    <p:animEffect transition="in" filter="fade">
                                      <p:cBhvr>
                                        <p:cTn id="55"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51</a:t>
            </a:fld>
            <a:endParaRPr/>
          </a:p>
        </p:txBody>
      </p:sp>
      <p:cxnSp>
        <p:nvCxnSpPr>
          <p:cNvPr id="479" name="Google Shape;479;p50"/>
          <p:cNvCxnSpPr/>
          <p:nvPr/>
        </p:nvCxnSpPr>
        <p:spPr>
          <a:xfrm>
            <a:off x="1237928" y="1482502"/>
            <a:ext cx="4038600" cy="0"/>
          </a:xfrm>
          <a:prstGeom prst="straightConnector1">
            <a:avLst/>
          </a:prstGeom>
          <a:noFill/>
          <a:ln w="38100" cap="flat" cmpd="sng">
            <a:solidFill>
              <a:srgbClr val="336699"/>
            </a:solidFill>
            <a:prstDash val="solid"/>
            <a:round/>
            <a:headEnd type="none" w="med" len="med"/>
            <a:tailEnd type="none" w="med" len="med"/>
          </a:ln>
        </p:spPr>
      </p:cxnSp>
      <p:cxnSp>
        <p:nvCxnSpPr>
          <p:cNvPr id="480" name="Google Shape;480;p50"/>
          <p:cNvCxnSpPr/>
          <p:nvPr/>
        </p:nvCxnSpPr>
        <p:spPr>
          <a:xfrm>
            <a:off x="1923728" y="644302"/>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481" name="Google Shape;481;p50"/>
          <p:cNvSpPr/>
          <p:nvPr/>
        </p:nvSpPr>
        <p:spPr>
          <a:xfrm>
            <a:off x="704528" y="339502"/>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482" name="Google Shape;482;p50"/>
          <p:cNvSpPr/>
          <p:nvPr/>
        </p:nvSpPr>
        <p:spPr>
          <a:xfrm>
            <a:off x="2761928" y="3463702"/>
            <a:ext cx="1981200" cy="381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NO ES JAVA</a:t>
            </a:r>
            <a:endParaRPr sz="1400" b="0" i="0" u="none" strike="noStrike" cap="none">
              <a:solidFill>
                <a:srgbClr val="006666"/>
              </a:solidFill>
              <a:latin typeface="Arial"/>
              <a:ea typeface="Arial"/>
              <a:cs typeface="Arial"/>
              <a:sym typeface="Arial"/>
            </a:endParaRPr>
          </a:p>
        </p:txBody>
      </p:sp>
      <p:cxnSp>
        <p:nvCxnSpPr>
          <p:cNvPr id="483" name="Google Shape;483;p50"/>
          <p:cNvCxnSpPr/>
          <p:nvPr/>
        </p:nvCxnSpPr>
        <p:spPr>
          <a:xfrm rot="5400000">
            <a:off x="5848028" y="10634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84" name="Google Shape;484;p50"/>
          <p:cNvSpPr/>
          <p:nvPr/>
        </p:nvSpPr>
        <p:spPr>
          <a:xfrm>
            <a:off x="3066728" y="491902"/>
            <a:ext cx="5867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en el navegador del cliente</a:t>
            </a:r>
            <a:endParaRPr sz="1400" b="0" i="0" u="none" strike="noStrike" cap="none">
              <a:solidFill>
                <a:srgbClr val="006666"/>
              </a:solidFill>
              <a:latin typeface="Arial"/>
              <a:ea typeface="Arial"/>
              <a:cs typeface="Arial"/>
              <a:sym typeface="Arial"/>
            </a:endParaRPr>
          </a:p>
        </p:txBody>
      </p:sp>
      <p:sp>
        <p:nvSpPr>
          <p:cNvPr id="485" name="Google Shape;485;p50"/>
          <p:cNvSpPr/>
          <p:nvPr/>
        </p:nvSpPr>
        <p:spPr>
          <a:xfrm>
            <a:off x="2761928" y="1996852"/>
            <a:ext cx="6019800" cy="108585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Permite la programación de pequeños scripts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y de programas orientados a objetos, con funciones,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estructuras de datos complejas, etc </a:t>
            </a:r>
            <a:endParaRPr sz="1400" b="0" i="0" u="none" strike="noStrike" cap="none">
              <a:solidFill>
                <a:srgbClr val="006666"/>
              </a:solidFill>
              <a:latin typeface="Arial"/>
              <a:ea typeface="Arial"/>
              <a:cs typeface="Arial"/>
              <a:sym typeface="Arial"/>
            </a:endParaRPr>
          </a:p>
        </p:txBody>
      </p:sp>
      <p:sp>
        <p:nvSpPr>
          <p:cNvPr id="486" name="Google Shape;486;p50"/>
          <p:cNvSpPr/>
          <p:nvPr/>
        </p:nvSpPr>
        <p:spPr>
          <a:xfrm>
            <a:off x="5200328" y="1253902"/>
            <a:ext cx="1600200" cy="3810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JavaScript</a:t>
            </a:r>
            <a:endParaRPr sz="1400" b="0" i="0" u="none" strike="noStrike" cap="none">
              <a:solidFill>
                <a:srgbClr val="006666"/>
              </a:solidFill>
              <a:latin typeface="Arial"/>
              <a:ea typeface="Arial"/>
              <a:cs typeface="Arial"/>
              <a:sym typeface="Arial"/>
            </a:endParaRPr>
          </a:p>
        </p:txBody>
      </p:sp>
      <p:cxnSp>
        <p:nvCxnSpPr>
          <p:cNvPr id="487" name="Google Shape;487;p50"/>
          <p:cNvCxnSpPr/>
          <p:nvPr/>
        </p:nvCxnSpPr>
        <p:spPr>
          <a:xfrm rot="5400000">
            <a:off x="3562028" y="3273202"/>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488" name="Google Shape;488;p50"/>
          <p:cNvCxnSpPr/>
          <p:nvPr/>
        </p:nvCxnSpPr>
        <p:spPr>
          <a:xfrm rot="5400000">
            <a:off x="7295828" y="32732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89" name="Google Shape;489;p50"/>
          <p:cNvSpPr/>
          <p:nvPr/>
        </p:nvSpPr>
        <p:spPr>
          <a:xfrm>
            <a:off x="6343328" y="3463702"/>
            <a:ext cx="23622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 sintaxis deriva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del lenguaje C</a:t>
            </a:r>
            <a:endParaRPr sz="1400" b="0" i="0" u="none" strike="noStrike" cap="none">
              <a:solidFill>
                <a:srgbClr val="006666"/>
              </a:solidFill>
              <a:latin typeface="Arial"/>
              <a:ea typeface="Arial"/>
              <a:cs typeface="Arial"/>
              <a:sym typeface="Arial"/>
            </a:endParaRPr>
          </a:p>
        </p:txBody>
      </p:sp>
      <p:cxnSp>
        <p:nvCxnSpPr>
          <p:cNvPr id="490" name="Google Shape;490;p50"/>
          <p:cNvCxnSpPr/>
          <p:nvPr/>
        </p:nvCxnSpPr>
        <p:spPr>
          <a:xfrm rot="5400000">
            <a:off x="5848028" y="1825402"/>
            <a:ext cx="381000" cy="0"/>
          </a:xfrm>
          <a:prstGeom prst="straightConnector1">
            <a:avLst/>
          </a:prstGeom>
          <a:noFill/>
          <a:ln w="38100" cap="flat" cmpd="sng">
            <a:solidFill>
              <a:srgbClr val="336699"/>
            </a:solidFill>
            <a:prstDash val="solid"/>
            <a:round/>
            <a:headEnd type="none" w="med" len="med"/>
            <a:tailEnd type="triangle" w="med" len="med"/>
          </a:ln>
        </p:spPr>
      </p:cxnSp>
      <p:sp>
        <p:nvSpPr>
          <p:cNvPr id="491" name="Google Shape;491;p50"/>
          <p:cNvSpPr/>
          <p:nvPr/>
        </p:nvSpPr>
        <p:spPr>
          <a:xfrm>
            <a:off x="323528" y="2320702"/>
            <a:ext cx="2133600" cy="609600"/>
          </a:xfrm>
          <a:prstGeom prst="roundRect">
            <a:avLst>
              <a:gd name="adj" fmla="val 16667"/>
            </a:avLst>
          </a:prstGeom>
          <a:solidFill>
            <a:srgbClr val="CC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MICROSYSTEMS</a:t>
            </a:r>
            <a:endParaRPr sz="1400" b="0" i="0" u="none" strike="noStrike" cap="none">
              <a:solidFill>
                <a:srgbClr val="006666"/>
              </a:solidFill>
              <a:latin typeface="Arial"/>
              <a:ea typeface="Arial"/>
              <a:cs typeface="Arial"/>
              <a:sym typeface="Arial"/>
            </a:endParaRPr>
          </a:p>
        </p:txBody>
      </p:sp>
      <p:cxnSp>
        <p:nvCxnSpPr>
          <p:cNvPr id="492" name="Google Shape;492;p50"/>
          <p:cNvCxnSpPr/>
          <p:nvPr/>
        </p:nvCxnSpPr>
        <p:spPr>
          <a:xfrm rot="5400000">
            <a:off x="818828" y="1901602"/>
            <a:ext cx="838200" cy="0"/>
          </a:xfrm>
          <a:prstGeom prst="straightConnector1">
            <a:avLst/>
          </a:prstGeom>
          <a:noFill/>
          <a:ln w="38100" cap="flat" cmpd="sng">
            <a:solidFill>
              <a:srgbClr val="336699"/>
            </a:solidFill>
            <a:prstDash val="solid"/>
            <a:round/>
            <a:headEnd type="none" w="med" len="med"/>
            <a:tailEnd type="triangle" w="med" len="med"/>
          </a:ln>
        </p:spPr>
      </p:cxnSp>
      <p:sp>
        <p:nvSpPr>
          <p:cNvPr id="493" name="Google Shape;493;p50"/>
          <p:cNvSpPr/>
          <p:nvPr/>
        </p:nvSpPr>
        <p:spPr>
          <a:xfrm>
            <a:off x="3447728" y="4225702"/>
            <a:ext cx="41910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Funciona en cualquier navegador,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por eso pasó a ser el Estándar.</a:t>
            </a:r>
            <a:endParaRPr sz="1400" b="0" i="0" u="none" strike="noStrike" cap="none">
              <a:solidFill>
                <a:srgbClr val="006666"/>
              </a:solidFill>
              <a:latin typeface="Arial"/>
              <a:ea typeface="Arial"/>
              <a:cs typeface="Arial"/>
              <a:sym typeface="Arial"/>
            </a:endParaRPr>
          </a:p>
        </p:txBody>
      </p:sp>
      <p:cxnSp>
        <p:nvCxnSpPr>
          <p:cNvPr id="494" name="Google Shape;494;p50"/>
          <p:cNvCxnSpPr/>
          <p:nvPr/>
        </p:nvCxnSpPr>
        <p:spPr>
          <a:xfrm rot="5400000">
            <a:off x="5009828" y="3654202"/>
            <a:ext cx="1143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1"/>
                                        </p:tgtEl>
                                        <p:attrNameLst>
                                          <p:attrName>style.visibility</p:attrName>
                                        </p:attrNameLst>
                                      </p:cBhvr>
                                      <p:to>
                                        <p:strVal val="visible"/>
                                      </p:to>
                                    </p:set>
                                    <p:animEffect transition="in" filter="fade">
                                      <p:cBhvr>
                                        <p:cTn id="7" dur="500"/>
                                        <p:tgtEl>
                                          <p:spTgt spid="48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500"/>
                                        <p:tgtEl>
                                          <p:spTgt spid="47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0"/>
                                        </p:tgtEl>
                                        <p:attrNameLst>
                                          <p:attrName>style.visibility</p:attrName>
                                        </p:attrNameLst>
                                      </p:cBhvr>
                                      <p:to>
                                        <p:strVal val="visible"/>
                                      </p:to>
                                    </p:set>
                                    <p:animEffect transition="in" filter="fade">
                                      <p:cBhvr>
                                        <p:cTn id="15" dur="500"/>
                                        <p:tgtEl>
                                          <p:spTgt spid="48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83"/>
                                        </p:tgtEl>
                                        <p:attrNameLst>
                                          <p:attrName>style.visibility</p:attrName>
                                        </p:attrNameLst>
                                      </p:cBhvr>
                                      <p:to>
                                        <p:strVal val="visible"/>
                                      </p:to>
                                    </p:set>
                                    <p:animEffect transition="in" filter="fade">
                                      <p:cBhvr>
                                        <p:cTn id="19" dur="500"/>
                                        <p:tgtEl>
                                          <p:spTgt spid="48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87"/>
                                        </p:tgtEl>
                                        <p:attrNameLst>
                                          <p:attrName>style.visibility</p:attrName>
                                        </p:attrNameLst>
                                      </p:cBhvr>
                                      <p:to>
                                        <p:strVal val="visible"/>
                                      </p:to>
                                    </p:set>
                                    <p:animEffect transition="in" filter="fade">
                                      <p:cBhvr>
                                        <p:cTn id="23" dur="500"/>
                                        <p:tgtEl>
                                          <p:spTgt spid="48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88"/>
                                        </p:tgtEl>
                                        <p:attrNameLst>
                                          <p:attrName>style.visibility</p:attrName>
                                        </p:attrNameLst>
                                      </p:cBhvr>
                                      <p:to>
                                        <p:strVal val="visible"/>
                                      </p:to>
                                    </p:set>
                                    <p:animEffect transition="in" filter="fade">
                                      <p:cBhvr>
                                        <p:cTn id="27" dur="500"/>
                                        <p:tgtEl>
                                          <p:spTgt spid="48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90"/>
                                        </p:tgtEl>
                                        <p:attrNameLst>
                                          <p:attrName>style.visibility</p:attrName>
                                        </p:attrNameLst>
                                      </p:cBhvr>
                                      <p:to>
                                        <p:strVal val="visible"/>
                                      </p:to>
                                    </p:set>
                                    <p:animEffect transition="in" filter="fade">
                                      <p:cBhvr>
                                        <p:cTn id="31" dur="500"/>
                                        <p:tgtEl>
                                          <p:spTgt spid="49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492"/>
                                        </p:tgtEl>
                                        <p:attrNameLst>
                                          <p:attrName>style.visibility</p:attrName>
                                        </p:attrNameLst>
                                      </p:cBhvr>
                                      <p:to>
                                        <p:strVal val="visible"/>
                                      </p:to>
                                    </p:set>
                                    <p:animEffect transition="in" filter="fade">
                                      <p:cBhvr>
                                        <p:cTn id="35" dur="500"/>
                                        <p:tgtEl>
                                          <p:spTgt spid="49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494"/>
                                        </p:tgtEl>
                                        <p:attrNameLst>
                                          <p:attrName>style.visibility</p:attrName>
                                        </p:attrNameLst>
                                      </p:cBhvr>
                                      <p:to>
                                        <p:strVal val="visible"/>
                                      </p:to>
                                    </p:set>
                                    <p:animEffect transition="in" filter="fade">
                                      <p:cBhvr>
                                        <p:cTn id="39" dur="500"/>
                                        <p:tgtEl>
                                          <p:spTgt spid="49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82"/>
                                        </p:tgtEl>
                                        <p:attrNameLst>
                                          <p:attrName>style.visibility</p:attrName>
                                        </p:attrNameLst>
                                      </p:cBhvr>
                                      <p:to>
                                        <p:strVal val="visible"/>
                                      </p:to>
                                    </p:set>
                                    <p:animEffect transition="in" filter="fade">
                                      <p:cBhvr>
                                        <p:cTn id="43" dur="500"/>
                                        <p:tgtEl>
                                          <p:spTgt spid="48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484"/>
                                        </p:tgtEl>
                                        <p:attrNameLst>
                                          <p:attrName>style.visibility</p:attrName>
                                        </p:attrNameLst>
                                      </p:cBhvr>
                                      <p:to>
                                        <p:strVal val="visible"/>
                                      </p:to>
                                    </p:set>
                                    <p:animEffect transition="in" filter="fade">
                                      <p:cBhvr>
                                        <p:cTn id="47" dur="500"/>
                                        <p:tgtEl>
                                          <p:spTgt spid="48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485"/>
                                        </p:tgtEl>
                                        <p:attrNameLst>
                                          <p:attrName>style.visibility</p:attrName>
                                        </p:attrNameLst>
                                      </p:cBhvr>
                                      <p:to>
                                        <p:strVal val="visible"/>
                                      </p:to>
                                    </p:set>
                                    <p:animEffect transition="in" filter="fade">
                                      <p:cBhvr>
                                        <p:cTn id="51" dur="500"/>
                                        <p:tgtEl>
                                          <p:spTgt spid="48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86"/>
                                        </p:tgtEl>
                                        <p:attrNameLst>
                                          <p:attrName>style.visibility</p:attrName>
                                        </p:attrNameLst>
                                      </p:cBhvr>
                                      <p:to>
                                        <p:strVal val="visible"/>
                                      </p:to>
                                    </p:set>
                                    <p:animEffect transition="in" filter="fade">
                                      <p:cBhvr>
                                        <p:cTn id="55" dur="500"/>
                                        <p:tgtEl>
                                          <p:spTgt spid="486"/>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89"/>
                                        </p:tgtEl>
                                        <p:attrNameLst>
                                          <p:attrName>style.visibility</p:attrName>
                                        </p:attrNameLst>
                                      </p:cBhvr>
                                      <p:to>
                                        <p:strVal val="visible"/>
                                      </p:to>
                                    </p:set>
                                    <p:animEffect transition="in" filter="fade">
                                      <p:cBhvr>
                                        <p:cTn id="59" dur="500"/>
                                        <p:tgtEl>
                                          <p:spTgt spid="489"/>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91"/>
                                        </p:tgtEl>
                                        <p:attrNameLst>
                                          <p:attrName>style.visibility</p:attrName>
                                        </p:attrNameLst>
                                      </p:cBhvr>
                                      <p:to>
                                        <p:strVal val="visible"/>
                                      </p:to>
                                    </p:set>
                                    <p:animEffect transition="in" filter="fade">
                                      <p:cBhvr>
                                        <p:cTn id="63" dur="500"/>
                                        <p:tgtEl>
                                          <p:spTgt spid="491"/>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493"/>
                                        </p:tgtEl>
                                        <p:attrNameLst>
                                          <p:attrName>style.visibility</p:attrName>
                                        </p:attrNameLst>
                                      </p:cBhvr>
                                      <p:to>
                                        <p:strVal val="visible"/>
                                      </p:to>
                                    </p:set>
                                    <p:animEffect transition="in" filter="fade">
                                      <p:cBhvr>
                                        <p:cTn id="67" dur="5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52</a:t>
            </a:fld>
            <a:endParaRPr/>
          </a:p>
        </p:txBody>
      </p:sp>
      <p:cxnSp>
        <p:nvCxnSpPr>
          <p:cNvPr id="500" name="Google Shape;500;p51"/>
          <p:cNvCxnSpPr/>
          <p:nvPr/>
        </p:nvCxnSpPr>
        <p:spPr>
          <a:xfrm>
            <a:off x="1237928" y="1554510"/>
            <a:ext cx="4038600" cy="0"/>
          </a:xfrm>
          <a:prstGeom prst="straightConnector1">
            <a:avLst/>
          </a:prstGeom>
          <a:noFill/>
          <a:ln w="38100" cap="flat" cmpd="sng">
            <a:solidFill>
              <a:srgbClr val="336699"/>
            </a:solidFill>
            <a:prstDash val="solid"/>
            <a:round/>
            <a:headEnd type="none" w="med" len="med"/>
            <a:tailEnd type="none" w="med" len="med"/>
          </a:ln>
        </p:spPr>
      </p:cxnSp>
      <p:cxnSp>
        <p:nvCxnSpPr>
          <p:cNvPr id="501" name="Google Shape;501;p51"/>
          <p:cNvCxnSpPr/>
          <p:nvPr/>
        </p:nvCxnSpPr>
        <p:spPr>
          <a:xfrm>
            <a:off x="1923728" y="716310"/>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02" name="Google Shape;502;p51"/>
          <p:cNvSpPr/>
          <p:nvPr/>
        </p:nvSpPr>
        <p:spPr>
          <a:xfrm>
            <a:off x="704528" y="411510"/>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cxnSp>
        <p:nvCxnSpPr>
          <p:cNvPr id="503" name="Google Shape;503;p51"/>
          <p:cNvCxnSpPr/>
          <p:nvPr/>
        </p:nvCxnSpPr>
        <p:spPr>
          <a:xfrm rot="5400000">
            <a:off x="5848028" y="1135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04" name="Google Shape;504;p51"/>
          <p:cNvSpPr/>
          <p:nvPr/>
        </p:nvSpPr>
        <p:spPr>
          <a:xfrm>
            <a:off x="3066728" y="563910"/>
            <a:ext cx="5867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Páginas que se procesan en el navegador del cliente</a:t>
            </a:r>
            <a:endParaRPr sz="1400" b="0" i="0" u="none" strike="noStrike" cap="none">
              <a:solidFill>
                <a:srgbClr val="006666"/>
              </a:solidFill>
              <a:latin typeface="Arial"/>
              <a:ea typeface="Arial"/>
              <a:cs typeface="Arial"/>
              <a:sym typeface="Arial"/>
            </a:endParaRPr>
          </a:p>
        </p:txBody>
      </p:sp>
      <p:sp>
        <p:nvSpPr>
          <p:cNvPr id="505" name="Google Shape;505;p51"/>
          <p:cNvSpPr/>
          <p:nvPr/>
        </p:nvSpPr>
        <p:spPr>
          <a:xfrm>
            <a:off x="3295328" y="2087910"/>
            <a:ext cx="51816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Compatible solamente con Internet Explorer.</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Por eso no es el Estándar.</a:t>
            </a:r>
            <a:endParaRPr sz="1400" b="0" i="0" u="none" strike="noStrike" cap="none">
              <a:solidFill>
                <a:srgbClr val="006666"/>
              </a:solidFill>
              <a:latin typeface="Arial"/>
              <a:ea typeface="Arial"/>
              <a:cs typeface="Arial"/>
              <a:sym typeface="Arial"/>
            </a:endParaRPr>
          </a:p>
        </p:txBody>
      </p:sp>
      <p:cxnSp>
        <p:nvCxnSpPr>
          <p:cNvPr id="506" name="Google Shape;506;p51"/>
          <p:cNvCxnSpPr/>
          <p:nvPr/>
        </p:nvCxnSpPr>
        <p:spPr>
          <a:xfrm rot="5400000">
            <a:off x="5848028" y="35738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07" name="Google Shape;507;p51"/>
          <p:cNvCxnSpPr/>
          <p:nvPr/>
        </p:nvCxnSpPr>
        <p:spPr>
          <a:xfrm rot="5400000">
            <a:off x="5848028" y="27356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08" name="Google Shape;508;p51"/>
          <p:cNvSpPr/>
          <p:nvPr/>
        </p:nvSpPr>
        <p:spPr>
          <a:xfrm>
            <a:off x="3295328" y="2926110"/>
            <a:ext cx="52578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Su sintaxis deriva del Visual Basic.</a:t>
            </a:r>
            <a:endParaRPr sz="1400" b="0" i="0" u="none" strike="noStrike" cap="none">
              <a:solidFill>
                <a:srgbClr val="006666"/>
              </a:solidFill>
              <a:latin typeface="Arial"/>
              <a:ea typeface="Arial"/>
              <a:cs typeface="Arial"/>
              <a:sym typeface="Arial"/>
            </a:endParaRPr>
          </a:p>
        </p:txBody>
      </p:sp>
      <p:sp>
        <p:nvSpPr>
          <p:cNvPr id="509" name="Google Shape;509;p51"/>
          <p:cNvSpPr/>
          <p:nvPr/>
        </p:nvSpPr>
        <p:spPr>
          <a:xfrm>
            <a:off x="4971728" y="1325910"/>
            <a:ext cx="22098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Visual Basic Script</a:t>
            </a:r>
            <a:endParaRPr sz="1400" b="0" i="0" u="none" strike="noStrike" cap="none">
              <a:solidFill>
                <a:srgbClr val="006666"/>
              </a:solidFill>
              <a:latin typeface="Arial"/>
              <a:ea typeface="Arial"/>
              <a:cs typeface="Arial"/>
              <a:sym typeface="Arial"/>
            </a:endParaRPr>
          </a:p>
        </p:txBody>
      </p:sp>
      <p:cxnSp>
        <p:nvCxnSpPr>
          <p:cNvPr id="510" name="Google Shape;510;p51"/>
          <p:cNvCxnSpPr/>
          <p:nvPr/>
        </p:nvCxnSpPr>
        <p:spPr>
          <a:xfrm rot="5400000">
            <a:off x="5848028" y="1897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11" name="Google Shape;511;p51"/>
          <p:cNvSpPr/>
          <p:nvPr/>
        </p:nvSpPr>
        <p:spPr>
          <a:xfrm>
            <a:off x="323528" y="2392710"/>
            <a:ext cx="2133600" cy="6096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MICROSOFT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CORP.</a:t>
            </a:r>
            <a:endParaRPr sz="1400" b="0" i="0" u="none" strike="noStrike" cap="none">
              <a:solidFill>
                <a:srgbClr val="006666"/>
              </a:solidFill>
              <a:latin typeface="Arial"/>
              <a:ea typeface="Arial"/>
              <a:cs typeface="Arial"/>
              <a:sym typeface="Arial"/>
            </a:endParaRPr>
          </a:p>
        </p:txBody>
      </p:sp>
      <p:cxnSp>
        <p:nvCxnSpPr>
          <p:cNvPr id="512" name="Google Shape;512;p51"/>
          <p:cNvCxnSpPr/>
          <p:nvPr/>
        </p:nvCxnSpPr>
        <p:spPr>
          <a:xfrm rot="5400000">
            <a:off x="818828" y="1973610"/>
            <a:ext cx="838200" cy="0"/>
          </a:xfrm>
          <a:prstGeom prst="straightConnector1">
            <a:avLst/>
          </a:prstGeom>
          <a:noFill/>
          <a:ln w="38100" cap="flat" cmpd="sng">
            <a:solidFill>
              <a:srgbClr val="336699"/>
            </a:solidFill>
            <a:prstDash val="solid"/>
            <a:round/>
            <a:headEnd type="none" w="med" len="med"/>
            <a:tailEnd type="triangle" w="med" len="med"/>
          </a:ln>
        </p:spPr>
      </p:cxnSp>
      <p:sp>
        <p:nvSpPr>
          <p:cNvPr id="513" name="Google Shape;513;p51"/>
          <p:cNvSpPr/>
          <p:nvPr/>
        </p:nvSpPr>
        <p:spPr>
          <a:xfrm>
            <a:off x="3371528" y="3840510"/>
            <a:ext cx="5105400" cy="381000"/>
          </a:xfrm>
          <a:prstGeom prst="roundRect">
            <a:avLst>
              <a:gd name="adj" fmla="val 16667"/>
            </a:avLst>
          </a:prstGeom>
          <a:solidFill>
            <a:schemeClr val="lt1"/>
          </a:solidFill>
          <a:ln>
            <a:noFill/>
          </a:ln>
          <a:effectLst>
            <a:outerShdw dist="35921" dir="2700000" algn="ctr" rotWithShape="0">
              <a:srgbClr val="808080"/>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 más amigable que Javascript.</a:t>
            </a:r>
            <a:endParaRPr sz="1400" b="0" i="0" u="none" strike="noStrike" cap="none">
              <a:solidFill>
                <a:srgbClr val="006666"/>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500"/>
                                        <p:tgtEl>
                                          <p:spTgt spid="50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01"/>
                                        </p:tgtEl>
                                        <p:attrNameLst>
                                          <p:attrName>style.visibility</p:attrName>
                                        </p:attrNameLst>
                                      </p:cBhvr>
                                      <p:to>
                                        <p:strVal val="visible"/>
                                      </p:to>
                                    </p:set>
                                    <p:animEffect transition="in" filter="fade">
                                      <p:cBhvr>
                                        <p:cTn id="15" dur="500"/>
                                        <p:tgtEl>
                                          <p:spTgt spid="50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03"/>
                                        </p:tgtEl>
                                        <p:attrNameLst>
                                          <p:attrName>style.visibility</p:attrName>
                                        </p:attrNameLst>
                                      </p:cBhvr>
                                      <p:to>
                                        <p:strVal val="visible"/>
                                      </p:to>
                                    </p:set>
                                    <p:animEffect transition="in" filter="fade">
                                      <p:cBhvr>
                                        <p:cTn id="19" dur="500"/>
                                        <p:tgtEl>
                                          <p:spTgt spid="50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06"/>
                                        </p:tgtEl>
                                        <p:attrNameLst>
                                          <p:attrName>style.visibility</p:attrName>
                                        </p:attrNameLst>
                                      </p:cBhvr>
                                      <p:to>
                                        <p:strVal val="visible"/>
                                      </p:to>
                                    </p:set>
                                    <p:animEffect transition="in" filter="fade">
                                      <p:cBhvr>
                                        <p:cTn id="23" dur="500"/>
                                        <p:tgtEl>
                                          <p:spTgt spid="50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07"/>
                                        </p:tgtEl>
                                        <p:attrNameLst>
                                          <p:attrName>style.visibility</p:attrName>
                                        </p:attrNameLst>
                                      </p:cBhvr>
                                      <p:to>
                                        <p:strVal val="visible"/>
                                      </p:to>
                                    </p:set>
                                    <p:animEffect transition="in" filter="fade">
                                      <p:cBhvr>
                                        <p:cTn id="27" dur="500"/>
                                        <p:tgtEl>
                                          <p:spTgt spid="50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10"/>
                                        </p:tgtEl>
                                        <p:attrNameLst>
                                          <p:attrName>style.visibility</p:attrName>
                                        </p:attrNameLst>
                                      </p:cBhvr>
                                      <p:to>
                                        <p:strVal val="visible"/>
                                      </p:to>
                                    </p:set>
                                    <p:animEffect transition="in" filter="fade">
                                      <p:cBhvr>
                                        <p:cTn id="31" dur="500"/>
                                        <p:tgtEl>
                                          <p:spTgt spid="51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12"/>
                                        </p:tgtEl>
                                        <p:attrNameLst>
                                          <p:attrName>style.visibility</p:attrName>
                                        </p:attrNameLst>
                                      </p:cBhvr>
                                      <p:to>
                                        <p:strVal val="visible"/>
                                      </p:to>
                                    </p:set>
                                    <p:animEffect transition="in" filter="fade">
                                      <p:cBhvr>
                                        <p:cTn id="35" dur="500"/>
                                        <p:tgtEl>
                                          <p:spTgt spid="5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04"/>
                                        </p:tgtEl>
                                        <p:attrNameLst>
                                          <p:attrName>style.visibility</p:attrName>
                                        </p:attrNameLst>
                                      </p:cBhvr>
                                      <p:to>
                                        <p:strVal val="visible"/>
                                      </p:to>
                                    </p:set>
                                    <p:animEffect transition="in" filter="fade">
                                      <p:cBhvr>
                                        <p:cTn id="39" dur="500"/>
                                        <p:tgtEl>
                                          <p:spTgt spid="50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05"/>
                                        </p:tgtEl>
                                        <p:attrNameLst>
                                          <p:attrName>style.visibility</p:attrName>
                                        </p:attrNameLst>
                                      </p:cBhvr>
                                      <p:to>
                                        <p:strVal val="visible"/>
                                      </p:to>
                                    </p:set>
                                    <p:animEffect transition="in" filter="fade">
                                      <p:cBhvr>
                                        <p:cTn id="43" dur="500"/>
                                        <p:tgtEl>
                                          <p:spTgt spid="50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08"/>
                                        </p:tgtEl>
                                        <p:attrNameLst>
                                          <p:attrName>style.visibility</p:attrName>
                                        </p:attrNameLst>
                                      </p:cBhvr>
                                      <p:to>
                                        <p:strVal val="visible"/>
                                      </p:to>
                                    </p:set>
                                    <p:animEffect transition="in" filter="fade">
                                      <p:cBhvr>
                                        <p:cTn id="47" dur="500"/>
                                        <p:tgtEl>
                                          <p:spTgt spid="508"/>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09"/>
                                        </p:tgtEl>
                                        <p:attrNameLst>
                                          <p:attrName>style.visibility</p:attrName>
                                        </p:attrNameLst>
                                      </p:cBhvr>
                                      <p:to>
                                        <p:strVal val="visible"/>
                                      </p:to>
                                    </p:set>
                                    <p:animEffect transition="in" filter="fade">
                                      <p:cBhvr>
                                        <p:cTn id="51" dur="500"/>
                                        <p:tgtEl>
                                          <p:spTgt spid="50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11"/>
                                        </p:tgtEl>
                                        <p:attrNameLst>
                                          <p:attrName>style.visibility</p:attrName>
                                        </p:attrNameLst>
                                      </p:cBhvr>
                                      <p:to>
                                        <p:strVal val="visible"/>
                                      </p:to>
                                    </p:set>
                                    <p:animEffect transition="in" filter="fade">
                                      <p:cBhvr>
                                        <p:cTn id="55" dur="500"/>
                                        <p:tgtEl>
                                          <p:spTgt spid="51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13"/>
                                        </p:tgtEl>
                                        <p:attrNameLst>
                                          <p:attrName>style.visibility</p:attrName>
                                        </p:attrNameLst>
                                      </p:cBhvr>
                                      <p:to>
                                        <p:strVal val="visible"/>
                                      </p:to>
                                    </p:set>
                                    <p:animEffect transition="in" filter="fade">
                                      <p:cBhvr>
                                        <p:cTn id="59" dur="500"/>
                                        <p:tgtEl>
                                          <p:spTgt spid="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53</a:t>
            </a:fld>
            <a:endParaRPr/>
          </a:p>
        </p:txBody>
      </p:sp>
      <p:cxnSp>
        <p:nvCxnSpPr>
          <p:cNvPr id="519" name="Google Shape;519;p52"/>
          <p:cNvCxnSpPr/>
          <p:nvPr/>
        </p:nvCxnSpPr>
        <p:spPr>
          <a:xfrm>
            <a:off x="1927920" y="716310"/>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20" name="Google Shape;520;p52"/>
          <p:cNvSpPr/>
          <p:nvPr/>
        </p:nvSpPr>
        <p:spPr>
          <a:xfrm>
            <a:off x="708720" y="411510"/>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21" name="Google Shape;521;p52"/>
          <p:cNvSpPr/>
          <p:nvPr/>
        </p:nvSpPr>
        <p:spPr>
          <a:xfrm>
            <a:off x="3223320" y="1325910"/>
            <a:ext cx="5562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ejecutan en el servidor web, y se envía el</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resultado en HTML al cliente por Internet.</a:t>
            </a:r>
            <a:endParaRPr sz="1400" b="0" i="0" u="none" strike="noStrike" cap="none">
              <a:solidFill>
                <a:srgbClr val="006666"/>
              </a:solidFill>
              <a:latin typeface="Arial"/>
              <a:ea typeface="Arial"/>
              <a:cs typeface="Arial"/>
              <a:sym typeface="Arial"/>
            </a:endParaRPr>
          </a:p>
        </p:txBody>
      </p:sp>
      <p:sp>
        <p:nvSpPr>
          <p:cNvPr id="522" name="Google Shape;522;p52"/>
          <p:cNvSpPr/>
          <p:nvPr/>
        </p:nvSpPr>
        <p:spPr>
          <a:xfrm>
            <a:off x="3909120" y="3611910"/>
            <a:ext cx="42672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Distintas tecnologías:</a:t>
            </a:r>
            <a:endParaRPr sz="1400" b="0" i="0" u="none" strike="noStrike" cap="none">
              <a:solidFill>
                <a:srgbClr val="006666"/>
              </a:solidFill>
              <a:latin typeface="Arial"/>
              <a:ea typeface="Arial"/>
              <a:cs typeface="Arial"/>
              <a:sym typeface="Arial"/>
            </a:endParaRPr>
          </a:p>
        </p:txBody>
      </p:sp>
      <p:cxnSp>
        <p:nvCxnSpPr>
          <p:cNvPr id="523" name="Google Shape;523;p52"/>
          <p:cNvCxnSpPr/>
          <p:nvPr/>
        </p:nvCxnSpPr>
        <p:spPr>
          <a:xfrm rot="5400000">
            <a:off x="5852220" y="11354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24" name="Google Shape;524;p52"/>
          <p:cNvSpPr/>
          <p:nvPr/>
        </p:nvSpPr>
        <p:spPr>
          <a:xfrm>
            <a:off x="3223320" y="2392710"/>
            <a:ext cx="54864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Con esto, se accede a bases de datos y claves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forma segura.</a:t>
            </a:r>
            <a:endParaRPr sz="1400" b="0" i="0" u="none" strike="noStrike" cap="none">
              <a:solidFill>
                <a:srgbClr val="006666"/>
              </a:solidFill>
              <a:latin typeface="Arial"/>
              <a:ea typeface="Arial"/>
              <a:cs typeface="Arial"/>
              <a:sym typeface="Arial"/>
            </a:endParaRPr>
          </a:p>
        </p:txBody>
      </p:sp>
      <p:sp>
        <p:nvSpPr>
          <p:cNvPr id="525" name="Google Shape;525;p52">
            <a:hlinkClick r:id="rId3" action="ppaction://hlinksldjump"/>
          </p:cNvPr>
          <p:cNvSpPr/>
          <p:nvPr/>
        </p:nvSpPr>
        <p:spPr>
          <a:xfrm>
            <a:off x="6118920" y="4450110"/>
            <a:ext cx="1066800" cy="3810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PHP</a:t>
            </a:r>
            <a:endParaRPr sz="1400" b="0" i="0" u="none" strike="noStrike" cap="none">
              <a:solidFill>
                <a:srgbClr val="006666"/>
              </a:solidFill>
              <a:latin typeface="Arial"/>
              <a:ea typeface="Arial"/>
              <a:cs typeface="Arial"/>
              <a:sym typeface="Arial"/>
            </a:endParaRPr>
          </a:p>
        </p:txBody>
      </p:sp>
      <p:sp>
        <p:nvSpPr>
          <p:cNvPr id="526" name="Google Shape;526;p52">
            <a:hlinkClick r:id="rId4" action="ppaction://hlinksldjump"/>
          </p:cNvPr>
          <p:cNvSpPr/>
          <p:nvPr/>
        </p:nvSpPr>
        <p:spPr>
          <a:xfrm>
            <a:off x="4975920" y="4450110"/>
            <a:ext cx="9144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ASP</a:t>
            </a:r>
            <a:endParaRPr sz="1400" b="0" i="0" u="none" strike="noStrike" cap="none">
              <a:solidFill>
                <a:srgbClr val="006666"/>
              </a:solidFill>
              <a:latin typeface="Arial"/>
              <a:ea typeface="Arial"/>
              <a:cs typeface="Arial"/>
              <a:sym typeface="Arial"/>
            </a:endParaRPr>
          </a:p>
        </p:txBody>
      </p:sp>
      <p:cxnSp>
        <p:nvCxnSpPr>
          <p:cNvPr id="527" name="Google Shape;527;p52"/>
          <p:cNvCxnSpPr/>
          <p:nvPr/>
        </p:nvCxnSpPr>
        <p:spPr>
          <a:xfrm rot="5400000">
            <a:off x="5852220" y="22022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28" name="Google Shape;528;p52"/>
          <p:cNvCxnSpPr/>
          <p:nvPr/>
        </p:nvCxnSpPr>
        <p:spPr>
          <a:xfrm rot="5400000">
            <a:off x="5852220" y="34214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29" name="Google Shape;529;p52"/>
          <p:cNvCxnSpPr/>
          <p:nvPr/>
        </p:nvCxnSpPr>
        <p:spPr>
          <a:xfrm rot="5400000">
            <a:off x="4175820" y="42596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30" name="Google Shape;530;p52"/>
          <p:cNvCxnSpPr/>
          <p:nvPr/>
        </p:nvCxnSpPr>
        <p:spPr>
          <a:xfrm rot="5400000">
            <a:off x="5242620" y="42596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31" name="Google Shape;531;p52"/>
          <p:cNvSpPr/>
          <p:nvPr/>
        </p:nvSpPr>
        <p:spPr>
          <a:xfrm>
            <a:off x="3070920" y="487710"/>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32" name="Google Shape;532;p52">
            <a:hlinkClick r:id="rId5" action="ppaction://hlinksldjump"/>
          </p:cNvPr>
          <p:cNvSpPr/>
          <p:nvPr/>
        </p:nvSpPr>
        <p:spPr>
          <a:xfrm>
            <a:off x="7338120" y="4450110"/>
            <a:ext cx="1066800" cy="381000"/>
          </a:xfrm>
          <a:prstGeom prst="roundRect">
            <a:avLst>
              <a:gd name="adj" fmla="val 16667"/>
            </a:avLst>
          </a:prstGeom>
          <a:solidFill>
            <a:srgbClr val="99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JSP</a:t>
            </a:r>
            <a:endParaRPr sz="1400" b="0" i="0" u="none" strike="noStrike" cap="none">
              <a:solidFill>
                <a:srgbClr val="006666"/>
              </a:solidFill>
              <a:latin typeface="Arial"/>
              <a:ea typeface="Arial"/>
              <a:cs typeface="Arial"/>
              <a:sym typeface="Arial"/>
            </a:endParaRPr>
          </a:p>
        </p:txBody>
      </p:sp>
      <p:sp>
        <p:nvSpPr>
          <p:cNvPr id="533" name="Google Shape;533;p52">
            <a:hlinkClick r:id="rId6" action="ppaction://hlinksldjump"/>
          </p:cNvPr>
          <p:cNvSpPr/>
          <p:nvPr/>
        </p:nvSpPr>
        <p:spPr>
          <a:xfrm>
            <a:off x="3832920" y="4450110"/>
            <a:ext cx="914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CGI</a:t>
            </a:r>
            <a:endParaRPr sz="1400" b="0" i="0" u="none" strike="noStrike" cap="none">
              <a:solidFill>
                <a:srgbClr val="006666"/>
              </a:solidFill>
              <a:latin typeface="Arial"/>
              <a:ea typeface="Arial"/>
              <a:cs typeface="Arial"/>
              <a:sym typeface="Arial"/>
            </a:endParaRPr>
          </a:p>
        </p:txBody>
      </p:sp>
      <p:cxnSp>
        <p:nvCxnSpPr>
          <p:cNvPr id="534" name="Google Shape;534;p52"/>
          <p:cNvCxnSpPr/>
          <p:nvPr/>
        </p:nvCxnSpPr>
        <p:spPr>
          <a:xfrm rot="5400000">
            <a:off x="7604820" y="4259610"/>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35" name="Google Shape;535;p52"/>
          <p:cNvCxnSpPr/>
          <p:nvPr/>
        </p:nvCxnSpPr>
        <p:spPr>
          <a:xfrm rot="5400000">
            <a:off x="6461820" y="4259610"/>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36" name="Google Shape;536;p52"/>
          <p:cNvSpPr/>
          <p:nvPr/>
        </p:nvSpPr>
        <p:spPr>
          <a:xfrm>
            <a:off x="251520" y="2087910"/>
            <a:ext cx="2743200" cy="1066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Agendas, Foros,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Estadísticas, Juegos,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Chat, etc.</a:t>
            </a:r>
            <a:endParaRPr sz="1400" b="0" i="0" u="none" strike="noStrike" cap="none">
              <a:solidFill>
                <a:srgbClr val="006666"/>
              </a:solidFill>
              <a:latin typeface="Arial"/>
              <a:ea typeface="Arial"/>
              <a:cs typeface="Arial"/>
              <a:sym typeface="Arial"/>
            </a:endParaRPr>
          </a:p>
        </p:txBody>
      </p:sp>
      <p:cxnSp>
        <p:nvCxnSpPr>
          <p:cNvPr id="537" name="Google Shape;537;p52"/>
          <p:cNvCxnSpPr/>
          <p:nvPr/>
        </p:nvCxnSpPr>
        <p:spPr>
          <a:xfrm rot="5400000">
            <a:off x="1089720" y="1554510"/>
            <a:ext cx="9144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0"/>
                                        </p:tgtEl>
                                        <p:attrNameLst>
                                          <p:attrName>style.visibility</p:attrName>
                                        </p:attrNameLst>
                                      </p:cBhvr>
                                      <p:to>
                                        <p:strVal val="visible"/>
                                      </p:to>
                                    </p:set>
                                    <p:animEffect transition="in" filter="fade">
                                      <p:cBhvr>
                                        <p:cTn id="7" dur="500"/>
                                        <p:tgtEl>
                                          <p:spTgt spid="5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9"/>
                                        </p:tgtEl>
                                        <p:attrNameLst>
                                          <p:attrName>style.visibility</p:attrName>
                                        </p:attrNameLst>
                                      </p:cBhvr>
                                      <p:to>
                                        <p:strVal val="visible"/>
                                      </p:to>
                                    </p:set>
                                    <p:animEffect transition="in" filter="fade">
                                      <p:cBhvr>
                                        <p:cTn id="11" dur="500"/>
                                        <p:tgtEl>
                                          <p:spTgt spid="5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23"/>
                                        </p:tgtEl>
                                        <p:attrNameLst>
                                          <p:attrName>style.visibility</p:attrName>
                                        </p:attrNameLst>
                                      </p:cBhvr>
                                      <p:to>
                                        <p:strVal val="visible"/>
                                      </p:to>
                                    </p:set>
                                    <p:animEffect transition="in" filter="fade">
                                      <p:cBhvr>
                                        <p:cTn id="15" dur="500"/>
                                        <p:tgtEl>
                                          <p:spTgt spid="52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7"/>
                                        </p:tgtEl>
                                        <p:attrNameLst>
                                          <p:attrName>style.visibility</p:attrName>
                                        </p:attrNameLst>
                                      </p:cBhvr>
                                      <p:to>
                                        <p:strVal val="visible"/>
                                      </p:to>
                                    </p:set>
                                    <p:animEffect transition="in" filter="fade">
                                      <p:cBhvr>
                                        <p:cTn id="19" dur="500"/>
                                        <p:tgtEl>
                                          <p:spTgt spid="52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28"/>
                                        </p:tgtEl>
                                        <p:attrNameLst>
                                          <p:attrName>style.visibility</p:attrName>
                                        </p:attrNameLst>
                                      </p:cBhvr>
                                      <p:to>
                                        <p:strVal val="visible"/>
                                      </p:to>
                                    </p:set>
                                    <p:animEffect transition="in" filter="fade">
                                      <p:cBhvr>
                                        <p:cTn id="23" dur="500"/>
                                        <p:tgtEl>
                                          <p:spTgt spid="5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29"/>
                                        </p:tgtEl>
                                        <p:attrNameLst>
                                          <p:attrName>style.visibility</p:attrName>
                                        </p:attrNameLst>
                                      </p:cBhvr>
                                      <p:to>
                                        <p:strVal val="visible"/>
                                      </p:to>
                                    </p:set>
                                    <p:animEffect transition="in" filter="fade">
                                      <p:cBhvr>
                                        <p:cTn id="27" dur="500"/>
                                        <p:tgtEl>
                                          <p:spTgt spid="52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30"/>
                                        </p:tgtEl>
                                        <p:attrNameLst>
                                          <p:attrName>style.visibility</p:attrName>
                                        </p:attrNameLst>
                                      </p:cBhvr>
                                      <p:to>
                                        <p:strVal val="visible"/>
                                      </p:to>
                                    </p:set>
                                    <p:animEffect transition="in" filter="fade">
                                      <p:cBhvr>
                                        <p:cTn id="31" dur="500"/>
                                        <p:tgtEl>
                                          <p:spTgt spid="53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34"/>
                                        </p:tgtEl>
                                        <p:attrNameLst>
                                          <p:attrName>style.visibility</p:attrName>
                                        </p:attrNameLst>
                                      </p:cBhvr>
                                      <p:to>
                                        <p:strVal val="visible"/>
                                      </p:to>
                                    </p:set>
                                    <p:animEffect transition="in" filter="fade">
                                      <p:cBhvr>
                                        <p:cTn id="35" dur="500"/>
                                        <p:tgtEl>
                                          <p:spTgt spid="53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35"/>
                                        </p:tgtEl>
                                        <p:attrNameLst>
                                          <p:attrName>style.visibility</p:attrName>
                                        </p:attrNameLst>
                                      </p:cBhvr>
                                      <p:to>
                                        <p:strVal val="visible"/>
                                      </p:to>
                                    </p:set>
                                    <p:animEffect transition="in" filter="fade">
                                      <p:cBhvr>
                                        <p:cTn id="39" dur="500"/>
                                        <p:tgtEl>
                                          <p:spTgt spid="53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37"/>
                                        </p:tgtEl>
                                        <p:attrNameLst>
                                          <p:attrName>style.visibility</p:attrName>
                                        </p:attrNameLst>
                                      </p:cBhvr>
                                      <p:to>
                                        <p:strVal val="visible"/>
                                      </p:to>
                                    </p:set>
                                    <p:animEffect transition="in" filter="fade">
                                      <p:cBhvr>
                                        <p:cTn id="43" dur="500"/>
                                        <p:tgtEl>
                                          <p:spTgt spid="53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21"/>
                                        </p:tgtEl>
                                        <p:attrNameLst>
                                          <p:attrName>style.visibility</p:attrName>
                                        </p:attrNameLst>
                                      </p:cBhvr>
                                      <p:to>
                                        <p:strVal val="visible"/>
                                      </p:to>
                                    </p:set>
                                    <p:animEffect transition="in" filter="fade">
                                      <p:cBhvr>
                                        <p:cTn id="47" dur="500"/>
                                        <p:tgtEl>
                                          <p:spTgt spid="521"/>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22"/>
                                        </p:tgtEl>
                                        <p:attrNameLst>
                                          <p:attrName>style.visibility</p:attrName>
                                        </p:attrNameLst>
                                      </p:cBhvr>
                                      <p:to>
                                        <p:strVal val="visible"/>
                                      </p:to>
                                    </p:set>
                                    <p:animEffect transition="in" filter="fade">
                                      <p:cBhvr>
                                        <p:cTn id="51" dur="500"/>
                                        <p:tgtEl>
                                          <p:spTgt spid="522"/>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24"/>
                                        </p:tgtEl>
                                        <p:attrNameLst>
                                          <p:attrName>style.visibility</p:attrName>
                                        </p:attrNameLst>
                                      </p:cBhvr>
                                      <p:to>
                                        <p:strVal val="visible"/>
                                      </p:to>
                                    </p:set>
                                    <p:animEffect transition="in" filter="fade">
                                      <p:cBhvr>
                                        <p:cTn id="55" dur="500"/>
                                        <p:tgtEl>
                                          <p:spTgt spid="524"/>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25"/>
                                        </p:tgtEl>
                                        <p:attrNameLst>
                                          <p:attrName>style.visibility</p:attrName>
                                        </p:attrNameLst>
                                      </p:cBhvr>
                                      <p:to>
                                        <p:strVal val="visible"/>
                                      </p:to>
                                    </p:set>
                                    <p:animEffect transition="in" filter="fade">
                                      <p:cBhvr>
                                        <p:cTn id="59" dur="500"/>
                                        <p:tgtEl>
                                          <p:spTgt spid="525"/>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26"/>
                                        </p:tgtEl>
                                        <p:attrNameLst>
                                          <p:attrName>style.visibility</p:attrName>
                                        </p:attrNameLst>
                                      </p:cBhvr>
                                      <p:to>
                                        <p:strVal val="visible"/>
                                      </p:to>
                                    </p:set>
                                    <p:animEffect transition="in" filter="fade">
                                      <p:cBhvr>
                                        <p:cTn id="63" dur="500"/>
                                        <p:tgtEl>
                                          <p:spTgt spid="52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31"/>
                                        </p:tgtEl>
                                        <p:attrNameLst>
                                          <p:attrName>style.visibility</p:attrName>
                                        </p:attrNameLst>
                                      </p:cBhvr>
                                      <p:to>
                                        <p:strVal val="visible"/>
                                      </p:to>
                                    </p:set>
                                    <p:animEffect transition="in" filter="fade">
                                      <p:cBhvr>
                                        <p:cTn id="67" dur="500"/>
                                        <p:tgtEl>
                                          <p:spTgt spid="531"/>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32"/>
                                        </p:tgtEl>
                                        <p:attrNameLst>
                                          <p:attrName>style.visibility</p:attrName>
                                        </p:attrNameLst>
                                      </p:cBhvr>
                                      <p:to>
                                        <p:strVal val="visible"/>
                                      </p:to>
                                    </p:set>
                                    <p:animEffect transition="in" filter="fade">
                                      <p:cBhvr>
                                        <p:cTn id="71" dur="500"/>
                                        <p:tgtEl>
                                          <p:spTgt spid="532"/>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533"/>
                                        </p:tgtEl>
                                        <p:attrNameLst>
                                          <p:attrName>style.visibility</p:attrName>
                                        </p:attrNameLst>
                                      </p:cBhvr>
                                      <p:to>
                                        <p:strVal val="visible"/>
                                      </p:to>
                                    </p:set>
                                    <p:animEffect transition="in" filter="fade">
                                      <p:cBhvr>
                                        <p:cTn id="75" dur="500"/>
                                        <p:tgtEl>
                                          <p:spTgt spid="533"/>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536"/>
                                        </p:tgtEl>
                                        <p:attrNameLst>
                                          <p:attrName>style.visibility</p:attrName>
                                        </p:attrNameLst>
                                      </p:cBhvr>
                                      <p:to>
                                        <p:strVal val="visible"/>
                                      </p:to>
                                    </p:set>
                                    <p:animEffect transition="in" filter="fade">
                                      <p:cBhvr>
                                        <p:cTn id="79"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54</a:t>
            </a:fld>
            <a:endParaRPr/>
          </a:p>
        </p:txBody>
      </p:sp>
      <p:cxnSp>
        <p:nvCxnSpPr>
          <p:cNvPr id="543" name="Google Shape;543;p53"/>
          <p:cNvCxnSpPr/>
          <p:nvPr/>
        </p:nvCxnSpPr>
        <p:spPr>
          <a:xfrm>
            <a:off x="1915344" y="536798"/>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44" name="Google Shape;544;p53"/>
          <p:cNvSpPr/>
          <p:nvPr/>
        </p:nvSpPr>
        <p:spPr>
          <a:xfrm>
            <a:off x="696144" y="231998"/>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45" name="Google Shape;545;p53"/>
          <p:cNvSpPr/>
          <p:nvPr/>
        </p:nvSpPr>
        <p:spPr>
          <a:xfrm>
            <a:off x="4353744" y="1946498"/>
            <a:ext cx="33528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 la tecnología más antigua.</a:t>
            </a:r>
            <a:endParaRPr sz="1400" b="0" i="0" u="none" strike="noStrike" cap="none">
              <a:solidFill>
                <a:srgbClr val="006666"/>
              </a:solidFill>
              <a:latin typeface="Arial"/>
              <a:ea typeface="Arial"/>
              <a:cs typeface="Arial"/>
              <a:sym typeface="Arial"/>
            </a:endParaRPr>
          </a:p>
        </p:txBody>
      </p:sp>
      <p:sp>
        <p:nvSpPr>
          <p:cNvPr id="546" name="Google Shape;546;p53"/>
          <p:cNvSpPr/>
          <p:nvPr/>
        </p:nvSpPr>
        <p:spPr>
          <a:xfrm>
            <a:off x="467544" y="1984598"/>
            <a:ext cx="3505200" cy="4572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Common Gateway Interface</a:t>
            </a:r>
            <a:endParaRPr sz="1400" b="0" i="0" u="none" strike="noStrike" cap="none">
              <a:solidFill>
                <a:srgbClr val="006666"/>
              </a:solidFill>
              <a:latin typeface="Arial"/>
              <a:ea typeface="Arial"/>
              <a:cs typeface="Arial"/>
              <a:sym typeface="Arial"/>
            </a:endParaRPr>
          </a:p>
        </p:txBody>
      </p:sp>
      <p:cxnSp>
        <p:nvCxnSpPr>
          <p:cNvPr id="547" name="Google Shape;547;p53"/>
          <p:cNvCxnSpPr/>
          <p:nvPr/>
        </p:nvCxnSpPr>
        <p:spPr>
          <a:xfrm rot="5400000">
            <a:off x="5839644" y="955898"/>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48" name="Google Shape;548;p53"/>
          <p:cNvCxnSpPr/>
          <p:nvPr/>
        </p:nvCxnSpPr>
        <p:spPr>
          <a:xfrm rot="5400000">
            <a:off x="5725344" y="2746598"/>
            <a:ext cx="609600" cy="0"/>
          </a:xfrm>
          <a:prstGeom prst="straightConnector1">
            <a:avLst/>
          </a:prstGeom>
          <a:noFill/>
          <a:ln w="38100" cap="flat" cmpd="sng">
            <a:solidFill>
              <a:srgbClr val="336699"/>
            </a:solidFill>
            <a:prstDash val="solid"/>
            <a:round/>
            <a:headEnd type="none" w="med" len="med"/>
            <a:tailEnd type="triangle" w="med" len="med"/>
          </a:ln>
        </p:spPr>
      </p:cxnSp>
      <p:cxnSp>
        <p:nvCxnSpPr>
          <p:cNvPr id="549" name="Google Shape;549;p53"/>
          <p:cNvCxnSpPr/>
          <p:nvPr/>
        </p:nvCxnSpPr>
        <p:spPr>
          <a:xfrm rot="5400000">
            <a:off x="5839644" y="1717898"/>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50" name="Google Shape;550;p53"/>
          <p:cNvSpPr/>
          <p:nvPr/>
        </p:nvSpPr>
        <p:spPr>
          <a:xfrm>
            <a:off x="3058344" y="308198"/>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51" name="Google Shape;551;p53"/>
          <p:cNvSpPr/>
          <p:nvPr/>
        </p:nvSpPr>
        <p:spPr>
          <a:xfrm>
            <a:off x="5572944" y="1146398"/>
            <a:ext cx="914400" cy="381000"/>
          </a:xfrm>
          <a:prstGeom prst="roundRect">
            <a:avLst>
              <a:gd name="adj" fmla="val 16667"/>
            </a:avLst>
          </a:prstGeom>
          <a:solidFill>
            <a:srgbClr val="FFCC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CGI</a:t>
            </a:r>
            <a:endParaRPr sz="1400" b="0" i="0" u="none" strike="noStrike" cap="none">
              <a:solidFill>
                <a:srgbClr val="006666"/>
              </a:solidFill>
              <a:latin typeface="Arial"/>
              <a:ea typeface="Arial"/>
              <a:cs typeface="Arial"/>
              <a:sym typeface="Arial"/>
            </a:endParaRPr>
          </a:p>
        </p:txBody>
      </p:sp>
      <p:sp>
        <p:nvSpPr>
          <p:cNvPr id="552" name="Google Shape;552;p53"/>
          <p:cNvSpPr/>
          <p:nvPr/>
        </p:nvSpPr>
        <p:spPr>
          <a:xfrm>
            <a:off x="467544" y="4118198"/>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Difícil de programar.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la ejecución se torna pesado.</a:t>
            </a:r>
            <a:endParaRPr sz="1400" b="0" i="0" u="none" strike="noStrike" cap="none">
              <a:solidFill>
                <a:srgbClr val="006666"/>
              </a:solidFill>
              <a:latin typeface="Arial"/>
              <a:ea typeface="Arial"/>
              <a:cs typeface="Arial"/>
              <a:sym typeface="Arial"/>
            </a:endParaRPr>
          </a:p>
        </p:txBody>
      </p:sp>
      <p:sp>
        <p:nvSpPr>
          <p:cNvPr id="553" name="Google Shape;553;p53"/>
          <p:cNvSpPr/>
          <p:nvPr/>
        </p:nvSpPr>
        <p:spPr>
          <a:xfrm>
            <a:off x="4277544" y="3051398"/>
            <a:ext cx="43434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Lenguajes usados: Perl, también C,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 y Visual Basic.</a:t>
            </a:r>
            <a:endParaRPr sz="1400" b="0" i="0" u="none" strike="noStrike" cap="none">
              <a:solidFill>
                <a:srgbClr val="006666"/>
              </a:solidFill>
              <a:latin typeface="Arial"/>
              <a:ea typeface="Arial"/>
              <a:cs typeface="Arial"/>
              <a:sym typeface="Arial"/>
            </a:endParaRPr>
          </a:p>
        </p:txBody>
      </p:sp>
      <p:cxnSp>
        <p:nvCxnSpPr>
          <p:cNvPr id="554" name="Google Shape;554;p53"/>
          <p:cNvCxnSpPr/>
          <p:nvPr/>
        </p:nvCxnSpPr>
        <p:spPr>
          <a:xfrm>
            <a:off x="2296344" y="1374998"/>
            <a:ext cx="3276600" cy="0"/>
          </a:xfrm>
          <a:prstGeom prst="straightConnector1">
            <a:avLst/>
          </a:prstGeom>
          <a:noFill/>
          <a:ln w="38100" cap="flat" cmpd="sng">
            <a:solidFill>
              <a:srgbClr val="336699"/>
            </a:solidFill>
            <a:prstDash val="solid"/>
            <a:round/>
            <a:headEnd type="none" w="med" len="med"/>
            <a:tailEnd type="none" w="med" len="med"/>
          </a:ln>
        </p:spPr>
      </p:cxnSp>
      <p:cxnSp>
        <p:nvCxnSpPr>
          <p:cNvPr id="555" name="Google Shape;555;p53"/>
          <p:cNvCxnSpPr/>
          <p:nvPr/>
        </p:nvCxnSpPr>
        <p:spPr>
          <a:xfrm rot="5400000">
            <a:off x="1991544" y="1679798"/>
            <a:ext cx="609600" cy="0"/>
          </a:xfrm>
          <a:prstGeom prst="straightConnector1">
            <a:avLst/>
          </a:prstGeom>
          <a:noFill/>
          <a:ln w="38100" cap="flat" cmpd="sng">
            <a:solidFill>
              <a:srgbClr val="336699"/>
            </a:solidFill>
            <a:prstDash val="solid"/>
            <a:round/>
            <a:headEnd type="none" w="med" len="med"/>
            <a:tailEnd type="triangle" w="med" len="med"/>
          </a:ln>
        </p:spPr>
      </p:cxnSp>
      <p:cxnSp>
        <p:nvCxnSpPr>
          <p:cNvPr id="556" name="Google Shape;556;p53"/>
          <p:cNvCxnSpPr/>
          <p:nvPr/>
        </p:nvCxnSpPr>
        <p:spPr>
          <a:xfrm rot="5400000">
            <a:off x="1991544" y="3813398"/>
            <a:ext cx="609600" cy="0"/>
          </a:xfrm>
          <a:prstGeom prst="straightConnector1">
            <a:avLst/>
          </a:prstGeom>
          <a:noFill/>
          <a:ln w="38100" cap="flat" cmpd="sng">
            <a:solidFill>
              <a:srgbClr val="336699"/>
            </a:solidFill>
            <a:prstDash val="solid"/>
            <a:round/>
            <a:headEnd type="none" w="med" len="med"/>
            <a:tailEnd type="triangle" w="med" len="med"/>
          </a:ln>
        </p:spPr>
      </p:cxnSp>
      <p:sp>
        <p:nvSpPr>
          <p:cNvPr id="557" name="Google Shape;557;p53"/>
          <p:cNvSpPr/>
          <p:nvPr/>
        </p:nvSpPr>
        <p:spPr>
          <a:xfrm>
            <a:off x="467544" y="3127598"/>
            <a:ext cx="3505200" cy="457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encuentra en desuso</a:t>
            </a:r>
            <a:endParaRPr sz="1400" b="0" i="0" u="none" strike="noStrike" cap="none">
              <a:solidFill>
                <a:srgbClr val="006666"/>
              </a:solidFill>
              <a:latin typeface="Arial"/>
              <a:ea typeface="Arial"/>
              <a:cs typeface="Arial"/>
              <a:sym typeface="Arial"/>
            </a:endParaRPr>
          </a:p>
        </p:txBody>
      </p:sp>
      <p:cxnSp>
        <p:nvCxnSpPr>
          <p:cNvPr id="558" name="Google Shape;558;p53"/>
          <p:cNvCxnSpPr/>
          <p:nvPr/>
        </p:nvCxnSpPr>
        <p:spPr>
          <a:xfrm rot="5400000">
            <a:off x="1991544" y="2822798"/>
            <a:ext cx="6096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4"/>
                                        </p:tgtEl>
                                        <p:attrNameLst>
                                          <p:attrName>style.visibility</p:attrName>
                                        </p:attrNameLst>
                                      </p:cBhvr>
                                      <p:to>
                                        <p:strVal val="visible"/>
                                      </p:to>
                                    </p:set>
                                    <p:animEffect transition="in" filter="fade">
                                      <p:cBhvr>
                                        <p:cTn id="7" dur="500"/>
                                        <p:tgtEl>
                                          <p:spTgt spid="5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3"/>
                                        </p:tgtEl>
                                        <p:attrNameLst>
                                          <p:attrName>style.visibility</p:attrName>
                                        </p:attrNameLst>
                                      </p:cBhvr>
                                      <p:to>
                                        <p:strVal val="visible"/>
                                      </p:to>
                                    </p:set>
                                    <p:animEffect transition="in" filter="fade">
                                      <p:cBhvr>
                                        <p:cTn id="11" dur="500"/>
                                        <p:tgtEl>
                                          <p:spTgt spid="54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7"/>
                                        </p:tgtEl>
                                        <p:attrNameLst>
                                          <p:attrName>style.visibility</p:attrName>
                                        </p:attrNameLst>
                                      </p:cBhvr>
                                      <p:to>
                                        <p:strVal val="visible"/>
                                      </p:to>
                                    </p:set>
                                    <p:animEffect transition="in" filter="fade">
                                      <p:cBhvr>
                                        <p:cTn id="15" dur="500"/>
                                        <p:tgtEl>
                                          <p:spTgt spid="54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48"/>
                                        </p:tgtEl>
                                        <p:attrNameLst>
                                          <p:attrName>style.visibility</p:attrName>
                                        </p:attrNameLst>
                                      </p:cBhvr>
                                      <p:to>
                                        <p:strVal val="visible"/>
                                      </p:to>
                                    </p:set>
                                    <p:animEffect transition="in" filter="fade">
                                      <p:cBhvr>
                                        <p:cTn id="19" dur="500"/>
                                        <p:tgtEl>
                                          <p:spTgt spid="54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49"/>
                                        </p:tgtEl>
                                        <p:attrNameLst>
                                          <p:attrName>style.visibility</p:attrName>
                                        </p:attrNameLst>
                                      </p:cBhvr>
                                      <p:to>
                                        <p:strVal val="visible"/>
                                      </p:to>
                                    </p:set>
                                    <p:animEffect transition="in" filter="fade">
                                      <p:cBhvr>
                                        <p:cTn id="23" dur="500"/>
                                        <p:tgtEl>
                                          <p:spTgt spid="54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54"/>
                                        </p:tgtEl>
                                        <p:attrNameLst>
                                          <p:attrName>style.visibility</p:attrName>
                                        </p:attrNameLst>
                                      </p:cBhvr>
                                      <p:to>
                                        <p:strVal val="visible"/>
                                      </p:to>
                                    </p:set>
                                    <p:animEffect transition="in" filter="fade">
                                      <p:cBhvr>
                                        <p:cTn id="27" dur="500"/>
                                        <p:tgtEl>
                                          <p:spTgt spid="55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55"/>
                                        </p:tgtEl>
                                        <p:attrNameLst>
                                          <p:attrName>style.visibility</p:attrName>
                                        </p:attrNameLst>
                                      </p:cBhvr>
                                      <p:to>
                                        <p:strVal val="visible"/>
                                      </p:to>
                                    </p:set>
                                    <p:animEffect transition="in" filter="fade">
                                      <p:cBhvr>
                                        <p:cTn id="31" dur="500"/>
                                        <p:tgtEl>
                                          <p:spTgt spid="55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6"/>
                                        </p:tgtEl>
                                        <p:attrNameLst>
                                          <p:attrName>style.visibility</p:attrName>
                                        </p:attrNameLst>
                                      </p:cBhvr>
                                      <p:to>
                                        <p:strVal val="visible"/>
                                      </p:to>
                                    </p:set>
                                    <p:animEffect transition="in" filter="fade">
                                      <p:cBhvr>
                                        <p:cTn id="35" dur="500"/>
                                        <p:tgtEl>
                                          <p:spTgt spid="55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58"/>
                                        </p:tgtEl>
                                        <p:attrNameLst>
                                          <p:attrName>style.visibility</p:attrName>
                                        </p:attrNameLst>
                                      </p:cBhvr>
                                      <p:to>
                                        <p:strVal val="visible"/>
                                      </p:to>
                                    </p:set>
                                    <p:animEffect transition="in" filter="fade">
                                      <p:cBhvr>
                                        <p:cTn id="39" dur="500"/>
                                        <p:tgtEl>
                                          <p:spTgt spid="55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45"/>
                                        </p:tgtEl>
                                        <p:attrNameLst>
                                          <p:attrName>style.visibility</p:attrName>
                                        </p:attrNameLst>
                                      </p:cBhvr>
                                      <p:to>
                                        <p:strVal val="visible"/>
                                      </p:to>
                                    </p:set>
                                    <p:animEffect transition="in" filter="fade">
                                      <p:cBhvr>
                                        <p:cTn id="43" dur="500"/>
                                        <p:tgtEl>
                                          <p:spTgt spid="545"/>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46"/>
                                        </p:tgtEl>
                                        <p:attrNameLst>
                                          <p:attrName>style.visibility</p:attrName>
                                        </p:attrNameLst>
                                      </p:cBhvr>
                                      <p:to>
                                        <p:strVal val="visible"/>
                                      </p:to>
                                    </p:set>
                                    <p:animEffect transition="in" filter="fade">
                                      <p:cBhvr>
                                        <p:cTn id="47" dur="500"/>
                                        <p:tgtEl>
                                          <p:spTgt spid="546"/>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50"/>
                                        </p:tgtEl>
                                        <p:attrNameLst>
                                          <p:attrName>style.visibility</p:attrName>
                                        </p:attrNameLst>
                                      </p:cBhvr>
                                      <p:to>
                                        <p:strVal val="visible"/>
                                      </p:to>
                                    </p:set>
                                    <p:animEffect transition="in" filter="fade">
                                      <p:cBhvr>
                                        <p:cTn id="51" dur="500"/>
                                        <p:tgtEl>
                                          <p:spTgt spid="550"/>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51"/>
                                        </p:tgtEl>
                                        <p:attrNameLst>
                                          <p:attrName>style.visibility</p:attrName>
                                        </p:attrNameLst>
                                      </p:cBhvr>
                                      <p:to>
                                        <p:strVal val="visible"/>
                                      </p:to>
                                    </p:set>
                                    <p:animEffect transition="in" filter="fade">
                                      <p:cBhvr>
                                        <p:cTn id="55" dur="500"/>
                                        <p:tgtEl>
                                          <p:spTgt spid="55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fade">
                                      <p:cBhvr>
                                        <p:cTn id="59" dur="500"/>
                                        <p:tgtEl>
                                          <p:spTgt spid="552"/>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53"/>
                                        </p:tgtEl>
                                        <p:attrNameLst>
                                          <p:attrName>style.visibility</p:attrName>
                                        </p:attrNameLst>
                                      </p:cBhvr>
                                      <p:to>
                                        <p:strVal val="visible"/>
                                      </p:to>
                                    </p:set>
                                    <p:animEffect transition="in" filter="fade">
                                      <p:cBhvr>
                                        <p:cTn id="63" dur="500"/>
                                        <p:tgtEl>
                                          <p:spTgt spid="553"/>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57"/>
                                        </p:tgtEl>
                                        <p:attrNameLst>
                                          <p:attrName>style.visibility</p:attrName>
                                        </p:attrNameLst>
                                      </p:cBhvr>
                                      <p:to>
                                        <p:strVal val="visible"/>
                                      </p:to>
                                    </p:set>
                                    <p:animEffect transition="in" filter="fade">
                                      <p:cBhvr>
                                        <p:cTn id="67" dur="5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55</a:t>
            </a:fld>
            <a:endParaRPr/>
          </a:p>
        </p:txBody>
      </p:sp>
      <p:cxnSp>
        <p:nvCxnSpPr>
          <p:cNvPr id="564" name="Google Shape;564;p54"/>
          <p:cNvCxnSpPr/>
          <p:nvPr/>
        </p:nvCxnSpPr>
        <p:spPr>
          <a:xfrm>
            <a:off x="1981200" y="572294"/>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65" name="Google Shape;565;p54"/>
          <p:cNvSpPr/>
          <p:nvPr/>
        </p:nvSpPr>
        <p:spPr>
          <a:xfrm>
            <a:off x="762000" y="267494"/>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66" name="Google Shape;566;p54"/>
          <p:cNvSpPr/>
          <p:nvPr/>
        </p:nvSpPr>
        <p:spPr>
          <a:xfrm>
            <a:off x="4419600" y="1981994"/>
            <a:ext cx="33528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 la tecnología de Microsoft</a:t>
            </a:r>
            <a:endParaRPr sz="1400" b="0" i="0" u="none" strike="noStrike" cap="none">
              <a:solidFill>
                <a:srgbClr val="006666"/>
              </a:solidFill>
              <a:latin typeface="Arial"/>
              <a:ea typeface="Arial"/>
              <a:cs typeface="Arial"/>
              <a:sym typeface="Arial"/>
            </a:endParaRPr>
          </a:p>
        </p:txBody>
      </p:sp>
      <p:sp>
        <p:nvSpPr>
          <p:cNvPr id="567" name="Google Shape;567;p54"/>
          <p:cNvSpPr/>
          <p:nvPr/>
        </p:nvSpPr>
        <p:spPr>
          <a:xfrm>
            <a:off x="533400" y="1715294"/>
            <a:ext cx="3505200" cy="4572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Active Server Pages</a:t>
            </a:r>
            <a:endParaRPr sz="1400" b="0" i="0" u="none" strike="noStrike" cap="none">
              <a:solidFill>
                <a:srgbClr val="006666"/>
              </a:solidFill>
              <a:latin typeface="Arial"/>
              <a:ea typeface="Arial"/>
              <a:cs typeface="Arial"/>
              <a:sym typeface="Arial"/>
            </a:endParaRPr>
          </a:p>
        </p:txBody>
      </p:sp>
      <p:cxnSp>
        <p:nvCxnSpPr>
          <p:cNvPr id="568" name="Google Shape;568;p54"/>
          <p:cNvCxnSpPr/>
          <p:nvPr/>
        </p:nvCxnSpPr>
        <p:spPr>
          <a:xfrm rot="5400000">
            <a:off x="5905500" y="991394"/>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69" name="Google Shape;569;p54"/>
          <p:cNvCxnSpPr/>
          <p:nvPr/>
        </p:nvCxnSpPr>
        <p:spPr>
          <a:xfrm rot="5400000">
            <a:off x="5943600" y="2629694"/>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570" name="Google Shape;570;p54"/>
          <p:cNvCxnSpPr/>
          <p:nvPr/>
        </p:nvCxnSpPr>
        <p:spPr>
          <a:xfrm rot="5400000">
            <a:off x="5905500" y="1753394"/>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71" name="Google Shape;571;p54"/>
          <p:cNvSpPr/>
          <p:nvPr/>
        </p:nvSpPr>
        <p:spPr>
          <a:xfrm>
            <a:off x="3124200" y="343694"/>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72" name="Google Shape;572;p54"/>
          <p:cNvSpPr/>
          <p:nvPr/>
        </p:nvSpPr>
        <p:spPr>
          <a:xfrm>
            <a:off x="5638800" y="1181894"/>
            <a:ext cx="914400" cy="381000"/>
          </a:xfrm>
          <a:prstGeom prst="roundRect">
            <a:avLst>
              <a:gd name="adj" fmla="val 16667"/>
            </a:avLst>
          </a:prstGeom>
          <a:solidFill>
            <a:srgbClr val="FFCC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ASP</a:t>
            </a:r>
            <a:endParaRPr sz="1400" b="0" i="0" u="none" strike="noStrike" cap="none">
              <a:solidFill>
                <a:srgbClr val="006666"/>
              </a:solidFill>
              <a:latin typeface="Arial"/>
              <a:ea typeface="Arial"/>
              <a:cs typeface="Arial"/>
              <a:sym typeface="Arial"/>
            </a:endParaRPr>
          </a:p>
        </p:txBody>
      </p:sp>
      <p:sp>
        <p:nvSpPr>
          <p:cNvPr id="573" name="Google Shape;573;p54"/>
          <p:cNvSpPr/>
          <p:nvPr/>
        </p:nvSpPr>
        <p:spPr>
          <a:xfrm>
            <a:off x="457200" y="2629694"/>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Funciona en servidores web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de Microsoft</a:t>
            </a:r>
            <a:endParaRPr sz="1400" b="0" i="0" u="none" strike="noStrike" cap="none">
              <a:solidFill>
                <a:srgbClr val="006666"/>
              </a:solidFill>
              <a:latin typeface="Arial"/>
              <a:ea typeface="Arial"/>
              <a:cs typeface="Arial"/>
              <a:sym typeface="Arial"/>
            </a:endParaRPr>
          </a:p>
        </p:txBody>
      </p:sp>
      <p:sp>
        <p:nvSpPr>
          <p:cNvPr id="574" name="Google Shape;574;p54"/>
          <p:cNvSpPr/>
          <p:nvPr/>
        </p:nvSpPr>
        <p:spPr>
          <a:xfrm>
            <a:off x="4724400" y="2782094"/>
            <a:ext cx="29718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Lenguajes usados: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VBScript y Jscript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(Javascript de Microsoft).</a:t>
            </a:r>
            <a:endParaRPr sz="1400" b="0" i="0" u="none" strike="noStrike" cap="none">
              <a:solidFill>
                <a:srgbClr val="006666"/>
              </a:solidFill>
              <a:latin typeface="Arial"/>
              <a:ea typeface="Arial"/>
              <a:cs typeface="Arial"/>
              <a:sym typeface="Arial"/>
            </a:endParaRPr>
          </a:p>
        </p:txBody>
      </p:sp>
      <p:cxnSp>
        <p:nvCxnSpPr>
          <p:cNvPr id="575" name="Google Shape;575;p54"/>
          <p:cNvCxnSpPr/>
          <p:nvPr/>
        </p:nvCxnSpPr>
        <p:spPr>
          <a:xfrm>
            <a:off x="2286000" y="1410494"/>
            <a:ext cx="3352800" cy="0"/>
          </a:xfrm>
          <a:prstGeom prst="straightConnector1">
            <a:avLst/>
          </a:prstGeom>
          <a:noFill/>
          <a:ln w="38100" cap="flat" cmpd="sng">
            <a:solidFill>
              <a:srgbClr val="336699"/>
            </a:solidFill>
            <a:prstDash val="solid"/>
            <a:round/>
            <a:headEnd type="none" w="med" len="med"/>
            <a:tailEnd type="none" w="med" len="med"/>
          </a:ln>
        </p:spPr>
      </p:cxnSp>
      <p:cxnSp>
        <p:nvCxnSpPr>
          <p:cNvPr id="576" name="Google Shape;576;p54"/>
          <p:cNvCxnSpPr/>
          <p:nvPr/>
        </p:nvCxnSpPr>
        <p:spPr>
          <a:xfrm rot="5400000">
            <a:off x="2133600" y="1562894"/>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577" name="Google Shape;577;p54"/>
          <p:cNvCxnSpPr/>
          <p:nvPr/>
        </p:nvCxnSpPr>
        <p:spPr>
          <a:xfrm rot="5400000">
            <a:off x="2057400" y="2401094"/>
            <a:ext cx="457200" cy="0"/>
          </a:xfrm>
          <a:prstGeom prst="straightConnector1">
            <a:avLst/>
          </a:prstGeom>
          <a:noFill/>
          <a:ln w="38100" cap="flat" cmpd="sng">
            <a:solidFill>
              <a:srgbClr val="336699"/>
            </a:solidFill>
            <a:prstDash val="solid"/>
            <a:round/>
            <a:headEnd type="none" w="med" len="med"/>
            <a:tailEnd type="triangle" w="med" len="med"/>
          </a:ln>
        </p:spPr>
      </p:cxnSp>
      <p:sp>
        <p:nvSpPr>
          <p:cNvPr id="578" name="Google Shape;578;p54"/>
          <p:cNvSpPr/>
          <p:nvPr/>
        </p:nvSpPr>
        <p:spPr>
          <a:xfrm>
            <a:off x="228600" y="3696494"/>
            <a:ext cx="19812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Personal Web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Server (Win 98)</a:t>
            </a:r>
            <a:endParaRPr sz="1400" b="0" i="0" u="none" strike="noStrike" cap="none">
              <a:solidFill>
                <a:srgbClr val="006666"/>
              </a:solidFill>
              <a:latin typeface="Arial"/>
              <a:ea typeface="Arial"/>
              <a:cs typeface="Arial"/>
              <a:sym typeface="Arial"/>
            </a:endParaRPr>
          </a:p>
        </p:txBody>
      </p:sp>
      <p:sp>
        <p:nvSpPr>
          <p:cNvPr id="579" name="Google Shape;579;p54"/>
          <p:cNvSpPr/>
          <p:nvPr/>
        </p:nvSpPr>
        <p:spPr>
          <a:xfrm>
            <a:off x="2438400" y="3696494"/>
            <a:ext cx="2514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Internet Information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Server (WinXP)</a:t>
            </a:r>
            <a:endParaRPr sz="1400" b="0" i="0" u="none" strike="noStrike" cap="none">
              <a:solidFill>
                <a:srgbClr val="006666"/>
              </a:solidFill>
              <a:latin typeface="Arial"/>
              <a:ea typeface="Arial"/>
              <a:cs typeface="Arial"/>
              <a:sym typeface="Arial"/>
            </a:endParaRPr>
          </a:p>
        </p:txBody>
      </p:sp>
      <p:cxnSp>
        <p:nvCxnSpPr>
          <p:cNvPr id="580" name="Google Shape;580;p54"/>
          <p:cNvCxnSpPr/>
          <p:nvPr/>
        </p:nvCxnSpPr>
        <p:spPr>
          <a:xfrm rot="5400000">
            <a:off x="1028700" y="3505994"/>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81" name="Google Shape;581;p54"/>
          <p:cNvCxnSpPr/>
          <p:nvPr/>
        </p:nvCxnSpPr>
        <p:spPr>
          <a:xfrm rot="5400000">
            <a:off x="3162300" y="3505994"/>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82" name="Google Shape;582;p54"/>
          <p:cNvSpPr/>
          <p:nvPr/>
        </p:nvSpPr>
        <p:spPr>
          <a:xfrm>
            <a:off x="381000" y="4687094"/>
            <a:ext cx="6400800" cy="304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Bajo Linux: se debe instalar el componente Chilisoft</a:t>
            </a:r>
            <a:endParaRPr sz="1400" b="0" i="0" u="none" strike="noStrike" cap="none">
              <a:solidFill>
                <a:srgbClr val="006666"/>
              </a:solidFill>
              <a:latin typeface="Arial"/>
              <a:ea typeface="Arial"/>
              <a:cs typeface="Arial"/>
              <a:sym typeface="Arial"/>
            </a:endParaRPr>
          </a:p>
        </p:txBody>
      </p:sp>
      <p:cxnSp>
        <p:nvCxnSpPr>
          <p:cNvPr id="583" name="Google Shape;583;p54"/>
          <p:cNvCxnSpPr/>
          <p:nvPr/>
        </p:nvCxnSpPr>
        <p:spPr>
          <a:xfrm rot="5400000">
            <a:off x="1676400" y="4001294"/>
            <a:ext cx="13716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64"/>
                                        </p:tgtEl>
                                        <p:attrNameLst>
                                          <p:attrName>style.visibility</p:attrName>
                                        </p:attrNameLst>
                                      </p:cBhvr>
                                      <p:to>
                                        <p:strVal val="visible"/>
                                      </p:to>
                                    </p:set>
                                    <p:animEffect transition="in" filter="fade">
                                      <p:cBhvr>
                                        <p:cTn id="11" dur="500"/>
                                        <p:tgtEl>
                                          <p:spTgt spid="56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68"/>
                                        </p:tgtEl>
                                        <p:attrNameLst>
                                          <p:attrName>style.visibility</p:attrName>
                                        </p:attrNameLst>
                                      </p:cBhvr>
                                      <p:to>
                                        <p:strVal val="visible"/>
                                      </p:to>
                                    </p:set>
                                    <p:animEffect transition="in" filter="fade">
                                      <p:cBhvr>
                                        <p:cTn id="15" dur="500"/>
                                        <p:tgtEl>
                                          <p:spTgt spid="5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69"/>
                                        </p:tgtEl>
                                        <p:attrNameLst>
                                          <p:attrName>style.visibility</p:attrName>
                                        </p:attrNameLst>
                                      </p:cBhvr>
                                      <p:to>
                                        <p:strVal val="visible"/>
                                      </p:to>
                                    </p:set>
                                    <p:animEffect transition="in" filter="fade">
                                      <p:cBhvr>
                                        <p:cTn id="19" dur="500"/>
                                        <p:tgtEl>
                                          <p:spTgt spid="56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70"/>
                                        </p:tgtEl>
                                        <p:attrNameLst>
                                          <p:attrName>style.visibility</p:attrName>
                                        </p:attrNameLst>
                                      </p:cBhvr>
                                      <p:to>
                                        <p:strVal val="visible"/>
                                      </p:to>
                                    </p:set>
                                    <p:animEffect transition="in" filter="fade">
                                      <p:cBhvr>
                                        <p:cTn id="23" dur="500"/>
                                        <p:tgtEl>
                                          <p:spTgt spid="57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575"/>
                                        </p:tgtEl>
                                        <p:attrNameLst>
                                          <p:attrName>style.visibility</p:attrName>
                                        </p:attrNameLst>
                                      </p:cBhvr>
                                      <p:to>
                                        <p:strVal val="visible"/>
                                      </p:to>
                                    </p:set>
                                    <p:animEffect transition="in" filter="fade">
                                      <p:cBhvr>
                                        <p:cTn id="27" dur="500"/>
                                        <p:tgtEl>
                                          <p:spTgt spid="57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76"/>
                                        </p:tgtEl>
                                        <p:attrNameLst>
                                          <p:attrName>style.visibility</p:attrName>
                                        </p:attrNameLst>
                                      </p:cBhvr>
                                      <p:to>
                                        <p:strVal val="visible"/>
                                      </p:to>
                                    </p:set>
                                    <p:animEffect transition="in" filter="fade">
                                      <p:cBhvr>
                                        <p:cTn id="31" dur="500"/>
                                        <p:tgtEl>
                                          <p:spTgt spid="57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7"/>
                                        </p:tgtEl>
                                        <p:attrNameLst>
                                          <p:attrName>style.visibility</p:attrName>
                                        </p:attrNameLst>
                                      </p:cBhvr>
                                      <p:to>
                                        <p:strVal val="visible"/>
                                      </p:to>
                                    </p:set>
                                    <p:animEffect transition="in" filter="fade">
                                      <p:cBhvr>
                                        <p:cTn id="35" dur="500"/>
                                        <p:tgtEl>
                                          <p:spTgt spid="57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80"/>
                                        </p:tgtEl>
                                        <p:attrNameLst>
                                          <p:attrName>style.visibility</p:attrName>
                                        </p:attrNameLst>
                                      </p:cBhvr>
                                      <p:to>
                                        <p:strVal val="visible"/>
                                      </p:to>
                                    </p:set>
                                    <p:animEffect transition="in" filter="fade">
                                      <p:cBhvr>
                                        <p:cTn id="39" dur="500"/>
                                        <p:tgtEl>
                                          <p:spTgt spid="580"/>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81"/>
                                        </p:tgtEl>
                                        <p:attrNameLst>
                                          <p:attrName>style.visibility</p:attrName>
                                        </p:attrNameLst>
                                      </p:cBhvr>
                                      <p:to>
                                        <p:strVal val="visible"/>
                                      </p:to>
                                    </p:set>
                                    <p:animEffect transition="in" filter="fade">
                                      <p:cBhvr>
                                        <p:cTn id="43" dur="500"/>
                                        <p:tgtEl>
                                          <p:spTgt spid="58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83"/>
                                        </p:tgtEl>
                                        <p:attrNameLst>
                                          <p:attrName>style.visibility</p:attrName>
                                        </p:attrNameLst>
                                      </p:cBhvr>
                                      <p:to>
                                        <p:strVal val="visible"/>
                                      </p:to>
                                    </p:set>
                                    <p:animEffect transition="in" filter="fade">
                                      <p:cBhvr>
                                        <p:cTn id="47" dur="500"/>
                                        <p:tgtEl>
                                          <p:spTgt spid="58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66"/>
                                        </p:tgtEl>
                                        <p:attrNameLst>
                                          <p:attrName>style.visibility</p:attrName>
                                        </p:attrNameLst>
                                      </p:cBhvr>
                                      <p:to>
                                        <p:strVal val="visible"/>
                                      </p:to>
                                    </p:set>
                                    <p:animEffect transition="in" filter="fade">
                                      <p:cBhvr>
                                        <p:cTn id="51" dur="500"/>
                                        <p:tgtEl>
                                          <p:spTgt spid="56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67"/>
                                        </p:tgtEl>
                                        <p:attrNameLst>
                                          <p:attrName>style.visibility</p:attrName>
                                        </p:attrNameLst>
                                      </p:cBhvr>
                                      <p:to>
                                        <p:strVal val="visible"/>
                                      </p:to>
                                    </p:set>
                                    <p:animEffect transition="in" filter="fade">
                                      <p:cBhvr>
                                        <p:cTn id="55" dur="500"/>
                                        <p:tgtEl>
                                          <p:spTgt spid="56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71"/>
                                        </p:tgtEl>
                                        <p:attrNameLst>
                                          <p:attrName>style.visibility</p:attrName>
                                        </p:attrNameLst>
                                      </p:cBhvr>
                                      <p:to>
                                        <p:strVal val="visible"/>
                                      </p:to>
                                    </p:set>
                                    <p:animEffect transition="in" filter="fade">
                                      <p:cBhvr>
                                        <p:cTn id="59" dur="500"/>
                                        <p:tgtEl>
                                          <p:spTgt spid="571"/>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72"/>
                                        </p:tgtEl>
                                        <p:attrNameLst>
                                          <p:attrName>style.visibility</p:attrName>
                                        </p:attrNameLst>
                                      </p:cBhvr>
                                      <p:to>
                                        <p:strVal val="visible"/>
                                      </p:to>
                                    </p:set>
                                    <p:animEffect transition="in" filter="fade">
                                      <p:cBhvr>
                                        <p:cTn id="63" dur="500"/>
                                        <p:tgtEl>
                                          <p:spTgt spid="572"/>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73"/>
                                        </p:tgtEl>
                                        <p:attrNameLst>
                                          <p:attrName>style.visibility</p:attrName>
                                        </p:attrNameLst>
                                      </p:cBhvr>
                                      <p:to>
                                        <p:strVal val="visible"/>
                                      </p:to>
                                    </p:set>
                                    <p:animEffect transition="in" filter="fade">
                                      <p:cBhvr>
                                        <p:cTn id="67" dur="500"/>
                                        <p:tgtEl>
                                          <p:spTgt spid="573"/>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74"/>
                                        </p:tgtEl>
                                        <p:attrNameLst>
                                          <p:attrName>style.visibility</p:attrName>
                                        </p:attrNameLst>
                                      </p:cBhvr>
                                      <p:to>
                                        <p:strVal val="visible"/>
                                      </p:to>
                                    </p:set>
                                    <p:animEffect transition="in" filter="fade">
                                      <p:cBhvr>
                                        <p:cTn id="71" dur="500"/>
                                        <p:tgtEl>
                                          <p:spTgt spid="574"/>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578"/>
                                        </p:tgtEl>
                                        <p:attrNameLst>
                                          <p:attrName>style.visibility</p:attrName>
                                        </p:attrNameLst>
                                      </p:cBhvr>
                                      <p:to>
                                        <p:strVal val="visible"/>
                                      </p:to>
                                    </p:set>
                                    <p:animEffect transition="in" filter="fade">
                                      <p:cBhvr>
                                        <p:cTn id="75" dur="500"/>
                                        <p:tgtEl>
                                          <p:spTgt spid="578"/>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579"/>
                                        </p:tgtEl>
                                        <p:attrNameLst>
                                          <p:attrName>style.visibility</p:attrName>
                                        </p:attrNameLst>
                                      </p:cBhvr>
                                      <p:to>
                                        <p:strVal val="visible"/>
                                      </p:to>
                                    </p:set>
                                    <p:animEffect transition="in" filter="fade">
                                      <p:cBhvr>
                                        <p:cTn id="79" dur="500"/>
                                        <p:tgtEl>
                                          <p:spTgt spid="579"/>
                                        </p:tgtEl>
                                      </p:cBhvr>
                                    </p:animEffect>
                                  </p:childTnLst>
                                </p:cTn>
                              </p:par>
                            </p:childTnLst>
                          </p:cTn>
                        </p:par>
                        <p:par>
                          <p:cTn id="80" fill="hold">
                            <p:stCondLst>
                              <p:cond delay="9500"/>
                            </p:stCondLst>
                            <p:childTnLst>
                              <p:par>
                                <p:cTn id="81" presetID="10" presetClass="entr" presetSubtype="0" fill="hold" nodeType="afterEffect">
                                  <p:stCondLst>
                                    <p:cond delay="0"/>
                                  </p:stCondLst>
                                  <p:childTnLst>
                                    <p:set>
                                      <p:cBhvr>
                                        <p:cTn id="82" dur="1" fill="hold">
                                          <p:stCondLst>
                                            <p:cond delay="0"/>
                                          </p:stCondLst>
                                        </p:cTn>
                                        <p:tgtEl>
                                          <p:spTgt spid="582"/>
                                        </p:tgtEl>
                                        <p:attrNameLst>
                                          <p:attrName>style.visibility</p:attrName>
                                        </p:attrNameLst>
                                      </p:cBhvr>
                                      <p:to>
                                        <p:strVal val="visible"/>
                                      </p:to>
                                    </p:set>
                                    <p:animEffect transition="in" filter="fade">
                                      <p:cBhvr>
                                        <p:cTn id="83" dur="5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56</a:t>
            </a:fld>
            <a:endParaRPr/>
          </a:p>
        </p:txBody>
      </p:sp>
      <p:cxnSp>
        <p:nvCxnSpPr>
          <p:cNvPr id="589" name="Google Shape;589;p55"/>
          <p:cNvCxnSpPr/>
          <p:nvPr/>
        </p:nvCxnSpPr>
        <p:spPr>
          <a:xfrm>
            <a:off x="1981200" y="788318"/>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590" name="Google Shape;590;p55"/>
          <p:cNvSpPr/>
          <p:nvPr/>
        </p:nvSpPr>
        <p:spPr>
          <a:xfrm>
            <a:off x="762000" y="483518"/>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591" name="Google Shape;591;p55"/>
          <p:cNvSpPr/>
          <p:nvPr/>
        </p:nvSpPr>
        <p:spPr>
          <a:xfrm>
            <a:off x="4419600" y="2198018"/>
            <a:ext cx="33528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Gratuito,  multiplataforma,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rápido y seguro.</a:t>
            </a:r>
            <a:endParaRPr sz="1400" b="0" i="0" u="none" strike="noStrike" cap="none">
              <a:solidFill>
                <a:srgbClr val="006666"/>
              </a:solidFill>
              <a:latin typeface="Arial"/>
              <a:ea typeface="Arial"/>
              <a:cs typeface="Arial"/>
              <a:sym typeface="Arial"/>
            </a:endParaRPr>
          </a:p>
        </p:txBody>
      </p:sp>
      <p:sp>
        <p:nvSpPr>
          <p:cNvPr id="592" name="Google Shape;592;p55"/>
          <p:cNvSpPr/>
          <p:nvPr/>
        </p:nvSpPr>
        <p:spPr>
          <a:xfrm>
            <a:off x="533400" y="1931318"/>
            <a:ext cx="3505200" cy="4572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Hypertext PreProcesor</a:t>
            </a:r>
            <a:endParaRPr sz="1400" b="0" i="0" u="none" strike="noStrike" cap="none">
              <a:solidFill>
                <a:srgbClr val="006666"/>
              </a:solidFill>
              <a:latin typeface="Arial"/>
              <a:ea typeface="Arial"/>
              <a:cs typeface="Arial"/>
              <a:sym typeface="Arial"/>
            </a:endParaRPr>
          </a:p>
        </p:txBody>
      </p:sp>
      <p:cxnSp>
        <p:nvCxnSpPr>
          <p:cNvPr id="593" name="Google Shape;593;p55"/>
          <p:cNvCxnSpPr/>
          <p:nvPr/>
        </p:nvCxnSpPr>
        <p:spPr>
          <a:xfrm rot="5400000">
            <a:off x="5905500" y="1207418"/>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594" name="Google Shape;594;p55"/>
          <p:cNvCxnSpPr/>
          <p:nvPr/>
        </p:nvCxnSpPr>
        <p:spPr>
          <a:xfrm rot="5400000">
            <a:off x="5943600" y="2845718"/>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595" name="Google Shape;595;p55"/>
          <p:cNvCxnSpPr/>
          <p:nvPr/>
        </p:nvCxnSpPr>
        <p:spPr>
          <a:xfrm rot="5400000">
            <a:off x="5905500" y="1969418"/>
            <a:ext cx="381000" cy="0"/>
          </a:xfrm>
          <a:prstGeom prst="straightConnector1">
            <a:avLst/>
          </a:prstGeom>
          <a:noFill/>
          <a:ln w="38100" cap="flat" cmpd="sng">
            <a:solidFill>
              <a:srgbClr val="336699"/>
            </a:solidFill>
            <a:prstDash val="solid"/>
            <a:round/>
            <a:headEnd type="none" w="med" len="med"/>
            <a:tailEnd type="triangle" w="med" len="med"/>
          </a:ln>
        </p:spPr>
      </p:cxnSp>
      <p:sp>
        <p:nvSpPr>
          <p:cNvPr id="596" name="Google Shape;596;p55"/>
          <p:cNvSpPr/>
          <p:nvPr/>
        </p:nvSpPr>
        <p:spPr>
          <a:xfrm>
            <a:off x="3124200" y="559718"/>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597" name="Google Shape;597;p55"/>
          <p:cNvSpPr/>
          <p:nvPr/>
        </p:nvSpPr>
        <p:spPr>
          <a:xfrm>
            <a:off x="5638800" y="1397918"/>
            <a:ext cx="914400" cy="381000"/>
          </a:xfrm>
          <a:prstGeom prst="roundRect">
            <a:avLst>
              <a:gd name="adj" fmla="val 16667"/>
            </a:avLst>
          </a:prstGeom>
          <a:solidFill>
            <a:srgbClr val="CC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PHP</a:t>
            </a:r>
            <a:endParaRPr sz="1400" b="0" i="0" u="none" strike="noStrike" cap="none">
              <a:solidFill>
                <a:srgbClr val="006666"/>
              </a:solidFill>
              <a:latin typeface="Arial"/>
              <a:ea typeface="Arial"/>
              <a:cs typeface="Arial"/>
              <a:sym typeface="Arial"/>
            </a:endParaRPr>
          </a:p>
        </p:txBody>
      </p:sp>
      <p:sp>
        <p:nvSpPr>
          <p:cNvPr id="598" name="Google Shape;598;p55"/>
          <p:cNvSpPr/>
          <p:nvPr/>
        </p:nvSpPr>
        <p:spPr>
          <a:xfrm>
            <a:off x="457200" y="2845718"/>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Está montado sobre sevidores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Linux o Unix</a:t>
            </a:r>
            <a:endParaRPr/>
          </a:p>
        </p:txBody>
      </p:sp>
      <p:sp>
        <p:nvSpPr>
          <p:cNvPr id="599" name="Google Shape;599;p55"/>
          <p:cNvSpPr/>
          <p:nvPr/>
        </p:nvSpPr>
        <p:spPr>
          <a:xfrm>
            <a:off x="4724400" y="2998118"/>
            <a:ext cx="2971800" cy="8382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Posee un lenguaje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propio derivado del C</a:t>
            </a:r>
            <a:endParaRPr sz="1400" b="0" i="0" u="none" strike="noStrike" cap="none">
              <a:solidFill>
                <a:srgbClr val="006666"/>
              </a:solidFill>
              <a:latin typeface="Arial"/>
              <a:ea typeface="Arial"/>
              <a:cs typeface="Arial"/>
              <a:sym typeface="Arial"/>
            </a:endParaRPr>
          </a:p>
        </p:txBody>
      </p:sp>
      <p:cxnSp>
        <p:nvCxnSpPr>
          <p:cNvPr id="600" name="Google Shape;600;p55"/>
          <p:cNvCxnSpPr/>
          <p:nvPr/>
        </p:nvCxnSpPr>
        <p:spPr>
          <a:xfrm>
            <a:off x="2286000" y="1626518"/>
            <a:ext cx="3352800" cy="0"/>
          </a:xfrm>
          <a:prstGeom prst="straightConnector1">
            <a:avLst/>
          </a:prstGeom>
          <a:noFill/>
          <a:ln w="38100" cap="flat" cmpd="sng">
            <a:solidFill>
              <a:srgbClr val="336699"/>
            </a:solidFill>
            <a:prstDash val="solid"/>
            <a:round/>
            <a:headEnd type="none" w="med" len="med"/>
            <a:tailEnd type="none" w="med" len="med"/>
          </a:ln>
        </p:spPr>
      </p:cxnSp>
      <p:cxnSp>
        <p:nvCxnSpPr>
          <p:cNvPr id="601" name="Google Shape;601;p55"/>
          <p:cNvCxnSpPr/>
          <p:nvPr/>
        </p:nvCxnSpPr>
        <p:spPr>
          <a:xfrm rot="5400000">
            <a:off x="2133600" y="1778918"/>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602" name="Google Shape;602;p55"/>
          <p:cNvCxnSpPr/>
          <p:nvPr/>
        </p:nvCxnSpPr>
        <p:spPr>
          <a:xfrm rot="5400000">
            <a:off x="2057400" y="2617118"/>
            <a:ext cx="457200" cy="0"/>
          </a:xfrm>
          <a:prstGeom prst="straightConnector1">
            <a:avLst/>
          </a:prstGeom>
          <a:noFill/>
          <a:ln w="38100" cap="flat" cmpd="sng">
            <a:solidFill>
              <a:srgbClr val="336699"/>
            </a:solidFill>
            <a:prstDash val="solid"/>
            <a:round/>
            <a:headEnd type="none" w="med" len="med"/>
            <a:tailEnd type="triangle" w="med" len="med"/>
          </a:ln>
        </p:spPr>
      </p:cxnSp>
      <p:sp>
        <p:nvSpPr>
          <p:cNvPr id="603" name="Google Shape;603;p55"/>
          <p:cNvSpPr/>
          <p:nvPr/>
        </p:nvSpPr>
        <p:spPr>
          <a:xfrm>
            <a:off x="990600" y="3912518"/>
            <a:ext cx="27432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Servidor web: Apache</a:t>
            </a:r>
            <a:endParaRPr sz="1400" b="0" i="0" u="none" strike="noStrike" cap="none">
              <a:solidFill>
                <a:srgbClr val="006666"/>
              </a:solidFill>
              <a:latin typeface="Arial"/>
              <a:ea typeface="Arial"/>
              <a:cs typeface="Arial"/>
              <a:sym typeface="Arial"/>
            </a:endParaRPr>
          </a:p>
        </p:txBody>
      </p:sp>
      <p:cxnSp>
        <p:nvCxnSpPr>
          <p:cNvPr id="604" name="Google Shape;604;p55"/>
          <p:cNvCxnSpPr/>
          <p:nvPr/>
        </p:nvCxnSpPr>
        <p:spPr>
          <a:xfrm rot="5400000">
            <a:off x="2171700" y="3722018"/>
            <a:ext cx="381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0"/>
                                        </p:tgtEl>
                                        <p:attrNameLst>
                                          <p:attrName>style.visibility</p:attrName>
                                        </p:attrNameLst>
                                      </p:cBhvr>
                                      <p:to>
                                        <p:strVal val="visible"/>
                                      </p:to>
                                    </p:set>
                                    <p:animEffect transition="in" filter="fade">
                                      <p:cBhvr>
                                        <p:cTn id="7" dur="500"/>
                                        <p:tgtEl>
                                          <p:spTgt spid="5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89"/>
                                        </p:tgtEl>
                                        <p:attrNameLst>
                                          <p:attrName>style.visibility</p:attrName>
                                        </p:attrNameLst>
                                      </p:cBhvr>
                                      <p:to>
                                        <p:strVal val="visible"/>
                                      </p:to>
                                    </p:set>
                                    <p:animEffect transition="in" filter="fade">
                                      <p:cBhvr>
                                        <p:cTn id="11" dur="500"/>
                                        <p:tgtEl>
                                          <p:spTgt spid="5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93"/>
                                        </p:tgtEl>
                                        <p:attrNameLst>
                                          <p:attrName>style.visibility</p:attrName>
                                        </p:attrNameLst>
                                      </p:cBhvr>
                                      <p:to>
                                        <p:strVal val="visible"/>
                                      </p:to>
                                    </p:set>
                                    <p:animEffect transition="in" filter="fade">
                                      <p:cBhvr>
                                        <p:cTn id="15" dur="500"/>
                                        <p:tgtEl>
                                          <p:spTgt spid="59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94"/>
                                        </p:tgtEl>
                                        <p:attrNameLst>
                                          <p:attrName>style.visibility</p:attrName>
                                        </p:attrNameLst>
                                      </p:cBhvr>
                                      <p:to>
                                        <p:strVal val="visible"/>
                                      </p:to>
                                    </p:set>
                                    <p:animEffect transition="in" filter="fade">
                                      <p:cBhvr>
                                        <p:cTn id="19" dur="500"/>
                                        <p:tgtEl>
                                          <p:spTgt spid="59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95"/>
                                        </p:tgtEl>
                                        <p:attrNameLst>
                                          <p:attrName>style.visibility</p:attrName>
                                        </p:attrNameLst>
                                      </p:cBhvr>
                                      <p:to>
                                        <p:strVal val="visible"/>
                                      </p:to>
                                    </p:set>
                                    <p:animEffect transition="in" filter="fade">
                                      <p:cBhvr>
                                        <p:cTn id="23" dur="500"/>
                                        <p:tgtEl>
                                          <p:spTgt spid="59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00"/>
                                        </p:tgtEl>
                                        <p:attrNameLst>
                                          <p:attrName>style.visibility</p:attrName>
                                        </p:attrNameLst>
                                      </p:cBhvr>
                                      <p:to>
                                        <p:strVal val="visible"/>
                                      </p:to>
                                    </p:set>
                                    <p:animEffect transition="in" filter="fade">
                                      <p:cBhvr>
                                        <p:cTn id="27" dur="500"/>
                                        <p:tgtEl>
                                          <p:spTgt spid="600"/>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01"/>
                                        </p:tgtEl>
                                        <p:attrNameLst>
                                          <p:attrName>style.visibility</p:attrName>
                                        </p:attrNameLst>
                                      </p:cBhvr>
                                      <p:to>
                                        <p:strVal val="visible"/>
                                      </p:to>
                                    </p:set>
                                    <p:animEffect transition="in" filter="fade">
                                      <p:cBhvr>
                                        <p:cTn id="31" dur="500"/>
                                        <p:tgtEl>
                                          <p:spTgt spid="601"/>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02"/>
                                        </p:tgtEl>
                                        <p:attrNameLst>
                                          <p:attrName>style.visibility</p:attrName>
                                        </p:attrNameLst>
                                      </p:cBhvr>
                                      <p:to>
                                        <p:strVal val="visible"/>
                                      </p:to>
                                    </p:set>
                                    <p:animEffect transition="in" filter="fade">
                                      <p:cBhvr>
                                        <p:cTn id="35" dur="500"/>
                                        <p:tgtEl>
                                          <p:spTgt spid="60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04"/>
                                        </p:tgtEl>
                                        <p:attrNameLst>
                                          <p:attrName>style.visibility</p:attrName>
                                        </p:attrNameLst>
                                      </p:cBhvr>
                                      <p:to>
                                        <p:strVal val="visible"/>
                                      </p:to>
                                    </p:set>
                                    <p:animEffect transition="in" filter="fade">
                                      <p:cBhvr>
                                        <p:cTn id="39" dur="500"/>
                                        <p:tgtEl>
                                          <p:spTgt spid="60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591"/>
                                        </p:tgtEl>
                                        <p:attrNameLst>
                                          <p:attrName>style.visibility</p:attrName>
                                        </p:attrNameLst>
                                      </p:cBhvr>
                                      <p:to>
                                        <p:strVal val="visible"/>
                                      </p:to>
                                    </p:set>
                                    <p:animEffect transition="in" filter="fade">
                                      <p:cBhvr>
                                        <p:cTn id="43" dur="500"/>
                                        <p:tgtEl>
                                          <p:spTgt spid="591"/>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592"/>
                                        </p:tgtEl>
                                        <p:attrNameLst>
                                          <p:attrName>style.visibility</p:attrName>
                                        </p:attrNameLst>
                                      </p:cBhvr>
                                      <p:to>
                                        <p:strVal val="visible"/>
                                      </p:to>
                                    </p:set>
                                    <p:animEffect transition="in" filter="fade">
                                      <p:cBhvr>
                                        <p:cTn id="47" dur="500"/>
                                        <p:tgtEl>
                                          <p:spTgt spid="59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96"/>
                                        </p:tgtEl>
                                        <p:attrNameLst>
                                          <p:attrName>style.visibility</p:attrName>
                                        </p:attrNameLst>
                                      </p:cBhvr>
                                      <p:to>
                                        <p:strVal val="visible"/>
                                      </p:to>
                                    </p:set>
                                    <p:animEffect transition="in" filter="fade">
                                      <p:cBhvr>
                                        <p:cTn id="51" dur="500"/>
                                        <p:tgtEl>
                                          <p:spTgt spid="59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597"/>
                                        </p:tgtEl>
                                        <p:attrNameLst>
                                          <p:attrName>style.visibility</p:attrName>
                                        </p:attrNameLst>
                                      </p:cBhvr>
                                      <p:to>
                                        <p:strVal val="visible"/>
                                      </p:to>
                                    </p:set>
                                    <p:animEffect transition="in" filter="fade">
                                      <p:cBhvr>
                                        <p:cTn id="55" dur="500"/>
                                        <p:tgtEl>
                                          <p:spTgt spid="59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598"/>
                                        </p:tgtEl>
                                        <p:attrNameLst>
                                          <p:attrName>style.visibility</p:attrName>
                                        </p:attrNameLst>
                                      </p:cBhvr>
                                      <p:to>
                                        <p:strVal val="visible"/>
                                      </p:to>
                                    </p:set>
                                    <p:animEffect transition="in" filter="fade">
                                      <p:cBhvr>
                                        <p:cTn id="59" dur="500"/>
                                        <p:tgtEl>
                                          <p:spTgt spid="59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599"/>
                                        </p:tgtEl>
                                        <p:attrNameLst>
                                          <p:attrName>style.visibility</p:attrName>
                                        </p:attrNameLst>
                                      </p:cBhvr>
                                      <p:to>
                                        <p:strVal val="visible"/>
                                      </p:to>
                                    </p:set>
                                    <p:animEffect transition="in" filter="fade">
                                      <p:cBhvr>
                                        <p:cTn id="63" dur="500"/>
                                        <p:tgtEl>
                                          <p:spTgt spid="599"/>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03"/>
                                        </p:tgtEl>
                                        <p:attrNameLst>
                                          <p:attrName>style.visibility</p:attrName>
                                        </p:attrNameLst>
                                      </p:cBhvr>
                                      <p:to>
                                        <p:strVal val="visible"/>
                                      </p:to>
                                    </p:set>
                                    <p:animEffect transition="in" filter="fade">
                                      <p:cBhvr>
                                        <p:cTn id="67" dur="500"/>
                                        <p:tgtEl>
                                          <p:spTgt spid="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5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57</a:t>
            </a:fld>
            <a:endParaRPr/>
          </a:p>
        </p:txBody>
      </p:sp>
      <p:cxnSp>
        <p:nvCxnSpPr>
          <p:cNvPr id="610" name="Google Shape;610;p56"/>
          <p:cNvCxnSpPr/>
          <p:nvPr/>
        </p:nvCxnSpPr>
        <p:spPr>
          <a:xfrm>
            <a:off x="2042864" y="500286"/>
            <a:ext cx="1143000" cy="0"/>
          </a:xfrm>
          <a:prstGeom prst="straightConnector1">
            <a:avLst/>
          </a:prstGeom>
          <a:noFill/>
          <a:ln w="38100" cap="flat" cmpd="sng">
            <a:solidFill>
              <a:srgbClr val="336699"/>
            </a:solidFill>
            <a:prstDash val="solid"/>
            <a:round/>
            <a:headEnd type="none" w="med" len="med"/>
            <a:tailEnd type="triangle" w="med" len="med"/>
          </a:ln>
        </p:spPr>
      </p:cxnSp>
      <p:sp>
        <p:nvSpPr>
          <p:cNvPr id="611" name="Google Shape;611;p56"/>
          <p:cNvSpPr/>
          <p:nvPr/>
        </p:nvSpPr>
        <p:spPr>
          <a:xfrm>
            <a:off x="823664" y="195486"/>
            <a:ext cx="1752600" cy="685800"/>
          </a:xfrm>
          <a:prstGeom prst="roundRect">
            <a:avLst>
              <a:gd name="adj" fmla="val 16667"/>
            </a:avLst>
          </a:prstGeom>
          <a:solidFill>
            <a:srgbClr val="33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PÁGINA WEB </a:t>
            </a:r>
            <a:endParaRPr/>
          </a:p>
          <a:p>
            <a:pPr marL="0" marR="0" lvl="0" indent="0" algn="ctr" rtl="0">
              <a:lnSpc>
                <a:spcPct val="100000"/>
              </a:lnSpc>
              <a:spcBef>
                <a:spcPts val="0"/>
              </a:spcBef>
              <a:spcAft>
                <a:spcPts val="0"/>
              </a:spcAft>
              <a:buNone/>
            </a:pPr>
            <a:r>
              <a:rPr lang="es-ES" sz="1400" b="0" i="0" u="none" strike="noStrike" cap="none">
                <a:solidFill>
                  <a:srgbClr val="FFFFCC"/>
                </a:solidFill>
                <a:latin typeface="Arial"/>
                <a:ea typeface="Arial"/>
                <a:cs typeface="Arial"/>
                <a:sym typeface="Arial"/>
              </a:rPr>
              <a:t>DINÁMICA</a:t>
            </a:r>
            <a:endParaRPr/>
          </a:p>
        </p:txBody>
      </p:sp>
      <p:sp>
        <p:nvSpPr>
          <p:cNvPr id="612" name="Google Shape;612;p56"/>
          <p:cNvSpPr/>
          <p:nvPr/>
        </p:nvSpPr>
        <p:spPr>
          <a:xfrm>
            <a:off x="4786064" y="1909986"/>
            <a:ext cx="28956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Multiplataforma</a:t>
            </a:r>
            <a:endParaRPr/>
          </a:p>
        </p:txBody>
      </p:sp>
      <p:sp>
        <p:nvSpPr>
          <p:cNvPr id="613" name="Google Shape;613;p56"/>
          <p:cNvSpPr/>
          <p:nvPr/>
        </p:nvSpPr>
        <p:spPr>
          <a:xfrm>
            <a:off x="595064" y="1643286"/>
            <a:ext cx="3505200" cy="457200"/>
          </a:xfrm>
          <a:prstGeom prst="roundRect">
            <a:avLst>
              <a:gd name="adj" fmla="val 16667"/>
            </a:avLst>
          </a:prstGeom>
          <a:solidFill>
            <a:srgbClr val="99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Java Server Pages</a:t>
            </a:r>
            <a:endParaRPr sz="1400" b="0" i="0" u="none" strike="noStrike" cap="none">
              <a:solidFill>
                <a:srgbClr val="006666"/>
              </a:solidFill>
              <a:latin typeface="Arial"/>
              <a:ea typeface="Arial"/>
              <a:cs typeface="Arial"/>
              <a:sym typeface="Arial"/>
            </a:endParaRPr>
          </a:p>
        </p:txBody>
      </p:sp>
      <p:cxnSp>
        <p:nvCxnSpPr>
          <p:cNvPr id="614" name="Google Shape;614;p56"/>
          <p:cNvCxnSpPr/>
          <p:nvPr/>
        </p:nvCxnSpPr>
        <p:spPr>
          <a:xfrm rot="5400000">
            <a:off x="5967164" y="919386"/>
            <a:ext cx="381000" cy="0"/>
          </a:xfrm>
          <a:prstGeom prst="straightConnector1">
            <a:avLst/>
          </a:prstGeom>
          <a:noFill/>
          <a:ln w="38100" cap="flat" cmpd="sng">
            <a:solidFill>
              <a:srgbClr val="336699"/>
            </a:solidFill>
            <a:prstDash val="solid"/>
            <a:round/>
            <a:headEnd type="none" w="med" len="med"/>
            <a:tailEnd type="triangle" w="med" len="med"/>
          </a:ln>
        </p:spPr>
      </p:cxnSp>
      <p:cxnSp>
        <p:nvCxnSpPr>
          <p:cNvPr id="615" name="Google Shape;615;p56"/>
          <p:cNvCxnSpPr/>
          <p:nvPr/>
        </p:nvCxnSpPr>
        <p:spPr>
          <a:xfrm rot="5400000">
            <a:off x="6005264" y="2557686"/>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616" name="Google Shape;616;p56"/>
          <p:cNvCxnSpPr/>
          <p:nvPr/>
        </p:nvCxnSpPr>
        <p:spPr>
          <a:xfrm rot="5400000">
            <a:off x="5967164" y="1681386"/>
            <a:ext cx="381000" cy="0"/>
          </a:xfrm>
          <a:prstGeom prst="straightConnector1">
            <a:avLst/>
          </a:prstGeom>
          <a:noFill/>
          <a:ln w="38100" cap="flat" cmpd="sng">
            <a:solidFill>
              <a:srgbClr val="336699"/>
            </a:solidFill>
            <a:prstDash val="solid"/>
            <a:round/>
            <a:headEnd type="none" w="med" len="med"/>
            <a:tailEnd type="triangle" w="med" len="med"/>
          </a:ln>
        </p:spPr>
      </p:cxnSp>
      <p:sp>
        <p:nvSpPr>
          <p:cNvPr id="617" name="Google Shape;617;p56"/>
          <p:cNvSpPr/>
          <p:nvPr/>
        </p:nvSpPr>
        <p:spPr>
          <a:xfrm>
            <a:off x="3185864" y="271686"/>
            <a:ext cx="5562600" cy="457200"/>
          </a:xfrm>
          <a:prstGeom prst="roundRect">
            <a:avLst>
              <a:gd name="adj" fmla="val 16667"/>
            </a:avLst>
          </a:prstGeom>
          <a:solidFill>
            <a:schemeClr val="hlink"/>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Páginas que se procesan en el servidor</a:t>
            </a:r>
            <a:endParaRPr sz="1400" b="0" i="0" u="none" strike="noStrike" cap="none">
              <a:solidFill>
                <a:schemeClr val="lt1"/>
              </a:solidFill>
              <a:latin typeface="Arial"/>
              <a:ea typeface="Arial"/>
              <a:cs typeface="Arial"/>
              <a:sym typeface="Arial"/>
            </a:endParaRPr>
          </a:p>
        </p:txBody>
      </p:sp>
      <p:sp>
        <p:nvSpPr>
          <p:cNvPr id="618" name="Google Shape;618;p56"/>
          <p:cNvSpPr/>
          <p:nvPr/>
        </p:nvSpPr>
        <p:spPr>
          <a:xfrm>
            <a:off x="5700464" y="1109886"/>
            <a:ext cx="914400" cy="381000"/>
          </a:xfrm>
          <a:prstGeom prst="roundRect">
            <a:avLst>
              <a:gd name="adj" fmla="val 16667"/>
            </a:avLst>
          </a:prstGeom>
          <a:solidFill>
            <a:srgbClr val="99FF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JSP</a:t>
            </a:r>
            <a:endParaRPr sz="1400" b="0" i="0" u="none" strike="noStrike" cap="none">
              <a:solidFill>
                <a:srgbClr val="006666"/>
              </a:solidFill>
              <a:latin typeface="Arial"/>
              <a:ea typeface="Arial"/>
              <a:cs typeface="Arial"/>
              <a:sym typeface="Arial"/>
            </a:endParaRPr>
          </a:p>
        </p:txBody>
      </p:sp>
      <p:sp>
        <p:nvSpPr>
          <p:cNvPr id="619" name="Google Shape;619;p56"/>
          <p:cNvSpPr/>
          <p:nvPr/>
        </p:nvSpPr>
        <p:spPr>
          <a:xfrm>
            <a:off x="518864" y="2557686"/>
            <a:ext cx="3657600" cy="6858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Código Abierto</a:t>
            </a:r>
            <a:endParaRPr/>
          </a:p>
        </p:txBody>
      </p:sp>
      <p:sp>
        <p:nvSpPr>
          <p:cNvPr id="620" name="Google Shape;620;p56"/>
          <p:cNvSpPr/>
          <p:nvPr/>
        </p:nvSpPr>
        <p:spPr>
          <a:xfrm>
            <a:off x="4557464" y="2786286"/>
            <a:ext cx="3429000" cy="6096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Utiliza scripts de servidor </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en lenguaje Java (Servlets)</a:t>
            </a:r>
            <a:endParaRPr sz="1400" b="0" i="0" u="none" strike="noStrike" cap="none">
              <a:solidFill>
                <a:srgbClr val="006666"/>
              </a:solidFill>
              <a:latin typeface="Arial"/>
              <a:ea typeface="Arial"/>
              <a:cs typeface="Arial"/>
              <a:sym typeface="Arial"/>
            </a:endParaRPr>
          </a:p>
        </p:txBody>
      </p:sp>
      <p:cxnSp>
        <p:nvCxnSpPr>
          <p:cNvPr id="621" name="Google Shape;621;p56"/>
          <p:cNvCxnSpPr/>
          <p:nvPr/>
        </p:nvCxnSpPr>
        <p:spPr>
          <a:xfrm>
            <a:off x="2347664" y="1338486"/>
            <a:ext cx="3352800" cy="0"/>
          </a:xfrm>
          <a:prstGeom prst="straightConnector1">
            <a:avLst/>
          </a:prstGeom>
          <a:noFill/>
          <a:ln w="38100" cap="flat" cmpd="sng">
            <a:solidFill>
              <a:srgbClr val="336699"/>
            </a:solidFill>
            <a:prstDash val="solid"/>
            <a:round/>
            <a:headEnd type="none" w="med" len="med"/>
            <a:tailEnd type="none" w="med" len="med"/>
          </a:ln>
        </p:spPr>
      </p:cxnSp>
      <p:cxnSp>
        <p:nvCxnSpPr>
          <p:cNvPr id="622" name="Google Shape;622;p56"/>
          <p:cNvCxnSpPr/>
          <p:nvPr/>
        </p:nvCxnSpPr>
        <p:spPr>
          <a:xfrm rot="5400000">
            <a:off x="2195264" y="1490886"/>
            <a:ext cx="304800" cy="0"/>
          </a:xfrm>
          <a:prstGeom prst="straightConnector1">
            <a:avLst/>
          </a:prstGeom>
          <a:noFill/>
          <a:ln w="38100" cap="flat" cmpd="sng">
            <a:solidFill>
              <a:srgbClr val="336699"/>
            </a:solidFill>
            <a:prstDash val="solid"/>
            <a:round/>
            <a:headEnd type="none" w="med" len="med"/>
            <a:tailEnd type="triangle" w="med" len="med"/>
          </a:ln>
        </p:spPr>
      </p:cxnSp>
      <p:cxnSp>
        <p:nvCxnSpPr>
          <p:cNvPr id="623" name="Google Shape;623;p56"/>
          <p:cNvCxnSpPr/>
          <p:nvPr/>
        </p:nvCxnSpPr>
        <p:spPr>
          <a:xfrm rot="5400000">
            <a:off x="2119064" y="2329086"/>
            <a:ext cx="457200" cy="0"/>
          </a:xfrm>
          <a:prstGeom prst="straightConnector1">
            <a:avLst/>
          </a:prstGeom>
          <a:noFill/>
          <a:ln w="38100" cap="flat" cmpd="sng">
            <a:solidFill>
              <a:srgbClr val="336699"/>
            </a:solidFill>
            <a:prstDash val="solid"/>
            <a:round/>
            <a:headEnd type="none" w="med" len="med"/>
            <a:tailEnd type="triangle" w="med" len="med"/>
          </a:ln>
        </p:spPr>
      </p:cxnSp>
      <p:sp>
        <p:nvSpPr>
          <p:cNvPr id="624" name="Google Shape;624;p56"/>
          <p:cNvSpPr/>
          <p:nvPr/>
        </p:nvSpPr>
        <p:spPr>
          <a:xfrm>
            <a:off x="518864" y="3624486"/>
            <a:ext cx="4419600" cy="533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Servidores  web: Apache, IIS, Netscape</a:t>
            </a:r>
            <a:endParaRPr sz="1400" b="0" i="0" u="none" strike="noStrike" cap="none">
              <a:solidFill>
                <a:srgbClr val="006666"/>
              </a:solidFill>
              <a:latin typeface="Arial"/>
              <a:ea typeface="Arial"/>
              <a:cs typeface="Arial"/>
              <a:sym typeface="Arial"/>
            </a:endParaRPr>
          </a:p>
        </p:txBody>
      </p:sp>
      <p:cxnSp>
        <p:nvCxnSpPr>
          <p:cNvPr id="625" name="Google Shape;625;p56"/>
          <p:cNvCxnSpPr/>
          <p:nvPr/>
        </p:nvCxnSpPr>
        <p:spPr>
          <a:xfrm rot="5400000">
            <a:off x="2233364" y="3433986"/>
            <a:ext cx="381000" cy="0"/>
          </a:xfrm>
          <a:prstGeom prst="straightConnector1">
            <a:avLst/>
          </a:prstGeom>
          <a:noFill/>
          <a:ln w="38100" cap="flat" cmpd="sng">
            <a:solidFill>
              <a:srgbClr val="336699"/>
            </a:solidFill>
            <a:prstDash val="solid"/>
            <a:round/>
            <a:headEnd type="none" w="med" len="med"/>
            <a:tailEnd type="triangle" w="med" len="med"/>
          </a:ln>
        </p:spPr>
      </p:cxnSp>
      <p:sp>
        <p:nvSpPr>
          <p:cNvPr id="626" name="Google Shape;626;p56"/>
          <p:cNvSpPr/>
          <p:nvPr/>
        </p:nvSpPr>
        <p:spPr>
          <a:xfrm>
            <a:off x="5167064" y="3776886"/>
            <a:ext cx="2895600" cy="7620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Se pueden crear</a:t>
            </a:r>
            <a:endParaRPr/>
          </a:p>
          <a:p>
            <a:pPr marL="0" marR="0" lvl="0" indent="0" algn="ctr" rtl="0">
              <a:lnSpc>
                <a:spcPct val="100000"/>
              </a:lnSpc>
              <a:spcBef>
                <a:spcPts val="0"/>
              </a:spcBef>
              <a:spcAft>
                <a:spcPts val="0"/>
              </a:spcAft>
              <a:buNone/>
            </a:pPr>
            <a:r>
              <a:rPr lang="es-ES" sz="1400" b="0" i="0" u="none" strike="noStrike" cap="none">
                <a:solidFill>
                  <a:srgbClr val="006666"/>
                </a:solidFill>
                <a:latin typeface="Arial"/>
                <a:ea typeface="Arial"/>
                <a:cs typeface="Arial"/>
                <a:sym typeface="Arial"/>
              </a:rPr>
              <a:t>componentes reusables</a:t>
            </a:r>
            <a:endParaRPr sz="1400" b="0" i="0" u="none" strike="noStrike" cap="none">
              <a:solidFill>
                <a:srgbClr val="006666"/>
              </a:solidFill>
              <a:latin typeface="Arial"/>
              <a:ea typeface="Arial"/>
              <a:cs typeface="Arial"/>
              <a:sym typeface="Arial"/>
            </a:endParaRPr>
          </a:p>
        </p:txBody>
      </p:sp>
      <p:cxnSp>
        <p:nvCxnSpPr>
          <p:cNvPr id="627" name="Google Shape;627;p56"/>
          <p:cNvCxnSpPr/>
          <p:nvPr/>
        </p:nvCxnSpPr>
        <p:spPr>
          <a:xfrm rot="5400000">
            <a:off x="5967164" y="3586386"/>
            <a:ext cx="381000" cy="0"/>
          </a:xfrm>
          <a:prstGeom prst="straightConnector1">
            <a:avLst/>
          </a:prstGeom>
          <a:noFill/>
          <a:ln w="38100" cap="flat" cmpd="sng">
            <a:solidFill>
              <a:srgbClr val="3366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10"/>
                                        </p:tgtEl>
                                        <p:attrNameLst>
                                          <p:attrName>style.visibility</p:attrName>
                                        </p:attrNameLst>
                                      </p:cBhvr>
                                      <p:to>
                                        <p:strVal val="visible"/>
                                      </p:to>
                                    </p:set>
                                    <p:animEffect transition="in" filter="fade">
                                      <p:cBhvr>
                                        <p:cTn id="11" dur="500"/>
                                        <p:tgtEl>
                                          <p:spTgt spid="6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500"/>
                                        <p:tgtEl>
                                          <p:spTgt spid="6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15"/>
                                        </p:tgtEl>
                                        <p:attrNameLst>
                                          <p:attrName>style.visibility</p:attrName>
                                        </p:attrNameLst>
                                      </p:cBhvr>
                                      <p:to>
                                        <p:strVal val="visible"/>
                                      </p:to>
                                    </p:set>
                                    <p:animEffect transition="in" filter="fade">
                                      <p:cBhvr>
                                        <p:cTn id="19" dur="500"/>
                                        <p:tgtEl>
                                          <p:spTgt spid="6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16"/>
                                        </p:tgtEl>
                                        <p:attrNameLst>
                                          <p:attrName>style.visibility</p:attrName>
                                        </p:attrNameLst>
                                      </p:cBhvr>
                                      <p:to>
                                        <p:strVal val="visible"/>
                                      </p:to>
                                    </p:set>
                                    <p:animEffect transition="in" filter="fade">
                                      <p:cBhvr>
                                        <p:cTn id="23" dur="500"/>
                                        <p:tgtEl>
                                          <p:spTgt spid="61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621"/>
                                        </p:tgtEl>
                                        <p:attrNameLst>
                                          <p:attrName>style.visibility</p:attrName>
                                        </p:attrNameLst>
                                      </p:cBhvr>
                                      <p:to>
                                        <p:strVal val="visible"/>
                                      </p:to>
                                    </p:set>
                                    <p:animEffect transition="in" filter="fade">
                                      <p:cBhvr>
                                        <p:cTn id="27" dur="500"/>
                                        <p:tgtEl>
                                          <p:spTgt spid="62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622"/>
                                        </p:tgtEl>
                                        <p:attrNameLst>
                                          <p:attrName>style.visibility</p:attrName>
                                        </p:attrNameLst>
                                      </p:cBhvr>
                                      <p:to>
                                        <p:strVal val="visible"/>
                                      </p:to>
                                    </p:set>
                                    <p:animEffect transition="in" filter="fade">
                                      <p:cBhvr>
                                        <p:cTn id="31" dur="500"/>
                                        <p:tgtEl>
                                          <p:spTgt spid="622"/>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623"/>
                                        </p:tgtEl>
                                        <p:attrNameLst>
                                          <p:attrName>style.visibility</p:attrName>
                                        </p:attrNameLst>
                                      </p:cBhvr>
                                      <p:to>
                                        <p:strVal val="visible"/>
                                      </p:to>
                                    </p:set>
                                    <p:animEffect transition="in" filter="fade">
                                      <p:cBhvr>
                                        <p:cTn id="35" dur="500"/>
                                        <p:tgtEl>
                                          <p:spTgt spid="62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25"/>
                                        </p:tgtEl>
                                        <p:attrNameLst>
                                          <p:attrName>style.visibility</p:attrName>
                                        </p:attrNameLst>
                                      </p:cBhvr>
                                      <p:to>
                                        <p:strVal val="visible"/>
                                      </p:to>
                                    </p:set>
                                    <p:animEffect transition="in" filter="fade">
                                      <p:cBhvr>
                                        <p:cTn id="39" dur="500"/>
                                        <p:tgtEl>
                                          <p:spTgt spid="62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627"/>
                                        </p:tgtEl>
                                        <p:attrNameLst>
                                          <p:attrName>style.visibility</p:attrName>
                                        </p:attrNameLst>
                                      </p:cBhvr>
                                      <p:to>
                                        <p:strVal val="visible"/>
                                      </p:to>
                                    </p:set>
                                    <p:animEffect transition="in" filter="fade">
                                      <p:cBhvr>
                                        <p:cTn id="43" dur="500"/>
                                        <p:tgtEl>
                                          <p:spTgt spid="627"/>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612"/>
                                        </p:tgtEl>
                                        <p:attrNameLst>
                                          <p:attrName>style.visibility</p:attrName>
                                        </p:attrNameLst>
                                      </p:cBhvr>
                                      <p:to>
                                        <p:strVal val="visible"/>
                                      </p:to>
                                    </p:set>
                                    <p:animEffect transition="in" filter="fade">
                                      <p:cBhvr>
                                        <p:cTn id="47" dur="500"/>
                                        <p:tgtEl>
                                          <p:spTgt spid="61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613"/>
                                        </p:tgtEl>
                                        <p:attrNameLst>
                                          <p:attrName>style.visibility</p:attrName>
                                        </p:attrNameLst>
                                      </p:cBhvr>
                                      <p:to>
                                        <p:strVal val="visible"/>
                                      </p:to>
                                    </p:set>
                                    <p:animEffect transition="in" filter="fade">
                                      <p:cBhvr>
                                        <p:cTn id="51" dur="500"/>
                                        <p:tgtEl>
                                          <p:spTgt spid="613"/>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617"/>
                                        </p:tgtEl>
                                        <p:attrNameLst>
                                          <p:attrName>style.visibility</p:attrName>
                                        </p:attrNameLst>
                                      </p:cBhvr>
                                      <p:to>
                                        <p:strVal val="visible"/>
                                      </p:to>
                                    </p:set>
                                    <p:animEffect transition="in" filter="fade">
                                      <p:cBhvr>
                                        <p:cTn id="55" dur="500"/>
                                        <p:tgtEl>
                                          <p:spTgt spid="617"/>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618"/>
                                        </p:tgtEl>
                                        <p:attrNameLst>
                                          <p:attrName>style.visibility</p:attrName>
                                        </p:attrNameLst>
                                      </p:cBhvr>
                                      <p:to>
                                        <p:strVal val="visible"/>
                                      </p:to>
                                    </p:set>
                                    <p:animEffect transition="in" filter="fade">
                                      <p:cBhvr>
                                        <p:cTn id="59" dur="500"/>
                                        <p:tgtEl>
                                          <p:spTgt spid="61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619"/>
                                        </p:tgtEl>
                                        <p:attrNameLst>
                                          <p:attrName>style.visibility</p:attrName>
                                        </p:attrNameLst>
                                      </p:cBhvr>
                                      <p:to>
                                        <p:strVal val="visible"/>
                                      </p:to>
                                    </p:set>
                                    <p:animEffect transition="in" filter="fade">
                                      <p:cBhvr>
                                        <p:cTn id="63" dur="500"/>
                                        <p:tgtEl>
                                          <p:spTgt spid="619"/>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620"/>
                                        </p:tgtEl>
                                        <p:attrNameLst>
                                          <p:attrName>style.visibility</p:attrName>
                                        </p:attrNameLst>
                                      </p:cBhvr>
                                      <p:to>
                                        <p:strVal val="visible"/>
                                      </p:to>
                                    </p:set>
                                    <p:animEffect transition="in" filter="fade">
                                      <p:cBhvr>
                                        <p:cTn id="67" dur="500"/>
                                        <p:tgtEl>
                                          <p:spTgt spid="62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24"/>
                                        </p:tgtEl>
                                        <p:attrNameLst>
                                          <p:attrName>style.visibility</p:attrName>
                                        </p:attrNameLst>
                                      </p:cBhvr>
                                      <p:to>
                                        <p:strVal val="visible"/>
                                      </p:to>
                                    </p:set>
                                    <p:animEffect transition="in" filter="fade">
                                      <p:cBhvr>
                                        <p:cTn id="71" dur="500"/>
                                        <p:tgtEl>
                                          <p:spTgt spid="624"/>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626"/>
                                        </p:tgtEl>
                                        <p:attrNameLst>
                                          <p:attrName>style.visibility</p:attrName>
                                        </p:attrNameLst>
                                      </p:cBhvr>
                                      <p:to>
                                        <p:strVal val="visible"/>
                                      </p:to>
                                    </p:set>
                                    <p:animEffect transition="in" filter="fade">
                                      <p:cBhvr>
                                        <p:cTn id="75" dur="500"/>
                                        <p:tgtEl>
                                          <p:spTgt spid="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a:t>
            </a:fld>
            <a:endParaRPr/>
          </a:p>
        </p:txBody>
      </p:sp>
      <p:sp>
        <p:nvSpPr>
          <p:cNvPr id="63" name="Google Shape;63;p5"/>
          <p:cNvSpPr txBox="1"/>
          <p:nvPr/>
        </p:nvSpPr>
        <p:spPr>
          <a:xfrm>
            <a:off x="251520" y="915566"/>
            <a:ext cx="8640960" cy="381642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Basado en el principio de “DIVIDE Y VENCERÁS”</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El procesamiento se fracciona entre dos entidaddes fundamentales denominadas CLIENTE Y SERVIDOR</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El CLIENTE se define como el proceso que requiere un servicio en particular</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El SERVIDOR se define como el proceso que provee dicho servicio.</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Pregunta : Puede una misma maquina actuar de cómo cliente y servidor al mismo tiempo?? </a:t>
            </a:r>
            <a:endParaRPr>
              <a:solidFill>
                <a:schemeClr val="bg2">
                  <a:lumMod val="25000"/>
                </a:schemeClr>
              </a:solidFill>
            </a:endParaRPr>
          </a:p>
        </p:txBody>
      </p:sp>
      <p:sp>
        <p:nvSpPr>
          <p:cNvPr id="64" name="Google Shape;64;p5"/>
          <p:cNvSpPr/>
          <p:nvPr/>
        </p:nvSpPr>
        <p:spPr>
          <a:xfrm>
            <a:off x="1521446" y="51470"/>
            <a:ext cx="470673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1" i="0" u="none" strike="noStrike" cap="none">
                <a:solidFill>
                  <a:schemeClr val="bg2">
                    <a:lumMod val="25000"/>
                  </a:schemeClr>
                </a:solidFill>
                <a:latin typeface="Walter Turncoat"/>
                <a:ea typeface="Walter Turncoat"/>
                <a:cs typeface="Walter Turncoat"/>
                <a:sym typeface="Walter Turncoat"/>
              </a:rPr>
              <a:t>Entornos cliente/Servidor</a:t>
            </a:r>
            <a:endParaRPr>
              <a:solidFill>
                <a:schemeClr val="bg2">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7</a:t>
            </a:fld>
            <a:endParaRPr/>
          </a:p>
        </p:txBody>
      </p:sp>
      <p:sp>
        <p:nvSpPr>
          <p:cNvPr id="70" name="Google Shape;70;p6"/>
          <p:cNvSpPr/>
          <p:nvPr/>
        </p:nvSpPr>
        <p:spPr>
          <a:xfrm>
            <a:off x="251520" y="1078741"/>
            <a:ext cx="8568952" cy="32932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El agente que solicita la información se denomina cliente, mientras que el componente software que responde a esa solicitud es el que se conoce como servidor. </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En un proceso habitual el cliente es el que inicia el intercambio de</a:t>
            </a:r>
            <a:endParaRPr>
              <a:solidFill>
                <a:schemeClr val="bg2">
                  <a:lumMod val="25000"/>
                </a:schemeClr>
              </a:solidFill>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información, solicitando datos al servidor, que responde enviando uno o más flujos de datos al cliente. </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Además de la transferencia de datos real, este intercambio puede requerir información adicional, como la autenticación del usuario</a:t>
            </a:r>
            <a:endParaRPr>
              <a:solidFill>
                <a:schemeClr val="bg2">
                  <a:lumMod val="25000"/>
                </a:schemeClr>
              </a:solidFill>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o la identificación del archivo de datos que vayamos a transferir.</a:t>
            </a:r>
            <a:endParaRPr>
              <a:solidFill>
                <a:schemeClr val="bg2">
                  <a:lumMod val="25000"/>
                </a:schemeClr>
              </a:solidFill>
            </a:endParaRPr>
          </a:p>
          <a:p>
            <a:pPr marL="0" marR="0" lvl="0" indent="0" algn="l" rtl="0">
              <a:lnSpc>
                <a:spcPct val="100000"/>
              </a:lnSpc>
              <a:spcBef>
                <a:spcPts val="0"/>
              </a:spcBef>
              <a:spcAft>
                <a:spcPts val="0"/>
              </a:spcAft>
              <a:buNone/>
            </a:pPr>
            <a:endParaRPr sz="1600" b="0" i="0" u="none" strike="noStrike" cap="none">
              <a:solidFill>
                <a:schemeClr val="bg2">
                  <a:lumMod val="25000"/>
                </a:schemeClr>
              </a:solidFill>
              <a:latin typeface="Sniglet"/>
              <a:ea typeface="Sniglet"/>
              <a:cs typeface="Sniglet"/>
              <a:sym typeface="Sniglet"/>
            </a:endParaRPr>
          </a:p>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Cuando hablamos de clientes y servidores, nos referimos a los procesos lógicos, en vez de a las computadoras físicas sobre las que se ejecutan, como era el caso anterior. </a:t>
            </a:r>
            <a:endParaRPr>
              <a:solidFill>
                <a:schemeClr val="bg2">
                  <a:lumMod val="25000"/>
                </a:schemeClr>
              </a:solidFill>
            </a:endParaRPr>
          </a:p>
        </p:txBody>
      </p:sp>
      <p:sp>
        <p:nvSpPr>
          <p:cNvPr id="71" name="Google Shape;71;p6"/>
          <p:cNvSpPr/>
          <p:nvPr/>
        </p:nvSpPr>
        <p:spPr>
          <a:xfrm>
            <a:off x="1521446" y="51470"/>
            <a:ext cx="470673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1" i="0" u="none" strike="noStrike" cap="none">
                <a:solidFill>
                  <a:schemeClr val="bg2">
                    <a:lumMod val="25000"/>
                  </a:schemeClr>
                </a:solidFill>
                <a:latin typeface="Walter Turncoat"/>
                <a:ea typeface="Walter Turncoat"/>
                <a:cs typeface="Walter Turncoat"/>
                <a:sym typeface="Walter Turncoat"/>
              </a:rPr>
              <a:t>Entornos cliente/Servidor</a:t>
            </a:r>
            <a:endParaRPr>
              <a:solidFill>
                <a:schemeClr val="bg2">
                  <a:lumMod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7"/>
          <p:cNvSpPr txBox="1">
            <a:spLocks noGrp="1"/>
          </p:cNvSpPr>
          <p:nvPr>
            <p:ph type="body" idx="1"/>
          </p:nvPr>
        </p:nvSpPr>
        <p:spPr>
          <a:xfrm>
            <a:off x="251520" y="1131590"/>
            <a:ext cx="403244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solidFill>
                  <a:schemeClr val="bg2">
                    <a:lumMod val="25000"/>
                  </a:schemeClr>
                </a:solidFill>
              </a:rPr>
              <a:t>Entornos cambiantes y competitivos.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Exigencia de renovación de productos y servicios.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Nuevas formas de negocios.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Efecto de Globalización.</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Nuevas tecnologías habilitadoras.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Integración de los sistemas de información.</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Agilidad en el tratamiento de información.</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Flexibilidad y usabilidad de las aplicaciones.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Interoperabilidad entre los sistemas.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rPr>
              <a:t>Clientes con más expectativas.</a:t>
            </a:r>
            <a:endParaRPr>
              <a:solidFill>
                <a:schemeClr val="bg2">
                  <a:lumMod val="25000"/>
                </a:schemeClr>
              </a:solidFill>
            </a:endParaRPr>
          </a:p>
          <a:p>
            <a:pPr marL="457200" lvl="0" indent="-228600" algn="l" rtl="0">
              <a:lnSpc>
                <a:spcPct val="100000"/>
              </a:lnSpc>
              <a:spcBef>
                <a:spcPts val="600"/>
              </a:spcBef>
              <a:spcAft>
                <a:spcPts val="0"/>
              </a:spcAft>
              <a:buSzPts val="1600"/>
              <a:buNone/>
            </a:pPr>
            <a:endParaRPr sz="1400">
              <a:solidFill>
                <a:schemeClr val="bg2">
                  <a:lumMod val="25000"/>
                </a:schemeClr>
              </a:solidFill>
            </a:endParaRPr>
          </a:p>
          <a:p>
            <a:pPr marL="457200" lvl="0" indent="-228600" algn="l" rtl="0">
              <a:lnSpc>
                <a:spcPct val="100000"/>
              </a:lnSpc>
              <a:spcBef>
                <a:spcPts val="600"/>
              </a:spcBef>
              <a:spcAft>
                <a:spcPts val="0"/>
              </a:spcAft>
              <a:buSzPts val="1600"/>
              <a:buNone/>
            </a:pPr>
            <a:endParaRPr sz="1400">
              <a:solidFill>
                <a:schemeClr val="bg2">
                  <a:lumMod val="25000"/>
                </a:schemeClr>
              </a:solidFill>
            </a:endParaRPr>
          </a:p>
        </p:txBody>
      </p:sp>
      <p:sp>
        <p:nvSpPr>
          <p:cNvPr id="77" name="Google Shape;77;p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8</a:t>
            </a:fld>
            <a:endParaRPr/>
          </a:p>
        </p:txBody>
      </p:sp>
      <p:sp>
        <p:nvSpPr>
          <p:cNvPr id="78" name="Google Shape;78;p7"/>
          <p:cNvSpPr txBox="1">
            <a:spLocks noGrp="1"/>
          </p:cNvSpPr>
          <p:nvPr>
            <p:ph type="body" idx="1"/>
          </p:nvPr>
        </p:nvSpPr>
        <p:spPr>
          <a:xfrm>
            <a:off x="4788024" y="1347614"/>
            <a:ext cx="403244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Interfaces en modo texto obsoletas.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Menores tiempos y costos de desarrollo, instalación,operación y mantenimiento.</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Sistemas de información, un activo más.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 Alineación de las TICs con los negocios.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S.I. para la toma de decisiones.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Proliferación de herramientas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Disminución de costos. Mayores capacidades.</a:t>
            </a:r>
            <a:endParaRPr>
              <a:solidFill>
                <a:schemeClr val="bg2">
                  <a:lumMod val="25000"/>
                </a:schemeClr>
              </a:solidFill>
            </a:endParaRPr>
          </a:p>
          <a:p>
            <a:pPr marL="457200" lvl="0" indent="-330200" algn="l" rtl="0">
              <a:lnSpc>
                <a:spcPct val="100000"/>
              </a:lnSpc>
              <a:spcBef>
                <a:spcPts val="600"/>
              </a:spcBef>
              <a:spcAft>
                <a:spcPts val="0"/>
              </a:spcAft>
              <a:buSzPts val="1600"/>
              <a:buChar char="✘"/>
            </a:pPr>
            <a:r>
              <a:rPr lang="es-ES" sz="1400">
                <a:solidFill>
                  <a:schemeClr val="bg2">
                    <a:lumMod val="25000"/>
                  </a:schemeClr>
                </a:solidFill>
                <a:latin typeface="Sniglet"/>
                <a:ea typeface="Sniglet"/>
                <a:cs typeface="Sniglet"/>
                <a:sym typeface="Sniglet"/>
              </a:rPr>
              <a:t>S.I. no sólo para grandes empresas</a:t>
            </a:r>
            <a:endParaRPr>
              <a:solidFill>
                <a:schemeClr val="bg2">
                  <a:lumMod val="25000"/>
                </a:schemeClr>
              </a:solidFill>
            </a:endParaRPr>
          </a:p>
          <a:p>
            <a:pPr marL="457200" lvl="0" indent="-228600" algn="l" rtl="0">
              <a:lnSpc>
                <a:spcPct val="100000"/>
              </a:lnSpc>
              <a:spcBef>
                <a:spcPts val="600"/>
              </a:spcBef>
              <a:spcAft>
                <a:spcPts val="0"/>
              </a:spcAft>
              <a:buSzPts val="1600"/>
              <a:buNone/>
            </a:pPr>
            <a:endParaRPr sz="1400">
              <a:solidFill>
                <a:schemeClr val="bg2">
                  <a:lumMod val="25000"/>
                </a:schemeClr>
              </a:solidFill>
            </a:endParaRPr>
          </a:p>
          <a:p>
            <a:pPr marL="457200" lvl="0" indent="-228600" algn="l" rtl="0">
              <a:lnSpc>
                <a:spcPct val="100000"/>
              </a:lnSpc>
              <a:spcBef>
                <a:spcPts val="600"/>
              </a:spcBef>
              <a:spcAft>
                <a:spcPts val="0"/>
              </a:spcAft>
              <a:buSzPts val="1600"/>
              <a:buNone/>
            </a:pPr>
            <a:endParaRPr sz="1400">
              <a:solidFill>
                <a:schemeClr val="bg2">
                  <a:lumMod val="25000"/>
                </a:schemeClr>
              </a:solidFill>
            </a:endParaRPr>
          </a:p>
        </p:txBody>
      </p:sp>
      <p:sp>
        <p:nvSpPr>
          <p:cNvPr id="79" name="Google Shape;79;p7"/>
          <p:cNvSpPr/>
          <p:nvPr/>
        </p:nvSpPr>
        <p:spPr>
          <a:xfrm>
            <a:off x="1521446" y="51470"/>
            <a:ext cx="432362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1" i="0" u="none" strike="noStrike" cap="none">
                <a:solidFill>
                  <a:schemeClr val="bg2">
                    <a:lumMod val="25000"/>
                  </a:schemeClr>
                </a:solidFill>
                <a:latin typeface="Walter Turncoat"/>
                <a:ea typeface="Walter Turncoat"/>
                <a:cs typeface="Walter Turncoat"/>
                <a:sym typeface="Walter Turncoat"/>
              </a:rPr>
              <a:t>Que Motiva este Modelo</a:t>
            </a:r>
            <a:endParaRPr sz="2800" b="1" i="0" u="none" strike="noStrike" cap="none">
              <a:solidFill>
                <a:schemeClr val="bg2">
                  <a:lumMod val="25000"/>
                </a:schemeClr>
              </a:solidFill>
              <a:latin typeface="Walter Turncoat"/>
              <a:ea typeface="Walter Turncoat"/>
              <a:cs typeface="Walter Turncoat"/>
              <a:sym typeface="Walter Turnco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9</a:t>
            </a:fld>
            <a:endParaRPr/>
          </a:p>
        </p:txBody>
      </p:sp>
      <p:sp>
        <p:nvSpPr>
          <p:cNvPr id="85" name="Google Shape;85;p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endParaRPr/>
          </a:p>
        </p:txBody>
      </p:sp>
      <p:sp>
        <p:nvSpPr>
          <p:cNvPr id="86" name="Google Shape;86;p8"/>
          <p:cNvSpPr/>
          <p:nvPr/>
        </p:nvSpPr>
        <p:spPr>
          <a:xfrm>
            <a:off x="971600" y="3723878"/>
            <a:ext cx="792088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0" i="0" u="none" strike="noStrike" cap="none">
                <a:solidFill>
                  <a:schemeClr val="bg2">
                    <a:lumMod val="25000"/>
                  </a:schemeClr>
                </a:solidFill>
                <a:latin typeface="Sniglet"/>
                <a:ea typeface="Sniglet"/>
                <a:cs typeface="Sniglet"/>
                <a:sym typeface="Sniglet"/>
              </a:rPr>
              <a:t>Las funcionalidades en los entornos cliente/servidor de la Web suelen estar agrupadas en diferentes capas, cada una centrada en la gestión de un aspecto determinado del sistema web.</a:t>
            </a:r>
            <a:endParaRPr>
              <a:solidFill>
                <a:schemeClr val="bg2">
                  <a:lumMod val="25000"/>
                </a:schemeClr>
              </a:solidFill>
            </a:endParaRPr>
          </a:p>
        </p:txBody>
      </p:sp>
      <p:pic>
        <p:nvPicPr>
          <p:cNvPr id="87" name="Google Shape;87;p8"/>
          <p:cNvPicPr preferRelativeResize="0"/>
          <p:nvPr/>
        </p:nvPicPr>
        <p:blipFill rotWithShape="1">
          <a:blip r:embed="rId3">
            <a:alphaModFix/>
          </a:blip>
          <a:srcRect/>
          <a:stretch/>
        </p:blipFill>
        <p:spPr>
          <a:xfrm>
            <a:off x="1403648" y="915566"/>
            <a:ext cx="5962225" cy="2485256"/>
          </a:xfrm>
          <a:prstGeom prst="rect">
            <a:avLst/>
          </a:prstGeom>
          <a:noFill/>
          <a:ln>
            <a:noFill/>
          </a:ln>
        </p:spPr>
      </p:pic>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(16:9)</PresentationFormat>
  <Slides>57</Slides>
  <Notes>54</Notes>
  <HiddenSlides>0</HiddenSlides>
  <ScaleCrop>false</ScaleCrop>
  <HeadingPairs>
    <vt:vector size="4" baseType="variant">
      <vt:variant>
        <vt:lpstr>Tema</vt:lpstr>
      </vt:variant>
      <vt:variant>
        <vt:i4>1</vt:i4>
      </vt:variant>
      <vt:variant>
        <vt:lpstr>Títulos de diapositiva</vt:lpstr>
      </vt:variant>
      <vt:variant>
        <vt:i4>57</vt:i4>
      </vt:variant>
    </vt:vector>
  </HeadingPairs>
  <TitlesOfParts>
    <vt:vector size="58" baseType="lpstr">
      <vt:lpstr>Antonio template</vt:lpstr>
      <vt:lpstr>UD 1 Arquitectura Web</vt:lpstr>
      <vt:lpstr>Licencia</vt:lpstr>
      <vt:lpstr>DWES   Selección de arquitecturas y herramientas de programación </vt:lpstr>
      <vt:lpstr>Modelos de programación en entornos cliente/servidor. Características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cliente servidor</vt:lpstr>
      <vt:lpstr>Arquitectura Cliente Servidor</vt:lpstr>
      <vt:lpstr>Arquitectura cliente servidor</vt:lpstr>
      <vt:lpstr>Tipologias Y modelos</vt:lpstr>
      <vt:lpstr>Tipologias Y modelos</vt:lpstr>
      <vt:lpstr>Tipologías y Modelos</vt:lpstr>
      <vt:lpstr>Tipología y Modelos</vt:lpstr>
      <vt:lpstr>Cliente Ligero</vt:lpstr>
      <vt:lpstr>Cliente Pesado</vt:lpstr>
      <vt:lpstr>¿Cómo distribuir aplicación?: Cliente/Servidor</vt:lpstr>
      <vt:lpstr>Arquitectura de Distintos Niveles</vt:lpstr>
      <vt:lpstr>Evolucion Modelo de Capa </vt:lpstr>
      <vt:lpstr>Presentación de PowerPoint</vt:lpstr>
      <vt:lpstr>Monoliticos</vt:lpstr>
      <vt:lpstr>Modelo de dos Capas</vt:lpstr>
      <vt:lpstr>Modelo de 3 Capas</vt:lpstr>
      <vt:lpstr>Modelo n-Capas</vt:lpstr>
      <vt:lpstr>Presentación de PowerPoint</vt:lpstr>
      <vt:lpstr>Presentación de PowerPoint</vt:lpstr>
      <vt:lpstr>A nivel de aplicación: 2 Capas</vt:lpstr>
      <vt:lpstr>A nivel de aplicación: 2 Capas</vt:lpstr>
      <vt:lpstr>2 Capas</vt:lpstr>
      <vt:lpstr>3 capas</vt:lpstr>
      <vt:lpstr>Estrategias de distribución C/S</vt:lpstr>
      <vt:lpstr>Presentación de PowerPoint</vt:lpstr>
      <vt:lpstr>Generación dinámica de paginas web: Ventajas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revision>4</cp:revision>
  <dcterms:modified xsi:type="dcterms:W3CDTF">2024-09-20T06:24:52Z</dcterms:modified>
</cp:coreProperties>
</file>