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6"/>
  </p:notesMasterIdLst>
  <p:sldIdLst>
    <p:sldId id="475" r:id="rId5"/>
    <p:sldId id="476" r:id="rId6"/>
    <p:sldId id="477" r:id="rId7"/>
    <p:sldId id="461" r:id="rId8"/>
    <p:sldId id="499" r:id="rId9"/>
    <p:sldId id="500" r:id="rId10"/>
    <p:sldId id="501" r:id="rId11"/>
    <p:sldId id="502" r:id="rId12"/>
    <p:sldId id="503" r:id="rId13"/>
    <p:sldId id="504" r:id="rId14"/>
    <p:sldId id="505" r:id="rId15"/>
    <p:sldId id="506" r:id="rId16"/>
    <p:sldId id="532" r:id="rId17"/>
    <p:sldId id="533" r:id="rId18"/>
    <p:sldId id="534" r:id="rId19"/>
    <p:sldId id="507" r:id="rId20"/>
    <p:sldId id="508" r:id="rId21"/>
    <p:sldId id="509" r:id="rId22"/>
    <p:sldId id="535" r:id="rId23"/>
    <p:sldId id="536" r:id="rId24"/>
    <p:sldId id="537"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Raleway"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font" Target="fonts/font16.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1F7B3C13-9D83-98BA-6998-C3430F09EE6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80312" y="-1266"/>
            <a:ext cx="1729498" cy="844824"/>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51" r:id="rId2"/>
    <p:sldLayoutId id="2147483659"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246720" cy="1159800"/>
          </a:xfrm>
          <a:prstGeom prst="rect">
            <a:avLst/>
          </a:prstGeom>
        </p:spPr>
        <p:txBody>
          <a:bodyPr spcFirstLastPara="1" wrap="square" lIns="91425" tIns="91425" rIns="91425" bIns="91425" anchor="t" anchorCtr="0">
            <a:noAutofit/>
          </a:bodyPr>
          <a:lstStyle/>
          <a:p>
            <a:pPr lvl="0"/>
            <a:r>
              <a:rPr lang="sv-SE" sz="4000" dirty="0"/>
              <a:t>Cadenas o strings en PHP</a:t>
            </a:r>
            <a:endParaRPr lang="es-E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55702" y="201135"/>
            <a:ext cx="6720554"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43508" y="1131590"/>
            <a:ext cx="8856984" cy="3552300"/>
          </a:xfrm>
        </p:spPr>
        <p:txBody>
          <a:bodyPr/>
          <a:lstStyle/>
          <a:p>
            <a:r>
              <a:rPr lang="es-ES" sz="1600" dirty="0"/>
              <a:t>Como puedes ver, dentro de una cadena indicada con comillas simples no puedes insertar valores de variables de manera tan sencilla, sino que tendrías que romper la cadena y concatenar con la variable. </a:t>
            </a:r>
          </a:p>
          <a:p>
            <a:r>
              <a:rPr lang="es-ES" sz="1600" dirty="0"/>
              <a:t>En seguida hablaremos de cómo concatenar o unir cadenas, pero para que quede ya el ejemplo, para conseguir el resultado del script equivalente, pero con comillas dobles, tendrías que escribir algo como esto:</a:t>
            </a:r>
            <a:endParaRPr lang="es-ES" sz="1500" i="1" dirty="0"/>
          </a:p>
        </p:txBody>
      </p:sp>
      <p:sp>
        <p:nvSpPr>
          <p:cNvPr id="5" name="Rectangle 2">
            <a:extLst>
              <a:ext uri="{FF2B5EF4-FFF2-40B4-BE49-F238E27FC236}">
                <a16:creationId xmlns:a16="http://schemas.microsoft.com/office/drawing/2014/main" id="{3053C9EB-F6F0-6112-ED7C-0C37B51E6C2C}"/>
              </a:ext>
            </a:extLst>
          </p:cNvPr>
          <p:cNvSpPr>
            <a:spLocks noChangeArrowheads="1"/>
          </p:cNvSpPr>
          <p:nvPr/>
        </p:nvSpPr>
        <p:spPr bwMode="auto">
          <a:xfrm>
            <a:off x="755576" y="2877299"/>
            <a:ext cx="4488408" cy="8989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sitioweb</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DesarrolloWeb</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'Bienvenidos a '</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sitioweb</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6750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79512" y="253652"/>
            <a:ext cx="6768752"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79512" y="1275606"/>
            <a:ext cx="8640960" cy="2818824"/>
          </a:xfrm>
        </p:spPr>
        <p:txBody>
          <a:bodyPr/>
          <a:lstStyle/>
          <a:p>
            <a:pPr marL="114300" indent="0">
              <a:buNone/>
            </a:pPr>
            <a:r>
              <a:rPr lang="es-ES" sz="1800" b="1" dirty="0"/>
              <a:t>¿Qué usar, comillas simples o dobles?</a:t>
            </a:r>
          </a:p>
          <a:p>
            <a:pPr marL="114300" indent="0">
              <a:buNone/>
            </a:pPr>
            <a:endParaRPr lang="es-ES" sz="1800" b="1" dirty="0"/>
          </a:p>
          <a:p>
            <a:pPr marL="114300" indent="0">
              <a:buNone/>
            </a:pPr>
            <a:r>
              <a:rPr lang="es-ES" sz="1800" dirty="0"/>
              <a:t>La respuesta es bien sencilla. Por lo general se recomienda usar comillas simples, puesto que a PHP le costará menos usarlas, dado que no intentará sustituir valores de variables dentro de ellas. </a:t>
            </a:r>
          </a:p>
          <a:p>
            <a:pPr marL="114300" indent="0">
              <a:buNone/>
            </a:pPr>
            <a:endParaRPr lang="es-ES" sz="1800" dirty="0"/>
          </a:p>
          <a:p>
            <a:pPr marL="114300" indent="0">
              <a:buNone/>
            </a:pPr>
            <a:r>
              <a:rPr lang="es-ES" sz="1800" dirty="0"/>
              <a:t>Solo si quieres beneficiarte de las ventajas de la interpolación sencilla de variables sería recomendable usar las cadenas con comillas dobles, dado que generarás un código mucho más sencillo de leer por los humanos y de mantener durante la vida de la aplicación.</a:t>
            </a:r>
          </a:p>
        </p:txBody>
      </p:sp>
    </p:spTree>
    <p:extLst>
      <p:ext uri="{BB962C8B-B14F-4D97-AF65-F5344CB8AC3E}">
        <p14:creationId xmlns:p14="http://schemas.microsoft.com/office/powerpoint/2010/main" val="269278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223314"/>
            <a:ext cx="7099722"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dirty="0"/>
          </a:p>
        </p:txBody>
      </p:sp>
      <p:sp>
        <p:nvSpPr>
          <p:cNvPr id="12" name="CuadroTexto 11">
            <a:extLst>
              <a:ext uri="{FF2B5EF4-FFF2-40B4-BE49-F238E27FC236}">
                <a16:creationId xmlns:a16="http://schemas.microsoft.com/office/drawing/2014/main" id="{CF8AB5A5-D9A3-083A-CFA1-9C4FE1355C47}"/>
              </a:ext>
            </a:extLst>
          </p:cNvPr>
          <p:cNvSpPr txBox="1"/>
          <p:nvPr/>
        </p:nvSpPr>
        <p:spPr>
          <a:xfrm>
            <a:off x="395536" y="1347614"/>
            <a:ext cx="7099722" cy="1477328"/>
          </a:xfrm>
          <a:prstGeom prst="rect">
            <a:avLst/>
          </a:prstGeom>
          <a:noFill/>
        </p:spPr>
        <p:txBody>
          <a:bodyPr wrap="square">
            <a:spAutoFit/>
          </a:bodyPr>
          <a:lstStyle/>
          <a:p>
            <a:r>
              <a:rPr lang="es-ES" sz="1800" b="1" dirty="0">
                <a:solidFill>
                  <a:schemeClr val="dk1"/>
                </a:solidFill>
                <a:latin typeface="Lato"/>
                <a:ea typeface="Lato"/>
                <a:cs typeface="Lato"/>
                <a:sym typeface="Lato"/>
              </a:rPr>
              <a:t>Concatenación de cadenas</a:t>
            </a:r>
          </a:p>
          <a:p>
            <a:endParaRPr lang="es-ES" sz="1800" b="1" dirty="0">
              <a:solidFill>
                <a:schemeClr val="dk1"/>
              </a:solidFill>
              <a:latin typeface="Lato"/>
              <a:ea typeface="Lato"/>
              <a:cs typeface="Lato"/>
              <a:sym typeface="Lato"/>
            </a:endParaRPr>
          </a:p>
          <a:p>
            <a:endParaRPr lang="es-ES" sz="1800" b="1" dirty="0">
              <a:solidFill>
                <a:schemeClr val="dk1"/>
              </a:solidFill>
              <a:latin typeface="Lato"/>
              <a:ea typeface="Lato"/>
              <a:cs typeface="Lato"/>
              <a:sym typeface="Lato"/>
            </a:endParaRPr>
          </a:p>
          <a:p>
            <a:r>
              <a:rPr lang="es-ES" sz="1800" dirty="0">
                <a:solidFill>
                  <a:schemeClr val="dk1"/>
                </a:solidFill>
                <a:latin typeface="Lato"/>
                <a:ea typeface="Lato"/>
                <a:cs typeface="Lato"/>
                <a:sym typeface="Lato"/>
              </a:rPr>
              <a:t>Podemos yuxtaponer o concatenar varias cadenas utilizando el operador de concatenación de </a:t>
            </a:r>
            <a:r>
              <a:rPr lang="es-ES" sz="1800" dirty="0" err="1">
                <a:solidFill>
                  <a:schemeClr val="dk1"/>
                </a:solidFill>
                <a:latin typeface="Lato"/>
                <a:ea typeface="Lato"/>
                <a:cs typeface="Lato"/>
                <a:sym typeface="Lato"/>
              </a:rPr>
              <a:t>strings</a:t>
            </a:r>
            <a:r>
              <a:rPr lang="es-ES" sz="1800" dirty="0">
                <a:solidFill>
                  <a:schemeClr val="dk1"/>
                </a:solidFill>
                <a:latin typeface="Lato"/>
                <a:ea typeface="Lato"/>
                <a:cs typeface="Lato"/>
                <a:sym typeface="Lato"/>
              </a:rPr>
              <a:t>, que tiene el símbolo punto ".":</a:t>
            </a:r>
            <a:endParaRPr lang="es-ES" sz="1800" dirty="0">
              <a:solidFill>
                <a:schemeClr val="dk1"/>
              </a:solidFill>
              <a:latin typeface="Lato"/>
              <a:ea typeface="Lato"/>
              <a:cs typeface="Lato"/>
            </a:endParaRPr>
          </a:p>
        </p:txBody>
      </p:sp>
      <p:sp>
        <p:nvSpPr>
          <p:cNvPr id="14" name="Rectangle 5">
            <a:extLst>
              <a:ext uri="{FF2B5EF4-FFF2-40B4-BE49-F238E27FC236}">
                <a16:creationId xmlns:a16="http://schemas.microsoft.com/office/drawing/2014/main" id="{F7079532-7EAD-63EB-E80E-2BBF214A2FB9}"/>
              </a:ext>
            </a:extLst>
          </p:cNvPr>
          <p:cNvSpPr>
            <a:spLocks noChangeArrowheads="1"/>
          </p:cNvSpPr>
          <p:nvPr/>
        </p:nvSpPr>
        <p:spPr bwMode="auto">
          <a:xfrm>
            <a:off x="539552" y="2931790"/>
            <a:ext cx="5443798" cy="1145135"/>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$cadena1</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"Perro"</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$cadena2</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 muerde"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$cadena3</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CB4B16"/>
                </a:solidFill>
                <a:effectLst/>
                <a:latin typeface="Consolas" panose="020B0609020204030204" pitchFamily="49" charset="0"/>
              </a:rPr>
              <a:t>$cadena1</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CB4B16"/>
                </a:solidFill>
                <a:effectLst/>
                <a:latin typeface="Consolas" panose="020B0609020204030204" pitchFamily="49" charset="0"/>
              </a:rPr>
              <a:t>$cadena2</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$cadena3</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//El resultado es: "Perro muerde"</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22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43508" y="223314"/>
            <a:ext cx="6804756"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dirty="0"/>
          </a:p>
        </p:txBody>
      </p:sp>
      <p:sp>
        <p:nvSpPr>
          <p:cNvPr id="12" name="CuadroTexto 11">
            <a:extLst>
              <a:ext uri="{FF2B5EF4-FFF2-40B4-BE49-F238E27FC236}">
                <a16:creationId xmlns:a16="http://schemas.microsoft.com/office/drawing/2014/main" id="{CF8AB5A5-D9A3-083A-CFA1-9C4FE1355C47}"/>
              </a:ext>
            </a:extLst>
          </p:cNvPr>
          <p:cNvSpPr txBox="1"/>
          <p:nvPr/>
        </p:nvSpPr>
        <p:spPr>
          <a:xfrm>
            <a:off x="266704" y="1007907"/>
            <a:ext cx="8625775" cy="646331"/>
          </a:xfrm>
          <a:prstGeom prst="rect">
            <a:avLst/>
          </a:prstGeom>
          <a:noFill/>
        </p:spPr>
        <p:txBody>
          <a:bodyPr wrap="square">
            <a:spAutoFit/>
          </a:bodyPr>
          <a:lstStyle/>
          <a:p>
            <a:r>
              <a:rPr lang="es-ES" sz="1800" dirty="0">
                <a:solidFill>
                  <a:schemeClr val="dk1"/>
                </a:solidFill>
                <a:latin typeface="Lato"/>
                <a:ea typeface="Lato"/>
                <a:cs typeface="Lato"/>
                <a:sym typeface="Lato"/>
              </a:rPr>
              <a:t>Aunque ya lo hemos dicho, usando comillas dobles podrías colocar esas variables dentro de nuestra cadena. Dejamos aquí otro ejemplo:</a:t>
            </a:r>
            <a:endParaRPr lang="es-ES" sz="1800" dirty="0">
              <a:solidFill>
                <a:schemeClr val="dk1"/>
              </a:solidFill>
              <a:latin typeface="Lato"/>
              <a:ea typeface="Lato"/>
              <a:cs typeface="Lato"/>
            </a:endParaRPr>
          </a:p>
        </p:txBody>
      </p:sp>
      <p:sp>
        <p:nvSpPr>
          <p:cNvPr id="3" name="Rectangle 1">
            <a:extLst>
              <a:ext uri="{FF2B5EF4-FFF2-40B4-BE49-F238E27FC236}">
                <a16:creationId xmlns:a16="http://schemas.microsoft.com/office/drawing/2014/main" id="{7573800A-7768-B6B5-414B-9493347730F6}"/>
              </a:ext>
            </a:extLst>
          </p:cNvPr>
          <p:cNvSpPr>
            <a:spLocks noChangeArrowheads="1"/>
          </p:cNvSpPr>
          <p:nvPr/>
        </p:nvSpPr>
        <p:spPr bwMode="auto">
          <a:xfrm>
            <a:off x="539552" y="1672836"/>
            <a:ext cx="5556008" cy="8989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68BD2"/>
                </a:solidFill>
                <a:effectLst/>
                <a:latin typeface="Consolas" panose="020B0609020204030204" pitchFamily="49" charset="0"/>
              </a:rPr>
              <a:t>55</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$mensaje</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"Tengo </a:t>
            </a:r>
            <a:r>
              <a:rPr kumimoji="0" lang="es-ES" altLang="es-ES" sz="1600" b="0" i="0" u="none" strike="noStrike" cap="none" normalizeH="0" baseline="0" dirty="0">
                <a:ln>
                  <a:noFill/>
                </a:ln>
                <a:solidFill>
                  <a:srgbClr val="CB4B16"/>
                </a:solidFill>
                <a:effectLst/>
                <a:latin typeface="Consolas" panose="020B0609020204030204" pitchFamily="49" charset="0"/>
              </a:rPr>
              <a:t>$a</a:t>
            </a:r>
            <a:r>
              <a:rPr kumimoji="0" lang="es-ES" altLang="es-ES" sz="1600" b="0" i="0" u="none" strike="noStrike" cap="none" normalizeH="0" baseline="0" dirty="0">
                <a:ln>
                  <a:noFill/>
                </a:ln>
                <a:solidFill>
                  <a:srgbClr val="2AA198"/>
                </a:solidFill>
                <a:effectLst/>
                <a:latin typeface="Consolas" panose="020B0609020204030204" pitchFamily="49" charset="0"/>
              </a:rPr>
              <a:t> años"</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$mensaje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//El resultado es: "Tengo 55 años"</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6" name="CuadroTexto 5">
            <a:extLst>
              <a:ext uri="{FF2B5EF4-FFF2-40B4-BE49-F238E27FC236}">
                <a16:creationId xmlns:a16="http://schemas.microsoft.com/office/drawing/2014/main" id="{0FF36C89-1FEF-0967-D818-8BF04AAE4246}"/>
              </a:ext>
            </a:extLst>
          </p:cNvPr>
          <p:cNvSpPr txBox="1"/>
          <p:nvPr/>
        </p:nvSpPr>
        <p:spPr>
          <a:xfrm>
            <a:off x="115812" y="2571750"/>
            <a:ext cx="8912375" cy="2308324"/>
          </a:xfrm>
          <a:prstGeom prst="rect">
            <a:avLst/>
          </a:prstGeom>
          <a:noFill/>
        </p:spPr>
        <p:txBody>
          <a:bodyPr wrap="square">
            <a:spAutoFit/>
          </a:bodyPr>
          <a:lstStyle/>
          <a:p>
            <a:r>
              <a:rPr lang="es-ES" sz="1800" dirty="0">
                <a:solidFill>
                  <a:schemeClr val="dk1"/>
                </a:solidFill>
                <a:latin typeface="Lato"/>
                <a:ea typeface="Lato"/>
                <a:cs typeface="Lato"/>
              </a:rPr>
              <a:t>La pregunta que nos podemos plantear ahora es... ¿Cómo hago entonces para que en vez del valor "55" me salga el texto "$a"? </a:t>
            </a:r>
          </a:p>
          <a:p>
            <a:r>
              <a:rPr lang="es-ES" sz="1800" dirty="0">
                <a:solidFill>
                  <a:schemeClr val="dk1"/>
                </a:solidFill>
                <a:latin typeface="Lato"/>
                <a:ea typeface="Lato"/>
                <a:cs typeface="Lato"/>
              </a:rPr>
              <a:t>En otras palabras, cómo se hace para que el símbolo $ no defina una variable sino que sea tomado tal cual. </a:t>
            </a:r>
          </a:p>
          <a:p>
            <a:r>
              <a:rPr lang="es-ES" sz="1800" dirty="0">
                <a:solidFill>
                  <a:schemeClr val="dk1"/>
                </a:solidFill>
                <a:latin typeface="Lato"/>
                <a:ea typeface="Lato"/>
                <a:cs typeface="Lato"/>
              </a:rPr>
              <a:t>Esta pregunta es tanto más interesante cuanto que en algunos de scripts este símbolo debe ser utilizado por una simple razón comercial (pago en dólares por ejemplo) y si lo escribimos tal cual, el ordenador va a pensar que lo que viene detrás es una variable siendo que no lo es.</a:t>
            </a:r>
          </a:p>
        </p:txBody>
      </p:sp>
    </p:spTree>
    <p:extLst>
      <p:ext uri="{BB962C8B-B14F-4D97-AF65-F5344CB8AC3E}">
        <p14:creationId xmlns:p14="http://schemas.microsoft.com/office/powerpoint/2010/main" val="403133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FE46F-5C5F-42E4-0EE0-DCA8DD93D77D}"/>
              </a:ext>
            </a:extLst>
          </p:cNvPr>
          <p:cNvSpPr>
            <a:spLocks noGrp="1"/>
          </p:cNvSpPr>
          <p:nvPr>
            <p:ph type="title"/>
          </p:nvPr>
        </p:nvSpPr>
        <p:spPr>
          <a:xfrm>
            <a:off x="323528" y="358388"/>
            <a:ext cx="6768752" cy="857400"/>
          </a:xfrm>
        </p:spPr>
        <p:txBody>
          <a:bodyPr/>
          <a:lstStyle/>
          <a:p>
            <a:r>
              <a:rPr lang="es-ES" sz="2700" b="0" i="0" dirty="0">
                <a:solidFill>
                  <a:srgbClr val="000000"/>
                </a:solidFill>
                <a:effectLst/>
                <a:latin typeface="Roboto" panose="02000000000000000000" pitchFamily="2" charset="0"/>
              </a:rPr>
              <a:t>Literales de cadena con comillas dobles o comillas simples</a:t>
            </a:r>
            <a:endParaRPr lang="es-ES" sz="2700" dirty="0"/>
          </a:p>
        </p:txBody>
      </p:sp>
      <p:sp>
        <p:nvSpPr>
          <p:cNvPr id="3" name="Marcador de texto 2">
            <a:extLst>
              <a:ext uri="{FF2B5EF4-FFF2-40B4-BE49-F238E27FC236}">
                <a16:creationId xmlns:a16="http://schemas.microsoft.com/office/drawing/2014/main" id="{B1014993-C5BC-6AF9-01D2-3AF47E53C390}"/>
              </a:ext>
            </a:extLst>
          </p:cNvPr>
          <p:cNvSpPr>
            <a:spLocks noGrp="1"/>
          </p:cNvSpPr>
          <p:nvPr>
            <p:ph type="body" idx="1"/>
          </p:nvPr>
        </p:nvSpPr>
        <p:spPr>
          <a:xfrm>
            <a:off x="323528" y="1373588"/>
            <a:ext cx="8568952" cy="3552300"/>
          </a:xfrm>
        </p:spPr>
        <p:txBody>
          <a:bodyPr/>
          <a:lstStyle/>
          <a:p>
            <a:r>
              <a:rPr lang="es-ES" sz="1800" b="1" dirty="0"/>
              <a:t>Caracteres de escape</a:t>
            </a:r>
          </a:p>
          <a:p>
            <a:endParaRPr lang="es-ES" sz="1800" b="1" dirty="0"/>
          </a:p>
          <a:p>
            <a:r>
              <a:rPr lang="es-ES" sz="1800" dirty="0"/>
              <a:t>Para incluir el símbolo $, la </a:t>
            </a:r>
            <a:r>
              <a:rPr lang="es-ES" sz="1800" dirty="0" err="1"/>
              <a:t>contrabarra</a:t>
            </a:r>
            <a:r>
              <a:rPr lang="es-ES" sz="1800" dirty="0"/>
              <a:t> y otros caracteres utilizados por el lenguaje dentro de las cadenas y no confundirlos se usan los caracteres de escape.</a:t>
            </a:r>
          </a:p>
          <a:p>
            <a:endParaRPr lang="es-ES" sz="1800" dirty="0"/>
          </a:p>
          <a:p>
            <a:r>
              <a:rPr lang="es-ES" sz="1800" dirty="0"/>
              <a:t>Para insertar un </a:t>
            </a:r>
            <a:r>
              <a:rPr lang="es-ES" sz="1800" dirty="0" err="1"/>
              <a:t>caracter</a:t>
            </a:r>
            <a:r>
              <a:rPr lang="es-ES" sz="1800" dirty="0"/>
              <a:t> de escape tenemos que indicarlo comenzando con el símbolo de la </a:t>
            </a:r>
            <a:r>
              <a:rPr lang="es-ES" sz="1800" dirty="0" err="1"/>
              <a:t>contrabarra</a:t>
            </a:r>
            <a:r>
              <a:rPr lang="es-ES" sz="1800" dirty="0"/>
              <a:t> (barra invertida) y luego el del </a:t>
            </a:r>
            <a:r>
              <a:rPr lang="es-ES" sz="1800" dirty="0" err="1"/>
              <a:t>caracter</a:t>
            </a:r>
            <a:r>
              <a:rPr lang="es-ES" sz="1800" dirty="0"/>
              <a:t> de escape que deseemos usar.</a:t>
            </a:r>
          </a:p>
        </p:txBody>
      </p:sp>
      <p:sp>
        <p:nvSpPr>
          <p:cNvPr id="4" name="Marcador de número de diapositiva 3">
            <a:extLst>
              <a:ext uri="{FF2B5EF4-FFF2-40B4-BE49-F238E27FC236}">
                <a16:creationId xmlns:a16="http://schemas.microsoft.com/office/drawing/2014/main" id="{B084EE17-E59F-9057-41C3-47CB1C7FB1AA}"/>
              </a:ext>
            </a:extLst>
          </p:cNvPr>
          <p:cNvSpPr>
            <a:spLocks noGrp="1"/>
          </p:cNvSpPr>
          <p:nvPr>
            <p:ph type="sldNum" idx="10"/>
          </p:nvPr>
        </p:nvSpPr>
        <p:spPr/>
        <p:txBody>
          <a:bodyPr/>
          <a:lstStyle/>
          <a:p>
            <a:fld id="{00000000-1234-1234-1234-123412341234}" type="slidenum">
              <a:rPr lang="es-ES" smtClean="0"/>
              <a:pPr/>
              <a:t>14</a:t>
            </a:fld>
            <a:endParaRPr lang="es-ES" dirty="0"/>
          </a:p>
        </p:txBody>
      </p:sp>
    </p:spTree>
    <p:extLst>
      <p:ext uri="{BB962C8B-B14F-4D97-AF65-F5344CB8AC3E}">
        <p14:creationId xmlns:p14="http://schemas.microsoft.com/office/powerpoint/2010/main" val="636686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FFDA0-A287-AFF7-91E4-37C5A71C890C}"/>
              </a:ext>
            </a:extLst>
          </p:cNvPr>
          <p:cNvSpPr>
            <a:spLocks noGrp="1"/>
          </p:cNvSpPr>
          <p:nvPr>
            <p:ph type="title"/>
          </p:nvPr>
        </p:nvSpPr>
        <p:spPr>
          <a:xfrm>
            <a:off x="251520" y="358388"/>
            <a:ext cx="6912768" cy="857400"/>
          </a:xfrm>
        </p:spPr>
        <p:txBody>
          <a:bodyPr/>
          <a:lstStyle/>
          <a:p>
            <a:r>
              <a:rPr lang="es-ES" sz="2700" b="0" i="0" dirty="0">
                <a:solidFill>
                  <a:srgbClr val="000000"/>
                </a:solidFill>
                <a:effectLst/>
                <a:latin typeface="Roboto" panose="02000000000000000000" pitchFamily="2" charset="0"/>
              </a:rPr>
              <a:t>Literales de cadena con comillas dobles o comillas simples</a:t>
            </a:r>
            <a:endParaRPr lang="es-ES" sz="2700" dirty="0"/>
          </a:p>
        </p:txBody>
      </p:sp>
      <p:sp>
        <p:nvSpPr>
          <p:cNvPr id="3" name="Marcador de texto 2">
            <a:extLst>
              <a:ext uri="{FF2B5EF4-FFF2-40B4-BE49-F238E27FC236}">
                <a16:creationId xmlns:a16="http://schemas.microsoft.com/office/drawing/2014/main" id="{8248F34A-677B-8599-E8E2-7AFBDAD94672}"/>
              </a:ext>
            </a:extLst>
          </p:cNvPr>
          <p:cNvSpPr>
            <a:spLocks noGrp="1"/>
          </p:cNvSpPr>
          <p:nvPr>
            <p:ph type="body" idx="1"/>
          </p:nvPr>
        </p:nvSpPr>
        <p:spPr>
          <a:xfrm>
            <a:off x="107504" y="1232811"/>
            <a:ext cx="8656534" cy="3552300"/>
          </a:xfrm>
        </p:spPr>
        <p:txBody>
          <a:bodyPr/>
          <a:lstStyle/>
          <a:p>
            <a:r>
              <a:rPr lang="es-ES" sz="1600" dirty="0"/>
              <a:t>Los caracteres de escape disponibles dependen del tipo de literal de cadena que estemos usando. </a:t>
            </a:r>
          </a:p>
          <a:p>
            <a:r>
              <a:rPr lang="es-ES" sz="1600" dirty="0"/>
              <a:t>En el caso de las cadenas con comillas dobles se permiten muchos más caracteres de escape. Los encuentras en la siguiente tabla:</a:t>
            </a:r>
          </a:p>
        </p:txBody>
      </p:sp>
      <p:sp>
        <p:nvSpPr>
          <p:cNvPr id="4" name="Marcador de número de diapositiva 3">
            <a:extLst>
              <a:ext uri="{FF2B5EF4-FFF2-40B4-BE49-F238E27FC236}">
                <a16:creationId xmlns:a16="http://schemas.microsoft.com/office/drawing/2014/main" id="{E6A00363-BBF8-CB92-C57B-7677FD8623E3}"/>
              </a:ext>
            </a:extLst>
          </p:cNvPr>
          <p:cNvSpPr>
            <a:spLocks noGrp="1"/>
          </p:cNvSpPr>
          <p:nvPr>
            <p:ph type="sldNum" idx="10"/>
          </p:nvPr>
        </p:nvSpPr>
        <p:spPr/>
        <p:txBody>
          <a:bodyPr/>
          <a:lstStyle/>
          <a:p>
            <a:fld id="{00000000-1234-1234-1234-123412341234}" type="slidenum">
              <a:rPr lang="es-ES" smtClean="0"/>
              <a:pPr/>
              <a:t>15</a:t>
            </a:fld>
            <a:endParaRPr lang="es-ES" dirty="0"/>
          </a:p>
        </p:txBody>
      </p:sp>
      <p:pic>
        <p:nvPicPr>
          <p:cNvPr id="6" name="Imagen 5">
            <a:extLst>
              <a:ext uri="{FF2B5EF4-FFF2-40B4-BE49-F238E27FC236}">
                <a16:creationId xmlns:a16="http://schemas.microsoft.com/office/drawing/2014/main" id="{06F9F357-252C-006D-8057-A3F955A23FE1}"/>
              </a:ext>
            </a:extLst>
          </p:cNvPr>
          <p:cNvPicPr>
            <a:picLocks noChangeAspect="1"/>
          </p:cNvPicPr>
          <p:nvPr/>
        </p:nvPicPr>
        <p:blipFill>
          <a:blip r:embed="rId2"/>
          <a:stretch>
            <a:fillRect/>
          </a:stretch>
        </p:blipFill>
        <p:spPr>
          <a:xfrm>
            <a:off x="5508104" y="2283718"/>
            <a:ext cx="3062508" cy="2343283"/>
          </a:xfrm>
          <a:prstGeom prst="rect">
            <a:avLst/>
          </a:prstGeom>
        </p:spPr>
      </p:pic>
      <p:sp>
        <p:nvSpPr>
          <p:cNvPr id="8" name="CuadroTexto 7">
            <a:extLst>
              <a:ext uri="{FF2B5EF4-FFF2-40B4-BE49-F238E27FC236}">
                <a16:creationId xmlns:a16="http://schemas.microsoft.com/office/drawing/2014/main" id="{3B993FFC-7D6F-48B2-534C-C3FFEC1F79DF}"/>
              </a:ext>
            </a:extLst>
          </p:cNvPr>
          <p:cNvSpPr txBox="1"/>
          <p:nvPr/>
        </p:nvSpPr>
        <p:spPr>
          <a:xfrm>
            <a:off x="379962" y="2978778"/>
            <a:ext cx="4583824" cy="1569660"/>
          </a:xfrm>
          <a:prstGeom prst="rect">
            <a:avLst/>
          </a:prstGeom>
          <a:noFill/>
        </p:spPr>
        <p:txBody>
          <a:bodyPr wrap="square">
            <a:spAutoFit/>
          </a:bodyPr>
          <a:lstStyle/>
          <a:p>
            <a:r>
              <a:rPr lang="es-ES" sz="1600" dirty="0">
                <a:solidFill>
                  <a:schemeClr val="dk1"/>
                </a:solidFill>
                <a:latin typeface="Lato"/>
                <a:ea typeface="Lato"/>
                <a:cs typeface="Lato"/>
                <a:sym typeface="Lato"/>
              </a:rPr>
              <a:t>Estos cambios de línea y tabulaciones tienen únicamente efecto en el código y no en el texto ejecutado por el navegador. En otras palabras, si queremos que nuestro texto ejecutado cambie de línea hemos de introducir un echo "&lt;</a:t>
            </a:r>
            <a:r>
              <a:rPr lang="es-ES" sz="1600" dirty="0" err="1">
                <a:solidFill>
                  <a:schemeClr val="dk1"/>
                </a:solidFill>
                <a:latin typeface="Lato"/>
                <a:ea typeface="Lato"/>
                <a:cs typeface="Lato"/>
                <a:sym typeface="Lato"/>
              </a:rPr>
              <a:t>br</a:t>
            </a:r>
            <a:r>
              <a:rPr lang="es-ES" sz="1600" dirty="0">
                <a:solidFill>
                  <a:schemeClr val="dk1"/>
                </a:solidFill>
                <a:latin typeface="Lato"/>
                <a:ea typeface="Lato"/>
                <a:cs typeface="Lato"/>
                <a:sym typeface="Lato"/>
              </a:rPr>
              <a:t>&gt;" y no .</a:t>
            </a:r>
          </a:p>
        </p:txBody>
      </p:sp>
    </p:spTree>
    <p:extLst>
      <p:ext uri="{BB962C8B-B14F-4D97-AF65-F5344CB8AC3E}">
        <p14:creationId xmlns:p14="http://schemas.microsoft.com/office/powerpoint/2010/main" val="407647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181041"/>
            <a:ext cx="6696744"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323528" y="1118194"/>
            <a:ext cx="8352928" cy="3552300"/>
          </a:xfrm>
        </p:spPr>
        <p:txBody>
          <a:bodyPr/>
          <a:lstStyle/>
          <a:p>
            <a:r>
              <a:rPr lang="es-ES" sz="1600" dirty="0"/>
              <a:t>En el caso de las cadenas expresadas con comillas simples hay muchos menos caracteres de escape. Primero porque no son necesarios (como el símbolo $, que no puede ser confundido con el inicio de una variable, ya que no las tiene en cuenta) y segundo porque simplemente no se encuentran disponibles.</a:t>
            </a:r>
          </a:p>
          <a:p>
            <a:endParaRPr lang="es-ES" sz="1600" dirty="0"/>
          </a:p>
          <a:p>
            <a:r>
              <a:rPr lang="es-ES" sz="1600" dirty="0"/>
              <a:t>A continuación puedes ver la tabla de caracteres de escape permitidos en una cadena encerrada mediante comillas simples:</a:t>
            </a:r>
          </a:p>
        </p:txBody>
      </p:sp>
      <p:pic>
        <p:nvPicPr>
          <p:cNvPr id="9" name="Imagen 8">
            <a:extLst>
              <a:ext uri="{FF2B5EF4-FFF2-40B4-BE49-F238E27FC236}">
                <a16:creationId xmlns:a16="http://schemas.microsoft.com/office/drawing/2014/main" id="{C292A925-683B-E36B-76B9-1CE8EC9EEC51}"/>
              </a:ext>
            </a:extLst>
          </p:cNvPr>
          <p:cNvPicPr>
            <a:picLocks noChangeAspect="1"/>
          </p:cNvPicPr>
          <p:nvPr/>
        </p:nvPicPr>
        <p:blipFill>
          <a:blip r:embed="rId2"/>
          <a:stretch>
            <a:fillRect/>
          </a:stretch>
        </p:blipFill>
        <p:spPr>
          <a:xfrm>
            <a:off x="2627784" y="3651870"/>
            <a:ext cx="2638425" cy="628650"/>
          </a:xfrm>
          <a:prstGeom prst="rect">
            <a:avLst/>
          </a:prstGeom>
        </p:spPr>
      </p:pic>
    </p:spTree>
    <p:extLst>
      <p:ext uri="{BB962C8B-B14F-4D97-AF65-F5344CB8AC3E}">
        <p14:creationId xmlns:p14="http://schemas.microsoft.com/office/powerpoint/2010/main" val="905226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68748"/>
            <a:ext cx="6790320"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07504" y="987574"/>
            <a:ext cx="8712968" cy="3552300"/>
          </a:xfrm>
        </p:spPr>
        <p:txBody>
          <a:bodyPr/>
          <a:lstStyle/>
          <a:p>
            <a:r>
              <a:rPr lang="es-ES" sz="1600" b="1" dirty="0"/>
              <a:t>Sintaxis compleja de las llaves</a:t>
            </a:r>
          </a:p>
          <a:p>
            <a:endParaRPr lang="es-ES" sz="1600" b="1" dirty="0"/>
          </a:p>
          <a:p>
            <a:r>
              <a:rPr lang="es-ES" sz="1600" dirty="0"/>
              <a:t>Otra cosa útil que nos conviene aprender cuando trabajamos con cadenas es la posibilidad de interpolar valores complejos de variables un tanto especiales. En la documentación de PHP le llaman a esto la "sintaxis compleja", pero no conviene asustarse porque en realidad es bien simple.</a:t>
            </a:r>
          </a:p>
          <a:p>
            <a:endParaRPr lang="es-ES" sz="1600" dirty="0"/>
          </a:p>
          <a:p>
            <a:r>
              <a:rPr lang="es-ES" sz="1600" dirty="0"/>
              <a:t>Mira el siguiente código:</a:t>
            </a:r>
          </a:p>
        </p:txBody>
      </p:sp>
      <p:sp>
        <p:nvSpPr>
          <p:cNvPr id="3" name="Rectangle 1">
            <a:extLst>
              <a:ext uri="{FF2B5EF4-FFF2-40B4-BE49-F238E27FC236}">
                <a16:creationId xmlns:a16="http://schemas.microsoft.com/office/drawing/2014/main" id="{95954EBB-18A6-1041-066E-720F570E0A6B}"/>
              </a:ext>
            </a:extLst>
          </p:cNvPr>
          <p:cNvSpPr>
            <a:spLocks noChangeArrowheads="1"/>
          </p:cNvSpPr>
          <p:nvPr/>
        </p:nvSpPr>
        <p:spPr bwMode="auto">
          <a:xfrm>
            <a:off x="960816" y="3622065"/>
            <a:ext cx="6790320" cy="8989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$array</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859900"/>
                </a:solidFill>
                <a:effectLst/>
                <a:latin typeface="Consolas" panose="020B0609020204030204" pitchFamily="49" charset="0"/>
              </a:rPr>
              <a:t>array</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68BD2"/>
                </a:solidFill>
                <a:effectLst/>
                <a:latin typeface="Consolas" panose="020B0609020204030204" pitchFamily="49" charset="0"/>
              </a:rPr>
              <a:t>1</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68BD2"/>
                </a:solidFill>
                <a:effectLst/>
                <a:latin typeface="Consolas" panose="020B0609020204030204" pitchFamily="49" charset="0"/>
              </a:rPr>
              <a:t>2</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68BD2"/>
                </a:solidFill>
                <a:effectLst/>
                <a:latin typeface="Consolas" panose="020B0609020204030204" pitchFamily="49" charset="0"/>
              </a:rPr>
              <a:t>40</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68BD2"/>
                </a:solidFill>
                <a:effectLst/>
                <a:latin typeface="Consolas" panose="020B0609020204030204" pitchFamily="49" charset="0"/>
              </a:rPr>
              <a:t>55</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"La posición tres contiene el dato </a:t>
            </a:r>
            <a:r>
              <a:rPr kumimoji="0" lang="es-ES" altLang="es-ES" sz="1600" b="0" i="0" u="none" strike="noStrike" cap="none" normalizeH="0" baseline="0" dirty="0">
                <a:ln>
                  <a:noFill/>
                </a:ln>
                <a:solidFill>
                  <a:srgbClr val="CB4B16"/>
                </a:solidFill>
                <a:effectLst/>
                <a:latin typeface="Consolas" panose="020B0609020204030204" pitchFamily="49" charset="0"/>
              </a:rPr>
              <a:t>$array</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68BD2"/>
                </a:solidFill>
                <a:effectLst/>
                <a:latin typeface="Consolas" panose="020B0609020204030204" pitchFamily="49" charset="0"/>
              </a:rPr>
              <a:t>2</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//escribe La posición tres contiene el dato 40</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01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253652"/>
            <a:ext cx="7056784"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80528" y="987574"/>
            <a:ext cx="8496944" cy="1669580"/>
          </a:xfrm>
        </p:spPr>
        <p:txBody>
          <a:bodyPr/>
          <a:lstStyle/>
          <a:p>
            <a:r>
              <a:rPr lang="es-ES" sz="1600" dirty="0"/>
              <a:t>Aquí no surge ningún problema al expandir el valor de la posición 3 del array en la cadena, usando (eso sí) comillas dobles. </a:t>
            </a:r>
          </a:p>
          <a:p>
            <a:endParaRPr lang="es-ES" sz="1600" dirty="0"/>
          </a:p>
          <a:p>
            <a:r>
              <a:rPr lang="es-ES" sz="1600" dirty="0"/>
              <a:t>Incluso aunque el array necesite un índice, PHP sabe que lo que tiene que mostrar ahí es una casilla del array. Pero ahora observa el siguiente código:</a:t>
            </a:r>
          </a:p>
          <a:p>
            <a:endParaRPr lang="es-ES" sz="1600" dirty="0"/>
          </a:p>
        </p:txBody>
      </p:sp>
      <p:sp>
        <p:nvSpPr>
          <p:cNvPr id="9" name="Rectangle 3">
            <a:extLst>
              <a:ext uri="{FF2B5EF4-FFF2-40B4-BE49-F238E27FC236}">
                <a16:creationId xmlns:a16="http://schemas.microsoft.com/office/drawing/2014/main" id="{CE525A85-B36F-65A0-358E-C2C0A7D2F11F}"/>
              </a:ext>
            </a:extLst>
          </p:cNvPr>
          <p:cNvSpPr>
            <a:spLocks noChangeArrowheads="1"/>
          </p:cNvSpPr>
          <p:nvPr/>
        </p:nvSpPr>
        <p:spPr bwMode="auto">
          <a:xfrm>
            <a:off x="124468" y="2931790"/>
            <a:ext cx="8895064" cy="591137"/>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$array</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859900"/>
                </a:solidFill>
                <a:effectLst/>
                <a:latin typeface="Consolas" panose="020B0609020204030204" pitchFamily="49" charset="0"/>
              </a:rPr>
              <a:t>array</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2AA198"/>
                </a:solidFill>
                <a:effectLst/>
                <a:latin typeface="Consolas" panose="020B0609020204030204" pitchFamily="49" charset="0"/>
              </a:rPr>
              <a:t>'uno'</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1</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'dos'</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2</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'tres'</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40</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'cuatro'</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55</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$cadena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AA198"/>
                </a:solidFill>
                <a:effectLst/>
                <a:latin typeface="Consolas" panose="020B0609020204030204" pitchFamily="49" charset="0"/>
              </a:rPr>
              <a:t>"La posición 'tres' contiene el dato </a:t>
            </a:r>
            <a:r>
              <a:rPr kumimoji="0" lang="es-ES" altLang="es-ES" b="0" i="0" u="none" strike="noStrike" cap="none" normalizeH="0" baseline="0" dirty="0">
                <a:ln>
                  <a:noFill/>
                </a:ln>
                <a:solidFill>
                  <a:srgbClr val="CB4B16"/>
                </a:solidFill>
                <a:effectLst/>
                <a:latin typeface="Consolas" panose="020B0609020204030204" pitchFamily="49" charset="0"/>
              </a:rPr>
              <a:t>$array</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2AA198"/>
                </a:solidFill>
                <a:effectLst/>
                <a:latin typeface="Consolas" panose="020B0609020204030204" pitchFamily="49" charset="0"/>
              </a:rPr>
              <a:t>'tres'</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2AA198"/>
                </a:solidFill>
                <a:effectLst/>
                <a:latin typeface="Consolas" panose="020B0609020204030204" pitchFamily="49" charset="0"/>
              </a:rPr>
              <a:t>"</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93A1A1"/>
                </a:solidFill>
                <a:effectLst/>
                <a:latin typeface="Consolas" panose="020B0609020204030204" pitchFamily="49" charset="0"/>
              </a:rPr>
              <a:t>//esto produce un error!!</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8020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Literales de cadena con comillas dobles o comillas simples</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233622" y="1332930"/>
            <a:ext cx="7782756" cy="1944216"/>
          </a:xfrm>
        </p:spPr>
        <p:txBody>
          <a:bodyPr/>
          <a:lstStyle/>
          <a:p>
            <a:r>
              <a:rPr lang="es-ES" sz="1600" dirty="0"/>
              <a:t>En este caso nuestro script producirá un error al ser interpretado por PHP, puesto que un array con índice alfanumérico (array asociativo) no es capaz de procesarlo bien cuando lo escribimos dentro de una cadena.</a:t>
            </a:r>
          </a:p>
          <a:p>
            <a:endParaRPr lang="es-ES" sz="1600" dirty="0"/>
          </a:p>
          <a:p>
            <a:r>
              <a:rPr lang="es-ES" sz="1600" dirty="0"/>
              <a:t>Para salvar esta situación entran en juego la mencionada sintaxis compleja de las llaves. Simplemente vamos a escribir el arraya asociativo que deseamos que PHP sustituya encerrado entre llaves. Así PHP lo reconocerá perfectamente.</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19</a:t>
            </a:fld>
            <a:endParaRPr lang="es-ES" dirty="0"/>
          </a:p>
        </p:txBody>
      </p:sp>
      <p:sp>
        <p:nvSpPr>
          <p:cNvPr id="5" name="Rectangle 1">
            <a:extLst>
              <a:ext uri="{FF2B5EF4-FFF2-40B4-BE49-F238E27FC236}">
                <a16:creationId xmlns:a16="http://schemas.microsoft.com/office/drawing/2014/main" id="{F4618FF2-1D1D-D5EC-E376-F2B007133777}"/>
              </a:ext>
            </a:extLst>
          </p:cNvPr>
          <p:cNvSpPr>
            <a:spLocks noChangeArrowheads="1"/>
          </p:cNvSpPr>
          <p:nvPr/>
        </p:nvSpPr>
        <p:spPr bwMode="auto">
          <a:xfrm>
            <a:off x="179512" y="3632527"/>
            <a:ext cx="8640960" cy="80658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$array</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859900"/>
                </a:solidFill>
                <a:effectLst/>
                <a:latin typeface="Consolas" panose="020B0609020204030204" pitchFamily="49" charset="0"/>
              </a:rPr>
              <a:t>array</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2AA198"/>
                </a:solidFill>
                <a:effectLst/>
                <a:latin typeface="Consolas" panose="020B0609020204030204" pitchFamily="49" charset="0"/>
              </a:rPr>
              <a:t>'uno'</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1</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'dos'</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2</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'tres'</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40</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2AA198"/>
                </a:solidFill>
                <a:effectLst/>
                <a:latin typeface="Consolas" panose="020B0609020204030204" pitchFamily="49" charset="0"/>
              </a:rPr>
              <a:t>'cuatro'</a:t>
            </a:r>
            <a:r>
              <a:rPr kumimoji="0" lang="es-ES" altLang="es-ES" b="0" i="0" u="none" strike="noStrike" cap="none" normalizeH="0" baseline="0" dirty="0">
                <a:ln>
                  <a:noFill/>
                </a:ln>
                <a:solidFill>
                  <a:srgbClr val="657B83"/>
                </a:solidFill>
                <a:effectLst/>
                <a:latin typeface="Consolas" panose="020B0609020204030204" pitchFamily="49" charset="0"/>
              </a:rPr>
              <a:t> =&gt; </a:t>
            </a:r>
            <a:r>
              <a:rPr kumimoji="0" lang="es-ES" altLang="es-ES" b="0" i="0" u="none" strike="noStrike" cap="none" normalizeH="0" baseline="0" dirty="0">
                <a:ln>
                  <a:noFill/>
                </a:ln>
                <a:solidFill>
                  <a:srgbClr val="268BD2"/>
                </a:solidFill>
                <a:effectLst/>
                <a:latin typeface="Consolas" panose="020B0609020204030204" pitchFamily="49" charset="0"/>
              </a:rPr>
              <a:t>55</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cadena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AA198"/>
                </a:solidFill>
                <a:effectLst/>
                <a:latin typeface="Consolas" panose="020B0609020204030204" pitchFamily="49" charset="0"/>
              </a:rPr>
              <a:t>"La posición 'tres' contiene el dato </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CB4B16"/>
                </a:solidFill>
                <a:effectLst/>
                <a:latin typeface="Consolas" panose="020B0609020204030204" pitchFamily="49" charset="0"/>
              </a:rPr>
              <a:t>$array</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2AA198"/>
                </a:solidFill>
                <a:effectLst/>
                <a:latin typeface="Consolas" panose="020B0609020204030204" pitchFamily="49" charset="0"/>
              </a:rPr>
              <a:t>'tres'</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2AA198"/>
                </a:solidFill>
                <a:effectLst/>
                <a:latin typeface="Consolas" panose="020B0609020204030204" pitchFamily="49" charset="0"/>
              </a:rPr>
              <a:t>"</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93A1A1"/>
                </a:solidFill>
                <a:effectLst/>
                <a:latin typeface="Consolas" panose="020B0609020204030204" pitchFamily="49" charset="0"/>
              </a:rPr>
              <a:t>//Ahora funciona bien</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CB4B16"/>
                </a:solidFill>
                <a:effectLst/>
                <a:latin typeface="Consolas" panose="020B0609020204030204" pitchFamily="49" charset="0"/>
              </a:rPr>
              <a:t>$cadena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93A1A1"/>
                </a:solidFill>
                <a:effectLst/>
                <a:latin typeface="Consolas" panose="020B0609020204030204" pitchFamily="49" charset="0"/>
              </a:rPr>
              <a:t>//escribe La posición 'tres' contiene el dato 40</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92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Literales de cadena con comillas dobles o comillas simples</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0" y="1215788"/>
            <a:ext cx="9036496" cy="3552300"/>
          </a:xfrm>
        </p:spPr>
        <p:txBody>
          <a:bodyPr/>
          <a:lstStyle/>
          <a:p>
            <a:r>
              <a:rPr lang="es-ES" sz="1600" dirty="0"/>
              <a:t>Quizás en un primer momento esta sintaxis de las llaves no te parezca muy útil, pero te aseguramos que en tu día a día con PHP la vas a usar bastante, porque muchas veces en PHP tienes datos que te vienen de </a:t>
            </a:r>
            <a:r>
              <a:rPr lang="es-ES" sz="1600" dirty="0" err="1"/>
              <a:t>arrays</a:t>
            </a:r>
            <a:r>
              <a:rPr lang="es-ES" sz="1600" dirty="0"/>
              <a:t> asociativos, o de otros tipos de estructuras que no se interpolan correctamente cuando estás escribiendo valores dentro de cadenas (siempre con comillas dobles).</a:t>
            </a:r>
          </a:p>
          <a:p>
            <a:endParaRPr lang="es-ES" sz="1600" dirty="0"/>
          </a:p>
          <a:p>
            <a:r>
              <a:rPr lang="es-ES" sz="1600" dirty="0"/>
              <a:t>Aunque no hemos tratado todavía cómo se reciben datos que te llegan de formularios, podemos adelantar aquí un código sencillo. Imagina que estás </a:t>
            </a:r>
            <a:r>
              <a:rPr lang="es-ES" sz="1600" dirty="0" err="1"/>
              <a:t>recbiendo</a:t>
            </a:r>
            <a:r>
              <a:rPr lang="es-ES" sz="1600" dirty="0"/>
              <a:t> un formulario y tienes un campo llamado "teléfono" en ese formulario. En la página que recibes ese formulario, te llega como $_POST['</a:t>
            </a:r>
            <a:r>
              <a:rPr lang="es-ES" sz="1600" dirty="0" err="1"/>
              <a:t>telefono</a:t>
            </a:r>
            <a:r>
              <a:rPr lang="es-ES" sz="1600" dirty="0"/>
              <a:t>']. Si quieres colocar ese teléfono dentro de una cadena podrías usar un código como este:</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20</a:t>
            </a:fld>
            <a:endParaRPr lang="es-ES" dirty="0"/>
          </a:p>
        </p:txBody>
      </p:sp>
      <p:sp>
        <p:nvSpPr>
          <p:cNvPr id="5" name="Rectangle 1">
            <a:extLst>
              <a:ext uri="{FF2B5EF4-FFF2-40B4-BE49-F238E27FC236}">
                <a16:creationId xmlns:a16="http://schemas.microsoft.com/office/drawing/2014/main" id="{2FFE39B4-A0F5-4B15-D767-6F1064167371}"/>
              </a:ext>
            </a:extLst>
          </p:cNvPr>
          <p:cNvSpPr>
            <a:spLocks noChangeArrowheads="1"/>
          </p:cNvSpPr>
          <p:nvPr/>
        </p:nvSpPr>
        <p:spPr bwMode="auto">
          <a:xfrm>
            <a:off x="1547664" y="4299942"/>
            <a:ext cx="4104456" cy="344916"/>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a:ln>
                  <a:noFill/>
                </a:ln>
                <a:solidFill>
                  <a:srgbClr val="CB4B16"/>
                </a:solidFill>
                <a:effectLst/>
                <a:latin typeface="Consolas" panose="020B0609020204030204" pitchFamily="49" charset="0"/>
              </a:rPr>
              <a:t>$telefonoPrefijo</a:t>
            </a:r>
            <a:r>
              <a:rPr kumimoji="0" lang="es-ES" altLang="es-ES" sz="1200" b="0" i="0" u="none" strike="noStrike" cap="none" normalizeH="0" baseline="0">
                <a:ln>
                  <a:noFill/>
                </a:ln>
                <a:solidFill>
                  <a:srgbClr val="657B83"/>
                </a:solidFill>
                <a:effectLst/>
                <a:latin typeface="Consolas" panose="020B0609020204030204" pitchFamily="49" charset="0"/>
              </a:rPr>
              <a:t> = </a:t>
            </a:r>
            <a:r>
              <a:rPr kumimoji="0" lang="es-ES" altLang="es-ES" sz="1200" b="0" i="0" u="none" strike="noStrike" cap="none" normalizeH="0" baseline="0">
                <a:ln>
                  <a:noFill/>
                </a:ln>
                <a:solidFill>
                  <a:srgbClr val="2AA198"/>
                </a:solidFill>
                <a:effectLst/>
                <a:latin typeface="Consolas" panose="020B0609020204030204" pitchFamily="49" charset="0"/>
              </a:rPr>
              <a:t>"(+34) </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2AA198"/>
                </a:solidFill>
                <a:effectLst/>
                <a:latin typeface="Consolas" panose="020B0609020204030204" pitchFamily="49" charset="0"/>
              </a:rPr>
              <a:t>$_POST</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2AA198"/>
                </a:solidFill>
                <a:effectLst/>
                <a:latin typeface="Consolas" panose="020B0609020204030204" pitchFamily="49" charset="0"/>
              </a:rPr>
              <a:t>'telefono'</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rgbClr val="2AA198"/>
                </a:solidFill>
                <a:effectLst/>
                <a:latin typeface="Consolas" panose="020B0609020204030204" pitchFamily="49" charset="0"/>
              </a:rPr>
              <a:t>"</a:t>
            </a:r>
            <a:r>
              <a:rPr kumimoji="0" lang="es-ES" altLang="es-ES" sz="1200" b="0" i="0" u="none" strike="noStrike" cap="none" normalizeH="0" baseline="0">
                <a:ln>
                  <a:noFill/>
                </a:ln>
                <a:solidFill>
                  <a:srgbClr val="586E75"/>
                </a:solidFill>
                <a:effectLst/>
                <a:latin typeface="Consolas" panose="020B0609020204030204" pitchFamily="49" charset="0"/>
              </a:rPr>
              <a:t>;</a:t>
            </a:r>
            <a:r>
              <a:rPr kumimoji="0" lang="es-ES" altLang="es-ES" sz="1200" b="0" i="0" u="none" strike="noStrike" cap="none" normalizeH="0" baseline="0">
                <a:ln>
                  <a:noFill/>
                </a:ln>
                <a:solidFill>
                  <a:schemeClr val="tx1"/>
                </a:solidFill>
                <a:effectLst/>
              </a:rPr>
              <a:t> </a:t>
            </a:r>
            <a:endParaRPr kumimoji="0" lang="es-ES" altLang="es-E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6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7FA55-7582-2C1C-C48D-B282B61A631C}"/>
              </a:ext>
            </a:extLst>
          </p:cNvPr>
          <p:cNvSpPr>
            <a:spLocks noGrp="1"/>
          </p:cNvSpPr>
          <p:nvPr>
            <p:ph type="title"/>
          </p:nvPr>
        </p:nvSpPr>
        <p:spPr/>
        <p:txBody>
          <a:bodyPr/>
          <a:lstStyle/>
          <a:p>
            <a:r>
              <a:rPr lang="es-ES" b="0" i="0" dirty="0">
                <a:solidFill>
                  <a:srgbClr val="000000"/>
                </a:solidFill>
                <a:effectLst/>
                <a:latin typeface="Roboto" panose="02000000000000000000" pitchFamily="2" charset="0"/>
              </a:rPr>
              <a:t>Funciones de cadenas</a:t>
            </a:r>
            <a:endParaRPr lang="es-ES" dirty="0"/>
          </a:p>
        </p:txBody>
      </p:sp>
      <p:sp>
        <p:nvSpPr>
          <p:cNvPr id="3" name="Marcador de texto 2">
            <a:extLst>
              <a:ext uri="{FF2B5EF4-FFF2-40B4-BE49-F238E27FC236}">
                <a16:creationId xmlns:a16="http://schemas.microsoft.com/office/drawing/2014/main" id="{3270DFA4-F402-F1B4-05EB-690843FB1E28}"/>
              </a:ext>
            </a:extLst>
          </p:cNvPr>
          <p:cNvSpPr>
            <a:spLocks noGrp="1"/>
          </p:cNvSpPr>
          <p:nvPr>
            <p:ph type="body" idx="1"/>
          </p:nvPr>
        </p:nvSpPr>
        <p:spPr>
          <a:xfrm>
            <a:off x="107504" y="1215788"/>
            <a:ext cx="8928992" cy="3552300"/>
          </a:xfrm>
        </p:spPr>
        <p:txBody>
          <a:bodyPr/>
          <a:lstStyle/>
          <a:p>
            <a:r>
              <a:rPr lang="es-ES" sz="1500" dirty="0"/>
              <a:t>Las cadenas pueden asimismo ser tratadas por medio de funciones de todo tipo. PHP es un lenguaje muy rico en este sentido, que incluye muchas posibles acciones que podemos realizar sobre ellas con tan solo ejecutar una función: Dividirlas en palabras, eliminar espacios sobrantes, localizar secuencias, remplazar caracteres especiales por su correspondiente en HTML, etc.</a:t>
            </a:r>
          </a:p>
          <a:p>
            <a:endParaRPr lang="es-ES" sz="1500" dirty="0"/>
          </a:p>
          <a:p>
            <a:r>
              <a:rPr lang="es-ES" sz="1500" dirty="0"/>
              <a:t>Por ejemplo aquí puedes ver el uso de una función bastante útil al programar en PHP y producir salida en HTML, en la que cambiamos todos los caracteres especiales de las entidades HTML (útil para evitar que se inyecte código HTML al documento que no queremos que aparezca formateado, sino escrito en la página con sus etiquetas y todo).</a:t>
            </a:r>
          </a:p>
        </p:txBody>
      </p:sp>
      <p:sp>
        <p:nvSpPr>
          <p:cNvPr id="4" name="Marcador de número de diapositiva 3">
            <a:extLst>
              <a:ext uri="{FF2B5EF4-FFF2-40B4-BE49-F238E27FC236}">
                <a16:creationId xmlns:a16="http://schemas.microsoft.com/office/drawing/2014/main" id="{FF819A9C-D931-2EBD-8764-C1AC2A6C8298}"/>
              </a:ext>
            </a:extLst>
          </p:cNvPr>
          <p:cNvSpPr>
            <a:spLocks noGrp="1"/>
          </p:cNvSpPr>
          <p:nvPr>
            <p:ph type="sldNum" idx="10"/>
          </p:nvPr>
        </p:nvSpPr>
        <p:spPr/>
        <p:txBody>
          <a:bodyPr/>
          <a:lstStyle/>
          <a:p>
            <a:fld id="{00000000-1234-1234-1234-123412341234}" type="slidenum">
              <a:rPr lang="es-ES" smtClean="0"/>
              <a:pPr/>
              <a:t>21</a:t>
            </a:fld>
            <a:endParaRPr lang="es-ES" dirty="0"/>
          </a:p>
        </p:txBody>
      </p:sp>
      <p:sp>
        <p:nvSpPr>
          <p:cNvPr id="5" name="Rectangle 1">
            <a:extLst>
              <a:ext uri="{FF2B5EF4-FFF2-40B4-BE49-F238E27FC236}">
                <a16:creationId xmlns:a16="http://schemas.microsoft.com/office/drawing/2014/main" id="{21196173-EFC9-494C-0126-B14ABBEE2FF7}"/>
              </a:ext>
            </a:extLst>
          </p:cNvPr>
          <p:cNvSpPr>
            <a:spLocks noChangeArrowheads="1"/>
          </p:cNvSpPr>
          <p:nvPr/>
        </p:nvSpPr>
        <p:spPr bwMode="auto">
          <a:xfrm>
            <a:off x="1187624" y="3795886"/>
            <a:ext cx="6048672" cy="714248"/>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cadenaOriginal</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a:ln>
                  <a:noFill/>
                </a:ln>
                <a:solidFill>
                  <a:srgbClr val="2AA198"/>
                </a:solidFill>
                <a:effectLst/>
                <a:latin typeface="Consolas" panose="020B0609020204030204" pitchFamily="49" charset="0"/>
              </a:rPr>
              <a:t>'&lt;b&gt;Me gusta PHP&lt;/b&gt;’</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cadenaRetocada</a:t>
            </a:r>
            <a:r>
              <a:rPr kumimoji="0" lang="es-ES" altLang="es-ES" sz="1200" b="0" i="0" u="none" strike="noStrike" cap="none" normalizeH="0" baseline="0" dirty="0">
                <a:ln>
                  <a:noFill/>
                </a:ln>
                <a:solidFill>
                  <a:srgbClr val="657B83"/>
                </a:solidFill>
                <a:effectLst/>
                <a:latin typeface="Consolas" panose="020B0609020204030204" pitchFamily="49" charset="0"/>
              </a:rPr>
              <a:t> = </a:t>
            </a:r>
            <a:r>
              <a:rPr kumimoji="0" lang="es-ES" altLang="es-ES" sz="1200" b="0" i="0" u="none" strike="noStrike" cap="none" normalizeH="0" baseline="0" dirty="0" err="1">
                <a:ln>
                  <a:noFill/>
                </a:ln>
                <a:solidFill>
                  <a:srgbClr val="B58900"/>
                </a:solidFill>
                <a:effectLst/>
                <a:latin typeface="Consolas" panose="020B0609020204030204" pitchFamily="49" charset="0"/>
              </a:rPr>
              <a:t>htmlspecialchars</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cadenaOriginal</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200" b="0" i="0" u="none" strike="noStrike" cap="none" normalizeH="0" baseline="0" dirty="0">
                <a:ln>
                  <a:noFill/>
                </a:ln>
                <a:solidFill>
                  <a:srgbClr val="859900"/>
                </a:solidFill>
                <a:effectLst/>
                <a:latin typeface="Consolas" panose="020B0609020204030204" pitchFamily="49" charset="0"/>
              </a:rPr>
              <a:t>echo</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CB4B16"/>
                </a:solidFill>
                <a:effectLst/>
                <a:latin typeface="Consolas" panose="020B0609020204030204" pitchFamily="49" charset="0"/>
              </a:rPr>
              <a:t>$</a:t>
            </a:r>
            <a:r>
              <a:rPr kumimoji="0" lang="es-ES" altLang="es-ES" sz="1200" b="0" i="0" u="none" strike="noStrike" cap="none" normalizeH="0" baseline="0" dirty="0" err="1">
                <a:ln>
                  <a:noFill/>
                </a:ln>
                <a:solidFill>
                  <a:srgbClr val="CB4B16"/>
                </a:solidFill>
                <a:effectLst/>
                <a:latin typeface="Consolas" panose="020B0609020204030204" pitchFamily="49" charset="0"/>
              </a:rPr>
              <a:t>cadenaRetocada</a:t>
            </a:r>
            <a:r>
              <a:rPr kumimoji="0" lang="es-ES" altLang="es-ES" sz="1200" b="0" i="0" u="none" strike="noStrike" cap="none" normalizeH="0" baseline="0" dirty="0">
                <a:ln>
                  <a:noFill/>
                </a:ln>
                <a:solidFill>
                  <a:srgbClr val="586E75"/>
                </a:solidFill>
                <a:effectLst/>
                <a:latin typeface="Consolas" panose="020B0609020204030204" pitchFamily="49" charset="0"/>
              </a:rPr>
              <a:t>;</a:t>
            </a:r>
            <a:r>
              <a:rPr kumimoji="0" lang="es-ES" altLang="es-ES" sz="1200" b="0" i="0" u="none" strike="noStrike" cap="none" normalizeH="0" baseline="0" dirty="0">
                <a:ln>
                  <a:noFill/>
                </a:ln>
                <a:solidFill>
                  <a:srgbClr val="657B83"/>
                </a:solidFill>
                <a:effectLst/>
                <a:latin typeface="Consolas" panose="020B0609020204030204" pitchFamily="49" charset="0"/>
              </a:rPr>
              <a:t> </a:t>
            </a:r>
            <a:r>
              <a:rPr kumimoji="0" lang="es-ES" altLang="es-ES" sz="1200" b="0" i="0" u="none" strike="noStrike" cap="none" normalizeH="0" baseline="0" dirty="0">
                <a:ln>
                  <a:noFill/>
                </a:ln>
                <a:solidFill>
                  <a:srgbClr val="93A1A1"/>
                </a:solidFill>
                <a:effectLst/>
                <a:latin typeface="Consolas" panose="020B0609020204030204" pitchFamily="49" charset="0"/>
              </a:rPr>
              <a:t>//escribe &amp;</a:t>
            </a:r>
            <a:r>
              <a:rPr kumimoji="0" lang="es-ES" altLang="es-ES" sz="1200" b="0" i="0" u="none" strike="noStrike" cap="none" normalizeH="0" baseline="0" dirty="0" err="1">
                <a:ln>
                  <a:noFill/>
                </a:ln>
                <a:solidFill>
                  <a:srgbClr val="93A1A1"/>
                </a:solidFill>
                <a:effectLst/>
                <a:latin typeface="Consolas" panose="020B0609020204030204" pitchFamily="49" charset="0"/>
              </a:rPr>
              <a:t>lt;b&amp;gt;Me</a:t>
            </a:r>
            <a:r>
              <a:rPr kumimoji="0" lang="es-ES" altLang="es-ES" sz="1200" b="0" i="0" u="none" strike="noStrike" cap="none" normalizeH="0" baseline="0" dirty="0">
                <a:ln>
                  <a:noFill/>
                </a:ln>
                <a:solidFill>
                  <a:srgbClr val="93A1A1"/>
                </a:solidFill>
                <a:effectLst/>
                <a:latin typeface="Consolas" panose="020B0609020204030204" pitchFamily="49" charset="0"/>
              </a:rPr>
              <a:t> gusta </a:t>
            </a:r>
            <a:r>
              <a:rPr kumimoji="0" lang="es-ES" altLang="es-ES" sz="1200" b="0" i="0" u="none" strike="noStrike" cap="none" normalizeH="0" baseline="0" dirty="0" err="1">
                <a:ln>
                  <a:noFill/>
                </a:ln>
                <a:solidFill>
                  <a:srgbClr val="93A1A1"/>
                </a:solidFill>
                <a:effectLst/>
                <a:latin typeface="Consolas" panose="020B0609020204030204" pitchFamily="49" charset="0"/>
              </a:rPr>
              <a:t>PHP&amp;lt</a:t>
            </a:r>
            <a:r>
              <a:rPr kumimoji="0" lang="es-ES" altLang="es-ES" sz="1200" b="0" i="0" u="none" strike="noStrike" cap="none" normalizeH="0" baseline="0" dirty="0">
                <a:ln>
                  <a:noFill/>
                </a:ln>
                <a:solidFill>
                  <a:srgbClr val="93A1A1"/>
                </a:solidFill>
                <a:effectLst/>
                <a:latin typeface="Consolas" panose="020B0609020204030204" pitchFamily="49" charset="0"/>
              </a:rPr>
              <a:t>;/</a:t>
            </a:r>
            <a:r>
              <a:rPr kumimoji="0" lang="es-ES" altLang="es-ES" sz="1200" b="0" i="0" u="none" strike="noStrike" cap="none" normalizeH="0" baseline="0" dirty="0" err="1">
                <a:ln>
                  <a:noFill/>
                </a:ln>
                <a:solidFill>
                  <a:srgbClr val="93A1A1"/>
                </a:solidFill>
                <a:effectLst/>
                <a:latin typeface="Consolas" panose="020B0609020204030204" pitchFamily="49" charset="0"/>
              </a:rPr>
              <a:t>b&amp;gt</a:t>
            </a:r>
            <a:r>
              <a:rPr kumimoji="0" lang="es-ES" altLang="es-ES" sz="1200" b="0" i="0" u="none" strike="noStrike" cap="none" normalizeH="0" baseline="0" dirty="0">
                <a:ln>
                  <a:noFill/>
                </a:ln>
                <a:solidFill>
                  <a:srgbClr val="93A1A1"/>
                </a:solidFill>
                <a:effectLst/>
                <a:latin typeface="Consolas" panose="020B0609020204030204" pitchFamily="49" charset="0"/>
              </a:rPr>
              <a:t>;</a:t>
            </a:r>
            <a:r>
              <a:rPr kumimoji="0" lang="es-ES" altLang="es-ES" sz="1200" b="0" i="0" u="none" strike="noStrike" cap="none" normalizeH="0" baseline="0" dirty="0">
                <a:ln>
                  <a:noFill/>
                </a:ln>
                <a:solidFill>
                  <a:schemeClr val="tx1"/>
                </a:solidFill>
                <a:effectLst/>
              </a:rPr>
              <a:t> </a:t>
            </a:r>
            <a:endParaRPr kumimoji="0" lang="es-ES" altLang="es-E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57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0C31C-9A77-D374-A099-85DC6520A305}"/>
              </a:ext>
            </a:extLst>
          </p:cNvPr>
          <p:cNvSpPr txBox="1"/>
          <p:nvPr/>
        </p:nvSpPr>
        <p:spPr>
          <a:xfrm>
            <a:off x="107504" y="771550"/>
            <a:ext cx="8640960" cy="3493264"/>
          </a:xfrm>
          <a:prstGeom prst="rect">
            <a:avLst/>
          </a:prstGeom>
          <a:noFill/>
        </p:spPr>
        <p:txBody>
          <a:bodyPr wrap="square">
            <a:spAutoFit/>
          </a:bodyPr>
          <a:lstStyle/>
          <a:p>
            <a:r>
              <a:rPr lang="es-ES" sz="1700" dirty="0">
                <a:solidFill>
                  <a:schemeClr val="bg2">
                    <a:lumMod val="50000"/>
                  </a:schemeClr>
                </a:solidFill>
                <a:latin typeface="Calibri" panose="020F0502020204030204" pitchFamily="34" charset="0"/>
                <a:cs typeface="Calibri" panose="020F0502020204030204" pitchFamily="34" charset="0"/>
              </a:rPr>
              <a:t>Uno de los tipos de datos más corrientes en la mayoría de los lenguajes son los </a:t>
            </a:r>
            <a:r>
              <a:rPr lang="es-ES" sz="1700" dirty="0" err="1">
                <a:solidFill>
                  <a:schemeClr val="bg2">
                    <a:lumMod val="50000"/>
                  </a:schemeClr>
                </a:solidFill>
                <a:latin typeface="Calibri" panose="020F0502020204030204" pitchFamily="34" charset="0"/>
                <a:cs typeface="Calibri" panose="020F0502020204030204" pitchFamily="34" charset="0"/>
              </a:rPr>
              <a:t>strings</a:t>
            </a:r>
            <a:r>
              <a:rPr lang="es-ES" sz="1700" dirty="0">
                <a:solidFill>
                  <a:schemeClr val="bg2">
                    <a:lumMod val="50000"/>
                  </a:schemeClr>
                </a:solidFill>
                <a:latin typeface="Calibri" panose="020F0502020204030204" pitchFamily="34" charset="0"/>
                <a:cs typeface="Calibri" panose="020F0502020204030204" pitchFamily="34" charset="0"/>
              </a:rPr>
              <a:t>. También podremos conocerlas con el nombre de cadenas o "cadenas de caracteres". No son más que información que contiene texto, con caracteres alfanuméricos, cualquier mezcla de caracteres alfabéticos, símbolos y caracteres numéricos.</a:t>
            </a:r>
          </a:p>
          <a:p>
            <a:endParaRPr lang="es-ES" sz="1700" dirty="0">
              <a:solidFill>
                <a:schemeClr val="bg2">
                  <a:lumMod val="50000"/>
                </a:schemeClr>
              </a:solidFill>
              <a:latin typeface="Calibri" panose="020F0502020204030204" pitchFamily="34" charset="0"/>
              <a:cs typeface="Calibri" panose="020F0502020204030204" pitchFamily="34" charset="0"/>
            </a:endParaRPr>
          </a:p>
          <a:p>
            <a:r>
              <a:rPr lang="es-ES" sz="1700" dirty="0">
                <a:solidFill>
                  <a:schemeClr val="bg2">
                    <a:lumMod val="50000"/>
                  </a:schemeClr>
                </a:solidFill>
                <a:latin typeface="Calibri" panose="020F0502020204030204" pitchFamily="34" charset="0"/>
                <a:cs typeface="Calibri" panose="020F0502020204030204" pitchFamily="34" charset="0"/>
              </a:rPr>
              <a:t>Por decirlo con otras palabras, en general, cuando guardamos cualquier texto en una variable, lo que estamos guardando técnicamente son cadenas o </a:t>
            </a:r>
            <a:r>
              <a:rPr lang="es-ES" sz="1700" dirty="0" err="1">
                <a:solidFill>
                  <a:schemeClr val="bg2">
                    <a:lumMod val="50000"/>
                  </a:schemeClr>
                </a:solidFill>
                <a:latin typeface="Calibri" panose="020F0502020204030204" pitchFamily="34" charset="0"/>
                <a:cs typeface="Calibri" panose="020F0502020204030204" pitchFamily="34" charset="0"/>
              </a:rPr>
              <a:t>strings</a:t>
            </a:r>
            <a:r>
              <a:rPr lang="es-ES" sz="1700" dirty="0">
                <a:solidFill>
                  <a:schemeClr val="bg2">
                    <a:lumMod val="50000"/>
                  </a:schemeClr>
                </a:solidFill>
                <a:latin typeface="Calibri" panose="020F0502020204030204" pitchFamily="34" charset="0"/>
                <a:cs typeface="Calibri" panose="020F0502020204030204" pitchFamily="34" charset="0"/>
              </a:rPr>
              <a:t>. Es un tipo de datos muy importante, ya que mucha de la información con la que tenemos que trabajar en las aplicaciones es texto.</a:t>
            </a:r>
          </a:p>
          <a:p>
            <a:endParaRPr lang="es-ES" sz="1700" dirty="0">
              <a:solidFill>
                <a:schemeClr val="bg2">
                  <a:lumMod val="50000"/>
                </a:schemeClr>
              </a:solidFill>
              <a:latin typeface="Calibri" panose="020F0502020204030204" pitchFamily="34" charset="0"/>
              <a:cs typeface="Calibri" panose="020F0502020204030204" pitchFamily="34" charset="0"/>
            </a:endParaRPr>
          </a:p>
          <a:p>
            <a:r>
              <a:rPr lang="es-ES" sz="1700" dirty="0">
                <a:solidFill>
                  <a:schemeClr val="bg2">
                    <a:lumMod val="50000"/>
                  </a:schemeClr>
                </a:solidFill>
                <a:latin typeface="Calibri" panose="020F0502020204030204" pitchFamily="34" charset="0"/>
                <a:cs typeface="Calibri" panose="020F0502020204030204" pitchFamily="34" charset="0"/>
              </a:rPr>
              <a:t>Para asignar a una variable un contenido de tipo cadena, lo escribiremos entre comillas, valiendo tanto las comillas dobles como las comillas simples. En código da lugar a sentencias de este tipo:</a:t>
            </a:r>
          </a:p>
        </p:txBody>
      </p:sp>
      <p:sp>
        <p:nvSpPr>
          <p:cNvPr id="3" name="Rectangle 1">
            <a:extLst>
              <a:ext uri="{FF2B5EF4-FFF2-40B4-BE49-F238E27FC236}">
                <a16:creationId xmlns:a16="http://schemas.microsoft.com/office/drawing/2014/main" id="{35319C99-ECF7-9AD1-EC4F-1DDE888A9954}"/>
              </a:ext>
            </a:extLst>
          </p:cNvPr>
          <p:cNvSpPr>
            <a:spLocks noChangeArrowheads="1"/>
          </p:cNvSpPr>
          <p:nvPr/>
        </p:nvSpPr>
        <p:spPr bwMode="auto">
          <a:xfrm>
            <a:off x="272404" y="4253511"/>
            <a:ext cx="7107908"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a:t>
            </a:r>
            <a:r>
              <a:rPr kumimoji="0" lang="es-ES" altLang="es-ES" sz="1600" b="0" i="0" u="none" strike="noStrike" cap="none" normalizeH="0" baseline="0" dirty="0">
                <a:ln>
                  <a:noFill/>
                </a:ln>
                <a:solidFill>
                  <a:srgbClr val="2AA198"/>
                </a:solidFill>
                <a:effectLst/>
                <a:latin typeface="Consolas" panose="020B0609020204030204" pitchFamily="49" charset="0"/>
              </a:rPr>
              <a:t>"Esta es la información de mi variable de tipo </a:t>
            </a:r>
            <a:r>
              <a:rPr kumimoji="0" lang="es-ES" altLang="es-ES" sz="1600" b="0" i="0" u="none" strike="noStrike" cap="none" normalizeH="0" baseline="0" dirty="0" err="1">
                <a:ln>
                  <a:noFill/>
                </a:ln>
                <a:solidFill>
                  <a:srgbClr val="2AA198"/>
                </a:solidFill>
                <a:effectLst/>
                <a:latin typeface="Consolas" panose="020B0609020204030204" pitchFamily="49" charset="0"/>
              </a:rPr>
              <a:t>string</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827584" y="253652"/>
            <a:ext cx="6462600" cy="857400"/>
          </a:xfrm>
        </p:spPr>
        <p:txBody>
          <a:bodyPr/>
          <a:lstStyle/>
          <a:p>
            <a:pPr algn="l"/>
            <a:endParaRPr lang="es-ES" b="0" i="0" dirty="0">
              <a:solidFill>
                <a:srgbClr val="000000"/>
              </a:solidFill>
              <a:effectLst/>
              <a:latin typeface="Roboto" panose="02000000000000000000" pitchFamily="2"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a:t>
            </a:fld>
            <a:endParaRPr lang="es-ES" dirty="0"/>
          </a:p>
        </p:txBody>
      </p:sp>
      <p:sp>
        <p:nvSpPr>
          <p:cNvPr id="12" name="Marcador de texto 11">
            <a:extLst>
              <a:ext uri="{FF2B5EF4-FFF2-40B4-BE49-F238E27FC236}">
                <a16:creationId xmlns:a16="http://schemas.microsoft.com/office/drawing/2014/main" id="{90697A68-85C6-7BA0-B29A-E6218C4C04B6}"/>
              </a:ext>
            </a:extLst>
          </p:cNvPr>
          <p:cNvSpPr>
            <a:spLocks noGrp="1"/>
          </p:cNvSpPr>
          <p:nvPr>
            <p:ph type="body" idx="1"/>
          </p:nvPr>
        </p:nvSpPr>
        <p:spPr>
          <a:xfrm>
            <a:off x="611560" y="1337548"/>
            <a:ext cx="7920880" cy="3552300"/>
          </a:xfrm>
        </p:spPr>
        <p:txBody>
          <a:bodyPr/>
          <a:lstStyle/>
          <a:p>
            <a:r>
              <a:rPr lang="es-ES" sz="2400" dirty="0">
                <a:solidFill>
                  <a:schemeClr val="bg2">
                    <a:lumMod val="50000"/>
                  </a:schemeClr>
                </a:solidFill>
                <a:latin typeface="Calibri" panose="020F0502020204030204" pitchFamily="34" charset="0"/>
                <a:ea typeface="Lato"/>
                <a:cs typeface="Calibri" panose="020F0502020204030204" pitchFamily="34" charset="0"/>
                <a:sym typeface="Lato"/>
              </a:rPr>
              <a:t>Si queremos mostrar en pantalla el valor de una variable o bien un mensaje cualquiera usaremos la instrucción echo como ya lo hemos visto en ejemplos diversos hasta el momento </a:t>
            </a:r>
          </a:p>
          <a:p>
            <a:endParaRPr lang="es-ES" dirty="0"/>
          </a:p>
        </p:txBody>
      </p:sp>
      <p:sp>
        <p:nvSpPr>
          <p:cNvPr id="13" name="Rectangle 3">
            <a:extLst>
              <a:ext uri="{FF2B5EF4-FFF2-40B4-BE49-F238E27FC236}">
                <a16:creationId xmlns:a16="http://schemas.microsoft.com/office/drawing/2014/main" id="{A9E6BFC6-B2B8-00B4-32F4-513F0CD04A0B}"/>
              </a:ext>
            </a:extLst>
          </p:cNvPr>
          <p:cNvSpPr>
            <a:spLocks noChangeArrowheads="1"/>
          </p:cNvSpPr>
          <p:nvPr/>
        </p:nvSpPr>
        <p:spPr bwMode="auto">
          <a:xfrm>
            <a:off x="323528" y="3139062"/>
            <a:ext cx="7848872"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a:ln>
                  <a:noFill/>
                </a:ln>
                <a:solidFill>
                  <a:srgbClr val="859900"/>
                </a:solidFill>
                <a:effectLst/>
                <a:latin typeface="Consolas" panose="020B0609020204030204" pitchFamily="49" charset="0"/>
              </a:rPr>
              <a:t>echo</a:t>
            </a:r>
            <a:r>
              <a:rPr kumimoji="0" lang="es-ES" altLang="es-ES" sz="1600" b="0" i="0" u="none" strike="noStrike" cap="none" normalizeH="0" baseline="0">
                <a:ln>
                  <a:noFill/>
                </a:ln>
                <a:solidFill>
                  <a:srgbClr val="657B83"/>
                </a:solidFill>
                <a:effectLst/>
                <a:latin typeface="Consolas" panose="020B0609020204030204" pitchFamily="49" charset="0"/>
              </a:rPr>
              <a:t> </a:t>
            </a:r>
            <a:r>
              <a:rPr kumimoji="0" lang="es-ES" altLang="es-ES" sz="1600" b="0" i="0" u="none" strike="noStrike" cap="none" normalizeH="0" baseline="0">
                <a:ln>
                  <a:noFill/>
                </a:ln>
                <a:solidFill>
                  <a:srgbClr val="CB4B16"/>
                </a:solidFill>
                <a:effectLst/>
                <a:latin typeface="Consolas" panose="020B0609020204030204" pitchFamily="49" charset="0"/>
              </a:rPr>
              <a:t>$cadena</a:t>
            </a:r>
            <a:r>
              <a:rPr kumimoji="0" lang="es-ES" altLang="es-ES" sz="1600" b="0" i="0" u="none" strike="noStrike" cap="none" normalizeH="0" baseline="0">
                <a:ln>
                  <a:noFill/>
                </a:ln>
                <a:solidFill>
                  <a:srgbClr val="586E75"/>
                </a:solidFill>
                <a:effectLst/>
                <a:latin typeface="Consolas" panose="020B0609020204030204" pitchFamily="49" charset="0"/>
              </a:rPr>
              <a:t>;</a:t>
            </a:r>
            <a:r>
              <a:rPr kumimoji="0" lang="es-ES" altLang="es-ES" sz="1600" b="0" i="0" u="none" strike="noStrike" cap="none" normalizeH="0" baseline="0">
                <a:ln>
                  <a:noFill/>
                </a:ln>
                <a:solidFill>
                  <a:srgbClr val="657B83"/>
                </a:solidFill>
                <a:effectLst/>
                <a:latin typeface="Consolas" panose="020B0609020204030204" pitchFamily="49" charset="0"/>
              </a:rPr>
              <a:t> </a:t>
            </a:r>
            <a:r>
              <a:rPr kumimoji="0" lang="es-ES" altLang="es-ES" sz="1600" b="0" i="0" u="none" strike="noStrike" cap="none" normalizeH="0" baseline="0">
                <a:ln>
                  <a:noFill/>
                </a:ln>
                <a:solidFill>
                  <a:srgbClr val="93A1A1"/>
                </a:solidFill>
                <a:effectLst/>
                <a:latin typeface="Consolas" panose="020B0609020204030204" pitchFamily="49" charset="0"/>
              </a:rPr>
              <a:t>//sacaría "Esta es la información de mi variable"</a:t>
            </a:r>
            <a:r>
              <a:rPr kumimoji="0" lang="es-ES" altLang="es-ES" sz="1600" b="0" i="0" u="none" strike="noStrike" cap="none" normalizeH="0" baseline="0">
                <a:ln>
                  <a:noFill/>
                </a:ln>
                <a:solidFill>
                  <a:schemeClr val="tx1"/>
                </a:solidFill>
                <a:effectLst/>
              </a:rPr>
              <a:t> </a:t>
            </a:r>
            <a:endParaRPr kumimoji="0" lang="es-ES" altLang="es-E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100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51520" y="1371664"/>
            <a:ext cx="8712968" cy="3552300"/>
          </a:xfrm>
        </p:spPr>
        <p:txBody>
          <a:bodyPr/>
          <a:lstStyle/>
          <a:p>
            <a:r>
              <a:rPr lang="es-ES" sz="1800" dirty="0"/>
              <a:t>A la sentencia echo le podemos pasar no solo una variable de tipo cadena, pues en realidad saca por pantalla cualquier cosa: Si no es una cadena hará lo que pueda para producir una salida adecuada. Incluso podemos pasarle un literal de cadena:</a:t>
            </a:r>
          </a:p>
        </p:txBody>
      </p:sp>
      <p:sp>
        <p:nvSpPr>
          <p:cNvPr id="10" name="Rectangle 1">
            <a:extLst>
              <a:ext uri="{FF2B5EF4-FFF2-40B4-BE49-F238E27FC236}">
                <a16:creationId xmlns:a16="http://schemas.microsoft.com/office/drawing/2014/main" id="{DAA0B84B-B0BF-8C62-3B2F-804087DA600A}"/>
              </a:ext>
            </a:extLst>
          </p:cNvPr>
          <p:cNvSpPr>
            <a:spLocks noChangeArrowheads="1"/>
          </p:cNvSpPr>
          <p:nvPr/>
        </p:nvSpPr>
        <p:spPr bwMode="auto">
          <a:xfrm>
            <a:off x="467544" y="3147814"/>
            <a:ext cx="8424936" cy="40647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2AA198"/>
                </a:solidFill>
                <a:effectLst/>
                <a:latin typeface="Consolas" panose="020B0609020204030204" pitchFamily="49" charset="0"/>
              </a:rPr>
              <a:t>"Esta es la información de mi variable"</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93A1A1"/>
                </a:solidFill>
                <a:effectLst/>
                <a:latin typeface="Consolas" panose="020B0609020204030204" pitchFamily="49" charset="0"/>
              </a:rPr>
              <a:t>//daría el mismo resultado</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495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518779" y="320750"/>
            <a:ext cx="6933541"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6</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194743" y="1277344"/>
            <a:ext cx="8712968" cy="3552300"/>
          </a:xfrm>
        </p:spPr>
        <p:txBody>
          <a:bodyPr/>
          <a:lstStyle/>
          <a:p>
            <a:pPr marL="114300" indent="0">
              <a:buNone/>
            </a:pPr>
            <a:r>
              <a:rPr lang="es-ES" sz="1800" dirty="0"/>
              <a:t>Algo característico de PHP es que permite usar tanto comillas simples como comillas dobles y, dependiendo de cómo lo hayamos hecho PHP interpretará las cadenas de manera distinta. </a:t>
            </a:r>
          </a:p>
          <a:p>
            <a:pPr marL="114300" indent="0">
              <a:buNone/>
            </a:pPr>
            <a:endParaRPr lang="es-ES" sz="1800" dirty="0"/>
          </a:p>
          <a:p>
            <a:pPr marL="114300" indent="0">
              <a:buNone/>
            </a:pPr>
            <a:r>
              <a:rPr lang="es-ES" sz="1800" dirty="0"/>
              <a:t>Es algo que debemos de aprender cuanto antes al trabajar en PHP, porque si no, puede que nos de algunos problemas o surjan situaciones en las que el resultado de un programa no sea el que se esperaba.</a:t>
            </a:r>
          </a:p>
        </p:txBody>
      </p:sp>
    </p:spTree>
    <p:extLst>
      <p:ext uri="{BB962C8B-B14F-4D97-AF65-F5344CB8AC3E}">
        <p14:creationId xmlns:p14="http://schemas.microsoft.com/office/powerpoint/2010/main" val="255348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323528" y="181041"/>
            <a:ext cx="6696744"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dirty="0"/>
          </a:p>
        </p:txBody>
      </p:sp>
      <p:sp>
        <p:nvSpPr>
          <p:cNvPr id="7" name="Marcador de texto 6">
            <a:extLst>
              <a:ext uri="{FF2B5EF4-FFF2-40B4-BE49-F238E27FC236}">
                <a16:creationId xmlns:a16="http://schemas.microsoft.com/office/drawing/2014/main" id="{02064979-CA06-2D1E-F5D4-4A6C72C7B432}"/>
              </a:ext>
            </a:extLst>
          </p:cNvPr>
          <p:cNvSpPr>
            <a:spLocks noGrp="1"/>
          </p:cNvSpPr>
          <p:nvPr>
            <p:ph type="body" idx="1"/>
          </p:nvPr>
        </p:nvSpPr>
        <p:spPr>
          <a:xfrm>
            <a:off x="22149" y="1016825"/>
            <a:ext cx="8640960" cy="3552300"/>
          </a:xfrm>
        </p:spPr>
        <p:txBody>
          <a:bodyPr/>
          <a:lstStyle/>
          <a:p>
            <a:r>
              <a:rPr lang="es-ES" sz="1600" b="1" dirty="0"/>
              <a:t>Cadenas con comillas dobles</a:t>
            </a:r>
          </a:p>
          <a:p>
            <a:endParaRPr lang="es-ES" sz="1600" b="1" dirty="0"/>
          </a:p>
          <a:p>
            <a:r>
              <a:rPr lang="es-ES" sz="1600" dirty="0"/>
              <a:t>Si usamos comillas dobles para delimitar cadenas de PHP haremos que el lenguaje se comporte de una manera más "inteligente". Lo más destacado es que las variables que coloquemos dentro de las cadenas se sustituirán por los valores. Es mejor verlo con un código.</a:t>
            </a:r>
          </a:p>
        </p:txBody>
      </p:sp>
      <p:sp>
        <p:nvSpPr>
          <p:cNvPr id="6" name="Rectangle 3">
            <a:extLst>
              <a:ext uri="{FF2B5EF4-FFF2-40B4-BE49-F238E27FC236}">
                <a16:creationId xmlns:a16="http://schemas.microsoft.com/office/drawing/2014/main" id="{60B52C07-7743-A54A-9220-D85104747C8C}"/>
              </a:ext>
            </a:extLst>
          </p:cNvPr>
          <p:cNvSpPr>
            <a:spLocks noChangeArrowheads="1"/>
          </p:cNvSpPr>
          <p:nvPr/>
        </p:nvSpPr>
        <p:spPr bwMode="auto">
          <a:xfrm>
            <a:off x="2733355" y="2792975"/>
            <a:ext cx="3677289" cy="806581"/>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a:t>
            </a:r>
            <a:r>
              <a:rPr kumimoji="0" lang="es-ES" altLang="es-ES" b="0" i="0" u="none" strike="noStrike" cap="none" normalizeH="0" baseline="0" dirty="0" err="1">
                <a:ln>
                  <a:noFill/>
                </a:ln>
                <a:solidFill>
                  <a:srgbClr val="CB4B16"/>
                </a:solidFill>
                <a:effectLst/>
                <a:latin typeface="Consolas" panose="020B0609020204030204" pitchFamily="49" charset="0"/>
              </a:rPr>
              <a:t>sitioweb</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AA198"/>
                </a:solidFill>
                <a:effectLst/>
                <a:latin typeface="Consolas" panose="020B0609020204030204" pitchFamily="49" charset="0"/>
              </a:rPr>
              <a:t>"</a:t>
            </a:r>
            <a:r>
              <a:rPr kumimoji="0" lang="es-ES" altLang="es-ES" b="0" i="0" u="none" strike="noStrike" cap="none" normalizeH="0" baseline="0" dirty="0" err="1">
                <a:ln>
                  <a:noFill/>
                </a:ln>
                <a:solidFill>
                  <a:srgbClr val="2AA198"/>
                </a:solidFill>
                <a:effectLst/>
                <a:latin typeface="Consolas" panose="020B0609020204030204" pitchFamily="49" charset="0"/>
              </a:rPr>
              <a:t>DesarrolloWeb</a:t>
            </a:r>
            <a:r>
              <a:rPr kumimoji="0" lang="es-ES" altLang="es-ES" b="0" i="0" u="none" strike="noStrike" cap="none" normalizeH="0" baseline="0" dirty="0">
                <a:ln>
                  <a:noFill/>
                </a:ln>
                <a:solidFill>
                  <a:srgbClr val="2AA198"/>
                </a:solidFill>
                <a:effectLst/>
                <a:latin typeface="Consolas" panose="020B0609020204030204" pitchFamily="49" charset="0"/>
              </a:rPr>
              <a:t>"</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CB4B16"/>
                </a:solidFill>
                <a:effectLst/>
                <a:latin typeface="Consolas" panose="020B0609020204030204" pitchFamily="49" charset="0"/>
              </a:rPr>
              <a:t>$cadena</a:t>
            </a:r>
            <a:r>
              <a:rPr kumimoji="0" lang="es-ES" altLang="es-ES" b="0" i="0" u="none" strike="noStrike" cap="none" normalizeH="0" baseline="0" dirty="0">
                <a:ln>
                  <a:noFill/>
                </a:ln>
                <a:solidFill>
                  <a:srgbClr val="657B83"/>
                </a:solidFill>
                <a:effectLst/>
                <a:latin typeface="Consolas" panose="020B0609020204030204" pitchFamily="49" charset="0"/>
              </a:rPr>
              <a:t> = </a:t>
            </a:r>
            <a:r>
              <a:rPr kumimoji="0" lang="es-ES" altLang="es-ES" b="0" i="0" u="none" strike="noStrike" cap="none" normalizeH="0" baseline="0" dirty="0">
                <a:ln>
                  <a:noFill/>
                </a:ln>
                <a:solidFill>
                  <a:srgbClr val="2AA198"/>
                </a:solidFill>
                <a:effectLst/>
                <a:latin typeface="Consolas" panose="020B0609020204030204" pitchFamily="49" charset="0"/>
              </a:rPr>
              <a:t>"Bienvenidos a </a:t>
            </a:r>
            <a:r>
              <a:rPr kumimoji="0" lang="es-ES" altLang="es-ES" b="0" i="0" u="none" strike="noStrike" cap="none" normalizeH="0" baseline="0" dirty="0">
                <a:ln>
                  <a:noFill/>
                </a:ln>
                <a:solidFill>
                  <a:srgbClr val="CB4B16"/>
                </a:solidFill>
                <a:effectLst/>
                <a:latin typeface="Consolas" panose="020B0609020204030204" pitchFamily="49" charset="0"/>
              </a:rPr>
              <a:t>$</a:t>
            </a:r>
            <a:r>
              <a:rPr kumimoji="0" lang="es-ES" altLang="es-ES" b="0" i="0" u="none" strike="noStrike" cap="none" normalizeH="0" baseline="0" dirty="0" err="1">
                <a:ln>
                  <a:noFill/>
                </a:ln>
                <a:solidFill>
                  <a:srgbClr val="CB4B16"/>
                </a:solidFill>
                <a:effectLst/>
                <a:latin typeface="Consolas" panose="020B0609020204030204" pitchFamily="49" charset="0"/>
              </a:rPr>
              <a:t>sitioweb</a:t>
            </a:r>
            <a:r>
              <a:rPr kumimoji="0" lang="es-ES" altLang="es-ES" b="0" i="0" u="none" strike="noStrike" cap="none" normalizeH="0" baseline="0" dirty="0">
                <a:ln>
                  <a:noFill/>
                </a:ln>
                <a:solidFill>
                  <a:srgbClr val="2AA198"/>
                </a:solidFill>
                <a:effectLst/>
                <a:latin typeface="Consolas" panose="020B0609020204030204" pitchFamily="49" charset="0"/>
              </a:rPr>
              <a:t>"</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rgbClr val="859900"/>
                </a:solidFill>
                <a:effectLst/>
                <a:latin typeface="Consolas" panose="020B0609020204030204" pitchFamily="49" charset="0"/>
              </a:rPr>
              <a:t>echo</a:t>
            </a:r>
            <a:r>
              <a:rPr kumimoji="0" lang="es-ES" altLang="es-ES" b="0" i="0" u="none" strike="noStrike" cap="none" normalizeH="0" baseline="0" dirty="0">
                <a:ln>
                  <a:noFill/>
                </a:ln>
                <a:solidFill>
                  <a:srgbClr val="657B83"/>
                </a:solidFill>
                <a:effectLst/>
                <a:latin typeface="Consolas" panose="020B0609020204030204" pitchFamily="49" charset="0"/>
              </a:rPr>
              <a:t> </a:t>
            </a:r>
            <a:r>
              <a:rPr kumimoji="0" lang="es-ES" altLang="es-ES" b="0" i="0" u="none" strike="noStrike" cap="none" normalizeH="0" baseline="0" dirty="0">
                <a:ln>
                  <a:noFill/>
                </a:ln>
                <a:solidFill>
                  <a:srgbClr val="CB4B16"/>
                </a:solidFill>
                <a:effectLst/>
                <a:latin typeface="Consolas" panose="020B0609020204030204" pitchFamily="49" charset="0"/>
              </a:rPr>
              <a:t>$cadena</a:t>
            </a:r>
            <a:r>
              <a:rPr kumimoji="0" lang="es-ES" altLang="es-ES" b="0" i="0" u="none" strike="noStrike" cap="none" normalizeH="0" baseline="0" dirty="0">
                <a:ln>
                  <a:noFill/>
                </a:ln>
                <a:solidFill>
                  <a:srgbClr val="586E75"/>
                </a:solidFill>
                <a:effectLst/>
                <a:latin typeface="Consolas" panose="020B0609020204030204" pitchFamily="49" charset="0"/>
              </a:rPr>
              <a:t>;</a:t>
            </a:r>
            <a:r>
              <a:rPr kumimoji="0" lang="es-ES" altLang="es-ES" b="0" i="0" u="none" strike="noStrike" cap="none" normalizeH="0" baseline="0" dirty="0">
                <a:ln>
                  <a:noFill/>
                </a:ln>
                <a:solidFill>
                  <a:schemeClr val="tx1"/>
                </a:solidFill>
                <a:effectLst/>
              </a:rPr>
              <a:t> </a:t>
            </a:r>
            <a:endParaRPr kumimoji="0" lang="es-ES" altLang="es-ES" b="0" i="0" u="none" strike="noStrike" cap="none" normalizeH="0" baseline="0" dirty="0">
              <a:ln>
                <a:noFill/>
              </a:ln>
              <a:solidFill>
                <a:schemeClr val="tx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A61103DB-7B3C-D862-2BCF-73E08CF2F2EC}"/>
              </a:ext>
            </a:extLst>
          </p:cNvPr>
          <p:cNvSpPr txBox="1"/>
          <p:nvPr/>
        </p:nvSpPr>
        <p:spPr>
          <a:xfrm>
            <a:off x="480890" y="3570503"/>
            <a:ext cx="8283148" cy="1077218"/>
          </a:xfrm>
          <a:prstGeom prst="rect">
            <a:avLst/>
          </a:prstGeom>
          <a:noFill/>
        </p:spPr>
        <p:txBody>
          <a:bodyPr wrap="square">
            <a:spAutoFit/>
          </a:bodyPr>
          <a:lstStyle/>
          <a:p>
            <a:r>
              <a:rPr lang="es-ES" sz="1600" dirty="0">
                <a:solidFill>
                  <a:schemeClr val="dk1"/>
                </a:solidFill>
                <a:latin typeface="Lato"/>
                <a:ea typeface="Lato"/>
                <a:cs typeface="Lato"/>
                <a:sym typeface="Lato"/>
              </a:rPr>
              <a:t>Ese código producirá como salida "Bienvenidos a </a:t>
            </a:r>
            <a:r>
              <a:rPr lang="es-ES" sz="1600" dirty="0" err="1">
                <a:solidFill>
                  <a:schemeClr val="dk1"/>
                </a:solidFill>
                <a:latin typeface="Lato"/>
                <a:ea typeface="Lato"/>
                <a:cs typeface="Lato"/>
                <a:sym typeface="Lato"/>
              </a:rPr>
              <a:t>DesarrolloWeb</a:t>
            </a:r>
            <a:r>
              <a:rPr lang="es-ES" sz="1600" dirty="0">
                <a:solidFill>
                  <a:schemeClr val="dk1"/>
                </a:solidFill>
                <a:latin typeface="Lato"/>
                <a:ea typeface="Lato"/>
                <a:cs typeface="Lato"/>
                <a:sym typeface="Lato"/>
              </a:rPr>
              <a:t>". </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Es decir, PHP interpolará en la variable $cadena el valor de la variable $</a:t>
            </a:r>
            <a:r>
              <a:rPr lang="es-ES" sz="1600" dirty="0" err="1">
                <a:solidFill>
                  <a:schemeClr val="dk1"/>
                </a:solidFill>
                <a:latin typeface="Lato"/>
                <a:ea typeface="Lato"/>
                <a:cs typeface="Lato"/>
                <a:sym typeface="Lato"/>
              </a:rPr>
              <a:t>sitioweb</a:t>
            </a:r>
            <a:r>
              <a:rPr lang="es-ES" sz="1600" dirty="0">
                <a:solidFill>
                  <a:schemeClr val="dk1"/>
                </a:solidFill>
                <a:latin typeface="Lato"/>
                <a:ea typeface="Lato"/>
                <a:cs typeface="Lato"/>
                <a:sym typeface="Lato"/>
              </a:rPr>
              <a:t>, sustituyendo $</a:t>
            </a:r>
            <a:r>
              <a:rPr lang="es-ES" sz="1600" dirty="0" err="1">
                <a:solidFill>
                  <a:schemeClr val="dk1"/>
                </a:solidFill>
                <a:latin typeface="Lato"/>
                <a:ea typeface="Lato"/>
                <a:cs typeface="Lato"/>
                <a:sym typeface="Lato"/>
              </a:rPr>
              <a:t>sitioweb</a:t>
            </a:r>
            <a:r>
              <a:rPr lang="es-ES" sz="1600" dirty="0">
                <a:solidFill>
                  <a:schemeClr val="dk1"/>
                </a:solidFill>
                <a:latin typeface="Lato"/>
                <a:ea typeface="Lato"/>
                <a:cs typeface="Lato"/>
                <a:sym typeface="Lato"/>
              </a:rPr>
              <a:t> por su correspondiente valor: "</a:t>
            </a:r>
            <a:r>
              <a:rPr lang="es-ES" sz="1600" dirty="0" err="1">
                <a:solidFill>
                  <a:schemeClr val="dk1"/>
                </a:solidFill>
                <a:latin typeface="Lato"/>
                <a:ea typeface="Lato"/>
                <a:cs typeface="Lato"/>
                <a:sym typeface="Lato"/>
              </a:rPr>
              <a:t>DesarrolloWeb</a:t>
            </a:r>
            <a:r>
              <a:rPr lang="es-ES" sz="1600" dirty="0">
                <a:solidFill>
                  <a:schemeClr val="dk1"/>
                </a:solidFill>
                <a:latin typeface="Lato"/>
                <a:ea typeface="Lato"/>
                <a:cs typeface="Lato"/>
                <a:sym typeface="Lato"/>
              </a:rPr>
              <a:t>".</a:t>
            </a:r>
          </a:p>
        </p:txBody>
      </p:sp>
    </p:spTree>
    <p:extLst>
      <p:ext uri="{BB962C8B-B14F-4D97-AF65-F5344CB8AC3E}">
        <p14:creationId xmlns:p14="http://schemas.microsoft.com/office/powerpoint/2010/main" val="82950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107504" y="339502"/>
            <a:ext cx="6912768"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a:t>
            </a:fld>
            <a:endParaRPr lang="es-ES" dirty="0"/>
          </a:p>
        </p:txBody>
      </p:sp>
      <p:sp>
        <p:nvSpPr>
          <p:cNvPr id="6" name="Marcador de texto 5">
            <a:extLst>
              <a:ext uri="{FF2B5EF4-FFF2-40B4-BE49-F238E27FC236}">
                <a16:creationId xmlns:a16="http://schemas.microsoft.com/office/drawing/2014/main" id="{556A9302-4D8C-11C5-0E20-56F20F84A1D6}"/>
              </a:ext>
            </a:extLst>
          </p:cNvPr>
          <p:cNvSpPr>
            <a:spLocks noGrp="1"/>
          </p:cNvSpPr>
          <p:nvPr>
            <p:ph type="body" idx="1"/>
          </p:nvPr>
        </p:nvSpPr>
        <p:spPr>
          <a:xfrm>
            <a:off x="379962" y="1373588"/>
            <a:ext cx="8008462" cy="3552300"/>
          </a:xfrm>
        </p:spPr>
        <p:txBody>
          <a:bodyPr/>
          <a:lstStyle/>
          <a:p>
            <a:r>
              <a:rPr lang="es-ES" sz="1600" dirty="0"/>
              <a:t>Dentro de las cadenas delimitadas por comillas dobles hay una gran cantidad de caracteres de escape, mediante los cuales podemos colocar en cadenas de caracteres cosas como saltos de línea, tabuladores o símbolos "$" que no serían considerados como inicio del nombre de una variable. </a:t>
            </a:r>
          </a:p>
          <a:p>
            <a:endParaRPr lang="es-ES" sz="1600" dirty="0"/>
          </a:p>
          <a:p>
            <a:r>
              <a:rPr lang="es-ES" sz="1600" dirty="0"/>
              <a:t>Luego daremos más detalle sobre esto.</a:t>
            </a:r>
          </a:p>
        </p:txBody>
      </p:sp>
    </p:spTree>
    <p:extLst>
      <p:ext uri="{BB962C8B-B14F-4D97-AF65-F5344CB8AC3E}">
        <p14:creationId xmlns:p14="http://schemas.microsoft.com/office/powerpoint/2010/main" val="27947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a:xfrm>
            <a:off x="267094" y="146895"/>
            <a:ext cx="6681170" cy="857400"/>
          </a:xfrm>
        </p:spPr>
        <p:txBody>
          <a:bodyPr/>
          <a:lstStyle/>
          <a:p>
            <a:pPr algn="l"/>
            <a:r>
              <a:rPr lang="es-ES" sz="2700" b="0" i="0" dirty="0">
                <a:solidFill>
                  <a:srgbClr val="000000"/>
                </a:solidFill>
                <a:effectLst/>
                <a:latin typeface="Roboto" panose="02000000000000000000" pitchFamily="2" charset="0"/>
              </a:rPr>
              <a:t>Literales de cadena con comillas dobles o comillas simples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dirty="0"/>
          </a:p>
        </p:txBody>
      </p:sp>
      <p:sp>
        <p:nvSpPr>
          <p:cNvPr id="12" name="CuadroTexto 11">
            <a:extLst>
              <a:ext uri="{FF2B5EF4-FFF2-40B4-BE49-F238E27FC236}">
                <a16:creationId xmlns:a16="http://schemas.microsoft.com/office/drawing/2014/main" id="{970C48E1-56EE-208B-8B19-5584C688C71D}"/>
              </a:ext>
            </a:extLst>
          </p:cNvPr>
          <p:cNvSpPr txBox="1"/>
          <p:nvPr/>
        </p:nvSpPr>
        <p:spPr>
          <a:xfrm>
            <a:off x="179512" y="1099720"/>
            <a:ext cx="8784976" cy="1384995"/>
          </a:xfrm>
          <a:prstGeom prst="rect">
            <a:avLst/>
          </a:prstGeom>
          <a:noFill/>
        </p:spPr>
        <p:txBody>
          <a:bodyPr wrap="square">
            <a:spAutoFit/>
          </a:bodyPr>
          <a:lstStyle/>
          <a:p>
            <a:r>
              <a:rPr lang="es-ES" sz="2000" b="0" i="0" dirty="0">
                <a:solidFill>
                  <a:srgbClr val="000000"/>
                </a:solidFill>
                <a:effectLst/>
                <a:latin typeface="Roboto" panose="02000000000000000000" pitchFamily="2" charset="0"/>
              </a:rPr>
              <a:t>Cadenas con comillas simples</a:t>
            </a:r>
          </a:p>
          <a:p>
            <a:endParaRPr lang="es-ES" sz="1600" dirty="0">
              <a:solidFill>
                <a:schemeClr val="dk1"/>
              </a:solidFill>
              <a:latin typeface="Lato"/>
              <a:ea typeface="Lato"/>
              <a:cs typeface="Lato"/>
              <a:sym typeface="Lato"/>
            </a:endParaRPr>
          </a:p>
          <a:p>
            <a:r>
              <a:rPr lang="es-ES" sz="1600" dirty="0">
                <a:solidFill>
                  <a:schemeClr val="dk1"/>
                </a:solidFill>
                <a:latin typeface="Lato"/>
                <a:ea typeface="Lato"/>
                <a:cs typeface="Lato"/>
                <a:sym typeface="Lato"/>
              </a:rPr>
              <a:t>Cuando encierras un literal de cadena con comillas simples la cosa cambia bastante. Lo más destacable es que ninguna de tus variables se sustituirá por su valor. </a:t>
            </a:r>
          </a:p>
          <a:p>
            <a:r>
              <a:rPr lang="es-ES" sz="1600" dirty="0">
                <a:solidFill>
                  <a:schemeClr val="dk1"/>
                </a:solidFill>
                <a:latin typeface="Lato"/>
                <a:ea typeface="Lato"/>
                <a:cs typeface="Lato"/>
                <a:sym typeface="Lato"/>
              </a:rPr>
              <a:t>Puedes verlo en el siguiente código fuente:</a:t>
            </a:r>
          </a:p>
        </p:txBody>
      </p:sp>
      <p:sp>
        <p:nvSpPr>
          <p:cNvPr id="13" name="Rectangle 3">
            <a:extLst>
              <a:ext uri="{FF2B5EF4-FFF2-40B4-BE49-F238E27FC236}">
                <a16:creationId xmlns:a16="http://schemas.microsoft.com/office/drawing/2014/main" id="{FE1C6964-4336-DCD8-DC3A-C46A7FFA9CCD}"/>
              </a:ext>
            </a:extLst>
          </p:cNvPr>
          <p:cNvSpPr>
            <a:spLocks noChangeArrowheads="1"/>
          </p:cNvSpPr>
          <p:nvPr/>
        </p:nvSpPr>
        <p:spPr bwMode="auto">
          <a:xfrm>
            <a:off x="290120" y="2206877"/>
            <a:ext cx="4151778" cy="898914"/>
          </a:xfrm>
          <a:prstGeom prst="rect">
            <a:avLst/>
          </a:prstGeom>
          <a:solidFill>
            <a:srgbClr val="FDF6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a:t>
            </a:r>
            <a:r>
              <a:rPr kumimoji="0" lang="es-ES" altLang="es-ES" sz="1600" b="0" i="0" u="none" strike="noStrike" cap="none" normalizeH="0" baseline="0" dirty="0" err="1">
                <a:ln>
                  <a:noFill/>
                </a:ln>
                <a:solidFill>
                  <a:srgbClr val="CB4B16"/>
                </a:solidFill>
                <a:effectLst/>
                <a:latin typeface="Consolas" panose="020B0609020204030204" pitchFamily="49" charset="0"/>
              </a:rPr>
              <a:t>sitioweb</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err="1">
                <a:ln>
                  <a:noFill/>
                </a:ln>
                <a:solidFill>
                  <a:srgbClr val="2AA198"/>
                </a:solidFill>
                <a:effectLst/>
                <a:latin typeface="Consolas" panose="020B0609020204030204" pitchFamily="49" charset="0"/>
              </a:rPr>
              <a:t>DesarrolloWeb</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657B83"/>
                </a:solidFill>
                <a:effectLst/>
                <a:latin typeface="Consolas" panose="020B0609020204030204" pitchFamily="49" charset="0"/>
              </a:rPr>
              <a:t> = </a:t>
            </a:r>
            <a:r>
              <a:rPr kumimoji="0" lang="es-ES" altLang="es-ES" sz="1600" b="0" i="0" u="none" strike="noStrike" cap="none" normalizeH="0" baseline="0" dirty="0">
                <a:ln>
                  <a:noFill/>
                </a:ln>
                <a:solidFill>
                  <a:srgbClr val="2AA198"/>
                </a:solidFill>
                <a:effectLst/>
                <a:latin typeface="Consolas" panose="020B0609020204030204" pitchFamily="49" charset="0"/>
              </a:rPr>
              <a:t>'Bienvenidos a $</a:t>
            </a:r>
            <a:r>
              <a:rPr kumimoji="0" lang="es-ES" altLang="es-ES" sz="1600" b="0" i="0" u="none" strike="noStrike" cap="none" normalizeH="0" baseline="0" dirty="0" err="1">
                <a:ln>
                  <a:noFill/>
                </a:ln>
                <a:solidFill>
                  <a:srgbClr val="2AA198"/>
                </a:solidFill>
                <a:effectLst/>
                <a:latin typeface="Consolas" panose="020B0609020204030204" pitchFamily="49" charset="0"/>
              </a:rPr>
              <a:t>sitioweb</a:t>
            </a:r>
            <a:r>
              <a:rPr kumimoji="0" lang="es-ES" altLang="es-ES" sz="1600" b="0" i="0" u="none" strike="noStrike" cap="none" normalizeH="0" baseline="0" dirty="0">
                <a:ln>
                  <a:noFill/>
                </a:ln>
                <a:solidFill>
                  <a:srgbClr val="2AA198"/>
                </a:solidFill>
                <a:effectLst/>
                <a:latin typeface="Consolas" panose="020B0609020204030204" pitchFamily="49" charset="0"/>
              </a:rPr>
              <a:t>’</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rgbClr val="657B8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600" b="0" i="0" u="none" strike="noStrike" cap="none" normalizeH="0" baseline="0" dirty="0">
                <a:ln>
                  <a:noFill/>
                </a:ln>
                <a:solidFill>
                  <a:srgbClr val="859900"/>
                </a:solidFill>
                <a:effectLst/>
                <a:latin typeface="Consolas" panose="020B0609020204030204" pitchFamily="49" charset="0"/>
              </a:rPr>
              <a:t>echo</a:t>
            </a:r>
            <a:r>
              <a:rPr kumimoji="0" lang="es-ES" altLang="es-ES" sz="1600" b="0" i="0" u="none" strike="noStrike" cap="none" normalizeH="0" baseline="0" dirty="0">
                <a:ln>
                  <a:noFill/>
                </a:ln>
                <a:solidFill>
                  <a:srgbClr val="657B83"/>
                </a:solidFill>
                <a:effectLst/>
                <a:latin typeface="Consolas" panose="020B0609020204030204" pitchFamily="49" charset="0"/>
              </a:rPr>
              <a:t> </a:t>
            </a:r>
            <a:r>
              <a:rPr kumimoji="0" lang="es-ES" altLang="es-ES" sz="1600" b="0" i="0" u="none" strike="noStrike" cap="none" normalizeH="0" baseline="0" dirty="0">
                <a:ln>
                  <a:noFill/>
                </a:ln>
                <a:solidFill>
                  <a:srgbClr val="CB4B16"/>
                </a:solidFill>
                <a:effectLst/>
                <a:latin typeface="Consolas" panose="020B0609020204030204" pitchFamily="49" charset="0"/>
              </a:rPr>
              <a:t>$cadena</a:t>
            </a:r>
            <a:r>
              <a:rPr kumimoji="0" lang="es-ES" altLang="es-ES" sz="1600" b="0" i="0" u="none" strike="noStrike" cap="none" normalizeH="0" baseline="0" dirty="0">
                <a:ln>
                  <a:noFill/>
                </a:ln>
                <a:solidFill>
                  <a:srgbClr val="586E75"/>
                </a:solidFill>
                <a:effectLst/>
                <a:latin typeface="Consolas" panose="020B0609020204030204" pitchFamily="49" charset="0"/>
              </a:rPr>
              <a:t>;</a:t>
            </a:r>
            <a:r>
              <a:rPr kumimoji="0" lang="es-ES" altLang="es-ES" sz="1600" b="0" i="0" u="none" strike="noStrike" cap="none" normalizeH="0" baseline="0" dirty="0">
                <a:ln>
                  <a:noFill/>
                </a:ln>
                <a:solidFill>
                  <a:schemeClr val="tx1"/>
                </a:solidFill>
                <a:effectLst/>
              </a:rPr>
              <a:t> </a:t>
            </a:r>
            <a:endParaRPr kumimoji="0" lang="es-ES" altLang="es-ES" sz="1600" b="0" i="0" u="none" strike="noStrike" cap="none" normalizeH="0" baseline="0" dirty="0">
              <a:ln>
                <a:noFill/>
              </a:ln>
              <a:solidFill>
                <a:schemeClr val="tx1"/>
              </a:solidFill>
              <a:effectLst/>
              <a:latin typeface="Arial" panose="020B0604020202020204" pitchFamily="34" charset="0"/>
            </a:endParaRPr>
          </a:p>
        </p:txBody>
      </p:sp>
      <p:sp>
        <p:nvSpPr>
          <p:cNvPr id="15" name="CuadroTexto 14">
            <a:extLst>
              <a:ext uri="{FF2B5EF4-FFF2-40B4-BE49-F238E27FC236}">
                <a16:creationId xmlns:a16="http://schemas.microsoft.com/office/drawing/2014/main" id="{5409F21E-10B3-CEFF-7C41-687EE7ADED8A}"/>
              </a:ext>
            </a:extLst>
          </p:cNvPr>
          <p:cNvSpPr txBox="1"/>
          <p:nvPr/>
        </p:nvSpPr>
        <p:spPr>
          <a:xfrm>
            <a:off x="267094" y="3242528"/>
            <a:ext cx="8024948" cy="1323439"/>
          </a:xfrm>
          <a:prstGeom prst="rect">
            <a:avLst/>
          </a:prstGeom>
          <a:noFill/>
        </p:spPr>
        <p:txBody>
          <a:bodyPr wrap="square">
            <a:spAutoFit/>
          </a:bodyPr>
          <a:lstStyle/>
          <a:p>
            <a:r>
              <a:rPr lang="es-ES" sz="1600" dirty="0">
                <a:solidFill>
                  <a:schemeClr val="dk1"/>
                </a:solidFill>
                <a:latin typeface="Lato"/>
                <a:ea typeface="Lato"/>
                <a:cs typeface="Lato"/>
              </a:rPr>
              <a:t>Este código fuente es prácticamente igual que el anterior, con la salvedad que estamos usando cadenas delimitadas por comillas simples. </a:t>
            </a:r>
          </a:p>
          <a:p>
            <a:endParaRPr lang="es-ES" sz="1600" dirty="0">
              <a:solidFill>
                <a:schemeClr val="dk1"/>
              </a:solidFill>
              <a:latin typeface="Lato"/>
              <a:ea typeface="Lato"/>
              <a:cs typeface="Lato"/>
            </a:endParaRPr>
          </a:p>
          <a:p>
            <a:r>
              <a:rPr lang="es-ES" sz="1600" dirty="0">
                <a:solidFill>
                  <a:schemeClr val="dk1"/>
                </a:solidFill>
                <a:latin typeface="Lato"/>
                <a:ea typeface="Lato"/>
                <a:cs typeface="Lato"/>
              </a:rPr>
              <a:t>La salida es sensiblemente distinta, en este caso nos mostraría "Bienvenidos a $</a:t>
            </a:r>
            <a:r>
              <a:rPr lang="es-ES" sz="1600" dirty="0" err="1">
                <a:solidFill>
                  <a:schemeClr val="dk1"/>
                </a:solidFill>
                <a:latin typeface="Lato"/>
                <a:ea typeface="Lato"/>
                <a:cs typeface="Lato"/>
              </a:rPr>
              <a:t>sitioweb</a:t>
            </a:r>
            <a:r>
              <a:rPr lang="es-ES" sz="1600" dirty="0">
                <a:solidFill>
                  <a:schemeClr val="dk1"/>
                </a:solidFill>
                <a:latin typeface="Lato"/>
                <a:ea typeface="Lato"/>
                <a:cs typeface="Lato"/>
              </a:rPr>
              <a:t>", dado que no realiza la interpolación de la variable.</a:t>
            </a:r>
          </a:p>
        </p:txBody>
      </p:sp>
    </p:spTree>
    <p:extLst>
      <p:ext uri="{BB962C8B-B14F-4D97-AF65-F5344CB8AC3E}">
        <p14:creationId xmlns:p14="http://schemas.microsoft.com/office/powerpoint/2010/main" val="790137486"/>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0417568A-2F7C-4D71-9B04-7CE02F4E0C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89C6D3-1BD4-4324-8254-1EE5F83FF549}">
  <ds:schemaRefs>
    <ds:schemaRef ds:uri="http://schemas.microsoft.com/sharepoint/v3/contenttype/forms"/>
  </ds:schemaRefs>
</ds:datastoreItem>
</file>

<file path=customXml/itemProps3.xml><?xml version="1.0" encoding="utf-8"?>
<ds:datastoreItem xmlns:ds="http://schemas.openxmlformats.org/officeDocument/2006/customXml" ds:itemID="{87248777-B525-42B2-86AD-53E2597C2DFD}">
  <ds:schemaRefs>
    <ds:schemaRef ds:uri="http://schemas.microsoft.com/office/infopath/2007/PartnerControls"/>
    <ds:schemaRef ds:uri="http://schemas.microsoft.com/office/2006/documentManagement/types"/>
    <ds:schemaRef ds:uri="http://purl.org/dc/dcmitype/"/>
    <ds:schemaRef ds:uri="cddffda1-743c-4ef1-b61a-94d8ea38e423"/>
    <ds:schemaRef ds:uri="http://schemas.microsoft.com/office/2006/metadata/properties"/>
    <ds:schemaRef ds:uri="http://www.w3.org/XML/1998/namespace"/>
    <ds:schemaRef ds:uri="http://purl.org/dc/elements/1.1/"/>
    <ds:schemaRef ds:uri="b238f60b-93df-48e1-afe7-e53c24212f34"/>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24129</TotalTime>
  <Words>2255</Words>
  <Application>Microsoft Office PowerPoint</Application>
  <PresentationFormat>Presentación en pantalla (16:9)</PresentationFormat>
  <Paragraphs>140</Paragraphs>
  <Slides>21</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Helvetica Neue</vt:lpstr>
      <vt:lpstr>Consolas</vt:lpstr>
      <vt:lpstr>Roboto</vt:lpstr>
      <vt:lpstr>Arial</vt:lpstr>
      <vt:lpstr>Calibri</vt:lpstr>
      <vt:lpstr>Lato</vt:lpstr>
      <vt:lpstr>Raleway</vt:lpstr>
      <vt:lpstr>Antonio template</vt:lpstr>
      <vt:lpstr>Cadenas o strings en PHP</vt:lpstr>
      <vt:lpstr>Licencia</vt:lpstr>
      <vt:lpstr>Presentación de PowerPoint</vt:lpstr>
      <vt:lpstr>Presentación de PowerPoint</vt:lpstr>
      <vt:lpstr>Presentación de PowerPoint</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Literales de cadena con comillas dobles o comillas simples</vt:lpstr>
      <vt:lpstr>Funciones de cadenas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59</cp:revision>
  <dcterms:modified xsi:type="dcterms:W3CDTF">2024-08-29T17:31:12Z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