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4"/>
  </p:sldMasterIdLst>
  <p:notesMasterIdLst>
    <p:notesMasterId r:id="rId25"/>
  </p:notesMasterIdLst>
  <p:sldIdLst>
    <p:sldId id="475" r:id="rId5"/>
    <p:sldId id="476" r:id="rId6"/>
    <p:sldId id="477" r:id="rId7"/>
    <p:sldId id="461" r:id="rId8"/>
    <p:sldId id="499" r:id="rId9"/>
    <p:sldId id="556" r:id="rId10"/>
    <p:sldId id="557" r:id="rId11"/>
    <p:sldId id="558" r:id="rId12"/>
    <p:sldId id="559" r:id="rId13"/>
    <p:sldId id="560" r:id="rId14"/>
    <p:sldId id="561" r:id="rId15"/>
    <p:sldId id="562" r:id="rId16"/>
    <p:sldId id="563" r:id="rId17"/>
    <p:sldId id="564" r:id="rId18"/>
    <p:sldId id="565" r:id="rId19"/>
    <p:sldId id="566" r:id="rId20"/>
    <p:sldId id="567" r:id="rId21"/>
    <p:sldId id="568" r:id="rId22"/>
    <p:sldId id="569" r:id="rId23"/>
    <p:sldId id="570" r:id="rId24"/>
  </p:sldIdLst>
  <p:sldSz cx="9144000" cy="5143500" type="screen16x9"/>
  <p:notesSz cx="6858000" cy="9144000"/>
  <p:embeddedFontLst>
    <p:embeddedFont>
      <p:font typeface="Consolas" panose="020B0609020204030204" pitchFamily="49" charset="0"/>
      <p:regular r:id="rId26"/>
      <p:bold r:id="rId27"/>
      <p:italic r:id="rId28"/>
      <p:boldItalic r:id="rId29"/>
    </p:embeddedFont>
    <p:embeddedFont>
      <p:font typeface="Lato" panose="020F0502020204030203" pitchFamily="34" charset="0"/>
      <p:regular r:id="rId30"/>
      <p:bold r:id="rId31"/>
      <p:italic r:id="rId32"/>
      <p:boldItalic r:id="rId33"/>
    </p:embeddedFont>
    <p:embeddedFont>
      <p:font typeface="Raleway" pitchFamily="2" charset="0"/>
      <p:regular r:id="rId34"/>
      <p:bold r:id="rId35"/>
      <p:italic r:id="rId36"/>
      <p:boldItalic r:id="rId37"/>
    </p:embeddedFont>
    <p:embeddedFont>
      <p:font typeface="Roboto" panose="02000000000000000000"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98665B7-6574-423E-A4B5-A6C020D860FF}">
  <a:tblStyle styleId="{C98665B7-6574-423E-A4B5-A6C020D860F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A8698C-63BC-4B6A-AE92-7E62379B444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748" y="5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17.xml"/><Relationship Id="rId34" Type="http://schemas.openxmlformats.org/officeDocument/2006/relationships/font" Target="fonts/font9.fntdata"/><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6.fntdata"/><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20" Type="http://schemas.openxmlformats.org/officeDocument/2006/relationships/slide" Target="slides/slide16.xml"/><Relationship Id="rId41"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8" name="7 Rectángulo"/>
          <p:cNvSpPr/>
          <p:nvPr userDrawn="1"/>
        </p:nvSpPr>
        <p:spPr>
          <a:xfrm>
            <a:off x="0" y="4786328"/>
            <a:ext cx="9144000" cy="357172"/>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2">
                    <a:lumMod val="50000"/>
                  </a:schemeClr>
                </a:solidFill>
              </a:rPr>
              <a:t>Antonio Pérez</a:t>
            </a:r>
          </a:p>
        </p:txBody>
      </p:sp>
      <p:sp>
        <p:nvSpPr>
          <p:cNvPr id="10" name="Google Shape;10;p2"/>
          <p:cNvSpPr txBox="1">
            <a:spLocks noGrp="1"/>
          </p:cNvSpPr>
          <p:nvPr>
            <p:ph type="ctrTitle"/>
          </p:nvPr>
        </p:nvSpPr>
        <p:spPr>
          <a:xfrm>
            <a:off x="645225" y="2762725"/>
            <a:ext cx="67365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400"/>
              <a:buNone/>
              <a:defRPr sz="4400">
                <a:solidFill>
                  <a:schemeClr val="dk2"/>
                </a:solidFill>
              </a:defRPr>
            </a:lvl1pPr>
            <a:lvl2pPr lvl="1">
              <a:spcBef>
                <a:spcPts val="0"/>
              </a:spcBef>
              <a:spcAft>
                <a:spcPts val="0"/>
              </a:spcAft>
              <a:buClr>
                <a:schemeClr val="dk2"/>
              </a:buClr>
              <a:buSzPts val="4400"/>
              <a:buNone/>
              <a:defRPr sz="4400">
                <a:solidFill>
                  <a:schemeClr val="dk2"/>
                </a:solidFill>
              </a:defRPr>
            </a:lvl2pPr>
            <a:lvl3pPr lvl="2">
              <a:spcBef>
                <a:spcPts val="0"/>
              </a:spcBef>
              <a:spcAft>
                <a:spcPts val="0"/>
              </a:spcAft>
              <a:buClr>
                <a:schemeClr val="dk2"/>
              </a:buClr>
              <a:buSzPts val="4400"/>
              <a:buNone/>
              <a:defRPr sz="4400">
                <a:solidFill>
                  <a:schemeClr val="dk2"/>
                </a:solidFill>
              </a:defRPr>
            </a:lvl3pPr>
            <a:lvl4pPr lvl="3">
              <a:spcBef>
                <a:spcPts val="0"/>
              </a:spcBef>
              <a:spcAft>
                <a:spcPts val="0"/>
              </a:spcAft>
              <a:buClr>
                <a:schemeClr val="dk2"/>
              </a:buClr>
              <a:buSzPts val="4400"/>
              <a:buNone/>
              <a:defRPr sz="4400">
                <a:solidFill>
                  <a:schemeClr val="dk2"/>
                </a:solidFill>
              </a:defRPr>
            </a:lvl4pPr>
            <a:lvl5pPr lvl="4">
              <a:spcBef>
                <a:spcPts val="0"/>
              </a:spcBef>
              <a:spcAft>
                <a:spcPts val="0"/>
              </a:spcAft>
              <a:buClr>
                <a:schemeClr val="dk2"/>
              </a:buClr>
              <a:buSzPts val="4400"/>
              <a:buNone/>
              <a:defRPr sz="4400">
                <a:solidFill>
                  <a:schemeClr val="dk2"/>
                </a:solidFill>
              </a:defRPr>
            </a:lvl5pPr>
            <a:lvl6pPr lvl="5">
              <a:spcBef>
                <a:spcPts val="0"/>
              </a:spcBef>
              <a:spcAft>
                <a:spcPts val="0"/>
              </a:spcAft>
              <a:buClr>
                <a:schemeClr val="dk2"/>
              </a:buClr>
              <a:buSzPts val="4400"/>
              <a:buNone/>
              <a:defRPr sz="4400">
                <a:solidFill>
                  <a:schemeClr val="dk2"/>
                </a:solidFill>
              </a:defRPr>
            </a:lvl6pPr>
            <a:lvl7pPr lvl="6">
              <a:spcBef>
                <a:spcPts val="0"/>
              </a:spcBef>
              <a:spcAft>
                <a:spcPts val="0"/>
              </a:spcAft>
              <a:buClr>
                <a:schemeClr val="dk2"/>
              </a:buClr>
              <a:buSzPts val="4400"/>
              <a:buNone/>
              <a:defRPr sz="4400">
                <a:solidFill>
                  <a:schemeClr val="dk2"/>
                </a:solidFill>
              </a:defRPr>
            </a:lvl7pPr>
            <a:lvl8pPr lvl="7">
              <a:spcBef>
                <a:spcPts val="0"/>
              </a:spcBef>
              <a:spcAft>
                <a:spcPts val="0"/>
              </a:spcAft>
              <a:buClr>
                <a:schemeClr val="dk2"/>
              </a:buClr>
              <a:buSzPts val="4400"/>
              <a:buNone/>
              <a:defRPr sz="4400">
                <a:solidFill>
                  <a:schemeClr val="dk2"/>
                </a:solidFill>
              </a:defRPr>
            </a:lvl8pPr>
            <a:lvl9pPr lvl="8">
              <a:spcBef>
                <a:spcPts val="0"/>
              </a:spcBef>
              <a:spcAft>
                <a:spcPts val="0"/>
              </a:spcAft>
              <a:buClr>
                <a:schemeClr val="dk2"/>
              </a:buClr>
              <a:buSzPts val="4400"/>
              <a:buNone/>
              <a:defRPr sz="4400">
                <a:solidFill>
                  <a:schemeClr val="dk2"/>
                </a:solidFill>
              </a:defRPr>
            </a:lvl9pPr>
          </a:lstStyle>
          <a:p>
            <a:endParaRPr/>
          </a:p>
        </p:txBody>
      </p:sp>
      <p:sp>
        <p:nvSpPr>
          <p:cNvPr id="11" name="Google Shape;11;p2"/>
          <p:cNvSpPr/>
          <p:nvPr/>
        </p:nvSpPr>
        <p:spPr>
          <a:xfrm>
            <a:off x="5938246" y="2533163"/>
            <a:ext cx="7218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2533163"/>
            <a:ext cx="7218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2533163"/>
            <a:ext cx="7218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2533163"/>
            <a:ext cx="52167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6 Marcador de número de diapositiva"/>
          <p:cNvSpPr>
            <a:spLocks noGrp="1"/>
          </p:cNvSpPr>
          <p:nvPr>
            <p:ph type="sldNum" idx="10"/>
          </p:nvPr>
        </p:nvSpPr>
        <p:spPr>
          <a:xfrm>
            <a:off x="8215338" y="4830000"/>
            <a:ext cx="548700" cy="313500"/>
          </a:xfrm>
          <a:prstGeom prst="rect">
            <a:avLst/>
          </a:prstGeom>
        </p:spPr>
        <p:txBody>
          <a:bodyPr/>
          <a:lstStyle>
            <a:lvl1pPr>
              <a:defRPr>
                <a:solidFill>
                  <a:schemeClr val="bg2">
                    <a:lumMod val="50000"/>
                  </a:schemeClr>
                </a:solidFill>
              </a:defRPr>
            </a:lvl1pPr>
          </a:lstStyle>
          <a:p>
            <a:fld id="{00000000-1234-1234-1234-123412341234}" type="slidenum">
              <a:rPr lang="es-ES" smtClean="0"/>
              <a:pPr/>
              <a:t>‹Nº›</a:t>
            </a:fld>
            <a:endParaRPr lang="es-ES" dirty="0"/>
          </a:p>
        </p:txBody>
      </p:sp>
      <p:pic>
        <p:nvPicPr>
          <p:cNvPr id="1026" name="Picture 2" descr="Fundación San Pablo Andalucía CEU">
            <a:extLst>
              <a:ext uri="{FF2B5EF4-FFF2-40B4-BE49-F238E27FC236}">
                <a16:creationId xmlns:a16="http://schemas.microsoft.com/office/drawing/2014/main" id="{CEF3EC28-BA67-CE68-5ADD-DC141BC6F9A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81661" y="-20588"/>
            <a:ext cx="1876251" cy="9165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3" name="Google Shape;33;p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Clr>
                <a:schemeClr val="accent6"/>
              </a:buClr>
              <a:buSzPts val="1800"/>
              <a:buChar char="▷"/>
              <a:defRPr>
                <a:solidFill>
                  <a:schemeClr val="dk1"/>
                </a:solidFill>
              </a:defRPr>
            </a:lvl1pPr>
            <a:lvl2pPr marL="914400" lvl="1" indent="-381000">
              <a:spcBef>
                <a:spcPts val="0"/>
              </a:spcBef>
              <a:spcAft>
                <a:spcPts val="0"/>
              </a:spcAft>
              <a:buClr>
                <a:schemeClr val="dk1"/>
              </a:buClr>
              <a:buSzPts val="2400"/>
              <a:buChar char="○"/>
              <a:defRPr>
                <a:solidFill>
                  <a:schemeClr val="dk1"/>
                </a:solidFill>
              </a:defRPr>
            </a:lvl2pPr>
            <a:lvl3pPr marL="1371600" lvl="2" indent="-381000">
              <a:spcBef>
                <a:spcPts val="0"/>
              </a:spcBef>
              <a:spcAft>
                <a:spcPts val="0"/>
              </a:spcAft>
              <a:buClr>
                <a:schemeClr val="dk1"/>
              </a:buClr>
              <a:buSzPts val="2400"/>
              <a:buChar char="■"/>
              <a:defRPr>
                <a:solidFill>
                  <a:schemeClr val="dk1"/>
                </a:solidFill>
              </a:defRPr>
            </a:lvl3pPr>
            <a:lvl4pPr marL="1828800" lvl="3" indent="-381000">
              <a:spcBef>
                <a:spcPts val="0"/>
              </a:spcBef>
              <a:spcAft>
                <a:spcPts val="0"/>
              </a:spcAft>
              <a:buClr>
                <a:schemeClr val="dk1"/>
              </a:buClr>
              <a:buSzPts val="2400"/>
              <a:buChar char="●"/>
              <a:defRPr>
                <a:solidFill>
                  <a:schemeClr val="dk1"/>
                </a:solidFill>
              </a:defRPr>
            </a:lvl4pPr>
            <a:lvl5pPr marL="2286000" lvl="4" indent="-381000">
              <a:spcBef>
                <a:spcPts val="0"/>
              </a:spcBef>
              <a:spcAft>
                <a:spcPts val="0"/>
              </a:spcAft>
              <a:buClr>
                <a:schemeClr val="dk1"/>
              </a:buClr>
              <a:buSzPts val="2400"/>
              <a:buChar char="○"/>
              <a:defRPr>
                <a:solidFill>
                  <a:schemeClr val="dk1"/>
                </a:solidFill>
              </a:defRPr>
            </a:lvl5pPr>
            <a:lvl6pPr marL="2743200" lvl="5" indent="-381000">
              <a:spcBef>
                <a:spcPts val="0"/>
              </a:spcBef>
              <a:spcAft>
                <a:spcPts val="0"/>
              </a:spcAft>
              <a:buClr>
                <a:schemeClr val="dk1"/>
              </a:buClr>
              <a:buSzPts val="2400"/>
              <a:buChar char="■"/>
              <a:defRPr>
                <a:solidFill>
                  <a:schemeClr val="dk1"/>
                </a:solidFill>
              </a:defRPr>
            </a:lvl6pPr>
            <a:lvl7pPr marL="3200400" lvl="6" indent="-381000">
              <a:spcBef>
                <a:spcPts val="0"/>
              </a:spcBef>
              <a:spcAft>
                <a:spcPts val="0"/>
              </a:spcAft>
              <a:buClr>
                <a:schemeClr val="dk1"/>
              </a:buClr>
              <a:buSzPts val="2400"/>
              <a:buChar char="●"/>
              <a:defRPr>
                <a:solidFill>
                  <a:schemeClr val="dk1"/>
                </a:solidFill>
              </a:defRPr>
            </a:lvl7pPr>
            <a:lvl8pPr marL="3657600" lvl="7" indent="-381000">
              <a:spcBef>
                <a:spcPts val="0"/>
              </a:spcBef>
              <a:spcAft>
                <a:spcPts val="0"/>
              </a:spcAft>
              <a:buClr>
                <a:schemeClr val="dk1"/>
              </a:buClr>
              <a:buSzPts val="2400"/>
              <a:buChar char="○"/>
              <a:defRPr>
                <a:solidFill>
                  <a:schemeClr val="dk1"/>
                </a:solidFill>
              </a:defRPr>
            </a:lvl8pPr>
            <a:lvl9pPr marL="4114800" lvl="8" indent="-381000">
              <a:spcBef>
                <a:spcPts val="0"/>
              </a:spcBef>
              <a:spcAft>
                <a:spcPts val="0"/>
              </a:spcAft>
              <a:buClr>
                <a:schemeClr val="dk1"/>
              </a:buClr>
              <a:buSzPts val="2400"/>
              <a:buChar char="■"/>
              <a:defRPr>
                <a:solidFill>
                  <a:schemeClr val="dk1"/>
                </a:solidFill>
              </a:defRPr>
            </a:lvl9pPr>
          </a:lstStyle>
          <a:p>
            <a:endParaRPr/>
          </a:p>
        </p:txBody>
      </p:sp>
      <p:sp>
        <p:nvSpPr>
          <p:cNvPr id="34" name="Google Shape;34;p5"/>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10 Rectángulo"/>
          <p:cNvSpPr/>
          <p:nvPr userDrawn="1"/>
        </p:nvSpPr>
        <p:spPr>
          <a:xfrm>
            <a:off x="0" y="4786328"/>
            <a:ext cx="9144000" cy="357172"/>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2">
                    <a:lumMod val="50000"/>
                  </a:schemeClr>
                </a:solidFill>
              </a:rPr>
              <a:t>Antonio Pérez</a:t>
            </a:r>
          </a:p>
        </p:txBody>
      </p:sp>
      <p:sp>
        <p:nvSpPr>
          <p:cNvPr id="12" name="6 Marcador de número de diapositiva"/>
          <p:cNvSpPr>
            <a:spLocks noGrp="1"/>
          </p:cNvSpPr>
          <p:nvPr>
            <p:ph type="sldNum" idx="10"/>
          </p:nvPr>
        </p:nvSpPr>
        <p:spPr>
          <a:xfrm>
            <a:off x="8215338" y="4830000"/>
            <a:ext cx="548700" cy="313500"/>
          </a:xfrm>
          <a:prstGeom prst="rect">
            <a:avLst/>
          </a:prstGeom>
        </p:spPr>
        <p:txBody>
          <a:bodyPr/>
          <a:lstStyle>
            <a:lvl1pPr>
              <a:defRPr>
                <a:solidFill>
                  <a:schemeClr val="bg2">
                    <a:lumMod val="50000"/>
                  </a:schemeClr>
                </a:solidFill>
              </a:defRPr>
            </a:lvl1pPr>
          </a:lstStyle>
          <a:p>
            <a:fld id="{00000000-1234-1234-1234-123412341234}" type="slidenum">
              <a:rPr lang="es-ES" smtClean="0"/>
              <a:pPr/>
              <a:t>‹Nº›</a:t>
            </a:fld>
            <a:endParaRPr lang="es-ES" dirty="0"/>
          </a:p>
        </p:txBody>
      </p:sp>
    </p:spTree>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type="obj">
  <p:cSld name="Título y objetos">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822960" y="214953"/>
            <a:ext cx="7543800" cy="1088068"/>
          </a:xfrm>
          <a:prstGeom prst="rect">
            <a:avLst/>
          </a:prstGeom>
          <a:noFill/>
          <a:ln>
            <a:noFill/>
          </a:ln>
        </p:spPr>
        <p:txBody>
          <a:bodyPr spcFirstLastPara="1" wrap="square" lIns="68569" tIns="34275" rIns="68569" bIns="34275" anchor="b" anchorCtr="0">
            <a:noAutofit/>
          </a:bodyPr>
          <a:lstStyle>
            <a:lvl1pPr marR="0" lvl="0" algn="l">
              <a:lnSpc>
                <a:spcPct val="85000"/>
              </a:lnSpc>
              <a:spcBef>
                <a:spcPts val="0"/>
              </a:spcBef>
              <a:spcAft>
                <a:spcPts val="0"/>
              </a:spcAft>
              <a:buClr>
                <a:srgbClr val="3F3F3F"/>
              </a:buClr>
              <a:buSzPts val="4800"/>
              <a:buFont typeface="Calibri"/>
              <a:buNone/>
              <a:defRPr sz="3600" b="0" i="0" u="none" strike="noStrike" cap="none">
                <a:solidFill>
                  <a:srgbClr val="3F3F3F"/>
                </a:solidFill>
                <a:latin typeface="Calibri"/>
                <a:ea typeface="Calibri"/>
                <a:cs typeface="Calibri"/>
                <a:sym typeface="Calibri"/>
              </a:defRPr>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
        <p:nvSpPr>
          <p:cNvPr id="29" name="Google Shape;29;p3"/>
          <p:cNvSpPr txBox="1">
            <a:spLocks noGrp="1"/>
          </p:cNvSpPr>
          <p:nvPr>
            <p:ph type="body" idx="1"/>
          </p:nvPr>
        </p:nvSpPr>
        <p:spPr>
          <a:xfrm>
            <a:off x="822960" y="1384301"/>
            <a:ext cx="7543800" cy="3017520"/>
          </a:xfrm>
          <a:prstGeom prst="rect">
            <a:avLst/>
          </a:prstGeom>
          <a:noFill/>
          <a:ln>
            <a:noFill/>
          </a:ln>
        </p:spPr>
        <p:txBody>
          <a:bodyPr spcFirstLastPara="1" wrap="square" lIns="0" tIns="34275" rIns="0" bIns="34275" anchor="t" anchorCtr="0">
            <a:noAutofit/>
          </a:bodyPr>
          <a:lstStyle>
            <a:lvl1pPr marL="342900" marR="0" lvl="0" indent="-266700" algn="l">
              <a:lnSpc>
                <a:spcPct val="90000"/>
              </a:lnSpc>
              <a:spcBef>
                <a:spcPts val="900"/>
              </a:spcBef>
              <a:spcAft>
                <a:spcPts val="0"/>
              </a:spcAft>
              <a:buClr>
                <a:schemeClr val="accent1"/>
              </a:buClr>
              <a:buSzPts val="2000"/>
              <a:buFont typeface="Calibri"/>
              <a:buChar char=" "/>
              <a:defRPr sz="1500" b="0" i="0" u="none" strike="noStrike" cap="none">
                <a:solidFill>
                  <a:srgbClr val="3F3F3F"/>
                </a:solidFill>
                <a:latin typeface="Calibri"/>
                <a:ea typeface="Calibri"/>
                <a:cs typeface="Calibri"/>
                <a:sym typeface="Calibri"/>
              </a:defRPr>
            </a:lvl1pPr>
            <a:lvl2pPr marL="685800" marR="0" lvl="1" indent="-257175" algn="l">
              <a:lnSpc>
                <a:spcPct val="90000"/>
              </a:lnSpc>
              <a:spcBef>
                <a:spcPts val="150"/>
              </a:spcBef>
              <a:spcAft>
                <a:spcPts val="0"/>
              </a:spcAft>
              <a:buClr>
                <a:schemeClr val="accent1"/>
              </a:buClr>
              <a:buSzPts val="1800"/>
              <a:buFont typeface="Calibri"/>
              <a:buChar char="◦"/>
              <a:defRPr sz="1400" b="0" i="0" u="none" strike="noStrike" cap="none">
                <a:solidFill>
                  <a:srgbClr val="3F3F3F"/>
                </a:solidFill>
                <a:latin typeface="Calibri"/>
                <a:ea typeface="Calibri"/>
                <a:cs typeface="Calibri"/>
                <a:sym typeface="Calibri"/>
              </a:defRPr>
            </a:lvl2pPr>
            <a:lvl3pPr marL="1028700" marR="0" lvl="2"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3pPr>
            <a:lvl4pPr marL="1371600" marR="0" lvl="3"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4pPr>
            <a:lvl5pPr marL="1714500" marR="0" lvl="4"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5pPr>
            <a:lvl6pPr marL="2057400" marR="0" lvl="5"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6pPr>
            <a:lvl7pPr marL="2400300" marR="0" lvl="6"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7pPr>
            <a:lvl8pPr marL="2743200" marR="0" lvl="7"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8pPr>
            <a:lvl9pPr marL="3086100" marR="0" lvl="8" indent="-238125" algn="l">
              <a:lnSpc>
                <a:spcPct val="90000"/>
              </a:lnSpc>
              <a:spcBef>
                <a:spcPts val="300"/>
              </a:spcBef>
              <a:spcAft>
                <a:spcPts val="30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Ref idx="1003">
        <a:schemeClr val="bg1"/>
      </p:bgRef>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5" name="4 Rectángulo"/>
          <p:cNvSpPr/>
          <p:nvPr userDrawn="1"/>
        </p:nvSpPr>
        <p:spPr>
          <a:xfrm>
            <a:off x="0" y="4786328"/>
            <a:ext cx="9144000" cy="357172"/>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2">
                    <a:lumMod val="50000"/>
                  </a:schemeClr>
                </a:solidFill>
              </a:rPr>
              <a:t>Antonio Pérez</a:t>
            </a:r>
          </a:p>
        </p:txBody>
      </p:sp>
      <p:sp>
        <p:nvSpPr>
          <p:cNvPr id="9" name="6 Marcador de número de diapositiva"/>
          <p:cNvSpPr txBox="1">
            <a:spLocks/>
          </p:cNvSpPr>
          <p:nvPr userDrawn="1"/>
        </p:nvSpPr>
        <p:spPr>
          <a:xfrm>
            <a:off x="8215338" y="4830000"/>
            <a:ext cx="548700" cy="313500"/>
          </a:xfrm>
          <a:prstGeom prst="rect">
            <a:avLst/>
          </a:prstGeom>
        </p:spPr>
        <p:txBody>
          <a:bodyPr/>
          <a:lstStyle>
            <a:lvl1pPr>
              <a:defRPr>
                <a:solidFill>
                  <a:schemeClr val="bg2">
                    <a:lumMod val="50000"/>
                  </a:schemeClr>
                </a:solidFill>
              </a:defRPr>
            </a:lvl1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ES" sz="1400" b="0" i="0" u="none" strike="noStrike" kern="0" cap="none" spc="0" normalizeH="0" baseline="0" noProof="0" smtClean="0">
                <a:ln>
                  <a:noFill/>
                </a:ln>
                <a:solidFill>
                  <a:schemeClr val="bg2">
                    <a:lumMod val="50000"/>
                  </a:schemeClr>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‹Nº›</a:t>
            </a:fld>
            <a:endParaRPr kumimoji="0" lang="es-ES" sz="1400" b="0" i="0" u="none" strike="noStrike" kern="0" cap="none" spc="0" normalizeH="0" baseline="0" noProof="0" dirty="0">
              <a:ln>
                <a:noFill/>
              </a:ln>
              <a:solidFill>
                <a:schemeClr val="bg2">
                  <a:lumMod val="50000"/>
                </a:schemeClr>
              </a:solidFill>
              <a:effectLst/>
              <a:uLnTx/>
              <a:uFillTx/>
              <a:latin typeface="Arial"/>
              <a:ea typeface="Arial"/>
              <a:cs typeface="Arial"/>
              <a:sym typeface="Arial"/>
            </a:endParaRPr>
          </a:p>
        </p:txBody>
      </p:sp>
      <p:pic>
        <p:nvPicPr>
          <p:cNvPr id="2" name="Picture 2" descr="Fundación San Pablo Andalucía CEU">
            <a:extLst>
              <a:ext uri="{FF2B5EF4-FFF2-40B4-BE49-F238E27FC236}">
                <a16:creationId xmlns:a16="http://schemas.microsoft.com/office/drawing/2014/main" id="{74345235-FC91-C3EB-EE17-3CFF404B16EF}"/>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7381661" y="-20588"/>
            <a:ext cx="1876251" cy="91651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8" r:id="rId1"/>
    <p:sldLayoutId id="2147483651" r:id="rId2"/>
    <p:sldLayoutId id="2147483659"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creativecommons.org/licenses/by-nc-nd/4.0/"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2"/>
          <p:cNvSpPr txBox="1">
            <a:spLocks noGrp="1"/>
          </p:cNvSpPr>
          <p:nvPr>
            <p:ph type="ctrTitle"/>
          </p:nvPr>
        </p:nvSpPr>
        <p:spPr>
          <a:xfrm>
            <a:off x="285720" y="2762725"/>
            <a:ext cx="8246720" cy="1159800"/>
          </a:xfrm>
          <a:prstGeom prst="rect">
            <a:avLst/>
          </a:prstGeom>
        </p:spPr>
        <p:txBody>
          <a:bodyPr spcFirstLastPara="1" wrap="square" lIns="91425" tIns="91425" rIns="91425" bIns="91425" anchor="t" anchorCtr="0">
            <a:noAutofit/>
          </a:bodyPr>
          <a:lstStyle/>
          <a:p>
            <a:pPr lvl="0"/>
            <a:r>
              <a:rPr lang="sv-SE" sz="4000" dirty="0"/>
              <a:t>Funciones de comprobación de datos</a:t>
            </a:r>
            <a:endParaRPr lang="es-ES"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827584" y="253652"/>
            <a:ext cx="6462600" cy="857400"/>
          </a:xfrm>
        </p:spPr>
        <p:txBody>
          <a:bodyPr/>
          <a:lstStyle/>
          <a:p>
            <a:pPr algn="l"/>
            <a:endParaRPr lang="es-ES" b="0" i="0" dirty="0">
              <a:solidFill>
                <a:srgbClr val="000000"/>
              </a:solidFill>
              <a:effectLst/>
              <a:latin typeface="Roboto" panose="02000000000000000000" pitchFamily="2" charset="0"/>
            </a:endParaRP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10</a:t>
            </a:fld>
            <a:endParaRPr lang="es-ES" dirty="0"/>
          </a:p>
        </p:txBody>
      </p:sp>
      <p:sp>
        <p:nvSpPr>
          <p:cNvPr id="12" name="Marcador de texto 11">
            <a:extLst>
              <a:ext uri="{FF2B5EF4-FFF2-40B4-BE49-F238E27FC236}">
                <a16:creationId xmlns:a16="http://schemas.microsoft.com/office/drawing/2014/main" id="{90697A68-85C6-7BA0-B29A-E6218C4C04B6}"/>
              </a:ext>
            </a:extLst>
          </p:cNvPr>
          <p:cNvSpPr>
            <a:spLocks noGrp="1"/>
          </p:cNvSpPr>
          <p:nvPr>
            <p:ph type="body" idx="1"/>
          </p:nvPr>
        </p:nvSpPr>
        <p:spPr>
          <a:xfrm>
            <a:off x="611560" y="1337548"/>
            <a:ext cx="7920880" cy="3552300"/>
          </a:xfrm>
        </p:spPr>
        <p:txBody>
          <a:bodyPr/>
          <a:lstStyle/>
          <a:p>
            <a:r>
              <a:rPr lang="es-ES" dirty="0"/>
              <a:t>Funciones </a:t>
            </a:r>
            <a:r>
              <a:rPr lang="es-ES" dirty="0" err="1"/>
              <a:t>ctype</a:t>
            </a:r>
            <a:r>
              <a:rPr lang="es-ES" dirty="0"/>
              <a:t>_</a:t>
            </a:r>
          </a:p>
          <a:p>
            <a:endParaRPr lang="es-ES" dirty="0"/>
          </a:p>
          <a:p>
            <a:endParaRPr lang="es-ES" dirty="0"/>
          </a:p>
          <a:p>
            <a:r>
              <a:rPr lang="es-ES" dirty="0"/>
              <a:t>Las funciones </a:t>
            </a:r>
            <a:r>
              <a:rPr lang="es-ES" dirty="0" err="1"/>
              <a:t>ctype</a:t>
            </a:r>
            <a:r>
              <a:rPr lang="es-ES" dirty="0"/>
              <a:t>_ son un conjunto de funciones booleanas que devuelven si todos los caracteres de una cadena son de una categoría determinada, de acuerdo con el juego de caracteres local. </a:t>
            </a:r>
          </a:p>
        </p:txBody>
      </p:sp>
    </p:spTree>
    <p:extLst>
      <p:ext uri="{BB962C8B-B14F-4D97-AF65-F5344CB8AC3E}">
        <p14:creationId xmlns:p14="http://schemas.microsoft.com/office/powerpoint/2010/main" val="3526708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11</a:t>
            </a:fld>
            <a:endParaRPr lang="es-ES" dirty="0"/>
          </a:p>
        </p:txBody>
      </p:sp>
      <p:sp>
        <p:nvSpPr>
          <p:cNvPr id="6" name="CuadroTexto 5">
            <a:extLst>
              <a:ext uri="{FF2B5EF4-FFF2-40B4-BE49-F238E27FC236}">
                <a16:creationId xmlns:a16="http://schemas.microsoft.com/office/drawing/2014/main" id="{296ECD00-B3BA-20BB-0522-0BEF582D6CA1}"/>
              </a:ext>
            </a:extLst>
          </p:cNvPr>
          <p:cNvSpPr txBox="1"/>
          <p:nvPr/>
        </p:nvSpPr>
        <p:spPr>
          <a:xfrm>
            <a:off x="371030" y="24711"/>
            <a:ext cx="8208912" cy="461665"/>
          </a:xfrm>
          <a:prstGeom prst="rect">
            <a:avLst/>
          </a:prstGeom>
          <a:noFill/>
        </p:spPr>
        <p:txBody>
          <a:bodyPr wrap="square">
            <a:spAutoFit/>
          </a:bodyPr>
          <a:lstStyle/>
          <a:p>
            <a:pPr marL="457200" marR="0" lvl="0" indent="-342900" algn="l" defTabSz="914400" rtl="0" eaLnBrk="1" fontAlgn="auto" latinLnBrk="0" hangingPunct="1">
              <a:lnSpc>
                <a:spcPct val="100000"/>
              </a:lnSpc>
              <a:spcBef>
                <a:spcPts val="600"/>
              </a:spcBef>
              <a:spcAft>
                <a:spcPts val="0"/>
              </a:spcAft>
              <a:buClr>
                <a:srgbClr val="97ABBC"/>
              </a:buClr>
              <a:buSzPts val="1800"/>
              <a:buFont typeface="Lato"/>
              <a:buChar char="▷"/>
              <a:tabLst/>
              <a:defRPr/>
            </a:pPr>
            <a:r>
              <a:rPr kumimoji="0" lang="es-ES" sz="2400" b="0" i="0" u="none" strike="noStrike" kern="0" cap="none" spc="0" normalizeH="0" baseline="0" noProof="0" dirty="0">
                <a:ln>
                  <a:noFill/>
                </a:ln>
                <a:solidFill>
                  <a:srgbClr val="677480"/>
                </a:solidFill>
                <a:effectLst/>
                <a:uLnTx/>
                <a:uFillTx/>
                <a:latin typeface="Lato"/>
                <a:ea typeface="Lato"/>
                <a:cs typeface="Lato"/>
                <a:sym typeface="Lato"/>
              </a:rPr>
              <a:t>Funciones </a:t>
            </a:r>
            <a:r>
              <a:rPr kumimoji="0" lang="es-ES" sz="2400" b="0" i="0" u="none" strike="noStrike" kern="0" cap="none" spc="0" normalizeH="0" baseline="0" noProof="0" dirty="0" err="1">
                <a:ln>
                  <a:noFill/>
                </a:ln>
                <a:solidFill>
                  <a:srgbClr val="677480"/>
                </a:solidFill>
                <a:effectLst/>
                <a:uLnTx/>
                <a:uFillTx/>
                <a:latin typeface="Lato"/>
                <a:ea typeface="Lato"/>
                <a:cs typeface="Lato"/>
                <a:sym typeface="Lato"/>
              </a:rPr>
              <a:t>ctype</a:t>
            </a:r>
            <a:r>
              <a:rPr kumimoji="0" lang="es-ES" sz="2400" b="0" i="0" u="none" strike="noStrike" kern="0" cap="none" spc="0" normalizeH="0" baseline="0" noProof="0" dirty="0">
                <a:ln>
                  <a:noFill/>
                </a:ln>
                <a:solidFill>
                  <a:srgbClr val="677480"/>
                </a:solidFill>
                <a:effectLst/>
                <a:uLnTx/>
                <a:uFillTx/>
                <a:latin typeface="Lato"/>
                <a:ea typeface="Lato"/>
                <a:cs typeface="Lato"/>
                <a:sym typeface="Lato"/>
              </a:rPr>
              <a:t>_</a:t>
            </a:r>
          </a:p>
        </p:txBody>
      </p:sp>
      <p:graphicFrame>
        <p:nvGraphicFramePr>
          <p:cNvPr id="2" name="Tabla 1">
            <a:extLst>
              <a:ext uri="{FF2B5EF4-FFF2-40B4-BE49-F238E27FC236}">
                <a16:creationId xmlns:a16="http://schemas.microsoft.com/office/drawing/2014/main" id="{4262840A-654F-8B22-4057-8E62DDEE9974}"/>
              </a:ext>
            </a:extLst>
          </p:cNvPr>
          <p:cNvGraphicFramePr>
            <a:graphicFrameLocks noGrp="1"/>
          </p:cNvGraphicFramePr>
          <p:nvPr>
            <p:extLst>
              <p:ext uri="{D42A27DB-BD31-4B8C-83A1-F6EECF244321}">
                <p14:modId xmlns:p14="http://schemas.microsoft.com/office/powerpoint/2010/main" val="3713157821"/>
              </p:ext>
            </p:extLst>
          </p:nvPr>
        </p:nvGraphicFramePr>
        <p:xfrm>
          <a:off x="139983" y="499461"/>
          <a:ext cx="8864033" cy="4566920"/>
        </p:xfrm>
        <a:graphic>
          <a:graphicData uri="http://schemas.openxmlformats.org/drawingml/2006/table">
            <a:tbl>
              <a:tblPr firstRow="1" bandRow="1">
                <a:tableStyleId>{793D81CF-94F2-401A-BA57-92F5A7B2D0C5}</a:tableStyleId>
              </a:tblPr>
              <a:tblGrid>
                <a:gridCol w="1807249">
                  <a:extLst>
                    <a:ext uri="{9D8B030D-6E8A-4147-A177-3AD203B41FA5}">
                      <a16:colId xmlns:a16="http://schemas.microsoft.com/office/drawing/2014/main" val="1293962227"/>
                    </a:ext>
                  </a:extLst>
                </a:gridCol>
                <a:gridCol w="7056784">
                  <a:extLst>
                    <a:ext uri="{9D8B030D-6E8A-4147-A177-3AD203B41FA5}">
                      <a16:colId xmlns:a16="http://schemas.microsoft.com/office/drawing/2014/main" val="3355132020"/>
                    </a:ext>
                  </a:extLst>
                </a:gridCol>
              </a:tblGrid>
              <a:tr h="370840">
                <a:tc>
                  <a:txBody>
                    <a:bodyPr/>
                    <a:lstStyle/>
                    <a:p>
                      <a:r>
                        <a:rPr lang="es-ES" sz="1300" dirty="0"/>
                        <a:t>Función</a:t>
                      </a:r>
                    </a:p>
                  </a:txBody>
                  <a:tcPr/>
                </a:tc>
                <a:tc>
                  <a:txBody>
                    <a:bodyPr/>
                    <a:lstStyle/>
                    <a:p>
                      <a:r>
                        <a:rPr lang="es-ES" sz="1300" dirty="0"/>
                        <a:t>Tipo de datos</a:t>
                      </a:r>
                    </a:p>
                  </a:txBody>
                  <a:tcPr/>
                </a:tc>
                <a:extLst>
                  <a:ext uri="{0D108BD9-81ED-4DB2-BD59-A6C34878D82A}">
                    <a16:rowId xmlns:a16="http://schemas.microsoft.com/office/drawing/2014/main" val="1524891158"/>
                  </a:ext>
                </a:extLst>
              </a:tr>
              <a:tr h="370840">
                <a:tc>
                  <a:txBody>
                    <a:bodyPr/>
                    <a:lstStyle/>
                    <a:p>
                      <a:r>
                        <a:rPr lang="es-ES" sz="1300" dirty="0" err="1"/>
                        <a:t>ctype_alnum</a:t>
                      </a:r>
                      <a:r>
                        <a:rPr lang="es-ES" sz="1300" dirty="0"/>
                        <a:t>($valor)</a:t>
                      </a:r>
                    </a:p>
                  </a:txBody>
                  <a:tcPr/>
                </a:tc>
                <a:tc>
                  <a:txBody>
                    <a:bodyPr/>
                    <a:lstStyle/>
                    <a:p>
                      <a:r>
                        <a:rPr lang="es-ES" sz="1300" dirty="0"/>
                        <a:t>alfanuméricos</a:t>
                      </a:r>
                    </a:p>
                  </a:txBody>
                  <a:tcPr/>
                </a:tc>
                <a:extLst>
                  <a:ext uri="{0D108BD9-81ED-4DB2-BD59-A6C34878D82A}">
                    <a16:rowId xmlns:a16="http://schemas.microsoft.com/office/drawing/2014/main" val="441038913"/>
                  </a:ext>
                </a:extLst>
              </a:tr>
              <a:tr h="370840">
                <a:tc>
                  <a:txBody>
                    <a:bodyPr/>
                    <a:lstStyle/>
                    <a:p>
                      <a:r>
                        <a:rPr lang="es-ES" sz="1300" dirty="0" err="1"/>
                        <a:t>ctype_alpha</a:t>
                      </a:r>
                      <a:r>
                        <a:rPr lang="es-ES" sz="1300" dirty="0"/>
                        <a:t>($valor)</a:t>
                      </a:r>
                    </a:p>
                  </a:txBody>
                  <a:tcPr/>
                </a:tc>
                <a:tc>
                  <a:txBody>
                    <a:bodyPr/>
                    <a:lstStyle/>
                    <a:p>
                      <a:r>
                        <a:rPr lang="es-ES" sz="1300" dirty="0"/>
                        <a:t>alfabéticos (mayúsculas o minúsculas, con acentos, ñ, ç, </a:t>
                      </a:r>
                      <a:r>
                        <a:rPr lang="es-ES" sz="1300" dirty="0" err="1"/>
                        <a:t>etc</a:t>
                      </a:r>
                      <a:r>
                        <a:rPr lang="es-ES" sz="1300" dirty="0"/>
                        <a:t>)</a:t>
                      </a:r>
                    </a:p>
                  </a:txBody>
                  <a:tcPr/>
                </a:tc>
                <a:extLst>
                  <a:ext uri="{0D108BD9-81ED-4DB2-BD59-A6C34878D82A}">
                    <a16:rowId xmlns:a16="http://schemas.microsoft.com/office/drawing/2014/main" val="1503832014"/>
                  </a:ext>
                </a:extLst>
              </a:tr>
              <a:tr h="370840">
                <a:tc>
                  <a:txBody>
                    <a:bodyPr/>
                    <a:lstStyle/>
                    <a:p>
                      <a:r>
                        <a:rPr lang="es-ES" sz="1300" dirty="0" err="1"/>
                        <a:t>ctype_cntrl</a:t>
                      </a:r>
                      <a:r>
                        <a:rPr lang="es-ES" sz="1300" dirty="0"/>
                        <a:t>($valor)</a:t>
                      </a:r>
                    </a:p>
                  </a:txBody>
                  <a:tcPr/>
                </a:tc>
                <a:tc>
                  <a:txBody>
                    <a:bodyPr/>
                    <a:lstStyle/>
                    <a:p>
                      <a:r>
                        <a:rPr lang="es-ES" sz="1300" dirty="0"/>
                        <a:t>caracteres de control (salto de línea, tabulador, </a:t>
                      </a:r>
                      <a:r>
                        <a:rPr lang="es-ES" sz="1300" dirty="0" err="1"/>
                        <a:t>etc</a:t>
                      </a:r>
                      <a:r>
                        <a:rPr lang="es-ES" sz="1300" dirty="0"/>
                        <a:t>)</a:t>
                      </a:r>
                    </a:p>
                  </a:txBody>
                  <a:tcPr/>
                </a:tc>
                <a:extLst>
                  <a:ext uri="{0D108BD9-81ED-4DB2-BD59-A6C34878D82A}">
                    <a16:rowId xmlns:a16="http://schemas.microsoft.com/office/drawing/2014/main" val="1988789807"/>
                  </a:ext>
                </a:extLst>
              </a:tr>
              <a:tr h="370840">
                <a:tc>
                  <a:txBody>
                    <a:bodyPr/>
                    <a:lstStyle/>
                    <a:p>
                      <a:r>
                        <a:rPr lang="es-ES" sz="1300" dirty="0" err="1"/>
                        <a:t>ctype_digit</a:t>
                      </a:r>
                      <a:r>
                        <a:rPr lang="es-ES" sz="1300" dirty="0"/>
                        <a:t>($valor)</a:t>
                      </a:r>
                    </a:p>
                  </a:txBody>
                  <a:tcPr/>
                </a:tc>
                <a:tc>
                  <a:txBody>
                    <a:bodyPr/>
                    <a:lstStyle/>
                    <a:p>
                      <a:r>
                        <a:rPr lang="es-ES" sz="1300" dirty="0"/>
                        <a:t>dígitos</a:t>
                      </a:r>
                    </a:p>
                  </a:txBody>
                  <a:tcPr/>
                </a:tc>
                <a:extLst>
                  <a:ext uri="{0D108BD9-81ED-4DB2-BD59-A6C34878D82A}">
                    <a16:rowId xmlns:a16="http://schemas.microsoft.com/office/drawing/2014/main" val="2050648236"/>
                  </a:ext>
                </a:extLst>
              </a:tr>
              <a:tr h="370840">
                <a:tc>
                  <a:txBody>
                    <a:bodyPr/>
                    <a:lstStyle/>
                    <a:p>
                      <a:r>
                        <a:rPr lang="es-ES" sz="1300" dirty="0" err="1"/>
                        <a:t>ctype_graph</a:t>
                      </a:r>
                      <a:r>
                        <a:rPr lang="es-ES" sz="1300" dirty="0"/>
                        <a:t>($valor)</a:t>
                      </a:r>
                    </a:p>
                  </a:txBody>
                  <a:tcPr/>
                </a:tc>
                <a:tc>
                  <a:txBody>
                    <a:bodyPr/>
                    <a:lstStyle/>
                    <a:p>
                      <a:r>
                        <a:rPr lang="es-ES" sz="1300" dirty="0"/>
                        <a:t>caracteres imprimibles (excepto espacios)</a:t>
                      </a:r>
                    </a:p>
                  </a:txBody>
                  <a:tcPr/>
                </a:tc>
                <a:extLst>
                  <a:ext uri="{0D108BD9-81ED-4DB2-BD59-A6C34878D82A}">
                    <a16:rowId xmlns:a16="http://schemas.microsoft.com/office/drawing/2014/main" val="4113058183"/>
                  </a:ext>
                </a:extLst>
              </a:tr>
              <a:tr h="370840">
                <a:tc>
                  <a:txBody>
                    <a:bodyPr/>
                    <a:lstStyle/>
                    <a:p>
                      <a:r>
                        <a:rPr lang="es-ES" sz="1300" dirty="0" err="1"/>
                        <a:t>ctype_lower</a:t>
                      </a:r>
                      <a:r>
                        <a:rPr lang="es-ES" sz="1300" dirty="0"/>
                        <a:t>($valor)</a:t>
                      </a:r>
                    </a:p>
                  </a:txBody>
                  <a:tcPr/>
                </a:tc>
                <a:tc>
                  <a:txBody>
                    <a:bodyPr/>
                    <a:lstStyle/>
                    <a:p>
                      <a:r>
                        <a:rPr lang="es-ES" sz="1300" dirty="0"/>
                        <a:t>minúsculas</a:t>
                      </a:r>
                    </a:p>
                  </a:txBody>
                  <a:tcPr/>
                </a:tc>
                <a:extLst>
                  <a:ext uri="{0D108BD9-81ED-4DB2-BD59-A6C34878D82A}">
                    <a16:rowId xmlns:a16="http://schemas.microsoft.com/office/drawing/2014/main" val="2899259657"/>
                  </a:ext>
                </a:extLst>
              </a:tr>
              <a:tr h="370840">
                <a:tc>
                  <a:txBody>
                    <a:bodyPr/>
                    <a:lstStyle/>
                    <a:p>
                      <a:r>
                        <a:rPr lang="es-ES" sz="1300" dirty="0" err="1"/>
                        <a:t>ctype_print</a:t>
                      </a:r>
                      <a:r>
                        <a:rPr lang="es-ES" sz="1300" dirty="0"/>
                        <a:t>($valor)</a:t>
                      </a:r>
                    </a:p>
                  </a:txBody>
                  <a:tcPr/>
                </a:tc>
                <a:tc>
                  <a:txBody>
                    <a:bodyPr/>
                    <a:lstStyle/>
                    <a:p>
                      <a:r>
                        <a:rPr lang="es-ES" sz="1300" dirty="0"/>
                        <a:t>caracteres imprimibles</a:t>
                      </a:r>
                    </a:p>
                  </a:txBody>
                  <a:tcPr/>
                </a:tc>
                <a:extLst>
                  <a:ext uri="{0D108BD9-81ED-4DB2-BD59-A6C34878D82A}">
                    <a16:rowId xmlns:a16="http://schemas.microsoft.com/office/drawing/2014/main" val="848843664"/>
                  </a:ext>
                </a:extLst>
              </a:tr>
              <a:tr h="370840">
                <a:tc>
                  <a:txBody>
                    <a:bodyPr/>
                    <a:lstStyle/>
                    <a:p>
                      <a:r>
                        <a:rPr lang="es-ES" sz="1300" dirty="0" err="1"/>
                        <a:t>ctype_punct</a:t>
                      </a:r>
                      <a:r>
                        <a:rPr lang="es-ES" sz="1300" dirty="0"/>
                        <a:t>($valor)</a:t>
                      </a:r>
                    </a:p>
                  </a:txBody>
                  <a:tcPr/>
                </a:tc>
                <a:tc>
                  <a:txBody>
                    <a:bodyPr/>
                    <a:lstStyle/>
                    <a:p>
                      <a:r>
                        <a:rPr lang="es-ES" sz="1300" dirty="0"/>
                        <a:t>signos de puntuación (caracteres imprimibles que no son alfanuméricos ni espacios en blanco</a:t>
                      </a:r>
                    </a:p>
                  </a:txBody>
                  <a:tcPr/>
                </a:tc>
                <a:extLst>
                  <a:ext uri="{0D108BD9-81ED-4DB2-BD59-A6C34878D82A}">
                    <a16:rowId xmlns:a16="http://schemas.microsoft.com/office/drawing/2014/main" val="1138948541"/>
                  </a:ext>
                </a:extLst>
              </a:tr>
              <a:tr h="370840">
                <a:tc>
                  <a:txBody>
                    <a:bodyPr/>
                    <a:lstStyle/>
                    <a:p>
                      <a:r>
                        <a:rPr lang="es-ES" sz="1300" dirty="0" err="1"/>
                        <a:t>ctype_space</a:t>
                      </a:r>
                      <a:r>
                        <a:rPr lang="es-ES" sz="1300" dirty="0"/>
                        <a:t>($valor)</a:t>
                      </a:r>
                    </a:p>
                  </a:txBody>
                  <a:tcPr/>
                </a:tc>
                <a:tc>
                  <a:txBody>
                    <a:bodyPr/>
                    <a:lstStyle/>
                    <a:p>
                      <a:r>
                        <a:rPr lang="es-ES" sz="1300" dirty="0"/>
                        <a:t>espacios en blanco (espacios, tabuladores, saltos de línea, </a:t>
                      </a:r>
                      <a:r>
                        <a:rPr lang="es-ES" sz="1300" dirty="0" err="1"/>
                        <a:t>etc</a:t>
                      </a:r>
                      <a:r>
                        <a:rPr lang="es-ES" sz="1300" dirty="0"/>
                        <a:t>)</a:t>
                      </a:r>
                    </a:p>
                  </a:txBody>
                  <a:tcPr/>
                </a:tc>
                <a:extLst>
                  <a:ext uri="{0D108BD9-81ED-4DB2-BD59-A6C34878D82A}">
                    <a16:rowId xmlns:a16="http://schemas.microsoft.com/office/drawing/2014/main" val="3033157661"/>
                  </a:ext>
                </a:extLst>
              </a:tr>
              <a:tr h="370840">
                <a:tc>
                  <a:txBody>
                    <a:bodyPr/>
                    <a:lstStyle/>
                    <a:p>
                      <a:r>
                        <a:rPr lang="es-ES" sz="1300" dirty="0" err="1"/>
                        <a:t>ctype_upper</a:t>
                      </a:r>
                      <a:r>
                        <a:rPr lang="es-ES" sz="1300" dirty="0"/>
                        <a:t>($valor)</a:t>
                      </a:r>
                    </a:p>
                  </a:txBody>
                  <a:tcPr/>
                </a:tc>
                <a:tc>
                  <a:txBody>
                    <a:bodyPr/>
                    <a:lstStyle/>
                    <a:p>
                      <a:r>
                        <a:rPr lang="es-ES" sz="1300" dirty="0"/>
                        <a:t>mayúsculas</a:t>
                      </a:r>
                    </a:p>
                  </a:txBody>
                  <a:tcPr/>
                </a:tc>
                <a:extLst>
                  <a:ext uri="{0D108BD9-81ED-4DB2-BD59-A6C34878D82A}">
                    <a16:rowId xmlns:a16="http://schemas.microsoft.com/office/drawing/2014/main" val="3960176098"/>
                  </a:ext>
                </a:extLst>
              </a:tr>
              <a:tr h="370840">
                <a:tc>
                  <a:txBody>
                    <a:bodyPr/>
                    <a:lstStyle/>
                    <a:p>
                      <a:r>
                        <a:rPr lang="es-ES" sz="1300" dirty="0" err="1"/>
                        <a:t>ctype_xdigit</a:t>
                      </a:r>
                      <a:r>
                        <a:rPr lang="es-ES" sz="1300" dirty="0"/>
                        <a:t>($valor)</a:t>
                      </a:r>
                    </a:p>
                  </a:txBody>
                  <a:tcPr/>
                </a:tc>
                <a:tc>
                  <a:txBody>
                    <a:bodyPr/>
                    <a:lstStyle/>
                    <a:p>
                      <a:r>
                        <a:rPr lang="es-ES" sz="1300" dirty="0"/>
                        <a:t>dígitos hexadecimales</a:t>
                      </a:r>
                    </a:p>
                  </a:txBody>
                  <a:tcPr/>
                </a:tc>
                <a:extLst>
                  <a:ext uri="{0D108BD9-81ED-4DB2-BD59-A6C34878D82A}">
                    <a16:rowId xmlns:a16="http://schemas.microsoft.com/office/drawing/2014/main" val="4078150301"/>
                  </a:ext>
                </a:extLst>
              </a:tr>
            </a:tbl>
          </a:graphicData>
        </a:graphic>
      </p:graphicFrame>
    </p:spTree>
    <p:extLst>
      <p:ext uri="{BB962C8B-B14F-4D97-AF65-F5344CB8AC3E}">
        <p14:creationId xmlns:p14="http://schemas.microsoft.com/office/powerpoint/2010/main" val="47837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12</a:t>
            </a:fld>
            <a:endParaRPr lang="es-ES" dirty="0"/>
          </a:p>
        </p:txBody>
      </p:sp>
      <p:sp>
        <p:nvSpPr>
          <p:cNvPr id="12" name="Marcador de texto 11">
            <a:extLst>
              <a:ext uri="{FF2B5EF4-FFF2-40B4-BE49-F238E27FC236}">
                <a16:creationId xmlns:a16="http://schemas.microsoft.com/office/drawing/2014/main" id="{90697A68-85C6-7BA0-B29A-E6218C4C04B6}"/>
              </a:ext>
            </a:extLst>
          </p:cNvPr>
          <p:cNvSpPr>
            <a:spLocks noGrp="1"/>
          </p:cNvSpPr>
          <p:nvPr>
            <p:ph type="body" idx="1"/>
          </p:nvPr>
        </p:nvSpPr>
        <p:spPr>
          <a:xfrm>
            <a:off x="179512" y="267494"/>
            <a:ext cx="7920880" cy="3552300"/>
          </a:xfrm>
        </p:spPr>
        <p:txBody>
          <a:bodyPr/>
          <a:lstStyle/>
          <a:p>
            <a:r>
              <a:rPr lang="es-ES" sz="1800" dirty="0"/>
              <a:t>Funciones </a:t>
            </a:r>
            <a:r>
              <a:rPr lang="es-ES" sz="1800" dirty="0" err="1"/>
              <a:t>ctype</a:t>
            </a:r>
            <a:r>
              <a:rPr lang="es-ES" sz="1800" dirty="0"/>
              <a:t>_</a:t>
            </a:r>
          </a:p>
          <a:p>
            <a:endParaRPr lang="es-ES" sz="1800" dirty="0"/>
          </a:p>
          <a:p>
            <a:r>
              <a:rPr lang="es-ES" sz="1800" dirty="0"/>
              <a:t>Estas funciones se pueden aplicar a los datos recibidos de un formulario ya que estas funciones trabajan con cadenas. El problema es que normalmente en una cadena se encuentran caracteres de distintas categorías (letras, números, espacios, puntuación, etc.) y en ese caso estas funciones devuelven el resultado false. Quizás la más útil es:</a:t>
            </a:r>
          </a:p>
          <a:p>
            <a:endParaRPr lang="es-ES" sz="1800" dirty="0"/>
          </a:p>
          <a:p>
            <a:r>
              <a:rPr lang="es-ES" sz="1800" dirty="0"/>
              <a:t>la función </a:t>
            </a:r>
            <a:r>
              <a:rPr lang="es-ES" sz="1800" dirty="0" err="1"/>
              <a:t>ctype_digit</a:t>
            </a:r>
            <a:r>
              <a:rPr lang="es-ES" sz="1800" dirty="0"/>
              <a:t>(), que evalúa si todos los caracteres son dígitos, por lo que permite identificar los números enteros positivos (sin punto decimal ni signo negativo)</a:t>
            </a:r>
          </a:p>
          <a:p>
            <a:endParaRPr lang="es-ES" sz="1800" dirty="0"/>
          </a:p>
          <a:p>
            <a:r>
              <a:rPr lang="es-ES" sz="1800" dirty="0"/>
              <a:t>El ejemplo siguiente muestra el uso de la función </a:t>
            </a:r>
            <a:r>
              <a:rPr lang="es-ES" sz="1800" dirty="0" err="1"/>
              <a:t>ctype_digit</a:t>
            </a:r>
            <a:r>
              <a:rPr lang="es-ES" sz="1800" dirty="0"/>
              <a:t>().</a:t>
            </a:r>
          </a:p>
        </p:txBody>
      </p:sp>
    </p:spTree>
    <p:extLst>
      <p:ext uri="{BB962C8B-B14F-4D97-AF65-F5344CB8AC3E}">
        <p14:creationId xmlns:p14="http://schemas.microsoft.com/office/powerpoint/2010/main" val="30290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13</a:t>
            </a:fld>
            <a:endParaRPr lang="es-ES" dirty="0"/>
          </a:p>
        </p:txBody>
      </p:sp>
      <p:sp>
        <p:nvSpPr>
          <p:cNvPr id="12" name="Marcador de texto 11">
            <a:extLst>
              <a:ext uri="{FF2B5EF4-FFF2-40B4-BE49-F238E27FC236}">
                <a16:creationId xmlns:a16="http://schemas.microsoft.com/office/drawing/2014/main" id="{90697A68-85C6-7BA0-B29A-E6218C4C04B6}"/>
              </a:ext>
            </a:extLst>
          </p:cNvPr>
          <p:cNvSpPr>
            <a:spLocks noGrp="1"/>
          </p:cNvSpPr>
          <p:nvPr>
            <p:ph type="body" idx="1"/>
          </p:nvPr>
        </p:nvSpPr>
        <p:spPr>
          <a:xfrm>
            <a:off x="179512" y="267494"/>
            <a:ext cx="7920880" cy="3552300"/>
          </a:xfrm>
        </p:spPr>
        <p:txBody>
          <a:bodyPr/>
          <a:lstStyle/>
          <a:p>
            <a:r>
              <a:rPr lang="es-ES" sz="1800" dirty="0"/>
              <a:t>Funciones </a:t>
            </a:r>
            <a:r>
              <a:rPr lang="es-ES" sz="1800" dirty="0" err="1"/>
              <a:t>ctype</a:t>
            </a:r>
            <a:r>
              <a:rPr lang="es-ES" sz="1800" dirty="0"/>
              <a:t>_</a:t>
            </a:r>
          </a:p>
          <a:p>
            <a:endParaRPr lang="es-ES" sz="1800" dirty="0"/>
          </a:p>
        </p:txBody>
      </p:sp>
      <p:sp>
        <p:nvSpPr>
          <p:cNvPr id="2" name="Rectangle 1">
            <a:extLst>
              <a:ext uri="{FF2B5EF4-FFF2-40B4-BE49-F238E27FC236}">
                <a16:creationId xmlns:a16="http://schemas.microsoft.com/office/drawing/2014/main" id="{FB4E0437-D598-2711-A7A7-B5AF886575B5}"/>
              </a:ext>
            </a:extLst>
          </p:cNvPr>
          <p:cNvSpPr>
            <a:spLocks noChangeArrowheads="1"/>
          </p:cNvSpPr>
          <p:nvPr/>
        </p:nvSpPr>
        <p:spPr bwMode="auto">
          <a:xfrm>
            <a:off x="107504" y="931536"/>
            <a:ext cx="7136569" cy="2400657"/>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569CD6"/>
                </a:solidFill>
                <a:effectLst/>
                <a:latin typeface="Consolas" panose="020B0609020204030204" pitchFamily="49" charset="0"/>
              </a:rPr>
              <a:t>&lt;?</a:t>
            </a:r>
            <a:r>
              <a:rPr kumimoji="0" lang="es-ES" altLang="es-ES" sz="1200" b="0" i="0" u="none" strike="noStrike" cap="none" normalizeH="0" baseline="0" dirty="0" err="1">
                <a:ln>
                  <a:noFill/>
                </a:ln>
                <a:solidFill>
                  <a:srgbClr val="569CD6"/>
                </a:solidFill>
                <a:effectLst/>
                <a:latin typeface="Consolas" panose="020B0609020204030204" pitchFamily="49" charset="0"/>
              </a:rPr>
              <a:t>php</a:t>
            </a:r>
            <a:r>
              <a:rPr kumimoji="0" lang="es-ES" altLang="es-ES" sz="12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200" dirty="0">
                <a:solidFill>
                  <a:srgbClr val="FFFFFF"/>
                </a:solidFill>
                <a:latin typeface="Consolas" panose="020B0609020204030204" pitchFamily="49" charset="0"/>
              </a:rPr>
              <a:t>   </a:t>
            </a:r>
            <a:r>
              <a:rPr kumimoji="0" lang="es-ES" altLang="es-ES" sz="1200" b="0" i="0" u="none" strike="noStrike" cap="none" normalizeH="0" baseline="0" dirty="0">
                <a:ln>
                  <a:noFill/>
                </a:ln>
                <a:solidFill>
                  <a:srgbClr val="9CDCFE"/>
                </a:solidFill>
                <a:effectLst/>
                <a:latin typeface="Consolas" panose="020B0609020204030204" pitchFamily="49" charset="0"/>
              </a:rPr>
              <a:t>$dato</a:t>
            </a:r>
            <a:r>
              <a:rPr kumimoji="0" lang="es-ES" altLang="es-ES" sz="1200" b="0" i="0" u="none" strike="noStrike" cap="none" normalizeH="0" baseline="0" dirty="0">
                <a:ln>
                  <a:noFill/>
                </a:ln>
                <a:solidFill>
                  <a:srgbClr val="FFFFFF"/>
                </a:solidFill>
                <a:effectLst/>
                <a:latin typeface="Consolas" panose="020B0609020204030204" pitchFamily="49" charset="0"/>
              </a:rPr>
              <a:t> = </a:t>
            </a:r>
            <a:r>
              <a:rPr kumimoji="0" lang="es-ES" altLang="es-ES" sz="1200" b="0" i="0" u="none" strike="noStrike" cap="none" normalizeH="0" baseline="0" dirty="0">
                <a:ln>
                  <a:noFill/>
                </a:ln>
                <a:solidFill>
                  <a:srgbClr val="DCDCAA"/>
                </a:solidFill>
                <a:effectLst/>
                <a:latin typeface="Consolas" panose="020B0609020204030204" pitchFamily="49" charset="0"/>
              </a:rPr>
              <a:t>recoge</a:t>
            </a:r>
            <a:r>
              <a:rPr kumimoji="0" lang="es-ES" altLang="es-ES" sz="1200" b="0" i="0" u="none" strike="noStrike" cap="none" normalizeH="0" baseline="0" dirty="0">
                <a:ln>
                  <a:noFill/>
                </a:ln>
                <a:solidFill>
                  <a:srgbClr val="FFFFFF"/>
                </a:solidFill>
                <a:effectLst/>
                <a:latin typeface="Consolas" panose="020B0609020204030204" pitchFamily="49" charset="0"/>
              </a:rPr>
              <a:t>(</a:t>
            </a:r>
            <a:r>
              <a:rPr kumimoji="0" lang="es-ES" altLang="es-ES" sz="1200" b="0" i="0" u="none" strike="noStrike" cap="none" normalizeH="0" baseline="0" dirty="0">
                <a:ln>
                  <a:noFill/>
                </a:ln>
                <a:solidFill>
                  <a:srgbClr val="CE9178"/>
                </a:solidFill>
                <a:effectLst/>
                <a:latin typeface="Consolas" panose="020B0609020204030204" pitchFamily="49" charset="0"/>
              </a:rPr>
              <a:t>"dato"</a:t>
            </a:r>
            <a:r>
              <a:rPr kumimoji="0" lang="es-ES" altLang="es-ES" sz="12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200" dirty="0">
                <a:solidFill>
                  <a:srgbClr val="FFFFFF"/>
                </a:solidFill>
                <a:latin typeface="Consolas" panose="020B0609020204030204" pitchFamily="49" charset="0"/>
              </a:rPr>
              <a:t>   </a:t>
            </a:r>
            <a:r>
              <a:rPr kumimoji="0" lang="es-ES" altLang="es-ES" sz="1200" b="0" i="0" u="none" strike="noStrike" cap="none" normalizeH="0" baseline="0" dirty="0" err="1">
                <a:ln>
                  <a:noFill/>
                </a:ln>
                <a:solidFill>
                  <a:srgbClr val="C586C0"/>
                </a:solidFill>
                <a:effectLst/>
                <a:latin typeface="Consolas" panose="020B0609020204030204" pitchFamily="49" charset="0"/>
              </a:rPr>
              <a:t>if</a:t>
            </a:r>
            <a:r>
              <a:rPr kumimoji="0" lang="es-ES" altLang="es-ES" sz="1200" b="0" i="0" u="none" strike="noStrike" cap="none" normalizeH="0" baseline="0" dirty="0">
                <a:ln>
                  <a:noFill/>
                </a:ln>
                <a:solidFill>
                  <a:srgbClr val="FFFFFF"/>
                </a:solidFill>
                <a:effectLst/>
                <a:latin typeface="Consolas" panose="020B0609020204030204" pitchFamily="49" charset="0"/>
              </a:rPr>
              <a:t> (</a:t>
            </a:r>
            <a:r>
              <a:rPr kumimoji="0" lang="es-ES" altLang="es-ES" sz="1200" b="0" i="0" u="none" strike="noStrike" cap="none" normalizeH="0" baseline="0" dirty="0">
                <a:ln>
                  <a:noFill/>
                </a:ln>
                <a:solidFill>
                  <a:srgbClr val="9CDCFE"/>
                </a:solidFill>
                <a:effectLst/>
                <a:latin typeface="Consolas" panose="020B0609020204030204" pitchFamily="49" charset="0"/>
              </a:rPr>
              <a:t>$dato</a:t>
            </a:r>
            <a:r>
              <a:rPr kumimoji="0" lang="es-ES" altLang="es-ES" sz="1200" b="0" i="0" u="none" strike="noStrike" cap="none" normalizeH="0" baseline="0" dirty="0">
                <a:ln>
                  <a:noFill/>
                </a:ln>
                <a:solidFill>
                  <a:srgbClr val="FFFFFF"/>
                </a:solidFill>
                <a:effectLst/>
                <a:latin typeface="Consolas" panose="020B0609020204030204" pitchFamily="49" charset="0"/>
              </a:rPr>
              <a:t> == </a:t>
            </a:r>
            <a:r>
              <a:rPr kumimoji="0" lang="es-ES" altLang="es-ES" sz="1200" b="0" i="0" u="none" strike="noStrike" cap="none" normalizeH="0" baseline="0" dirty="0">
                <a:ln>
                  <a:noFill/>
                </a:ln>
                <a:solidFill>
                  <a:srgbClr val="CE9178"/>
                </a:solidFill>
                <a:effectLst/>
                <a:latin typeface="Consolas" panose="020B0609020204030204" pitchFamily="49" charset="0"/>
              </a:rPr>
              <a:t>""</a:t>
            </a:r>
            <a:r>
              <a:rPr kumimoji="0" lang="es-ES" altLang="es-ES" sz="12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200" dirty="0">
                <a:solidFill>
                  <a:srgbClr val="FFFFFF"/>
                </a:solidFill>
                <a:latin typeface="Consolas" panose="020B0609020204030204" pitchFamily="49" charset="0"/>
              </a:rPr>
              <a:t>       </a:t>
            </a:r>
            <a:r>
              <a:rPr kumimoji="0" lang="es-ES" altLang="es-ES" sz="1200" b="0" i="0" u="none" strike="noStrike" cap="none" normalizeH="0" baseline="0" dirty="0" err="1">
                <a:ln>
                  <a:noFill/>
                </a:ln>
                <a:solidFill>
                  <a:srgbClr val="DCDCAA"/>
                </a:solidFill>
                <a:effectLst/>
                <a:latin typeface="Consolas" panose="020B0609020204030204" pitchFamily="49" charset="0"/>
              </a:rPr>
              <a:t>print</a:t>
            </a:r>
            <a:r>
              <a:rPr kumimoji="0" lang="es-ES" altLang="es-ES" sz="1200" b="0" i="0" u="none" strike="noStrike" cap="none" normalizeH="0" baseline="0" dirty="0">
                <a:ln>
                  <a:noFill/>
                </a:ln>
                <a:solidFill>
                  <a:srgbClr val="FFFFFF"/>
                </a:solidFill>
                <a:effectLst/>
                <a:latin typeface="Consolas" panose="020B0609020204030204" pitchFamily="49" charset="0"/>
              </a:rPr>
              <a:t> </a:t>
            </a:r>
            <a:r>
              <a:rPr kumimoji="0" lang="es-ES" altLang="es-ES" sz="1200" b="0" i="0" u="none" strike="noStrike" cap="none" normalizeH="0" baseline="0" dirty="0">
                <a:ln>
                  <a:noFill/>
                </a:ln>
                <a:solidFill>
                  <a:srgbClr val="CE9178"/>
                </a:solidFill>
                <a:effectLst/>
                <a:latin typeface="Consolas" panose="020B0609020204030204" pitchFamily="49" charset="0"/>
              </a:rPr>
              <a:t>" &lt;p&gt;No ha escrito nada.&lt;/p&gt;\n"</a:t>
            </a:r>
            <a:r>
              <a:rPr kumimoji="0" lang="es-ES" altLang="es-ES" sz="12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200" dirty="0">
                <a:solidFill>
                  <a:srgbClr val="FFFFFF"/>
                </a:solidFill>
                <a:latin typeface="Consolas" panose="020B0609020204030204" pitchFamily="49" charset="0"/>
              </a:rPr>
              <a:t>       </a:t>
            </a:r>
            <a:r>
              <a:rPr kumimoji="0" lang="es-ES" altLang="es-ES" sz="1200" b="0" i="0" u="none" strike="noStrike" cap="none" normalizeH="0" baseline="0" dirty="0" err="1">
                <a:ln>
                  <a:noFill/>
                </a:ln>
                <a:solidFill>
                  <a:srgbClr val="DCDCAA"/>
                </a:solidFill>
                <a:effectLst/>
                <a:latin typeface="Consolas" panose="020B0609020204030204" pitchFamily="49" charset="0"/>
              </a:rPr>
              <a:t>print</a:t>
            </a:r>
            <a:r>
              <a:rPr kumimoji="0" lang="es-ES" altLang="es-ES" sz="1200" b="0" i="0" u="none" strike="noStrike" cap="none" normalizeH="0" baseline="0" dirty="0">
                <a:ln>
                  <a:noFill/>
                </a:ln>
                <a:solidFill>
                  <a:srgbClr val="FFFFFF"/>
                </a:solidFill>
                <a:effectLst/>
                <a:latin typeface="Consolas" panose="020B0609020204030204" pitchFamily="49" charset="0"/>
              </a:rPr>
              <a:t> </a:t>
            </a:r>
            <a:r>
              <a:rPr kumimoji="0" lang="es-ES" altLang="es-ES" sz="1200" b="0" i="0" u="none" strike="noStrike" cap="none" normalizeH="0" baseline="0" dirty="0">
                <a:ln>
                  <a:noFill/>
                </a:ln>
                <a:solidFill>
                  <a:srgbClr val="CE9178"/>
                </a:solidFill>
                <a:effectLst/>
                <a:latin typeface="Consolas" panose="020B0609020204030204" pitchFamily="49" charset="0"/>
              </a:rPr>
              <a:t>"\n"</a:t>
            </a:r>
            <a:r>
              <a:rPr kumimoji="0" lang="es-ES" altLang="es-ES" sz="12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200" dirty="0">
                <a:solidFill>
                  <a:srgbClr val="FFFFFF"/>
                </a:solidFill>
                <a:latin typeface="Consolas" panose="020B0609020204030204" pitchFamily="49" charset="0"/>
              </a:rPr>
              <a:t>   </a:t>
            </a:r>
            <a:r>
              <a:rPr kumimoji="0" lang="es-ES" altLang="es-ES" sz="1200" b="0" i="0" u="none" strike="noStrike" cap="none" normalizeH="0" baseline="0" dirty="0">
                <a:ln>
                  <a:noFill/>
                </a:ln>
                <a:solidFill>
                  <a:srgbClr val="FFFFFF"/>
                </a:solidFill>
                <a:effectLst/>
                <a:latin typeface="Consolas" panose="020B0609020204030204" pitchFamily="49" charset="0"/>
              </a:rPr>
              <a:t>} </a:t>
            </a:r>
            <a:r>
              <a:rPr kumimoji="0" lang="es-ES" altLang="es-ES" sz="1200" b="0" i="0" u="none" strike="noStrike" cap="none" normalizeH="0" baseline="0" dirty="0" err="1">
                <a:ln>
                  <a:noFill/>
                </a:ln>
                <a:solidFill>
                  <a:srgbClr val="C586C0"/>
                </a:solidFill>
                <a:effectLst/>
                <a:latin typeface="Consolas" panose="020B0609020204030204" pitchFamily="49" charset="0"/>
              </a:rPr>
              <a:t>elseif</a:t>
            </a:r>
            <a:r>
              <a:rPr kumimoji="0" lang="es-ES" altLang="es-ES" sz="1200" b="0" i="0" u="none" strike="noStrike" cap="none" normalizeH="0" baseline="0" dirty="0">
                <a:ln>
                  <a:noFill/>
                </a:ln>
                <a:solidFill>
                  <a:srgbClr val="FFFFFF"/>
                </a:solidFill>
                <a:effectLst/>
                <a:latin typeface="Consolas" panose="020B0609020204030204" pitchFamily="49" charset="0"/>
              </a:rPr>
              <a:t> (!</a:t>
            </a:r>
            <a:r>
              <a:rPr kumimoji="0" lang="es-ES" altLang="es-ES" sz="1200" b="0" i="0" u="none" strike="noStrike" cap="none" normalizeH="0" baseline="0" dirty="0" err="1">
                <a:ln>
                  <a:noFill/>
                </a:ln>
                <a:solidFill>
                  <a:srgbClr val="DCDCAA"/>
                </a:solidFill>
                <a:effectLst/>
                <a:latin typeface="Consolas" panose="020B0609020204030204" pitchFamily="49" charset="0"/>
              </a:rPr>
              <a:t>ctype_digit</a:t>
            </a:r>
            <a:r>
              <a:rPr kumimoji="0" lang="es-ES" altLang="es-ES" sz="1200" b="0" i="0" u="none" strike="noStrike" cap="none" normalizeH="0" baseline="0" dirty="0">
                <a:ln>
                  <a:noFill/>
                </a:ln>
                <a:solidFill>
                  <a:srgbClr val="FFFFFF"/>
                </a:solidFill>
                <a:effectLst/>
                <a:latin typeface="Consolas" panose="020B0609020204030204" pitchFamily="49" charset="0"/>
              </a:rPr>
              <a:t>(</a:t>
            </a:r>
            <a:r>
              <a:rPr kumimoji="0" lang="es-ES" altLang="es-ES" sz="1200" b="0" i="0" u="none" strike="noStrike" cap="none" normalizeH="0" baseline="0" dirty="0">
                <a:ln>
                  <a:noFill/>
                </a:ln>
                <a:solidFill>
                  <a:srgbClr val="9CDCFE"/>
                </a:solidFill>
                <a:effectLst/>
                <a:latin typeface="Consolas" panose="020B0609020204030204" pitchFamily="49" charset="0"/>
              </a:rPr>
              <a:t>$dato</a:t>
            </a:r>
            <a:r>
              <a:rPr kumimoji="0" lang="es-ES" altLang="es-ES" sz="12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200" dirty="0">
                <a:solidFill>
                  <a:srgbClr val="FFFFFF"/>
                </a:solidFill>
                <a:latin typeface="Consolas" panose="020B0609020204030204" pitchFamily="49" charset="0"/>
              </a:rPr>
              <a:t>       </a:t>
            </a:r>
            <a:r>
              <a:rPr kumimoji="0" lang="es-ES" altLang="es-ES" sz="1200" b="0" i="0" u="none" strike="noStrike" cap="none" normalizeH="0" baseline="0" dirty="0" err="1">
                <a:ln>
                  <a:noFill/>
                </a:ln>
                <a:solidFill>
                  <a:srgbClr val="DCDCAA"/>
                </a:solidFill>
                <a:effectLst/>
                <a:latin typeface="Consolas" panose="020B0609020204030204" pitchFamily="49" charset="0"/>
              </a:rPr>
              <a:t>print</a:t>
            </a:r>
            <a:r>
              <a:rPr kumimoji="0" lang="es-ES" altLang="es-ES" sz="1200" b="0" i="0" u="none" strike="noStrike" cap="none" normalizeH="0" baseline="0" dirty="0">
                <a:ln>
                  <a:noFill/>
                </a:ln>
                <a:solidFill>
                  <a:srgbClr val="FFFFFF"/>
                </a:solidFill>
                <a:effectLst/>
                <a:latin typeface="Consolas" panose="020B0609020204030204" pitchFamily="49" charset="0"/>
              </a:rPr>
              <a:t> </a:t>
            </a:r>
            <a:r>
              <a:rPr kumimoji="0" lang="es-ES" altLang="es-ES" sz="1200" b="0" i="0" u="none" strike="noStrike" cap="none" normalizeH="0" baseline="0" dirty="0">
                <a:ln>
                  <a:noFill/>
                </a:ln>
                <a:solidFill>
                  <a:srgbClr val="CE9178"/>
                </a:solidFill>
                <a:effectLst/>
                <a:latin typeface="Consolas" panose="020B0609020204030204" pitchFamily="49" charset="0"/>
              </a:rPr>
              <a:t>" &lt;p&gt;NO ha escrito un entero positivo: &lt;</a:t>
            </a:r>
            <a:r>
              <a:rPr kumimoji="0" lang="es-ES" altLang="es-ES" sz="1200" b="0" i="0" u="none" strike="noStrike" cap="none" normalizeH="0" baseline="0" dirty="0" err="1">
                <a:ln>
                  <a:noFill/>
                </a:ln>
                <a:solidFill>
                  <a:srgbClr val="CE9178"/>
                </a:solidFill>
                <a:effectLst/>
                <a:latin typeface="Consolas" panose="020B0609020204030204" pitchFamily="49" charset="0"/>
              </a:rPr>
              <a:t>strong</a:t>
            </a:r>
            <a:r>
              <a:rPr kumimoji="0" lang="es-ES" altLang="es-ES" sz="1200" b="0" i="0" u="none" strike="noStrike" cap="none" normalizeH="0" baseline="0" dirty="0">
                <a:ln>
                  <a:noFill/>
                </a:ln>
                <a:solidFill>
                  <a:srgbClr val="CE9178"/>
                </a:solidFill>
                <a:effectLst/>
                <a:latin typeface="Consolas" panose="020B0609020204030204" pitchFamily="49" charset="0"/>
              </a:rPr>
              <a:t>&gt;</a:t>
            </a:r>
            <a:r>
              <a:rPr kumimoji="0" lang="es-ES" altLang="es-ES" sz="1200" b="0" i="0" u="none" strike="noStrike" cap="none" normalizeH="0" baseline="0" dirty="0">
                <a:ln>
                  <a:noFill/>
                </a:ln>
                <a:solidFill>
                  <a:srgbClr val="9CDCFE"/>
                </a:solidFill>
                <a:effectLst/>
                <a:latin typeface="Consolas" panose="020B0609020204030204" pitchFamily="49" charset="0"/>
              </a:rPr>
              <a:t>$dato</a:t>
            </a:r>
            <a:r>
              <a:rPr kumimoji="0" lang="es-ES" altLang="es-ES" sz="1200" b="0" i="0" u="none" strike="noStrike" cap="none" normalizeH="0" baseline="0" dirty="0">
                <a:ln>
                  <a:noFill/>
                </a:ln>
                <a:solidFill>
                  <a:srgbClr val="CE9178"/>
                </a:solidFill>
                <a:effectLst/>
                <a:latin typeface="Consolas" panose="020B0609020204030204" pitchFamily="49" charset="0"/>
              </a:rPr>
              <a:t>&lt;/</a:t>
            </a:r>
            <a:r>
              <a:rPr kumimoji="0" lang="es-ES" altLang="es-ES" sz="1200" b="0" i="0" u="none" strike="noStrike" cap="none" normalizeH="0" baseline="0" dirty="0" err="1">
                <a:ln>
                  <a:noFill/>
                </a:ln>
                <a:solidFill>
                  <a:srgbClr val="CE9178"/>
                </a:solidFill>
                <a:effectLst/>
                <a:latin typeface="Consolas" panose="020B0609020204030204" pitchFamily="49" charset="0"/>
              </a:rPr>
              <a:t>strong</a:t>
            </a:r>
            <a:r>
              <a:rPr kumimoji="0" lang="es-ES" altLang="es-ES" sz="1200" b="0" i="0" u="none" strike="noStrike" cap="none" normalizeH="0" baseline="0" dirty="0">
                <a:ln>
                  <a:noFill/>
                </a:ln>
                <a:solidFill>
                  <a:srgbClr val="CE9178"/>
                </a:solidFill>
                <a:effectLst/>
                <a:latin typeface="Consolas" panose="020B0609020204030204" pitchFamily="49" charset="0"/>
              </a:rPr>
              <a:t>&gt;.&lt;/p&gt;\n"</a:t>
            </a:r>
            <a:r>
              <a:rPr kumimoji="0" lang="es-ES" altLang="es-ES" sz="12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200" dirty="0">
                <a:solidFill>
                  <a:srgbClr val="FFFFFF"/>
                </a:solidFill>
                <a:latin typeface="Consolas" panose="020B0609020204030204" pitchFamily="49" charset="0"/>
              </a:rPr>
              <a:t>       </a:t>
            </a:r>
            <a:r>
              <a:rPr kumimoji="0" lang="es-ES" altLang="es-ES" sz="1200" b="0" i="0" u="none" strike="noStrike" cap="none" normalizeH="0" baseline="0" dirty="0" err="1">
                <a:ln>
                  <a:noFill/>
                </a:ln>
                <a:solidFill>
                  <a:srgbClr val="DCDCAA"/>
                </a:solidFill>
                <a:effectLst/>
                <a:latin typeface="Consolas" panose="020B0609020204030204" pitchFamily="49" charset="0"/>
              </a:rPr>
              <a:t>print</a:t>
            </a:r>
            <a:r>
              <a:rPr kumimoji="0" lang="es-ES" altLang="es-ES" sz="1200" b="0" i="0" u="none" strike="noStrike" cap="none" normalizeH="0" baseline="0" dirty="0">
                <a:ln>
                  <a:noFill/>
                </a:ln>
                <a:solidFill>
                  <a:srgbClr val="FFFFFF"/>
                </a:solidFill>
                <a:effectLst/>
                <a:latin typeface="Consolas" panose="020B0609020204030204" pitchFamily="49" charset="0"/>
              </a:rPr>
              <a:t> </a:t>
            </a:r>
            <a:r>
              <a:rPr kumimoji="0" lang="es-ES" altLang="es-ES" sz="1200" b="0" i="0" u="none" strike="noStrike" cap="none" normalizeH="0" baseline="0" dirty="0">
                <a:ln>
                  <a:noFill/>
                </a:ln>
                <a:solidFill>
                  <a:srgbClr val="CE9178"/>
                </a:solidFill>
                <a:effectLst/>
                <a:latin typeface="Consolas" panose="020B0609020204030204" pitchFamily="49" charset="0"/>
              </a:rPr>
              <a:t>"\n"</a:t>
            </a:r>
            <a:r>
              <a:rPr kumimoji="0" lang="es-ES" altLang="es-ES" sz="12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200" dirty="0">
                <a:solidFill>
                  <a:srgbClr val="FFFFFF"/>
                </a:solidFill>
                <a:latin typeface="Consolas" panose="020B0609020204030204" pitchFamily="49" charset="0"/>
              </a:rPr>
              <a:t>   </a:t>
            </a:r>
            <a:r>
              <a:rPr kumimoji="0" lang="es-ES" altLang="es-ES" sz="1200" b="0" i="0" u="none" strike="noStrike" cap="none" normalizeH="0" baseline="0" dirty="0">
                <a:ln>
                  <a:noFill/>
                </a:ln>
                <a:solidFill>
                  <a:srgbClr val="FFFFFF"/>
                </a:solidFill>
                <a:effectLst/>
                <a:latin typeface="Consolas" panose="020B0609020204030204" pitchFamily="49" charset="0"/>
              </a:rPr>
              <a:t>} </a:t>
            </a:r>
            <a:r>
              <a:rPr kumimoji="0" lang="es-ES" altLang="es-ES" sz="1200" b="0" i="0" u="none" strike="noStrike" cap="none" normalizeH="0" baseline="0" dirty="0" err="1">
                <a:ln>
                  <a:noFill/>
                </a:ln>
                <a:solidFill>
                  <a:srgbClr val="C586C0"/>
                </a:solidFill>
                <a:effectLst/>
                <a:latin typeface="Consolas" panose="020B0609020204030204" pitchFamily="49" charset="0"/>
              </a:rPr>
              <a:t>else</a:t>
            </a:r>
            <a:r>
              <a:rPr kumimoji="0" lang="es-ES" altLang="es-ES" sz="12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200" dirty="0">
                <a:solidFill>
                  <a:srgbClr val="FFFFFF"/>
                </a:solidFill>
                <a:latin typeface="Consolas" panose="020B0609020204030204" pitchFamily="49" charset="0"/>
              </a:rPr>
              <a:t>       </a:t>
            </a:r>
            <a:r>
              <a:rPr kumimoji="0" lang="es-ES" altLang="es-ES" sz="1200" b="0" i="0" u="none" strike="noStrike" cap="none" normalizeH="0" baseline="0" dirty="0" err="1">
                <a:ln>
                  <a:noFill/>
                </a:ln>
                <a:solidFill>
                  <a:srgbClr val="DCDCAA"/>
                </a:solidFill>
                <a:effectLst/>
                <a:latin typeface="Consolas" panose="020B0609020204030204" pitchFamily="49" charset="0"/>
              </a:rPr>
              <a:t>print</a:t>
            </a:r>
            <a:r>
              <a:rPr kumimoji="0" lang="es-ES" altLang="es-ES" sz="1200" b="0" i="0" u="none" strike="noStrike" cap="none" normalizeH="0" baseline="0" dirty="0">
                <a:ln>
                  <a:noFill/>
                </a:ln>
                <a:solidFill>
                  <a:srgbClr val="FFFFFF"/>
                </a:solidFill>
                <a:effectLst/>
                <a:latin typeface="Consolas" panose="020B0609020204030204" pitchFamily="49" charset="0"/>
              </a:rPr>
              <a:t> </a:t>
            </a:r>
            <a:r>
              <a:rPr kumimoji="0" lang="es-ES" altLang="es-ES" sz="1200" b="0" i="0" u="none" strike="noStrike" cap="none" normalizeH="0" baseline="0" dirty="0">
                <a:ln>
                  <a:noFill/>
                </a:ln>
                <a:solidFill>
                  <a:srgbClr val="CE9178"/>
                </a:solidFill>
                <a:effectLst/>
                <a:latin typeface="Consolas" panose="020B0609020204030204" pitchFamily="49" charset="0"/>
              </a:rPr>
              <a:t>" &lt;p&gt;Ha escrito un entero positivo: &lt;</a:t>
            </a:r>
            <a:r>
              <a:rPr kumimoji="0" lang="es-ES" altLang="es-ES" sz="1200" b="0" i="0" u="none" strike="noStrike" cap="none" normalizeH="0" baseline="0" dirty="0" err="1">
                <a:ln>
                  <a:noFill/>
                </a:ln>
                <a:solidFill>
                  <a:srgbClr val="CE9178"/>
                </a:solidFill>
                <a:effectLst/>
                <a:latin typeface="Consolas" panose="020B0609020204030204" pitchFamily="49" charset="0"/>
              </a:rPr>
              <a:t>strong</a:t>
            </a:r>
            <a:r>
              <a:rPr kumimoji="0" lang="es-ES" altLang="es-ES" sz="1200" b="0" i="0" u="none" strike="noStrike" cap="none" normalizeH="0" baseline="0" dirty="0">
                <a:ln>
                  <a:noFill/>
                </a:ln>
                <a:solidFill>
                  <a:srgbClr val="CE9178"/>
                </a:solidFill>
                <a:effectLst/>
                <a:latin typeface="Consolas" panose="020B0609020204030204" pitchFamily="49" charset="0"/>
              </a:rPr>
              <a:t>&gt;</a:t>
            </a:r>
            <a:r>
              <a:rPr kumimoji="0" lang="es-ES" altLang="es-ES" sz="1200" b="0" i="0" u="none" strike="noStrike" cap="none" normalizeH="0" baseline="0" dirty="0">
                <a:ln>
                  <a:noFill/>
                </a:ln>
                <a:solidFill>
                  <a:srgbClr val="9CDCFE"/>
                </a:solidFill>
                <a:effectLst/>
                <a:latin typeface="Consolas" panose="020B0609020204030204" pitchFamily="49" charset="0"/>
              </a:rPr>
              <a:t>$dato</a:t>
            </a:r>
            <a:r>
              <a:rPr kumimoji="0" lang="es-ES" altLang="es-ES" sz="1200" b="0" i="0" u="none" strike="noStrike" cap="none" normalizeH="0" baseline="0" dirty="0">
                <a:ln>
                  <a:noFill/>
                </a:ln>
                <a:solidFill>
                  <a:srgbClr val="CE9178"/>
                </a:solidFill>
                <a:effectLst/>
                <a:latin typeface="Consolas" panose="020B0609020204030204" pitchFamily="49" charset="0"/>
              </a:rPr>
              <a:t>&lt;/</a:t>
            </a:r>
            <a:r>
              <a:rPr kumimoji="0" lang="es-ES" altLang="es-ES" sz="1200" b="0" i="0" u="none" strike="noStrike" cap="none" normalizeH="0" baseline="0" dirty="0" err="1">
                <a:ln>
                  <a:noFill/>
                </a:ln>
                <a:solidFill>
                  <a:srgbClr val="CE9178"/>
                </a:solidFill>
                <a:effectLst/>
                <a:latin typeface="Consolas" panose="020B0609020204030204" pitchFamily="49" charset="0"/>
              </a:rPr>
              <a:t>strong</a:t>
            </a:r>
            <a:r>
              <a:rPr kumimoji="0" lang="es-ES" altLang="es-ES" sz="1200" b="0" i="0" u="none" strike="noStrike" cap="none" normalizeH="0" baseline="0" dirty="0">
                <a:ln>
                  <a:noFill/>
                </a:ln>
                <a:solidFill>
                  <a:srgbClr val="CE9178"/>
                </a:solidFill>
                <a:effectLst/>
                <a:latin typeface="Consolas" panose="020B0609020204030204" pitchFamily="49" charset="0"/>
              </a:rPr>
              <a:t>&gt;.&lt;/p&gt;\n"</a:t>
            </a:r>
            <a:r>
              <a:rPr kumimoji="0" lang="es-ES" altLang="es-ES" sz="12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200" dirty="0">
                <a:solidFill>
                  <a:srgbClr val="FFFFFF"/>
                </a:solidFill>
                <a:latin typeface="Consolas" panose="020B0609020204030204" pitchFamily="49" charset="0"/>
              </a:rPr>
              <a:t>       </a:t>
            </a:r>
            <a:r>
              <a:rPr kumimoji="0" lang="es-ES" altLang="es-ES" sz="1200" b="0" i="0" u="none" strike="noStrike" cap="none" normalizeH="0" baseline="0" dirty="0" err="1">
                <a:ln>
                  <a:noFill/>
                </a:ln>
                <a:solidFill>
                  <a:srgbClr val="DCDCAA"/>
                </a:solidFill>
                <a:effectLst/>
                <a:latin typeface="Consolas" panose="020B0609020204030204" pitchFamily="49" charset="0"/>
              </a:rPr>
              <a:t>print</a:t>
            </a:r>
            <a:r>
              <a:rPr kumimoji="0" lang="es-ES" altLang="es-ES" sz="1200" b="0" i="0" u="none" strike="noStrike" cap="none" normalizeH="0" baseline="0" dirty="0">
                <a:ln>
                  <a:noFill/>
                </a:ln>
                <a:solidFill>
                  <a:srgbClr val="FFFFFF"/>
                </a:solidFill>
                <a:effectLst/>
                <a:latin typeface="Consolas" panose="020B0609020204030204" pitchFamily="49" charset="0"/>
              </a:rPr>
              <a:t> </a:t>
            </a:r>
            <a:r>
              <a:rPr kumimoji="0" lang="es-ES" altLang="es-ES" sz="1200" b="0" i="0" u="none" strike="noStrike" cap="none" normalizeH="0" baseline="0" dirty="0">
                <a:ln>
                  <a:noFill/>
                </a:ln>
                <a:solidFill>
                  <a:srgbClr val="CE9178"/>
                </a:solidFill>
                <a:effectLst/>
                <a:latin typeface="Consolas" panose="020B0609020204030204" pitchFamily="49" charset="0"/>
              </a:rPr>
              <a:t>"\n"</a:t>
            </a:r>
            <a:r>
              <a:rPr kumimoji="0" lang="es-ES" altLang="es-ES" sz="12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200" dirty="0">
                <a:solidFill>
                  <a:srgbClr val="FFFFFF"/>
                </a:solidFill>
                <a:latin typeface="Consolas" panose="020B0609020204030204" pitchFamily="49" charset="0"/>
              </a:rPr>
              <a:t>   </a:t>
            </a:r>
            <a:r>
              <a:rPr kumimoji="0" lang="es-ES" altLang="es-ES" sz="12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569CD6"/>
                </a:solidFill>
                <a:effectLst/>
                <a:latin typeface="Consolas" panose="020B0609020204030204" pitchFamily="49" charset="0"/>
              </a:rPr>
              <a:t>?&gt;</a:t>
            </a:r>
            <a:r>
              <a:rPr kumimoji="0" lang="es-ES" altLang="es-ES" sz="1200" b="0" i="0" u="none" strike="noStrike" cap="none" normalizeH="0" baseline="0" dirty="0">
                <a:ln>
                  <a:noFill/>
                </a:ln>
                <a:solidFill>
                  <a:schemeClr val="tx1"/>
                </a:solidFill>
                <a:effectLst/>
              </a:rPr>
              <a:t> </a:t>
            </a:r>
            <a:endParaRPr kumimoji="0" lang="es-ES" altLang="es-ES" sz="1200" b="0" i="0" u="none" strike="noStrike" cap="none" normalizeH="0" baseline="0" dirty="0">
              <a:ln>
                <a:noFill/>
              </a:ln>
              <a:solidFill>
                <a:schemeClr val="tx1"/>
              </a:solidFill>
              <a:effectLst/>
              <a:latin typeface="Arial" panose="020B0604020202020204" pitchFamily="34" charset="0"/>
            </a:endParaRPr>
          </a:p>
        </p:txBody>
      </p:sp>
      <p:pic>
        <p:nvPicPr>
          <p:cNvPr id="5" name="Imagen 4">
            <a:extLst>
              <a:ext uri="{FF2B5EF4-FFF2-40B4-BE49-F238E27FC236}">
                <a16:creationId xmlns:a16="http://schemas.microsoft.com/office/drawing/2014/main" id="{FF7530BB-0439-28A7-4022-6A500EAB2385}"/>
              </a:ext>
            </a:extLst>
          </p:cNvPr>
          <p:cNvPicPr>
            <a:picLocks noChangeAspect="1"/>
          </p:cNvPicPr>
          <p:nvPr/>
        </p:nvPicPr>
        <p:blipFill>
          <a:blip r:embed="rId2"/>
          <a:stretch>
            <a:fillRect/>
          </a:stretch>
        </p:blipFill>
        <p:spPr>
          <a:xfrm>
            <a:off x="6409658" y="3010995"/>
            <a:ext cx="2612653" cy="1885931"/>
          </a:xfrm>
          <a:prstGeom prst="rect">
            <a:avLst/>
          </a:prstGeom>
        </p:spPr>
      </p:pic>
    </p:spTree>
    <p:extLst>
      <p:ext uri="{BB962C8B-B14F-4D97-AF65-F5344CB8AC3E}">
        <p14:creationId xmlns:p14="http://schemas.microsoft.com/office/powerpoint/2010/main" val="2141032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14</a:t>
            </a:fld>
            <a:endParaRPr lang="es-ES" dirty="0"/>
          </a:p>
        </p:txBody>
      </p:sp>
      <p:sp>
        <p:nvSpPr>
          <p:cNvPr id="12" name="Marcador de texto 11">
            <a:extLst>
              <a:ext uri="{FF2B5EF4-FFF2-40B4-BE49-F238E27FC236}">
                <a16:creationId xmlns:a16="http://schemas.microsoft.com/office/drawing/2014/main" id="{90697A68-85C6-7BA0-B29A-E6218C4C04B6}"/>
              </a:ext>
            </a:extLst>
          </p:cNvPr>
          <p:cNvSpPr>
            <a:spLocks noGrp="1"/>
          </p:cNvSpPr>
          <p:nvPr>
            <p:ph type="body" idx="1"/>
          </p:nvPr>
        </p:nvSpPr>
        <p:spPr>
          <a:xfrm>
            <a:off x="179512" y="267494"/>
            <a:ext cx="7920880" cy="3552300"/>
          </a:xfrm>
        </p:spPr>
        <p:txBody>
          <a:bodyPr/>
          <a:lstStyle/>
          <a:p>
            <a:r>
              <a:rPr lang="es-ES" sz="1800" dirty="0"/>
              <a:t>Funciones </a:t>
            </a:r>
            <a:r>
              <a:rPr lang="es-ES" sz="1800" dirty="0" err="1"/>
              <a:t>ctype</a:t>
            </a:r>
            <a:r>
              <a:rPr lang="es-ES" sz="1800" dirty="0"/>
              <a:t>_</a:t>
            </a:r>
          </a:p>
          <a:p>
            <a:endParaRPr lang="es-ES" sz="1800" dirty="0"/>
          </a:p>
        </p:txBody>
      </p:sp>
      <p:pic>
        <p:nvPicPr>
          <p:cNvPr id="6" name="Imagen 5">
            <a:extLst>
              <a:ext uri="{FF2B5EF4-FFF2-40B4-BE49-F238E27FC236}">
                <a16:creationId xmlns:a16="http://schemas.microsoft.com/office/drawing/2014/main" id="{0A4753C3-DE05-4E51-688A-9EFF0DEC6101}"/>
              </a:ext>
            </a:extLst>
          </p:cNvPr>
          <p:cNvPicPr>
            <a:picLocks noChangeAspect="1"/>
          </p:cNvPicPr>
          <p:nvPr/>
        </p:nvPicPr>
        <p:blipFill>
          <a:blip r:embed="rId2"/>
          <a:stretch>
            <a:fillRect/>
          </a:stretch>
        </p:blipFill>
        <p:spPr>
          <a:xfrm>
            <a:off x="467544" y="1203598"/>
            <a:ext cx="6444208" cy="2970919"/>
          </a:xfrm>
          <a:prstGeom prst="rect">
            <a:avLst/>
          </a:prstGeom>
        </p:spPr>
      </p:pic>
    </p:spTree>
    <p:extLst>
      <p:ext uri="{BB962C8B-B14F-4D97-AF65-F5344CB8AC3E}">
        <p14:creationId xmlns:p14="http://schemas.microsoft.com/office/powerpoint/2010/main" val="4213568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827584" y="253652"/>
            <a:ext cx="6462600" cy="857400"/>
          </a:xfrm>
        </p:spPr>
        <p:txBody>
          <a:bodyPr/>
          <a:lstStyle/>
          <a:p>
            <a:pPr algn="l"/>
            <a:endParaRPr lang="es-ES" b="0" i="0" dirty="0">
              <a:solidFill>
                <a:srgbClr val="000000"/>
              </a:solidFill>
              <a:effectLst/>
              <a:latin typeface="Roboto" panose="02000000000000000000" pitchFamily="2" charset="0"/>
            </a:endParaRP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15</a:t>
            </a:fld>
            <a:endParaRPr lang="es-ES" dirty="0"/>
          </a:p>
        </p:txBody>
      </p:sp>
      <p:sp>
        <p:nvSpPr>
          <p:cNvPr id="12" name="Marcador de texto 11">
            <a:extLst>
              <a:ext uri="{FF2B5EF4-FFF2-40B4-BE49-F238E27FC236}">
                <a16:creationId xmlns:a16="http://schemas.microsoft.com/office/drawing/2014/main" id="{90697A68-85C6-7BA0-B29A-E6218C4C04B6}"/>
              </a:ext>
            </a:extLst>
          </p:cNvPr>
          <p:cNvSpPr>
            <a:spLocks noGrp="1"/>
          </p:cNvSpPr>
          <p:nvPr>
            <p:ph type="body" idx="1"/>
          </p:nvPr>
        </p:nvSpPr>
        <p:spPr>
          <a:xfrm>
            <a:off x="251520" y="1337548"/>
            <a:ext cx="8712968" cy="3552300"/>
          </a:xfrm>
        </p:spPr>
        <p:txBody>
          <a:bodyPr/>
          <a:lstStyle/>
          <a:p>
            <a:pPr marL="114300" indent="0">
              <a:buNone/>
            </a:pPr>
            <a:r>
              <a:rPr lang="es-ES" sz="1800" dirty="0"/>
              <a:t>Funciones </a:t>
            </a:r>
            <a:r>
              <a:rPr lang="es-ES" sz="1800" dirty="0" err="1"/>
              <a:t>filter</a:t>
            </a:r>
            <a:endParaRPr lang="es-ES" sz="1800" dirty="0"/>
          </a:p>
          <a:p>
            <a:pPr marL="114300" indent="0">
              <a:buNone/>
            </a:pPr>
            <a:endParaRPr lang="es-ES" sz="1800" dirty="0"/>
          </a:p>
          <a:p>
            <a:pPr marL="114300" indent="0">
              <a:buNone/>
            </a:pPr>
            <a:r>
              <a:rPr lang="es-ES" sz="1800" dirty="0"/>
              <a:t>Las funciones </a:t>
            </a:r>
            <a:r>
              <a:rPr lang="es-ES" sz="1800" dirty="0" err="1"/>
              <a:t>filter</a:t>
            </a:r>
            <a:r>
              <a:rPr lang="es-ES" sz="1800" dirty="0"/>
              <a:t> se crearon como extensión PECL, pero se incluyeron en PHP 5.2 (2006).</a:t>
            </a:r>
          </a:p>
          <a:p>
            <a:pPr marL="114300" indent="0">
              <a:buNone/>
            </a:pPr>
            <a:endParaRPr lang="es-ES" sz="1800" dirty="0"/>
          </a:p>
          <a:p>
            <a:pPr marL="114300" indent="0">
              <a:buNone/>
            </a:pPr>
            <a:r>
              <a:rPr lang="es-ES" sz="1800" dirty="0"/>
              <a:t>La función </a:t>
            </a:r>
            <a:r>
              <a:rPr lang="es-ES" sz="1800" dirty="0" err="1"/>
              <a:t>filter</a:t>
            </a:r>
            <a:r>
              <a:rPr lang="es-ES" sz="1800" dirty="0"/>
              <a:t> más simple es la función </a:t>
            </a:r>
            <a:r>
              <a:rPr lang="es-ES" sz="1800" b="1" dirty="0" err="1"/>
              <a:t>filter_var</a:t>
            </a:r>
            <a:r>
              <a:rPr lang="es-ES" sz="1800" b="1" dirty="0"/>
              <a:t>($valor [, $filtro [, $opciones]])</a:t>
            </a:r>
            <a:r>
              <a:rPr lang="es-ES" sz="1800" dirty="0"/>
              <a:t>, que devuelve los datos filtrados o false si el filtro falla.</a:t>
            </a:r>
          </a:p>
          <a:p>
            <a:pPr marL="114300" indent="0">
              <a:buNone/>
            </a:pPr>
            <a:endParaRPr lang="es-ES" sz="1800" dirty="0"/>
          </a:p>
          <a:p>
            <a:pPr marL="114300" indent="0">
              <a:buNone/>
            </a:pPr>
            <a:r>
              <a:rPr lang="es-ES" sz="1800" dirty="0"/>
              <a:t>Los filtros predefinidos de validación son los siguientes:</a:t>
            </a:r>
          </a:p>
        </p:txBody>
      </p:sp>
    </p:spTree>
    <p:extLst>
      <p:ext uri="{BB962C8B-B14F-4D97-AF65-F5344CB8AC3E}">
        <p14:creationId xmlns:p14="http://schemas.microsoft.com/office/powerpoint/2010/main" val="3904275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16</a:t>
            </a:fld>
            <a:endParaRPr lang="es-ES" dirty="0"/>
          </a:p>
        </p:txBody>
      </p:sp>
      <p:sp>
        <p:nvSpPr>
          <p:cNvPr id="6" name="CuadroTexto 5">
            <a:extLst>
              <a:ext uri="{FF2B5EF4-FFF2-40B4-BE49-F238E27FC236}">
                <a16:creationId xmlns:a16="http://schemas.microsoft.com/office/drawing/2014/main" id="{296ECD00-B3BA-20BB-0522-0BEF582D6CA1}"/>
              </a:ext>
            </a:extLst>
          </p:cNvPr>
          <p:cNvSpPr txBox="1"/>
          <p:nvPr/>
        </p:nvSpPr>
        <p:spPr>
          <a:xfrm>
            <a:off x="371030" y="24711"/>
            <a:ext cx="8208912" cy="461665"/>
          </a:xfrm>
          <a:prstGeom prst="rect">
            <a:avLst/>
          </a:prstGeom>
          <a:noFill/>
        </p:spPr>
        <p:txBody>
          <a:bodyPr wrap="square">
            <a:spAutoFit/>
          </a:bodyPr>
          <a:lstStyle/>
          <a:p>
            <a:pPr marL="457200" marR="0" lvl="0" indent="-342900" algn="l" defTabSz="914400" rtl="0" eaLnBrk="1" fontAlgn="auto" latinLnBrk="0" hangingPunct="1">
              <a:lnSpc>
                <a:spcPct val="100000"/>
              </a:lnSpc>
              <a:spcBef>
                <a:spcPts val="600"/>
              </a:spcBef>
              <a:spcAft>
                <a:spcPts val="0"/>
              </a:spcAft>
              <a:buClr>
                <a:srgbClr val="97ABBC"/>
              </a:buClr>
              <a:buSzPts val="1800"/>
              <a:buFont typeface="Lato"/>
              <a:buChar char="▷"/>
              <a:tabLst/>
              <a:defRPr/>
            </a:pPr>
            <a:r>
              <a:rPr kumimoji="0" lang="es-ES" sz="2400" b="0" i="0" u="none" strike="noStrike" kern="0" cap="none" spc="0" normalizeH="0" baseline="0" noProof="0" dirty="0">
                <a:ln>
                  <a:noFill/>
                </a:ln>
                <a:solidFill>
                  <a:srgbClr val="677480"/>
                </a:solidFill>
                <a:effectLst/>
                <a:uLnTx/>
                <a:uFillTx/>
                <a:latin typeface="Lato"/>
                <a:ea typeface="Lato"/>
                <a:cs typeface="Lato"/>
                <a:sym typeface="Lato"/>
              </a:rPr>
              <a:t>Funciones </a:t>
            </a:r>
            <a:r>
              <a:rPr kumimoji="0" lang="es-ES" sz="2400" b="0" i="0" u="none" strike="noStrike" kern="0" cap="none" spc="0" normalizeH="0" baseline="0" noProof="0" dirty="0" err="1">
                <a:ln>
                  <a:noFill/>
                </a:ln>
                <a:solidFill>
                  <a:srgbClr val="677480"/>
                </a:solidFill>
                <a:effectLst/>
                <a:uLnTx/>
                <a:uFillTx/>
                <a:latin typeface="Lato"/>
                <a:ea typeface="Lato"/>
                <a:cs typeface="Lato"/>
                <a:sym typeface="Lato"/>
              </a:rPr>
              <a:t>ctype</a:t>
            </a:r>
            <a:r>
              <a:rPr kumimoji="0" lang="es-ES" sz="2400" b="0" i="0" u="none" strike="noStrike" kern="0" cap="none" spc="0" normalizeH="0" baseline="0" noProof="0" dirty="0">
                <a:ln>
                  <a:noFill/>
                </a:ln>
                <a:solidFill>
                  <a:srgbClr val="677480"/>
                </a:solidFill>
                <a:effectLst/>
                <a:uLnTx/>
                <a:uFillTx/>
                <a:latin typeface="Lato"/>
                <a:ea typeface="Lato"/>
                <a:cs typeface="Lato"/>
                <a:sym typeface="Lato"/>
              </a:rPr>
              <a:t>_</a:t>
            </a:r>
          </a:p>
        </p:txBody>
      </p:sp>
      <p:graphicFrame>
        <p:nvGraphicFramePr>
          <p:cNvPr id="2" name="Tabla 1">
            <a:extLst>
              <a:ext uri="{FF2B5EF4-FFF2-40B4-BE49-F238E27FC236}">
                <a16:creationId xmlns:a16="http://schemas.microsoft.com/office/drawing/2014/main" id="{4262840A-654F-8B22-4057-8E62DDEE9974}"/>
              </a:ext>
            </a:extLst>
          </p:cNvPr>
          <p:cNvGraphicFramePr>
            <a:graphicFrameLocks noGrp="1"/>
          </p:cNvGraphicFramePr>
          <p:nvPr>
            <p:extLst>
              <p:ext uri="{D42A27DB-BD31-4B8C-83A1-F6EECF244321}">
                <p14:modId xmlns:p14="http://schemas.microsoft.com/office/powerpoint/2010/main" val="3892356478"/>
              </p:ext>
            </p:extLst>
          </p:nvPr>
        </p:nvGraphicFramePr>
        <p:xfrm>
          <a:off x="139983" y="843558"/>
          <a:ext cx="8864033" cy="3825240"/>
        </p:xfrm>
        <a:graphic>
          <a:graphicData uri="http://schemas.openxmlformats.org/drawingml/2006/table">
            <a:tbl>
              <a:tblPr firstRow="1" bandRow="1">
                <a:tableStyleId>{793D81CF-94F2-401A-BA57-92F5A7B2D0C5}</a:tableStyleId>
              </a:tblPr>
              <a:tblGrid>
                <a:gridCol w="2631817">
                  <a:extLst>
                    <a:ext uri="{9D8B030D-6E8A-4147-A177-3AD203B41FA5}">
                      <a16:colId xmlns:a16="http://schemas.microsoft.com/office/drawing/2014/main" val="1293962227"/>
                    </a:ext>
                  </a:extLst>
                </a:gridCol>
                <a:gridCol w="6232216">
                  <a:extLst>
                    <a:ext uri="{9D8B030D-6E8A-4147-A177-3AD203B41FA5}">
                      <a16:colId xmlns:a16="http://schemas.microsoft.com/office/drawing/2014/main" val="3355132020"/>
                    </a:ext>
                  </a:extLst>
                </a:gridCol>
              </a:tblGrid>
              <a:tr h="370840">
                <a:tc>
                  <a:txBody>
                    <a:bodyPr/>
                    <a:lstStyle/>
                    <a:p>
                      <a:r>
                        <a:rPr lang="es-ES" sz="1300" dirty="0"/>
                        <a:t>Filtro</a:t>
                      </a:r>
                    </a:p>
                  </a:txBody>
                  <a:tcPr/>
                </a:tc>
                <a:tc>
                  <a:txBody>
                    <a:bodyPr/>
                    <a:lstStyle/>
                    <a:p>
                      <a:r>
                        <a:rPr lang="es-ES" sz="1300" dirty="0"/>
                        <a:t>Tipo de datos</a:t>
                      </a:r>
                    </a:p>
                  </a:txBody>
                  <a:tcPr/>
                </a:tc>
                <a:extLst>
                  <a:ext uri="{0D108BD9-81ED-4DB2-BD59-A6C34878D82A}">
                    <a16:rowId xmlns:a16="http://schemas.microsoft.com/office/drawing/2014/main" val="1524891158"/>
                  </a:ext>
                </a:extLst>
              </a:tr>
              <a:tr h="370840">
                <a:tc>
                  <a:txBody>
                    <a:bodyPr/>
                    <a:lstStyle/>
                    <a:p>
                      <a:r>
                        <a:rPr lang="es-ES" sz="1300" dirty="0"/>
                        <a:t>FILTER_VALIDATE_BOOL</a:t>
                      </a:r>
                    </a:p>
                    <a:p>
                      <a:r>
                        <a:rPr lang="es-ES" sz="1300" dirty="0"/>
                        <a:t>FILTER_VALIDATE_BOOLEAN</a:t>
                      </a:r>
                    </a:p>
                  </a:txBody>
                  <a:tcPr/>
                </a:tc>
                <a:tc>
                  <a:txBody>
                    <a:bodyPr/>
                    <a:lstStyle/>
                    <a:p>
                      <a:r>
                        <a:rPr lang="es-ES" sz="1400" b="0" i="0" u="none" strike="noStrike" cap="none" dirty="0">
                          <a:solidFill>
                            <a:schemeClr val="dk1"/>
                          </a:solidFill>
                          <a:effectLst/>
                          <a:latin typeface="+mn-lt"/>
                          <a:ea typeface="+mn-ea"/>
                          <a:cs typeface="+mn-cs"/>
                          <a:sym typeface="Arial"/>
                        </a:rPr>
                        <a:t>booleano</a:t>
                      </a:r>
                      <a:endParaRPr lang="es-ES" sz="1300" dirty="0"/>
                    </a:p>
                  </a:txBody>
                  <a:tcPr/>
                </a:tc>
                <a:extLst>
                  <a:ext uri="{0D108BD9-81ED-4DB2-BD59-A6C34878D82A}">
                    <a16:rowId xmlns:a16="http://schemas.microsoft.com/office/drawing/2014/main" val="441038913"/>
                  </a:ext>
                </a:extLst>
              </a:tr>
              <a:tr h="370840">
                <a:tc>
                  <a:txBody>
                    <a:bodyPr/>
                    <a:lstStyle/>
                    <a:p>
                      <a:r>
                        <a:rPr lang="es-ES" sz="1300" dirty="0"/>
                        <a:t>FILTER_VALIDATE_INT</a:t>
                      </a:r>
                    </a:p>
                  </a:txBody>
                  <a:tcPr/>
                </a:tc>
                <a:tc>
                  <a:txBody>
                    <a:bodyPr/>
                    <a:lstStyle/>
                    <a:p>
                      <a:r>
                        <a:rPr lang="es-ES" sz="1400" b="0" i="0" u="none" strike="noStrike" cap="none" dirty="0">
                          <a:solidFill>
                            <a:schemeClr val="dk1"/>
                          </a:solidFill>
                          <a:effectLst/>
                          <a:latin typeface="+mn-lt"/>
                          <a:ea typeface="+mn-ea"/>
                          <a:cs typeface="+mn-cs"/>
                          <a:sym typeface="Arial"/>
                        </a:rPr>
                        <a:t>entero</a:t>
                      </a:r>
                      <a:endParaRPr lang="es-ES" sz="1300" dirty="0"/>
                    </a:p>
                  </a:txBody>
                  <a:tcPr/>
                </a:tc>
                <a:extLst>
                  <a:ext uri="{0D108BD9-81ED-4DB2-BD59-A6C34878D82A}">
                    <a16:rowId xmlns:a16="http://schemas.microsoft.com/office/drawing/2014/main" val="1503832014"/>
                  </a:ext>
                </a:extLst>
              </a:tr>
              <a:tr h="370840">
                <a:tc>
                  <a:txBody>
                    <a:bodyPr/>
                    <a:lstStyle/>
                    <a:p>
                      <a:r>
                        <a:rPr lang="es-ES" sz="1300" dirty="0"/>
                        <a:t>FILTER_VALIDATE_FLOAT</a:t>
                      </a:r>
                    </a:p>
                  </a:txBody>
                  <a:tcPr/>
                </a:tc>
                <a:tc>
                  <a:txBody>
                    <a:bodyPr/>
                    <a:lstStyle/>
                    <a:p>
                      <a:r>
                        <a:rPr lang="es-ES" sz="1400" b="0" i="0" u="none" strike="noStrike" cap="none" dirty="0" err="1">
                          <a:solidFill>
                            <a:schemeClr val="dk1"/>
                          </a:solidFill>
                          <a:effectLst/>
                          <a:latin typeface="+mn-lt"/>
                          <a:ea typeface="+mn-ea"/>
                          <a:cs typeface="+mn-cs"/>
                          <a:sym typeface="Arial"/>
                        </a:rPr>
                        <a:t>float</a:t>
                      </a:r>
                      <a:endParaRPr lang="es-ES" sz="1300" dirty="0"/>
                    </a:p>
                  </a:txBody>
                  <a:tcPr/>
                </a:tc>
                <a:extLst>
                  <a:ext uri="{0D108BD9-81ED-4DB2-BD59-A6C34878D82A}">
                    <a16:rowId xmlns:a16="http://schemas.microsoft.com/office/drawing/2014/main" val="1988789807"/>
                  </a:ext>
                </a:extLst>
              </a:tr>
              <a:tr h="370840">
                <a:tc>
                  <a:txBody>
                    <a:bodyPr/>
                    <a:lstStyle/>
                    <a:p>
                      <a:r>
                        <a:rPr lang="es-ES" sz="1300" dirty="0"/>
                        <a:t>FILTER_VALIDATE_REGEXP</a:t>
                      </a:r>
                    </a:p>
                  </a:txBody>
                  <a:tcPr/>
                </a:tc>
                <a:tc>
                  <a:txBody>
                    <a:bodyPr/>
                    <a:lstStyle/>
                    <a:p>
                      <a:r>
                        <a:rPr lang="es-ES" sz="1400" b="0" i="0" u="none" strike="noStrike" cap="none" dirty="0">
                          <a:solidFill>
                            <a:schemeClr val="dk1"/>
                          </a:solidFill>
                          <a:effectLst/>
                          <a:latin typeface="+mn-lt"/>
                          <a:ea typeface="+mn-ea"/>
                          <a:cs typeface="+mn-cs"/>
                          <a:sym typeface="Arial"/>
                        </a:rPr>
                        <a:t>expresión regular</a:t>
                      </a:r>
                      <a:endParaRPr lang="es-ES" sz="1300" dirty="0"/>
                    </a:p>
                  </a:txBody>
                  <a:tcPr/>
                </a:tc>
                <a:extLst>
                  <a:ext uri="{0D108BD9-81ED-4DB2-BD59-A6C34878D82A}">
                    <a16:rowId xmlns:a16="http://schemas.microsoft.com/office/drawing/2014/main" val="2050648236"/>
                  </a:ext>
                </a:extLst>
              </a:tr>
              <a:tr h="370840">
                <a:tc>
                  <a:txBody>
                    <a:bodyPr/>
                    <a:lstStyle/>
                    <a:p>
                      <a:r>
                        <a:rPr lang="es-ES" sz="1300" dirty="0"/>
                        <a:t>FILTER_VALIDATE_DOMAIN</a:t>
                      </a:r>
                    </a:p>
                  </a:txBody>
                  <a:tcPr/>
                </a:tc>
                <a:tc>
                  <a:txBody>
                    <a:bodyPr/>
                    <a:lstStyle/>
                    <a:p>
                      <a:r>
                        <a:rPr lang="es-ES" sz="1400" b="0" i="0" u="none" strike="noStrike" cap="none" dirty="0">
                          <a:solidFill>
                            <a:schemeClr val="dk1"/>
                          </a:solidFill>
                          <a:effectLst/>
                          <a:latin typeface="+mn-lt"/>
                          <a:ea typeface="+mn-ea"/>
                          <a:cs typeface="+mn-cs"/>
                          <a:sym typeface="Arial"/>
                        </a:rPr>
                        <a:t>dominio web</a:t>
                      </a:r>
                      <a:endParaRPr lang="es-ES" sz="1300" dirty="0"/>
                    </a:p>
                  </a:txBody>
                  <a:tcPr/>
                </a:tc>
                <a:extLst>
                  <a:ext uri="{0D108BD9-81ED-4DB2-BD59-A6C34878D82A}">
                    <a16:rowId xmlns:a16="http://schemas.microsoft.com/office/drawing/2014/main" val="4113058183"/>
                  </a:ext>
                </a:extLst>
              </a:tr>
              <a:tr h="370840">
                <a:tc>
                  <a:txBody>
                    <a:bodyPr/>
                    <a:lstStyle/>
                    <a:p>
                      <a:r>
                        <a:rPr lang="es-ES" sz="1300" dirty="0"/>
                        <a:t>FILTER_VALIDATE_URL</a:t>
                      </a:r>
                    </a:p>
                  </a:txBody>
                  <a:tcPr/>
                </a:tc>
                <a:tc>
                  <a:txBody>
                    <a:bodyPr/>
                    <a:lstStyle/>
                    <a:p>
                      <a:r>
                        <a:rPr lang="es-ES" sz="1400" b="0" i="0" u="none" strike="noStrike" cap="none" dirty="0">
                          <a:solidFill>
                            <a:schemeClr val="dk1"/>
                          </a:solidFill>
                          <a:effectLst/>
                          <a:latin typeface="+mn-lt"/>
                          <a:ea typeface="+mn-ea"/>
                          <a:cs typeface="+mn-cs"/>
                          <a:sym typeface="Arial"/>
                        </a:rPr>
                        <a:t>URL no internacionalizada</a:t>
                      </a:r>
                      <a:endParaRPr lang="es-ES" sz="1300" dirty="0"/>
                    </a:p>
                  </a:txBody>
                  <a:tcPr/>
                </a:tc>
                <a:extLst>
                  <a:ext uri="{0D108BD9-81ED-4DB2-BD59-A6C34878D82A}">
                    <a16:rowId xmlns:a16="http://schemas.microsoft.com/office/drawing/2014/main" val="2899259657"/>
                  </a:ext>
                </a:extLst>
              </a:tr>
              <a:tr h="370840">
                <a:tc>
                  <a:txBody>
                    <a:bodyPr/>
                    <a:lstStyle/>
                    <a:p>
                      <a:r>
                        <a:rPr lang="es-ES" sz="1300" dirty="0"/>
                        <a:t>FILTER_VALIDATE_EMAIL</a:t>
                      </a:r>
                    </a:p>
                  </a:txBody>
                  <a:tcPr/>
                </a:tc>
                <a:tc>
                  <a:txBody>
                    <a:bodyPr/>
                    <a:lstStyle/>
                    <a:p>
                      <a:r>
                        <a:rPr lang="es-ES" sz="1400" b="0" i="0" u="none" strike="noStrike" cap="none" dirty="0">
                          <a:solidFill>
                            <a:schemeClr val="dk1"/>
                          </a:solidFill>
                          <a:effectLst/>
                          <a:latin typeface="+mn-lt"/>
                          <a:ea typeface="+mn-ea"/>
                          <a:cs typeface="+mn-cs"/>
                          <a:sym typeface="Arial"/>
                        </a:rPr>
                        <a:t>dirección de correo</a:t>
                      </a:r>
                      <a:endParaRPr lang="es-ES" sz="1300" dirty="0"/>
                    </a:p>
                  </a:txBody>
                  <a:tcPr/>
                </a:tc>
                <a:extLst>
                  <a:ext uri="{0D108BD9-81ED-4DB2-BD59-A6C34878D82A}">
                    <a16:rowId xmlns:a16="http://schemas.microsoft.com/office/drawing/2014/main" val="848843664"/>
                  </a:ext>
                </a:extLst>
              </a:tr>
              <a:tr h="370840">
                <a:tc>
                  <a:txBody>
                    <a:bodyPr/>
                    <a:lstStyle/>
                    <a:p>
                      <a:r>
                        <a:rPr lang="es-ES" sz="1300" dirty="0"/>
                        <a:t>FILTER_VALIDATE_IP</a:t>
                      </a:r>
                    </a:p>
                  </a:txBody>
                  <a:tcPr/>
                </a:tc>
                <a:tc>
                  <a:txBody>
                    <a:bodyPr/>
                    <a:lstStyle/>
                    <a:p>
                      <a:r>
                        <a:rPr lang="es-ES" sz="1400" b="0" i="0" u="none" strike="noStrike" cap="none" dirty="0">
                          <a:solidFill>
                            <a:schemeClr val="dk1"/>
                          </a:solidFill>
                          <a:effectLst/>
                          <a:latin typeface="+mn-lt"/>
                          <a:ea typeface="+mn-ea"/>
                          <a:cs typeface="+mn-cs"/>
                          <a:sym typeface="Arial"/>
                        </a:rPr>
                        <a:t>dirección IP</a:t>
                      </a:r>
                      <a:endParaRPr lang="es-ES" sz="1300" dirty="0"/>
                    </a:p>
                  </a:txBody>
                  <a:tcPr/>
                </a:tc>
                <a:extLst>
                  <a:ext uri="{0D108BD9-81ED-4DB2-BD59-A6C34878D82A}">
                    <a16:rowId xmlns:a16="http://schemas.microsoft.com/office/drawing/2014/main" val="1138948541"/>
                  </a:ext>
                </a:extLst>
              </a:tr>
              <a:tr h="370840">
                <a:tc>
                  <a:txBody>
                    <a:bodyPr/>
                    <a:lstStyle/>
                    <a:p>
                      <a:r>
                        <a:rPr lang="es-ES" sz="1300" dirty="0"/>
                        <a:t>FILTER_VALIDATE_MAC</a:t>
                      </a:r>
                    </a:p>
                  </a:txBody>
                  <a:tcPr/>
                </a:tc>
                <a:tc>
                  <a:txBody>
                    <a:bodyPr/>
                    <a:lstStyle/>
                    <a:p>
                      <a:r>
                        <a:rPr lang="es-ES" sz="1400" b="0" i="0" u="none" strike="noStrike" cap="none" dirty="0">
                          <a:solidFill>
                            <a:schemeClr val="dk1"/>
                          </a:solidFill>
                          <a:effectLst/>
                          <a:latin typeface="+mn-lt"/>
                          <a:ea typeface="+mn-ea"/>
                          <a:cs typeface="+mn-cs"/>
                          <a:sym typeface="Arial"/>
                        </a:rPr>
                        <a:t>dirección MAC física</a:t>
                      </a:r>
                      <a:endParaRPr lang="es-ES" sz="1300" dirty="0"/>
                    </a:p>
                  </a:txBody>
                  <a:tcPr/>
                </a:tc>
                <a:extLst>
                  <a:ext uri="{0D108BD9-81ED-4DB2-BD59-A6C34878D82A}">
                    <a16:rowId xmlns:a16="http://schemas.microsoft.com/office/drawing/2014/main" val="3033157661"/>
                  </a:ext>
                </a:extLst>
              </a:tr>
            </a:tbl>
          </a:graphicData>
        </a:graphic>
      </p:graphicFrame>
    </p:spTree>
    <p:extLst>
      <p:ext uri="{BB962C8B-B14F-4D97-AF65-F5344CB8AC3E}">
        <p14:creationId xmlns:p14="http://schemas.microsoft.com/office/powerpoint/2010/main" val="1930032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827584" y="253652"/>
            <a:ext cx="6462600" cy="857400"/>
          </a:xfrm>
        </p:spPr>
        <p:txBody>
          <a:bodyPr/>
          <a:lstStyle/>
          <a:p>
            <a:pPr algn="l"/>
            <a:endParaRPr lang="es-ES" b="0" i="0" dirty="0">
              <a:solidFill>
                <a:srgbClr val="000000"/>
              </a:solidFill>
              <a:effectLst/>
              <a:latin typeface="Roboto" panose="02000000000000000000" pitchFamily="2" charset="0"/>
            </a:endParaRP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17</a:t>
            </a:fld>
            <a:endParaRPr lang="es-ES" dirty="0"/>
          </a:p>
        </p:txBody>
      </p:sp>
      <p:sp>
        <p:nvSpPr>
          <p:cNvPr id="12" name="Marcador de texto 11">
            <a:extLst>
              <a:ext uri="{FF2B5EF4-FFF2-40B4-BE49-F238E27FC236}">
                <a16:creationId xmlns:a16="http://schemas.microsoft.com/office/drawing/2014/main" id="{90697A68-85C6-7BA0-B29A-E6218C4C04B6}"/>
              </a:ext>
            </a:extLst>
          </p:cNvPr>
          <p:cNvSpPr>
            <a:spLocks noGrp="1"/>
          </p:cNvSpPr>
          <p:nvPr>
            <p:ph type="body" idx="1"/>
          </p:nvPr>
        </p:nvSpPr>
        <p:spPr>
          <a:xfrm>
            <a:off x="251520" y="1337548"/>
            <a:ext cx="8712968" cy="3552300"/>
          </a:xfrm>
        </p:spPr>
        <p:txBody>
          <a:bodyPr/>
          <a:lstStyle/>
          <a:p>
            <a:pPr marL="114300" indent="0">
              <a:buNone/>
            </a:pPr>
            <a:r>
              <a:rPr lang="es-ES" sz="1800" dirty="0"/>
              <a:t>Funciones </a:t>
            </a:r>
            <a:r>
              <a:rPr lang="es-ES" sz="1800" dirty="0" err="1"/>
              <a:t>filter</a:t>
            </a:r>
            <a:endParaRPr lang="es-ES" sz="1800" dirty="0"/>
          </a:p>
          <a:p>
            <a:pPr marL="114300" indent="0">
              <a:buNone/>
            </a:pPr>
            <a:endParaRPr lang="es-ES" sz="1800" dirty="0"/>
          </a:p>
          <a:p>
            <a:pPr marL="114300" indent="0">
              <a:buNone/>
            </a:pPr>
            <a:r>
              <a:rPr lang="es-ES" sz="1800" dirty="0"/>
              <a:t>En el caso de las funciones anteriores (funciones </a:t>
            </a:r>
            <a:r>
              <a:rPr lang="es-ES" sz="1800" dirty="0" err="1"/>
              <a:t>is</a:t>
            </a:r>
            <a:r>
              <a:rPr lang="es-ES" sz="1800" dirty="0"/>
              <a:t>_ y funciones </a:t>
            </a:r>
            <a:r>
              <a:rPr lang="es-ES" sz="1800" dirty="0" err="1"/>
              <a:t>ctype</a:t>
            </a:r>
            <a:r>
              <a:rPr lang="es-ES" sz="1800" dirty="0"/>
              <a:t>_) estas se pueden utilizar directamente en las condiciones de los bloques </a:t>
            </a:r>
            <a:r>
              <a:rPr lang="es-ES" sz="1800" dirty="0" err="1"/>
              <a:t>if</a:t>
            </a:r>
            <a:r>
              <a:rPr lang="es-ES" sz="1800" dirty="0"/>
              <a:t> ... </a:t>
            </a:r>
            <a:r>
              <a:rPr lang="es-ES" sz="1800" dirty="0" err="1"/>
              <a:t>elseif</a:t>
            </a:r>
            <a:r>
              <a:rPr lang="es-ES" sz="1800" dirty="0"/>
              <a:t> ... </a:t>
            </a:r>
            <a:r>
              <a:rPr lang="es-ES" sz="1800" dirty="0" err="1"/>
              <a:t>else</a:t>
            </a:r>
            <a:r>
              <a:rPr lang="es-ES" sz="1800" dirty="0"/>
              <a:t> ... puesto que devuelven un valor lógico. En el caso de la función </a:t>
            </a:r>
            <a:r>
              <a:rPr lang="es-ES" sz="1800" dirty="0" err="1"/>
              <a:t>filter_var</a:t>
            </a:r>
            <a:r>
              <a:rPr lang="es-ES" sz="1800" dirty="0"/>
              <a:t>() esta únicamente devuelve un valor lógico cuando el valor no pasa el filtro. Cuando el valor sí que pasa el filtro, la función devuelve el propio valor.</a:t>
            </a:r>
          </a:p>
          <a:p>
            <a:pPr marL="114300" indent="0">
              <a:buNone/>
            </a:pPr>
            <a:endParaRPr lang="es-ES" sz="1800" dirty="0"/>
          </a:p>
          <a:p>
            <a:pPr marL="114300" indent="0">
              <a:buNone/>
            </a:pPr>
            <a:r>
              <a:rPr lang="es-ES" sz="1800" dirty="0"/>
              <a:t>Por ello resulta aconsejable hacer una comparación de tipo con el valor false para detectar que el valor no ha pasado el filtro, como muestra el siguiente ejemplo.</a:t>
            </a:r>
          </a:p>
        </p:txBody>
      </p:sp>
    </p:spTree>
    <p:extLst>
      <p:ext uri="{BB962C8B-B14F-4D97-AF65-F5344CB8AC3E}">
        <p14:creationId xmlns:p14="http://schemas.microsoft.com/office/powerpoint/2010/main" val="1371218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18</a:t>
            </a:fld>
            <a:endParaRPr lang="es-ES" dirty="0"/>
          </a:p>
        </p:txBody>
      </p:sp>
      <p:sp>
        <p:nvSpPr>
          <p:cNvPr id="12" name="Marcador de texto 11">
            <a:extLst>
              <a:ext uri="{FF2B5EF4-FFF2-40B4-BE49-F238E27FC236}">
                <a16:creationId xmlns:a16="http://schemas.microsoft.com/office/drawing/2014/main" id="{90697A68-85C6-7BA0-B29A-E6218C4C04B6}"/>
              </a:ext>
            </a:extLst>
          </p:cNvPr>
          <p:cNvSpPr>
            <a:spLocks noGrp="1"/>
          </p:cNvSpPr>
          <p:nvPr>
            <p:ph type="body" idx="1"/>
          </p:nvPr>
        </p:nvSpPr>
        <p:spPr>
          <a:xfrm>
            <a:off x="107504" y="483518"/>
            <a:ext cx="8712968" cy="3552300"/>
          </a:xfrm>
        </p:spPr>
        <p:txBody>
          <a:bodyPr/>
          <a:lstStyle/>
          <a:p>
            <a:pPr marL="114300" indent="0">
              <a:buNone/>
            </a:pPr>
            <a:r>
              <a:rPr lang="es-ES" sz="1800" dirty="0"/>
              <a:t>Funciones </a:t>
            </a:r>
            <a:r>
              <a:rPr lang="es-ES" sz="1800" dirty="0" err="1"/>
              <a:t>filter</a:t>
            </a:r>
            <a:endParaRPr lang="es-ES" sz="1800" dirty="0"/>
          </a:p>
          <a:p>
            <a:pPr marL="114300" indent="0">
              <a:buNone/>
            </a:pPr>
            <a:endParaRPr lang="es-ES" sz="1800" dirty="0"/>
          </a:p>
        </p:txBody>
      </p:sp>
      <p:sp>
        <p:nvSpPr>
          <p:cNvPr id="3" name="Rectangle 1">
            <a:extLst>
              <a:ext uri="{FF2B5EF4-FFF2-40B4-BE49-F238E27FC236}">
                <a16:creationId xmlns:a16="http://schemas.microsoft.com/office/drawing/2014/main" id="{AC15851A-3B70-F8B6-9D85-BFE66E892F48}"/>
              </a:ext>
            </a:extLst>
          </p:cNvPr>
          <p:cNvSpPr>
            <a:spLocks noChangeArrowheads="1"/>
          </p:cNvSpPr>
          <p:nvPr/>
        </p:nvSpPr>
        <p:spPr bwMode="auto">
          <a:xfrm>
            <a:off x="251520" y="987574"/>
            <a:ext cx="5713102" cy="2000548"/>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569CD6"/>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php</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a:ln>
                  <a:noFill/>
                </a:ln>
                <a:solidFill>
                  <a:srgbClr val="9CDCFE"/>
                </a:solidFill>
                <a:effectLst/>
                <a:latin typeface="Consolas" panose="020B0609020204030204" pitchFamily="49" charset="0"/>
              </a:rPr>
              <a:t>$dato</a:t>
            </a:r>
            <a:r>
              <a:rPr kumimoji="0" lang="es-ES" altLang="es-ES" sz="1000" b="0" i="0" u="none" strike="noStrike" cap="none" normalizeH="0" baseline="0" dirty="0">
                <a:ln>
                  <a:noFill/>
                </a:ln>
                <a:solidFill>
                  <a:srgbClr val="FFFFFF"/>
                </a:solidFill>
                <a:effectLst/>
                <a:latin typeface="Consolas" panose="020B0609020204030204" pitchFamily="49" charset="0"/>
              </a:rPr>
              <a:t> = </a:t>
            </a:r>
            <a:r>
              <a:rPr kumimoji="0" lang="es-ES" altLang="es-ES" sz="1000" b="0" i="0" u="none" strike="noStrike" cap="none" normalizeH="0" baseline="0" dirty="0">
                <a:ln>
                  <a:noFill/>
                </a:ln>
                <a:solidFill>
                  <a:srgbClr val="DCDCAA"/>
                </a:solidFill>
                <a:effectLst/>
                <a:latin typeface="Consolas" panose="020B0609020204030204" pitchFamily="49" charset="0"/>
              </a:rPr>
              <a:t>recoge</a:t>
            </a:r>
            <a:r>
              <a:rPr kumimoji="0" lang="es-ES" altLang="es-ES" sz="1000" b="0" i="0" u="none" strike="noStrike" cap="none" normalizeH="0" baseline="0" dirty="0">
                <a:ln>
                  <a:noFill/>
                </a:ln>
                <a:solidFill>
                  <a:srgbClr val="FFFFFF"/>
                </a:solidFill>
                <a:effectLst/>
                <a:latin typeface="Consolas" panose="020B0609020204030204" pitchFamily="49" charset="0"/>
              </a:rPr>
              <a:t>(</a:t>
            </a:r>
            <a:r>
              <a:rPr kumimoji="0" lang="es-ES" altLang="es-ES" sz="1000" b="0" i="0" u="none" strike="noStrike" cap="none" normalizeH="0" baseline="0" dirty="0">
                <a:ln>
                  <a:noFill/>
                </a:ln>
                <a:solidFill>
                  <a:srgbClr val="CE9178"/>
                </a:solidFill>
                <a:effectLst/>
                <a:latin typeface="Consolas" panose="020B0609020204030204" pitchFamily="49" charset="0"/>
              </a:rPr>
              <a:t>"dato"</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err="1">
                <a:ln>
                  <a:noFill/>
                </a:ln>
                <a:solidFill>
                  <a:srgbClr val="C586C0"/>
                </a:solidFill>
                <a:effectLst/>
                <a:latin typeface="Consolas" panose="020B0609020204030204" pitchFamily="49" charset="0"/>
              </a:rPr>
              <a:t>if</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9CDCFE"/>
                </a:solidFill>
                <a:effectLst/>
                <a:latin typeface="Consolas" panose="020B0609020204030204" pitchFamily="49" charset="0"/>
              </a:rPr>
              <a:t>$dato</a:t>
            </a:r>
            <a:r>
              <a:rPr kumimoji="0" lang="es-ES" altLang="es-ES" sz="1000" b="0" i="0" u="none" strike="noStrike" cap="none" normalizeH="0" baseline="0" dirty="0">
                <a:ln>
                  <a:noFill/>
                </a:ln>
                <a:solidFill>
                  <a:srgbClr val="FFFFFF"/>
                </a:solidFill>
                <a:effectLst/>
                <a:latin typeface="Consolas" panose="020B0609020204030204" pitchFamily="49" charset="0"/>
              </a:rPr>
              <a:t> == </a:t>
            </a:r>
            <a:r>
              <a:rPr kumimoji="0" lang="es-ES" altLang="es-ES" sz="1000" b="0" i="0" u="none" strike="noStrike" cap="none" normalizeH="0" baseline="0" dirty="0">
                <a:ln>
                  <a:noFill/>
                </a:ln>
                <a:solidFill>
                  <a:srgbClr val="CE9178"/>
                </a:solidFill>
                <a:effectLst/>
                <a:latin typeface="Consolas" panose="020B0609020204030204" pitchFamily="49" charset="0"/>
              </a:rPr>
              <a:t>""</a:t>
            </a:r>
            <a:r>
              <a:rPr kumimoji="0" lang="es-ES" altLang="es-ES" sz="10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err="1">
                <a:ln>
                  <a:noFill/>
                </a:ln>
                <a:solidFill>
                  <a:srgbClr val="DCDCAA"/>
                </a:solidFill>
                <a:effectLst/>
                <a:latin typeface="Consolas" panose="020B0609020204030204" pitchFamily="49" charset="0"/>
              </a:rPr>
              <a:t>print</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CE9178"/>
                </a:solidFill>
                <a:effectLst/>
                <a:latin typeface="Consolas" panose="020B0609020204030204" pitchFamily="49" charset="0"/>
              </a:rPr>
              <a:t>" &lt;p&gt;No ha escrito nada.&lt;/p&gt;\n"</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err="1">
                <a:ln>
                  <a:noFill/>
                </a:ln>
                <a:solidFill>
                  <a:srgbClr val="DCDCAA"/>
                </a:solidFill>
                <a:effectLst/>
                <a:latin typeface="Consolas" panose="020B0609020204030204" pitchFamily="49" charset="0"/>
              </a:rPr>
              <a:t>print</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CE9178"/>
                </a:solidFill>
                <a:effectLst/>
                <a:latin typeface="Consolas" panose="020B0609020204030204" pitchFamily="49" charset="0"/>
              </a:rPr>
              <a:t>"\n"</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err="1">
                <a:ln>
                  <a:noFill/>
                </a:ln>
                <a:solidFill>
                  <a:srgbClr val="C586C0"/>
                </a:solidFill>
                <a:effectLst/>
                <a:latin typeface="Consolas" panose="020B0609020204030204" pitchFamily="49" charset="0"/>
              </a:rPr>
              <a:t>elseif</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err="1">
                <a:ln>
                  <a:noFill/>
                </a:ln>
                <a:solidFill>
                  <a:srgbClr val="DCDCAA"/>
                </a:solidFill>
                <a:effectLst/>
                <a:latin typeface="Consolas" panose="020B0609020204030204" pitchFamily="49" charset="0"/>
              </a:rPr>
              <a:t>filter_var</a:t>
            </a:r>
            <a:r>
              <a:rPr kumimoji="0" lang="es-ES" altLang="es-ES" sz="1000" b="0" i="0" u="none" strike="noStrike" cap="none" normalizeH="0" baseline="0" dirty="0">
                <a:ln>
                  <a:noFill/>
                </a:ln>
                <a:solidFill>
                  <a:srgbClr val="FFFFFF"/>
                </a:solidFill>
                <a:effectLst/>
                <a:latin typeface="Consolas" panose="020B0609020204030204" pitchFamily="49" charset="0"/>
              </a:rPr>
              <a:t>(</a:t>
            </a:r>
            <a:r>
              <a:rPr kumimoji="0" lang="es-ES" altLang="es-ES" sz="1000" b="0" i="0" u="none" strike="noStrike" cap="none" normalizeH="0" baseline="0" dirty="0">
                <a:ln>
                  <a:noFill/>
                </a:ln>
                <a:solidFill>
                  <a:srgbClr val="9CDCFE"/>
                </a:solidFill>
                <a:effectLst/>
                <a:latin typeface="Consolas" panose="020B0609020204030204" pitchFamily="49" charset="0"/>
              </a:rPr>
              <a:t>$dato</a:t>
            </a:r>
            <a:r>
              <a:rPr kumimoji="0" lang="es-ES" altLang="es-ES" sz="1000" b="0" i="0" u="none" strike="noStrike" cap="none" normalizeH="0" baseline="0" dirty="0">
                <a:ln>
                  <a:noFill/>
                </a:ln>
                <a:solidFill>
                  <a:srgbClr val="FFFFFF"/>
                </a:solidFill>
                <a:effectLst/>
                <a:latin typeface="Consolas" panose="020B0609020204030204" pitchFamily="49" charset="0"/>
              </a:rPr>
              <a:t>, FILTER_VALIDATE_INT) === </a:t>
            </a:r>
            <a:r>
              <a:rPr kumimoji="0" lang="es-ES" altLang="es-ES" sz="1000" b="0" i="0" u="none" strike="noStrike" cap="none" normalizeH="0" baseline="0" dirty="0">
                <a:ln>
                  <a:noFill/>
                </a:ln>
                <a:solidFill>
                  <a:srgbClr val="569CD6"/>
                </a:solidFill>
                <a:effectLst/>
                <a:latin typeface="Consolas" panose="020B0609020204030204" pitchFamily="49" charset="0"/>
              </a:rPr>
              <a:t>false</a:t>
            </a:r>
            <a:r>
              <a:rPr kumimoji="0" lang="es-ES" altLang="es-ES" sz="10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err="1">
                <a:ln>
                  <a:noFill/>
                </a:ln>
                <a:solidFill>
                  <a:srgbClr val="DCDCAA"/>
                </a:solidFill>
                <a:effectLst/>
                <a:latin typeface="Consolas" panose="020B0609020204030204" pitchFamily="49" charset="0"/>
              </a:rPr>
              <a:t>print</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CE9178"/>
                </a:solidFill>
                <a:effectLst/>
                <a:latin typeface="Consolas" panose="020B0609020204030204" pitchFamily="49" charset="0"/>
              </a:rPr>
              <a:t>" &lt;p&gt;NO ha escrito un número entero: &lt;</a:t>
            </a:r>
            <a:r>
              <a:rPr kumimoji="0" lang="es-ES" altLang="es-ES" sz="1000" b="0" i="0" u="none" strike="noStrike" cap="none" normalizeH="0" baseline="0" dirty="0" err="1">
                <a:ln>
                  <a:noFill/>
                </a:ln>
                <a:solidFill>
                  <a:srgbClr val="CE9178"/>
                </a:solidFill>
                <a:effectLst/>
                <a:latin typeface="Consolas" panose="020B0609020204030204" pitchFamily="49" charset="0"/>
              </a:rPr>
              <a:t>strong</a:t>
            </a:r>
            <a:r>
              <a:rPr kumimoji="0" lang="es-ES" altLang="es-ES" sz="1000" b="0" i="0" u="none" strike="noStrike" cap="none" normalizeH="0" baseline="0" dirty="0">
                <a:ln>
                  <a:noFill/>
                </a:ln>
                <a:solidFill>
                  <a:srgbClr val="CE9178"/>
                </a:solidFill>
                <a:effectLst/>
                <a:latin typeface="Consolas" panose="020B0609020204030204" pitchFamily="49" charset="0"/>
              </a:rPr>
              <a:t>&gt;</a:t>
            </a:r>
            <a:r>
              <a:rPr kumimoji="0" lang="es-ES" altLang="es-ES" sz="1000" b="0" i="0" u="none" strike="noStrike" cap="none" normalizeH="0" baseline="0" dirty="0">
                <a:ln>
                  <a:noFill/>
                </a:ln>
                <a:solidFill>
                  <a:srgbClr val="9CDCFE"/>
                </a:solidFill>
                <a:effectLst/>
                <a:latin typeface="Consolas" panose="020B0609020204030204" pitchFamily="49" charset="0"/>
              </a:rPr>
              <a:t>$dato</a:t>
            </a:r>
            <a:r>
              <a:rPr kumimoji="0" lang="es-ES" altLang="es-ES" sz="1000" b="0" i="0" u="none" strike="noStrike" cap="none" normalizeH="0" baseline="0" dirty="0">
                <a:ln>
                  <a:noFill/>
                </a:ln>
                <a:solidFill>
                  <a:srgbClr val="CE9178"/>
                </a:solidFill>
                <a:effectLst/>
                <a:latin typeface="Consolas" panose="020B0609020204030204" pitchFamily="49" charset="0"/>
              </a:rPr>
              <a:t>&lt;/</a:t>
            </a:r>
            <a:r>
              <a:rPr kumimoji="0" lang="es-ES" altLang="es-ES" sz="1000" b="0" i="0" u="none" strike="noStrike" cap="none" normalizeH="0" baseline="0" dirty="0" err="1">
                <a:ln>
                  <a:noFill/>
                </a:ln>
                <a:solidFill>
                  <a:srgbClr val="CE9178"/>
                </a:solidFill>
                <a:effectLst/>
                <a:latin typeface="Consolas" panose="020B0609020204030204" pitchFamily="49" charset="0"/>
              </a:rPr>
              <a:t>strong</a:t>
            </a:r>
            <a:r>
              <a:rPr kumimoji="0" lang="es-ES" altLang="es-ES" sz="1000" b="0" i="0" u="none" strike="noStrike" cap="none" normalizeH="0" baseline="0" dirty="0">
                <a:ln>
                  <a:noFill/>
                </a:ln>
                <a:solidFill>
                  <a:srgbClr val="CE9178"/>
                </a:solidFill>
                <a:effectLst/>
                <a:latin typeface="Consolas" panose="020B0609020204030204" pitchFamily="49" charset="0"/>
              </a:rPr>
              <a:t>&gt;.&lt;/p&gt;\n"</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err="1">
                <a:ln>
                  <a:noFill/>
                </a:ln>
                <a:solidFill>
                  <a:srgbClr val="DCDCAA"/>
                </a:solidFill>
                <a:effectLst/>
                <a:latin typeface="Consolas" panose="020B0609020204030204" pitchFamily="49" charset="0"/>
              </a:rPr>
              <a:t>print</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CE9178"/>
                </a:solidFill>
                <a:effectLst/>
                <a:latin typeface="Consolas" panose="020B0609020204030204" pitchFamily="49" charset="0"/>
              </a:rPr>
              <a:t>"\n"</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err="1">
                <a:ln>
                  <a:noFill/>
                </a:ln>
                <a:solidFill>
                  <a:srgbClr val="C586C0"/>
                </a:solidFill>
                <a:effectLst/>
                <a:latin typeface="Consolas" panose="020B0609020204030204" pitchFamily="49" charset="0"/>
              </a:rPr>
              <a:t>else</a:t>
            </a:r>
            <a:r>
              <a:rPr kumimoji="0" lang="es-ES" altLang="es-ES" sz="10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err="1">
                <a:ln>
                  <a:noFill/>
                </a:ln>
                <a:solidFill>
                  <a:srgbClr val="DCDCAA"/>
                </a:solidFill>
                <a:effectLst/>
                <a:latin typeface="Consolas" panose="020B0609020204030204" pitchFamily="49" charset="0"/>
              </a:rPr>
              <a:t>print</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CE9178"/>
                </a:solidFill>
                <a:effectLst/>
                <a:latin typeface="Consolas" panose="020B0609020204030204" pitchFamily="49" charset="0"/>
              </a:rPr>
              <a:t>" &lt;p&gt;Ha escrito un número entero: &lt;</a:t>
            </a:r>
            <a:r>
              <a:rPr kumimoji="0" lang="es-ES" altLang="es-ES" sz="1000" b="0" i="0" u="none" strike="noStrike" cap="none" normalizeH="0" baseline="0" dirty="0" err="1">
                <a:ln>
                  <a:noFill/>
                </a:ln>
                <a:solidFill>
                  <a:srgbClr val="CE9178"/>
                </a:solidFill>
                <a:effectLst/>
                <a:latin typeface="Consolas" panose="020B0609020204030204" pitchFamily="49" charset="0"/>
              </a:rPr>
              <a:t>strong</a:t>
            </a:r>
            <a:r>
              <a:rPr kumimoji="0" lang="es-ES" altLang="es-ES" sz="1000" b="0" i="0" u="none" strike="noStrike" cap="none" normalizeH="0" baseline="0" dirty="0">
                <a:ln>
                  <a:noFill/>
                </a:ln>
                <a:solidFill>
                  <a:srgbClr val="CE9178"/>
                </a:solidFill>
                <a:effectLst/>
                <a:latin typeface="Consolas" panose="020B0609020204030204" pitchFamily="49" charset="0"/>
              </a:rPr>
              <a:t>&gt;</a:t>
            </a:r>
            <a:r>
              <a:rPr kumimoji="0" lang="es-ES" altLang="es-ES" sz="1000" b="0" i="0" u="none" strike="noStrike" cap="none" normalizeH="0" baseline="0" dirty="0">
                <a:ln>
                  <a:noFill/>
                </a:ln>
                <a:solidFill>
                  <a:srgbClr val="9CDCFE"/>
                </a:solidFill>
                <a:effectLst/>
                <a:latin typeface="Consolas" panose="020B0609020204030204" pitchFamily="49" charset="0"/>
              </a:rPr>
              <a:t>$dato</a:t>
            </a:r>
            <a:r>
              <a:rPr kumimoji="0" lang="es-ES" altLang="es-ES" sz="1000" b="0" i="0" u="none" strike="noStrike" cap="none" normalizeH="0" baseline="0" dirty="0">
                <a:ln>
                  <a:noFill/>
                </a:ln>
                <a:solidFill>
                  <a:srgbClr val="CE9178"/>
                </a:solidFill>
                <a:effectLst/>
                <a:latin typeface="Consolas" panose="020B0609020204030204" pitchFamily="49" charset="0"/>
              </a:rPr>
              <a:t>&lt;/</a:t>
            </a:r>
            <a:r>
              <a:rPr kumimoji="0" lang="es-ES" altLang="es-ES" sz="1000" b="0" i="0" u="none" strike="noStrike" cap="none" normalizeH="0" baseline="0" dirty="0" err="1">
                <a:ln>
                  <a:noFill/>
                </a:ln>
                <a:solidFill>
                  <a:srgbClr val="CE9178"/>
                </a:solidFill>
                <a:effectLst/>
                <a:latin typeface="Consolas" panose="020B0609020204030204" pitchFamily="49" charset="0"/>
              </a:rPr>
              <a:t>strong</a:t>
            </a:r>
            <a:r>
              <a:rPr kumimoji="0" lang="es-ES" altLang="es-ES" sz="1000" b="0" i="0" u="none" strike="noStrike" cap="none" normalizeH="0" baseline="0" dirty="0">
                <a:ln>
                  <a:noFill/>
                </a:ln>
                <a:solidFill>
                  <a:srgbClr val="CE9178"/>
                </a:solidFill>
                <a:effectLst/>
                <a:latin typeface="Consolas" panose="020B0609020204030204" pitchFamily="49" charset="0"/>
              </a:rPr>
              <a:t>&gt;.&lt;/p&gt;\n"</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err="1">
                <a:ln>
                  <a:noFill/>
                </a:ln>
                <a:solidFill>
                  <a:srgbClr val="DCDCAA"/>
                </a:solidFill>
                <a:effectLst/>
                <a:latin typeface="Consolas" panose="020B0609020204030204" pitchFamily="49" charset="0"/>
              </a:rPr>
              <a:t>print</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CE9178"/>
                </a:solidFill>
                <a:effectLst/>
                <a:latin typeface="Consolas" panose="020B0609020204030204" pitchFamily="49" charset="0"/>
              </a:rPr>
              <a:t>"\n"</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569CD6"/>
                </a:solidFill>
                <a:effectLst/>
                <a:latin typeface="Consolas" panose="020B0609020204030204" pitchFamily="49" charset="0"/>
              </a:rPr>
              <a:t>?&gt;</a:t>
            </a:r>
            <a:r>
              <a:rPr kumimoji="0" lang="es-ES" altLang="es-ES" sz="600" b="0" i="0" u="none" strike="noStrike" cap="none" normalizeH="0" baseline="0" dirty="0">
                <a:ln>
                  <a:noFill/>
                </a:ln>
                <a:solidFill>
                  <a:schemeClr val="tx1"/>
                </a:solidFill>
                <a:effectLst/>
              </a:rPr>
              <a:t> </a:t>
            </a: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pic>
        <p:nvPicPr>
          <p:cNvPr id="6" name="Imagen 5">
            <a:extLst>
              <a:ext uri="{FF2B5EF4-FFF2-40B4-BE49-F238E27FC236}">
                <a16:creationId xmlns:a16="http://schemas.microsoft.com/office/drawing/2014/main" id="{4B9320A5-683C-597B-35BF-1E561646A621}"/>
              </a:ext>
            </a:extLst>
          </p:cNvPr>
          <p:cNvPicPr>
            <a:picLocks noChangeAspect="1"/>
          </p:cNvPicPr>
          <p:nvPr/>
        </p:nvPicPr>
        <p:blipFill>
          <a:blip r:embed="rId2"/>
          <a:stretch>
            <a:fillRect/>
          </a:stretch>
        </p:blipFill>
        <p:spPr>
          <a:xfrm>
            <a:off x="3816424" y="2664316"/>
            <a:ext cx="5220072" cy="2077858"/>
          </a:xfrm>
          <a:prstGeom prst="rect">
            <a:avLst/>
          </a:prstGeom>
        </p:spPr>
      </p:pic>
    </p:spTree>
    <p:extLst>
      <p:ext uri="{BB962C8B-B14F-4D97-AF65-F5344CB8AC3E}">
        <p14:creationId xmlns:p14="http://schemas.microsoft.com/office/powerpoint/2010/main" val="4185189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19</a:t>
            </a:fld>
            <a:endParaRPr lang="es-ES" dirty="0"/>
          </a:p>
        </p:txBody>
      </p:sp>
      <p:sp>
        <p:nvSpPr>
          <p:cNvPr id="12" name="Marcador de texto 11">
            <a:extLst>
              <a:ext uri="{FF2B5EF4-FFF2-40B4-BE49-F238E27FC236}">
                <a16:creationId xmlns:a16="http://schemas.microsoft.com/office/drawing/2014/main" id="{90697A68-85C6-7BA0-B29A-E6218C4C04B6}"/>
              </a:ext>
            </a:extLst>
          </p:cNvPr>
          <p:cNvSpPr>
            <a:spLocks noGrp="1"/>
          </p:cNvSpPr>
          <p:nvPr>
            <p:ph type="body" idx="1"/>
          </p:nvPr>
        </p:nvSpPr>
        <p:spPr>
          <a:xfrm>
            <a:off x="323528" y="627534"/>
            <a:ext cx="8712968" cy="3552300"/>
          </a:xfrm>
        </p:spPr>
        <p:txBody>
          <a:bodyPr/>
          <a:lstStyle/>
          <a:p>
            <a:pPr marL="114300" indent="0">
              <a:buNone/>
            </a:pPr>
            <a:r>
              <a:rPr lang="es-ES" sz="1800" b="1" dirty="0"/>
              <a:t>Funciones </a:t>
            </a:r>
            <a:r>
              <a:rPr lang="es-ES" sz="1800" b="1" dirty="0" err="1"/>
              <a:t>xxx_exists</a:t>
            </a:r>
            <a:r>
              <a:rPr lang="es-ES" sz="1800" b="1" dirty="0"/>
              <a:t>()</a:t>
            </a:r>
          </a:p>
          <a:p>
            <a:pPr marL="114300" indent="0">
              <a:buNone/>
            </a:pPr>
            <a:endParaRPr lang="es-ES" sz="1800" dirty="0"/>
          </a:p>
          <a:p>
            <a:pPr marL="114300" indent="0">
              <a:buNone/>
            </a:pPr>
            <a:r>
              <a:rPr lang="es-ES" sz="1800" dirty="0"/>
              <a:t>Función </a:t>
            </a:r>
            <a:r>
              <a:rPr lang="es-ES" sz="1800" dirty="0" err="1"/>
              <a:t>function_exists</a:t>
            </a:r>
            <a:r>
              <a:rPr lang="es-ES" sz="1800" dirty="0"/>
              <a:t>()</a:t>
            </a:r>
          </a:p>
          <a:p>
            <a:pPr marL="114300" indent="0">
              <a:buNone/>
            </a:pPr>
            <a:endParaRPr lang="es-ES" sz="1800" dirty="0"/>
          </a:p>
          <a:p>
            <a:pPr marL="114300" indent="0">
              <a:buNone/>
            </a:pPr>
            <a:r>
              <a:rPr lang="es-ES" sz="1800" dirty="0"/>
              <a:t>La función booleana </a:t>
            </a:r>
            <a:r>
              <a:rPr lang="es-ES" sz="1800" dirty="0" err="1"/>
              <a:t>function_exists</a:t>
            </a:r>
            <a:r>
              <a:rPr lang="es-ES" sz="1800" dirty="0"/>
              <a:t>() devuelve si la función existe o no.</a:t>
            </a:r>
          </a:p>
          <a:p>
            <a:pPr marL="114300" indent="0">
              <a:buNone/>
            </a:pPr>
            <a:endParaRPr lang="es-ES" sz="1800" dirty="0"/>
          </a:p>
          <a:p>
            <a:pPr marL="114300" indent="0">
              <a:buNone/>
            </a:pPr>
            <a:r>
              <a:rPr lang="es-ES" sz="1800" dirty="0"/>
              <a:t>Algunas de las funciones que se comentan en esta página no existen en versiones antiguas de PHP que todavía se utilizan, por lo que puede ser conveniente comprobar si una función existe antes de utilizarla.</a:t>
            </a:r>
          </a:p>
          <a:p>
            <a:pPr marL="114300" indent="0">
              <a:buNone/>
            </a:pPr>
            <a:endParaRPr lang="es-ES" sz="1800" dirty="0"/>
          </a:p>
          <a:p>
            <a:pPr marL="114300" indent="0">
              <a:buNone/>
            </a:pPr>
            <a:r>
              <a:rPr lang="es-ES" sz="1800" dirty="0"/>
              <a:t>El ejemplo siguiente muestra el uso de la función </a:t>
            </a:r>
            <a:r>
              <a:rPr lang="es-ES" sz="1800" dirty="0" err="1"/>
              <a:t>function_exists</a:t>
            </a:r>
            <a:r>
              <a:rPr lang="es-ES" sz="1800" dirty="0"/>
              <a:t>().</a:t>
            </a:r>
          </a:p>
        </p:txBody>
      </p:sp>
    </p:spTree>
    <p:extLst>
      <p:ext uri="{BB962C8B-B14F-4D97-AF65-F5344CB8AC3E}">
        <p14:creationId xmlns:p14="http://schemas.microsoft.com/office/powerpoint/2010/main" val="3673112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4"/>
          <p:cNvSpPr txBox="1">
            <a:spLocks noGrp="1"/>
          </p:cNvSpPr>
          <p:nvPr>
            <p:ph type="title"/>
          </p:nvPr>
        </p:nvSpPr>
        <p:spPr>
          <a:xfrm>
            <a:off x="499382" y="124457"/>
            <a:ext cx="7886700" cy="994172"/>
          </a:xfrm>
          <a:prstGeom prst="rect">
            <a:avLst/>
          </a:prstGeom>
          <a:noFill/>
          <a:ln>
            <a:noFill/>
          </a:ln>
        </p:spPr>
        <p:txBody>
          <a:bodyPr spcFirstLastPara="1" wrap="square" lIns="68569" tIns="34275" rIns="68569" bIns="34275" anchor="b" anchorCtr="0">
            <a:noAutofit/>
          </a:bodyPr>
          <a:lstStyle/>
          <a:p>
            <a:pPr algn="ctr"/>
            <a:r>
              <a:rPr lang="en-US" b="1" dirty="0" err="1"/>
              <a:t>Licencia</a:t>
            </a:r>
            <a:endParaRPr/>
          </a:p>
        </p:txBody>
      </p:sp>
      <p:sp>
        <p:nvSpPr>
          <p:cNvPr id="113" name="Google Shape;113;p14"/>
          <p:cNvSpPr txBox="1"/>
          <p:nvPr/>
        </p:nvSpPr>
        <p:spPr>
          <a:xfrm>
            <a:off x="370115" y="1541274"/>
            <a:ext cx="8145234" cy="3052498"/>
          </a:xfrm>
          <a:prstGeom prst="rect">
            <a:avLst/>
          </a:prstGeom>
          <a:noFill/>
          <a:ln>
            <a:noFill/>
          </a:ln>
        </p:spPr>
        <p:txBody>
          <a:bodyPr spcFirstLastPara="1" wrap="square" lIns="0" tIns="34275" rIns="0" bIns="34275" anchor="t" anchorCtr="0">
            <a:noAutofit/>
          </a:bodyPr>
          <a:lstStyle/>
          <a:p>
            <a:pPr marL="272653" algn="ctr">
              <a:lnSpc>
                <a:spcPct val="90000"/>
              </a:lnSpc>
              <a:buClr>
                <a:schemeClr val="accent1"/>
              </a:buClr>
              <a:buSzPts val="2400"/>
            </a:pPr>
            <a:r>
              <a:rPr lang="en-US" sz="1800" b="1" dirty="0">
                <a:solidFill>
                  <a:srgbClr val="3F3F3F"/>
                </a:solidFill>
                <a:latin typeface="Calibri"/>
                <a:ea typeface="Calibri"/>
                <a:cs typeface="Calibri"/>
                <a:sym typeface="Calibri"/>
              </a:rPr>
              <a:t>Toda la </a:t>
            </a:r>
            <a:r>
              <a:rPr lang="en-US" sz="1800" b="1" dirty="0" err="1">
                <a:solidFill>
                  <a:srgbClr val="3F3F3F"/>
                </a:solidFill>
                <a:latin typeface="Calibri"/>
                <a:ea typeface="Calibri"/>
                <a:cs typeface="Calibri"/>
                <a:sym typeface="Calibri"/>
              </a:rPr>
              <a:t>documentación</a:t>
            </a:r>
            <a:r>
              <a:rPr lang="en-US" sz="1800" b="1" dirty="0">
                <a:solidFill>
                  <a:srgbClr val="3F3F3F"/>
                </a:solidFill>
                <a:latin typeface="Calibri"/>
                <a:ea typeface="Calibri"/>
                <a:cs typeface="Calibri"/>
                <a:sym typeface="Calibri"/>
              </a:rPr>
              <a:t> de </a:t>
            </a:r>
            <a:r>
              <a:rPr lang="en-US" sz="1800" b="1" dirty="0" err="1">
                <a:solidFill>
                  <a:srgbClr val="3F3F3F"/>
                </a:solidFill>
                <a:latin typeface="Calibri"/>
                <a:ea typeface="Calibri"/>
                <a:cs typeface="Calibri"/>
                <a:sym typeface="Calibri"/>
              </a:rPr>
              <a:t>esta</a:t>
            </a:r>
            <a:r>
              <a:rPr lang="en-US" sz="1800" b="1" dirty="0">
                <a:solidFill>
                  <a:srgbClr val="3F3F3F"/>
                </a:solidFill>
                <a:latin typeface="Calibri"/>
                <a:ea typeface="Calibri"/>
                <a:cs typeface="Calibri"/>
                <a:sym typeface="Calibri"/>
              </a:rPr>
              <a:t> </a:t>
            </a:r>
            <a:r>
              <a:rPr lang="en-US" sz="1800" b="1" dirty="0" err="1">
                <a:solidFill>
                  <a:srgbClr val="3F3F3F"/>
                </a:solidFill>
                <a:latin typeface="Calibri"/>
                <a:ea typeface="Calibri"/>
                <a:cs typeface="Calibri"/>
                <a:sym typeface="Calibri"/>
              </a:rPr>
              <a:t>asignatura</a:t>
            </a:r>
            <a:r>
              <a:rPr lang="en-US" sz="1800" b="1" dirty="0">
                <a:solidFill>
                  <a:srgbClr val="3F3F3F"/>
                </a:solidFill>
                <a:latin typeface="Calibri"/>
                <a:ea typeface="Calibri"/>
                <a:cs typeface="Calibri"/>
                <a:sym typeface="Calibri"/>
              </a:rPr>
              <a:t> </a:t>
            </a:r>
            <a:r>
              <a:rPr lang="en-US" sz="1800" b="1" dirty="0" err="1">
                <a:solidFill>
                  <a:srgbClr val="3F3F3F"/>
                </a:solidFill>
                <a:latin typeface="Calibri"/>
                <a:ea typeface="Calibri"/>
                <a:cs typeface="Calibri"/>
                <a:sym typeface="Calibri"/>
              </a:rPr>
              <a:t>queda</a:t>
            </a:r>
            <a:r>
              <a:rPr lang="en-US" sz="1800" b="1" dirty="0">
                <a:solidFill>
                  <a:srgbClr val="3F3F3F"/>
                </a:solidFill>
                <a:latin typeface="Calibri"/>
                <a:ea typeface="Calibri"/>
                <a:cs typeface="Calibri"/>
                <a:sym typeface="Calibri"/>
              </a:rPr>
              <a:t> </a:t>
            </a:r>
            <a:r>
              <a:rPr lang="en-US" sz="1800" b="1" dirty="0" err="1">
                <a:solidFill>
                  <a:srgbClr val="3F3F3F"/>
                </a:solidFill>
                <a:latin typeface="Calibri"/>
                <a:ea typeface="Calibri"/>
                <a:cs typeface="Calibri"/>
                <a:sym typeface="Calibri"/>
              </a:rPr>
              <a:t>recogida</a:t>
            </a:r>
            <a:r>
              <a:rPr lang="en-US" sz="1800" b="1" dirty="0">
                <a:solidFill>
                  <a:srgbClr val="3F3F3F"/>
                </a:solidFill>
                <a:latin typeface="Calibri"/>
                <a:ea typeface="Calibri"/>
                <a:cs typeface="Calibri"/>
                <a:sym typeface="Calibri"/>
              </a:rPr>
              <a:t> </a:t>
            </a:r>
            <a:r>
              <a:rPr lang="en-US" sz="1800" b="1" dirty="0" err="1">
                <a:solidFill>
                  <a:srgbClr val="3F3F3F"/>
                </a:solidFill>
                <a:latin typeface="Calibri"/>
                <a:ea typeface="Calibri"/>
                <a:cs typeface="Calibri"/>
                <a:sym typeface="Calibri"/>
              </a:rPr>
              <a:t>bajo</a:t>
            </a:r>
            <a:r>
              <a:rPr lang="en-US" sz="1800" b="1" dirty="0">
                <a:solidFill>
                  <a:srgbClr val="3F3F3F"/>
                </a:solidFill>
                <a:latin typeface="Calibri"/>
                <a:ea typeface="Calibri"/>
                <a:cs typeface="Calibri"/>
                <a:sym typeface="Calibri"/>
              </a:rPr>
              <a:t> la </a:t>
            </a:r>
            <a:r>
              <a:rPr lang="en-US" sz="1800" b="1" dirty="0" err="1">
                <a:solidFill>
                  <a:srgbClr val="3F3F3F"/>
                </a:solidFill>
                <a:latin typeface="Calibri"/>
                <a:ea typeface="Calibri"/>
                <a:cs typeface="Calibri"/>
                <a:sym typeface="Calibri"/>
              </a:rPr>
              <a:t>licencia</a:t>
            </a:r>
            <a:r>
              <a:rPr lang="en-US" sz="1800" b="1" dirty="0">
                <a:solidFill>
                  <a:srgbClr val="3F3F3F"/>
                </a:solidFill>
                <a:latin typeface="Calibri"/>
                <a:ea typeface="Calibri"/>
                <a:cs typeface="Calibri"/>
                <a:sym typeface="Calibri"/>
              </a:rPr>
              <a:t> de Creative Commons</a:t>
            </a:r>
            <a:endParaRPr sz="1800" b="1">
              <a:solidFill>
                <a:srgbClr val="3F3F3F"/>
              </a:solidFill>
              <a:latin typeface="Calibri"/>
              <a:ea typeface="Calibri"/>
              <a:cs typeface="Calibri"/>
              <a:sym typeface="Calibri"/>
            </a:endParaRPr>
          </a:p>
          <a:p>
            <a:pPr>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a:p>
            <a:pPr>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a:p>
            <a:pPr>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a:p>
            <a:pPr marL="68580" indent="-1903">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p:txBody>
      </p:sp>
      <p:pic>
        <p:nvPicPr>
          <p:cNvPr id="114" name="Google Shape;114;p14" descr="Licencia Creative Commons"/>
          <p:cNvPicPr preferRelativeResize="0"/>
          <p:nvPr/>
        </p:nvPicPr>
        <p:blipFill rotWithShape="1">
          <a:blip r:embed="rId3">
            <a:alphaModFix/>
          </a:blip>
          <a:srcRect/>
          <a:stretch/>
        </p:blipFill>
        <p:spPr>
          <a:xfrm>
            <a:off x="3400927" y="2398382"/>
            <a:ext cx="2083610" cy="733999"/>
          </a:xfrm>
          <a:prstGeom prst="rect">
            <a:avLst/>
          </a:prstGeom>
          <a:noFill/>
          <a:ln>
            <a:noFill/>
          </a:ln>
        </p:spPr>
      </p:pic>
      <p:sp>
        <p:nvSpPr>
          <p:cNvPr id="115" name="Google Shape;115;p14"/>
          <p:cNvSpPr/>
          <p:nvPr/>
        </p:nvSpPr>
        <p:spPr>
          <a:xfrm>
            <a:off x="2508212" y="3162748"/>
            <a:ext cx="4135490" cy="484748"/>
          </a:xfrm>
          <a:prstGeom prst="rect">
            <a:avLst/>
          </a:prstGeom>
          <a:noFill/>
          <a:ln>
            <a:noFill/>
          </a:ln>
        </p:spPr>
        <p:txBody>
          <a:bodyPr spcFirstLastPara="1" wrap="square" lIns="68569" tIns="34275" rIns="68569" bIns="34275" anchor="t" anchorCtr="0">
            <a:noAutofit/>
          </a:bodyPr>
          <a:lstStyle/>
          <a:p>
            <a:pPr>
              <a:buSzPts val="1800"/>
            </a:pPr>
            <a:r>
              <a:rPr lang="en-US" u="sng" dirty="0">
                <a:solidFill>
                  <a:schemeClr val="hlink"/>
                </a:solidFill>
                <a:latin typeface="Calibri"/>
                <a:ea typeface="Calibri"/>
                <a:cs typeface="Calibri"/>
                <a:sym typeface="Calibri"/>
                <a:hlinkClick r:id="rId4"/>
              </a:rPr>
              <a:t>https://creativecommons.org/licenses/by-nc-nd/4.0/</a:t>
            </a:r>
            <a:endParaRPr>
              <a:solidFill>
                <a:schemeClr val="dk1"/>
              </a:solidFill>
              <a:latin typeface="Calibri"/>
              <a:ea typeface="Calibri"/>
              <a:cs typeface="Calibri"/>
              <a:sym typeface="Calibri"/>
            </a:endParaRPr>
          </a:p>
          <a:p>
            <a:pPr>
              <a:buSzPts val="1800"/>
            </a:pPr>
            <a:endParaRPr>
              <a:solidFill>
                <a:schemeClr val="dk1"/>
              </a:solidFill>
              <a:latin typeface="Calibri"/>
              <a:ea typeface="Calibri"/>
              <a:cs typeface="Calibri"/>
              <a:sym typeface="Calibri"/>
            </a:endParaRPr>
          </a:p>
        </p:txBody>
      </p:sp>
      <p:sp>
        <p:nvSpPr>
          <p:cNvPr id="116" name="Google Shape;116;p14"/>
          <p:cNvSpPr/>
          <p:nvPr/>
        </p:nvSpPr>
        <p:spPr>
          <a:xfrm>
            <a:off x="604094" y="3585394"/>
            <a:ext cx="8145233" cy="1038746"/>
          </a:xfrm>
          <a:prstGeom prst="rect">
            <a:avLst/>
          </a:prstGeom>
          <a:noFill/>
          <a:ln>
            <a:noFill/>
          </a:ln>
        </p:spPr>
        <p:txBody>
          <a:bodyPr spcFirstLastPara="1" wrap="square" lIns="68569" tIns="34275" rIns="68569" bIns="34275" anchor="t" anchorCtr="0">
            <a:noAutofit/>
          </a:bodyPr>
          <a:lstStyle/>
          <a:p>
            <a:pPr algn="just">
              <a:buSzPts val="1200"/>
            </a:pPr>
            <a:r>
              <a:rPr lang="en-US" sz="900" i="1" dirty="0">
                <a:solidFill>
                  <a:srgbClr val="333333"/>
                </a:solidFill>
                <a:latin typeface="Helvetica Neue"/>
                <a:ea typeface="Helvetica Neue"/>
                <a:cs typeface="Helvetica Neue"/>
                <a:sym typeface="Helvetica Neue"/>
              </a:rPr>
              <a:t>En el </a:t>
            </a:r>
            <a:r>
              <a:rPr lang="en-US" sz="900" i="1" dirty="0" err="1">
                <a:solidFill>
                  <a:srgbClr val="333333"/>
                </a:solidFill>
                <a:latin typeface="Helvetica Neue"/>
                <a:ea typeface="Helvetica Neue"/>
                <a:cs typeface="Helvetica Neue"/>
                <a:sym typeface="Helvetica Neue"/>
              </a:rPr>
              <a:t>caso</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incumplimiento</a:t>
            </a:r>
            <a:r>
              <a:rPr lang="en-US" sz="900" i="1" dirty="0">
                <a:solidFill>
                  <a:srgbClr val="333333"/>
                </a:solidFill>
                <a:latin typeface="Helvetica Neue"/>
                <a:ea typeface="Helvetica Neue"/>
                <a:cs typeface="Helvetica Neue"/>
                <a:sym typeface="Helvetica Neue"/>
              </a:rPr>
              <a:t> o </a:t>
            </a:r>
            <a:r>
              <a:rPr lang="en-US" sz="900" i="1" dirty="0" err="1">
                <a:solidFill>
                  <a:srgbClr val="333333"/>
                </a:solidFill>
                <a:latin typeface="Helvetica Neue"/>
                <a:ea typeface="Helvetica Neue"/>
                <a:cs typeface="Helvetica Neue"/>
                <a:sym typeface="Helvetica Neue"/>
              </a:rPr>
              <a:t>infracción</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una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Creative Commons, el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como</a:t>
            </a:r>
            <a:r>
              <a:rPr lang="en-US" sz="900" i="1" dirty="0">
                <a:solidFill>
                  <a:srgbClr val="333333"/>
                </a:solidFill>
                <a:latin typeface="Helvetica Neue"/>
                <a:ea typeface="Helvetica Neue"/>
                <a:cs typeface="Helvetica Neue"/>
                <a:sym typeface="Helvetica Neue"/>
              </a:rPr>
              <a:t> con </a:t>
            </a:r>
            <a:r>
              <a:rPr lang="en-US" sz="900" i="1" dirty="0" err="1">
                <a:solidFill>
                  <a:srgbClr val="333333"/>
                </a:solidFill>
                <a:latin typeface="Helvetica Neue"/>
                <a:ea typeface="Helvetica Neue"/>
                <a:cs typeface="Helvetica Neue"/>
                <a:sym typeface="Helvetica Neue"/>
              </a:rPr>
              <a:t>cualquier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otra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obra</a:t>
            </a:r>
            <a:r>
              <a:rPr lang="en-US" sz="900" i="1" dirty="0">
                <a:solidFill>
                  <a:srgbClr val="333333"/>
                </a:solidFill>
                <a:latin typeface="Helvetica Neue"/>
                <a:ea typeface="Helvetica Neue"/>
                <a:cs typeface="Helvetica Neue"/>
                <a:sym typeface="Helvetica Neue"/>
              </a:rPr>
              <a:t> y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habrá</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recurrir</a:t>
            </a:r>
            <a:r>
              <a:rPr lang="en-US" sz="900" i="1" dirty="0">
                <a:solidFill>
                  <a:srgbClr val="333333"/>
                </a:solidFill>
                <a:latin typeface="Helvetica Neue"/>
                <a:ea typeface="Helvetica Neue"/>
                <a:cs typeface="Helvetica Neue"/>
                <a:sym typeface="Helvetica Neue"/>
              </a:rPr>
              <a:t> a los </a:t>
            </a:r>
            <a:r>
              <a:rPr lang="en-US" sz="900" i="1" dirty="0" err="1">
                <a:solidFill>
                  <a:srgbClr val="333333"/>
                </a:solidFill>
                <a:latin typeface="Helvetica Neue"/>
                <a:ea typeface="Helvetica Neue"/>
                <a:cs typeface="Helvetica Neue"/>
                <a:sym typeface="Helvetica Neue"/>
              </a:rPr>
              <a:t>tribunales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Cuando</a:t>
            </a:r>
            <a:r>
              <a:rPr lang="en-US" sz="900" i="1" dirty="0">
                <a:solidFill>
                  <a:srgbClr val="333333"/>
                </a:solidFill>
                <a:latin typeface="Helvetica Neue"/>
                <a:ea typeface="Helvetica Neue"/>
                <a:cs typeface="Helvetica Neue"/>
                <a:sym typeface="Helvetica Neue"/>
              </a:rPr>
              <a:t> se </a:t>
            </a:r>
            <a:r>
              <a:rPr lang="en-US" sz="900" i="1" dirty="0" err="1">
                <a:solidFill>
                  <a:srgbClr val="333333"/>
                </a:solidFill>
                <a:latin typeface="Helvetica Neue"/>
                <a:ea typeface="Helvetica Neue"/>
                <a:cs typeface="Helvetica Neue"/>
                <a:sym typeface="Helvetica Neue"/>
              </a:rPr>
              <a:t>trate</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una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infracción</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directa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un </a:t>
            </a:r>
            <a:r>
              <a:rPr lang="en-US" sz="900" i="1" dirty="0" err="1">
                <a:solidFill>
                  <a:srgbClr val="333333"/>
                </a:solidFill>
                <a:latin typeface="Helvetica Neue"/>
                <a:ea typeface="Helvetica Neue"/>
                <a:cs typeface="Helvetica Neue"/>
                <a:sym typeface="Helvetica Neue"/>
              </a:rPr>
              <a:t>usuario</a:t>
            </a:r>
            <a:r>
              <a:rPr lang="en-US" sz="900" i="1" dirty="0">
                <a:solidFill>
                  <a:srgbClr val="333333"/>
                </a:solidFill>
                <a:latin typeface="Helvetica Neue"/>
                <a:ea typeface="Helvetica Neue"/>
                <a:cs typeface="Helvetica Neue"/>
                <a:sym typeface="Helvetica Neue"/>
              </a:rPr>
              <a:t> de la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Creative Commons), el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le </a:t>
            </a:r>
            <a:r>
              <a:rPr lang="en-US" sz="900" i="1" dirty="0" err="1">
                <a:solidFill>
                  <a:srgbClr val="333333"/>
                </a:solidFill>
                <a:latin typeface="Helvetica Neue"/>
                <a:ea typeface="Helvetica Neue"/>
                <a:cs typeface="Helvetica Neue"/>
                <a:sym typeface="Helvetica Neue"/>
              </a:rPr>
              <a:t>podrá</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demandar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tanto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infracción</a:t>
            </a:r>
            <a:r>
              <a:rPr lang="en-US" sz="900" i="1" dirty="0">
                <a:solidFill>
                  <a:srgbClr val="333333"/>
                </a:solidFill>
                <a:latin typeface="Helvetica Neue"/>
                <a:ea typeface="Helvetica Neue"/>
                <a:cs typeface="Helvetica Neue"/>
                <a:sym typeface="Helvetica Neue"/>
              </a:rPr>
              <a:t> de la </a:t>
            </a:r>
            <a:r>
              <a:rPr lang="en-US" sz="900" i="1" dirty="0" err="1">
                <a:solidFill>
                  <a:srgbClr val="333333"/>
                </a:solidFill>
                <a:latin typeface="Helvetica Neue"/>
                <a:ea typeface="Helvetica Neue"/>
                <a:cs typeface="Helvetica Neue"/>
                <a:sym typeface="Helvetica Neue"/>
              </a:rPr>
              <a:t>propiedad</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intelectual</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como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incumplimiento</a:t>
            </a:r>
            <a:r>
              <a:rPr lang="en-US" sz="900" i="1" dirty="0">
                <a:solidFill>
                  <a:srgbClr val="333333"/>
                </a:solidFill>
                <a:latin typeface="Helvetica Neue"/>
                <a:ea typeface="Helvetica Neue"/>
                <a:cs typeface="Helvetica Neue"/>
                <a:sym typeface="Helvetica Neue"/>
              </a:rPr>
              <a:t> contractual (</a:t>
            </a:r>
            <a:r>
              <a:rPr lang="en-US" sz="900" i="1" dirty="0" err="1">
                <a:solidFill>
                  <a:srgbClr val="333333"/>
                </a:solidFill>
                <a:latin typeface="Helvetica Neue"/>
                <a:ea typeface="Helvetica Neue"/>
                <a:cs typeface="Helvetica Neue"/>
                <a:sym typeface="Helvetica Neue"/>
              </a:rPr>
              <a:t>ya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crea</a:t>
            </a:r>
            <a:r>
              <a:rPr lang="en-US" sz="900" i="1" dirty="0">
                <a:solidFill>
                  <a:srgbClr val="333333"/>
                </a:solidFill>
                <a:latin typeface="Helvetica Neue"/>
                <a:ea typeface="Helvetica Neue"/>
                <a:cs typeface="Helvetica Neue"/>
                <a:sym typeface="Helvetica Neue"/>
              </a:rPr>
              <a:t> un </a:t>
            </a:r>
            <a:r>
              <a:rPr lang="en-US" sz="900" i="1" dirty="0" err="1">
                <a:solidFill>
                  <a:srgbClr val="333333"/>
                </a:solidFill>
                <a:latin typeface="Helvetica Neue"/>
                <a:ea typeface="Helvetica Neue"/>
                <a:cs typeface="Helvetica Neue"/>
                <a:sym typeface="Helvetica Neue"/>
              </a:rPr>
              <a:t>vínculo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directo</a:t>
            </a:r>
            <a:r>
              <a:rPr lang="en-US" sz="900" i="1" dirty="0">
                <a:solidFill>
                  <a:srgbClr val="333333"/>
                </a:solidFill>
                <a:latin typeface="Helvetica Neue"/>
                <a:ea typeface="Helvetica Neue"/>
                <a:cs typeface="Helvetica Neue"/>
                <a:sym typeface="Helvetica Neue"/>
              </a:rPr>
              <a:t> entre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y </a:t>
            </a:r>
            <a:r>
              <a:rPr lang="en-US" sz="900" i="1" dirty="0" err="1">
                <a:solidFill>
                  <a:srgbClr val="333333"/>
                </a:solidFill>
                <a:latin typeface="Helvetica Neue"/>
                <a:ea typeface="Helvetica Neue"/>
                <a:cs typeface="Helvetica Neue"/>
                <a:sym typeface="Helvetica Neue"/>
              </a:rPr>
              <a:t>usuario</a:t>
            </a:r>
            <a:r>
              <a:rPr lang="en-US" sz="900" i="1" dirty="0">
                <a:solidFill>
                  <a:srgbClr val="333333"/>
                </a:solidFill>
                <a:latin typeface="Helvetica Neue"/>
                <a:ea typeface="Helvetica Neue"/>
                <a:cs typeface="Helvetica Neue"/>
                <a:sym typeface="Helvetica Neue"/>
              </a:rPr>
              <a:t>/</a:t>
            </a:r>
            <a:r>
              <a:rPr lang="en-US" sz="900" i="1" dirty="0" err="1">
                <a:solidFill>
                  <a:srgbClr val="333333"/>
                </a:solidFill>
                <a:latin typeface="Helvetica Neue"/>
                <a:ea typeface="Helvetica Neue"/>
                <a:cs typeface="Helvetica Neue"/>
                <a:sym typeface="Helvetica Neue"/>
              </a:rPr>
              <a:t>licenciatario</a:t>
            </a:r>
            <a:r>
              <a:rPr lang="en-US" sz="900" i="1" dirty="0">
                <a:solidFill>
                  <a:srgbClr val="333333"/>
                </a:solidFill>
                <a:latin typeface="Helvetica Neue"/>
                <a:ea typeface="Helvetica Neue"/>
                <a:cs typeface="Helvetica Neue"/>
                <a:sym typeface="Helvetica Neue"/>
              </a:rPr>
              <a:t>). El </a:t>
            </a:r>
            <a:r>
              <a:rPr lang="en-US" sz="900" i="1" dirty="0" err="1">
                <a:solidFill>
                  <a:srgbClr val="333333"/>
                </a:solidFill>
                <a:latin typeface="Helvetica Neue"/>
                <a:ea typeface="Helvetica Neue"/>
                <a:cs typeface="Helvetica Neue"/>
                <a:sym typeface="Helvetica Neue"/>
              </a:rPr>
              <a:t>derecho</a:t>
            </a:r>
            <a:r>
              <a:rPr lang="en-US" sz="900" i="1" dirty="0">
                <a:solidFill>
                  <a:srgbClr val="333333"/>
                </a:solidFill>
                <a:latin typeface="Helvetica Neue"/>
                <a:ea typeface="Helvetica Neue"/>
                <a:cs typeface="Helvetica Neue"/>
                <a:sym typeface="Helvetica Neue"/>
              </a:rPr>
              <a:t> moral de </a:t>
            </a:r>
            <a:r>
              <a:rPr lang="en-US" sz="900" i="1" dirty="0" err="1">
                <a:solidFill>
                  <a:srgbClr val="333333"/>
                </a:solidFill>
                <a:latin typeface="Helvetica Neue"/>
                <a:ea typeface="Helvetica Neue"/>
                <a:cs typeface="Helvetica Neue"/>
                <a:sym typeface="Helvetica Neue"/>
              </a:rPr>
              <a:t>integridad</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recogido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legislación</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española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queda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protegido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aunque</a:t>
            </a:r>
            <a:r>
              <a:rPr lang="en-US" sz="900" i="1" dirty="0">
                <a:solidFill>
                  <a:srgbClr val="333333"/>
                </a:solidFill>
                <a:latin typeface="Helvetica Neue"/>
                <a:ea typeface="Helvetica Neue"/>
                <a:cs typeface="Helvetica Neue"/>
                <a:sym typeface="Helvetica Neue"/>
              </a:rPr>
              <a:t> no </a:t>
            </a:r>
            <a:r>
              <a:rPr lang="en-US" sz="900" i="1" dirty="0" err="1">
                <a:solidFill>
                  <a:srgbClr val="333333"/>
                </a:solidFill>
                <a:latin typeface="Helvetica Neue"/>
                <a:ea typeface="Helvetica Neue"/>
                <a:cs typeface="Helvetica Neue"/>
                <a:sym typeface="Helvetica Neue"/>
              </a:rPr>
              <a:t>aparezca</a:t>
            </a:r>
            <a:r>
              <a:rPr lang="en-US" sz="900" i="1" dirty="0">
                <a:solidFill>
                  <a:srgbClr val="333333"/>
                </a:solidFill>
                <a:latin typeface="Helvetica Neue"/>
                <a:ea typeface="Helvetica Neue"/>
                <a:cs typeface="Helvetica Neue"/>
                <a:sym typeface="Helvetica Neue"/>
              </a:rPr>
              <a:t> en </a:t>
            </a:r>
            <a:r>
              <a:rPr lang="en-US" sz="900" i="1" dirty="0" err="1">
                <a:solidFill>
                  <a:srgbClr val="333333"/>
                </a:solidFill>
                <a:latin typeface="Helvetica Neue"/>
                <a:ea typeface="Helvetica Neue"/>
                <a:cs typeface="Helvetica Neue"/>
                <a:sym typeface="Helvetica Neue"/>
              </a:rPr>
              <a:t>las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licencias</a:t>
            </a:r>
            <a:r>
              <a:rPr lang="en-US" sz="900" i="1" dirty="0">
                <a:solidFill>
                  <a:srgbClr val="333333"/>
                </a:solidFill>
                <a:latin typeface="Helvetica Neue"/>
                <a:ea typeface="Helvetica Neue"/>
                <a:cs typeface="Helvetica Neue"/>
                <a:sym typeface="Helvetica Neue"/>
              </a:rPr>
              <a:t> Creative Commons. </a:t>
            </a:r>
            <a:r>
              <a:rPr lang="en-US" sz="900" i="1" dirty="0" err="1">
                <a:solidFill>
                  <a:srgbClr val="333333"/>
                </a:solidFill>
                <a:latin typeface="Helvetica Neue"/>
                <a:ea typeface="Helvetica Neue"/>
                <a:cs typeface="Helvetica Neue"/>
                <a:sym typeface="Helvetica Neue"/>
              </a:rPr>
              <a:t>Estas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licencias</a:t>
            </a:r>
            <a:r>
              <a:rPr lang="en-US" sz="900" i="1" dirty="0">
                <a:solidFill>
                  <a:srgbClr val="333333"/>
                </a:solidFill>
                <a:latin typeface="Helvetica Neue"/>
                <a:ea typeface="Helvetica Neue"/>
                <a:cs typeface="Helvetica Neue"/>
                <a:sym typeface="Helvetica Neue"/>
              </a:rPr>
              <a:t> no </a:t>
            </a:r>
            <a:r>
              <a:rPr lang="en-US" sz="900" i="1" dirty="0" err="1">
                <a:solidFill>
                  <a:srgbClr val="333333"/>
                </a:solidFill>
                <a:latin typeface="Helvetica Neue"/>
                <a:ea typeface="Helvetica Neue"/>
                <a:cs typeface="Helvetica Neue"/>
                <a:sym typeface="Helvetica Neue"/>
              </a:rPr>
              <a:t>sustituyen</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ni</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reducen</a:t>
            </a:r>
            <a:r>
              <a:rPr lang="en-US" sz="900" i="1" dirty="0">
                <a:solidFill>
                  <a:srgbClr val="333333"/>
                </a:solidFill>
                <a:latin typeface="Helvetica Neue"/>
                <a:ea typeface="Helvetica Neue"/>
                <a:cs typeface="Helvetica Neue"/>
                <a:sym typeface="Helvetica Neue"/>
              </a:rPr>
              <a:t> los </a:t>
            </a:r>
            <a:r>
              <a:rPr lang="en-US" sz="900" i="1" dirty="0" err="1">
                <a:solidFill>
                  <a:srgbClr val="333333"/>
                </a:solidFill>
                <a:latin typeface="Helvetica Neue"/>
                <a:ea typeface="Helvetica Neue"/>
                <a:cs typeface="Helvetica Neue"/>
                <a:sym typeface="Helvetica Neue"/>
              </a:rPr>
              <a:t>derechos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ley</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confiere</a:t>
            </a:r>
            <a:r>
              <a:rPr lang="en-US" sz="900" i="1" dirty="0">
                <a:solidFill>
                  <a:srgbClr val="333333"/>
                </a:solidFill>
                <a:latin typeface="Helvetica Neue"/>
                <a:ea typeface="Helvetica Neue"/>
                <a:cs typeface="Helvetica Neue"/>
                <a:sym typeface="Helvetica Neue"/>
              </a:rPr>
              <a:t> al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tanto</a:t>
            </a:r>
            <a:r>
              <a:rPr lang="en-US" sz="900" i="1" dirty="0">
                <a:solidFill>
                  <a:srgbClr val="333333"/>
                </a:solidFill>
                <a:latin typeface="Helvetica Neue"/>
                <a:ea typeface="Helvetica Neue"/>
                <a:cs typeface="Helvetica Neue"/>
                <a:sym typeface="Helvetica Neue"/>
              </a:rPr>
              <a:t>, el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podría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demandar</a:t>
            </a:r>
            <a:r>
              <a:rPr lang="en-US" sz="900" i="1" dirty="0">
                <a:solidFill>
                  <a:srgbClr val="333333"/>
                </a:solidFill>
                <a:latin typeface="Helvetica Neue"/>
                <a:ea typeface="Helvetica Neue"/>
                <a:cs typeface="Helvetica Neue"/>
                <a:sym typeface="Helvetica Neue"/>
              </a:rPr>
              <a:t> a un </a:t>
            </a:r>
            <a:r>
              <a:rPr lang="en-US" sz="900" i="1" dirty="0" err="1">
                <a:solidFill>
                  <a:srgbClr val="333333"/>
                </a:solidFill>
                <a:latin typeface="Helvetica Neue"/>
                <a:ea typeface="Helvetica Neue"/>
                <a:cs typeface="Helvetica Neue"/>
                <a:sym typeface="Helvetica Neue"/>
              </a:rPr>
              <a:t>usuario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a:t>
            </a:r>
            <a:r>
              <a:rPr lang="en-US" sz="900" i="1" dirty="0">
                <a:solidFill>
                  <a:srgbClr val="333333"/>
                </a:solidFill>
                <a:latin typeface="Helvetica Neue"/>
                <a:ea typeface="Helvetica Neue"/>
                <a:cs typeface="Helvetica Neue"/>
                <a:sym typeface="Helvetica Neue"/>
              </a:rPr>
              <a:t>, con </a:t>
            </a:r>
            <a:r>
              <a:rPr lang="en-US" sz="900" i="1" dirty="0" err="1">
                <a:solidFill>
                  <a:srgbClr val="333333"/>
                </a:solidFill>
                <a:latin typeface="Helvetica Neue"/>
                <a:ea typeface="Helvetica Neue"/>
                <a:cs typeface="Helvetica Neue"/>
                <a:sym typeface="Helvetica Neue"/>
              </a:rPr>
              <a:t>cualquier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Creative Commons, </a:t>
            </a:r>
            <a:r>
              <a:rPr lang="en-US" sz="900" i="1" dirty="0" err="1">
                <a:solidFill>
                  <a:srgbClr val="333333"/>
                </a:solidFill>
                <a:latin typeface="Helvetica Neue"/>
                <a:ea typeface="Helvetica Neue"/>
                <a:cs typeface="Helvetica Neue"/>
                <a:sym typeface="Helvetica Neue"/>
              </a:rPr>
              <a:t>hubiera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modificado</a:t>
            </a:r>
            <a:r>
              <a:rPr lang="en-US" sz="900" i="1" dirty="0">
                <a:solidFill>
                  <a:srgbClr val="333333"/>
                </a:solidFill>
                <a:latin typeface="Helvetica Neue"/>
                <a:ea typeface="Helvetica Neue"/>
                <a:cs typeface="Helvetica Neue"/>
                <a:sym typeface="Helvetica Neue"/>
              </a:rPr>
              <a:t> o </a:t>
            </a:r>
            <a:r>
              <a:rPr lang="en-US" sz="900" i="1" dirty="0" err="1">
                <a:solidFill>
                  <a:srgbClr val="333333"/>
                </a:solidFill>
                <a:latin typeface="Helvetica Neue"/>
                <a:ea typeface="Helvetica Neue"/>
                <a:cs typeface="Helvetica Neue"/>
                <a:sym typeface="Helvetica Neue"/>
              </a:rPr>
              <a:t>mutilado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su</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obra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causando</a:t>
            </a:r>
            <a:r>
              <a:rPr lang="en-US" sz="900" i="1" dirty="0">
                <a:solidFill>
                  <a:srgbClr val="333333"/>
                </a:solidFill>
                <a:latin typeface="Helvetica Neue"/>
                <a:ea typeface="Helvetica Neue"/>
                <a:cs typeface="Helvetica Neue"/>
                <a:sym typeface="Helvetica Neue"/>
              </a:rPr>
              <a:t> un </a:t>
            </a:r>
            <a:r>
              <a:rPr lang="en-US" sz="900" i="1" dirty="0" err="1">
                <a:solidFill>
                  <a:srgbClr val="333333"/>
                </a:solidFill>
                <a:latin typeface="Helvetica Neue"/>
                <a:ea typeface="Helvetica Neue"/>
                <a:cs typeface="Helvetica Neue"/>
                <a:sym typeface="Helvetica Neue"/>
              </a:rPr>
              <a:t>perjuicio</a:t>
            </a:r>
            <a:r>
              <a:rPr lang="en-US" sz="900" i="1" dirty="0">
                <a:solidFill>
                  <a:srgbClr val="333333"/>
                </a:solidFill>
                <a:latin typeface="Helvetica Neue"/>
                <a:ea typeface="Helvetica Neue"/>
                <a:cs typeface="Helvetica Neue"/>
                <a:sym typeface="Helvetica Neue"/>
              </a:rPr>
              <a:t> a </a:t>
            </a:r>
            <a:r>
              <a:rPr lang="en-US" sz="900" i="1" dirty="0" err="1">
                <a:solidFill>
                  <a:srgbClr val="333333"/>
                </a:solidFill>
                <a:latin typeface="Helvetica Neue"/>
                <a:ea typeface="Helvetica Neue"/>
                <a:cs typeface="Helvetica Neue"/>
                <a:sym typeface="Helvetica Neue"/>
              </a:rPr>
              <a:t>su</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reputación</a:t>
            </a:r>
            <a:r>
              <a:rPr lang="en-US" sz="900" i="1" dirty="0">
                <a:solidFill>
                  <a:srgbClr val="333333"/>
                </a:solidFill>
                <a:latin typeface="Helvetica Neue"/>
                <a:ea typeface="Helvetica Neue"/>
                <a:cs typeface="Helvetica Neue"/>
                <a:sym typeface="Helvetica Neue"/>
              </a:rPr>
              <a:t> o </a:t>
            </a:r>
            <a:r>
              <a:rPr lang="en-US" sz="900" i="1" dirty="0" err="1">
                <a:solidFill>
                  <a:srgbClr val="333333"/>
                </a:solidFill>
                <a:latin typeface="Helvetica Neue"/>
                <a:ea typeface="Helvetica Neue"/>
                <a:cs typeface="Helvetica Neue"/>
                <a:sym typeface="Helvetica Neue"/>
              </a:rPr>
              <a:t>sus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intereses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descontado</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decisión</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cuándo</a:t>
            </a:r>
            <a:r>
              <a:rPr lang="en-US" sz="900" i="1" dirty="0">
                <a:solidFill>
                  <a:srgbClr val="333333"/>
                </a:solidFill>
                <a:latin typeface="Helvetica Neue"/>
                <a:ea typeface="Helvetica Neue"/>
                <a:cs typeface="Helvetica Neue"/>
                <a:sym typeface="Helvetica Neue"/>
              </a:rPr>
              <a:t> ha </a:t>
            </a:r>
            <a:r>
              <a:rPr lang="en-US" sz="900" i="1" dirty="0" err="1">
                <a:solidFill>
                  <a:srgbClr val="333333"/>
                </a:solidFill>
                <a:latin typeface="Helvetica Neue"/>
                <a:ea typeface="Helvetica Neue"/>
                <a:cs typeface="Helvetica Neue"/>
                <a:sym typeface="Helvetica Neue"/>
              </a:rPr>
              <a:t>habido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mutilación</a:t>
            </a:r>
            <a:r>
              <a:rPr lang="en-US" sz="900" i="1" dirty="0">
                <a:solidFill>
                  <a:srgbClr val="333333"/>
                </a:solidFill>
                <a:latin typeface="Helvetica Neue"/>
                <a:ea typeface="Helvetica Neue"/>
                <a:cs typeface="Helvetica Neue"/>
                <a:sym typeface="Helvetica Neue"/>
              </a:rPr>
              <a:t> y de </a:t>
            </a:r>
            <a:r>
              <a:rPr lang="en-US" sz="900" i="1" dirty="0" err="1">
                <a:solidFill>
                  <a:srgbClr val="333333"/>
                </a:solidFill>
                <a:latin typeface="Helvetica Neue"/>
                <a:ea typeface="Helvetica Neue"/>
                <a:cs typeface="Helvetica Neue"/>
                <a:sym typeface="Helvetica Neue"/>
              </a:rPr>
              <a:t>cuándo</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mutilación</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perjudica</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reputación</a:t>
            </a:r>
            <a:r>
              <a:rPr lang="en-US" sz="900" i="1" dirty="0">
                <a:solidFill>
                  <a:srgbClr val="333333"/>
                </a:solidFill>
                <a:latin typeface="Helvetica Neue"/>
                <a:ea typeface="Helvetica Neue"/>
                <a:cs typeface="Helvetica Neue"/>
                <a:sym typeface="Helvetica Neue"/>
              </a:rPr>
              <a:t> o los </a:t>
            </a:r>
            <a:r>
              <a:rPr lang="en-US" sz="900" i="1" dirty="0" err="1">
                <a:solidFill>
                  <a:srgbClr val="333333"/>
                </a:solidFill>
                <a:latin typeface="Helvetica Neue"/>
                <a:ea typeface="Helvetica Neue"/>
                <a:cs typeface="Helvetica Neue"/>
                <a:sym typeface="Helvetica Neue"/>
              </a:rPr>
              <a:t>intereses</a:t>
            </a:r>
            <a:r>
              <a:rPr lang="en-US" sz="900" i="1" dirty="0">
                <a:solidFill>
                  <a:srgbClr val="333333"/>
                </a:solidFill>
                <a:latin typeface="Helvetica Neue"/>
                <a:ea typeface="Helvetica Neue"/>
                <a:cs typeface="Helvetica Neue"/>
                <a:sym typeface="Helvetica Neue"/>
              </a:rPr>
              <a:t> del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quedaría</a:t>
            </a:r>
            <a:r>
              <a:rPr lang="en-US" sz="900" i="1" dirty="0">
                <a:solidFill>
                  <a:srgbClr val="333333"/>
                </a:solidFill>
                <a:latin typeface="Helvetica Neue"/>
                <a:ea typeface="Helvetica Neue"/>
                <a:cs typeface="Helvetica Neue"/>
                <a:sym typeface="Helvetica Neue"/>
              </a:rPr>
              <a:t> en </a:t>
            </a:r>
            <a:r>
              <a:rPr lang="en-US" sz="900" i="1" dirty="0" err="1">
                <a:solidFill>
                  <a:srgbClr val="333333"/>
                </a:solidFill>
                <a:latin typeface="Helvetica Neue"/>
                <a:ea typeface="Helvetica Neue"/>
                <a:cs typeface="Helvetica Neue"/>
                <a:sym typeface="Helvetica Neue"/>
              </a:rPr>
              <a:t>manos</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cada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Juez</a:t>
            </a:r>
            <a:r>
              <a:rPr lang="en-US" sz="900" i="1" dirty="0">
                <a:solidFill>
                  <a:srgbClr val="333333"/>
                </a:solidFill>
                <a:latin typeface="Helvetica Neue"/>
                <a:ea typeface="Helvetica Neue"/>
                <a:cs typeface="Helvetica Neue"/>
                <a:sym typeface="Helvetica Neue"/>
              </a:rPr>
              <a:t> o Tribunal.</a:t>
            </a:r>
            <a:endParaRPr sz="900" i="1">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20</a:t>
            </a:fld>
            <a:endParaRPr lang="es-ES" dirty="0"/>
          </a:p>
        </p:txBody>
      </p:sp>
      <p:sp>
        <p:nvSpPr>
          <p:cNvPr id="12" name="Marcador de texto 11">
            <a:extLst>
              <a:ext uri="{FF2B5EF4-FFF2-40B4-BE49-F238E27FC236}">
                <a16:creationId xmlns:a16="http://schemas.microsoft.com/office/drawing/2014/main" id="{90697A68-85C6-7BA0-B29A-E6218C4C04B6}"/>
              </a:ext>
            </a:extLst>
          </p:cNvPr>
          <p:cNvSpPr>
            <a:spLocks noGrp="1"/>
          </p:cNvSpPr>
          <p:nvPr>
            <p:ph type="body" idx="1"/>
          </p:nvPr>
        </p:nvSpPr>
        <p:spPr>
          <a:xfrm>
            <a:off x="96712" y="195486"/>
            <a:ext cx="8712968" cy="3552300"/>
          </a:xfrm>
        </p:spPr>
        <p:txBody>
          <a:bodyPr/>
          <a:lstStyle/>
          <a:p>
            <a:pPr marL="114300" indent="0">
              <a:buNone/>
            </a:pPr>
            <a:r>
              <a:rPr lang="es-ES" sz="1800" b="1" dirty="0"/>
              <a:t>Funciones </a:t>
            </a:r>
            <a:r>
              <a:rPr lang="es-ES" sz="1800" b="1" dirty="0" err="1"/>
              <a:t>xxx_exists</a:t>
            </a:r>
            <a:r>
              <a:rPr lang="es-ES" sz="1800" b="1" dirty="0"/>
              <a:t>()</a:t>
            </a:r>
          </a:p>
          <a:p>
            <a:pPr marL="114300" indent="0">
              <a:buNone/>
            </a:pPr>
            <a:endParaRPr lang="es-ES" sz="1800" dirty="0"/>
          </a:p>
          <a:p>
            <a:pPr marL="114300" indent="0">
              <a:buNone/>
            </a:pPr>
            <a:r>
              <a:rPr lang="es-ES" sz="1800" dirty="0"/>
              <a:t>Función </a:t>
            </a:r>
            <a:r>
              <a:rPr lang="es-ES" sz="1800" dirty="0" err="1"/>
              <a:t>function_exists</a:t>
            </a:r>
            <a:r>
              <a:rPr lang="es-ES" sz="1800" dirty="0"/>
              <a:t>()</a:t>
            </a:r>
          </a:p>
          <a:p>
            <a:pPr marL="114300" indent="0">
              <a:buNone/>
            </a:pPr>
            <a:endParaRPr lang="es-ES" sz="1800" dirty="0"/>
          </a:p>
        </p:txBody>
      </p:sp>
      <p:pic>
        <p:nvPicPr>
          <p:cNvPr id="3" name="Imagen 2">
            <a:extLst>
              <a:ext uri="{FF2B5EF4-FFF2-40B4-BE49-F238E27FC236}">
                <a16:creationId xmlns:a16="http://schemas.microsoft.com/office/drawing/2014/main" id="{9163673E-B467-1B01-7BC6-B3E554770B5D}"/>
              </a:ext>
            </a:extLst>
          </p:cNvPr>
          <p:cNvPicPr>
            <a:picLocks noChangeAspect="1"/>
          </p:cNvPicPr>
          <p:nvPr/>
        </p:nvPicPr>
        <p:blipFill>
          <a:blip r:embed="rId2"/>
          <a:stretch>
            <a:fillRect/>
          </a:stretch>
        </p:blipFill>
        <p:spPr>
          <a:xfrm>
            <a:off x="755576" y="1492587"/>
            <a:ext cx="7150553" cy="3552300"/>
          </a:xfrm>
          <a:prstGeom prst="rect">
            <a:avLst/>
          </a:prstGeom>
        </p:spPr>
      </p:pic>
    </p:spTree>
    <p:extLst>
      <p:ext uri="{BB962C8B-B14F-4D97-AF65-F5344CB8AC3E}">
        <p14:creationId xmlns:p14="http://schemas.microsoft.com/office/powerpoint/2010/main" val="3864951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7100C31C-9A77-D374-A099-85DC6520A305}"/>
              </a:ext>
            </a:extLst>
          </p:cNvPr>
          <p:cNvSpPr txBox="1"/>
          <p:nvPr/>
        </p:nvSpPr>
        <p:spPr>
          <a:xfrm>
            <a:off x="107504" y="1563638"/>
            <a:ext cx="8640960" cy="2308324"/>
          </a:xfrm>
          <a:prstGeom prst="rect">
            <a:avLst/>
          </a:prstGeom>
          <a:noFill/>
        </p:spPr>
        <p:txBody>
          <a:bodyPr wrap="square">
            <a:spAutoFit/>
          </a:bodyPr>
          <a:lstStyle/>
          <a:p>
            <a:r>
              <a:rPr lang="es-ES" sz="1800" dirty="0">
                <a:solidFill>
                  <a:schemeClr val="bg2">
                    <a:lumMod val="50000"/>
                  </a:schemeClr>
                </a:solidFill>
                <a:latin typeface="Calibri" panose="020F0502020204030204" pitchFamily="34" charset="0"/>
                <a:cs typeface="Calibri" panose="020F0502020204030204" pitchFamily="34" charset="0"/>
              </a:rPr>
              <a:t>En esta lección se comentan una serie de familias de funciones que permiten comprobar la existencia, el tipo o el contenido de un dato:</a:t>
            </a:r>
          </a:p>
          <a:p>
            <a:endParaRPr lang="es-ES" sz="1800" dirty="0">
              <a:solidFill>
                <a:schemeClr val="bg2">
                  <a:lumMod val="50000"/>
                </a:schemeClr>
              </a:solidFill>
              <a:latin typeface="Calibri" panose="020F0502020204030204" pitchFamily="34" charset="0"/>
              <a:cs typeface="Calibri" panose="020F0502020204030204" pitchFamily="34" charset="0"/>
            </a:endParaRPr>
          </a:p>
          <a:p>
            <a:r>
              <a:rPr lang="es-ES" sz="1800" dirty="0">
                <a:solidFill>
                  <a:schemeClr val="bg2">
                    <a:lumMod val="50000"/>
                  </a:schemeClr>
                </a:solidFill>
                <a:latin typeface="Calibri" panose="020F0502020204030204" pitchFamily="34" charset="0"/>
                <a:cs typeface="Calibri" panose="020F0502020204030204" pitchFamily="34" charset="0"/>
              </a:rPr>
              <a:t>funciones </a:t>
            </a:r>
            <a:r>
              <a:rPr lang="es-ES" sz="1800" dirty="0" err="1">
                <a:solidFill>
                  <a:schemeClr val="bg2">
                    <a:lumMod val="50000"/>
                  </a:schemeClr>
                </a:solidFill>
                <a:latin typeface="Calibri" panose="020F0502020204030204" pitchFamily="34" charset="0"/>
                <a:cs typeface="Calibri" panose="020F0502020204030204" pitchFamily="34" charset="0"/>
              </a:rPr>
              <a:t>is</a:t>
            </a:r>
            <a:r>
              <a:rPr lang="es-ES" sz="1800" dirty="0">
                <a:solidFill>
                  <a:schemeClr val="bg2">
                    <a:lumMod val="50000"/>
                  </a:schemeClr>
                </a:solidFill>
                <a:latin typeface="Calibri" panose="020F0502020204030204" pitchFamily="34" charset="0"/>
                <a:cs typeface="Calibri" panose="020F0502020204030204" pitchFamily="34" charset="0"/>
              </a:rPr>
              <a:t>_</a:t>
            </a:r>
          </a:p>
          <a:p>
            <a:r>
              <a:rPr lang="es-ES" sz="1800" dirty="0">
                <a:solidFill>
                  <a:schemeClr val="bg2">
                    <a:lumMod val="50000"/>
                  </a:schemeClr>
                </a:solidFill>
                <a:latin typeface="Calibri" panose="020F0502020204030204" pitchFamily="34" charset="0"/>
                <a:cs typeface="Calibri" panose="020F0502020204030204" pitchFamily="34" charset="0"/>
              </a:rPr>
              <a:t>funciones </a:t>
            </a:r>
            <a:r>
              <a:rPr lang="es-ES" sz="1800" dirty="0" err="1">
                <a:solidFill>
                  <a:schemeClr val="bg2">
                    <a:lumMod val="50000"/>
                  </a:schemeClr>
                </a:solidFill>
                <a:latin typeface="Calibri" panose="020F0502020204030204" pitchFamily="34" charset="0"/>
                <a:cs typeface="Calibri" panose="020F0502020204030204" pitchFamily="34" charset="0"/>
              </a:rPr>
              <a:t>ctype</a:t>
            </a:r>
            <a:r>
              <a:rPr lang="es-ES" sz="1800" dirty="0">
                <a:solidFill>
                  <a:schemeClr val="bg2">
                    <a:lumMod val="50000"/>
                  </a:schemeClr>
                </a:solidFill>
                <a:latin typeface="Calibri" panose="020F0502020204030204" pitchFamily="34" charset="0"/>
                <a:cs typeface="Calibri" panose="020F0502020204030204" pitchFamily="34" charset="0"/>
              </a:rPr>
              <a:t>_</a:t>
            </a:r>
          </a:p>
          <a:p>
            <a:r>
              <a:rPr lang="es-ES" sz="1800" dirty="0">
                <a:solidFill>
                  <a:schemeClr val="bg2">
                    <a:lumMod val="50000"/>
                  </a:schemeClr>
                </a:solidFill>
                <a:latin typeface="Calibri" panose="020F0502020204030204" pitchFamily="34" charset="0"/>
                <a:cs typeface="Calibri" panose="020F0502020204030204" pitchFamily="34" charset="0"/>
              </a:rPr>
              <a:t>funciones </a:t>
            </a:r>
            <a:r>
              <a:rPr lang="es-ES" sz="1800" dirty="0" err="1">
                <a:solidFill>
                  <a:schemeClr val="bg2">
                    <a:lumMod val="50000"/>
                  </a:schemeClr>
                </a:solidFill>
                <a:latin typeface="Calibri" panose="020F0502020204030204" pitchFamily="34" charset="0"/>
                <a:cs typeface="Calibri" panose="020F0502020204030204" pitchFamily="34" charset="0"/>
              </a:rPr>
              <a:t>filter</a:t>
            </a:r>
            <a:r>
              <a:rPr lang="es-ES" sz="1800" dirty="0">
                <a:solidFill>
                  <a:schemeClr val="bg2">
                    <a:lumMod val="50000"/>
                  </a:schemeClr>
                </a:solidFill>
                <a:latin typeface="Calibri" panose="020F0502020204030204" pitchFamily="34" charset="0"/>
                <a:cs typeface="Calibri" panose="020F0502020204030204" pitchFamily="34" charset="0"/>
              </a:rPr>
              <a:t>_</a:t>
            </a:r>
          </a:p>
          <a:p>
            <a:r>
              <a:rPr lang="es-ES" sz="1800" dirty="0">
                <a:solidFill>
                  <a:schemeClr val="bg2">
                    <a:lumMod val="50000"/>
                  </a:schemeClr>
                </a:solidFill>
                <a:latin typeface="Calibri" panose="020F0502020204030204" pitchFamily="34" charset="0"/>
                <a:cs typeface="Calibri" panose="020F0502020204030204" pitchFamily="34" charset="0"/>
              </a:rPr>
              <a:t>funciones _</a:t>
            </a:r>
            <a:r>
              <a:rPr lang="es-ES" sz="1800" dirty="0" err="1">
                <a:solidFill>
                  <a:schemeClr val="bg2">
                    <a:lumMod val="50000"/>
                  </a:schemeClr>
                </a:solidFill>
                <a:latin typeface="Calibri" panose="020F0502020204030204" pitchFamily="34" charset="0"/>
                <a:cs typeface="Calibri" panose="020F0502020204030204" pitchFamily="34" charset="0"/>
              </a:rPr>
              <a:t>exists</a:t>
            </a:r>
            <a:endParaRPr lang="es-ES" sz="1800" dirty="0">
              <a:solidFill>
                <a:schemeClr val="bg2">
                  <a:lumMod val="50000"/>
                </a:schemeClr>
              </a:solidFill>
              <a:latin typeface="Calibri" panose="020F0502020204030204" pitchFamily="34" charset="0"/>
              <a:cs typeface="Calibri" panose="020F0502020204030204" pitchFamily="34" charset="0"/>
            </a:endParaRPr>
          </a:p>
          <a:p>
            <a:r>
              <a:rPr lang="es-ES" sz="1800" dirty="0">
                <a:solidFill>
                  <a:schemeClr val="bg2">
                    <a:lumMod val="50000"/>
                  </a:schemeClr>
                </a:solidFill>
                <a:latin typeface="Calibri" panose="020F0502020204030204" pitchFamily="34" charset="0"/>
                <a:cs typeface="Calibri" panose="020F0502020204030204" pitchFamily="34" charset="0"/>
              </a:rPr>
              <a:t>expresiones regulares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827584" y="253652"/>
            <a:ext cx="6462600" cy="857400"/>
          </a:xfrm>
        </p:spPr>
        <p:txBody>
          <a:bodyPr/>
          <a:lstStyle/>
          <a:p>
            <a:pPr algn="l"/>
            <a:endParaRPr lang="es-ES" b="0" i="0" dirty="0">
              <a:solidFill>
                <a:srgbClr val="000000"/>
              </a:solidFill>
              <a:effectLst/>
              <a:latin typeface="Roboto" panose="02000000000000000000" pitchFamily="2" charset="0"/>
            </a:endParaRP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4</a:t>
            </a:fld>
            <a:endParaRPr lang="es-ES" dirty="0"/>
          </a:p>
        </p:txBody>
      </p:sp>
      <p:sp>
        <p:nvSpPr>
          <p:cNvPr id="12" name="Marcador de texto 11">
            <a:extLst>
              <a:ext uri="{FF2B5EF4-FFF2-40B4-BE49-F238E27FC236}">
                <a16:creationId xmlns:a16="http://schemas.microsoft.com/office/drawing/2014/main" id="{90697A68-85C6-7BA0-B29A-E6218C4C04B6}"/>
              </a:ext>
            </a:extLst>
          </p:cNvPr>
          <p:cNvSpPr>
            <a:spLocks noGrp="1"/>
          </p:cNvSpPr>
          <p:nvPr>
            <p:ph type="body" idx="1"/>
          </p:nvPr>
        </p:nvSpPr>
        <p:spPr>
          <a:xfrm>
            <a:off x="611560" y="1337548"/>
            <a:ext cx="7920880" cy="3552300"/>
          </a:xfrm>
        </p:spPr>
        <p:txBody>
          <a:bodyPr/>
          <a:lstStyle/>
          <a:p>
            <a:r>
              <a:rPr lang="es-ES" dirty="0"/>
              <a:t>Funciones </a:t>
            </a:r>
            <a:r>
              <a:rPr lang="es-ES" dirty="0" err="1"/>
              <a:t>is</a:t>
            </a:r>
            <a:r>
              <a:rPr lang="es-ES" dirty="0"/>
              <a:t>_</a:t>
            </a:r>
          </a:p>
          <a:p>
            <a:endParaRPr lang="es-ES" dirty="0"/>
          </a:p>
          <a:p>
            <a:endParaRPr lang="es-ES" dirty="0"/>
          </a:p>
          <a:p>
            <a:r>
              <a:rPr lang="es-ES" dirty="0"/>
              <a:t>Las funciones </a:t>
            </a:r>
            <a:r>
              <a:rPr lang="es-ES" dirty="0" err="1"/>
              <a:t>is</a:t>
            </a:r>
            <a:r>
              <a:rPr lang="es-ES" dirty="0"/>
              <a:t>_ son un conjunto de funciones booleanas que devuelven true si el argumento es de un tipo de datos determinado y false si no lo son.</a:t>
            </a:r>
          </a:p>
        </p:txBody>
      </p:sp>
    </p:spTree>
    <p:extLst>
      <p:ext uri="{BB962C8B-B14F-4D97-AF65-F5344CB8AC3E}">
        <p14:creationId xmlns:p14="http://schemas.microsoft.com/office/powerpoint/2010/main" val="2781003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5</a:t>
            </a:fld>
            <a:endParaRPr lang="es-ES" dirty="0"/>
          </a:p>
        </p:txBody>
      </p:sp>
      <p:sp>
        <p:nvSpPr>
          <p:cNvPr id="6" name="CuadroTexto 5">
            <a:extLst>
              <a:ext uri="{FF2B5EF4-FFF2-40B4-BE49-F238E27FC236}">
                <a16:creationId xmlns:a16="http://schemas.microsoft.com/office/drawing/2014/main" id="{296ECD00-B3BA-20BB-0522-0BEF582D6CA1}"/>
              </a:ext>
            </a:extLst>
          </p:cNvPr>
          <p:cNvSpPr txBox="1"/>
          <p:nvPr/>
        </p:nvSpPr>
        <p:spPr>
          <a:xfrm>
            <a:off x="371030" y="24711"/>
            <a:ext cx="8208912" cy="461665"/>
          </a:xfrm>
          <a:prstGeom prst="rect">
            <a:avLst/>
          </a:prstGeom>
          <a:noFill/>
        </p:spPr>
        <p:txBody>
          <a:bodyPr wrap="square">
            <a:spAutoFit/>
          </a:bodyPr>
          <a:lstStyle/>
          <a:p>
            <a:pPr marL="457200" marR="0" lvl="0" indent="-342900" algn="l" defTabSz="914400" rtl="0" eaLnBrk="1" fontAlgn="auto" latinLnBrk="0" hangingPunct="1">
              <a:lnSpc>
                <a:spcPct val="100000"/>
              </a:lnSpc>
              <a:spcBef>
                <a:spcPts val="600"/>
              </a:spcBef>
              <a:spcAft>
                <a:spcPts val="0"/>
              </a:spcAft>
              <a:buClr>
                <a:srgbClr val="97ABBC"/>
              </a:buClr>
              <a:buSzPts val="1800"/>
              <a:buFont typeface="Lato"/>
              <a:buChar char="▷"/>
              <a:tabLst/>
              <a:defRPr/>
            </a:pPr>
            <a:r>
              <a:rPr kumimoji="0" lang="es-ES" sz="2400" b="0" i="0" u="none" strike="noStrike" kern="0" cap="none" spc="0" normalizeH="0" baseline="0" noProof="0" dirty="0">
                <a:ln>
                  <a:noFill/>
                </a:ln>
                <a:solidFill>
                  <a:srgbClr val="677480"/>
                </a:solidFill>
                <a:effectLst/>
                <a:uLnTx/>
                <a:uFillTx/>
                <a:latin typeface="Lato"/>
                <a:ea typeface="Lato"/>
                <a:cs typeface="Lato"/>
                <a:sym typeface="Lato"/>
              </a:rPr>
              <a:t>Funciones </a:t>
            </a:r>
            <a:r>
              <a:rPr kumimoji="0" lang="es-ES" sz="2400" b="0" i="0" u="none" strike="noStrike" kern="0" cap="none" spc="0" normalizeH="0" baseline="0" noProof="0" dirty="0" err="1">
                <a:ln>
                  <a:noFill/>
                </a:ln>
                <a:solidFill>
                  <a:srgbClr val="677480"/>
                </a:solidFill>
                <a:effectLst/>
                <a:uLnTx/>
                <a:uFillTx/>
                <a:latin typeface="Lato"/>
                <a:ea typeface="Lato"/>
                <a:cs typeface="Lato"/>
                <a:sym typeface="Lato"/>
              </a:rPr>
              <a:t>is</a:t>
            </a:r>
            <a:r>
              <a:rPr kumimoji="0" lang="es-ES" sz="2400" b="0" i="0" u="none" strike="noStrike" kern="0" cap="none" spc="0" normalizeH="0" baseline="0" noProof="0" dirty="0">
                <a:ln>
                  <a:noFill/>
                </a:ln>
                <a:solidFill>
                  <a:srgbClr val="677480"/>
                </a:solidFill>
                <a:effectLst/>
                <a:uLnTx/>
                <a:uFillTx/>
                <a:latin typeface="Lato"/>
                <a:ea typeface="Lato"/>
                <a:cs typeface="Lato"/>
                <a:sym typeface="Lato"/>
              </a:rPr>
              <a:t>_</a:t>
            </a:r>
          </a:p>
        </p:txBody>
      </p:sp>
      <p:graphicFrame>
        <p:nvGraphicFramePr>
          <p:cNvPr id="8" name="Tabla 7">
            <a:extLst>
              <a:ext uri="{FF2B5EF4-FFF2-40B4-BE49-F238E27FC236}">
                <a16:creationId xmlns:a16="http://schemas.microsoft.com/office/drawing/2014/main" id="{91600B67-0512-4224-BB51-27FA25B5BCC7}"/>
              </a:ext>
            </a:extLst>
          </p:cNvPr>
          <p:cNvGraphicFramePr>
            <a:graphicFrameLocks noGrp="1"/>
          </p:cNvGraphicFramePr>
          <p:nvPr>
            <p:extLst>
              <p:ext uri="{D42A27DB-BD31-4B8C-83A1-F6EECF244321}">
                <p14:modId xmlns:p14="http://schemas.microsoft.com/office/powerpoint/2010/main" val="206473460"/>
              </p:ext>
            </p:extLst>
          </p:nvPr>
        </p:nvGraphicFramePr>
        <p:xfrm>
          <a:off x="251520" y="512000"/>
          <a:ext cx="7884214" cy="4318000"/>
        </p:xfrm>
        <a:graphic>
          <a:graphicData uri="http://schemas.openxmlformats.org/drawingml/2006/table">
            <a:tbl>
              <a:tblPr firstRow="1" bandRow="1">
                <a:tableStyleId>{073A0DAA-6AF3-43AB-8588-CEC1D06C72B9}</a:tableStyleId>
              </a:tblPr>
              <a:tblGrid>
                <a:gridCol w="1043454">
                  <a:extLst>
                    <a:ext uri="{9D8B030D-6E8A-4147-A177-3AD203B41FA5}">
                      <a16:colId xmlns:a16="http://schemas.microsoft.com/office/drawing/2014/main" val="4242902406"/>
                    </a:ext>
                  </a:extLst>
                </a:gridCol>
                <a:gridCol w="1656184">
                  <a:extLst>
                    <a:ext uri="{9D8B030D-6E8A-4147-A177-3AD203B41FA5}">
                      <a16:colId xmlns:a16="http://schemas.microsoft.com/office/drawing/2014/main" val="1664219698"/>
                    </a:ext>
                  </a:extLst>
                </a:gridCol>
                <a:gridCol w="3565058">
                  <a:extLst>
                    <a:ext uri="{9D8B030D-6E8A-4147-A177-3AD203B41FA5}">
                      <a16:colId xmlns:a16="http://schemas.microsoft.com/office/drawing/2014/main" val="3132699475"/>
                    </a:ext>
                  </a:extLst>
                </a:gridCol>
                <a:gridCol w="1619518">
                  <a:extLst>
                    <a:ext uri="{9D8B030D-6E8A-4147-A177-3AD203B41FA5}">
                      <a16:colId xmlns:a16="http://schemas.microsoft.com/office/drawing/2014/main" val="1401581385"/>
                    </a:ext>
                  </a:extLst>
                </a:gridCol>
              </a:tblGrid>
              <a:tr h="370840">
                <a:tc>
                  <a:txBody>
                    <a:bodyPr/>
                    <a:lstStyle/>
                    <a:p>
                      <a:endParaRPr lang="es-ES" dirty="0"/>
                    </a:p>
                  </a:txBody>
                  <a:tcPr/>
                </a:tc>
                <a:tc>
                  <a:txBody>
                    <a:bodyPr/>
                    <a:lstStyle/>
                    <a:p>
                      <a:r>
                        <a:rPr lang="es-ES" dirty="0"/>
                        <a:t>Función</a:t>
                      </a:r>
                    </a:p>
                  </a:txBody>
                  <a:tcPr/>
                </a:tc>
                <a:tc>
                  <a:txBody>
                    <a:bodyPr/>
                    <a:lstStyle/>
                    <a:p>
                      <a:r>
                        <a:rPr lang="es-ES" dirty="0"/>
                        <a:t>Tipo de datos</a:t>
                      </a:r>
                    </a:p>
                  </a:txBody>
                  <a:tcPr/>
                </a:tc>
                <a:tc>
                  <a:txBody>
                    <a:bodyPr/>
                    <a:lstStyle/>
                    <a:p>
                      <a:r>
                        <a:rPr lang="es-ES" dirty="0"/>
                        <a:t>Alias(funciones equivalentes</a:t>
                      </a:r>
                    </a:p>
                  </a:txBody>
                  <a:tcPr/>
                </a:tc>
                <a:extLst>
                  <a:ext uri="{0D108BD9-81ED-4DB2-BD59-A6C34878D82A}">
                    <a16:rowId xmlns:a16="http://schemas.microsoft.com/office/drawing/2014/main" val="3681755390"/>
                  </a:ext>
                </a:extLst>
              </a:tr>
              <a:tr h="370840">
                <a:tc rowSpan="2">
                  <a:txBody>
                    <a:bodyPr/>
                    <a:lstStyle/>
                    <a:p>
                      <a:pPr algn="ctr"/>
                      <a:r>
                        <a:rPr lang="es-ES" dirty="0"/>
                        <a:t>existencia</a:t>
                      </a:r>
                    </a:p>
                  </a:txBody>
                  <a:tcPr anchor="ctr"/>
                </a:tc>
                <a:tc>
                  <a:txBody>
                    <a:bodyPr/>
                    <a:lstStyle/>
                    <a:p>
                      <a:r>
                        <a:rPr lang="es-ES" dirty="0"/>
                        <a:t>Isset($valor)</a:t>
                      </a:r>
                    </a:p>
                  </a:txBody>
                  <a:tcPr/>
                </a:tc>
                <a:tc>
                  <a:txBody>
                    <a:bodyPr/>
                    <a:lstStyle/>
                    <a:p>
                      <a:r>
                        <a:rPr lang="es-ES" sz="1400" b="0" i="0" u="none" strike="noStrike" cap="none" dirty="0">
                          <a:solidFill>
                            <a:schemeClr val="dk1"/>
                          </a:solidFill>
                          <a:effectLst/>
                          <a:latin typeface="+mn-lt"/>
                          <a:ea typeface="+mn-ea"/>
                          <a:cs typeface="+mn-cs"/>
                          <a:sym typeface="Arial"/>
                        </a:rPr>
                        <a:t>devuelve si el dato está definido o no</a:t>
                      </a:r>
                      <a:endParaRPr lang="es-ES" dirty="0"/>
                    </a:p>
                  </a:txBody>
                  <a:tcPr/>
                </a:tc>
                <a:tc>
                  <a:txBody>
                    <a:bodyPr/>
                    <a:lstStyle/>
                    <a:p>
                      <a:endParaRPr lang="es-ES"/>
                    </a:p>
                  </a:txBody>
                  <a:tcPr/>
                </a:tc>
                <a:extLst>
                  <a:ext uri="{0D108BD9-81ED-4DB2-BD59-A6C34878D82A}">
                    <a16:rowId xmlns:a16="http://schemas.microsoft.com/office/drawing/2014/main" val="2932599854"/>
                  </a:ext>
                </a:extLst>
              </a:tr>
              <a:tr h="370840">
                <a:tc vMerge="1">
                  <a:txBody>
                    <a:bodyPr/>
                    <a:lstStyle/>
                    <a:p>
                      <a:endParaRPr lang="es-ES" dirty="0"/>
                    </a:p>
                  </a:txBody>
                  <a:tcPr/>
                </a:tc>
                <a:tc>
                  <a:txBody>
                    <a:bodyPr/>
                    <a:lstStyle/>
                    <a:p>
                      <a:r>
                        <a:rPr lang="es-ES" dirty="0" err="1"/>
                        <a:t>Is_null</a:t>
                      </a:r>
                      <a:r>
                        <a:rPr lang="es-ES" dirty="0"/>
                        <a:t>($valor)</a:t>
                      </a:r>
                    </a:p>
                  </a:txBody>
                  <a:tcPr/>
                </a:tc>
                <a:tc>
                  <a:txBody>
                    <a:bodyPr/>
                    <a:lstStyle/>
                    <a:p>
                      <a:r>
                        <a:rPr lang="es-ES" sz="1400" b="1" i="0" u="none" strike="noStrike" cap="none" dirty="0" err="1">
                          <a:solidFill>
                            <a:schemeClr val="dk1"/>
                          </a:solidFill>
                          <a:effectLst/>
                          <a:latin typeface="+mn-lt"/>
                          <a:ea typeface="+mn-ea"/>
                          <a:cs typeface="+mn-cs"/>
                          <a:sym typeface="Arial"/>
                        </a:rPr>
                        <a:t>null</a:t>
                      </a:r>
                      <a:endParaRPr lang="es-ES" dirty="0"/>
                    </a:p>
                  </a:txBody>
                  <a:tcPr/>
                </a:tc>
                <a:tc>
                  <a:txBody>
                    <a:bodyPr/>
                    <a:lstStyle/>
                    <a:p>
                      <a:endParaRPr lang="es-ES" dirty="0"/>
                    </a:p>
                  </a:txBody>
                  <a:tcPr/>
                </a:tc>
                <a:extLst>
                  <a:ext uri="{0D108BD9-81ED-4DB2-BD59-A6C34878D82A}">
                    <a16:rowId xmlns:a16="http://schemas.microsoft.com/office/drawing/2014/main" val="1906639044"/>
                  </a:ext>
                </a:extLst>
              </a:tr>
              <a:tr h="370840">
                <a:tc rowSpan="4">
                  <a:txBody>
                    <a:bodyPr/>
                    <a:lstStyle/>
                    <a:p>
                      <a:pPr algn="ctr"/>
                      <a:r>
                        <a:rPr lang="es-ES" dirty="0"/>
                        <a:t>números</a:t>
                      </a:r>
                    </a:p>
                  </a:txBody>
                  <a:tcPr anchor="ctr"/>
                </a:tc>
                <a:tc>
                  <a:txBody>
                    <a:bodyPr/>
                    <a:lstStyle/>
                    <a:p>
                      <a:r>
                        <a:rPr lang="es-ES" dirty="0" err="1"/>
                        <a:t>Is_bool</a:t>
                      </a:r>
                      <a:r>
                        <a:rPr lang="es-ES" dirty="0"/>
                        <a:t>($valor)</a:t>
                      </a:r>
                    </a:p>
                  </a:txBody>
                  <a:tcPr/>
                </a:tc>
                <a:tc>
                  <a:txBody>
                    <a:bodyPr/>
                    <a:lstStyle/>
                    <a:p>
                      <a:r>
                        <a:rPr lang="es-ES" dirty="0">
                          <a:effectLst/>
                        </a:rPr>
                        <a:t>booleano</a:t>
                      </a:r>
                    </a:p>
                  </a:txBody>
                  <a:tcPr anchor="ctr"/>
                </a:tc>
                <a:tc>
                  <a:txBody>
                    <a:bodyPr/>
                    <a:lstStyle/>
                    <a:p>
                      <a:endParaRPr lang="es-ES"/>
                    </a:p>
                  </a:txBody>
                  <a:tcPr/>
                </a:tc>
                <a:extLst>
                  <a:ext uri="{0D108BD9-81ED-4DB2-BD59-A6C34878D82A}">
                    <a16:rowId xmlns:a16="http://schemas.microsoft.com/office/drawing/2014/main" val="4061863807"/>
                  </a:ext>
                </a:extLst>
              </a:tr>
              <a:tr h="370840">
                <a:tc vMerge="1">
                  <a:txBody>
                    <a:bodyPr/>
                    <a:lstStyle/>
                    <a:p>
                      <a:endParaRPr lang="es-ES" dirty="0"/>
                    </a:p>
                  </a:txBody>
                  <a:tcPr/>
                </a:tc>
                <a:tc>
                  <a:txBody>
                    <a:bodyPr/>
                    <a:lstStyle/>
                    <a:p>
                      <a:r>
                        <a:rPr lang="es-ES" dirty="0" err="1"/>
                        <a:t>is_numeric</a:t>
                      </a:r>
                      <a:r>
                        <a:rPr lang="es-ES" dirty="0"/>
                        <a:t>($valor)</a:t>
                      </a:r>
                    </a:p>
                  </a:txBody>
                  <a:tcPr/>
                </a:tc>
                <a:tc>
                  <a:txBody>
                    <a:bodyPr/>
                    <a:lstStyle/>
                    <a:p>
                      <a:r>
                        <a:rPr lang="es-ES" dirty="0"/>
                        <a:t>número (puede tener signo, parte decimal y estar expresado en notación decimal u otra; si el argumento es una cadena la función devuelve true si los números están expresados en notación decimal, exponencial u octal, pero devuelve false si los números están expresados en notación hexadecimal o binaria).</a:t>
                      </a:r>
                    </a:p>
                  </a:txBody>
                  <a:tcPr/>
                </a:tc>
                <a:tc>
                  <a:txBody>
                    <a:bodyPr/>
                    <a:lstStyle/>
                    <a:p>
                      <a:endParaRPr lang="es-ES"/>
                    </a:p>
                  </a:txBody>
                  <a:tcPr/>
                </a:tc>
                <a:extLst>
                  <a:ext uri="{0D108BD9-81ED-4DB2-BD59-A6C34878D82A}">
                    <a16:rowId xmlns:a16="http://schemas.microsoft.com/office/drawing/2014/main" val="1094147128"/>
                  </a:ext>
                </a:extLst>
              </a:tr>
              <a:tr h="370840">
                <a:tc vMerge="1">
                  <a:txBody>
                    <a:bodyPr/>
                    <a:lstStyle/>
                    <a:p>
                      <a:endParaRPr lang="es-ES" dirty="0"/>
                    </a:p>
                  </a:txBody>
                  <a:tcPr/>
                </a:tc>
                <a:tc>
                  <a:txBody>
                    <a:bodyPr/>
                    <a:lstStyle/>
                    <a:p>
                      <a:r>
                        <a:rPr lang="es-ES" dirty="0" err="1"/>
                        <a:t>is_int</a:t>
                      </a:r>
                      <a:r>
                        <a:rPr lang="es-ES" dirty="0"/>
                        <a:t>($valor)</a:t>
                      </a:r>
                    </a:p>
                  </a:txBody>
                  <a:tcPr/>
                </a:tc>
                <a:tc>
                  <a:txBody>
                    <a:bodyPr/>
                    <a:lstStyle/>
                    <a:p>
                      <a:r>
                        <a:rPr lang="es-ES" dirty="0">
                          <a:effectLst/>
                        </a:rPr>
                        <a:t>entero</a:t>
                      </a:r>
                    </a:p>
                  </a:txBody>
                  <a:tcPr anchor="ctr"/>
                </a:tc>
                <a:tc>
                  <a:txBody>
                    <a:bodyPr/>
                    <a:lstStyle/>
                    <a:p>
                      <a:r>
                        <a:rPr lang="es-ES" dirty="0" err="1"/>
                        <a:t>is_integer</a:t>
                      </a:r>
                      <a:r>
                        <a:rPr lang="es-ES" dirty="0"/>
                        <a:t>($valor), </a:t>
                      </a:r>
                      <a:r>
                        <a:rPr lang="es-ES" dirty="0" err="1"/>
                        <a:t>is_long</a:t>
                      </a:r>
                      <a:r>
                        <a:rPr lang="es-ES" dirty="0"/>
                        <a:t>($valor)</a:t>
                      </a:r>
                    </a:p>
                  </a:txBody>
                  <a:tcPr/>
                </a:tc>
                <a:extLst>
                  <a:ext uri="{0D108BD9-81ED-4DB2-BD59-A6C34878D82A}">
                    <a16:rowId xmlns:a16="http://schemas.microsoft.com/office/drawing/2014/main" val="3389276736"/>
                  </a:ext>
                </a:extLst>
              </a:tr>
              <a:tr h="370840">
                <a:tc vMerge="1">
                  <a:txBody>
                    <a:bodyPr/>
                    <a:lstStyle/>
                    <a:p>
                      <a:endParaRPr lang="es-ES" dirty="0"/>
                    </a:p>
                  </a:txBody>
                  <a:tcPr/>
                </a:tc>
                <a:tc>
                  <a:txBody>
                    <a:bodyPr/>
                    <a:lstStyle/>
                    <a:p>
                      <a:r>
                        <a:rPr lang="es-ES" dirty="0" err="1"/>
                        <a:t>is_float</a:t>
                      </a:r>
                      <a:r>
                        <a:rPr lang="es-ES" dirty="0"/>
                        <a:t>($valor)</a:t>
                      </a:r>
                    </a:p>
                  </a:txBody>
                  <a:tcPr/>
                </a:tc>
                <a:tc>
                  <a:txBody>
                    <a:bodyPr/>
                    <a:lstStyle/>
                    <a:p>
                      <a:r>
                        <a:rPr lang="es-ES" dirty="0" err="1"/>
                        <a:t>float</a:t>
                      </a:r>
                      <a:endParaRPr lang="es-ES" dirty="0"/>
                    </a:p>
                  </a:txBody>
                  <a:tcPr/>
                </a:tc>
                <a:tc>
                  <a:txBody>
                    <a:bodyPr/>
                    <a:lstStyle/>
                    <a:p>
                      <a:r>
                        <a:rPr lang="es-ES" dirty="0" err="1"/>
                        <a:t>is_double</a:t>
                      </a:r>
                      <a:r>
                        <a:rPr lang="es-ES" dirty="0"/>
                        <a:t>($valor)</a:t>
                      </a:r>
                    </a:p>
                  </a:txBody>
                  <a:tcPr/>
                </a:tc>
                <a:extLst>
                  <a:ext uri="{0D108BD9-81ED-4DB2-BD59-A6C34878D82A}">
                    <a16:rowId xmlns:a16="http://schemas.microsoft.com/office/drawing/2014/main" val="1733888581"/>
                  </a:ext>
                </a:extLst>
              </a:tr>
            </a:tbl>
          </a:graphicData>
        </a:graphic>
      </p:graphicFrame>
    </p:spTree>
    <p:extLst>
      <p:ext uri="{BB962C8B-B14F-4D97-AF65-F5344CB8AC3E}">
        <p14:creationId xmlns:p14="http://schemas.microsoft.com/office/powerpoint/2010/main" val="814954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6</a:t>
            </a:fld>
            <a:endParaRPr lang="es-ES" dirty="0"/>
          </a:p>
        </p:txBody>
      </p:sp>
      <p:sp>
        <p:nvSpPr>
          <p:cNvPr id="6" name="CuadroTexto 5">
            <a:extLst>
              <a:ext uri="{FF2B5EF4-FFF2-40B4-BE49-F238E27FC236}">
                <a16:creationId xmlns:a16="http://schemas.microsoft.com/office/drawing/2014/main" id="{296ECD00-B3BA-20BB-0522-0BEF582D6CA1}"/>
              </a:ext>
            </a:extLst>
          </p:cNvPr>
          <p:cNvSpPr txBox="1"/>
          <p:nvPr/>
        </p:nvSpPr>
        <p:spPr>
          <a:xfrm>
            <a:off x="371030" y="24711"/>
            <a:ext cx="8208912" cy="461665"/>
          </a:xfrm>
          <a:prstGeom prst="rect">
            <a:avLst/>
          </a:prstGeom>
          <a:noFill/>
        </p:spPr>
        <p:txBody>
          <a:bodyPr wrap="square">
            <a:spAutoFit/>
          </a:bodyPr>
          <a:lstStyle/>
          <a:p>
            <a:pPr marL="457200" marR="0" lvl="0" indent="-342900" algn="l" defTabSz="914400" rtl="0" eaLnBrk="1" fontAlgn="auto" latinLnBrk="0" hangingPunct="1">
              <a:lnSpc>
                <a:spcPct val="100000"/>
              </a:lnSpc>
              <a:spcBef>
                <a:spcPts val="600"/>
              </a:spcBef>
              <a:spcAft>
                <a:spcPts val="0"/>
              </a:spcAft>
              <a:buClr>
                <a:srgbClr val="97ABBC"/>
              </a:buClr>
              <a:buSzPts val="1800"/>
              <a:buFont typeface="Lato"/>
              <a:buChar char="▷"/>
              <a:tabLst/>
              <a:defRPr/>
            </a:pPr>
            <a:r>
              <a:rPr kumimoji="0" lang="es-ES" sz="2400" b="0" i="0" u="none" strike="noStrike" kern="0" cap="none" spc="0" normalizeH="0" baseline="0" noProof="0" dirty="0">
                <a:ln>
                  <a:noFill/>
                </a:ln>
                <a:solidFill>
                  <a:srgbClr val="677480"/>
                </a:solidFill>
                <a:effectLst/>
                <a:uLnTx/>
                <a:uFillTx/>
                <a:latin typeface="Lato"/>
                <a:ea typeface="Lato"/>
                <a:cs typeface="Lato"/>
                <a:sym typeface="Lato"/>
              </a:rPr>
              <a:t>Funciones </a:t>
            </a:r>
            <a:r>
              <a:rPr kumimoji="0" lang="es-ES" sz="2400" b="0" i="0" u="none" strike="noStrike" kern="0" cap="none" spc="0" normalizeH="0" baseline="0" noProof="0" dirty="0" err="1">
                <a:ln>
                  <a:noFill/>
                </a:ln>
                <a:solidFill>
                  <a:srgbClr val="677480"/>
                </a:solidFill>
                <a:effectLst/>
                <a:uLnTx/>
                <a:uFillTx/>
                <a:latin typeface="Lato"/>
                <a:ea typeface="Lato"/>
                <a:cs typeface="Lato"/>
                <a:sym typeface="Lato"/>
              </a:rPr>
              <a:t>is</a:t>
            </a:r>
            <a:r>
              <a:rPr kumimoji="0" lang="es-ES" sz="2400" b="0" i="0" u="none" strike="noStrike" kern="0" cap="none" spc="0" normalizeH="0" baseline="0" noProof="0" dirty="0">
                <a:ln>
                  <a:noFill/>
                </a:ln>
                <a:solidFill>
                  <a:srgbClr val="677480"/>
                </a:solidFill>
                <a:effectLst/>
                <a:uLnTx/>
                <a:uFillTx/>
                <a:latin typeface="Lato"/>
                <a:ea typeface="Lato"/>
                <a:cs typeface="Lato"/>
                <a:sym typeface="Lato"/>
              </a:rPr>
              <a:t>_</a:t>
            </a:r>
          </a:p>
        </p:txBody>
      </p:sp>
      <p:graphicFrame>
        <p:nvGraphicFramePr>
          <p:cNvPr id="8" name="Tabla 7">
            <a:extLst>
              <a:ext uri="{FF2B5EF4-FFF2-40B4-BE49-F238E27FC236}">
                <a16:creationId xmlns:a16="http://schemas.microsoft.com/office/drawing/2014/main" id="{91600B67-0512-4224-BB51-27FA25B5BCC7}"/>
              </a:ext>
            </a:extLst>
          </p:cNvPr>
          <p:cNvGraphicFramePr>
            <a:graphicFrameLocks noGrp="1"/>
          </p:cNvGraphicFramePr>
          <p:nvPr>
            <p:extLst>
              <p:ext uri="{D42A27DB-BD31-4B8C-83A1-F6EECF244321}">
                <p14:modId xmlns:p14="http://schemas.microsoft.com/office/powerpoint/2010/main" val="4015955425"/>
              </p:ext>
            </p:extLst>
          </p:nvPr>
        </p:nvGraphicFramePr>
        <p:xfrm>
          <a:off x="467544" y="768428"/>
          <a:ext cx="7884214" cy="3779520"/>
        </p:xfrm>
        <a:graphic>
          <a:graphicData uri="http://schemas.openxmlformats.org/drawingml/2006/table">
            <a:tbl>
              <a:tblPr firstRow="1" bandRow="1">
                <a:tableStyleId>{073A0DAA-6AF3-43AB-8588-CEC1D06C72B9}</a:tableStyleId>
              </a:tblPr>
              <a:tblGrid>
                <a:gridCol w="1043454">
                  <a:extLst>
                    <a:ext uri="{9D8B030D-6E8A-4147-A177-3AD203B41FA5}">
                      <a16:colId xmlns:a16="http://schemas.microsoft.com/office/drawing/2014/main" val="4242902406"/>
                    </a:ext>
                  </a:extLst>
                </a:gridCol>
                <a:gridCol w="1836866">
                  <a:extLst>
                    <a:ext uri="{9D8B030D-6E8A-4147-A177-3AD203B41FA5}">
                      <a16:colId xmlns:a16="http://schemas.microsoft.com/office/drawing/2014/main" val="1664219698"/>
                    </a:ext>
                  </a:extLst>
                </a:gridCol>
                <a:gridCol w="3528392">
                  <a:extLst>
                    <a:ext uri="{9D8B030D-6E8A-4147-A177-3AD203B41FA5}">
                      <a16:colId xmlns:a16="http://schemas.microsoft.com/office/drawing/2014/main" val="3132699475"/>
                    </a:ext>
                  </a:extLst>
                </a:gridCol>
                <a:gridCol w="1475502">
                  <a:extLst>
                    <a:ext uri="{9D8B030D-6E8A-4147-A177-3AD203B41FA5}">
                      <a16:colId xmlns:a16="http://schemas.microsoft.com/office/drawing/2014/main" val="1401581385"/>
                    </a:ext>
                  </a:extLst>
                </a:gridCol>
              </a:tblGrid>
              <a:tr h="370840">
                <a:tc>
                  <a:txBody>
                    <a:bodyPr/>
                    <a:lstStyle/>
                    <a:p>
                      <a:endParaRPr lang="es-ES" dirty="0"/>
                    </a:p>
                  </a:txBody>
                  <a:tcPr/>
                </a:tc>
                <a:tc>
                  <a:txBody>
                    <a:bodyPr/>
                    <a:lstStyle/>
                    <a:p>
                      <a:r>
                        <a:rPr lang="es-ES" dirty="0"/>
                        <a:t>Función</a:t>
                      </a:r>
                    </a:p>
                  </a:txBody>
                  <a:tcPr/>
                </a:tc>
                <a:tc>
                  <a:txBody>
                    <a:bodyPr/>
                    <a:lstStyle/>
                    <a:p>
                      <a:r>
                        <a:rPr lang="es-ES" dirty="0"/>
                        <a:t>Tipo de datos</a:t>
                      </a:r>
                    </a:p>
                  </a:txBody>
                  <a:tcPr/>
                </a:tc>
                <a:tc>
                  <a:txBody>
                    <a:bodyPr/>
                    <a:lstStyle/>
                    <a:p>
                      <a:r>
                        <a:rPr lang="es-ES" dirty="0"/>
                        <a:t>Alias(funciones equivalentes</a:t>
                      </a:r>
                    </a:p>
                  </a:txBody>
                  <a:tcPr/>
                </a:tc>
                <a:extLst>
                  <a:ext uri="{0D108BD9-81ED-4DB2-BD59-A6C34878D82A}">
                    <a16:rowId xmlns:a16="http://schemas.microsoft.com/office/drawing/2014/main" val="3681755390"/>
                  </a:ext>
                </a:extLst>
              </a:tr>
              <a:tr h="370840">
                <a:tc>
                  <a:txBody>
                    <a:bodyPr/>
                    <a:lstStyle/>
                    <a:p>
                      <a:pPr algn="ctr"/>
                      <a:r>
                        <a:rPr lang="es-ES" dirty="0"/>
                        <a:t>cadenas</a:t>
                      </a:r>
                    </a:p>
                  </a:txBody>
                  <a:tcPr anchor="ctr"/>
                </a:tc>
                <a:tc>
                  <a:txBody>
                    <a:bodyPr/>
                    <a:lstStyle/>
                    <a:p>
                      <a:r>
                        <a:rPr lang="es-ES" dirty="0" err="1"/>
                        <a:t>is_string</a:t>
                      </a:r>
                      <a:r>
                        <a:rPr lang="es-ES" dirty="0"/>
                        <a:t>($valor)</a:t>
                      </a:r>
                    </a:p>
                  </a:txBody>
                  <a:tcPr/>
                </a:tc>
                <a:tc>
                  <a:txBody>
                    <a:bodyPr/>
                    <a:lstStyle/>
                    <a:p>
                      <a:r>
                        <a:rPr lang="es-ES" sz="1400" b="0" i="0" u="none" strike="noStrike" cap="none" dirty="0">
                          <a:solidFill>
                            <a:schemeClr val="dk1"/>
                          </a:solidFill>
                          <a:effectLst/>
                          <a:latin typeface="+mn-lt"/>
                          <a:ea typeface="+mn-ea"/>
                          <a:cs typeface="+mn-cs"/>
                          <a:sym typeface="Arial"/>
                        </a:rPr>
                        <a:t>cadena</a:t>
                      </a:r>
                      <a:endParaRPr lang="es-ES" dirty="0"/>
                    </a:p>
                  </a:txBody>
                  <a:tcPr/>
                </a:tc>
                <a:tc>
                  <a:txBody>
                    <a:bodyPr/>
                    <a:lstStyle/>
                    <a:p>
                      <a:endParaRPr lang="es-ES"/>
                    </a:p>
                  </a:txBody>
                  <a:tcPr/>
                </a:tc>
                <a:extLst>
                  <a:ext uri="{0D108BD9-81ED-4DB2-BD59-A6C34878D82A}">
                    <a16:rowId xmlns:a16="http://schemas.microsoft.com/office/drawing/2014/main" val="2932599854"/>
                  </a:ext>
                </a:extLst>
              </a:tr>
              <a:tr h="370840">
                <a:tc rowSpan="7">
                  <a:txBody>
                    <a:bodyPr/>
                    <a:lstStyle/>
                    <a:p>
                      <a:pPr algn="ctr"/>
                      <a:r>
                        <a:rPr lang="es-ES" dirty="0"/>
                        <a:t>números</a:t>
                      </a:r>
                    </a:p>
                  </a:txBody>
                  <a:tcPr anchor="ctr"/>
                </a:tc>
                <a:tc>
                  <a:txBody>
                    <a:bodyPr/>
                    <a:lstStyle/>
                    <a:p>
                      <a:r>
                        <a:rPr lang="es-ES" dirty="0" err="1"/>
                        <a:t>is_scalar</a:t>
                      </a:r>
                      <a:r>
                        <a:rPr lang="es-ES" dirty="0"/>
                        <a:t>($valor)</a:t>
                      </a:r>
                    </a:p>
                  </a:txBody>
                  <a:tcPr/>
                </a:tc>
                <a:tc>
                  <a:txBody>
                    <a:bodyPr/>
                    <a:lstStyle/>
                    <a:p>
                      <a:r>
                        <a:rPr lang="es-ES" sz="1400" b="0" i="0" u="none" strike="noStrike" cap="none" dirty="0">
                          <a:solidFill>
                            <a:schemeClr val="dk1"/>
                          </a:solidFill>
                          <a:effectLst/>
                          <a:latin typeface="+mn-lt"/>
                          <a:ea typeface="+mn-ea"/>
                          <a:cs typeface="+mn-cs"/>
                          <a:sym typeface="Arial"/>
                        </a:rPr>
                        <a:t>escalar (entero, </a:t>
                      </a:r>
                      <a:r>
                        <a:rPr lang="es-ES" sz="1400" b="0" i="0" u="none" strike="noStrike" cap="none" dirty="0" err="1">
                          <a:solidFill>
                            <a:schemeClr val="dk1"/>
                          </a:solidFill>
                          <a:effectLst/>
                          <a:latin typeface="+mn-lt"/>
                          <a:ea typeface="+mn-ea"/>
                          <a:cs typeface="+mn-cs"/>
                          <a:sym typeface="Arial"/>
                        </a:rPr>
                        <a:t>float</a:t>
                      </a:r>
                      <a:r>
                        <a:rPr lang="es-ES" sz="1400" b="0" i="0" u="none" strike="noStrike" cap="none" dirty="0">
                          <a:solidFill>
                            <a:schemeClr val="dk1"/>
                          </a:solidFill>
                          <a:effectLst/>
                          <a:latin typeface="+mn-lt"/>
                          <a:ea typeface="+mn-ea"/>
                          <a:cs typeface="+mn-cs"/>
                          <a:sym typeface="Arial"/>
                        </a:rPr>
                        <a:t>, cadena o booleano)</a:t>
                      </a:r>
                      <a:endParaRPr lang="es-ES" dirty="0">
                        <a:effectLst/>
                      </a:endParaRPr>
                    </a:p>
                  </a:txBody>
                  <a:tcPr anchor="ctr"/>
                </a:tc>
                <a:tc>
                  <a:txBody>
                    <a:bodyPr/>
                    <a:lstStyle/>
                    <a:p>
                      <a:endParaRPr lang="es-ES" dirty="0"/>
                    </a:p>
                  </a:txBody>
                  <a:tcPr/>
                </a:tc>
                <a:extLst>
                  <a:ext uri="{0D108BD9-81ED-4DB2-BD59-A6C34878D82A}">
                    <a16:rowId xmlns:a16="http://schemas.microsoft.com/office/drawing/2014/main" val="4061863807"/>
                  </a:ext>
                </a:extLst>
              </a:tr>
              <a:tr h="370840">
                <a:tc vMerge="1">
                  <a:txBody>
                    <a:bodyPr/>
                    <a:lstStyle/>
                    <a:p>
                      <a:endParaRPr lang="es-ES" dirty="0"/>
                    </a:p>
                  </a:txBody>
                  <a:tcPr/>
                </a:tc>
                <a:tc>
                  <a:txBody>
                    <a:bodyPr/>
                    <a:lstStyle/>
                    <a:p>
                      <a:r>
                        <a:rPr lang="es-ES" dirty="0" err="1"/>
                        <a:t>is_array</a:t>
                      </a:r>
                      <a:r>
                        <a:rPr lang="es-ES" dirty="0"/>
                        <a:t>($valor)</a:t>
                      </a:r>
                    </a:p>
                  </a:txBody>
                  <a:tcPr/>
                </a:tc>
                <a:tc>
                  <a:txBody>
                    <a:bodyPr/>
                    <a:lstStyle/>
                    <a:p>
                      <a:r>
                        <a:rPr lang="es-ES" dirty="0"/>
                        <a:t>Matriz</a:t>
                      </a:r>
                    </a:p>
                  </a:txBody>
                  <a:tcPr/>
                </a:tc>
                <a:tc>
                  <a:txBody>
                    <a:bodyPr/>
                    <a:lstStyle/>
                    <a:p>
                      <a:endParaRPr lang="es-ES"/>
                    </a:p>
                  </a:txBody>
                  <a:tcPr/>
                </a:tc>
                <a:extLst>
                  <a:ext uri="{0D108BD9-81ED-4DB2-BD59-A6C34878D82A}">
                    <a16:rowId xmlns:a16="http://schemas.microsoft.com/office/drawing/2014/main" val="1094147128"/>
                  </a:ext>
                </a:extLst>
              </a:tr>
              <a:tr h="370840">
                <a:tc vMerge="1">
                  <a:txBody>
                    <a:bodyPr/>
                    <a:lstStyle/>
                    <a:p>
                      <a:endParaRPr lang="es-ES" dirty="0"/>
                    </a:p>
                  </a:txBody>
                  <a:tcPr/>
                </a:tc>
                <a:tc>
                  <a:txBody>
                    <a:bodyPr/>
                    <a:lstStyle/>
                    <a:p>
                      <a:r>
                        <a:rPr lang="es-ES" dirty="0" err="1"/>
                        <a:t>is_callable</a:t>
                      </a:r>
                      <a:r>
                        <a:rPr lang="es-ES" dirty="0"/>
                        <a:t>($valor)</a:t>
                      </a:r>
                    </a:p>
                  </a:txBody>
                  <a:tcPr/>
                </a:tc>
                <a:tc>
                  <a:txBody>
                    <a:bodyPr/>
                    <a:lstStyle/>
                    <a:p>
                      <a:r>
                        <a:rPr lang="es-ES" dirty="0">
                          <a:effectLst/>
                        </a:rPr>
                        <a:t>función</a:t>
                      </a:r>
                    </a:p>
                  </a:txBody>
                  <a:tcPr anchor="ctr"/>
                </a:tc>
                <a:tc>
                  <a:txBody>
                    <a:bodyPr/>
                    <a:lstStyle/>
                    <a:p>
                      <a:endParaRPr lang="es-ES" dirty="0"/>
                    </a:p>
                  </a:txBody>
                  <a:tcPr/>
                </a:tc>
                <a:extLst>
                  <a:ext uri="{0D108BD9-81ED-4DB2-BD59-A6C34878D82A}">
                    <a16:rowId xmlns:a16="http://schemas.microsoft.com/office/drawing/2014/main" val="3389276736"/>
                  </a:ext>
                </a:extLst>
              </a:tr>
              <a:tr h="370840">
                <a:tc vMerge="1">
                  <a:txBody>
                    <a:bodyPr/>
                    <a:lstStyle/>
                    <a:p>
                      <a:endParaRPr lang="es-ES" dirty="0"/>
                    </a:p>
                  </a:txBody>
                  <a:tcPr/>
                </a:tc>
                <a:tc>
                  <a:txBody>
                    <a:bodyPr/>
                    <a:lstStyle/>
                    <a:p>
                      <a:r>
                        <a:rPr lang="es-ES" dirty="0" err="1"/>
                        <a:t>is_object</a:t>
                      </a:r>
                      <a:r>
                        <a:rPr lang="es-ES" dirty="0"/>
                        <a:t>($valor)</a:t>
                      </a:r>
                    </a:p>
                  </a:txBody>
                  <a:tcPr/>
                </a:tc>
                <a:tc>
                  <a:txBody>
                    <a:bodyPr/>
                    <a:lstStyle/>
                    <a:p>
                      <a:r>
                        <a:rPr lang="es-ES" sz="1400" b="0" i="0" u="none" strike="noStrike" cap="none" dirty="0" err="1">
                          <a:solidFill>
                            <a:schemeClr val="dk1"/>
                          </a:solidFill>
                          <a:effectLst/>
                          <a:latin typeface="+mn-lt"/>
                          <a:ea typeface="+mn-ea"/>
                          <a:cs typeface="+mn-cs"/>
                          <a:sym typeface="Arial"/>
                        </a:rPr>
                        <a:t>object</a:t>
                      </a:r>
                      <a:endParaRPr lang="es-ES" dirty="0"/>
                    </a:p>
                  </a:txBody>
                  <a:tcPr/>
                </a:tc>
                <a:tc>
                  <a:txBody>
                    <a:bodyPr/>
                    <a:lstStyle/>
                    <a:p>
                      <a:endParaRPr lang="es-ES" dirty="0"/>
                    </a:p>
                  </a:txBody>
                  <a:tcPr/>
                </a:tc>
                <a:extLst>
                  <a:ext uri="{0D108BD9-81ED-4DB2-BD59-A6C34878D82A}">
                    <a16:rowId xmlns:a16="http://schemas.microsoft.com/office/drawing/2014/main" val="1733888581"/>
                  </a:ext>
                </a:extLst>
              </a:tr>
              <a:tr h="370840">
                <a:tc vMerge="1">
                  <a:txBody>
                    <a:bodyPr/>
                    <a:lstStyle/>
                    <a:p>
                      <a:pPr algn="ctr"/>
                      <a:endParaRPr lang="es-ES" dirty="0"/>
                    </a:p>
                  </a:txBody>
                  <a:tcPr anchor="ctr"/>
                </a:tc>
                <a:tc>
                  <a:txBody>
                    <a:bodyPr/>
                    <a:lstStyle/>
                    <a:p>
                      <a:r>
                        <a:rPr lang="es-ES" dirty="0" err="1"/>
                        <a:t>is_resource</a:t>
                      </a:r>
                      <a:r>
                        <a:rPr lang="es-ES" dirty="0"/>
                        <a:t>($valor)</a:t>
                      </a:r>
                    </a:p>
                  </a:txBody>
                  <a:tcPr/>
                </a:tc>
                <a:tc>
                  <a:txBody>
                    <a:bodyPr/>
                    <a:lstStyle/>
                    <a:p>
                      <a:r>
                        <a:rPr lang="es-ES" sz="1400" b="0" i="0" u="none" strike="noStrike" cap="none" dirty="0">
                          <a:solidFill>
                            <a:schemeClr val="dk1"/>
                          </a:solidFill>
                          <a:effectLst/>
                          <a:latin typeface="+mn-lt"/>
                          <a:ea typeface="+mn-ea"/>
                          <a:cs typeface="+mn-cs"/>
                          <a:sym typeface="Arial"/>
                        </a:rPr>
                        <a:t>recurso</a:t>
                      </a:r>
                      <a:endParaRPr lang="es-ES" dirty="0"/>
                    </a:p>
                  </a:txBody>
                  <a:tcPr/>
                </a:tc>
                <a:tc>
                  <a:txBody>
                    <a:bodyPr/>
                    <a:lstStyle/>
                    <a:p>
                      <a:endParaRPr lang="es-ES" dirty="0"/>
                    </a:p>
                  </a:txBody>
                  <a:tcPr/>
                </a:tc>
                <a:extLst>
                  <a:ext uri="{0D108BD9-81ED-4DB2-BD59-A6C34878D82A}">
                    <a16:rowId xmlns:a16="http://schemas.microsoft.com/office/drawing/2014/main" val="3748301752"/>
                  </a:ext>
                </a:extLst>
              </a:tr>
              <a:tr h="370840">
                <a:tc vMerge="1">
                  <a:txBody>
                    <a:bodyPr/>
                    <a:lstStyle/>
                    <a:p>
                      <a:pPr algn="ctr"/>
                      <a:endParaRPr lang="es-ES" dirty="0"/>
                    </a:p>
                  </a:txBody>
                  <a:tcPr anchor="ctr"/>
                </a:tc>
                <a:tc>
                  <a:txBody>
                    <a:bodyPr/>
                    <a:lstStyle/>
                    <a:p>
                      <a:r>
                        <a:rPr lang="es-ES" dirty="0" err="1"/>
                        <a:t>is_countable</a:t>
                      </a:r>
                      <a:r>
                        <a:rPr lang="es-ES" dirty="0"/>
                        <a:t>($valor)</a:t>
                      </a:r>
                    </a:p>
                  </a:txBody>
                  <a:tcPr/>
                </a:tc>
                <a:tc>
                  <a:txBody>
                    <a:bodyPr/>
                    <a:lstStyle/>
                    <a:p>
                      <a:r>
                        <a:rPr lang="es-ES" sz="1400" b="0" i="0" u="none" strike="noStrike" cap="none" dirty="0">
                          <a:solidFill>
                            <a:schemeClr val="dk1"/>
                          </a:solidFill>
                          <a:effectLst/>
                          <a:latin typeface="+mn-lt"/>
                          <a:ea typeface="+mn-ea"/>
                          <a:cs typeface="+mn-cs"/>
                          <a:sym typeface="Arial"/>
                        </a:rPr>
                        <a:t>contable (matriz u objeto que implementa </a:t>
                      </a:r>
                      <a:r>
                        <a:rPr lang="es-ES" sz="1400" b="0" i="0" u="none" strike="noStrike" cap="none" dirty="0" err="1">
                          <a:solidFill>
                            <a:schemeClr val="dk1"/>
                          </a:solidFill>
                          <a:effectLst/>
                          <a:latin typeface="+mn-lt"/>
                          <a:ea typeface="+mn-ea"/>
                          <a:cs typeface="+mn-cs"/>
                          <a:sym typeface="Arial"/>
                        </a:rPr>
                        <a:t>Countable</a:t>
                      </a:r>
                      <a:r>
                        <a:rPr lang="es-ES" sz="1400" b="0" i="0" u="none" strike="noStrike" cap="none" dirty="0">
                          <a:solidFill>
                            <a:schemeClr val="dk1"/>
                          </a:solidFill>
                          <a:effectLst/>
                          <a:latin typeface="+mn-lt"/>
                          <a:ea typeface="+mn-ea"/>
                          <a:cs typeface="+mn-cs"/>
                          <a:sym typeface="Arial"/>
                        </a:rPr>
                        <a:t>)</a:t>
                      </a:r>
                      <a:endParaRPr lang="es-ES" dirty="0"/>
                    </a:p>
                  </a:txBody>
                  <a:tcPr/>
                </a:tc>
                <a:tc>
                  <a:txBody>
                    <a:bodyPr/>
                    <a:lstStyle/>
                    <a:p>
                      <a:endParaRPr lang="es-ES" dirty="0"/>
                    </a:p>
                  </a:txBody>
                  <a:tcPr/>
                </a:tc>
                <a:extLst>
                  <a:ext uri="{0D108BD9-81ED-4DB2-BD59-A6C34878D82A}">
                    <a16:rowId xmlns:a16="http://schemas.microsoft.com/office/drawing/2014/main" val="541141566"/>
                  </a:ext>
                </a:extLst>
              </a:tr>
              <a:tr h="370840">
                <a:tc vMerge="1">
                  <a:txBody>
                    <a:bodyPr/>
                    <a:lstStyle/>
                    <a:p>
                      <a:pPr algn="ctr"/>
                      <a:endParaRPr lang="es-ES" dirty="0"/>
                    </a:p>
                  </a:txBody>
                  <a:tcPr anchor="ctr"/>
                </a:tc>
                <a:tc>
                  <a:txBody>
                    <a:bodyPr/>
                    <a:lstStyle/>
                    <a:p>
                      <a:r>
                        <a:rPr lang="es-ES" dirty="0" err="1"/>
                        <a:t>is_iterable</a:t>
                      </a:r>
                      <a:r>
                        <a:rPr lang="es-ES" dirty="0"/>
                        <a:t>($valor)</a:t>
                      </a:r>
                    </a:p>
                  </a:txBody>
                  <a:tcPr/>
                </a:tc>
                <a:tc>
                  <a:txBody>
                    <a:bodyPr/>
                    <a:lstStyle/>
                    <a:p>
                      <a:r>
                        <a:rPr lang="es-ES" dirty="0"/>
                        <a:t>iterable (matriz u objeto que implementa </a:t>
                      </a:r>
                      <a:r>
                        <a:rPr lang="es-ES" dirty="0" err="1"/>
                        <a:t>Traversable</a:t>
                      </a:r>
                      <a:r>
                        <a:rPr lang="es-ES" dirty="0"/>
                        <a:t>)</a:t>
                      </a:r>
                    </a:p>
                  </a:txBody>
                  <a:tcPr/>
                </a:tc>
                <a:tc>
                  <a:txBody>
                    <a:bodyPr/>
                    <a:lstStyle/>
                    <a:p>
                      <a:endParaRPr lang="es-ES" dirty="0"/>
                    </a:p>
                  </a:txBody>
                  <a:tcPr/>
                </a:tc>
                <a:extLst>
                  <a:ext uri="{0D108BD9-81ED-4DB2-BD59-A6C34878D82A}">
                    <a16:rowId xmlns:a16="http://schemas.microsoft.com/office/drawing/2014/main" val="390970919"/>
                  </a:ext>
                </a:extLst>
              </a:tr>
            </a:tbl>
          </a:graphicData>
        </a:graphic>
      </p:graphicFrame>
    </p:spTree>
    <p:extLst>
      <p:ext uri="{BB962C8B-B14F-4D97-AF65-F5344CB8AC3E}">
        <p14:creationId xmlns:p14="http://schemas.microsoft.com/office/powerpoint/2010/main" val="1612673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7</a:t>
            </a:fld>
            <a:endParaRPr lang="es-ES" dirty="0"/>
          </a:p>
        </p:txBody>
      </p:sp>
      <p:sp>
        <p:nvSpPr>
          <p:cNvPr id="6" name="CuadroTexto 5">
            <a:extLst>
              <a:ext uri="{FF2B5EF4-FFF2-40B4-BE49-F238E27FC236}">
                <a16:creationId xmlns:a16="http://schemas.microsoft.com/office/drawing/2014/main" id="{296ECD00-B3BA-20BB-0522-0BEF582D6CA1}"/>
              </a:ext>
            </a:extLst>
          </p:cNvPr>
          <p:cNvSpPr txBox="1"/>
          <p:nvPr/>
        </p:nvSpPr>
        <p:spPr>
          <a:xfrm>
            <a:off x="371030" y="24711"/>
            <a:ext cx="8208912" cy="461665"/>
          </a:xfrm>
          <a:prstGeom prst="rect">
            <a:avLst/>
          </a:prstGeom>
          <a:noFill/>
        </p:spPr>
        <p:txBody>
          <a:bodyPr wrap="square">
            <a:spAutoFit/>
          </a:bodyPr>
          <a:lstStyle/>
          <a:p>
            <a:pPr marL="457200" marR="0" lvl="0" indent="-342900" algn="l" defTabSz="914400" rtl="0" eaLnBrk="1" fontAlgn="auto" latinLnBrk="0" hangingPunct="1">
              <a:lnSpc>
                <a:spcPct val="100000"/>
              </a:lnSpc>
              <a:spcBef>
                <a:spcPts val="600"/>
              </a:spcBef>
              <a:spcAft>
                <a:spcPts val="0"/>
              </a:spcAft>
              <a:buClr>
                <a:srgbClr val="97ABBC"/>
              </a:buClr>
              <a:buSzPts val="1800"/>
              <a:buFont typeface="Lato"/>
              <a:buChar char="▷"/>
              <a:tabLst/>
              <a:defRPr/>
            </a:pPr>
            <a:r>
              <a:rPr kumimoji="0" lang="es-ES" sz="2400" b="0" i="0" u="none" strike="noStrike" kern="0" cap="none" spc="0" normalizeH="0" baseline="0" noProof="0" dirty="0">
                <a:ln>
                  <a:noFill/>
                </a:ln>
                <a:solidFill>
                  <a:srgbClr val="677480"/>
                </a:solidFill>
                <a:effectLst/>
                <a:uLnTx/>
                <a:uFillTx/>
                <a:latin typeface="Lato"/>
                <a:ea typeface="Lato"/>
                <a:cs typeface="Lato"/>
                <a:sym typeface="Lato"/>
              </a:rPr>
              <a:t>Funciones </a:t>
            </a:r>
            <a:r>
              <a:rPr kumimoji="0" lang="es-ES" sz="2400" b="0" i="0" u="none" strike="noStrike" kern="0" cap="none" spc="0" normalizeH="0" baseline="0" noProof="0" dirty="0" err="1">
                <a:ln>
                  <a:noFill/>
                </a:ln>
                <a:solidFill>
                  <a:srgbClr val="677480"/>
                </a:solidFill>
                <a:effectLst/>
                <a:uLnTx/>
                <a:uFillTx/>
                <a:latin typeface="Lato"/>
                <a:ea typeface="Lato"/>
                <a:cs typeface="Lato"/>
                <a:sym typeface="Lato"/>
              </a:rPr>
              <a:t>is</a:t>
            </a:r>
            <a:r>
              <a:rPr kumimoji="0" lang="es-ES" sz="2400" b="0" i="0" u="none" strike="noStrike" kern="0" cap="none" spc="0" normalizeH="0" baseline="0" noProof="0" dirty="0">
                <a:ln>
                  <a:noFill/>
                </a:ln>
                <a:solidFill>
                  <a:srgbClr val="677480"/>
                </a:solidFill>
                <a:effectLst/>
                <a:uLnTx/>
                <a:uFillTx/>
                <a:latin typeface="Lato"/>
                <a:ea typeface="Lato"/>
                <a:cs typeface="Lato"/>
                <a:sym typeface="Lato"/>
              </a:rPr>
              <a:t>_</a:t>
            </a:r>
          </a:p>
        </p:txBody>
      </p:sp>
      <p:sp>
        <p:nvSpPr>
          <p:cNvPr id="3" name="CuadroTexto 2">
            <a:extLst>
              <a:ext uri="{FF2B5EF4-FFF2-40B4-BE49-F238E27FC236}">
                <a16:creationId xmlns:a16="http://schemas.microsoft.com/office/drawing/2014/main" id="{91B47ED1-8F3B-38AA-0CF8-291B3851765F}"/>
              </a:ext>
            </a:extLst>
          </p:cNvPr>
          <p:cNvSpPr txBox="1"/>
          <p:nvPr/>
        </p:nvSpPr>
        <p:spPr>
          <a:xfrm>
            <a:off x="377696" y="987574"/>
            <a:ext cx="8208912" cy="3693319"/>
          </a:xfrm>
          <a:prstGeom prst="rect">
            <a:avLst/>
          </a:prstGeom>
          <a:noFill/>
        </p:spPr>
        <p:txBody>
          <a:bodyPr wrap="square">
            <a:spAutoFit/>
          </a:bodyPr>
          <a:lstStyle/>
          <a:p>
            <a:pPr algn="just"/>
            <a:r>
              <a:rPr lang="es-ES" sz="1800" dirty="0">
                <a:solidFill>
                  <a:schemeClr val="dk1"/>
                </a:solidFill>
                <a:latin typeface="Lato"/>
                <a:ea typeface="Lato"/>
                <a:cs typeface="Lato"/>
                <a:sym typeface="Lato"/>
              </a:rPr>
              <a:t>Estas funciones son en general de poca utilidad con datos provenientes de un formulario, ya que estas funciones lo que comprueban es el tipo de los datos y la información que llega de un formulario es siempre del tipo cadena. Las dos excepciones serían:</a:t>
            </a:r>
          </a:p>
          <a:p>
            <a:pPr algn="just"/>
            <a:endParaRPr lang="es-ES" sz="1800" dirty="0">
              <a:solidFill>
                <a:schemeClr val="dk1"/>
              </a:solidFill>
              <a:latin typeface="Lato"/>
              <a:ea typeface="Lato"/>
              <a:cs typeface="Lato"/>
              <a:sym typeface="Lato"/>
            </a:endParaRPr>
          </a:p>
          <a:p>
            <a:pPr algn="just">
              <a:buFont typeface="Arial" panose="020B0604020202020204" pitchFamily="34" charset="0"/>
              <a:buChar char="•"/>
            </a:pPr>
            <a:r>
              <a:rPr lang="es-ES" sz="1800" dirty="0">
                <a:solidFill>
                  <a:schemeClr val="dk1"/>
                </a:solidFill>
                <a:latin typeface="Lato"/>
                <a:ea typeface="Lato"/>
                <a:cs typeface="Lato"/>
                <a:sym typeface="Lato"/>
              </a:rPr>
              <a:t>la función is_numeric(), que evalúa si el argumento se puede interpretar como número (aunque el tipo sea cadena). Por tanto, esta función se puede utilizar para comprobar si un dato recibido de un formulario es un número o no.</a:t>
            </a:r>
          </a:p>
          <a:p>
            <a:pPr algn="just">
              <a:buFont typeface="Arial" panose="020B0604020202020204" pitchFamily="34" charset="0"/>
              <a:buChar char="•"/>
            </a:pPr>
            <a:endParaRPr lang="es-ES" sz="1800" dirty="0">
              <a:solidFill>
                <a:schemeClr val="dk1"/>
              </a:solidFill>
              <a:latin typeface="Lato"/>
              <a:ea typeface="Lato"/>
              <a:cs typeface="Lato"/>
              <a:sym typeface="Lato"/>
            </a:endParaRPr>
          </a:p>
          <a:p>
            <a:pPr algn="just">
              <a:buFont typeface="Arial" panose="020B0604020202020204" pitchFamily="34" charset="0"/>
              <a:buChar char="•"/>
            </a:pPr>
            <a:r>
              <a:rPr lang="es-ES" sz="1800" dirty="0">
                <a:solidFill>
                  <a:schemeClr val="dk1"/>
                </a:solidFill>
                <a:latin typeface="Lato"/>
                <a:ea typeface="Lato"/>
                <a:cs typeface="Lato"/>
                <a:sym typeface="Lato"/>
              </a:rPr>
              <a:t>la función </a:t>
            </a:r>
            <a:r>
              <a:rPr lang="es-ES" sz="1800" dirty="0" err="1">
                <a:solidFill>
                  <a:schemeClr val="dk1"/>
                </a:solidFill>
                <a:latin typeface="Lato"/>
                <a:ea typeface="Lato"/>
                <a:cs typeface="Lato"/>
                <a:sym typeface="Lato"/>
              </a:rPr>
              <a:t>isset</a:t>
            </a:r>
            <a:r>
              <a:rPr lang="es-ES" sz="1800" dirty="0">
                <a:solidFill>
                  <a:schemeClr val="dk1"/>
                </a:solidFill>
                <a:latin typeface="Lato"/>
                <a:ea typeface="Lato"/>
                <a:cs typeface="Lato"/>
                <a:sym typeface="Lato"/>
              </a:rPr>
              <a:t>(), que evalúa si el argumento está o no definido, independientemente de su tipo.</a:t>
            </a:r>
          </a:p>
          <a:p>
            <a:pPr algn="just">
              <a:buFont typeface="Arial" panose="020B0604020202020204" pitchFamily="34" charset="0"/>
              <a:buChar char="•"/>
            </a:pPr>
            <a:endParaRPr lang="es-ES" sz="1800" dirty="0">
              <a:solidFill>
                <a:schemeClr val="dk1"/>
              </a:solidFill>
              <a:latin typeface="Lato"/>
              <a:ea typeface="Lato"/>
              <a:cs typeface="Lato"/>
              <a:sym typeface="Lato"/>
            </a:endParaRPr>
          </a:p>
          <a:p>
            <a:pPr algn="just"/>
            <a:r>
              <a:rPr lang="es-ES" sz="1800" dirty="0">
                <a:solidFill>
                  <a:schemeClr val="dk1"/>
                </a:solidFill>
                <a:latin typeface="Lato"/>
                <a:ea typeface="Lato"/>
                <a:cs typeface="Lato"/>
                <a:sym typeface="Lato"/>
              </a:rPr>
              <a:t>El ejemplo siguiente muestra el uso de la función is_numeric().</a:t>
            </a:r>
          </a:p>
        </p:txBody>
      </p:sp>
    </p:spTree>
    <p:extLst>
      <p:ext uri="{BB962C8B-B14F-4D97-AF65-F5344CB8AC3E}">
        <p14:creationId xmlns:p14="http://schemas.microsoft.com/office/powerpoint/2010/main" val="393608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8</a:t>
            </a:fld>
            <a:endParaRPr lang="es-ES" dirty="0"/>
          </a:p>
        </p:txBody>
      </p:sp>
      <p:sp>
        <p:nvSpPr>
          <p:cNvPr id="6" name="CuadroTexto 5">
            <a:extLst>
              <a:ext uri="{FF2B5EF4-FFF2-40B4-BE49-F238E27FC236}">
                <a16:creationId xmlns:a16="http://schemas.microsoft.com/office/drawing/2014/main" id="{296ECD00-B3BA-20BB-0522-0BEF582D6CA1}"/>
              </a:ext>
            </a:extLst>
          </p:cNvPr>
          <p:cNvSpPr txBox="1"/>
          <p:nvPr/>
        </p:nvSpPr>
        <p:spPr>
          <a:xfrm>
            <a:off x="371030" y="24711"/>
            <a:ext cx="8208912" cy="461665"/>
          </a:xfrm>
          <a:prstGeom prst="rect">
            <a:avLst/>
          </a:prstGeom>
          <a:noFill/>
        </p:spPr>
        <p:txBody>
          <a:bodyPr wrap="square">
            <a:spAutoFit/>
          </a:bodyPr>
          <a:lstStyle/>
          <a:p>
            <a:pPr marL="457200" marR="0" lvl="0" indent="-342900" algn="l" defTabSz="914400" rtl="0" eaLnBrk="1" fontAlgn="auto" latinLnBrk="0" hangingPunct="1">
              <a:lnSpc>
                <a:spcPct val="100000"/>
              </a:lnSpc>
              <a:spcBef>
                <a:spcPts val="600"/>
              </a:spcBef>
              <a:spcAft>
                <a:spcPts val="0"/>
              </a:spcAft>
              <a:buClr>
                <a:srgbClr val="97ABBC"/>
              </a:buClr>
              <a:buSzPts val="1800"/>
              <a:buFont typeface="Lato"/>
              <a:buChar char="▷"/>
              <a:tabLst/>
              <a:defRPr/>
            </a:pPr>
            <a:r>
              <a:rPr kumimoji="0" lang="es-ES" sz="2400" b="0" i="0" u="none" strike="noStrike" kern="0" cap="none" spc="0" normalizeH="0" baseline="0" noProof="0" dirty="0">
                <a:ln>
                  <a:noFill/>
                </a:ln>
                <a:solidFill>
                  <a:srgbClr val="677480"/>
                </a:solidFill>
                <a:effectLst/>
                <a:uLnTx/>
                <a:uFillTx/>
                <a:latin typeface="Lato"/>
                <a:ea typeface="Lato"/>
                <a:cs typeface="Lato"/>
                <a:sym typeface="Lato"/>
              </a:rPr>
              <a:t>Funciones </a:t>
            </a:r>
            <a:r>
              <a:rPr kumimoji="0" lang="es-ES" sz="2400" b="0" i="0" u="none" strike="noStrike" kern="0" cap="none" spc="0" normalizeH="0" baseline="0" noProof="0" dirty="0" err="1">
                <a:ln>
                  <a:noFill/>
                </a:ln>
                <a:solidFill>
                  <a:srgbClr val="677480"/>
                </a:solidFill>
                <a:effectLst/>
                <a:uLnTx/>
                <a:uFillTx/>
                <a:latin typeface="Lato"/>
                <a:ea typeface="Lato"/>
                <a:cs typeface="Lato"/>
                <a:sym typeface="Lato"/>
              </a:rPr>
              <a:t>is</a:t>
            </a:r>
            <a:r>
              <a:rPr kumimoji="0" lang="es-ES" sz="2400" b="0" i="0" u="none" strike="noStrike" kern="0" cap="none" spc="0" normalizeH="0" baseline="0" noProof="0" dirty="0">
                <a:ln>
                  <a:noFill/>
                </a:ln>
                <a:solidFill>
                  <a:srgbClr val="677480"/>
                </a:solidFill>
                <a:effectLst/>
                <a:uLnTx/>
                <a:uFillTx/>
                <a:latin typeface="Lato"/>
                <a:ea typeface="Lato"/>
                <a:cs typeface="Lato"/>
                <a:sym typeface="Lato"/>
              </a:rPr>
              <a:t>_</a:t>
            </a:r>
          </a:p>
        </p:txBody>
      </p:sp>
      <p:sp>
        <p:nvSpPr>
          <p:cNvPr id="2" name="Rectangle 1">
            <a:extLst>
              <a:ext uri="{FF2B5EF4-FFF2-40B4-BE49-F238E27FC236}">
                <a16:creationId xmlns:a16="http://schemas.microsoft.com/office/drawing/2014/main" id="{26FF624F-2F4D-4738-A5ED-EBBC50CDBFB6}"/>
              </a:ext>
            </a:extLst>
          </p:cNvPr>
          <p:cNvSpPr>
            <a:spLocks noChangeArrowheads="1"/>
          </p:cNvSpPr>
          <p:nvPr/>
        </p:nvSpPr>
        <p:spPr bwMode="auto">
          <a:xfrm>
            <a:off x="179512" y="915566"/>
            <a:ext cx="6202019" cy="2400657"/>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569CD6"/>
                </a:solidFill>
                <a:effectLst/>
                <a:latin typeface="Consolas" panose="020B0609020204030204" pitchFamily="49" charset="0"/>
              </a:rPr>
              <a:t>&lt;?</a:t>
            </a:r>
            <a:r>
              <a:rPr kumimoji="0" lang="es-ES" altLang="es-ES" sz="1200" b="0" i="0" u="none" strike="noStrike" cap="none" normalizeH="0" baseline="0" dirty="0" err="1">
                <a:ln>
                  <a:noFill/>
                </a:ln>
                <a:solidFill>
                  <a:srgbClr val="569CD6"/>
                </a:solidFill>
                <a:effectLst/>
                <a:latin typeface="Consolas" panose="020B0609020204030204" pitchFamily="49" charset="0"/>
              </a:rPr>
              <a:t>php</a:t>
            </a:r>
            <a:r>
              <a:rPr kumimoji="0" lang="es-ES" altLang="es-ES" sz="12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200" dirty="0">
                <a:solidFill>
                  <a:srgbClr val="FFFFFF"/>
                </a:solidFill>
                <a:latin typeface="Consolas" panose="020B0609020204030204" pitchFamily="49" charset="0"/>
              </a:rPr>
              <a:t>   </a:t>
            </a:r>
            <a:r>
              <a:rPr kumimoji="0" lang="es-ES" altLang="es-ES" sz="1200" b="0" i="0" u="none" strike="noStrike" cap="none" normalizeH="0" baseline="0" dirty="0">
                <a:ln>
                  <a:noFill/>
                </a:ln>
                <a:solidFill>
                  <a:srgbClr val="9CDCFE"/>
                </a:solidFill>
                <a:effectLst/>
                <a:latin typeface="Consolas" panose="020B0609020204030204" pitchFamily="49" charset="0"/>
              </a:rPr>
              <a:t>$dato</a:t>
            </a:r>
            <a:r>
              <a:rPr kumimoji="0" lang="es-ES" altLang="es-ES" sz="1200" b="0" i="0" u="none" strike="noStrike" cap="none" normalizeH="0" baseline="0" dirty="0">
                <a:ln>
                  <a:noFill/>
                </a:ln>
                <a:solidFill>
                  <a:srgbClr val="FFFFFF"/>
                </a:solidFill>
                <a:effectLst/>
                <a:latin typeface="Consolas" panose="020B0609020204030204" pitchFamily="49" charset="0"/>
              </a:rPr>
              <a:t> = </a:t>
            </a:r>
            <a:r>
              <a:rPr kumimoji="0" lang="es-ES" altLang="es-ES" sz="1200" b="0" i="0" u="none" strike="noStrike" cap="none" normalizeH="0" baseline="0" dirty="0">
                <a:ln>
                  <a:noFill/>
                </a:ln>
                <a:solidFill>
                  <a:srgbClr val="DCDCAA"/>
                </a:solidFill>
                <a:effectLst/>
                <a:latin typeface="Consolas" panose="020B0609020204030204" pitchFamily="49" charset="0"/>
              </a:rPr>
              <a:t>recoge</a:t>
            </a:r>
            <a:r>
              <a:rPr kumimoji="0" lang="es-ES" altLang="es-ES" sz="1200" b="0" i="0" u="none" strike="noStrike" cap="none" normalizeH="0" baseline="0" dirty="0">
                <a:ln>
                  <a:noFill/>
                </a:ln>
                <a:solidFill>
                  <a:srgbClr val="FFFFFF"/>
                </a:solidFill>
                <a:effectLst/>
                <a:latin typeface="Consolas" panose="020B0609020204030204" pitchFamily="49" charset="0"/>
              </a:rPr>
              <a:t>(</a:t>
            </a:r>
            <a:r>
              <a:rPr kumimoji="0" lang="es-ES" altLang="es-ES" sz="1200" b="0" i="0" u="none" strike="noStrike" cap="none" normalizeH="0" baseline="0" dirty="0">
                <a:ln>
                  <a:noFill/>
                </a:ln>
                <a:solidFill>
                  <a:srgbClr val="CE9178"/>
                </a:solidFill>
                <a:effectLst/>
                <a:latin typeface="Consolas" panose="020B0609020204030204" pitchFamily="49" charset="0"/>
              </a:rPr>
              <a:t>"dato"</a:t>
            </a:r>
            <a:r>
              <a:rPr kumimoji="0" lang="es-ES" altLang="es-ES" sz="12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200" dirty="0">
                <a:solidFill>
                  <a:srgbClr val="FFFFFF"/>
                </a:solidFill>
                <a:latin typeface="Consolas" panose="020B0609020204030204" pitchFamily="49" charset="0"/>
              </a:rPr>
              <a:t>   </a:t>
            </a:r>
            <a:r>
              <a:rPr kumimoji="0" lang="es-ES" altLang="es-ES" sz="1200" b="0" i="0" u="none" strike="noStrike" cap="none" normalizeH="0" baseline="0" dirty="0" err="1">
                <a:ln>
                  <a:noFill/>
                </a:ln>
                <a:solidFill>
                  <a:srgbClr val="C586C0"/>
                </a:solidFill>
                <a:effectLst/>
                <a:latin typeface="Consolas" panose="020B0609020204030204" pitchFamily="49" charset="0"/>
              </a:rPr>
              <a:t>if</a:t>
            </a:r>
            <a:r>
              <a:rPr kumimoji="0" lang="es-ES" altLang="es-ES" sz="1200" b="0" i="0" u="none" strike="noStrike" cap="none" normalizeH="0" baseline="0" dirty="0">
                <a:ln>
                  <a:noFill/>
                </a:ln>
                <a:solidFill>
                  <a:srgbClr val="FFFFFF"/>
                </a:solidFill>
                <a:effectLst/>
                <a:latin typeface="Consolas" panose="020B0609020204030204" pitchFamily="49" charset="0"/>
              </a:rPr>
              <a:t> (</a:t>
            </a:r>
            <a:r>
              <a:rPr kumimoji="0" lang="es-ES" altLang="es-ES" sz="1200" b="0" i="0" u="none" strike="noStrike" cap="none" normalizeH="0" baseline="0" dirty="0">
                <a:ln>
                  <a:noFill/>
                </a:ln>
                <a:solidFill>
                  <a:srgbClr val="9CDCFE"/>
                </a:solidFill>
                <a:effectLst/>
                <a:latin typeface="Consolas" panose="020B0609020204030204" pitchFamily="49" charset="0"/>
              </a:rPr>
              <a:t>$dato</a:t>
            </a:r>
            <a:r>
              <a:rPr kumimoji="0" lang="es-ES" altLang="es-ES" sz="1200" b="0" i="0" u="none" strike="noStrike" cap="none" normalizeH="0" baseline="0" dirty="0">
                <a:ln>
                  <a:noFill/>
                </a:ln>
                <a:solidFill>
                  <a:srgbClr val="FFFFFF"/>
                </a:solidFill>
                <a:effectLst/>
                <a:latin typeface="Consolas" panose="020B0609020204030204" pitchFamily="49" charset="0"/>
              </a:rPr>
              <a:t> == </a:t>
            </a:r>
            <a:r>
              <a:rPr kumimoji="0" lang="es-ES" altLang="es-ES" sz="1200" b="0" i="0" u="none" strike="noStrike" cap="none" normalizeH="0" baseline="0" dirty="0">
                <a:ln>
                  <a:noFill/>
                </a:ln>
                <a:solidFill>
                  <a:srgbClr val="CE9178"/>
                </a:solidFill>
                <a:effectLst/>
                <a:latin typeface="Consolas" panose="020B0609020204030204" pitchFamily="49" charset="0"/>
              </a:rPr>
              <a:t>""</a:t>
            </a:r>
            <a:r>
              <a:rPr kumimoji="0" lang="es-ES" altLang="es-ES" sz="12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200" dirty="0">
                <a:solidFill>
                  <a:srgbClr val="FFFFFF"/>
                </a:solidFill>
                <a:latin typeface="Consolas" panose="020B0609020204030204" pitchFamily="49" charset="0"/>
              </a:rPr>
              <a:t>     </a:t>
            </a:r>
            <a:r>
              <a:rPr kumimoji="0" lang="es-ES" altLang="es-ES" sz="1200" b="0" i="0" u="none" strike="noStrike" cap="none" normalizeH="0" baseline="0" dirty="0" err="1">
                <a:ln>
                  <a:noFill/>
                </a:ln>
                <a:solidFill>
                  <a:srgbClr val="DCDCAA"/>
                </a:solidFill>
                <a:effectLst/>
                <a:latin typeface="Consolas" panose="020B0609020204030204" pitchFamily="49" charset="0"/>
              </a:rPr>
              <a:t>print</a:t>
            </a:r>
            <a:r>
              <a:rPr kumimoji="0" lang="es-ES" altLang="es-ES" sz="1200" b="0" i="0" u="none" strike="noStrike" cap="none" normalizeH="0" baseline="0" dirty="0">
                <a:ln>
                  <a:noFill/>
                </a:ln>
                <a:solidFill>
                  <a:srgbClr val="FFFFFF"/>
                </a:solidFill>
                <a:effectLst/>
                <a:latin typeface="Consolas" panose="020B0609020204030204" pitchFamily="49" charset="0"/>
              </a:rPr>
              <a:t> </a:t>
            </a:r>
            <a:r>
              <a:rPr kumimoji="0" lang="es-ES" altLang="es-ES" sz="1200" b="0" i="0" u="none" strike="noStrike" cap="none" normalizeH="0" baseline="0" dirty="0">
                <a:ln>
                  <a:noFill/>
                </a:ln>
                <a:solidFill>
                  <a:srgbClr val="CE9178"/>
                </a:solidFill>
                <a:effectLst/>
                <a:latin typeface="Consolas" panose="020B0609020204030204" pitchFamily="49" charset="0"/>
              </a:rPr>
              <a:t>" &lt;p&gt;No ha escrito nada.&lt;/p&gt;\n"</a:t>
            </a:r>
            <a:r>
              <a:rPr kumimoji="0" lang="es-ES" altLang="es-ES" sz="12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200" dirty="0">
                <a:solidFill>
                  <a:srgbClr val="FFFFFF"/>
                </a:solidFill>
                <a:latin typeface="Consolas" panose="020B0609020204030204" pitchFamily="49" charset="0"/>
              </a:rPr>
              <a:t>     </a:t>
            </a:r>
            <a:r>
              <a:rPr kumimoji="0" lang="es-ES" altLang="es-ES" sz="1200" b="0" i="0" u="none" strike="noStrike" cap="none" normalizeH="0" baseline="0" dirty="0" err="1">
                <a:ln>
                  <a:noFill/>
                </a:ln>
                <a:solidFill>
                  <a:srgbClr val="DCDCAA"/>
                </a:solidFill>
                <a:effectLst/>
                <a:latin typeface="Consolas" panose="020B0609020204030204" pitchFamily="49" charset="0"/>
              </a:rPr>
              <a:t>print</a:t>
            </a:r>
            <a:r>
              <a:rPr kumimoji="0" lang="es-ES" altLang="es-ES" sz="1200" b="0" i="0" u="none" strike="noStrike" cap="none" normalizeH="0" baseline="0" dirty="0">
                <a:ln>
                  <a:noFill/>
                </a:ln>
                <a:solidFill>
                  <a:srgbClr val="FFFFFF"/>
                </a:solidFill>
                <a:effectLst/>
                <a:latin typeface="Consolas" panose="020B0609020204030204" pitchFamily="49" charset="0"/>
              </a:rPr>
              <a:t> </a:t>
            </a:r>
            <a:r>
              <a:rPr kumimoji="0" lang="es-ES" altLang="es-ES" sz="1200" b="0" i="0" u="none" strike="noStrike" cap="none" normalizeH="0" baseline="0" dirty="0">
                <a:ln>
                  <a:noFill/>
                </a:ln>
                <a:solidFill>
                  <a:srgbClr val="CE9178"/>
                </a:solidFill>
                <a:effectLst/>
                <a:latin typeface="Consolas" panose="020B0609020204030204" pitchFamily="49" charset="0"/>
              </a:rPr>
              <a:t>"\n"</a:t>
            </a:r>
            <a:r>
              <a:rPr kumimoji="0" lang="es-ES" altLang="es-ES" sz="12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200" dirty="0">
                <a:solidFill>
                  <a:srgbClr val="FFFFFF"/>
                </a:solidFill>
                <a:latin typeface="Consolas" panose="020B0609020204030204" pitchFamily="49" charset="0"/>
              </a:rPr>
              <a:t>   </a:t>
            </a:r>
            <a:r>
              <a:rPr kumimoji="0" lang="es-ES" altLang="es-ES" sz="1200" b="0" i="0" u="none" strike="noStrike" cap="none" normalizeH="0" baseline="0" dirty="0">
                <a:ln>
                  <a:noFill/>
                </a:ln>
                <a:solidFill>
                  <a:srgbClr val="FFFFFF"/>
                </a:solidFill>
                <a:effectLst/>
                <a:latin typeface="Consolas" panose="020B0609020204030204" pitchFamily="49" charset="0"/>
              </a:rPr>
              <a:t>} </a:t>
            </a:r>
            <a:r>
              <a:rPr kumimoji="0" lang="es-ES" altLang="es-ES" sz="1200" b="0" i="0" u="none" strike="noStrike" cap="none" normalizeH="0" baseline="0" dirty="0" err="1">
                <a:ln>
                  <a:noFill/>
                </a:ln>
                <a:solidFill>
                  <a:srgbClr val="C586C0"/>
                </a:solidFill>
                <a:effectLst/>
                <a:latin typeface="Consolas" panose="020B0609020204030204" pitchFamily="49" charset="0"/>
              </a:rPr>
              <a:t>elseif</a:t>
            </a:r>
            <a:r>
              <a:rPr kumimoji="0" lang="es-ES" altLang="es-ES" sz="1200" b="0" i="0" u="none" strike="noStrike" cap="none" normalizeH="0" baseline="0" dirty="0">
                <a:ln>
                  <a:noFill/>
                </a:ln>
                <a:solidFill>
                  <a:srgbClr val="FFFFFF"/>
                </a:solidFill>
                <a:effectLst/>
                <a:latin typeface="Consolas" panose="020B0609020204030204" pitchFamily="49" charset="0"/>
              </a:rPr>
              <a:t> (!</a:t>
            </a:r>
            <a:r>
              <a:rPr kumimoji="0" lang="es-ES" altLang="es-ES" sz="1200" b="0" i="0" u="none" strike="noStrike" cap="none" normalizeH="0" baseline="0" dirty="0">
                <a:ln>
                  <a:noFill/>
                </a:ln>
                <a:solidFill>
                  <a:srgbClr val="DCDCAA"/>
                </a:solidFill>
                <a:effectLst/>
                <a:latin typeface="Consolas" panose="020B0609020204030204" pitchFamily="49" charset="0"/>
              </a:rPr>
              <a:t>is_numeric</a:t>
            </a:r>
            <a:r>
              <a:rPr kumimoji="0" lang="es-ES" altLang="es-ES" sz="1200" b="0" i="0" u="none" strike="noStrike" cap="none" normalizeH="0" baseline="0" dirty="0">
                <a:ln>
                  <a:noFill/>
                </a:ln>
                <a:solidFill>
                  <a:srgbClr val="FFFFFF"/>
                </a:solidFill>
                <a:effectLst/>
                <a:latin typeface="Consolas" panose="020B0609020204030204" pitchFamily="49" charset="0"/>
              </a:rPr>
              <a:t>(</a:t>
            </a:r>
            <a:r>
              <a:rPr kumimoji="0" lang="es-ES" altLang="es-ES" sz="1200" b="0" i="0" u="none" strike="noStrike" cap="none" normalizeH="0" baseline="0" dirty="0">
                <a:ln>
                  <a:noFill/>
                </a:ln>
                <a:solidFill>
                  <a:srgbClr val="9CDCFE"/>
                </a:solidFill>
                <a:effectLst/>
                <a:latin typeface="Consolas" panose="020B0609020204030204" pitchFamily="49" charset="0"/>
              </a:rPr>
              <a:t>$dato</a:t>
            </a:r>
            <a:r>
              <a:rPr kumimoji="0" lang="es-ES" altLang="es-ES" sz="12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200" dirty="0">
                <a:solidFill>
                  <a:srgbClr val="FFFFFF"/>
                </a:solidFill>
                <a:latin typeface="Consolas" panose="020B0609020204030204" pitchFamily="49" charset="0"/>
              </a:rPr>
              <a:t>     </a:t>
            </a:r>
            <a:r>
              <a:rPr kumimoji="0" lang="es-ES" altLang="es-ES" sz="1200" b="0" i="0" u="none" strike="noStrike" cap="none" normalizeH="0" baseline="0" dirty="0" err="1">
                <a:ln>
                  <a:noFill/>
                </a:ln>
                <a:solidFill>
                  <a:srgbClr val="DCDCAA"/>
                </a:solidFill>
                <a:effectLst/>
                <a:latin typeface="Consolas" panose="020B0609020204030204" pitchFamily="49" charset="0"/>
              </a:rPr>
              <a:t>print</a:t>
            </a:r>
            <a:r>
              <a:rPr kumimoji="0" lang="es-ES" altLang="es-ES" sz="1200" b="0" i="0" u="none" strike="noStrike" cap="none" normalizeH="0" baseline="0" dirty="0">
                <a:ln>
                  <a:noFill/>
                </a:ln>
                <a:solidFill>
                  <a:srgbClr val="FFFFFF"/>
                </a:solidFill>
                <a:effectLst/>
                <a:latin typeface="Consolas" panose="020B0609020204030204" pitchFamily="49" charset="0"/>
              </a:rPr>
              <a:t> </a:t>
            </a:r>
            <a:r>
              <a:rPr kumimoji="0" lang="es-ES" altLang="es-ES" sz="1200" b="0" i="0" u="none" strike="noStrike" cap="none" normalizeH="0" baseline="0" dirty="0">
                <a:ln>
                  <a:noFill/>
                </a:ln>
                <a:solidFill>
                  <a:srgbClr val="CE9178"/>
                </a:solidFill>
                <a:effectLst/>
                <a:latin typeface="Consolas" panose="020B0609020204030204" pitchFamily="49" charset="0"/>
              </a:rPr>
              <a:t>" &lt;p&gt;NO ha escrito un número: &lt;</a:t>
            </a:r>
            <a:r>
              <a:rPr kumimoji="0" lang="es-ES" altLang="es-ES" sz="1200" b="0" i="0" u="none" strike="noStrike" cap="none" normalizeH="0" baseline="0" dirty="0" err="1">
                <a:ln>
                  <a:noFill/>
                </a:ln>
                <a:solidFill>
                  <a:srgbClr val="CE9178"/>
                </a:solidFill>
                <a:effectLst/>
                <a:latin typeface="Consolas" panose="020B0609020204030204" pitchFamily="49" charset="0"/>
              </a:rPr>
              <a:t>strong</a:t>
            </a:r>
            <a:r>
              <a:rPr kumimoji="0" lang="es-ES" altLang="es-ES" sz="1200" b="0" i="0" u="none" strike="noStrike" cap="none" normalizeH="0" baseline="0" dirty="0">
                <a:ln>
                  <a:noFill/>
                </a:ln>
                <a:solidFill>
                  <a:srgbClr val="CE9178"/>
                </a:solidFill>
                <a:effectLst/>
                <a:latin typeface="Consolas" panose="020B0609020204030204" pitchFamily="49" charset="0"/>
              </a:rPr>
              <a:t>&gt;</a:t>
            </a:r>
            <a:r>
              <a:rPr kumimoji="0" lang="es-ES" altLang="es-ES" sz="1200" b="0" i="0" u="none" strike="noStrike" cap="none" normalizeH="0" baseline="0" dirty="0">
                <a:ln>
                  <a:noFill/>
                </a:ln>
                <a:solidFill>
                  <a:srgbClr val="9CDCFE"/>
                </a:solidFill>
                <a:effectLst/>
                <a:latin typeface="Consolas" panose="020B0609020204030204" pitchFamily="49" charset="0"/>
              </a:rPr>
              <a:t>$dato</a:t>
            </a:r>
            <a:r>
              <a:rPr kumimoji="0" lang="es-ES" altLang="es-ES" sz="1200" b="0" i="0" u="none" strike="noStrike" cap="none" normalizeH="0" baseline="0" dirty="0">
                <a:ln>
                  <a:noFill/>
                </a:ln>
                <a:solidFill>
                  <a:srgbClr val="CE9178"/>
                </a:solidFill>
                <a:effectLst/>
                <a:latin typeface="Consolas" panose="020B0609020204030204" pitchFamily="49" charset="0"/>
              </a:rPr>
              <a:t>&lt;/</a:t>
            </a:r>
            <a:r>
              <a:rPr kumimoji="0" lang="es-ES" altLang="es-ES" sz="1200" b="0" i="0" u="none" strike="noStrike" cap="none" normalizeH="0" baseline="0" dirty="0" err="1">
                <a:ln>
                  <a:noFill/>
                </a:ln>
                <a:solidFill>
                  <a:srgbClr val="CE9178"/>
                </a:solidFill>
                <a:effectLst/>
                <a:latin typeface="Consolas" panose="020B0609020204030204" pitchFamily="49" charset="0"/>
              </a:rPr>
              <a:t>strong</a:t>
            </a:r>
            <a:r>
              <a:rPr kumimoji="0" lang="es-ES" altLang="es-ES" sz="1200" b="0" i="0" u="none" strike="noStrike" cap="none" normalizeH="0" baseline="0" dirty="0">
                <a:ln>
                  <a:noFill/>
                </a:ln>
                <a:solidFill>
                  <a:srgbClr val="CE9178"/>
                </a:solidFill>
                <a:effectLst/>
                <a:latin typeface="Consolas" panose="020B0609020204030204" pitchFamily="49" charset="0"/>
              </a:rPr>
              <a:t>&gt;.&lt;/p&gt;\n"</a:t>
            </a:r>
            <a:r>
              <a:rPr kumimoji="0" lang="es-ES" altLang="es-ES" sz="12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200" dirty="0">
                <a:solidFill>
                  <a:srgbClr val="FFFFFF"/>
                </a:solidFill>
                <a:latin typeface="Consolas" panose="020B0609020204030204" pitchFamily="49" charset="0"/>
              </a:rPr>
              <a:t>     </a:t>
            </a:r>
            <a:r>
              <a:rPr kumimoji="0" lang="es-ES" altLang="es-ES" sz="1200" b="0" i="0" u="none" strike="noStrike" cap="none" normalizeH="0" baseline="0" dirty="0" err="1">
                <a:ln>
                  <a:noFill/>
                </a:ln>
                <a:solidFill>
                  <a:srgbClr val="DCDCAA"/>
                </a:solidFill>
                <a:effectLst/>
                <a:latin typeface="Consolas" panose="020B0609020204030204" pitchFamily="49" charset="0"/>
              </a:rPr>
              <a:t>print</a:t>
            </a:r>
            <a:r>
              <a:rPr kumimoji="0" lang="es-ES" altLang="es-ES" sz="1200" b="0" i="0" u="none" strike="noStrike" cap="none" normalizeH="0" baseline="0" dirty="0">
                <a:ln>
                  <a:noFill/>
                </a:ln>
                <a:solidFill>
                  <a:srgbClr val="FFFFFF"/>
                </a:solidFill>
                <a:effectLst/>
                <a:latin typeface="Consolas" panose="020B0609020204030204" pitchFamily="49" charset="0"/>
              </a:rPr>
              <a:t> </a:t>
            </a:r>
            <a:r>
              <a:rPr kumimoji="0" lang="es-ES" altLang="es-ES" sz="1200" b="0" i="0" u="none" strike="noStrike" cap="none" normalizeH="0" baseline="0" dirty="0">
                <a:ln>
                  <a:noFill/>
                </a:ln>
                <a:solidFill>
                  <a:srgbClr val="CE9178"/>
                </a:solidFill>
                <a:effectLst/>
                <a:latin typeface="Consolas" panose="020B0609020204030204" pitchFamily="49" charset="0"/>
              </a:rPr>
              <a:t>"\n"</a:t>
            </a:r>
            <a:r>
              <a:rPr kumimoji="0" lang="es-ES" altLang="es-ES" sz="12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200" dirty="0">
                <a:solidFill>
                  <a:srgbClr val="FFFFFF"/>
                </a:solidFill>
                <a:latin typeface="Consolas" panose="020B0609020204030204" pitchFamily="49" charset="0"/>
              </a:rPr>
              <a:t>   </a:t>
            </a:r>
            <a:r>
              <a:rPr kumimoji="0" lang="es-ES" altLang="es-ES" sz="1200" b="0" i="0" u="none" strike="noStrike" cap="none" normalizeH="0" baseline="0" dirty="0">
                <a:ln>
                  <a:noFill/>
                </a:ln>
                <a:solidFill>
                  <a:srgbClr val="FFFFFF"/>
                </a:solidFill>
                <a:effectLst/>
                <a:latin typeface="Consolas" panose="020B0609020204030204" pitchFamily="49" charset="0"/>
              </a:rPr>
              <a:t>} </a:t>
            </a:r>
            <a:r>
              <a:rPr kumimoji="0" lang="es-ES" altLang="es-ES" sz="1200" b="0" i="0" u="none" strike="noStrike" cap="none" normalizeH="0" baseline="0" dirty="0" err="1">
                <a:ln>
                  <a:noFill/>
                </a:ln>
                <a:solidFill>
                  <a:srgbClr val="C586C0"/>
                </a:solidFill>
                <a:effectLst/>
                <a:latin typeface="Consolas" panose="020B0609020204030204" pitchFamily="49" charset="0"/>
              </a:rPr>
              <a:t>else</a:t>
            </a:r>
            <a:r>
              <a:rPr kumimoji="0" lang="es-ES" altLang="es-ES" sz="12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200" dirty="0">
                <a:solidFill>
                  <a:srgbClr val="FFFFFF"/>
                </a:solidFill>
                <a:latin typeface="Consolas" panose="020B0609020204030204" pitchFamily="49" charset="0"/>
              </a:rPr>
              <a:t>     </a:t>
            </a:r>
            <a:r>
              <a:rPr kumimoji="0" lang="es-ES" altLang="es-ES" sz="1200" b="0" i="0" u="none" strike="noStrike" cap="none" normalizeH="0" baseline="0" dirty="0" err="1">
                <a:ln>
                  <a:noFill/>
                </a:ln>
                <a:solidFill>
                  <a:srgbClr val="DCDCAA"/>
                </a:solidFill>
                <a:effectLst/>
                <a:latin typeface="Consolas" panose="020B0609020204030204" pitchFamily="49" charset="0"/>
              </a:rPr>
              <a:t>print</a:t>
            </a:r>
            <a:r>
              <a:rPr kumimoji="0" lang="es-ES" altLang="es-ES" sz="1200" b="0" i="0" u="none" strike="noStrike" cap="none" normalizeH="0" baseline="0" dirty="0">
                <a:ln>
                  <a:noFill/>
                </a:ln>
                <a:solidFill>
                  <a:srgbClr val="FFFFFF"/>
                </a:solidFill>
                <a:effectLst/>
                <a:latin typeface="Consolas" panose="020B0609020204030204" pitchFamily="49" charset="0"/>
              </a:rPr>
              <a:t> </a:t>
            </a:r>
            <a:r>
              <a:rPr kumimoji="0" lang="es-ES" altLang="es-ES" sz="1200" b="0" i="0" u="none" strike="noStrike" cap="none" normalizeH="0" baseline="0" dirty="0">
                <a:ln>
                  <a:noFill/>
                </a:ln>
                <a:solidFill>
                  <a:srgbClr val="CE9178"/>
                </a:solidFill>
                <a:effectLst/>
                <a:latin typeface="Consolas" panose="020B0609020204030204" pitchFamily="49" charset="0"/>
              </a:rPr>
              <a:t>" &lt;p&gt;Ha escrito un número: &lt;</a:t>
            </a:r>
            <a:r>
              <a:rPr kumimoji="0" lang="es-ES" altLang="es-ES" sz="1200" b="0" i="0" u="none" strike="noStrike" cap="none" normalizeH="0" baseline="0" dirty="0" err="1">
                <a:ln>
                  <a:noFill/>
                </a:ln>
                <a:solidFill>
                  <a:srgbClr val="CE9178"/>
                </a:solidFill>
                <a:effectLst/>
                <a:latin typeface="Consolas" panose="020B0609020204030204" pitchFamily="49" charset="0"/>
              </a:rPr>
              <a:t>strong</a:t>
            </a:r>
            <a:r>
              <a:rPr kumimoji="0" lang="es-ES" altLang="es-ES" sz="1200" b="0" i="0" u="none" strike="noStrike" cap="none" normalizeH="0" baseline="0" dirty="0">
                <a:ln>
                  <a:noFill/>
                </a:ln>
                <a:solidFill>
                  <a:srgbClr val="CE9178"/>
                </a:solidFill>
                <a:effectLst/>
                <a:latin typeface="Consolas" panose="020B0609020204030204" pitchFamily="49" charset="0"/>
              </a:rPr>
              <a:t>&gt;</a:t>
            </a:r>
            <a:r>
              <a:rPr kumimoji="0" lang="es-ES" altLang="es-ES" sz="1200" b="0" i="0" u="none" strike="noStrike" cap="none" normalizeH="0" baseline="0" dirty="0">
                <a:ln>
                  <a:noFill/>
                </a:ln>
                <a:solidFill>
                  <a:srgbClr val="9CDCFE"/>
                </a:solidFill>
                <a:effectLst/>
                <a:latin typeface="Consolas" panose="020B0609020204030204" pitchFamily="49" charset="0"/>
              </a:rPr>
              <a:t>$dato</a:t>
            </a:r>
            <a:r>
              <a:rPr kumimoji="0" lang="es-ES" altLang="es-ES" sz="1200" b="0" i="0" u="none" strike="noStrike" cap="none" normalizeH="0" baseline="0" dirty="0">
                <a:ln>
                  <a:noFill/>
                </a:ln>
                <a:solidFill>
                  <a:srgbClr val="CE9178"/>
                </a:solidFill>
                <a:effectLst/>
                <a:latin typeface="Consolas" panose="020B0609020204030204" pitchFamily="49" charset="0"/>
              </a:rPr>
              <a:t>&lt;/</a:t>
            </a:r>
            <a:r>
              <a:rPr kumimoji="0" lang="es-ES" altLang="es-ES" sz="1200" b="0" i="0" u="none" strike="noStrike" cap="none" normalizeH="0" baseline="0" dirty="0" err="1">
                <a:ln>
                  <a:noFill/>
                </a:ln>
                <a:solidFill>
                  <a:srgbClr val="CE9178"/>
                </a:solidFill>
                <a:effectLst/>
                <a:latin typeface="Consolas" panose="020B0609020204030204" pitchFamily="49" charset="0"/>
              </a:rPr>
              <a:t>strong</a:t>
            </a:r>
            <a:r>
              <a:rPr kumimoji="0" lang="es-ES" altLang="es-ES" sz="1200" b="0" i="0" u="none" strike="noStrike" cap="none" normalizeH="0" baseline="0" dirty="0">
                <a:ln>
                  <a:noFill/>
                </a:ln>
                <a:solidFill>
                  <a:srgbClr val="CE9178"/>
                </a:solidFill>
                <a:effectLst/>
                <a:latin typeface="Consolas" panose="020B0609020204030204" pitchFamily="49" charset="0"/>
              </a:rPr>
              <a:t>&gt;.&lt;/p&gt;\n"</a:t>
            </a:r>
            <a:r>
              <a:rPr kumimoji="0" lang="es-ES" altLang="es-ES" sz="12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200" dirty="0">
                <a:solidFill>
                  <a:srgbClr val="FFFFFF"/>
                </a:solidFill>
                <a:latin typeface="Consolas" panose="020B0609020204030204" pitchFamily="49" charset="0"/>
              </a:rPr>
              <a:t>     </a:t>
            </a:r>
            <a:r>
              <a:rPr kumimoji="0" lang="es-ES" altLang="es-ES" sz="1200" b="0" i="0" u="none" strike="noStrike" cap="none" normalizeH="0" baseline="0" dirty="0" err="1">
                <a:ln>
                  <a:noFill/>
                </a:ln>
                <a:solidFill>
                  <a:srgbClr val="DCDCAA"/>
                </a:solidFill>
                <a:effectLst/>
                <a:latin typeface="Consolas" panose="020B0609020204030204" pitchFamily="49" charset="0"/>
              </a:rPr>
              <a:t>print</a:t>
            </a:r>
            <a:r>
              <a:rPr kumimoji="0" lang="es-ES" altLang="es-ES" sz="1200" b="0" i="0" u="none" strike="noStrike" cap="none" normalizeH="0" baseline="0" dirty="0">
                <a:ln>
                  <a:noFill/>
                </a:ln>
                <a:solidFill>
                  <a:srgbClr val="FFFFFF"/>
                </a:solidFill>
                <a:effectLst/>
                <a:latin typeface="Consolas" panose="020B0609020204030204" pitchFamily="49" charset="0"/>
              </a:rPr>
              <a:t> </a:t>
            </a:r>
            <a:r>
              <a:rPr kumimoji="0" lang="es-ES" altLang="es-ES" sz="1200" b="0" i="0" u="none" strike="noStrike" cap="none" normalizeH="0" baseline="0" dirty="0">
                <a:ln>
                  <a:noFill/>
                </a:ln>
                <a:solidFill>
                  <a:srgbClr val="CE9178"/>
                </a:solidFill>
                <a:effectLst/>
                <a:latin typeface="Consolas" panose="020B0609020204030204" pitchFamily="49" charset="0"/>
              </a:rPr>
              <a:t>"\n"</a:t>
            </a:r>
            <a:r>
              <a:rPr kumimoji="0" lang="es-ES" altLang="es-ES" sz="12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200" dirty="0">
                <a:solidFill>
                  <a:srgbClr val="FFFFFF"/>
                </a:solidFill>
                <a:latin typeface="Consolas" panose="020B0609020204030204" pitchFamily="49" charset="0"/>
              </a:rPr>
              <a:t>   </a:t>
            </a:r>
            <a:r>
              <a:rPr kumimoji="0" lang="es-ES" altLang="es-ES" sz="12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569CD6"/>
                </a:solidFill>
                <a:effectLst/>
                <a:latin typeface="Consolas" panose="020B0609020204030204" pitchFamily="49" charset="0"/>
              </a:rPr>
              <a:t>?&gt;</a:t>
            </a:r>
            <a:r>
              <a:rPr kumimoji="0" lang="es-ES" altLang="es-ES" sz="1200" b="0" i="0" u="none" strike="noStrike" cap="none" normalizeH="0" baseline="0" dirty="0">
                <a:ln>
                  <a:noFill/>
                </a:ln>
                <a:solidFill>
                  <a:schemeClr val="tx1"/>
                </a:solidFill>
                <a:effectLst/>
              </a:rPr>
              <a:t> </a:t>
            </a:r>
            <a:endParaRPr kumimoji="0" lang="es-ES" altLang="es-ES" sz="1200" b="0" i="0" u="none" strike="noStrike" cap="none" normalizeH="0" baseline="0" dirty="0">
              <a:ln>
                <a:noFill/>
              </a:ln>
              <a:solidFill>
                <a:schemeClr val="tx1"/>
              </a:solidFill>
              <a:effectLst/>
              <a:latin typeface="Arial" panose="020B0604020202020204" pitchFamily="34" charset="0"/>
            </a:endParaRPr>
          </a:p>
        </p:txBody>
      </p:sp>
      <p:pic>
        <p:nvPicPr>
          <p:cNvPr id="7" name="Imagen 6">
            <a:extLst>
              <a:ext uri="{FF2B5EF4-FFF2-40B4-BE49-F238E27FC236}">
                <a16:creationId xmlns:a16="http://schemas.microsoft.com/office/drawing/2014/main" id="{998AEF64-3812-BEE0-E713-5248B5B8B9CB}"/>
              </a:ext>
            </a:extLst>
          </p:cNvPr>
          <p:cNvPicPr>
            <a:picLocks noChangeAspect="1"/>
          </p:cNvPicPr>
          <p:nvPr/>
        </p:nvPicPr>
        <p:blipFill>
          <a:blip r:embed="rId2"/>
          <a:stretch>
            <a:fillRect/>
          </a:stretch>
        </p:blipFill>
        <p:spPr>
          <a:xfrm>
            <a:off x="6142629" y="2884801"/>
            <a:ext cx="2857617" cy="1945199"/>
          </a:xfrm>
          <a:prstGeom prst="rect">
            <a:avLst/>
          </a:prstGeom>
        </p:spPr>
      </p:pic>
    </p:spTree>
    <p:extLst>
      <p:ext uri="{BB962C8B-B14F-4D97-AF65-F5344CB8AC3E}">
        <p14:creationId xmlns:p14="http://schemas.microsoft.com/office/powerpoint/2010/main" val="2636552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9</a:t>
            </a:fld>
            <a:endParaRPr lang="es-ES" dirty="0"/>
          </a:p>
        </p:txBody>
      </p:sp>
      <p:sp>
        <p:nvSpPr>
          <p:cNvPr id="6" name="CuadroTexto 5">
            <a:extLst>
              <a:ext uri="{FF2B5EF4-FFF2-40B4-BE49-F238E27FC236}">
                <a16:creationId xmlns:a16="http://schemas.microsoft.com/office/drawing/2014/main" id="{296ECD00-B3BA-20BB-0522-0BEF582D6CA1}"/>
              </a:ext>
            </a:extLst>
          </p:cNvPr>
          <p:cNvSpPr txBox="1"/>
          <p:nvPr/>
        </p:nvSpPr>
        <p:spPr>
          <a:xfrm>
            <a:off x="371030" y="24711"/>
            <a:ext cx="8208912" cy="461665"/>
          </a:xfrm>
          <a:prstGeom prst="rect">
            <a:avLst/>
          </a:prstGeom>
          <a:noFill/>
        </p:spPr>
        <p:txBody>
          <a:bodyPr wrap="square">
            <a:spAutoFit/>
          </a:bodyPr>
          <a:lstStyle/>
          <a:p>
            <a:pPr marL="457200" marR="0" lvl="0" indent="-342900" algn="l" defTabSz="914400" rtl="0" eaLnBrk="1" fontAlgn="auto" latinLnBrk="0" hangingPunct="1">
              <a:lnSpc>
                <a:spcPct val="100000"/>
              </a:lnSpc>
              <a:spcBef>
                <a:spcPts val="600"/>
              </a:spcBef>
              <a:spcAft>
                <a:spcPts val="0"/>
              </a:spcAft>
              <a:buClr>
                <a:srgbClr val="97ABBC"/>
              </a:buClr>
              <a:buSzPts val="1800"/>
              <a:buFont typeface="Lato"/>
              <a:buChar char="▷"/>
              <a:tabLst/>
              <a:defRPr/>
            </a:pPr>
            <a:r>
              <a:rPr kumimoji="0" lang="es-ES" sz="2400" b="0" i="0" u="none" strike="noStrike" kern="0" cap="none" spc="0" normalizeH="0" baseline="0" noProof="0" dirty="0">
                <a:ln>
                  <a:noFill/>
                </a:ln>
                <a:solidFill>
                  <a:srgbClr val="677480"/>
                </a:solidFill>
                <a:effectLst/>
                <a:uLnTx/>
                <a:uFillTx/>
                <a:latin typeface="Lato"/>
                <a:ea typeface="Lato"/>
                <a:cs typeface="Lato"/>
                <a:sym typeface="Lato"/>
              </a:rPr>
              <a:t>Funciones </a:t>
            </a:r>
            <a:r>
              <a:rPr kumimoji="0" lang="es-ES" sz="2400" b="0" i="0" u="none" strike="noStrike" kern="0" cap="none" spc="0" normalizeH="0" baseline="0" noProof="0" dirty="0" err="1">
                <a:ln>
                  <a:noFill/>
                </a:ln>
                <a:solidFill>
                  <a:srgbClr val="677480"/>
                </a:solidFill>
                <a:effectLst/>
                <a:uLnTx/>
                <a:uFillTx/>
                <a:latin typeface="Lato"/>
                <a:ea typeface="Lato"/>
                <a:cs typeface="Lato"/>
                <a:sym typeface="Lato"/>
              </a:rPr>
              <a:t>is</a:t>
            </a:r>
            <a:r>
              <a:rPr kumimoji="0" lang="es-ES" sz="2400" b="0" i="0" u="none" strike="noStrike" kern="0" cap="none" spc="0" normalizeH="0" baseline="0" noProof="0" dirty="0">
                <a:ln>
                  <a:noFill/>
                </a:ln>
                <a:solidFill>
                  <a:srgbClr val="677480"/>
                </a:solidFill>
                <a:effectLst/>
                <a:uLnTx/>
                <a:uFillTx/>
                <a:latin typeface="Lato"/>
                <a:ea typeface="Lato"/>
                <a:cs typeface="Lato"/>
                <a:sym typeface="Lato"/>
              </a:rPr>
              <a:t>_ ejercicio</a:t>
            </a:r>
          </a:p>
        </p:txBody>
      </p:sp>
      <p:pic>
        <p:nvPicPr>
          <p:cNvPr id="5" name="Imagen 4">
            <a:extLst>
              <a:ext uri="{FF2B5EF4-FFF2-40B4-BE49-F238E27FC236}">
                <a16:creationId xmlns:a16="http://schemas.microsoft.com/office/drawing/2014/main" id="{95152AE8-3D89-2981-F044-8D8619780174}"/>
              </a:ext>
            </a:extLst>
          </p:cNvPr>
          <p:cNvPicPr>
            <a:picLocks noChangeAspect="1"/>
          </p:cNvPicPr>
          <p:nvPr/>
        </p:nvPicPr>
        <p:blipFill>
          <a:blip r:embed="rId2"/>
          <a:stretch>
            <a:fillRect/>
          </a:stretch>
        </p:blipFill>
        <p:spPr>
          <a:xfrm>
            <a:off x="683568" y="699542"/>
            <a:ext cx="5771390" cy="3291830"/>
          </a:xfrm>
          <a:prstGeom prst="rect">
            <a:avLst/>
          </a:prstGeom>
        </p:spPr>
      </p:pic>
    </p:spTree>
    <p:extLst>
      <p:ext uri="{BB962C8B-B14F-4D97-AF65-F5344CB8AC3E}">
        <p14:creationId xmlns:p14="http://schemas.microsoft.com/office/powerpoint/2010/main" val="1725508436"/>
      </p:ext>
    </p:extLst>
  </p:cSld>
  <p:clrMapOvr>
    <a:masterClrMapping/>
  </p:clrMapOvr>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30EBF90037FD864DA4180022578B173A" ma:contentTypeVersion="15" ma:contentTypeDescription="Crear nuevo documento." ma:contentTypeScope="" ma:versionID="afd95147e9da4e87979d49258960e202">
  <xsd:schema xmlns:xsd="http://www.w3.org/2001/XMLSchema" xmlns:xs="http://www.w3.org/2001/XMLSchema" xmlns:p="http://schemas.microsoft.com/office/2006/metadata/properties" xmlns:ns3="cddffda1-743c-4ef1-b61a-94d8ea38e423" xmlns:ns4="b238f60b-93df-48e1-afe7-e53c24212f34" targetNamespace="http://schemas.microsoft.com/office/2006/metadata/properties" ma:root="true" ma:fieldsID="7f3fe03f09ac6bc6c1889a2b68a2ffb6" ns3:_="" ns4:_="">
    <xsd:import namespace="cddffda1-743c-4ef1-b61a-94d8ea38e423"/>
    <xsd:import namespace="b238f60b-93df-48e1-afe7-e53c24212f34"/>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ServiceSystemTags" minOccurs="0"/>
                <xsd:element ref="ns3:MediaServiceSearchPropertie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dffda1-743c-4ef1-b61a-94d8ea38e4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ServiceSystemTags" ma:index="20" nillable="true" ma:displayName="MediaServiceSystemTags" ma:hidden="true" ma:internalName="MediaServiceSystemTags" ma:readOnly="true">
      <xsd:simpleType>
        <xsd:restriction base="dms:Note"/>
      </xsd:simpleType>
    </xsd:element>
    <xsd:element name="MediaServiceSearchProperties" ma:index="21" nillable="true" ma:displayName="MediaServiceSearchProperties" ma:hidden="true" ma:internalName="MediaServiceSearchProperties" ma:readOnly="true">
      <xsd:simpleType>
        <xsd:restriction base="dms:Note"/>
      </xsd:simpleType>
    </xsd:element>
    <xsd:element name="MediaLengthInSeconds" ma:index="2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238f60b-93df-48e1-afe7-e53c24212f34" elementFormDefault="qualified">
    <xsd:import namespace="http://schemas.microsoft.com/office/2006/documentManagement/types"/>
    <xsd:import namespace="http://schemas.microsoft.com/office/infopath/2007/PartnerControls"/>
    <xsd:element name="SharedWithUsers" ma:index="16"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Detalles de uso compartido" ma:internalName="SharedWithDetails" ma:readOnly="true">
      <xsd:simpleType>
        <xsd:restriction base="dms:Note">
          <xsd:maxLength value="255"/>
        </xsd:restriction>
      </xsd:simpleType>
    </xsd:element>
    <xsd:element name="SharingHintHash" ma:index="18"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cddffda1-743c-4ef1-b61a-94d8ea38e423" xsi:nil="true"/>
  </documentManagement>
</p:properties>
</file>

<file path=customXml/itemProps1.xml><?xml version="1.0" encoding="utf-8"?>
<ds:datastoreItem xmlns:ds="http://schemas.openxmlformats.org/officeDocument/2006/customXml" ds:itemID="{2384D2E0-DD14-4B9D-A1E2-2529C1BBD60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dffda1-743c-4ef1-b61a-94d8ea38e423"/>
    <ds:schemaRef ds:uri="b238f60b-93df-48e1-afe7-e53c24212f3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B68642A-8724-4860-A08F-1755B8BD0DBA}">
  <ds:schemaRefs>
    <ds:schemaRef ds:uri="http://schemas.microsoft.com/sharepoint/v3/contenttype/forms"/>
  </ds:schemaRefs>
</ds:datastoreItem>
</file>

<file path=customXml/itemProps3.xml><?xml version="1.0" encoding="utf-8"?>
<ds:datastoreItem xmlns:ds="http://schemas.openxmlformats.org/officeDocument/2006/customXml" ds:itemID="{1791E57C-48BA-42CC-8516-D2C6AAF44E55}">
  <ds:schemaRefs>
    <ds:schemaRef ds:uri="http://schemas.openxmlformats.org/package/2006/metadata/core-properties"/>
    <ds:schemaRef ds:uri="b238f60b-93df-48e1-afe7-e53c24212f34"/>
    <ds:schemaRef ds:uri="http://www.w3.org/XML/1998/namespace"/>
    <ds:schemaRef ds:uri="http://schemas.microsoft.com/office/infopath/2007/PartnerControls"/>
    <ds:schemaRef ds:uri="http://schemas.microsoft.com/office/2006/documentManagement/types"/>
    <ds:schemaRef ds:uri="http://purl.org/dc/dcmitype/"/>
    <ds:schemaRef ds:uri="http://schemas.microsoft.com/office/2006/metadata/properties"/>
    <ds:schemaRef ds:uri="http://purl.org/dc/elements/1.1/"/>
    <ds:schemaRef ds:uri="cddffda1-743c-4ef1-b61a-94d8ea38e423"/>
    <ds:schemaRef ds:uri="http://purl.org/dc/terms/"/>
  </ds:schemaRefs>
</ds:datastoreItem>
</file>

<file path=docProps/app.xml><?xml version="1.0" encoding="utf-8"?>
<Properties xmlns="http://schemas.openxmlformats.org/officeDocument/2006/extended-properties" xmlns:vt="http://schemas.openxmlformats.org/officeDocument/2006/docPropsVTypes">
  <TotalTime>24625</TotalTime>
  <Words>1636</Words>
  <Application>Microsoft Office PowerPoint</Application>
  <PresentationFormat>Presentación en pantalla (16:9)</PresentationFormat>
  <Paragraphs>211</Paragraphs>
  <Slides>20</Slides>
  <Notes>2</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20</vt:i4>
      </vt:variant>
    </vt:vector>
  </HeadingPairs>
  <TitlesOfParts>
    <vt:vector size="28" baseType="lpstr">
      <vt:lpstr>Helvetica Neue</vt:lpstr>
      <vt:lpstr>Lato</vt:lpstr>
      <vt:lpstr>Arial</vt:lpstr>
      <vt:lpstr>Consolas</vt:lpstr>
      <vt:lpstr>Calibri</vt:lpstr>
      <vt:lpstr>Raleway</vt:lpstr>
      <vt:lpstr>Roboto</vt:lpstr>
      <vt:lpstr>Antonio template</vt:lpstr>
      <vt:lpstr>Funciones de comprobación de datos</vt:lpstr>
      <vt:lpstr>Licencia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Antonio Pérez</dc:creator>
  <cp:lastModifiedBy>Antonio Francisco Pérez Fernández</cp:lastModifiedBy>
  <cp:revision>61</cp:revision>
  <dcterms:modified xsi:type="dcterms:W3CDTF">2024-08-31T16:11:40Z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0x01010030EBF90037FD864DA4180022578B173A</vt:lpwstr>
  </property>
</Properties>
</file>