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50"/>
  </p:notesMasterIdLst>
  <p:sldIdLst>
    <p:sldId id="256" r:id="rId5"/>
    <p:sldId id="295" r:id="rId6"/>
    <p:sldId id="257" r:id="rId7"/>
    <p:sldId id="420" r:id="rId8"/>
    <p:sldId id="421" r:id="rId9"/>
    <p:sldId id="426" r:id="rId10"/>
    <p:sldId id="327" r:id="rId11"/>
    <p:sldId id="329" r:id="rId12"/>
    <p:sldId id="422" r:id="rId13"/>
    <p:sldId id="423" r:id="rId14"/>
    <p:sldId id="424" r:id="rId15"/>
    <p:sldId id="425" r:id="rId16"/>
    <p:sldId id="332" r:id="rId17"/>
    <p:sldId id="333" r:id="rId18"/>
    <p:sldId id="334" r:id="rId19"/>
    <p:sldId id="335" r:id="rId20"/>
    <p:sldId id="336"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61" r:id="rId42"/>
    <p:sldId id="362" r:id="rId43"/>
    <p:sldId id="363" r:id="rId44"/>
    <p:sldId id="364" r:id="rId45"/>
    <p:sldId id="365" r:id="rId46"/>
    <p:sldId id="366" r:id="rId47"/>
    <p:sldId id="367" r:id="rId48"/>
    <p:sldId id="368" r:id="rId49"/>
  </p:sldIdLst>
  <p:sldSz cx="9144000" cy="5143500" type="screen16x9"/>
  <p:notesSz cx="6858000" cy="9144000"/>
  <p:embeddedFontLst>
    <p:embeddedFont>
      <p:font typeface="Inconsolata" pitchFamily="1" charset="0"/>
      <p:regular r:id="rId51"/>
    </p:embeddedFont>
    <p:embeddedFont>
      <p:font typeface="Lato" panose="020F0502020204030203" pitchFamily="34" charset="0"/>
      <p:regular r:id="rId52"/>
      <p:bold r:id="rId53"/>
      <p:italic r:id="rId54"/>
      <p:boldItalic r:id="rId55"/>
    </p:embeddedFont>
    <p:embeddedFont>
      <p:font typeface="Open Sans" panose="020B0606030504020204" pitchFamily="34" charset="0"/>
      <p:regular r:id="rId56"/>
      <p:bold r:id="rId57"/>
      <p:italic r:id="rId58"/>
      <p:boldItalic r:id="rId59"/>
    </p:embeddedFont>
    <p:embeddedFont>
      <p:font typeface="Raleway" pitchFamily="2" charset="0"/>
      <p:regular r:id="rId60"/>
      <p:bold r:id="rId61"/>
      <p:italic r:id="rId62"/>
      <p:boldItalic r:id="rId63"/>
    </p:embeddedFont>
    <p:embeddedFont>
      <p:font typeface="Roboto Mono" panose="00000009000000000000" pitchFamily="49"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519F43-9A2E-B874-3739-6FEA0C12A214}" v="10" dt="2023-10-10T16:54:07.603"/>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13.fntdata"/><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1.xml"/><Relationship Id="rId61" Type="http://schemas.openxmlformats.org/officeDocument/2006/relationships/font" Target="fonts/font1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font" Target="fonts/font1.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7.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notesMaster" Target="notesMasters/notesMaster1.xml"/><Relationship Id="rId5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10" name="Imagen 9" descr="Logotipo, nombre de la empresa&#10;&#10;Descripción generada automáticamente">
            <a:extLst>
              <a:ext uri="{FF2B5EF4-FFF2-40B4-BE49-F238E27FC236}">
                <a16:creationId xmlns:a16="http://schemas.microsoft.com/office/drawing/2014/main" id="{897D0E27-603F-A7D4-AAEF-F10EA329B642}"/>
              </a:ext>
            </a:extLst>
          </p:cNvPr>
          <p:cNvPicPr>
            <a:picLocks noChangeAspect="1"/>
          </p:cNvPicPr>
          <p:nvPr userDrawn="1"/>
        </p:nvPicPr>
        <p:blipFill>
          <a:blip r:embed="rId4"/>
          <a:stretch>
            <a:fillRect/>
          </a:stretch>
        </p:blipFill>
        <p:spPr>
          <a:xfrm>
            <a:off x="7955437" y="0"/>
            <a:ext cx="1184024" cy="578371"/>
          </a:xfrm>
          <a:prstGeom prst="rect">
            <a:avLst/>
          </a:prstGeom>
        </p:spPr>
      </p:pic>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dirty="0"/>
              <a:t>Host </a:t>
            </a:r>
            <a:r>
              <a:rPr lang="en-US" sz="4000" dirty="0" err="1"/>
              <a:t>Virtuales</a:t>
            </a:r>
            <a:endParaRPr sz="4000" dirty="0"/>
          </a:p>
        </p:txBody>
      </p:sp>
      <p:sp>
        <p:nvSpPr>
          <p:cNvPr id="3" name="2 Rectángulo"/>
          <p:cNvSpPr/>
          <p:nvPr/>
        </p:nvSpPr>
        <p:spPr>
          <a:xfrm>
            <a:off x="142844" y="4126660"/>
            <a:ext cx="4572000" cy="286232"/>
          </a:xfrm>
          <a:prstGeom prst="rect">
            <a:avLst/>
          </a:prstGeom>
        </p:spPr>
        <p:txBody>
          <a:bodyPr lIns="91440" tIns="45720" rIns="91440" bIns="45720" anchor="t">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Tipos de virtualización de plataforma.</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sp>
        <p:nvSpPr>
          <p:cNvPr id="9" name="Google Shape;112;p14">
            <a:extLst>
              <a:ext uri="{FF2B5EF4-FFF2-40B4-BE49-F238E27FC236}">
                <a16:creationId xmlns:a16="http://schemas.microsoft.com/office/drawing/2014/main" id="{85579D7E-F73E-89E9-06A6-72C04B98A322}"/>
              </a:ext>
            </a:extLst>
          </p:cNvPr>
          <p:cNvSpPr/>
          <p:nvPr/>
        </p:nvSpPr>
        <p:spPr>
          <a:xfrm>
            <a:off x="139092" y="1275606"/>
            <a:ext cx="8892480" cy="1754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completa.</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Esta es en donde la máquina virtual simula un hardware suficiente para permitir un sistema operativo “huésped” sin modificar para correr de forma aislada. Típicamente, muchas instancias pueden correr al mismo tiempo.</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Este enfoque fue el pionero en 1966</a:t>
            </a:r>
            <a:br>
              <a:rPr lang="es-ES" sz="1800" dirty="0">
                <a:solidFill>
                  <a:schemeClr val="dk1"/>
                </a:solidFill>
                <a:latin typeface="Gill Sans"/>
                <a:ea typeface="Gill Sans"/>
                <a:cs typeface="Gill Sans"/>
                <a:sym typeface="Gill Sans"/>
              </a:rPr>
            </a:br>
            <a:br>
              <a:rPr lang="es-E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190732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Tipos de virtualización de plataforma.</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sp>
        <p:nvSpPr>
          <p:cNvPr id="9" name="Google Shape;112;p14">
            <a:extLst>
              <a:ext uri="{FF2B5EF4-FFF2-40B4-BE49-F238E27FC236}">
                <a16:creationId xmlns:a16="http://schemas.microsoft.com/office/drawing/2014/main" id="{85579D7E-F73E-89E9-06A6-72C04B98A322}"/>
              </a:ext>
            </a:extLst>
          </p:cNvPr>
          <p:cNvSpPr/>
          <p:nvPr/>
        </p:nvSpPr>
        <p:spPr>
          <a:xfrm>
            <a:off x="139092" y="1275606"/>
            <a:ext cx="8892480" cy="1754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completa. </a:t>
            </a:r>
            <a:r>
              <a:rPr lang="es-ES" sz="1800" b="1" dirty="0">
                <a:solidFill>
                  <a:schemeClr val="dk1"/>
                </a:solidFill>
                <a:latin typeface="Gill Sans"/>
              </a:rPr>
              <a:t>Ejemplos virtualización completa</a:t>
            </a:r>
            <a:r>
              <a:rPr lang="es-ES" sz="2400" b="0" i="0" dirty="0">
                <a:solidFill>
                  <a:srgbClr val="EFEDE2"/>
                </a:solidFill>
                <a:effectLst/>
                <a:latin typeface="Arial" panose="020B0604020202020204" pitchFamily="34" charset="0"/>
              </a:rPr>
              <a:t>.</a:t>
            </a:r>
            <a:endParaRPr lang="es-ES" sz="1800"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p>
          <a:p>
            <a:pPr marL="0" marR="0" lvl="0" indent="0" algn="l" rtl="0">
              <a:spcBef>
                <a:spcPts val="0"/>
              </a:spcBef>
              <a:spcAft>
                <a:spcPts val="0"/>
              </a:spcAft>
              <a:buNone/>
            </a:pPr>
            <a:br>
              <a:rPr lang="es-ES" sz="1800" dirty="0">
                <a:solidFill>
                  <a:schemeClr val="dk1"/>
                </a:solidFill>
                <a:latin typeface="Gill Sans"/>
                <a:ea typeface="Gill Sans"/>
                <a:cs typeface="Gill Sans"/>
                <a:sym typeface="Gill Sans"/>
              </a:rPr>
            </a:br>
            <a:br>
              <a:rPr lang="es-E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CAF76E6B-A748-83FE-78E2-729D25FC7056}"/>
              </a:ext>
            </a:extLst>
          </p:cNvPr>
          <p:cNvPicPr>
            <a:picLocks noChangeAspect="1"/>
          </p:cNvPicPr>
          <p:nvPr/>
        </p:nvPicPr>
        <p:blipFill>
          <a:blip r:embed="rId2"/>
          <a:stretch>
            <a:fillRect/>
          </a:stretch>
        </p:blipFill>
        <p:spPr>
          <a:xfrm>
            <a:off x="2051720" y="1851670"/>
            <a:ext cx="5292080" cy="2864949"/>
          </a:xfrm>
          <a:prstGeom prst="rect">
            <a:avLst/>
          </a:prstGeom>
        </p:spPr>
      </p:pic>
    </p:spTree>
    <p:extLst>
      <p:ext uri="{BB962C8B-B14F-4D97-AF65-F5344CB8AC3E}">
        <p14:creationId xmlns:p14="http://schemas.microsoft.com/office/powerpoint/2010/main" val="1827134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Tipos de virtualización de plataforma.</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sp>
        <p:nvSpPr>
          <p:cNvPr id="9" name="Google Shape;112;p14">
            <a:extLst>
              <a:ext uri="{FF2B5EF4-FFF2-40B4-BE49-F238E27FC236}">
                <a16:creationId xmlns:a16="http://schemas.microsoft.com/office/drawing/2014/main" id="{85579D7E-F73E-89E9-06A6-72C04B98A322}"/>
              </a:ext>
            </a:extLst>
          </p:cNvPr>
          <p:cNvSpPr/>
          <p:nvPr/>
        </p:nvSpPr>
        <p:spPr>
          <a:xfrm>
            <a:off x="22525" y="1059582"/>
            <a:ext cx="4333451" cy="1754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Parcial.</a:t>
            </a: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r>
              <a:rPr lang="es-ES" sz="1800" dirty="0" err="1">
                <a:solidFill>
                  <a:schemeClr val="dk1"/>
                </a:solidFill>
                <a:latin typeface="Gill Sans"/>
                <a:ea typeface="Gill Sans"/>
                <a:cs typeface="Gill Sans"/>
                <a:sym typeface="Gill Sans"/>
              </a:rPr>
              <a:t>Address</a:t>
            </a:r>
            <a:r>
              <a:rPr lang="es-ES" sz="1800" dirty="0">
                <a:solidFill>
                  <a:schemeClr val="dk1"/>
                </a:solidFill>
                <a:latin typeface="Gill Sans"/>
                <a:ea typeface="Gill Sans"/>
                <a:cs typeface="Gill Sans"/>
                <a:sym typeface="Gill Sans"/>
              </a:rPr>
              <a:t> </a:t>
            </a:r>
            <a:r>
              <a:rPr lang="es-ES" sz="1800" dirty="0" err="1">
                <a:solidFill>
                  <a:schemeClr val="dk1"/>
                </a:solidFill>
                <a:latin typeface="Gill Sans"/>
                <a:ea typeface="Gill Sans"/>
                <a:cs typeface="Gill Sans"/>
                <a:sym typeface="Gill Sans"/>
              </a:rPr>
              <a:t>Space</a:t>
            </a:r>
            <a:r>
              <a:rPr lang="es-ES" sz="1800" dirty="0">
                <a:solidFill>
                  <a:schemeClr val="dk1"/>
                </a:solidFill>
                <a:latin typeface="Gill Sans"/>
                <a:ea typeface="Gill Sans"/>
                <a:cs typeface="Gill Sans"/>
                <a:sym typeface="Gill Sans"/>
              </a:rPr>
              <a:t> </a:t>
            </a:r>
            <a:r>
              <a:rPr lang="es-ES" sz="1800" dirty="0" err="1">
                <a:solidFill>
                  <a:schemeClr val="dk1"/>
                </a:solidFill>
                <a:latin typeface="Gill Sans"/>
                <a:ea typeface="Gill Sans"/>
                <a:cs typeface="Gill Sans"/>
                <a:sym typeface="Gill Sans"/>
              </a:rPr>
              <a:t>Virtualization</a:t>
            </a:r>
            <a:r>
              <a:rPr lang="es-ES" sz="1800" dirty="0">
                <a:solidFill>
                  <a:schemeClr val="dk1"/>
                </a:solidFill>
                <a:latin typeface="Gill Sans"/>
                <a:ea typeface="Gill Sans"/>
                <a:cs typeface="Gill Sans"/>
                <a:sym typeface="Gill Sans"/>
              </a:rPr>
              <a:t>”. La máquina virtual simula múltiples instancias de gran parte (pero no de todo) del entorno subyacente del hardware, particularmente los espacios de direcciones. Tal entorno acepta compartir recursos y alojar procesos, pero no permite instancias separadas de sistemas operativos “huésped”. Aunque no es vista como dentro de la categoría de máquina virtual.</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br>
              <a:rPr lang="es-ES" sz="1800" dirty="0">
                <a:solidFill>
                  <a:schemeClr val="dk1"/>
                </a:solidFill>
                <a:latin typeface="Gill Sans"/>
                <a:ea typeface="Gill Sans"/>
                <a:cs typeface="Gill Sans"/>
                <a:sym typeface="Gill Sans"/>
              </a:rPr>
            </a:br>
            <a:br>
              <a:rPr lang="es-E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6F27E4F5-C1C7-05A3-0DF2-204DB8A1A844}"/>
              </a:ext>
            </a:extLst>
          </p:cNvPr>
          <p:cNvPicPr>
            <a:picLocks noChangeAspect="1"/>
          </p:cNvPicPr>
          <p:nvPr/>
        </p:nvPicPr>
        <p:blipFill>
          <a:blip r:embed="rId2"/>
          <a:stretch>
            <a:fillRect/>
          </a:stretch>
        </p:blipFill>
        <p:spPr>
          <a:xfrm>
            <a:off x="4932040" y="1059582"/>
            <a:ext cx="3456384" cy="3443191"/>
          </a:xfrm>
          <a:prstGeom prst="rect">
            <a:avLst/>
          </a:prstGeom>
        </p:spPr>
      </p:pic>
    </p:spTree>
    <p:extLst>
      <p:ext uri="{BB962C8B-B14F-4D97-AF65-F5344CB8AC3E}">
        <p14:creationId xmlns:p14="http://schemas.microsoft.com/office/powerpoint/2010/main" val="224851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0;p20">
            <a:extLst>
              <a:ext uri="{FF2B5EF4-FFF2-40B4-BE49-F238E27FC236}">
                <a16:creationId xmlns:a16="http://schemas.microsoft.com/office/drawing/2014/main" id="{F602703D-E856-29B3-4D6C-0D5C304ECE3C}"/>
              </a:ext>
            </a:extLst>
          </p:cNvPr>
          <p:cNvSpPr/>
          <p:nvPr/>
        </p:nvSpPr>
        <p:spPr>
          <a:xfrm>
            <a:off x="226628" y="267494"/>
            <a:ext cx="4572000"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de servidor o por hardware</a:t>
            </a:r>
            <a:endParaRPr sz="1800" b="1" dirty="0">
              <a:solidFill>
                <a:schemeClr val="dk1"/>
              </a:solidFill>
              <a:latin typeface="Gill Sans"/>
              <a:ea typeface="Gill Sans"/>
              <a:cs typeface="Gill Sans"/>
              <a:sym typeface="Gill Sans"/>
            </a:endParaRPr>
          </a:p>
        </p:txBody>
      </p:sp>
      <p:pic>
        <p:nvPicPr>
          <p:cNvPr id="9" name="Google Shape;151;p20" descr="VirtualizaciÃ³n tuto02">
            <a:extLst>
              <a:ext uri="{FF2B5EF4-FFF2-40B4-BE49-F238E27FC236}">
                <a16:creationId xmlns:a16="http://schemas.microsoft.com/office/drawing/2014/main" id="{A52AA9F1-2280-74CB-F566-9BEF60124FCF}"/>
              </a:ext>
            </a:extLst>
          </p:cNvPr>
          <p:cNvPicPr preferRelativeResize="0"/>
          <p:nvPr/>
        </p:nvPicPr>
        <p:blipFill rotWithShape="1">
          <a:blip r:embed="rId2">
            <a:alphaModFix/>
          </a:blip>
          <a:srcRect/>
          <a:stretch/>
        </p:blipFill>
        <p:spPr>
          <a:xfrm>
            <a:off x="5004048" y="83505"/>
            <a:ext cx="3800475" cy="2657476"/>
          </a:xfrm>
          <a:prstGeom prst="rect">
            <a:avLst/>
          </a:prstGeom>
          <a:noFill/>
          <a:ln>
            <a:noFill/>
          </a:ln>
        </p:spPr>
      </p:pic>
      <p:sp>
        <p:nvSpPr>
          <p:cNvPr id="10" name="Google Shape;152;p20">
            <a:extLst>
              <a:ext uri="{FF2B5EF4-FFF2-40B4-BE49-F238E27FC236}">
                <a16:creationId xmlns:a16="http://schemas.microsoft.com/office/drawing/2014/main" id="{A29F3182-1C6D-9F4E-AC0A-86F1A1E9E9E0}"/>
              </a:ext>
            </a:extLst>
          </p:cNvPr>
          <p:cNvSpPr/>
          <p:nvPr/>
        </p:nvSpPr>
        <p:spPr>
          <a:xfrm>
            <a:off x="107504" y="771550"/>
            <a:ext cx="3740162" cy="132343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dirty="0">
                <a:solidFill>
                  <a:schemeClr val="dk1"/>
                </a:solidFill>
                <a:latin typeface="Gill Sans"/>
                <a:ea typeface="Gill Sans"/>
                <a:cs typeface="Gill Sans"/>
                <a:sym typeface="Gill Sans"/>
              </a:rPr>
              <a:t>Este es el </a:t>
            </a:r>
            <a:r>
              <a:rPr lang="es-ES" b="1" dirty="0">
                <a:solidFill>
                  <a:schemeClr val="dk1"/>
                </a:solidFill>
                <a:latin typeface="Gill Sans"/>
                <a:ea typeface="Gill Sans"/>
                <a:cs typeface="Gill Sans"/>
                <a:sym typeface="Gill Sans"/>
              </a:rPr>
              <a:t>método más común y más utilizados en el entorno de servidores</a:t>
            </a:r>
            <a:r>
              <a:rPr lang="es-ES" dirty="0">
                <a:solidFill>
                  <a:schemeClr val="dk1"/>
                </a:solidFill>
                <a:latin typeface="Gill Sans"/>
                <a:ea typeface="Gill Sans"/>
                <a:cs typeface="Gill Sans"/>
                <a:sym typeface="Gill Sans"/>
              </a:rPr>
              <a:t> de empresas. El proceso consiste en crear servidores virtuales más pequeños. El procedimiento consiste en crear diferentes servidores virtuales pequeños o que utilicen pocos recursos en un servidor físico de mayor tamaño y con un hardware potente. De esta forma estas máquinas independientes unas de otras se reparten los recursos hardware para funcionar de forma</a:t>
            </a:r>
            <a:endParaRPr dirty="0">
              <a:solidFill>
                <a:schemeClr val="dk1"/>
              </a:solidFill>
              <a:latin typeface="Gill Sans"/>
              <a:ea typeface="Gill Sans"/>
              <a:cs typeface="Gill Sans"/>
              <a:sym typeface="Gill Sans"/>
            </a:endParaRPr>
          </a:p>
        </p:txBody>
      </p:sp>
      <p:sp>
        <p:nvSpPr>
          <p:cNvPr id="11" name="Google Shape;153;p20">
            <a:extLst>
              <a:ext uri="{FF2B5EF4-FFF2-40B4-BE49-F238E27FC236}">
                <a16:creationId xmlns:a16="http://schemas.microsoft.com/office/drawing/2014/main" id="{8C1B5DCE-56F1-AB13-9C7C-81701978DBEE}"/>
              </a:ext>
            </a:extLst>
          </p:cNvPr>
          <p:cNvSpPr/>
          <p:nvPr/>
        </p:nvSpPr>
        <p:spPr>
          <a:xfrm>
            <a:off x="0" y="3003798"/>
            <a:ext cx="9144000" cy="10772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a:solidFill>
                  <a:schemeClr val="dk1"/>
                </a:solidFill>
                <a:latin typeface="Gill Sans"/>
                <a:ea typeface="Gill Sans"/>
                <a:cs typeface="Gill Sans"/>
                <a:sym typeface="Gill Sans"/>
              </a:rPr>
              <a:t>En este método el Hypervisor realizará el control del procesador, la memoria RAM, el Disco duro y el resto de componentes para permitir que distintos sistemas operativos virtuales se ejecuten simultáneamente en una misma máquina. Esto ha marcado un antes y un después en las empresas dedicadas a proporcionar servidores de hosting y otros tipos a otras empresas clientes.</a:t>
            </a:r>
            <a:endParaRPr>
              <a:solidFill>
                <a:schemeClr val="dk1"/>
              </a:solidFill>
              <a:latin typeface="Gill Sans"/>
              <a:ea typeface="Gill Sans"/>
              <a:cs typeface="Gill Sans"/>
              <a:sym typeface="Gill Sans"/>
            </a:endParaRPr>
          </a:p>
        </p:txBody>
      </p:sp>
      <p:sp>
        <p:nvSpPr>
          <p:cNvPr id="12" name="Google Shape;154;p20">
            <a:extLst>
              <a:ext uri="{FF2B5EF4-FFF2-40B4-BE49-F238E27FC236}">
                <a16:creationId xmlns:a16="http://schemas.microsoft.com/office/drawing/2014/main" id="{186329C6-E7F2-72BB-22C4-1E04D0AB940D}"/>
              </a:ext>
            </a:extLst>
          </p:cNvPr>
          <p:cNvSpPr/>
          <p:nvPr/>
        </p:nvSpPr>
        <p:spPr>
          <a:xfrm>
            <a:off x="107504" y="3996716"/>
            <a:ext cx="9468544" cy="10772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Ahorro en hardware</a:t>
            </a:r>
            <a:r>
              <a:rPr lang="es-ES" dirty="0">
                <a:solidFill>
                  <a:schemeClr val="dk1"/>
                </a:solidFill>
                <a:latin typeface="Gill Sans"/>
                <a:ea typeface="Gill Sans"/>
                <a:cs typeface="Gill Sans"/>
                <a:sym typeface="Gill Sans"/>
              </a:rPr>
              <a:t>: no será necesario comprar material físico para cada equipo. solamente desembolsaremos dinero en un servidor.</a:t>
            </a:r>
            <a:endParaRPr dirty="0"/>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Escalabilidad:</a:t>
            </a:r>
            <a:r>
              <a:rPr lang="es-ES" dirty="0">
                <a:solidFill>
                  <a:schemeClr val="dk1"/>
                </a:solidFill>
                <a:latin typeface="Gill Sans"/>
                <a:ea typeface="Gill Sans"/>
                <a:cs typeface="Gill Sans"/>
                <a:sym typeface="Gill Sans"/>
              </a:rPr>
              <a:t> para crear nuevas máquinas solamente tendremos que aumentar el número de estas y adquirir nuevos elementos físicos.</a:t>
            </a:r>
            <a:endParaRPr dirty="0">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9;p21">
            <a:extLst>
              <a:ext uri="{FF2B5EF4-FFF2-40B4-BE49-F238E27FC236}">
                <a16:creationId xmlns:a16="http://schemas.microsoft.com/office/drawing/2014/main" id="{B0A65836-4D0C-5686-F52C-EDD32B3DAE78}"/>
              </a:ext>
            </a:extLst>
          </p:cNvPr>
          <p:cNvSpPr/>
          <p:nvPr/>
        </p:nvSpPr>
        <p:spPr>
          <a:xfrm>
            <a:off x="3448" y="483518"/>
            <a:ext cx="5616624"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de software o por sistema operativo</a:t>
            </a:r>
            <a:endParaRPr sz="1800" dirty="0">
              <a:solidFill>
                <a:schemeClr val="dk1"/>
              </a:solidFill>
              <a:latin typeface="Gill Sans"/>
              <a:ea typeface="Gill Sans"/>
              <a:cs typeface="Gill Sans"/>
              <a:sym typeface="Gill Sans"/>
            </a:endParaRPr>
          </a:p>
        </p:txBody>
      </p:sp>
      <p:pic>
        <p:nvPicPr>
          <p:cNvPr id="9" name="Google Shape;160;p21" descr="VirtualizaciÃ³n tuto03">
            <a:extLst>
              <a:ext uri="{FF2B5EF4-FFF2-40B4-BE49-F238E27FC236}">
                <a16:creationId xmlns:a16="http://schemas.microsoft.com/office/drawing/2014/main" id="{34C99CD3-A5B0-B937-B6C8-7427FC42A415}"/>
              </a:ext>
            </a:extLst>
          </p:cNvPr>
          <p:cNvPicPr preferRelativeResize="0"/>
          <p:nvPr/>
        </p:nvPicPr>
        <p:blipFill rotWithShape="1">
          <a:blip r:embed="rId2">
            <a:alphaModFix/>
          </a:blip>
          <a:srcRect/>
          <a:stretch/>
        </p:blipFill>
        <p:spPr>
          <a:xfrm>
            <a:off x="5096222" y="269524"/>
            <a:ext cx="3848100" cy="3200401"/>
          </a:xfrm>
          <a:prstGeom prst="rect">
            <a:avLst/>
          </a:prstGeom>
          <a:noFill/>
          <a:ln>
            <a:noFill/>
          </a:ln>
        </p:spPr>
      </p:pic>
      <p:sp>
        <p:nvSpPr>
          <p:cNvPr id="10" name="Google Shape;161;p21">
            <a:extLst>
              <a:ext uri="{FF2B5EF4-FFF2-40B4-BE49-F238E27FC236}">
                <a16:creationId xmlns:a16="http://schemas.microsoft.com/office/drawing/2014/main" id="{B4CF065D-45A2-CAB6-2113-84B38A33135E}"/>
              </a:ext>
            </a:extLst>
          </p:cNvPr>
          <p:cNvSpPr/>
          <p:nvPr/>
        </p:nvSpPr>
        <p:spPr>
          <a:xfrm>
            <a:off x="107504" y="1073813"/>
            <a:ext cx="4572000" cy="39703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600" dirty="0">
                <a:solidFill>
                  <a:schemeClr val="dk1"/>
                </a:solidFill>
                <a:latin typeface="Gill Sans"/>
                <a:ea typeface="Gill Sans"/>
                <a:cs typeface="Gill Sans"/>
                <a:sym typeface="Gill Sans"/>
              </a:rPr>
              <a:t>Este </a:t>
            </a:r>
            <a:r>
              <a:rPr lang="es-ES" sz="1600" b="1" dirty="0">
                <a:solidFill>
                  <a:schemeClr val="dk1"/>
                </a:solidFill>
                <a:latin typeface="Gill Sans"/>
                <a:ea typeface="Gill Sans"/>
                <a:cs typeface="Gill Sans"/>
                <a:sym typeface="Gill Sans"/>
              </a:rPr>
              <a:t>es el método que nosotros, los usuarios de equipos de escritorio usaremos</a:t>
            </a:r>
            <a:r>
              <a:rPr lang="es-ES" sz="1600" dirty="0">
                <a:solidFill>
                  <a:schemeClr val="dk1"/>
                </a:solidFill>
                <a:latin typeface="Gill Sans"/>
                <a:ea typeface="Gill Sans"/>
                <a:cs typeface="Gill Sans"/>
                <a:sym typeface="Gill Sans"/>
              </a:rPr>
              <a:t> en la gran mayoría de casos. El método consiste en destinar un ordenador principal para crear uno o varios entornos virtuales con sistemas operativos instalados sobre éste.</a:t>
            </a:r>
            <a:endParaRPr sz="1600" dirty="0"/>
          </a:p>
          <a:p>
            <a:pPr marL="0" marR="0" lvl="0" indent="0" algn="l" rtl="0">
              <a:spcBef>
                <a:spcPts val="0"/>
              </a:spcBef>
              <a:spcAft>
                <a:spcPts val="0"/>
              </a:spcAft>
              <a:buNone/>
            </a:pPr>
            <a:r>
              <a:rPr lang="es-ES" sz="1600" dirty="0">
                <a:solidFill>
                  <a:schemeClr val="dk1"/>
                </a:solidFill>
                <a:latin typeface="Gill Sans"/>
                <a:ea typeface="Gill Sans"/>
                <a:cs typeface="Gill Sans"/>
                <a:sym typeface="Gill Sans"/>
              </a:rPr>
              <a:t>Mediante un ordenador físico creamos una plataforma que permite que por ejemplo un sistema operativo Linux pueda efectuarse dentro de un </a:t>
            </a:r>
            <a:r>
              <a:rPr lang="es-ES" sz="1600" b="1" dirty="0">
                <a:solidFill>
                  <a:schemeClr val="dk1"/>
                </a:solidFill>
                <a:latin typeface="Gill Sans"/>
                <a:ea typeface="Gill Sans"/>
                <a:cs typeface="Gill Sans"/>
                <a:sym typeface="Gill Sans"/>
              </a:rPr>
              <a:t>sistema operativo Windows 10</a:t>
            </a:r>
            <a:r>
              <a:rPr lang="es-ES" sz="1600" dirty="0">
                <a:solidFill>
                  <a:schemeClr val="dk1"/>
                </a:solidFill>
                <a:latin typeface="Gill Sans"/>
                <a:ea typeface="Gill Sans"/>
                <a:cs typeface="Gill Sans"/>
                <a:sym typeface="Gill Sans"/>
              </a:rPr>
              <a:t>. Es sistema Linux tendrá las características propias de un equipo real, con sus distintos dispositivos tomados directamente de los recursos de hardware físicos disponibles.</a:t>
            </a:r>
            <a:endParaRPr sz="1600" dirty="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66;p22">
            <a:extLst>
              <a:ext uri="{FF2B5EF4-FFF2-40B4-BE49-F238E27FC236}">
                <a16:creationId xmlns:a16="http://schemas.microsoft.com/office/drawing/2014/main" id="{2A0DEFAF-3FE8-5CAB-0E8A-BBCD56DCA0F0}"/>
              </a:ext>
            </a:extLst>
          </p:cNvPr>
          <p:cNvSpPr/>
          <p:nvPr/>
        </p:nvSpPr>
        <p:spPr>
          <a:xfrm>
            <a:off x="611560" y="179308"/>
            <a:ext cx="4572000"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de red</a:t>
            </a:r>
            <a:endParaRPr sz="1800" b="1" dirty="0">
              <a:solidFill>
                <a:schemeClr val="dk1"/>
              </a:solidFill>
              <a:latin typeface="Gill Sans"/>
              <a:ea typeface="Gill Sans"/>
              <a:cs typeface="Gill Sans"/>
              <a:sym typeface="Gill Sans"/>
            </a:endParaRPr>
          </a:p>
        </p:txBody>
      </p:sp>
      <p:pic>
        <p:nvPicPr>
          <p:cNvPr id="9" name="Google Shape;167;p22" descr="VirtualizaciÃ³n tuto04">
            <a:extLst>
              <a:ext uri="{FF2B5EF4-FFF2-40B4-BE49-F238E27FC236}">
                <a16:creationId xmlns:a16="http://schemas.microsoft.com/office/drawing/2014/main" id="{B477E495-4EFF-971C-BA3C-49B6C06C575F}"/>
              </a:ext>
            </a:extLst>
          </p:cNvPr>
          <p:cNvPicPr preferRelativeResize="0"/>
          <p:nvPr/>
        </p:nvPicPr>
        <p:blipFill rotWithShape="1">
          <a:blip r:embed="rId2">
            <a:alphaModFix/>
          </a:blip>
          <a:srcRect/>
          <a:stretch/>
        </p:blipFill>
        <p:spPr>
          <a:xfrm>
            <a:off x="6393933" y="-16154"/>
            <a:ext cx="2483768" cy="2933151"/>
          </a:xfrm>
          <a:prstGeom prst="rect">
            <a:avLst/>
          </a:prstGeom>
          <a:noFill/>
          <a:ln>
            <a:noFill/>
          </a:ln>
        </p:spPr>
      </p:pic>
      <p:sp>
        <p:nvSpPr>
          <p:cNvPr id="10" name="Google Shape;168;p22">
            <a:extLst>
              <a:ext uri="{FF2B5EF4-FFF2-40B4-BE49-F238E27FC236}">
                <a16:creationId xmlns:a16="http://schemas.microsoft.com/office/drawing/2014/main" id="{B5B5C069-4EF4-8C57-0ABB-922F44C16B4A}"/>
              </a:ext>
            </a:extLst>
          </p:cNvPr>
          <p:cNvSpPr/>
          <p:nvPr/>
        </p:nvSpPr>
        <p:spPr>
          <a:xfrm>
            <a:off x="251520" y="661504"/>
            <a:ext cx="3816424" cy="18158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600" dirty="0">
                <a:solidFill>
                  <a:schemeClr val="dk1"/>
                </a:solidFill>
                <a:latin typeface="Gill Sans"/>
                <a:ea typeface="Gill Sans"/>
                <a:cs typeface="Gill Sans"/>
                <a:sym typeface="Gill Sans"/>
              </a:rPr>
              <a:t>Mediante este método podremos crear redes físicas en redes virtuales para monitorizar un conjunto de máquinas conectadas entre sí. De esta forma podremos recrear una red física mediante un software que además será el encargado de gestión la intercomunicación entre los distintos recursos conectados.</a:t>
            </a:r>
            <a:endParaRPr sz="1600" dirty="0">
              <a:solidFill>
                <a:schemeClr val="dk1"/>
              </a:solidFill>
              <a:latin typeface="Gill Sans"/>
              <a:ea typeface="Gill Sans"/>
              <a:cs typeface="Gill Sans"/>
              <a:sym typeface="Gill Sans"/>
            </a:endParaRPr>
          </a:p>
        </p:txBody>
      </p:sp>
      <p:sp>
        <p:nvSpPr>
          <p:cNvPr id="11" name="Google Shape;169;p22">
            <a:extLst>
              <a:ext uri="{FF2B5EF4-FFF2-40B4-BE49-F238E27FC236}">
                <a16:creationId xmlns:a16="http://schemas.microsoft.com/office/drawing/2014/main" id="{724AE0AA-6212-841B-AFCC-52BDD9189D31}"/>
              </a:ext>
            </a:extLst>
          </p:cNvPr>
          <p:cNvSpPr/>
          <p:nvPr/>
        </p:nvSpPr>
        <p:spPr>
          <a:xfrm>
            <a:off x="0" y="2916997"/>
            <a:ext cx="9144000" cy="23083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101600" algn="l" rtl="0">
              <a:spcBef>
                <a:spcPts val="0"/>
              </a:spcBef>
              <a:spcAft>
                <a:spcPts val="0"/>
              </a:spcAft>
              <a:buClr>
                <a:schemeClr val="dk1"/>
              </a:buClr>
              <a:buSzPts val="1600"/>
              <a:buFont typeface="Arial"/>
              <a:buChar char="•"/>
            </a:pPr>
            <a:r>
              <a:rPr lang="es-ES" sz="1600" dirty="0">
                <a:solidFill>
                  <a:schemeClr val="dk1"/>
                </a:solidFill>
                <a:latin typeface="Gill Sans"/>
                <a:ea typeface="Gill Sans"/>
                <a:cs typeface="Gill Sans"/>
                <a:sym typeface="Gill Sans"/>
              </a:rPr>
              <a:t>Aumentaremos las tasas de transferencia de datos: al no existir limitaciones físicas</a:t>
            </a:r>
            <a:endParaRPr dirty="0"/>
          </a:p>
          <a:p>
            <a:pPr marL="0" marR="0" lvl="0" indent="0" algn="l" rtl="0">
              <a:spcBef>
                <a:spcPts val="0"/>
              </a:spcBef>
              <a:spcAft>
                <a:spcPts val="0"/>
              </a:spcAft>
              <a:buClr>
                <a:schemeClr val="dk1"/>
              </a:buClr>
              <a:buSzPts val="1600"/>
              <a:buFont typeface="Arial"/>
              <a:buNone/>
            </a:pPr>
            <a:endParaRPr sz="1600" dirty="0">
              <a:solidFill>
                <a:schemeClr val="dk1"/>
              </a:solidFill>
              <a:latin typeface="Gill Sans"/>
              <a:ea typeface="Gill Sans"/>
              <a:cs typeface="Gill Sans"/>
              <a:sym typeface="Gill Sans"/>
            </a:endParaRPr>
          </a:p>
          <a:p>
            <a:pPr marL="0" marR="0" lvl="0" indent="-101600" algn="l" rtl="0">
              <a:spcBef>
                <a:spcPts val="0"/>
              </a:spcBef>
              <a:spcAft>
                <a:spcPts val="0"/>
              </a:spcAft>
              <a:buClr>
                <a:schemeClr val="dk1"/>
              </a:buClr>
              <a:buSzPts val="1600"/>
              <a:buFont typeface="Arial"/>
              <a:buChar char="•"/>
            </a:pPr>
            <a:r>
              <a:rPr lang="es-ES" sz="1600" dirty="0">
                <a:solidFill>
                  <a:schemeClr val="dk1"/>
                </a:solidFill>
                <a:latin typeface="Gill Sans"/>
                <a:ea typeface="Gill Sans"/>
                <a:cs typeface="Gill Sans"/>
                <a:sym typeface="Gill Sans"/>
              </a:rPr>
              <a:t>Ahorro en material físico: gracias a las conexiones virtuales no tendremos la necesidad de proporcionar un cableado físico dedicado a cada una de las máquinas. Con el uso de una interfaz de suficiente anchura como la fibra óptica no tendremos problemas en transmitir todos los datos virtuales por una sola conexión física.</a:t>
            </a:r>
            <a:endParaRPr dirty="0"/>
          </a:p>
          <a:p>
            <a:pPr marL="0" marR="0" lvl="0" indent="0" algn="l" rtl="0">
              <a:spcBef>
                <a:spcPts val="0"/>
              </a:spcBef>
              <a:spcAft>
                <a:spcPts val="0"/>
              </a:spcAft>
              <a:buClr>
                <a:schemeClr val="dk1"/>
              </a:buClr>
              <a:buSzPts val="1600"/>
              <a:buFont typeface="Arial"/>
              <a:buNone/>
            </a:pPr>
            <a:endParaRPr sz="1600" dirty="0">
              <a:solidFill>
                <a:schemeClr val="dk1"/>
              </a:solidFill>
              <a:latin typeface="Gill Sans"/>
              <a:ea typeface="Gill Sans"/>
              <a:cs typeface="Gill Sans"/>
              <a:sym typeface="Gill Sans"/>
            </a:endParaRPr>
          </a:p>
          <a:p>
            <a:pPr marL="0" marR="0" lvl="0" indent="-101600" algn="l" rtl="0">
              <a:spcBef>
                <a:spcPts val="0"/>
              </a:spcBef>
              <a:spcAft>
                <a:spcPts val="0"/>
              </a:spcAft>
              <a:buClr>
                <a:schemeClr val="dk1"/>
              </a:buClr>
              <a:buSzPts val="1600"/>
              <a:buFont typeface="Arial"/>
              <a:buChar char="•"/>
            </a:pPr>
            <a:r>
              <a:rPr lang="es-ES" sz="1600" dirty="0">
                <a:solidFill>
                  <a:schemeClr val="dk1"/>
                </a:solidFill>
                <a:latin typeface="Gill Sans"/>
                <a:ea typeface="Gill Sans"/>
                <a:cs typeface="Gill Sans"/>
                <a:sym typeface="Gill Sans"/>
              </a:rPr>
              <a:t>Escalabilidad: al igual que en las anteriores tecnologías, esto garantiza una mejor escalabilidad de recursos.</a:t>
            </a:r>
            <a:endParaRPr sz="1600" dirty="0">
              <a:solidFill>
                <a:schemeClr val="dk1"/>
              </a:solidFill>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74;p23" descr="VirtualizaciÃ³n tuto05">
            <a:extLst>
              <a:ext uri="{FF2B5EF4-FFF2-40B4-BE49-F238E27FC236}">
                <a16:creationId xmlns:a16="http://schemas.microsoft.com/office/drawing/2014/main" id="{FAABDB8D-F7AF-8B08-9953-5E9DFB344422}"/>
              </a:ext>
            </a:extLst>
          </p:cNvPr>
          <p:cNvPicPr preferRelativeResize="0"/>
          <p:nvPr/>
        </p:nvPicPr>
        <p:blipFill rotWithShape="1">
          <a:blip r:embed="rId2">
            <a:alphaModFix/>
          </a:blip>
          <a:srcRect/>
          <a:stretch/>
        </p:blipFill>
        <p:spPr>
          <a:xfrm>
            <a:off x="5724128" y="85131"/>
            <a:ext cx="3041154" cy="2693042"/>
          </a:xfrm>
          <a:prstGeom prst="rect">
            <a:avLst/>
          </a:prstGeom>
          <a:noFill/>
          <a:ln>
            <a:noFill/>
          </a:ln>
        </p:spPr>
      </p:pic>
      <p:sp>
        <p:nvSpPr>
          <p:cNvPr id="9" name="Google Shape;175;p23">
            <a:extLst>
              <a:ext uri="{FF2B5EF4-FFF2-40B4-BE49-F238E27FC236}">
                <a16:creationId xmlns:a16="http://schemas.microsoft.com/office/drawing/2014/main" id="{A945A086-D45B-7DD1-E5F8-380D99771B98}"/>
              </a:ext>
            </a:extLst>
          </p:cNvPr>
          <p:cNvSpPr/>
          <p:nvPr/>
        </p:nvSpPr>
        <p:spPr>
          <a:xfrm>
            <a:off x="467544" y="0"/>
            <a:ext cx="3560375" cy="2868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de almacenamiento</a:t>
            </a:r>
            <a:endParaRPr sz="1800" b="1" dirty="0">
              <a:solidFill>
                <a:schemeClr val="dk1"/>
              </a:solidFill>
              <a:latin typeface="Gill Sans"/>
              <a:ea typeface="Gill Sans"/>
              <a:cs typeface="Gill Sans"/>
              <a:sym typeface="Gill Sans"/>
            </a:endParaRPr>
          </a:p>
        </p:txBody>
      </p:sp>
      <p:sp>
        <p:nvSpPr>
          <p:cNvPr id="10" name="Google Shape;176;p23">
            <a:extLst>
              <a:ext uri="{FF2B5EF4-FFF2-40B4-BE49-F238E27FC236}">
                <a16:creationId xmlns:a16="http://schemas.microsoft.com/office/drawing/2014/main" id="{6CE0B668-11A8-9224-497D-22536764E58E}"/>
              </a:ext>
            </a:extLst>
          </p:cNvPr>
          <p:cNvSpPr/>
          <p:nvPr/>
        </p:nvSpPr>
        <p:spPr>
          <a:xfrm>
            <a:off x="251520" y="589840"/>
            <a:ext cx="4841354" cy="25579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dirty="0">
                <a:solidFill>
                  <a:schemeClr val="dk1"/>
                </a:solidFill>
                <a:latin typeface="Gill Sans"/>
                <a:ea typeface="Gill Sans"/>
                <a:cs typeface="Gill Sans"/>
                <a:sym typeface="Gill Sans"/>
              </a:rPr>
              <a:t>Mediante este método de virtualización </a:t>
            </a:r>
            <a:r>
              <a:rPr lang="es-ES" b="1" dirty="0">
                <a:solidFill>
                  <a:schemeClr val="dk1"/>
                </a:solidFill>
                <a:latin typeface="Gill Sans"/>
                <a:ea typeface="Gill Sans"/>
                <a:cs typeface="Gill Sans"/>
                <a:sym typeface="Gill Sans"/>
              </a:rPr>
              <a:t>se crean varios recursos de almacenamiento, normalmente ubicados y distribuidos mediante una red</a:t>
            </a:r>
            <a:r>
              <a:rPr lang="es-ES" dirty="0">
                <a:solidFill>
                  <a:schemeClr val="dk1"/>
                </a:solidFill>
                <a:latin typeface="Gill Sans"/>
                <a:ea typeface="Gill Sans"/>
                <a:cs typeface="Gill Sans"/>
                <a:sym typeface="Gill Sans"/>
              </a:rPr>
              <a:t>. Al tener varias de estas unidades y no solamente una, será posible acceder a ellas de forma simultánea o separada. De esta forma el acceso a los datos por varias máquinas será mucho más eficiente y rápido que si tuviéramos un solo disco duro de gran tamaño disponible para varias máquinas. Además, la implementación de unidades flas SSD permite que este rendimiento se incremente de forma considerable. Las ventajas de forma resumida son las siguientes:</a:t>
            </a:r>
            <a:endParaRPr dirty="0">
              <a:solidFill>
                <a:schemeClr val="dk1"/>
              </a:solidFill>
              <a:latin typeface="Gill Sans"/>
              <a:ea typeface="Gill Sans"/>
              <a:cs typeface="Gill Sans"/>
              <a:sym typeface="Gill Sans"/>
            </a:endParaRPr>
          </a:p>
        </p:txBody>
      </p:sp>
      <p:sp>
        <p:nvSpPr>
          <p:cNvPr id="11" name="Google Shape;177;p23">
            <a:extLst>
              <a:ext uri="{FF2B5EF4-FFF2-40B4-BE49-F238E27FC236}">
                <a16:creationId xmlns:a16="http://schemas.microsoft.com/office/drawing/2014/main" id="{6E20F4B5-854D-92DF-7EFA-9A5B47CBCCD7}"/>
              </a:ext>
            </a:extLst>
          </p:cNvPr>
          <p:cNvSpPr/>
          <p:nvPr/>
        </p:nvSpPr>
        <p:spPr>
          <a:xfrm>
            <a:off x="89756" y="3334439"/>
            <a:ext cx="8964487" cy="121922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Mejor escalabilidad</a:t>
            </a:r>
            <a:r>
              <a:rPr lang="es-ES" dirty="0">
                <a:solidFill>
                  <a:schemeClr val="dk1"/>
                </a:solidFill>
                <a:latin typeface="Gill Sans"/>
                <a:ea typeface="Gill Sans"/>
                <a:cs typeface="Gill Sans"/>
                <a:sym typeface="Gill Sans"/>
              </a:rPr>
              <a:t>: Cuando queramos aumentar de espacio, solamente tendremos que comprar nuevas unidades dejando las que ya tenemos.</a:t>
            </a:r>
            <a:endParaRPr dirty="0"/>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Aumento de la eficiencia:</a:t>
            </a:r>
            <a:r>
              <a:rPr lang="es-ES" dirty="0">
                <a:solidFill>
                  <a:schemeClr val="dk1"/>
                </a:solidFill>
                <a:latin typeface="Gill Sans"/>
                <a:ea typeface="Gill Sans"/>
                <a:cs typeface="Gill Sans"/>
                <a:sym typeface="Gill Sans"/>
              </a:rPr>
              <a:t> no habrá tiempos de esperas ya que la información disponible está dividida y el acceso a ella es directo y sin esperas</a:t>
            </a:r>
            <a:endParaRPr dirty="0"/>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Gestión automática de recursos:</a:t>
            </a:r>
            <a:r>
              <a:rPr lang="es-ES" dirty="0">
                <a:solidFill>
                  <a:schemeClr val="dk1"/>
                </a:solidFill>
                <a:latin typeface="Gill Sans"/>
                <a:ea typeface="Gill Sans"/>
                <a:cs typeface="Gill Sans"/>
                <a:sym typeface="Gill Sans"/>
              </a:rPr>
              <a:t> la sincronización y gestión de estos recursos irá controlada mediante protocolos de comunicación, TCP/IP o los que utilicen las distintas interfaces como SAS o RAID.</a:t>
            </a:r>
            <a:endParaRPr dirty="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182;p24" descr="VirtualizaciÃ³n tuto06">
            <a:extLst>
              <a:ext uri="{FF2B5EF4-FFF2-40B4-BE49-F238E27FC236}">
                <a16:creationId xmlns:a16="http://schemas.microsoft.com/office/drawing/2014/main" id="{8C210C19-25FE-3167-0E1F-09837B319E59}"/>
              </a:ext>
            </a:extLst>
          </p:cNvPr>
          <p:cNvPicPr preferRelativeResize="0"/>
          <p:nvPr/>
        </p:nvPicPr>
        <p:blipFill rotWithShape="1">
          <a:blip r:embed="rId2">
            <a:alphaModFix/>
          </a:blip>
          <a:srcRect/>
          <a:stretch/>
        </p:blipFill>
        <p:spPr>
          <a:xfrm>
            <a:off x="5141565" y="367956"/>
            <a:ext cx="3876675" cy="3190876"/>
          </a:xfrm>
          <a:prstGeom prst="rect">
            <a:avLst/>
          </a:prstGeom>
          <a:noFill/>
          <a:ln>
            <a:noFill/>
          </a:ln>
        </p:spPr>
      </p:pic>
      <p:sp>
        <p:nvSpPr>
          <p:cNvPr id="9" name="Google Shape;183;p24">
            <a:extLst>
              <a:ext uri="{FF2B5EF4-FFF2-40B4-BE49-F238E27FC236}">
                <a16:creationId xmlns:a16="http://schemas.microsoft.com/office/drawing/2014/main" id="{A3DAA34C-16B9-0782-A2E9-596C44C1DFF5}"/>
              </a:ext>
            </a:extLst>
          </p:cNvPr>
          <p:cNvSpPr/>
          <p:nvPr/>
        </p:nvSpPr>
        <p:spPr>
          <a:xfrm>
            <a:off x="125760" y="439964"/>
            <a:ext cx="4572000"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Virtualización de memoria</a:t>
            </a:r>
            <a:endParaRPr sz="1800" b="1" dirty="0">
              <a:solidFill>
                <a:schemeClr val="dk1"/>
              </a:solidFill>
              <a:latin typeface="Gill Sans"/>
              <a:ea typeface="Gill Sans"/>
              <a:cs typeface="Gill Sans"/>
              <a:sym typeface="Gill Sans"/>
            </a:endParaRPr>
          </a:p>
        </p:txBody>
      </p:sp>
      <p:sp>
        <p:nvSpPr>
          <p:cNvPr id="10" name="Google Shape;184;p24">
            <a:extLst>
              <a:ext uri="{FF2B5EF4-FFF2-40B4-BE49-F238E27FC236}">
                <a16:creationId xmlns:a16="http://schemas.microsoft.com/office/drawing/2014/main" id="{B944DF5B-2CFA-4960-BF31-824F4D4A970E}"/>
              </a:ext>
            </a:extLst>
          </p:cNvPr>
          <p:cNvSpPr/>
          <p:nvPr/>
        </p:nvSpPr>
        <p:spPr>
          <a:xfrm>
            <a:off x="197768" y="2744220"/>
            <a:ext cx="4572000" cy="20313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a:solidFill>
                  <a:schemeClr val="dk1"/>
                </a:solidFill>
                <a:latin typeface="Gill Sans"/>
                <a:ea typeface="Gill Sans"/>
                <a:cs typeface="Gill Sans"/>
                <a:sym typeface="Gill Sans"/>
              </a:rPr>
              <a:t>El concepto es </a:t>
            </a:r>
            <a:r>
              <a:rPr lang="es-ES" sz="1800" b="1">
                <a:solidFill>
                  <a:schemeClr val="dk1"/>
                </a:solidFill>
                <a:latin typeface="Gill Sans"/>
                <a:ea typeface="Gill Sans"/>
                <a:cs typeface="Gill Sans"/>
                <a:sym typeface="Gill Sans"/>
              </a:rPr>
              <a:t>exactamente el mismo que para la virtualización de almacenamiento</a:t>
            </a:r>
            <a:r>
              <a:rPr lang="es-ES" sz="1800">
                <a:solidFill>
                  <a:schemeClr val="dk1"/>
                </a:solidFill>
                <a:latin typeface="Gill Sans"/>
                <a:ea typeface="Gill Sans"/>
                <a:cs typeface="Gill Sans"/>
                <a:sym typeface="Gill Sans"/>
              </a:rPr>
              <a:t>. La idea es crear una memoria de función compartida mediante una distribución en la red para que los distintos equipos la utilicen. Ofrece las mismas ventajas que el almacenamiento en red.</a:t>
            </a:r>
            <a:endParaRPr sz="1800">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08;p28">
            <a:extLst>
              <a:ext uri="{FF2B5EF4-FFF2-40B4-BE49-F238E27FC236}">
                <a16:creationId xmlns:a16="http://schemas.microsoft.com/office/drawing/2014/main" id="{F47D4701-756D-3C05-857C-9B7751DE38D0}"/>
              </a:ext>
            </a:extLst>
          </p:cNvPr>
          <p:cNvSpPr/>
          <p:nvPr/>
        </p:nvSpPr>
        <p:spPr>
          <a:xfrm>
            <a:off x="251520" y="195486"/>
            <a:ext cx="4572000" cy="3693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Ventajas de utilizar la virtualización</a:t>
            </a:r>
            <a:endParaRPr sz="1800" b="1" dirty="0">
              <a:solidFill>
                <a:schemeClr val="dk1"/>
              </a:solidFill>
              <a:latin typeface="Gill Sans"/>
              <a:ea typeface="Gill Sans"/>
              <a:cs typeface="Gill Sans"/>
              <a:sym typeface="Gill Sans"/>
            </a:endParaRPr>
          </a:p>
        </p:txBody>
      </p:sp>
      <p:sp>
        <p:nvSpPr>
          <p:cNvPr id="9" name="Google Shape;209;p28">
            <a:extLst>
              <a:ext uri="{FF2B5EF4-FFF2-40B4-BE49-F238E27FC236}">
                <a16:creationId xmlns:a16="http://schemas.microsoft.com/office/drawing/2014/main" id="{29676281-3909-AAB6-0898-F77314A44E46}"/>
              </a:ext>
            </a:extLst>
          </p:cNvPr>
          <p:cNvSpPr/>
          <p:nvPr/>
        </p:nvSpPr>
        <p:spPr>
          <a:xfrm>
            <a:off x="107504" y="1059583"/>
            <a:ext cx="9144000" cy="5184575"/>
          </a:xfrm>
          <a:prstGeom prst="rect">
            <a:avLst/>
          </a:prstGeom>
          <a:noFill/>
          <a:ln>
            <a:noFill/>
          </a:ln>
        </p:spPr>
        <p:txBody>
          <a:bodyPr spcFirstLastPara="1" wrap="square" lIns="91425" tIns="45700" rIns="91425" bIns="45700" numCol="2"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dirty="0">
                <a:solidFill>
                  <a:schemeClr val="dk1"/>
                </a:solidFill>
                <a:latin typeface="Gill Sans"/>
                <a:ea typeface="Gill Sans"/>
                <a:cs typeface="Gill Sans"/>
                <a:sym typeface="Gill Sans"/>
              </a:rPr>
              <a:t>Las ventajas de utilizar la virtualización son muchas. Algunas de las más importante son las siguientes:</a:t>
            </a:r>
            <a:endParaRPr dirty="0"/>
          </a:p>
          <a:p>
            <a:pPr marL="0" marR="0" lvl="0" indent="0" algn="l" rtl="0">
              <a:spcBef>
                <a:spcPts val="0"/>
              </a:spcBef>
              <a:spcAft>
                <a:spcPts val="0"/>
              </a:spcAft>
              <a:buNone/>
            </a:pPr>
            <a:endParaRPr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Reducción de costes</a:t>
            </a:r>
            <a:r>
              <a:rPr lang="es-ES" dirty="0">
                <a:solidFill>
                  <a:schemeClr val="dk1"/>
                </a:solidFill>
                <a:latin typeface="Gill Sans"/>
                <a:ea typeface="Gill Sans"/>
                <a:cs typeface="Gill Sans"/>
                <a:sym typeface="Gill Sans"/>
              </a:rPr>
              <a:t>: una de las ventajas más significativas es el ahorro de costes. Gracias a la virtualización evitaremos comprar hardware o licencia para más sistemas operativos.</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Mayor eficiencia de trabajo:</a:t>
            </a:r>
            <a:r>
              <a:rPr lang="es-ES" dirty="0">
                <a:solidFill>
                  <a:schemeClr val="dk1"/>
                </a:solidFill>
                <a:latin typeface="Gill Sans"/>
                <a:ea typeface="Gill Sans"/>
                <a:cs typeface="Gill Sans"/>
                <a:sym typeface="Gill Sans"/>
              </a:rPr>
              <a:t> gracias a tener los recursos compartidos y escalados en distintos elementos compartido en red, la eficiencia de acceso a los datos o recursos es mucho más rápida.</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Menor consumo de energía</a:t>
            </a:r>
            <a:r>
              <a:rPr lang="es-ES" dirty="0">
                <a:solidFill>
                  <a:schemeClr val="dk1"/>
                </a:solidFill>
                <a:latin typeface="Gill Sans"/>
                <a:ea typeface="Gill Sans"/>
                <a:cs typeface="Gill Sans"/>
                <a:sym typeface="Gill Sans"/>
              </a:rPr>
              <a:t>: esto está directamente relacionado a la cantidad de equipos conectados a una red eléctrica. Si tenemos equipos virtuales solamente habrá consumo de la plataforma que sostiene el resto de sistemas</a:t>
            </a:r>
            <a:endParaRPr dirty="0"/>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lang="es-ES"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Mejora en la seguridad</a:t>
            </a:r>
            <a:r>
              <a:rPr lang="es-ES" dirty="0">
                <a:solidFill>
                  <a:schemeClr val="dk1"/>
                </a:solidFill>
                <a:latin typeface="Gill Sans"/>
                <a:ea typeface="Gill Sans"/>
                <a:cs typeface="Gill Sans"/>
                <a:sym typeface="Gill Sans"/>
              </a:rPr>
              <a:t>: disponer de equipos físicos conectados a una red aumenta la probabilidad de taques a los datos. Mediante la virtualización de servidores y almacenamiento este riesgo se reduce considerablemente.</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Menor necesidad de mantenimiento</a:t>
            </a:r>
            <a:r>
              <a:rPr lang="es-ES" dirty="0">
                <a:solidFill>
                  <a:schemeClr val="dk1"/>
                </a:solidFill>
                <a:latin typeface="Gill Sans"/>
                <a:ea typeface="Gill Sans"/>
                <a:cs typeface="Gill Sans"/>
                <a:sym typeface="Gill Sans"/>
              </a:rPr>
              <a:t>: un equipo virtual no tiene componentes físicos por lo que estos no pueden fallar.</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Posibilidad de clonación</a:t>
            </a:r>
            <a:r>
              <a:rPr lang="es-ES" dirty="0">
                <a:solidFill>
                  <a:schemeClr val="dk1"/>
                </a:solidFill>
                <a:latin typeface="Gill Sans"/>
                <a:ea typeface="Gill Sans"/>
                <a:cs typeface="Gill Sans"/>
                <a:sym typeface="Gill Sans"/>
              </a:rPr>
              <a:t>: disponiendo de una máquina virtual, podemos clonar esta las veces que queramos ni necesidad de instalar nada extra.</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Portabilidad</a:t>
            </a:r>
            <a:r>
              <a:rPr lang="es-ES" dirty="0">
                <a:solidFill>
                  <a:schemeClr val="dk1"/>
                </a:solidFill>
                <a:latin typeface="Gill Sans"/>
                <a:ea typeface="Gill Sans"/>
                <a:cs typeface="Gill Sans"/>
                <a:sym typeface="Gill Sans"/>
              </a:rPr>
              <a:t>: al igual que el punto anterior, si clonamos una máquina podres destinarla a otro servidor si necesidad de buscar hardware personalizado.</a:t>
            </a:r>
            <a:endParaRPr dirty="0">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14;p29">
            <a:extLst>
              <a:ext uri="{FF2B5EF4-FFF2-40B4-BE49-F238E27FC236}">
                <a16:creationId xmlns:a16="http://schemas.microsoft.com/office/drawing/2014/main" id="{FAD43A31-6D45-16A8-BF40-E117EB52F5D0}"/>
              </a:ext>
            </a:extLst>
          </p:cNvPr>
          <p:cNvSpPr/>
          <p:nvPr/>
        </p:nvSpPr>
        <p:spPr>
          <a:xfrm>
            <a:off x="0" y="987574"/>
            <a:ext cx="9144000" cy="50783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dirty="0">
                <a:solidFill>
                  <a:schemeClr val="dk1"/>
                </a:solidFill>
                <a:latin typeface="Gill Sans"/>
                <a:ea typeface="Gill Sans"/>
                <a:cs typeface="Gill Sans"/>
                <a:sym typeface="Gill Sans"/>
              </a:rPr>
              <a:t>Nunca hubiera existido el blanco si no hubiera negro. Al igual que en todas las cosas, también existen algunas desventajas en la utilización de método de virtualización:</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Fase de aprendizaje</a:t>
            </a:r>
            <a:r>
              <a:rPr lang="es-ES" dirty="0">
                <a:solidFill>
                  <a:schemeClr val="dk1"/>
                </a:solidFill>
                <a:latin typeface="Gill Sans"/>
                <a:ea typeface="Gill Sans"/>
                <a:cs typeface="Gill Sans"/>
                <a:sym typeface="Gill Sans"/>
              </a:rPr>
              <a:t>: una de las asignaturas que se deben superar es precisamente el saber manejar el software de virtualización. El personal que utilice este método debe saber exactamente las posibilidad y uso de las herramientas de virtualización, de lo contrario todo terminaría en desastre.</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Aumento de costes iniciales</a:t>
            </a:r>
            <a:r>
              <a:rPr lang="es-ES" dirty="0">
                <a:solidFill>
                  <a:schemeClr val="dk1"/>
                </a:solidFill>
                <a:latin typeface="Gill Sans"/>
                <a:ea typeface="Gill Sans"/>
                <a:cs typeface="Gill Sans"/>
                <a:sym typeface="Gill Sans"/>
              </a:rPr>
              <a:t>: para albergar varias máquinas será necesaria la asignación de recursos a cada una de ellas. Por ello es necesario invertir en software potente que quizás una empresa no tenga en un principio.</a:t>
            </a:r>
            <a:endParaRPr dirty="0"/>
          </a:p>
          <a:p>
            <a:pPr marL="0" marR="0" lvl="0" indent="0" algn="l" rtl="0">
              <a:spcBef>
                <a:spcPts val="0"/>
              </a:spcBef>
              <a:spcAft>
                <a:spcPts val="0"/>
              </a:spcAft>
              <a:buNone/>
            </a:pPr>
            <a:endParaRPr b="1"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Aumento de fallos en cadena:</a:t>
            </a:r>
            <a:r>
              <a:rPr lang="es-ES" dirty="0">
                <a:solidFill>
                  <a:schemeClr val="dk1"/>
                </a:solidFill>
                <a:latin typeface="Gill Sans"/>
                <a:ea typeface="Gill Sans"/>
                <a:cs typeface="Gill Sans"/>
                <a:sym typeface="Gill Sans"/>
              </a:rPr>
              <a:t> si el equipo que hace de servidor de máquinas virtuales falla, todas ellas estarán inoperativas, por lo que un fallo provoca un bajón de rendimiento considerable.</a:t>
            </a:r>
            <a:endParaRPr dirty="0">
              <a:solidFill>
                <a:schemeClr val="dk1"/>
              </a:solidFill>
              <a:latin typeface="Gill Sans"/>
              <a:ea typeface="Gill Sans"/>
              <a:cs typeface="Gill Sans"/>
              <a:sym typeface="Gill Sans"/>
            </a:endParaRPr>
          </a:p>
        </p:txBody>
      </p:sp>
      <p:sp>
        <p:nvSpPr>
          <p:cNvPr id="10" name="CuadroTexto 9">
            <a:extLst>
              <a:ext uri="{FF2B5EF4-FFF2-40B4-BE49-F238E27FC236}">
                <a16:creationId xmlns:a16="http://schemas.microsoft.com/office/drawing/2014/main" id="{6292BB86-EEA5-25B1-88D4-4E4F0408CC10}"/>
              </a:ext>
            </a:extLst>
          </p:cNvPr>
          <p:cNvSpPr txBox="1"/>
          <p:nvPr/>
        </p:nvSpPr>
        <p:spPr>
          <a:xfrm>
            <a:off x="827584" y="123478"/>
            <a:ext cx="4591372" cy="307777"/>
          </a:xfrm>
          <a:prstGeom prst="rect">
            <a:avLst/>
          </a:prstGeom>
          <a:noFill/>
        </p:spPr>
        <p:txBody>
          <a:bodyPr wrap="square">
            <a:spAutoFit/>
          </a:bodyPr>
          <a:lstStyle/>
          <a:p>
            <a:pPr marL="0" marR="0" lvl="0" indent="0" algn="l" rtl="0">
              <a:spcBef>
                <a:spcPts val="0"/>
              </a:spcBef>
              <a:spcAft>
                <a:spcPts val="0"/>
              </a:spcAft>
              <a:buNone/>
            </a:pPr>
            <a:r>
              <a:rPr lang="es-ES" b="1" dirty="0">
                <a:solidFill>
                  <a:schemeClr val="dk1"/>
                </a:solidFill>
                <a:latin typeface="Gill Sans"/>
                <a:ea typeface="Gill Sans"/>
                <a:cs typeface="Gill Sans"/>
                <a:sym typeface="Gill Sans"/>
              </a:rPr>
              <a:t>Desventajas de la virtualización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1560" y="2027716"/>
            <a:ext cx="7543800" cy="1088068"/>
          </a:xfrm>
        </p:spPr>
        <p:txBody>
          <a:bodyPr/>
          <a:lstStyle/>
          <a:p>
            <a:pPr algn="l"/>
            <a:r>
              <a:rPr lang="es-ES" b="0" i="0" dirty="0">
                <a:solidFill>
                  <a:srgbClr val="525252"/>
                </a:solidFill>
                <a:effectLst/>
                <a:latin typeface="Whitney A"/>
              </a:rPr>
              <a:t>Como configurar Virtual Hosts en Apache 2</a:t>
            </a:r>
          </a:p>
        </p:txBody>
      </p:sp>
      <p:sp>
        <p:nvSpPr>
          <p:cNvPr id="5" name="Marcador de texto 4">
            <a:extLst>
              <a:ext uri="{FF2B5EF4-FFF2-40B4-BE49-F238E27FC236}">
                <a16:creationId xmlns:a16="http://schemas.microsoft.com/office/drawing/2014/main" id="{655814CF-D583-BF98-73B8-AAC063CB91EB}"/>
              </a:ext>
            </a:extLst>
          </p:cNvPr>
          <p:cNvSpPr>
            <a:spLocks noGrp="1"/>
          </p:cNvSpPr>
          <p:nvPr>
            <p:ph type="body" idx="1"/>
          </p:nvPr>
        </p:nvSpPr>
        <p:spPr/>
        <p:txBody>
          <a:bodyPr/>
          <a:lstStyle/>
          <a:p>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0842AED4-27DE-B512-C3F9-E7F30A202BA5}"/>
              </a:ext>
            </a:extLst>
          </p:cNvPr>
          <p:cNvSpPr>
            <a:spLocks noGrp="1"/>
          </p:cNvSpPr>
          <p:nvPr>
            <p:ph type="body" idx="1"/>
          </p:nvPr>
        </p:nvSpPr>
        <p:spPr>
          <a:xfrm>
            <a:off x="755576" y="411510"/>
            <a:ext cx="7543800" cy="3017520"/>
          </a:xfrm>
        </p:spPr>
        <p:txBody>
          <a:bodyPr/>
          <a:lstStyle/>
          <a:p>
            <a:r>
              <a:rPr lang="es-ES" b="0" i="0" dirty="0">
                <a:solidFill>
                  <a:srgbClr val="111111"/>
                </a:solidFill>
                <a:effectLst/>
                <a:latin typeface="Whitney SSm A"/>
              </a:rPr>
              <a:t>Los más habitual en un entorno de desarrollo, de pruebas o de </a:t>
            </a:r>
            <a:r>
              <a:rPr lang="es-ES" b="0" i="0" dirty="0" err="1">
                <a:solidFill>
                  <a:srgbClr val="111111"/>
                </a:solidFill>
                <a:effectLst/>
                <a:latin typeface="Whitney SSm A"/>
              </a:rPr>
              <a:t>pre-producción</a:t>
            </a:r>
            <a:r>
              <a:rPr lang="es-ES" b="0" i="0" dirty="0">
                <a:solidFill>
                  <a:srgbClr val="111111"/>
                </a:solidFill>
                <a:effectLst/>
                <a:latin typeface="Whitney SSm A"/>
              </a:rPr>
              <a:t> es que tengamos varios proyectos conviviendo en paralelo. Y como ser organizado no es solo una virtud, sino que es una cualidad imprescindible para evitar el caos de cara al futuro, los hosts virtuales de Apache 2 son una buena forma de lograrlo.</a:t>
            </a:r>
          </a:p>
          <a:p>
            <a:endParaRPr lang="es-ES" dirty="0">
              <a:solidFill>
                <a:srgbClr val="111111"/>
              </a:solidFill>
              <a:latin typeface="Whitney SSm A"/>
            </a:endParaRPr>
          </a:p>
          <a:p>
            <a:endParaRPr lang="es-ES" dirty="0">
              <a:solidFill>
                <a:srgbClr val="111111"/>
              </a:solidFill>
              <a:latin typeface="Whitney SSm A"/>
            </a:endParaRPr>
          </a:p>
          <a:p>
            <a:pPr algn="l"/>
            <a:r>
              <a:rPr lang="es-ES" b="0" i="0" dirty="0">
                <a:solidFill>
                  <a:srgbClr val="111111"/>
                </a:solidFill>
                <a:effectLst/>
                <a:latin typeface="Whitney SSm A"/>
              </a:rPr>
              <a:t>Índice de Contenidos</a:t>
            </a:r>
          </a:p>
          <a:p>
            <a:pPr algn="l"/>
            <a:endParaRPr lang="es-ES" b="0" i="0" dirty="0">
              <a:solidFill>
                <a:srgbClr val="111111"/>
              </a:solidFill>
              <a:effectLst/>
              <a:latin typeface="Whitney SSm A"/>
            </a:endParaRPr>
          </a:p>
          <a:p>
            <a:pPr marL="742950" lvl="1" indent="-285750">
              <a:buFont typeface="Arial" panose="020B0604020202020204" pitchFamily="34" charset="0"/>
              <a:buChar char="•"/>
            </a:pPr>
            <a:r>
              <a:rPr lang="es-ES" u="none" strike="noStrike" dirty="0">
                <a:solidFill>
                  <a:srgbClr val="333333"/>
                </a:solidFill>
                <a:effectLst/>
              </a:rPr>
              <a:t>¿Qué es un virtual host en Apache 2?</a:t>
            </a:r>
            <a:endParaRPr lang="es-ES" dirty="0">
              <a:effectLst/>
            </a:endParaRPr>
          </a:p>
          <a:p>
            <a:pPr marL="742950" lvl="1" indent="-285750">
              <a:buFont typeface="Arial" panose="020B0604020202020204" pitchFamily="34" charset="0"/>
              <a:buChar char="•"/>
            </a:pPr>
            <a:r>
              <a:rPr lang="es-ES" u="none" strike="noStrike" dirty="0">
                <a:solidFill>
                  <a:srgbClr val="333333"/>
                </a:solidFill>
                <a:effectLst/>
              </a:rPr>
              <a:t>Nociones de configuración</a:t>
            </a:r>
            <a:endParaRPr lang="es-ES" dirty="0">
              <a:effectLst/>
            </a:endParaRPr>
          </a:p>
          <a:p>
            <a:pPr marL="742950" lvl="1" indent="-285750">
              <a:buFont typeface="Arial" panose="020B0604020202020204" pitchFamily="34" charset="0"/>
              <a:buChar char="•"/>
            </a:pPr>
            <a:r>
              <a:rPr lang="es-ES" u="none" strike="noStrike" dirty="0">
                <a:solidFill>
                  <a:srgbClr val="333333"/>
                </a:solidFill>
                <a:effectLst/>
              </a:rPr>
              <a:t>Cómo crear un virtual host</a:t>
            </a:r>
            <a:endParaRPr lang="es-ES" dirty="0">
              <a:effectLst/>
            </a:endParaRPr>
          </a:p>
          <a:p>
            <a:pPr marL="1143000" lvl="2" indent="-228600">
              <a:buFont typeface="Arial" panose="020B0604020202020204" pitchFamily="34" charset="0"/>
              <a:buChar char="•"/>
            </a:pPr>
            <a:r>
              <a:rPr lang="es-ES" u="none" strike="noStrike" dirty="0">
                <a:solidFill>
                  <a:srgbClr val="333333"/>
                </a:solidFill>
                <a:effectLst/>
              </a:rPr>
              <a:t>Paso 1: Creamos el directorio que alojará nuestra web</a:t>
            </a:r>
            <a:endParaRPr lang="es-ES" dirty="0">
              <a:effectLst/>
            </a:endParaRPr>
          </a:p>
          <a:p>
            <a:pPr marL="1143000" lvl="2" indent="-228600">
              <a:buFont typeface="Arial" panose="020B0604020202020204" pitchFamily="34" charset="0"/>
              <a:buChar char="•"/>
            </a:pPr>
            <a:r>
              <a:rPr lang="es-ES" u="none" strike="noStrike" dirty="0">
                <a:solidFill>
                  <a:srgbClr val="333333"/>
                </a:solidFill>
                <a:effectLst/>
              </a:rPr>
              <a:t>Paso 2: Creamos el archivo de configuración del nuevo host virtual</a:t>
            </a:r>
            <a:endParaRPr lang="es-ES" dirty="0">
              <a:effectLst/>
            </a:endParaRPr>
          </a:p>
          <a:p>
            <a:pPr marL="1143000" lvl="2" indent="-228600">
              <a:buFont typeface="Arial" panose="020B0604020202020204" pitchFamily="34" charset="0"/>
              <a:buChar char="•"/>
            </a:pPr>
            <a:r>
              <a:rPr lang="es-ES" u="none" strike="noStrike" dirty="0">
                <a:solidFill>
                  <a:srgbClr val="333333"/>
                </a:solidFill>
                <a:effectLst/>
              </a:rPr>
              <a:t>Paso 3: Abrimos el puerto adecuado en Apache</a:t>
            </a:r>
            <a:endParaRPr lang="es-ES" dirty="0">
              <a:effectLst/>
            </a:endParaRPr>
          </a:p>
          <a:p>
            <a:pPr marL="1143000" lvl="2" indent="-228600">
              <a:buFont typeface="Arial" panose="020B0604020202020204" pitchFamily="34" charset="0"/>
              <a:buChar char="•"/>
            </a:pPr>
            <a:r>
              <a:rPr lang="es-ES" u="none" strike="noStrike" dirty="0">
                <a:solidFill>
                  <a:srgbClr val="333333"/>
                </a:solidFill>
                <a:effectLst/>
              </a:rPr>
              <a:t>Paso 4: Habilitamos el nuevo </a:t>
            </a:r>
            <a:r>
              <a:rPr lang="es-ES" u="none" strike="noStrike" dirty="0" err="1">
                <a:solidFill>
                  <a:srgbClr val="333333"/>
                </a:solidFill>
                <a:effectLst/>
              </a:rPr>
              <a:t>virtualhost</a:t>
            </a:r>
            <a:endParaRPr lang="es-ES" dirty="0">
              <a:effectLst/>
            </a:endParaRPr>
          </a:p>
          <a:p>
            <a:pPr marL="1143000" lvl="2" indent="-228600">
              <a:buFont typeface="Arial" panose="020B0604020202020204" pitchFamily="34" charset="0"/>
              <a:buChar char="•"/>
            </a:pPr>
            <a:r>
              <a:rPr lang="es-ES" u="none" strike="noStrike" dirty="0">
                <a:solidFill>
                  <a:srgbClr val="333333"/>
                </a:solidFill>
                <a:effectLst/>
              </a:rPr>
              <a:t>Paso 5: Comprobamos que todo funcione correctamente</a:t>
            </a:r>
            <a:endParaRPr lang="es-ES" dirty="0">
              <a:effectLst/>
            </a:endParaRPr>
          </a:p>
          <a:p>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935A4A2B-1C25-C914-0587-10E3FFE3A5BE}"/>
              </a:ext>
            </a:extLst>
          </p:cNvPr>
          <p:cNvSpPr>
            <a:spLocks noGrp="1"/>
          </p:cNvSpPr>
          <p:nvPr>
            <p:ph type="body" idx="1"/>
          </p:nvPr>
        </p:nvSpPr>
        <p:spPr/>
        <p:txBody>
          <a:bodyPr/>
          <a:lstStyle/>
          <a:p>
            <a:pPr algn="l"/>
            <a:r>
              <a:rPr lang="es-ES" b="0" i="0" dirty="0">
                <a:solidFill>
                  <a:srgbClr val="525252"/>
                </a:solidFill>
                <a:effectLst/>
                <a:latin typeface="Whitney A"/>
              </a:rPr>
              <a:t>¿Qué es un virtual host en Apache 2?</a:t>
            </a:r>
          </a:p>
          <a:p>
            <a:pPr algn="l"/>
            <a:r>
              <a:rPr lang="es-ES" b="0" i="0" dirty="0">
                <a:solidFill>
                  <a:srgbClr val="111111"/>
                </a:solidFill>
                <a:effectLst/>
                <a:latin typeface="Whitney SSm A"/>
              </a:rPr>
              <a:t>Virtual host es la herramienta que Apache pone a nuestra disposición para poder publicar más de una página web en un mismo servidor Apache, y que además,  nos permite mantener configuraciones diferentes para cada host virtual.</a:t>
            </a:r>
          </a:p>
          <a:p>
            <a:pPr algn="l"/>
            <a:r>
              <a:rPr lang="es-ES" b="0" i="0" dirty="0">
                <a:solidFill>
                  <a:srgbClr val="111111"/>
                </a:solidFill>
                <a:effectLst/>
                <a:latin typeface="Whitney SSm A"/>
              </a:rPr>
              <a:t>Al realizar una petición al servidor web, Apache puede identificar a que site (host virtual) queremos acceden en función de tres variables relacionadas con la solicitud </a:t>
            </a:r>
            <a:r>
              <a:rPr lang="es-ES" b="0" i="0" dirty="0" err="1">
                <a:solidFill>
                  <a:srgbClr val="111111"/>
                </a:solidFill>
                <a:effectLst/>
                <a:latin typeface="Whitney SSm A"/>
              </a:rPr>
              <a:t>realuzada</a:t>
            </a:r>
            <a:r>
              <a:rPr lang="es-ES" b="0" i="0" dirty="0">
                <a:solidFill>
                  <a:srgbClr val="111111"/>
                </a:solidFill>
                <a:effectLst/>
                <a:latin typeface="Whitney SSm A"/>
              </a:rPr>
              <a:t> al servidor:</a:t>
            </a:r>
          </a:p>
          <a:p>
            <a:pPr algn="l">
              <a:buFont typeface="+mj-lt"/>
              <a:buAutoNum type="arabicPeriod"/>
            </a:pPr>
            <a:r>
              <a:rPr lang="es-ES" b="0" i="0" dirty="0">
                <a:solidFill>
                  <a:srgbClr val="111111"/>
                </a:solidFill>
                <a:effectLst/>
                <a:latin typeface="Whitney SSm A"/>
              </a:rPr>
              <a:t>La IP</a:t>
            </a:r>
          </a:p>
          <a:p>
            <a:pPr algn="l">
              <a:buFont typeface="+mj-lt"/>
              <a:buAutoNum type="arabicPeriod"/>
            </a:pPr>
            <a:r>
              <a:rPr lang="es-ES" b="0" i="0" dirty="0">
                <a:solidFill>
                  <a:srgbClr val="111111"/>
                </a:solidFill>
                <a:effectLst/>
                <a:latin typeface="Whitney SSm A"/>
              </a:rPr>
              <a:t>El Host </a:t>
            </a:r>
            <a:r>
              <a:rPr lang="es-ES" b="0" i="0" dirty="0" err="1">
                <a:solidFill>
                  <a:srgbClr val="111111"/>
                </a:solidFill>
                <a:effectLst/>
                <a:latin typeface="Whitney SSm A"/>
              </a:rPr>
              <a:t>Name</a:t>
            </a:r>
            <a:endParaRPr lang="es-ES" b="0" i="0" dirty="0">
              <a:solidFill>
                <a:srgbClr val="111111"/>
              </a:solidFill>
              <a:effectLst/>
              <a:latin typeface="Whitney SSm A"/>
            </a:endParaRPr>
          </a:p>
          <a:p>
            <a:pPr algn="l">
              <a:buFont typeface="+mj-lt"/>
              <a:buAutoNum type="arabicPeriod"/>
            </a:pPr>
            <a:r>
              <a:rPr lang="es-ES" b="0" i="0" dirty="0">
                <a:solidFill>
                  <a:srgbClr val="111111"/>
                </a:solidFill>
                <a:effectLst/>
                <a:latin typeface="Whitney SSm A"/>
              </a:rPr>
              <a:t>El puerto</a:t>
            </a:r>
          </a:p>
          <a:p>
            <a:endParaRPr lang="es-ES" dirty="0"/>
          </a:p>
        </p:txBody>
      </p:sp>
      <p:sp>
        <p:nvSpPr>
          <p:cNvPr id="7" name="Título 6">
            <a:extLst>
              <a:ext uri="{FF2B5EF4-FFF2-40B4-BE49-F238E27FC236}">
                <a16:creationId xmlns:a16="http://schemas.microsoft.com/office/drawing/2014/main" id="{8FC97386-F34D-9A58-4FB7-6897BDBA7681}"/>
              </a:ext>
            </a:extLst>
          </p:cNvPr>
          <p:cNvSpPr>
            <a:spLocks noGrp="1"/>
          </p:cNvSpPr>
          <p:nvPr>
            <p:ph type="title"/>
          </p:nvPr>
        </p:nvSpPr>
        <p:spPr/>
        <p:txBody>
          <a:bodyPr/>
          <a:lstStyle/>
          <a:p>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82A6CD2B-A35D-8E4D-B2A8-5C34EE311CF4}"/>
              </a:ext>
            </a:extLst>
          </p:cNvPr>
          <p:cNvSpPr>
            <a:spLocks noGrp="1"/>
          </p:cNvSpPr>
          <p:nvPr>
            <p:ph type="body" idx="1"/>
          </p:nvPr>
        </p:nvSpPr>
        <p:spPr>
          <a:xfrm>
            <a:off x="822960" y="1563638"/>
            <a:ext cx="7543800" cy="3017520"/>
          </a:xfrm>
        </p:spPr>
        <p:txBody>
          <a:bodyPr/>
          <a:lstStyle/>
          <a:p>
            <a:pPr algn="l"/>
            <a:r>
              <a:rPr lang="es-ES" b="0" i="0" dirty="0">
                <a:solidFill>
                  <a:srgbClr val="111111"/>
                </a:solidFill>
                <a:effectLst/>
                <a:latin typeface="Whitney SSm A"/>
              </a:rPr>
              <a:t>Toda la configuración de Apache 2 se encuentra bajo la carpeta </a:t>
            </a:r>
            <a:r>
              <a:rPr lang="es-ES" b="0" i="1" dirty="0">
                <a:solidFill>
                  <a:srgbClr val="111111"/>
                </a:solidFill>
                <a:effectLst/>
                <a:latin typeface="Whitney SSm A"/>
              </a:rPr>
              <a:t>/</a:t>
            </a:r>
            <a:r>
              <a:rPr lang="es-ES" b="0" i="1" dirty="0" err="1">
                <a:solidFill>
                  <a:srgbClr val="111111"/>
                </a:solidFill>
                <a:effectLst/>
                <a:latin typeface="Whitney SSm A"/>
              </a:rPr>
              <a:t>var</a:t>
            </a:r>
            <a:r>
              <a:rPr lang="es-ES" b="0" i="1" dirty="0">
                <a:solidFill>
                  <a:srgbClr val="111111"/>
                </a:solidFill>
                <a:effectLst/>
                <a:latin typeface="Whitney SSm A"/>
              </a:rPr>
              <a:t>/apache2</a:t>
            </a:r>
            <a:r>
              <a:rPr lang="es-ES" b="0" i="0" dirty="0">
                <a:solidFill>
                  <a:srgbClr val="111111"/>
                </a:solidFill>
                <a:effectLst/>
                <a:latin typeface="Whitney SSm A"/>
              </a:rPr>
              <a:t>. Los archivos de configuración para los virtual hosts se encuentran dentro de dos carpetas en particular:</a:t>
            </a:r>
          </a:p>
          <a:p>
            <a:pPr algn="l">
              <a:buFont typeface="+mj-lt"/>
              <a:buAutoNum type="arabicPeriod"/>
            </a:pPr>
            <a:r>
              <a:rPr lang="es-ES" b="0" i="1" dirty="0">
                <a:solidFill>
                  <a:srgbClr val="111111"/>
                </a:solidFill>
                <a:effectLst/>
                <a:latin typeface="Whitney SSm A"/>
              </a:rPr>
              <a:t>/</a:t>
            </a:r>
            <a:r>
              <a:rPr lang="es-ES" b="0" i="1" dirty="0" err="1">
                <a:solidFill>
                  <a:srgbClr val="111111"/>
                </a:solidFill>
                <a:effectLst/>
                <a:latin typeface="Whitney SSm A"/>
              </a:rPr>
              <a:t>var</a:t>
            </a:r>
            <a:r>
              <a:rPr lang="es-ES" b="0" i="1" dirty="0">
                <a:solidFill>
                  <a:srgbClr val="111111"/>
                </a:solidFill>
                <a:effectLst/>
                <a:latin typeface="Whitney SSm A"/>
              </a:rPr>
              <a:t>/apache2/sites-</a:t>
            </a:r>
            <a:r>
              <a:rPr lang="es-ES" b="0" i="1" dirty="0" err="1">
                <a:solidFill>
                  <a:srgbClr val="111111"/>
                </a:solidFill>
                <a:effectLst/>
                <a:latin typeface="Whitney SSm A"/>
              </a:rPr>
              <a:t>available</a:t>
            </a:r>
            <a:r>
              <a:rPr lang="es-ES" b="0" i="0" dirty="0">
                <a:solidFill>
                  <a:srgbClr val="111111"/>
                </a:solidFill>
                <a:effectLst/>
                <a:latin typeface="Whitney SSm A"/>
              </a:rPr>
              <a:t>. En esta carpeta se encuentran todos los archivos de configuración de los hosts virtuales, cada host se corresponde con un archivo.</a:t>
            </a:r>
          </a:p>
          <a:p>
            <a:pPr algn="l">
              <a:buFont typeface="+mj-lt"/>
              <a:buAutoNum type="arabicPeriod"/>
            </a:pPr>
            <a:r>
              <a:rPr lang="es-ES" b="0" i="1" dirty="0">
                <a:solidFill>
                  <a:srgbClr val="111111"/>
                </a:solidFill>
                <a:effectLst/>
                <a:latin typeface="Whitney SSm A"/>
              </a:rPr>
              <a:t>/</a:t>
            </a:r>
            <a:r>
              <a:rPr lang="es-ES" b="0" i="1" dirty="0" err="1">
                <a:solidFill>
                  <a:srgbClr val="111111"/>
                </a:solidFill>
                <a:effectLst/>
                <a:latin typeface="Whitney SSm A"/>
              </a:rPr>
              <a:t>var</a:t>
            </a:r>
            <a:r>
              <a:rPr lang="es-ES" b="0" i="1" dirty="0">
                <a:solidFill>
                  <a:srgbClr val="111111"/>
                </a:solidFill>
                <a:effectLst/>
                <a:latin typeface="Whitney SSm A"/>
              </a:rPr>
              <a:t>/apache2/sites-</a:t>
            </a:r>
            <a:r>
              <a:rPr lang="es-ES" b="0" i="1" dirty="0" err="1">
                <a:solidFill>
                  <a:srgbClr val="111111"/>
                </a:solidFill>
                <a:effectLst/>
                <a:latin typeface="Whitney SSm A"/>
              </a:rPr>
              <a:t>enabled</a:t>
            </a:r>
            <a:r>
              <a:rPr lang="es-ES" b="0" i="0" dirty="0">
                <a:solidFill>
                  <a:srgbClr val="111111"/>
                </a:solidFill>
                <a:effectLst/>
                <a:latin typeface="Whitney SSm A"/>
              </a:rPr>
              <a:t>. En esta carpeta se crearán enlaces simbólicos a los archivos de la carpeta sites-</a:t>
            </a:r>
            <a:r>
              <a:rPr lang="es-ES" b="0" i="0" dirty="0" err="1">
                <a:solidFill>
                  <a:srgbClr val="111111"/>
                </a:solidFill>
                <a:effectLst/>
                <a:latin typeface="Whitney SSm A"/>
              </a:rPr>
              <a:t>available</a:t>
            </a:r>
            <a:r>
              <a:rPr lang="es-ES" b="0" i="0" dirty="0">
                <a:solidFill>
                  <a:srgbClr val="111111"/>
                </a:solidFill>
                <a:effectLst/>
                <a:latin typeface="Whitney SSm A"/>
              </a:rPr>
              <a:t> para los host que queramos activar en cada momento.</a:t>
            </a:r>
          </a:p>
          <a:p>
            <a:pPr algn="l"/>
            <a:r>
              <a:rPr lang="es-ES" b="0" i="0" dirty="0">
                <a:solidFill>
                  <a:srgbClr val="111111"/>
                </a:solidFill>
                <a:effectLst/>
                <a:latin typeface="Whitney SSm A"/>
              </a:rPr>
              <a:t>Con la instalación de Apache, se creará por defecto, el archivo </a:t>
            </a:r>
            <a:r>
              <a:rPr lang="es-ES" b="0" i="1" dirty="0">
                <a:solidFill>
                  <a:srgbClr val="111111"/>
                </a:solidFill>
                <a:effectLst/>
                <a:latin typeface="Whitney SSm A"/>
              </a:rPr>
              <a:t>/</a:t>
            </a:r>
            <a:r>
              <a:rPr lang="es-ES" b="0" i="1" dirty="0" err="1">
                <a:solidFill>
                  <a:srgbClr val="111111"/>
                </a:solidFill>
                <a:effectLst/>
                <a:latin typeface="Whitney SSm A"/>
              </a:rPr>
              <a:t>etc</a:t>
            </a:r>
            <a:r>
              <a:rPr lang="es-ES" b="0" i="1" dirty="0">
                <a:solidFill>
                  <a:srgbClr val="111111"/>
                </a:solidFill>
                <a:effectLst/>
                <a:latin typeface="Whitney SSm A"/>
              </a:rPr>
              <a:t>/apache2/sites-</a:t>
            </a:r>
            <a:r>
              <a:rPr lang="es-ES" b="0" i="1" dirty="0" err="1">
                <a:solidFill>
                  <a:srgbClr val="111111"/>
                </a:solidFill>
                <a:effectLst/>
                <a:latin typeface="Whitney SSm A"/>
              </a:rPr>
              <a:t>available</a:t>
            </a:r>
            <a:r>
              <a:rPr lang="es-ES" b="0" i="1" dirty="0">
                <a:solidFill>
                  <a:srgbClr val="111111"/>
                </a:solidFill>
                <a:effectLst/>
                <a:latin typeface="Whitney SSm A"/>
              </a:rPr>
              <a:t>/000-default.conf</a:t>
            </a:r>
            <a:r>
              <a:rPr lang="es-ES" b="0" i="0" dirty="0">
                <a:solidFill>
                  <a:srgbClr val="111111"/>
                </a:solidFill>
                <a:effectLst/>
                <a:latin typeface="Whitney SSm A"/>
              </a:rPr>
              <a:t> y su correspondiente enlace simbólico en la carpeta </a:t>
            </a:r>
            <a:r>
              <a:rPr lang="es-ES" b="0" i="1" dirty="0">
                <a:solidFill>
                  <a:srgbClr val="111111"/>
                </a:solidFill>
                <a:effectLst/>
                <a:latin typeface="Whitney SSm A"/>
              </a:rPr>
              <a:t>sites-</a:t>
            </a:r>
            <a:r>
              <a:rPr lang="es-ES" b="0" i="1" dirty="0" err="1">
                <a:solidFill>
                  <a:srgbClr val="111111"/>
                </a:solidFill>
                <a:effectLst/>
                <a:latin typeface="Whitney SSm A"/>
              </a:rPr>
              <a:t>enabled</a:t>
            </a:r>
            <a:r>
              <a:rPr lang="es-ES" b="0" i="0" dirty="0">
                <a:solidFill>
                  <a:srgbClr val="111111"/>
                </a:solidFill>
                <a:effectLst/>
                <a:latin typeface="Whitney SSm A"/>
              </a:rPr>
              <a:t> que se encarga de configurar el host virtual por defecto al que accedemos tras instalar Apache.</a:t>
            </a:r>
          </a:p>
          <a:p>
            <a:endParaRPr lang="es-ES" dirty="0"/>
          </a:p>
        </p:txBody>
      </p:sp>
      <p:sp>
        <p:nvSpPr>
          <p:cNvPr id="7" name="Título 6">
            <a:extLst>
              <a:ext uri="{FF2B5EF4-FFF2-40B4-BE49-F238E27FC236}">
                <a16:creationId xmlns:a16="http://schemas.microsoft.com/office/drawing/2014/main" id="{49325D8C-0CC0-7BA6-4B5C-BD101F1D9E5C}"/>
              </a:ext>
            </a:extLst>
          </p:cNvPr>
          <p:cNvSpPr>
            <a:spLocks noGrp="1"/>
          </p:cNvSpPr>
          <p:nvPr>
            <p:ph type="title"/>
          </p:nvPr>
        </p:nvSpPr>
        <p:spPr/>
        <p:txBody>
          <a:bodyPr/>
          <a:lstStyle/>
          <a:p>
            <a:r>
              <a:rPr lang="es-ES" b="0" i="0" dirty="0">
                <a:solidFill>
                  <a:srgbClr val="525252"/>
                </a:solidFill>
                <a:effectLst/>
                <a:latin typeface="Whitney A"/>
              </a:rPr>
              <a:t>Nociones de configuración</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9579295-87CC-DEB1-7BB7-E8CDD5CD0E33}"/>
              </a:ext>
            </a:extLst>
          </p:cNvPr>
          <p:cNvSpPr>
            <a:spLocks noGrp="1"/>
          </p:cNvSpPr>
          <p:nvPr>
            <p:ph type="title"/>
          </p:nvPr>
        </p:nvSpPr>
        <p:spPr/>
        <p:txBody>
          <a:bodyPr/>
          <a:lstStyle/>
          <a:p>
            <a:r>
              <a:rPr lang="es-ES" b="0" i="0" dirty="0">
                <a:solidFill>
                  <a:srgbClr val="525252"/>
                </a:solidFill>
                <a:effectLst/>
                <a:latin typeface="Whitney A"/>
              </a:rPr>
              <a:t>Cómo crear un virtual host</a:t>
            </a:r>
            <a:br>
              <a:rPr lang="es-ES" b="0" i="0" dirty="0">
                <a:solidFill>
                  <a:srgbClr val="525252"/>
                </a:solidFill>
                <a:effectLst/>
                <a:latin typeface="Whitney A"/>
              </a:rPr>
            </a:br>
            <a:endParaRPr lang="es-ES" dirty="0"/>
          </a:p>
        </p:txBody>
      </p:sp>
      <p:sp>
        <p:nvSpPr>
          <p:cNvPr id="7" name="Marcador de texto 6">
            <a:extLst>
              <a:ext uri="{FF2B5EF4-FFF2-40B4-BE49-F238E27FC236}">
                <a16:creationId xmlns:a16="http://schemas.microsoft.com/office/drawing/2014/main" id="{F8E07B99-869E-1FDB-C5B9-E2DD0508E11E}"/>
              </a:ext>
            </a:extLst>
          </p:cNvPr>
          <p:cNvSpPr>
            <a:spLocks noGrp="1"/>
          </p:cNvSpPr>
          <p:nvPr>
            <p:ph type="body" idx="1"/>
          </p:nvPr>
        </p:nvSpPr>
        <p:spPr/>
        <p:txBody>
          <a:bodyPr/>
          <a:lstStyle/>
          <a:p>
            <a:pPr algn="l"/>
            <a:r>
              <a:rPr lang="es-ES" b="0" i="0" dirty="0">
                <a:solidFill>
                  <a:srgbClr val="111111"/>
                </a:solidFill>
                <a:effectLst/>
                <a:latin typeface="Whitney SSm A"/>
              </a:rPr>
              <a:t>Crear host virtuales es una tarea relativamente habitual, así que los señores desarrolladores de Apache nos lo han puesto bastante sencillo.</a:t>
            </a:r>
          </a:p>
          <a:p>
            <a:pPr marL="76200" indent="0">
              <a:buNone/>
            </a:pP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0F6ACAAA-B35B-94E5-176C-69A48986958F}"/>
              </a:ext>
            </a:extLst>
          </p:cNvPr>
          <p:cNvSpPr>
            <a:spLocks noGrp="1"/>
          </p:cNvSpPr>
          <p:nvPr>
            <p:ph type="body" idx="1"/>
          </p:nvPr>
        </p:nvSpPr>
        <p:spPr/>
        <p:txBody>
          <a:bodyPr/>
          <a:lstStyle/>
          <a:p>
            <a:pPr algn="l" rtl="0"/>
            <a:r>
              <a:rPr lang="es-ES" b="0" i="0" dirty="0">
                <a:solidFill>
                  <a:srgbClr val="3A3A3A"/>
                </a:solidFill>
                <a:effectLst/>
                <a:latin typeface="Open Sans" panose="020B0606030504020204" pitchFamily="34" charset="0"/>
              </a:rPr>
              <a:t>Puedes comprobar el estado de Apache en Ubuntu 20.04 en cualquier momento con el comando </a:t>
            </a:r>
          </a:p>
          <a:p>
            <a:pPr algn="l" rtl="0"/>
            <a:endParaRPr lang="es-ES" dirty="0">
              <a:solidFill>
                <a:srgbClr val="3A3A3A"/>
              </a:solidFill>
              <a:latin typeface="Open Sans" panose="020B0606030504020204" pitchFamily="34" charset="0"/>
            </a:endParaRPr>
          </a:p>
          <a:p>
            <a:pPr algn="l" rtl="0"/>
            <a:r>
              <a:rPr lang="es-ES" b="1" i="0" dirty="0" err="1">
                <a:solidFill>
                  <a:schemeClr val="bg2">
                    <a:lumMod val="50000"/>
                  </a:schemeClr>
                </a:solidFill>
                <a:effectLst/>
                <a:latin typeface="inherit"/>
              </a:rPr>
              <a:t>systemctl</a:t>
            </a:r>
            <a:r>
              <a:rPr lang="es-ES" b="1" i="0" dirty="0">
                <a:solidFill>
                  <a:schemeClr val="bg2">
                    <a:lumMod val="50000"/>
                  </a:schemeClr>
                </a:solidFill>
                <a:effectLst/>
                <a:latin typeface="inherit"/>
              </a:rPr>
              <a:t> status apache2</a:t>
            </a:r>
            <a:endParaRPr lang="es-ES" b="1" i="0" dirty="0">
              <a:solidFill>
                <a:schemeClr val="bg2">
                  <a:lumMod val="50000"/>
                </a:schemeClr>
              </a:solidFill>
              <a:effectLst/>
              <a:latin typeface="Inconsolata" pitchFamily="2" charset="0"/>
            </a:endParaRPr>
          </a:p>
          <a:p>
            <a:endParaRPr lang="es-ES" dirty="0"/>
          </a:p>
        </p:txBody>
      </p:sp>
      <p:sp>
        <p:nvSpPr>
          <p:cNvPr id="7" name="Título 6">
            <a:extLst>
              <a:ext uri="{FF2B5EF4-FFF2-40B4-BE49-F238E27FC236}">
                <a16:creationId xmlns:a16="http://schemas.microsoft.com/office/drawing/2014/main" id="{F8B74649-FFD7-CCD8-21CE-F9C64D25AF17}"/>
              </a:ext>
            </a:extLst>
          </p:cNvPr>
          <p:cNvSpPr>
            <a:spLocks noGrp="1"/>
          </p:cNvSpPr>
          <p:nvPr>
            <p:ph type="title"/>
          </p:nvPr>
        </p:nvSpPr>
        <p:spPr/>
        <p:txBody>
          <a:bodyPr/>
          <a:lstStyle/>
          <a:p>
            <a:r>
              <a:rPr lang="es-ES" dirty="0"/>
              <a:t>Algunas comprobaciones</a:t>
            </a:r>
          </a:p>
        </p:txBody>
      </p:sp>
      <p:pic>
        <p:nvPicPr>
          <p:cNvPr id="1026" name="Picture 2" descr="como instalar apache en ubuntu 20.04 lts focal fossa">
            <a:extLst>
              <a:ext uri="{FF2B5EF4-FFF2-40B4-BE49-F238E27FC236}">
                <a16:creationId xmlns:a16="http://schemas.microsoft.com/office/drawing/2014/main" id="{514DE71B-2754-273A-4F13-908F004D0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922250"/>
            <a:ext cx="4968552" cy="2773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5781705-B52E-C4F6-9638-F63433C629AE}"/>
              </a:ext>
            </a:extLst>
          </p:cNvPr>
          <p:cNvSpPr>
            <a:spLocks noGrp="1"/>
          </p:cNvSpPr>
          <p:nvPr>
            <p:ph type="body" idx="1"/>
          </p:nvPr>
        </p:nvSpPr>
        <p:spPr/>
        <p:txBody>
          <a:bodyPr/>
          <a:lstStyle/>
          <a:p>
            <a:pPr algn="l"/>
            <a:r>
              <a:rPr lang="es-ES" b="0" i="0" dirty="0">
                <a:solidFill>
                  <a:srgbClr val="3A3A3A"/>
                </a:solidFill>
                <a:effectLst/>
                <a:latin typeface="Open Sans" panose="020B0606030504020204" pitchFamily="34" charset="0"/>
              </a:rPr>
              <a:t>Para averiguar la versión de Apache que tenemos instalada en Ubuntu 20.04 podemos usar el comando </a:t>
            </a:r>
            <a:r>
              <a:rPr lang="es-ES" b="0" i="1" dirty="0" err="1">
                <a:solidFill>
                  <a:srgbClr val="3A3A3A"/>
                </a:solidFill>
                <a:effectLst/>
                <a:latin typeface="Open Sans" panose="020B0606030504020204" pitchFamily="34" charset="0"/>
              </a:rPr>
              <a:t>apachectl</a:t>
            </a:r>
            <a:r>
              <a:rPr lang="es-ES" b="0" i="0" dirty="0">
                <a:solidFill>
                  <a:srgbClr val="3A3A3A"/>
                </a:solidFill>
                <a:effectLst/>
                <a:latin typeface="Open Sans" panose="020B0606030504020204" pitchFamily="34" charset="0"/>
              </a:rPr>
              <a:t>:</a:t>
            </a:r>
          </a:p>
          <a:p>
            <a:pPr algn="l"/>
            <a:endParaRPr lang="es-ES" b="0" i="0" dirty="0">
              <a:solidFill>
                <a:srgbClr val="3A3A3A"/>
              </a:solidFill>
              <a:effectLst/>
              <a:latin typeface="Open Sans" panose="020B0606030504020204" pitchFamily="34" charset="0"/>
            </a:endParaRPr>
          </a:p>
          <a:p>
            <a:pPr algn="l" rtl="0"/>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apachectl</a:t>
            </a:r>
            <a:r>
              <a:rPr lang="es-ES" b="0" i="0" dirty="0">
                <a:solidFill>
                  <a:schemeClr val="bg2">
                    <a:lumMod val="25000"/>
                  </a:schemeClr>
                </a:solidFill>
                <a:effectLst/>
                <a:latin typeface="inherit"/>
              </a:rPr>
              <a:t> -v</a:t>
            </a:r>
            <a:endParaRPr lang="es-ES" b="0" i="0" dirty="0">
              <a:solidFill>
                <a:schemeClr val="bg2">
                  <a:lumMod val="25000"/>
                </a:schemeClr>
              </a:solidFill>
              <a:effectLst/>
              <a:latin typeface="Inconsolata" pitchFamily="1" charset="0"/>
            </a:endParaRPr>
          </a:p>
          <a:p>
            <a:pPr algn="l" rtl="0"/>
            <a:r>
              <a:rPr lang="es-ES" b="0" i="0" dirty="0">
                <a:solidFill>
                  <a:schemeClr val="bg2">
                    <a:lumMod val="25000"/>
                  </a:schemeClr>
                </a:solidFill>
                <a:effectLst/>
                <a:latin typeface="inherit"/>
              </a:rPr>
              <a:t>Server </a:t>
            </a:r>
            <a:r>
              <a:rPr lang="es-ES" b="0" i="0" dirty="0" err="1">
                <a:solidFill>
                  <a:schemeClr val="bg2">
                    <a:lumMod val="25000"/>
                  </a:schemeClr>
                </a:solidFill>
                <a:effectLst/>
                <a:latin typeface="inherit"/>
              </a:rPr>
              <a:t>version</a:t>
            </a:r>
            <a:r>
              <a:rPr lang="es-ES" b="0" i="0" dirty="0">
                <a:solidFill>
                  <a:schemeClr val="bg2">
                    <a:lumMod val="25000"/>
                  </a:schemeClr>
                </a:solidFill>
                <a:effectLst/>
                <a:latin typeface="inherit"/>
              </a:rPr>
              <a:t>: Apache/2.4.41 (Ubuntu)</a:t>
            </a:r>
            <a:endParaRPr lang="es-ES" b="0" i="0" dirty="0">
              <a:solidFill>
                <a:schemeClr val="bg2">
                  <a:lumMod val="25000"/>
                </a:schemeClr>
              </a:solidFill>
              <a:effectLst/>
              <a:latin typeface="Inconsolata" pitchFamily="1" charset="0"/>
            </a:endParaRPr>
          </a:p>
          <a:p>
            <a:pPr algn="l" rtl="0"/>
            <a:r>
              <a:rPr lang="es-ES" b="0" i="0" dirty="0">
                <a:solidFill>
                  <a:schemeClr val="bg2">
                    <a:lumMod val="25000"/>
                  </a:schemeClr>
                </a:solidFill>
                <a:effectLst/>
                <a:latin typeface="inherit"/>
              </a:rPr>
              <a:t>Server </a:t>
            </a:r>
            <a:r>
              <a:rPr lang="es-ES" b="0" i="0" dirty="0" err="1">
                <a:solidFill>
                  <a:schemeClr val="bg2">
                    <a:lumMod val="25000"/>
                  </a:schemeClr>
                </a:solidFill>
                <a:effectLst/>
                <a:latin typeface="inherit"/>
              </a:rPr>
              <a:t>built</a:t>
            </a:r>
            <a:r>
              <a:rPr lang="es-ES" b="0" i="0" dirty="0">
                <a:solidFill>
                  <a:schemeClr val="bg2">
                    <a:lumMod val="25000"/>
                  </a:schemeClr>
                </a:solidFill>
                <a:effectLst/>
                <a:latin typeface="inherit"/>
              </a:rPr>
              <a:t>: 2020-04-13T17:19:17</a:t>
            </a:r>
            <a:endParaRPr lang="es-ES" b="0" i="0" dirty="0">
              <a:solidFill>
                <a:schemeClr val="bg2">
                  <a:lumMod val="25000"/>
                </a:schemeClr>
              </a:solidFill>
              <a:effectLst/>
              <a:latin typeface="Inconsolata" pitchFamily="1" charset="0"/>
            </a:endParaRPr>
          </a:p>
          <a:p>
            <a:endParaRPr lang="es-ES" dirty="0"/>
          </a:p>
        </p:txBody>
      </p:sp>
      <p:sp>
        <p:nvSpPr>
          <p:cNvPr id="7" name="Título 6">
            <a:extLst>
              <a:ext uri="{FF2B5EF4-FFF2-40B4-BE49-F238E27FC236}">
                <a16:creationId xmlns:a16="http://schemas.microsoft.com/office/drawing/2014/main" id="{A517874E-68E9-12BD-D7C3-C70F556AF2A6}"/>
              </a:ext>
            </a:extLst>
          </p:cNvPr>
          <p:cNvSpPr>
            <a:spLocks noGrp="1"/>
          </p:cNvSpPr>
          <p:nvPr>
            <p:ph type="title"/>
          </p:nvPr>
        </p:nvSpPr>
        <p:spPr/>
        <p:txBody>
          <a:bodyPr/>
          <a:lstStyle/>
          <a:p>
            <a:endParaRPr lang="es-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F05718CF-80B3-EE82-CA87-A2FCCCF17541}"/>
              </a:ext>
            </a:extLst>
          </p:cNvPr>
          <p:cNvSpPr>
            <a:spLocks noGrp="1"/>
          </p:cNvSpPr>
          <p:nvPr>
            <p:ph type="body" idx="1"/>
          </p:nvPr>
        </p:nvSpPr>
        <p:spPr/>
        <p:txBody>
          <a:bodyPr/>
          <a:lstStyle/>
          <a:p>
            <a:pPr algn="l"/>
            <a:r>
              <a:rPr lang="es-ES" b="0" i="0" dirty="0">
                <a:solidFill>
                  <a:srgbClr val="3A3A3A"/>
                </a:solidFill>
                <a:effectLst/>
                <a:latin typeface="Open Sans" panose="020B0606030504020204" pitchFamily="34" charset="0"/>
              </a:rPr>
              <a:t>Para permitir el acceso web estándar, protocolo HTTP, añadiremos la siguiente regla:</a:t>
            </a:r>
          </a:p>
          <a:p>
            <a:pPr algn="l"/>
            <a:endParaRPr lang="es-ES" b="0" i="0" dirty="0">
              <a:solidFill>
                <a:srgbClr val="3A3A3A"/>
              </a:solidFill>
              <a:effectLst/>
              <a:latin typeface="Open Sans" panose="020B0606030504020204" pitchFamily="34" charset="0"/>
            </a:endParaRPr>
          </a:p>
          <a:p>
            <a:pPr algn="l" rtl="0"/>
            <a:r>
              <a:rPr lang="es-ES" b="0" i="0" dirty="0">
                <a:solidFill>
                  <a:schemeClr val="bg2">
                    <a:lumMod val="25000"/>
                  </a:schemeClr>
                </a:solidFill>
                <a:effectLst/>
                <a:latin typeface="inherit"/>
              </a:rPr>
              <a:t>~$ sudo </a:t>
            </a:r>
            <a:r>
              <a:rPr lang="es-ES" b="0" i="0" dirty="0" err="1">
                <a:solidFill>
                  <a:schemeClr val="bg2">
                    <a:lumMod val="25000"/>
                  </a:schemeClr>
                </a:solidFill>
                <a:effectLst/>
                <a:latin typeface="inherit"/>
              </a:rPr>
              <a:t>ufw</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allow</a:t>
            </a:r>
            <a:r>
              <a:rPr lang="es-ES" b="0" i="0" dirty="0">
                <a:solidFill>
                  <a:schemeClr val="bg2">
                    <a:lumMod val="25000"/>
                  </a:schemeClr>
                </a:solidFill>
                <a:effectLst/>
                <a:latin typeface="inherit"/>
              </a:rPr>
              <a:t> http</a:t>
            </a:r>
            <a:endParaRPr lang="es-ES" b="0" i="0" dirty="0">
              <a:solidFill>
                <a:schemeClr val="bg2">
                  <a:lumMod val="25000"/>
                </a:schemeClr>
              </a:solidFill>
              <a:effectLst/>
              <a:latin typeface="Inconsolata" pitchFamily="1" charset="0"/>
            </a:endParaRPr>
          </a:p>
          <a:p>
            <a:pPr algn="l"/>
            <a:r>
              <a:rPr lang="es-ES" b="0" i="0" dirty="0">
                <a:solidFill>
                  <a:srgbClr val="3A3A3A"/>
                </a:solidFill>
                <a:effectLst/>
                <a:latin typeface="Open Sans" panose="020B0606030504020204" pitchFamily="34" charset="0"/>
              </a:rPr>
              <a:t>Y si vas a ofrecer conexiones cifradas mediante HTTPS añadiremos esta otra regla:</a:t>
            </a:r>
          </a:p>
          <a:p>
            <a:pPr algn="l" rtl="0"/>
            <a:endParaRPr lang="es-ES" b="0" i="0" dirty="0">
              <a:solidFill>
                <a:schemeClr val="bg2">
                  <a:lumMod val="25000"/>
                </a:schemeClr>
              </a:solidFill>
              <a:effectLst/>
              <a:latin typeface="inherit"/>
            </a:endParaRPr>
          </a:p>
          <a:p>
            <a:pPr algn="l" rtl="0"/>
            <a:r>
              <a:rPr lang="es-ES" b="0" i="0" dirty="0">
                <a:solidFill>
                  <a:schemeClr val="bg2">
                    <a:lumMod val="25000"/>
                  </a:schemeClr>
                </a:solidFill>
                <a:effectLst/>
                <a:latin typeface="inherit"/>
              </a:rPr>
              <a:t>~$ sudo </a:t>
            </a:r>
            <a:r>
              <a:rPr lang="es-ES" b="0" i="0" dirty="0" err="1">
                <a:solidFill>
                  <a:schemeClr val="bg2">
                    <a:lumMod val="25000"/>
                  </a:schemeClr>
                </a:solidFill>
                <a:effectLst/>
                <a:latin typeface="inherit"/>
              </a:rPr>
              <a:t>ufw</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allow</a:t>
            </a:r>
            <a:r>
              <a:rPr lang="es-ES" b="0" i="0" dirty="0">
                <a:solidFill>
                  <a:schemeClr val="bg2">
                    <a:lumMod val="25000"/>
                  </a:schemeClr>
                </a:solidFill>
                <a:effectLst/>
                <a:latin typeface="inherit"/>
              </a:rPr>
              <a:t> https</a:t>
            </a:r>
            <a:endParaRPr lang="es-ES" b="0" i="0" dirty="0">
              <a:solidFill>
                <a:schemeClr val="bg2">
                  <a:lumMod val="25000"/>
                </a:schemeClr>
              </a:solidFill>
              <a:effectLst/>
              <a:latin typeface="Inconsolata" pitchFamily="1" charset="0"/>
            </a:endParaRPr>
          </a:p>
          <a:p>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41E1CD9-3EEB-9CB7-552C-8C0DDF139A42}"/>
              </a:ext>
            </a:extLst>
          </p:cNvPr>
          <p:cNvSpPr>
            <a:spLocks noGrp="1"/>
          </p:cNvSpPr>
          <p:nvPr>
            <p:ph type="body" idx="1"/>
          </p:nvPr>
        </p:nvSpPr>
        <p:spPr>
          <a:xfrm>
            <a:off x="0" y="-20538"/>
            <a:ext cx="9108504" cy="3017520"/>
          </a:xfrm>
        </p:spPr>
        <p:txBody>
          <a:bodyPr/>
          <a:lstStyle/>
          <a:p>
            <a:pPr algn="l"/>
            <a:r>
              <a:rPr lang="es-ES" b="0" i="0" dirty="0">
                <a:solidFill>
                  <a:srgbClr val="3A3A3A"/>
                </a:solidFill>
                <a:effectLst/>
                <a:latin typeface="Open Sans" panose="020B0606030504020204" pitchFamily="34" charset="0"/>
              </a:rPr>
              <a:t>Para </a:t>
            </a:r>
            <a:r>
              <a:rPr lang="es-ES" b="1" i="0" dirty="0">
                <a:solidFill>
                  <a:srgbClr val="3A3A3A"/>
                </a:solidFill>
                <a:effectLst/>
                <a:latin typeface="Open Sans" panose="020B0606030504020204" pitchFamily="34" charset="0"/>
              </a:rPr>
              <a:t>configurar Apache en Ubuntu 20.04</a:t>
            </a:r>
            <a:r>
              <a:rPr lang="es-ES" b="0" i="0" dirty="0">
                <a:solidFill>
                  <a:srgbClr val="3A3A3A"/>
                </a:solidFill>
                <a:effectLst/>
                <a:latin typeface="Open Sans" panose="020B0606030504020204" pitchFamily="34" charset="0"/>
              </a:rPr>
              <a:t> tendremos que trabajar sobre sus archivos de configuración, organizados bajo la ruta </a:t>
            </a:r>
            <a:r>
              <a:rPr lang="es-ES" b="0" i="1" dirty="0">
                <a:solidFill>
                  <a:srgbClr val="3A3A3A"/>
                </a:solidFill>
                <a:effectLst/>
                <a:latin typeface="Open Sans" panose="020B0606030504020204" pitchFamily="34" charset="0"/>
              </a:rPr>
              <a:t>/</a:t>
            </a:r>
            <a:r>
              <a:rPr lang="es-ES" b="0" i="1" dirty="0" err="1">
                <a:solidFill>
                  <a:srgbClr val="3A3A3A"/>
                </a:solidFill>
                <a:effectLst/>
                <a:latin typeface="Open Sans" panose="020B0606030504020204" pitchFamily="34" charset="0"/>
              </a:rPr>
              <a:t>etc</a:t>
            </a:r>
            <a:r>
              <a:rPr lang="es-ES" b="0" i="1" dirty="0">
                <a:solidFill>
                  <a:srgbClr val="3A3A3A"/>
                </a:solidFill>
                <a:effectLst/>
                <a:latin typeface="Open Sans" panose="020B0606030504020204" pitchFamily="34" charset="0"/>
              </a:rPr>
              <a:t>/apache2</a:t>
            </a:r>
            <a:r>
              <a:rPr lang="es-ES" b="0" i="0" dirty="0">
                <a:solidFill>
                  <a:srgbClr val="3A3A3A"/>
                </a:solidFill>
                <a:effectLst/>
                <a:latin typeface="Open Sans" panose="020B0606030504020204" pitchFamily="34" charset="0"/>
              </a:rPr>
              <a:t>.</a:t>
            </a:r>
          </a:p>
          <a:p>
            <a:pPr algn="l"/>
            <a:r>
              <a:rPr lang="es-ES" b="0" i="0" dirty="0">
                <a:solidFill>
                  <a:srgbClr val="3A3A3A"/>
                </a:solidFill>
                <a:effectLst/>
                <a:latin typeface="Open Sans" panose="020B0606030504020204" pitchFamily="34" charset="0"/>
              </a:rPr>
              <a:t>Vamos a editar el fichero de configuración principal:</a:t>
            </a:r>
          </a:p>
          <a:p>
            <a:pPr algn="l"/>
            <a:endParaRPr lang="es-ES" b="0" i="0" dirty="0">
              <a:solidFill>
                <a:srgbClr val="3A3A3A"/>
              </a:solidFill>
              <a:effectLst/>
              <a:latin typeface="Open Sans" panose="020B0606030504020204" pitchFamily="34" charset="0"/>
            </a:endParaRPr>
          </a:p>
          <a:p>
            <a:pPr algn="l" rtl="0"/>
            <a:r>
              <a:rPr lang="es-ES" b="0" i="0" dirty="0">
                <a:solidFill>
                  <a:schemeClr val="bg2">
                    <a:lumMod val="25000"/>
                  </a:schemeClr>
                </a:solidFill>
                <a:effectLst/>
                <a:latin typeface="inherit"/>
              </a:rPr>
              <a:t>~$ sudo nano /</a:t>
            </a:r>
            <a:r>
              <a:rPr lang="es-ES" b="0" i="0" dirty="0" err="1">
                <a:solidFill>
                  <a:schemeClr val="bg2">
                    <a:lumMod val="25000"/>
                  </a:schemeClr>
                </a:solidFill>
                <a:effectLst/>
                <a:latin typeface="inherit"/>
              </a:rPr>
              <a:t>etc</a:t>
            </a:r>
            <a:r>
              <a:rPr lang="es-ES" b="0" i="0" dirty="0">
                <a:solidFill>
                  <a:schemeClr val="bg2">
                    <a:lumMod val="25000"/>
                  </a:schemeClr>
                </a:solidFill>
                <a:effectLst/>
                <a:latin typeface="inherit"/>
              </a:rPr>
              <a:t>/apache2/apache2.conf</a:t>
            </a:r>
            <a:endParaRPr lang="es-ES" b="0" i="0" dirty="0">
              <a:solidFill>
                <a:schemeClr val="bg2">
                  <a:lumMod val="25000"/>
                </a:schemeClr>
              </a:solidFill>
              <a:effectLst/>
              <a:latin typeface="Inconsolata" pitchFamily="1" charset="0"/>
            </a:endParaRP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Y al principio del archivo incluiremos una directiva </a:t>
            </a:r>
            <a:r>
              <a:rPr lang="es-ES" b="0" i="1" dirty="0" err="1">
                <a:solidFill>
                  <a:srgbClr val="3A3A3A"/>
                </a:solidFill>
                <a:effectLst/>
                <a:latin typeface="Open Sans" panose="020B0606030504020204" pitchFamily="34" charset="0"/>
              </a:rPr>
              <a:t>ServerName</a:t>
            </a:r>
            <a:r>
              <a:rPr lang="es-ES" b="0" i="0" dirty="0">
                <a:solidFill>
                  <a:srgbClr val="3A3A3A"/>
                </a:solidFill>
                <a:effectLst/>
                <a:latin typeface="Open Sans" panose="020B0606030504020204" pitchFamily="34" charset="0"/>
              </a:rPr>
              <a:t>:</a:t>
            </a:r>
          </a:p>
          <a:p>
            <a:pPr algn="l" rtl="0"/>
            <a:r>
              <a:rPr lang="es-ES" b="0" i="0" dirty="0">
                <a:solidFill>
                  <a:srgbClr val="CFD5E0"/>
                </a:solidFill>
                <a:effectLst/>
                <a:latin typeface="inherit"/>
              </a:rPr>
              <a:t>...</a:t>
            </a:r>
            <a:endParaRPr lang="es-ES" b="0" i="0" dirty="0">
              <a:solidFill>
                <a:srgbClr val="596174"/>
              </a:solidFill>
              <a:effectLst/>
              <a:latin typeface="Inconsolata" pitchFamily="1" charset="0"/>
            </a:endParaRPr>
          </a:p>
          <a:p>
            <a:pPr algn="l" rtl="0"/>
            <a:r>
              <a:rPr lang="es-ES" b="0" i="0" dirty="0" err="1">
                <a:solidFill>
                  <a:schemeClr val="bg2">
                    <a:lumMod val="25000"/>
                  </a:schemeClr>
                </a:solidFill>
                <a:effectLst/>
                <a:latin typeface="inherit"/>
              </a:rPr>
              <a:t>ServerName</a:t>
            </a:r>
            <a:r>
              <a:rPr lang="es-ES" b="0" i="0" dirty="0">
                <a:solidFill>
                  <a:schemeClr val="bg2">
                    <a:lumMod val="25000"/>
                  </a:schemeClr>
                </a:solidFill>
                <a:effectLst/>
                <a:latin typeface="inherit"/>
              </a:rPr>
              <a:t> ubuntu2004.local</a:t>
            </a:r>
            <a:endParaRPr lang="es-ES" b="0" i="0" dirty="0">
              <a:solidFill>
                <a:schemeClr val="bg2">
                  <a:lumMod val="25000"/>
                </a:schemeClr>
              </a:solidFill>
              <a:effectLst/>
              <a:latin typeface="Inconsolata" pitchFamily="1" charset="0"/>
            </a:endParaRPr>
          </a:p>
          <a:p>
            <a:pPr algn="l" rtl="0"/>
            <a:r>
              <a:rPr lang="es-ES" b="0" i="0" dirty="0">
                <a:solidFill>
                  <a:srgbClr val="CFD5E0"/>
                </a:solidFill>
                <a:effectLst/>
                <a:latin typeface="inherit"/>
              </a:rPr>
              <a:t>...</a:t>
            </a:r>
            <a:endParaRPr lang="es-ES" b="0" i="0" dirty="0">
              <a:solidFill>
                <a:srgbClr val="596174"/>
              </a:solidFill>
              <a:effectLst/>
              <a:latin typeface="Inconsolata" pitchFamily="1" charset="0"/>
            </a:endParaRPr>
          </a:p>
          <a:p>
            <a:pPr algn="l"/>
            <a:r>
              <a:rPr lang="es-ES" b="0" i="0" dirty="0">
                <a:solidFill>
                  <a:srgbClr val="3A3A3A"/>
                </a:solidFill>
                <a:effectLst/>
                <a:latin typeface="Open Sans" panose="020B0606030504020204" pitchFamily="34" charset="0"/>
              </a:rPr>
              <a:t>El valor de esta directiva puede ser el dominio principal del servidor, su nombre de máquina o incluso su dirección IP. El caso es que mientras no esté configurada, se lanzarán avisos en los registros de que no se puede resolver su valor.</a:t>
            </a:r>
          </a:p>
          <a:p>
            <a:pPr algn="l"/>
            <a:r>
              <a:rPr lang="es-ES" b="0" i="0" dirty="0">
                <a:solidFill>
                  <a:srgbClr val="3A3A3A"/>
                </a:solidFill>
                <a:effectLst/>
                <a:latin typeface="Open Sans" panose="020B0606030504020204" pitchFamily="34" charset="0"/>
              </a:rPr>
              <a:t>Guardados los cambios, recargaremos la configuración de Apache:</a:t>
            </a:r>
          </a:p>
          <a:p>
            <a:pPr algn="l"/>
            <a:endParaRPr lang="es-ES" b="0" i="0" dirty="0">
              <a:solidFill>
                <a:srgbClr val="3A3A3A"/>
              </a:solidFill>
              <a:effectLst/>
              <a:latin typeface="Open Sans" panose="020B0606030504020204" pitchFamily="34" charset="0"/>
            </a:endParaRPr>
          </a:p>
          <a:p>
            <a:pPr algn="l" rtl="0"/>
            <a:r>
              <a:rPr lang="es-ES" b="0" i="0" dirty="0">
                <a:solidFill>
                  <a:schemeClr val="bg2">
                    <a:lumMod val="25000"/>
                  </a:schemeClr>
                </a:solidFill>
                <a:effectLst/>
                <a:latin typeface="inherit"/>
              </a:rPr>
              <a:t>~$ sudo </a:t>
            </a:r>
            <a:r>
              <a:rPr lang="es-ES" b="0" i="0" dirty="0" err="1">
                <a:solidFill>
                  <a:schemeClr val="bg2">
                    <a:lumMod val="25000"/>
                  </a:schemeClr>
                </a:solidFill>
                <a:effectLst/>
                <a:latin typeface="inherit"/>
              </a:rPr>
              <a:t>systemctl</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reload</a:t>
            </a:r>
            <a:r>
              <a:rPr lang="es-ES" b="0" i="0" dirty="0">
                <a:solidFill>
                  <a:schemeClr val="bg2">
                    <a:lumMod val="25000"/>
                  </a:schemeClr>
                </a:solidFill>
                <a:effectLst/>
                <a:latin typeface="inherit"/>
              </a:rPr>
              <a:t> apache2</a:t>
            </a:r>
            <a:endParaRPr lang="es-ES" b="0" i="0" dirty="0">
              <a:solidFill>
                <a:schemeClr val="bg2">
                  <a:lumMod val="25000"/>
                </a:schemeClr>
              </a:solidFill>
              <a:effectLst/>
              <a:latin typeface="Inconsolata" pitchFamily="1" charset="0"/>
            </a:endParaRPr>
          </a:p>
          <a:p>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37F2E438-015A-6375-DA6D-410C816AB456}"/>
              </a:ext>
            </a:extLst>
          </p:cNvPr>
          <p:cNvSpPr>
            <a:spLocks noGrp="1"/>
          </p:cNvSpPr>
          <p:nvPr>
            <p:ph type="body" idx="1"/>
          </p:nvPr>
        </p:nvSpPr>
        <p:spPr>
          <a:xfrm>
            <a:off x="179512" y="1384301"/>
            <a:ext cx="8712968" cy="3017520"/>
          </a:xfrm>
        </p:spPr>
        <p:txBody>
          <a:bodyPr/>
          <a:lstStyle/>
          <a:p>
            <a:r>
              <a:rPr lang="es-ES" b="0" i="0" dirty="0">
                <a:solidFill>
                  <a:srgbClr val="3A3A3A"/>
                </a:solidFill>
                <a:effectLst/>
                <a:latin typeface="Open Sans" panose="020B0606030504020204" pitchFamily="34" charset="0"/>
              </a:rPr>
              <a:t>Existen más archivos de configuración, muchos organizados en subdirectorios. Los archivos de configuraciones adicionales, módulos de Apache y servidores virtuales se guardan en los directorios </a:t>
            </a:r>
            <a:r>
              <a:rPr lang="es-ES" b="0" i="1" dirty="0" err="1">
                <a:solidFill>
                  <a:srgbClr val="3A3A3A"/>
                </a:solidFill>
                <a:effectLst/>
                <a:latin typeface="Open Sans" panose="020B0606030504020204" pitchFamily="34" charset="0"/>
              </a:rPr>
              <a:t>conf-available</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a:t>
            </a:r>
            <a:r>
              <a:rPr lang="es-ES" b="0" i="1" dirty="0">
                <a:solidFill>
                  <a:srgbClr val="3A3A3A"/>
                </a:solidFill>
                <a:effectLst/>
                <a:latin typeface="Open Sans" panose="020B0606030504020204" pitchFamily="34" charset="0"/>
              </a:rPr>
              <a:t>mods-</a:t>
            </a:r>
            <a:r>
              <a:rPr lang="es-ES" b="0" i="1" dirty="0" err="1">
                <a:solidFill>
                  <a:srgbClr val="3A3A3A"/>
                </a:solidFill>
                <a:effectLst/>
                <a:latin typeface="Open Sans" panose="020B0606030504020204" pitchFamily="34" charset="0"/>
              </a:rPr>
              <a:t>available</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y </a:t>
            </a:r>
            <a:r>
              <a:rPr lang="es-ES" b="0" i="1" dirty="0">
                <a:solidFill>
                  <a:srgbClr val="3A3A3A"/>
                </a:solidFill>
                <a:effectLst/>
                <a:latin typeface="Open Sans" panose="020B0606030504020204" pitchFamily="34" charset="0"/>
              </a:rPr>
              <a:t>sites-</a:t>
            </a:r>
            <a:r>
              <a:rPr lang="es-ES" b="0" i="1" dirty="0" err="1">
                <a:solidFill>
                  <a:srgbClr val="3A3A3A"/>
                </a:solidFill>
                <a:effectLst/>
                <a:latin typeface="Open Sans" panose="020B0606030504020204" pitchFamily="34" charset="0"/>
              </a:rPr>
              <a:t>available</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respectivamente. Pero estos archivos no son tenidos en cuenta por Apache a no ser que existan enlaces simbólicos en los subdirectorios </a:t>
            </a:r>
            <a:r>
              <a:rPr lang="es-ES" b="0" i="1" dirty="0" err="1">
                <a:solidFill>
                  <a:srgbClr val="3A3A3A"/>
                </a:solidFill>
                <a:effectLst/>
                <a:latin typeface="Open Sans" panose="020B0606030504020204" pitchFamily="34" charset="0"/>
              </a:rPr>
              <a:t>conf-enabled</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a:t>
            </a:r>
            <a:r>
              <a:rPr lang="es-ES" b="0" i="1" dirty="0">
                <a:solidFill>
                  <a:srgbClr val="3A3A3A"/>
                </a:solidFill>
                <a:effectLst/>
                <a:latin typeface="Open Sans" panose="020B0606030504020204" pitchFamily="34" charset="0"/>
              </a:rPr>
              <a:t>mods-</a:t>
            </a:r>
            <a:r>
              <a:rPr lang="es-ES" b="0" i="1" dirty="0" err="1">
                <a:solidFill>
                  <a:srgbClr val="3A3A3A"/>
                </a:solidFill>
                <a:effectLst/>
                <a:latin typeface="Open Sans" panose="020B0606030504020204" pitchFamily="34" charset="0"/>
              </a:rPr>
              <a:t>enabled</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y </a:t>
            </a:r>
            <a:r>
              <a:rPr lang="es-ES" b="0" i="1" dirty="0">
                <a:solidFill>
                  <a:srgbClr val="3A3A3A"/>
                </a:solidFill>
                <a:effectLst/>
                <a:latin typeface="Open Sans" panose="020B0606030504020204" pitchFamily="34" charset="0"/>
              </a:rPr>
              <a:t>sites-</a:t>
            </a:r>
            <a:r>
              <a:rPr lang="es-ES" b="0" i="1" dirty="0" err="1">
                <a:solidFill>
                  <a:srgbClr val="3A3A3A"/>
                </a:solidFill>
                <a:effectLst/>
                <a:latin typeface="Open Sans" panose="020B0606030504020204" pitchFamily="34" charset="0"/>
              </a:rPr>
              <a:t>enabled</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a:t>
            </a:r>
          </a:p>
          <a:p>
            <a:endParaRPr lang="es-ES" dirty="0">
              <a:solidFill>
                <a:srgbClr val="3A3A3A"/>
              </a:solidFill>
              <a:latin typeface="Open Sans" panose="020B0606030504020204" pitchFamily="34" charset="0"/>
            </a:endParaRPr>
          </a:p>
          <a:p>
            <a:r>
              <a:rPr lang="es-ES" b="1" i="0" dirty="0">
                <a:solidFill>
                  <a:srgbClr val="3A3A3A"/>
                </a:solidFill>
                <a:effectLst/>
                <a:latin typeface="Open Sans" panose="020B0606030504020204" pitchFamily="34" charset="0"/>
              </a:rPr>
              <a:t>Por tanto activar una configuración consiste en crear el correspondiente enlace simbólico, y desactivarla consiste en eliminar el enlace simbólico (sin necesidad de borrar físicamente el archivo de configuración). </a:t>
            </a:r>
          </a:p>
          <a:p>
            <a:r>
              <a:rPr lang="es-ES" b="1" i="0" dirty="0">
                <a:solidFill>
                  <a:srgbClr val="3A3A3A"/>
                </a:solidFill>
                <a:effectLst/>
                <a:latin typeface="Open Sans" panose="020B0606030504020204" pitchFamily="34" charset="0"/>
              </a:rPr>
              <a:t>Podría resultar engorroso crear y eliminar manualmente estos enlaces, pero en Ubuntu 20.04 Apache nos ofrece las herramientas </a:t>
            </a:r>
            <a:r>
              <a:rPr lang="es-ES" b="1" i="1" dirty="0">
                <a:solidFill>
                  <a:srgbClr val="3A3A3A"/>
                </a:solidFill>
                <a:effectLst/>
                <a:latin typeface="Open Sans" panose="020B0606030504020204" pitchFamily="34" charset="0"/>
              </a:rPr>
              <a:t>a2enconf</a:t>
            </a:r>
            <a:r>
              <a:rPr lang="es-ES" b="1" i="0" dirty="0">
                <a:solidFill>
                  <a:srgbClr val="3A3A3A"/>
                </a:solidFill>
                <a:effectLst/>
                <a:latin typeface="Open Sans" panose="020B0606030504020204" pitchFamily="34" charset="0"/>
              </a:rPr>
              <a:t>, </a:t>
            </a:r>
            <a:r>
              <a:rPr lang="es-ES" b="1" i="1" dirty="0">
                <a:solidFill>
                  <a:srgbClr val="3A3A3A"/>
                </a:solidFill>
                <a:effectLst/>
                <a:latin typeface="Open Sans" panose="020B0606030504020204" pitchFamily="34" charset="0"/>
              </a:rPr>
              <a:t>a2enmod</a:t>
            </a:r>
            <a:r>
              <a:rPr lang="es-ES" b="1" i="0" dirty="0">
                <a:solidFill>
                  <a:srgbClr val="3A3A3A"/>
                </a:solidFill>
                <a:effectLst/>
                <a:latin typeface="Open Sans" panose="020B0606030504020204" pitchFamily="34" charset="0"/>
              </a:rPr>
              <a:t> y </a:t>
            </a:r>
            <a:r>
              <a:rPr lang="es-ES" b="1" i="1" dirty="0">
                <a:solidFill>
                  <a:srgbClr val="3A3A3A"/>
                </a:solidFill>
                <a:effectLst/>
                <a:latin typeface="Open Sans" panose="020B0606030504020204" pitchFamily="34" charset="0"/>
              </a:rPr>
              <a:t>a2ensite</a:t>
            </a:r>
            <a:r>
              <a:rPr lang="es-ES" b="1" i="0" dirty="0">
                <a:solidFill>
                  <a:srgbClr val="3A3A3A"/>
                </a:solidFill>
                <a:effectLst/>
                <a:latin typeface="Open Sans" panose="020B0606030504020204" pitchFamily="34" charset="0"/>
              </a:rPr>
              <a:t> para activar configuraciones, y </a:t>
            </a:r>
            <a:r>
              <a:rPr lang="es-ES" b="1" i="1" dirty="0">
                <a:solidFill>
                  <a:srgbClr val="3A3A3A"/>
                </a:solidFill>
                <a:effectLst/>
                <a:latin typeface="Open Sans" panose="020B0606030504020204" pitchFamily="34" charset="0"/>
              </a:rPr>
              <a:t>a2disconf</a:t>
            </a:r>
            <a:r>
              <a:rPr lang="es-ES" b="1" i="0" dirty="0">
                <a:solidFill>
                  <a:srgbClr val="3A3A3A"/>
                </a:solidFill>
                <a:effectLst/>
                <a:latin typeface="Open Sans" panose="020B0606030504020204" pitchFamily="34" charset="0"/>
              </a:rPr>
              <a:t>, </a:t>
            </a:r>
            <a:r>
              <a:rPr lang="es-ES" b="1" i="1" dirty="0">
                <a:solidFill>
                  <a:srgbClr val="3A3A3A"/>
                </a:solidFill>
                <a:effectLst/>
                <a:latin typeface="Open Sans" panose="020B0606030504020204" pitchFamily="34" charset="0"/>
              </a:rPr>
              <a:t>a2dismod</a:t>
            </a:r>
            <a:r>
              <a:rPr lang="es-ES" b="1" i="0" dirty="0">
                <a:solidFill>
                  <a:srgbClr val="3A3A3A"/>
                </a:solidFill>
                <a:effectLst/>
                <a:latin typeface="Open Sans" panose="020B0606030504020204" pitchFamily="34" charset="0"/>
              </a:rPr>
              <a:t> y </a:t>
            </a:r>
            <a:r>
              <a:rPr lang="es-ES" b="1" i="1" dirty="0">
                <a:solidFill>
                  <a:srgbClr val="3A3A3A"/>
                </a:solidFill>
                <a:effectLst/>
                <a:latin typeface="Open Sans" panose="020B0606030504020204" pitchFamily="34" charset="0"/>
              </a:rPr>
              <a:t>a2dissite</a:t>
            </a:r>
            <a:r>
              <a:rPr lang="es-ES" b="1" i="0" dirty="0">
                <a:solidFill>
                  <a:srgbClr val="3A3A3A"/>
                </a:solidFill>
                <a:effectLst/>
                <a:latin typeface="Open Sans" panose="020B0606030504020204" pitchFamily="34" charset="0"/>
              </a:rPr>
              <a:t> para desactivarlas.</a:t>
            </a:r>
            <a:endParaRPr lang="es-ES" b="1" dirty="0"/>
          </a:p>
        </p:txBody>
      </p:sp>
      <p:sp>
        <p:nvSpPr>
          <p:cNvPr id="7" name="Título 6">
            <a:extLst>
              <a:ext uri="{FF2B5EF4-FFF2-40B4-BE49-F238E27FC236}">
                <a16:creationId xmlns:a16="http://schemas.microsoft.com/office/drawing/2014/main" id="{714EC453-3CBB-9781-D172-A59D9869A84F}"/>
              </a:ext>
            </a:extLst>
          </p:cNvPr>
          <p:cNvSpPr>
            <a:spLocks noGrp="1"/>
          </p:cNvSpPr>
          <p:nvPr>
            <p:ph type="title"/>
          </p:nvPr>
        </p:nvSpPr>
        <p:spPr/>
        <p:txBody>
          <a:bodyPr/>
          <a:lstStyle/>
          <a:p>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310384" y="411510"/>
            <a:ext cx="8568952" cy="14773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b="0" i="0" u="none" strike="noStrike" cap="none" dirty="0">
                <a:solidFill>
                  <a:schemeClr val="dk1"/>
                </a:solidFill>
                <a:latin typeface="Gill Sans"/>
                <a:ea typeface="Gill Sans"/>
                <a:cs typeface="Gill Sans"/>
                <a:sym typeface="Gill Sans"/>
              </a:rPr>
              <a:t>Uno de los grandes avances de la informática ha sido sin duda la </a:t>
            </a:r>
            <a:r>
              <a:rPr lang="es-ES" sz="1800" b="1" i="0" u="none" strike="noStrike" cap="none" dirty="0">
                <a:solidFill>
                  <a:schemeClr val="dk1"/>
                </a:solidFill>
                <a:latin typeface="Gill Sans"/>
                <a:ea typeface="Gill Sans"/>
                <a:cs typeface="Gill Sans"/>
                <a:sym typeface="Gill Sans"/>
              </a:rPr>
              <a:t>virtualización</a:t>
            </a:r>
            <a:r>
              <a:rPr lang="es-ES" sz="1800" b="0" i="0" u="none" strike="noStrike" cap="none" dirty="0">
                <a:solidFill>
                  <a:schemeClr val="dk1"/>
                </a:solidFill>
                <a:latin typeface="Gill Sans"/>
                <a:ea typeface="Gill Sans"/>
                <a:cs typeface="Gill Sans"/>
                <a:sym typeface="Gill Sans"/>
              </a:rPr>
              <a:t>. Esta nos brinda la posibilidad de tener </a:t>
            </a:r>
            <a:r>
              <a:rPr lang="es-ES" sz="1800" b="1" i="0" u="none" strike="noStrike" cap="none" dirty="0">
                <a:solidFill>
                  <a:schemeClr val="dk1"/>
                </a:solidFill>
                <a:latin typeface="Gill Sans"/>
                <a:ea typeface="Gill Sans"/>
                <a:cs typeface="Gill Sans"/>
                <a:sym typeface="Gill Sans"/>
              </a:rPr>
              <a:t>varios sistemas operativos dentro de otro y con ello ahorrar dinero y recursos en hardware</a:t>
            </a:r>
            <a:r>
              <a:rPr lang="es-ES" sz="1800" b="0" i="0" u="none" strike="noStrike" cap="none" dirty="0">
                <a:solidFill>
                  <a:schemeClr val="dk1"/>
                </a:solidFill>
                <a:latin typeface="Gill Sans"/>
                <a:ea typeface="Gill Sans"/>
                <a:cs typeface="Gill Sans"/>
                <a:sym typeface="Gill Sans"/>
              </a:rPr>
              <a:t>.</a:t>
            </a:r>
            <a:br>
              <a:rPr lang="es-ES" sz="1800" b="0" i="0" u="none" strike="noStrike" cap="none" dirty="0">
                <a:solidFill>
                  <a:schemeClr val="dk1"/>
                </a:solidFill>
                <a:latin typeface="Gill Sans"/>
                <a:ea typeface="Gill Sans"/>
                <a:cs typeface="Gill Sans"/>
                <a:sym typeface="Gill Sans"/>
              </a:rPr>
            </a:br>
            <a:br>
              <a:rPr lang="es-ES" sz="1800" b="0" i="0" u="none" strike="noStrike" cap="none"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sp>
        <p:nvSpPr>
          <p:cNvPr id="9" name="Google Shape;112;p14">
            <a:extLst>
              <a:ext uri="{FF2B5EF4-FFF2-40B4-BE49-F238E27FC236}">
                <a16:creationId xmlns:a16="http://schemas.microsoft.com/office/drawing/2014/main" id="{85579D7E-F73E-89E9-06A6-72C04B98A322}"/>
              </a:ext>
            </a:extLst>
          </p:cNvPr>
          <p:cNvSpPr/>
          <p:nvPr/>
        </p:nvSpPr>
        <p:spPr>
          <a:xfrm>
            <a:off x="251520" y="2074081"/>
            <a:ext cx="8892480" cy="1754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Gracias a la virtualización las empresas han podido </a:t>
            </a:r>
            <a:r>
              <a:rPr lang="es-ES" sz="1800" b="1" dirty="0">
                <a:solidFill>
                  <a:schemeClr val="dk1"/>
                </a:solidFill>
                <a:latin typeface="Gill Sans"/>
                <a:ea typeface="Gill Sans"/>
                <a:cs typeface="Gill Sans"/>
                <a:sym typeface="Gill Sans"/>
              </a:rPr>
              <a:t>optimizar de forma considerable sus recursos tecnológicos y el gasto de dinero</a:t>
            </a:r>
            <a:r>
              <a:rPr lang="es-ES" sz="1800" dirty="0">
                <a:solidFill>
                  <a:schemeClr val="dk1"/>
                </a:solidFill>
                <a:latin typeface="Gill Sans"/>
                <a:ea typeface="Gill Sans"/>
                <a:cs typeface="Gill Sans"/>
                <a:sym typeface="Gill Sans"/>
              </a:rPr>
              <a:t> y sobre todo de espacio físico. En este artículo vamos a intentar desgranar todo lo que nos sea posible sobre esta técnica y vamos a aprender que ventajas nos brinda.</a:t>
            </a:r>
            <a:br>
              <a:rPr lang="es-ES" sz="1800" dirty="0">
                <a:solidFill>
                  <a:schemeClr val="dk1"/>
                </a:solidFill>
                <a:latin typeface="Gill Sans"/>
                <a:ea typeface="Gill Sans"/>
                <a:cs typeface="Gill Sans"/>
                <a:sym typeface="Gill Sans"/>
              </a:rPr>
            </a:br>
            <a:br>
              <a:rPr lang="es-E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sp>
        <p:nvSpPr>
          <p:cNvPr id="10" name="Google Shape;113;p14">
            <a:extLst>
              <a:ext uri="{FF2B5EF4-FFF2-40B4-BE49-F238E27FC236}">
                <a16:creationId xmlns:a16="http://schemas.microsoft.com/office/drawing/2014/main" id="{45F13E36-0534-79FE-183F-A1E65DD957AE}"/>
              </a:ext>
            </a:extLst>
          </p:cNvPr>
          <p:cNvSpPr/>
          <p:nvPr/>
        </p:nvSpPr>
        <p:spPr>
          <a:xfrm>
            <a:off x="-13381" y="3551985"/>
            <a:ext cx="9144000" cy="92333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En general la </a:t>
            </a:r>
            <a:r>
              <a:rPr lang="es-ES" sz="1800" b="1" dirty="0">
                <a:solidFill>
                  <a:schemeClr val="dk1"/>
                </a:solidFill>
                <a:latin typeface="Gill Sans"/>
                <a:ea typeface="Gill Sans"/>
                <a:cs typeface="Gill Sans"/>
                <a:sym typeface="Gill Sans"/>
              </a:rPr>
              <a:t>virtualización esta una excelente herramienta muy útil</a:t>
            </a:r>
            <a:r>
              <a:rPr lang="es-ES" sz="1800" dirty="0">
                <a:solidFill>
                  <a:schemeClr val="dk1"/>
                </a:solidFill>
                <a:latin typeface="Gill Sans"/>
                <a:ea typeface="Gill Sans"/>
                <a:cs typeface="Gill Sans"/>
                <a:sym typeface="Gill Sans"/>
              </a:rPr>
              <a:t> para las empresas y para los usuarios que tienen probar aplicación y practicar configuración en red sin necesidad de equipos físicos.</a:t>
            </a:r>
            <a:endParaRPr sz="1800" dirty="0">
              <a:solidFill>
                <a:schemeClr val="dk1"/>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22AE735D-C95C-4F9B-B570-C768B52C8903}"/>
              </a:ext>
            </a:extLst>
          </p:cNvPr>
          <p:cNvSpPr>
            <a:spLocks noGrp="1"/>
          </p:cNvSpPr>
          <p:nvPr>
            <p:ph type="body" idx="1"/>
          </p:nvPr>
        </p:nvSpPr>
        <p:spPr>
          <a:xfrm>
            <a:off x="0" y="627534"/>
            <a:ext cx="8964488" cy="3017520"/>
          </a:xfrm>
        </p:spPr>
        <p:txBody>
          <a:bodyPr/>
          <a:lstStyle/>
          <a:p>
            <a:pPr algn="l"/>
            <a:r>
              <a:rPr lang="es-ES" b="0" i="0" dirty="0">
                <a:solidFill>
                  <a:srgbClr val="3A3A3A"/>
                </a:solidFill>
                <a:effectLst/>
                <a:latin typeface="Open Sans" panose="020B0606030504020204" pitchFamily="34" charset="0"/>
              </a:rPr>
              <a:t>La configuración de los </a:t>
            </a:r>
            <a:r>
              <a:rPr lang="es-ES" b="1" i="0" dirty="0">
                <a:solidFill>
                  <a:srgbClr val="3A3A3A"/>
                </a:solidFill>
                <a:effectLst/>
                <a:latin typeface="Open Sans" panose="020B0606030504020204" pitchFamily="34" charset="0"/>
              </a:rPr>
              <a:t>servidores virtuales de Apache en Ubuntu 20.04</a:t>
            </a:r>
            <a:r>
              <a:rPr lang="es-ES" b="0" i="0" dirty="0">
                <a:solidFill>
                  <a:srgbClr val="3A3A3A"/>
                </a:solidFill>
                <a:effectLst/>
                <a:latin typeface="Open Sans" panose="020B0606030504020204" pitchFamily="34" charset="0"/>
              </a:rPr>
              <a:t> se guarda en los directorios </a:t>
            </a:r>
            <a:r>
              <a:rPr lang="es-ES" b="0" i="1" dirty="0">
                <a:solidFill>
                  <a:srgbClr val="3A3A3A"/>
                </a:solidFill>
                <a:effectLst/>
                <a:latin typeface="Open Sans" panose="020B0606030504020204" pitchFamily="34" charset="0"/>
              </a:rPr>
              <a:t>sites-</a:t>
            </a:r>
            <a:r>
              <a:rPr lang="es-ES" b="0" i="1" dirty="0" err="1">
                <a:solidFill>
                  <a:srgbClr val="3A3A3A"/>
                </a:solidFill>
                <a:effectLst/>
                <a:latin typeface="Open Sans" panose="020B0606030504020204" pitchFamily="34" charset="0"/>
              </a:rPr>
              <a:t>available</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y </a:t>
            </a:r>
            <a:r>
              <a:rPr lang="es-ES" b="0" i="1" dirty="0">
                <a:solidFill>
                  <a:srgbClr val="3A3A3A"/>
                </a:solidFill>
                <a:effectLst/>
                <a:latin typeface="Open Sans" panose="020B0606030504020204" pitchFamily="34" charset="0"/>
              </a:rPr>
              <a:t>sites-</a:t>
            </a:r>
            <a:r>
              <a:rPr lang="es-ES" b="0" i="1" dirty="0" err="1">
                <a:solidFill>
                  <a:srgbClr val="3A3A3A"/>
                </a:solidFill>
                <a:effectLst/>
                <a:latin typeface="Open Sans" panose="020B0606030504020204" pitchFamily="34" charset="0"/>
              </a:rPr>
              <a:t>enabled</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a:t>
            </a: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Hay que tener en cuenta que el sitio web por defecto, que ya hemos visitado, realmente es un servidor virtual, cuya configuración se guarda en el archivo </a:t>
            </a:r>
            <a:r>
              <a:rPr lang="es-ES" b="0" i="1" dirty="0">
                <a:solidFill>
                  <a:srgbClr val="3A3A3A"/>
                </a:solidFill>
                <a:effectLst/>
                <a:latin typeface="Open Sans" panose="020B0606030504020204" pitchFamily="34" charset="0"/>
              </a:rPr>
              <a:t>sites-</a:t>
            </a:r>
            <a:r>
              <a:rPr lang="es-ES" b="0" i="1" dirty="0" err="1">
                <a:solidFill>
                  <a:srgbClr val="3A3A3A"/>
                </a:solidFill>
                <a:effectLst/>
                <a:latin typeface="Open Sans" panose="020B0606030504020204" pitchFamily="34" charset="0"/>
              </a:rPr>
              <a:t>available</a:t>
            </a:r>
            <a:r>
              <a:rPr lang="es-ES" b="0" i="1" dirty="0">
                <a:solidFill>
                  <a:srgbClr val="3A3A3A"/>
                </a:solidFill>
                <a:effectLst/>
                <a:latin typeface="Open Sans" panose="020B0606030504020204" pitchFamily="34" charset="0"/>
              </a:rPr>
              <a:t>/000-default.conf</a:t>
            </a:r>
            <a:r>
              <a:rPr lang="es-ES" b="0" i="0" dirty="0">
                <a:solidFill>
                  <a:srgbClr val="3A3A3A"/>
                </a:solidFill>
                <a:effectLst/>
                <a:latin typeface="Open Sans" panose="020B0606030504020204" pitchFamily="34" charset="0"/>
              </a:rPr>
              <a:t>.</a:t>
            </a: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Para crear un nuevo servidor virtual de Apache necesitaremos en primer lugar un dominio distinto al principal, apuntando a la dirección IP del servidor.</a:t>
            </a:r>
          </a:p>
          <a:p>
            <a:pPr algn="l"/>
            <a:endParaRPr lang="es-ES" b="0" i="0" dirty="0">
              <a:solidFill>
                <a:srgbClr val="3A3A3A"/>
              </a:solidFill>
              <a:effectLst/>
              <a:latin typeface="Open Sans" panose="020B0606030504020204" pitchFamily="34" charset="0"/>
            </a:endParaRPr>
          </a:p>
          <a:p>
            <a:pPr algn="l"/>
            <a:r>
              <a:rPr lang="es-ES" dirty="0">
                <a:solidFill>
                  <a:srgbClr val="3A3A3A"/>
                </a:solidFill>
                <a:latin typeface="Open Sans" panose="020B0606030504020204" pitchFamily="34" charset="0"/>
              </a:rPr>
              <a:t>Vamos a crear del dominio principal de la máquina</a:t>
            </a:r>
            <a:r>
              <a:rPr lang="es-ES" b="0" i="0" dirty="0">
                <a:solidFill>
                  <a:srgbClr val="3A3A3A"/>
                </a:solidFill>
                <a:effectLst/>
                <a:latin typeface="Open Sans" panose="020B0606030504020204" pitchFamily="34" charset="0"/>
              </a:rPr>
              <a:t> Ubuntu 20.04  un subdominio ”mejores_ de_ </a:t>
            </a:r>
            <a:r>
              <a:rPr lang="es-ES" b="0" i="0" dirty="0" err="1">
                <a:solidFill>
                  <a:srgbClr val="3A3A3A"/>
                </a:solidFill>
                <a:effectLst/>
                <a:latin typeface="Open Sans" panose="020B0606030504020204" pitchFamily="34" charset="0"/>
              </a:rPr>
              <a:t>daw</a:t>
            </a:r>
            <a:r>
              <a:rPr lang="es-ES" b="0" i="1" dirty="0" err="1">
                <a:solidFill>
                  <a:srgbClr val="3A3A3A"/>
                </a:solidFill>
                <a:effectLst/>
                <a:latin typeface="Open Sans" panose="020B0606030504020204" pitchFamily="34" charset="0"/>
              </a:rPr>
              <a:t>.local</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 configurado y apuntando a la dirección IP del servidor. </a:t>
            </a:r>
          </a:p>
          <a:p>
            <a:pPr algn="l"/>
            <a:endParaRPr lang="es-ES" dirty="0">
              <a:solidFill>
                <a:srgbClr val="3A3A3A"/>
              </a:solidFill>
              <a:latin typeface="Open Sans" panose="020B0606030504020204" pitchFamily="34" charset="0"/>
            </a:endParaRPr>
          </a:p>
          <a:p>
            <a:pPr algn="l"/>
            <a:r>
              <a:rPr lang="es-ES" b="0" i="0" dirty="0">
                <a:solidFill>
                  <a:srgbClr val="3A3A3A"/>
                </a:solidFill>
                <a:effectLst/>
                <a:latin typeface="Open Sans" panose="020B0606030504020204" pitchFamily="34" charset="0"/>
              </a:rPr>
              <a:t>Si intentamos acceder obtendremos la misma página web por defecto, ya que todos los dominios que apunten al servidor, si no tienen su propio servidor virtual, serán atendidos por el servidor virtual por defecto.</a:t>
            </a:r>
          </a:p>
          <a:p>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D2A1570D-62E8-4238-0E59-68DD74630A75}"/>
              </a:ext>
            </a:extLst>
          </p:cNvPr>
          <p:cNvSpPr>
            <a:spLocks noGrp="1"/>
          </p:cNvSpPr>
          <p:nvPr>
            <p:ph type="body" idx="1"/>
          </p:nvPr>
        </p:nvSpPr>
        <p:spPr/>
        <p:txBody>
          <a:bodyPr/>
          <a:lstStyle/>
          <a:p>
            <a:r>
              <a:rPr lang="es-ES" b="0" i="0" dirty="0">
                <a:solidFill>
                  <a:srgbClr val="3A3A3A"/>
                </a:solidFill>
                <a:effectLst/>
                <a:latin typeface="Arial" panose="020B0604020202020204" pitchFamily="34" charset="0"/>
              </a:rPr>
              <a:t>Crearemos el directorio de nuestro sitios web, utilizare los siguientes comandos para crearlos.</a:t>
            </a:r>
            <a:endParaRPr lang="es-ES" b="0" i="0" dirty="0">
              <a:solidFill>
                <a:schemeClr val="bg2">
                  <a:lumMod val="25000"/>
                </a:schemeClr>
              </a:solidFill>
              <a:effectLst/>
              <a:latin typeface="Roboto Mono"/>
            </a:endParaRPr>
          </a:p>
          <a:p>
            <a:endParaRPr lang="es-ES" dirty="0">
              <a:solidFill>
                <a:schemeClr val="bg2">
                  <a:lumMod val="25000"/>
                </a:schemeClr>
              </a:solidFill>
              <a:latin typeface="Roboto Mono"/>
            </a:endParaRPr>
          </a:p>
          <a:p>
            <a:r>
              <a:rPr lang="es-ES" b="0" i="0" dirty="0">
                <a:solidFill>
                  <a:schemeClr val="bg2">
                    <a:lumMod val="25000"/>
                  </a:schemeClr>
                </a:solidFill>
                <a:effectLst/>
                <a:latin typeface="Roboto Mono"/>
              </a:rPr>
              <a:t>sudo </a:t>
            </a:r>
            <a:r>
              <a:rPr lang="es-ES" b="0" i="0" dirty="0" err="1">
                <a:solidFill>
                  <a:schemeClr val="bg2">
                    <a:lumMod val="25000"/>
                  </a:schemeClr>
                </a:solidFill>
                <a:effectLst/>
                <a:latin typeface="Roboto Mono"/>
              </a:rPr>
              <a:t>mkdir</a:t>
            </a:r>
            <a:r>
              <a:rPr lang="es-ES" b="0" i="0" dirty="0">
                <a:solidFill>
                  <a:schemeClr val="bg2">
                    <a:lumMod val="25000"/>
                  </a:schemeClr>
                </a:solidFill>
                <a:effectLst/>
                <a:latin typeface="Roboto Mono"/>
              </a:rPr>
              <a:t> -p /</a:t>
            </a:r>
            <a:r>
              <a:rPr lang="es-ES" b="0" i="0" dirty="0" err="1">
                <a:solidFill>
                  <a:schemeClr val="bg2">
                    <a:lumMod val="25000"/>
                  </a:schemeClr>
                </a:solidFill>
                <a:effectLst/>
                <a:latin typeface="Roboto Mono"/>
              </a:rPr>
              <a:t>var</a:t>
            </a:r>
            <a:r>
              <a:rPr lang="es-ES" b="0" i="0" dirty="0">
                <a:solidFill>
                  <a:schemeClr val="bg2">
                    <a:lumMod val="25000"/>
                  </a:schemeClr>
                </a:solidFill>
                <a:effectLst/>
                <a:latin typeface="Roboto Mono"/>
              </a:rPr>
              <a:t>/www/</a:t>
            </a:r>
            <a:r>
              <a:rPr lang="es-ES" b="0" i="0" dirty="0" err="1">
                <a:solidFill>
                  <a:schemeClr val="bg2">
                    <a:lumMod val="25000"/>
                  </a:schemeClr>
                </a:solidFill>
                <a:effectLst/>
                <a:latin typeface="Roboto Mono"/>
              </a:rPr>
              <a:t>mejores_de_daw.local</a:t>
            </a:r>
            <a:r>
              <a:rPr lang="es-ES" b="0" i="0" dirty="0">
                <a:solidFill>
                  <a:schemeClr val="bg2">
                    <a:lumMod val="25000"/>
                  </a:schemeClr>
                </a:solidFill>
                <a:effectLst/>
                <a:latin typeface="Roboto Mono"/>
              </a:rPr>
              <a:t>/</a:t>
            </a:r>
            <a:r>
              <a:rPr lang="es-ES" b="0" i="0" dirty="0" err="1">
                <a:solidFill>
                  <a:schemeClr val="bg2">
                    <a:lumMod val="25000"/>
                  </a:schemeClr>
                </a:solidFill>
                <a:effectLst/>
                <a:latin typeface="Roboto Mono"/>
              </a:rPr>
              <a:t>public_html</a:t>
            </a:r>
            <a:endParaRPr lang="es-ES" b="0" i="0" dirty="0">
              <a:solidFill>
                <a:schemeClr val="bg2">
                  <a:lumMod val="25000"/>
                </a:schemeClr>
              </a:solidFill>
              <a:effectLst/>
              <a:latin typeface="Roboto Mono"/>
            </a:endParaRPr>
          </a:p>
          <a:p>
            <a:endParaRPr lang="es-ES" dirty="0">
              <a:solidFill>
                <a:schemeClr val="bg2">
                  <a:lumMod val="25000"/>
                </a:schemeClr>
              </a:solidFill>
              <a:latin typeface="Roboto Mono"/>
            </a:endParaRPr>
          </a:p>
          <a:p>
            <a:r>
              <a:rPr lang="es-ES" b="0" i="0" dirty="0">
                <a:solidFill>
                  <a:srgbClr val="3A3A3A"/>
                </a:solidFill>
                <a:effectLst/>
                <a:latin typeface="Arial" panose="020B0604020202020204" pitchFamily="34" charset="0"/>
              </a:rPr>
              <a:t>Estos directorios es donde debes colocar el contenido, es decir si estas instalando por ejemplo   WordPress  o vuestra aplicación en este sitio el archivo de </a:t>
            </a:r>
            <a:r>
              <a:rPr lang="es-ES" b="0" i="0" dirty="0" err="1">
                <a:solidFill>
                  <a:srgbClr val="3A3A3A"/>
                </a:solidFill>
                <a:effectLst/>
                <a:latin typeface="Arial" panose="020B0604020202020204" pitchFamily="34" charset="0"/>
              </a:rPr>
              <a:t>wordpress</a:t>
            </a:r>
            <a:r>
              <a:rPr lang="es-ES" b="0" i="0" dirty="0">
                <a:solidFill>
                  <a:srgbClr val="3A3A3A"/>
                </a:solidFill>
                <a:effectLst/>
                <a:latin typeface="Arial" panose="020B0604020202020204" pitchFamily="34" charset="0"/>
              </a:rPr>
              <a:t> o de vuestra aplicación.</a:t>
            </a:r>
            <a:endParaRPr lang="es-ES" dirty="0">
              <a:solidFill>
                <a:schemeClr val="bg2">
                  <a:lumMod val="25000"/>
                </a:schemeClr>
              </a:solidFill>
            </a:endParaRPr>
          </a:p>
        </p:txBody>
      </p:sp>
      <p:sp>
        <p:nvSpPr>
          <p:cNvPr id="7" name="Título 6">
            <a:extLst>
              <a:ext uri="{FF2B5EF4-FFF2-40B4-BE49-F238E27FC236}">
                <a16:creationId xmlns:a16="http://schemas.microsoft.com/office/drawing/2014/main" id="{808663BF-077F-A1C5-6E8A-AEF80142D363}"/>
              </a:ext>
            </a:extLst>
          </p:cNvPr>
          <p:cNvSpPr>
            <a:spLocks noGrp="1"/>
          </p:cNvSpPr>
          <p:nvPr>
            <p:ph type="title"/>
          </p:nvPr>
        </p:nvSpPr>
        <p:spPr/>
        <p:txBody>
          <a:bodyPr/>
          <a:lstStyle/>
          <a:p>
            <a:endParaRPr lang="es-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C2B7AC81-A5CF-AEF7-4484-1EB3A14C30CE}"/>
              </a:ext>
            </a:extLst>
          </p:cNvPr>
          <p:cNvSpPr>
            <a:spLocks noGrp="1"/>
          </p:cNvSpPr>
          <p:nvPr>
            <p:ph type="body" idx="1"/>
          </p:nvPr>
        </p:nvSpPr>
        <p:spPr/>
        <p:txBody>
          <a:bodyPr/>
          <a:lstStyle/>
          <a:p>
            <a:r>
              <a:rPr lang="es-ES" b="0" i="0" dirty="0">
                <a:solidFill>
                  <a:srgbClr val="3A3A3A"/>
                </a:solidFill>
                <a:effectLst/>
                <a:latin typeface="Arial" panose="020B0604020202020204" pitchFamily="34" charset="0"/>
              </a:rPr>
              <a:t>Ahora hay que otorgar permisos en dicha carpetas, en este momento solo el usuario </a:t>
            </a:r>
            <a:r>
              <a:rPr lang="es-ES" b="0" i="0" dirty="0" err="1">
                <a:solidFill>
                  <a:srgbClr val="3A3A3A"/>
                </a:solidFill>
                <a:effectLst/>
                <a:latin typeface="Arial" panose="020B0604020202020204" pitchFamily="34" charset="0"/>
              </a:rPr>
              <a:t>root</a:t>
            </a:r>
            <a:r>
              <a:rPr lang="es-ES" b="0" i="0" dirty="0">
                <a:solidFill>
                  <a:srgbClr val="3A3A3A"/>
                </a:solidFill>
                <a:effectLst/>
                <a:latin typeface="Arial" panose="020B0604020202020204" pitchFamily="34" charset="0"/>
              </a:rPr>
              <a:t> tiene acceso, si queremos que los usuarios regulares puedan acceder usamos los siguientes comandos.</a:t>
            </a:r>
          </a:p>
          <a:p>
            <a:endParaRPr lang="es-ES" dirty="0">
              <a:solidFill>
                <a:srgbClr val="3A3A3A"/>
              </a:solidFill>
              <a:latin typeface="Arial" panose="020B0604020202020204" pitchFamily="34" charset="0"/>
            </a:endParaRPr>
          </a:p>
          <a:p>
            <a:r>
              <a:rPr lang="es-ES" b="0" i="0" dirty="0">
                <a:solidFill>
                  <a:schemeClr val="bg2">
                    <a:lumMod val="25000"/>
                  </a:schemeClr>
                </a:solidFill>
                <a:effectLst/>
                <a:latin typeface="Roboto Mono"/>
              </a:rPr>
              <a:t>sudo </a:t>
            </a:r>
            <a:r>
              <a:rPr lang="es-ES" b="0" i="0" dirty="0" err="1">
                <a:solidFill>
                  <a:schemeClr val="bg2">
                    <a:lumMod val="25000"/>
                  </a:schemeClr>
                </a:solidFill>
                <a:effectLst/>
                <a:latin typeface="Roboto Mono"/>
              </a:rPr>
              <a:t>chown</a:t>
            </a:r>
            <a:r>
              <a:rPr lang="es-ES" b="0" i="0" dirty="0">
                <a:solidFill>
                  <a:schemeClr val="bg2">
                    <a:lumMod val="25000"/>
                  </a:schemeClr>
                </a:solidFill>
                <a:effectLst/>
                <a:latin typeface="Roboto Mono"/>
              </a:rPr>
              <a:t> -R $USER:$USER /</a:t>
            </a:r>
            <a:r>
              <a:rPr lang="es-ES" b="0" i="0" dirty="0" err="1">
                <a:solidFill>
                  <a:schemeClr val="bg2">
                    <a:lumMod val="25000"/>
                  </a:schemeClr>
                </a:solidFill>
                <a:effectLst/>
                <a:latin typeface="Roboto Mono"/>
              </a:rPr>
              <a:t>var</a:t>
            </a:r>
            <a:r>
              <a:rPr lang="es-ES" b="0" i="0" dirty="0">
                <a:solidFill>
                  <a:schemeClr val="bg2">
                    <a:lumMod val="25000"/>
                  </a:schemeClr>
                </a:solidFill>
                <a:effectLst/>
                <a:latin typeface="Roboto Mono"/>
              </a:rPr>
              <a:t>/www/</a:t>
            </a:r>
            <a:r>
              <a:rPr lang="es-ES" b="0" i="0" dirty="0" err="1">
                <a:solidFill>
                  <a:schemeClr val="bg2">
                    <a:lumMod val="25000"/>
                  </a:schemeClr>
                </a:solidFill>
                <a:effectLst/>
                <a:latin typeface="Roboto Mono"/>
              </a:rPr>
              <a:t>mejores_de_daw.local</a:t>
            </a:r>
            <a:r>
              <a:rPr lang="es-ES" b="0" i="0" dirty="0">
                <a:solidFill>
                  <a:schemeClr val="bg2">
                    <a:lumMod val="25000"/>
                  </a:schemeClr>
                </a:solidFill>
                <a:effectLst/>
                <a:latin typeface="Roboto Mono"/>
              </a:rPr>
              <a:t>/</a:t>
            </a:r>
            <a:r>
              <a:rPr lang="es-ES" b="0" i="0" dirty="0" err="1">
                <a:solidFill>
                  <a:schemeClr val="bg2">
                    <a:lumMod val="25000"/>
                  </a:schemeClr>
                </a:solidFill>
                <a:effectLst/>
                <a:latin typeface="Roboto Mono"/>
              </a:rPr>
              <a:t>public_html</a:t>
            </a:r>
            <a:endParaRPr lang="es-ES" b="0" i="0" dirty="0">
              <a:solidFill>
                <a:schemeClr val="bg2">
                  <a:lumMod val="25000"/>
                </a:schemeClr>
              </a:solidFill>
              <a:effectLst/>
              <a:latin typeface="Roboto Mono"/>
            </a:endParaRPr>
          </a:p>
          <a:p>
            <a:endParaRPr lang="es-ES" dirty="0">
              <a:solidFill>
                <a:schemeClr val="bg2">
                  <a:lumMod val="25000"/>
                </a:schemeClr>
              </a:solidFill>
              <a:latin typeface="Roboto Mono"/>
            </a:endParaRPr>
          </a:p>
          <a:p>
            <a:r>
              <a:rPr lang="es-ES" b="0" i="0" dirty="0">
                <a:solidFill>
                  <a:schemeClr val="bg2">
                    <a:lumMod val="25000"/>
                  </a:schemeClr>
                </a:solidFill>
                <a:effectLst/>
                <a:latin typeface="Roboto Mono"/>
              </a:rPr>
              <a:t>sudo </a:t>
            </a:r>
            <a:r>
              <a:rPr lang="es-ES" b="0" i="0" dirty="0" err="1">
                <a:solidFill>
                  <a:schemeClr val="bg2">
                    <a:lumMod val="25000"/>
                  </a:schemeClr>
                </a:solidFill>
                <a:effectLst/>
                <a:latin typeface="Roboto Mono"/>
              </a:rPr>
              <a:t>chmod</a:t>
            </a:r>
            <a:r>
              <a:rPr lang="es-ES" b="0" i="0" dirty="0">
                <a:solidFill>
                  <a:schemeClr val="bg2">
                    <a:lumMod val="25000"/>
                  </a:schemeClr>
                </a:solidFill>
                <a:effectLst/>
                <a:latin typeface="Roboto Mono"/>
              </a:rPr>
              <a:t> -R 755 /</a:t>
            </a:r>
            <a:r>
              <a:rPr lang="es-ES" b="0" i="0" dirty="0" err="1">
                <a:solidFill>
                  <a:schemeClr val="bg2">
                    <a:lumMod val="25000"/>
                  </a:schemeClr>
                </a:solidFill>
                <a:effectLst/>
                <a:latin typeface="Roboto Mono"/>
              </a:rPr>
              <a:t>var</a:t>
            </a:r>
            <a:r>
              <a:rPr lang="es-ES" b="0" i="0" dirty="0">
                <a:solidFill>
                  <a:schemeClr val="bg2">
                    <a:lumMod val="25000"/>
                  </a:schemeClr>
                </a:solidFill>
                <a:effectLst/>
                <a:latin typeface="Roboto Mono"/>
              </a:rPr>
              <a:t>/www</a:t>
            </a:r>
          </a:p>
          <a:p>
            <a:endParaRPr lang="es-ES" dirty="0">
              <a:solidFill>
                <a:schemeClr val="bg2">
                  <a:lumMod val="25000"/>
                </a:schemeClr>
              </a:solidFill>
              <a:latin typeface="Roboto Mono"/>
            </a:endParaRPr>
          </a:p>
          <a:p>
            <a:r>
              <a:rPr lang="es-ES" dirty="0">
                <a:solidFill>
                  <a:srgbClr val="3A3A3A"/>
                </a:solidFill>
                <a:latin typeface="Arial" panose="020B0604020202020204" pitchFamily="34" charset="0"/>
              </a:rPr>
              <a:t>C</a:t>
            </a:r>
            <a:r>
              <a:rPr lang="es-ES" b="0" i="0" dirty="0">
                <a:solidFill>
                  <a:srgbClr val="3A3A3A"/>
                </a:solidFill>
                <a:effectLst/>
                <a:latin typeface="Arial" panose="020B0604020202020204" pitchFamily="34" charset="0"/>
              </a:rPr>
              <a:t>on esto hemos logrado que el usuario regular tenga los permisos adecuados para lograr el acceso a los sitios web.</a:t>
            </a:r>
            <a:endParaRPr lang="es-ES" dirty="0">
              <a:solidFill>
                <a:schemeClr val="bg2">
                  <a:lumMod val="25000"/>
                </a:schemeClr>
              </a:solidFill>
            </a:endParaRPr>
          </a:p>
        </p:txBody>
      </p:sp>
      <p:sp>
        <p:nvSpPr>
          <p:cNvPr id="7" name="Título 6">
            <a:extLst>
              <a:ext uri="{FF2B5EF4-FFF2-40B4-BE49-F238E27FC236}">
                <a16:creationId xmlns:a16="http://schemas.microsoft.com/office/drawing/2014/main" id="{7DAA896D-919A-6ABB-BEB7-6AC0F94AB08A}"/>
              </a:ext>
            </a:extLst>
          </p:cNvPr>
          <p:cNvSpPr>
            <a:spLocks noGrp="1"/>
          </p:cNvSpPr>
          <p:nvPr>
            <p:ph type="title"/>
          </p:nvPr>
        </p:nvSpPr>
        <p:spPr/>
        <p:txBody>
          <a:bodyPr/>
          <a:lstStyle/>
          <a:p>
            <a:endParaRPr lang="es-E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8ED314D5-58C9-9A5B-3AA2-E7DCD87963FB}"/>
              </a:ext>
            </a:extLst>
          </p:cNvPr>
          <p:cNvSpPr>
            <a:spLocks noGrp="1"/>
          </p:cNvSpPr>
          <p:nvPr>
            <p:ph type="body" idx="1"/>
          </p:nvPr>
        </p:nvSpPr>
        <p:spPr/>
        <p:txBody>
          <a:bodyPr/>
          <a:lstStyle/>
          <a:p>
            <a:r>
              <a:rPr lang="es-ES" dirty="0"/>
              <a:t>Ahora vamos a crear los archivos de configuración correspondientes para cada dominio o sitio web, para esto vamos a tomar como base el archivo por defecto que Apache trae para su virtual host principal llamado 000-default.conf.</a:t>
            </a:r>
          </a:p>
          <a:p>
            <a:endParaRPr lang="es-ES" dirty="0"/>
          </a:p>
          <a:p>
            <a:pPr algn="l"/>
            <a:r>
              <a:rPr lang="es-ES" b="0" i="0" dirty="0">
                <a:solidFill>
                  <a:srgbClr val="3A3A3A"/>
                </a:solidFill>
                <a:effectLst/>
                <a:latin typeface="Arial" panose="020B0604020202020204" pitchFamily="34" charset="0"/>
              </a:rPr>
              <a:t>Lo vamos a copiar usando los siguientes comandos.</a:t>
            </a:r>
          </a:p>
          <a:p>
            <a:pPr algn="l" latinLnBrk="1"/>
            <a:r>
              <a:rPr lang="es-ES" b="0" i="0" dirty="0">
                <a:solidFill>
                  <a:schemeClr val="bg2">
                    <a:lumMod val="25000"/>
                  </a:schemeClr>
                </a:solidFill>
                <a:effectLst/>
                <a:latin typeface="Roboto Mono"/>
              </a:rPr>
              <a:t>sudo </a:t>
            </a:r>
            <a:r>
              <a:rPr lang="es-ES" b="0" i="0" dirty="0" err="1">
                <a:solidFill>
                  <a:schemeClr val="bg2">
                    <a:lumMod val="25000"/>
                  </a:schemeClr>
                </a:solidFill>
                <a:effectLst/>
                <a:latin typeface="Roboto Mono"/>
              </a:rPr>
              <a:t>cp</a:t>
            </a:r>
            <a:r>
              <a:rPr lang="es-ES" b="0" i="0" dirty="0">
                <a:solidFill>
                  <a:schemeClr val="bg2">
                    <a:lumMod val="25000"/>
                  </a:schemeClr>
                </a:solidFill>
                <a:effectLst/>
                <a:latin typeface="Roboto Mono"/>
              </a:rPr>
              <a:t> /</a:t>
            </a:r>
            <a:r>
              <a:rPr lang="es-ES" b="0" i="0" dirty="0" err="1">
                <a:solidFill>
                  <a:schemeClr val="bg2">
                    <a:lumMod val="25000"/>
                  </a:schemeClr>
                </a:solidFill>
                <a:effectLst/>
                <a:latin typeface="Roboto Mono"/>
              </a:rPr>
              <a:t>etc</a:t>
            </a:r>
            <a:r>
              <a:rPr lang="es-ES" b="0" i="0" dirty="0">
                <a:solidFill>
                  <a:schemeClr val="bg2">
                    <a:lumMod val="25000"/>
                  </a:schemeClr>
                </a:solidFill>
                <a:effectLst/>
                <a:latin typeface="Roboto Mono"/>
              </a:rPr>
              <a:t>/apache2/sites-</a:t>
            </a:r>
            <a:r>
              <a:rPr lang="es-ES" b="0" i="0" dirty="0" err="1">
                <a:solidFill>
                  <a:schemeClr val="bg2">
                    <a:lumMod val="25000"/>
                  </a:schemeClr>
                </a:solidFill>
                <a:effectLst/>
                <a:latin typeface="Roboto Mono"/>
              </a:rPr>
              <a:t>available</a:t>
            </a:r>
            <a:r>
              <a:rPr lang="es-ES" b="0" i="0" dirty="0">
                <a:solidFill>
                  <a:schemeClr val="bg2">
                    <a:lumMod val="25000"/>
                  </a:schemeClr>
                </a:solidFill>
                <a:effectLst/>
                <a:latin typeface="Roboto Mono"/>
              </a:rPr>
              <a:t>/000-default.conf  /</a:t>
            </a:r>
            <a:r>
              <a:rPr lang="es-ES" b="0" i="0" dirty="0" err="1">
                <a:solidFill>
                  <a:schemeClr val="bg2">
                    <a:lumMod val="25000"/>
                  </a:schemeClr>
                </a:solidFill>
                <a:effectLst/>
                <a:latin typeface="Roboto Mono"/>
              </a:rPr>
              <a:t>etc</a:t>
            </a:r>
            <a:r>
              <a:rPr lang="es-ES" b="0" i="0" dirty="0">
                <a:solidFill>
                  <a:schemeClr val="bg2">
                    <a:lumMod val="25000"/>
                  </a:schemeClr>
                </a:solidFill>
                <a:effectLst/>
                <a:latin typeface="Roboto Mono"/>
              </a:rPr>
              <a:t>/apache2/sites-</a:t>
            </a:r>
            <a:r>
              <a:rPr lang="es-ES" b="0" i="0" dirty="0" err="1">
                <a:solidFill>
                  <a:schemeClr val="bg2">
                    <a:lumMod val="25000"/>
                  </a:schemeClr>
                </a:solidFill>
                <a:effectLst/>
                <a:latin typeface="Roboto Mono"/>
              </a:rPr>
              <a:t>available</a:t>
            </a:r>
            <a:r>
              <a:rPr lang="es-ES" b="0" i="0" dirty="0">
                <a:solidFill>
                  <a:schemeClr val="bg2">
                    <a:lumMod val="25000"/>
                  </a:schemeClr>
                </a:solidFill>
                <a:effectLst/>
                <a:latin typeface="Roboto Mono"/>
              </a:rPr>
              <a:t>/</a:t>
            </a:r>
            <a:r>
              <a:rPr lang="es-ES" b="0" i="0" dirty="0" err="1">
                <a:solidFill>
                  <a:schemeClr val="bg2">
                    <a:lumMod val="25000"/>
                  </a:schemeClr>
                </a:solidFill>
                <a:effectLst/>
                <a:latin typeface="Roboto Mono"/>
              </a:rPr>
              <a:t>mejores_de_daw.local.conf</a:t>
            </a:r>
            <a:endParaRPr lang="es-ES" b="0" i="0" dirty="0">
              <a:solidFill>
                <a:schemeClr val="bg2">
                  <a:lumMod val="25000"/>
                </a:schemeClr>
              </a:solidFill>
              <a:effectLst/>
              <a:latin typeface="Roboto Mono"/>
            </a:endParaRPr>
          </a:p>
          <a:p>
            <a:endParaRPr lang="es-ES" dirty="0"/>
          </a:p>
        </p:txBody>
      </p:sp>
      <p:sp>
        <p:nvSpPr>
          <p:cNvPr id="7" name="Título 6">
            <a:extLst>
              <a:ext uri="{FF2B5EF4-FFF2-40B4-BE49-F238E27FC236}">
                <a16:creationId xmlns:a16="http://schemas.microsoft.com/office/drawing/2014/main" id="{100AD9C8-8939-4607-A2E1-7E4D442B83AC}"/>
              </a:ext>
            </a:extLst>
          </p:cNvPr>
          <p:cNvSpPr>
            <a:spLocks noGrp="1"/>
          </p:cNvSpPr>
          <p:nvPr>
            <p:ph type="title"/>
          </p:nvPr>
        </p:nvSpPr>
        <p:spPr/>
        <p:txBody>
          <a:bodyPr/>
          <a:lstStyle/>
          <a:p>
            <a:endParaRPr lang="es-E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7E60D19C-6BD5-34B9-263A-B8139660D40C}"/>
              </a:ext>
            </a:extLst>
          </p:cNvPr>
          <p:cNvSpPr>
            <a:spLocks noGrp="1"/>
          </p:cNvSpPr>
          <p:nvPr>
            <p:ph type="body" idx="1"/>
          </p:nvPr>
        </p:nvSpPr>
        <p:spPr>
          <a:xfrm>
            <a:off x="323528" y="411510"/>
            <a:ext cx="7543800" cy="3017520"/>
          </a:xfrm>
        </p:spPr>
        <p:txBody>
          <a:bodyPr/>
          <a:lstStyle/>
          <a:p>
            <a:r>
              <a:rPr lang="es-ES" dirty="0"/>
              <a:t>editar con nuestro editor favorito, sea este vi o nano y deben quedar parecidos a lo siguiente, claro sustituyendo wordpress1.local según sea tu dominio.</a:t>
            </a:r>
          </a:p>
          <a:p>
            <a:endParaRPr lang="es-ES" dirty="0"/>
          </a:p>
          <a:p>
            <a:r>
              <a:rPr lang="es-ES" dirty="0"/>
              <a:t>&lt;</a:t>
            </a:r>
            <a:r>
              <a:rPr lang="es-ES" dirty="0" err="1"/>
              <a:t>VirtualHost</a:t>
            </a:r>
            <a:r>
              <a:rPr lang="es-ES" dirty="0"/>
              <a:t> *:80&gt;</a:t>
            </a:r>
          </a:p>
          <a:p>
            <a:r>
              <a:rPr lang="es-ES" dirty="0"/>
              <a:t>    </a:t>
            </a:r>
            <a:r>
              <a:rPr lang="es-ES" dirty="0" err="1"/>
              <a:t>ServerAdmin</a:t>
            </a:r>
            <a:r>
              <a:rPr lang="es-ES" dirty="0"/>
              <a:t> </a:t>
            </a:r>
            <a:r>
              <a:rPr lang="es-ES" dirty="0" err="1"/>
              <a:t>admin@mejores_de_daw.local</a:t>
            </a:r>
            <a:endParaRPr lang="es-ES" dirty="0"/>
          </a:p>
          <a:p>
            <a:r>
              <a:rPr lang="es-ES" dirty="0"/>
              <a:t>    </a:t>
            </a:r>
            <a:r>
              <a:rPr lang="es-ES" dirty="0" err="1"/>
              <a:t>ServerName</a:t>
            </a:r>
            <a:r>
              <a:rPr lang="es-ES" dirty="0"/>
              <a:t> </a:t>
            </a:r>
            <a:r>
              <a:rPr lang="es-ES" dirty="0" err="1"/>
              <a:t>mejores_de_daw.local</a:t>
            </a:r>
            <a:endParaRPr lang="es-ES" dirty="0"/>
          </a:p>
          <a:p>
            <a:r>
              <a:rPr lang="es-ES" dirty="0"/>
              <a:t>    </a:t>
            </a:r>
            <a:r>
              <a:rPr lang="es-ES" dirty="0" err="1"/>
              <a:t>ServerAlias</a:t>
            </a:r>
            <a:r>
              <a:rPr lang="es-ES" dirty="0"/>
              <a:t> www.mejores_de_daw.local</a:t>
            </a:r>
          </a:p>
          <a:p>
            <a:r>
              <a:rPr lang="es-ES" dirty="0"/>
              <a:t>    </a:t>
            </a:r>
            <a:r>
              <a:rPr lang="es-ES" dirty="0" err="1"/>
              <a:t>DocumentRoot</a:t>
            </a:r>
            <a:r>
              <a:rPr lang="es-ES" dirty="0"/>
              <a:t> /</a:t>
            </a:r>
            <a:r>
              <a:rPr lang="es-ES" dirty="0" err="1"/>
              <a:t>var</a:t>
            </a:r>
            <a:r>
              <a:rPr lang="es-ES" dirty="0"/>
              <a:t>/www/</a:t>
            </a:r>
            <a:r>
              <a:rPr lang="es-ES" dirty="0" err="1"/>
              <a:t>mejores_de_daw.local</a:t>
            </a:r>
            <a:r>
              <a:rPr lang="es-ES" dirty="0"/>
              <a:t>/</a:t>
            </a:r>
            <a:r>
              <a:rPr lang="es-ES" dirty="0" err="1"/>
              <a:t>public_html</a:t>
            </a:r>
            <a:endParaRPr lang="es-ES" dirty="0"/>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r>
              <a:rPr lang="es-ES" dirty="0"/>
              <a:t>&lt;/</a:t>
            </a:r>
            <a:r>
              <a:rPr lang="es-ES" dirty="0" err="1"/>
              <a:t>VirtualHost</a:t>
            </a:r>
            <a:r>
              <a:rPr lang="es-ES" dirty="0"/>
              <a:t>&gt;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4A05E7B8-7E37-6CE2-0FAE-4B5BFBFB8B77}"/>
              </a:ext>
            </a:extLst>
          </p:cNvPr>
          <p:cNvSpPr>
            <a:spLocks noGrp="1"/>
          </p:cNvSpPr>
          <p:nvPr>
            <p:ph type="body" idx="1"/>
          </p:nvPr>
        </p:nvSpPr>
        <p:spPr>
          <a:xfrm>
            <a:off x="822960" y="699542"/>
            <a:ext cx="7543800" cy="3017520"/>
          </a:xfrm>
        </p:spPr>
        <p:txBody>
          <a:bodyPr/>
          <a:lstStyle/>
          <a:p>
            <a:pPr algn="l"/>
            <a:r>
              <a:rPr lang="es-ES" b="0" i="0" dirty="0">
                <a:solidFill>
                  <a:srgbClr val="3A3A3A"/>
                </a:solidFill>
                <a:effectLst/>
                <a:latin typeface="Arial" panose="020B0604020202020204" pitchFamily="34" charset="0"/>
              </a:rPr>
              <a:t>Ahora procedemos a publicar los sitios con los siguientes comandos.</a:t>
            </a:r>
          </a:p>
          <a:p>
            <a:pPr algn="l"/>
            <a:endParaRPr lang="es-ES" b="0" i="0" dirty="0">
              <a:solidFill>
                <a:srgbClr val="3A3A3A"/>
              </a:solidFill>
              <a:effectLst/>
              <a:latin typeface="Arial" panose="020B0604020202020204" pitchFamily="34" charset="0"/>
            </a:endParaRPr>
          </a:p>
          <a:p>
            <a:pPr algn="l" latinLnBrk="1"/>
            <a:r>
              <a:rPr lang="es-ES" b="0" i="0" dirty="0">
                <a:solidFill>
                  <a:schemeClr val="bg2">
                    <a:lumMod val="25000"/>
                  </a:schemeClr>
                </a:solidFill>
                <a:effectLst/>
                <a:latin typeface="Roboto Mono"/>
              </a:rPr>
              <a:t>sudo a2ensite </a:t>
            </a:r>
            <a:r>
              <a:rPr lang="es-ES" b="0" i="0" dirty="0" err="1">
                <a:solidFill>
                  <a:schemeClr val="bg2">
                    <a:lumMod val="25000"/>
                  </a:schemeClr>
                </a:solidFill>
                <a:effectLst/>
                <a:latin typeface="Roboto Mono"/>
              </a:rPr>
              <a:t>mejores_de_daw.local</a:t>
            </a:r>
            <a:endParaRPr lang="es-ES" b="0" i="0" dirty="0">
              <a:solidFill>
                <a:schemeClr val="bg2">
                  <a:lumMod val="25000"/>
                </a:schemeClr>
              </a:solidFill>
              <a:effectLst/>
              <a:latin typeface="Roboto Mono"/>
            </a:endParaRPr>
          </a:p>
          <a:p>
            <a:pPr algn="l" latinLnBrk="1"/>
            <a:endParaRPr lang="es-ES" dirty="0">
              <a:solidFill>
                <a:schemeClr val="bg2">
                  <a:lumMod val="25000"/>
                </a:schemeClr>
              </a:solidFill>
              <a:latin typeface="Roboto Mono"/>
            </a:endParaRPr>
          </a:p>
          <a:p>
            <a:pPr algn="l"/>
            <a:r>
              <a:rPr lang="es-ES" b="0" i="0" dirty="0">
                <a:solidFill>
                  <a:srgbClr val="3A3A3A"/>
                </a:solidFill>
                <a:effectLst/>
                <a:latin typeface="Arial" panose="020B0604020202020204" pitchFamily="34" charset="0"/>
              </a:rPr>
              <a:t>Y deshabilitamos el sitio por defecto que tiene Apache.</a:t>
            </a:r>
          </a:p>
          <a:p>
            <a:pPr algn="l"/>
            <a:endParaRPr lang="es-ES" b="0" i="0" dirty="0">
              <a:solidFill>
                <a:srgbClr val="3A3A3A"/>
              </a:solidFill>
              <a:effectLst/>
              <a:latin typeface="Arial" panose="020B0604020202020204" pitchFamily="34" charset="0"/>
            </a:endParaRPr>
          </a:p>
          <a:p>
            <a:pPr algn="l" latinLnBrk="1"/>
            <a:r>
              <a:rPr lang="es-ES" b="0" i="0" dirty="0">
                <a:solidFill>
                  <a:schemeClr val="bg2">
                    <a:lumMod val="25000"/>
                  </a:schemeClr>
                </a:solidFill>
                <a:effectLst/>
                <a:latin typeface="Roboto Mono"/>
              </a:rPr>
              <a:t>sudo a2dissite 000-default.conf</a:t>
            </a:r>
          </a:p>
          <a:p>
            <a:pPr algn="l"/>
            <a:endParaRPr lang="es-ES" b="0" i="0" dirty="0">
              <a:solidFill>
                <a:srgbClr val="3A3A3A"/>
              </a:solidFill>
              <a:effectLst/>
              <a:latin typeface="Arial" panose="020B0604020202020204" pitchFamily="34" charset="0"/>
            </a:endParaRPr>
          </a:p>
          <a:p>
            <a:pPr algn="l"/>
            <a:r>
              <a:rPr lang="es-ES" b="0" i="0" dirty="0">
                <a:solidFill>
                  <a:srgbClr val="3A3A3A"/>
                </a:solidFill>
                <a:effectLst/>
                <a:latin typeface="Arial" panose="020B0604020202020204" pitchFamily="34" charset="0"/>
              </a:rPr>
              <a:t>Por ultimo reiniciamos Apache.</a:t>
            </a:r>
          </a:p>
          <a:p>
            <a:pPr algn="l" latinLnBrk="1"/>
            <a:endParaRPr lang="es-ES" b="0" i="0" dirty="0">
              <a:solidFill>
                <a:schemeClr val="bg2">
                  <a:lumMod val="25000"/>
                </a:schemeClr>
              </a:solidFill>
              <a:effectLst/>
              <a:latin typeface="Roboto Mono"/>
            </a:endParaRPr>
          </a:p>
          <a:p>
            <a:pPr algn="l" latinLnBrk="1"/>
            <a:r>
              <a:rPr lang="es-ES" b="0" i="0" dirty="0">
                <a:solidFill>
                  <a:schemeClr val="bg2">
                    <a:lumMod val="25000"/>
                  </a:schemeClr>
                </a:solidFill>
                <a:effectLst/>
                <a:latin typeface="Roboto Mono"/>
              </a:rPr>
              <a:t>sudo </a:t>
            </a:r>
            <a:r>
              <a:rPr lang="es-ES" b="0" i="0" dirty="0" err="1">
                <a:solidFill>
                  <a:schemeClr val="bg2">
                    <a:lumMod val="25000"/>
                  </a:schemeClr>
                </a:solidFill>
                <a:effectLst/>
                <a:latin typeface="Roboto Mono"/>
              </a:rPr>
              <a:t>systemctl</a:t>
            </a:r>
            <a:r>
              <a:rPr lang="es-ES" b="0" i="0" dirty="0">
                <a:solidFill>
                  <a:schemeClr val="bg2">
                    <a:lumMod val="25000"/>
                  </a:schemeClr>
                </a:solidFill>
                <a:effectLst/>
                <a:latin typeface="Roboto Mono"/>
              </a:rPr>
              <a:t> </a:t>
            </a:r>
            <a:r>
              <a:rPr lang="es-ES" b="0" i="0" dirty="0" err="1">
                <a:solidFill>
                  <a:schemeClr val="bg2">
                    <a:lumMod val="25000"/>
                  </a:schemeClr>
                </a:solidFill>
                <a:effectLst/>
                <a:latin typeface="Roboto Mono"/>
              </a:rPr>
              <a:t>restart</a:t>
            </a:r>
            <a:r>
              <a:rPr lang="es-ES" b="0" i="0" dirty="0">
                <a:solidFill>
                  <a:schemeClr val="bg2">
                    <a:lumMod val="25000"/>
                  </a:schemeClr>
                </a:solidFill>
                <a:effectLst/>
                <a:latin typeface="Roboto Mono"/>
              </a:rPr>
              <a:t> apache2</a:t>
            </a:r>
          </a:p>
          <a:p>
            <a:pPr algn="l" latinLnBrk="1"/>
            <a:endParaRPr lang="es-ES" b="0" i="0" dirty="0">
              <a:solidFill>
                <a:schemeClr val="bg2">
                  <a:lumMod val="25000"/>
                </a:schemeClr>
              </a:solidFill>
              <a:effectLst/>
              <a:latin typeface="Roboto Mono"/>
            </a:endParaRPr>
          </a:p>
          <a:p>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0E39B93-AB05-7F8F-192A-24EA7320A90A}"/>
              </a:ext>
            </a:extLst>
          </p:cNvPr>
          <p:cNvSpPr>
            <a:spLocks noGrp="1"/>
          </p:cNvSpPr>
          <p:nvPr>
            <p:ph type="body" idx="1"/>
          </p:nvPr>
        </p:nvSpPr>
        <p:spPr/>
        <p:txBody>
          <a:bodyPr/>
          <a:lstStyle/>
          <a:p>
            <a:r>
              <a:rPr lang="es-ES" sz="2000" dirty="0"/>
              <a:t>Tantos virtuales como app con dominios diferentes tengamos</a:t>
            </a:r>
          </a:p>
        </p:txBody>
      </p:sp>
      <p:sp>
        <p:nvSpPr>
          <p:cNvPr id="7" name="Título 6">
            <a:extLst>
              <a:ext uri="{FF2B5EF4-FFF2-40B4-BE49-F238E27FC236}">
                <a16:creationId xmlns:a16="http://schemas.microsoft.com/office/drawing/2014/main" id="{4ABB7FEA-9601-5972-6E6F-693C01857632}"/>
              </a:ext>
            </a:extLst>
          </p:cNvPr>
          <p:cNvSpPr>
            <a:spLocks noGrp="1"/>
          </p:cNvSpPr>
          <p:nvPr>
            <p:ph type="title"/>
          </p:nvPr>
        </p:nvSpPr>
        <p:spPr/>
        <p:txBody>
          <a:bodyPr/>
          <a:lstStyle/>
          <a:p>
            <a:endParaRPr lang="es-E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endParaRPr lang="es-ES"/>
          </a:p>
        </p:txBody>
      </p:sp>
      <p:sp>
        <p:nvSpPr>
          <p:cNvPr id="5" name="Título 4">
            <a:extLst>
              <a:ext uri="{FF2B5EF4-FFF2-40B4-BE49-F238E27FC236}">
                <a16:creationId xmlns:a16="http://schemas.microsoft.com/office/drawing/2014/main" id="{9CDFFF62-2B48-43DE-3CF5-94B5FBF513FD}"/>
              </a:ext>
            </a:extLst>
          </p:cNvPr>
          <p:cNvSpPr>
            <a:spLocks noGrp="1"/>
          </p:cNvSpPr>
          <p:nvPr>
            <p:ph type="title"/>
          </p:nvPr>
        </p:nvSpPr>
        <p:spPr>
          <a:xfrm>
            <a:off x="769130" y="2027716"/>
            <a:ext cx="7543800" cy="1088068"/>
          </a:xfrm>
        </p:spPr>
        <p:txBody>
          <a:bodyPr/>
          <a:lstStyle/>
          <a:p>
            <a:r>
              <a:rPr lang="es-ES" b="0" i="0" dirty="0">
                <a:solidFill>
                  <a:srgbClr val="3A3A3A"/>
                </a:solidFill>
                <a:effectLst/>
                <a:latin typeface="Open Sans" panose="020B0606030504020204" pitchFamily="34" charset="0"/>
              </a:rPr>
              <a:t>Seguridad con el protocolo HTTPS en Apache</a:t>
            </a:r>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B036597C-54BA-941A-689A-612291C97174}"/>
              </a:ext>
            </a:extLst>
          </p:cNvPr>
          <p:cNvSpPr>
            <a:spLocks noGrp="1"/>
          </p:cNvSpPr>
          <p:nvPr>
            <p:ph type="body" idx="1"/>
          </p:nvPr>
        </p:nvSpPr>
        <p:spPr/>
        <p:txBody>
          <a:bodyPr/>
          <a:lstStyle/>
          <a:p>
            <a:pPr algn="l"/>
            <a:r>
              <a:rPr lang="es-ES" b="0" i="0" dirty="0">
                <a:solidFill>
                  <a:srgbClr val="3A3A3A"/>
                </a:solidFill>
                <a:effectLst/>
                <a:latin typeface="Open Sans" panose="020B0606030504020204" pitchFamily="34" charset="0"/>
              </a:rPr>
              <a:t>Para poder </a:t>
            </a:r>
            <a:r>
              <a:rPr lang="es-ES" b="1" i="0" dirty="0">
                <a:solidFill>
                  <a:srgbClr val="3A3A3A"/>
                </a:solidFill>
                <a:effectLst/>
                <a:latin typeface="Open Sans" panose="020B0606030504020204" pitchFamily="34" charset="0"/>
              </a:rPr>
              <a:t>configurar el protocolo HTTPS de Apache en Ubuntu 20.04</a:t>
            </a:r>
            <a:r>
              <a:rPr lang="es-ES" b="0" i="0" dirty="0">
                <a:solidFill>
                  <a:srgbClr val="3A3A3A"/>
                </a:solidFill>
                <a:effectLst/>
                <a:latin typeface="Open Sans" panose="020B0606030504020204" pitchFamily="34" charset="0"/>
              </a:rPr>
              <a:t> hay que cargar el módulo SSL, que por defecto no está activado:</a:t>
            </a:r>
          </a:p>
          <a:p>
            <a:pPr algn="l"/>
            <a:endParaRPr lang="es-ES" b="0" i="0" dirty="0">
              <a:solidFill>
                <a:srgbClr val="3A3A3A"/>
              </a:solidFill>
              <a:effectLst/>
              <a:latin typeface="Open Sans" panose="020B0606030504020204" pitchFamily="34" charset="0"/>
            </a:endParaRPr>
          </a:p>
          <a:p>
            <a:pPr algn="l" rtl="0"/>
            <a:r>
              <a:rPr lang="es-ES" b="0" i="0" dirty="0">
                <a:solidFill>
                  <a:schemeClr val="bg2">
                    <a:lumMod val="25000"/>
                  </a:schemeClr>
                </a:solidFill>
                <a:effectLst/>
                <a:latin typeface="inherit"/>
              </a:rPr>
              <a:t>~$ sudo a2enmod </a:t>
            </a:r>
            <a:r>
              <a:rPr lang="es-ES" b="0" i="0" dirty="0" err="1">
                <a:solidFill>
                  <a:schemeClr val="bg2">
                    <a:lumMod val="25000"/>
                  </a:schemeClr>
                </a:solidFill>
                <a:effectLst/>
                <a:latin typeface="inherit"/>
              </a:rPr>
              <a:t>ssl</a:t>
            </a:r>
            <a:endParaRPr lang="es-ES" b="0" i="0" dirty="0">
              <a:solidFill>
                <a:schemeClr val="bg2">
                  <a:lumMod val="25000"/>
                </a:schemeClr>
              </a:solidFill>
              <a:effectLst/>
              <a:latin typeface="Inconsolata" pitchFamily="1" charset="0"/>
            </a:endParaRP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Será necesario reiniciar el servicio:</a:t>
            </a:r>
          </a:p>
          <a:p>
            <a:pPr algn="l" rtl="0"/>
            <a:endParaRPr lang="es-ES" b="0" i="0" dirty="0">
              <a:solidFill>
                <a:schemeClr val="bg2">
                  <a:lumMod val="25000"/>
                </a:schemeClr>
              </a:solidFill>
              <a:effectLst/>
              <a:latin typeface="inherit"/>
            </a:endParaRPr>
          </a:p>
          <a:p>
            <a:pPr algn="l" rtl="0"/>
            <a:r>
              <a:rPr lang="es-ES" b="0" i="0" dirty="0">
                <a:solidFill>
                  <a:schemeClr val="bg2">
                    <a:lumMod val="25000"/>
                  </a:schemeClr>
                </a:solidFill>
                <a:effectLst/>
                <a:latin typeface="inherit"/>
              </a:rPr>
              <a:t>~$ sudo </a:t>
            </a:r>
            <a:r>
              <a:rPr lang="es-ES" b="0" i="0" dirty="0" err="1">
                <a:solidFill>
                  <a:schemeClr val="bg2">
                    <a:lumMod val="25000"/>
                  </a:schemeClr>
                </a:solidFill>
                <a:effectLst/>
                <a:latin typeface="inherit"/>
              </a:rPr>
              <a:t>systemctl</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restart</a:t>
            </a:r>
            <a:r>
              <a:rPr lang="es-ES" b="0" i="0" dirty="0">
                <a:solidFill>
                  <a:schemeClr val="bg2">
                    <a:lumMod val="25000"/>
                  </a:schemeClr>
                </a:solidFill>
                <a:effectLst/>
                <a:latin typeface="inherit"/>
              </a:rPr>
              <a:t> apache2</a:t>
            </a:r>
            <a:endParaRPr lang="es-ES" b="0" i="0" dirty="0">
              <a:solidFill>
                <a:schemeClr val="bg2">
                  <a:lumMod val="25000"/>
                </a:schemeClr>
              </a:solidFill>
              <a:effectLst/>
              <a:latin typeface="Inconsolata" pitchFamily="1" charset="0"/>
            </a:endParaRP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Si trabajamos con dominios en Internet es importante obtener certificados firmados por autoridades certificadoras.</a:t>
            </a:r>
          </a:p>
          <a:p>
            <a:endParaRPr lang="es-ES" dirty="0"/>
          </a:p>
        </p:txBody>
      </p:sp>
      <p:sp>
        <p:nvSpPr>
          <p:cNvPr id="7" name="Título 6">
            <a:extLst>
              <a:ext uri="{FF2B5EF4-FFF2-40B4-BE49-F238E27FC236}">
                <a16:creationId xmlns:a16="http://schemas.microsoft.com/office/drawing/2014/main" id="{395284CA-BA8B-5211-6FD7-6797A3DA3441}"/>
              </a:ext>
            </a:extLst>
          </p:cNvPr>
          <p:cNvSpPr>
            <a:spLocks noGrp="1"/>
          </p:cNvSpPr>
          <p:nvPr>
            <p:ph type="title"/>
          </p:nvPr>
        </p:nvSpPr>
        <p:spPr/>
        <p:txBody>
          <a:bodyPr/>
          <a:lstStyle/>
          <a:p>
            <a:endParaRPr 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3BDAED37-C289-0E3A-603A-FBFB41ADF2AB}"/>
              </a:ext>
            </a:extLst>
          </p:cNvPr>
          <p:cNvSpPr>
            <a:spLocks noGrp="1"/>
          </p:cNvSpPr>
          <p:nvPr>
            <p:ph type="body" idx="1"/>
          </p:nvPr>
        </p:nvSpPr>
        <p:spPr/>
        <p:txBody>
          <a:bodyPr/>
          <a:lstStyle/>
          <a:p>
            <a:pPr algn="l"/>
            <a:r>
              <a:rPr lang="es-ES" b="0" i="0" dirty="0">
                <a:solidFill>
                  <a:srgbClr val="3A3A3A"/>
                </a:solidFill>
                <a:effectLst/>
                <a:latin typeface="Open Sans" panose="020B0606030504020204" pitchFamily="34" charset="0"/>
              </a:rPr>
              <a:t>En este tutorial usaremos dominios locales y certificados </a:t>
            </a:r>
            <a:r>
              <a:rPr lang="es-ES" b="0" i="0" dirty="0" err="1">
                <a:solidFill>
                  <a:srgbClr val="3A3A3A"/>
                </a:solidFill>
                <a:effectLst/>
                <a:latin typeface="Open Sans" panose="020B0606030504020204" pitchFamily="34" charset="0"/>
              </a:rPr>
              <a:t>autofirmados</a:t>
            </a:r>
            <a:r>
              <a:rPr lang="es-ES" b="0" i="0" dirty="0">
                <a:solidFill>
                  <a:srgbClr val="3A3A3A"/>
                </a:solidFill>
                <a:effectLst/>
                <a:latin typeface="Open Sans" panose="020B0606030504020204" pitchFamily="34" charset="0"/>
              </a:rPr>
              <a:t>, para que todo el mundo pueda practicar la configuración.</a:t>
            </a: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Creamos certificados </a:t>
            </a:r>
            <a:r>
              <a:rPr lang="es-ES" b="0" i="0" dirty="0" err="1">
                <a:solidFill>
                  <a:srgbClr val="3A3A3A"/>
                </a:solidFill>
                <a:effectLst/>
                <a:latin typeface="Open Sans" panose="020B0606030504020204" pitchFamily="34" charset="0"/>
              </a:rPr>
              <a:t>autofirmados</a:t>
            </a:r>
            <a:r>
              <a:rPr lang="es-ES" b="0" i="0" dirty="0">
                <a:solidFill>
                  <a:srgbClr val="3A3A3A"/>
                </a:solidFill>
                <a:effectLst/>
                <a:latin typeface="Open Sans" panose="020B0606030504020204" pitchFamily="34" charset="0"/>
              </a:rPr>
              <a:t> para el servidor virtual de nuestro ejemplo:</a:t>
            </a:r>
          </a:p>
          <a:p>
            <a:pPr algn="l" rtl="0"/>
            <a:endParaRPr lang="es-ES" b="0" i="0" dirty="0">
              <a:solidFill>
                <a:schemeClr val="bg2">
                  <a:lumMod val="25000"/>
                </a:schemeClr>
              </a:solidFill>
              <a:effectLst/>
              <a:latin typeface="inherit"/>
            </a:endParaRPr>
          </a:p>
          <a:p>
            <a:pPr algn="l" rtl="0"/>
            <a:r>
              <a:rPr lang="es-ES" b="0" i="0" dirty="0">
                <a:solidFill>
                  <a:schemeClr val="bg2">
                    <a:lumMod val="25000"/>
                  </a:schemeClr>
                </a:solidFill>
                <a:effectLst/>
                <a:latin typeface="inherit"/>
              </a:rPr>
              <a:t>~$ sudo </a:t>
            </a:r>
            <a:r>
              <a:rPr lang="es-ES" b="0" i="0" dirty="0" err="1">
                <a:solidFill>
                  <a:schemeClr val="bg2">
                    <a:lumMod val="25000"/>
                  </a:schemeClr>
                </a:solidFill>
                <a:effectLst/>
                <a:latin typeface="inherit"/>
              </a:rPr>
              <a:t>openssl</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req</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newkey</a:t>
            </a:r>
            <a:r>
              <a:rPr lang="es-ES" b="0" i="0" dirty="0">
                <a:solidFill>
                  <a:schemeClr val="bg2">
                    <a:lumMod val="25000"/>
                  </a:schemeClr>
                </a:solidFill>
                <a:effectLst/>
                <a:latin typeface="inherit"/>
              </a:rPr>
              <a:t> rsa:2048 -x509 -</a:t>
            </a:r>
            <a:r>
              <a:rPr lang="es-ES" b="0" i="0" dirty="0" err="1">
                <a:solidFill>
                  <a:schemeClr val="bg2">
                    <a:lumMod val="25000"/>
                  </a:schemeClr>
                </a:solidFill>
                <a:effectLst/>
                <a:latin typeface="inherit"/>
              </a:rPr>
              <a:t>nodes</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days</a:t>
            </a:r>
            <a:r>
              <a:rPr lang="es-ES" b="0" i="0" dirty="0">
                <a:solidFill>
                  <a:schemeClr val="bg2">
                    <a:lumMod val="25000"/>
                  </a:schemeClr>
                </a:solidFill>
                <a:effectLst/>
                <a:latin typeface="inherit"/>
              </a:rPr>
              <a:t> 365 -</a:t>
            </a:r>
            <a:r>
              <a:rPr lang="es-ES" b="0" i="0" dirty="0" err="1">
                <a:solidFill>
                  <a:schemeClr val="bg2">
                    <a:lumMod val="25000"/>
                  </a:schemeClr>
                </a:solidFill>
                <a:effectLst/>
                <a:latin typeface="inherit"/>
              </a:rPr>
              <a:t>out</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etc</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ssl</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certs</a:t>
            </a:r>
            <a:r>
              <a:rPr lang="es-ES" b="0" i="0" dirty="0">
                <a:solidFill>
                  <a:schemeClr val="bg2">
                    <a:lumMod val="25000"/>
                  </a:schemeClr>
                </a:solidFill>
                <a:effectLst/>
                <a:latin typeface="inherit"/>
              </a:rPr>
              <a:t>/mejores_de_daw.local.crt -</a:t>
            </a:r>
            <a:r>
              <a:rPr lang="es-ES" b="0" i="0" dirty="0" err="1">
                <a:solidFill>
                  <a:schemeClr val="bg2">
                    <a:lumMod val="25000"/>
                  </a:schemeClr>
                </a:solidFill>
                <a:effectLst/>
                <a:latin typeface="inherit"/>
              </a:rPr>
              <a:t>keyout</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etc</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ssl</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private</a:t>
            </a:r>
            <a:r>
              <a:rPr lang="es-ES" b="0" i="0" dirty="0">
                <a:solidFill>
                  <a:schemeClr val="bg2">
                    <a:lumMod val="25000"/>
                  </a:schemeClr>
                </a:solidFill>
                <a:effectLst/>
                <a:latin typeface="inherit"/>
              </a:rPr>
              <a:t>/</a:t>
            </a:r>
            <a:r>
              <a:rPr lang="es-ES" dirty="0" err="1">
                <a:solidFill>
                  <a:schemeClr val="bg2">
                    <a:lumMod val="25000"/>
                  </a:schemeClr>
                </a:solidFill>
                <a:latin typeface="inherit"/>
              </a:rPr>
              <a:t>mejores_de_daw</a:t>
            </a:r>
            <a:r>
              <a:rPr lang="es-ES" b="0" i="0" dirty="0" err="1">
                <a:solidFill>
                  <a:schemeClr val="bg2">
                    <a:lumMod val="25000"/>
                  </a:schemeClr>
                </a:solidFill>
                <a:effectLst/>
                <a:latin typeface="inherit"/>
              </a:rPr>
              <a:t>.local.key</a:t>
            </a:r>
            <a:endParaRPr lang="es-ES" b="0" i="0" dirty="0">
              <a:solidFill>
                <a:schemeClr val="bg2">
                  <a:lumMod val="25000"/>
                </a:schemeClr>
              </a:solidFill>
              <a:effectLst/>
              <a:latin typeface="Inconsolata" pitchFamily="1" charset="0"/>
            </a:endParaRP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Tendremos que facilitar información para identificación del certificado, la mayoría opcional, pero sí es importante especificar en «</a:t>
            </a:r>
            <a:r>
              <a:rPr lang="es-ES" b="0" i="1" dirty="0" err="1">
                <a:solidFill>
                  <a:srgbClr val="3A3A3A"/>
                </a:solidFill>
                <a:effectLst/>
                <a:latin typeface="Open Sans" panose="020B0606030504020204" pitchFamily="34" charset="0"/>
              </a:rPr>
              <a:t>Common</a:t>
            </a:r>
            <a:r>
              <a:rPr lang="es-ES" b="0" i="1" dirty="0">
                <a:solidFill>
                  <a:srgbClr val="3A3A3A"/>
                </a:solidFill>
                <a:effectLst/>
                <a:latin typeface="Open Sans" panose="020B0606030504020204" pitchFamily="34" charset="0"/>
              </a:rPr>
              <a:t> </a:t>
            </a:r>
            <a:r>
              <a:rPr lang="es-ES" b="0" i="1" dirty="0" err="1">
                <a:solidFill>
                  <a:srgbClr val="3A3A3A"/>
                </a:solidFill>
                <a:effectLst/>
                <a:latin typeface="Open Sans" panose="020B0606030504020204" pitchFamily="34" charset="0"/>
              </a:rPr>
              <a:t>Name</a:t>
            </a:r>
            <a:r>
              <a:rPr lang="es-ES" b="0" i="0" dirty="0">
                <a:solidFill>
                  <a:srgbClr val="3A3A3A"/>
                </a:solidFill>
                <a:effectLst/>
                <a:latin typeface="Open Sans" panose="020B0606030504020204" pitchFamily="34" charset="0"/>
              </a:rPr>
              <a:t>» el dominio para el que creamos los certificados:</a:t>
            </a:r>
          </a:p>
          <a:p>
            <a:endParaRPr lang="es-ES" dirty="0"/>
          </a:p>
        </p:txBody>
      </p:sp>
      <p:sp>
        <p:nvSpPr>
          <p:cNvPr id="7" name="Título 6">
            <a:extLst>
              <a:ext uri="{FF2B5EF4-FFF2-40B4-BE49-F238E27FC236}">
                <a16:creationId xmlns:a16="http://schemas.microsoft.com/office/drawing/2014/main" id="{F3837319-B218-EAB5-A8E2-A0682F820F19}"/>
              </a:ext>
            </a:extLst>
          </p:cNvPr>
          <p:cNvSpPr>
            <a:spLocks noGrp="1"/>
          </p:cNvSpPr>
          <p:nvPr>
            <p:ph type="title"/>
          </p:nvPr>
        </p:nvSpPr>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Que es virtualización</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sp>
        <p:nvSpPr>
          <p:cNvPr id="9" name="Google Shape;112;p14">
            <a:extLst>
              <a:ext uri="{FF2B5EF4-FFF2-40B4-BE49-F238E27FC236}">
                <a16:creationId xmlns:a16="http://schemas.microsoft.com/office/drawing/2014/main" id="{85579D7E-F73E-89E9-06A6-72C04B98A322}"/>
              </a:ext>
            </a:extLst>
          </p:cNvPr>
          <p:cNvSpPr/>
          <p:nvPr/>
        </p:nvSpPr>
        <p:spPr>
          <a:xfrm>
            <a:off x="107504" y="987574"/>
            <a:ext cx="8892480" cy="1754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La virtualización es la abstracción de los recursos del servidor, una capa entre el hardware real de la máquina y los </a:t>
            </a:r>
            <a:r>
              <a:rPr lang="es-ES" sz="1800" dirty="0" err="1">
                <a:solidFill>
                  <a:schemeClr val="dk1"/>
                </a:solidFill>
                <a:latin typeface="Gill Sans"/>
                <a:ea typeface="Gill Sans"/>
                <a:cs typeface="Gill Sans"/>
                <a:sym typeface="Gill Sans"/>
              </a:rPr>
              <a:t>S.Os</a:t>
            </a:r>
            <a:r>
              <a:rPr lang="es-ES" sz="1800" dirty="0">
                <a:solidFill>
                  <a:schemeClr val="dk1"/>
                </a:solidFill>
                <a:latin typeface="Gill Sans"/>
                <a:ea typeface="Gill Sans"/>
                <a:cs typeface="Gill Sans"/>
                <a:sym typeface="Gill Sans"/>
              </a:rPr>
              <a:t> + aplicaciones que se ejecutan en él. Cada paquete de </a:t>
            </a:r>
            <a:r>
              <a:rPr lang="es-ES" sz="1800" dirty="0" err="1">
                <a:solidFill>
                  <a:schemeClr val="dk1"/>
                </a:solidFill>
                <a:latin typeface="Gill Sans"/>
                <a:ea typeface="Gill Sans"/>
                <a:cs typeface="Gill Sans"/>
                <a:sym typeface="Gill Sans"/>
              </a:rPr>
              <a:t>Hw</a:t>
            </a:r>
            <a:r>
              <a:rPr lang="es-ES" sz="1800" dirty="0">
                <a:solidFill>
                  <a:schemeClr val="dk1"/>
                </a:solidFill>
                <a:latin typeface="Gill Sans"/>
                <a:ea typeface="Gill Sans"/>
                <a:cs typeface="Gill Sans"/>
                <a:sym typeface="Gill Sans"/>
              </a:rPr>
              <a:t> virtual + SO + aplicaciones se conoce como máquina virtual.</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​Permite que varias aplicaciones se ejecuten de forma aislada, cada una dentro de su máquina virtual, en la misma máquina física.</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​La virtualización proporciona acceso directo a los recursos de hardware para brindarle un rendimiento considerablemente mejor que la emulación de software</a:t>
            </a:r>
            <a:br>
              <a:rPr lang="es-ES" sz="1800" dirty="0">
                <a:solidFill>
                  <a:schemeClr val="dk1"/>
                </a:solidFill>
                <a:latin typeface="Gill Sans"/>
                <a:ea typeface="Gill Sans"/>
                <a:cs typeface="Gill Sans"/>
                <a:sym typeface="Gill Sans"/>
              </a:rPr>
            </a:br>
            <a:br>
              <a:rPr lang="es-E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3431819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5C17E0AC-FD4A-83BD-7770-1E8C79470C6A}"/>
              </a:ext>
            </a:extLst>
          </p:cNvPr>
          <p:cNvSpPr>
            <a:spLocks noGrp="1"/>
          </p:cNvSpPr>
          <p:nvPr>
            <p:ph type="body" idx="1"/>
          </p:nvPr>
        </p:nvSpPr>
        <p:spPr>
          <a:xfrm>
            <a:off x="822960" y="1347614"/>
            <a:ext cx="7543800" cy="3017520"/>
          </a:xfrm>
        </p:spPr>
        <p:txBody>
          <a:bodyPr/>
          <a:lstStyle/>
          <a:p>
            <a:pPr algn="l"/>
            <a:r>
              <a:rPr lang="es-ES" b="0" i="0" dirty="0">
                <a:solidFill>
                  <a:schemeClr val="bg2">
                    <a:lumMod val="25000"/>
                  </a:schemeClr>
                </a:solidFill>
                <a:effectLst/>
                <a:latin typeface="inherit"/>
              </a:rPr>
              <a:t>...</a:t>
            </a:r>
            <a:endParaRPr lang="es-ES" b="0" i="0" dirty="0">
              <a:solidFill>
                <a:schemeClr val="bg2">
                  <a:lumMod val="25000"/>
                </a:schemeClr>
              </a:solidFill>
              <a:effectLst/>
              <a:latin typeface="Inconsolata" pitchFamily="1" charset="0"/>
            </a:endParaRPr>
          </a:p>
          <a:p>
            <a:pPr algn="l"/>
            <a:r>
              <a:rPr lang="es-ES" b="0" i="0" dirty="0">
                <a:solidFill>
                  <a:schemeClr val="bg2">
                    <a:lumMod val="25000"/>
                  </a:schemeClr>
                </a:solidFill>
                <a:effectLst/>
                <a:latin typeface="inherit"/>
              </a:rPr>
              <a:t>Country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(2 </a:t>
            </a:r>
            <a:r>
              <a:rPr lang="es-ES" b="0" i="0" dirty="0" err="1">
                <a:solidFill>
                  <a:schemeClr val="bg2">
                    <a:lumMod val="25000"/>
                  </a:schemeClr>
                </a:solidFill>
                <a:effectLst/>
                <a:latin typeface="inherit"/>
              </a:rPr>
              <a:t>letter</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code</a:t>
            </a:r>
            <a:r>
              <a:rPr lang="es-ES" b="0" i="0" dirty="0">
                <a:solidFill>
                  <a:schemeClr val="bg2">
                    <a:lumMod val="25000"/>
                  </a:schemeClr>
                </a:solidFill>
                <a:effectLst/>
                <a:latin typeface="inherit"/>
              </a:rPr>
              <a:t>) [AU]:ES</a:t>
            </a:r>
            <a:endParaRPr lang="es-ES" b="0" i="0" dirty="0">
              <a:solidFill>
                <a:schemeClr val="bg2">
                  <a:lumMod val="25000"/>
                </a:schemeClr>
              </a:solidFill>
              <a:effectLst/>
              <a:latin typeface="Inconsolata" pitchFamily="1" charset="0"/>
            </a:endParaRPr>
          </a:p>
          <a:p>
            <a:pPr algn="l"/>
            <a:r>
              <a:rPr lang="es-ES" b="0" i="0" dirty="0" err="1">
                <a:solidFill>
                  <a:schemeClr val="bg2">
                    <a:lumMod val="25000"/>
                  </a:schemeClr>
                </a:solidFill>
                <a:effectLst/>
                <a:latin typeface="inherit"/>
              </a:rPr>
              <a:t>State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or</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Province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(full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Some-State</a:t>
            </a:r>
            <a:r>
              <a:rPr lang="es-ES" b="0" i="0" dirty="0">
                <a:solidFill>
                  <a:schemeClr val="bg2">
                    <a:lumMod val="25000"/>
                  </a:schemeClr>
                </a:solidFill>
                <a:effectLst/>
                <a:latin typeface="inherit"/>
              </a:rPr>
              <a:t>]:</a:t>
            </a:r>
            <a:endParaRPr lang="es-ES" b="0" i="0" dirty="0">
              <a:solidFill>
                <a:schemeClr val="bg2">
                  <a:lumMod val="25000"/>
                </a:schemeClr>
              </a:solidFill>
              <a:effectLst/>
              <a:latin typeface="Inconsolata" pitchFamily="1" charset="0"/>
            </a:endParaRPr>
          </a:p>
          <a:p>
            <a:pPr algn="l"/>
            <a:r>
              <a:rPr lang="es-ES" b="0" i="0" dirty="0" err="1">
                <a:solidFill>
                  <a:schemeClr val="bg2">
                    <a:lumMod val="25000"/>
                  </a:schemeClr>
                </a:solidFill>
                <a:effectLst/>
                <a:latin typeface="inherit"/>
              </a:rPr>
              <a:t>Locality</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eg</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city</a:t>
            </a:r>
            <a:r>
              <a:rPr lang="es-ES" b="0" i="0" dirty="0">
                <a:solidFill>
                  <a:schemeClr val="bg2">
                    <a:lumMod val="25000"/>
                  </a:schemeClr>
                </a:solidFill>
                <a:effectLst/>
                <a:latin typeface="inherit"/>
              </a:rPr>
              <a:t>) []:</a:t>
            </a:r>
            <a:endParaRPr lang="es-ES" b="0" i="0" dirty="0">
              <a:solidFill>
                <a:schemeClr val="bg2">
                  <a:lumMod val="25000"/>
                </a:schemeClr>
              </a:solidFill>
              <a:effectLst/>
              <a:latin typeface="Inconsolata" pitchFamily="1" charset="0"/>
            </a:endParaRPr>
          </a:p>
          <a:p>
            <a:pPr algn="l"/>
            <a:r>
              <a:rPr lang="es-ES" b="0" i="0" dirty="0" err="1">
                <a:solidFill>
                  <a:schemeClr val="bg2">
                    <a:lumMod val="25000"/>
                  </a:schemeClr>
                </a:solidFill>
                <a:effectLst/>
                <a:latin typeface="inherit"/>
              </a:rPr>
              <a:t>Organization</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eg</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company</a:t>
            </a:r>
            <a:r>
              <a:rPr lang="es-ES" b="0" i="0" dirty="0">
                <a:solidFill>
                  <a:schemeClr val="bg2">
                    <a:lumMod val="25000"/>
                  </a:schemeClr>
                </a:solidFill>
                <a:effectLst/>
                <a:latin typeface="inherit"/>
              </a:rPr>
              <a:t>) [Internet </a:t>
            </a:r>
            <a:r>
              <a:rPr lang="es-ES" b="0" i="0" dirty="0" err="1">
                <a:solidFill>
                  <a:schemeClr val="bg2">
                    <a:lumMod val="25000"/>
                  </a:schemeClr>
                </a:solidFill>
                <a:effectLst/>
                <a:latin typeface="inherit"/>
              </a:rPr>
              <a:t>Widgits</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Pty</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Ltd</a:t>
            </a:r>
            <a:r>
              <a:rPr lang="es-ES" b="0" i="0" dirty="0">
                <a:solidFill>
                  <a:schemeClr val="bg2">
                    <a:lumMod val="25000"/>
                  </a:schemeClr>
                </a:solidFill>
                <a:effectLst/>
                <a:latin typeface="inherit"/>
              </a:rPr>
              <a:t>]:</a:t>
            </a:r>
            <a:endParaRPr lang="es-ES" b="0" i="0" dirty="0">
              <a:solidFill>
                <a:schemeClr val="bg2">
                  <a:lumMod val="25000"/>
                </a:schemeClr>
              </a:solidFill>
              <a:effectLst/>
              <a:latin typeface="Inconsolata" pitchFamily="1" charset="0"/>
            </a:endParaRPr>
          </a:p>
          <a:p>
            <a:pPr algn="l"/>
            <a:r>
              <a:rPr lang="es-ES" b="0" i="0" dirty="0" err="1">
                <a:solidFill>
                  <a:schemeClr val="bg2">
                    <a:lumMod val="25000"/>
                  </a:schemeClr>
                </a:solidFill>
                <a:effectLst/>
                <a:latin typeface="inherit"/>
              </a:rPr>
              <a:t>Organizational</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Unit</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eg</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section</a:t>
            </a:r>
            <a:r>
              <a:rPr lang="es-ES" b="0" i="0" dirty="0">
                <a:solidFill>
                  <a:schemeClr val="bg2">
                    <a:lumMod val="25000"/>
                  </a:schemeClr>
                </a:solidFill>
                <a:effectLst/>
                <a:latin typeface="inherit"/>
              </a:rPr>
              <a:t>) []:</a:t>
            </a:r>
            <a:endParaRPr lang="es-ES" b="0" i="0" dirty="0">
              <a:solidFill>
                <a:schemeClr val="bg2">
                  <a:lumMod val="25000"/>
                </a:schemeClr>
              </a:solidFill>
              <a:effectLst/>
              <a:latin typeface="Inconsolata" pitchFamily="1" charset="0"/>
            </a:endParaRPr>
          </a:p>
          <a:p>
            <a:pPr algn="l"/>
            <a:r>
              <a:rPr lang="es-ES" b="0" i="0" dirty="0" err="1">
                <a:solidFill>
                  <a:schemeClr val="bg2">
                    <a:lumMod val="25000"/>
                  </a:schemeClr>
                </a:solidFill>
                <a:effectLst/>
                <a:latin typeface="inherit"/>
              </a:rPr>
              <a:t>Common</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e.g</a:t>
            </a:r>
            <a:r>
              <a:rPr lang="es-ES" b="0" i="0" dirty="0">
                <a:solidFill>
                  <a:schemeClr val="bg2">
                    <a:lumMod val="25000"/>
                  </a:schemeClr>
                </a:solidFill>
                <a:effectLst/>
                <a:latin typeface="inherit"/>
              </a:rPr>
              <a:t>. server FQDN </a:t>
            </a:r>
            <a:r>
              <a:rPr lang="es-ES" b="0" i="0" dirty="0" err="1">
                <a:solidFill>
                  <a:schemeClr val="bg2">
                    <a:lumMod val="25000"/>
                  </a:schemeClr>
                </a:solidFill>
                <a:effectLst/>
                <a:latin typeface="inherit"/>
              </a:rPr>
              <a:t>or</a:t>
            </a:r>
            <a:r>
              <a:rPr lang="es-ES" b="0" i="0" dirty="0">
                <a:solidFill>
                  <a:schemeClr val="bg2">
                    <a:lumMod val="25000"/>
                  </a:schemeClr>
                </a:solidFill>
                <a:effectLst/>
                <a:latin typeface="inherit"/>
              </a:rPr>
              <a:t> YOUR </a:t>
            </a:r>
            <a:r>
              <a:rPr lang="es-ES" b="0" i="0" dirty="0" err="1">
                <a:solidFill>
                  <a:schemeClr val="bg2">
                    <a:lumMod val="25000"/>
                  </a:schemeClr>
                </a:solidFill>
                <a:effectLst/>
                <a:latin typeface="inherit"/>
              </a:rPr>
              <a:t>name</a:t>
            </a:r>
            <a:r>
              <a:rPr lang="es-ES" b="0" i="0" dirty="0">
                <a:solidFill>
                  <a:schemeClr val="bg2">
                    <a:lumMod val="25000"/>
                  </a:schemeClr>
                </a:solidFill>
                <a:effectLst/>
                <a:latin typeface="inherit"/>
              </a:rPr>
              <a:t>) []:</a:t>
            </a:r>
            <a:r>
              <a:rPr lang="es-ES" dirty="0" err="1">
                <a:solidFill>
                  <a:schemeClr val="bg2">
                    <a:lumMod val="25000"/>
                  </a:schemeClr>
                </a:solidFill>
                <a:latin typeface="inherit"/>
              </a:rPr>
              <a:t>mejores_de_daw</a:t>
            </a:r>
            <a:r>
              <a:rPr lang="es-ES" b="0" i="0" dirty="0" err="1">
                <a:solidFill>
                  <a:schemeClr val="bg2">
                    <a:lumMod val="25000"/>
                  </a:schemeClr>
                </a:solidFill>
                <a:effectLst/>
                <a:latin typeface="inherit"/>
              </a:rPr>
              <a:t>.local</a:t>
            </a:r>
            <a:endParaRPr lang="es-ES" b="0" i="0" dirty="0">
              <a:solidFill>
                <a:schemeClr val="bg2">
                  <a:lumMod val="25000"/>
                </a:schemeClr>
              </a:solidFill>
              <a:effectLst/>
              <a:latin typeface="Inconsolata" pitchFamily="1" charset="0"/>
            </a:endParaRPr>
          </a:p>
          <a:p>
            <a:pPr algn="l"/>
            <a:r>
              <a:rPr lang="es-ES" b="0" i="0" dirty="0">
                <a:solidFill>
                  <a:schemeClr val="bg2">
                    <a:lumMod val="25000"/>
                  </a:schemeClr>
                </a:solidFill>
                <a:effectLst/>
                <a:latin typeface="inherit"/>
              </a:rPr>
              <a:t>Email </a:t>
            </a:r>
            <a:r>
              <a:rPr lang="es-ES" b="0" i="0" dirty="0" err="1">
                <a:solidFill>
                  <a:schemeClr val="bg2">
                    <a:lumMod val="25000"/>
                  </a:schemeClr>
                </a:solidFill>
                <a:effectLst/>
                <a:latin typeface="inherit"/>
              </a:rPr>
              <a:t>Address</a:t>
            </a:r>
            <a:r>
              <a:rPr lang="es-ES" b="0" i="0" dirty="0">
                <a:solidFill>
                  <a:schemeClr val="bg2">
                    <a:lumMod val="25000"/>
                  </a:schemeClr>
                </a:solidFill>
                <a:effectLst/>
                <a:latin typeface="inherit"/>
              </a:rPr>
              <a:t> []:</a:t>
            </a:r>
            <a:endParaRPr lang="es-ES" b="0" i="0" dirty="0">
              <a:solidFill>
                <a:schemeClr val="bg2">
                  <a:lumMod val="25000"/>
                </a:schemeClr>
              </a:solidFill>
              <a:effectLst/>
              <a:latin typeface="Inconsolata" pitchFamily="1" charset="0"/>
            </a:endParaRPr>
          </a:p>
          <a:p>
            <a:pPr algn="l"/>
            <a:r>
              <a:rPr lang="es-ES" b="0" i="0" dirty="0">
                <a:solidFill>
                  <a:schemeClr val="bg2">
                    <a:lumMod val="25000"/>
                  </a:schemeClr>
                </a:solidFill>
                <a:effectLst/>
                <a:latin typeface="inherit"/>
              </a:rPr>
              <a:t>~$</a:t>
            </a:r>
            <a:endParaRPr lang="es-ES" b="0" i="0" dirty="0">
              <a:solidFill>
                <a:schemeClr val="bg2">
                  <a:lumMod val="25000"/>
                </a:schemeClr>
              </a:solidFill>
              <a:effectLst/>
              <a:latin typeface="Inconsolata" pitchFamily="1" charset="0"/>
            </a:endParaRPr>
          </a:p>
          <a:p>
            <a:endParaRPr lang="es-ES" dirty="0">
              <a:solidFill>
                <a:schemeClr val="bg2">
                  <a:lumMod val="25000"/>
                </a:schemeClr>
              </a:solidFill>
            </a:endParaRPr>
          </a:p>
        </p:txBody>
      </p:sp>
      <p:sp>
        <p:nvSpPr>
          <p:cNvPr id="7" name="Título 6">
            <a:extLst>
              <a:ext uri="{FF2B5EF4-FFF2-40B4-BE49-F238E27FC236}">
                <a16:creationId xmlns:a16="http://schemas.microsoft.com/office/drawing/2014/main" id="{A8FDF27B-FE74-ABC7-1DCB-EE21945271F1}"/>
              </a:ext>
            </a:extLst>
          </p:cNvPr>
          <p:cNvSpPr>
            <a:spLocks noGrp="1"/>
          </p:cNvSpPr>
          <p:nvPr>
            <p:ph type="title"/>
          </p:nvPr>
        </p:nvSpPr>
        <p:spPr/>
        <p:txBody>
          <a:bodyPr/>
          <a:lstStyle/>
          <a:p>
            <a:endParaRPr lang="es-E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EB38FAE6-54F8-EEA2-C531-083D51445F35}"/>
              </a:ext>
            </a:extLst>
          </p:cNvPr>
          <p:cNvSpPr>
            <a:spLocks noGrp="1"/>
          </p:cNvSpPr>
          <p:nvPr>
            <p:ph type="body" idx="1"/>
          </p:nvPr>
        </p:nvSpPr>
        <p:spPr>
          <a:xfrm>
            <a:off x="179512" y="123478"/>
            <a:ext cx="8928992" cy="3017520"/>
          </a:xfrm>
        </p:spPr>
        <p:txBody>
          <a:bodyPr/>
          <a:lstStyle/>
          <a:p>
            <a:pPr algn="l"/>
            <a:r>
              <a:rPr lang="es-ES" b="0" i="0" dirty="0">
                <a:solidFill>
                  <a:srgbClr val="3A3A3A"/>
                </a:solidFill>
                <a:effectLst/>
                <a:latin typeface="Open Sans" panose="020B0606030504020204" pitchFamily="34" charset="0"/>
              </a:rPr>
              <a:t>Ahora creamos la configuración para el servidor virtual, en el subdirectorio </a:t>
            </a:r>
            <a:r>
              <a:rPr lang="es-ES" b="0" i="1" dirty="0">
                <a:solidFill>
                  <a:srgbClr val="3A3A3A"/>
                </a:solidFill>
                <a:effectLst/>
                <a:latin typeface="Open Sans" panose="020B0606030504020204" pitchFamily="34" charset="0"/>
              </a:rPr>
              <a:t>sites-</a:t>
            </a:r>
            <a:r>
              <a:rPr lang="es-ES" b="0" i="1" dirty="0" err="1">
                <a:solidFill>
                  <a:srgbClr val="3A3A3A"/>
                </a:solidFill>
                <a:effectLst/>
                <a:latin typeface="Open Sans" panose="020B0606030504020204" pitchFamily="34" charset="0"/>
              </a:rPr>
              <a:t>available</a:t>
            </a:r>
            <a:r>
              <a:rPr lang="es-ES" b="0" i="1" dirty="0">
                <a:solidFill>
                  <a:srgbClr val="3A3A3A"/>
                </a:solidFill>
                <a:effectLst/>
                <a:latin typeface="Open Sans" panose="020B0606030504020204" pitchFamily="34" charset="0"/>
              </a:rPr>
              <a:t>/</a:t>
            </a:r>
            <a:r>
              <a:rPr lang="es-ES" b="0" i="0" dirty="0">
                <a:solidFill>
                  <a:srgbClr val="3A3A3A"/>
                </a:solidFill>
                <a:effectLst/>
                <a:latin typeface="Open Sans" panose="020B0606030504020204" pitchFamily="34" charset="0"/>
              </a:rPr>
              <a:t>:</a:t>
            </a:r>
          </a:p>
          <a:p>
            <a:pPr algn="l" rtl="0"/>
            <a:endParaRPr lang="es-ES" b="0" i="0" dirty="0">
              <a:solidFill>
                <a:schemeClr val="bg2">
                  <a:lumMod val="25000"/>
                </a:schemeClr>
              </a:solidFill>
              <a:effectLst/>
              <a:latin typeface="inherit"/>
            </a:endParaRPr>
          </a:p>
          <a:p>
            <a:pPr algn="l" rtl="0"/>
            <a:r>
              <a:rPr lang="es-ES" b="0" i="0" dirty="0">
                <a:solidFill>
                  <a:schemeClr val="bg2">
                    <a:lumMod val="25000"/>
                  </a:schemeClr>
                </a:solidFill>
                <a:effectLst/>
                <a:latin typeface="inherit"/>
              </a:rPr>
              <a:t>~$ sudo nano /</a:t>
            </a:r>
            <a:r>
              <a:rPr lang="es-ES" b="0" i="0" dirty="0" err="1">
                <a:solidFill>
                  <a:schemeClr val="bg2">
                    <a:lumMod val="25000"/>
                  </a:schemeClr>
                </a:solidFill>
                <a:effectLst/>
                <a:latin typeface="inherit"/>
              </a:rPr>
              <a:t>etc</a:t>
            </a:r>
            <a:r>
              <a:rPr lang="es-ES" b="0" i="0" dirty="0">
                <a:solidFill>
                  <a:schemeClr val="bg2">
                    <a:lumMod val="25000"/>
                  </a:schemeClr>
                </a:solidFill>
                <a:effectLst/>
                <a:latin typeface="inherit"/>
              </a:rPr>
              <a:t>/apache2/sites-</a:t>
            </a:r>
            <a:r>
              <a:rPr lang="es-ES" b="0" i="0" dirty="0" err="1">
                <a:solidFill>
                  <a:schemeClr val="bg2">
                    <a:lumMod val="25000"/>
                  </a:schemeClr>
                </a:solidFill>
                <a:effectLst/>
                <a:latin typeface="inherit"/>
              </a:rPr>
              <a:t>available</a:t>
            </a:r>
            <a:r>
              <a:rPr lang="es-ES" b="0" i="0" dirty="0">
                <a:solidFill>
                  <a:schemeClr val="bg2">
                    <a:lumMod val="25000"/>
                  </a:schemeClr>
                </a:solidFill>
                <a:effectLst/>
                <a:latin typeface="inherit"/>
              </a:rPr>
              <a:t>/ejemplo.ubuntu2004.local.conf</a:t>
            </a:r>
            <a:endParaRPr lang="es-ES" b="0" i="0" dirty="0">
              <a:solidFill>
                <a:schemeClr val="bg2">
                  <a:lumMod val="25000"/>
                </a:schemeClr>
              </a:solidFill>
              <a:effectLst/>
              <a:latin typeface="Inconsolata" pitchFamily="1" charset="0"/>
            </a:endParaRP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Tras el bloque </a:t>
            </a:r>
            <a:r>
              <a:rPr lang="es-ES" b="0" i="1" dirty="0" err="1">
                <a:solidFill>
                  <a:srgbClr val="3A3A3A"/>
                </a:solidFill>
                <a:effectLst/>
                <a:latin typeface="Open Sans" panose="020B0606030504020204" pitchFamily="34" charset="0"/>
              </a:rPr>
              <a:t>VirtualHost</a:t>
            </a:r>
            <a:r>
              <a:rPr lang="es-ES" b="0" i="0" dirty="0">
                <a:solidFill>
                  <a:srgbClr val="3A3A3A"/>
                </a:solidFill>
                <a:effectLst/>
                <a:latin typeface="Open Sans" panose="020B0606030504020204" pitchFamily="34" charset="0"/>
              </a:rPr>
              <a:t> existente añadimos uno nuevo para la configuración SSL:</a:t>
            </a:r>
          </a:p>
          <a:p>
            <a:pPr algn="l" rtl="0"/>
            <a:r>
              <a:rPr lang="es-ES" b="0" i="0" dirty="0">
                <a:solidFill>
                  <a:schemeClr val="bg2">
                    <a:lumMod val="25000"/>
                  </a:schemeClr>
                </a:solidFill>
                <a:effectLst/>
                <a:latin typeface="inherit"/>
              </a:rPr>
              <a:t>...</a:t>
            </a:r>
            <a:endParaRPr lang="es-ES" b="0" i="0" dirty="0">
              <a:solidFill>
                <a:schemeClr val="bg2">
                  <a:lumMod val="25000"/>
                </a:schemeClr>
              </a:solidFill>
              <a:effectLst/>
              <a:latin typeface="Inconsolata" pitchFamily="1" charset="0"/>
            </a:endParaRPr>
          </a:p>
          <a:p>
            <a:pPr algn="l" rtl="0"/>
            <a:r>
              <a:rPr lang="es-ES" b="0" i="0" dirty="0">
                <a:solidFill>
                  <a:schemeClr val="bg2">
                    <a:lumMod val="25000"/>
                  </a:schemeClr>
                </a:solidFill>
                <a:effectLst/>
                <a:latin typeface="inherit"/>
              </a:rPr>
              <a:t>&lt;</a:t>
            </a:r>
            <a:r>
              <a:rPr lang="es-ES" b="0" i="0" dirty="0" err="1">
                <a:solidFill>
                  <a:schemeClr val="bg2">
                    <a:lumMod val="25000"/>
                  </a:schemeClr>
                </a:solidFill>
                <a:effectLst/>
                <a:latin typeface="inherit"/>
              </a:rPr>
              <a:t>VirtualHost</a:t>
            </a:r>
            <a:r>
              <a:rPr lang="es-ES" b="0" i="0" dirty="0">
                <a:solidFill>
                  <a:schemeClr val="bg2">
                    <a:lumMod val="25000"/>
                  </a:schemeClr>
                </a:solidFill>
                <a:effectLst/>
                <a:latin typeface="inherit"/>
              </a:rPr>
              <a:t> *:443&gt;</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ServerName</a:t>
            </a:r>
            <a:r>
              <a:rPr lang="es-ES" b="0" i="0" dirty="0">
                <a:solidFill>
                  <a:schemeClr val="bg2">
                    <a:lumMod val="25000"/>
                  </a:schemeClr>
                </a:solidFill>
                <a:effectLst/>
                <a:latin typeface="inherit"/>
              </a:rPr>
              <a:t> ejemplo.ubuntu2004.local</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DocumentRoot</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var</a:t>
            </a:r>
            <a:r>
              <a:rPr lang="es-ES" b="0" i="0" dirty="0">
                <a:solidFill>
                  <a:schemeClr val="bg2">
                    <a:lumMod val="25000"/>
                  </a:schemeClr>
                </a:solidFill>
                <a:effectLst/>
                <a:latin typeface="inherit"/>
              </a:rPr>
              <a:t>/www/ejemplo.ubuntu2004.local</a:t>
            </a:r>
            <a:endParaRPr lang="es-ES" b="0" i="0" dirty="0">
              <a:solidFill>
                <a:schemeClr val="bg2">
                  <a:lumMod val="25000"/>
                </a:schemeClr>
              </a:solidFill>
              <a:effectLst/>
              <a:latin typeface="Inconsolata" pitchFamily="1" charset="0"/>
            </a:endParaRPr>
          </a:p>
          <a:p>
            <a:pPr marL="428625" lvl="1" indent="0">
              <a:buNone/>
            </a:pPr>
            <a:r>
              <a:rPr lang="es-ES" b="0" i="0" dirty="0">
                <a:solidFill>
                  <a:schemeClr val="bg2">
                    <a:lumMod val="25000"/>
                  </a:schemeClr>
                </a:solidFill>
                <a:effectLst/>
                <a:latin typeface="inherit"/>
              </a:rPr>
              <a:t>&lt;</a:t>
            </a:r>
            <a:r>
              <a:rPr lang="es-ES" b="0" i="0" dirty="0" err="1">
                <a:solidFill>
                  <a:schemeClr val="bg2">
                    <a:lumMod val="25000"/>
                  </a:schemeClr>
                </a:solidFill>
                <a:effectLst/>
                <a:latin typeface="inherit"/>
              </a:rPr>
              <a:t>Directory</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var</a:t>
            </a:r>
            <a:r>
              <a:rPr lang="es-ES" b="0" i="0" dirty="0">
                <a:solidFill>
                  <a:schemeClr val="bg2">
                    <a:lumMod val="25000"/>
                  </a:schemeClr>
                </a:solidFill>
                <a:effectLst/>
                <a:latin typeface="inherit"/>
              </a:rPr>
              <a:t>/www/ejemplo.ubuntu2004.local&gt;</a:t>
            </a:r>
            <a:endParaRPr lang="es-ES" b="0" i="0" dirty="0">
              <a:solidFill>
                <a:schemeClr val="bg2">
                  <a:lumMod val="25000"/>
                </a:schemeClr>
              </a:solidFill>
              <a:effectLst/>
              <a:latin typeface="Inconsolata" pitchFamily="1" charset="0"/>
            </a:endParaRPr>
          </a:p>
          <a:p>
            <a:pPr marL="428625" lvl="1" indent="0">
              <a:buNone/>
            </a:pPr>
            <a:r>
              <a:rPr lang="es-ES" b="0" i="0" dirty="0">
                <a:solidFill>
                  <a:schemeClr val="bg2">
                    <a:lumMod val="25000"/>
                  </a:schemeClr>
                </a:solidFill>
                <a:effectLst/>
                <a:latin typeface="inherit"/>
              </a:rPr>
              <a:t>&lt;/</a:t>
            </a:r>
            <a:r>
              <a:rPr lang="es-ES" b="0" i="0" dirty="0" err="1">
                <a:solidFill>
                  <a:schemeClr val="bg2">
                    <a:lumMod val="25000"/>
                  </a:schemeClr>
                </a:solidFill>
                <a:effectLst/>
                <a:latin typeface="inherit"/>
              </a:rPr>
              <a:t>Directory</a:t>
            </a:r>
            <a:r>
              <a:rPr lang="es-ES" b="0" i="0" dirty="0">
                <a:solidFill>
                  <a:schemeClr val="bg2">
                    <a:lumMod val="25000"/>
                  </a:schemeClr>
                </a:solidFill>
                <a:effectLst/>
                <a:latin typeface="inherit"/>
              </a:rPr>
              <a:t>&gt;</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SSLEngine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on</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SSLCertificateFile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etc</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ssl</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certs</a:t>
            </a:r>
            <a:r>
              <a:rPr lang="es-ES" b="0" i="0" dirty="0">
                <a:solidFill>
                  <a:schemeClr val="bg2">
                    <a:lumMod val="25000"/>
                  </a:schemeClr>
                </a:solidFill>
                <a:effectLst/>
                <a:latin typeface="inherit"/>
              </a:rPr>
              <a:t>/ejemplo.ubuntu2004.local.crt</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SSLCertificateKeyFile</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etc</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ssl</a:t>
            </a:r>
            <a:r>
              <a:rPr lang="es-ES" b="0" i="0" dirty="0">
                <a:solidFill>
                  <a:schemeClr val="bg2">
                    <a:lumMod val="25000"/>
                  </a:schemeClr>
                </a:solidFill>
                <a:effectLst/>
                <a:latin typeface="inherit"/>
              </a:rPr>
              <a:t>/</a:t>
            </a:r>
            <a:r>
              <a:rPr lang="es-ES" b="0" i="0" dirty="0" err="1">
                <a:solidFill>
                  <a:schemeClr val="bg2">
                    <a:lumMod val="25000"/>
                  </a:schemeClr>
                </a:solidFill>
                <a:effectLst/>
                <a:latin typeface="inherit"/>
              </a:rPr>
              <a:t>private</a:t>
            </a:r>
            <a:r>
              <a:rPr lang="es-ES" b="0" i="0" dirty="0">
                <a:solidFill>
                  <a:schemeClr val="bg2">
                    <a:lumMod val="25000"/>
                  </a:schemeClr>
                </a:solidFill>
                <a:effectLst/>
                <a:latin typeface="inherit"/>
              </a:rPr>
              <a:t>/ejemplo.ubuntu2004.local.key</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CustomLog</a:t>
            </a:r>
            <a:r>
              <a:rPr lang="es-ES" b="0" i="0" dirty="0">
                <a:solidFill>
                  <a:schemeClr val="bg2">
                    <a:lumMod val="25000"/>
                  </a:schemeClr>
                </a:solidFill>
                <a:effectLst/>
                <a:latin typeface="inherit"/>
              </a:rPr>
              <a:t> ${APACHE_LOG_DIR}/access-ejemplo.ubuntu2004.local.log </a:t>
            </a:r>
            <a:r>
              <a:rPr lang="es-ES" b="0" i="0" dirty="0" err="1">
                <a:solidFill>
                  <a:schemeClr val="bg2">
                    <a:lumMod val="25000"/>
                  </a:schemeClr>
                </a:solidFill>
                <a:effectLst/>
                <a:latin typeface="inherit"/>
              </a:rPr>
              <a:t>combined</a:t>
            </a:r>
            <a:endParaRPr lang="es-ES" b="0" i="0" dirty="0">
              <a:solidFill>
                <a:schemeClr val="bg2">
                  <a:lumMod val="25000"/>
                </a:schemeClr>
              </a:solidFill>
              <a:effectLst/>
              <a:latin typeface="Inconsolata" pitchFamily="1" charset="0"/>
            </a:endParaRPr>
          </a:p>
          <a:p>
            <a:pPr marL="428625" lvl="1" indent="0">
              <a:buNone/>
            </a:pPr>
            <a:r>
              <a:rPr lang="es-ES" b="0" i="0" dirty="0" err="1">
                <a:solidFill>
                  <a:schemeClr val="bg2">
                    <a:lumMod val="25000"/>
                  </a:schemeClr>
                </a:solidFill>
                <a:effectLst/>
                <a:latin typeface="inherit"/>
              </a:rPr>
              <a:t>ErrorLog</a:t>
            </a:r>
            <a:r>
              <a:rPr lang="es-ES" b="0" i="0" dirty="0">
                <a:solidFill>
                  <a:schemeClr val="bg2">
                    <a:lumMod val="25000"/>
                  </a:schemeClr>
                </a:solidFill>
                <a:effectLst/>
                <a:latin typeface="inherit"/>
              </a:rPr>
              <a:t> ${APACHE_LOG_DIR}/error-ejemplo.ubuntu2004.local.log</a:t>
            </a:r>
            <a:endParaRPr lang="es-ES" b="0" i="0" dirty="0">
              <a:solidFill>
                <a:schemeClr val="bg2">
                  <a:lumMod val="25000"/>
                </a:schemeClr>
              </a:solidFill>
              <a:effectLst/>
              <a:latin typeface="Inconsolata" pitchFamily="1" charset="0"/>
            </a:endParaRPr>
          </a:p>
          <a:p>
            <a:pPr algn="l" rtl="0"/>
            <a:r>
              <a:rPr lang="es-ES" b="0" i="0" dirty="0">
                <a:solidFill>
                  <a:schemeClr val="bg2">
                    <a:lumMod val="25000"/>
                  </a:schemeClr>
                </a:solidFill>
                <a:effectLst/>
                <a:latin typeface="inherit"/>
              </a:rPr>
              <a:t>&lt;/</a:t>
            </a:r>
            <a:r>
              <a:rPr lang="es-ES" b="0" i="0" dirty="0" err="1">
                <a:solidFill>
                  <a:schemeClr val="bg2">
                    <a:lumMod val="25000"/>
                  </a:schemeClr>
                </a:solidFill>
                <a:effectLst/>
                <a:latin typeface="inherit"/>
              </a:rPr>
              <a:t>VirtualHost</a:t>
            </a:r>
            <a:r>
              <a:rPr lang="es-ES" b="0" i="0" dirty="0">
                <a:solidFill>
                  <a:schemeClr val="bg2">
                    <a:lumMod val="25000"/>
                  </a:schemeClr>
                </a:solidFill>
                <a:effectLst/>
                <a:latin typeface="inherit"/>
              </a:rPr>
              <a:t>&gt;</a:t>
            </a:r>
            <a:endParaRPr lang="es-ES" b="0" i="0" dirty="0">
              <a:solidFill>
                <a:schemeClr val="bg2">
                  <a:lumMod val="25000"/>
                </a:schemeClr>
              </a:solidFill>
              <a:effectLst/>
              <a:latin typeface="Inconsolata" pitchFamily="1" charset="0"/>
            </a:endParaRPr>
          </a:p>
          <a:p>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98E278D5-43ED-2A50-7771-48212F3B97BE}"/>
              </a:ext>
            </a:extLst>
          </p:cNvPr>
          <p:cNvSpPr>
            <a:spLocks noGrp="1"/>
          </p:cNvSpPr>
          <p:nvPr>
            <p:ph type="body" idx="1"/>
          </p:nvPr>
        </p:nvSpPr>
        <p:spPr>
          <a:xfrm>
            <a:off x="179512" y="339502"/>
            <a:ext cx="8784976" cy="3017520"/>
          </a:xfrm>
        </p:spPr>
        <p:txBody>
          <a:bodyPr/>
          <a:lstStyle/>
          <a:p>
            <a:pPr algn="l"/>
            <a:r>
              <a:rPr lang="es-ES" b="0" i="0" dirty="0">
                <a:solidFill>
                  <a:srgbClr val="3A3A3A"/>
                </a:solidFill>
                <a:effectLst/>
                <a:latin typeface="Open Sans" panose="020B0606030504020204" pitchFamily="34" charset="0"/>
              </a:rPr>
              <a:t>La mayoría de directivas de configuración son las mismas, pero introducimos algunas novedades:</a:t>
            </a:r>
          </a:p>
          <a:p>
            <a:pPr algn="l"/>
            <a:endParaRPr lang="es-ES" b="0" i="0" dirty="0">
              <a:solidFill>
                <a:srgbClr val="3A3A3A"/>
              </a:solidFill>
              <a:effectLst/>
              <a:latin typeface="Open Sans" panose="020B0606030504020204" pitchFamily="34" charset="0"/>
            </a:endParaRPr>
          </a:p>
          <a:p>
            <a:pPr lvl="1">
              <a:buFont typeface="Arial" panose="020B0604020202020204" pitchFamily="34" charset="0"/>
              <a:buChar char="•"/>
            </a:pPr>
            <a:r>
              <a:rPr lang="es-ES" b="0" i="1" dirty="0" err="1">
                <a:solidFill>
                  <a:srgbClr val="3A3A3A"/>
                </a:solidFill>
                <a:effectLst/>
                <a:latin typeface="Open Sans" panose="020B0606030504020204" pitchFamily="34" charset="0"/>
              </a:rPr>
              <a:t>VirtualHost</a:t>
            </a:r>
            <a:r>
              <a:rPr lang="es-ES" b="0" i="0" dirty="0">
                <a:solidFill>
                  <a:srgbClr val="3A3A3A"/>
                </a:solidFill>
                <a:effectLst/>
                <a:latin typeface="Open Sans" panose="020B0606030504020204" pitchFamily="34" charset="0"/>
              </a:rPr>
              <a:t> especifica el puerto de conexión, el 443 es el estándar para conexiones HTTPS.</a:t>
            </a:r>
          </a:p>
          <a:p>
            <a:pPr lvl="1">
              <a:buFont typeface="Arial" panose="020B0604020202020204" pitchFamily="34" charset="0"/>
              <a:buChar char="•"/>
            </a:pPr>
            <a:r>
              <a:rPr lang="es-ES" b="0" i="1" dirty="0" err="1">
                <a:solidFill>
                  <a:srgbClr val="3A3A3A"/>
                </a:solidFill>
                <a:effectLst/>
                <a:latin typeface="Open Sans" panose="020B0606030504020204" pitchFamily="34" charset="0"/>
              </a:rPr>
              <a:t>SSLEngine</a:t>
            </a:r>
            <a:r>
              <a:rPr lang="es-ES" b="0" i="0" dirty="0">
                <a:solidFill>
                  <a:srgbClr val="3A3A3A"/>
                </a:solidFill>
                <a:effectLst/>
                <a:latin typeface="Open Sans" panose="020B0606030504020204" pitchFamily="34" charset="0"/>
              </a:rPr>
              <a:t> activa el cifrado SSL para este servidor virtual en el puerto especificado.</a:t>
            </a:r>
          </a:p>
          <a:p>
            <a:pPr lvl="1">
              <a:buFont typeface="Arial" panose="020B0604020202020204" pitchFamily="34" charset="0"/>
              <a:buChar char="•"/>
            </a:pPr>
            <a:r>
              <a:rPr lang="es-ES" b="0" i="1" dirty="0" err="1">
                <a:solidFill>
                  <a:srgbClr val="3A3A3A"/>
                </a:solidFill>
                <a:effectLst/>
                <a:latin typeface="Open Sans" panose="020B0606030504020204" pitchFamily="34" charset="0"/>
              </a:rPr>
              <a:t>SSLCertificateFile</a:t>
            </a:r>
            <a:r>
              <a:rPr lang="es-ES" b="0" i="0" dirty="0">
                <a:solidFill>
                  <a:srgbClr val="3A3A3A"/>
                </a:solidFill>
                <a:effectLst/>
                <a:latin typeface="Open Sans" panose="020B0606030504020204" pitchFamily="34" charset="0"/>
              </a:rPr>
              <a:t> indica la ruta al certificado público.</a:t>
            </a:r>
          </a:p>
          <a:p>
            <a:pPr lvl="1">
              <a:buFont typeface="Arial" panose="020B0604020202020204" pitchFamily="34" charset="0"/>
              <a:buChar char="•"/>
            </a:pPr>
            <a:r>
              <a:rPr lang="es-ES" b="0" i="1" dirty="0" err="1">
                <a:solidFill>
                  <a:srgbClr val="3A3A3A"/>
                </a:solidFill>
                <a:effectLst/>
                <a:latin typeface="Open Sans" panose="020B0606030504020204" pitchFamily="34" charset="0"/>
              </a:rPr>
              <a:t>SSLCertificateKeyFile</a:t>
            </a:r>
            <a:r>
              <a:rPr lang="es-ES" b="0" i="0" dirty="0">
                <a:solidFill>
                  <a:srgbClr val="3A3A3A"/>
                </a:solidFill>
                <a:effectLst/>
                <a:latin typeface="Open Sans" panose="020B0606030504020204" pitchFamily="34" charset="0"/>
              </a:rPr>
              <a:t> indica la clave privada con la que se cifra la conexión.</a:t>
            </a: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Guardamos los cambios y recargamos la configuración de Apache:</a:t>
            </a:r>
          </a:p>
          <a:p>
            <a:pPr algn="l" rtl="0"/>
            <a:endParaRPr lang="es-ES" b="0" i="0" dirty="0">
              <a:solidFill>
                <a:srgbClr val="CFD5E0"/>
              </a:solidFill>
              <a:effectLst/>
              <a:latin typeface="inherit"/>
            </a:endParaRPr>
          </a:p>
          <a:p>
            <a:pPr algn="l" rtl="0"/>
            <a:r>
              <a:rPr lang="es-ES" b="0" i="0" dirty="0">
                <a:solidFill>
                  <a:schemeClr val="bg2">
                    <a:lumMod val="25000"/>
                  </a:schemeClr>
                </a:solidFill>
                <a:effectLst/>
                <a:latin typeface="inherit"/>
              </a:rPr>
              <a:t>~$ sudo </a:t>
            </a:r>
            <a:r>
              <a:rPr lang="es-ES" b="0" i="0" dirty="0" err="1">
                <a:solidFill>
                  <a:schemeClr val="bg2">
                    <a:lumMod val="25000"/>
                  </a:schemeClr>
                </a:solidFill>
                <a:effectLst/>
                <a:latin typeface="inherit"/>
              </a:rPr>
              <a:t>systemctl</a:t>
            </a:r>
            <a:r>
              <a:rPr lang="es-ES" b="0" i="0" dirty="0">
                <a:solidFill>
                  <a:schemeClr val="bg2">
                    <a:lumMod val="25000"/>
                  </a:schemeClr>
                </a:solidFill>
                <a:effectLst/>
                <a:latin typeface="inherit"/>
              </a:rPr>
              <a:t> </a:t>
            </a:r>
            <a:r>
              <a:rPr lang="es-ES" b="0" i="0" dirty="0" err="1">
                <a:solidFill>
                  <a:schemeClr val="bg2">
                    <a:lumMod val="25000"/>
                  </a:schemeClr>
                </a:solidFill>
                <a:effectLst/>
                <a:latin typeface="inherit"/>
              </a:rPr>
              <a:t>reload</a:t>
            </a:r>
            <a:r>
              <a:rPr lang="es-ES" b="0" i="0" dirty="0">
                <a:solidFill>
                  <a:schemeClr val="bg2">
                    <a:lumMod val="25000"/>
                  </a:schemeClr>
                </a:solidFill>
                <a:effectLst/>
                <a:latin typeface="inherit"/>
              </a:rPr>
              <a:t> apache2</a:t>
            </a:r>
            <a:endParaRPr lang="es-ES" b="0" i="0" dirty="0">
              <a:solidFill>
                <a:schemeClr val="bg2">
                  <a:lumMod val="25000"/>
                </a:schemeClr>
              </a:solidFill>
              <a:effectLst/>
              <a:latin typeface="Inconsolata" pitchFamily="1" charset="0"/>
            </a:endParaRPr>
          </a:p>
          <a:p>
            <a:pPr algn="l"/>
            <a:endParaRPr lang="es-ES" b="0" i="0" dirty="0">
              <a:solidFill>
                <a:srgbClr val="3A3A3A"/>
              </a:solidFill>
              <a:effectLst/>
              <a:latin typeface="Open Sans" panose="020B0606030504020204" pitchFamily="34" charset="0"/>
            </a:endParaRPr>
          </a:p>
          <a:p>
            <a:pPr algn="l"/>
            <a:r>
              <a:rPr lang="es-ES" b="0" i="0" dirty="0">
                <a:solidFill>
                  <a:srgbClr val="3A3A3A"/>
                </a:solidFill>
                <a:effectLst/>
                <a:latin typeface="Open Sans" panose="020B0606030504020204" pitchFamily="34" charset="0"/>
              </a:rPr>
              <a:t>Accedemos al servidor virtual, pero esta vez lo hacemos usando el protocolo HTTPS, en este ejemplo accedemos con </a:t>
            </a:r>
            <a:r>
              <a:rPr lang="es-ES" b="0" i="1" dirty="0">
                <a:solidFill>
                  <a:srgbClr val="3A3A3A"/>
                </a:solidFill>
                <a:effectLst/>
                <a:latin typeface="Open Sans" panose="020B0606030504020204" pitchFamily="34" charset="0"/>
              </a:rPr>
              <a:t>https://mejores_de_daw.local</a:t>
            </a:r>
            <a:r>
              <a:rPr lang="es-ES" b="0" i="0" dirty="0">
                <a:solidFill>
                  <a:srgbClr val="3A3A3A"/>
                </a:solidFill>
                <a:effectLst/>
                <a:latin typeface="Open Sans" panose="020B0606030504020204" pitchFamily="34" charset="0"/>
              </a:rPr>
              <a:t> como URL:</a:t>
            </a:r>
          </a:p>
          <a:p>
            <a:br>
              <a:rPr lang="es-ES" dirty="0"/>
            </a:br>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DE83E0D9-A58F-51FA-6EAC-03A3D3D0B309}"/>
              </a:ext>
            </a:extLst>
          </p:cNvPr>
          <p:cNvSpPr>
            <a:spLocks noGrp="1"/>
          </p:cNvSpPr>
          <p:nvPr>
            <p:ph type="body" idx="1"/>
          </p:nvPr>
        </p:nvSpPr>
        <p:spPr>
          <a:xfrm>
            <a:off x="1320591" y="1581285"/>
            <a:ext cx="5697861" cy="1973452"/>
          </a:xfrm>
        </p:spPr>
        <p:txBody>
          <a:bodyPr/>
          <a:lstStyle/>
          <a:p>
            <a:endParaRPr lang="es-ES" dirty="0"/>
          </a:p>
        </p:txBody>
      </p:sp>
      <p:sp>
        <p:nvSpPr>
          <p:cNvPr id="7" name="Título 6">
            <a:extLst>
              <a:ext uri="{FF2B5EF4-FFF2-40B4-BE49-F238E27FC236}">
                <a16:creationId xmlns:a16="http://schemas.microsoft.com/office/drawing/2014/main" id="{E14C57E3-926E-05C9-AFD0-E15A3DCB0093}"/>
              </a:ext>
            </a:extLst>
          </p:cNvPr>
          <p:cNvSpPr>
            <a:spLocks noGrp="1"/>
          </p:cNvSpPr>
          <p:nvPr>
            <p:ph type="title"/>
          </p:nvPr>
        </p:nvSpPr>
        <p:spPr/>
        <p:txBody>
          <a:bodyPr/>
          <a:lstStyle/>
          <a:p>
            <a:endParaRPr lang="es-ES"/>
          </a:p>
        </p:txBody>
      </p:sp>
      <p:pic>
        <p:nvPicPr>
          <p:cNvPr id="4098" name="Picture 2" descr="configurar servidores virtuales de apache en ubuntu 20.04 lts focal fossa">
            <a:extLst>
              <a:ext uri="{FF2B5EF4-FFF2-40B4-BE49-F238E27FC236}">
                <a16:creationId xmlns:a16="http://schemas.microsoft.com/office/drawing/2014/main" id="{B3ED1F22-E73C-2073-1D55-CBFBE1164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11510"/>
            <a:ext cx="5754216" cy="3884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A9636CB3-B108-79B1-DB45-11AB64E45699}"/>
              </a:ext>
            </a:extLst>
          </p:cNvPr>
          <p:cNvSpPr>
            <a:spLocks noGrp="1"/>
          </p:cNvSpPr>
          <p:nvPr>
            <p:ph type="body" idx="1"/>
          </p:nvPr>
        </p:nvSpPr>
        <p:spPr/>
        <p:txBody>
          <a:bodyPr/>
          <a:lstStyle/>
          <a:p>
            <a:r>
              <a:rPr lang="es-ES" b="0" i="0" dirty="0">
                <a:solidFill>
                  <a:srgbClr val="3A3A3A"/>
                </a:solidFill>
                <a:effectLst/>
                <a:latin typeface="Open Sans" panose="020B0606030504020204" pitchFamily="34" charset="0"/>
              </a:rPr>
              <a:t>Al tratarse de certificados </a:t>
            </a:r>
            <a:r>
              <a:rPr lang="es-ES" b="0" i="0" dirty="0" err="1">
                <a:solidFill>
                  <a:srgbClr val="3A3A3A"/>
                </a:solidFill>
                <a:effectLst/>
                <a:latin typeface="Open Sans" panose="020B0606030504020204" pitchFamily="34" charset="0"/>
              </a:rPr>
              <a:t>autofirmados</a:t>
            </a:r>
            <a:r>
              <a:rPr lang="es-ES" b="0" i="0" dirty="0">
                <a:solidFill>
                  <a:srgbClr val="3A3A3A"/>
                </a:solidFill>
                <a:effectLst/>
                <a:latin typeface="Open Sans" panose="020B0606030504020204" pitchFamily="34" charset="0"/>
              </a:rPr>
              <a:t> el navegador no podrá comprobar su autenticidad, por eso muestra la advertencia. </a:t>
            </a:r>
          </a:p>
          <a:p>
            <a:endParaRPr lang="es-ES" dirty="0">
              <a:solidFill>
                <a:srgbClr val="3A3A3A"/>
              </a:solidFill>
              <a:latin typeface="Open Sans" panose="020B0606030504020204" pitchFamily="34" charset="0"/>
            </a:endParaRPr>
          </a:p>
          <a:p>
            <a:r>
              <a:rPr lang="es-ES" b="0" i="0" dirty="0">
                <a:solidFill>
                  <a:srgbClr val="3A3A3A"/>
                </a:solidFill>
                <a:effectLst/>
                <a:latin typeface="Open Sans" panose="020B0606030504020204" pitchFamily="34" charset="0"/>
              </a:rPr>
              <a:t>Si los certificados estuvieran firmados por alguna autoridad certificadora reconocida, el navegador habría accedido al sitio directamente. </a:t>
            </a:r>
          </a:p>
          <a:p>
            <a:endParaRPr lang="es-ES" dirty="0">
              <a:solidFill>
                <a:srgbClr val="3A3A3A"/>
              </a:solidFill>
              <a:latin typeface="Open Sans" panose="020B0606030504020204" pitchFamily="34" charset="0"/>
            </a:endParaRPr>
          </a:p>
          <a:p>
            <a:r>
              <a:rPr lang="es-ES" b="0" i="0" dirty="0">
                <a:solidFill>
                  <a:srgbClr val="3A3A3A"/>
                </a:solidFill>
                <a:effectLst/>
                <a:latin typeface="Open Sans" panose="020B0606030504020204" pitchFamily="34" charset="0"/>
              </a:rPr>
              <a:t>El navegador suele ofrecer la forma para continuar con el acceso, mostrándose la página:</a:t>
            </a:r>
            <a:endParaRPr lang="es-ES" dirty="0"/>
          </a:p>
        </p:txBody>
      </p:sp>
      <p:sp>
        <p:nvSpPr>
          <p:cNvPr id="7" name="Título 6">
            <a:extLst>
              <a:ext uri="{FF2B5EF4-FFF2-40B4-BE49-F238E27FC236}">
                <a16:creationId xmlns:a16="http://schemas.microsoft.com/office/drawing/2014/main" id="{25DADD8B-642E-F7EF-E645-5594D1451505}"/>
              </a:ext>
            </a:extLst>
          </p:cNvPr>
          <p:cNvSpPr>
            <a:spLocks noGrp="1"/>
          </p:cNvSpPr>
          <p:nvPr>
            <p:ph type="title"/>
          </p:nvPr>
        </p:nvSpPr>
        <p:spPr/>
        <p:txBody>
          <a:bodyPr/>
          <a:lstStyle/>
          <a:p>
            <a:endParaRPr lang="es-E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1780A15C-B972-AEFB-0EDE-FD0EFB81BF08}"/>
              </a:ext>
            </a:extLst>
          </p:cNvPr>
          <p:cNvSpPr>
            <a:spLocks noGrp="1"/>
          </p:cNvSpPr>
          <p:nvPr>
            <p:ph type="body" idx="1"/>
          </p:nvPr>
        </p:nvSpPr>
        <p:spPr/>
        <p:txBody>
          <a:bodyPr/>
          <a:lstStyle/>
          <a:p>
            <a:endParaRPr lang="es-ES"/>
          </a:p>
        </p:txBody>
      </p:sp>
      <p:sp>
        <p:nvSpPr>
          <p:cNvPr id="7" name="Título 6">
            <a:extLst>
              <a:ext uri="{FF2B5EF4-FFF2-40B4-BE49-F238E27FC236}">
                <a16:creationId xmlns:a16="http://schemas.microsoft.com/office/drawing/2014/main" id="{7DCA3C06-7786-EB78-66F6-8954395AF04D}"/>
              </a:ext>
            </a:extLst>
          </p:cNvPr>
          <p:cNvSpPr>
            <a:spLocks noGrp="1"/>
          </p:cNvSpPr>
          <p:nvPr>
            <p:ph type="title"/>
          </p:nvPr>
        </p:nvSpPr>
        <p:spPr/>
        <p:txBody>
          <a:bodyPr/>
          <a:lstStyle/>
          <a:p>
            <a:endParaRPr lang="es-ES"/>
          </a:p>
        </p:txBody>
      </p:sp>
      <p:pic>
        <p:nvPicPr>
          <p:cNvPr id="5122" name="Picture 2" descr="servidores virtuales de apache en ubuntu 20.04 lts focal fossa">
            <a:extLst>
              <a:ext uri="{FF2B5EF4-FFF2-40B4-BE49-F238E27FC236}">
                <a16:creationId xmlns:a16="http://schemas.microsoft.com/office/drawing/2014/main" id="{48C1FEC6-C759-9663-B825-F4C3ADFA6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709" y="339502"/>
            <a:ext cx="6262301" cy="4227934"/>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DB1F96A7-C549-B109-A281-3095CE4299EC}"/>
              </a:ext>
            </a:extLst>
          </p:cNvPr>
          <p:cNvSpPr/>
          <p:nvPr/>
        </p:nvSpPr>
        <p:spPr>
          <a:xfrm>
            <a:off x="1463709" y="824764"/>
            <a:ext cx="5544616" cy="144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Marcador de texto 4">
            <a:extLst>
              <a:ext uri="{FF2B5EF4-FFF2-40B4-BE49-F238E27FC236}">
                <a16:creationId xmlns:a16="http://schemas.microsoft.com/office/drawing/2014/main" id="{B1FCCB19-F767-44E0-379F-C9CC422B048F}"/>
              </a:ext>
            </a:extLst>
          </p:cNvPr>
          <p:cNvSpPr txBox="1">
            <a:spLocks/>
          </p:cNvSpPr>
          <p:nvPr/>
        </p:nvSpPr>
        <p:spPr>
          <a:xfrm>
            <a:off x="1331640" y="1047604"/>
            <a:ext cx="5232050" cy="1217320"/>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L="342900" marR="0" lvl="0" indent="-266700" algn="l" rtl="0">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rtl="0">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rtl="0">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r>
              <a:rPr lang="es-ES" sz="2000" b="1" dirty="0"/>
              <a:t>Bienvenidos a LOS MEJORES DE DAW</a:t>
            </a:r>
          </a:p>
        </p:txBody>
      </p:sp>
      <p:sp>
        <p:nvSpPr>
          <p:cNvPr id="10" name="Marcador de texto 9">
            <a:extLst>
              <a:ext uri="{FF2B5EF4-FFF2-40B4-BE49-F238E27FC236}">
                <a16:creationId xmlns:a16="http://schemas.microsoft.com/office/drawing/2014/main" id="{CA6E681A-0F55-4F04-E518-ED68FF59D315}"/>
              </a:ext>
            </a:extLst>
          </p:cNvPr>
          <p:cNvSpPr txBox="1">
            <a:spLocks/>
          </p:cNvSpPr>
          <p:nvPr/>
        </p:nvSpPr>
        <p:spPr>
          <a:xfrm>
            <a:off x="2555776" y="447522"/>
            <a:ext cx="1876832" cy="395361"/>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L="342900" marR="0" lvl="0" indent="-266700" algn="l" rtl="0">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rtl="0">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rtl="0">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rtl="0">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r>
              <a:rPr lang="es-ES"/>
              <a:t>Mejores_de_daw</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Que es virtualización</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pic>
        <p:nvPicPr>
          <p:cNvPr id="3" name="Imagen 2">
            <a:extLst>
              <a:ext uri="{FF2B5EF4-FFF2-40B4-BE49-F238E27FC236}">
                <a16:creationId xmlns:a16="http://schemas.microsoft.com/office/drawing/2014/main" id="{2771B04B-C424-7938-D59A-C9C34CD25C98}"/>
              </a:ext>
            </a:extLst>
          </p:cNvPr>
          <p:cNvPicPr>
            <a:picLocks noChangeAspect="1"/>
          </p:cNvPicPr>
          <p:nvPr/>
        </p:nvPicPr>
        <p:blipFill>
          <a:blip r:embed="rId2"/>
          <a:stretch>
            <a:fillRect/>
          </a:stretch>
        </p:blipFill>
        <p:spPr>
          <a:xfrm>
            <a:off x="0" y="707395"/>
            <a:ext cx="9144000" cy="3728710"/>
          </a:xfrm>
          <a:prstGeom prst="rect">
            <a:avLst/>
          </a:prstGeom>
        </p:spPr>
      </p:pic>
    </p:spTree>
    <p:extLst>
      <p:ext uri="{BB962C8B-B14F-4D97-AF65-F5344CB8AC3E}">
        <p14:creationId xmlns:p14="http://schemas.microsoft.com/office/powerpoint/2010/main" val="234661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Que es virtualización</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pic>
        <p:nvPicPr>
          <p:cNvPr id="10" name="Google Shape;126;p16" descr="VirtualizaciÃ³n tuto01">
            <a:extLst>
              <a:ext uri="{FF2B5EF4-FFF2-40B4-BE49-F238E27FC236}">
                <a16:creationId xmlns:a16="http://schemas.microsoft.com/office/drawing/2014/main" id="{788438E5-2EEF-53C3-CD9A-1EED1584A69E}"/>
              </a:ext>
            </a:extLst>
          </p:cNvPr>
          <p:cNvPicPr preferRelativeResize="0"/>
          <p:nvPr/>
        </p:nvPicPr>
        <p:blipFill rotWithShape="1">
          <a:blip r:embed="rId2">
            <a:alphaModFix/>
          </a:blip>
          <a:srcRect/>
          <a:stretch/>
        </p:blipFill>
        <p:spPr>
          <a:xfrm>
            <a:off x="4572000" y="905696"/>
            <a:ext cx="4320480" cy="2376264"/>
          </a:xfrm>
          <a:prstGeom prst="rect">
            <a:avLst/>
          </a:prstGeom>
          <a:noFill/>
          <a:ln>
            <a:noFill/>
          </a:ln>
        </p:spPr>
      </p:pic>
      <p:sp>
        <p:nvSpPr>
          <p:cNvPr id="4" name="CuadroTexto 3">
            <a:extLst>
              <a:ext uri="{FF2B5EF4-FFF2-40B4-BE49-F238E27FC236}">
                <a16:creationId xmlns:a16="http://schemas.microsoft.com/office/drawing/2014/main" id="{CD9F9330-2D9F-8197-D50F-37FECF7C7552}"/>
              </a:ext>
            </a:extLst>
          </p:cNvPr>
          <p:cNvSpPr txBox="1"/>
          <p:nvPr/>
        </p:nvSpPr>
        <p:spPr>
          <a:xfrm>
            <a:off x="275950" y="1203598"/>
            <a:ext cx="4618494" cy="3139321"/>
          </a:xfrm>
          <a:prstGeom prst="rect">
            <a:avLst/>
          </a:prstGeom>
          <a:noFill/>
        </p:spPr>
        <p:txBody>
          <a:bodyPr wrap="square">
            <a:spAutoFit/>
          </a:bodyPr>
          <a:lstStyle/>
          <a:p>
            <a:r>
              <a:rPr lang="es-ES" sz="1800" dirty="0">
                <a:solidFill>
                  <a:srgbClr val="677480"/>
                </a:solidFill>
                <a:latin typeface="Gill Sans"/>
                <a:ea typeface="Gill Sans"/>
                <a:cs typeface="Gill Sans"/>
                <a:sym typeface="Gill Sans"/>
              </a:rPr>
              <a:t>S</a:t>
            </a:r>
            <a:r>
              <a:rPr kumimoji="0" lang="es-ES" sz="1800" b="0" i="0" u="none" strike="noStrike" kern="0" cap="none" spc="0" normalizeH="0" baseline="0" noProof="0" dirty="0">
                <a:ln>
                  <a:noFill/>
                </a:ln>
                <a:solidFill>
                  <a:srgbClr val="677480"/>
                </a:solidFill>
                <a:effectLst/>
                <a:uLnTx/>
                <a:uFillTx/>
                <a:latin typeface="Gill Sans"/>
                <a:ea typeface="Gill Sans"/>
                <a:cs typeface="Gill Sans"/>
                <a:sym typeface="Gill Sans"/>
              </a:rPr>
              <a:t>e trata de </a:t>
            </a:r>
            <a:r>
              <a:rPr kumimoji="0" lang="es-ES" sz="1800" b="1" i="0" u="none" strike="noStrike" kern="0" cap="none" spc="0" normalizeH="0" baseline="0" noProof="0" dirty="0">
                <a:ln>
                  <a:noFill/>
                </a:ln>
                <a:solidFill>
                  <a:srgbClr val="677480"/>
                </a:solidFill>
                <a:effectLst/>
                <a:uLnTx/>
                <a:uFillTx/>
                <a:latin typeface="Gill Sans"/>
                <a:ea typeface="Gill Sans"/>
                <a:cs typeface="Gill Sans"/>
                <a:sym typeface="Gill Sans"/>
              </a:rPr>
              <a:t>crear gracias a un software una versión virtual o no física de un sistema operativo o una plataforma de hardware</a:t>
            </a:r>
            <a:r>
              <a:rPr kumimoji="0" lang="es-ES" sz="1800" b="0" i="0" u="none" strike="noStrike" kern="0" cap="none" spc="0" normalizeH="0" baseline="0" noProof="0" dirty="0">
                <a:ln>
                  <a:noFill/>
                </a:ln>
                <a:solidFill>
                  <a:srgbClr val="677480"/>
                </a:solidFill>
                <a:effectLst/>
                <a:uLnTx/>
                <a:uFillTx/>
                <a:latin typeface="Gill Sans"/>
                <a:ea typeface="Gill Sans"/>
                <a:cs typeface="Gill Sans"/>
                <a:sym typeface="Gill Sans"/>
              </a:rPr>
              <a:t>. Entonces, cuando virtualizamos, lo que realmente estamos haciendo es coger los recursos que tendría una máquina física: CPU, RAM, Disco duro, Placa Base, RED, y todo lo que compone un ordenador y simularlos mediante un software que a su vez está instalado dentro de un sistema operativo que opera en una maquina física.</a:t>
            </a:r>
            <a:endParaRPr lang="es-ES" dirty="0"/>
          </a:p>
        </p:txBody>
      </p:sp>
    </p:spTree>
    <p:extLst>
      <p:ext uri="{BB962C8B-B14F-4D97-AF65-F5344CB8AC3E}">
        <p14:creationId xmlns:p14="http://schemas.microsoft.com/office/powerpoint/2010/main" val="427528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18;p15" descr="VirtualizaciÃ³n">
            <a:extLst>
              <a:ext uri="{FF2B5EF4-FFF2-40B4-BE49-F238E27FC236}">
                <a16:creationId xmlns:a16="http://schemas.microsoft.com/office/drawing/2014/main" id="{5C5740E7-D147-0E65-1391-536FA76AEAA7}"/>
              </a:ext>
            </a:extLst>
          </p:cNvPr>
          <p:cNvPicPr preferRelativeResize="0"/>
          <p:nvPr/>
        </p:nvPicPr>
        <p:blipFill rotWithShape="1">
          <a:blip r:embed="rId2">
            <a:alphaModFix/>
          </a:blip>
          <a:srcRect/>
          <a:stretch/>
        </p:blipFill>
        <p:spPr>
          <a:xfrm>
            <a:off x="323528" y="267494"/>
            <a:ext cx="4104456" cy="3101703"/>
          </a:xfrm>
          <a:prstGeom prst="rect">
            <a:avLst/>
          </a:prstGeom>
          <a:noFill/>
          <a:ln>
            <a:noFill/>
          </a:ln>
        </p:spPr>
      </p:pic>
      <p:sp>
        <p:nvSpPr>
          <p:cNvPr id="6" name="Google Shape;119;p15">
            <a:extLst>
              <a:ext uri="{FF2B5EF4-FFF2-40B4-BE49-F238E27FC236}">
                <a16:creationId xmlns:a16="http://schemas.microsoft.com/office/drawing/2014/main" id="{62E5167E-8BCA-EE21-A3B9-306AD131526E}"/>
              </a:ext>
            </a:extLst>
          </p:cNvPr>
          <p:cNvSpPr/>
          <p:nvPr/>
        </p:nvSpPr>
        <p:spPr>
          <a:xfrm>
            <a:off x="755576" y="3372049"/>
            <a:ext cx="8280920" cy="14773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La posibilidad de tener un sistema operativo Mac o Linux dentro de un Windows era algo que ni siquiera nos imaginábamos hace unos cuantos años. En cambio, hoy día lo raro es precisamente lo contrario especialmente cunado hablados de empresas consultoras o que ofrecen servicios web mediante servidores remotos.</a:t>
            </a:r>
            <a:endParaRPr sz="1800"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1642826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31;p17">
            <a:extLst>
              <a:ext uri="{FF2B5EF4-FFF2-40B4-BE49-F238E27FC236}">
                <a16:creationId xmlns:a16="http://schemas.microsoft.com/office/drawing/2014/main" id="{DBEFBFAC-C373-9EED-B7E3-54C026BF8E46}"/>
              </a:ext>
            </a:extLst>
          </p:cNvPr>
          <p:cNvSpPr/>
          <p:nvPr/>
        </p:nvSpPr>
        <p:spPr>
          <a:xfrm>
            <a:off x="251520" y="263426"/>
            <a:ext cx="8928992" cy="23083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 este recurso o herramienta que </a:t>
            </a:r>
            <a:r>
              <a:rPr lang="es-ES" sz="1800" b="1" dirty="0">
                <a:solidFill>
                  <a:schemeClr val="dk1"/>
                </a:solidFill>
                <a:latin typeface="Gill Sans"/>
                <a:ea typeface="Gill Sans"/>
                <a:cs typeface="Gill Sans"/>
                <a:sym typeface="Gill Sans"/>
              </a:rPr>
              <a:t>es capaz de convertir un ordenador físico en líneas de código virtuales</a:t>
            </a:r>
            <a:r>
              <a:rPr lang="es-ES" sz="1800" dirty="0">
                <a:solidFill>
                  <a:schemeClr val="dk1"/>
                </a:solidFill>
                <a:latin typeface="Gill Sans"/>
                <a:ea typeface="Gill Sans"/>
                <a:cs typeface="Gill Sans"/>
                <a:sym typeface="Gill Sans"/>
              </a:rPr>
              <a:t> se le llama </a:t>
            </a:r>
            <a:r>
              <a:rPr lang="es-ES" sz="1800" b="1" dirty="0" err="1">
                <a:solidFill>
                  <a:schemeClr val="dk1"/>
                </a:solidFill>
                <a:latin typeface="Gill Sans"/>
                <a:ea typeface="Gill Sans"/>
                <a:cs typeface="Gill Sans"/>
                <a:sym typeface="Gill Sans"/>
              </a:rPr>
              <a:t>Hypervisor</a:t>
            </a:r>
            <a:r>
              <a:rPr lang="es-ES" sz="1800" dirty="0">
                <a:solidFill>
                  <a:schemeClr val="dk1"/>
                </a:solidFill>
                <a:latin typeface="Gill Sans"/>
                <a:ea typeface="Gill Sans"/>
                <a:cs typeface="Gill Sans"/>
                <a:sym typeface="Gill Sans"/>
              </a:rPr>
              <a:t> o </a:t>
            </a:r>
            <a:r>
              <a:rPr lang="es-ES" sz="1800" b="1" dirty="0">
                <a:solidFill>
                  <a:schemeClr val="dk1"/>
                </a:solidFill>
                <a:latin typeface="Gill Sans"/>
                <a:ea typeface="Gill Sans"/>
                <a:cs typeface="Gill Sans"/>
                <a:sym typeface="Gill Sans"/>
              </a:rPr>
              <a:t>VMM</a:t>
            </a:r>
            <a:r>
              <a:rPr lang="es-ES" sz="1800" dirty="0">
                <a:solidFill>
                  <a:schemeClr val="dk1"/>
                </a:solidFill>
                <a:latin typeface="Gill Sans"/>
                <a:ea typeface="Gill Sans"/>
                <a:cs typeface="Gill Sans"/>
                <a:sym typeface="Gill Sans"/>
              </a:rPr>
              <a:t> (Monitor de Máquina Virtual). Gracias a este software somos capaces de abstraer los recursos físicos de nuestro ordenador y replicarlos para que, además de ser utilizados por nuestro sistema operativo real, también puedan ser usados mediante otro sistema operativo de una forma adaptada. Este significa que tenemos un disco duro de 500 GB podremos decirle a este software que cree a partir de éste un disco duro virtual de 60 GB para otro Windows. O que 4 GB de nuestra memoria RAM vayan destinados a este Windows virtual.</a:t>
            </a:r>
            <a:endParaRPr sz="1800" dirty="0">
              <a:solidFill>
                <a:schemeClr val="dk1"/>
              </a:solidFill>
              <a:latin typeface="Gill Sans"/>
              <a:ea typeface="Gill Sans"/>
              <a:cs typeface="Gill Sans"/>
              <a:sym typeface="Gill Sans"/>
            </a:endParaRPr>
          </a:p>
        </p:txBody>
      </p:sp>
      <p:sp>
        <p:nvSpPr>
          <p:cNvPr id="9" name="Google Shape;132;p17">
            <a:extLst>
              <a:ext uri="{FF2B5EF4-FFF2-40B4-BE49-F238E27FC236}">
                <a16:creationId xmlns:a16="http://schemas.microsoft.com/office/drawing/2014/main" id="{61E55AF7-0252-122B-328D-9F530EAFCDF9}"/>
              </a:ext>
            </a:extLst>
          </p:cNvPr>
          <p:cNvSpPr/>
          <p:nvPr/>
        </p:nvSpPr>
        <p:spPr>
          <a:xfrm>
            <a:off x="251520" y="2907303"/>
            <a:ext cx="8928992" cy="147732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a:solidFill>
                  <a:schemeClr val="dk1"/>
                </a:solidFill>
                <a:latin typeface="Gill Sans"/>
                <a:ea typeface="Gill Sans"/>
                <a:cs typeface="Gill Sans"/>
                <a:sym typeface="Gill Sans"/>
              </a:rPr>
              <a:t>Pero esto no termina aquí, no solamente podremos instalar en nuestro equipo un segundo Windows y un tercero o más, sino que también podremos tener un equipo servidor ubicado en otro lugar (servidor remoto) y acceder a los sistemas operativos virtuales que este tenga instalados mediante la red de internet. Este es la verdadera utilidad y potencia de la virtualización.</a:t>
            </a:r>
            <a:endParaRPr sz="1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1;p14">
            <a:extLst>
              <a:ext uri="{FF2B5EF4-FFF2-40B4-BE49-F238E27FC236}">
                <a16:creationId xmlns:a16="http://schemas.microsoft.com/office/drawing/2014/main" id="{B1147381-3361-2CAB-58AA-4AA59445BECC}"/>
              </a:ext>
            </a:extLst>
          </p:cNvPr>
          <p:cNvSpPr/>
          <p:nvPr/>
        </p:nvSpPr>
        <p:spPr>
          <a:xfrm>
            <a:off x="107504" y="11181"/>
            <a:ext cx="8568952" cy="57606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3600" b="0" i="0" u="none" strike="noStrike" cap="none" dirty="0">
                <a:solidFill>
                  <a:schemeClr val="dk1"/>
                </a:solidFill>
                <a:latin typeface="Gill Sans"/>
                <a:ea typeface="Gill Sans"/>
                <a:cs typeface="Gill Sans"/>
                <a:sym typeface="Gill Sans"/>
              </a:rPr>
              <a:t>Tipos de virtualización de plataforma.</a:t>
            </a:r>
            <a:br>
              <a:rPr lang="es-ES" sz="3600" b="0" i="0" u="none" strike="noStrike" cap="none" dirty="0">
                <a:solidFill>
                  <a:schemeClr val="dk1"/>
                </a:solidFill>
                <a:latin typeface="Gill Sans"/>
                <a:ea typeface="Gill Sans"/>
                <a:cs typeface="Gill Sans"/>
                <a:sym typeface="Gill Sans"/>
              </a:rPr>
            </a:br>
            <a:br>
              <a:rPr lang="es-ES" sz="3600" b="0" i="0" u="none" strike="noStrike" cap="none" dirty="0">
                <a:solidFill>
                  <a:schemeClr val="dk1"/>
                </a:solidFill>
                <a:latin typeface="Gill Sans"/>
                <a:ea typeface="Gill Sans"/>
                <a:cs typeface="Gill Sans"/>
                <a:sym typeface="Gill Sans"/>
              </a:rPr>
            </a:br>
            <a:endParaRPr sz="3600" dirty="0">
              <a:solidFill>
                <a:schemeClr val="dk1"/>
              </a:solidFill>
              <a:latin typeface="Gill Sans"/>
              <a:ea typeface="Gill Sans"/>
              <a:cs typeface="Gill Sans"/>
              <a:sym typeface="Gill Sans"/>
            </a:endParaRPr>
          </a:p>
        </p:txBody>
      </p:sp>
      <p:sp>
        <p:nvSpPr>
          <p:cNvPr id="9" name="Google Shape;112;p14">
            <a:extLst>
              <a:ext uri="{FF2B5EF4-FFF2-40B4-BE49-F238E27FC236}">
                <a16:creationId xmlns:a16="http://schemas.microsoft.com/office/drawing/2014/main" id="{85579D7E-F73E-89E9-06A6-72C04B98A322}"/>
              </a:ext>
            </a:extLst>
          </p:cNvPr>
          <p:cNvSpPr/>
          <p:nvPr/>
        </p:nvSpPr>
        <p:spPr>
          <a:xfrm>
            <a:off x="107504" y="1491630"/>
            <a:ext cx="8892480" cy="1754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Esta involucra la simulación de máquinas virtuales. La virtualización de plataforma se lleva a cabo en una plataforma de hardware mediante un software "host", que es un programa de control que simula un entorno computacional (máquina virtual) para su software “</a:t>
            </a:r>
            <a:r>
              <a:rPr lang="es-ES" sz="1800" dirty="0" err="1">
                <a:solidFill>
                  <a:schemeClr val="dk1"/>
                </a:solidFill>
                <a:latin typeface="Gill Sans"/>
                <a:ea typeface="Gill Sans"/>
                <a:cs typeface="Gill Sans"/>
                <a:sym typeface="Gill Sans"/>
              </a:rPr>
              <a:t>huesped</a:t>
            </a:r>
            <a:r>
              <a:rPr lang="es-ES" sz="18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p>
          <a:p>
            <a:pPr marL="0" marR="0" lvl="0" indent="0" algn="l" rtl="0">
              <a:spcBef>
                <a:spcPts val="0"/>
              </a:spcBef>
              <a:spcAft>
                <a:spcPts val="0"/>
              </a:spcAft>
              <a:buNone/>
            </a:pPr>
            <a:r>
              <a:rPr lang="es-ES" sz="1800" b="1" dirty="0">
                <a:solidFill>
                  <a:schemeClr val="dk1"/>
                </a:solidFill>
                <a:latin typeface="Gill Sans"/>
                <a:ea typeface="Gill Sans"/>
                <a:cs typeface="Gill Sans"/>
                <a:sym typeface="Gill Sans"/>
              </a:rPr>
              <a:t>TIPOS.</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r>
              <a:rPr lang="es-ES" sz="1800" dirty="0">
                <a:solidFill>
                  <a:schemeClr val="dk1"/>
                </a:solidFill>
                <a:latin typeface="Gill Sans"/>
                <a:ea typeface="Gill Sans"/>
                <a:cs typeface="Gill Sans"/>
                <a:sym typeface="Gill Sans"/>
              </a:rPr>
              <a:t>​</a:t>
            </a:r>
          </a:p>
          <a:p>
            <a:pPr marL="0" marR="0" lvl="0" indent="0" algn="l" rtl="0">
              <a:spcBef>
                <a:spcPts val="0"/>
              </a:spcBef>
              <a:spcAft>
                <a:spcPts val="0"/>
              </a:spcAft>
              <a:buNone/>
            </a:pPr>
            <a:endParaRPr lang="es-ES" sz="1800" dirty="0">
              <a:solidFill>
                <a:schemeClr val="dk1"/>
              </a:solidFill>
              <a:latin typeface="Gill Sans"/>
              <a:ea typeface="Gill Sans"/>
              <a:cs typeface="Gill Sans"/>
              <a:sym typeface="Gill Sans"/>
            </a:endParaRPr>
          </a:p>
          <a:p>
            <a:pPr marL="0" marR="0" lvl="0" indent="0" algn="l" rtl="0">
              <a:spcBef>
                <a:spcPts val="0"/>
              </a:spcBef>
              <a:spcAft>
                <a:spcPts val="0"/>
              </a:spcAft>
              <a:buNone/>
            </a:pPr>
            <a:br>
              <a:rPr lang="es-ES" sz="1800" dirty="0">
                <a:solidFill>
                  <a:schemeClr val="dk1"/>
                </a:solidFill>
                <a:latin typeface="Gill Sans"/>
                <a:ea typeface="Gill Sans"/>
                <a:cs typeface="Gill Sans"/>
                <a:sym typeface="Gill Sans"/>
              </a:rPr>
            </a:br>
            <a:br>
              <a:rPr lang="es-ES" sz="1800" dirty="0">
                <a:solidFill>
                  <a:schemeClr val="dk1"/>
                </a:solidFill>
                <a:latin typeface="Gill Sans"/>
                <a:ea typeface="Gill Sans"/>
                <a:cs typeface="Gill Sans"/>
                <a:sym typeface="Gill Sans"/>
              </a:rPr>
            </a:br>
            <a:endParaRPr sz="1800" dirty="0">
              <a:solidFill>
                <a:schemeClr val="dk1"/>
              </a:solidFill>
              <a:latin typeface="Gill Sans"/>
              <a:ea typeface="Gill Sans"/>
              <a:cs typeface="Gill Sans"/>
              <a:sym typeface="Gill Sans"/>
            </a:endParaRPr>
          </a:p>
        </p:txBody>
      </p:sp>
    </p:spTree>
    <p:extLst>
      <p:ext uri="{BB962C8B-B14F-4D97-AF65-F5344CB8AC3E}">
        <p14:creationId xmlns:p14="http://schemas.microsoft.com/office/powerpoint/2010/main" val="82835664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F27C567B-2C09-4CE0-86BE-1D9961280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306A9D-70D2-4B1A-8E69-868CCB071EA0}">
  <ds:schemaRefs>
    <ds:schemaRef ds:uri="http://schemas.microsoft.com/sharepoint/v3/contenttype/forms"/>
  </ds:schemaRefs>
</ds:datastoreItem>
</file>

<file path=customXml/itemProps3.xml><?xml version="1.0" encoding="utf-8"?>
<ds:datastoreItem xmlns:ds="http://schemas.openxmlformats.org/officeDocument/2006/customXml" ds:itemID="{5548EBCD-A7BD-4943-A6AA-34490D555058}">
  <ds:schemaRefs>
    <ds:schemaRef ds:uri="http://schemas.microsoft.com/office/2006/metadata/properties"/>
    <ds:schemaRef ds:uri="cddffda1-743c-4ef1-b61a-94d8ea38e423"/>
    <ds:schemaRef ds:uri="http://schemas.microsoft.com/office/infopath/2007/PartnerControls"/>
    <ds:schemaRef ds:uri="b238f60b-93df-48e1-afe7-e53c24212f34"/>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1971</TotalTime>
  <Words>3907</Words>
  <Application>Microsoft Office PowerPoint</Application>
  <PresentationFormat>Presentación en pantalla (16:9)</PresentationFormat>
  <Paragraphs>274</Paragraphs>
  <Slides>45</Slides>
  <Notes>2</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45</vt:i4>
      </vt:variant>
    </vt:vector>
  </HeadingPairs>
  <TitlesOfParts>
    <vt:vector size="58" baseType="lpstr">
      <vt:lpstr>Roboto Mono</vt:lpstr>
      <vt:lpstr>Helvetica Neue</vt:lpstr>
      <vt:lpstr>Gill Sans</vt:lpstr>
      <vt:lpstr>Whitney A</vt:lpstr>
      <vt:lpstr>Arial</vt:lpstr>
      <vt:lpstr>inherit</vt:lpstr>
      <vt:lpstr>Whitney SSm A</vt:lpstr>
      <vt:lpstr>Open Sans</vt:lpstr>
      <vt:lpstr>Lato</vt:lpstr>
      <vt:lpstr>Calibri</vt:lpstr>
      <vt:lpstr>Inconsolata</vt:lpstr>
      <vt:lpstr>Raleway</vt:lpstr>
      <vt:lpstr>Antonio template</vt:lpstr>
      <vt:lpstr>Host Virtuales</vt:lpstr>
      <vt:lpstr>Licencia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Como configurar Virtual Hosts en Apache 2</vt:lpstr>
      <vt:lpstr>Presentación de PowerPoint</vt:lpstr>
      <vt:lpstr>Presentación de PowerPoint</vt:lpstr>
      <vt:lpstr>Nociones de configuración</vt:lpstr>
      <vt:lpstr>Cómo crear un virtual host </vt:lpstr>
      <vt:lpstr>Algunas comprobaciones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Seguridad con el protocolo HTTPS en Apache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37</cp:revision>
  <dcterms:modified xsi:type="dcterms:W3CDTF">2024-09-08T10:25:51Z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