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39"/>
  </p:notesMasterIdLst>
  <p:sldIdLst>
    <p:sldId id="475" r:id="rId5"/>
    <p:sldId id="476" r:id="rId6"/>
    <p:sldId id="477" r:id="rId7"/>
    <p:sldId id="461" r:id="rId8"/>
    <p:sldId id="557" r:id="rId9"/>
    <p:sldId id="568" r:id="rId10"/>
    <p:sldId id="569" r:id="rId11"/>
    <p:sldId id="570" r:id="rId12"/>
    <p:sldId id="560" r:id="rId13"/>
    <p:sldId id="558" r:id="rId14"/>
    <p:sldId id="571" r:id="rId15"/>
    <p:sldId id="572" r:id="rId16"/>
    <p:sldId id="562" r:id="rId17"/>
    <p:sldId id="573" r:id="rId18"/>
    <p:sldId id="574" r:id="rId19"/>
    <p:sldId id="575" r:id="rId20"/>
    <p:sldId id="565" r:id="rId21"/>
    <p:sldId id="576" r:id="rId22"/>
    <p:sldId id="577" r:id="rId23"/>
    <p:sldId id="563" r:id="rId24"/>
    <p:sldId id="567" r:id="rId25"/>
    <p:sldId id="564" r:id="rId26"/>
    <p:sldId id="578" r:id="rId27"/>
    <p:sldId id="500" r:id="rId28"/>
    <p:sldId id="501" r:id="rId29"/>
    <p:sldId id="579" r:id="rId30"/>
    <p:sldId id="502" r:id="rId31"/>
    <p:sldId id="580" r:id="rId32"/>
    <p:sldId id="503" r:id="rId33"/>
    <p:sldId id="504" r:id="rId34"/>
    <p:sldId id="581" r:id="rId35"/>
    <p:sldId id="582" r:id="rId36"/>
    <p:sldId id="583" r:id="rId37"/>
    <p:sldId id="584" r:id="rId38"/>
  </p:sldIdLst>
  <p:sldSz cx="9144000" cy="5143500" type="screen16x9"/>
  <p:notesSz cx="6858000" cy="9144000"/>
  <p:embeddedFontLst>
    <p:embeddedFont>
      <p:font typeface="Consolas" panose="020B0609020204030204" pitchFamily="49" charset="0"/>
      <p:regular r:id="rId40"/>
      <p:bold r:id="rId41"/>
      <p:italic r:id="rId42"/>
      <p:boldItalic r:id="rId43"/>
    </p:embeddedFont>
    <p:embeddedFont>
      <p:font typeface="Lato" panose="020F0502020204030203" pitchFamily="34" charset="0"/>
      <p:regular r:id="rId44"/>
      <p:bold r:id="rId45"/>
      <p:italic r:id="rId46"/>
      <p:boldItalic r:id="rId47"/>
    </p:embeddedFont>
    <p:embeddedFont>
      <p:font typeface="Raleway" pitchFamily="2" charset="0"/>
      <p:regular r:id="rId48"/>
      <p:bold r:id="rId49"/>
      <p:italic r:id="rId50"/>
      <p:boldItalic r:id="rId51"/>
    </p:embeddedFont>
    <p:embeddedFont>
      <p:font typeface="Roboto" panose="02000000000000000000"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748" y="5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12.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2.fntdata"/><Relationship Id="rId54" Type="http://schemas.openxmlformats.org/officeDocument/2006/relationships/font" Target="fonts/font15.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0.fntdata"/><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pic>
        <p:nvPicPr>
          <p:cNvPr id="1026" name="Picture 2" descr="Fundación San Pablo Andalucía CEU">
            <a:extLst>
              <a:ext uri="{FF2B5EF4-FFF2-40B4-BE49-F238E27FC236}">
                <a16:creationId xmlns:a16="http://schemas.microsoft.com/office/drawing/2014/main" id="{CEF3EC28-BA67-CE68-5ADD-DC141BC6F9A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81661" y="-20588"/>
            <a:ext cx="1876251" cy="9165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10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2"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pic>
        <p:nvPicPr>
          <p:cNvPr id="2" name="Picture 2" descr="Fundación San Pablo Andalucía CEU">
            <a:extLst>
              <a:ext uri="{FF2B5EF4-FFF2-40B4-BE49-F238E27FC236}">
                <a16:creationId xmlns:a16="http://schemas.microsoft.com/office/drawing/2014/main" id="{74345235-FC91-C3EB-EE17-3CFF404B16EF}"/>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381661" y="-20588"/>
            <a:ext cx="1876251" cy="91651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8" r:id="rId1"/>
    <p:sldLayoutId id="2147483651" r:id="rId2"/>
    <p:sldLayoutId id="2147483659"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8246720" cy="1159800"/>
          </a:xfrm>
          <a:prstGeom prst="rect">
            <a:avLst/>
          </a:prstGeom>
        </p:spPr>
        <p:txBody>
          <a:bodyPr spcFirstLastPara="1" wrap="square" lIns="91425" tIns="91425" rIns="91425" bIns="91425" anchor="t" anchorCtr="0">
            <a:noAutofit/>
          </a:bodyPr>
          <a:lstStyle/>
          <a:p>
            <a:pPr lvl="0"/>
            <a:r>
              <a:rPr lang="sv-SE" sz="4000" dirty="0"/>
              <a:t>Comprobación de datos</a:t>
            </a:r>
            <a:endParaRPr lang="es-E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10</a:t>
            </a:fld>
            <a:endParaRPr lang="es-ES" dirty="0"/>
          </a:p>
        </p:txBody>
      </p:sp>
      <p:sp>
        <p:nvSpPr>
          <p:cNvPr id="5" name="CuadroTexto 4">
            <a:extLst>
              <a:ext uri="{FF2B5EF4-FFF2-40B4-BE49-F238E27FC236}">
                <a16:creationId xmlns:a16="http://schemas.microsoft.com/office/drawing/2014/main" id="{6CE3F003-C76A-B2F1-0E12-1872DAD951D8}"/>
              </a:ext>
            </a:extLst>
          </p:cNvPr>
          <p:cNvSpPr txBox="1"/>
          <p:nvPr/>
        </p:nvSpPr>
        <p:spPr>
          <a:xfrm>
            <a:off x="395536" y="987574"/>
            <a:ext cx="8368502" cy="523220"/>
          </a:xfrm>
          <a:prstGeom prst="rect">
            <a:avLst/>
          </a:prstGeom>
          <a:noFill/>
        </p:spPr>
        <p:txBody>
          <a:bodyPr wrap="square">
            <a:spAutoFit/>
          </a:bodyPr>
          <a:lstStyle/>
          <a:p>
            <a:r>
              <a:rPr lang="es-ES" dirty="0">
                <a:solidFill>
                  <a:schemeClr val="dk1"/>
                </a:solidFill>
                <a:latin typeface="Lato"/>
                <a:ea typeface="Lato"/>
                <a:cs typeface="Lato"/>
                <a:sym typeface="Lato"/>
              </a:rPr>
              <a:t>En este caso, el único aviso que vamos a dar al usuario es si deja el campo en blanco, lo que podemos hacer con la siguiente comprobación:</a:t>
            </a:r>
          </a:p>
        </p:txBody>
      </p:sp>
      <p:sp>
        <p:nvSpPr>
          <p:cNvPr id="8" name="Rectangle 1">
            <a:extLst>
              <a:ext uri="{FF2B5EF4-FFF2-40B4-BE49-F238E27FC236}">
                <a16:creationId xmlns:a16="http://schemas.microsoft.com/office/drawing/2014/main" id="{8C5E74E1-1FF4-4663-92FB-F84118767064}"/>
              </a:ext>
            </a:extLst>
          </p:cNvPr>
          <p:cNvSpPr>
            <a:spLocks noChangeArrowheads="1"/>
          </p:cNvSpPr>
          <p:nvPr/>
        </p:nvSpPr>
        <p:spPr bwMode="auto">
          <a:xfrm>
            <a:off x="107504" y="1546597"/>
            <a:ext cx="4698722" cy="923330"/>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6A9955"/>
                </a:solidFill>
                <a:effectLst/>
                <a:latin typeface="Consolas" panose="020B0609020204030204" pitchFamily="49" charset="0"/>
              </a:rPr>
              <a:t>// Validación de datos y generación de avisos</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586C0"/>
                </a:solidFill>
                <a:effectLst/>
                <a:latin typeface="Consolas" panose="020B0609020204030204" pitchFamily="49" charset="0"/>
              </a:rPr>
              <a:t>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$nombre</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=\"aviso\"&gt;No ha escrito su nombre.&lt;/p&gt;\n"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pic>
        <p:nvPicPr>
          <p:cNvPr id="10" name="Imagen 9">
            <a:extLst>
              <a:ext uri="{FF2B5EF4-FFF2-40B4-BE49-F238E27FC236}">
                <a16:creationId xmlns:a16="http://schemas.microsoft.com/office/drawing/2014/main" id="{40D76513-FBB9-B13C-645A-0F28198F66BB}"/>
              </a:ext>
            </a:extLst>
          </p:cNvPr>
          <p:cNvPicPr>
            <a:picLocks noChangeAspect="1"/>
          </p:cNvPicPr>
          <p:nvPr/>
        </p:nvPicPr>
        <p:blipFill>
          <a:blip r:embed="rId2"/>
          <a:stretch>
            <a:fillRect/>
          </a:stretch>
        </p:blipFill>
        <p:spPr>
          <a:xfrm>
            <a:off x="3995936" y="2704822"/>
            <a:ext cx="3976403" cy="1216375"/>
          </a:xfrm>
          <a:prstGeom prst="rect">
            <a:avLst/>
          </a:prstGeom>
        </p:spPr>
      </p:pic>
    </p:spTree>
    <p:extLst>
      <p:ext uri="{BB962C8B-B14F-4D97-AF65-F5344CB8AC3E}">
        <p14:creationId xmlns:p14="http://schemas.microsoft.com/office/powerpoint/2010/main" val="2636552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11</a:t>
            </a:fld>
            <a:endParaRPr lang="es-ES" dirty="0"/>
          </a:p>
        </p:txBody>
      </p:sp>
      <p:sp>
        <p:nvSpPr>
          <p:cNvPr id="5" name="CuadroTexto 4">
            <a:extLst>
              <a:ext uri="{FF2B5EF4-FFF2-40B4-BE49-F238E27FC236}">
                <a16:creationId xmlns:a16="http://schemas.microsoft.com/office/drawing/2014/main" id="{F0793885-6948-D6E6-DD78-FB82FA0FB23E}"/>
              </a:ext>
            </a:extLst>
          </p:cNvPr>
          <p:cNvSpPr txBox="1"/>
          <p:nvPr/>
        </p:nvSpPr>
        <p:spPr>
          <a:xfrm>
            <a:off x="395536" y="267494"/>
            <a:ext cx="6840760" cy="307777"/>
          </a:xfrm>
          <a:prstGeom prst="rect">
            <a:avLst/>
          </a:prstGeom>
          <a:noFill/>
        </p:spPr>
        <p:txBody>
          <a:bodyPr wrap="square">
            <a:spAutoFit/>
          </a:bodyPr>
          <a:lstStyle/>
          <a:p>
            <a:r>
              <a:rPr lang="es-ES" dirty="0">
                <a:solidFill>
                  <a:schemeClr val="dk1"/>
                </a:solidFill>
                <a:latin typeface="Lato"/>
                <a:ea typeface="Lato"/>
                <a:cs typeface="Lato"/>
              </a:rPr>
              <a:t>El proceso de recogida de datos completo podría ser el siguiente:</a:t>
            </a:r>
          </a:p>
        </p:txBody>
      </p:sp>
      <p:sp>
        <p:nvSpPr>
          <p:cNvPr id="9" name="Rectangle 2">
            <a:extLst>
              <a:ext uri="{FF2B5EF4-FFF2-40B4-BE49-F238E27FC236}">
                <a16:creationId xmlns:a16="http://schemas.microsoft.com/office/drawing/2014/main" id="{F2A662AF-1972-0018-7C71-9168E54B349D}"/>
              </a:ext>
            </a:extLst>
          </p:cNvPr>
          <p:cNvSpPr>
            <a:spLocks noChangeArrowheads="1"/>
          </p:cNvSpPr>
          <p:nvPr/>
        </p:nvSpPr>
        <p:spPr bwMode="auto">
          <a:xfrm>
            <a:off x="103760" y="1124476"/>
            <a:ext cx="8936479" cy="3216265"/>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569CD6"/>
                </a:solidFill>
                <a:effectLst/>
                <a:latin typeface="Consolas" panose="020B0609020204030204" pitchFamily="49" charset="0"/>
              </a:rPr>
              <a:t>&lt;?</a:t>
            </a:r>
            <a:r>
              <a:rPr kumimoji="0" lang="es-ES" altLang="es-ES" sz="1100" b="0" i="0" u="none" strike="noStrike" cap="none" normalizeH="0" baseline="0" dirty="0" err="1">
                <a:ln>
                  <a:noFill/>
                </a:ln>
                <a:solidFill>
                  <a:srgbClr val="569CD6"/>
                </a:solidFill>
                <a:effectLst/>
                <a:latin typeface="Consolas" panose="020B0609020204030204" pitchFamily="49" charset="0"/>
              </a:rPr>
              <a:t>php</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6A9955"/>
                </a:solidFill>
                <a:effectLst/>
                <a:latin typeface="Consolas" panose="020B0609020204030204" pitchFamily="49" charset="0"/>
              </a:rPr>
              <a:t>// Función de recogida de datos</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C586C0"/>
                </a:solidFill>
                <a:effectLst/>
                <a:latin typeface="Consolas" panose="020B0609020204030204" pitchFamily="49" charset="0"/>
              </a:rPr>
              <a:t>function</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DCDCAA"/>
                </a:solidFill>
                <a:effectLst/>
                <a:latin typeface="Consolas" panose="020B0609020204030204" pitchFamily="49" charset="0"/>
              </a:rPr>
              <a:t>recoge</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key</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type</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CE9178"/>
                </a:solidFill>
                <a:effectLst/>
                <a:latin typeface="Consolas" panose="020B0609020204030204" pitchFamily="49" charset="0"/>
              </a:rPr>
              <a:t>""</a:t>
            </a:r>
            <a:r>
              <a:rPr kumimoji="0" lang="es-ES" altLang="es-ES" sz="11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err="1">
                <a:ln>
                  <a:noFill/>
                </a:ln>
                <a:solidFill>
                  <a:srgbClr val="C586C0"/>
                </a:solidFill>
                <a:effectLst/>
                <a:latin typeface="Consolas" panose="020B0609020204030204" pitchFamily="49" charset="0"/>
              </a:rPr>
              <a:t>if</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DCDCAA"/>
                </a:solidFill>
                <a:effectLst/>
                <a:latin typeface="Consolas" panose="020B0609020204030204" pitchFamily="49" charset="0"/>
              </a:rPr>
              <a:t>is_string</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key</a:t>
            </a:r>
            <a:r>
              <a:rPr kumimoji="0" lang="es-ES" altLang="es-ES" sz="1100" b="0" i="0" u="none" strike="noStrike" cap="none" normalizeH="0" baseline="0" dirty="0">
                <a:ln>
                  <a:noFill/>
                </a:ln>
                <a:solidFill>
                  <a:srgbClr val="FFFFFF"/>
                </a:solidFill>
                <a:effectLst/>
                <a:latin typeface="Consolas" panose="020B0609020204030204" pitchFamily="49" charset="0"/>
              </a:rPr>
              <a:t>) &amp;&amp; !</a:t>
            </a:r>
            <a:r>
              <a:rPr kumimoji="0" lang="es-ES" altLang="es-ES" sz="1100" b="0" i="0" u="none" strike="noStrike" cap="none" normalizeH="0" baseline="0" dirty="0" err="1">
                <a:ln>
                  <a:noFill/>
                </a:ln>
                <a:solidFill>
                  <a:srgbClr val="DCDCAA"/>
                </a:solidFill>
                <a:effectLst/>
                <a:latin typeface="Consolas" panose="020B0609020204030204" pitchFamily="49" charset="0"/>
              </a:rPr>
              <a:t>is_int</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key</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key</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CE9178"/>
                </a:solidFill>
                <a:effectLst/>
                <a:latin typeface="Consolas" panose="020B0609020204030204" pitchFamily="49" charset="0"/>
              </a:rPr>
              <a:t>""</a:t>
            </a:r>
            <a:r>
              <a:rPr kumimoji="0" lang="es-ES" altLang="es-ES" sz="11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err="1">
                <a:ln>
                  <a:noFill/>
                </a:ln>
                <a:solidFill>
                  <a:srgbClr val="DCDCAA"/>
                </a:solidFill>
                <a:effectLst/>
                <a:latin typeface="Consolas" panose="020B0609020204030204" pitchFamily="49" charset="0"/>
              </a:rPr>
              <a:t>trigger_error</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a:ln>
                  <a:noFill/>
                </a:ln>
                <a:solidFill>
                  <a:srgbClr val="CE9178"/>
                </a:solidFill>
                <a:effectLst/>
                <a:latin typeface="Consolas" panose="020B0609020204030204" pitchFamily="49" charset="0"/>
              </a:rPr>
              <a:t>"</a:t>
            </a:r>
            <a:r>
              <a:rPr kumimoji="0" lang="es-ES" altLang="es-ES" sz="1100" b="0" i="0" u="none" strike="noStrike" cap="none" normalizeH="0" baseline="0" dirty="0" err="1">
                <a:ln>
                  <a:noFill/>
                </a:ln>
                <a:solidFill>
                  <a:srgbClr val="CE9178"/>
                </a:solidFill>
                <a:effectLst/>
                <a:latin typeface="Consolas" panose="020B0609020204030204" pitchFamily="49" charset="0"/>
              </a:rPr>
              <a:t>Function</a:t>
            </a:r>
            <a:r>
              <a:rPr kumimoji="0" lang="es-ES" altLang="es-ES" sz="1100" b="0" i="0" u="none" strike="noStrike" cap="none" normalizeH="0" baseline="0" dirty="0">
                <a:ln>
                  <a:noFill/>
                </a:ln>
                <a:solidFill>
                  <a:srgbClr val="CE9178"/>
                </a:solidFill>
                <a:effectLst/>
                <a:latin typeface="Consolas" panose="020B0609020204030204" pitchFamily="49" charset="0"/>
              </a:rPr>
              <a:t> recoge(): </a:t>
            </a:r>
            <a:r>
              <a:rPr kumimoji="0" lang="es-ES" altLang="es-ES" sz="1100" b="0" i="0" u="none" strike="noStrike" cap="none" normalizeH="0" baseline="0" dirty="0" err="1">
                <a:ln>
                  <a:noFill/>
                </a:ln>
                <a:solidFill>
                  <a:srgbClr val="CE9178"/>
                </a:solidFill>
                <a:effectLst/>
                <a:latin typeface="Consolas" panose="020B0609020204030204" pitchFamily="49" charset="0"/>
              </a:rPr>
              <a:t>Argument</a:t>
            </a:r>
            <a:r>
              <a:rPr kumimoji="0" lang="es-ES" altLang="es-ES" sz="1100" b="0" i="0" u="none" strike="noStrike" cap="none" normalizeH="0" baseline="0" dirty="0">
                <a:ln>
                  <a:noFill/>
                </a:ln>
                <a:solidFill>
                  <a:srgbClr val="CE9178"/>
                </a:solidFill>
                <a:effectLst/>
                <a:latin typeface="Consolas" panose="020B0609020204030204" pitchFamily="49" charset="0"/>
              </a:rPr>
              <a:t> #1 (\$</a:t>
            </a:r>
            <a:r>
              <a:rPr kumimoji="0" lang="es-ES" altLang="es-ES" sz="1100" b="0" i="0" u="none" strike="noStrike" cap="none" normalizeH="0" baseline="0" dirty="0" err="1">
                <a:ln>
                  <a:noFill/>
                </a:ln>
                <a:solidFill>
                  <a:srgbClr val="CE9178"/>
                </a:solidFill>
                <a:effectLst/>
                <a:latin typeface="Consolas" panose="020B0609020204030204" pitchFamily="49" charset="0"/>
              </a:rPr>
              <a:t>key</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must</a:t>
            </a:r>
            <a:r>
              <a:rPr kumimoji="0" lang="es-ES" altLang="es-ES" sz="1100" b="0" i="0" u="none" strike="noStrike" cap="none" normalizeH="0" baseline="0" dirty="0">
                <a:ln>
                  <a:noFill/>
                </a:ln>
                <a:solidFill>
                  <a:srgbClr val="CE9178"/>
                </a:solidFill>
                <a:effectLst/>
                <a:latin typeface="Consolas" panose="020B0609020204030204" pitchFamily="49" charset="0"/>
              </a:rPr>
              <a:t> be a non-</a:t>
            </a:r>
            <a:r>
              <a:rPr kumimoji="0" lang="es-ES" altLang="es-ES" sz="1100" b="0" i="0" u="none" strike="noStrike" cap="none" normalizeH="0" baseline="0" dirty="0" err="1">
                <a:ln>
                  <a:noFill/>
                </a:ln>
                <a:solidFill>
                  <a:srgbClr val="CE9178"/>
                </a:solidFill>
                <a:effectLst/>
                <a:latin typeface="Consolas" panose="020B0609020204030204" pitchFamily="49" charset="0"/>
              </a:rPr>
              <a:t>empty</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string</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or</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an</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integer</a:t>
            </a:r>
            <a:r>
              <a:rPr kumimoji="0" lang="es-ES" altLang="es-ES" sz="1100" b="0" i="0" u="none" strike="noStrike" cap="none" normalizeH="0" baseline="0" dirty="0">
                <a:ln>
                  <a:noFill/>
                </a:ln>
                <a:solidFill>
                  <a:srgbClr val="CE9178"/>
                </a:solidFill>
                <a:effectLst/>
                <a:latin typeface="Consolas" panose="020B0609020204030204" pitchFamily="49" charset="0"/>
              </a:rPr>
              <a:t>"</a:t>
            </a:r>
            <a:r>
              <a:rPr kumimoji="0" lang="es-ES" altLang="es-ES" sz="1100" b="0" i="0" u="none" strike="noStrike" cap="none" normalizeH="0" baseline="0" dirty="0">
                <a:ln>
                  <a:noFill/>
                </a:ln>
                <a:solidFill>
                  <a:srgbClr val="FFFFFF"/>
                </a:solidFill>
                <a:effectLst/>
                <a:latin typeface="Consolas" panose="020B0609020204030204" pitchFamily="49" charset="0"/>
              </a:rPr>
              <a:t>, E_USER_ERROR);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C586C0"/>
                </a:solidFill>
                <a:effectLst/>
                <a:latin typeface="Consolas" panose="020B0609020204030204" pitchFamily="49" charset="0"/>
              </a:rPr>
              <a:t>elseif</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type</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CE9178"/>
                </a:solidFill>
                <a:effectLst/>
                <a:latin typeface="Consolas" panose="020B0609020204030204" pitchFamily="49" charset="0"/>
              </a:rPr>
              <a:t>""</a:t>
            </a:r>
            <a:r>
              <a:rPr kumimoji="0" lang="es-ES" altLang="es-ES" sz="1100" b="0" i="0" u="none" strike="noStrike" cap="none" normalizeH="0" baseline="0" dirty="0">
                <a:ln>
                  <a:noFill/>
                </a:ln>
                <a:solidFill>
                  <a:srgbClr val="FFFFFF"/>
                </a:solidFill>
                <a:effectLst/>
                <a:latin typeface="Consolas" panose="020B0609020204030204" pitchFamily="49" charset="0"/>
              </a:rPr>
              <a:t> &amp;&amp;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type</a:t>
            </a:r>
            <a:r>
              <a:rPr kumimoji="0" lang="es-ES" altLang="es-ES" sz="1100" b="0" i="0" u="none" strike="noStrike" cap="none" normalizeH="0" baseline="0" dirty="0">
                <a:ln>
                  <a:noFill/>
                </a:ln>
                <a:solidFill>
                  <a:srgbClr val="FFFFFF"/>
                </a:solidFill>
                <a:effectLst/>
                <a:latin typeface="Consolas" panose="020B0609020204030204" pitchFamily="49" charset="0"/>
              </a:rPr>
              <a:t> !== [])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err="1">
                <a:ln>
                  <a:noFill/>
                </a:ln>
                <a:solidFill>
                  <a:srgbClr val="DCDCAA"/>
                </a:solidFill>
                <a:effectLst/>
                <a:latin typeface="Consolas" panose="020B0609020204030204" pitchFamily="49" charset="0"/>
              </a:rPr>
              <a:t>trigger_error</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a:ln>
                  <a:noFill/>
                </a:ln>
                <a:solidFill>
                  <a:srgbClr val="CE9178"/>
                </a:solidFill>
                <a:effectLst/>
                <a:latin typeface="Consolas" panose="020B0609020204030204" pitchFamily="49" charset="0"/>
              </a:rPr>
              <a:t>"</a:t>
            </a:r>
            <a:r>
              <a:rPr kumimoji="0" lang="es-ES" altLang="es-ES" sz="1100" b="0" i="0" u="none" strike="noStrike" cap="none" normalizeH="0" baseline="0" dirty="0" err="1">
                <a:ln>
                  <a:noFill/>
                </a:ln>
                <a:solidFill>
                  <a:srgbClr val="CE9178"/>
                </a:solidFill>
                <a:effectLst/>
                <a:latin typeface="Consolas" panose="020B0609020204030204" pitchFamily="49" charset="0"/>
              </a:rPr>
              <a:t>Function</a:t>
            </a:r>
            <a:r>
              <a:rPr kumimoji="0" lang="es-ES" altLang="es-ES" sz="1100" b="0" i="0" u="none" strike="noStrike" cap="none" normalizeH="0" baseline="0" dirty="0">
                <a:ln>
                  <a:noFill/>
                </a:ln>
                <a:solidFill>
                  <a:srgbClr val="CE9178"/>
                </a:solidFill>
                <a:effectLst/>
                <a:latin typeface="Consolas" panose="020B0609020204030204" pitchFamily="49" charset="0"/>
              </a:rPr>
              <a:t> recoge(): </a:t>
            </a:r>
            <a:r>
              <a:rPr kumimoji="0" lang="es-ES" altLang="es-ES" sz="1100" b="0" i="0" u="none" strike="noStrike" cap="none" normalizeH="0" baseline="0" dirty="0" err="1">
                <a:ln>
                  <a:noFill/>
                </a:ln>
                <a:solidFill>
                  <a:srgbClr val="CE9178"/>
                </a:solidFill>
                <a:effectLst/>
                <a:latin typeface="Consolas" panose="020B0609020204030204" pitchFamily="49" charset="0"/>
              </a:rPr>
              <a:t>Argument</a:t>
            </a:r>
            <a:r>
              <a:rPr kumimoji="0" lang="es-ES" altLang="es-ES" sz="1100" b="0" i="0" u="none" strike="noStrike" cap="none" normalizeH="0" baseline="0" dirty="0">
                <a:ln>
                  <a:noFill/>
                </a:ln>
                <a:solidFill>
                  <a:srgbClr val="CE9178"/>
                </a:solidFill>
                <a:effectLst/>
                <a:latin typeface="Consolas" panose="020B0609020204030204" pitchFamily="49" charset="0"/>
              </a:rPr>
              <a:t> #2 (\$</a:t>
            </a:r>
            <a:r>
              <a:rPr kumimoji="0" lang="es-ES" altLang="es-ES" sz="1100" b="0" i="0" u="none" strike="noStrike" cap="none" normalizeH="0" baseline="0" dirty="0" err="1">
                <a:ln>
                  <a:noFill/>
                </a:ln>
                <a:solidFill>
                  <a:srgbClr val="CE9178"/>
                </a:solidFill>
                <a:effectLst/>
                <a:latin typeface="Consolas" panose="020B0609020204030204" pitchFamily="49" charset="0"/>
              </a:rPr>
              <a:t>type</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is</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optional</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but</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if</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provided</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it</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must</a:t>
            </a:r>
            <a:r>
              <a:rPr kumimoji="0" lang="es-ES" altLang="es-ES" sz="1100" b="0" i="0" u="none" strike="noStrike" cap="none" normalizeH="0" baseline="0" dirty="0">
                <a:ln>
                  <a:noFill/>
                </a:ln>
                <a:solidFill>
                  <a:srgbClr val="CE9178"/>
                </a:solidFill>
                <a:effectLst/>
                <a:latin typeface="Consolas" panose="020B0609020204030204" pitchFamily="49" charset="0"/>
              </a:rPr>
              <a:t> be </a:t>
            </a:r>
            <a:r>
              <a:rPr kumimoji="0" lang="es-ES" altLang="es-ES" sz="1100" b="0" i="0" u="none" strike="noStrike" cap="none" normalizeH="0" baseline="0" dirty="0" err="1">
                <a:ln>
                  <a:noFill/>
                </a:ln>
                <a:solidFill>
                  <a:srgbClr val="CE9178"/>
                </a:solidFill>
                <a:effectLst/>
                <a:latin typeface="Consolas" panose="020B0609020204030204" pitchFamily="49" charset="0"/>
              </a:rPr>
              <a:t>an</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empty</a:t>
            </a:r>
            <a:r>
              <a:rPr kumimoji="0" lang="es-ES" altLang="es-ES" sz="1100" b="0" i="0" u="none" strike="noStrike" cap="none" normalizeH="0" baseline="0" dirty="0">
                <a:ln>
                  <a:noFill/>
                </a:ln>
                <a:solidFill>
                  <a:srgbClr val="CE9178"/>
                </a:solidFill>
                <a:effectLst/>
                <a:latin typeface="Consolas" panose="020B0609020204030204" pitchFamily="49" charset="0"/>
              </a:rPr>
              <a:t> array </a:t>
            </a:r>
            <a:r>
              <a:rPr kumimoji="0" lang="es-ES" altLang="es-ES" sz="1100" b="0" i="0" u="none" strike="noStrike" cap="none" normalizeH="0" baseline="0" dirty="0" err="1">
                <a:ln>
                  <a:noFill/>
                </a:ln>
                <a:solidFill>
                  <a:srgbClr val="CE9178"/>
                </a:solidFill>
                <a:effectLst/>
                <a:latin typeface="Consolas" panose="020B0609020204030204" pitchFamily="49" charset="0"/>
              </a:rPr>
              <a:t>or</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an</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empty</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string</a:t>
            </a:r>
            <a:r>
              <a:rPr kumimoji="0" lang="es-ES" altLang="es-ES" sz="1100" b="0" i="0" u="none" strike="noStrike" cap="none" normalizeH="0" baseline="0" dirty="0">
                <a:ln>
                  <a:noFill/>
                </a:ln>
                <a:solidFill>
                  <a:srgbClr val="CE9178"/>
                </a:solidFill>
                <a:effectLst/>
                <a:latin typeface="Consolas" panose="020B0609020204030204" pitchFamily="49" charset="0"/>
              </a:rPr>
              <a:t>"</a:t>
            </a:r>
            <a:r>
              <a:rPr kumimoji="0" lang="es-ES" altLang="es-ES" sz="1100" b="0" i="0" u="none" strike="noStrike" cap="none" normalizeH="0" baseline="0" dirty="0">
                <a:ln>
                  <a:noFill/>
                </a:ln>
                <a:solidFill>
                  <a:srgbClr val="FFFFFF"/>
                </a:solidFill>
                <a:effectLst/>
                <a:latin typeface="Consolas" panose="020B0609020204030204" pitchFamily="49" charset="0"/>
              </a:rPr>
              <a:t>, E_USER_ERROR);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tmp</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type</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err="1">
                <a:ln>
                  <a:noFill/>
                </a:ln>
                <a:solidFill>
                  <a:srgbClr val="C586C0"/>
                </a:solidFill>
                <a:effectLst/>
                <a:latin typeface="Consolas" panose="020B0609020204030204" pitchFamily="49" charset="0"/>
              </a:rPr>
              <a:t>if</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DCDCAA"/>
                </a:solidFill>
                <a:effectLst/>
                <a:latin typeface="Consolas" panose="020B0609020204030204" pitchFamily="49" charset="0"/>
              </a:rPr>
              <a:t>isset</a:t>
            </a:r>
            <a:r>
              <a:rPr kumimoji="0" lang="es-ES" altLang="es-ES" sz="1100" b="0" i="0" u="none" strike="noStrike" cap="none" normalizeH="0" baseline="0" dirty="0">
                <a:ln>
                  <a:noFill/>
                </a:ln>
                <a:solidFill>
                  <a:srgbClr val="FFFFFF"/>
                </a:solidFill>
                <a:effectLst/>
                <a:latin typeface="Consolas" panose="020B0609020204030204" pitchFamily="49" charset="0"/>
              </a:rPr>
              <a:t>($_REQUEST[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key</a:t>
            </a:r>
            <a:r>
              <a:rPr kumimoji="0" lang="es-ES" altLang="es-ES" sz="11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err="1">
                <a:ln>
                  <a:noFill/>
                </a:ln>
                <a:solidFill>
                  <a:srgbClr val="C586C0"/>
                </a:solidFill>
                <a:effectLst/>
                <a:latin typeface="Consolas" panose="020B0609020204030204" pitchFamily="49" charset="0"/>
              </a:rPr>
              <a:t>if</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DCDCAA"/>
                </a:solidFill>
                <a:effectLst/>
                <a:latin typeface="Consolas" panose="020B0609020204030204" pitchFamily="49" charset="0"/>
              </a:rPr>
              <a:t>is_array</a:t>
            </a:r>
            <a:r>
              <a:rPr kumimoji="0" lang="es-ES" altLang="es-ES" sz="1100" b="0" i="0" u="none" strike="noStrike" cap="none" normalizeH="0" baseline="0" dirty="0">
                <a:ln>
                  <a:noFill/>
                </a:ln>
                <a:solidFill>
                  <a:srgbClr val="FFFFFF"/>
                </a:solidFill>
                <a:effectLst/>
                <a:latin typeface="Consolas" panose="020B0609020204030204" pitchFamily="49" charset="0"/>
              </a:rPr>
              <a:t>($_REQUEST[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key</a:t>
            </a:r>
            <a:r>
              <a:rPr kumimoji="0" lang="es-ES" altLang="es-ES" sz="1100" b="0" i="0" u="none" strike="noStrike" cap="none" normalizeH="0" baseline="0" dirty="0">
                <a:ln>
                  <a:noFill/>
                </a:ln>
                <a:solidFill>
                  <a:srgbClr val="FFFFFF"/>
                </a:solidFill>
                <a:effectLst/>
                <a:latin typeface="Consolas" panose="020B0609020204030204" pitchFamily="49" charset="0"/>
              </a:rPr>
              <a:t>]) &amp;&amp; !</a:t>
            </a:r>
            <a:r>
              <a:rPr kumimoji="0" lang="es-ES" altLang="es-ES" sz="1100" b="0" i="0" u="none" strike="noStrike" cap="none" normalizeH="0" baseline="0" dirty="0" err="1">
                <a:ln>
                  <a:noFill/>
                </a:ln>
                <a:solidFill>
                  <a:srgbClr val="DCDCAA"/>
                </a:solidFill>
                <a:effectLst/>
                <a:latin typeface="Consolas" panose="020B0609020204030204" pitchFamily="49" charset="0"/>
              </a:rPr>
              <a:t>is_array</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type</a:t>
            </a:r>
            <a:r>
              <a:rPr kumimoji="0" lang="es-ES" altLang="es-ES" sz="11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tmp</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err="1">
                <a:ln>
                  <a:noFill/>
                </a:ln>
                <a:solidFill>
                  <a:srgbClr val="DCDCAA"/>
                </a:solidFill>
                <a:effectLst/>
                <a:latin typeface="Consolas" panose="020B0609020204030204" pitchFamily="49" charset="0"/>
              </a:rPr>
              <a:t>trim</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err="1">
                <a:ln>
                  <a:noFill/>
                </a:ln>
                <a:solidFill>
                  <a:srgbClr val="DCDCAA"/>
                </a:solidFill>
                <a:effectLst/>
                <a:latin typeface="Consolas" panose="020B0609020204030204" pitchFamily="49" charset="0"/>
              </a:rPr>
              <a:t>htmlspecialchars</a:t>
            </a:r>
            <a:r>
              <a:rPr kumimoji="0" lang="es-ES" altLang="es-ES" sz="1100" b="0" i="0" u="none" strike="noStrike" cap="none" normalizeH="0" baseline="0" dirty="0">
                <a:ln>
                  <a:noFill/>
                </a:ln>
                <a:solidFill>
                  <a:srgbClr val="FFFFFF"/>
                </a:solidFill>
                <a:effectLst/>
                <a:latin typeface="Consolas" panose="020B0609020204030204" pitchFamily="49" charset="0"/>
              </a:rPr>
              <a:t>($_REQUEST[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key</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C586C0"/>
                </a:solidFill>
                <a:effectLst/>
                <a:latin typeface="Consolas" panose="020B0609020204030204" pitchFamily="49" charset="0"/>
              </a:rPr>
              <a:t>elseif</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DCDCAA"/>
                </a:solidFill>
                <a:effectLst/>
                <a:latin typeface="Consolas" panose="020B0609020204030204" pitchFamily="49" charset="0"/>
              </a:rPr>
              <a:t>is_array</a:t>
            </a:r>
            <a:r>
              <a:rPr kumimoji="0" lang="es-ES" altLang="es-ES" sz="1100" b="0" i="0" u="none" strike="noStrike" cap="none" normalizeH="0" baseline="0" dirty="0">
                <a:ln>
                  <a:noFill/>
                </a:ln>
                <a:solidFill>
                  <a:srgbClr val="FFFFFF"/>
                </a:solidFill>
                <a:effectLst/>
                <a:latin typeface="Consolas" panose="020B0609020204030204" pitchFamily="49" charset="0"/>
              </a:rPr>
              <a:t>($_REQUEST[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key</a:t>
            </a:r>
            <a:r>
              <a:rPr kumimoji="0" lang="es-ES" altLang="es-ES" sz="1100" b="0" i="0" u="none" strike="noStrike" cap="none" normalizeH="0" baseline="0" dirty="0">
                <a:ln>
                  <a:noFill/>
                </a:ln>
                <a:solidFill>
                  <a:srgbClr val="FFFFFF"/>
                </a:solidFill>
                <a:effectLst/>
                <a:latin typeface="Consolas" panose="020B0609020204030204" pitchFamily="49" charset="0"/>
              </a:rPr>
              <a:t>]) &amp;&amp; </a:t>
            </a:r>
            <a:r>
              <a:rPr kumimoji="0" lang="es-ES" altLang="es-ES" sz="1100" b="0" i="0" u="none" strike="noStrike" cap="none" normalizeH="0" baseline="0" dirty="0" err="1">
                <a:ln>
                  <a:noFill/>
                </a:ln>
                <a:solidFill>
                  <a:srgbClr val="DCDCAA"/>
                </a:solidFill>
                <a:effectLst/>
                <a:latin typeface="Consolas" panose="020B0609020204030204" pitchFamily="49" charset="0"/>
              </a:rPr>
              <a:t>is_array</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type</a:t>
            </a:r>
            <a:r>
              <a:rPr kumimoji="0" lang="es-ES" altLang="es-ES" sz="11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tmp</a:t>
            </a:r>
            <a:r>
              <a:rPr kumimoji="0" lang="es-ES" altLang="es-ES" sz="1100" b="0" i="0" u="none" strike="noStrike" cap="none" normalizeH="0" baseline="0" dirty="0">
                <a:ln>
                  <a:noFill/>
                </a:ln>
                <a:solidFill>
                  <a:srgbClr val="FFFFFF"/>
                </a:solidFill>
                <a:effectLst/>
                <a:latin typeface="Consolas" panose="020B0609020204030204" pitchFamily="49" charset="0"/>
              </a:rPr>
              <a:t> = $_REQUEST[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key</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DCDCAA"/>
                </a:solidFill>
                <a:effectLst/>
                <a:latin typeface="Consolas" panose="020B0609020204030204" pitchFamily="49" charset="0"/>
              </a:rPr>
              <a:t>array_walk_recursive</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tmp</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C586C0"/>
                </a:solidFill>
                <a:effectLst/>
                <a:latin typeface="Consolas" panose="020B0609020204030204" pitchFamily="49" charset="0"/>
              </a:rPr>
              <a:t>function</a:t>
            </a:r>
            <a:r>
              <a:rPr kumimoji="0" lang="es-ES" altLang="es-ES" sz="1100" b="0" i="0" u="none" strike="noStrike" cap="none" normalizeH="0" baseline="0" dirty="0">
                <a:ln>
                  <a:noFill/>
                </a:ln>
                <a:solidFill>
                  <a:srgbClr val="FFFFFF"/>
                </a:solidFill>
                <a:effectLst/>
                <a:latin typeface="Consolas" panose="020B0609020204030204" pitchFamily="49" charset="0"/>
              </a:rPr>
              <a:t> (&amp;</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value</a:t>
            </a:r>
            <a:r>
              <a:rPr kumimoji="0" lang="es-ES" altLang="es-ES" sz="11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value</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err="1">
                <a:ln>
                  <a:noFill/>
                </a:ln>
                <a:solidFill>
                  <a:srgbClr val="DCDCAA"/>
                </a:solidFill>
                <a:effectLst/>
                <a:latin typeface="Consolas" panose="020B0609020204030204" pitchFamily="49" charset="0"/>
              </a:rPr>
              <a:t>trim</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err="1">
                <a:ln>
                  <a:noFill/>
                </a:ln>
                <a:solidFill>
                  <a:srgbClr val="DCDCAA"/>
                </a:solidFill>
                <a:effectLst/>
                <a:latin typeface="Consolas" panose="020B0609020204030204" pitchFamily="49" charset="0"/>
              </a:rPr>
              <a:t>htmlspecialchars</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value</a:t>
            </a:r>
            <a:r>
              <a:rPr kumimoji="0" lang="es-ES" altLang="es-ES" sz="11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C586C0"/>
                </a:solidFill>
                <a:effectLst/>
                <a:latin typeface="Consolas" panose="020B0609020204030204" pitchFamily="49" charset="0"/>
              </a:rPr>
              <a:t>return</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tmp</a:t>
            </a:r>
            <a:r>
              <a:rPr kumimoji="0" lang="es-ES" altLang="es-ES" sz="1100" b="0" i="0" u="none" strike="noStrike" cap="none" normalizeH="0" baseline="0" dirty="0">
                <a:ln>
                  <a:noFill/>
                </a:ln>
                <a:solidFill>
                  <a:srgbClr val="FFFFFF"/>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chemeClr val="tx1"/>
                </a:solidFill>
                <a:effectLst/>
              </a:rPr>
              <a:t> </a:t>
            </a:r>
            <a:endParaRPr kumimoji="0" lang="es-ES" altLang="es-E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35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12</a:t>
            </a:fld>
            <a:endParaRPr lang="es-ES" dirty="0"/>
          </a:p>
        </p:txBody>
      </p:sp>
      <p:sp>
        <p:nvSpPr>
          <p:cNvPr id="5" name="CuadroTexto 4">
            <a:extLst>
              <a:ext uri="{FF2B5EF4-FFF2-40B4-BE49-F238E27FC236}">
                <a16:creationId xmlns:a16="http://schemas.microsoft.com/office/drawing/2014/main" id="{F0793885-6948-D6E6-DD78-FB82FA0FB23E}"/>
              </a:ext>
            </a:extLst>
          </p:cNvPr>
          <p:cNvSpPr txBox="1"/>
          <p:nvPr/>
        </p:nvSpPr>
        <p:spPr>
          <a:xfrm>
            <a:off x="395536" y="267494"/>
            <a:ext cx="6840760" cy="307777"/>
          </a:xfrm>
          <a:prstGeom prst="rect">
            <a:avLst/>
          </a:prstGeom>
          <a:noFill/>
        </p:spPr>
        <p:txBody>
          <a:bodyPr wrap="square">
            <a:spAutoFit/>
          </a:bodyPr>
          <a:lstStyle/>
          <a:p>
            <a:r>
              <a:rPr lang="es-ES" dirty="0">
                <a:solidFill>
                  <a:schemeClr val="dk1"/>
                </a:solidFill>
                <a:latin typeface="Lato"/>
                <a:ea typeface="Lato"/>
                <a:cs typeface="Lato"/>
              </a:rPr>
              <a:t>El proceso de recogida de datos completo podría ser el siguiente:</a:t>
            </a:r>
          </a:p>
        </p:txBody>
      </p:sp>
      <p:sp>
        <p:nvSpPr>
          <p:cNvPr id="2" name="Rectangle 1">
            <a:extLst>
              <a:ext uri="{FF2B5EF4-FFF2-40B4-BE49-F238E27FC236}">
                <a16:creationId xmlns:a16="http://schemas.microsoft.com/office/drawing/2014/main" id="{7A2F04D3-A60E-5147-0DAC-82FEAE7B3A0E}"/>
              </a:ext>
            </a:extLst>
          </p:cNvPr>
          <p:cNvSpPr>
            <a:spLocks noChangeArrowheads="1"/>
          </p:cNvSpPr>
          <p:nvPr/>
        </p:nvSpPr>
        <p:spPr bwMode="auto">
          <a:xfrm>
            <a:off x="179512" y="599072"/>
            <a:ext cx="5955476" cy="2708434"/>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6A9955"/>
                </a:solidFill>
                <a:effectLst/>
                <a:latin typeface="Consolas" panose="020B0609020204030204" pitchFamily="49" charset="0"/>
              </a:rPr>
              <a:t>// Variables que recogen los datos</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9CDCFE"/>
                </a:solidFill>
                <a:effectLst/>
                <a:latin typeface="Consolas" panose="020B0609020204030204" pitchFamily="49" charset="0"/>
              </a:rPr>
              <a:t>$nombre</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DCDCAA"/>
                </a:solidFill>
                <a:effectLst/>
                <a:latin typeface="Consolas" panose="020B0609020204030204" pitchFamily="49" charset="0"/>
              </a:rPr>
              <a:t>recoge</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a:ln>
                  <a:noFill/>
                </a:ln>
                <a:solidFill>
                  <a:srgbClr val="CE9178"/>
                </a:solidFill>
                <a:effectLst/>
                <a:latin typeface="Consolas" panose="020B0609020204030204" pitchFamily="49" charset="0"/>
              </a:rPr>
              <a:t>"nombre"</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6A9955"/>
                </a:solidFill>
                <a:effectLst/>
                <a:latin typeface="Consolas" panose="020B0609020204030204" pitchFamily="49" charset="0"/>
              </a:rPr>
              <a:t>// Variables auxiliares de comprobación</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nombreOk</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569CD6"/>
                </a:solidFill>
                <a:effectLst/>
                <a:latin typeface="Consolas" panose="020B0609020204030204" pitchFamily="49" charset="0"/>
              </a:rPr>
              <a:t>false</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6A9955"/>
                </a:solidFill>
                <a:effectLst/>
                <a:latin typeface="Consolas" panose="020B0609020204030204" pitchFamily="49" charset="0"/>
              </a:rPr>
              <a:t>// Validación de datos y generación de avisos</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err="1">
                <a:ln>
                  <a:noFill/>
                </a:ln>
                <a:solidFill>
                  <a:srgbClr val="C586C0"/>
                </a:solidFill>
                <a:effectLst/>
                <a:latin typeface="Consolas" panose="020B0609020204030204" pitchFamily="49" charset="0"/>
              </a:rPr>
              <a:t>if</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$nombre</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CE9178"/>
                </a:solidFill>
                <a:effectLst/>
                <a:latin typeface="Consolas" panose="020B0609020204030204" pitchFamily="49" charset="0"/>
              </a:rPr>
              <a:t>""</a:t>
            </a:r>
            <a:r>
              <a:rPr kumimoji="0" lang="es-ES" altLang="es-ES" sz="11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err="1">
                <a:ln>
                  <a:noFill/>
                </a:ln>
                <a:solidFill>
                  <a:srgbClr val="DCDCAA"/>
                </a:solidFill>
                <a:effectLst/>
                <a:latin typeface="Consolas" panose="020B0609020204030204" pitchFamily="49" charset="0"/>
              </a:rPr>
              <a:t>print</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CE9178"/>
                </a:solidFill>
                <a:effectLst/>
                <a:latin typeface="Consolas" panose="020B0609020204030204" pitchFamily="49" charset="0"/>
              </a:rPr>
              <a:t>" &lt;p </a:t>
            </a:r>
            <a:r>
              <a:rPr kumimoji="0" lang="es-ES" altLang="es-ES" sz="1100" b="0" i="0" u="none" strike="noStrike" cap="none" normalizeH="0" baseline="0" dirty="0" err="1">
                <a:ln>
                  <a:noFill/>
                </a:ln>
                <a:solidFill>
                  <a:srgbClr val="CE9178"/>
                </a:solidFill>
                <a:effectLst/>
                <a:latin typeface="Consolas" panose="020B0609020204030204" pitchFamily="49" charset="0"/>
              </a:rPr>
              <a:t>class</a:t>
            </a:r>
            <a:r>
              <a:rPr kumimoji="0" lang="es-ES" altLang="es-ES" sz="1100" b="0" i="0" u="none" strike="noStrike" cap="none" normalizeH="0" baseline="0" dirty="0">
                <a:ln>
                  <a:noFill/>
                </a:ln>
                <a:solidFill>
                  <a:srgbClr val="CE9178"/>
                </a:solidFill>
                <a:effectLst/>
                <a:latin typeface="Consolas" panose="020B0609020204030204" pitchFamily="49" charset="0"/>
              </a:rPr>
              <a:t>=\"aviso\"&gt;No ha escrito su nombre.&lt;/p&gt;\n"</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DCDCAA"/>
                </a:solidFill>
                <a:effectLst/>
                <a:latin typeface="Consolas" panose="020B0609020204030204" pitchFamily="49" charset="0"/>
              </a:rPr>
              <a:t>print</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CE9178"/>
                </a:solidFill>
                <a:effectLst/>
                <a:latin typeface="Consolas" panose="020B0609020204030204" pitchFamily="49" charset="0"/>
              </a:rPr>
              <a:t>"\n"</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C586C0"/>
                </a:solidFill>
                <a:effectLst/>
                <a:latin typeface="Consolas" panose="020B0609020204030204" pitchFamily="49" charset="0"/>
              </a:rPr>
              <a:t>else</a:t>
            </a:r>
            <a:r>
              <a:rPr kumimoji="0" lang="es-ES" altLang="es-ES" sz="11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nombreOk</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569CD6"/>
                </a:solidFill>
                <a:effectLst/>
                <a:latin typeface="Consolas" panose="020B0609020204030204" pitchFamily="49" charset="0"/>
              </a:rPr>
              <a:t>true</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6A9955"/>
                </a:solidFill>
                <a:effectLst/>
                <a:latin typeface="Consolas" panose="020B0609020204030204" pitchFamily="49" charset="0"/>
              </a:rPr>
              <a:t>// Si todo es correcto, ejecución del programa</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err="1">
                <a:ln>
                  <a:noFill/>
                </a:ln>
                <a:solidFill>
                  <a:srgbClr val="C586C0"/>
                </a:solidFill>
                <a:effectLst/>
                <a:latin typeface="Consolas" panose="020B0609020204030204" pitchFamily="49" charset="0"/>
              </a:rPr>
              <a:t>if</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nombreOk</a:t>
            </a:r>
            <a:r>
              <a:rPr kumimoji="0" lang="es-ES" altLang="es-ES" sz="11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err="1">
                <a:ln>
                  <a:noFill/>
                </a:ln>
                <a:solidFill>
                  <a:srgbClr val="DCDCAA"/>
                </a:solidFill>
                <a:effectLst/>
                <a:latin typeface="Consolas" panose="020B0609020204030204" pitchFamily="49" charset="0"/>
              </a:rPr>
              <a:t>print</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CE9178"/>
                </a:solidFill>
                <a:effectLst/>
                <a:latin typeface="Consolas" panose="020B0609020204030204" pitchFamily="49" charset="0"/>
              </a:rPr>
              <a:t>" &lt;p&gt;Su nombre es &lt;</a:t>
            </a:r>
            <a:r>
              <a:rPr kumimoji="0" lang="es-ES" altLang="es-ES" sz="1100" b="0" i="0" u="none" strike="noStrike" cap="none" normalizeH="0" baseline="0" dirty="0" err="1">
                <a:ln>
                  <a:noFill/>
                </a:ln>
                <a:solidFill>
                  <a:srgbClr val="CE9178"/>
                </a:solidFill>
                <a:effectLst/>
                <a:latin typeface="Consolas" panose="020B0609020204030204" pitchFamily="49" charset="0"/>
              </a:rPr>
              <a:t>strong</a:t>
            </a:r>
            <a:r>
              <a:rPr kumimoji="0" lang="es-ES" altLang="es-ES" sz="1100" b="0" i="0" u="none" strike="noStrike" cap="none" normalizeH="0" baseline="0" dirty="0">
                <a:ln>
                  <a:noFill/>
                </a:ln>
                <a:solidFill>
                  <a:srgbClr val="CE9178"/>
                </a:solidFill>
                <a:effectLst/>
                <a:latin typeface="Consolas" panose="020B0609020204030204" pitchFamily="49" charset="0"/>
              </a:rPr>
              <a:t>&gt;</a:t>
            </a:r>
            <a:r>
              <a:rPr kumimoji="0" lang="es-ES" altLang="es-ES" sz="1100" b="0" i="0" u="none" strike="noStrike" cap="none" normalizeH="0" baseline="0" dirty="0">
                <a:ln>
                  <a:noFill/>
                </a:ln>
                <a:solidFill>
                  <a:srgbClr val="9CDCFE"/>
                </a:solidFill>
                <a:effectLst/>
                <a:latin typeface="Consolas" panose="020B0609020204030204" pitchFamily="49" charset="0"/>
              </a:rPr>
              <a:t>$nombre</a:t>
            </a:r>
            <a:r>
              <a:rPr kumimoji="0" lang="es-ES" altLang="es-ES" sz="1100" b="0" i="0" u="none" strike="noStrike" cap="none" normalizeH="0" baseline="0" dirty="0">
                <a:ln>
                  <a:noFill/>
                </a:ln>
                <a:solidFill>
                  <a:srgbClr val="CE9178"/>
                </a:solidFill>
                <a:effectLst/>
                <a:latin typeface="Consolas" panose="020B0609020204030204" pitchFamily="49" charset="0"/>
              </a:rPr>
              <a:t>&lt;/</a:t>
            </a:r>
            <a:r>
              <a:rPr kumimoji="0" lang="es-ES" altLang="es-ES" sz="1100" b="0" i="0" u="none" strike="noStrike" cap="none" normalizeH="0" baseline="0" dirty="0" err="1">
                <a:ln>
                  <a:noFill/>
                </a:ln>
                <a:solidFill>
                  <a:srgbClr val="CE9178"/>
                </a:solidFill>
                <a:effectLst/>
                <a:latin typeface="Consolas" panose="020B0609020204030204" pitchFamily="49" charset="0"/>
              </a:rPr>
              <a:t>strong</a:t>
            </a:r>
            <a:r>
              <a:rPr kumimoji="0" lang="es-ES" altLang="es-ES" sz="1100" b="0" i="0" u="none" strike="noStrike" cap="none" normalizeH="0" baseline="0" dirty="0">
                <a:ln>
                  <a:noFill/>
                </a:ln>
                <a:solidFill>
                  <a:srgbClr val="CE9178"/>
                </a:solidFill>
                <a:effectLst/>
                <a:latin typeface="Consolas" panose="020B0609020204030204" pitchFamily="49" charset="0"/>
              </a:rPr>
              <a:t>&gt;.&lt;/p&gt;\n"</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err="1">
                <a:ln>
                  <a:noFill/>
                </a:ln>
                <a:solidFill>
                  <a:srgbClr val="DCDCAA"/>
                </a:solidFill>
                <a:effectLst/>
                <a:latin typeface="Consolas" panose="020B0609020204030204" pitchFamily="49" charset="0"/>
              </a:rPr>
              <a:t>print</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CE9178"/>
                </a:solidFill>
                <a:effectLst/>
                <a:latin typeface="Consolas" panose="020B0609020204030204" pitchFamily="49" charset="0"/>
              </a:rPr>
              <a:t>"\n"</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569CD6"/>
                </a:solidFill>
                <a:effectLst/>
                <a:latin typeface="Consolas" panose="020B0609020204030204" pitchFamily="49" charset="0"/>
              </a:rPr>
              <a:t>?&gt;</a:t>
            </a:r>
            <a:r>
              <a:rPr kumimoji="0" lang="es-ES" altLang="es-ES" sz="1100" b="0" i="0" u="none" strike="noStrike" cap="none" normalizeH="0" baseline="0" dirty="0">
                <a:ln>
                  <a:noFill/>
                </a:ln>
                <a:solidFill>
                  <a:schemeClr val="tx1"/>
                </a:solidFill>
                <a:effectLst/>
              </a:rPr>
              <a:t> </a:t>
            </a:r>
            <a:endParaRPr kumimoji="0" lang="es-ES" altLang="es-ES" sz="1100" b="0" i="0" u="none" strike="noStrike" cap="none" normalizeH="0" baseline="0" dirty="0">
              <a:ln>
                <a:noFill/>
              </a:ln>
              <a:solidFill>
                <a:schemeClr val="tx1"/>
              </a:solidFill>
              <a:effectLst/>
              <a:latin typeface="Arial" panose="020B0604020202020204" pitchFamily="34" charset="0"/>
            </a:endParaRPr>
          </a:p>
        </p:txBody>
      </p:sp>
      <p:pic>
        <p:nvPicPr>
          <p:cNvPr id="6" name="Imagen 5">
            <a:extLst>
              <a:ext uri="{FF2B5EF4-FFF2-40B4-BE49-F238E27FC236}">
                <a16:creationId xmlns:a16="http://schemas.microsoft.com/office/drawing/2014/main" id="{0E8B553E-E9E5-E18B-66BD-7237908B1E21}"/>
              </a:ext>
            </a:extLst>
          </p:cNvPr>
          <p:cNvPicPr>
            <a:picLocks noChangeAspect="1"/>
          </p:cNvPicPr>
          <p:nvPr/>
        </p:nvPicPr>
        <p:blipFill>
          <a:blip r:embed="rId2"/>
          <a:stretch>
            <a:fillRect/>
          </a:stretch>
        </p:blipFill>
        <p:spPr>
          <a:xfrm>
            <a:off x="4566480" y="3295384"/>
            <a:ext cx="4326917" cy="1428418"/>
          </a:xfrm>
          <a:prstGeom prst="rect">
            <a:avLst/>
          </a:prstGeom>
        </p:spPr>
      </p:pic>
    </p:spTree>
    <p:extLst>
      <p:ext uri="{BB962C8B-B14F-4D97-AF65-F5344CB8AC3E}">
        <p14:creationId xmlns:p14="http://schemas.microsoft.com/office/powerpoint/2010/main" val="3691729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13</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179512" y="267494"/>
            <a:ext cx="7920880" cy="3552300"/>
          </a:xfrm>
        </p:spPr>
        <p:txBody>
          <a:bodyPr/>
          <a:lstStyle/>
          <a:p>
            <a:r>
              <a:rPr lang="es-ES" sz="1600" b="1" dirty="0"/>
              <a:t>Ejemplo de recogida de número decimal</a:t>
            </a:r>
          </a:p>
          <a:p>
            <a:endParaRPr lang="es-ES" sz="1600" b="1" dirty="0"/>
          </a:p>
          <a:p>
            <a:r>
              <a:rPr lang="es-ES" sz="1600" dirty="0"/>
              <a:t>Otro caso podría ser la recogida de un valor numérico en la que queremos que el usuario escriba un valor que puede ser decimal dentro de un rango.</a:t>
            </a:r>
          </a:p>
        </p:txBody>
      </p:sp>
      <p:pic>
        <p:nvPicPr>
          <p:cNvPr id="3" name="Imagen 2">
            <a:extLst>
              <a:ext uri="{FF2B5EF4-FFF2-40B4-BE49-F238E27FC236}">
                <a16:creationId xmlns:a16="http://schemas.microsoft.com/office/drawing/2014/main" id="{601D68CE-CD58-8D8B-4153-4E59458F537A}"/>
              </a:ext>
            </a:extLst>
          </p:cNvPr>
          <p:cNvPicPr>
            <a:picLocks noChangeAspect="1"/>
          </p:cNvPicPr>
          <p:nvPr/>
        </p:nvPicPr>
        <p:blipFill>
          <a:blip r:embed="rId2"/>
          <a:stretch>
            <a:fillRect/>
          </a:stretch>
        </p:blipFill>
        <p:spPr>
          <a:xfrm>
            <a:off x="158399" y="2038505"/>
            <a:ext cx="9144000" cy="1602619"/>
          </a:xfrm>
          <a:prstGeom prst="rect">
            <a:avLst/>
          </a:prstGeom>
        </p:spPr>
      </p:pic>
    </p:spTree>
    <p:extLst>
      <p:ext uri="{BB962C8B-B14F-4D97-AF65-F5344CB8AC3E}">
        <p14:creationId xmlns:p14="http://schemas.microsoft.com/office/powerpoint/2010/main" val="30290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14</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179512" y="267494"/>
            <a:ext cx="7920880" cy="3552300"/>
          </a:xfrm>
        </p:spPr>
        <p:txBody>
          <a:bodyPr/>
          <a:lstStyle/>
          <a:p>
            <a:r>
              <a:rPr lang="es-ES" sz="1600" b="1" dirty="0"/>
              <a:t>Ejemplo de recogida de número decimal</a:t>
            </a:r>
          </a:p>
          <a:p>
            <a:endParaRPr lang="es-ES" sz="1600" b="1" dirty="0"/>
          </a:p>
          <a:p>
            <a:r>
              <a:rPr lang="es-ES" sz="1600" dirty="0"/>
              <a:t>En este caso, podemos dar varios avisos distintos:</a:t>
            </a:r>
          </a:p>
          <a:p>
            <a:endParaRPr lang="es-ES" sz="1600" dirty="0"/>
          </a:p>
          <a:p>
            <a:r>
              <a:rPr lang="es-ES" sz="1600" dirty="0"/>
              <a:t>Si se deja el campo en blanco:</a:t>
            </a:r>
          </a:p>
        </p:txBody>
      </p:sp>
      <p:pic>
        <p:nvPicPr>
          <p:cNvPr id="5" name="Imagen 4">
            <a:extLst>
              <a:ext uri="{FF2B5EF4-FFF2-40B4-BE49-F238E27FC236}">
                <a16:creationId xmlns:a16="http://schemas.microsoft.com/office/drawing/2014/main" id="{A106A819-33E0-5EEA-0C08-FE2DD4D0EB94}"/>
              </a:ext>
            </a:extLst>
          </p:cNvPr>
          <p:cNvPicPr>
            <a:picLocks noChangeAspect="1"/>
          </p:cNvPicPr>
          <p:nvPr/>
        </p:nvPicPr>
        <p:blipFill>
          <a:blip r:embed="rId2"/>
          <a:stretch>
            <a:fillRect/>
          </a:stretch>
        </p:blipFill>
        <p:spPr>
          <a:xfrm>
            <a:off x="323528" y="2139702"/>
            <a:ext cx="6047910" cy="1236462"/>
          </a:xfrm>
          <a:prstGeom prst="rect">
            <a:avLst/>
          </a:prstGeom>
        </p:spPr>
      </p:pic>
      <p:pic>
        <p:nvPicPr>
          <p:cNvPr id="7" name="Imagen 6">
            <a:extLst>
              <a:ext uri="{FF2B5EF4-FFF2-40B4-BE49-F238E27FC236}">
                <a16:creationId xmlns:a16="http://schemas.microsoft.com/office/drawing/2014/main" id="{F342D5B1-D1F7-8F6B-0250-93F2FD196DBE}"/>
              </a:ext>
            </a:extLst>
          </p:cNvPr>
          <p:cNvPicPr>
            <a:picLocks noChangeAspect="1"/>
          </p:cNvPicPr>
          <p:nvPr/>
        </p:nvPicPr>
        <p:blipFill>
          <a:blip r:embed="rId3"/>
          <a:stretch>
            <a:fillRect/>
          </a:stretch>
        </p:blipFill>
        <p:spPr>
          <a:xfrm>
            <a:off x="5151223" y="3435846"/>
            <a:ext cx="3064115" cy="985192"/>
          </a:xfrm>
          <a:prstGeom prst="rect">
            <a:avLst/>
          </a:prstGeom>
        </p:spPr>
      </p:pic>
    </p:spTree>
    <p:extLst>
      <p:ext uri="{BB962C8B-B14F-4D97-AF65-F5344CB8AC3E}">
        <p14:creationId xmlns:p14="http://schemas.microsoft.com/office/powerpoint/2010/main" val="1739456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15</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179512" y="267494"/>
            <a:ext cx="7920880" cy="3552300"/>
          </a:xfrm>
        </p:spPr>
        <p:txBody>
          <a:bodyPr/>
          <a:lstStyle/>
          <a:p>
            <a:r>
              <a:rPr lang="es-ES" sz="1600" b="1" dirty="0"/>
              <a:t>Ejemplo de recogida de número decimal</a:t>
            </a:r>
          </a:p>
          <a:p>
            <a:endParaRPr lang="es-ES" sz="1600" b="1" dirty="0"/>
          </a:p>
          <a:p>
            <a:r>
              <a:rPr lang="es-ES" sz="1600" dirty="0"/>
              <a:t>Si no se escribe un número:</a:t>
            </a:r>
          </a:p>
        </p:txBody>
      </p:sp>
      <p:pic>
        <p:nvPicPr>
          <p:cNvPr id="3" name="Imagen 2">
            <a:extLst>
              <a:ext uri="{FF2B5EF4-FFF2-40B4-BE49-F238E27FC236}">
                <a16:creationId xmlns:a16="http://schemas.microsoft.com/office/drawing/2014/main" id="{FAB22C58-6671-6FD2-64E8-C667F05BBAC5}"/>
              </a:ext>
            </a:extLst>
          </p:cNvPr>
          <p:cNvPicPr>
            <a:picLocks noChangeAspect="1"/>
          </p:cNvPicPr>
          <p:nvPr/>
        </p:nvPicPr>
        <p:blipFill>
          <a:blip r:embed="rId2"/>
          <a:stretch>
            <a:fillRect/>
          </a:stretch>
        </p:blipFill>
        <p:spPr>
          <a:xfrm>
            <a:off x="0" y="1895690"/>
            <a:ext cx="9144000" cy="1352120"/>
          </a:xfrm>
          <a:prstGeom prst="rect">
            <a:avLst/>
          </a:prstGeom>
        </p:spPr>
      </p:pic>
      <p:pic>
        <p:nvPicPr>
          <p:cNvPr id="8" name="Imagen 7">
            <a:extLst>
              <a:ext uri="{FF2B5EF4-FFF2-40B4-BE49-F238E27FC236}">
                <a16:creationId xmlns:a16="http://schemas.microsoft.com/office/drawing/2014/main" id="{E01F0516-09F4-EB9C-E1EB-34A8C8036C03}"/>
              </a:ext>
            </a:extLst>
          </p:cNvPr>
          <p:cNvPicPr>
            <a:picLocks noChangeAspect="1"/>
          </p:cNvPicPr>
          <p:nvPr/>
        </p:nvPicPr>
        <p:blipFill>
          <a:blip r:embed="rId3"/>
          <a:stretch>
            <a:fillRect/>
          </a:stretch>
        </p:blipFill>
        <p:spPr>
          <a:xfrm>
            <a:off x="1979712" y="3398762"/>
            <a:ext cx="4009745" cy="1280285"/>
          </a:xfrm>
          <a:prstGeom prst="rect">
            <a:avLst/>
          </a:prstGeom>
        </p:spPr>
      </p:pic>
    </p:spTree>
    <p:extLst>
      <p:ext uri="{BB962C8B-B14F-4D97-AF65-F5344CB8AC3E}">
        <p14:creationId xmlns:p14="http://schemas.microsoft.com/office/powerpoint/2010/main" val="1294715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16</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179512" y="267494"/>
            <a:ext cx="7920880" cy="3552300"/>
          </a:xfrm>
        </p:spPr>
        <p:txBody>
          <a:bodyPr/>
          <a:lstStyle/>
          <a:p>
            <a:r>
              <a:rPr lang="es-ES" sz="1600" b="1" dirty="0"/>
              <a:t>Ejemplo de recogida de número decimal</a:t>
            </a:r>
          </a:p>
          <a:p>
            <a:endParaRPr lang="es-ES" sz="1600" b="1" dirty="0"/>
          </a:p>
          <a:p>
            <a:r>
              <a:rPr lang="es-ES" sz="1600" dirty="0"/>
              <a:t>Si el peso no está entre dos valores (por ejemplo, entre 40 y 150 kg):</a:t>
            </a:r>
          </a:p>
        </p:txBody>
      </p:sp>
      <p:pic>
        <p:nvPicPr>
          <p:cNvPr id="5" name="Imagen 4">
            <a:extLst>
              <a:ext uri="{FF2B5EF4-FFF2-40B4-BE49-F238E27FC236}">
                <a16:creationId xmlns:a16="http://schemas.microsoft.com/office/drawing/2014/main" id="{B94086F4-8AA4-DA84-FDB7-709CAEABFDAA}"/>
              </a:ext>
            </a:extLst>
          </p:cNvPr>
          <p:cNvPicPr>
            <a:picLocks noChangeAspect="1"/>
          </p:cNvPicPr>
          <p:nvPr/>
        </p:nvPicPr>
        <p:blipFill>
          <a:blip r:embed="rId2"/>
          <a:stretch>
            <a:fillRect/>
          </a:stretch>
        </p:blipFill>
        <p:spPr>
          <a:xfrm>
            <a:off x="251520" y="1744738"/>
            <a:ext cx="8339532" cy="1280285"/>
          </a:xfrm>
          <a:prstGeom prst="rect">
            <a:avLst/>
          </a:prstGeom>
        </p:spPr>
      </p:pic>
      <p:pic>
        <p:nvPicPr>
          <p:cNvPr id="7" name="Imagen 6">
            <a:extLst>
              <a:ext uri="{FF2B5EF4-FFF2-40B4-BE49-F238E27FC236}">
                <a16:creationId xmlns:a16="http://schemas.microsoft.com/office/drawing/2014/main" id="{A61A0F0B-7CE7-7469-F915-BF48616A47ED}"/>
              </a:ext>
            </a:extLst>
          </p:cNvPr>
          <p:cNvPicPr>
            <a:picLocks noChangeAspect="1"/>
          </p:cNvPicPr>
          <p:nvPr/>
        </p:nvPicPr>
        <p:blipFill>
          <a:blip r:embed="rId3"/>
          <a:stretch>
            <a:fillRect/>
          </a:stretch>
        </p:blipFill>
        <p:spPr>
          <a:xfrm>
            <a:off x="1823793" y="2968812"/>
            <a:ext cx="4350733" cy="1533455"/>
          </a:xfrm>
          <a:prstGeom prst="rect">
            <a:avLst/>
          </a:prstGeom>
        </p:spPr>
      </p:pic>
    </p:spTree>
    <p:extLst>
      <p:ext uri="{BB962C8B-B14F-4D97-AF65-F5344CB8AC3E}">
        <p14:creationId xmlns:p14="http://schemas.microsoft.com/office/powerpoint/2010/main" val="864067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17</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215516" y="771550"/>
            <a:ext cx="8712968" cy="3552300"/>
          </a:xfrm>
        </p:spPr>
        <p:txBody>
          <a:bodyPr/>
          <a:lstStyle/>
          <a:p>
            <a:pPr marL="114300" indent="0">
              <a:buNone/>
            </a:pPr>
            <a:r>
              <a:rPr lang="es-ES" sz="1600" b="1" dirty="0"/>
              <a:t>El orden en que hacemos las comprobaciones es importante:</a:t>
            </a:r>
          </a:p>
          <a:p>
            <a:pPr marL="114300" indent="0">
              <a:buNone/>
            </a:pPr>
            <a:endParaRPr lang="es-ES" sz="1600" dirty="0"/>
          </a:p>
          <a:p>
            <a:pPr>
              <a:buFont typeface="Wingdings" panose="05000000000000000000" pitchFamily="2" charset="2"/>
              <a:buChar char="q"/>
            </a:pPr>
            <a:r>
              <a:rPr lang="es-ES" sz="1600" dirty="0"/>
              <a:t>Es necesario comprobar antes si el dato es vacío que si el dato es numérico porque la función </a:t>
            </a:r>
            <a:r>
              <a:rPr lang="es-ES" sz="1600" dirty="0" err="1"/>
              <a:t>is_numeric</a:t>
            </a:r>
            <a:r>
              <a:rPr lang="es-ES" sz="1600" dirty="0"/>
              <a:t>() devuelve false cuando se prueba una cadena vacía. Si comprobamos antes si el dato es numérico el programa nos diría simplemente que no hemos escrito un número, cuando es preferible que nos diga que el valor es vacío.</a:t>
            </a:r>
          </a:p>
          <a:p>
            <a:pPr>
              <a:buFont typeface="Wingdings" panose="05000000000000000000" pitchFamily="2" charset="2"/>
              <a:buChar char="q"/>
            </a:pPr>
            <a:endParaRPr lang="es-ES" sz="1600" dirty="0"/>
          </a:p>
          <a:p>
            <a:pPr>
              <a:buFont typeface="Wingdings" panose="05000000000000000000" pitchFamily="2" charset="2"/>
              <a:buChar char="q"/>
            </a:pPr>
            <a:r>
              <a:rPr lang="es-ES" sz="1600" dirty="0"/>
              <a:t>Es necesario comprobar si el dato es numérico antes de comprobar si está fuera del rango deseado, porque si el dato es una cadena de letras nos diría simplemente que está fuera del rango, cuando es preferible que nos diga que no es un número. El motivo es que PHP considera que la cadena de letras está por encima de los números ya que al hacer la comparación los números se convierten a cadenas y las cadenas de números van antes que las cadenas de letras.</a:t>
            </a:r>
          </a:p>
        </p:txBody>
      </p:sp>
    </p:spTree>
    <p:extLst>
      <p:ext uri="{BB962C8B-B14F-4D97-AF65-F5344CB8AC3E}">
        <p14:creationId xmlns:p14="http://schemas.microsoft.com/office/powerpoint/2010/main" val="3904275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18</a:t>
            </a:fld>
            <a:endParaRPr lang="es-ES" dirty="0"/>
          </a:p>
        </p:txBody>
      </p:sp>
      <p:sp>
        <p:nvSpPr>
          <p:cNvPr id="5" name="CuadroTexto 4">
            <a:extLst>
              <a:ext uri="{FF2B5EF4-FFF2-40B4-BE49-F238E27FC236}">
                <a16:creationId xmlns:a16="http://schemas.microsoft.com/office/drawing/2014/main" id="{F0793885-6948-D6E6-DD78-FB82FA0FB23E}"/>
              </a:ext>
            </a:extLst>
          </p:cNvPr>
          <p:cNvSpPr txBox="1"/>
          <p:nvPr/>
        </p:nvSpPr>
        <p:spPr>
          <a:xfrm>
            <a:off x="395536" y="267494"/>
            <a:ext cx="6840760" cy="307777"/>
          </a:xfrm>
          <a:prstGeom prst="rect">
            <a:avLst/>
          </a:prstGeom>
          <a:noFill/>
        </p:spPr>
        <p:txBody>
          <a:bodyPr wrap="square">
            <a:spAutoFit/>
          </a:bodyPr>
          <a:lstStyle/>
          <a:p>
            <a:r>
              <a:rPr lang="es-ES" dirty="0">
                <a:solidFill>
                  <a:schemeClr val="dk1"/>
                </a:solidFill>
                <a:latin typeface="Lato"/>
                <a:ea typeface="Lato"/>
                <a:cs typeface="Lato"/>
              </a:rPr>
              <a:t>El proceso de recogida de datos completo podría ser el siguiente:</a:t>
            </a:r>
          </a:p>
        </p:txBody>
      </p:sp>
      <p:sp>
        <p:nvSpPr>
          <p:cNvPr id="9" name="Rectangle 2">
            <a:extLst>
              <a:ext uri="{FF2B5EF4-FFF2-40B4-BE49-F238E27FC236}">
                <a16:creationId xmlns:a16="http://schemas.microsoft.com/office/drawing/2014/main" id="{F2A662AF-1972-0018-7C71-9168E54B349D}"/>
              </a:ext>
            </a:extLst>
          </p:cNvPr>
          <p:cNvSpPr>
            <a:spLocks noChangeArrowheads="1"/>
          </p:cNvSpPr>
          <p:nvPr/>
        </p:nvSpPr>
        <p:spPr bwMode="auto">
          <a:xfrm>
            <a:off x="103760" y="1124476"/>
            <a:ext cx="8936479" cy="3216265"/>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569CD6"/>
                </a:solidFill>
                <a:effectLst/>
                <a:latin typeface="Consolas" panose="020B0609020204030204" pitchFamily="49" charset="0"/>
              </a:rPr>
              <a:t>&lt;?</a:t>
            </a:r>
            <a:r>
              <a:rPr kumimoji="0" lang="es-ES" altLang="es-ES" sz="1100" b="0" i="0" u="none" strike="noStrike" cap="none" normalizeH="0" baseline="0" dirty="0" err="1">
                <a:ln>
                  <a:noFill/>
                </a:ln>
                <a:solidFill>
                  <a:srgbClr val="569CD6"/>
                </a:solidFill>
                <a:effectLst/>
                <a:latin typeface="Consolas" panose="020B0609020204030204" pitchFamily="49" charset="0"/>
              </a:rPr>
              <a:t>php</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6A9955"/>
                </a:solidFill>
                <a:effectLst/>
                <a:latin typeface="Consolas" panose="020B0609020204030204" pitchFamily="49" charset="0"/>
              </a:rPr>
              <a:t>// Función de recogida de datos</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C586C0"/>
                </a:solidFill>
                <a:effectLst/>
                <a:latin typeface="Consolas" panose="020B0609020204030204" pitchFamily="49" charset="0"/>
              </a:rPr>
              <a:t>function</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DCDCAA"/>
                </a:solidFill>
                <a:effectLst/>
                <a:latin typeface="Consolas" panose="020B0609020204030204" pitchFamily="49" charset="0"/>
              </a:rPr>
              <a:t>recoge</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key</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type</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CE9178"/>
                </a:solidFill>
                <a:effectLst/>
                <a:latin typeface="Consolas" panose="020B0609020204030204" pitchFamily="49" charset="0"/>
              </a:rPr>
              <a:t>""</a:t>
            </a:r>
            <a:r>
              <a:rPr kumimoji="0" lang="es-ES" altLang="es-ES" sz="11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err="1">
                <a:ln>
                  <a:noFill/>
                </a:ln>
                <a:solidFill>
                  <a:srgbClr val="C586C0"/>
                </a:solidFill>
                <a:effectLst/>
                <a:latin typeface="Consolas" panose="020B0609020204030204" pitchFamily="49" charset="0"/>
              </a:rPr>
              <a:t>if</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DCDCAA"/>
                </a:solidFill>
                <a:effectLst/>
                <a:latin typeface="Consolas" panose="020B0609020204030204" pitchFamily="49" charset="0"/>
              </a:rPr>
              <a:t>is_string</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key</a:t>
            </a:r>
            <a:r>
              <a:rPr kumimoji="0" lang="es-ES" altLang="es-ES" sz="1100" b="0" i="0" u="none" strike="noStrike" cap="none" normalizeH="0" baseline="0" dirty="0">
                <a:ln>
                  <a:noFill/>
                </a:ln>
                <a:solidFill>
                  <a:srgbClr val="FFFFFF"/>
                </a:solidFill>
                <a:effectLst/>
                <a:latin typeface="Consolas" panose="020B0609020204030204" pitchFamily="49" charset="0"/>
              </a:rPr>
              <a:t>) &amp;&amp; !</a:t>
            </a:r>
            <a:r>
              <a:rPr kumimoji="0" lang="es-ES" altLang="es-ES" sz="1100" b="0" i="0" u="none" strike="noStrike" cap="none" normalizeH="0" baseline="0" dirty="0" err="1">
                <a:ln>
                  <a:noFill/>
                </a:ln>
                <a:solidFill>
                  <a:srgbClr val="DCDCAA"/>
                </a:solidFill>
                <a:effectLst/>
                <a:latin typeface="Consolas" panose="020B0609020204030204" pitchFamily="49" charset="0"/>
              </a:rPr>
              <a:t>is_int</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key</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key</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CE9178"/>
                </a:solidFill>
                <a:effectLst/>
                <a:latin typeface="Consolas" panose="020B0609020204030204" pitchFamily="49" charset="0"/>
              </a:rPr>
              <a:t>""</a:t>
            </a:r>
            <a:r>
              <a:rPr kumimoji="0" lang="es-ES" altLang="es-ES" sz="11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err="1">
                <a:ln>
                  <a:noFill/>
                </a:ln>
                <a:solidFill>
                  <a:srgbClr val="DCDCAA"/>
                </a:solidFill>
                <a:effectLst/>
                <a:latin typeface="Consolas" panose="020B0609020204030204" pitchFamily="49" charset="0"/>
              </a:rPr>
              <a:t>trigger_error</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a:ln>
                  <a:noFill/>
                </a:ln>
                <a:solidFill>
                  <a:srgbClr val="CE9178"/>
                </a:solidFill>
                <a:effectLst/>
                <a:latin typeface="Consolas" panose="020B0609020204030204" pitchFamily="49" charset="0"/>
              </a:rPr>
              <a:t>"</a:t>
            </a:r>
            <a:r>
              <a:rPr kumimoji="0" lang="es-ES" altLang="es-ES" sz="1100" b="0" i="0" u="none" strike="noStrike" cap="none" normalizeH="0" baseline="0" dirty="0" err="1">
                <a:ln>
                  <a:noFill/>
                </a:ln>
                <a:solidFill>
                  <a:srgbClr val="CE9178"/>
                </a:solidFill>
                <a:effectLst/>
                <a:latin typeface="Consolas" panose="020B0609020204030204" pitchFamily="49" charset="0"/>
              </a:rPr>
              <a:t>Function</a:t>
            </a:r>
            <a:r>
              <a:rPr kumimoji="0" lang="es-ES" altLang="es-ES" sz="1100" b="0" i="0" u="none" strike="noStrike" cap="none" normalizeH="0" baseline="0" dirty="0">
                <a:ln>
                  <a:noFill/>
                </a:ln>
                <a:solidFill>
                  <a:srgbClr val="CE9178"/>
                </a:solidFill>
                <a:effectLst/>
                <a:latin typeface="Consolas" panose="020B0609020204030204" pitchFamily="49" charset="0"/>
              </a:rPr>
              <a:t> recoge(): </a:t>
            </a:r>
            <a:r>
              <a:rPr kumimoji="0" lang="es-ES" altLang="es-ES" sz="1100" b="0" i="0" u="none" strike="noStrike" cap="none" normalizeH="0" baseline="0" dirty="0" err="1">
                <a:ln>
                  <a:noFill/>
                </a:ln>
                <a:solidFill>
                  <a:srgbClr val="CE9178"/>
                </a:solidFill>
                <a:effectLst/>
                <a:latin typeface="Consolas" panose="020B0609020204030204" pitchFamily="49" charset="0"/>
              </a:rPr>
              <a:t>Argument</a:t>
            </a:r>
            <a:r>
              <a:rPr kumimoji="0" lang="es-ES" altLang="es-ES" sz="1100" b="0" i="0" u="none" strike="noStrike" cap="none" normalizeH="0" baseline="0" dirty="0">
                <a:ln>
                  <a:noFill/>
                </a:ln>
                <a:solidFill>
                  <a:srgbClr val="CE9178"/>
                </a:solidFill>
                <a:effectLst/>
                <a:latin typeface="Consolas" panose="020B0609020204030204" pitchFamily="49" charset="0"/>
              </a:rPr>
              <a:t> #1 (\$</a:t>
            </a:r>
            <a:r>
              <a:rPr kumimoji="0" lang="es-ES" altLang="es-ES" sz="1100" b="0" i="0" u="none" strike="noStrike" cap="none" normalizeH="0" baseline="0" dirty="0" err="1">
                <a:ln>
                  <a:noFill/>
                </a:ln>
                <a:solidFill>
                  <a:srgbClr val="CE9178"/>
                </a:solidFill>
                <a:effectLst/>
                <a:latin typeface="Consolas" panose="020B0609020204030204" pitchFamily="49" charset="0"/>
              </a:rPr>
              <a:t>key</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must</a:t>
            </a:r>
            <a:r>
              <a:rPr kumimoji="0" lang="es-ES" altLang="es-ES" sz="1100" b="0" i="0" u="none" strike="noStrike" cap="none" normalizeH="0" baseline="0" dirty="0">
                <a:ln>
                  <a:noFill/>
                </a:ln>
                <a:solidFill>
                  <a:srgbClr val="CE9178"/>
                </a:solidFill>
                <a:effectLst/>
                <a:latin typeface="Consolas" panose="020B0609020204030204" pitchFamily="49" charset="0"/>
              </a:rPr>
              <a:t> be a non-</a:t>
            </a:r>
            <a:r>
              <a:rPr kumimoji="0" lang="es-ES" altLang="es-ES" sz="1100" b="0" i="0" u="none" strike="noStrike" cap="none" normalizeH="0" baseline="0" dirty="0" err="1">
                <a:ln>
                  <a:noFill/>
                </a:ln>
                <a:solidFill>
                  <a:srgbClr val="CE9178"/>
                </a:solidFill>
                <a:effectLst/>
                <a:latin typeface="Consolas" panose="020B0609020204030204" pitchFamily="49" charset="0"/>
              </a:rPr>
              <a:t>empty</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string</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or</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an</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integer</a:t>
            </a:r>
            <a:r>
              <a:rPr kumimoji="0" lang="es-ES" altLang="es-ES" sz="1100" b="0" i="0" u="none" strike="noStrike" cap="none" normalizeH="0" baseline="0" dirty="0">
                <a:ln>
                  <a:noFill/>
                </a:ln>
                <a:solidFill>
                  <a:srgbClr val="CE9178"/>
                </a:solidFill>
                <a:effectLst/>
                <a:latin typeface="Consolas" panose="020B0609020204030204" pitchFamily="49" charset="0"/>
              </a:rPr>
              <a:t>"</a:t>
            </a:r>
            <a:r>
              <a:rPr kumimoji="0" lang="es-ES" altLang="es-ES" sz="1100" b="0" i="0" u="none" strike="noStrike" cap="none" normalizeH="0" baseline="0" dirty="0">
                <a:ln>
                  <a:noFill/>
                </a:ln>
                <a:solidFill>
                  <a:srgbClr val="FFFFFF"/>
                </a:solidFill>
                <a:effectLst/>
                <a:latin typeface="Consolas" panose="020B0609020204030204" pitchFamily="49" charset="0"/>
              </a:rPr>
              <a:t>, E_USER_ERROR);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C586C0"/>
                </a:solidFill>
                <a:effectLst/>
                <a:latin typeface="Consolas" panose="020B0609020204030204" pitchFamily="49" charset="0"/>
              </a:rPr>
              <a:t>elseif</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type</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CE9178"/>
                </a:solidFill>
                <a:effectLst/>
                <a:latin typeface="Consolas" panose="020B0609020204030204" pitchFamily="49" charset="0"/>
              </a:rPr>
              <a:t>""</a:t>
            </a:r>
            <a:r>
              <a:rPr kumimoji="0" lang="es-ES" altLang="es-ES" sz="1100" b="0" i="0" u="none" strike="noStrike" cap="none" normalizeH="0" baseline="0" dirty="0">
                <a:ln>
                  <a:noFill/>
                </a:ln>
                <a:solidFill>
                  <a:srgbClr val="FFFFFF"/>
                </a:solidFill>
                <a:effectLst/>
                <a:latin typeface="Consolas" panose="020B0609020204030204" pitchFamily="49" charset="0"/>
              </a:rPr>
              <a:t> &amp;&amp;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type</a:t>
            </a:r>
            <a:r>
              <a:rPr kumimoji="0" lang="es-ES" altLang="es-ES" sz="1100" b="0" i="0" u="none" strike="noStrike" cap="none" normalizeH="0" baseline="0" dirty="0">
                <a:ln>
                  <a:noFill/>
                </a:ln>
                <a:solidFill>
                  <a:srgbClr val="FFFFFF"/>
                </a:solidFill>
                <a:effectLst/>
                <a:latin typeface="Consolas" panose="020B0609020204030204" pitchFamily="49" charset="0"/>
              </a:rPr>
              <a:t> !== [])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err="1">
                <a:ln>
                  <a:noFill/>
                </a:ln>
                <a:solidFill>
                  <a:srgbClr val="DCDCAA"/>
                </a:solidFill>
                <a:effectLst/>
                <a:latin typeface="Consolas" panose="020B0609020204030204" pitchFamily="49" charset="0"/>
              </a:rPr>
              <a:t>trigger_error</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a:ln>
                  <a:noFill/>
                </a:ln>
                <a:solidFill>
                  <a:srgbClr val="CE9178"/>
                </a:solidFill>
                <a:effectLst/>
                <a:latin typeface="Consolas" panose="020B0609020204030204" pitchFamily="49" charset="0"/>
              </a:rPr>
              <a:t>"</a:t>
            </a:r>
            <a:r>
              <a:rPr kumimoji="0" lang="es-ES" altLang="es-ES" sz="1100" b="0" i="0" u="none" strike="noStrike" cap="none" normalizeH="0" baseline="0" dirty="0" err="1">
                <a:ln>
                  <a:noFill/>
                </a:ln>
                <a:solidFill>
                  <a:srgbClr val="CE9178"/>
                </a:solidFill>
                <a:effectLst/>
                <a:latin typeface="Consolas" panose="020B0609020204030204" pitchFamily="49" charset="0"/>
              </a:rPr>
              <a:t>Function</a:t>
            </a:r>
            <a:r>
              <a:rPr kumimoji="0" lang="es-ES" altLang="es-ES" sz="1100" b="0" i="0" u="none" strike="noStrike" cap="none" normalizeH="0" baseline="0" dirty="0">
                <a:ln>
                  <a:noFill/>
                </a:ln>
                <a:solidFill>
                  <a:srgbClr val="CE9178"/>
                </a:solidFill>
                <a:effectLst/>
                <a:latin typeface="Consolas" panose="020B0609020204030204" pitchFamily="49" charset="0"/>
              </a:rPr>
              <a:t> recoge(): </a:t>
            </a:r>
            <a:r>
              <a:rPr kumimoji="0" lang="es-ES" altLang="es-ES" sz="1100" b="0" i="0" u="none" strike="noStrike" cap="none" normalizeH="0" baseline="0" dirty="0" err="1">
                <a:ln>
                  <a:noFill/>
                </a:ln>
                <a:solidFill>
                  <a:srgbClr val="CE9178"/>
                </a:solidFill>
                <a:effectLst/>
                <a:latin typeface="Consolas" panose="020B0609020204030204" pitchFamily="49" charset="0"/>
              </a:rPr>
              <a:t>Argument</a:t>
            </a:r>
            <a:r>
              <a:rPr kumimoji="0" lang="es-ES" altLang="es-ES" sz="1100" b="0" i="0" u="none" strike="noStrike" cap="none" normalizeH="0" baseline="0" dirty="0">
                <a:ln>
                  <a:noFill/>
                </a:ln>
                <a:solidFill>
                  <a:srgbClr val="CE9178"/>
                </a:solidFill>
                <a:effectLst/>
                <a:latin typeface="Consolas" panose="020B0609020204030204" pitchFamily="49" charset="0"/>
              </a:rPr>
              <a:t> #2 (\$</a:t>
            </a:r>
            <a:r>
              <a:rPr kumimoji="0" lang="es-ES" altLang="es-ES" sz="1100" b="0" i="0" u="none" strike="noStrike" cap="none" normalizeH="0" baseline="0" dirty="0" err="1">
                <a:ln>
                  <a:noFill/>
                </a:ln>
                <a:solidFill>
                  <a:srgbClr val="CE9178"/>
                </a:solidFill>
                <a:effectLst/>
                <a:latin typeface="Consolas" panose="020B0609020204030204" pitchFamily="49" charset="0"/>
              </a:rPr>
              <a:t>type</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is</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optional</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but</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if</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provided</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it</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must</a:t>
            </a:r>
            <a:r>
              <a:rPr kumimoji="0" lang="es-ES" altLang="es-ES" sz="1100" b="0" i="0" u="none" strike="noStrike" cap="none" normalizeH="0" baseline="0" dirty="0">
                <a:ln>
                  <a:noFill/>
                </a:ln>
                <a:solidFill>
                  <a:srgbClr val="CE9178"/>
                </a:solidFill>
                <a:effectLst/>
                <a:latin typeface="Consolas" panose="020B0609020204030204" pitchFamily="49" charset="0"/>
              </a:rPr>
              <a:t> be </a:t>
            </a:r>
            <a:r>
              <a:rPr kumimoji="0" lang="es-ES" altLang="es-ES" sz="1100" b="0" i="0" u="none" strike="noStrike" cap="none" normalizeH="0" baseline="0" dirty="0" err="1">
                <a:ln>
                  <a:noFill/>
                </a:ln>
                <a:solidFill>
                  <a:srgbClr val="CE9178"/>
                </a:solidFill>
                <a:effectLst/>
                <a:latin typeface="Consolas" panose="020B0609020204030204" pitchFamily="49" charset="0"/>
              </a:rPr>
              <a:t>an</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empty</a:t>
            </a:r>
            <a:r>
              <a:rPr kumimoji="0" lang="es-ES" altLang="es-ES" sz="1100" b="0" i="0" u="none" strike="noStrike" cap="none" normalizeH="0" baseline="0" dirty="0">
                <a:ln>
                  <a:noFill/>
                </a:ln>
                <a:solidFill>
                  <a:srgbClr val="CE9178"/>
                </a:solidFill>
                <a:effectLst/>
                <a:latin typeface="Consolas" panose="020B0609020204030204" pitchFamily="49" charset="0"/>
              </a:rPr>
              <a:t> array </a:t>
            </a:r>
            <a:r>
              <a:rPr kumimoji="0" lang="es-ES" altLang="es-ES" sz="1100" b="0" i="0" u="none" strike="noStrike" cap="none" normalizeH="0" baseline="0" dirty="0" err="1">
                <a:ln>
                  <a:noFill/>
                </a:ln>
                <a:solidFill>
                  <a:srgbClr val="CE9178"/>
                </a:solidFill>
                <a:effectLst/>
                <a:latin typeface="Consolas" panose="020B0609020204030204" pitchFamily="49" charset="0"/>
              </a:rPr>
              <a:t>or</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an</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empty</a:t>
            </a:r>
            <a:r>
              <a:rPr kumimoji="0" lang="es-ES" altLang="es-ES" sz="1100" b="0" i="0" u="none" strike="noStrike" cap="none" normalizeH="0" baseline="0" dirty="0">
                <a:ln>
                  <a:noFill/>
                </a:ln>
                <a:solidFill>
                  <a:srgbClr val="CE9178"/>
                </a:solidFill>
                <a:effectLst/>
                <a:latin typeface="Consolas" panose="020B0609020204030204" pitchFamily="49" charset="0"/>
              </a:rPr>
              <a:t> </a:t>
            </a:r>
            <a:r>
              <a:rPr kumimoji="0" lang="es-ES" altLang="es-ES" sz="1100" b="0" i="0" u="none" strike="noStrike" cap="none" normalizeH="0" baseline="0" dirty="0" err="1">
                <a:ln>
                  <a:noFill/>
                </a:ln>
                <a:solidFill>
                  <a:srgbClr val="CE9178"/>
                </a:solidFill>
                <a:effectLst/>
                <a:latin typeface="Consolas" panose="020B0609020204030204" pitchFamily="49" charset="0"/>
              </a:rPr>
              <a:t>string</a:t>
            </a:r>
            <a:r>
              <a:rPr kumimoji="0" lang="es-ES" altLang="es-ES" sz="1100" b="0" i="0" u="none" strike="noStrike" cap="none" normalizeH="0" baseline="0" dirty="0">
                <a:ln>
                  <a:noFill/>
                </a:ln>
                <a:solidFill>
                  <a:srgbClr val="CE9178"/>
                </a:solidFill>
                <a:effectLst/>
                <a:latin typeface="Consolas" panose="020B0609020204030204" pitchFamily="49" charset="0"/>
              </a:rPr>
              <a:t>"</a:t>
            </a:r>
            <a:r>
              <a:rPr kumimoji="0" lang="es-ES" altLang="es-ES" sz="1100" b="0" i="0" u="none" strike="noStrike" cap="none" normalizeH="0" baseline="0" dirty="0">
                <a:ln>
                  <a:noFill/>
                </a:ln>
                <a:solidFill>
                  <a:srgbClr val="FFFFFF"/>
                </a:solidFill>
                <a:effectLst/>
                <a:latin typeface="Consolas" panose="020B0609020204030204" pitchFamily="49" charset="0"/>
              </a:rPr>
              <a:t>, E_USER_ERROR);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tmp</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type</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err="1">
                <a:ln>
                  <a:noFill/>
                </a:ln>
                <a:solidFill>
                  <a:srgbClr val="C586C0"/>
                </a:solidFill>
                <a:effectLst/>
                <a:latin typeface="Consolas" panose="020B0609020204030204" pitchFamily="49" charset="0"/>
              </a:rPr>
              <a:t>if</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DCDCAA"/>
                </a:solidFill>
                <a:effectLst/>
                <a:latin typeface="Consolas" panose="020B0609020204030204" pitchFamily="49" charset="0"/>
              </a:rPr>
              <a:t>isset</a:t>
            </a:r>
            <a:r>
              <a:rPr kumimoji="0" lang="es-ES" altLang="es-ES" sz="1100" b="0" i="0" u="none" strike="noStrike" cap="none" normalizeH="0" baseline="0" dirty="0">
                <a:ln>
                  <a:noFill/>
                </a:ln>
                <a:solidFill>
                  <a:srgbClr val="FFFFFF"/>
                </a:solidFill>
                <a:effectLst/>
                <a:latin typeface="Consolas" panose="020B0609020204030204" pitchFamily="49" charset="0"/>
              </a:rPr>
              <a:t>($_REQUEST[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key</a:t>
            </a:r>
            <a:r>
              <a:rPr kumimoji="0" lang="es-ES" altLang="es-ES" sz="11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err="1">
                <a:ln>
                  <a:noFill/>
                </a:ln>
                <a:solidFill>
                  <a:srgbClr val="C586C0"/>
                </a:solidFill>
                <a:effectLst/>
                <a:latin typeface="Consolas" panose="020B0609020204030204" pitchFamily="49" charset="0"/>
              </a:rPr>
              <a:t>if</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DCDCAA"/>
                </a:solidFill>
                <a:effectLst/>
                <a:latin typeface="Consolas" panose="020B0609020204030204" pitchFamily="49" charset="0"/>
              </a:rPr>
              <a:t>is_array</a:t>
            </a:r>
            <a:r>
              <a:rPr kumimoji="0" lang="es-ES" altLang="es-ES" sz="1100" b="0" i="0" u="none" strike="noStrike" cap="none" normalizeH="0" baseline="0" dirty="0">
                <a:ln>
                  <a:noFill/>
                </a:ln>
                <a:solidFill>
                  <a:srgbClr val="FFFFFF"/>
                </a:solidFill>
                <a:effectLst/>
                <a:latin typeface="Consolas" panose="020B0609020204030204" pitchFamily="49" charset="0"/>
              </a:rPr>
              <a:t>($_REQUEST[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key</a:t>
            </a:r>
            <a:r>
              <a:rPr kumimoji="0" lang="es-ES" altLang="es-ES" sz="1100" b="0" i="0" u="none" strike="noStrike" cap="none" normalizeH="0" baseline="0" dirty="0">
                <a:ln>
                  <a:noFill/>
                </a:ln>
                <a:solidFill>
                  <a:srgbClr val="FFFFFF"/>
                </a:solidFill>
                <a:effectLst/>
                <a:latin typeface="Consolas" panose="020B0609020204030204" pitchFamily="49" charset="0"/>
              </a:rPr>
              <a:t>]) &amp;&amp; !</a:t>
            </a:r>
            <a:r>
              <a:rPr kumimoji="0" lang="es-ES" altLang="es-ES" sz="1100" b="0" i="0" u="none" strike="noStrike" cap="none" normalizeH="0" baseline="0" dirty="0" err="1">
                <a:ln>
                  <a:noFill/>
                </a:ln>
                <a:solidFill>
                  <a:srgbClr val="DCDCAA"/>
                </a:solidFill>
                <a:effectLst/>
                <a:latin typeface="Consolas" panose="020B0609020204030204" pitchFamily="49" charset="0"/>
              </a:rPr>
              <a:t>is_array</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type</a:t>
            </a:r>
            <a:r>
              <a:rPr kumimoji="0" lang="es-ES" altLang="es-ES" sz="11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tmp</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err="1">
                <a:ln>
                  <a:noFill/>
                </a:ln>
                <a:solidFill>
                  <a:srgbClr val="DCDCAA"/>
                </a:solidFill>
                <a:effectLst/>
                <a:latin typeface="Consolas" panose="020B0609020204030204" pitchFamily="49" charset="0"/>
              </a:rPr>
              <a:t>trim</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err="1">
                <a:ln>
                  <a:noFill/>
                </a:ln>
                <a:solidFill>
                  <a:srgbClr val="DCDCAA"/>
                </a:solidFill>
                <a:effectLst/>
                <a:latin typeface="Consolas" panose="020B0609020204030204" pitchFamily="49" charset="0"/>
              </a:rPr>
              <a:t>htmlspecialchars</a:t>
            </a:r>
            <a:r>
              <a:rPr kumimoji="0" lang="es-ES" altLang="es-ES" sz="1100" b="0" i="0" u="none" strike="noStrike" cap="none" normalizeH="0" baseline="0" dirty="0">
                <a:ln>
                  <a:noFill/>
                </a:ln>
                <a:solidFill>
                  <a:srgbClr val="FFFFFF"/>
                </a:solidFill>
                <a:effectLst/>
                <a:latin typeface="Consolas" panose="020B0609020204030204" pitchFamily="49" charset="0"/>
              </a:rPr>
              <a:t>($_REQUEST[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key</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C586C0"/>
                </a:solidFill>
                <a:effectLst/>
                <a:latin typeface="Consolas" panose="020B0609020204030204" pitchFamily="49" charset="0"/>
              </a:rPr>
              <a:t>elseif</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DCDCAA"/>
                </a:solidFill>
                <a:effectLst/>
                <a:latin typeface="Consolas" panose="020B0609020204030204" pitchFamily="49" charset="0"/>
              </a:rPr>
              <a:t>is_array</a:t>
            </a:r>
            <a:r>
              <a:rPr kumimoji="0" lang="es-ES" altLang="es-ES" sz="1100" b="0" i="0" u="none" strike="noStrike" cap="none" normalizeH="0" baseline="0" dirty="0">
                <a:ln>
                  <a:noFill/>
                </a:ln>
                <a:solidFill>
                  <a:srgbClr val="FFFFFF"/>
                </a:solidFill>
                <a:effectLst/>
                <a:latin typeface="Consolas" panose="020B0609020204030204" pitchFamily="49" charset="0"/>
              </a:rPr>
              <a:t>($_REQUEST[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key</a:t>
            </a:r>
            <a:r>
              <a:rPr kumimoji="0" lang="es-ES" altLang="es-ES" sz="1100" b="0" i="0" u="none" strike="noStrike" cap="none" normalizeH="0" baseline="0" dirty="0">
                <a:ln>
                  <a:noFill/>
                </a:ln>
                <a:solidFill>
                  <a:srgbClr val="FFFFFF"/>
                </a:solidFill>
                <a:effectLst/>
                <a:latin typeface="Consolas" panose="020B0609020204030204" pitchFamily="49" charset="0"/>
              </a:rPr>
              <a:t>]) &amp;&amp; </a:t>
            </a:r>
            <a:r>
              <a:rPr kumimoji="0" lang="es-ES" altLang="es-ES" sz="1100" b="0" i="0" u="none" strike="noStrike" cap="none" normalizeH="0" baseline="0" dirty="0" err="1">
                <a:ln>
                  <a:noFill/>
                </a:ln>
                <a:solidFill>
                  <a:srgbClr val="DCDCAA"/>
                </a:solidFill>
                <a:effectLst/>
                <a:latin typeface="Consolas" panose="020B0609020204030204" pitchFamily="49" charset="0"/>
              </a:rPr>
              <a:t>is_array</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type</a:t>
            </a:r>
            <a:r>
              <a:rPr kumimoji="0" lang="es-ES" altLang="es-ES" sz="11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tmp</a:t>
            </a:r>
            <a:r>
              <a:rPr kumimoji="0" lang="es-ES" altLang="es-ES" sz="1100" b="0" i="0" u="none" strike="noStrike" cap="none" normalizeH="0" baseline="0" dirty="0">
                <a:ln>
                  <a:noFill/>
                </a:ln>
                <a:solidFill>
                  <a:srgbClr val="FFFFFF"/>
                </a:solidFill>
                <a:effectLst/>
                <a:latin typeface="Consolas" panose="020B0609020204030204" pitchFamily="49" charset="0"/>
              </a:rPr>
              <a:t> = $_REQUEST[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key</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DCDCAA"/>
                </a:solidFill>
                <a:effectLst/>
                <a:latin typeface="Consolas" panose="020B0609020204030204" pitchFamily="49" charset="0"/>
              </a:rPr>
              <a:t>array_walk_recursive</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tmp</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C586C0"/>
                </a:solidFill>
                <a:effectLst/>
                <a:latin typeface="Consolas" panose="020B0609020204030204" pitchFamily="49" charset="0"/>
              </a:rPr>
              <a:t>function</a:t>
            </a:r>
            <a:r>
              <a:rPr kumimoji="0" lang="es-ES" altLang="es-ES" sz="1100" b="0" i="0" u="none" strike="noStrike" cap="none" normalizeH="0" baseline="0" dirty="0">
                <a:ln>
                  <a:noFill/>
                </a:ln>
                <a:solidFill>
                  <a:srgbClr val="FFFFFF"/>
                </a:solidFill>
                <a:effectLst/>
                <a:latin typeface="Consolas" panose="020B0609020204030204" pitchFamily="49" charset="0"/>
              </a:rPr>
              <a:t> (&amp;</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value</a:t>
            </a:r>
            <a:r>
              <a:rPr kumimoji="0" lang="es-ES" altLang="es-ES" sz="11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value</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err="1">
                <a:ln>
                  <a:noFill/>
                </a:ln>
                <a:solidFill>
                  <a:srgbClr val="DCDCAA"/>
                </a:solidFill>
                <a:effectLst/>
                <a:latin typeface="Consolas" panose="020B0609020204030204" pitchFamily="49" charset="0"/>
              </a:rPr>
              <a:t>trim</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err="1">
                <a:ln>
                  <a:noFill/>
                </a:ln>
                <a:solidFill>
                  <a:srgbClr val="DCDCAA"/>
                </a:solidFill>
                <a:effectLst/>
                <a:latin typeface="Consolas" panose="020B0609020204030204" pitchFamily="49" charset="0"/>
              </a:rPr>
              <a:t>htmlspecialchars</a:t>
            </a: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value</a:t>
            </a:r>
            <a:r>
              <a:rPr kumimoji="0" lang="es-ES" altLang="es-ES" sz="11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C586C0"/>
                </a:solidFill>
                <a:effectLst/>
                <a:latin typeface="Consolas" panose="020B0609020204030204" pitchFamily="49" charset="0"/>
              </a:rPr>
              <a:t>return</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tmp</a:t>
            </a:r>
            <a:r>
              <a:rPr kumimoji="0" lang="es-ES" altLang="es-ES" sz="1100" b="0" i="0" u="none" strike="noStrike" cap="none" normalizeH="0" baseline="0" dirty="0">
                <a:ln>
                  <a:noFill/>
                </a:ln>
                <a:solidFill>
                  <a:srgbClr val="FFFFFF"/>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chemeClr val="tx1"/>
                </a:solidFill>
                <a:effectLst/>
              </a:rPr>
              <a:t> </a:t>
            </a:r>
            <a:endParaRPr kumimoji="0" lang="es-ES" altLang="es-E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6975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19</a:t>
            </a:fld>
            <a:endParaRPr lang="es-ES" dirty="0"/>
          </a:p>
        </p:txBody>
      </p:sp>
      <p:sp>
        <p:nvSpPr>
          <p:cNvPr id="5" name="CuadroTexto 4">
            <a:extLst>
              <a:ext uri="{FF2B5EF4-FFF2-40B4-BE49-F238E27FC236}">
                <a16:creationId xmlns:a16="http://schemas.microsoft.com/office/drawing/2014/main" id="{F0793885-6948-D6E6-DD78-FB82FA0FB23E}"/>
              </a:ext>
            </a:extLst>
          </p:cNvPr>
          <p:cNvSpPr txBox="1"/>
          <p:nvPr/>
        </p:nvSpPr>
        <p:spPr>
          <a:xfrm>
            <a:off x="395536" y="267494"/>
            <a:ext cx="6840760" cy="307777"/>
          </a:xfrm>
          <a:prstGeom prst="rect">
            <a:avLst/>
          </a:prstGeom>
          <a:noFill/>
        </p:spPr>
        <p:txBody>
          <a:bodyPr wrap="square">
            <a:spAutoFit/>
          </a:bodyPr>
          <a:lstStyle/>
          <a:p>
            <a:r>
              <a:rPr lang="es-ES" dirty="0">
                <a:solidFill>
                  <a:schemeClr val="dk1"/>
                </a:solidFill>
                <a:latin typeface="Lato"/>
                <a:ea typeface="Lato"/>
                <a:cs typeface="Lato"/>
              </a:rPr>
              <a:t>El proceso de recogida de datos completo podría ser el siguiente:</a:t>
            </a:r>
          </a:p>
        </p:txBody>
      </p:sp>
      <p:sp>
        <p:nvSpPr>
          <p:cNvPr id="3" name="Rectangle 1">
            <a:extLst>
              <a:ext uri="{FF2B5EF4-FFF2-40B4-BE49-F238E27FC236}">
                <a16:creationId xmlns:a16="http://schemas.microsoft.com/office/drawing/2014/main" id="{AD31258A-CDB3-10D6-AA48-EF34E4B11629}"/>
              </a:ext>
            </a:extLst>
          </p:cNvPr>
          <p:cNvSpPr>
            <a:spLocks noChangeArrowheads="1"/>
          </p:cNvSpPr>
          <p:nvPr/>
        </p:nvSpPr>
        <p:spPr bwMode="auto">
          <a:xfrm>
            <a:off x="179512" y="801531"/>
            <a:ext cx="5827236" cy="3231654"/>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6A9955"/>
                </a:solidFill>
                <a:effectLst/>
                <a:latin typeface="Consolas" panose="020B0609020204030204" pitchFamily="49" charset="0"/>
              </a:rPr>
              <a:t>// Variables que recogen los datos</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9CDCFE"/>
                </a:solidFill>
                <a:effectLst/>
                <a:latin typeface="Consolas" panose="020B0609020204030204" pitchFamily="49" charset="0"/>
              </a:rPr>
              <a:t>$peso</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DCDCAA"/>
                </a:solidFill>
                <a:effectLst/>
                <a:latin typeface="Consolas" panose="020B0609020204030204" pitchFamily="49" charset="0"/>
              </a:rPr>
              <a:t>recoge</a:t>
            </a:r>
            <a:r>
              <a:rPr kumimoji="0" lang="es-ES" altLang="es-ES" sz="1000" b="0" i="0" u="none" strike="noStrike" cap="none" normalizeH="0" baseline="0" dirty="0">
                <a:ln>
                  <a:noFill/>
                </a:ln>
                <a:solidFill>
                  <a:srgbClr val="FFFFFF"/>
                </a:solidFill>
                <a:effectLst/>
                <a:latin typeface="Consolas" panose="020B0609020204030204" pitchFamily="49" charset="0"/>
              </a:rPr>
              <a:t>(</a:t>
            </a:r>
            <a:r>
              <a:rPr kumimoji="0" lang="es-ES" altLang="es-ES" sz="1000" b="0" i="0" u="none" strike="noStrike" cap="none" normalizeH="0" baseline="0" dirty="0">
                <a:ln>
                  <a:noFill/>
                </a:ln>
                <a:solidFill>
                  <a:srgbClr val="CE9178"/>
                </a:solidFill>
                <a:effectLst/>
                <a:latin typeface="Consolas" panose="020B0609020204030204" pitchFamily="49" charset="0"/>
              </a:rPr>
              <a:t>"peso"</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6A9955"/>
                </a:solidFill>
                <a:effectLst/>
                <a:latin typeface="Consolas" panose="020B0609020204030204" pitchFamily="49" charset="0"/>
              </a:rPr>
              <a:t>// Variables auxiliares de comprobación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pesoOk</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569CD6"/>
                </a:solidFill>
                <a:effectLst/>
                <a:latin typeface="Consolas" panose="020B0609020204030204" pitchFamily="49" charset="0"/>
              </a:rPr>
              <a:t>false</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6A9955"/>
                </a:solidFill>
                <a:effectLst/>
                <a:latin typeface="Consolas" panose="020B0609020204030204" pitchFamily="49" charset="0"/>
              </a:rPr>
              <a:t>// Validación de datos y generación de avisos</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586C0"/>
                </a:solidFill>
                <a:effectLst/>
                <a:latin typeface="Consolas" panose="020B0609020204030204" pitchFamily="49" charset="0"/>
              </a:rPr>
              <a:t>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$peso</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=\"aviso\"&gt;No ha escrito su peso.&lt;/p&gt;\n"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elseif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is_numeric</a:t>
            </a:r>
            <a:r>
              <a:rPr kumimoji="0" lang="es-ES" altLang="es-ES" sz="1000" b="0" i="0" u="none" strike="noStrike" cap="none" normalizeH="0" baseline="0" dirty="0">
                <a:ln>
                  <a:noFill/>
                </a:ln>
                <a:solidFill>
                  <a:srgbClr val="FFFFFF"/>
                </a:solidFill>
                <a:effectLst/>
                <a:latin typeface="Consolas" panose="020B0609020204030204" pitchFamily="49" charset="0"/>
              </a:rPr>
              <a:t>(</a:t>
            </a:r>
            <a:r>
              <a:rPr kumimoji="0" lang="es-ES" altLang="es-ES" sz="1000" b="0" i="0" u="none" strike="noStrike" cap="none" normalizeH="0" baseline="0" dirty="0">
                <a:ln>
                  <a:noFill/>
                </a:ln>
                <a:solidFill>
                  <a:srgbClr val="9CDCFE"/>
                </a:solidFill>
                <a:effectLst/>
                <a:latin typeface="Consolas" panose="020B0609020204030204" pitchFamily="49" charset="0"/>
              </a:rPr>
              <a:t>$peso</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=\"aviso\"&gt;No ha escrito su peso como número.&lt;/p&gt;\n"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elseif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$peso</a:t>
            </a:r>
            <a:r>
              <a:rPr kumimoji="0" lang="es-ES" altLang="es-ES" sz="1000" b="0" i="0" u="none" strike="noStrike" cap="none" normalizeH="0" baseline="0" dirty="0">
                <a:ln>
                  <a:noFill/>
                </a:ln>
                <a:solidFill>
                  <a:srgbClr val="FFFFFF"/>
                </a:solidFill>
                <a:effectLst/>
                <a:latin typeface="Consolas" panose="020B0609020204030204" pitchFamily="49" charset="0"/>
              </a:rPr>
              <a:t> &lt; </a:t>
            </a:r>
            <a:r>
              <a:rPr kumimoji="0" lang="es-ES" altLang="es-ES" sz="1000" b="0" i="0" u="none" strike="noStrike" cap="none" normalizeH="0" baseline="0" dirty="0">
                <a:ln>
                  <a:noFill/>
                </a:ln>
                <a:solidFill>
                  <a:srgbClr val="B5CEA8"/>
                </a:solidFill>
                <a:effectLst/>
                <a:latin typeface="Consolas" panose="020B0609020204030204" pitchFamily="49" charset="0"/>
              </a:rPr>
              <a:t>40</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9CDCFE"/>
                </a:solidFill>
                <a:effectLst/>
                <a:latin typeface="Consolas" panose="020B0609020204030204" pitchFamily="49" charset="0"/>
              </a:rPr>
              <a:t>$peso</a:t>
            </a:r>
            <a:r>
              <a:rPr kumimoji="0" lang="es-ES" altLang="es-ES" sz="1000" b="0" i="0" u="none" strike="noStrike" cap="none" normalizeH="0" baseline="0" dirty="0">
                <a:ln>
                  <a:noFill/>
                </a:ln>
                <a:solidFill>
                  <a:srgbClr val="FFFFFF"/>
                </a:solidFill>
                <a:effectLst/>
                <a:latin typeface="Consolas" panose="020B0609020204030204" pitchFamily="49" charset="0"/>
              </a:rPr>
              <a:t> &gt; </a:t>
            </a:r>
            <a:r>
              <a:rPr kumimoji="0" lang="es-ES" altLang="es-ES" sz="1000" b="0" i="0" u="none" strike="noStrike" cap="none" normalizeH="0" baseline="0" dirty="0">
                <a:ln>
                  <a:noFill/>
                </a:ln>
                <a:solidFill>
                  <a:srgbClr val="B5CEA8"/>
                </a:solidFill>
                <a:effectLst/>
                <a:latin typeface="Consolas" panose="020B0609020204030204" pitchFamily="49" charset="0"/>
              </a:rPr>
              <a:t>150</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=\"aviso\"&gt;¿Está seguro de que su peso es </a:t>
            </a:r>
            <a:r>
              <a:rPr kumimoji="0" lang="es-ES" altLang="es-ES" sz="1000" b="0" i="0" u="none" strike="noStrike" cap="none" normalizeH="0" baseline="0" dirty="0">
                <a:ln>
                  <a:noFill/>
                </a:ln>
                <a:solidFill>
                  <a:srgbClr val="9CDCFE"/>
                </a:solidFill>
                <a:effectLst/>
                <a:latin typeface="Consolas" panose="020B0609020204030204" pitchFamily="49" charset="0"/>
              </a:rPr>
              <a:t>$peso</a:t>
            </a:r>
            <a:r>
              <a:rPr kumimoji="0" lang="es-ES" altLang="es-ES" sz="1000" b="0" i="0" u="none" strike="noStrike" cap="none" normalizeH="0" baseline="0" dirty="0">
                <a:ln>
                  <a:noFill/>
                </a:ln>
                <a:solidFill>
                  <a:srgbClr val="CE9178"/>
                </a:solidFill>
                <a:effectLst/>
                <a:latin typeface="Consolas" panose="020B0609020204030204" pitchFamily="49" charset="0"/>
              </a:rPr>
              <a:t> kg?&lt;/p&gt;\n"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err="1">
                <a:ln>
                  <a:noFill/>
                </a:ln>
                <a:solidFill>
                  <a:srgbClr val="C586C0"/>
                </a:solidFill>
                <a:effectLst/>
                <a:latin typeface="Consolas" panose="020B0609020204030204" pitchFamily="49" charset="0"/>
              </a:rPr>
              <a:t>else</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pesoOk</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569CD6"/>
                </a:solidFill>
                <a:effectLst/>
                <a:latin typeface="Consolas" panose="020B0609020204030204" pitchFamily="49" charset="0"/>
              </a:rPr>
              <a:t>true</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6A9955"/>
                </a:solidFill>
                <a:effectLst/>
                <a:latin typeface="Consolas" panose="020B0609020204030204" pitchFamily="49" charset="0"/>
              </a:rPr>
              <a:t>// Si todo es correcto, ejecución del programa</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586C0"/>
                </a:solidFill>
                <a:effectLst/>
                <a:latin typeface="Consolas" panose="020B0609020204030204" pitchFamily="49" charset="0"/>
              </a:rPr>
              <a:t>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pesoOk</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&lt;p&gt;Su peso es &lt;</a:t>
            </a:r>
            <a:r>
              <a:rPr kumimoji="0" lang="es-ES" altLang="es-ES" sz="1000" b="0" i="0" u="none" strike="noStrike" cap="none" normalizeH="0" baseline="0" dirty="0" err="1">
                <a:ln>
                  <a:noFill/>
                </a:ln>
                <a:solidFill>
                  <a:srgbClr val="CE9178"/>
                </a:solidFill>
                <a:effectLst/>
                <a:latin typeface="Consolas" panose="020B0609020204030204" pitchFamily="49" charset="0"/>
              </a:rPr>
              <a:t>strong</a:t>
            </a:r>
            <a:r>
              <a:rPr kumimoji="0" lang="es-ES" altLang="es-ES" sz="1000" b="0" i="0" u="none" strike="noStrike" cap="none" normalizeH="0" baseline="0" dirty="0">
                <a:ln>
                  <a:noFill/>
                </a:ln>
                <a:solidFill>
                  <a:srgbClr val="CE9178"/>
                </a:solidFill>
                <a:effectLst/>
                <a:latin typeface="Consolas" panose="020B0609020204030204" pitchFamily="49" charset="0"/>
              </a:rPr>
              <a:t>&gt;</a:t>
            </a:r>
            <a:r>
              <a:rPr kumimoji="0" lang="es-ES" altLang="es-ES" sz="1000" b="0" i="0" u="none" strike="noStrike" cap="none" normalizeH="0" baseline="0" dirty="0">
                <a:ln>
                  <a:noFill/>
                </a:ln>
                <a:solidFill>
                  <a:srgbClr val="9CDCFE"/>
                </a:solidFill>
                <a:effectLst/>
                <a:latin typeface="Consolas" panose="020B0609020204030204" pitchFamily="49" charset="0"/>
              </a:rPr>
              <a:t>$peso</a:t>
            </a:r>
            <a:r>
              <a:rPr kumimoji="0" lang="es-ES" altLang="es-ES" sz="1000" b="0" i="0" u="none" strike="noStrike" cap="none" normalizeH="0" baseline="0" dirty="0">
                <a:ln>
                  <a:noFill/>
                </a:ln>
                <a:solidFill>
                  <a:srgbClr val="CE9178"/>
                </a:solidFill>
                <a:effectLst/>
                <a:latin typeface="Consolas" panose="020B0609020204030204" pitchFamily="49" charset="0"/>
              </a:rPr>
              <a:t>&lt;/</a:t>
            </a:r>
            <a:r>
              <a:rPr kumimoji="0" lang="es-ES" altLang="es-ES" sz="1000" b="0" i="0" u="none" strike="noStrike" cap="none" normalizeH="0" baseline="0" dirty="0" err="1">
                <a:ln>
                  <a:noFill/>
                </a:ln>
                <a:solidFill>
                  <a:srgbClr val="CE9178"/>
                </a:solidFill>
                <a:effectLst/>
                <a:latin typeface="Consolas" panose="020B0609020204030204" pitchFamily="49" charset="0"/>
              </a:rPr>
              <a:t>strong</a:t>
            </a:r>
            <a:r>
              <a:rPr kumimoji="0" lang="es-ES" altLang="es-ES" sz="1000" b="0" i="0" u="none" strike="noStrike" cap="none" normalizeH="0" baseline="0" dirty="0">
                <a:ln>
                  <a:noFill/>
                </a:ln>
                <a:solidFill>
                  <a:srgbClr val="CE9178"/>
                </a:solidFill>
                <a:effectLst/>
                <a:latin typeface="Consolas" panose="020B0609020204030204" pitchFamily="49" charset="0"/>
              </a:rPr>
              <a:t>&gt; kg.&lt;/p&gt;\n"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DCDCAA"/>
                </a:solidFill>
                <a:effectLst/>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569CD6"/>
                </a:solidFill>
                <a:effectLst/>
                <a:latin typeface="Consolas" panose="020B0609020204030204" pitchFamily="49" charset="0"/>
              </a:rPr>
              <a:t>?&gt;</a:t>
            </a:r>
            <a:r>
              <a:rPr kumimoji="0" lang="es-ES" altLang="es-ES" sz="6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5268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n-US" sz="1800" b="1" dirty="0" err="1">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a:t>
            </a:r>
            <a:r>
              <a:rPr lang="en-US" sz="1800" b="1" dirty="0" err="1">
                <a:solidFill>
                  <a:srgbClr val="3F3F3F"/>
                </a:solidFill>
                <a:latin typeface="Calibri"/>
                <a:ea typeface="Calibri"/>
                <a:cs typeface="Calibri"/>
                <a:sym typeface="Calibri"/>
              </a:rPr>
              <a:t>esta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asignatura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queda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recogida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bajo</a:t>
            </a:r>
            <a:r>
              <a:rPr lang="en-US" sz="1800" b="1" dirty="0">
                <a:solidFill>
                  <a:srgbClr val="3F3F3F"/>
                </a:solidFill>
                <a:latin typeface="Calibri"/>
                <a:ea typeface="Calibri"/>
                <a:cs typeface="Calibri"/>
                <a:sym typeface="Calibri"/>
              </a:rPr>
              <a:t> la </a:t>
            </a:r>
            <a:r>
              <a:rPr lang="en-US" sz="1800" b="1" dirty="0" err="1">
                <a:solidFill>
                  <a:srgbClr val="3F3F3F"/>
                </a:solidFill>
                <a:latin typeface="Calibri"/>
                <a:ea typeface="Calibri"/>
                <a:cs typeface="Calibri"/>
                <a:sym typeface="Calibri"/>
              </a:rPr>
              <a:t>licencia</a:t>
            </a:r>
            <a:r>
              <a:rPr lang="en-US" sz="1800" b="1" dirty="0">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a:t>
            </a:r>
            <a:r>
              <a:rPr lang="en-US" sz="900" i="1" dirty="0" err="1">
                <a:solidFill>
                  <a:srgbClr val="333333"/>
                </a:solidFill>
                <a:latin typeface="Helvetica Neue"/>
                <a:ea typeface="Helvetica Neue"/>
                <a:cs typeface="Helvetica Neue"/>
                <a:sym typeface="Helvetica Neue"/>
              </a:rPr>
              <a:t>caso</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otra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habrá</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recurrir</a:t>
            </a:r>
            <a:r>
              <a:rPr lang="en-US" sz="900" i="1" dirty="0">
                <a:solidFill>
                  <a:srgbClr val="333333"/>
                </a:solidFill>
                <a:latin typeface="Helvetica Neue"/>
                <a:ea typeface="Helvetica Neue"/>
                <a:cs typeface="Helvetica Neue"/>
                <a:sym typeface="Helvetica Neue"/>
              </a:rPr>
              <a:t> a los </a:t>
            </a:r>
            <a:r>
              <a:rPr lang="en-US" sz="900" i="1" dirty="0" err="1">
                <a:solidFill>
                  <a:srgbClr val="333333"/>
                </a:solidFill>
                <a:latin typeface="Helvetica Neue"/>
                <a:ea typeface="Helvetica Neue"/>
                <a:cs typeface="Helvetica Neue"/>
                <a:sym typeface="Helvetica Neue"/>
              </a:rPr>
              <a:t>tribunales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Cuando</a:t>
            </a:r>
            <a:r>
              <a:rPr lang="en-US" sz="900" i="1" dirty="0">
                <a:solidFill>
                  <a:srgbClr val="333333"/>
                </a:solidFill>
                <a:latin typeface="Helvetica Neue"/>
                <a:ea typeface="Helvetica Neue"/>
                <a:cs typeface="Helvetica Neue"/>
                <a:sym typeface="Helvetica Neue"/>
              </a:rPr>
              <a:t> se </a:t>
            </a:r>
            <a:r>
              <a:rPr lang="en-US" sz="900" i="1" dirty="0" err="1">
                <a:solidFill>
                  <a:srgbClr val="333333"/>
                </a:solidFill>
                <a:latin typeface="Helvetica Neue"/>
                <a:ea typeface="Helvetica Neue"/>
                <a:cs typeface="Helvetica Neue"/>
                <a:sym typeface="Helvetica Neue"/>
              </a:rPr>
              <a:t>trate</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le </a:t>
            </a:r>
            <a:r>
              <a:rPr lang="en-US" sz="900" i="1" dirty="0" err="1">
                <a:solidFill>
                  <a:srgbClr val="333333"/>
                </a:solidFill>
                <a:latin typeface="Helvetica Neue"/>
                <a:ea typeface="Helvetica Neue"/>
                <a:cs typeface="Helvetica Neue"/>
                <a:sym typeface="Helvetica Neue"/>
              </a:rPr>
              <a:t>podrá</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propiedad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intelectual</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contractual (</a:t>
            </a:r>
            <a:r>
              <a:rPr lang="en-US" sz="900" i="1" dirty="0" err="1">
                <a:solidFill>
                  <a:srgbClr val="333333"/>
                </a:solidFill>
                <a:latin typeface="Helvetica Neue"/>
                <a:ea typeface="Helvetica Neue"/>
                <a:cs typeface="Helvetica Neue"/>
                <a:sym typeface="Helvetica Neue"/>
              </a:rPr>
              <a:t>ya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crea</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vínculo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directo</a:t>
            </a:r>
            <a:r>
              <a:rPr lang="en-US" sz="900" i="1" dirty="0">
                <a:solidFill>
                  <a:srgbClr val="333333"/>
                </a:solidFill>
                <a:latin typeface="Helvetica Neue"/>
                <a:ea typeface="Helvetica Neue"/>
                <a:cs typeface="Helvetica Neue"/>
                <a:sym typeface="Helvetica Neue"/>
              </a:rPr>
              <a:t> entre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a:t>
            </a:r>
            <a:r>
              <a:rPr lang="en-US" sz="900" i="1" dirty="0" err="1">
                <a:solidFill>
                  <a:srgbClr val="333333"/>
                </a:solidFill>
                <a:latin typeface="Helvetica Neue"/>
                <a:ea typeface="Helvetica Neue"/>
                <a:cs typeface="Helvetica Neue"/>
                <a:sym typeface="Helvetica Neue"/>
              </a:rPr>
              <a:t>licenciatario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derecho</a:t>
            </a:r>
            <a:r>
              <a:rPr lang="en-US" sz="900" i="1" dirty="0">
                <a:solidFill>
                  <a:srgbClr val="333333"/>
                </a:solidFill>
                <a:latin typeface="Helvetica Neue"/>
                <a:ea typeface="Helvetica Neue"/>
                <a:cs typeface="Helvetica Neue"/>
                <a:sym typeface="Helvetica Neue"/>
              </a:rPr>
              <a:t> moral de </a:t>
            </a:r>
            <a:r>
              <a:rPr lang="en-US" sz="900" i="1" dirty="0" err="1">
                <a:solidFill>
                  <a:srgbClr val="333333"/>
                </a:solidFill>
                <a:latin typeface="Helvetica Neue"/>
                <a:ea typeface="Helvetica Neue"/>
                <a:cs typeface="Helvetica Neue"/>
                <a:sym typeface="Helvetica Neue"/>
              </a:rPr>
              <a:t>integridad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recogido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legislación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española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protegido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aunque</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aparezca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las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Estas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sustituyen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ni</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reducen</a:t>
            </a:r>
            <a:r>
              <a:rPr lang="en-US" sz="900" i="1" dirty="0">
                <a:solidFill>
                  <a:srgbClr val="333333"/>
                </a:solidFill>
                <a:latin typeface="Helvetica Neue"/>
                <a:ea typeface="Helvetica Neue"/>
                <a:cs typeface="Helvetica Neue"/>
                <a:sym typeface="Helvetica Neue"/>
              </a:rPr>
              <a:t> los </a:t>
            </a:r>
            <a:r>
              <a:rPr lang="en-US" sz="900" i="1" dirty="0" err="1">
                <a:solidFill>
                  <a:srgbClr val="333333"/>
                </a:solidFill>
                <a:latin typeface="Helvetica Neue"/>
                <a:ea typeface="Helvetica Neue"/>
                <a:cs typeface="Helvetica Neue"/>
                <a:sym typeface="Helvetica Neue"/>
              </a:rPr>
              <a:t>derechos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ley</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confiere</a:t>
            </a:r>
            <a:r>
              <a:rPr lang="en-US" sz="900" i="1" dirty="0">
                <a:solidFill>
                  <a:srgbClr val="333333"/>
                </a:solidFill>
                <a:latin typeface="Helvetica Neue"/>
                <a:ea typeface="Helvetica Neue"/>
                <a:cs typeface="Helvetica Neue"/>
                <a:sym typeface="Helvetica Neue"/>
              </a:rPr>
              <a:t> al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podría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hubiera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modificado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mutilado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causando</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perjuicio</a:t>
            </a:r>
            <a:r>
              <a:rPr lang="en-US" sz="900" i="1" dirty="0">
                <a:solidFill>
                  <a:srgbClr val="333333"/>
                </a:solidFill>
                <a:latin typeface="Helvetica Neue"/>
                <a:ea typeface="Helvetica Neue"/>
                <a:cs typeface="Helvetica Neue"/>
                <a:sym typeface="Helvetica Neue"/>
              </a:rPr>
              <a:t> a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sus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descontado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decisión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ha </a:t>
            </a:r>
            <a:r>
              <a:rPr lang="en-US" sz="900" i="1" dirty="0" err="1">
                <a:solidFill>
                  <a:srgbClr val="333333"/>
                </a:solidFill>
                <a:latin typeface="Helvetica Neue"/>
                <a:ea typeface="Helvetica Neue"/>
                <a:cs typeface="Helvetica Neue"/>
                <a:sym typeface="Helvetica Neue"/>
              </a:rPr>
              <a:t>habido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y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perjudica</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los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del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quedaría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manos</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cada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Juez</a:t>
            </a:r>
            <a:r>
              <a:rPr lang="en-US" sz="900" i="1" dirty="0">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20</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36512" y="51470"/>
            <a:ext cx="7920880" cy="3552300"/>
          </a:xfrm>
        </p:spPr>
        <p:txBody>
          <a:bodyPr/>
          <a:lstStyle/>
          <a:p>
            <a:r>
              <a:rPr lang="es-ES" sz="1800" dirty="0"/>
              <a:t>Ejemplo de recogida de número entero positivo</a:t>
            </a:r>
          </a:p>
          <a:p>
            <a:r>
              <a:rPr lang="es-ES" sz="1800" dirty="0"/>
              <a:t>Otro caso podría ser la recogida de un valor numérico en la que queremos que el usuario escriba un valor entero (no decimal) positivo.</a:t>
            </a:r>
          </a:p>
        </p:txBody>
      </p:sp>
      <p:sp>
        <p:nvSpPr>
          <p:cNvPr id="3" name="Rectangle 1">
            <a:extLst>
              <a:ext uri="{FF2B5EF4-FFF2-40B4-BE49-F238E27FC236}">
                <a16:creationId xmlns:a16="http://schemas.microsoft.com/office/drawing/2014/main" id="{D4C37037-93C7-71CF-E574-257EE3478B2C}"/>
              </a:ext>
            </a:extLst>
          </p:cNvPr>
          <p:cNvSpPr>
            <a:spLocks noChangeArrowheads="1"/>
          </p:cNvSpPr>
          <p:nvPr/>
        </p:nvSpPr>
        <p:spPr bwMode="auto">
          <a:xfrm>
            <a:off x="539552" y="1316399"/>
            <a:ext cx="6532558" cy="3539430"/>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6A9955"/>
                </a:solidFill>
                <a:effectLst/>
                <a:latin typeface="Consolas" panose="020B0609020204030204" pitchFamily="49" charset="0"/>
              </a:rPr>
              <a:t>// Variables que recogen los datos</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9CDCFE"/>
                </a:solidFill>
                <a:effectLst/>
                <a:latin typeface="Consolas" panose="020B0609020204030204" pitchFamily="49" charset="0"/>
              </a:rPr>
              <a:t>$edad</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DCDCAA"/>
                </a:solidFill>
                <a:effectLst/>
                <a:latin typeface="Consolas" panose="020B0609020204030204" pitchFamily="49" charset="0"/>
              </a:rPr>
              <a:t>recoge</a:t>
            </a:r>
            <a:r>
              <a:rPr kumimoji="0" lang="es-ES" altLang="es-ES" sz="1000" b="0" i="0" u="none" strike="noStrike" cap="none" normalizeH="0" baseline="0" dirty="0">
                <a:ln>
                  <a:noFill/>
                </a:ln>
                <a:solidFill>
                  <a:srgbClr val="FFFFFF"/>
                </a:solidFill>
                <a:effectLst/>
                <a:latin typeface="Consolas" panose="020B0609020204030204" pitchFamily="49" charset="0"/>
              </a:rPr>
              <a:t>(</a:t>
            </a:r>
            <a:r>
              <a:rPr kumimoji="0" lang="es-ES" altLang="es-ES" sz="1000" b="0" i="0" u="none" strike="noStrike" cap="none" normalizeH="0" baseline="0" dirty="0">
                <a:ln>
                  <a:noFill/>
                </a:ln>
                <a:solidFill>
                  <a:srgbClr val="CE9178"/>
                </a:solidFill>
                <a:effectLst/>
                <a:latin typeface="Consolas" panose="020B0609020204030204" pitchFamily="49" charset="0"/>
              </a:rPr>
              <a:t>"edad"</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6A9955"/>
                </a:solidFill>
                <a:effectLst/>
                <a:latin typeface="Consolas" panose="020B0609020204030204" pitchFamily="49" charset="0"/>
              </a:rPr>
              <a:t>// Variables auxiliares de comprobación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edadOk</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569CD6"/>
                </a:solidFill>
                <a:effectLst/>
                <a:latin typeface="Consolas" panose="020B0609020204030204" pitchFamily="49" charset="0"/>
              </a:rPr>
              <a:t>false</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6A9955"/>
                </a:solidFill>
                <a:effectLst/>
                <a:latin typeface="Consolas" panose="020B0609020204030204" pitchFamily="49" charset="0"/>
              </a:rPr>
              <a:t>// Validación de datos y generación de avisos</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586C0"/>
                </a:solidFill>
                <a:effectLst/>
                <a:latin typeface="Consolas" panose="020B0609020204030204" pitchFamily="49" charset="0"/>
              </a:rPr>
              <a:t>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$edad</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=\"aviso\"&gt;No ha escrito su edad.&lt;/p&gt;\n"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DCDCAA"/>
                </a:solidFill>
                <a:effectLst/>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elseif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is_numeric</a:t>
            </a:r>
            <a:r>
              <a:rPr kumimoji="0" lang="es-ES" altLang="es-ES" sz="1000" b="0" i="0" u="none" strike="noStrike" cap="none" normalizeH="0" baseline="0" dirty="0">
                <a:ln>
                  <a:noFill/>
                </a:ln>
                <a:solidFill>
                  <a:srgbClr val="FFFFFF"/>
                </a:solidFill>
                <a:effectLst/>
                <a:latin typeface="Consolas" panose="020B0609020204030204" pitchFamily="49" charset="0"/>
              </a:rPr>
              <a:t>(</a:t>
            </a:r>
            <a:r>
              <a:rPr kumimoji="0" lang="es-ES" altLang="es-ES" sz="1000" b="0" i="0" u="none" strike="noStrike" cap="none" normalizeH="0" baseline="0" dirty="0">
                <a:ln>
                  <a:noFill/>
                </a:ln>
                <a:solidFill>
                  <a:srgbClr val="9CDCFE"/>
                </a:solidFill>
                <a:effectLst/>
                <a:latin typeface="Consolas" panose="020B0609020204030204" pitchFamily="49" charset="0"/>
              </a:rPr>
              <a:t>$edad</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=\"aviso\"&gt;No ha escrito su edad como número.&lt;/p&gt;\n"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elseif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ctype_digit</a:t>
            </a:r>
            <a:r>
              <a:rPr kumimoji="0" lang="es-ES" altLang="es-ES" sz="1000" b="0" i="0" u="none" strike="noStrike" cap="none" normalizeH="0" baseline="0" dirty="0">
                <a:ln>
                  <a:noFill/>
                </a:ln>
                <a:solidFill>
                  <a:srgbClr val="FFFFFF"/>
                </a:solidFill>
                <a:effectLst/>
                <a:latin typeface="Consolas" panose="020B0609020204030204" pitchFamily="49" charset="0"/>
              </a:rPr>
              <a:t>(</a:t>
            </a:r>
            <a:r>
              <a:rPr kumimoji="0" lang="es-ES" altLang="es-ES" sz="1000" b="0" i="0" u="none" strike="noStrike" cap="none" normalizeH="0" baseline="0" dirty="0">
                <a:ln>
                  <a:noFill/>
                </a:ln>
                <a:solidFill>
                  <a:srgbClr val="9CDCFE"/>
                </a:solidFill>
                <a:effectLst/>
                <a:latin typeface="Consolas" panose="020B0609020204030204" pitchFamily="49" charset="0"/>
              </a:rPr>
              <a:t>$edad</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=\"aviso\"&gt;No ha escrito su edad como número entero positivo.&lt;/p&gt;\n"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elseif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$edad</a:t>
            </a:r>
            <a:r>
              <a:rPr kumimoji="0" lang="es-ES" altLang="es-ES" sz="1000" b="0" i="0" u="none" strike="noStrike" cap="none" normalizeH="0" baseline="0" dirty="0">
                <a:ln>
                  <a:noFill/>
                </a:ln>
                <a:solidFill>
                  <a:srgbClr val="FFFFFF"/>
                </a:solidFill>
                <a:effectLst/>
                <a:latin typeface="Consolas" panose="020B0609020204030204" pitchFamily="49" charset="0"/>
              </a:rPr>
              <a:t> &lt; </a:t>
            </a:r>
            <a:r>
              <a:rPr kumimoji="0" lang="es-ES" altLang="es-ES" sz="1000" b="0" i="0" u="none" strike="noStrike" cap="none" normalizeH="0" baseline="0" dirty="0">
                <a:ln>
                  <a:noFill/>
                </a:ln>
                <a:solidFill>
                  <a:srgbClr val="B5CEA8"/>
                </a:solidFill>
                <a:effectLst/>
                <a:latin typeface="Consolas" panose="020B0609020204030204" pitchFamily="49" charset="0"/>
              </a:rPr>
              <a:t>5</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9CDCFE"/>
                </a:solidFill>
                <a:effectLst/>
                <a:latin typeface="Consolas" panose="020B0609020204030204" pitchFamily="49" charset="0"/>
              </a:rPr>
              <a:t>$edad</a:t>
            </a:r>
            <a:r>
              <a:rPr kumimoji="0" lang="es-ES" altLang="es-ES" sz="1000" b="0" i="0" u="none" strike="noStrike" cap="none" normalizeH="0" baseline="0" dirty="0">
                <a:ln>
                  <a:noFill/>
                </a:ln>
                <a:solidFill>
                  <a:srgbClr val="FFFFFF"/>
                </a:solidFill>
                <a:effectLst/>
                <a:latin typeface="Consolas" panose="020B0609020204030204" pitchFamily="49" charset="0"/>
              </a:rPr>
              <a:t> &gt; </a:t>
            </a:r>
            <a:r>
              <a:rPr kumimoji="0" lang="es-ES" altLang="es-ES" sz="1000" b="0" i="0" u="none" strike="noStrike" cap="none" normalizeH="0" baseline="0" dirty="0">
                <a:ln>
                  <a:noFill/>
                </a:ln>
                <a:solidFill>
                  <a:srgbClr val="B5CEA8"/>
                </a:solidFill>
                <a:effectLst/>
                <a:latin typeface="Consolas" panose="020B0609020204030204" pitchFamily="49" charset="0"/>
              </a:rPr>
              <a:t>120</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=\"aviso\"&gt;¿Está seguro de que su edad es </a:t>
            </a:r>
            <a:r>
              <a:rPr kumimoji="0" lang="es-ES" altLang="es-ES" sz="1000" b="0" i="0" u="none" strike="noStrike" cap="none" normalizeH="0" baseline="0" dirty="0">
                <a:ln>
                  <a:noFill/>
                </a:ln>
                <a:solidFill>
                  <a:srgbClr val="9CDCFE"/>
                </a:solidFill>
                <a:effectLst/>
                <a:latin typeface="Consolas" panose="020B0609020204030204" pitchFamily="49" charset="0"/>
              </a:rPr>
              <a:t>$edad</a:t>
            </a:r>
            <a:r>
              <a:rPr kumimoji="0" lang="es-ES" altLang="es-ES" sz="1000" b="0" i="0" u="none" strike="noStrike" cap="none" normalizeH="0" baseline="0" dirty="0">
                <a:ln>
                  <a:noFill/>
                </a:ln>
                <a:solidFill>
                  <a:srgbClr val="CE9178"/>
                </a:solidFill>
                <a:effectLst/>
                <a:latin typeface="Consolas" panose="020B0609020204030204" pitchFamily="49" charset="0"/>
              </a:rPr>
              <a:t>?&lt;/p&gt;\n"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err="1">
                <a:ln>
                  <a:noFill/>
                </a:ln>
                <a:solidFill>
                  <a:srgbClr val="C586C0"/>
                </a:solidFill>
                <a:effectLst/>
                <a:latin typeface="Consolas" panose="020B0609020204030204" pitchFamily="49" charset="0"/>
              </a:rPr>
              <a:t>else</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edadOk</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569CD6"/>
                </a:solidFill>
                <a:effectLst/>
                <a:latin typeface="Consolas" panose="020B0609020204030204" pitchFamily="49" charset="0"/>
              </a:rPr>
              <a:t>true</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6A9955"/>
                </a:solidFill>
                <a:effectLst/>
                <a:latin typeface="Consolas" panose="020B0609020204030204" pitchFamily="49" charset="0"/>
              </a:rPr>
              <a:t>// Si todo es correcto, ejecución del programa</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586C0"/>
                </a:solidFill>
                <a:effectLst/>
                <a:latin typeface="Consolas" panose="020B0609020204030204" pitchFamily="49" charset="0"/>
              </a:rPr>
              <a:t>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edadOk</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&lt;p&gt;Su edad es &lt;</a:t>
            </a:r>
            <a:r>
              <a:rPr kumimoji="0" lang="es-ES" altLang="es-ES" sz="1000" b="0" i="0" u="none" strike="noStrike" cap="none" normalizeH="0" baseline="0" dirty="0" err="1">
                <a:ln>
                  <a:noFill/>
                </a:ln>
                <a:solidFill>
                  <a:srgbClr val="CE9178"/>
                </a:solidFill>
                <a:effectLst/>
                <a:latin typeface="Consolas" panose="020B0609020204030204" pitchFamily="49" charset="0"/>
              </a:rPr>
              <a:t>strong</a:t>
            </a:r>
            <a:r>
              <a:rPr kumimoji="0" lang="es-ES" altLang="es-ES" sz="1000" b="0" i="0" u="none" strike="noStrike" cap="none" normalizeH="0" baseline="0" dirty="0">
                <a:ln>
                  <a:noFill/>
                </a:ln>
                <a:solidFill>
                  <a:srgbClr val="CE9178"/>
                </a:solidFill>
                <a:effectLst/>
                <a:latin typeface="Consolas" panose="020B0609020204030204" pitchFamily="49" charset="0"/>
              </a:rPr>
              <a:t>&gt;</a:t>
            </a:r>
            <a:r>
              <a:rPr kumimoji="0" lang="es-ES" altLang="es-ES" sz="1000" b="0" i="0" u="none" strike="noStrike" cap="none" normalizeH="0" baseline="0" dirty="0">
                <a:ln>
                  <a:noFill/>
                </a:ln>
                <a:solidFill>
                  <a:srgbClr val="9CDCFE"/>
                </a:solidFill>
                <a:effectLst/>
                <a:latin typeface="Consolas" panose="020B0609020204030204" pitchFamily="49" charset="0"/>
              </a:rPr>
              <a:t>$edad</a:t>
            </a:r>
            <a:r>
              <a:rPr kumimoji="0" lang="es-ES" altLang="es-ES" sz="1000" b="0" i="0" u="none" strike="noStrike" cap="none" normalizeH="0" baseline="0" dirty="0">
                <a:ln>
                  <a:noFill/>
                </a:ln>
                <a:solidFill>
                  <a:srgbClr val="CE9178"/>
                </a:solidFill>
                <a:effectLst/>
                <a:latin typeface="Consolas" panose="020B0609020204030204" pitchFamily="49" charset="0"/>
              </a:rPr>
              <a:t>&lt;/</a:t>
            </a:r>
            <a:r>
              <a:rPr kumimoji="0" lang="es-ES" altLang="es-ES" sz="1000" b="0" i="0" u="none" strike="noStrike" cap="none" normalizeH="0" baseline="0" dirty="0" err="1">
                <a:ln>
                  <a:noFill/>
                </a:ln>
                <a:solidFill>
                  <a:srgbClr val="CE9178"/>
                </a:solidFill>
                <a:effectLst/>
                <a:latin typeface="Consolas" panose="020B0609020204030204" pitchFamily="49" charset="0"/>
              </a:rPr>
              <a:t>strong</a:t>
            </a:r>
            <a:r>
              <a:rPr kumimoji="0" lang="es-ES" altLang="es-ES" sz="1000" b="0" i="0" u="none" strike="noStrike" cap="none" normalizeH="0" baseline="0" dirty="0">
                <a:ln>
                  <a:noFill/>
                </a:ln>
                <a:solidFill>
                  <a:srgbClr val="CE9178"/>
                </a:solidFill>
                <a:effectLst/>
                <a:latin typeface="Consolas" panose="020B0609020204030204" pitchFamily="49" charset="0"/>
              </a:rPr>
              <a:t>&gt; años.&lt;/p&gt;\n"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569CD6"/>
                </a:solidFill>
                <a:effectLst/>
                <a:latin typeface="Consolas" panose="020B0609020204030204" pitchFamily="49" charset="0"/>
              </a:rPr>
              <a:t>?&gt;</a:t>
            </a:r>
            <a:r>
              <a:rPr kumimoji="0" lang="es-ES" altLang="es-ES" sz="6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1032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pPr algn="l"/>
            <a:endParaRPr lang="es-ES" b="0" i="0" dirty="0">
              <a:solidFill>
                <a:srgbClr val="000000"/>
              </a:solidFill>
              <a:effectLst/>
              <a:latin typeface="Roboto" panose="02000000000000000000" pitchFamily="2"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21</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251520" y="1337548"/>
            <a:ext cx="8712968" cy="3552300"/>
          </a:xfrm>
        </p:spPr>
        <p:txBody>
          <a:bodyPr/>
          <a:lstStyle/>
          <a:p>
            <a:pPr marL="114300" indent="0">
              <a:buNone/>
            </a:pPr>
            <a:r>
              <a:rPr lang="es-ES" sz="1800" b="1" dirty="0"/>
              <a:t>Ejemplo de recogida de botón radio</a:t>
            </a:r>
          </a:p>
          <a:p>
            <a:pPr marL="114300" indent="0">
              <a:buNone/>
            </a:pPr>
            <a:endParaRPr lang="es-ES" sz="1800" dirty="0"/>
          </a:p>
          <a:p>
            <a:pPr marL="114300" indent="0">
              <a:buNone/>
            </a:pPr>
            <a:endParaRPr lang="es-ES" sz="1800" dirty="0"/>
          </a:p>
          <a:p>
            <a:pPr marL="114300" indent="0">
              <a:buNone/>
            </a:pPr>
            <a:r>
              <a:rPr lang="es-ES" sz="1800" dirty="0"/>
              <a:t>Otro caso podría ser la recogida de un botón radio en la que queremos que el usuario haya elegido alguna de las opciones propuestas.</a:t>
            </a:r>
          </a:p>
          <a:p>
            <a:pPr marL="114300" indent="0">
              <a:buNone/>
            </a:pPr>
            <a:endParaRPr lang="es-ES" sz="1800" dirty="0"/>
          </a:p>
          <a:p>
            <a:pPr marL="114300" indent="0">
              <a:buNone/>
            </a:pPr>
            <a:r>
              <a:rPr lang="es-ES" sz="1800" dirty="0"/>
              <a:t>Nota: Una forma de forzar al usuario a escribir un valor entero en un rango sería utilizar el atributo </a:t>
            </a:r>
            <a:r>
              <a:rPr lang="es-ES" sz="1800" dirty="0" err="1"/>
              <a:t>required</a:t>
            </a:r>
            <a:r>
              <a:rPr lang="es-ES" sz="1800" dirty="0"/>
              <a:t>, pero debemos pensar que siempre podemos sufrir un ataque de inyección y no recibir el control o recibir un valor distinto a los esperados.</a:t>
            </a:r>
          </a:p>
        </p:txBody>
      </p:sp>
    </p:spTree>
    <p:extLst>
      <p:ext uri="{BB962C8B-B14F-4D97-AF65-F5344CB8AC3E}">
        <p14:creationId xmlns:p14="http://schemas.microsoft.com/office/powerpoint/2010/main" val="1371218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22</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32310" y="3651870"/>
            <a:ext cx="7920880" cy="3552300"/>
          </a:xfrm>
        </p:spPr>
        <p:txBody>
          <a:bodyPr/>
          <a:lstStyle/>
          <a:p>
            <a:r>
              <a:rPr lang="es-ES" sz="1600" dirty="0"/>
              <a:t>En este caso mostraremos únicamente dos avisos: si no se ha marcado ninguna opción o si se ha recibido un valor que no corresponde a ninguna de las opciones del control en el formulario.</a:t>
            </a:r>
          </a:p>
        </p:txBody>
      </p:sp>
      <p:pic>
        <p:nvPicPr>
          <p:cNvPr id="3" name="Imagen 2">
            <a:extLst>
              <a:ext uri="{FF2B5EF4-FFF2-40B4-BE49-F238E27FC236}">
                <a16:creationId xmlns:a16="http://schemas.microsoft.com/office/drawing/2014/main" id="{BA61D59E-AAA1-B9E4-A997-1A74E3B80BFC}"/>
              </a:ext>
            </a:extLst>
          </p:cNvPr>
          <p:cNvPicPr>
            <a:picLocks noChangeAspect="1"/>
          </p:cNvPicPr>
          <p:nvPr/>
        </p:nvPicPr>
        <p:blipFill>
          <a:blip r:embed="rId2"/>
          <a:stretch>
            <a:fillRect/>
          </a:stretch>
        </p:blipFill>
        <p:spPr>
          <a:xfrm>
            <a:off x="539552" y="987574"/>
            <a:ext cx="7704856" cy="2226073"/>
          </a:xfrm>
          <a:prstGeom prst="rect">
            <a:avLst/>
          </a:prstGeom>
        </p:spPr>
      </p:pic>
    </p:spTree>
    <p:extLst>
      <p:ext uri="{BB962C8B-B14F-4D97-AF65-F5344CB8AC3E}">
        <p14:creationId xmlns:p14="http://schemas.microsoft.com/office/powerpoint/2010/main" val="4213568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23</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179512" y="267494"/>
            <a:ext cx="7920880" cy="3552300"/>
          </a:xfrm>
        </p:spPr>
        <p:txBody>
          <a:bodyPr/>
          <a:lstStyle/>
          <a:p>
            <a:r>
              <a:rPr lang="es-ES" sz="1600" dirty="0"/>
              <a:t>Si se deja el campo en blanco:</a:t>
            </a:r>
          </a:p>
          <a:p>
            <a:endParaRPr lang="es-ES" sz="1600" dirty="0"/>
          </a:p>
          <a:p>
            <a:endParaRPr lang="es-ES" sz="1600" dirty="0"/>
          </a:p>
          <a:p>
            <a:endParaRPr lang="es-ES" sz="1600" dirty="0"/>
          </a:p>
          <a:p>
            <a:endParaRPr lang="es-ES" sz="1600" dirty="0"/>
          </a:p>
          <a:p>
            <a:endParaRPr lang="es-ES" sz="1600" dirty="0"/>
          </a:p>
          <a:p>
            <a:r>
              <a:rPr lang="es-ES" sz="1600" dirty="0"/>
              <a:t>Si el valor recibido no corresponde a ninguno de los valores del control en el formulario (es decir si es distinto simultáneamente a todos los valores)</a:t>
            </a:r>
          </a:p>
        </p:txBody>
      </p:sp>
      <p:sp>
        <p:nvSpPr>
          <p:cNvPr id="2" name="Rectangle 1">
            <a:extLst>
              <a:ext uri="{FF2B5EF4-FFF2-40B4-BE49-F238E27FC236}">
                <a16:creationId xmlns:a16="http://schemas.microsoft.com/office/drawing/2014/main" id="{4903BE05-86CF-5502-2795-8BC76585B564}"/>
              </a:ext>
            </a:extLst>
          </p:cNvPr>
          <p:cNvSpPr>
            <a:spLocks noChangeArrowheads="1"/>
          </p:cNvSpPr>
          <p:nvPr/>
        </p:nvSpPr>
        <p:spPr bwMode="auto">
          <a:xfrm>
            <a:off x="606773" y="935648"/>
            <a:ext cx="7066358" cy="1107996"/>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6A9955"/>
                </a:solidFill>
                <a:effectLst/>
                <a:latin typeface="Consolas" panose="020B0609020204030204" pitchFamily="49" charset="0"/>
              </a:rPr>
              <a:t>// Validación de datos y generación de avisos</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err="1">
                <a:ln>
                  <a:noFill/>
                </a:ln>
                <a:solidFill>
                  <a:srgbClr val="C586C0"/>
                </a:solidFill>
                <a:effectLst/>
                <a:latin typeface="Consolas" panose="020B0609020204030204" pitchFamily="49" charset="0"/>
              </a:rPr>
              <a:t>if</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9CDCFE"/>
                </a:solidFill>
                <a:effectLst/>
                <a:latin typeface="Consolas" panose="020B0609020204030204" pitchFamily="49" charset="0"/>
              </a:rPr>
              <a:t>$gusta</a:t>
            </a:r>
            <a:r>
              <a:rPr kumimoji="0" lang="es-ES" altLang="es-ES" sz="1200" b="0" i="0" u="none" strike="noStrike" cap="none" normalizeH="0" baseline="0" dirty="0">
                <a:ln>
                  <a:noFill/>
                </a:ln>
                <a:solidFill>
                  <a:srgbClr val="FFFFFF"/>
                </a:solidFill>
                <a:effectLst/>
                <a:latin typeface="Consolas" panose="020B0609020204030204" pitchFamily="49" charset="0"/>
              </a:rPr>
              <a:t> == </a:t>
            </a:r>
            <a:r>
              <a:rPr kumimoji="0" lang="es-ES" altLang="es-ES" sz="1200" b="0" i="0" u="none" strike="noStrike" cap="none" normalizeH="0" baseline="0" dirty="0">
                <a:ln>
                  <a:noFill/>
                </a:ln>
                <a:solidFill>
                  <a:srgbClr val="CE9178"/>
                </a:solidFill>
                <a:effectLst/>
                <a:latin typeface="Consolas" panose="020B0609020204030204" pitchFamily="49" charset="0"/>
              </a:rPr>
              <a:t>""</a:t>
            </a:r>
            <a:r>
              <a:rPr kumimoji="0" lang="es-ES" altLang="es-ES" sz="12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err="1">
                <a:ln>
                  <a:noFill/>
                </a:ln>
                <a:solidFill>
                  <a:srgbClr val="DCDCAA"/>
                </a:solidFill>
                <a:effectLst/>
                <a:latin typeface="Consolas" panose="020B0609020204030204" pitchFamily="49" charset="0"/>
              </a:rPr>
              <a:t>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 &lt;p </a:t>
            </a:r>
            <a:r>
              <a:rPr kumimoji="0" lang="es-ES" altLang="es-ES" sz="1200" b="0" i="0" u="none" strike="noStrike" cap="none" normalizeH="0" baseline="0" dirty="0" err="1">
                <a:ln>
                  <a:noFill/>
                </a:ln>
                <a:solidFill>
                  <a:srgbClr val="CE9178"/>
                </a:solidFill>
                <a:effectLst/>
                <a:latin typeface="Consolas" panose="020B0609020204030204" pitchFamily="49" charset="0"/>
              </a:rPr>
              <a:t>class</a:t>
            </a:r>
            <a:r>
              <a:rPr kumimoji="0" lang="es-ES" altLang="es-ES" sz="1200" b="0" i="0" u="none" strike="noStrike" cap="none" normalizeH="0" baseline="0" dirty="0">
                <a:ln>
                  <a:noFill/>
                </a:ln>
                <a:solidFill>
                  <a:srgbClr val="CE9178"/>
                </a:solidFill>
                <a:effectLst/>
                <a:latin typeface="Consolas" panose="020B0609020204030204" pitchFamily="49" charset="0"/>
              </a:rPr>
              <a:t>=\"aviso\"&gt;No ha indicado si le gusta el formulario.&lt;/p&gt;\n"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err="1">
                <a:ln>
                  <a:noFill/>
                </a:ln>
                <a:solidFill>
                  <a:srgbClr val="DCDCAA"/>
                </a:solidFill>
                <a:effectLst/>
                <a:latin typeface="Consolas" panose="020B0609020204030204" pitchFamily="49" charset="0"/>
              </a:rPr>
              <a:t>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FFFFFF"/>
                </a:solidFill>
                <a:effectLst/>
                <a:latin typeface="Consolas" panose="020B0609020204030204" pitchFamily="49" charset="0"/>
              </a:rPr>
              <a:t>... </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343865D-6C16-33DD-6DA1-7C9615D5FEB9}"/>
              </a:ext>
            </a:extLst>
          </p:cNvPr>
          <p:cNvSpPr>
            <a:spLocks noChangeArrowheads="1"/>
          </p:cNvSpPr>
          <p:nvPr/>
        </p:nvSpPr>
        <p:spPr bwMode="auto">
          <a:xfrm>
            <a:off x="187006" y="3037196"/>
            <a:ext cx="8085868" cy="1107996"/>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6A9955"/>
                </a:solidFill>
                <a:effectLst/>
                <a:latin typeface="Consolas" panose="020B0609020204030204" pitchFamily="49" charset="0"/>
              </a:rPr>
              <a:t>// Validación de datos y generación de avisos</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err="1">
                <a:ln>
                  <a:noFill/>
                </a:ln>
                <a:solidFill>
                  <a:srgbClr val="C586C0"/>
                </a:solidFill>
                <a:effectLst/>
                <a:latin typeface="Consolas" panose="020B0609020204030204" pitchFamily="49" charset="0"/>
              </a:rPr>
              <a:t>elseif</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9CDCFE"/>
                </a:solidFill>
                <a:effectLst/>
                <a:latin typeface="Consolas" panose="020B0609020204030204" pitchFamily="49" charset="0"/>
              </a:rPr>
              <a:t>$gusta</a:t>
            </a:r>
            <a:r>
              <a:rPr kumimoji="0" lang="es-ES" altLang="es-ES" sz="1200" b="0" i="0" u="none" strike="noStrike" cap="none" normalizeH="0" baseline="0" dirty="0">
                <a:ln>
                  <a:noFill/>
                </a:ln>
                <a:solidFill>
                  <a:srgbClr val="FFFFFF"/>
                </a:solidFill>
                <a:effectLst/>
                <a:latin typeface="Consolas" panose="020B0609020204030204" pitchFamily="49" charset="0"/>
              </a:rPr>
              <a:t> != </a:t>
            </a:r>
            <a:r>
              <a:rPr kumimoji="0" lang="es-ES" altLang="es-ES" sz="1200" b="0" i="0" u="none" strike="noStrike" cap="none" normalizeH="0" baseline="0" dirty="0">
                <a:ln>
                  <a:noFill/>
                </a:ln>
                <a:solidFill>
                  <a:srgbClr val="CE9178"/>
                </a:solidFill>
                <a:effectLst/>
                <a:latin typeface="Consolas" panose="020B0609020204030204" pitchFamily="49" charset="0"/>
              </a:rPr>
              <a:t>"Sí"</a:t>
            </a:r>
            <a:r>
              <a:rPr kumimoji="0" lang="es-ES" altLang="es-ES" sz="1200" b="0" i="0" u="none" strike="noStrike" cap="none" normalizeH="0" baseline="0" dirty="0">
                <a:ln>
                  <a:noFill/>
                </a:ln>
                <a:solidFill>
                  <a:srgbClr val="FFFFFF"/>
                </a:solidFill>
                <a:effectLst/>
                <a:latin typeface="Consolas" panose="020B0609020204030204" pitchFamily="49" charset="0"/>
              </a:rPr>
              <a:t> &amp;&amp; </a:t>
            </a:r>
            <a:r>
              <a:rPr kumimoji="0" lang="es-ES" altLang="es-ES" sz="1200" b="0" i="0" u="none" strike="noStrike" cap="none" normalizeH="0" baseline="0" dirty="0">
                <a:ln>
                  <a:noFill/>
                </a:ln>
                <a:solidFill>
                  <a:srgbClr val="9CDCFE"/>
                </a:solidFill>
                <a:effectLst/>
                <a:latin typeface="Consolas" panose="020B0609020204030204" pitchFamily="49" charset="0"/>
              </a:rPr>
              <a:t>$gusta</a:t>
            </a:r>
            <a:r>
              <a:rPr kumimoji="0" lang="es-ES" altLang="es-ES" sz="1200" b="0" i="0" u="none" strike="noStrike" cap="none" normalizeH="0" baseline="0" dirty="0">
                <a:ln>
                  <a:noFill/>
                </a:ln>
                <a:solidFill>
                  <a:srgbClr val="FFFFFF"/>
                </a:solidFill>
                <a:effectLst/>
                <a:latin typeface="Consolas" panose="020B0609020204030204" pitchFamily="49" charset="0"/>
              </a:rPr>
              <a:t> != </a:t>
            </a:r>
            <a:r>
              <a:rPr kumimoji="0" lang="es-ES" altLang="es-ES" sz="1200" b="0" i="0" u="none" strike="noStrike" cap="none" normalizeH="0" baseline="0" dirty="0">
                <a:ln>
                  <a:noFill/>
                </a:ln>
                <a:solidFill>
                  <a:srgbClr val="CE9178"/>
                </a:solidFill>
                <a:effectLst/>
                <a:latin typeface="Consolas" panose="020B0609020204030204" pitchFamily="49" charset="0"/>
              </a:rPr>
              <a:t>"No"</a:t>
            </a:r>
            <a:r>
              <a:rPr kumimoji="0" lang="es-ES" altLang="es-ES" sz="12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err="1">
                <a:ln>
                  <a:noFill/>
                </a:ln>
                <a:solidFill>
                  <a:srgbClr val="DCDCAA"/>
                </a:solidFill>
                <a:effectLst/>
                <a:latin typeface="Consolas" panose="020B0609020204030204" pitchFamily="49" charset="0"/>
              </a:rPr>
              <a:t>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 &lt;p </a:t>
            </a:r>
            <a:r>
              <a:rPr kumimoji="0" lang="es-ES" altLang="es-ES" sz="1200" b="0" i="0" u="none" strike="noStrike" cap="none" normalizeH="0" baseline="0" dirty="0" err="1">
                <a:ln>
                  <a:noFill/>
                </a:ln>
                <a:solidFill>
                  <a:srgbClr val="CE9178"/>
                </a:solidFill>
                <a:effectLst/>
                <a:latin typeface="Consolas" panose="020B0609020204030204" pitchFamily="49" charset="0"/>
              </a:rPr>
              <a:t>class</a:t>
            </a:r>
            <a:r>
              <a:rPr kumimoji="0" lang="es-ES" altLang="es-ES" sz="1200" b="0" i="0" u="none" strike="noStrike" cap="none" normalizeH="0" baseline="0" dirty="0">
                <a:ln>
                  <a:noFill/>
                </a:ln>
                <a:solidFill>
                  <a:srgbClr val="CE9178"/>
                </a:solidFill>
                <a:effectLst/>
                <a:latin typeface="Consolas" panose="020B0609020204030204" pitchFamily="49" charset="0"/>
              </a:rPr>
              <a:t>=\"aviso\"&gt;No ha elegido ninguna de las opciones disponibles.&lt;/p&gt;\n"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err="1">
                <a:ln>
                  <a:noFill/>
                </a:ln>
                <a:solidFill>
                  <a:srgbClr val="DCDCAA"/>
                </a:solidFill>
                <a:effectLst/>
                <a:latin typeface="Consolas" panose="020B0609020204030204" pitchFamily="49" charset="0"/>
              </a:rPr>
              <a:t>print</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CE9178"/>
                </a:solidFill>
                <a:effectLst/>
                <a:latin typeface="Consolas" panose="020B0609020204030204" pitchFamily="49" charset="0"/>
              </a:rPr>
              <a:t>"\n"</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FFFFFF"/>
                </a:solidFill>
                <a:effectLst/>
                <a:latin typeface="Consolas" panose="020B0609020204030204" pitchFamily="49" charset="0"/>
              </a:rPr>
              <a:t>... </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0098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24</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79512" y="123478"/>
            <a:ext cx="8712968" cy="936104"/>
          </a:xfrm>
        </p:spPr>
        <p:txBody>
          <a:bodyPr/>
          <a:lstStyle/>
          <a:p>
            <a:pPr marL="114300" indent="0">
              <a:buNone/>
            </a:pPr>
            <a:r>
              <a:rPr lang="es-ES" sz="1800" dirty="0"/>
              <a:t>El proceso de recogida de datos completo podría ser el siguiente:</a:t>
            </a:r>
          </a:p>
        </p:txBody>
      </p:sp>
      <p:sp>
        <p:nvSpPr>
          <p:cNvPr id="6" name="Rectangle 1">
            <a:extLst>
              <a:ext uri="{FF2B5EF4-FFF2-40B4-BE49-F238E27FC236}">
                <a16:creationId xmlns:a16="http://schemas.microsoft.com/office/drawing/2014/main" id="{1556D9EA-7A70-B4E6-E841-EB91DA5497F6}"/>
              </a:ext>
            </a:extLst>
          </p:cNvPr>
          <p:cNvSpPr>
            <a:spLocks noChangeArrowheads="1"/>
          </p:cNvSpPr>
          <p:nvPr/>
        </p:nvSpPr>
        <p:spPr bwMode="auto">
          <a:xfrm>
            <a:off x="323528" y="1275606"/>
            <a:ext cx="7378943" cy="2923877"/>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6A9955"/>
                </a:solidFill>
                <a:effectLst/>
                <a:latin typeface="Consolas" panose="020B0609020204030204" pitchFamily="49" charset="0"/>
              </a:rPr>
              <a:t>// Variables que recogen los datos</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9CDCFE"/>
                </a:solidFill>
                <a:effectLst/>
                <a:latin typeface="Consolas" panose="020B0609020204030204" pitchFamily="49" charset="0"/>
              </a:rPr>
              <a:t>$gusta</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DCDCAA"/>
                </a:solidFill>
                <a:effectLst/>
                <a:latin typeface="Consolas" panose="020B0609020204030204" pitchFamily="49" charset="0"/>
              </a:rPr>
              <a:t>recoge</a:t>
            </a:r>
            <a:r>
              <a:rPr kumimoji="0" lang="es-ES" altLang="es-ES" sz="1000" b="0" i="0" u="none" strike="noStrike" cap="none" normalizeH="0" baseline="0" dirty="0">
                <a:ln>
                  <a:noFill/>
                </a:ln>
                <a:solidFill>
                  <a:srgbClr val="FFFFFF"/>
                </a:solidFill>
                <a:effectLst/>
                <a:latin typeface="Consolas" panose="020B0609020204030204" pitchFamily="49" charset="0"/>
              </a:rPr>
              <a:t>(</a:t>
            </a:r>
            <a:r>
              <a:rPr kumimoji="0" lang="es-ES" altLang="es-ES" sz="1000" b="0" i="0" u="none" strike="noStrike" cap="none" normalizeH="0" baseline="0" dirty="0">
                <a:ln>
                  <a:noFill/>
                </a:ln>
                <a:solidFill>
                  <a:srgbClr val="CE9178"/>
                </a:solidFill>
                <a:effectLst/>
                <a:latin typeface="Consolas" panose="020B0609020204030204" pitchFamily="49" charset="0"/>
              </a:rPr>
              <a:t>"gusta"</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6A9955"/>
                </a:solidFill>
                <a:effectLst/>
                <a:latin typeface="Consolas" panose="020B0609020204030204" pitchFamily="49" charset="0"/>
              </a:rPr>
              <a:t>// Variables auxiliares de comprobación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gustaOk</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569CD6"/>
                </a:solidFill>
                <a:effectLst/>
                <a:latin typeface="Consolas" panose="020B0609020204030204" pitchFamily="49" charset="0"/>
              </a:rPr>
              <a:t>false</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6A9955"/>
                </a:solidFill>
                <a:effectLst/>
                <a:latin typeface="Consolas" panose="020B0609020204030204" pitchFamily="49" charset="0"/>
              </a:rPr>
              <a:t>// Validación de datos y generación de avisos</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586C0"/>
                </a:solidFill>
                <a:effectLst/>
                <a:latin typeface="Consolas" panose="020B0609020204030204" pitchFamily="49" charset="0"/>
              </a:rPr>
              <a:t>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$gusta</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=\"aviso\"&gt;No ha indicado si le gusta el formulario.&lt;/p&gt;\n"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elseif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$gusta</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"Sí"</a:t>
            </a:r>
            <a:r>
              <a:rPr kumimoji="0" lang="es-ES" altLang="es-ES" sz="1000" b="0" i="0" u="none" strike="noStrike" cap="none" normalizeH="0" baseline="0" dirty="0">
                <a:ln>
                  <a:noFill/>
                </a:ln>
                <a:solidFill>
                  <a:srgbClr val="FFFFFF"/>
                </a:solidFill>
                <a:effectLst/>
                <a:latin typeface="Consolas" panose="020B0609020204030204" pitchFamily="49" charset="0"/>
              </a:rPr>
              <a:t> &amp;&amp; </a:t>
            </a:r>
            <a:r>
              <a:rPr kumimoji="0" lang="es-ES" altLang="es-ES" sz="1000" b="0" i="0" u="none" strike="noStrike" cap="none" normalizeH="0" baseline="0" dirty="0">
                <a:ln>
                  <a:noFill/>
                </a:ln>
                <a:solidFill>
                  <a:srgbClr val="9CDCFE"/>
                </a:solidFill>
                <a:effectLst/>
                <a:latin typeface="Consolas" panose="020B0609020204030204" pitchFamily="49" charset="0"/>
              </a:rPr>
              <a:t>$gusta</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"No"</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=\"aviso\"&gt;No ha elegido ninguna de las opciones disponibles.&lt;/p&gt;\n"</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else</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gustaOk</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569CD6"/>
                </a:solidFill>
                <a:effectLst/>
                <a:latin typeface="Consolas" panose="020B0609020204030204" pitchFamily="49" charset="0"/>
              </a:rPr>
              <a:t>true</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6A9955"/>
                </a:solidFill>
                <a:effectLst/>
                <a:latin typeface="Consolas" panose="020B0609020204030204" pitchFamily="49" charset="0"/>
              </a:rPr>
              <a:t>// Si todo es correcto, ejecución del programa</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586C0"/>
                </a:solidFill>
                <a:effectLst/>
                <a:latin typeface="Consolas" panose="020B0609020204030204" pitchFamily="49" charset="0"/>
              </a:rPr>
              <a:t>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gustaOk</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&lt;p&gt;&lt;</a:t>
            </a:r>
            <a:r>
              <a:rPr kumimoji="0" lang="es-ES" altLang="es-ES" sz="1000" b="0" i="0" u="none" strike="noStrike" cap="none" normalizeH="0" baseline="0" dirty="0" err="1">
                <a:ln>
                  <a:noFill/>
                </a:ln>
                <a:solidFill>
                  <a:srgbClr val="CE9178"/>
                </a:solidFill>
                <a:effectLst/>
                <a:latin typeface="Consolas" panose="020B0609020204030204" pitchFamily="49" charset="0"/>
              </a:rPr>
              <a:t>strong</a:t>
            </a:r>
            <a:r>
              <a:rPr kumimoji="0" lang="es-ES" altLang="es-ES" sz="1000" b="0" i="0" u="none" strike="noStrike" cap="none" normalizeH="0" baseline="0" dirty="0">
                <a:ln>
                  <a:noFill/>
                </a:ln>
                <a:solidFill>
                  <a:srgbClr val="CE9178"/>
                </a:solidFill>
                <a:effectLst/>
                <a:latin typeface="Consolas" panose="020B0609020204030204" pitchFamily="49" charset="0"/>
              </a:rPr>
              <a:t>&gt;</a:t>
            </a:r>
            <a:r>
              <a:rPr kumimoji="0" lang="es-ES" altLang="es-ES" sz="1000" b="0" i="0" u="none" strike="noStrike" cap="none" normalizeH="0" baseline="0" dirty="0">
                <a:ln>
                  <a:noFill/>
                </a:ln>
                <a:solidFill>
                  <a:srgbClr val="9CDCFE"/>
                </a:solidFill>
                <a:effectLst/>
                <a:latin typeface="Consolas" panose="020B0609020204030204" pitchFamily="49" charset="0"/>
              </a:rPr>
              <a:t>$gusta</a:t>
            </a:r>
            <a:r>
              <a:rPr kumimoji="0" lang="es-ES" altLang="es-ES" sz="1000" b="0" i="0" u="none" strike="noStrike" cap="none" normalizeH="0" baseline="0" dirty="0">
                <a:ln>
                  <a:noFill/>
                </a:ln>
                <a:solidFill>
                  <a:srgbClr val="CE9178"/>
                </a:solidFill>
                <a:effectLst/>
                <a:latin typeface="Consolas" panose="020B0609020204030204" pitchFamily="49" charset="0"/>
              </a:rPr>
              <a:t>&lt;/</a:t>
            </a:r>
            <a:r>
              <a:rPr kumimoji="0" lang="es-ES" altLang="es-ES" sz="1000" b="0" i="0" u="none" strike="noStrike" cap="none" normalizeH="0" baseline="0" dirty="0" err="1">
                <a:ln>
                  <a:noFill/>
                </a:ln>
                <a:solidFill>
                  <a:srgbClr val="CE9178"/>
                </a:solidFill>
                <a:effectLst/>
                <a:latin typeface="Consolas" panose="020B0609020204030204" pitchFamily="49" charset="0"/>
              </a:rPr>
              <a:t>strong</a:t>
            </a:r>
            <a:r>
              <a:rPr kumimoji="0" lang="es-ES" altLang="es-ES" sz="1000" b="0" i="0" u="none" strike="noStrike" cap="none" normalizeH="0" baseline="0" dirty="0">
                <a:ln>
                  <a:noFill/>
                </a:ln>
                <a:solidFill>
                  <a:srgbClr val="CE9178"/>
                </a:solidFill>
                <a:effectLst/>
                <a:latin typeface="Consolas" panose="020B0609020204030204" pitchFamily="49" charset="0"/>
              </a:rPr>
              <a:t>&gt; le gusta este formulario.&lt;/p&gt;\n"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DCDCAA"/>
                </a:solidFill>
                <a:effectLst/>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569CD6"/>
                </a:solidFill>
                <a:effectLst/>
                <a:latin typeface="Consolas" panose="020B0609020204030204" pitchFamily="49" charset="0"/>
              </a:rPr>
              <a:t>?&gt;</a:t>
            </a:r>
            <a:r>
              <a:rPr kumimoji="0" lang="es-ES" altLang="es-ES" sz="6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53485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25</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25612" y="195486"/>
            <a:ext cx="8640960" cy="1625803"/>
          </a:xfrm>
        </p:spPr>
        <p:txBody>
          <a:bodyPr/>
          <a:lstStyle/>
          <a:p>
            <a:r>
              <a:rPr lang="es-ES" sz="1600" b="1" dirty="0"/>
              <a:t>Ejemplo de recogida de varias casillas de verificación</a:t>
            </a:r>
          </a:p>
          <a:p>
            <a:endParaRPr lang="es-ES" sz="1600" b="1" dirty="0"/>
          </a:p>
          <a:p>
            <a:r>
              <a:rPr lang="es-ES" sz="1600" dirty="0"/>
              <a:t>Si estamos recogiendo datos provenientes de varios controles, debemos realizar la validación de cada uno de ellos en bloques </a:t>
            </a:r>
            <a:r>
              <a:rPr lang="es-ES" sz="1600" dirty="0" err="1"/>
              <a:t>if</a:t>
            </a:r>
            <a:r>
              <a:rPr lang="es-ES" sz="1600" dirty="0"/>
              <a:t> ... </a:t>
            </a:r>
            <a:r>
              <a:rPr lang="es-ES" sz="1600" dirty="0" err="1"/>
              <a:t>else</a:t>
            </a:r>
            <a:r>
              <a:rPr lang="es-ES" sz="1600" dirty="0"/>
              <a:t> ... independientes. En el ejemplo siguiente se muestra la recogida de dos casillas de verificación. Las casillas de verificación son controles independientes unos de otros.</a:t>
            </a:r>
          </a:p>
        </p:txBody>
      </p:sp>
      <p:sp>
        <p:nvSpPr>
          <p:cNvPr id="9" name="Rectangle 1">
            <a:extLst>
              <a:ext uri="{FF2B5EF4-FFF2-40B4-BE49-F238E27FC236}">
                <a16:creationId xmlns:a16="http://schemas.microsoft.com/office/drawing/2014/main" id="{8179A65B-100F-8414-111A-C312A23846A3}"/>
              </a:ext>
            </a:extLst>
          </p:cNvPr>
          <p:cNvSpPr>
            <a:spLocks noChangeArrowheads="1"/>
          </p:cNvSpPr>
          <p:nvPr/>
        </p:nvSpPr>
        <p:spPr bwMode="auto">
          <a:xfrm>
            <a:off x="89227" y="2278782"/>
            <a:ext cx="4924425" cy="1692771"/>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808080"/>
                </a:solidFill>
                <a:effectLst/>
                <a:latin typeface="Consolas" panose="020B0609020204030204" pitchFamily="49" charset="0"/>
              </a:rPr>
              <a:t>&lt;</a:t>
            </a:r>
            <a:r>
              <a:rPr kumimoji="0" lang="es-ES" altLang="es-ES" sz="1100" b="0" i="0" u="none" strike="noStrike" cap="none" normalizeH="0" baseline="0" dirty="0" err="1">
                <a:ln>
                  <a:noFill/>
                </a:ln>
                <a:solidFill>
                  <a:srgbClr val="569CD6"/>
                </a:solidFill>
                <a:effectLst/>
                <a:latin typeface="Consolas" panose="020B0609020204030204" pitchFamily="49" charset="0"/>
              </a:rPr>
              <a:t>form</a:t>
            </a:r>
            <a:r>
              <a:rPr kumimoji="0" lang="es-ES" altLang="es-ES" sz="1100" b="0" i="0" u="none" strike="noStrike" cap="none" normalizeH="0" baseline="0" dirty="0">
                <a:ln>
                  <a:noFill/>
                </a:ln>
                <a:solidFill>
                  <a:srgbClr val="569CD6"/>
                </a:solidFill>
                <a:effectLst/>
                <a:latin typeface="Consolas" panose="020B0609020204030204" pitchFamily="49" charset="0"/>
              </a:rPr>
              <a:t> </a:t>
            </a:r>
            <a:r>
              <a:rPr kumimoji="0" lang="es-ES" altLang="es-ES" sz="1100" b="0" i="0" u="none" strike="noStrike" cap="none" normalizeH="0" baseline="0" dirty="0" err="1">
                <a:ln>
                  <a:noFill/>
                </a:ln>
                <a:solidFill>
                  <a:srgbClr val="9CDCFE"/>
                </a:solidFill>
                <a:effectLst/>
                <a:latin typeface="Consolas" panose="020B0609020204030204" pitchFamily="49" charset="0"/>
              </a:rPr>
              <a:t>action</a:t>
            </a:r>
            <a:r>
              <a:rPr kumimoji="0" lang="es-ES" altLang="es-ES" sz="1100" b="0" i="0" u="none" strike="noStrike" cap="none" normalizeH="0" baseline="0" dirty="0">
                <a:ln>
                  <a:noFill/>
                </a:ln>
                <a:solidFill>
                  <a:srgbClr val="D4D4D4"/>
                </a:solidFill>
                <a:effectLst/>
                <a:latin typeface="Consolas" panose="020B0609020204030204" pitchFamily="49" charset="0"/>
              </a:rPr>
              <a:t>=</a:t>
            </a:r>
            <a:r>
              <a:rPr kumimoji="0" lang="es-ES" altLang="es-ES" sz="1100" b="0" i="0" u="none" strike="noStrike" cap="none" normalizeH="0" baseline="0" dirty="0">
                <a:ln>
                  <a:noFill/>
                </a:ln>
                <a:solidFill>
                  <a:srgbClr val="808080"/>
                </a:solidFill>
                <a:effectLst/>
                <a:latin typeface="Consolas" panose="020B0609020204030204" pitchFamily="49" charset="0"/>
              </a:rPr>
              <a:t>"</a:t>
            </a:r>
            <a:r>
              <a:rPr kumimoji="0" lang="es-ES" altLang="es-ES" sz="1100" b="0" i="0" u="none" strike="noStrike" cap="none" normalizeH="0" baseline="0" dirty="0">
                <a:ln>
                  <a:noFill/>
                </a:ln>
                <a:solidFill>
                  <a:srgbClr val="CE9178"/>
                </a:solidFill>
                <a:effectLst/>
                <a:latin typeface="Consolas" panose="020B0609020204030204" pitchFamily="49" charset="0"/>
              </a:rPr>
              <a:t>form-recogida-input-checkbox-2.php</a:t>
            </a:r>
            <a:r>
              <a:rPr kumimoji="0" lang="es-ES" altLang="es-ES" sz="1100" b="0" i="0" u="none" strike="noStrike" cap="none" normalizeH="0" baseline="0" dirty="0">
                <a:ln>
                  <a:noFill/>
                </a:ln>
                <a:solidFill>
                  <a:srgbClr val="808080"/>
                </a:solidFill>
                <a:effectLst/>
                <a:latin typeface="Consolas" panose="020B0609020204030204" pitchFamily="49" charset="0"/>
              </a:rPr>
              <a:t>"</a:t>
            </a:r>
            <a:r>
              <a:rPr kumimoji="0" lang="es-ES" altLang="es-ES" sz="1100" b="0" i="0" u="none" strike="noStrike" cap="none" normalizeH="0" baseline="0" dirty="0">
                <a:ln>
                  <a:noFill/>
                </a:ln>
                <a:solidFill>
                  <a:srgbClr val="569CD6"/>
                </a:solidFill>
                <a:effectLst/>
                <a:latin typeface="Consolas" panose="020B0609020204030204" pitchFamily="49" charset="0"/>
              </a:rPr>
              <a:t> </a:t>
            </a:r>
            <a:r>
              <a:rPr kumimoji="0" lang="es-ES" altLang="es-ES" sz="1100" b="0" i="0" u="none" strike="noStrike" cap="none" normalizeH="0" baseline="0" dirty="0" err="1">
                <a:ln>
                  <a:noFill/>
                </a:ln>
                <a:solidFill>
                  <a:srgbClr val="9CDCFE"/>
                </a:solidFill>
                <a:effectLst/>
                <a:latin typeface="Consolas" panose="020B0609020204030204" pitchFamily="49" charset="0"/>
              </a:rPr>
              <a:t>method</a:t>
            </a:r>
            <a:r>
              <a:rPr kumimoji="0" lang="es-ES" altLang="es-ES" sz="1100" b="0" i="0" u="none" strike="noStrike" cap="none" normalizeH="0" baseline="0" dirty="0">
                <a:ln>
                  <a:noFill/>
                </a:ln>
                <a:solidFill>
                  <a:srgbClr val="D4D4D4"/>
                </a:solidFill>
                <a:effectLst/>
                <a:latin typeface="Consolas" panose="020B0609020204030204" pitchFamily="49" charset="0"/>
              </a:rPr>
              <a:t>=</a:t>
            </a:r>
            <a:r>
              <a:rPr kumimoji="0" lang="es-ES" altLang="es-ES" sz="1100" b="0" i="0" u="none" strike="noStrike" cap="none" normalizeH="0" baseline="0" dirty="0">
                <a:ln>
                  <a:noFill/>
                </a:ln>
                <a:solidFill>
                  <a:srgbClr val="808080"/>
                </a:solidFill>
                <a:effectLst/>
                <a:latin typeface="Consolas" panose="020B0609020204030204" pitchFamily="49" charset="0"/>
              </a:rPr>
              <a:t>"</a:t>
            </a:r>
            <a:r>
              <a:rPr kumimoji="0" lang="es-ES" altLang="es-ES" sz="1100" b="0" i="0" u="none" strike="noStrike" cap="none" normalizeH="0" baseline="0" dirty="0" err="1">
                <a:ln>
                  <a:noFill/>
                </a:ln>
                <a:solidFill>
                  <a:srgbClr val="CE9178"/>
                </a:solidFill>
                <a:effectLst/>
                <a:latin typeface="Consolas" panose="020B0609020204030204" pitchFamily="49" charset="0"/>
              </a:rPr>
              <a:t>get</a:t>
            </a:r>
            <a:r>
              <a:rPr kumimoji="0" lang="es-ES" altLang="es-ES" sz="1100" b="0" i="0" u="none" strike="noStrike" cap="none" normalizeH="0" baseline="0" dirty="0">
                <a:ln>
                  <a:noFill/>
                </a:ln>
                <a:solidFill>
                  <a:srgbClr val="808080"/>
                </a:solidFill>
                <a:effectLst/>
                <a:latin typeface="Consolas" panose="020B0609020204030204" pitchFamily="49" charset="0"/>
              </a:rPr>
              <a:t>"&gt;</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808080"/>
                </a:solidFill>
                <a:effectLst/>
                <a:latin typeface="Consolas" panose="020B0609020204030204" pitchFamily="49" charset="0"/>
              </a:rPr>
              <a:t>&lt;</a:t>
            </a:r>
            <a:r>
              <a:rPr kumimoji="0" lang="es-ES" altLang="es-ES" sz="1100" b="0" i="0" u="none" strike="noStrike" cap="none" normalizeH="0" baseline="0" dirty="0">
                <a:ln>
                  <a:noFill/>
                </a:ln>
                <a:solidFill>
                  <a:srgbClr val="569CD6"/>
                </a:solidFill>
                <a:effectLst/>
                <a:latin typeface="Consolas" panose="020B0609020204030204" pitchFamily="49" charset="0"/>
              </a:rPr>
              <a:t>p</a:t>
            </a:r>
            <a:r>
              <a:rPr kumimoji="0" lang="es-ES" altLang="es-ES" sz="1100" b="0" i="0" u="none" strike="noStrike" cap="none" normalizeH="0" baseline="0" dirty="0">
                <a:ln>
                  <a:noFill/>
                </a:ln>
                <a:solidFill>
                  <a:srgbClr val="808080"/>
                </a:solidFill>
                <a:effectLst/>
                <a:latin typeface="Consolas" panose="020B0609020204030204" pitchFamily="49" charset="0"/>
              </a:rPr>
              <a:t>&gt;</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FFFFFF"/>
                </a:solidFill>
                <a:effectLst/>
                <a:latin typeface="Consolas" panose="020B0609020204030204" pitchFamily="49" charset="0"/>
              </a:rPr>
              <a:t>¿Sabe programar en estos lenguajes?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808080"/>
                </a:solidFill>
                <a:effectLst/>
                <a:latin typeface="Consolas" panose="020B0609020204030204" pitchFamily="49" charset="0"/>
              </a:rPr>
              <a:t>&lt;</a:t>
            </a:r>
            <a:r>
              <a:rPr kumimoji="0" lang="es-ES" altLang="es-ES" sz="1100" b="0" i="0" u="none" strike="noStrike" cap="none" normalizeH="0" baseline="0" dirty="0">
                <a:ln>
                  <a:noFill/>
                </a:ln>
                <a:solidFill>
                  <a:srgbClr val="569CD6"/>
                </a:solidFill>
                <a:effectLst/>
                <a:latin typeface="Consolas" panose="020B0609020204030204" pitchFamily="49" charset="0"/>
              </a:rPr>
              <a:t>input </a:t>
            </a:r>
            <a:r>
              <a:rPr kumimoji="0" lang="es-ES" altLang="es-ES" sz="1100" b="0" i="0" u="none" strike="noStrike" cap="none" normalizeH="0" baseline="0" dirty="0" err="1">
                <a:ln>
                  <a:noFill/>
                </a:ln>
                <a:solidFill>
                  <a:srgbClr val="9CDCFE"/>
                </a:solidFill>
                <a:effectLst/>
                <a:latin typeface="Consolas" panose="020B0609020204030204" pitchFamily="49" charset="0"/>
              </a:rPr>
              <a:t>type</a:t>
            </a:r>
            <a:r>
              <a:rPr kumimoji="0" lang="es-ES" altLang="es-ES" sz="1100" b="0" i="0" u="none" strike="noStrike" cap="none" normalizeH="0" baseline="0" dirty="0">
                <a:ln>
                  <a:noFill/>
                </a:ln>
                <a:solidFill>
                  <a:srgbClr val="D4D4D4"/>
                </a:solidFill>
                <a:effectLst/>
                <a:latin typeface="Consolas" panose="020B0609020204030204" pitchFamily="49" charset="0"/>
              </a:rPr>
              <a:t>=</a:t>
            </a:r>
            <a:r>
              <a:rPr kumimoji="0" lang="es-ES" altLang="es-ES" sz="1100" b="0" i="0" u="none" strike="noStrike" cap="none" normalizeH="0" baseline="0" dirty="0">
                <a:ln>
                  <a:noFill/>
                </a:ln>
                <a:solidFill>
                  <a:srgbClr val="808080"/>
                </a:solidFill>
                <a:effectLst/>
                <a:latin typeface="Consolas" panose="020B0609020204030204" pitchFamily="49" charset="0"/>
              </a:rPr>
              <a:t>"</a:t>
            </a:r>
            <a:r>
              <a:rPr kumimoji="0" lang="es-ES" altLang="es-ES" sz="1100" b="0" i="0" u="none" strike="noStrike" cap="none" normalizeH="0" baseline="0" dirty="0" err="1">
                <a:ln>
                  <a:noFill/>
                </a:ln>
                <a:solidFill>
                  <a:srgbClr val="CE9178"/>
                </a:solidFill>
                <a:effectLst/>
                <a:latin typeface="Consolas" panose="020B0609020204030204" pitchFamily="49" charset="0"/>
              </a:rPr>
              <a:t>checkbox</a:t>
            </a:r>
            <a:r>
              <a:rPr kumimoji="0" lang="es-ES" altLang="es-ES" sz="1100" b="0" i="0" u="none" strike="noStrike" cap="none" normalizeH="0" baseline="0" dirty="0">
                <a:ln>
                  <a:noFill/>
                </a:ln>
                <a:solidFill>
                  <a:srgbClr val="808080"/>
                </a:solidFill>
                <a:effectLst/>
                <a:latin typeface="Consolas" panose="020B0609020204030204" pitchFamily="49" charset="0"/>
              </a:rPr>
              <a:t>"</a:t>
            </a:r>
            <a:r>
              <a:rPr kumimoji="0" lang="es-ES" altLang="es-ES" sz="1100" b="0" i="0" u="none" strike="noStrike" cap="none" normalizeH="0" baseline="0" dirty="0">
                <a:ln>
                  <a:noFill/>
                </a:ln>
                <a:solidFill>
                  <a:srgbClr val="569CD6"/>
                </a:solidFill>
                <a:effectLst/>
                <a:latin typeface="Consolas" panose="020B0609020204030204" pitchFamily="49" charset="0"/>
              </a:rPr>
              <a:t> </a:t>
            </a:r>
            <a:r>
              <a:rPr kumimoji="0" lang="es-ES" altLang="es-ES" sz="1100" b="0" i="0" u="none" strike="noStrike" cap="none" normalizeH="0" baseline="0" dirty="0" err="1">
                <a:ln>
                  <a:noFill/>
                </a:ln>
                <a:solidFill>
                  <a:srgbClr val="9CDCFE"/>
                </a:solidFill>
                <a:effectLst/>
                <a:latin typeface="Consolas" panose="020B0609020204030204" pitchFamily="49" charset="0"/>
              </a:rPr>
              <a:t>name</a:t>
            </a:r>
            <a:r>
              <a:rPr kumimoji="0" lang="es-ES" altLang="es-ES" sz="1100" b="0" i="0" u="none" strike="noStrike" cap="none" normalizeH="0" baseline="0" dirty="0">
                <a:ln>
                  <a:noFill/>
                </a:ln>
                <a:solidFill>
                  <a:srgbClr val="D4D4D4"/>
                </a:solidFill>
                <a:effectLst/>
                <a:latin typeface="Consolas" panose="020B0609020204030204" pitchFamily="49" charset="0"/>
              </a:rPr>
              <a:t>=</a:t>
            </a:r>
            <a:r>
              <a:rPr kumimoji="0" lang="es-ES" altLang="es-ES" sz="1100" b="0" i="0" u="none" strike="noStrike" cap="none" normalizeH="0" baseline="0" dirty="0">
                <a:ln>
                  <a:noFill/>
                </a:ln>
                <a:solidFill>
                  <a:srgbClr val="808080"/>
                </a:solidFill>
                <a:effectLst/>
                <a:latin typeface="Consolas" panose="020B0609020204030204" pitchFamily="49" charset="0"/>
              </a:rPr>
              <a:t>"</a:t>
            </a:r>
            <a:r>
              <a:rPr kumimoji="0" lang="es-ES" altLang="es-ES" sz="1100" b="0" i="0" u="none" strike="noStrike" cap="none" normalizeH="0" baseline="0" dirty="0" err="1">
                <a:ln>
                  <a:noFill/>
                </a:ln>
                <a:solidFill>
                  <a:srgbClr val="CE9178"/>
                </a:solidFill>
                <a:effectLst/>
                <a:latin typeface="Consolas" panose="020B0609020204030204" pitchFamily="49" charset="0"/>
              </a:rPr>
              <a:t>python</a:t>
            </a:r>
            <a:r>
              <a:rPr kumimoji="0" lang="es-ES" altLang="es-ES" sz="1100" b="0" i="0" u="none" strike="noStrike" cap="none" normalizeH="0" baseline="0" dirty="0">
                <a:ln>
                  <a:noFill/>
                </a:ln>
                <a:solidFill>
                  <a:srgbClr val="808080"/>
                </a:solidFill>
                <a:effectLst/>
                <a:latin typeface="Consolas" panose="020B0609020204030204" pitchFamily="49" charset="0"/>
              </a:rPr>
              <a:t>"</a:t>
            </a:r>
            <a:r>
              <a:rPr kumimoji="0" lang="es-ES" altLang="es-ES" sz="1100" b="0" i="0" u="none" strike="noStrike" cap="none" normalizeH="0" baseline="0" dirty="0">
                <a:ln>
                  <a:noFill/>
                </a:ln>
                <a:solidFill>
                  <a:srgbClr val="569CD6"/>
                </a:solidFill>
                <a:effectLst/>
                <a:latin typeface="Consolas" panose="020B0609020204030204" pitchFamily="49" charset="0"/>
              </a:rPr>
              <a:t> </a:t>
            </a:r>
            <a:r>
              <a:rPr kumimoji="0" lang="es-ES" altLang="es-ES" sz="1100" b="0" i="0" u="none" strike="noStrike" cap="none" normalizeH="0" baseline="0" dirty="0" err="1">
                <a:ln>
                  <a:noFill/>
                </a:ln>
                <a:solidFill>
                  <a:srgbClr val="9CDCFE"/>
                </a:solidFill>
                <a:effectLst/>
                <a:latin typeface="Consolas" panose="020B0609020204030204" pitchFamily="49" charset="0"/>
              </a:rPr>
              <a:t>value</a:t>
            </a:r>
            <a:r>
              <a:rPr kumimoji="0" lang="es-ES" altLang="es-ES" sz="1100" b="0" i="0" u="none" strike="noStrike" cap="none" normalizeH="0" baseline="0" dirty="0">
                <a:ln>
                  <a:noFill/>
                </a:ln>
                <a:solidFill>
                  <a:srgbClr val="D4D4D4"/>
                </a:solidFill>
                <a:effectLst/>
                <a:latin typeface="Consolas" panose="020B0609020204030204" pitchFamily="49" charset="0"/>
              </a:rPr>
              <a:t>=</a:t>
            </a:r>
            <a:r>
              <a:rPr kumimoji="0" lang="es-ES" altLang="es-ES" sz="1100" b="0" i="0" u="none" strike="noStrike" cap="none" normalizeH="0" baseline="0" dirty="0">
                <a:ln>
                  <a:noFill/>
                </a:ln>
                <a:solidFill>
                  <a:srgbClr val="808080"/>
                </a:solidFill>
                <a:effectLst/>
                <a:latin typeface="Consolas" panose="020B0609020204030204" pitchFamily="49" charset="0"/>
              </a:rPr>
              <a:t>"</a:t>
            </a:r>
            <a:r>
              <a:rPr kumimoji="0" lang="es-ES" altLang="es-ES" sz="1100" b="0" i="0" u="none" strike="noStrike" cap="none" normalizeH="0" baseline="0" dirty="0">
                <a:ln>
                  <a:noFill/>
                </a:ln>
                <a:solidFill>
                  <a:srgbClr val="CE9178"/>
                </a:solidFill>
                <a:effectLst/>
                <a:latin typeface="Consolas" panose="020B0609020204030204" pitchFamily="49" charset="0"/>
              </a:rPr>
              <a:t>Py</a:t>
            </a:r>
            <a:r>
              <a:rPr kumimoji="0" lang="es-ES" altLang="es-ES" sz="1100" b="0" i="0" u="none" strike="noStrike" cap="none" normalizeH="0" baseline="0" dirty="0">
                <a:ln>
                  <a:noFill/>
                </a:ln>
                <a:solidFill>
                  <a:srgbClr val="808080"/>
                </a:solidFill>
                <a:effectLst/>
                <a:latin typeface="Consolas" panose="020B0609020204030204" pitchFamily="49" charset="0"/>
              </a:rPr>
              <a:t>"&gt;</a:t>
            </a:r>
            <a:r>
              <a:rPr kumimoji="0" lang="es-ES" altLang="es-ES" sz="1100" b="0" i="0" u="none" strike="noStrike" cap="none" normalizeH="0" baseline="0" dirty="0">
                <a:ln>
                  <a:noFill/>
                </a:ln>
                <a:solidFill>
                  <a:srgbClr val="FFFFFF"/>
                </a:solidFill>
                <a:effectLst/>
                <a:latin typeface="Consolas" panose="020B0609020204030204" pitchFamily="49" charset="0"/>
              </a:rPr>
              <a:t> Python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808080"/>
                </a:solidFill>
                <a:effectLst/>
                <a:latin typeface="Consolas" panose="020B0609020204030204" pitchFamily="49" charset="0"/>
              </a:rPr>
              <a:t>&lt;</a:t>
            </a:r>
            <a:r>
              <a:rPr kumimoji="0" lang="es-ES" altLang="es-ES" sz="1100" b="0" i="0" u="none" strike="noStrike" cap="none" normalizeH="0" baseline="0" dirty="0">
                <a:ln>
                  <a:noFill/>
                </a:ln>
                <a:solidFill>
                  <a:srgbClr val="569CD6"/>
                </a:solidFill>
                <a:effectLst/>
                <a:latin typeface="Consolas" panose="020B0609020204030204" pitchFamily="49" charset="0"/>
              </a:rPr>
              <a:t>input </a:t>
            </a:r>
            <a:r>
              <a:rPr kumimoji="0" lang="es-ES" altLang="es-ES" sz="1100" b="0" i="0" u="none" strike="noStrike" cap="none" normalizeH="0" baseline="0" dirty="0" err="1">
                <a:ln>
                  <a:noFill/>
                </a:ln>
                <a:solidFill>
                  <a:srgbClr val="9CDCFE"/>
                </a:solidFill>
                <a:effectLst/>
                <a:latin typeface="Consolas" panose="020B0609020204030204" pitchFamily="49" charset="0"/>
              </a:rPr>
              <a:t>type</a:t>
            </a:r>
            <a:r>
              <a:rPr kumimoji="0" lang="es-ES" altLang="es-ES" sz="1100" b="0" i="0" u="none" strike="noStrike" cap="none" normalizeH="0" baseline="0" dirty="0">
                <a:ln>
                  <a:noFill/>
                </a:ln>
                <a:solidFill>
                  <a:srgbClr val="D4D4D4"/>
                </a:solidFill>
                <a:effectLst/>
                <a:latin typeface="Consolas" panose="020B0609020204030204" pitchFamily="49" charset="0"/>
              </a:rPr>
              <a:t>=</a:t>
            </a:r>
            <a:r>
              <a:rPr kumimoji="0" lang="es-ES" altLang="es-ES" sz="1100" b="0" i="0" u="none" strike="noStrike" cap="none" normalizeH="0" baseline="0" dirty="0">
                <a:ln>
                  <a:noFill/>
                </a:ln>
                <a:solidFill>
                  <a:srgbClr val="808080"/>
                </a:solidFill>
                <a:effectLst/>
                <a:latin typeface="Consolas" panose="020B0609020204030204" pitchFamily="49" charset="0"/>
              </a:rPr>
              <a:t>"</a:t>
            </a:r>
            <a:r>
              <a:rPr kumimoji="0" lang="es-ES" altLang="es-ES" sz="1100" b="0" i="0" u="none" strike="noStrike" cap="none" normalizeH="0" baseline="0" dirty="0" err="1">
                <a:ln>
                  <a:noFill/>
                </a:ln>
                <a:solidFill>
                  <a:srgbClr val="CE9178"/>
                </a:solidFill>
                <a:effectLst/>
                <a:latin typeface="Consolas" panose="020B0609020204030204" pitchFamily="49" charset="0"/>
              </a:rPr>
              <a:t>checkbox</a:t>
            </a:r>
            <a:r>
              <a:rPr kumimoji="0" lang="es-ES" altLang="es-ES" sz="1100" b="0" i="0" u="none" strike="noStrike" cap="none" normalizeH="0" baseline="0" dirty="0">
                <a:ln>
                  <a:noFill/>
                </a:ln>
                <a:solidFill>
                  <a:srgbClr val="808080"/>
                </a:solidFill>
                <a:effectLst/>
                <a:latin typeface="Consolas" panose="020B0609020204030204" pitchFamily="49" charset="0"/>
              </a:rPr>
              <a:t>"</a:t>
            </a:r>
            <a:r>
              <a:rPr kumimoji="0" lang="es-ES" altLang="es-ES" sz="1100" b="0" i="0" u="none" strike="noStrike" cap="none" normalizeH="0" baseline="0" dirty="0">
                <a:ln>
                  <a:noFill/>
                </a:ln>
                <a:solidFill>
                  <a:srgbClr val="569CD6"/>
                </a:solidFill>
                <a:effectLst/>
                <a:latin typeface="Consolas" panose="020B0609020204030204" pitchFamily="49" charset="0"/>
              </a:rPr>
              <a:t> </a:t>
            </a:r>
            <a:r>
              <a:rPr kumimoji="0" lang="es-ES" altLang="es-ES" sz="1100" b="0" i="0" u="none" strike="noStrike" cap="none" normalizeH="0" baseline="0" dirty="0" err="1">
                <a:ln>
                  <a:noFill/>
                </a:ln>
                <a:solidFill>
                  <a:srgbClr val="9CDCFE"/>
                </a:solidFill>
                <a:effectLst/>
                <a:latin typeface="Consolas" panose="020B0609020204030204" pitchFamily="49" charset="0"/>
              </a:rPr>
              <a:t>name</a:t>
            </a:r>
            <a:r>
              <a:rPr kumimoji="0" lang="es-ES" altLang="es-ES" sz="1100" b="0" i="0" u="none" strike="noStrike" cap="none" normalizeH="0" baseline="0" dirty="0">
                <a:ln>
                  <a:noFill/>
                </a:ln>
                <a:solidFill>
                  <a:srgbClr val="D4D4D4"/>
                </a:solidFill>
                <a:effectLst/>
                <a:latin typeface="Consolas" panose="020B0609020204030204" pitchFamily="49" charset="0"/>
              </a:rPr>
              <a:t>=</a:t>
            </a:r>
            <a:r>
              <a:rPr kumimoji="0" lang="es-ES" altLang="es-ES" sz="1100" b="0" i="0" u="none" strike="noStrike" cap="none" normalizeH="0" baseline="0" dirty="0">
                <a:ln>
                  <a:noFill/>
                </a:ln>
                <a:solidFill>
                  <a:srgbClr val="808080"/>
                </a:solidFill>
                <a:effectLst/>
                <a:latin typeface="Consolas" panose="020B0609020204030204" pitchFamily="49" charset="0"/>
              </a:rPr>
              <a:t>"</a:t>
            </a:r>
            <a:r>
              <a:rPr kumimoji="0" lang="es-ES" altLang="es-ES" sz="1100" b="0" i="0" u="none" strike="noStrike" cap="none" normalizeH="0" baseline="0" dirty="0" err="1">
                <a:ln>
                  <a:noFill/>
                </a:ln>
                <a:solidFill>
                  <a:srgbClr val="CE9178"/>
                </a:solidFill>
                <a:effectLst/>
                <a:latin typeface="Consolas" panose="020B0609020204030204" pitchFamily="49" charset="0"/>
              </a:rPr>
              <a:t>php</a:t>
            </a:r>
            <a:r>
              <a:rPr kumimoji="0" lang="es-ES" altLang="es-ES" sz="1100" b="0" i="0" u="none" strike="noStrike" cap="none" normalizeH="0" baseline="0" dirty="0">
                <a:ln>
                  <a:noFill/>
                </a:ln>
                <a:solidFill>
                  <a:srgbClr val="808080"/>
                </a:solidFill>
                <a:effectLst/>
                <a:latin typeface="Consolas" panose="020B0609020204030204" pitchFamily="49" charset="0"/>
              </a:rPr>
              <a:t>"</a:t>
            </a:r>
            <a:r>
              <a:rPr kumimoji="0" lang="es-ES" altLang="es-ES" sz="1100" b="0" i="0" u="none" strike="noStrike" cap="none" normalizeH="0" baseline="0" dirty="0">
                <a:ln>
                  <a:noFill/>
                </a:ln>
                <a:solidFill>
                  <a:srgbClr val="569CD6"/>
                </a:solidFill>
                <a:effectLst/>
                <a:latin typeface="Consolas" panose="020B0609020204030204" pitchFamily="49" charset="0"/>
              </a:rPr>
              <a:t> </a:t>
            </a:r>
            <a:r>
              <a:rPr kumimoji="0" lang="es-ES" altLang="es-ES" sz="1100" b="0" i="0" u="none" strike="noStrike" cap="none" normalizeH="0" baseline="0" dirty="0" err="1">
                <a:ln>
                  <a:noFill/>
                </a:ln>
                <a:solidFill>
                  <a:srgbClr val="9CDCFE"/>
                </a:solidFill>
                <a:effectLst/>
                <a:latin typeface="Consolas" panose="020B0609020204030204" pitchFamily="49" charset="0"/>
              </a:rPr>
              <a:t>value</a:t>
            </a:r>
            <a:r>
              <a:rPr kumimoji="0" lang="es-ES" altLang="es-ES" sz="1100" b="0" i="0" u="none" strike="noStrike" cap="none" normalizeH="0" baseline="0" dirty="0">
                <a:ln>
                  <a:noFill/>
                </a:ln>
                <a:solidFill>
                  <a:srgbClr val="D4D4D4"/>
                </a:solidFill>
                <a:effectLst/>
                <a:latin typeface="Consolas" panose="020B0609020204030204" pitchFamily="49" charset="0"/>
              </a:rPr>
              <a:t>=</a:t>
            </a:r>
            <a:r>
              <a:rPr kumimoji="0" lang="es-ES" altLang="es-ES" sz="1100" b="0" i="0" u="none" strike="noStrike" cap="none" normalizeH="0" baseline="0" dirty="0">
                <a:ln>
                  <a:noFill/>
                </a:ln>
                <a:solidFill>
                  <a:srgbClr val="808080"/>
                </a:solidFill>
                <a:effectLst/>
                <a:latin typeface="Consolas" panose="020B0609020204030204" pitchFamily="49" charset="0"/>
              </a:rPr>
              <a:t>"</a:t>
            </a:r>
            <a:r>
              <a:rPr kumimoji="0" lang="es-ES" altLang="es-ES" sz="1100" b="0" i="0" u="none" strike="noStrike" cap="none" normalizeH="0" baseline="0" dirty="0">
                <a:ln>
                  <a:noFill/>
                </a:ln>
                <a:solidFill>
                  <a:srgbClr val="CE9178"/>
                </a:solidFill>
                <a:effectLst/>
                <a:latin typeface="Consolas" panose="020B0609020204030204" pitchFamily="49" charset="0"/>
              </a:rPr>
              <a:t>PHP</a:t>
            </a:r>
            <a:r>
              <a:rPr kumimoji="0" lang="es-ES" altLang="es-ES" sz="1100" b="0" i="0" u="none" strike="noStrike" cap="none" normalizeH="0" baseline="0" dirty="0">
                <a:ln>
                  <a:noFill/>
                </a:ln>
                <a:solidFill>
                  <a:srgbClr val="808080"/>
                </a:solidFill>
                <a:effectLst/>
                <a:latin typeface="Consolas" panose="020B0609020204030204" pitchFamily="49" charset="0"/>
              </a:rPr>
              <a:t>"&gt;</a:t>
            </a:r>
            <a:r>
              <a:rPr kumimoji="0" lang="es-ES" altLang="es-ES" sz="1100" b="0" i="0" u="none" strike="noStrike" cap="none" normalizeH="0" baseline="0" dirty="0">
                <a:ln>
                  <a:noFill/>
                </a:ln>
                <a:solidFill>
                  <a:srgbClr val="FFFFFF"/>
                </a:solidFill>
                <a:effectLst/>
                <a:latin typeface="Consolas" panose="020B0609020204030204" pitchFamily="49" charset="0"/>
              </a:rPr>
              <a:t> PHP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808080"/>
                </a:solidFill>
                <a:effectLst/>
                <a:latin typeface="Consolas" panose="020B0609020204030204" pitchFamily="49" charset="0"/>
              </a:rPr>
              <a:t>&lt;/</a:t>
            </a:r>
            <a:r>
              <a:rPr kumimoji="0" lang="es-ES" altLang="es-ES" sz="1100" b="0" i="0" u="none" strike="noStrike" cap="none" normalizeH="0" baseline="0" dirty="0">
                <a:ln>
                  <a:noFill/>
                </a:ln>
                <a:solidFill>
                  <a:srgbClr val="569CD6"/>
                </a:solidFill>
                <a:effectLst/>
                <a:latin typeface="Consolas" panose="020B0609020204030204" pitchFamily="49" charset="0"/>
              </a:rPr>
              <a:t>p</a:t>
            </a:r>
            <a:r>
              <a:rPr kumimoji="0" lang="es-ES" altLang="es-ES" sz="1100" b="0" i="0" u="none" strike="noStrike" cap="none" normalizeH="0" baseline="0" dirty="0">
                <a:ln>
                  <a:noFill/>
                </a:ln>
                <a:solidFill>
                  <a:srgbClr val="808080"/>
                </a:solidFill>
                <a:effectLst/>
                <a:latin typeface="Consolas" panose="020B0609020204030204" pitchFamily="49" charset="0"/>
              </a:rPr>
              <a:t>&gt;</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808080"/>
                </a:solidFill>
                <a:effectLst/>
                <a:latin typeface="Consolas" panose="020B0609020204030204" pitchFamily="49" charset="0"/>
              </a:rPr>
              <a:t>&lt;</a:t>
            </a:r>
            <a:r>
              <a:rPr kumimoji="0" lang="es-ES" altLang="es-ES" sz="1100" b="0" i="0" u="none" strike="noStrike" cap="none" normalizeH="0" baseline="0" dirty="0">
                <a:ln>
                  <a:noFill/>
                </a:ln>
                <a:solidFill>
                  <a:srgbClr val="569CD6"/>
                </a:solidFill>
                <a:effectLst/>
                <a:latin typeface="Consolas" panose="020B0609020204030204" pitchFamily="49" charset="0"/>
              </a:rPr>
              <a:t>p</a:t>
            </a:r>
            <a:r>
              <a:rPr kumimoji="0" lang="es-ES" altLang="es-ES" sz="1100" b="0" i="0" u="none" strike="noStrike" cap="none" normalizeH="0" baseline="0" dirty="0">
                <a:ln>
                  <a:noFill/>
                </a:ln>
                <a:solidFill>
                  <a:srgbClr val="80808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808080"/>
                </a:solidFill>
                <a:latin typeface="Consolas" panose="020B0609020204030204" pitchFamily="49" charset="0"/>
              </a:rPr>
              <a:t>       </a:t>
            </a:r>
            <a:r>
              <a:rPr kumimoji="0" lang="es-ES" altLang="es-ES" sz="1100" b="0" i="0" u="none" strike="noStrike" cap="none" normalizeH="0" baseline="0" dirty="0">
                <a:ln>
                  <a:noFill/>
                </a:ln>
                <a:solidFill>
                  <a:srgbClr val="808080"/>
                </a:solidFill>
                <a:effectLst/>
                <a:latin typeface="Consolas" panose="020B0609020204030204" pitchFamily="49" charset="0"/>
              </a:rPr>
              <a:t>&lt;</a:t>
            </a:r>
            <a:r>
              <a:rPr kumimoji="0" lang="es-ES" altLang="es-ES" sz="1100" b="0" i="0" u="none" strike="noStrike" cap="none" normalizeH="0" baseline="0" dirty="0">
                <a:ln>
                  <a:noFill/>
                </a:ln>
                <a:solidFill>
                  <a:srgbClr val="569CD6"/>
                </a:solidFill>
                <a:effectLst/>
                <a:latin typeface="Consolas" panose="020B0609020204030204" pitchFamily="49" charset="0"/>
              </a:rPr>
              <a:t>input </a:t>
            </a:r>
            <a:r>
              <a:rPr kumimoji="0" lang="es-ES" altLang="es-ES" sz="1100" b="0" i="0" u="none" strike="noStrike" cap="none" normalizeH="0" baseline="0" dirty="0" err="1">
                <a:ln>
                  <a:noFill/>
                </a:ln>
                <a:solidFill>
                  <a:srgbClr val="9CDCFE"/>
                </a:solidFill>
                <a:effectLst/>
                <a:latin typeface="Consolas" panose="020B0609020204030204" pitchFamily="49" charset="0"/>
              </a:rPr>
              <a:t>type</a:t>
            </a:r>
            <a:r>
              <a:rPr kumimoji="0" lang="es-ES" altLang="es-ES" sz="1100" b="0" i="0" u="none" strike="noStrike" cap="none" normalizeH="0" baseline="0" dirty="0">
                <a:ln>
                  <a:noFill/>
                </a:ln>
                <a:solidFill>
                  <a:srgbClr val="D4D4D4"/>
                </a:solidFill>
                <a:effectLst/>
                <a:latin typeface="Consolas" panose="020B0609020204030204" pitchFamily="49" charset="0"/>
              </a:rPr>
              <a:t>=</a:t>
            </a:r>
            <a:r>
              <a:rPr kumimoji="0" lang="es-ES" altLang="es-ES" sz="1100" b="0" i="0" u="none" strike="noStrike" cap="none" normalizeH="0" baseline="0" dirty="0">
                <a:ln>
                  <a:noFill/>
                </a:ln>
                <a:solidFill>
                  <a:srgbClr val="808080"/>
                </a:solidFill>
                <a:effectLst/>
                <a:latin typeface="Consolas" panose="020B0609020204030204" pitchFamily="49" charset="0"/>
              </a:rPr>
              <a:t>"</a:t>
            </a:r>
            <a:r>
              <a:rPr kumimoji="0" lang="es-ES" altLang="es-ES" sz="1100" b="0" i="0" u="none" strike="noStrike" cap="none" normalizeH="0" baseline="0" dirty="0" err="1">
                <a:ln>
                  <a:noFill/>
                </a:ln>
                <a:solidFill>
                  <a:srgbClr val="CE9178"/>
                </a:solidFill>
                <a:effectLst/>
                <a:latin typeface="Consolas" panose="020B0609020204030204" pitchFamily="49" charset="0"/>
              </a:rPr>
              <a:t>submit</a:t>
            </a:r>
            <a:r>
              <a:rPr kumimoji="0" lang="es-ES" altLang="es-ES" sz="1100" b="0" i="0" u="none" strike="noStrike" cap="none" normalizeH="0" baseline="0" dirty="0">
                <a:ln>
                  <a:noFill/>
                </a:ln>
                <a:solidFill>
                  <a:srgbClr val="808080"/>
                </a:solidFill>
                <a:effectLst/>
                <a:latin typeface="Consolas" panose="020B0609020204030204" pitchFamily="49" charset="0"/>
              </a:rPr>
              <a:t>"</a:t>
            </a:r>
            <a:r>
              <a:rPr kumimoji="0" lang="es-ES" altLang="es-ES" sz="1100" b="0" i="0" u="none" strike="noStrike" cap="none" normalizeH="0" baseline="0" dirty="0">
                <a:ln>
                  <a:noFill/>
                </a:ln>
                <a:solidFill>
                  <a:srgbClr val="569CD6"/>
                </a:solidFill>
                <a:effectLst/>
                <a:latin typeface="Consolas" panose="020B0609020204030204" pitchFamily="49" charset="0"/>
              </a:rPr>
              <a:t> </a:t>
            </a:r>
            <a:r>
              <a:rPr kumimoji="0" lang="es-ES" altLang="es-ES" sz="1100" b="0" i="0" u="none" strike="noStrike" cap="none" normalizeH="0" baseline="0" dirty="0" err="1">
                <a:ln>
                  <a:noFill/>
                </a:ln>
                <a:solidFill>
                  <a:srgbClr val="9CDCFE"/>
                </a:solidFill>
                <a:effectLst/>
                <a:latin typeface="Consolas" panose="020B0609020204030204" pitchFamily="49" charset="0"/>
              </a:rPr>
              <a:t>value</a:t>
            </a:r>
            <a:r>
              <a:rPr kumimoji="0" lang="es-ES" altLang="es-ES" sz="1100" b="0" i="0" u="none" strike="noStrike" cap="none" normalizeH="0" baseline="0" dirty="0">
                <a:ln>
                  <a:noFill/>
                </a:ln>
                <a:solidFill>
                  <a:srgbClr val="D4D4D4"/>
                </a:solidFill>
                <a:effectLst/>
                <a:latin typeface="Consolas" panose="020B0609020204030204" pitchFamily="49" charset="0"/>
              </a:rPr>
              <a:t>=</a:t>
            </a:r>
            <a:r>
              <a:rPr kumimoji="0" lang="es-ES" altLang="es-ES" sz="1100" b="0" i="0" u="none" strike="noStrike" cap="none" normalizeH="0" baseline="0" dirty="0">
                <a:ln>
                  <a:noFill/>
                </a:ln>
                <a:solidFill>
                  <a:srgbClr val="808080"/>
                </a:solidFill>
                <a:effectLst/>
                <a:latin typeface="Consolas" panose="020B0609020204030204" pitchFamily="49" charset="0"/>
              </a:rPr>
              <a:t>"</a:t>
            </a:r>
            <a:r>
              <a:rPr kumimoji="0" lang="es-ES" altLang="es-ES" sz="1100" b="0" i="0" u="none" strike="noStrike" cap="none" normalizeH="0" baseline="0" dirty="0">
                <a:ln>
                  <a:noFill/>
                </a:ln>
                <a:solidFill>
                  <a:srgbClr val="CE9178"/>
                </a:solidFill>
                <a:effectLst/>
                <a:latin typeface="Consolas" panose="020B0609020204030204" pitchFamily="49" charset="0"/>
              </a:rPr>
              <a:t>Enviar</a:t>
            </a:r>
            <a:r>
              <a:rPr kumimoji="0" lang="es-ES" altLang="es-ES" sz="1100" b="0" i="0" u="none" strike="noStrike" cap="none" normalizeH="0" baseline="0" dirty="0">
                <a:ln>
                  <a:noFill/>
                </a:ln>
                <a:solidFill>
                  <a:srgbClr val="80808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808080"/>
                </a:solidFill>
                <a:latin typeface="Consolas" panose="020B0609020204030204" pitchFamily="49" charset="0"/>
              </a:rPr>
              <a:t>     </a:t>
            </a:r>
            <a:r>
              <a:rPr kumimoji="0" lang="es-ES" altLang="es-ES" sz="1100" b="0" i="0" u="none" strike="noStrike" cap="none" normalizeH="0" baseline="0" dirty="0">
                <a:ln>
                  <a:noFill/>
                </a:ln>
                <a:solidFill>
                  <a:srgbClr val="808080"/>
                </a:solidFill>
                <a:effectLst/>
                <a:latin typeface="Consolas" panose="020B0609020204030204" pitchFamily="49" charset="0"/>
              </a:rPr>
              <a:t>&lt;/</a:t>
            </a:r>
            <a:r>
              <a:rPr kumimoji="0" lang="es-ES" altLang="es-ES" sz="1100" b="0" i="0" u="none" strike="noStrike" cap="none" normalizeH="0" baseline="0" dirty="0">
                <a:ln>
                  <a:noFill/>
                </a:ln>
                <a:solidFill>
                  <a:srgbClr val="569CD6"/>
                </a:solidFill>
                <a:effectLst/>
                <a:latin typeface="Consolas" panose="020B0609020204030204" pitchFamily="49" charset="0"/>
              </a:rPr>
              <a:t>p</a:t>
            </a:r>
            <a:r>
              <a:rPr kumimoji="0" lang="es-ES" altLang="es-ES" sz="1100" b="0" i="0" u="none" strike="noStrike" cap="none" normalizeH="0" baseline="0" dirty="0">
                <a:ln>
                  <a:noFill/>
                </a:ln>
                <a:solidFill>
                  <a:srgbClr val="808080"/>
                </a:solidFill>
                <a:effectLst/>
                <a:latin typeface="Consolas" panose="020B0609020204030204" pitchFamily="49" charset="0"/>
              </a:rPr>
              <a:t>&gt;</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808080"/>
                </a:solidFill>
                <a:effectLst/>
                <a:latin typeface="Consolas" panose="020B0609020204030204" pitchFamily="49" charset="0"/>
              </a:rPr>
              <a:t>&lt;/</a:t>
            </a:r>
            <a:r>
              <a:rPr kumimoji="0" lang="es-ES" altLang="es-ES" sz="1100" b="0" i="0" u="none" strike="noStrike" cap="none" normalizeH="0" baseline="0" dirty="0" err="1">
                <a:ln>
                  <a:noFill/>
                </a:ln>
                <a:solidFill>
                  <a:srgbClr val="569CD6"/>
                </a:solidFill>
                <a:effectLst/>
                <a:latin typeface="Consolas" panose="020B0609020204030204" pitchFamily="49" charset="0"/>
              </a:rPr>
              <a:t>form</a:t>
            </a:r>
            <a:r>
              <a:rPr kumimoji="0" lang="es-ES" altLang="es-ES" sz="1100" b="0" i="0" u="none" strike="noStrike" cap="none" normalizeH="0" baseline="0" dirty="0">
                <a:ln>
                  <a:noFill/>
                </a:ln>
                <a:solidFill>
                  <a:srgbClr val="808080"/>
                </a:solidFill>
                <a:effectLst/>
                <a:latin typeface="Consolas" panose="020B0609020204030204" pitchFamily="49" charset="0"/>
              </a:rPr>
              <a:t>&gt;</a:t>
            </a:r>
            <a:r>
              <a:rPr kumimoji="0" lang="es-ES" altLang="es-ES" sz="1100" b="0" i="0" u="none" strike="noStrike" cap="none" normalizeH="0" baseline="0" dirty="0">
                <a:ln>
                  <a:noFill/>
                </a:ln>
                <a:solidFill>
                  <a:schemeClr val="tx1"/>
                </a:solidFill>
                <a:effectLst/>
              </a:rPr>
              <a:t> </a:t>
            </a:r>
            <a:endParaRPr kumimoji="0" lang="es-ES" altLang="es-ES" sz="1100" b="0" i="0" u="none" strike="noStrike" cap="none" normalizeH="0" baseline="0" dirty="0">
              <a:ln>
                <a:noFill/>
              </a:ln>
              <a:solidFill>
                <a:schemeClr val="tx1"/>
              </a:solidFill>
              <a:effectLst/>
              <a:latin typeface="Arial" panose="020B0604020202020204" pitchFamily="34" charset="0"/>
            </a:endParaRPr>
          </a:p>
        </p:txBody>
      </p:sp>
      <p:pic>
        <p:nvPicPr>
          <p:cNvPr id="12" name="Imagen 11">
            <a:extLst>
              <a:ext uri="{FF2B5EF4-FFF2-40B4-BE49-F238E27FC236}">
                <a16:creationId xmlns:a16="http://schemas.microsoft.com/office/drawing/2014/main" id="{CD0CB101-39B7-8662-BD18-A357598FF407}"/>
              </a:ext>
            </a:extLst>
          </p:cNvPr>
          <p:cNvPicPr>
            <a:picLocks noChangeAspect="1"/>
          </p:cNvPicPr>
          <p:nvPr/>
        </p:nvPicPr>
        <p:blipFill>
          <a:blip r:embed="rId2"/>
          <a:stretch>
            <a:fillRect/>
          </a:stretch>
        </p:blipFill>
        <p:spPr>
          <a:xfrm>
            <a:off x="5148064" y="2237509"/>
            <a:ext cx="3707424" cy="1775315"/>
          </a:xfrm>
          <a:prstGeom prst="rect">
            <a:avLst/>
          </a:prstGeom>
        </p:spPr>
      </p:pic>
    </p:spTree>
    <p:extLst>
      <p:ext uri="{BB962C8B-B14F-4D97-AF65-F5344CB8AC3E}">
        <p14:creationId xmlns:p14="http://schemas.microsoft.com/office/powerpoint/2010/main" val="829502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26</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51272" y="33645"/>
            <a:ext cx="8640960" cy="1625803"/>
          </a:xfrm>
        </p:spPr>
        <p:txBody>
          <a:bodyPr/>
          <a:lstStyle/>
          <a:p>
            <a:r>
              <a:rPr lang="es-ES" sz="1600" b="1" dirty="0"/>
              <a:t>Ejemplo de recogida de varias casillas de verificación</a:t>
            </a:r>
          </a:p>
          <a:p>
            <a:endParaRPr lang="es-ES" sz="1600" b="1" dirty="0"/>
          </a:p>
          <a:p>
            <a:r>
              <a:rPr lang="es-ES" sz="1600" dirty="0"/>
              <a:t>En este caso la validación consistirá únicamente en comprobar si se ha recibido un valor no vacío que no corresponde al valor del control en el formulario ("PHP" o "Py", en este caso). Ambos bloques </a:t>
            </a:r>
            <a:r>
              <a:rPr lang="es-ES" sz="1600" dirty="0" err="1"/>
              <a:t>if</a:t>
            </a:r>
            <a:r>
              <a:rPr lang="es-ES" sz="1600" dirty="0"/>
              <a:t> ... </a:t>
            </a:r>
            <a:r>
              <a:rPr lang="es-ES" sz="1600" dirty="0" err="1"/>
              <a:t>else</a:t>
            </a:r>
            <a:r>
              <a:rPr lang="es-ES" sz="1600" dirty="0"/>
              <a:t> ... son muy parecidos.</a:t>
            </a:r>
          </a:p>
          <a:p>
            <a:r>
              <a:rPr lang="es-ES" sz="1600" dirty="0"/>
              <a:t>Si cada uno de los valores recibidos no es vacío ni corresponde al valor enviado por el control en el formulario:</a:t>
            </a:r>
          </a:p>
        </p:txBody>
      </p:sp>
      <p:sp>
        <p:nvSpPr>
          <p:cNvPr id="2" name="Rectangle 1">
            <a:extLst>
              <a:ext uri="{FF2B5EF4-FFF2-40B4-BE49-F238E27FC236}">
                <a16:creationId xmlns:a16="http://schemas.microsoft.com/office/drawing/2014/main" id="{04DC74FB-1E8A-16A2-A69B-24893B1C8B4F}"/>
              </a:ext>
            </a:extLst>
          </p:cNvPr>
          <p:cNvSpPr>
            <a:spLocks noChangeArrowheads="1"/>
          </p:cNvSpPr>
          <p:nvPr/>
        </p:nvSpPr>
        <p:spPr bwMode="auto">
          <a:xfrm>
            <a:off x="251520" y="2471723"/>
            <a:ext cx="7263527" cy="2200602"/>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6A9955"/>
                </a:solidFill>
                <a:effectLst/>
                <a:latin typeface="Consolas" panose="020B0609020204030204" pitchFamily="49" charset="0"/>
              </a:rPr>
              <a:t>// Validación de datos y generación de avisos</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err="1">
                <a:ln>
                  <a:noFill/>
                </a:ln>
                <a:solidFill>
                  <a:srgbClr val="C586C0"/>
                </a:solidFill>
                <a:effectLst/>
                <a:latin typeface="Consolas" panose="020B0609020204030204" pitchFamily="49" charset="0"/>
              </a:rPr>
              <a:t>if</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python</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CE9178"/>
                </a:solidFill>
                <a:effectLst/>
                <a:latin typeface="Consolas" panose="020B0609020204030204" pitchFamily="49" charset="0"/>
              </a:rPr>
              <a:t>"Py"</a:t>
            </a:r>
            <a:r>
              <a:rPr kumimoji="0" lang="es-ES" altLang="es-ES" sz="1100" b="0" i="0" u="none" strike="noStrike" cap="none" normalizeH="0" baseline="0" dirty="0">
                <a:ln>
                  <a:noFill/>
                </a:ln>
                <a:solidFill>
                  <a:srgbClr val="FFFFFF"/>
                </a:solidFill>
                <a:effectLst/>
                <a:latin typeface="Consolas" panose="020B0609020204030204" pitchFamily="49" charset="0"/>
              </a:rPr>
              <a:t> &amp;&amp;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python</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CE9178"/>
                </a:solidFill>
                <a:effectLst/>
                <a:latin typeface="Consolas" panose="020B0609020204030204" pitchFamily="49" charset="0"/>
              </a:rPr>
              <a:t>""</a:t>
            </a:r>
            <a:r>
              <a:rPr kumimoji="0" lang="es-ES" altLang="es-ES" sz="11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err="1">
                <a:ln>
                  <a:noFill/>
                </a:ln>
                <a:solidFill>
                  <a:srgbClr val="DCDCAA"/>
                </a:solidFill>
                <a:effectLst/>
                <a:latin typeface="Consolas" panose="020B0609020204030204" pitchFamily="49" charset="0"/>
              </a:rPr>
              <a:t>print</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CE9178"/>
                </a:solidFill>
                <a:effectLst/>
                <a:latin typeface="Consolas" panose="020B0609020204030204" pitchFamily="49" charset="0"/>
              </a:rPr>
              <a:t>" &lt;p </a:t>
            </a:r>
            <a:r>
              <a:rPr kumimoji="0" lang="es-ES" altLang="es-ES" sz="1100" b="0" i="0" u="none" strike="noStrike" cap="none" normalizeH="0" baseline="0" dirty="0" err="1">
                <a:ln>
                  <a:noFill/>
                </a:ln>
                <a:solidFill>
                  <a:srgbClr val="CE9178"/>
                </a:solidFill>
                <a:effectLst/>
                <a:latin typeface="Consolas" panose="020B0609020204030204" pitchFamily="49" charset="0"/>
              </a:rPr>
              <a:t>class</a:t>
            </a:r>
            <a:r>
              <a:rPr kumimoji="0" lang="es-ES" altLang="es-ES" sz="1100" b="0" i="0" u="none" strike="noStrike" cap="none" normalizeH="0" baseline="0" dirty="0">
                <a:ln>
                  <a:noFill/>
                </a:ln>
                <a:solidFill>
                  <a:srgbClr val="CE9178"/>
                </a:solidFill>
                <a:effectLst/>
                <a:latin typeface="Consolas" panose="020B0609020204030204" pitchFamily="49" charset="0"/>
              </a:rPr>
              <a:t>=\"aviso\"&gt;Por favor, indique si sabe programar o no en Python.&lt;/p&gt;\n"</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err="1">
                <a:ln>
                  <a:noFill/>
                </a:ln>
                <a:solidFill>
                  <a:srgbClr val="DCDCAA"/>
                </a:solidFill>
                <a:effectLst/>
                <a:latin typeface="Consolas" panose="020B0609020204030204" pitchFamily="49" charset="0"/>
              </a:rPr>
              <a:t>print</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CE9178"/>
                </a:solidFill>
                <a:effectLst/>
                <a:latin typeface="Consolas" panose="020B0609020204030204" pitchFamily="49" charset="0"/>
              </a:rPr>
              <a:t>"\n"</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C586C0"/>
                </a:solidFill>
                <a:effectLst/>
                <a:latin typeface="Consolas" panose="020B0609020204030204" pitchFamily="49" charset="0"/>
              </a:rPr>
              <a:t>else</a:t>
            </a:r>
            <a:r>
              <a:rPr kumimoji="0" lang="es-ES" altLang="es-ES" sz="11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pythonOk</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569CD6"/>
                </a:solidFill>
                <a:effectLst/>
                <a:latin typeface="Consolas" panose="020B0609020204030204" pitchFamily="49" charset="0"/>
              </a:rPr>
              <a:t>true</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err="1">
                <a:ln>
                  <a:noFill/>
                </a:ln>
                <a:solidFill>
                  <a:srgbClr val="C586C0"/>
                </a:solidFill>
                <a:effectLst/>
                <a:latin typeface="Consolas" panose="020B0609020204030204" pitchFamily="49" charset="0"/>
              </a:rPr>
              <a:t>if</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php</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CE9178"/>
                </a:solidFill>
                <a:effectLst/>
                <a:latin typeface="Consolas" panose="020B0609020204030204" pitchFamily="49" charset="0"/>
              </a:rPr>
              <a:t>"PHP"</a:t>
            </a:r>
            <a:r>
              <a:rPr kumimoji="0" lang="es-ES" altLang="es-ES" sz="1100" b="0" i="0" u="none" strike="noStrike" cap="none" normalizeH="0" baseline="0" dirty="0">
                <a:ln>
                  <a:noFill/>
                </a:ln>
                <a:solidFill>
                  <a:srgbClr val="FFFFFF"/>
                </a:solidFill>
                <a:effectLst/>
                <a:latin typeface="Consolas" panose="020B0609020204030204" pitchFamily="49" charset="0"/>
              </a:rPr>
              <a:t> &amp;&amp;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php</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CE9178"/>
                </a:solidFill>
                <a:effectLst/>
                <a:latin typeface="Consolas" panose="020B0609020204030204" pitchFamily="49" charset="0"/>
              </a:rPr>
              <a:t>""</a:t>
            </a:r>
            <a:r>
              <a:rPr kumimoji="0" lang="es-ES" altLang="es-ES" sz="11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err="1">
                <a:ln>
                  <a:noFill/>
                </a:ln>
                <a:solidFill>
                  <a:srgbClr val="DCDCAA"/>
                </a:solidFill>
                <a:effectLst/>
                <a:latin typeface="Consolas" panose="020B0609020204030204" pitchFamily="49" charset="0"/>
              </a:rPr>
              <a:t>print</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CE9178"/>
                </a:solidFill>
                <a:effectLst/>
                <a:latin typeface="Consolas" panose="020B0609020204030204" pitchFamily="49" charset="0"/>
              </a:rPr>
              <a:t>" &lt;p </a:t>
            </a:r>
            <a:r>
              <a:rPr kumimoji="0" lang="es-ES" altLang="es-ES" sz="1100" b="0" i="0" u="none" strike="noStrike" cap="none" normalizeH="0" baseline="0" dirty="0" err="1">
                <a:ln>
                  <a:noFill/>
                </a:ln>
                <a:solidFill>
                  <a:srgbClr val="CE9178"/>
                </a:solidFill>
                <a:effectLst/>
                <a:latin typeface="Consolas" panose="020B0609020204030204" pitchFamily="49" charset="0"/>
              </a:rPr>
              <a:t>class</a:t>
            </a:r>
            <a:r>
              <a:rPr kumimoji="0" lang="es-ES" altLang="es-ES" sz="1100" b="0" i="0" u="none" strike="noStrike" cap="none" normalizeH="0" baseline="0" dirty="0">
                <a:ln>
                  <a:noFill/>
                </a:ln>
                <a:solidFill>
                  <a:srgbClr val="CE9178"/>
                </a:solidFill>
                <a:effectLst/>
                <a:latin typeface="Consolas" panose="020B0609020204030204" pitchFamily="49" charset="0"/>
              </a:rPr>
              <a:t>=\"aviso\"&gt;Por favor, indique si sabe programar o no en PHP.&lt;/p&gt;\n"</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err="1">
                <a:ln>
                  <a:noFill/>
                </a:ln>
                <a:solidFill>
                  <a:srgbClr val="DCDCAA"/>
                </a:solidFill>
                <a:effectLst/>
                <a:latin typeface="Consolas" panose="020B0609020204030204" pitchFamily="49" charset="0"/>
              </a:rPr>
              <a:t>print</a:t>
            </a: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a:ln>
                  <a:noFill/>
                </a:ln>
                <a:solidFill>
                  <a:srgbClr val="CE9178"/>
                </a:solidFill>
                <a:effectLst/>
                <a:latin typeface="Consolas" panose="020B0609020204030204" pitchFamily="49" charset="0"/>
              </a:rPr>
              <a:t>"\n"</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FFFFFF"/>
                </a:solidFill>
                <a:effectLst/>
                <a:latin typeface="Consolas" panose="020B0609020204030204" pitchFamily="49" charset="0"/>
              </a:rPr>
              <a:t>} </a:t>
            </a:r>
            <a:r>
              <a:rPr kumimoji="0" lang="es-ES" altLang="es-ES" sz="1100" b="0" i="0" u="none" strike="noStrike" cap="none" normalizeH="0" baseline="0" dirty="0" err="1">
                <a:ln>
                  <a:noFill/>
                </a:ln>
                <a:solidFill>
                  <a:srgbClr val="C586C0"/>
                </a:solidFill>
                <a:effectLst/>
                <a:latin typeface="Consolas" panose="020B0609020204030204" pitchFamily="49" charset="0"/>
              </a:rPr>
              <a:t>else</a:t>
            </a:r>
            <a:r>
              <a:rPr kumimoji="0" lang="es-ES" altLang="es-ES" sz="11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100" dirty="0">
                <a:solidFill>
                  <a:srgbClr val="FFFFFF"/>
                </a:solidFill>
                <a:latin typeface="Consolas" panose="020B0609020204030204" pitchFamily="49" charset="0"/>
              </a:rPr>
              <a:t>    </a:t>
            </a:r>
            <a:r>
              <a:rPr kumimoji="0" lang="es-ES" altLang="es-ES" sz="1100" b="0" i="0" u="none" strike="noStrike" cap="none" normalizeH="0" baseline="0" dirty="0">
                <a:ln>
                  <a:noFill/>
                </a:ln>
                <a:solidFill>
                  <a:srgbClr val="9CDCFE"/>
                </a:solidFill>
                <a:effectLst/>
                <a:latin typeface="Consolas" panose="020B0609020204030204" pitchFamily="49" charset="0"/>
              </a:rPr>
              <a:t>$</a:t>
            </a:r>
            <a:r>
              <a:rPr kumimoji="0" lang="es-ES" altLang="es-ES" sz="1100" b="0" i="0" u="none" strike="noStrike" cap="none" normalizeH="0" baseline="0" dirty="0" err="1">
                <a:ln>
                  <a:noFill/>
                </a:ln>
                <a:solidFill>
                  <a:srgbClr val="9CDCFE"/>
                </a:solidFill>
                <a:effectLst/>
                <a:latin typeface="Consolas" panose="020B0609020204030204" pitchFamily="49" charset="0"/>
              </a:rPr>
              <a:t>phpOk</a:t>
            </a:r>
            <a:r>
              <a:rPr kumimoji="0" lang="es-ES" altLang="es-ES" sz="1100" b="0" i="0" u="none" strike="noStrike" cap="none" normalizeH="0" baseline="0" dirty="0">
                <a:ln>
                  <a:noFill/>
                </a:ln>
                <a:solidFill>
                  <a:srgbClr val="FFFFFF"/>
                </a:solidFill>
                <a:effectLst/>
                <a:latin typeface="Consolas" panose="020B0609020204030204" pitchFamily="49" charset="0"/>
              </a:rPr>
              <a:t> = </a:t>
            </a:r>
            <a:r>
              <a:rPr kumimoji="0" lang="es-ES" altLang="es-ES" sz="1100" b="0" i="0" u="none" strike="noStrike" cap="none" normalizeH="0" baseline="0" dirty="0">
                <a:ln>
                  <a:noFill/>
                </a:ln>
                <a:solidFill>
                  <a:srgbClr val="569CD6"/>
                </a:solidFill>
                <a:effectLst/>
                <a:latin typeface="Consolas" panose="020B0609020204030204" pitchFamily="49" charset="0"/>
              </a:rPr>
              <a:t>true</a:t>
            </a:r>
            <a:r>
              <a:rPr kumimoji="0" lang="es-ES" altLang="es-ES" sz="11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100" b="0" i="0" u="none" strike="noStrike" cap="none" normalizeH="0" baseline="0" dirty="0">
                <a:ln>
                  <a:noFill/>
                </a:ln>
                <a:solidFill>
                  <a:srgbClr val="FFFFFF"/>
                </a:solidFill>
                <a:effectLst/>
                <a:latin typeface="Consolas" panose="020B0609020204030204" pitchFamily="49" charset="0"/>
              </a:rPr>
              <a:t>}</a:t>
            </a:r>
            <a:r>
              <a:rPr kumimoji="0" lang="es-ES" altLang="es-ES" sz="1100" b="0" i="0" u="none" strike="noStrike" cap="none" normalizeH="0" baseline="0" dirty="0">
                <a:ln>
                  <a:noFill/>
                </a:ln>
                <a:solidFill>
                  <a:schemeClr val="tx1"/>
                </a:solidFill>
                <a:effectLst/>
              </a:rPr>
              <a:t> </a:t>
            </a:r>
            <a:endParaRPr kumimoji="0" lang="es-ES" altLang="es-E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0095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27</a:t>
            </a:fld>
            <a:endParaRPr lang="es-ES" dirty="0"/>
          </a:p>
        </p:txBody>
      </p:sp>
      <p:sp>
        <p:nvSpPr>
          <p:cNvPr id="6" name="Marcador de texto 5">
            <a:extLst>
              <a:ext uri="{FF2B5EF4-FFF2-40B4-BE49-F238E27FC236}">
                <a16:creationId xmlns:a16="http://schemas.microsoft.com/office/drawing/2014/main" id="{556A9302-4D8C-11C5-0E20-56F20F84A1D6}"/>
              </a:ext>
            </a:extLst>
          </p:cNvPr>
          <p:cNvSpPr>
            <a:spLocks noGrp="1"/>
          </p:cNvSpPr>
          <p:nvPr>
            <p:ph type="body" idx="1"/>
          </p:nvPr>
        </p:nvSpPr>
        <p:spPr>
          <a:xfrm>
            <a:off x="0" y="987574"/>
            <a:ext cx="1656184" cy="550090"/>
          </a:xfrm>
        </p:spPr>
        <p:txBody>
          <a:bodyPr/>
          <a:lstStyle/>
          <a:p>
            <a:r>
              <a:rPr lang="es-ES" sz="1600" dirty="0"/>
              <a:t>El proceso de recogida de datos completo podría ser el siguiente:</a:t>
            </a:r>
          </a:p>
        </p:txBody>
      </p:sp>
      <p:sp>
        <p:nvSpPr>
          <p:cNvPr id="7" name="Rectangle 1">
            <a:extLst>
              <a:ext uri="{FF2B5EF4-FFF2-40B4-BE49-F238E27FC236}">
                <a16:creationId xmlns:a16="http://schemas.microsoft.com/office/drawing/2014/main" id="{4CD3BF64-27B2-4053-3AFF-81633D422F68}"/>
              </a:ext>
            </a:extLst>
          </p:cNvPr>
          <p:cNvSpPr>
            <a:spLocks noChangeArrowheads="1"/>
          </p:cNvSpPr>
          <p:nvPr/>
        </p:nvSpPr>
        <p:spPr bwMode="auto">
          <a:xfrm>
            <a:off x="1936235" y="78760"/>
            <a:ext cx="7128792" cy="4985980"/>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a:ln>
                  <a:noFill/>
                </a:ln>
                <a:solidFill>
                  <a:srgbClr val="6A9955"/>
                </a:solidFill>
                <a:effectLst/>
                <a:latin typeface="Consolas" panose="020B0609020204030204" pitchFamily="49" charset="0"/>
              </a:rPr>
              <a:t>// Variables que recogen los datos</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a:ln>
                  <a:noFill/>
                </a:ln>
                <a:solidFill>
                  <a:srgbClr val="9CDCFE"/>
                </a:solidFill>
                <a:effectLst/>
                <a:latin typeface="Consolas" panose="020B0609020204030204" pitchFamily="49" charset="0"/>
              </a:rPr>
              <a:t>$</a:t>
            </a:r>
            <a:r>
              <a:rPr kumimoji="0" lang="es-ES" altLang="es-ES" sz="900" b="0" i="0" u="none" strike="noStrike" cap="none" normalizeH="0" baseline="0" dirty="0" err="1">
                <a:ln>
                  <a:noFill/>
                </a:ln>
                <a:solidFill>
                  <a:srgbClr val="9CDCFE"/>
                </a:solidFill>
                <a:effectLst/>
                <a:latin typeface="Consolas" panose="020B0609020204030204" pitchFamily="49" charset="0"/>
              </a:rPr>
              <a:t>python</a:t>
            </a:r>
            <a:r>
              <a:rPr kumimoji="0" lang="es-ES" altLang="es-ES" sz="900" b="0" i="0" u="none" strike="noStrike" cap="none" normalizeH="0" baseline="0" dirty="0">
                <a:ln>
                  <a:noFill/>
                </a:ln>
                <a:solidFill>
                  <a:srgbClr val="FFFFFF"/>
                </a:solidFill>
                <a:effectLst/>
                <a:latin typeface="Consolas" panose="020B0609020204030204" pitchFamily="49" charset="0"/>
              </a:rPr>
              <a:t> = </a:t>
            </a:r>
            <a:r>
              <a:rPr kumimoji="0" lang="es-ES" altLang="es-ES" sz="900" b="0" i="0" u="none" strike="noStrike" cap="none" normalizeH="0" baseline="0" dirty="0">
                <a:ln>
                  <a:noFill/>
                </a:ln>
                <a:solidFill>
                  <a:srgbClr val="DCDCAA"/>
                </a:solidFill>
                <a:effectLst/>
                <a:latin typeface="Consolas" panose="020B0609020204030204" pitchFamily="49" charset="0"/>
              </a:rPr>
              <a:t>recoge</a:t>
            </a:r>
            <a:r>
              <a:rPr kumimoji="0" lang="es-ES" altLang="es-ES" sz="900" b="0" i="0" u="none" strike="noStrike" cap="none" normalizeH="0" baseline="0" dirty="0">
                <a:ln>
                  <a:noFill/>
                </a:ln>
                <a:solidFill>
                  <a:srgbClr val="FFFFFF"/>
                </a:solidFill>
                <a:effectLst/>
                <a:latin typeface="Consolas" panose="020B0609020204030204" pitchFamily="49" charset="0"/>
              </a:rPr>
              <a:t>(</a:t>
            </a:r>
            <a:r>
              <a:rPr kumimoji="0" lang="es-ES" altLang="es-ES" sz="900" b="0" i="0" u="none" strike="noStrike" cap="none" normalizeH="0" baseline="0" dirty="0">
                <a:ln>
                  <a:noFill/>
                </a:ln>
                <a:solidFill>
                  <a:srgbClr val="CE9178"/>
                </a:solidFill>
                <a:effectLst/>
                <a:latin typeface="Consolas" panose="020B0609020204030204" pitchFamily="49" charset="0"/>
              </a:rPr>
              <a:t>"</a:t>
            </a:r>
            <a:r>
              <a:rPr kumimoji="0" lang="es-ES" altLang="es-ES" sz="900" b="0" i="0" u="none" strike="noStrike" cap="none" normalizeH="0" baseline="0" dirty="0" err="1">
                <a:ln>
                  <a:noFill/>
                </a:ln>
                <a:solidFill>
                  <a:srgbClr val="CE9178"/>
                </a:solidFill>
                <a:effectLst/>
                <a:latin typeface="Consolas" panose="020B0609020204030204" pitchFamily="49" charset="0"/>
              </a:rPr>
              <a:t>python</a:t>
            </a:r>
            <a:r>
              <a:rPr kumimoji="0" lang="es-ES" altLang="es-ES" sz="900" b="0" i="0" u="none" strike="noStrike" cap="none" normalizeH="0" baseline="0" dirty="0">
                <a:ln>
                  <a:noFill/>
                </a:ln>
                <a:solidFill>
                  <a:srgbClr val="CE9178"/>
                </a:solidFill>
                <a:effectLst/>
                <a:latin typeface="Consolas" panose="020B0609020204030204" pitchFamily="49" charset="0"/>
              </a:rPr>
              <a:t>"</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a:ln>
                  <a:noFill/>
                </a:ln>
                <a:solidFill>
                  <a:srgbClr val="9CDCFE"/>
                </a:solidFill>
                <a:effectLst/>
                <a:latin typeface="Consolas" panose="020B0609020204030204" pitchFamily="49" charset="0"/>
              </a:rPr>
              <a:t>$</a:t>
            </a:r>
            <a:r>
              <a:rPr kumimoji="0" lang="es-ES" altLang="es-ES" sz="900" b="0" i="0" u="none" strike="noStrike" cap="none" normalizeH="0" baseline="0" dirty="0" err="1">
                <a:ln>
                  <a:noFill/>
                </a:ln>
                <a:solidFill>
                  <a:srgbClr val="9CDCFE"/>
                </a:solidFill>
                <a:effectLst/>
                <a:latin typeface="Consolas" panose="020B0609020204030204" pitchFamily="49" charset="0"/>
              </a:rPr>
              <a:t>php</a:t>
            </a:r>
            <a:r>
              <a:rPr kumimoji="0" lang="es-ES" altLang="es-ES" sz="900" b="0" i="0" u="none" strike="noStrike" cap="none" normalizeH="0" baseline="0" dirty="0">
                <a:ln>
                  <a:noFill/>
                </a:ln>
                <a:solidFill>
                  <a:srgbClr val="FFFFFF"/>
                </a:solidFill>
                <a:effectLst/>
                <a:latin typeface="Consolas" panose="020B0609020204030204" pitchFamily="49" charset="0"/>
              </a:rPr>
              <a:t> = </a:t>
            </a:r>
            <a:r>
              <a:rPr kumimoji="0" lang="es-ES" altLang="es-ES" sz="900" b="0" i="0" u="none" strike="noStrike" cap="none" normalizeH="0" baseline="0" dirty="0">
                <a:ln>
                  <a:noFill/>
                </a:ln>
                <a:solidFill>
                  <a:srgbClr val="DCDCAA"/>
                </a:solidFill>
                <a:effectLst/>
                <a:latin typeface="Consolas" panose="020B0609020204030204" pitchFamily="49" charset="0"/>
              </a:rPr>
              <a:t>recoge</a:t>
            </a:r>
            <a:r>
              <a:rPr kumimoji="0" lang="es-ES" altLang="es-ES" sz="900" b="0" i="0" u="none" strike="noStrike" cap="none" normalizeH="0" baseline="0" dirty="0">
                <a:ln>
                  <a:noFill/>
                </a:ln>
                <a:solidFill>
                  <a:srgbClr val="FFFFFF"/>
                </a:solidFill>
                <a:effectLst/>
                <a:latin typeface="Consolas" panose="020B0609020204030204" pitchFamily="49" charset="0"/>
              </a:rPr>
              <a:t>(</a:t>
            </a:r>
            <a:r>
              <a:rPr kumimoji="0" lang="es-ES" altLang="es-ES" sz="900" b="0" i="0" u="none" strike="noStrike" cap="none" normalizeH="0" baseline="0" dirty="0">
                <a:ln>
                  <a:noFill/>
                </a:ln>
                <a:solidFill>
                  <a:srgbClr val="CE9178"/>
                </a:solidFill>
                <a:effectLst/>
                <a:latin typeface="Consolas" panose="020B0609020204030204" pitchFamily="49" charset="0"/>
              </a:rPr>
              <a:t>"</a:t>
            </a:r>
            <a:r>
              <a:rPr kumimoji="0" lang="es-ES" altLang="es-ES" sz="900" b="0" i="0" u="none" strike="noStrike" cap="none" normalizeH="0" baseline="0" dirty="0" err="1">
                <a:ln>
                  <a:noFill/>
                </a:ln>
                <a:solidFill>
                  <a:srgbClr val="CE9178"/>
                </a:solidFill>
                <a:effectLst/>
                <a:latin typeface="Consolas" panose="020B0609020204030204" pitchFamily="49" charset="0"/>
              </a:rPr>
              <a:t>php</a:t>
            </a:r>
            <a:r>
              <a:rPr kumimoji="0" lang="es-ES" altLang="es-ES" sz="900" b="0" i="0" u="none" strike="noStrike" cap="none" normalizeH="0" baseline="0" dirty="0">
                <a:ln>
                  <a:noFill/>
                </a:ln>
                <a:solidFill>
                  <a:srgbClr val="CE9178"/>
                </a:solidFill>
                <a:effectLst/>
                <a:latin typeface="Consolas" panose="020B0609020204030204" pitchFamily="49" charset="0"/>
              </a:rPr>
              <a:t>"</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a:ln>
                  <a:noFill/>
                </a:ln>
                <a:solidFill>
                  <a:srgbClr val="6A9955"/>
                </a:solidFill>
                <a:effectLst/>
                <a:latin typeface="Consolas" panose="020B0609020204030204" pitchFamily="49" charset="0"/>
              </a:rPr>
              <a:t>// Variables auxiliares de comprobación</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a:ln>
                  <a:noFill/>
                </a:ln>
                <a:solidFill>
                  <a:srgbClr val="9CDCFE"/>
                </a:solidFill>
                <a:effectLst/>
                <a:latin typeface="Consolas" panose="020B0609020204030204" pitchFamily="49" charset="0"/>
              </a:rPr>
              <a:t>$</a:t>
            </a:r>
            <a:r>
              <a:rPr kumimoji="0" lang="es-ES" altLang="es-ES" sz="900" b="0" i="0" u="none" strike="noStrike" cap="none" normalizeH="0" baseline="0" dirty="0" err="1">
                <a:ln>
                  <a:noFill/>
                </a:ln>
                <a:solidFill>
                  <a:srgbClr val="9CDCFE"/>
                </a:solidFill>
                <a:effectLst/>
                <a:latin typeface="Consolas" panose="020B0609020204030204" pitchFamily="49" charset="0"/>
              </a:rPr>
              <a:t>pythonOk</a:t>
            </a:r>
            <a:r>
              <a:rPr kumimoji="0" lang="es-ES" altLang="es-ES" sz="900" b="0" i="0" u="none" strike="noStrike" cap="none" normalizeH="0" baseline="0" dirty="0">
                <a:ln>
                  <a:noFill/>
                </a:ln>
                <a:solidFill>
                  <a:srgbClr val="FFFFFF"/>
                </a:solidFill>
                <a:effectLst/>
                <a:latin typeface="Consolas" panose="020B0609020204030204" pitchFamily="49" charset="0"/>
              </a:rPr>
              <a:t> = </a:t>
            </a:r>
            <a:r>
              <a:rPr kumimoji="0" lang="es-ES" altLang="es-ES" sz="900" b="0" i="0" u="none" strike="noStrike" cap="none" normalizeH="0" baseline="0" dirty="0">
                <a:ln>
                  <a:noFill/>
                </a:ln>
                <a:solidFill>
                  <a:srgbClr val="569CD6"/>
                </a:solidFill>
                <a:effectLst/>
                <a:latin typeface="Consolas" panose="020B0609020204030204" pitchFamily="49" charset="0"/>
              </a:rPr>
              <a:t>false</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a:ln>
                  <a:noFill/>
                </a:ln>
                <a:solidFill>
                  <a:srgbClr val="9CDCFE"/>
                </a:solidFill>
                <a:effectLst/>
                <a:latin typeface="Consolas" panose="020B0609020204030204" pitchFamily="49" charset="0"/>
              </a:rPr>
              <a:t>$</a:t>
            </a:r>
            <a:r>
              <a:rPr kumimoji="0" lang="es-ES" altLang="es-ES" sz="900" b="0" i="0" u="none" strike="noStrike" cap="none" normalizeH="0" baseline="0" dirty="0" err="1">
                <a:ln>
                  <a:noFill/>
                </a:ln>
                <a:solidFill>
                  <a:srgbClr val="9CDCFE"/>
                </a:solidFill>
                <a:effectLst/>
                <a:latin typeface="Consolas" panose="020B0609020204030204" pitchFamily="49" charset="0"/>
              </a:rPr>
              <a:t>phpOk</a:t>
            </a:r>
            <a:r>
              <a:rPr kumimoji="0" lang="es-ES" altLang="es-ES" sz="900" b="0" i="0" u="none" strike="noStrike" cap="none" normalizeH="0" baseline="0" dirty="0">
                <a:ln>
                  <a:noFill/>
                </a:ln>
                <a:solidFill>
                  <a:srgbClr val="FFFFFF"/>
                </a:solidFill>
                <a:effectLst/>
                <a:latin typeface="Consolas" panose="020B0609020204030204" pitchFamily="49" charset="0"/>
              </a:rPr>
              <a:t> = </a:t>
            </a:r>
            <a:r>
              <a:rPr kumimoji="0" lang="es-ES" altLang="es-ES" sz="900" b="0" i="0" u="none" strike="noStrike" cap="none" normalizeH="0" baseline="0" dirty="0">
                <a:ln>
                  <a:noFill/>
                </a:ln>
                <a:solidFill>
                  <a:srgbClr val="569CD6"/>
                </a:solidFill>
                <a:effectLst/>
                <a:latin typeface="Consolas" panose="020B0609020204030204" pitchFamily="49" charset="0"/>
              </a:rPr>
              <a:t>false</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a:ln>
                  <a:noFill/>
                </a:ln>
                <a:solidFill>
                  <a:srgbClr val="6A9955"/>
                </a:solidFill>
                <a:effectLst/>
                <a:latin typeface="Consolas" panose="020B0609020204030204" pitchFamily="49" charset="0"/>
              </a:rPr>
              <a:t>// Validación de datos y generación de avisos</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err="1">
                <a:ln>
                  <a:noFill/>
                </a:ln>
                <a:solidFill>
                  <a:srgbClr val="C586C0"/>
                </a:solidFill>
                <a:effectLst/>
                <a:latin typeface="Consolas" panose="020B0609020204030204" pitchFamily="49" charset="0"/>
              </a:rPr>
              <a:t>if</a:t>
            </a: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a:ln>
                  <a:noFill/>
                </a:ln>
                <a:solidFill>
                  <a:srgbClr val="9CDCFE"/>
                </a:solidFill>
                <a:effectLst/>
                <a:latin typeface="Consolas" panose="020B0609020204030204" pitchFamily="49" charset="0"/>
              </a:rPr>
              <a:t>$</a:t>
            </a:r>
            <a:r>
              <a:rPr kumimoji="0" lang="es-ES" altLang="es-ES" sz="900" b="0" i="0" u="none" strike="noStrike" cap="none" normalizeH="0" baseline="0" dirty="0" err="1">
                <a:ln>
                  <a:noFill/>
                </a:ln>
                <a:solidFill>
                  <a:srgbClr val="9CDCFE"/>
                </a:solidFill>
                <a:effectLst/>
                <a:latin typeface="Consolas" panose="020B0609020204030204" pitchFamily="49" charset="0"/>
              </a:rPr>
              <a:t>python</a:t>
            </a:r>
            <a:r>
              <a:rPr kumimoji="0" lang="es-ES" altLang="es-ES" sz="900" b="0" i="0" u="none" strike="noStrike" cap="none" normalizeH="0" baseline="0" dirty="0">
                <a:ln>
                  <a:noFill/>
                </a:ln>
                <a:solidFill>
                  <a:srgbClr val="FFFFFF"/>
                </a:solidFill>
                <a:effectLst/>
                <a:latin typeface="Consolas" panose="020B0609020204030204" pitchFamily="49" charset="0"/>
              </a:rPr>
              <a:t> != </a:t>
            </a:r>
            <a:r>
              <a:rPr kumimoji="0" lang="es-ES" altLang="es-ES" sz="900" b="0" i="0" u="none" strike="noStrike" cap="none" normalizeH="0" baseline="0" dirty="0">
                <a:ln>
                  <a:noFill/>
                </a:ln>
                <a:solidFill>
                  <a:srgbClr val="CE9178"/>
                </a:solidFill>
                <a:effectLst/>
                <a:latin typeface="Consolas" panose="020B0609020204030204" pitchFamily="49" charset="0"/>
              </a:rPr>
              <a:t>"Py"</a:t>
            </a:r>
            <a:r>
              <a:rPr kumimoji="0" lang="es-ES" altLang="es-ES" sz="900" b="0" i="0" u="none" strike="noStrike" cap="none" normalizeH="0" baseline="0" dirty="0">
                <a:ln>
                  <a:noFill/>
                </a:ln>
                <a:solidFill>
                  <a:srgbClr val="FFFFFF"/>
                </a:solidFill>
                <a:effectLst/>
                <a:latin typeface="Consolas" panose="020B0609020204030204" pitchFamily="49" charset="0"/>
              </a:rPr>
              <a:t> &amp;&amp; </a:t>
            </a:r>
            <a:r>
              <a:rPr kumimoji="0" lang="es-ES" altLang="es-ES" sz="900" b="0" i="0" u="none" strike="noStrike" cap="none" normalizeH="0" baseline="0" dirty="0">
                <a:ln>
                  <a:noFill/>
                </a:ln>
                <a:solidFill>
                  <a:srgbClr val="9CDCFE"/>
                </a:solidFill>
                <a:effectLst/>
                <a:latin typeface="Consolas" panose="020B0609020204030204" pitchFamily="49" charset="0"/>
              </a:rPr>
              <a:t>$</a:t>
            </a:r>
            <a:r>
              <a:rPr kumimoji="0" lang="es-ES" altLang="es-ES" sz="900" b="0" i="0" u="none" strike="noStrike" cap="none" normalizeH="0" baseline="0" dirty="0" err="1">
                <a:ln>
                  <a:noFill/>
                </a:ln>
                <a:solidFill>
                  <a:srgbClr val="9CDCFE"/>
                </a:solidFill>
                <a:effectLst/>
                <a:latin typeface="Consolas" panose="020B0609020204030204" pitchFamily="49" charset="0"/>
              </a:rPr>
              <a:t>python</a:t>
            </a:r>
            <a:r>
              <a:rPr kumimoji="0" lang="es-ES" altLang="es-ES" sz="900" b="0" i="0" u="none" strike="noStrike" cap="none" normalizeH="0" baseline="0" dirty="0">
                <a:ln>
                  <a:noFill/>
                </a:ln>
                <a:solidFill>
                  <a:srgbClr val="FFFFFF"/>
                </a:solidFill>
                <a:effectLst/>
                <a:latin typeface="Consolas" panose="020B0609020204030204" pitchFamily="49" charset="0"/>
              </a:rPr>
              <a:t> != </a:t>
            </a:r>
            <a:r>
              <a:rPr kumimoji="0" lang="es-ES" altLang="es-ES" sz="900" b="0" i="0" u="none" strike="noStrike" cap="none" normalizeH="0" baseline="0" dirty="0">
                <a:ln>
                  <a:noFill/>
                </a:ln>
                <a:solidFill>
                  <a:srgbClr val="CE9178"/>
                </a:solidFill>
                <a:effectLst/>
                <a:latin typeface="Consolas" panose="020B0609020204030204" pitchFamily="49" charset="0"/>
              </a:rPr>
              <a:t>""</a:t>
            </a:r>
            <a:r>
              <a:rPr kumimoji="0" lang="es-ES" altLang="es-ES" sz="9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900" dirty="0">
                <a:solidFill>
                  <a:srgbClr val="FFFFFF"/>
                </a:solidFill>
                <a:latin typeface="Consolas" panose="020B0609020204030204" pitchFamily="49" charset="0"/>
              </a:rPr>
              <a:t>    </a:t>
            </a:r>
            <a:r>
              <a:rPr kumimoji="0" lang="es-ES" altLang="es-ES" sz="900" b="0" i="0" u="none" strike="noStrike" cap="none" normalizeH="0" baseline="0" dirty="0" err="1">
                <a:ln>
                  <a:noFill/>
                </a:ln>
                <a:solidFill>
                  <a:srgbClr val="DCDCAA"/>
                </a:solidFill>
                <a:effectLst/>
                <a:latin typeface="Consolas" panose="020B0609020204030204" pitchFamily="49" charset="0"/>
              </a:rPr>
              <a:t>print</a:t>
            </a: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a:ln>
                  <a:noFill/>
                </a:ln>
                <a:solidFill>
                  <a:srgbClr val="CE9178"/>
                </a:solidFill>
                <a:effectLst/>
                <a:latin typeface="Consolas" panose="020B0609020204030204" pitchFamily="49" charset="0"/>
              </a:rPr>
              <a:t>" &lt;p </a:t>
            </a:r>
            <a:r>
              <a:rPr kumimoji="0" lang="es-ES" altLang="es-ES" sz="900" b="0" i="0" u="none" strike="noStrike" cap="none" normalizeH="0" baseline="0" dirty="0" err="1">
                <a:ln>
                  <a:noFill/>
                </a:ln>
                <a:solidFill>
                  <a:srgbClr val="CE9178"/>
                </a:solidFill>
                <a:effectLst/>
                <a:latin typeface="Consolas" panose="020B0609020204030204" pitchFamily="49" charset="0"/>
              </a:rPr>
              <a:t>class</a:t>
            </a:r>
            <a:r>
              <a:rPr kumimoji="0" lang="es-ES" altLang="es-ES" sz="900" b="0" i="0" u="none" strike="noStrike" cap="none" normalizeH="0" baseline="0" dirty="0">
                <a:ln>
                  <a:noFill/>
                </a:ln>
                <a:solidFill>
                  <a:srgbClr val="CE9178"/>
                </a:solidFill>
                <a:effectLst/>
                <a:latin typeface="Consolas" panose="020B0609020204030204" pitchFamily="49" charset="0"/>
              </a:rPr>
              <a:t>=\"aviso\"&gt;Por favor, indique si sabe programar o no en Python.&lt;/p&gt;\n"</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900" dirty="0">
                <a:solidFill>
                  <a:srgbClr val="FFFFFF"/>
                </a:solidFill>
                <a:latin typeface="Consolas" panose="020B0609020204030204" pitchFamily="49" charset="0"/>
              </a:rPr>
              <a:t>    </a:t>
            </a:r>
            <a:r>
              <a:rPr kumimoji="0" lang="es-ES" altLang="es-ES" sz="900" b="0" i="0" u="none" strike="noStrike" cap="none" normalizeH="0" baseline="0" dirty="0" err="1">
                <a:ln>
                  <a:noFill/>
                </a:ln>
                <a:solidFill>
                  <a:srgbClr val="DCDCAA"/>
                </a:solidFill>
                <a:effectLst/>
                <a:latin typeface="Consolas" panose="020B0609020204030204" pitchFamily="49" charset="0"/>
              </a:rPr>
              <a:t>print</a:t>
            </a: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a:ln>
                  <a:noFill/>
                </a:ln>
                <a:solidFill>
                  <a:srgbClr val="CE9178"/>
                </a:solidFill>
                <a:effectLst/>
                <a:latin typeface="Consolas" panose="020B0609020204030204" pitchFamily="49" charset="0"/>
              </a:rPr>
              <a:t>"\n"</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err="1">
                <a:ln>
                  <a:noFill/>
                </a:ln>
                <a:solidFill>
                  <a:srgbClr val="C586C0"/>
                </a:solidFill>
                <a:effectLst/>
                <a:latin typeface="Consolas" panose="020B0609020204030204" pitchFamily="49" charset="0"/>
              </a:rPr>
              <a:t>else</a:t>
            </a:r>
            <a:r>
              <a:rPr kumimoji="0" lang="es-ES" altLang="es-ES" sz="9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900" dirty="0">
                <a:solidFill>
                  <a:srgbClr val="FFFFFF"/>
                </a:solidFill>
                <a:latin typeface="Consolas" panose="020B0609020204030204" pitchFamily="49" charset="0"/>
              </a:rPr>
              <a:t>    </a:t>
            </a:r>
            <a:r>
              <a:rPr kumimoji="0" lang="es-ES" altLang="es-ES" sz="900" b="0" i="0" u="none" strike="noStrike" cap="none" normalizeH="0" baseline="0" dirty="0">
                <a:ln>
                  <a:noFill/>
                </a:ln>
                <a:solidFill>
                  <a:srgbClr val="9CDCFE"/>
                </a:solidFill>
                <a:effectLst/>
                <a:latin typeface="Consolas" panose="020B0609020204030204" pitchFamily="49" charset="0"/>
              </a:rPr>
              <a:t>$</a:t>
            </a:r>
            <a:r>
              <a:rPr kumimoji="0" lang="es-ES" altLang="es-ES" sz="900" b="0" i="0" u="none" strike="noStrike" cap="none" normalizeH="0" baseline="0" dirty="0" err="1">
                <a:ln>
                  <a:noFill/>
                </a:ln>
                <a:solidFill>
                  <a:srgbClr val="9CDCFE"/>
                </a:solidFill>
                <a:effectLst/>
                <a:latin typeface="Consolas" panose="020B0609020204030204" pitchFamily="49" charset="0"/>
              </a:rPr>
              <a:t>pythonOk</a:t>
            </a:r>
            <a:r>
              <a:rPr kumimoji="0" lang="es-ES" altLang="es-ES" sz="900" b="0" i="0" u="none" strike="noStrike" cap="none" normalizeH="0" baseline="0" dirty="0">
                <a:ln>
                  <a:noFill/>
                </a:ln>
                <a:solidFill>
                  <a:srgbClr val="FFFFFF"/>
                </a:solidFill>
                <a:effectLst/>
                <a:latin typeface="Consolas" panose="020B0609020204030204" pitchFamily="49" charset="0"/>
              </a:rPr>
              <a:t> = </a:t>
            </a:r>
            <a:r>
              <a:rPr kumimoji="0" lang="es-ES" altLang="es-ES" sz="900" b="0" i="0" u="none" strike="noStrike" cap="none" normalizeH="0" baseline="0" dirty="0">
                <a:ln>
                  <a:noFill/>
                </a:ln>
                <a:solidFill>
                  <a:srgbClr val="569CD6"/>
                </a:solidFill>
                <a:effectLst/>
                <a:latin typeface="Consolas" panose="020B0609020204030204" pitchFamily="49" charset="0"/>
              </a:rPr>
              <a:t>true</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err="1">
                <a:ln>
                  <a:noFill/>
                </a:ln>
                <a:solidFill>
                  <a:srgbClr val="C586C0"/>
                </a:solidFill>
                <a:effectLst/>
                <a:latin typeface="Consolas" panose="020B0609020204030204" pitchFamily="49" charset="0"/>
              </a:rPr>
              <a:t>if</a:t>
            </a: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a:ln>
                  <a:noFill/>
                </a:ln>
                <a:solidFill>
                  <a:srgbClr val="9CDCFE"/>
                </a:solidFill>
                <a:effectLst/>
                <a:latin typeface="Consolas" panose="020B0609020204030204" pitchFamily="49" charset="0"/>
              </a:rPr>
              <a:t>$</a:t>
            </a:r>
            <a:r>
              <a:rPr kumimoji="0" lang="es-ES" altLang="es-ES" sz="900" b="0" i="0" u="none" strike="noStrike" cap="none" normalizeH="0" baseline="0" dirty="0" err="1">
                <a:ln>
                  <a:noFill/>
                </a:ln>
                <a:solidFill>
                  <a:srgbClr val="9CDCFE"/>
                </a:solidFill>
                <a:effectLst/>
                <a:latin typeface="Consolas" panose="020B0609020204030204" pitchFamily="49" charset="0"/>
              </a:rPr>
              <a:t>php</a:t>
            </a:r>
            <a:r>
              <a:rPr kumimoji="0" lang="es-ES" altLang="es-ES" sz="900" b="0" i="0" u="none" strike="noStrike" cap="none" normalizeH="0" baseline="0" dirty="0">
                <a:ln>
                  <a:noFill/>
                </a:ln>
                <a:solidFill>
                  <a:srgbClr val="FFFFFF"/>
                </a:solidFill>
                <a:effectLst/>
                <a:latin typeface="Consolas" panose="020B0609020204030204" pitchFamily="49" charset="0"/>
              </a:rPr>
              <a:t> != </a:t>
            </a:r>
            <a:r>
              <a:rPr kumimoji="0" lang="es-ES" altLang="es-ES" sz="900" b="0" i="0" u="none" strike="noStrike" cap="none" normalizeH="0" baseline="0" dirty="0">
                <a:ln>
                  <a:noFill/>
                </a:ln>
                <a:solidFill>
                  <a:srgbClr val="CE9178"/>
                </a:solidFill>
                <a:effectLst/>
                <a:latin typeface="Consolas" panose="020B0609020204030204" pitchFamily="49" charset="0"/>
              </a:rPr>
              <a:t>"PHP"</a:t>
            </a:r>
            <a:r>
              <a:rPr kumimoji="0" lang="es-ES" altLang="es-ES" sz="900" b="0" i="0" u="none" strike="noStrike" cap="none" normalizeH="0" baseline="0" dirty="0">
                <a:ln>
                  <a:noFill/>
                </a:ln>
                <a:solidFill>
                  <a:srgbClr val="FFFFFF"/>
                </a:solidFill>
                <a:effectLst/>
                <a:latin typeface="Consolas" panose="020B0609020204030204" pitchFamily="49" charset="0"/>
              </a:rPr>
              <a:t> &amp;&amp; </a:t>
            </a:r>
            <a:r>
              <a:rPr kumimoji="0" lang="es-ES" altLang="es-ES" sz="900" b="0" i="0" u="none" strike="noStrike" cap="none" normalizeH="0" baseline="0" dirty="0">
                <a:ln>
                  <a:noFill/>
                </a:ln>
                <a:solidFill>
                  <a:srgbClr val="9CDCFE"/>
                </a:solidFill>
                <a:effectLst/>
                <a:latin typeface="Consolas" panose="020B0609020204030204" pitchFamily="49" charset="0"/>
              </a:rPr>
              <a:t>$</a:t>
            </a:r>
            <a:r>
              <a:rPr kumimoji="0" lang="es-ES" altLang="es-ES" sz="900" b="0" i="0" u="none" strike="noStrike" cap="none" normalizeH="0" baseline="0" dirty="0" err="1">
                <a:ln>
                  <a:noFill/>
                </a:ln>
                <a:solidFill>
                  <a:srgbClr val="9CDCFE"/>
                </a:solidFill>
                <a:effectLst/>
                <a:latin typeface="Consolas" panose="020B0609020204030204" pitchFamily="49" charset="0"/>
              </a:rPr>
              <a:t>php</a:t>
            </a:r>
            <a:r>
              <a:rPr kumimoji="0" lang="es-ES" altLang="es-ES" sz="900" b="0" i="0" u="none" strike="noStrike" cap="none" normalizeH="0" baseline="0" dirty="0">
                <a:ln>
                  <a:noFill/>
                </a:ln>
                <a:solidFill>
                  <a:srgbClr val="FFFFFF"/>
                </a:solidFill>
                <a:effectLst/>
                <a:latin typeface="Consolas" panose="020B0609020204030204" pitchFamily="49" charset="0"/>
              </a:rPr>
              <a:t> != </a:t>
            </a:r>
            <a:r>
              <a:rPr kumimoji="0" lang="es-ES" altLang="es-ES" sz="900" b="0" i="0" u="none" strike="noStrike" cap="none" normalizeH="0" baseline="0" dirty="0">
                <a:ln>
                  <a:noFill/>
                </a:ln>
                <a:solidFill>
                  <a:srgbClr val="CE9178"/>
                </a:solidFill>
                <a:effectLst/>
                <a:latin typeface="Consolas" panose="020B0609020204030204" pitchFamily="49" charset="0"/>
              </a:rPr>
              <a:t>""</a:t>
            </a:r>
            <a:r>
              <a:rPr kumimoji="0" lang="es-ES" altLang="es-ES" sz="9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900" dirty="0">
                <a:solidFill>
                  <a:srgbClr val="FFFFFF"/>
                </a:solidFill>
                <a:latin typeface="Consolas" panose="020B0609020204030204" pitchFamily="49" charset="0"/>
              </a:rPr>
              <a:t>    </a:t>
            </a:r>
            <a:r>
              <a:rPr kumimoji="0" lang="es-ES" altLang="es-ES" sz="900" b="0" i="0" u="none" strike="noStrike" cap="none" normalizeH="0" baseline="0" dirty="0" err="1">
                <a:ln>
                  <a:noFill/>
                </a:ln>
                <a:solidFill>
                  <a:srgbClr val="DCDCAA"/>
                </a:solidFill>
                <a:effectLst/>
                <a:latin typeface="Consolas" panose="020B0609020204030204" pitchFamily="49" charset="0"/>
              </a:rPr>
              <a:t>print</a:t>
            </a: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a:ln>
                  <a:noFill/>
                </a:ln>
                <a:solidFill>
                  <a:srgbClr val="CE9178"/>
                </a:solidFill>
                <a:effectLst/>
                <a:latin typeface="Consolas" panose="020B0609020204030204" pitchFamily="49" charset="0"/>
              </a:rPr>
              <a:t>" &lt;p </a:t>
            </a:r>
            <a:r>
              <a:rPr kumimoji="0" lang="es-ES" altLang="es-ES" sz="900" b="0" i="0" u="none" strike="noStrike" cap="none" normalizeH="0" baseline="0" dirty="0" err="1">
                <a:ln>
                  <a:noFill/>
                </a:ln>
                <a:solidFill>
                  <a:srgbClr val="CE9178"/>
                </a:solidFill>
                <a:effectLst/>
                <a:latin typeface="Consolas" panose="020B0609020204030204" pitchFamily="49" charset="0"/>
              </a:rPr>
              <a:t>class</a:t>
            </a:r>
            <a:r>
              <a:rPr kumimoji="0" lang="es-ES" altLang="es-ES" sz="900" b="0" i="0" u="none" strike="noStrike" cap="none" normalizeH="0" baseline="0" dirty="0">
                <a:ln>
                  <a:noFill/>
                </a:ln>
                <a:solidFill>
                  <a:srgbClr val="CE9178"/>
                </a:solidFill>
                <a:effectLst/>
                <a:latin typeface="Consolas" panose="020B0609020204030204" pitchFamily="49" charset="0"/>
              </a:rPr>
              <a:t>=\"aviso\"&gt;Por favor, indique si sabe programar o no en PHP.&lt;/p&gt;\n"</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900" dirty="0">
                <a:solidFill>
                  <a:srgbClr val="FFFFFF"/>
                </a:solidFill>
                <a:latin typeface="Consolas" panose="020B0609020204030204" pitchFamily="49" charset="0"/>
              </a:rPr>
              <a:t>    </a:t>
            </a:r>
            <a:r>
              <a:rPr kumimoji="0" lang="es-ES" altLang="es-ES" sz="900" b="0" i="0" u="none" strike="noStrike" cap="none" normalizeH="0" baseline="0" dirty="0" err="1">
                <a:ln>
                  <a:noFill/>
                </a:ln>
                <a:solidFill>
                  <a:srgbClr val="DCDCAA"/>
                </a:solidFill>
                <a:effectLst/>
                <a:latin typeface="Consolas" panose="020B0609020204030204" pitchFamily="49" charset="0"/>
              </a:rPr>
              <a:t>print</a:t>
            </a: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a:ln>
                  <a:noFill/>
                </a:ln>
                <a:solidFill>
                  <a:srgbClr val="CE9178"/>
                </a:solidFill>
                <a:effectLst/>
                <a:latin typeface="Consolas" panose="020B0609020204030204" pitchFamily="49" charset="0"/>
              </a:rPr>
              <a:t>"\n"</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err="1">
                <a:ln>
                  <a:noFill/>
                </a:ln>
                <a:solidFill>
                  <a:srgbClr val="C586C0"/>
                </a:solidFill>
                <a:effectLst/>
                <a:latin typeface="Consolas" panose="020B0609020204030204" pitchFamily="49" charset="0"/>
              </a:rPr>
              <a:t>else</a:t>
            </a:r>
            <a:r>
              <a:rPr kumimoji="0" lang="es-ES" altLang="es-ES" sz="9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900" dirty="0">
                <a:solidFill>
                  <a:srgbClr val="FFFFFF"/>
                </a:solidFill>
                <a:latin typeface="Consolas" panose="020B0609020204030204" pitchFamily="49" charset="0"/>
              </a:rPr>
              <a:t>    </a:t>
            </a:r>
            <a:r>
              <a:rPr kumimoji="0" lang="es-ES" altLang="es-ES" sz="900" b="0" i="0" u="none" strike="noStrike" cap="none" normalizeH="0" baseline="0" dirty="0">
                <a:ln>
                  <a:noFill/>
                </a:ln>
                <a:solidFill>
                  <a:srgbClr val="9CDCFE"/>
                </a:solidFill>
                <a:effectLst/>
                <a:latin typeface="Consolas" panose="020B0609020204030204" pitchFamily="49" charset="0"/>
              </a:rPr>
              <a:t>$</a:t>
            </a:r>
            <a:r>
              <a:rPr kumimoji="0" lang="es-ES" altLang="es-ES" sz="900" b="0" i="0" u="none" strike="noStrike" cap="none" normalizeH="0" baseline="0" dirty="0" err="1">
                <a:ln>
                  <a:noFill/>
                </a:ln>
                <a:solidFill>
                  <a:srgbClr val="9CDCFE"/>
                </a:solidFill>
                <a:effectLst/>
                <a:latin typeface="Consolas" panose="020B0609020204030204" pitchFamily="49" charset="0"/>
              </a:rPr>
              <a:t>phpOk</a:t>
            </a:r>
            <a:r>
              <a:rPr kumimoji="0" lang="es-ES" altLang="es-ES" sz="900" b="0" i="0" u="none" strike="noStrike" cap="none" normalizeH="0" baseline="0" dirty="0">
                <a:ln>
                  <a:noFill/>
                </a:ln>
                <a:solidFill>
                  <a:srgbClr val="FFFFFF"/>
                </a:solidFill>
                <a:effectLst/>
                <a:latin typeface="Consolas" panose="020B0609020204030204" pitchFamily="49" charset="0"/>
              </a:rPr>
              <a:t> = </a:t>
            </a:r>
            <a:r>
              <a:rPr kumimoji="0" lang="es-ES" altLang="es-ES" sz="900" b="0" i="0" u="none" strike="noStrike" cap="none" normalizeH="0" baseline="0" dirty="0">
                <a:ln>
                  <a:noFill/>
                </a:ln>
                <a:solidFill>
                  <a:srgbClr val="569CD6"/>
                </a:solidFill>
                <a:effectLst/>
                <a:latin typeface="Consolas" panose="020B0609020204030204" pitchFamily="49" charset="0"/>
              </a:rPr>
              <a:t>true</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a:ln>
                  <a:noFill/>
                </a:ln>
                <a:solidFill>
                  <a:srgbClr val="6A9955"/>
                </a:solidFill>
                <a:effectLst/>
                <a:latin typeface="Consolas" panose="020B0609020204030204" pitchFamily="49" charset="0"/>
              </a:rPr>
              <a:t>// Si todo es correcto, ejecución del programa</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err="1">
                <a:ln>
                  <a:noFill/>
                </a:ln>
                <a:solidFill>
                  <a:srgbClr val="C586C0"/>
                </a:solidFill>
                <a:effectLst/>
                <a:latin typeface="Consolas" panose="020B0609020204030204" pitchFamily="49" charset="0"/>
              </a:rPr>
              <a:t>if</a:t>
            </a: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a:ln>
                  <a:noFill/>
                </a:ln>
                <a:solidFill>
                  <a:srgbClr val="9CDCFE"/>
                </a:solidFill>
                <a:effectLst/>
                <a:latin typeface="Consolas" panose="020B0609020204030204" pitchFamily="49" charset="0"/>
              </a:rPr>
              <a:t>$</a:t>
            </a:r>
            <a:r>
              <a:rPr kumimoji="0" lang="es-ES" altLang="es-ES" sz="900" b="0" i="0" u="none" strike="noStrike" cap="none" normalizeH="0" baseline="0" dirty="0" err="1">
                <a:ln>
                  <a:noFill/>
                </a:ln>
                <a:solidFill>
                  <a:srgbClr val="9CDCFE"/>
                </a:solidFill>
                <a:effectLst/>
                <a:latin typeface="Consolas" panose="020B0609020204030204" pitchFamily="49" charset="0"/>
              </a:rPr>
              <a:t>pythonOk</a:t>
            </a:r>
            <a:r>
              <a:rPr kumimoji="0" lang="es-ES" altLang="es-ES" sz="900" b="0" i="0" u="none" strike="noStrike" cap="none" normalizeH="0" baseline="0" dirty="0">
                <a:ln>
                  <a:noFill/>
                </a:ln>
                <a:solidFill>
                  <a:srgbClr val="FFFFFF"/>
                </a:solidFill>
                <a:effectLst/>
                <a:latin typeface="Consolas" panose="020B0609020204030204" pitchFamily="49" charset="0"/>
              </a:rPr>
              <a:t> &amp;&amp; </a:t>
            </a:r>
            <a:r>
              <a:rPr kumimoji="0" lang="es-ES" altLang="es-ES" sz="900" b="0" i="0" u="none" strike="noStrike" cap="none" normalizeH="0" baseline="0" dirty="0">
                <a:ln>
                  <a:noFill/>
                </a:ln>
                <a:solidFill>
                  <a:srgbClr val="9CDCFE"/>
                </a:solidFill>
                <a:effectLst/>
                <a:latin typeface="Consolas" panose="020B0609020204030204" pitchFamily="49" charset="0"/>
              </a:rPr>
              <a:t>$</a:t>
            </a:r>
            <a:r>
              <a:rPr kumimoji="0" lang="es-ES" altLang="es-ES" sz="900" b="0" i="0" u="none" strike="noStrike" cap="none" normalizeH="0" baseline="0" dirty="0" err="1">
                <a:ln>
                  <a:noFill/>
                </a:ln>
                <a:solidFill>
                  <a:srgbClr val="9CDCFE"/>
                </a:solidFill>
                <a:effectLst/>
                <a:latin typeface="Consolas" panose="020B0609020204030204" pitchFamily="49" charset="0"/>
              </a:rPr>
              <a:t>phpOk</a:t>
            </a:r>
            <a:r>
              <a:rPr kumimoji="0" lang="es-ES" altLang="es-ES" sz="9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a:ln>
                  <a:noFill/>
                </a:ln>
                <a:solidFill>
                  <a:srgbClr val="C586C0"/>
                </a:solidFill>
                <a:effectLst/>
                <a:latin typeface="Consolas" panose="020B0609020204030204" pitchFamily="49" charset="0"/>
              </a:rPr>
              <a:t>    </a:t>
            </a:r>
            <a:r>
              <a:rPr kumimoji="0" lang="es-ES" altLang="es-ES" sz="900" b="0" i="0" u="none" strike="noStrike" cap="none" normalizeH="0" baseline="0" dirty="0" err="1">
                <a:ln>
                  <a:noFill/>
                </a:ln>
                <a:solidFill>
                  <a:srgbClr val="C586C0"/>
                </a:solidFill>
                <a:effectLst/>
                <a:latin typeface="Consolas" panose="020B0609020204030204" pitchFamily="49" charset="0"/>
              </a:rPr>
              <a:t>if</a:t>
            </a: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a:ln>
                  <a:noFill/>
                </a:ln>
                <a:solidFill>
                  <a:srgbClr val="9CDCFE"/>
                </a:solidFill>
                <a:effectLst/>
                <a:latin typeface="Consolas" panose="020B0609020204030204" pitchFamily="49" charset="0"/>
              </a:rPr>
              <a:t>$</a:t>
            </a:r>
            <a:r>
              <a:rPr kumimoji="0" lang="es-ES" altLang="es-ES" sz="900" b="0" i="0" u="none" strike="noStrike" cap="none" normalizeH="0" baseline="0" dirty="0" err="1">
                <a:ln>
                  <a:noFill/>
                </a:ln>
                <a:solidFill>
                  <a:srgbClr val="9CDCFE"/>
                </a:solidFill>
                <a:effectLst/>
                <a:latin typeface="Consolas" panose="020B0609020204030204" pitchFamily="49" charset="0"/>
              </a:rPr>
              <a:t>python</a:t>
            </a:r>
            <a:r>
              <a:rPr kumimoji="0" lang="es-ES" altLang="es-ES" sz="900" b="0" i="0" u="none" strike="noStrike" cap="none" normalizeH="0" baseline="0" dirty="0">
                <a:ln>
                  <a:noFill/>
                </a:ln>
                <a:solidFill>
                  <a:srgbClr val="FFFFFF"/>
                </a:solidFill>
                <a:effectLst/>
                <a:latin typeface="Consolas" panose="020B0609020204030204" pitchFamily="49" charset="0"/>
              </a:rPr>
              <a:t> &amp;&amp; </a:t>
            </a:r>
            <a:r>
              <a:rPr kumimoji="0" lang="es-ES" altLang="es-ES" sz="900" b="0" i="0" u="none" strike="noStrike" cap="none" normalizeH="0" baseline="0" dirty="0">
                <a:ln>
                  <a:noFill/>
                </a:ln>
                <a:solidFill>
                  <a:srgbClr val="9CDCFE"/>
                </a:solidFill>
                <a:effectLst/>
                <a:latin typeface="Consolas" panose="020B0609020204030204" pitchFamily="49" charset="0"/>
              </a:rPr>
              <a:t>$</a:t>
            </a:r>
            <a:r>
              <a:rPr kumimoji="0" lang="es-ES" altLang="es-ES" sz="900" b="0" i="0" u="none" strike="noStrike" cap="none" normalizeH="0" baseline="0" dirty="0" err="1">
                <a:ln>
                  <a:noFill/>
                </a:ln>
                <a:solidFill>
                  <a:srgbClr val="9CDCFE"/>
                </a:solidFill>
                <a:effectLst/>
                <a:latin typeface="Consolas" panose="020B0609020204030204" pitchFamily="49" charset="0"/>
              </a:rPr>
              <a:t>php</a:t>
            </a:r>
            <a:r>
              <a:rPr kumimoji="0" lang="es-ES" altLang="es-ES" sz="9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900" dirty="0">
                <a:solidFill>
                  <a:srgbClr val="FFFFFF"/>
                </a:solidFill>
                <a:latin typeface="Consolas" panose="020B0609020204030204" pitchFamily="49" charset="0"/>
              </a:rPr>
              <a:t>        </a:t>
            </a:r>
            <a:r>
              <a:rPr kumimoji="0" lang="es-ES" altLang="es-ES" sz="900" b="0" i="0" u="none" strike="noStrike" cap="none" normalizeH="0" baseline="0" dirty="0" err="1">
                <a:ln>
                  <a:noFill/>
                </a:ln>
                <a:solidFill>
                  <a:srgbClr val="DCDCAA"/>
                </a:solidFill>
                <a:effectLst/>
                <a:latin typeface="Consolas" panose="020B0609020204030204" pitchFamily="49" charset="0"/>
              </a:rPr>
              <a:t>print</a:t>
            </a: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a:ln>
                  <a:noFill/>
                </a:ln>
                <a:solidFill>
                  <a:srgbClr val="CE9178"/>
                </a:solidFill>
                <a:effectLst/>
                <a:latin typeface="Consolas" panose="020B0609020204030204" pitchFamily="49" charset="0"/>
              </a:rPr>
              <a:t>" &lt;p&gt;Sabe programar en Python y en PHP.&lt;/p&gt;\n"</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900" dirty="0">
                <a:solidFill>
                  <a:srgbClr val="FFFFFF"/>
                </a:solidFill>
                <a:latin typeface="Consolas" panose="020B0609020204030204" pitchFamily="49" charset="0"/>
              </a:rPr>
              <a:t>        </a:t>
            </a:r>
            <a:r>
              <a:rPr kumimoji="0" lang="es-ES" altLang="es-ES" sz="900" b="0" i="0" u="none" strike="noStrike" cap="none" normalizeH="0" baseline="0" dirty="0" err="1">
                <a:ln>
                  <a:noFill/>
                </a:ln>
                <a:solidFill>
                  <a:srgbClr val="DCDCAA"/>
                </a:solidFill>
                <a:effectLst/>
                <a:latin typeface="Consolas" panose="020B0609020204030204" pitchFamily="49" charset="0"/>
              </a:rPr>
              <a:t>print</a:t>
            </a: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a:ln>
                  <a:noFill/>
                </a:ln>
                <a:solidFill>
                  <a:srgbClr val="CE9178"/>
                </a:solidFill>
                <a:effectLst/>
                <a:latin typeface="Consolas" panose="020B0609020204030204" pitchFamily="49" charset="0"/>
              </a:rPr>
              <a:t>"\n"</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900" dirty="0">
                <a:solidFill>
                  <a:srgbClr val="FFFFFF"/>
                </a:solidFill>
                <a:latin typeface="Consolas" panose="020B0609020204030204" pitchFamily="49" charset="0"/>
              </a:rPr>
              <a:t>    </a:t>
            </a: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err="1">
                <a:ln>
                  <a:noFill/>
                </a:ln>
                <a:solidFill>
                  <a:srgbClr val="C586C0"/>
                </a:solidFill>
                <a:effectLst/>
                <a:latin typeface="Consolas" panose="020B0609020204030204" pitchFamily="49" charset="0"/>
              </a:rPr>
              <a:t>elseif</a:t>
            </a: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a:ln>
                  <a:noFill/>
                </a:ln>
                <a:solidFill>
                  <a:srgbClr val="9CDCFE"/>
                </a:solidFill>
                <a:effectLst/>
                <a:latin typeface="Consolas" panose="020B0609020204030204" pitchFamily="49" charset="0"/>
              </a:rPr>
              <a:t>$</a:t>
            </a:r>
            <a:r>
              <a:rPr kumimoji="0" lang="es-ES" altLang="es-ES" sz="900" b="0" i="0" u="none" strike="noStrike" cap="none" normalizeH="0" baseline="0" dirty="0" err="1">
                <a:ln>
                  <a:noFill/>
                </a:ln>
                <a:solidFill>
                  <a:srgbClr val="9CDCFE"/>
                </a:solidFill>
                <a:effectLst/>
                <a:latin typeface="Consolas" panose="020B0609020204030204" pitchFamily="49" charset="0"/>
              </a:rPr>
              <a:t>python</a:t>
            </a:r>
            <a:r>
              <a:rPr kumimoji="0" lang="es-ES" altLang="es-ES" sz="900" b="0" i="0" u="none" strike="noStrike" cap="none" normalizeH="0" baseline="0" dirty="0">
                <a:ln>
                  <a:noFill/>
                </a:ln>
                <a:solidFill>
                  <a:srgbClr val="FFFFFF"/>
                </a:solidFill>
                <a:effectLst/>
                <a:latin typeface="Consolas" panose="020B0609020204030204" pitchFamily="49" charset="0"/>
              </a:rPr>
              <a:t> &amp;&amp; !</a:t>
            </a:r>
            <a:r>
              <a:rPr kumimoji="0" lang="es-ES" altLang="es-ES" sz="900" b="0" i="0" u="none" strike="noStrike" cap="none" normalizeH="0" baseline="0" dirty="0">
                <a:ln>
                  <a:noFill/>
                </a:ln>
                <a:solidFill>
                  <a:srgbClr val="9CDCFE"/>
                </a:solidFill>
                <a:effectLst/>
                <a:latin typeface="Consolas" panose="020B0609020204030204" pitchFamily="49" charset="0"/>
              </a:rPr>
              <a:t>$</a:t>
            </a:r>
            <a:r>
              <a:rPr kumimoji="0" lang="es-ES" altLang="es-ES" sz="900" b="0" i="0" u="none" strike="noStrike" cap="none" normalizeH="0" baseline="0" dirty="0" err="1">
                <a:ln>
                  <a:noFill/>
                </a:ln>
                <a:solidFill>
                  <a:srgbClr val="9CDCFE"/>
                </a:solidFill>
                <a:effectLst/>
                <a:latin typeface="Consolas" panose="020B0609020204030204" pitchFamily="49" charset="0"/>
              </a:rPr>
              <a:t>php</a:t>
            </a:r>
            <a:r>
              <a:rPr kumimoji="0" lang="es-ES" altLang="es-ES" sz="9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900" dirty="0">
                <a:solidFill>
                  <a:srgbClr val="FFFFFF"/>
                </a:solidFill>
                <a:latin typeface="Consolas" panose="020B0609020204030204" pitchFamily="49" charset="0"/>
              </a:rPr>
              <a:t>        </a:t>
            </a:r>
            <a:r>
              <a:rPr kumimoji="0" lang="es-ES" altLang="es-ES" sz="900" b="0" i="0" u="none" strike="noStrike" cap="none" normalizeH="0" baseline="0" dirty="0" err="1">
                <a:ln>
                  <a:noFill/>
                </a:ln>
                <a:solidFill>
                  <a:srgbClr val="DCDCAA"/>
                </a:solidFill>
                <a:effectLst/>
                <a:latin typeface="Consolas" panose="020B0609020204030204" pitchFamily="49" charset="0"/>
              </a:rPr>
              <a:t>print</a:t>
            </a: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a:ln>
                  <a:noFill/>
                </a:ln>
                <a:solidFill>
                  <a:srgbClr val="CE9178"/>
                </a:solidFill>
                <a:effectLst/>
                <a:latin typeface="Consolas" panose="020B0609020204030204" pitchFamily="49" charset="0"/>
              </a:rPr>
              <a:t>" &lt;p&gt;Sabe programar en Python, pero no en PHP.&lt;/p&gt;\n"</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900" dirty="0">
                <a:solidFill>
                  <a:srgbClr val="FFFFFF"/>
                </a:solidFill>
                <a:latin typeface="Consolas" panose="020B0609020204030204" pitchFamily="49" charset="0"/>
              </a:rPr>
              <a:t>        </a:t>
            </a:r>
            <a:r>
              <a:rPr kumimoji="0" lang="es-ES" altLang="es-ES" sz="900" b="0" i="0" u="none" strike="noStrike" cap="none" normalizeH="0" baseline="0" dirty="0" err="1">
                <a:ln>
                  <a:noFill/>
                </a:ln>
                <a:solidFill>
                  <a:srgbClr val="DCDCAA"/>
                </a:solidFill>
                <a:effectLst/>
                <a:latin typeface="Consolas" panose="020B0609020204030204" pitchFamily="49" charset="0"/>
              </a:rPr>
              <a:t>print</a:t>
            </a: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a:ln>
                  <a:noFill/>
                </a:ln>
                <a:solidFill>
                  <a:srgbClr val="CE9178"/>
                </a:solidFill>
                <a:effectLst/>
                <a:latin typeface="Consolas" panose="020B0609020204030204" pitchFamily="49" charset="0"/>
              </a:rPr>
              <a:t>"\n"</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900" dirty="0">
                <a:solidFill>
                  <a:srgbClr val="FFFFFF"/>
                </a:solidFill>
                <a:latin typeface="Consolas" panose="020B0609020204030204" pitchFamily="49" charset="0"/>
              </a:rPr>
              <a:t>    </a:t>
            </a: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err="1">
                <a:ln>
                  <a:noFill/>
                </a:ln>
                <a:solidFill>
                  <a:srgbClr val="C586C0"/>
                </a:solidFill>
                <a:effectLst/>
                <a:latin typeface="Consolas" panose="020B0609020204030204" pitchFamily="49" charset="0"/>
              </a:rPr>
              <a:t>elseif</a:t>
            </a: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a:ln>
                  <a:noFill/>
                </a:ln>
                <a:solidFill>
                  <a:srgbClr val="9CDCFE"/>
                </a:solidFill>
                <a:effectLst/>
                <a:latin typeface="Consolas" panose="020B0609020204030204" pitchFamily="49" charset="0"/>
              </a:rPr>
              <a:t>$</a:t>
            </a:r>
            <a:r>
              <a:rPr kumimoji="0" lang="es-ES" altLang="es-ES" sz="900" b="0" i="0" u="none" strike="noStrike" cap="none" normalizeH="0" baseline="0" dirty="0" err="1">
                <a:ln>
                  <a:noFill/>
                </a:ln>
                <a:solidFill>
                  <a:srgbClr val="9CDCFE"/>
                </a:solidFill>
                <a:effectLst/>
                <a:latin typeface="Consolas" panose="020B0609020204030204" pitchFamily="49" charset="0"/>
              </a:rPr>
              <a:t>python</a:t>
            </a:r>
            <a:r>
              <a:rPr kumimoji="0" lang="es-ES" altLang="es-ES" sz="900" b="0" i="0" u="none" strike="noStrike" cap="none" normalizeH="0" baseline="0" dirty="0">
                <a:ln>
                  <a:noFill/>
                </a:ln>
                <a:solidFill>
                  <a:srgbClr val="FFFFFF"/>
                </a:solidFill>
                <a:effectLst/>
                <a:latin typeface="Consolas" panose="020B0609020204030204" pitchFamily="49" charset="0"/>
              </a:rPr>
              <a:t> &amp;&amp; </a:t>
            </a:r>
            <a:r>
              <a:rPr kumimoji="0" lang="es-ES" altLang="es-ES" sz="900" b="0" i="0" u="none" strike="noStrike" cap="none" normalizeH="0" baseline="0" dirty="0">
                <a:ln>
                  <a:noFill/>
                </a:ln>
                <a:solidFill>
                  <a:srgbClr val="9CDCFE"/>
                </a:solidFill>
                <a:effectLst/>
                <a:latin typeface="Consolas" panose="020B0609020204030204" pitchFamily="49" charset="0"/>
              </a:rPr>
              <a:t>$</a:t>
            </a:r>
            <a:r>
              <a:rPr kumimoji="0" lang="es-ES" altLang="es-ES" sz="900" b="0" i="0" u="none" strike="noStrike" cap="none" normalizeH="0" baseline="0" dirty="0" err="1">
                <a:ln>
                  <a:noFill/>
                </a:ln>
                <a:solidFill>
                  <a:srgbClr val="9CDCFE"/>
                </a:solidFill>
                <a:effectLst/>
                <a:latin typeface="Consolas" panose="020B0609020204030204" pitchFamily="49" charset="0"/>
              </a:rPr>
              <a:t>php</a:t>
            </a:r>
            <a:r>
              <a:rPr kumimoji="0" lang="es-ES" altLang="es-ES" sz="9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900" dirty="0">
                <a:solidFill>
                  <a:srgbClr val="FFFFFF"/>
                </a:solidFill>
                <a:latin typeface="Consolas" panose="020B0609020204030204" pitchFamily="49" charset="0"/>
              </a:rPr>
              <a:t>        </a:t>
            </a:r>
            <a:r>
              <a:rPr kumimoji="0" lang="es-ES" altLang="es-ES" sz="900" b="0" i="0" u="none" strike="noStrike" cap="none" normalizeH="0" baseline="0" dirty="0" err="1">
                <a:ln>
                  <a:noFill/>
                </a:ln>
                <a:solidFill>
                  <a:srgbClr val="DCDCAA"/>
                </a:solidFill>
                <a:effectLst/>
                <a:latin typeface="Consolas" panose="020B0609020204030204" pitchFamily="49" charset="0"/>
              </a:rPr>
              <a:t>print</a:t>
            </a: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a:ln>
                  <a:noFill/>
                </a:ln>
                <a:solidFill>
                  <a:srgbClr val="CE9178"/>
                </a:solidFill>
                <a:effectLst/>
                <a:latin typeface="Consolas" panose="020B0609020204030204" pitchFamily="49" charset="0"/>
              </a:rPr>
              <a:t>" &lt;p&gt;Sabe programar en PHP, pero no en Python.&lt;/p&gt;\n"</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900" dirty="0">
                <a:solidFill>
                  <a:srgbClr val="FFFFFF"/>
                </a:solidFill>
                <a:latin typeface="Consolas" panose="020B0609020204030204" pitchFamily="49" charset="0"/>
              </a:rPr>
              <a:t>        </a:t>
            </a:r>
            <a:r>
              <a:rPr kumimoji="0" lang="es-ES" altLang="es-ES" sz="900" b="0" i="0" u="none" strike="noStrike" cap="none" normalizeH="0" baseline="0" dirty="0" err="1">
                <a:ln>
                  <a:noFill/>
                </a:ln>
                <a:solidFill>
                  <a:srgbClr val="DCDCAA"/>
                </a:solidFill>
                <a:effectLst/>
                <a:latin typeface="Consolas" panose="020B0609020204030204" pitchFamily="49" charset="0"/>
              </a:rPr>
              <a:t>print</a:t>
            </a: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a:ln>
                  <a:noFill/>
                </a:ln>
                <a:solidFill>
                  <a:srgbClr val="CE9178"/>
                </a:solidFill>
                <a:effectLst/>
                <a:latin typeface="Consolas" panose="020B0609020204030204" pitchFamily="49" charset="0"/>
              </a:rPr>
              <a:t>"\n"</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900" dirty="0">
                <a:solidFill>
                  <a:srgbClr val="FFFFFF"/>
                </a:solidFill>
                <a:latin typeface="Consolas" panose="020B0609020204030204" pitchFamily="49" charset="0"/>
              </a:rPr>
              <a:t>    </a:t>
            </a: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err="1">
                <a:ln>
                  <a:noFill/>
                </a:ln>
                <a:solidFill>
                  <a:srgbClr val="C586C0"/>
                </a:solidFill>
                <a:effectLst/>
                <a:latin typeface="Consolas" panose="020B0609020204030204" pitchFamily="49" charset="0"/>
              </a:rPr>
              <a:t>else</a:t>
            </a:r>
            <a:r>
              <a:rPr kumimoji="0" lang="es-ES" altLang="es-ES" sz="9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900" dirty="0">
                <a:solidFill>
                  <a:srgbClr val="FFFFFF"/>
                </a:solidFill>
                <a:latin typeface="Consolas" panose="020B0609020204030204" pitchFamily="49" charset="0"/>
              </a:rPr>
              <a:t>        </a:t>
            </a:r>
            <a:r>
              <a:rPr kumimoji="0" lang="es-ES" altLang="es-ES" sz="900" b="0" i="0" u="none" strike="noStrike" cap="none" normalizeH="0" baseline="0" dirty="0" err="1">
                <a:ln>
                  <a:noFill/>
                </a:ln>
                <a:solidFill>
                  <a:srgbClr val="DCDCAA"/>
                </a:solidFill>
                <a:effectLst/>
                <a:latin typeface="Consolas" panose="020B0609020204030204" pitchFamily="49" charset="0"/>
              </a:rPr>
              <a:t>print</a:t>
            </a: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a:ln>
                  <a:noFill/>
                </a:ln>
                <a:solidFill>
                  <a:srgbClr val="CE9178"/>
                </a:solidFill>
                <a:effectLst/>
                <a:latin typeface="Consolas" panose="020B0609020204030204" pitchFamily="49" charset="0"/>
              </a:rPr>
              <a:t>" &lt;p&gt;No sabe programar ni en Python ni en PHP.&lt;/p&gt;\n"</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900" dirty="0">
                <a:solidFill>
                  <a:srgbClr val="FFFFFF"/>
                </a:solidFill>
                <a:latin typeface="Consolas" panose="020B0609020204030204" pitchFamily="49" charset="0"/>
              </a:rPr>
              <a:t>        </a:t>
            </a:r>
            <a:r>
              <a:rPr kumimoji="0" lang="es-ES" altLang="es-ES" sz="900" b="0" i="0" u="none" strike="noStrike" cap="none" normalizeH="0" baseline="0" dirty="0" err="1">
                <a:ln>
                  <a:noFill/>
                </a:ln>
                <a:solidFill>
                  <a:srgbClr val="DCDCAA"/>
                </a:solidFill>
                <a:effectLst/>
                <a:latin typeface="Consolas" panose="020B0609020204030204" pitchFamily="49" charset="0"/>
              </a:rPr>
              <a:t>print</a:t>
            </a:r>
            <a:r>
              <a:rPr kumimoji="0" lang="es-ES" altLang="es-ES" sz="900" b="0" i="0" u="none" strike="noStrike" cap="none" normalizeH="0" baseline="0" dirty="0">
                <a:ln>
                  <a:noFill/>
                </a:ln>
                <a:solidFill>
                  <a:srgbClr val="FFFFFF"/>
                </a:solidFill>
                <a:effectLst/>
                <a:latin typeface="Consolas" panose="020B0609020204030204" pitchFamily="49" charset="0"/>
              </a:rPr>
              <a:t> </a:t>
            </a:r>
            <a:r>
              <a:rPr kumimoji="0" lang="es-ES" altLang="es-ES" sz="900" b="0" i="0" u="none" strike="noStrike" cap="none" normalizeH="0" baseline="0" dirty="0">
                <a:ln>
                  <a:noFill/>
                </a:ln>
                <a:solidFill>
                  <a:srgbClr val="CE9178"/>
                </a:solidFill>
                <a:effectLst/>
                <a:latin typeface="Consolas" panose="020B0609020204030204" pitchFamily="49" charset="0"/>
              </a:rPr>
              <a:t>"\n"</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900" dirty="0">
                <a:solidFill>
                  <a:srgbClr val="FFFFFF"/>
                </a:solidFill>
                <a:latin typeface="Consolas" panose="020B0609020204030204" pitchFamily="49" charset="0"/>
              </a:rPr>
              <a:t>    </a:t>
            </a: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900" b="0" i="0" u="none" strike="noStrike" cap="none" normalizeH="0" baseline="0" dirty="0">
                <a:ln>
                  <a:noFill/>
                </a:ln>
                <a:solidFill>
                  <a:srgbClr val="569CD6"/>
                </a:solidFill>
                <a:effectLst/>
                <a:latin typeface="Consolas" panose="020B0609020204030204" pitchFamily="49" charset="0"/>
              </a:rPr>
              <a:t>?&gt;</a:t>
            </a:r>
            <a:r>
              <a:rPr kumimoji="0" lang="es-ES" altLang="es-ES" sz="900" b="0" i="0" u="none" strike="noStrike" cap="none" normalizeH="0" baseline="0" dirty="0">
                <a:ln>
                  <a:noFill/>
                </a:ln>
                <a:solidFill>
                  <a:schemeClr val="tx1"/>
                </a:solidFill>
                <a:effectLst/>
              </a:rPr>
              <a:t> </a:t>
            </a:r>
            <a:endParaRPr kumimoji="0" lang="es-ES" altLang="es-ES" sz="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470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28</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51272" y="483518"/>
            <a:ext cx="8640960" cy="1625803"/>
          </a:xfrm>
        </p:spPr>
        <p:txBody>
          <a:bodyPr/>
          <a:lstStyle/>
          <a:p>
            <a:r>
              <a:rPr lang="es-ES" sz="1600" b="1" dirty="0"/>
              <a:t>Ejemplo de recogida de varios controles relacionados entre sí</a:t>
            </a:r>
          </a:p>
          <a:p>
            <a:endParaRPr lang="es-ES" sz="1600" dirty="0"/>
          </a:p>
          <a:p>
            <a:r>
              <a:rPr lang="es-ES" sz="1600" dirty="0"/>
              <a:t>En la mayoría de los casos las comprobaciones de cada uno de los controles son independientes, es decir, que el valor recibido de un control es correcto o incorrecto independientemente de los valores recibidos en otros controles. Pero en algunos casos no es así. En esos casos, se aconseja considerar los casos particulares en un bloque </a:t>
            </a:r>
            <a:r>
              <a:rPr lang="es-ES" sz="1600" dirty="0" err="1"/>
              <a:t>if</a:t>
            </a:r>
            <a:r>
              <a:rPr lang="es-ES" sz="1600" dirty="0"/>
              <a:t> ... </a:t>
            </a:r>
            <a:r>
              <a:rPr lang="es-ES" sz="1600" dirty="0" err="1"/>
              <a:t>else</a:t>
            </a:r>
            <a:r>
              <a:rPr lang="es-ES" sz="1600" dirty="0"/>
              <a:t> ... adicional posterior a la validación de cada control.</a:t>
            </a:r>
          </a:p>
          <a:p>
            <a:endParaRPr lang="es-ES" sz="1600" dirty="0"/>
          </a:p>
          <a:p>
            <a:r>
              <a:rPr lang="es-ES" sz="1600" dirty="0"/>
              <a:t>En el ejemplo siguiente se muestra la recogida de tres controles, un botón radio y dos cajas de texto. El programa simula una especie de calculadora básica y además de validar las entradas de forma similar a ejemplos anteriores debemos tener en cuenta que no se puede dividir por cero</a:t>
            </a:r>
          </a:p>
        </p:txBody>
      </p:sp>
    </p:spTree>
    <p:extLst>
      <p:ext uri="{BB962C8B-B14F-4D97-AF65-F5344CB8AC3E}">
        <p14:creationId xmlns:p14="http://schemas.microsoft.com/office/powerpoint/2010/main" val="1989354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29</a:t>
            </a:fld>
            <a:endParaRPr lang="es-ES" dirty="0"/>
          </a:p>
        </p:txBody>
      </p:sp>
      <p:sp>
        <p:nvSpPr>
          <p:cNvPr id="5" name="Título 4">
            <a:extLst>
              <a:ext uri="{FF2B5EF4-FFF2-40B4-BE49-F238E27FC236}">
                <a16:creationId xmlns:a16="http://schemas.microsoft.com/office/drawing/2014/main" id="{E75BD86B-F193-08D1-027B-2DE45EC4D273}"/>
              </a:ext>
            </a:extLst>
          </p:cNvPr>
          <p:cNvSpPr>
            <a:spLocks noGrp="1"/>
          </p:cNvSpPr>
          <p:nvPr>
            <p:ph type="title"/>
          </p:nvPr>
        </p:nvSpPr>
        <p:spPr/>
        <p:txBody>
          <a:bodyPr/>
          <a:lstStyle/>
          <a:p>
            <a:endParaRPr lang="es-ES"/>
          </a:p>
        </p:txBody>
      </p:sp>
      <p:pic>
        <p:nvPicPr>
          <p:cNvPr id="7" name="Imagen 6">
            <a:extLst>
              <a:ext uri="{FF2B5EF4-FFF2-40B4-BE49-F238E27FC236}">
                <a16:creationId xmlns:a16="http://schemas.microsoft.com/office/drawing/2014/main" id="{B669CB5D-E4D2-B562-BE29-CC16CFDAE9A4}"/>
              </a:ext>
            </a:extLst>
          </p:cNvPr>
          <p:cNvPicPr>
            <a:picLocks noChangeAspect="1"/>
          </p:cNvPicPr>
          <p:nvPr/>
        </p:nvPicPr>
        <p:blipFill>
          <a:blip r:embed="rId2"/>
          <a:stretch>
            <a:fillRect/>
          </a:stretch>
        </p:blipFill>
        <p:spPr>
          <a:xfrm>
            <a:off x="513738" y="699542"/>
            <a:ext cx="8250300" cy="3934423"/>
          </a:xfrm>
          <a:prstGeom prst="rect">
            <a:avLst/>
          </a:prstGeom>
        </p:spPr>
      </p:pic>
    </p:spTree>
    <p:extLst>
      <p:ext uri="{BB962C8B-B14F-4D97-AF65-F5344CB8AC3E}">
        <p14:creationId xmlns:p14="http://schemas.microsoft.com/office/powerpoint/2010/main" val="790137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7100C31C-9A77-D374-A099-85DC6520A305}"/>
              </a:ext>
            </a:extLst>
          </p:cNvPr>
          <p:cNvSpPr txBox="1"/>
          <p:nvPr/>
        </p:nvSpPr>
        <p:spPr>
          <a:xfrm>
            <a:off x="107504" y="1563638"/>
            <a:ext cx="8640960" cy="2585323"/>
          </a:xfrm>
          <a:prstGeom prst="rect">
            <a:avLst/>
          </a:prstGeom>
          <a:noFill/>
        </p:spPr>
        <p:txBody>
          <a:bodyPr wrap="square">
            <a:spAutoFit/>
          </a:bodyPr>
          <a:lstStyle/>
          <a:p>
            <a:r>
              <a:rPr lang="es-ES" sz="1800" b="1" dirty="0">
                <a:solidFill>
                  <a:schemeClr val="bg2">
                    <a:lumMod val="50000"/>
                  </a:schemeClr>
                </a:solidFill>
                <a:latin typeface="Calibri" panose="020F0502020204030204" pitchFamily="34" charset="0"/>
                <a:cs typeface="Calibri" panose="020F0502020204030204" pitchFamily="34" charset="0"/>
              </a:rPr>
              <a:t>Estructura general</a:t>
            </a:r>
          </a:p>
          <a:p>
            <a:endParaRPr lang="es-ES" sz="1800" dirty="0">
              <a:solidFill>
                <a:schemeClr val="bg2">
                  <a:lumMod val="50000"/>
                </a:schemeClr>
              </a:solidFill>
              <a:latin typeface="Calibri" panose="020F0502020204030204" pitchFamily="34" charset="0"/>
              <a:cs typeface="Calibri" panose="020F0502020204030204" pitchFamily="34" charset="0"/>
            </a:endParaRPr>
          </a:p>
          <a:p>
            <a:r>
              <a:rPr lang="es-ES" sz="1800" dirty="0">
                <a:solidFill>
                  <a:schemeClr val="bg2">
                    <a:lumMod val="50000"/>
                  </a:schemeClr>
                </a:solidFill>
                <a:latin typeface="Calibri" panose="020F0502020204030204" pitchFamily="34" charset="0"/>
                <a:cs typeface="Calibri" panose="020F0502020204030204" pitchFamily="34" charset="0"/>
              </a:rPr>
              <a:t>Si pudiéramos confiar en los datos recibidos en la matriz $_REQUEST, un programa PHP que recibe datos podría ponerse a utilizarlos directamente, pero para evitar ataques de inyección, debemos realizar una serie de pasos previos que nos permitan confiar en los datos recibidos.</a:t>
            </a:r>
          </a:p>
          <a:p>
            <a:endParaRPr lang="es-ES" sz="1800" dirty="0">
              <a:solidFill>
                <a:schemeClr val="bg2">
                  <a:lumMod val="50000"/>
                </a:schemeClr>
              </a:solidFill>
              <a:latin typeface="Calibri" panose="020F0502020204030204" pitchFamily="34" charset="0"/>
              <a:cs typeface="Calibri" panose="020F0502020204030204" pitchFamily="34" charset="0"/>
            </a:endParaRPr>
          </a:p>
          <a:p>
            <a:r>
              <a:rPr lang="es-ES" sz="1800" dirty="0">
                <a:solidFill>
                  <a:schemeClr val="bg2">
                    <a:lumMod val="50000"/>
                  </a:schemeClr>
                </a:solidFill>
                <a:latin typeface="Calibri" panose="020F0502020204030204" pitchFamily="34" charset="0"/>
                <a:cs typeface="Calibri" panose="020F0502020204030204" pitchFamily="34" charset="0"/>
              </a:rPr>
              <a:t>Para conseguirlo, en estos apuntes se recomienda que todos los programas que reciban datos realicen los siguientes pasos: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30</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17618" y="903993"/>
            <a:ext cx="8856984" cy="3552300"/>
          </a:xfrm>
        </p:spPr>
        <p:txBody>
          <a:bodyPr/>
          <a:lstStyle/>
          <a:p>
            <a:r>
              <a:rPr lang="es-ES" sz="1600" dirty="0"/>
              <a:t>En este caso las validación de la operación es la correspondiente a un botón radio y las validaciones de los números son las correspondientes a un número decimal.</a:t>
            </a:r>
          </a:p>
          <a:p>
            <a:endParaRPr lang="es-ES" sz="1600" dirty="0"/>
          </a:p>
          <a:p>
            <a:r>
              <a:rPr lang="es-ES" sz="1600" dirty="0"/>
              <a:t>La validación de la operación es la correspondiente a un botón radio</a:t>
            </a:r>
            <a:endParaRPr lang="es-ES" sz="1500" i="1" dirty="0"/>
          </a:p>
        </p:txBody>
      </p:sp>
      <p:sp>
        <p:nvSpPr>
          <p:cNvPr id="10" name="Rectangle 1">
            <a:extLst>
              <a:ext uri="{FF2B5EF4-FFF2-40B4-BE49-F238E27FC236}">
                <a16:creationId xmlns:a16="http://schemas.microsoft.com/office/drawing/2014/main" id="{B6E8F22E-0A18-5A92-437B-92E692471EA8}"/>
              </a:ext>
            </a:extLst>
          </p:cNvPr>
          <p:cNvSpPr>
            <a:spLocks noChangeArrowheads="1"/>
          </p:cNvSpPr>
          <p:nvPr/>
        </p:nvSpPr>
        <p:spPr bwMode="auto">
          <a:xfrm>
            <a:off x="186583" y="2571734"/>
            <a:ext cx="8719054" cy="1538883"/>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6A9955"/>
                </a:solidFill>
                <a:effectLst/>
                <a:latin typeface="Consolas" panose="020B0609020204030204" pitchFamily="49" charset="0"/>
              </a:rPr>
              <a:t>// Validación de datos y generación de avisos</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586C0"/>
                </a:solidFill>
                <a:effectLst/>
                <a:latin typeface="Consolas" panose="020B0609020204030204" pitchFamily="49" charset="0"/>
              </a:rPr>
              <a:t>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operacion</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=\"aviso\"&gt;No ha indicado la operación a realizar.&lt;/p&gt;\n"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elseif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operacion</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"suma"</a:t>
            </a:r>
            <a:r>
              <a:rPr kumimoji="0" lang="es-ES" altLang="es-ES" sz="1000" b="0" i="0" u="none" strike="noStrike" cap="none" normalizeH="0" baseline="0" dirty="0">
                <a:ln>
                  <a:noFill/>
                </a:ln>
                <a:solidFill>
                  <a:srgbClr val="FFFFFF"/>
                </a:solidFill>
                <a:effectLst/>
                <a:latin typeface="Consolas" panose="020B0609020204030204" pitchFamily="49" charset="0"/>
              </a:rPr>
              <a:t> &amp;&amp;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operacion</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"resta"</a:t>
            </a:r>
            <a:r>
              <a:rPr kumimoji="0" lang="es-ES" altLang="es-ES" sz="1000" b="0" i="0" u="none" strike="noStrike" cap="none" normalizeH="0" baseline="0" dirty="0">
                <a:ln>
                  <a:noFill/>
                </a:ln>
                <a:solidFill>
                  <a:srgbClr val="FFFFFF"/>
                </a:solidFill>
                <a:effectLst/>
                <a:latin typeface="Consolas" panose="020B0609020204030204" pitchFamily="49" charset="0"/>
              </a:rPr>
              <a:t> &amp;&amp;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operacion</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err="1">
                <a:ln>
                  <a:noFill/>
                </a:ln>
                <a:solidFill>
                  <a:srgbClr val="CE9178"/>
                </a:solidFill>
                <a:effectLst/>
                <a:latin typeface="Consolas" panose="020B0609020204030204" pitchFamily="49" charset="0"/>
              </a:rPr>
              <a:t>multiplicacion</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&amp;&amp;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operacion</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err="1">
                <a:ln>
                  <a:noFill/>
                </a:ln>
                <a:solidFill>
                  <a:srgbClr val="CE9178"/>
                </a:solidFill>
                <a:effectLst/>
                <a:latin typeface="Consolas" panose="020B0609020204030204" pitchFamily="49" charset="0"/>
              </a:rPr>
              <a:t>division</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=\"aviso\"&gt;No ha elegido ninguna de las operaciones disponibles.&lt;/p&gt;\n"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else</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operacionOk</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569CD6"/>
                </a:solidFill>
                <a:effectLst/>
                <a:latin typeface="Consolas" panose="020B0609020204030204" pitchFamily="49" charset="0"/>
              </a:rPr>
              <a:t>true</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a:t>
            </a:r>
            <a:r>
              <a:rPr kumimoji="0" lang="es-ES" altLang="es-ES" sz="1000" b="0" i="0" u="none" strike="noStrike" cap="none" normalizeH="0" baseline="0" dirty="0">
                <a:ln>
                  <a:noFill/>
                </a:ln>
                <a:solidFill>
                  <a:schemeClr val="tx1"/>
                </a:solidFill>
                <a:effectLst/>
              </a:rPr>
              <a:t> </a:t>
            </a:r>
            <a:endParaRPr kumimoji="0" lang="es-ES" altLang="es-E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6750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31</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17618" y="903993"/>
            <a:ext cx="8856984" cy="3552300"/>
          </a:xfrm>
        </p:spPr>
        <p:txBody>
          <a:bodyPr/>
          <a:lstStyle/>
          <a:p>
            <a:r>
              <a:rPr lang="es-ES" sz="1600" dirty="0"/>
              <a:t>Las validaciones de los números son las correspondientes a números decimales</a:t>
            </a:r>
            <a:endParaRPr lang="es-ES" sz="1500" i="1" dirty="0"/>
          </a:p>
        </p:txBody>
      </p:sp>
      <p:sp>
        <p:nvSpPr>
          <p:cNvPr id="2" name="Rectangle 1">
            <a:extLst>
              <a:ext uri="{FF2B5EF4-FFF2-40B4-BE49-F238E27FC236}">
                <a16:creationId xmlns:a16="http://schemas.microsoft.com/office/drawing/2014/main" id="{527207A7-8E9C-24A9-8779-1FA4230E4CF6}"/>
              </a:ext>
            </a:extLst>
          </p:cNvPr>
          <p:cNvSpPr>
            <a:spLocks noChangeArrowheads="1"/>
          </p:cNvSpPr>
          <p:nvPr/>
        </p:nvSpPr>
        <p:spPr bwMode="auto">
          <a:xfrm>
            <a:off x="539552" y="1686304"/>
            <a:ext cx="6109365" cy="2769989"/>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586C0"/>
                </a:solidFill>
                <a:effectLst/>
                <a:latin typeface="Consolas" panose="020B0609020204030204" pitchFamily="49" charset="0"/>
              </a:rPr>
              <a:t>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$x</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DCDCAA"/>
                </a:solidFill>
                <a:effectLst/>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=\"aviso\"&gt;No ha escrito el primer número.&lt;/p&gt;\n"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DCDCAA"/>
                </a:solidFill>
                <a:effectLst/>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elseif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is_numeric</a:t>
            </a:r>
            <a:r>
              <a:rPr kumimoji="0" lang="es-ES" altLang="es-ES" sz="1000" b="0" i="0" u="none" strike="noStrike" cap="none" normalizeH="0" baseline="0" dirty="0">
                <a:ln>
                  <a:noFill/>
                </a:ln>
                <a:solidFill>
                  <a:srgbClr val="FFFFFF"/>
                </a:solidFill>
                <a:effectLst/>
                <a:latin typeface="Consolas" panose="020B0609020204030204" pitchFamily="49" charset="0"/>
              </a:rPr>
              <a:t>(</a:t>
            </a:r>
            <a:r>
              <a:rPr kumimoji="0" lang="es-ES" altLang="es-ES" sz="1000" b="0" i="0" u="none" strike="noStrike" cap="none" normalizeH="0" baseline="0" dirty="0">
                <a:ln>
                  <a:noFill/>
                </a:ln>
                <a:solidFill>
                  <a:srgbClr val="9CDCFE"/>
                </a:solidFill>
                <a:effectLst/>
                <a:latin typeface="Consolas" panose="020B0609020204030204" pitchFamily="49" charset="0"/>
              </a:rPr>
              <a:t>$x</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=\"aviso\"&gt;No ha escrito el primer número como número.&lt;/p&gt;\n"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else</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xOk</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569CD6"/>
                </a:solidFill>
                <a:effectLst/>
                <a:latin typeface="Consolas" panose="020B0609020204030204" pitchFamily="49" charset="0"/>
              </a:rPr>
              <a:t>true</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586C0"/>
                </a:solidFill>
                <a:effectLst/>
                <a:latin typeface="Consolas" panose="020B0609020204030204" pitchFamily="49" charset="0"/>
              </a:rPr>
              <a:t>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$y</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=\"aviso\"&gt;No ha escrito el segundo número.&lt;/p&gt;\n"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elseif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is_numeric</a:t>
            </a:r>
            <a:r>
              <a:rPr kumimoji="0" lang="es-ES" altLang="es-ES" sz="1000" b="0" i="0" u="none" strike="noStrike" cap="none" normalizeH="0" baseline="0" dirty="0">
                <a:ln>
                  <a:noFill/>
                </a:ln>
                <a:solidFill>
                  <a:srgbClr val="FFFFFF"/>
                </a:solidFill>
                <a:effectLst/>
                <a:latin typeface="Consolas" panose="020B0609020204030204" pitchFamily="49" charset="0"/>
              </a:rPr>
              <a:t>(</a:t>
            </a:r>
            <a:r>
              <a:rPr kumimoji="0" lang="es-ES" altLang="es-ES" sz="1000" b="0" i="0" u="none" strike="noStrike" cap="none" normalizeH="0" baseline="0" dirty="0">
                <a:ln>
                  <a:noFill/>
                </a:ln>
                <a:solidFill>
                  <a:srgbClr val="9CDCFE"/>
                </a:solidFill>
                <a:effectLst/>
                <a:latin typeface="Consolas" panose="020B0609020204030204" pitchFamily="49" charset="0"/>
              </a:rPr>
              <a:t>$y</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=\"aviso\"&gt;No ha escrito el segundo número como número.&lt;/p&gt;\n"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else</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9CDCFE"/>
                </a:solidFill>
                <a:effectLst/>
                <a:latin typeface="Consolas" panose="020B0609020204030204" pitchFamily="49" charset="0"/>
              </a:rPr>
              <a:t>    $</a:t>
            </a:r>
            <a:r>
              <a:rPr kumimoji="0" lang="es-ES" altLang="es-ES" sz="1000" b="0" i="0" u="none" strike="noStrike" cap="none" normalizeH="0" baseline="0" dirty="0" err="1">
                <a:ln>
                  <a:noFill/>
                </a:ln>
                <a:solidFill>
                  <a:srgbClr val="9CDCFE"/>
                </a:solidFill>
                <a:effectLst/>
                <a:latin typeface="Consolas" panose="020B0609020204030204" pitchFamily="49" charset="0"/>
              </a:rPr>
              <a:t>yOk</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569CD6"/>
                </a:solidFill>
                <a:effectLst/>
                <a:latin typeface="Consolas" panose="020B0609020204030204" pitchFamily="49" charset="0"/>
              </a:rPr>
              <a:t>true</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a:t>
            </a:r>
            <a:r>
              <a:rPr kumimoji="0" lang="es-ES" altLang="es-ES" sz="6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6174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32</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17618" y="903993"/>
            <a:ext cx="8856984" cy="3552300"/>
          </a:xfrm>
        </p:spPr>
        <p:txBody>
          <a:bodyPr/>
          <a:lstStyle/>
          <a:p>
            <a:r>
              <a:rPr lang="es-ES" sz="1600" dirty="0"/>
              <a:t>Pero siempre que se realizan operaciones aritméticas hay que recordar el caso problemático de la división por cero. Si el usuario elige hacer una división y el segundo número es 0, debemos avisarle. Además, cambiaremos una de las variables auxiliares a false, para que falle la comprobación final antes de la ejecución del programa principal.</a:t>
            </a:r>
            <a:endParaRPr lang="es-ES" sz="1500" i="1" dirty="0"/>
          </a:p>
        </p:txBody>
      </p:sp>
      <p:sp>
        <p:nvSpPr>
          <p:cNvPr id="3" name="Rectangle 1">
            <a:extLst>
              <a:ext uri="{FF2B5EF4-FFF2-40B4-BE49-F238E27FC236}">
                <a16:creationId xmlns:a16="http://schemas.microsoft.com/office/drawing/2014/main" id="{C14BD991-4126-9478-1CE6-534F0F5566CE}"/>
              </a:ext>
            </a:extLst>
          </p:cNvPr>
          <p:cNvSpPr>
            <a:spLocks noChangeArrowheads="1"/>
          </p:cNvSpPr>
          <p:nvPr/>
        </p:nvSpPr>
        <p:spPr bwMode="auto">
          <a:xfrm>
            <a:off x="467544" y="2295422"/>
            <a:ext cx="5051383" cy="769441"/>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586C0"/>
                </a:solidFill>
                <a:effectLst/>
                <a:latin typeface="Consolas" panose="020B0609020204030204" pitchFamily="49" charset="0"/>
              </a:rPr>
              <a:t>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operacion</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err="1">
                <a:ln>
                  <a:noFill/>
                </a:ln>
                <a:solidFill>
                  <a:srgbClr val="CE9178"/>
                </a:solidFill>
                <a:effectLst/>
                <a:latin typeface="Consolas" panose="020B0609020204030204" pitchFamily="49" charset="0"/>
              </a:rPr>
              <a:t>division</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&amp;&amp; </a:t>
            </a:r>
            <a:r>
              <a:rPr kumimoji="0" lang="es-ES" altLang="es-ES" sz="1000" b="0" i="0" u="none" strike="noStrike" cap="none" normalizeH="0" baseline="0" dirty="0">
                <a:ln>
                  <a:noFill/>
                </a:ln>
                <a:solidFill>
                  <a:srgbClr val="9CDCFE"/>
                </a:solidFill>
                <a:effectLst/>
                <a:latin typeface="Consolas" panose="020B0609020204030204" pitchFamily="49" charset="0"/>
              </a:rPr>
              <a:t>$y</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B5CEA8"/>
                </a:solidFill>
                <a:effectLst/>
                <a:latin typeface="Consolas" panose="020B0609020204030204" pitchFamily="49" charset="0"/>
              </a:rPr>
              <a:t>0</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=\"aviso\"&gt;No se puede dividir por cero.&lt;/p&gt;\n"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operacionOk</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569CD6"/>
                </a:solidFill>
                <a:effectLst/>
                <a:latin typeface="Consolas" panose="020B0609020204030204" pitchFamily="49" charset="0"/>
              </a:rPr>
              <a:t>false</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a:t>
            </a:r>
            <a:r>
              <a:rPr kumimoji="0" lang="es-ES" altLang="es-ES" sz="6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3247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33</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9910" y="51470"/>
            <a:ext cx="8856984" cy="3552300"/>
          </a:xfrm>
        </p:spPr>
        <p:txBody>
          <a:bodyPr/>
          <a:lstStyle/>
          <a:p>
            <a:r>
              <a:rPr lang="es-ES" sz="1600" dirty="0"/>
              <a:t>El proceso de recogida de datos completo podría ser el siguiente:</a:t>
            </a:r>
            <a:endParaRPr lang="es-ES" sz="1500" i="1" dirty="0"/>
          </a:p>
        </p:txBody>
      </p:sp>
      <p:sp>
        <p:nvSpPr>
          <p:cNvPr id="2" name="Rectangle 1">
            <a:extLst>
              <a:ext uri="{FF2B5EF4-FFF2-40B4-BE49-F238E27FC236}">
                <a16:creationId xmlns:a16="http://schemas.microsoft.com/office/drawing/2014/main" id="{858399C5-9C5C-8357-FF26-A6E7F1FB6511}"/>
              </a:ext>
            </a:extLst>
          </p:cNvPr>
          <p:cNvSpPr>
            <a:spLocks noChangeArrowheads="1"/>
          </p:cNvSpPr>
          <p:nvPr/>
        </p:nvSpPr>
        <p:spPr bwMode="auto">
          <a:xfrm>
            <a:off x="157840" y="1496566"/>
            <a:ext cx="8719054" cy="2769989"/>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6A9955"/>
                </a:solidFill>
                <a:effectLst/>
                <a:latin typeface="Consolas" panose="020B0609020204030204" pitchFamily="49" charset="0"/>
              </a:rPr>
              <a:t>// Variables que recogen los datos</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operacion</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DCDCAA"/>
                </a:solidFill>
                <a:effectLst/>
                <a:latin typeface="Consolas" panose="020B0609020204030204" pitchFamily="49" charset="0"/>
              </a:rPr>
              <a:t>recoge</a:t>
            </a:r>
            <a:r>
              <a:rPr kumimoji="0" lang="es-ES" altLang="es-ES" sz="1000" b="0" i="0" u="none" strike="noStrike" cap="none" normalizeH="0" baseline="0" dirty="0">
                <a:ln>
                  <a:noFill/>
                </a:ln>
                <a:solidFill>
                  <a:srgbClr val="FFFFFF"/>
                </a:solidFill>
                <a:effectLst/>
                <a:latin typeface="Consolas" panose="020B0609020204030204" pitchFamily="49" charset="0"/>
              </a:rPr>
              <a:t>(</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err="1">
                <a:ln>
                  <a:noFill/>
                </a:ln>
                <a:solidFill>
                  <a:srgbClr val="CE9178"/>
                </a:solidFill>
                <a:effectLst/>
                <a:latin typeface="Consolas" panose="020B0609020204030204" pitchFamily="49" charset="0"/>
              </a:rPr>
              <a:t>operacion</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9CDCFE"/>
                </a:solidFill>
                <a:effectLst/>
                <a:latin typeface="Consolas" panose="020B0609020204030204" pitchFamily="49" charset="0"/>
              </a:rPr>
              <a:t>$x</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DCDCAA"/>
                </a:solidFill>
                <a:effectLst/>
                <a:latin typeface="Consolas" panose="020B0609020204030204" pitchFamily="49" charset="0"/>
              </a:rPr>
              <a:t>recoge</a:t>
            </a:r>
            <a:r>
              <a:rPr kumimoji="0" lang="es-ES" altLang="es-ES" sz="1000" b="0" i="0" u="none" strike="noStrike" cap="none" normalizeH="0" baseline="0" dirty="0">
                <a:ln>
                  <a:noFill/>
                </a:ln>
                <a:solidFill>
                  <a:srgbClr val="FFFFFF"/>
                </a:solidFill>
                <a:effectLst/>
                <a:latin typeface="Consolas" panose="020B0609020204030204" pitchFamily="49" charset="0"/>
              </a:rPr>
              <a:t>(</a:t>
            </a:r>
            <a:r>
              <a:rPr kumimoji="0" lang="es-ES" altLang="es-ES" sz="1000" b="0" i="0" u="none" strike="noStrike" cap="none" normalizeH="0" baseline="0" dirty="0">
                <a:ln>
                  <a:noFill/>
                </a:ln>
                <a:solidFill>
                  <a:srgbClr val="CE9178"/>
                </a:solidFill>
                <a:effectLst/>
                <a:latin typeface="Consolas" panose="020B0609020204030204" pitchFamily="49" charset="0"/>
              </a:rPr>
              <a:t>"x"</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9CDCFE"/>
                </a:solidFill>
                <a:effectLst/>
                <a:latin typeface="Consolas" panose="020B0609020204030204" pitchFamily="49" charset="0"/>
              </a:rPr>
              <a:t>$y</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DCDCAA"/>
                </a:solidFill>
                <a:effectLst/>
                <a:latin typeface="Consolas" panose="020B0609020204030204" pitchFamily="49" charset="0"/>
              </a:rPr>
              <a:t>recoge</a:t>
            </a:r>
            <a:r>
              <a:rPr kumimoji="0" lang="es-ES" altLang="es-ES" sz="1000" b="0" i="0" u="none" strike="noStrike" cap="none" normalizeH="0" baseline="0" dirty="0">
                <a:ln>
                  <a:noFill/>
                </a:ln>
                <a:solidFill>
                  <a:srgbClr val="FFFFFF"/>
                </a:solidFill>
                <a:effectLst/>
                <a:latin typeface="Consolas" panose="020B0609020204030204" pitchFamily="49" charset="0"/>
              </a:rPr>
              <a:t>(</a:t>
            </a:r>
            <a:r>
              <a:rPr kumimoji="0" lang="es-ES" altLang="es-ES" sz="1000" b="0" i="0" u="none" strike="noStrike" cap="none" normalizeH="0" baseline="0" dirty="0">
                <a:ln>
                  <a:noFill/>
                </a:ln>
                <a:solidFill>
                  <a:srgbClr val="CE9178"/>
                </a:solidFill>
                <a:effectLst/>
                <a:latin typeface="Consolas" panose="020B0609020204030204" pitchFamily="49" charset="0"/>
              </a:rPr>
              <a:t>"y"</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6A9955"/>
                </a:solidFill>
                <a:effectLst/>
                <a:latin typeface="Consolas" panose="020B0609020204030204" pitchFamily="49" charset="0"/>
              </a:rPr>
              <a:t>// Variables auxiliares de comprobación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operacionOk</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569CD6"/>
                </a:solidFill>
                <a:effectLst/>
                <a:latin typeface="Consolas" panose="020B0609020204030204" pitchFamily="49" charset="0"/>
              </a:rPr>
              <a:t>false</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xOk</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569CD6"/>
                </a:solidFill>
                <a:effectLst/>
                <a:latin typeface="Consolas" panose="020B0609020204030204" pitchFamily="49" charset="0"/>
              </a:rPr>
              <a:t>false</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yOk</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569CD6"/>
                </a:solidFill>
                <a:effectLst/>
                <a:latin typeface="Consolas" panose="020B0609020204030204" pitchFamily="49" charset="0"/>
              </a:rPr>
              <a:t>false</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6A9955"/>
                </a:solidFill>
                <a:effectLst/>
                <a:latin typeface="Consolas" panose="020B0609020204030204" pitchFamily="49" charset="0"/>
              </a:rPr>
              <a:t>// Validación de datos y generación de avisos</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586C0"/>
                </a:solidFill>
                <a:effectLst/>
                <a:latin typeface="Consolas" panose="020B0609020204030204" pitchFamily="49" charset="0"/>
              </a:rPr>
              <a:t>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operacion</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DCDCAA"/>
                </a:solidFill>
                <a:effectLst/>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=\"aviso\"&gt;No ha indicado la operación a realizar.&lt;/p&gt;\n"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DCDCAA"/>
                </a:solidFill>
                <a:effectLst/>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elseif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operacion</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"suma"</a:t>
            </a:r>
            <a:r>
              <a:rPr kumimoji="0" lang="es-ES" altLang="es-ES" sz="1000" b="0" i="0" u="none" strike="noStrike" cap="none" normalizeH="0" baseline="0" dirty="0">
                <a:ln>
                  <a:noFill/>
                </a:ln>
                <a:solidFill>
                  <a:srgbClr val="FFFFFF"/>
                </a:solidFill>
                <a:effectLst/>
                <a:latin typeface="Consolas" panose="020B0609020204030204" pitchFamily="49" charset="0"/>
              </a:rPr>
              <a:t> &amp;&amp;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operacion</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"resta"</a:t>
            </a:r>
            <a:r>
              <a:rPr kumimoji="0" lang="es-ES" altLang="es-ES" sz="1000" b="0" i="0" u="none" strike="noStrike" cap="none" normalizeH="0" baseline="0" dirty="0">
                <a:ln>
                  <a:noFill/>
                </a:ln>
                <a:solidFill>
                  <a:srgbClr val="FFFFFF"/>
                </a:solidFill>
                <a:effectLst/>
                <a:latin typeface="Consolas" panose="020B0609020204030204" pitchFamily="49" charset="0"/>
              </a:rPr>
              <a:t> &amp;&amp;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operacion</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err="1">
                <a:ln>
                  <a:noFill/>
                </a:ln>
                <a:solidFill>
                  <a:srgbClr val="CE9178"/>
                </a:solidFill>
                <a:effectLst/>
                <a:latin typeface="Consolas" panose="020B0609020204030204" pitchFamily="49" charset="0"/>
              </a:rPr>
              <a:t>multiplicacion</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&amp;&amp;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operacion</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err="1">
                <a:ln>
                  <a:noFill/>
                </a:ln>
                <a:solidFill>
                  <a:srgbClr val="CE9178"/>
                </a:solidFill>
                <a:effectLst/>
                <a:latin typeface="Consolas" panose="020B0609020204030204" pitchFamily="49" charset="0"/>
              </a:rPr>
              <a:t>division</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=\"aviso\"&gt;No ha elegido ninguna de las operaciones disponibles.&lt;/p&gt;\n"</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else</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operacionOk</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569CD6"/>
                </a:solidFill>
                <a:effectLst/>
                <a:latin typeface="Consolas" panose="020B0609020204030204" pitchFamily="49" charset="0"/>
              </a:rPr>
              <a:t>true</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000" b="0" i="0" u="none" strike="noStrike" cap="none" normalizeH="0" baseline="0" dirty="0">
              <a:ln>
                <a:noFill/>
              </a:ln>
              <a:solidFill>
                <a:srgbClr val="FFFFFF"/>
              </a:solidFill>
              <a:effectLst/>
              <a:latin typeface="Consolas" panose="020B0609020204030204" pitchFamily="49" charset="0"/>
            </a:endParaRPr>
          </a:p>
        </p:txBody>
      </p:sp>
    </p:spTree>
    <p:extLst>
      <p:ext uri="{BB962C8B-B14F-4D97-AF65-F5344CB8AC3E}">
        <p14:creationId xmlns:p14="http://schemas.microsoft.com/office/powerpoint/2010/main" val="1202240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34</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9910" y="51470"/>
            <a:ext cx="8856984" cy="3552300"/>
          </a:xfrm>
        </p:spPr>
        <p:txBody>
          <a:bodyPr/>
          <a:lstStyle/>
          <a:p>
            <a:r>
              <a:rPr lang="es-ES" sz="1600" dirty="0"/>
              <a:t>El proceso de recogida de datos completo podría ser el siguiente:</a:t>
            </a:r>
            <a:endParaRPr lang="es-ES" sz="1500" i="1" dirty="0"/>
          </a:p>
        </p:txBody>
      </p:sp>
      <p:sp>
        <p:nvSpPr>
          <p:cNvPr id="2" name="Rectangle 1">
            <a:extLst>
              <a:ext uri="{FF2B5EF4-FFF2-40B4-BE49-F238E27FC236}">
                <a16:creationId xmlns:a16="http://schemas.microsoft.com/office/drawing/2014/main" id="{858399C5-9C5C-8357-FF26-A6E7F1FB6511}"/>
              </a:ext>
            </a:extLst>
          </p:cNvPr>
          <p:cNvSpPr>
            <a:spLocks noChangeArrowheads="1"/>
          </p:cNvSpPr>
          <p:nvPr/>
        </p:nvSpPr>
        <p:spPr bwMode="auto">
          <a:xfrm>
            <a:off x="179512" y="555526"/>
            <a:ext cx="7872668" cy="4154984"/>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586C0"/>
                </a:solidFill>
                <a:effectLst/>
                <a:latin typeface="Consolas" panose="020B0609020204030204" pitchFamily="49" charset="0"/>
              </a:rPr>
              <a:t>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$x</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=\"aviso\"&gt;No ha escrito el primer número.&lt;/p&gt;\n"</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elseif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is_numeric</a:t>
            </a:r>
            <a:r>
              <a:rPr kumimoji="0" lang="es-ES" altLang="es-ES" sz="1000" b="0" i="0" u="none" strike="noStrike" cap="none" normalizeH="0" baseline="0" dirty="0">
                <a:ln>
                  <a:noFill/>
                </a:ln>
                <a:solidFill>
                  <a:srgbClr val="FFFFFF"/>
                </a:solidFill>
                <a:effectLst/>
                <a:latin typeface="Consolas" panose="020B0609020204030204" pitchFamily="49" charset="0"/>
              </a:rPr>
              <a:t>(</a:t>
            </a:r>
            <a:r>
              <a:rPr kumimoji="0" lang="es-ES" altLang="es-ES" sz="1000" b="0" i="0" u="none" strike="noStrike" cap="none" normalizeH="0" baseline="0" dirty="0">
                <a:ln>
                  <a:noFill/>
                </a:ln>
                <a:solidFill>
                  <a:srgbClr val="9CDCFE"/>
                </a:solidFill>
                <a:effectLst/>
                <a:latin typeface="Consolas" panose="020B0609020204030204" pitchFamily="49" charset="0"/>
              </a:rPr>
              <a:t>$x</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DCDCAA"/>
                </a:solidFill>
                <a:effectLst/>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=\"aviso\"&gt;No ha escrito el primer número como número.&lt;/p&gt;\n"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err="1">
                <a:ln>
                  <a:noFill/>
                </a:ln>
                <a:solidFill>
                  <a:srgbClr val="C586C0"/>
                </a:solidFill>
                <a:effectLst/>
                <a:latin typeface="Consolas" panose="020B0609020204030204" pitchFamily="49" charset="0"/>
              </a:rPr>
              <a:t>else</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xOk</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569CD6"/>
                </a:solidFill>
                <a:effectLst/>
                <a:latin typeface="Consolas" panose="020B0609020204030204" pitchFamily="49" charset="0"/>
              </a:rPr>
              <a:t>true</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$y</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=\"aviso\"&gt;No ha escrito el segundo número.&lt;/p&gt;\n"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elseif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is_numeric</a:t>
            </a:r>
            <a:r>
              <a:rPr kumimoji="0" lang="es-ES" altLang="es-ES" sz="1000" b="0" i="0" u="none" strike="noStrike" cap="none" normalizeH="0" baseline="0" dirty="0">
                <a:ln>
                  <a:noFill/>
                </a:ln>
                <a:solidFill>
                  <a:srgbClr val="FFFFFF"/>
                </a:solidFill>
                <a:effectLst/>
                <a:latin typeface="Consolas" panose="020B0609020204030204" pitchFamily="49" charset="0"/>
              </a:rPr>
              <a:t>(</a:t>
            </a:r>
            <a:r>
              <a:rPr kumimoji="0" lang="es-ES" altLang="es-ES" sz="1000" b="0" i="0" u="none" strike="noStrike" cap="none" normalizeH="0" baseline="0" dirty="0">
                <a:ln>
                  <a:noFill/>
                </a:ln>
                <a:solidFill>
                  <a:srgbClr val="9CDCFE"/>
                </a:solidFill>
                <a:effectLst/>
                <a:latin typeface="Consolas" panose="020B0609020204030204" pitchFamily="49" charset="0"/>
              </a:rPr>
              <a:t>$y</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=\"aviso\"&gt;No ha escrito el segundo número como número.&lt;/p&gt;\n"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err="1">
                <a:ln>
                  <a:noFill/>
                </a:ln>
                <a:solidFill>
                  <a:srgbClr val="C586C0"/>
                </a:solidFill>
                <a:effectLst/>
                <a:latin typeface="Consolas" panose="020B0609020204030204" pitchFamily="49" charset="0"/>
              </a:rPr>
              <a:t>else</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yOk</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569CD6"/>
                </a:solidFill>
                <a:effectLst/>
                <a:latin typeface="Consolas" panose="020B0609020204030204" pitchFamily="49" charset="0"/>
              </a:rPr>
              <a:t>true</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586C0"/>
                </a:solidFill>
                <a:effectLst/>
                <a:latin typeface="Consolas" panose="020B0609020204030204" pitchFamily="49" charset="0"/>
              </a:rPr>
              <a:t>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operacion</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err="1">
                <a:ln>
                  <a:noFill/>
                </a:ln>
                <a:solidFill>
                  <a:srgbClr val="CE9178"/>
                </a:solidFill>
                <a:effectLst/>
                <a:latin typeface="Consolas" panose="020B0609020204030204" pitchFamily="49" charset="0"/>
              </a:rPr>
              <a:t>division</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&amp;&amp; </a:t>
            </a:r>
            <a:r>
              <a:rPr kumimoji="0" lang="es-ES" altLang="es-ES" sz="1000" b="0" i="0" u="none" strike="noStrike" cap="none" normalizeH="0" baseline="0" dirty="0">
                <a:ln>
                  <a:noFill/>
                </a:ln>
                <a:solidFill>
                  <a:srgbClr val="9CDCFE"/>
                </a:solidFill>
                <a:effectLst/>
                <a:latin typeface="Consolas" panose="020B0609020204030204" pitchFamily="49" charset="0"/>
              </a:rPr>
              <a:t>$y</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B5CEA8"/>
                </a:solidFill>
                <a:effectLst/>
                <a:latin typeface="Consolas" panose="020B0609020204030204" pitchFamily="49" charset="0"/>
              </a:rPr>
              <a:t>0</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DCDCAA"/>
                </a:solidFill>
                <a:effectLst/>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 &lt;p </a:t>
            </a:r>
            <a:r>
              <a:rPr kumimoji="0" lang="es-ES" altLang="es-ES" sz="1000" b="0" i="0" u="none" strike="noStrike" cap="none" normalizeH="0" baseline="0" dirty="0" err="1">
                <a:ln>
                  <a:noFill/>
                </a:ln>
                <a:solidFill>
                  <a:srgbClr val="CE9178"/>
                </a:solidFill>
                <a:effectLst/>
                <a:latin typeface="Consolas" panose="020B0609020204030204" pitchFamily="49" charset="0"/>
              </a:rPr>
              <a:t>class</a:t>
            </a:r>
            <a:r>
              <a:rPr kumimoji="0" lang="es-ES" altLang="es-ES" sz="1000" b="0" i="0" u="none" strike="noStrike" cap="none" normalizeH="0" baseline="0" dirty="0">
                <a:ln>
                  <a:noFill/>
                </a:ln>
                <a:solidFill>
                  <a:srgbClr val="CE9178"/>
                </a:solidFill>
                <a:effectLst/>
                <a:latin typeface="Consolas" panose="020B0609020204030204" pitchFamily="49" charset="0"/>
              </a:rPr>
              <a:t>=\"aviso\"&gt;No se puede dividir por cero.&lt;/p&gt;\n"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CE9178"/>
                </a:solidFill>
                <a:effectLst/>
                <a:latin typeface="Consolas" panose="020B0609020204030204" pitchFamily="49" charset="0"/>
              </a:rPr>
              <a:t>"\n"</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9CDCFE"/>
                </a:solidFill>
                <a:effectLst/>
                <a:latin typeface="Consolas" panose="020B0609020204030204" pitchFamily="49" charset="0"/>
              </a:rPr>
              <a:t>    $</a:t>
            </a:r>
            <a:r>
              <a:rPr kumimoji="0" lang="es-ES" altLang="es-ES" sz="1000" b="0" i="0" u="none" strike="noStrike" cap="none" normalizeH="0" baseline="0" dirty="0" err="1">
                <a:ln>
                  <a:noFill/>
                </a:ln>
                <a:solidFill>
                  <a:srgbClr val="9CDCFE"/>
                </a:solidFill>
                <a:effectLst/>
                <a:latin typeface="Consolas" panose="020B0609020204030204" pitchFamily="49" charset="0"/>
              </a:rPr>
              <a:t>operacionOk</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569CD6"/>
                </a:solidFill>
                <a:effectLst/>
                <a:latin typeface="Consolas" panose="020B0609020204030204" pitchFamily="49" charset="0"/>
              </a:rPr>
              <a:t>false</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6A9955"/>
                </a:solidFill>
                <a:effectLst/>
                <a:latin typeface="Consolas" panose="020B0609020204030204" pitchFamily="49" charset="0"/>
              </a:rPr>
              <a:t>// Si todo es correcto, ejecución del programa</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err="1">
                <a:ln>
                  <a:noFill/>
                </a:ln>
                <a:solidFill>
                  <a:srgbClr val="C586C0"/>
                </a:solidFill>
                <a:effectLst/>
                <a:latin typeface="Consolas" panose="020B0609020204030204" pitchFamily="49" charset="0"/>
              </a:rPr>
              <a:t>if</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operacionOk</a:t>
            </a:r>
            <a:r>
              <a:rPr kumimoji="0" lang="es-ES" altLang="es-ES" sz="1000" b="0" i="0" u="none" strike="noStrike" cap="none" normalizeH="0" baseline="0" dirty="0">
                <a:ln>
                  <a:noFill/>
                </a:ln>
                <a:solidFill>
                  <a:srgbClr val="FFFFFF"/>
                </a:solidFill>
                <a:effectLst/>
                <a:latin typeface="Consolas" panose="020B0609020204030204" pitchFamily="49" charset="0"/>
              </a:rPr>
              <a:t> &amp;&amp;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xOk</a:t>
            </a:r>
            <a:r>
              <a:rPr kumimoji="0" lang="es-ES" altLang="es-ES" sz="1000" b="0" i="0" u="none" strike="noStrike" cap="none" normalizeH="0" baseline="0" dirty="0">
                <a:ln>
                  <a:noFill/>
                </a:ln>
                <a:solidFill>
                  <a:srgbClr val="FFFFFF"/>
                </a:solidFill>
                <a:effectLst/>
                <a:latin typeface="Consolas" panose="020B0609020204030204" pitchFamily="49" charset="0"/>
              </a:rPr>
              <a:t> &amp;&amp;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yOk</a:t>
            </a:r>
            <a:r>
              <a:rPr kumimoji="0" lang="es-ES" altLang="es-ES" sz="1000" b="0" i="0" u="none" strike="noStrike" cap="none" normalizeH="0" baseline="0" dirty="0">
                <a:ln>
                  <a:noFill/>
                </a:ln>
                <a:solidFill>
                  <a:srgbClr val="FFFFFF"/>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operacion</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"suma"</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"&lt;p&gt;</a:t>
            </a:r>
            <a:r>
              <a:rPr kumimoji="0" lang="es-ES" altLang="es-ES" sz="1000" b="0" i="0" u="none" strike="noStrike" cap="none" normalizeH="0" baseline="0" dirty="0">
                <a:ln>
                  <a:noFill/>
                </a:ln>
                <a:solidFill>
                  <a:srgbClr val="9CDCFE"/>
                </a:solidFill>
                <a:effectLst/>
                <a:latin typeface="Consolas" panose="020B0609020204030204" pitchFamily="49" charset="0"/>
              </a:rPr>
              <a:t>$x</a:t>
            </a:r>
            <a:r>
              <a:rPr kumimoji="0" lang="es-ES" altLang="es-ES" sz="1000" b="0" i="0" u="none" strike="noStrike" cap="none" normalizeH="0" baseline="0" dirty="0">
                <a:ln>
                  <a:noFill/>
                </a:ln>
                <a:solidFill>
                  <a:srgbClr val="CE9178"/>
                </a:solidFill>
                <a:effectLst/>
                <a:latin typeface="Consolas" panose="020B0609020204030204" pitchFamily="49" charset="0"/>
              </a:rPr>
              <a:t> + </a:t>
            </a:r>
            <a:r>
              <a:rPr kumimoji="0" lang="es-ES" altLang="es-ES" sz="1000" b="0" i="0" u="none" strike="noStrike" cap="none" normalizeH="0" baseline="0" dirty="0">
                <a:ln>
                  <a:noFill/>
                </a:ln>
                <a:solidFill>
                  <a:srgbClr val="9CDCFE"/>
                </a:solidFill>
                <a:effectLst/>
                <a:latin typeface="Consolas" panose="020B0609020204030204" pitchFamily="49" charset="0"/>
              </a:rPr>
              <a:t>$y</a:t>
            </a:r>
            <a:r>
              <a:rPr kumimoji="0" lang="es-ES" altLang="es-ES" sz="1000" b="0" i="0" u="none" strike="noStrike" cap="none" normalizeH="0" baseline="0" dirty="0">
                <a:ln>
                  <a:noFill/>
                </a:ln>
                <a:solidFill>
                  <a:srgbClr val="CE9178"/>
                </a:solidFill>
                <a:effectLst/>
                <a:latin typeface="Consolas" panose="020B0609020204030204" pitchFamily="49" charset="0"/>
              </a:rPr>
              <a:t> = "</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9CDCFE"/>
                </a:solidFill>
                <a:effectLst/>
                <a:latin typeface="Consolas" panose="020B0609020204030204" pitchFamily="49" charset="0"/>
              </a:rPr>
              <a:t>$x</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9CDCFE"/>
                </a:solidFill>
                <a:effectLst/>
                <a:latin typeface="Consolas" panose="020B0609020204030204" pitchFamily="49" charset="0"/>
              </a:rPr>
              <a:t>$y</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"&lt;/p&gt;"</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operacion</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"resta"</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"&lt;p&gt;</a:t>
            </a:r>
            <a:r>
              <a:rPr kumimoji="0" lang="es-ES" altLang="es-ES" sz="1000" b="0" i="0" u="none" strike="noStrike" cap="none" normalizeH="0" baseline="0" dirty="0">
                <a:ln>
                  <a:noFill/>
                </a:ln>
                <a:solidFill>
                  <a:srgbClr val="9CDCFE"/>
                </a:solidFill>
                <a:effectLst/>
                <a:latin typeface="Consolas" panose="020B0609020204030204" pitchFamily="49" charset="0"/>
              </a:rPr>
              <a:t>$x</a:t>
            </a:r>
            <a:r>
              <a:rPr kumimoji="0" lang="es-ES" altLang="es-ES" sz="1000" b="0" i="0" u="none" strike="noStrike" cap="none" normalizeH="0" baseline="0" dirty="0">
                <a:ln>
                  <a:noFill/>
                </a:ln>
                <a:solidFill>
                  <a:srgbClr val="CE9178"/>
                </a:solidFill>
                <a:effectLst/>
                <a:latin typeface="Consolas" panose="020B0609020204030204" pitchFamily="49" charset="0"/>
              </a:rPr>
              <a:t> - </a:t>
            </a:r>
            <a:r>
              <a:rPr kumimoji="0" lang="es-ES" altLang="es-ES" sz="1000" b="0" i="0" u="none" strike="noStrike" cap="none" normalizeH="0" baseline="0" dirty="0">
                <a:ln>
                  <a:noFill/>
                </a:ln>
                <a:solidFill>
                  <a:srgbClr val="9CDCFE"/>
                </a:solidFill>
                <a:effectLst/>
                <a:latin typeface="Consolas" panose="020B0609020204030204" pitchFamily="49" charset="0"/>
              </a:rPr>
              <a:t>$y</a:t>
            </a:r>
            <a:r>
              <a:rPr kumimoji="0" lang="es-ES" altLang="es-ES" sz="1000" b="0" i="0" u="none" strike="noStrike" cap="none" normalizeH="0" baseline="0" dirty="0">
                <a:ln>
                  <a:noFill/>
                </a:ln>
                <a:solidFill>
                  <a:srgbClr val="CE9178"/>
                </a:solidFill>
                <a:effectLst/>
                <a:latin typeface="Consolas" panose="020B0609020204030204" pitchFamily="49" charset="0"/>
              </a:rPr>
              <a:t> = "</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9CDCFE"/>
                </a:solidFill>
                <a:effectLst/>
                <a:latin typeface="Consolas" panose="020B0609020204030204" pitchFamily="49" charset="0"/>
              </a:rPr>
              <a:t>$x</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9CDCFE"/>
                </a:solidFill>
                <a:effectLst/>
                <a:latin typeface="Consolas" panose="020B0609020204030204" pitchFamily="49" charset="0"/>
              </a:rPr>
              <a:t>$y</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"&lt;/p&gt;"</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operacion</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err="1">
                <a:ln>
                  <a:noFill/>
                </a:ln>
                <a:solidFill>
                  <a:srgbClr val="CE9178"/>
                </a:solidFill>
                <a:effectLst/>
                <a:latin typeface="Consolas" panose="020B0609020204030204" pitchFamily="49" charset="0"/>
              </a:rPr>
              <a:t>multiplicacion</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"&lt;p&gt;</a:t>
            </a:r>
            <a:r>
              <a:rPr kumimoji="0" lang="es-ES" altLang="es-ES" sz="1000" b="0" i="0" u="none" strike="noStrike" cap="none" normalizeH="0" baseline="0" dirty="0">
                <a:ln>
                  <a:noFill/>
                </a:ln>
                <a:solidFill>
                  <a:srgbClr val="9CDCFE"/>
                </a:solidFill>
                <a:effectLst/>
                <a:latin typeface="Consolas" panose="020B0609020204030204" pitchFamily="49" charset="0"/>
              </a:rPr>
              <a:t>$x</a:t>
            </a:r>
            <a:r>
              <a:rPr kumimoji="0" lang="es-ES" altLang="es-ES" sz="1000" b="0" i="0" u="none" strike="noStrike" cap="none" normalizeH="0" baseline="0" dirty="0">
                <a:ln>
                  <a:noFill/>
                </a:ln>
                <a:solidFill>
                  <a:srgbClr val="CE9178"/>
                </a:solidFill>
                <a:effectLst/>
                <a:latin typeface="Consolas" panose="020B0609020204030204" pitchFamily="49" charset="0"/>
              </a:rPr>
              <a:t> * </a:t>
            </a:r>
            <a:r>
              <a:rPr kumimoji="0" lang="es-ES" altLang="es-ES" sz="1000" b="0" i="0" u="none" strike="noStrike" cap="none" normalizeH="0" baseline="0" dirty="0">
                <a:ln>
                  <a:noFill/>
                </a:ln>
                <a:solidFill>
                  <a:srgbClr val="9CDCFE"/>
                </a:solidFill>
                <a:effectLst/>
                <a:latin typeface="Consolas" panose="020B0609020204030204" pitchFamily="49" charset="0"/>
              </a:rPr>
              <a:t>$y</a:t>
            </a:r>
            <a:r>
              <a:rPr kumimoji="0" lang="es-ES" altLang="es-ES" sz="1000" b="0" i="0" u="none" strike="noStrike" cap="none" normalizeH="0" baseline="0" dirty="0">
                <a:ln>
                  <a:noFill/>
                </a:ln>
                <a:solidFill>
                  <a:srgbClr val="CE9178"/>
                </a:solidFill>
                <a:effectLst/>
                <a:latin typeface="Consolas" panose="020B0609020204030204" pitchFamily="49" charset="0"/>
              </a:rPr>
              <a:t> = "</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9CDCFE"/>
                </a:solidFill>
                <a:effectLst/>
                <a:latin typeface="Consolas" panose="020B0609020204030204" pitchFamily="49" charset="0"/>
              </a:rPr>
              <a:t>$x</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9CDCFE"/>
                </a:solidFill>
                <a:effectLst/>
                <a:latin typeface="Consolas" panose="020B0609020204030204" pitchFamily="49" charset="0"/>
              </a:rPr>
              <a:t>$y</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"&lt;/p&gt;"</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000" dirty="0">
                <a:solidFill>
                  <a:srgbClr val="FFFFFF"/>
                </a:solidFill>
                <a:latin typeface="Consolas" panose="020B0609020204030204" pitchFamily="49" charset="0"/>
              </a:rPr>
              <a:t>    </a:t>
            </a:r>
            <a:r>
              <a:rPr kumimoji="0" lang="es-ES" altLang="es-ES" sz="1000" b="0" i="0" u="none" strike="noStrike" cap="none" normalizeH="0" baseline="0" dirty="0" err="1">
                <a:ln>
                  <a:noFill/>
                </a:ln>
                <a:solidFill>
                  <a:srgbClr val="DCDCAA"/>
                </a:solidFill>
                <a:effectLst/>
                <a:latin typeface="Consolas" panose="020B0609020204030204" pitchFamily="49" charset="0"/>
              </a:rPr>
              <a:t>print</a:t>
            </a:r>
            <a:r>
              <a:rPr kumimoji="0" lang="es-ES" altLang="es-ES" sz="1000" b="0" i="0" u="none" strike="noStrike" cap="none" normalizeH="0" baseline="0" dirty="0">
                <a:ln>
                  <a:noFill/>
                </a:ln>
                <a:solidFill>
                  <a:srgbClr val="FFFFFF"/>
                </a:solidFill>
                <a:effectLst/>
                <a:latin typeface="Consolas" panose="020B0609020204030204" pitchFamily="49" charset="0"/>
              </a:rPr>
              <a:t> (</a:t>
            </a:r>
            <a:r>
              <a:rPr kumimoji="0" lang="es-ES" altLang="es-ES" sz="1000" b="0" i="0" u="none" strike="noStrike" cap="none" normalizeH="0" baseline="0" dirty="0">
                <a:ln>
                  <a:noFill/>
                </a:ln>
                <a:solidFill>
                  <a:srgbClr val="9CDCFE"/>
                </a:solidFill>
                <a:effectLst/>
                <a:latin typeface="Consolas" panose="020B0609020204030204" pitchFamily="49" charset="0"/>
              </a:rPr>
              <a:t>$</a:t>
            </a:r>
            <a:r>
              <a:rPr kumimoji="0" lang="es-ES" altLang="es-ES" sz="1000" b="0" i="0" u="none" strike="noStrike" cap="none" normalizeH="0" baseline="0" dirty="0" err="1">
                <a:ln>
                  <a:noFill/>
                </a:ln>
                <a:solidFill>
                  <a:srgbClr val="9CDCFE"/>
                </a:solidFill>
                <a:effectLst/>
                <a:latin typeface="Consolas" panose="020B0609020204030204" pitchFamily="49" charset="0"/>
              </a:rPr>
              <a:t>operacion</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err="1">
                <a:ln>
                  <a:noFill/>
                </a:ln>
                <a:solidFill>
                  <a:srgbClr val="CE9178"/>
                </a:solidFill>
                <a:effectLst/>
                <a:latin typeface="Consolas" panose="020B0609020204030204" pitchFamily="49" charset="0"/>
              </a:rPr>
              <a:t>division</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"&lt;p&gt;</a:t>
            </a:r>
            <a:r>
              <a:rPr kumimoji="0" lang="es-ES" altLang="es-ES" sz="1000" b="0" i="0" u="none" strike="noStrike" cap="none" normalizeH="0" baseline="0" dirty="0">
                <a:ln>
                  <a:noFill/>
                </a:ln>
                <a:solidFill>
                  <a:srgbClr val="9CDCFE"/>
                </a:solidFill>
                <a:effectLst/>
                <a:latin typeface="Consolas" panose="020B0609020204030204" pitchFamily="49" charset="0"/>
              </a:rPr>
              <a:t>$x</a:t>
            </a:r>
            <a:r>
              <a:rPr kumimoji="0" lang="es-ES" altLang="es-ES" sz="1000" b="0" i="0" u="none" strike="noStrike" cap="none" normalizeH="0" baseline="0" dirty="0">
                <a:ln>
                  <a:noFill/>
                </a:ln>
                <a:solidFill>
                  <a:srgbClr val="CE9178"/>
                </a:solidFill>
                <a:effectLst/>
                <a:latin typeface="Consolas" panose="020B0609020204030204" pitchFamily="49" charset="0"/>
              </a:rPr>
              <a:t> / </a:t>
            </a:r>
            <a:r>
              <a:rPr kumimoji="0" lang="es-ES" altLang="es-ES" sz="1000" b="0" i="0" u="none" strike="noStrike" cap="none" normalizeH="0" baseline="0" dirty="0">
                <a:ln>
                  <a:noFill/>
                </a:ln>
                <a:solidFill>
                  <a:srgbClr val="9CDCFE"/>
                </a:solidFill>
                <a:effectLst/>
                <a:latin typeface="Consolas" panose="020B0609020204030204" pitchFamily="49" charset="0"/>
              </a:rPr>
              <a:t>$y</a:t>
            </a:r>
            <a:r>
              <a:rPr kumimoji="0" lang="es-ES" altLang="es-ES" sz="1000" b="0" i="0" u="none" strike="noStrike" cap="none" normalizeH="0" baseline="0" dirty="0">
                <a:ln>
                  <a:noFill/>
                </a:ln>
                <a:solidFill>
                  <a:srgbClr val="CE9178"/>
                </a:solidFill>
                <a:effectLst/>
                <a:latin typeface="Consolas" panose="020B0609020204030204" pitchFamily="49" charset="0"/>
              </a:rPr>
              <a:t> = "</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9CDCFE"/>
                </a:solidFill>
                <a:effectLst/>
                <a:latin typeface="Consolas" panose="020B0609020204030204" pitchFamily="49" charset="0"/>
              </a:rPr>
              <a:t>$x</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9CDCFE"/>
                </a:solidFill>
                <a:effectLst/>
                <a:latin typeface="Consolas" panose="020B0609020204030204" pitchFamily="49" charset="0"/>
              </a:rPr>
              <a:t>$y</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"&lt;/p&gt;"</a:t>
            </a:r>
            <a:r>
              <a:rPr kumimoji="0" lang="es-ES" altLang="es-ES" sz="1000" b="0" i="0" u="none" strike="noStrike" cap="none" normalizeH="0" baseline="0" dirty="0">
                <a:ln>
                  <a:noFill/>
                </a:ln>
                <a:solidFill>
                  <a:srgbClr val="FFFFFF"/>
                </a:solidFill>
                <a:effectLst/>
                <a:latin typeface="Consolas" panose="020B0609020204030204" pitchFamily="49" charset="0"/>
              </a:rPr>
              <a:t> : </a:t>
            </a:r>
            <a:r>
              <a:rPr kumimoji="0" lang="es-ES" altLang="es-ES" sz="1000" b="0" i="0" u="none" strike="noStrike" cap="none" normalizeH="0" baseline="0" dirty="0">
                <a:ln>
                  <a:noFill/>
                </a:ln>
                <a:solidFill>
                  <a:srgbClr val="CE9178"/>
                </a:solidFill>
                <a:effectLst/>
                <a:latin typeface="Consolas" panose="020B0609020204030204" pitchFamily="49" charset="0"/>
              </a:rPr>
              <a:t>""</a:t>
            </a: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569CD6"/>
                </a:solidFill>
                <a:effectLst/>
                <a:latin typeface="Consolas" panose="020B0609020204030204" pitchFamily="49" charset="0"/>
              </a:rPr>
              <a:t>?&gt;</a:t>
            </a:r>
            <a:r>
              <a:rPr kumimoji="0" lang="es-ES" altLang="es-ES" sz="600" b="0" i="0" u="none" strike="noStrike" cap="none" normalizeH="0" baseline="0" dirty="0">
                <a:ln>
                  <a:noFill/>
                </a:ln>
                <a:solidFill>
                  <a:schemeClr val="tx1"/>
                </a:solidFill>
                <a:effectLst/>
              </a:rPr>
              <a:t> </a:t>
            </a: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0973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pPr algn="l"/>
            <a:endParaRPr lang="es-ES" b="0" i="0" dirty="0">
              <a:solidFill>
                <a:srgbClr val="000000"/>
              </a:solidFill>
              <a:effectLst/>
              <a:latin typeface="Roboto" panose="02000000000000000000" pitchFamily="2"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379962" y="1337548"/>
            <a:ext cx="8152478" cy="3552300"/>
          </a:xfrm>
        </p:spPr>
        <p:txBody>
          <a:bodyPr/>
          <a:lstStyle/>
          <a:p>
            <a:pPr marL="114300" indent="0">
              <a:buNone/>
            </a:pPr>
            <a:r>
              <a:rPr lang="es-ES" sz="1800" b="1" dirty="0"/>
              <a:t>1.- Definición de la función recoge()</a:t>
            </a:r>
          </a:p>
          <a:p>
            <a:pPr marL="114300" indent="0">
              <a:buNone/>
            </a:pPr>
            <a:endParaRPr lang="es-ES" sz="1800" b="1" dirty="0"/>
          </a:p>
          <a:p>
            <a:pPr marL="114300" indent="0">
              <a:buNone/>
            </a:pPr>
            <a:endParaRPr lang="es-ES" sz="1800" b="1" dirty="0"/>
          </a:p>
          <a:p>
            <a:pPr marL="114300" indent="0">
              <a:buNone/>
            </a:pPr>
            <a:r>
              <a:rPr lang="es-ES" sz="1800" dirty="0"/>
              <a:t>Para poder utilizar la función recoge() en el paso siguiente, debemos </a:t>
            </a:r>
            <a:r>
              <a:rPr lang="es-ES" sz="1800" dirty="0" err="1"/>
              <a:t>incoporarla</a:t>
            </a:r>
            <a:r>
              <a:rPr lang="es-ES" sz="1800" dirty="0"/>
              <a:t> al programa copiándola y pegándola de la lección Función recoge(). En esa lección se proponen dos funciones recoge(), una más sencilla y otra más avanzada. Cualquiera de las dos permite realizar los ejercicios.</a:t>
            </a:r>
          </a:p>
        </p:txBody>
      </p:sp>
    </p:spTree>
    <p:extLst>
      <p:ext uri="{BB962C8B-B14F-4D97-AF65-F5344CB8AC3E}">
        <p14:creationId xmlns:p14="http://schemas.microsoft.com/office/powerpoint/2010/main" val="278100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5</a:t>
            </a:fld>
            <a:endParaRPr lang="es-ES" dirty="0"/>
          </a:p>
        </p:txBody>
      </p:sp>
      <p:sp>
        <p:nvSpPr>
          <p:cNvPr id="3" name="CuadroTexto 2">
            <a:extLst>
              <a:ext uri="{FF2B5EF4-FFF2-40B4-BE49-F238E27FC236}">
                <a16:creationId xmlns:a16="http://schemas.microsoft.com/office/drawing/2014/main" id="{91B47ED1-8F3B-38AA-0CF8-291B3851765F}"/>
              </a:ext>
            </a:extLst>
          </p:cNvPr>
          <p:cNvSpPr txBox="1"/>
          <p:nvPr/>
        </p:nvSpPr>
        <p:spPr>
          <a:xfrm>
            <a:off x="569541" y="411510"/>
            <a:ext cx="8208912" cy="4247317"/>
          </a:xfrm>
          <a:prstGeom prst="rect">
            <a:avLst/>
          </a:prstGeom>
          <a:noFill/>
        </p:spPr>
        <p:txBody>
          <a:bodyPr wrap="square">
            <a:spAutoFit/>
          </a:bodyPr>
          <a:lstStyle/>
          <a:p>
            <a:pPr algn="just"/>
            <a:r>
              <a:rPr lang="es-ES" sz="1800" b="1" dirty="0">
                <a:solidFill>
                  <a:schemeClr val="dk1"/>
                </a:solidFill>
                <a:latin typeface="Lato"/>
                <a:ea typeface="Lato"/>
                <a:cs typeface="Lato"/>
                <a:sym typeface="Lato"/>
              </a:rPr>
              <a:t>2.- Definición de variables</a:t>
            </a:r>
          </a:p>
          <a:p>
            <a:pPr algn="just"/>
            <a:endParaRPr lang="es-ES" sz="1800" b="1" dirty="0">
              <a:solidFill>
                <a:schemeClr val="dk1"/>
              </a:solidFill>
              <a:latin typeface="Lato"/>
              <a:ea typeface="Lato"/>
              <a:cs typeface="Lato"/>
              <a:sym typeface="Lato"/>
            </a:endParaRPr>
          </a:p>
          <a:p>
            <a:pPr algn="just"/>
            <a:r>
              <a:rPr lang="es-ES" sz="1800" i="1" dirty="0">
                <a:solidFill>
                  <a:schemeClr val="dk1"/>
                </a:solidFill>
                <a:latin typeface="Lato"/>
                <a:ea typeface="Lato"/>
                <a:cs typeface="Lato"/>
                <a:sym typeface="Lato"/>
              </a:rPr>
              <a:t>2.1 Variables que recogen los datos</a:t>
            </a:r>
          </a:p>
          <a:p>
            <a:pPr algn="just"/>
            <a:endParaRPr lang="es-ES" sz="1800" dirty="0">
              <a:solidFill>
                <a:schemeClr val="dk1"/>
              </a:solidFill>
              <a:latin typeface="Lato"/>
              <a:ea typeface="Lato"/>
              <a:cs typeface="Lato"/>
              <a:sym typeface="Lato"/>
            </a:endParaRPr>
          </a:p>
          <a:p>
            <a:pPr algn="just"/>
            <a:r>
              <a:rPr lang="es-ES" sz="1800" dirty="0">
                <a:solidFill>
                  <a:schemeClr val="dk1"/>
                </a:solidFill>
                <a:latin typeface="Lato"/>
                <a:ea typeface="Lato"/>
                <a:cs typeface="Lato"/>
                <a:sym typeface="Lato"/>
              </a:rPr>
              <a:t>La idea es utilizar una variable para cada control de formulario que reciba el programa. El nombre de la variable puede coincidir con el nombre del control. Las variables se obtienen llamando a la función recoge(), dando como argumento el nombre del control en el formulario (que coincide con el nombre del índice en la matriz $_REQUEST).</a:t>
            </a:r>
          </a:p>
          <a:p>
            <a:pPr algn="just"/>
            <a:endParaRPr lang="es-ES" sz="1800" dirty="0">
              <a:solidFill>
                <a:schemeClr val="dk1"/>
              </a:solidFill>
              <a:latin typeface="Lato"/>
              <a:ea typeface="Lato"/>
              <a:cs typeface="Lato"/>
              <a:sym typeface="Lato"/>
            </a:endParaRPr>
          </a:p>
          <a:p>
            <a:pPr algn="just"/>
            <a:r>
              <a:rPr lang="es-ES" sz="1800" dirty="0">
                <a:solidFill>
                  <a:schemeClr val="dk1"/>
                </a:solidFill>
                <a:latin typeface="Lato"/>
                <a:ea typeface="Lato"/>
                <a:cs typeface="Lato"/>
                <a:sym typeface="Lato"/>
              </a:rPr>
              <a:t>&lt;?</a:t>
            </a:r>
            <a:r>
              <a:rPr lang="es-ES" sz="1800" dirty="0" err="1">
                <a:solidFill>
                  <a:schemeClr val="dk1"/>
                </a:solidFill>
                <a:latin typeface="Lato"/>
                <a:ea typeface="Lato"/>
                <a:cs typeface="Lato"/>
                <a:sym typeface="Lato"/>
              </a:rPr>
              <a:t>php</a:t>
            </a:r>
            <a:endParaRPr lang="es-ES" sz="1800" dirty="0">
              <a:solidFill>
                <a:schemeClr val="dk1"/>
              </a:solidFill>
              <a:latin typeface="Lato"/>
              <a:ea typeface="Lato"/>
              <a:cs typeface="Lato"/>
              <a:sym typeface="Lato"/>
            </a:endParaRPr>
          </a:p>
          <a:p>
            <a:pPr algn="just"/>
            <a:r>
              <a:rPr lang="es-ES" sz="1800" dirty="0">
                <a:solidFill>
                  <a:schemeClr val="dk1"/>
                </a:solidFill>
                <a:latin typeface="Lato"/>
                <a:ea typeface="Lato"/>
                <a:cs typeface="Lato"/>
                <a:sym typeface="Lato"/>
              </a:rPr>
              <a:t>$nombreControl1 = recoge("nombreControl1");</a:t>
            </a:r>
          </a:p>
          <a:p>
            <a:pPr algn="just"/>
            <a:r>
              <a:rPr lang="es-ES" sz="1800" dirty="0">
                <a:solidFill>
                  <a:schemeClr val="dk1"/>
                </a:solidFill>
                <a:latin typeface="Lato"/>
                <a:ea typeface="Lato"/>
                <a:cs typeface="Lato"/>
                <a:sym typeface="Lato"/>
              </a:rPr>
              <a:t>$nombreControl2 = recoge("nombreControl2");</a:t>
            </a:r>
          </a:p>
          <a:p>
            <a:pPr algn="just"/>
            <a:r>
              <a:rPr lang="es-ES" sz="1800" dirty="0">
                <a:solidFill>
                  <a:schemeClr val="dk1"/>
                </a:solidFill>
                <a:latin typeface="Lato"/>
                <a:ea typeface="Lato"/>
                <a:cs typeface="Lato"/>
                <a:sym typeface="Lato"/>
              </a:rPr>
              <a:t>...</a:t>
            </a:r>
          </a:p>
          <a:p>
            <a:pPr algn="just"/>
            <a:r>
              <a:rPr lang="es-ES" sz="1800" dirty="0">
                <a:solidFill>
                  <a:schemeClr val="dk1"/>
                </a:solidFill>
                <a:latin typeface="Lato"/>
                <a:ea typeface="Lato"/>
                <a:cs typeface="Lato"/>
                <a:sym typeface="Lato"/>
              </a:rPr>
              <a:t>?&gt;</a:t>
            </a:r>
          </a:p>
        </p:txBody>
      </p:sp>
    </p:spTree>
    <p:extLst>
      <p:ext uri="{BB962C8B-B14F-4D97-AF65-F5344CB8AC3E}">
        <p14:creationId xmlns:p14="http://schemas.microsoft.com/office/powerpoint/2010/main" val="393608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6</a:t>
            </a:fld>
            <a:endParaRPr lang="es-ES" dirty="0"/>
          </a:p>
        </p:txBody>
      </p:sp>
      <p:sp>
        <p:nvSpPr>
          <p:cNvPr id="3" name="CuadroTexto 2">
            <a:extLst>
              <a:ext uri="{FF2B5EF4-FFF2-40B4-BE49-F238E27FC236}">
                <a16:creationId xmlns:a16="http://schemas.microsoft.com/office/drawing/2014/main" id="{91B47ED1-8F3B-38AA-0CF8-291B3851765F}"/>
              </a:ext>
            </a:extLst>
          </p:cNvPr>
          <p:cNvSpPr txBox="1"/>
          <p:nvPr/>
        </p:nvSpPr>
        <p:spPr>
          <a:xfrm>
            <a:off x="251520" y="371147"/>
            <a:ext cx="8755720" cy="4401205"/>
          </a:xfrm>
          <a:prstGeom prst="rect">
            <a:avLst/>
          </a:prstGeom>
          <a:noFill/>
        </p:spPr>
        <p:txBody>
          <a:bodyPr wrap="square">
            <a:spAutoFit/>
          </a:bodyPr>
          <a:lstStyle/>
          <a:p>
            <a:pPr algn="just"/>
            <a:r>
              <a:rPr lang="es-ES" sz="1800" b="1" dirty="0">
                <a:solidFill>
                  <a:schemeClr val="dk1"/>
                </a:solidFill>
                <a:latin typeface="Lato"/>
                <a:ea typeface="Lato"/>
                <a:cs typeface="Lato"/>
                <a:sym typeface="Lato"/>
              </a:rPr>
              <a:t>2.- Definición de variables</a:t>
            </a:r>
          </a:p>
          <a:p>
            <a:pPr algn="just"/>
            <a:endParaRPr lang="es-ES" sz="1800" b="1" dirty="0">
              <a:solidFill>
                <a:schemeClr val="dk1"/>
              </a:solidFill>
              <a:latin typeface="Lato"/>
              <a:ea typeface="Lato"/>
              <a:cs typeface="Lato"/>
              <a:sym typeface="Lato"/>
            </a:endParaRPr>
          </a:p>
          <a:p>
            <a:pPr algn="just"/>
            <a:r>
              <a:rPr lang="es-ES" sz="1800" i="1" dirty="0">
                <a:solidFill>
                  <a:schemeClr val="dk1"/>
                </a:solidFill>
                <a:latin typeface="Lato"/>
                <a:ea typeface="Lato"/>
                <a:cs typeface="Lato"/>
                <a:sym typeface="Lato"/>
              </a:rPr>
              <a:t>2.2 Variables auxiliares de comprobación</a:t>
            </a:r>
          </a:p>
          <a:p>
            <a:pPr algn="just"/>
            <a:endParaRPr lang="es-ES" sz="1800" dirty="0">
              <a:solidFill>
                <a:schemeClr val="dk1"/>
              </a:solidFill>
              <a:latin typeface="Lato"/>
              <a:ea typeface="Lato"/>
              <a:cs typeface="Lato"/>
              <a:sym typeface="Lato"/>
            </a:endParaRPr>
          </a:p>
          <a:p>
            <a:pPr algn="just"/>
            <a:r>
              <a:rPr lang="es-ES" sz="1600" dirty="0">
                <a:solidFill>
                  <a:schemeClr val="dk1"/>
                </a:solidFill>
                <a:latin typeface="Lato"/>
                <a:ea typeface="Lato"/>
                <a:cs typeface="Lato"/>
                <a:sym typeface="Lato"/>
              </a:rPr>
              <a:t>La idea es definir una variable booleana auxiliar para cada variable que recoge un dato y que indique si el dato que hemos recibido es aceptable para el programa o no. Si es aceptable, el valor de esta variable auxiliar será true. Si no es aceptable, el valor de esta variable auxiliar será false. El nombre de esas variables pueden coincidir con los nombres de las variables que recoges los datos añadiéndoles las letras Ok. El valor inicial de esas variables será false ya que en principio debemos desconfiar siempre de los datos recibidos.</a:t>
            </a:r>
          </a:p>
          <a:p>
            <a:pPr algn="just"/>
            <a:endParaRPr lang="es-ES" sz="1600" dirty="0">
              <a:solidFill>
                <a:schemeClr val="dk1"/>
              </a:solidFill>
              <a:latin typeface="Lato"/>
              <a:ea typeface="Lato"/>
              <a:cs typeface="Lato"/>
              <a:sym typeface="Lato"/>
            </a:endParaRPr>
          </a:p>
          <a:p>
            <a:pPr algn="just"/>
            <a:endParaRPr lang="es-ES" sz="1600" dirty="0">
              <a:solidFill>
                <a:schemeClr val="dk1"/>
              </a:solidFill>
              <a:latin typeface="Lato"/>
              <a:ea typeface="Lato"/>
              <a:cs typeface="Lato"/>
              <a:sym typeface="Lato"/>
            </a:endParaRPr>
          </a:p>
          <a:p>
            <a:pPr algn="just"/>
            <a:r>
              <a:rPr lang="es-ES" sz="1600" dirty="0">
                <a:solidFill>
                  <a:schemeClr val="dk1"/>
                </a:solidFill>
                <a:latin typeface="Lato"/>
                <a:ea typeface="Lato"/>
                <a:cs typeface="Lato"/>
                <a:sym typeface="Lato"/>
              </a:rPr>
              <a:t>&lt;?</a:t>
            </a:r>
            <a:r>
              <a:rPr lang="es-ES" sz="1600" dirty="0" err="1">
                <a:solidFill>
                  <a:schemeClr val="dk1"/>
                </a:solidFill>
                <a:latin typeface="Lato"/>
                <a:ea typeface="Lato"/>
                <a:cs typeface="Lato"/>
                <a:sym typeface="Lato"/>
              </a:rPr>
              <a:t>php</a:t>
            </a:r>
            <a:endParaRPr lang="es-ES" sz="1600" dirty="0">
              <a:solidFill>
                <a:schemeClr val="dk1"/>
              </a:solidFill>
              <a:latin typeface="Lato"/>
              <a:ea typeface="Lato"/>
              <a:cs typeface="Lato"/>
              <a:sym typeface="Lato"/>
            </a:endParaRPr>
          </a:p>
          <a:p>
            <a:pPr algn="just"/>
            <a:r>
              <a:rPr lang="es-ES" sz="1600" dirty="0">
                <a:solidFill>
                  <a:schemeClr val="dk1"/>
                </a:solidFill>
                <a:latin typeface="Lato"/>
                <a:ea typeface="Lato"/>
                <a:cs typeface="Lato"/>
                <a:sym typeface="Lato"/>
              </a:rPr>
              <a:t>$nombreControl1Ok = false;</a:t>
            </a:r>
          </a:p>
          <a:p>
            <a:pPr algn="just"/>
            <a:r>
              <a:rPr lang="es-ES" sz="1600" dirty="0">
                <a:solidFill>
                  <a:schemeClr val="dk1"/>
                </a:solidFill>
                <a:latin typeface="Lato"/>
                <a:ea typeface="Lato"/>
                <a:cs typeface="Lato"/>
                <a:sym typeface="Lato"/>
              </a:rPr>
              <a:t>$nombreControl2Ok = false;</a:t>
            </a:r>
          </a:p>
          <a:p>
            <a:pPr algn="just"/>
            <a:r>
              <a:rPr lang="es-ES" sz="1600" dirty="0">
                <a:solidFill>
                  <a:schemeClr val="dk1"/>
                </a:solidFill>
                <a:latin typeface="Lato"/>
                <a:ea typeface="Lato"/>
                <a:cs typeface="Lato"/>
                <a:sym typeface="Lato"/>
              </a:rPr>
              <a:t>...</a:t>
            </a:r>
          </a:p>
          <a:p>
            <a:pPr algn="just"/>
            <a:r>
              <a:rPr lang="es-ES" sz="1600" dirty="0">
                <a:solidFill>
                  <a:schemeClr val="dk1"/>
                </a:solidFill>
                <a:latin typeface="Lato"/>
                <a:ea typeface="Lato"/>
                <a:cs typeface="Lato"/>
                <a:sym typeface="Lato"/>
              </a:rPr>
              <a:t>?&gt;</a:t>
            </a:r>
          </a:p>
        </p:txBody>
      </p:sp>
    </p:spTree>
    <p:extLst>
      <p:ext uri="{BB962C8B-B14F-4D97-AF65-F5344CB8AC3E}">
        <p14:creationId xmlns:p14="http://schemas.microsoft.com/office/powerpoint/2010/main" val="3229322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7</a:t>
            </a:fld>
            <a:endParaRPr lang="es-ES" dirty="0"/>
          </a:p>
        </p:txBody>
      </p:sp>
      <p:sp>
        <p:nvSpPr>
          <p:cNvPr id="3" name="CuadroTexto 2">
            <a:extLst>
              <a:ext uri="{FF2B5EF4-FFF2-40B4-BE49-F238E27FC236}">
                <a16:creationId xmlns:a16="http://schemas.microsoft.com/office/drawing/2014/main" id="{91B47ED1-8F3B-38AA-0CF8-291B3851765F}"/>
              </a:ext>
            </a:extLst>
          </p:cNvPr>
          <p:cNvSpPr txBox="1"/>
          <p:nvPr/>
        </p:nvSpPr>
        <p:spPr>
          <a:xfrm>
            <a:off x="194140" y="346346"/>
            <a:ext cx="8755720" cy="4616648"/>
          </a:xfrm>
          <a:prstGeom prst="rect">
            <a:avLst/>
          </a:prstGeom>
          <a:noFill/>
        </p:spPr>
        <p:txBody>
          <a:bodyPr wrap="square">
            <a:spAutoFit/>
          </a:bodyPr>
          <a:lstStyle/>
          <a:p>
            <a:pPr algn="just"/>
            <a:r>
              <a:rPr lang="es-ES" b="1" dirty="0">
                <a:solidFill>
                  <a:schemeClr val="dk1"/>
                </a:solidFill>
                <a:latin typeface="Lato"/>
                <a:ea typeface="Lato"/>
                <a:cs typeface="Lato"/>
                <a:sym typeface="Lato"/>
              </a:rPr>
              <a:t>3.- Validación de cada variable y generación de avisos de errores</a:t>
            </a:r>
          </a:p>
          <a:p>
            <a:pPr algn="just"/>
            <a:endParaRPr lang="es-ES" dirty="0">
              <a:solidFill>
                <a:schemeClr val="dk1"/>
              </a:solidFill>
              <a:latin typeface="Lato"/>
              <a:ea typeface="Lato"/>
              <a:cs typeface="Lato"/>
              <a:sym typeface="Lato"/>
            </a:endParaRPr>
          </a:p>
          <a:p>
            <a:pPr algn="just"/>
            <a:r>
              <a:rPr lang="es-ES" b="1" dirty="0">
                <a:solidFill>
                  <a:schemeClr val="dk1"/>
                </a:solidFill>
                <a:latin typeface="Lato"/>
                <a:ea typeface="Lato"/>
                <a:cs typeface="Lato"/>
                <a:sym typeface="Lato"/>
              </a:rPr>
              <a:t>Para cada una de las variables </a:t>
            </a:r>
            <a:r>
              <a:rPr lang="es-ES" dirty="0">
                <a:solidFill>
                  <a:schemeClr val="dk1"/>
                </a:solidFill>
                <a:latin typeface="Lato"/>
                <a:ea typeface="Lato"/>
                <a:cs typeface="Lato"/>
                <a:sym typeface="Lato"/>
              </a:rPr>
              <a:t>que recogen los datos, </a:t>
            </a:r>
            <a:r>
              <a:rPr lang="es-ES" b="1" dirty="0">
                <a:solidFill>
                  <a:schemeClr val="dk1"/>
                </a:solidFill>
                <a:latin typeface="Lato"/>
                <a:ea typeface="Lato"/>
                <a:cs typeface="Lato"/>
                <a:sym typeface="Lato"/>
              </a:rPr>
              <a:t>escribiremos un bloque de instrucciones </a:t>
            </a:r>
            <a:r>
              <a:rPr lang="es-ES" b="1" dirty="0" err="1">
                <a:solidFill>
                  <a:schemeClr val="dk1"/>
                </a:solidFill>
                <a:latin typeface="Lato"/>
                <a:ea typeface="Lato"/>
                <a:cs typeface="Lato"/>
                <a:sym typeface="Lato"/>
              </a:rPr>
              <a:t>if</a:t>
            </a:r>
            <a:r>
              <a:rPr lang="es-ES" b="1" dirty="0">
                <a:solidFill>
                  <a:schemeClr val="dk1"/>
                </a:solidFill>
                <a:latin typeface="Lato"/>
                <a:ea typeface="Lato"/>
                <a:cs typeface="Lato"/>
                <a:sym typeface="Lato"/>
              </a:rPr>
              <a:t> ... </a:t>
            </a:r>
            <a:r>
              <a:rPr lang="es-ES" b="1" dirty="0" err="1">
                <a:solidFill>
                  <a:schemeClr val="dk1"/>
                </a:solidFill>
                <a:latin typeface="Lato"/>
                <a:ea typeface="Lato"/>
                <a:cs typeface="Lato"/>
                <a:sym typeface="Lato"/>
              </a:rPr>
              <a:t>elseif</a:t>
            </a:r>
            <a:r>
              <a:rPr lang="es-ES" b="1" dirty="0">
                <a:solidFill>
                  <a:schemeClr val="dk1"/>
                </a:solidFill>
                <a:latin typeface="Lato"/>
                <a:ea typeface="Lato"/>
                <a:cs typeface="Lato"/>
                <a:sym typeface="Lato"/>
              </a:rPr>
              <a:t> ... </a:t>
            </a:r>
            <a:r>
              <a:rPr lang="es-ES" b="1" dirty="0" err="1">
                <a:solidFill>
                  <a:schemeClr val="dk1"/>
                </a:solidFill>
                <a:latin typeface="Lato"/>
                <a:ea typeface="Lato"/>
                <a:cs typeface="Lato"/>
                <a:sym typeface="Lato"/>
              </a:rPr>
              <a:t>else</a:t>
            </a:r>
            <a:r>
              <a:rPr lang="es-ES" b="1" dirty="0">
                <a:solidFill>
                  <a:schemeClr val="dk1"/>
                </a:solidFill>
                <a:latin typeface="Lato"/>
                <a:ea typeface="Lato"/>
                <a:cs typeface="Lato"/>
                <a:sym typeface="Lato"/>
              </a:rPr>
              <a:t> ... en el que cada condición nos permitirá detectar un tipo de error en el dato recibido</a:t>
            </a:r>
            <a:r>
              <a:rPr lang="es-ES" dirty="0">
                <a:solidFill>
                  <a:schemeClr val="dk1"/>
                </a:solidFill>
                <a:latin typeface="Lato"/>
                <a:ea typeface="Lato"/>
                <a:cs typeface="Lato"/>
                <a:sym typeface="Lato"/>
              </a:rPr>
              <a:t>. Si se detecta un error, el programa escribirá un mensaje de error indicando el motivo del error. Si no se detecta ningún error, a la variable auxiliar de comprobación se le dará el valor true para indicar que ese dato en concreto es fiable.</a:t>
            </a:r>
          </a:p>
          <a:p>
            <a:pPr algn="just"/>
            <a:endParaRPr lang="es-ES" dirty="0">
              <a:solidFill>
                <a:schemeClr val="dk1"/>
              </a:solidFill>
              <a:latin typeface="Lato"/>
              <a:ea typeface="Lato"/>
              <a:cs typeface="Lato"/>
              <a:sym typeface="Lato"/>
            </a:endParaRPr>
          </a:p>
          <a:p>
            <a:pPr algn="just"/>
            <a:r>
              <a:rPr lang="es-ES" dirty="0">
                <a:solidFill>
                  <a:schemeClr val="dk1"/>
                </a:solidFill>
                <a:latin typeface="Lato"/>
                <a:ea typeface="Lato"/>
                <a:cs typeface="Lato"/>
                <a:sym typeface="Lato"/>
              </a:rPr>
              <a:t>El número de comprobaciones dependerá del tipo de control que estemos comprobando y del rango de valores que admita nuestro programa para esa variable en concreto. El orden de las comprobaciones también es importante, de los </a:t>
            </a:r>
            <a:r>
              <a:rPr lang="es-ES" b="1" dirty="0">
                <a:solidFill>
                  <a:schemeClr val="dk1"/>
                </a:solidFill>
                <a:latin typeface="Lato"/>
                <a:ea typeface="Lato"/>
                <a:cs typeface="Lato"/>
                <a:sym typeface="Lato"/>
              </a:rPr>
              <a:t>errores más generales a los más específicos</a:t>
            </a:r>
            <a:r>
              <a:rPr lang="es-ES" dirty="0">
                <a:solidFill>
                  <a:schemeClr val="dk1"/>
                </a:solidFill>
                <a:latin typeface="Lato"/>
                <a:ea typeface="Lato"/>
                <a:cs typeface="Lato"/>
                <a:sym typeface="Lato"/>
              </a:rPr>
              <a:t>.</a:t>
            </a:r>
          </a:p>
          <a:p>
            <a:pPr algn="just"/>
            <a:endParaRPr lang="es-ES" dirty="0">
              <a:solidFill>
                <a:schemeClr val="dk1"/>
              </a:solidFill>
              <a:latin typeface="Lato"/>
              <a:ea typeface="Lato"/>
              <a:cs typeface="Lato"/>
              <a:sym typeface="Lato"/>
            </a:endParaRPr>
          </a:p>
          <a:p>
            <a:pPr algn="just"/>
            <a:r>
              <a:rPr lang="es-ES" dirty="0">
                <a:solidFill>
                  <a:schemeClr val="dk1"/>
                </a:solidFill>
                <a:latin typeface="Lato"/>
                <a:ea typeface="Lato"/>
                <a:cs typeface="Lato"/>
                <a:sym typeface="Lato"/>
              </a:rPr>
              <a:t>&lt;?</a:t>
            </a:r>
            <a:r>
              <a:rPr lang="es-ES" dirty="0" err="1">
                <a:solidFill>
                  <a:schemeClr val="dk1"/>
                </a:solidFill>
                <a:latin typeface="Lato"/>
                <a:ea typeface="Lato"/>
                <a:cs typeface="Lato"/>
                <a:sym typeface="Lato"/>
              </a:rPr>
              <a:t>php</a:t>
            </a:r>
            <a:endParaRPr lang="es-ES" dirty="0">
              <a:solidFill>
                <a:schemeClr val="dk1"/>
              </a:solidFill>
              <a:latin typeface="Lato"/>
              <a:ea typeface="Lato"/>
              <a:cs typeface="Lato"/>
              <a:sym typeface="Lato"/>
            </a:endParaRPr>
          </a:p>
          <a:p>
            <a:pPr algn="just"/>
            <a:r>
              <a:rPr lang="es-ES" dirty="0" err="1">
                <a:solidFill>
                  <a:schemeClr val="dk1"/>
                </a:solidFill>
                <a:latin typeface="Lato"/>
                <a:ea typeface="Lato"/>
                <a:cs typeface="Lato"/>
                <a:sym typeface="Lato"/>
              </a:rPr>
              <a:t>if</a:t>
            </a:r>
            <a:r>
              <a:rPr lang="es-ES" dirty="0">
                <a:solidFill>
                  <a:schemeClr val="dk1"/>
                </a:solidFill>
                <a:latin typeface="Lato"/>
                <a:ea typeface="Lato"/>
                <a:cs typeface="Lato"/>
                <a:sym typeface="Lato"/>
              </a:rPr>
              <a:t> (condicion_1) {</a:t>
            </a:r>
          </a:p>
          <a:p>
            <a:pPr algn="just"/>
            <a:r>
              <a:rPr lang="es-ES" dirty="0">
                <a:solidFill>
                  <a:schemeClr val="dk1"/>
                </a:solidFill>
                <a:latin typeface="Lato"/>
                <a:ea typeface="Lato"/>
                <a:cs typeface="Lato"/>
                <a:sym typeface="Lato"/>
              </a:rPr>
              <a:t>    </a:t>
            </a:r>
            <a:r>
              <a:rPr lang="es-ES" dirty="0" err="1">
                <a:solidFill>
                  <a:schemeClr val="dk1"/>
                </a:solidFill>
                <a:latin typeface="Lato"/>
                <a:ea typeface="Lato"/>
                <a:cs typeface="Lato"/>
                <a:sym typeface="Lato"/>
              </a:rPr>
              <a:t>print</a:t>
            </a:r>
            <a:r>
              <a:rPr lang="es-ES" dirty="0">
                <a:solidFill>
                  <a:schemeClr val="dk1"/>
                </a:solidFill>
                <a:latin typeface="Lato"/>
                <a:ea typeface="Lato"/>
                <a:cs typeface="Lato"/>
                <a:sym typeface="Lato"/>
              </a:rPr>
              <a:t> "mensaje de error 1 (indicando porque el dato no es correcto)";</a:t>
            </a:r>
          </a:p>
          <a:p>
            <a:pPr algn="just"/>
            <a:r>
              <a:rPr lang="es-ES" dirty="0">
                <a:solidFill>
                  <a:schemeClr val="dk1"/>
                </a:solidFill>
                <a:latin typeface="Lato"/>
                <a:ea typeface="Lato"/>
                <a:cs typeface="Lato"/>
                <a:sym typeface="Lato"/>
              </a:rPr>
              <a:t>} </a:t>
            </a:r>
            <a:r>
              <a:rPr lang="es-ES" dirty="0" err="1">
                <a:solidFill>
                  <a:schemeClr val="dk1"/>
                </a:solidFill>
                <a:latin typeface="Lato"/>
                <a:ea typeface="Lato"/>
                <a:cs typeface="Lato"/>
                <a:sym typeface="Lato"/>
              </a:rPr>
              <a:t>elseif</a:t>
            </a:r>
            <a:r>
              <a:rPr lang="es-ES" dirty="0">
                <a:solidFill>
                  <a:schemeClr val="dk1"/>
                </a:solidFill>
                <a:latin typeface="Lato"/>
                <a:ea typeface="Lato"/>
                <a:cs typeface="Lato"/>
                <a:sym typeface="Lato"/>
              </a:rPr>
              <a:t> (condicion_2) {</a:t>
            </a:r>
          </a:p>
          <a:p>
            <a:pPr algn="just"/>
            <a:r>
              <a:rPr lang="es-ES" dirty="0">
                <a:solidFill>
                  <a:schemeClr val="dk1"/>
                </a:solidFill>
                <a:latin typeface="Lato"/>
                <a:ea typeface="Lato"/>
                <a:cs typeface="Lato"/>
                <a:sym typeface="Lato"/>
              </a:rPr>
              <a:t>    </a:t>
            </a:r>
            <a:r>
              <a:rPr lang="es-ES" dirty="0" err="1">
                <a:solidFill>
                  <a:schemeClr val="dk1"/>
                </a:solidFill>
                <a:latin typeface="Lato"/>
                <a:ea typeface="Lato"/>
                <a:cs typeface="Lato"/>
                <a:sym typeface="Lato"/>
              </a:rPr>
              <a:t>print</a:t>
            </a:r>
            <a:r>
              <a:rPr lang="es-ES" dirty="0">
                <a:solidFill>
                  <a:schemeClr val="dk1"/>
                </a:solidFill>
                <a:latin typeface="Lato"/>
                <a:ea typeface="Lato"/>
                <a:cs typeface="Lato"/>
                <a:sym typeface="Lato"/>
              </a:rPr>
              <a:t> "mensaje de error 2 (indicando porque el dato no es correcto)";</a:t>
            </a:r>
          </a:p>
          <a:p>
            <a:pPr algn="just"/>
            <a:r>
              <a:rPr lang="es-ES" dirty="0">
                <a:solidFill>
                  <a:schemeClr val="dk1"/>
                </a:solidFill>
                <a:latin typeface="Lato"/>
                <a:ea typeface="Lato"/>
                <a:cs typeface="Lato"/>
                <a:sym typeface="Lato"/>
              </a:rPr>
              <a:t>} ... {</a:t>
            </a:r>
          </a:p>
          <a:p>
            <a:pPr algn="just"/>
            <a:r>
              <a:rPr lang="es-ES" dirty="0">
                <a:solidFill>
                  <a:schemeClr val="dk1"/>
                </a:solidFill>
                <a:latin typeface="Lato"/>
                <a:ea typeface="Lato"/>
                <a:cs typeface="Lato"/>
                <a:sym typeface="Lato"/>
              </a:rPr>
              <a:t>} </a:t>
            </a:r>
            <a:r>
              <a:rPr lang="es-ES" dirty="0" err="1">
                <a:solidFill>
                  <a:schemeClr val="dk1"/>
                </a:solidFill>
                <a:latin typeface="Lato"/>
                <a:ea typeface="Lato"/>
                <a:cs typeface="Lato"/>
                <a:sym typeface="Lato"/>
              </a:rPr>
              <a:t>else</a:t>
            </a:r>
            <a:r>
              <a:rPr lang="es-ES" dirty="0">
                <a:solidFill>
                  <a:schemeClr val="dk1"/>
                </a:solidFill>
                <a:latin typeface="Lato"/>
                <a:ea typeface="Lato"/>
                <a:cs typeface="Lato"/>
                <a:sym typeface="Lato"/>
              </a:rPr>
              <a:t> {</a:t>
            </a:r>
          </a:p>
          <a:p>
            <a:pPr algn="just"/>
            <a:r>
              <a:rPr lang="es-ES" dirty="0">
                <a:solidFill>
                  <a:schemeClr val="dk1"/>
                </a:solidFill>
                <a:latin typeface="Lato"/>
                <a:ea typeface="Lato"/>
                <a:cs typeface="Lato"/>
                <a:sym typeface="Lato"/>
              </a:rPr>
              <a:t>    $</a:t>
            </a:r>
            <a:r>
              <a:rPr lang="es-ES" dirty="0" err="1">
                <a:solidFill>
                  <a:schemeClr val="dk1"/>
                </a:solidFill>
                <a:latin typeface="Lato"/>
                <a:ea typeface="Lato"/>
                <a:cs typeface="Lato"/>
                <a:sym typeface="Lato"/>
              </a:rPr>
              <a:t>nombreControlOk</a:t>
            </a:r>
            <a:r>
              <a:rPr lang="es-ES" dirty="0">
                <a:solidFill>
                  <a:schemeClr val="dk1"/>
                </a:solidFill>
                <a:latin typeface="Lato"/>
                <a:ea typeface="Lato"/>
                <a:cs typeface="Lato"/>
                <a:sym typeface="Lato"/>
              </a:rPr>
              <a:t> = true;</a:t>
            </a:r>
          </a:p>
          <a:p>
            <a:pPr algn="just"/>
            <a:r>
              <a:rPr lang="es-ES" dirty="0">
                <a:solidFill>
                  <a:schemeClr val="dk1"/>
                </a:solidFill>
                <a:latin typeface="Lato"/>
                <a:ea typeface="Lato"/>
                <a:cs typeface="Lato"/>
                <a:sym typeface="Lato"/>
              </a:rPr>
              <a:t>}</a:t>
            </a:r>
          </a:p>
          <a:p>
            <a:pPr algn="just"/>
            <a:r>
              <a:rPr lang="es-ES" dirty="0">
                <a:solidFill>
                  <a:schemeClr val="dk1"/>
                </a:solidFill>
                <a:latin typeface="Lato"/>
                <a:ea typeface="Lato"/>
                <a:cs typeface="Lato"/>
                <a:sym typeface="Lato"/>
              </a:rPr>
              <a:t>?&gt;</a:t>
            </a:r>
          </a:p>
        </p:txBody>
      </p:sp>
    </p:spTree>
    <p:extLst>
      <p:ext uri="{BB962C8B-B14F-4D97-AF65-F5344CB8AC3E}">
        <p14:creationId xmlns:p14="http://schemas.microsoft.com/office/powerpoint/2010/main" val="404284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8</a:t>
            </a:fld>
            <a:endParaRPr lang="es-ES" dirty="0"/>
          </a:p>
        </p:txBody>
      </p:sp>
      <p:sp>
        <p:nvSpPr>
          <p:cNvPr id="3" name="CuadroTexto 2">
            <a:extLst>
              <a:ext uri="{FF2B5EF4-FFF2-40B4-BE49-F238E27FC236}">
                <a16:creationId xmlns:a16="http://schemas.microsoft.com/office/drawing/2014/main" id="{91B47ED1-8F3B-38AA-0CF8-291B3851765F}"/>
              </a:ext>
            </a:extLst>
          </p:cNvPr>
          <p:cNvSpPr txBox="1"/>
          <p:nvPr/>
        </p:nvSpPr>
        <p:spPr>
          <a:xfrm>
            <a:off x="194140" y="1347614"/>
            <a:ext cx="8755720" cy="2462213"/>
          </a:xfrm>
          <a:prstGeom prst="rect">
            <a:avLst/>
          </a:prstGeom>
          <a:noFill/>
        </p:spPr>
        <p:txBody>
          <a:bodyPr wrap="square">
            <a:spAutoFit/>
          </a:bodyPr>
          <a:lstStyle/>
          <a:p>
            <a:pPr algn="just"/>
            <a:r>
              <a:rPr lang="es-ES" b="1" dirty="0">
                <a:solidFill>
                  <a:schemeClr val="dk1"/>
                </a:solidFill>
                <a:latin typeface="Lato"/>
                <a:ea typeface="Lato"/>
                <a:cs typeface="Lato"/>
                <a:sym typeface="Lato"/>
              </a:rPr>
              <a:t>Si todo es correcto, ejecución del programa</a:t>
            </a:r>
          </a:p>
          <a:p>
            <a:pPr algn="just"/>
            <a:endParaRPr lang="es-ES" dirty="0">
              <a:solidFill>
                <a:schemeClr val="dk1"/>
              </a:solidFill>
              <a:latin typeface="Lato"/>
              <a:ea typeface="Lato"/>
              <a:cs typeface="Lato"/>
              <a:sym typeface="Lato"/>
            </a:endParaRPr>
          </a:p>
          <a:p>
            <a:pPr algn="just"/>
            <a:r>
              <a:rPr lang="es-ES" dirty="0">
                <a:solidFill>
                  <a:schemeClr val="dk1"/>
                </a:solidFill>
                <a:latin typeface="Lato"/>
                <a:ea typeface="Lato"/>
                <a:cs typeface="Lato"/>
                <a:sym typeface="Lato"/>
              </a:rPr>
              <a:t>El último paso consiste en comprobar que todas las variables auxiliares tiene el valor true (es decir, que no se ha detectado ningún problema en los datos recibidos) y si es así, ejecutar el programa (es decir, procesar los datos recibidos y mostrar el resultado al usuario).</a:t>
            </a:r>
          </a:p>
          <a:p>
            <a:pPr algn="just"/>
            <a:endParaRPr lang="es-ES" dirty="0">
              <a:solidFill>
                <a:schemeClr val="dk1"/>
              </a:solidFill>
              <a:latin typeface="Lato"/>
              <a:ea typeface="Lato"/>
              <a:cs typeface="Lato"/>
              <a:sym typeface="Lato"/>
            </a:endParaRPr>
          </a:p>
          <a:p>
            <a:pPr algn="just"/>
            <a:r>
              <a:rPr lang="es-ES" dirty="0">
                <a:solidFill>
                  <a:schemeClr val="dk1"/>
                </a:solidFill>
                <a:latin typeface="Lato"/>
                <a:ea typeface="Lato"/>
                <a:cs typeface="Lato"/>
                <a:sym typeface="Lato"/>
              </a:rPr>
              <a:t>&lt;?</a:t>
            </a:r>
            <a:r>
              <a:rPr lang="es-ES" dirty="0" err="1">
                <a:solidFill>
                  <a:schemeClr val="dk1"/>
                </a:solidFill>
                <a:latin typeface="Lato"/>
                <a:ea typeface="Lato"/>
                <a:cs typeface="Lato"/>
                <a:sym typeface="Lato"/>
              </a:rPr>
              <a:t>php</a:t>
            </a:r>
            <a:endParaRPr lang="es-ES" dirty="0">
              <a:solidFill>
                <a:schemeClr val="dk1"/>
              </a:solidFill>
              <a:latin typeface="Lato"/>
              <a:ea typeface="Lato"/>
              <a:cs typeface="Lato"/>
              <a:sym typeface="Lato"/>
            </a:endParaRPr>
          </a:p>
          <a:p>
            <a:pPr algn="just"/>
            <a:r>
              <a:rPr lang="es-ES" dirty="0" err="1">
                <a:solidFill>
                  <a:schemeClr val="dk1"/>
                </a:solidFill>
                <a:latin typeface="Lato"/>
                <a:ea typeface="Lato"/>
                <a:cs typeface="Lato"/>
                <a:sym typeface="Lato"/>
              </a:rPr>
              <a:t>if</a:t>
            </a:r>
            <a:r>
              <a:rPr lang="es-ES" dirty="0">
                <a:solidFill>
                  <a:schemeClr val="dk1"/>
                </a:solidFill>
                <a:latin typeface="Lato"/>
                <a:ea typeface="Lato"/>
                <a:cs typeface="Lato"/>
                <a:sym typeface="Lato"/>
              </a:rPr>
              <a:t> ($nombreControl1Ok &amp;&amp; $nombreControl2Ok &amp;&amp; ...) {</a:t>
            </a:r>
          </a:p>
          <a:p>
            <a:pPr algn="just"/>
            <a:r>
              <a:rPr lang="es-ES" dirty="0">
                <a:solidFill>
                  <a:schemeClr val="dk1"/>
                </a:solidFill>
                <a:latin typeface="Lato"/>
                <a:ea typeface="Lato"/>
                <a:cs typeface="Lato"/>
                <a:sym typeface="Lato"/>
              </a:rPr>
              <a:t>    ... // instrucciones del programa</a:t>
            </a:r>
          </a:p>
          <a:p>
            <a:pPr algn="just"/>
            <a:r>
              <a:rPr lang="es-ES" dirty="0">
                <a:solidFill>
                  <a:schemeClr val="dk1"/>
                </a:solidFill>
                <a:latin typeface="Lato"/>
                <a:ea typeface="Lato"/>
                <a:cs typeface="Lato"/>
                <a:sym typeface="Lato"/>
              </a:rPr>
              <a:t>}</a:t>
            </a:r>
          </a:p>
          <a:p>
            <a:pPr algn="just"/>
            <a:r>
              <a:rPr lang="es-ES" dirty="0">
                <a:solidFill>
                  <a:schemeClr val="dk1"/>
                </a:solidFill>
                <a:latin typeface="Lato"/>
                <a:ea typeface="Lato"/>
                <a:cs typeface="Lato"/>
                <a:sym typeface="Lato"/>
              </a:rPr>
              <a:t>?&gt;</a:t>
            </a:r>
          </a:p>
        </p:txBody>
      </p:sp>
    </p:spTree>
    <p:extLst>
      <p:ext uri="{BB962C8B-B14F-4D97-AF65-F5344CB8AC3E}">
        <p14:creationId xmlns:p14="http://schemas.microsoft.com/office/powerpoint/2010/main" val="695366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9</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107504" y="267494"/>
            <a:ext cx="7920880" cy="3552300"/>
          </a:xfrm>
        </p:spPr>
        <p:txBody>
          <a:bodyPr/>
          <a:lstStyle/>
          <a:p>
            <a:pPr marL="114300" indent="0">
              <a:buNone/>
            </a:pPr>
            <a:r>
              <a:rPr lang="es-ES" sz="1800" b="1" dirty="0"/>
              <a:t>Ejemplo de recogida de texto</a:t>
            </a:r>
          </a:p>
          <a:p>
            <a:pPr marL="114300" indent="0">
              <a:buNone/>
            </a:pPr>
            <a:endParaRPr lang="es-ES" sz="1800" dirty="0"/>
          </a:p>
          <a:p>
            <a:pPr marL="114300" indent="0">
              <a:buNone/>
            </a:pPr>
            <a:r>
              <a:rPr lang="es-ES" sz="1400" dirty="0"/>
              <a:t>El caso más simple podría ser la recogida de una caja de texto en la que queremos que el usuario escriba su nombre.</a:t>
            </a:r>
          </a:p>
          <a:p>
            <a:pPr marL="114300" indent="0">
              <a:buNone/>
            </a:pPr>
            <a:endParaRPr lang="es-ES" sz="1400" dirty="0"/>
          </a:p>
          <a:p>
            <a:pPr marL="114300" indent="0">
              <a:buNone/>
            </a:pPr>
            <a:r>
              <a:rPr lang="es-ES" sz="1400" dirty="0"/>
              <a:t>Nota: Una forma de forzar al usuario a escribir algo de contenido sería utilizar el atributo </a:t>
            </a:r>
            <a:r>
              <a:rPr lang="es-ES" sz="1400" dirty="0" err="1"/>
              <a:t>required</a:t>
            </a:r>
            <a:r>
              <a:rPr lang="es-ES" sz="1400" dirty="0"/>
              <a:t> en el formulario, pero el usuario podría escribir simplemente espacios en blanco y de todas formas debemos pensar que siempre podemos sufrir un ataque de inyección y no recibir siquiera el control.</a:t>
            </a:r>
          </a:p>
        </p:txBody>
      </p:sp>
      <p:sp>
        <p:nvSpPr>
          <p:cNvPr id="3" name="Rectangle 1">
            <a:extLst>
              <a:ext uri="{FF2B5EF4-FFF2-40B4-BE49-F238E27FC236}">
                <a16:creationId xmlns:a16="http://schemas.microsoft.com/office/drawing/2014/main" id="{1F92848E-BB3D-B9DC-4FBF-4ADCB9431FA2}"/>
              </a:ext>
            </a:extLst>
          </p:cNvPr>
          <p:cNvSpPr>
            <a:spLocks noChangeArrowheads="1"/>
          </p:cNvSpPr>
          <p:nvPr/>
        </p:nvSpPr>
        <p:spPr bwMode="auto">
          <a:xfrm>
            <a:off x="209185" y="3086259"/>
            <a:ext cx="5267468" cy="738664"/>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000" b="0" i="0" u="none" strike="noStrike" cap="none" normalizeH="0" baseline="0" dirty="0">
                <a:ln>
                  <a:noFill/>
                </a:ln>
                <a:solidFill>
                  <a:srgbClr val="808080"/>
                </a:solidFill>
                <a:effectLst/>
                <a:latin typeface="Consolas" panose="020B0609020204030204" pitchFamily="49" charset="0"/>
              </a:rPr>
              <a:t>&lt;</a:t>
            </a:r>
            <a:r>
              <a:rPr kumimoji="0" lang="es-ES" altLang="es-ES" sz="1200" b="0" i="0" u="none" strike="noStrike" cap="none" normalizeH="0" baseline="0" dirty="0" err="1">
                <a:ln>
                  <a:noFill/>
                </a:ln>
                <a:solidFill>
                  <a:srgbClr val="569CD6"/>
                </a:solidFill>
                <a:effectLst/>
                <a:latin typeface="Consolas" panose="020B0609020204030204" pitchFamily="49" charset="0"/>
              </a:rPr>
              <a:t>form</a:t>
            </a:r>
            <a:r>
              <a:rPr kumimoji="0" lang="es-ES" altLang="es-ES" sz="1200" b="0" i="0" u="none" strike="noStrike" cap="none" normalizeH="0" baseline="0" dirty="0">
                <a:ln>
                  <a:noFill/>
                </a:ln>
                <a:solidFill>
                  <a:srgbClr val="569CD6"/>
                </a:solidFill>
                <a:effectLst/>
                <a:latin typeface="Consolas" panose="020B0609020204030204" pitchFamily="49" charset="0"/>
              </a:rPr>
              <a:t> </a:t>
            </a:r>
            <a:r>
              <a:rPr kumimoji="0" lang="es-ES" altLang="es-ES" sz="1200" b="0" i="0" u="none" strike="noStrike" cap="none" normalizeH="0" baseline="0" dirty="0" err="1">
                <a:ln>
                  <a:noFill/>
                </a:ln>
                <a:solidFill>
                  <a:srgbClr val="9CDCFE"/>
                </a:solidFill>
                <a:effectLst/>
                <a:latin typeface="Consolas" panose="020B0609020204030204" pitchFamily="49" charset="0"/>
              </a:rPr>
              <a:t>action</a:t>
            </a:r>
            <a:r>
              <a:rPr kumimoji="0" lang="es-ES" altLang="es-ES" sz="1200" b="0" i="0" u="none" strike="noStrike" cap="none" normalizeH="0" baseline="0" dirty="0">
                <a:ln>
                  <a:noFill/>
                </a:ln>
                <a:solidFill>
                  <a:srgbClr val="D4D4D4"/>
                </a:solidFill>
                <a:effectLst/>
                <a:latin typeface="Consolas" panose="020B0609020204030204" pitchFamily="49" charset="0"/>
              </a:rPr>
              <a:t>=</a:t>
            </a:r>
            <a:r>
              <a:rPr kumimoji="0" lang="es-ES" altLang="es-ES" sz="1200" b="0" i="0" u="none" strike="noStrike" cap="none" normalizeH="0" baseline="0" dirty="0">
                <a:ln>
                  <a:noFill/>
                </a:ln>
                <a:solidFill>
                  <a:srgbClr val="808080"/>
                </a:solidFill>
                <a:effectLst/>
                <a:latin typeface="Consolas" panose="020B0609020204030204" pitchFamily="49" charset="0"/>
              </a:rPr>
              <a:t>"</a:t>
            </a:r>
            <a:r>
              <a:rPr kumimoji="0" lang="es-ES" altLang="es-ES" sz="1200" b="0" i="0" u="none" strike="noStrike" cap="none" normalizeH="0" baseline="0" dirty="0">
                <a:ln>
                  <a:noFill/>
                </a:ln>
                <a:solidFill>
                  <a:srgbClr val="CE9178"/>
                </a:solidFill>
                <a:effectLst/>
                <a:latin typeface="Consolas" panose="020B0609020204030204" pitchFamily="49" charset="0"/>
              </a:rPr>
              <a:t>form-recogida-input-text-2.php</a:t>
            </a:r>
            <a:r>
              <a:rPr kumimoji="0" lang="es-ES" altLang="es-ES" sz="1200" b="0" i="0" u="none" strike="noStrike" cap="none" normalizeH="0" baseline="0" dirty="0">
                <a:ln>
                  <a:noFill/>
                </a:ln>
                <a:solidFill>
                  <a:srgbClr val="808080"/>
                </a:solidFill>
                <a:effectLst/>
                <a:latin typeface="Consolas" panose="020B0609020204030204" pitchFamily="49" charset="0"/>
              </a:rPr>
              <a:t>"</a:t>
            </a:r>
            <a:r>
              <a:rPr kumimoji="0" lang="es-ES" altLang="es-ES" sz="1200" b="0" i="0" u="none" strike="noStrike" cap="none" normalizeH="0" baseline="0" dirty="0">
                <a:ln>
                  <a:noFill/>
                </a:ln>
                <a:solidFill>
                  <a:srgbClr val="569CD6"/>
                </a:solidFill>
                <a:effectLst/>
                <a:latin typeface="Consolas" panose="020B0609020204030204" pitchFamily="49" charset="0"/>
              </a:rPr>
              <a:t> </a:t>
            </a:r>
            <a:r>
              <a:rPr kumimoji="0" lang="es-ES" altLang="es-ES" sz="1200" b="0" i="0" u="none" strike="noStrike" cap="none" normalizeH="0" baseline="0" dirty="0" err="1">
                <a:ln>
                  <a:noFill/>
                </a:ln>
                <a:solidFill>
                  <a:srgbClr val="9CDCFE"/>
                </a:solidFill>
                <a:effectLst/>
                <a:latin typeface="Consolas" panose="020B0609020204030204" pitchFamily="49" charset="0"/>
              </a:rPr>
              <a:t>method</a:t>
            </a:r>
            <a:r>
              <a:rPr kumimoji="0" lang="es-ES" altLang="es-ES" sz="1200" b="0" i="0" u="none" strike="noStrike" cap="none" normalizeH="0" baseline="0" dirty="0">
                <a:ln>
                  <a:noFill/>
                </a:ln>
                <a:solidFill>
                  <a:srgbClr val="D4D4D4"/>
                </a:solidFill>
                <a:effectLst/>
                <a:latin typeface="Consolas" panose="020B0609020204030204" pitchFamily="49" charset="0"/>
              </a:rPr>
              <a:t>=</a:t>
            </a:r>
            <a:r>
              <a:rPr kumimoji="0" lang="es-ES" altLang="es-ES" sz="1200" b="0" i="0" u="none" strike="noStrike" cap="none" normalizeH="0" baseline="0" dirty="0">
                <a:ln>
                  <a:noFill/>
                </a:ln>
                <a:solidFill>
                  <a:srgbClr val="808080"/>
                </a:solidFill>
                <a:effectLst/>
                <a:latin typeface="Consolas" panose="020B0609020204030204" pitchFamily="49" charset="0"/>
              </a:rPr>
              <a:t>"</a:t>
            </a:r>
            <a:r>
              <a:rPr kumimoji="0" lang="es-ES" altLang="es-ES" sz="1200" b="0" i="0" u="none" strike="noStrike" cap="none" normalizeH="0" baseline="0" dirty="0" err="1">
                <a:ln>
                  <a:noFill/>
                </a:ln>
                <a:solidFill>
                  <a:srgbClr val="CE9178"/>
                </a:solidFill>
                <a:effectLst/>
                <a:latin typeface="Consolas" panose="020B0609020204030204" pitchFamily="49" charset="0"/>
              </a:rPr>
              <a:t>get</a:t>
            </a:r>
            <a:r>
              <a:rPr kumimoji="0" lang="es-ES" altLang="es-ES" sz="1200" b="0" i="0" u="none" strike="noStrike" cap="none" normalizeH="0" baseline="0" dirty="0">
                <a:ln>
                  <a:noFill/>
                </a:ln>
                <a:solidFill>
                  <a:srgbClr val="808080"/>
                </a:solidFill>
                <a:effectLst/>
                <a:latin typeface="Consolas" panose="020B0609020204030204" pitchFamily="49" charset="0"/>
              </a:rPr>
              <a:t>"&gt;</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FFFFFF"/>
                </a:solidFill>
                <a:latin typeface="Consolas" panose="020B0609020204030204" pitchFamily="49" charset="0"/>
              </a:rPr>
              <a:t>   </a:t>
            </a:r>
            <a:r>
              <a:rPr kumimoji="0" lang="es-ES" altLang="es-ES" sz="1200" b="0" i="0" u="none" strike="noStrike" cap="none" normalizeH="0" baseline="0" dirty="0">
                <a:ln>
                  <a:noFill/>
                </a:ln>
                <a:solidFill>
                  <a:srgbClr val="808080"/>
                </a:solidFill>
                <a:effectLst/>
                <a:latin typeface="Consolas" panose="020B0609020204030204" pitchFamily="49" charset="0"/>
              </a:rPr>
              <a:t>&lt;</a:t>
            </a:r>
            <a:r>
              <a:rPr kumimoji="0" lang="es-ES" altLang="es-ES" sz="1200" b="0" i="0" u="none" strike="noStrike" cap="none" normalizeH="0" baseline="0" dirty="0">
                <a:ln>
                  <a:noFill/>
                </a:ln>
                <a:solidFill>
                  <a:srgbClr val="569CD6"/>
                </a:solidFill>
                <a:effectLst/>
                <a:latin typeface="Consolas" panose="020B0609020204030204" pitchFamily="49" charset="0"/>
              </a:rPr>
              <a:t>p</a:t>
            </a:r>
            <a:r>
              <a:rPr kumimoji="0" lang="es-ES" altLang="es-ES" sz="1200" b="0" i="0" u="none" strike="noStrike" cap="none" normalizeH="0" baseline="0" dirty="0">
                <a:ln>
                  <a:noFill/>
                </a:ln>
                <a:solidFill>
                  <a:srgbClr val="808080"/>
                </a:solidFill>
                <a:effectLst/>
                <a:latin typeface="Consolas" panose="020B0609020204030204" pitchFamily="49" charset="0"/>
              </a:rPr>
              <a:t>&gt;</a:t>
            </a:r>
            <a:r>
              <a:rPr kumimoji="0" lang="es-ES" altLang="es-ES" sz="1200" b="0" i="0" u="none" strike="noStrike" cap="none" normalizeH="0" baseline="0" dirty="0">
                <a:ln>
                  <a:noFill/>
                </a:ln>
                <a:solidFill>
                  <a:srgbClr val="FFFFFF"/>
                </a:solidFill>
                <a:effectLst/>
                <a:latin typeface="Consolas" panose="020B0609020204030204" pitchFamily="49" charset="0"/>
              </a:rPr>
              <a:t>Escriba su nombre: </a:t>
            </a:r>
            <a:r>
              <a:rPr kumimoji="0" lang="es-ES" altLang="es-ES" sz="1200" b="0" i="0" u="none" strike="noStrike" cap="none" normalizeH="0" baseline="0" dirty="0">
                <a:ln>
                  <a:noFill/>
                </a:ln>
                <a:solidFill>
                  <a:srgbClr val="808080"/>
                </a:solidFill>
                <a:effectLst/>
                <a:latin typeface="Consolas" panose="020B0609020204030204" pitchFamily="49" charset="0"/>
              </a:rPr>
              <a:t>&lt;</a:t>
            </a:r>
            <a:r>
              <a:rPr kumimoji="0" lang="es-ES" altLang="es-ES" sz="1200" b="0" i="0" u="none" strike="noStrike" cap="none" normalizeH="0" baseline="0" dirty="0">
                <a:ln>
                  <a:noFill/>
                </a:ln>
                <a:solidFill>
                  <a:srgbClr val="569CD6"/>
                </a:solidFill>
                <a:effectLst/>
                <a:latin typeface="Consolas" panose="020B0609020204030204" pitchFamily="49" charset="0"/>
              </a:rPr>
              <a:t>input </a:t>
            </a:r>
            <a:r>
              <a:rPr kumimoji="0" lang="es-ES" altLang="es-ES" sz="1200" b="0" i="0" u="none" strike="noStrike" cap="none" normalizeH="0" baseline="0" dirty="0" err="1">
                <a:ln>
                  <a:noFill/>
                </a:ln>
                <a:solidFill>
                  <a:srgbClr val="9CDCFE"/>
                </a:solidFill>
                <a:effectLst/>
                <a:latin typeface="Consolas" panose="020B0609020204030204" pitchFamily="49" charset="0"/>
              </a:rPr>
              <a:t>type</a:t>
            </a:r>
            <a:r>
              <a:rPr kumimoji="0" lang="es-ES" altLang="es-ES" sz="1200" b="0" i="0" u="none" strike="noStrike" cap="none" normalizeH="0" baseline="0" dirty="0">
                <a:ln>
                  <a:noFill/>
                </a:ln>
                <a:solidFill>
                  <a:srgbClr val="D4D4D4"/>
                </a:solidFill>
                <a:effectLst/>
                <a:latin typeface="Consolas" panose="020B0609020204030204" pitchFamily="49" charset="0"/>
              </a:rPr>
              <a:t>=</a:t>
            </a:r>
            <a:r>
              <a:rPr kumimoji="0" lang="es-ES" altLang="es-ES" sz="1200" b="0" i="0" u="none" strike="noStrike" cap="none" normalizeH="0" baseline="0" dirty="0">
                <a:ln>
                  <a:noFill/>
                </a:ln>
                <a:solidFill>
                  <a:srgbClr val="808080"/>
                </a:solidFill>
                <a:effectLst/>
                <a:latin typeface="Consolas" panose="020B0609020204030204" pitchFamily="49" charset="0"/>
              </a:rPr>
              <a:t>"</a:t>
            </a:r>
            <a:r>
              <a:rPr kumimoji="0" lang="es-ES" altLang="es-ES" sz="1200" b="0" i="0" u="none" strike="noStrike" cap="none" normalizeH="0" baseline="0" dirty="0" err="1">
                <a:ln>
                  <a:noFill/>
                </a:ln>
                <a:solidFill>
                  <a:srgbClr val="CE9178"/>
                </a:solidFill>
                <a:effectLst/>
                <a:latin typeface="Consolas" panose="020B0609020204030204" pitchFamily="49" charset="0"/>
              </a:rPr>
              <a:t>text</a:t>
            </a:r>
            <a:r>
              <a:rPr kumimoji="0" lang="es-ES" altLang="es-ES" sz="1200" b="0" i="0" u="none" strike="noStrike" cap="none" normalizeH="0" baseline="0" dirty="0">
                <a:ln>
                  <a:noFill/>
                </a:ln>
                <a:solidFill>
                  <a:srgbClr val="808080"/>
                </a:solidFill>
                <a:effectLst/>
                <a:latin typeface="Consolas" panose="020B0609020204030204" pitchFamily="49" charset="0"/>
              </a:rPr>
              <a:t>"</a:t>
            </a:r>
            <a:r>
              <a:rPr kumimoji="0" lang="es-ES" altLang="es-ES" sz="1200" b="0" i="0" u="none" strike="noStrike" cap="none" normalizeH="0" baseline="0" dirty="0">
                <a:ln>
                  <a:noFill/>
                </a:ln>
                <a:solidFill>
                  <a:srgbClr val="569CD6"/>
                </a:solidFill>
                <a:effectLst/>
                <a:latin typeface="Consolas" panose="020B0609020204030204" pitchFamily="49" charset="0"/>
              </a:rPr>
              <a:t> </a:t>
            </a:r>
            <a:r>
              <a:rPr kumimoji="0" lang="es-ES" altLang="es-ES" sz="1200" b="0" i="0" u="none" strike="noStrike" cap="none" normalizeH="0" baseline="0" dirty="0" err="1">
                <a:ln>
                  <a:noFill/>
                </a:ln>
                <a:solidFill>
                  <a:srgbClr val="9CDCFE"/>
                </a:solidFill>
                <a:effectLst/>
                <a:latin typeface="Consolas" panose="020B0609020204030204" pitchFamily="49" charset="0"/>
              </a:rPr>
              <a:t>name</a:t>
            </a:r>
            <a:r>
              <a:rPr kumimoji="0" lang="es-ES" altLang="es-ES" sz="1200" b="0" i="0" u="none" strike="noStrike" cap="none" normalizeH="0" baseline="0" dirty="0">
                <a:ln>
                  <a:noFill/>
                </a:ln>
                <a:solidFill>
                  <a:srgbClr val="D4D4D4"/>
                </a:solidFill>
                <a:effectLst/>
                <a:latin typeface="Consolas" panose="020B0609020204030204" pitchFamily="49" charset="0"/>
              </a:rPr>
              <a:t>=</a:t>
            </a:r>
            <a:r>
              <a:rPr kumimoji="0" lang="es-ES" altLang="es-ES" sz="1200" b="0" i="0" u="none" strike="noStrike" cap="none" normalizeH="0" baseline="0" dirty="0">
                <a:ln>
                  <a:noFill/>
                </a:ln>
                <a:solidFill>
                  <a:srgbClr val="808080"/>
                </a:solidFill>
                <a:effectLst/>
                <a:latin typeface="Consolas" panose="020B0609020204030204" pitchFamily="49" charset="0"/>
              </a:rPr>
              <a:t>"</a:t>
            </a:r>
            <a:r>
              <a:rPr kumimoji="0" lang="es-ES" altLang="es-ES" sz="1200" b="0" i="0" u="none" strike="noStrike" cap="none" normalizeH="0" baseline="0" dirty="0">
                <a:ln>
                  <a:noFill/>
                </a:ln>
                <a:solidFill>
                  <a:srgbClr val="CE9178"/>
                </a:solidFill>
                <a:effectLst/>
                <a:latin typeface="Consolas" panose="020B0609020204030204" pitchFamily="49" charset="0"/>
              </a:rPr>
              <a:t>nombre</a:t>
            </a:r>
            <a:r>
              <a:rPr kumimoji="0" lang="es-ES" altLang="es-ES" sz="1200" b="0" i="0" u="none" strike="noStrike" cap="none" normalizeH="0" baseline="0" dirty="0">
                <a:ln>
                  <a:noFill/>
                </a:ln>
                <a:solidFill>
                  <a:srgbClr val="808080"/>
                </a:solidFill>
                <a:effectLst/>
                <a:latin typeface="Consolas" panose="020B0609020204030204" pitchFamily="49" charset="0"/>
              </a:rPr>
              <a:t>"&gt;&lt;/</a:t>
            </a:r>
            <a:r>
              <a:rPr kumimoji="0" lang="es-ES" altLang="es-ES" sz="1200" b="0" i="0" u="none" strike="noStrike" cap="none" normalizeH="0" baseline="0" dirty="0">
                <a:ln>
                  <a:noFill/>
                </a:ln>
                <a:solidFill>
                  <a:srgbClr val="569CD6"/>
                </a:solidFill>
                <a:effectLst/>
                <a:latin typeface="Consolas" panose="020B0609020204030204" pitchFamily="49" charset="0"/>
              </a:rPr>
              <a:t>p</a:t>
            </a:r>
            <a:r>
              <a:rPr kumimoji="0" lang="es-ES" altLang="es-ES" sz="1200" b="0" i="0" u="none" strike="noStrike" cap="none" normalizeH="0" baseline="0" dirty="0">
                <a:ln>
                  <a:noFill/>
                </a:ln>
                <a:solidFill>
                  <a:srgbClr val="808080"/>
                </a:solidFill>
                <a:effectLst/>
                <a:latin typeface="Consolas" panose="020B0609020204030204" pitchFamily="49"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s-ES" altLang="es-ES" sz="1200" dirty="0">
                <a:solidFill>
                  <a:srgbClr val="808080"/>
                </a:solidFill>
                <a:latin typeface="Consolas" panose="020B0609020204030204" pitchFamily="49" charset="0"/>
              </a:rPr>
              <a:t>  </a:t>
            </a:r>
            <a:r>
              <a:rPr kumimoji="0" lang="es-ES" altLang="es-ES" sz="1200" b="0" i="0" u="none" strike="noStrike" cap="none" normalizeH="0" baseline="0" dirty="0">
                <a:ln>
                  <a:noFill/>
                </a:ln>
                <a:solidFill>
                  <a:srgbClr val="FFFFFF"/>
                </a:solidFill>
                <a:effectLst/>
                <a:latin typeface="Consolas" panose="020B0609020204030204" pitchFamily="49" charset="0"/>
              </a:rPr>
              <a:t> </a:t>
            </a:r>
            <a:r>
              <a:rPr kumimoji="0" lang="es-ES" altLang="es-ES" sz="1200" b="0" i="0" u="none" strike="noStrike" cap="none" normalizeH="0" baseline="0" dirty="0">
                <a:ln>
                  <a:noFill/>
                </a:ln>
                <a:solidFill>
                  <a:srgbClr val="808080"/>
                </a:solidFill>
                <a:effectLst/>
                <a:latin typeface="Consolas" panose="020B0609020204030204" pitchFamily="49" charset="0"/>
              </a:rPr>
              <a:t>&lt;</a:t>
            </a:r>
            <a:r>
              <a:rPr kumimoji="0" lang="es-ES" altLang="es-ES" sz="1200" b="0" i="0" u="none" strike="noStrike" cap="none" normalizeH="0" baseline="0" dirty="0">
                <a:ln>
                  <a:noFill/>
                </a:ln>
                <a:solidFill>
                  <a:srgbClr val="569CD6"/>
                </a:solidFill>
                <a:effectLst/>
                <a:latin typeface="Consolas" panose="020B0609020204030204" pitchFamily="49" charset="0"/>
              </a:rPr>
              <a:t>p</a:t>
            </a:r>
            <a:r>
              <a:rPr kumimoji="0" lang="es-ES" altLang="es-ES" sz="1200" b="0" i="0" u="none" strike="noStrike" cap="none" normalizeH="0" baseline="0" dirty="0">
                <a:ln>
                  <a:noFill/>
                </a:ln>
                <a:solidFill>
                  <a:srgbClr val="808080"/>
                </a:solidFill>
                <a:effectLst/>
                <a:latin typeface="Consolas" panose="020B0609020204030204" pitchFamily="49" charset="0"/>
              </a:rPr>
              <a:t>&gt;&lt;</a:t>
            </a:r>
            <a:r>
              <a:rPr kumimoji="0" lang="es-ES" altLang="es-ES" sz="1200" b="0" i="0" u="none" strike="noStrike" cap="none" normalizeH="0" baseline="0" dirty="0">
                <a:ln>
                  <a:noFill/>
                </a:ln>
                <a:solidFill>
                  <a:srgbClr val="569CD6"/>
                </a:solidFill>
                <a:effectLst/>
                <a:latin typeface="Consolas" panose="020B0609020204030204" pitchFamily="49" charset="0"/>
              </a:rPr>
              <a:t>input </a:t>
            </a:r>
            <a:r>
              <a:rPr kumimoji="0" lang="es-ES" altLang="es-ES" sz="1200" b="0" i="0" u="none" strike="noStrike" cap="none" normalizeH="0" baseline="0" dirty="0" err="1">
                <a:ln>
                  <a:noFill/>
                </a:ln>
                <a:solidFill>
                  <a:srgbClr val="9CDCFE"/>
                </a:solidFill>
                <a:effectLst/>
                <a:latin typeface="Consolas" panose="020B0609020204030204" pitchFamily="49" charset="0"/>
              </a:rPr>
              <a:t>type</a:t>
            </a:r>
            <a:r>
              <a:rPr kumimoji="0" lang="es-ES" altLang="es-ES" sz="1200" b="0" i="0" u="none" strike="noStrike" cap="none" normalizeH="0" baseline="0" dirty="0">
                <a:ln>
                  <a:noFill/>
                </a:ln>
                <a:solidFill>
                  <a:srgbClr val="D4D4D4"/>
                </a:solidFill>
                <a:effectLst/>
                <a:latin typeface="Consolas" panose="020B0609020204030204" pitchFamily="49" charset="0"/>
              </a:rPr>
              <a:t>=</a:t>
            </a:r>
            <a:r>
              <a:rPr kumimoji="0" lang="es-ES" altLang="es-ES" sz="1200" b="0" i="0" u="none" strike="noStrike" cap="none" normalizeH="0" baseline="0" dirty="0">
                <a:ln>
                  <a:noFill/>
                </a:ln>
                <a:solidFill>
                  <a:srgbClr val="808080"/>
                </a:solidFill>
                <a:effectLst/>
                <a:latin typeface="Consolas" panose="020B0609020204030204" pitchFamily="49" charset="0"/>
              </a:rPr>
              <a:t>"</a:t>
            </a:r>
            <a:r>
              <a:rPr kumimoji="0" lang="es-ES" altLang="es-ES" sz="1200" b="0" i="0" u="none" strike="noStrike" cap="none" normalizeH="0" baseline="0" dirty="0" err="1">
                <a:ln>
                  <a:noFill/>
                </a:ln>
                <a:solidFill>
                  <a:srgbClr val="CE9178"/>
                </a:solidFill>
                <a:effectLst/>
                <a:latin typeface="Consolas" panose="020B0609020204030204" pitchFamily="49" charset="0"/>
              </a:rPr>
              <a:t>submit</a:t>
            </a:r>
            <a:r>
              <a:rPr kumimoji="0" lang="es-ES" altLang="es-ES" sz="1200" b="0" i="0" u="none" strike="noStrike" cap="none" normalizeH="0" baseline="0" dirty="0">
                <a:ln>
                  <a:noFill/>
                </a:ln>
                <a:solidFill>
                  <a:srgbClr val="808080"/>
                </a:solidFill>
                <a:effectLst/>
                <a:latin typeface="Consolas" panose="020B0609020204030204" pitchFamily="49" charset="0"/>
              </a:rPr>
              <a:t>"</a:t>
            </a:r>
            <a:r>
              <a:rPr kumimoji="0" lang="es-ES" altLang="es-ES" sz="1200" b="0" i="0" u="none" strike="noStrike" cap="none" normalizeH="0" baseline="0" dirty="0">
                <a:ln>
                  <a:noFill/>
                </a:ln>
                <a:solidFill>
                  <a:srgbClr val="569CD6"/>
                </a:solidFill>
                <a:effectLst/>
                <a:latin typeface="Consolas" panose="020B0609020204030204" pitchFamily="49" charset="0"/>
              </a:rPr>
              <a:t> </a:t>
            </a:r>
            <a:r>
              <a:rPr kumimoji="0" lang="es-ES" altLang="es-ES" sz="1200" b="0" i="0" u="none" strike="noStrike" cap="none" normalizeH="0" baseline="0" dirty="0" err="1">
                <a:ln>
                  <a:noFill/>
                </a:ln>
                <a:solidFill>
                  <a:srgbClr val="9CDCFE"/>
                </a:solidFill>
                <a:effectLst/>
                <a:latin typeface="Consolas" panose="020B0609020204030204" pitchFamily="49" charset="0"/>
              </a:rPr>
              <a:t>value</a:t>
            </a:r>
            <a:r>
              <a:rPr kumimoji="0" lang="es-ES" altLang="es-ES" sz="1200" b="0" i="0" u="none" strike="noStrike" cap="none" normalizeH="0" baseline="0" dirty="0">
                <a:ln>
                  <a:noFill/>
                </a:ln>
                <a:solidFill>
                  <a:srgbClr val="D4D4D4"/>
                </a:solidFill>
                <a:effectLst/>
                <a:latin typeface="Consolas" panose="020B0609020204030204" pitchFamily="49" charset="0"/>
              </a:rPr>
              <a:t>=</a:t>
            </a:r>
            <a:r>
              <a:rPr kumimoji="0" lang="es-ES" altLang="es-ES" sz="1200" b="0" i="0" u="none" strike="noStrike" cap="none" normalizeH="0" baseline="0" dirty="0">
                <a:ln>
                  <a:noFill/>
                </a:ln>
                <a:solidFill>
                  <a:srgbClr val="808080"/>
                </a:solidFill>
                <a:effectLst/>
                <a:latin typeface="Consolas" panose="020B0609020204030204" pitchFamily="49" charset="0"/>
              </a:rPr>
              <a:t>"</a:t>
            </a:r>
            <a:r>
              <a:rPr kumimoji="0" lang="es-ES" altLang="es-ES" sz="1200" b="0" i="0" u="none" strike="noStrike" cap="none" normalizeH="0" baseline="0" dirty="0">
                <a:ln>
                  <a:noFill/>
                </a:ln>
                <a:solidFill>
                  <a:srgbClr val="CE9178"/>
                </a:solidFill>
                <a:effectLst/>
                <a:latin typeface="Consolas" panose="020B0609020204030204" pitchFamily="49" charset="0"/>
              </a:rPr>
              <a:t>Enviar</a:t>
            </a:r>
            <a:r>
              <a:rPr kumimoji="0" lang="es-ES" altLang="es-ES" sz="1200" b="0" i="0" u="none" strike="noStrike" cap="none" normalizeH="0" baseline="0" dirty="0">
                <a:ln>
                  <a:noFill/>
                </a:ln>
                <a:solidFill>
                  <a:srgbClr val="808080"/>
                </a:solidFill>
                <a:effectLst/>
                <a:latin typeface="Consolas" panose="020B0609020204030204" pitchFamily="49" charset="0"/>
              </a:rPr>
              <a:t>"&gt;&lt;/</a:t>
            </a:r>
            <a:r>
              <a:rPr kumimoji="0" lang="es-ES" altLang="es-ES" sz="1200" b="0" i="0" u="none" strike="noStrike" cap="none" normalizeH="0" baseline="0" dirty="0">
                <a:ln>
                  <a:noFill/>
                </a:ln>
                <a:solidFill>
                  <a:srgbClr val="569CD6"/>
                </a:solidFill>
                <a:effectLst/>
                <a:latin typeface="Consolas" panose="020B0609020204030204" pitchFamily="49" charset="0"/>
              </a:rPr>
              <a:t>p</a:t>
            </a:r>
            <a:r>
              <a:rPr kumimoji="0" lang="es-ES" altLang="es-ES" sz="1200" b="0" i="0" u="none" strike="noStrike" cap="none" normalizeH="0" baseline="0" dirty="0">
                <a:ln>
                  <a:noFill/>
                </a:ln>
                <a:solidFill>
                  <a:srgbClr val="808080"/>
                </a:solidFill>
                <a:effectLst/>
                <a:latin typeface="Consolas" panose="020B0609020204030204" pitchFamily="49" charset="0"/>
              </a:rPr>
              <a:t>&gt;</a:t>
            </a:r>
            <a:r>
              <a:rPr kumimoji="0" lang="es-ES" altLang="es-ES" sz="1200" b="0" i="0" u="none" strike="noStrike" cap="none" normalizeH="0" baseline="0" dirty="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808080"/>
                </a:solidFill>
                <a:effectLst/>
                <a:latin typeface="Consolas" panose="020B0609020204030204" pitchFamily="49" charset="0"/>
              </a:rPr>
              <a:t>&lt;/</a:t>
            </a:r>
            <a:r>
              <a:rPr kumimoji="0" lang="es-ES" altLang="es-ES" sz="1200" b="0" i="0" u="none" strike="noStrike" cap="none" normalizeH="0" baseline="0" dirty="0" err="1">
                <a:ln>
                  <a:noFill/>
                </a:ln>
                <a:solidFill>
                  <a:srgbClr val="569CD6"/>
                </a:solidFill>
                <a:effectLst/>
                <a:latin typeface="Consolas" panose="020B0609020204030204" pitchFamily="49" charset="0"/>
              </a:rPr>
              <a:t>form</a:t>
            </a:r>
            <a:r>
              <a:rPr kumimoji="0" lang="es-ES" altLang="es-ES" sz="1200" b="0" i="0" u="none" strike="noStrike" cap="none" normalizeH="0" baseline="0" dirty="0">
                <a:ln>
                  <a:noFill/>
                </a:ln>
                <a:solidFill>
                  <a:srgbClr val="808080"/>
                </a:solidFill>
                <a:effectLst/>
                <a:latin typeface="Consolas" panose="020B0609020204030204" pitchFamily="49" charset="0"/>
              </a:rPr>
              <a:t>&gt;</a:t>
            </a:r>
            <a:r>
              <a:rPr kumimoji="0" lang="es-ES" altLang="es-ES" sz="1200" b="0" i="0" u="none" strike="noStrike" cap="none" normalizeH="0" baseline="0" dirty="0">
                <a:ln>
                  <a:noFill/>
                </a:ln>
                <a:solidFill>
                  <a:schemeClr val="tx1"/>
                </a:solidFill>
                <a:effectLst/>
              </a:rPr>
              <a:t> </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pic>
        <p:nvPicPr>
          <p:cNvPr id="6" name="Imagen 5">
            <a:extLst>
              <a:ext uri="{FF2B5EF4-FFF2-40B4-BE49-F238E27FC236}">
                <a16:creationId xmlns:a16="http://schemas.microsoft.com/office/drawing/2014/main" id="{3F1A4EE8-A444-C7B2-FC58-04A4AD96FECE}"/>
              </a:ext>
            </a:extLst>
          </p:cNvPr>
          <p:cNvPicPr>
            <a:picLocks noChangeAspect="1"/>
          </p:cNvPicPr>
          <p:nvPr/>
        </p:nvPicPr>
        <p:blipFill>
          <a:blip r:embed="rId2"/>
          <a:stretch>
            <a:fillRect/>
          </a:stretch>
        </p:blipFill>
        <p:spPr>
          <a:xfrm>
            <a:off x="5623152" y="2942793"/>
            <a:ext cx="3140886" cy="1025595"/>
          </a:xfrm>
          <a:prstGeom prst="rect">
            <a:avLst/>
          </a:prstGeom>
        </p:spPr>
      </p:pic>
    </p:spTree>
    <p:extLst>
      <p:ext uri="{BB962C8B-B14F-4D97-AF65-F5344CB8AC3E}">
        <p14:creationId xmlns:p14="http://schemas.microsoft.com/office/powerpoint/2010/main" val="3526708091"/>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5" ma:contentTypeDescription="Crear nuevo documento." ma:contentTypeScope="" ma:versionID="afd95147e9da4e87979d49258960e202">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7f3fe03f09ac6bc6c1889a2b68a2ffb6"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Props1.xml><?xml version="1.0" encoding="utf-8"?>
<ds:datastoreItem xmlns:ds="http://schemas.openxmlformats.org/officeDocument/2006/customXml" ds:itemID="{56B3B313-1649-4E7C-8473-BAFF54986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64969C-33B3-434B-AC19-54312801377C}">
  <ds:schemaRefs>
    <ds:schemaRef ds:uri="http://schemas.microsoft.com/sharepoint/v3/contenttype/forms"/>
  </ds:schemaRefs>
</ds:datastoreItem>
</file>

<file path=customXml/itemProps3.xml><?xml version="1.0" encoding="utf-8"?>
<ds:datastoreItem xmlns:ds="http://schemas.openxmlformats.org/officeDocument/2006/customXml" ds:itemID="{96A4A7A2-ADA4-4618-9C1C-0216E7C761EB}">
  <ds:schemaRefs>
    <ds:schemaRef ds:uri="http://purl.org/dc/terms/"/>
    <ds:schemaRef ds:uri="cddffda1-743c-4ef1-b61a-94d8ea38e423"/>
    <ds:schemaRef ds:uri="http://purl.org/dc/elements/1.1/"/>
    <ds:schemaRef ds:uri="b238f60b-93df-48e1-afe7-e53c24212f34"/>
    <ds:schemaRef ds:uri="http://schemas.microsoft.com/office/2006/metadata/propertie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24334</TotalTime>
  <Words>4556</Words>
  <Application>Microsoft Office PowerPoint</Application>
  <PresentationFormat>Presentación en pantalla (16:9)</PresentationFormat>
  <Paragraphs>432</Paragraphs>
  <Slides>34</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34</vt:i4>
      </vt:variant>
    </vt:vector>
  </HeadingPairs>
  <TitlesOfParts>
    <vt:vector size="43" baseType="lpstr">
      <vt:lpstr>Roboto</vt:lpstr>
      <vt:lpstr>Arial</vt:lpstr>
      <vt:lpstr>Consolas</vt:lpstr>
      <vt:lpstr>Lato</vt:lpstr>
      <vt:lpstr>Calibri</vt:lpstr>
      <vt:lpstr>Helvetica Neue</vt:lpstr>
      <vt:lpstr>Wingdings</vt:lpstr>
      <vt:lpstr>Raleway</vt:lpstr>
      <vt:lpstr>Antonio template</vt:lpstr>
      <vt:lpstr>Comprobación de datos</vt:lpstr>
      <vt:lpstr>Licencia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61</cp:revision>
  <dcterms:modified xsi:type="dcterms:W3CDTF">2024-08-31T17:47:21Z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