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30"/>
  </p:notesMasterIdLst>
  <p:sldIdLst>
    <p:sldId id="475" r:id="rId5"/>
    <p:sldId id="476" r:id="rId6"/>
    <p:sldId id="477" r:id="rId7"/>
    <p:sldId id="499" r:id="rId8"/>
    <p:sldId id="500" r:id="rId9"/>
    <p:sldId id="501" r:id="rId10"/>
    <p:sldId id="502" r:id="rId11"/>
    <p:sldId id="503" r:id="rId12"/>
    <p:sldId id="504" r:id="rId13"/>
    <p:sldId id="505" r:id="rId14"/>
    <p:sldId id="506" r:id="rId15"/>
    <p:sldId id="528" r:id="rId16"/>
    <p:sldId id="507" r:id="rId17"/>
    <p:sldId id="508" r:id="rId18"/>
    <p:sldId id="509" r:id="rId19"/>
    <p:sldId id="510" r:id="rId20"/>
    <p:sldId id="511" r:id="rId21"/>
    <p:sldId id="512" r:id="rId22"/>
    <p:sldId id="513" r:id="rId23"/>
    <p:sldId id="462" r:id="rId24"/>
    <p:sldId id="515" r:id="rId25"/>
    <p:sldId id="516" r:id="rId26"/>
    <p:sldId id="529" r:id="rId27"/>
    <p:sldId id="530" r:id="rId28"/>
    <p:sldId id="531" r:id="rId29"/>
  </p:sldIdLst>
  <p:sldSz cx="9144000" cy="5143500" type="screen16x9"/>
  <p:notesSz cx="6858000" cy="9144000"/>
  <p:embeddedFontLst>
    <p:embeddedFont>
      <p:font typeface="Consolas" panose="020B0609020204030204" pitchFamily="49" charset="0"/>
      <p:regular r:id="rId31"/>
      <p:bold r:id="rId32"/>
      <p:italic r:id="rId33"/>
      <p:boldItalic r:id="rId34"/>
    </p:embeddedFont>
    <p:embeddedFont>
      <p:font typeface="Lato" panose="020F0502020204030203" pitchFamily="34" charset="0"/>
      <p:regular r:id="rId35"/>
      <p:bold r:id="rId36"/>
      <p:italic r:id="rId37"/>
      <p:boldItalic r:id="rId38"/>
    </p:embeddedFont>
    <p:embeddedFont>
      <p:font typeface="Raleway" pitchFamily="2" charset="0"/>
      <p:regular r:id="rId39"/>
      <p:bold r:id="rId40"/>
      <p:italic r:id="rId41"/>
      <p:boldItalic r:id="rId42"/>
    </p:embeddedFont>
    <p:embeddedFont>
      <p:font typeface="Roboto"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748" y="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9.fntdata"/><Relationship Id="rId21" Type="http://schemas.openxmlformats.org/officeDocument/2006/relationships/slide" Target="slides/slide17.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6.fntdata"/><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6.xml"/><Relationship Id="rId41"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4286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2" descr="Fundación San Pablo Andalucía CEU">
            <a:extLst>
              <a:ext uri="{FF2B5EF4-FFF2-40B4-BE49-F238E27FC236}">
                <a16:creationId xmlns:a16="http://schemas.microsoft.com/office/drawing/2014/main" id="{1F7B3C13-9D83-98BA-6998-C3430F09EE6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79006" y="-1266"/>
            <a:ext cx="1729498" cy="8448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10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2"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14953"/>
            <a:ext cx="7543800" cy="1088068"/>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36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9" name="Google Shape;29;p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Autofit/>
          </a:bodyPr>
          <a:lstStyle>
            <a:lvl1pPr marL="342900" marR="0" lvl="0" indent="-266700" algn="l">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9" name="6 Marcador de número de diapositiva"/>
          <p:cNvSpPr txBox="1">
            <a:spLocks/>
          </p:cNvSpPr>
          <p:nvPr userDrawn="1"/>
        </p:nvSpPr>
        <p:spPr>
          <a:xfrm>
            <a:off x="8215338" y="4830000"/>
            <a:ext cx="548700" cy="313500"/>
          </a:xfrm>
          <a:prstGeom prst="rect">
            <a:avLst/>
          </a:prstGeom>
        </p:spPr>
        <p:txBody>
          <a:bodyPr/>
          <a:lstStyle>
            <a:lvl1pPr>
              <a:defRPr>
                <a:solidFill>
                  <a:schemeClr val="bg2">
                    <a:lumMod val="50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400" b="0" i="0" u="none" strike="noStrike" kern="0" cap="none" spc="0" normalizeH="0" baseline="0" noProof="0" dirty="0">
              <a:ln>
                <a:noFill/>
              </a:ln>
              <a:solidFill>
                <a:schemeClr val="bg2">
                  <a:lumMod val="50000"/>
                </a:schemeClr>
              </a:solidFill>
              <a:effectLst/>
              <a:uLnTx/>
              <a:uFillTx/>
              <a:latin typeface="Arial"/>
              <a:ea typeface="Arial"/>
              <a:cs typeface="Arial"/>
              <a:sym typeface="Arial"/>
            </a:endParaRPr>
          </a:p>
        </p:txBody>
      </p:sp>
      <p:pic>
        <p:nvPicPr>
          <p:cNvPr id="2" name="Picture 2" descr="Fundación San Pablo Andalucía CEU">
            <a:extLst>
              <a:ext uri="{FF2B5EF4-FFF2-40B4-BE49-F238E27FC236}">
                <a16:creationId xmlns:a16="http://schemas.microsoft.com/office/drawing/2014/main" id="{1F7B3C13-9D83-98BA-6998-C3430F09EE60}"/>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380312" y="-1266"/>
            <a:ext cx="1729498" cy="84482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8" r:id="rId1"/>
    <p:sldLayoutId id="2147483649" r:id="rId2"/>
    <p:sldLayoutId id="2147483651" r:id="rId3"/>
    <p:sldLayoutId id="2147483659"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creativecommons.org/licenses/by-nc-nd/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20" y="2762725"/>
            <a:ext cx="8246720" cy="1159800"/>
          </a:xfrm>
          <a:prstGeom prst="rect">
            <a:avLst/>
          </a:prstGeom>
        </p:spPr>
        <p:txBody>
          <a:bodyPr spcFirstLastPara="1" wrap="square" lIns="91425" tIns="91425" rIns="91425" bIns="91425" anchor="t" anchorCtr="0">
            <a:noAutofit/>
          </a:bodyPr>
          <a:lstStyle/>
          <a:p>
            <a:pPr lvl="0"/>
            <a:r>
              <a:rPr lang="es-ES" sz="4000" dirty="0"/>
              <a:t>Tablas o </a:t>
            </a:r>
            <a:r>
              <a:rPr lang="es-ES" sz="4000" dirty="0" err="1"/>
              <a:t>arrays</a:t>
            </a:r>
            <a:r>
              <a:rPr lang="es-ES" sz="4000" dirty="0"/>
              <a:t> en PHP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79512" y="253652"/>
            <a:ext cx="8640960" cy="857400"/>
          </a:xfrm>
        </p:spPr>
        <p:txBody>
          <a:bodyPr/>
          <a:lstStyle/>
          <a:p>
            <a:pPr algn="l"/>
            <a:r>
              <a:rPr lang="es-ES" b="0" i="0" dirty="0">
                <a:solidFill>
                  <a:srgbClr val="000000"/>
                </a:solidFill>
                <a:effectLst/>
                <a:latin typeface="Roboto" panose="02000000000000000000" pitchFamily="2" charset="0"/>
              </a:rPr>
              <a:t>Funciones de Array en PHP</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10</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79512" y="1275606"/>
            <a:ext cx="8640960" cy="2818824"/>
          </a:xfrm>
        </p:spPr>
        <p:txBody>
          <a:bodyPr/>
          <a:lstStyle/>
          <a:p>
            <a:pPr marL="114300" indent="0">
              <a:buNone/>
            </a:pPr>
            <a:r>
              <a:rPr lang="es-ES" sz="1800" dirty="0"/>
              <a:t>PHP incluye un nutrido conjunto de funciones para trabajar con </a:t>
            </a:r>
            <a:r>
              <a:rPr lang="es-ES" sz="1800" dirty="0" err="1"/>
              <a:t>Arrays</a:t>
            </a:r>
            <a:r>
              <a:rPr lang="es-ES" sz="1800" dirty="0"/>
              <a:t>. </a:t>
            </a:r>
          </a:p>
          <a:p>
            <a:pPr marL="114300" indent="0">
              <a:buNone/>
            </a:pPr>
            <a:endParaRPr lang="es-ES" sz="1800" dirty="0"/>
          </a:p>
          <a:p>
            <a:pPr marL="114300" indent="0">
              <a:buNone/>
            </a:pPr>
            <a:r>
              <a:rPr lang="es-ES" sz="1800" dirty="0"/>
              <a:t>En ellas nos podemos apoyar para realizar toda una serie de operaciones típicas como ordenar elementos por orden alfabético directo o inverso, por claves, contar el numero de elementos que componen el array además de poder movernos por dentro de él hacia delante o atrás.</a:t>
            </a:r>
          </a:p>
          <a:p>
            <a:pPr marL="114300" indent="0">
              <a:buNone/>
            </a:pPr>
            <a:endParaRPr lang="es-ES" sz="1800" dirty="0"/>
          </a:p>
          <a:p>
            <a:pPr marL="114300" indent="0">
              <a:buNone/>
            </a:pPr>
            <a:r>
              <a:rPr lang="es-ES" sz="1800" dirty="0"/>
              <a:t>Muchas son las funciones propuestas por PHP para el tratamiento de </a:t>
            </a:r>
            <a:r>
              <a:rPr lang="es-ES" sz="1800" dirty="0" err="1"/>
              <a:t>arrays</a:t>
            </a:r>
            <a:r>
              <a:rPr lang="es-ES" sz="1800" dirty="0"/>
              <a:t>, no vamos a entrar aquí en una descripción de las mismas. Sólo incluiremos esta pequeña tabla que puede ser complementada, si necesario, con la documentación que ya hemos mencionado.</a:t>
            </a:r>
          </a:p>
        </p:txBody>
      </p:sp>
    </p:spTree>
    <p:extLst>
      <p:ext uri="{BB962C8B-B14F-4D97-AF65-F5344CB8AC3E}">
        <p14:creationId xmlns:p14="http://schemas.microsoft.com/office/powerpoint/2010/main" val="2692782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43508" y="44306"/>
            <a:ext cx="8856984" cy="857400"/>
          </a:xfrm>
        </p:spPr>
        <p:txBody>
          <a:bodyPr/>
          <a:lstStyle/>
          <a:p>
            <a:pPr algn="l"/>
            <a:r>
              <a:rPr lang="es-ES" b="0" i="0" dirty="0">
                <a:solidFill>
                  <a:srgbClr val="000000"/>
                </a:solidFill>
                <a:effectLst/>
                <a:latin typeface="Roboto" panose="02000000000000000000" pitchFamily="2" charset="0"/>
              </a:rPr>
              <a:t>Operadores en PHP por tipos de operaciones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11</a:t>
            </a:fld>
            <a:endParaRPr lang="es-ES" dirty="0"/>
          </a:p>
        </p:txBody>
      </p:sp>
      <p:pic>
        <p:nvPicPr>
          <p:cNvPr id="10" name="Imagen 9">
            <a:extLst>
              <a:ext uri="{FF2B5EF4-FFF2-40B4-BE49-F238E27FC236}">
                <a16:creationId xmlns:a16="http://schemas.microsoft.com/office/drawing/2014/main" id="{D77F830A-36C0-7683-2557-FBC2897D6A8C}"/>
              </a:ext>
            </a:extLst>
          </p:cNvPr>
          <p:cNvPicPr>
            <a:picLocks noChangeAspect="1"/>
          </p:cNvPicPr>
          <p:nvPr/>
        </p:nvPicPr>
        <p:blipFill>
          <a:blip r:embed="rId2"/>
          <a:stretch>
            <a:fillRect/>
          </a:stretch>
        </p:blipFill>
        <p:spPr>
          <a:xfrm>
            <a:off x="466334" y="987574"/>
            <a:ext cx="8297704" cy="2487019"/>
          </a:xfrm>
          <a:prstGeom prst="rect">
            <a:avLst/>
          </a:prstGeom>
        </p:spPr>
      </p:pic>
      <p:sp>
        <p:nvSpPr>
          <p:cNvPr id="12" name="CuadroTexto 11">
            <a:extLst>
              <a:ext uri="{FF2B5EF4-FFF2-40B4-BE49-F238E27FC236}">
                <a16:creationId xmlns:a16="http://schemas.microsoft.com/office/drawing/2014/main" id="{CF8AB5A5-D9A3-083A-CFA1-9C4FE1355C47}"/>
              </a:ext>
            </a:extLst>
          </p:cNvPr>
          <p:cNvSpPr txBox="1"/>
          <p:nvPr/>
        </p:nvSpPr>
        <p:spPr>
          <a:xfrm>
            <a:off x="971600" y="3845155"/>
            <a:ext cx="7099722" cy="646331"/>
          </a:xfrm>
          <a:prstGeom prst="rect">
            <a:avLst/>
          </a:prstGeom>
          <a:noFill/>
        </p:spPr>
        <p:txBody>
          <a:bodyPr wrap="square">
            <a:spAutoFit/>
          </a:bodyPr>
          <a:lstStyle/>
          <a:p>
            <a:r>
              <a:rPr lang="es-ES" sz="1800" dirty="0">
                <a:solidFill>
                  <a:schemeClr val="dk1"/>
                </a:solidFill>
                <a:latin typeface="Lato"/>
                <a:ea typeface="Lato"/>
                <a:cs typeface="Lato"/>
                <a:sym typeface="Lato"/>
              </a:rPr>
              <a:t>De gran utilidad es también el bucle </a:t>
            </a:r>
            <a:r>
              <a:rPr lang="es-ES" sz="1800" dirty="0" err="1">
                <a:solidFill>
                  <a:srgbClr val="FF0000"/>
                </a:solidFill>
                <a:latin typeface="Lato"/>
                <a:ea typeface="Lato"/>
                <a:cs typeface="Lato"/>
                <a:sym typeface="Lato"/>
              </a:rPr>
              <a:t>foreach</a:t>
            </a:r>
            <a:r>
              <a:rPr lang="es-ES" sz="1800" dirty="0">
                <a:solidFill>
                  <a:schemeClr val="dk1"/>
                </a:solidFill>
                <a:latin typeface="Lato"/>
                <a:ea typeface="Lato"/>
                <a:cs typeface="Lato"/>
                <a:sym typeface="Lato"/>
              </a:rPr>
              <a:t>  </a:t>
            </a:r>
            <a:r>
              <a:rPr lang="es-ES" sz="1800" dirty="0">
                <a:solidFill>
                  <a:schemeClr val="dk1"/>
                </a:solidFill>
                <a:latin typeface="Lato"/>
                <a:ea typeface="Lato"/>
                <a:cs typeface="Lato"/>
              </a:rPr>
              <a:t>que recorre de forma secuencial el array de principio a fin.</a:t>
            </a:r>
          </a:p>
        </p:txBody>
      </p:sp>
    </p:spTree>
    <p:extLst>
      <p:ext uri="{BB962C8B-B14F-4D97-AF65-F5344CB8AC3E}">
        <p14:creationId xmlns:p14="http://schemas.microsoft.com/office/powerpoint/2010/main" val="2222227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3600" dirty="0">
                <a:solidFill>
                  <a:schemeClr val="accent2"/>
                </a:solidFill>
              </a:rPr>
              <a:t>Principales</a:t>
            </a:r>
            <a:r>
              <a:rPr lang="es-ES" sz="7200" dirty="0">
                <a:solidFill>
                  <a:schemeClr val="accent2"/>
                </a:solidFill>
              </a:rPr>
              <a:t> </a:t>
            </a:r>
            <a:r>
              <a:rPr lang="es-ES" sz="3600" dirty="0">
                <a:solidFill>
                  <a:schemeClr val="accent2"/>
                </a:solidFill>
              </a:rPr>
              <a:t>funciones para con </a:t>
            </a:r>
            <a:r>
              <a:rPr lang="es-ES" sz="3600" dirty="0" err="1">
                <a:solidFill>
                  <a:schemeClr val="accent2"/>
                </a:solidFill>
              </a:rPr>
              <a:t>arrays</a:t>
            </a:r>
            <a:r>
              <a:rPr lang="es-ES" sz="3600" dirty="0">
                <a:solidFill>
                  <a:schemeClr val="accent2"/>
                </a:solidFill>
              </a:rPr>
              <a:t> en PHP</a:t>
            </a:r>
          </a:p>
        </p:txBody>
      </p:sp>
      <p:sp>
        <p:nvSpPr>
          <p:cNvPr id="3" name="Subtítulo 2">
            <a:extLst>
              <a:ext uri="{FF2B5EF4-FFF2-40B4-BE49-F238E27FC236}">
                <a16:creationId xmlns:a16="http://schemas.microsoft.com/office/drawing/2014/main" id="{39EF6ABD-C778-4438-A8AE-7173C4644250}"/>
              </a:ext>
            </a:extLst>
          </p:cNvPr>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2501029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07504" y="101288"/>
            <a:ext cx="8928992" cy="857400"/>
          </a:xfrm>
        </p:spPr>
        <p:txBody>
          <a:bodyPr/>
          <a:lstStyle/>
          <a:p>
            <a:pPr algn="l"/>
            <a:endParaRPr lang="es-ES" b="0" i="0" dirty="0">
              <a:solidFill>
                <a:srgbClr val="000000"/>
              </a:solidFill>
              <a:effectLst/>
              <a:latin typeface="Roboto" panose="02000000000000000000" pitchFamily="2"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13</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323528" y="1118194"/>
            <a:ext cx="8352928" cy="3552300"/>
          </a:xfrm>
        </p:spPr>
        <p:txBody>
          <a:bodyPr/>
          <a:lstStyle/>
          <a:p>
            <a:r>
              <a:rPr lang="es-ES" sz="1600" dirty="0"/>
              <a:t>conocer y aprender a usar algunas de las funciones más útiles que trae consigo PHP para el trabajo y manipulación de </a:t>
            </a:r>
            <a:r>
              <a:rPr lang="es-ES" sz="1600" dirty="0" err="1"/>
              <a:t>arrays</a:t>
            </a:r>
            <a:r>
              <a:rPr lang="es-ES" sz="1600" dirty="0"/>
              <a:t>.</a:t>
            </a:r>
          </a:p>
        </p:txBody>
      </p:sp>
    </p:spTree>
    <p:extLst>
      <p:ext uri="{BB962C8B-B14F-4D97-AF65-F5344CB8AC3E}">
        <p14:creationId xmlns:p14="http://schemas.microsoft.com/office/powerpoint/2010/main" val="905226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07504" y="76057"/>
            <a:ext cx="8496944" cy="857400"/>
          </a:xfrm>
        </p:spPr>
        <p:txBody>
          <a:bodyPr/>
          <a:lstStyle/>
          <a:p>
            <a:pPr algn="l"/>
            <a:r>
              <a:rPr lang="es-ES" b="0" i="0" dirty="0">
                <a:solidFill>
                  <a:srgbClr val="000000"/>
                </a:solidFill>
                <a:effectLst/>
                <a:latin typeface="Roboto" panose="02000000000000000000" pitchFamily="2" charset="0"/>
              </a:rPr>
              <a:t>Reducir el tamaño de un array</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14</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07504" y="987574"/>
            <a:ext cx="8712968" cy="3552300"/>
          </a:xfrm>
        </p:spPr>
        <p:txBody>
          <a:bodyPr/>
          <a:lstStyle/>
          <a:p>
            <a:r>
              <a:rPr lang="es-ES" sz="1600" dirty="0"/>
              <a:t>Con las siguientes funciones consigues quitar elementos en un array. Veremos cómo retirar casillas de </a:t>
            </a:r>
            <a:r>
              <a:rPr lang="es-ES" sz="1600" dirty="0" err="1"/>
              <a:t>arrays</a:t>
            </a:r>
            <a:r>
              <a:rPr lang="es-ES" sz="1600" dirty="0"/>
              <a:t> de tres maneras distintas</a:t>
            </a:r>
          </a:p>
        </p:txBody>
      </p:sp>
    </p:spTree>
    <p:extLst>
      <p:ext uri="{BB962C8B-B14F-4D97-AF65-F5344CB8AC3E}">
        <p14:creationId xmlns:p14="http://schemas.microsoft.com/office/powerpoint/2010/main" val="1686013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07504" y="253652"/>
            <a:ext cx="8856984" cy="857400"/>
          </a:xfrm>
        </p:spPr>
        <p:txBody>
          <a:bodyPr/>
          <a:lstStyle/>
          <a:p>
            <a:pPr algn="l"/>
            <a:r>
              <a:rPr lang="es-ES" b="0" i="0" dirty="0">
                <a:solidFill>
                  <a:srgbClr val="000000"/>
                </a:solidFill>
                <a:effectLst/>
                <a:latin typeface="Roboto" panose="02000000000000000000" pitchFamily="2" charset="0"/>
              </a:rPr>
              <a:t>Reducir el tamaño de un array</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15</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80528" y="987574"/>
            <a:ext cx="8496944" cy="1669580"/>
          </a:xfrm>
        </p:spPr>
        <p:txBody>
          <a:bodyPr/>
          <a:lstStyle/>
          <a:p>
            <a:r>
              <a:rPr lang="es-ES" sz="1600" b="1" dirty="0" err="1"/>
              <a:t>array_slice</a:t>
            </a:r>
            <a:r>
              <a:rPr lang="es-ES" sz="1600" b="1" dirty="0"/>
              <a:t>()</a:t>
            </a:r>
          </a:p>
          <a:p>
            <a:endParaRPr lang="es-ES" sz="1600" b="1" dirty="0"/>
          </a:p>
          <a:p>
            <a:r>
              <a:rPr lang="es-ES" sz="1600" dirty="0"/>
              <a:t>Para disminuir el número de casillas de un arreglo tenemos varias funciones. Entre ellas, </a:t>
            </a:r>
            <a:r>
              <a:rPr lang="es-ES" sz="1600" dirty="0" err="1"/>
              <a:t>array_slice</a:t>
            </a:r>
            <a:r>
              <a:rPr lang="es-ES" sz="1600" dirty="0"/>
              <a:t>() la utilizamos cuando queremos recortar algunas casillas del arreglo, sabiendo los índices de las casillas que deseamos conservar.</a:t>
            </a:r>
          </a:p>
          <a:p>
            <a:endParaRPr lang="es-ES" sz="1600" dirty="0"/>
          </a:p>
          <a:p>
            <a:pPr algn="l"/>
            <a:r>
              <a:rPr lang="es-ES" sz="1600" dirty="0"/>
              <a:t>En el ejemplo siguiente tenemos un array con cuatro nombres propios. En la primera ejecución de </a:t>
            </a:r>
            <a:r>
              <a:rPr lang="es-ES" sz="1600" dirty="0" err="1"/>
              <a:t>array_slice</a:t>
            </a:r>
            <a:r>
              <a:rPr lang="es-ES" sz="1600" dirty="0"/>
              <a:t>() estamos indicando que deseamos tomar todos los elementos desde el índice 0 (el principio) hasta un número total de 3 elementos.</a:t>
            </a:r>
          </a:p>
          <a:p>
            <a:pPr algn="l"/>
            <a:endParaRPr lang="es-ES" sz="1600" dirty="0"/>
          </a:p>
          <a:p>
            <a:pPr algn="l"/>
            <a:r>
              <a:rPr lang="es-ES" sz="1600" dirty="0"/>
              <a:t>El segundo </a:t>
            </a:r>
            <a:r>
              <a:rPr lang="es-ES" sz="1600" dirty="0" err="1"/>
              <a:t>array_slice</a:t>
            </a:r>
            <a:r>
              <a:rPr lang="es-ES" sz="1600" dirty="0"/>
              <a:t>() indica que se tomen todos los elementos a partir del índice 1 (segunda casilla).</a:t>
            </a:r>
          </a:p>
          <a:p>
            <a:endParaRPr lang="es-ES" sz="1600" dirty="0"/>
          </a:p>
          <a:p>
            <a:endParaRPr lang="es-ES" sz="1600" dirty="0"/>
          </a:p>
        </p:txBody>
      </p:sp>
    </p:spTree>
    <p:extLst>
      <p:ext uri="{BB962C8B-B14F-4D97-AF65-F5344CB8AC3E}">
        <p14:creationId xmlns:p14="http://schemas.microsoft.com/office/powerpoint/2010/main" val="4288020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16</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323528" y="763102"/>
            <a:ext cx="8496944" cy="3552300"/>
          </a:xfrm>
        </p:spPr>
        <p:txBody>
          <a:bodyPr/>
          <a:lstStyle/>
          <a:p>
            <a:r>
              <a:rPr lang="es-ES" sz="1800" b="1" dirty="0" err="1"/>
              <a:t>array_slice</a:t>
            </a:r>
            <a:r>
              <a:rPr lang="es-ES" sz="1800" b="1" dirty="0"/>
              <a:t>()</a:t>
            </a:r>
          </a:p>
          <a:p>
            <a:endParaRPr lang="es-ES" sz="1800" dirty="0"/>
          </a:p>
        </p:txBody>
      </p:sp>
      <p:sp>
        <p:nvSpPr>
          <p:cNvPr id="5" name="Título 4">
            <a:extLst>
              <a:ext uri="{FF2B5EF4-FFF2-40B4-BE49-F238E27FC236}">
                <a16:creationId xmlns:a16="http://schemas.microsoft.com/office/drawing/2014/main" id="{F9BAE46B-EA16-A8E2-32C0-B59BC3593D52}"/>
              </a:ext>
            </a:extLst>
          </p:cNvPr>
          <p:cNvSpPr>
            <a:spLocks noGrp="1"/>
          </p:cNvSpPr>
          <p:nvPr>
            <p:ph type="title"/>
          </p:nvPr>
        </p:nvSpPr>
        <p:spPr>
          <a:xfrm>
            <a:off x="329381" y="457"/>
            <a:ext cx="8594596" cy="845210"/>
          </a:xfrm>
        </p:spPr>
        <p:txBody>
          <a:bodyPr/>
          <a:lstStyle/>
          <a:p>
            <a:r>
              <a:rPr lang="es-ES" b="0" i="0" dirty="0">
                <a:solidFill>
                  <a:srgbClr val="000000"/>
                </a:solidFill>
                <a:effectLst/>
                <a:latin typeface="Roboto" panose="02000000000000000000" pitchFamily="2" charset="0"/>
              </a:rPr>
              <a:t>Reducir el tamaño de un array</a:t>
            </a:r>
            <a:endParaRPr lang="es-ES" dirty="0"/>
          </a:p>
        </p:txBody>
      </p:sp>
      <p:sp>
        <p:nvSpPr>
          <p:cNvPr id="8" name="Rectangle 2">
            <a:extLst>
              <a:ext uri="{FF2B5EF4-FFF2-40B4-BE49-F238E27FC236}">
                <a16:creationId xmlns:a16="http://schemas.microsoft.com/office/drawing/2014/main" id="{363CCC4A-1EF2-71C5-63B9-CBCBCD7D1C96}"/>
              </a:ext>
            </a:extLst>
          </p:cNvPr>
          <p:cNvSpPr>
            <a:spLocks noChangeArrowheads="1"/>
          </p:cNvSpPr>
          <p:nvPr/>
        </p:nvSpPr>
        <p:spPr bwMode="auto">
          <a:xfrm>
            <a:off x="107504" y="1307331"/>
            <a:ext cx="7488832" cy="3361126"/>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1" i="0" u="none" strike="noStrike" cap="none" normalizeH="0" baseline="0" dirty="0">
                <a:ln>
                  <a:noFill/>
                </a:ln>
                <a:solidFill>
                  <a:srgbClr val="CB4B16"/>
                </a:solidFill>
                <a:effectLst/>
                <a:latin typeface="Consolas" panose="020B0609020204030204" pitchFamily="49" charset="0"/>
              </a:rPr>
              <a:t>&lt;?</a:t>
            </a:r>
            <a:r>
              <a:rPr kumimoji="0" lang="es-ES" altLang="es-ES" sz="1300" b="1" i="0" u="none" strike="noStrike" cap="none" normalizeH="0" baseline="0" dirty="0" err="1">
                <a:ln>
                  <a:noFill/>
                </a:ln>
                <a:solidFill>
                  <a:srgbClr val="CB4B16"/>
                </a:solidFill>
                <a:effectLst/>
                <a:latin typeface="Consolas" panose="020B0609020204030204" pitchFamily="49" charset="0"/>
              </a:rPr>
              <a:t>php</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657B83"/>
                </a:solidFill>
                <a:latin typeface="Consolas" panose="020B0609020204030204" pitchFamily="49" charset="0"/>
              </a:rPr>
              <a:t>   </a:t>
            </a:r>
            <a:r>
              <a:rPr kumimoji="0" lang="es-ES" altLang="es-ES" sz="1300" b="0" i="0" u="none" strike="noStrike" cap="none" normalizeH="0" baseline="0" dirty="0">
                <a:ln>
                  <a:noFill/>
                </a:ln>
                <a:solidFill>
                  <a:srgbClr val="CB4B16"/>
                </a:solidFill>
                <a:effectLst/>
                <a:latin typeface="Consolas" panose="020B0609020204030204" pitchFamily="49" charset="0"/>
              </a:rPr>
              <a:t>$entrada</a:t>
            </a:r>
            <a:r>
              <a:rPr kumimoji="0" lang="es-ES" altLang="es-ES" sz="1300" b="0" i="0" u="none" strike="noStrike" cap="none" normalizeH="0" baseline="0" dirty="0">
                <a:ln>
                  <a:noFill/>
                </a:ln>
                <a:solidFill>
                  <a:srgbClr val="657B83"/>
                </a:solidFill>
                <a:effectLst/>
                <a:latin typeface="Consolas" panose="020B0609020204030204" pitchFamily="49" charset="0"/>
              </a:rPr>
              <a:t> = </a:t>
            </a:r>
            <a:r>
              <a:rPr kumimoji="0" lang="es-ES" altLang="es-ES" sz="1300" b="0" i="0" u="none" strike="noStrike" cap="none" normalizeH="0" baseline="0" dirty="0">
                <a:ln>
                  <a:noFill/>
                </a:ln>
                <a:solidFill>
                  <a:srgbClr val="859900"/>
                </a:solidFill>
                <a:effectLst/>
                <a:latin typeface="Consolas" panose="020B0609020204030204" pitchFamily="49" charset="0"/>
              </a:rPr>
              <a:t>array</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2AA198"/>
                </a:solidFill>
                <a:effectLst/>
                <a:latin typeface="Consolas" panose="020B0609020204030204" pitchFamily="49" charset="0"/>
              </a:rPr>
              <a:t>"Miguel"</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2AA198"/>
                </a:solidFill>
                <a:effectLst/>
                <a:latin typeface="Consolas" panose="020B0609020204030204" pitchFamily="49" charset="0"/>
              </a:rPr>
              <a:t>"Pepe"</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2AA198"/>
                </a:solidFill>
                <a:effectLst/>
                <a:latin typeface="Consolas" panose="020B0609020204030204" pitchFamily="49" charset="0"/>
              </a:rPr>
              <a:t>"Juan"</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2AA198"/>
                </a:solidFill>
                <a:effectLst/>
                <a:latin typeface="Consolas" panose="020B0609020204030204" pitchFamily="49" charset="0"/>
              </a:rPr>
              <a:t>"Julio"</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2AA198"/>
                </a:solidFill>
                <a:effectLst/>
                <a:latin typeface="Consolas" panose="020B0609020204030204" pitchFamily="49" charset="0"/>
              </a:rPr>
              <a:t>"Pablo"</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300" dirty="0">
              <a:solidFill>
                <a:srgbClr val="657B8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93A1A1"/>
                </a:solidFill>
                <a:effectLst/>
                <a:latin typeface="Consolas" panose="020B0609020204030204" pitchFamily="49" charset="0"/>
              </a:rPr>
              <a:t>//modifico el tamaño</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657B83"/>
                </a:solidFill>
                <a:latin typeface="Consolas" panose="020B0609020204030204" pitchFamily="49" charset="0"/>
              </a:rPr>
              <a:t>   </a:t>
            </a:r>
            <a:r>
              <a:rPr kumimoji="0" lang="es-ES" altLang="es-ES" sz="1300" b="0" i="0" u="none" strike="noStrike" cap="none" normalizeH="0" baseline="0" dirty="0">
                <a:ln>
                  <a:noFill/>
                </a:ln>
                <a:solidFill>
                  <a:srgbClr val="CB4B16"/>
                </a:solidFill>
                <a:effectLst/>
                <a:latin typeface="Consolas" panose="020B0609020204030204" pitchFamily="49" charset="0"/>
              </a:rPr>
              <a:t>$salida</a:t>
            </a:r>
            <a:r>
              <a:rPr kumimoji="0" lang="es-ES" altLang="es-ES" sz="1300" b="0" i="0" u="none" strike="noStrike" cap="none" normalizeH="0" baseline="0" dirty="0">
                <a:ln>
                  <a:noFill/>
                </a:ln>
                <a:solidFill>
                  <a:srgbClr val="657B83"/>
                </a:solidFill>
                <a:effectLst/>
                <a:latin typeface="Consolas" panose="020B0609020204030204" pitchFamily="49" charset="0"/>
              </a:rPr>
              <a:t> = </a:t>
            </a:r>
            <a:r>
              <a:rPr kumimoji="0" lang="es-ES" altLang="es-ES" sz="1300" b="0" i="0" u="none" strike="noStrike" cap="none" normalizeH="0" baseline="0" dirty="0" err="1">
                <a:ln>
                  <a:noFill/>
                </a:ln>
                <a:solidFill>
                  <a:srgbClr val="657B83"/>
                </a:solidFill>
                <a:effectLst/>
                <a:latin typeface="Consolas" panose="020B0609020204030204" pitchFamily="49" charset="0"/>
              </a:rPr>
              <a:t>array_slice</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CB4B16"/>
                </a:solidFill>
                <a:effectLst/>
                <a:latin typeface="Consolas" panose="020B0609020204030204" pitchFamily="49" charset="0"/>
              </a:rPr>
              <a:t>$entrada</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268BD2"/>
                </a:solidFill>
                <a:effectLst/>
                <a:latin typeface="Consolas" panose="020B0609020204030204" pitchFamily="49" charset="0"/>
              </a:rPr>
              <a:t>0</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268BD2"/>
                </a:solidFill>
                <a:effectLst/>
                <a:latin typeface="Consolas" panose="020B0609020204030204" pitchFamily="49" charset="0"/>
              </a:rPr>
              <a:t>3</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657B83"/>
                </a:solidFill>
                <a:latin typeface="Consolas" panose="020B0609020204030204" pitchFamily="49" charset="0"/>
              </a:rPr>
              <a:t>   </a:t>
            </a:r>
            <a:r>
              <a:rPr kumimoji="0" lang="es-ES" altLang="es-ES" sz="1300" b="0" i="0" u="none" strike="noStrike" cap="none" normalizeH="0" baseline="0" dirty="0">
                <a:ln>
                  <a:noFill/>
                </a:ln>
                <a:solidFill>
                  <a:srgbClr val="93A1A1"/>
                </a:solidFill>
                <a:effectLst/>
                <a:latin typeface="Consolas" panose="020B0609020204030204" pitchFamily="49" charset="0"/>
              </a:rPr>
              <a:t>//muestro el array</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657B83"/>
                </a:solidFill>
                <a:latin typeface="Consolas" panose="020B0609020204030204" pitchFamily="49" charset="0"/>
              </a:rPr>
              <a:t>   </a:t>
            </a:r>
            <a:r>
              <a:rPr kumimoji="0" lang="es-ES" altLang="es-ES" sz="1300" b="0" i="0" u="none" strike="noStrike" cap="none" normalizeH="0" baseline="0" dirty="0" err="1">
                <a:ln>
                  <a:noFill/>
                </a:ln>
                <a:solidFill>
                  <a:srgbClr val="859900"/>
                </a:solidFill>
                <a:effectLst/>
                <a:latin typeface="Consolas" panose="020B0609020204030204" pitchFamily="49" charset="0"/>
              </a:rPr>
              <a:t>foreach</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CB4B16"/>
                </a:solidFill>
                <a:effectLst/>
                <a:latin typeface="Consolas" panose="020B0609020204030204" pitchFamily="49" charset="0"/>
              </a:rPr>
              <a:t>$salida</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859900"/>
                </a:solidFill>
                <a:effectLst/>
                <a:latin typeface="Consolas" panose="020B0609020204030204" pitchFamily="49" charset="0"/>
              </a:rPr>
              <a:t>as</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CB4B16"/>
                </a:solidFill>
                <a:effectLst/>
                <a:latin typeface="Consolas" panose="020B0609020204030204" pitchFamily="49" charset="0"/>
              </a:rPr>
              <a:t>$actual</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657B83"/>
                </a:solidFill>
                <a:latin typeface="Consolas" panose="020B0609020204030204" pitchFamily="49" charset="0"/>
              </a:rPr>
              <a:t>       </a:t>
            </a:r>
            <a:r>
              <a:rPr kumimoji="0" lang="es-ES" altLang="es-ES" sz="1300" b="0" i="0" u="none" strike="noStrike" cap="none" normalizeH="0" baseline="0" dirty="0">
                <a:ln>
                  <a:noFill/>
                </a:ln>
                <a:solidFill>
                  <a:srgbClr val="859900"/>
                </a:solidFill>
                <a:effectLst/>
                <a:latin typeface="Consolas" panose="020B0609020204030204" pitchFamily="49" charset="0"/>
              </a:rPr>
              <a:t>echo</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CB4B16"/>
                </a:solidFill>
                <a:effectLst/>
                <a:latin typeface="Consolas" panose="020B0609020204030204" pitchFamily="49" charset="0"/>
              </a:rPr>
              <a:t>$actual</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2AA198"/>
                </a:solidFill>
                <a:effectLst/>
                <a:latin typeface="Consolas" panose="020B0609020204030204" pitchFamily="49" charset="0"/>
              </a:rPr>
              <a:t>"&lt;</a:t>
            </a:r>
            <a:r>
              <a:rPr kumimoji="0" lang="es-ES" altLang="es-ES" sz="1300" b="0" i="0" u="none" strike="noStrike" cap="none" normalizeH="0" baseline="0" dirty="0" err="1">
                <a:ln>
                  <a:noFill/>
                </a:ln>
                <a:solidFill>
                  <a:srgbClr val="2AA198"/>
                </a:solidFill>
                <a:effectLst/>
                <a:latin typeface="Consolas" panose="020B0609020204030204" pitchFamily="49" charset="0"/>
              </a:rPr>
              <a:t>br</a:t>
            </a:r>
            <a:r>
              <a:rPr kumimoji="0" lang="es-ES" altLang="es-ES" sz="1300" b="0" i="0" u="none" strike="noStrike" cap="none" normalizeH="0" baseline="0" dirty="0">
                <a:ln>
                  <a:noFill/>
                </a:ln>
                <a:solidFill>
                  <a:srgbClr val="2AA198"/>
                </a:solidFill>
                <a:effectLst/>
                <a:latin typeface="Consolas" panose="020B0609020204030204" pitchFamily="49" charset="0"/>
              </a:rPr>
              <a:t>&gt;"</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300" dirty="0">
              <a:solidFill>
                <a:srgbClr val="657B8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859900"/>
                </a:solidFill>
                <a:effectLst/>
                <a:latin typeface="Consolas" panose="020B0609020204030204" pitchFamily="49" charset="0"/>
              </a:rPr>
              <a:t>echo</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2AA198"/>
                </a:solidFill>
                <a:effectLst/>
                <a:latin typeface="Consolas" panose="020B0609020204030204" pitchFamily="49" charset="0"/>
              </a:rPr>
              <a:t>"&lt;p&gt;"</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657B83"/>
                </a:solidFill>
                <a:latin typeface="Consolas" panose="020B0609020204030204" pitchFamily="49" charset="0"/>
              </a:rPr>
              <a:t>   </a:t>
            </a:r>
            <a:r>
              <a:rPr kumimoji="0" lang="es-ES" altLang="es-ES" sz="1300" b="0" i="0" u="none" strike="noStrike" cap="none" normalizeH="0" baseline="0" dirty="0">
                <a:ln>
                  <a:noFill/>
                </a:ln>
                <a:solidFill>
                  <a:srgbClr val="93A1A1"/>
                </a:solidFill>
                <a:effectLst/>
                <a:latin typeface="Consolas" panose="020B0609020204030204" pitchFamily="49" charset="0"/>
              </a:rPr>
              <a:t>//modifico otra vez</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657B83"/>
                </a:solidFill>
                <a:latin typeface="Consolas" panose="020B0609020204030204" pitchFamily="49" charset="0"/>
              </a:rPr>
              <a:t>   </a:t>
            </a:r>
            <a:r>
              <a:rPr kumimoji="0" lang="es-ES" altLang="es-ES" sz="1300" b="0" i="0" u="none" strike="noStrike" cap="none" normalizeH="0" baseline="0" dirty="0">
                <a:ln>
                  <a:noFill/>
                </a:ln>
                <a:solidFill>
                  <a:srgbClr val="CB4B16"/>
                </a:solidFill>
                <a:effectLst/>
                <a:latin typeface="Consolas" panose="020B0609020204030204" pitchFamily="49" charset="0"/>
              </a:rPr>
              <a:t>$salida</a:t>
            </a:r>
            <a:r>
              <a:rPr kumimoji="0" lang="es-ES" altLang="es-ES" sz="1300" b="0" i="0" u="none" strike="noStrike" cap="none" normalizeH="0" baseline="0" dirty="0">
                <a:ln>
                  <a:noFill/>
                </a:ln>
                <a:solidFill>
                  <a:srgbClr val="657B83"/>
                </a:solidFill>
                <a:effectLst/>
                <a:latin typeface="Consolas" panose="020B0609020204030204" pitchFamily="49" charset="0"/>
              </a:rPr>
              <a:t> = </a:t>
            </a:r>
            <a:r>
              <a:rPr kumimoji="0" lang="es-ES" altLang="es-ES" sz="1300" b="0" i="0" u="none" strike="noStrike" cap="none" normalizeH="0" baseline="0" dirty="0" err="1">
                <a:ln>
                  <a:noFill/>
                </a:ln>
                <a:solidFill>
                  <a:srgbClr val="657B83"/>
                </a:solidFill>
                <a:effectLst/>
                <a:latin typeface="Consolas" panose="020B0609020204030204" pitchFamily="49" charset="0"/>
              </a:rPr>
              <a:t>array_slice</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CB4B16"/>
                </a:solidFill>
                <a:effectLst/>
                <a:latin typeface="Consolas" panose="020B0609020204030204" pitchFamily="49" charset="0"/>
              </a:rPr>
              <a:t>$salida</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268BD2"/>
                </a:solidFill>
                <a:effectLst/>
                <a:latin typeface="Consolas" panose="020B0609020204030204" pitchFamily="49" charset="0"/>
              </a:rPr>
              <a:t>1</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657B83"/>
                </a:solidFill>
                <a:latin typeface="Consolas" panose="020B0609020204030204" pitchFamily="49" charset="0"/>
              </a:rPr>
              <a:t>   </a:t>
            </a:r>
            <a:r>
              <a:rPr kumimoji="0" lang="es-ES" altLang="es-ES" sz="1300" b="0" i="0" u="none" strike="noStrike" cap="none" normalizeH="0" baseline="0" dirty="0">
                <a:ln>
                  <a:noFill/>
                </a:ln>
                <a:solidFill>
                  <a:srgbClr val="93A1A1"/>
                </a:solidFill>
                <a:effectLst/>
                <a:latin typeface="Consolas" panose="020B0609020204030204" pitchFamily="49" charset="0"/>
              </a:rPr>
              <a:t>//muestro el array</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657B83"/>
                </a:solidFill>
                <a:latin typeface="Consolas" panose="020B0609020204030204" pitchFamily="49" charset="0"/>
              </a:rPr>
              <a:t>   </a:t>
            </a:r>
            <a:r>
              <a:rPr kumimoji="0" lang="es-ES" altLang="es-ES" sz="1300" b="0" i="0" u="none" strike="noStrike" cap="none" normalizeH="0" baseline="0" dirty="0" err="1">
                <a:ln>
                  <a:noFill/>
                </a:ln>
                <a:solidFill>
                  <a:srgbClr val="859900"/>
                </a:solidFill>
                <a:effectLst/>
                <a:latin typeface="Consolas" panose="020B0609020204030204" pitchFamily="49" charset="0"/>
              </a:rPr>
              <a:t>foreach</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CB4B16"/>
                </a:solidFill>
                <a:effectLst/>
                <a:latin typeface="Consolas" panose="020B0609020204030204" pitchFamily="49" charset="0"/>
              </a:rPr>
              <a:t>$salida</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859900"/>
                </a:solidFill>
                <a:effectLst/>
                <a:latin typeface="Consolas" panose="020B0609020204030204" pitchFamily="49" charset="0"/>
              </a:rPr>
              <a:t>as</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CB4B16"/>
                </a:solidFill>
                <a:effectLst/>
                <a:latin typeface="Consolas" panose="020B0609020204030204" pitchFamily="49" charset="0"/>
              </a:rPr>
              <a:t>$actual</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657B83"/>
                </a:solidFill>
                <a:latin typeface="Consolas" panose="020B0609020204030204" pitchFamily="49" charset="0"/>
              </a:rPr>
              <a:t>   </a:t>
            </a:r>
            <a:r>
              <a:rPr kumimoji="0" lang="es-ES" altLang="es-ES" sz="1300" b="0" i="0" u="none" strike="noStrike" cap="none" normalizeH="0" baseline="0" dirty="0">
                <a:ln>
                  <a:noFill/>
                </a:ln>
                <a:solidFill>
                  <a:srgbClr val="859900"/>
                </a:solidFill>
                <a:effectLst/>
                <a:latin typeface="Consolas" panose="020B0609020204030204" pitchFamily="49" charset="0"/>
              </a:rPr>
              <a:t>echo</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CB4B16"/>
                </a:solidFill>
                <a:effectLst/>
                <a:latin typeface="Consolas" panose="020B0609020204030204" pitchFamily="49" charset="0"/>
              </a:rPr>
              <a:t>$actual</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2AA198"/>
                </a:solidFill>
                <a:effectLst/>
                <a:latin typeface="Consolas" panose="020B0609020204030204" pitchFamily="49" charset="0"/>
              </a:rPr>
              <a:t>"&lt;</a:t>
            </a:r>
            <a:r>
              <a:rPr kumimoji="0" lang="es-ES" altLang="es-ES" sz="1300" b="0" i="0" u="none" strike="noStrike" cap="none" normalizeH="0" baseline="0" dirty="0" err="1">
                <a:ln>
                  <a:noFill/>
                </a:ln>
                <a:solidFill>
                  <a:srgbClr val="2AA198"/>
                </a:solidFill>
                <a:effectLst/>
                <a:latin typeface="Consolas" panose="020B0609020204030204" pitchFamily="49" charset="0"/>
              </a:rPr>
              <a:t>br</a:t>
            </a:r>
            <a:r>
              <a:rPr kumimoji="0" lang="es-ES" altLang="es-ES" sz="1300" b="0" i="0" u="none" strike="noStrike" cap="none" normalizeH="0" baseline="0" dirty="0">
                <a:ln>
                  <a:noFill/>
                </a:ln>
                <a:solidFill>
                  <a:srgbClr val="2AA198"/>
                </a:solidFill>
                <a:effectLst/>
                <a:latin typeface="Consolas" panose="020B0609020204030204" pitchFamily="49" charset="0"/>
              </a:rPr>
              <a:t>&gt;"</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1" i="0" u="none" strike="noStrike" cap="none" normalizeH="0" baseline="0" dirty="0">
                <a:ln>
                  <a:noFill/>
                </a:ln>
                <a:solidFill>
                  <a:srgbClr val="CB4B16"/>
                </a:solidFill>
                <a:effectLst/>
                <a:latin typeface="Consolas" panose="020B0609020204030204" pitchFamily="49" charset="0"/>
              </a:rPr>
              <a:t>?&gt;</a:t>
            </a:r>
            <a:r>
              <a:rPr kumimoji="0" lang="es-ES" altLang="es-ES" sz="1300" b="0" i="0" u="none" strike="noStrike" cap="none" normalizeH="0" baseline="0" dirty="0">
                <a:ln>
                  <a:noFill/>
                </a:ln>
                <a:solidFill>
                  <a:schemeClr val="tx1"/>
                </a:solidFill>
                <a:effectLst/>
              </a:rPr>
              <a:t> </a:t>
            </a:r>
            <a:endParaRPr kumimoji="0" lang="es-ES" altLang="es-ES" sz="1300" b="0" i="0" u="none" strike="noStrike" cap="none" normalizeH="0" baseline="0" dirty="0">
              <a:ln>
                <a:noFill/>
              </a:ln>
              <a:solidFill>
                <a:schemeClr val="tx1"/>
              </a:solidFill>
              <a:effectLst/>
              <a:latin typeface="Arial" panose="020B0604020202020204" pitchFamily="34" charset="0"/>
            </a:endParaRPr>
          </a:p>
        </p:txBody>
      </p:sp>
      <p:sp>
        <p:nvSpPr>
          <p:cNvPr id="10" name="CuadroTexto 9">
            <a:extLst>
              <a:ext uri="{FF2B5EF4-FFF2-40B4-BE49-F238E27FC236}">
                <a16:creationId xmlns:a16="http://schemas.microsoft.com/office/drawing/2014/main" id="{A6C68920-062D-4997-FAD0-F76A5230DEA5}"/>
              </a:ext>
            </a:extLst>
          </p:cNvPr>
          <p:cNvSpPr txBox="1"/>
          <p:nvPr/>
        </p:nvSpPr>
        <p:spPr>
          <a:xfrm>
            <a:off x="5148064" y="2203064"/>
            <a:ext cx="4587766" cy="1569660"/>
          </a:xfrm>
          <a:prstGeom prst="rect">
            <a:avLst/>
          </a:prstGeom>
          <a:noFill/>
        </p:spPr>
        <p:txBody>
          <a:bodyPr wrap="square">
            <a:spAutoFit/>
          </a:bodyPr>
          <a:lstStyle/>
          <a:p>
            <a:pPr algn="l"/>
            <a:r>
              <a:rPr lang="es-ES" sz="1600" dirty="0">
                <a:solidFill>
                  <a:schemeClr val="dk1"/>
                </a:solidFill>
                <a:latin typeface="Lato"/>
                <a:ea typeface="Lato"/>
                <a:cs typeface="Lato"/>
                <a:sym typeface="Lato"/>
              </a:rPr>
              <a:t>Tendrá como salida:</a:t>
            </a:r>
          </a:p>
          <a:p>
            <a:pPr algn="l"/>
            <a:r>
              <a:rPr lang="es-ES" sz="1600" dirty="0">
                <a:solidFill>
                  <a:schemeClr val="dk1"/>
                </a:solidFill>
                <a:latin typeface="Lato"/>
                <a:ea typeface="Lato"/>
                <a:cs typeface="Lato"/>
                <a:sym typeface="Lato"/>
              </a:rPr>
              <a:t>Miguel</a:t>
            </a:r>
            <a:br>
              <a:rPr lang="es-ES" sz="1600" dirty="0">
                <a:solidFill>
                  <a:schemeClr val="dk1"/>
                </a:solidFill>
                <a:latin typeface="Lato"/>
                <a:ea typeface="Lato"/>
                <a:cs typeface="Lato"/>
                <a:sym typeface="Lato"/>
              </a:rPr>
            </a:br>
            <a:r>
              <a:rPr lang="es-ES" sz="1600" dirty="0">
                <a:solidFill>
                  <a:schemeClr val="dk1"/>
                </a:solidFill>
                <a:latin typeface="Lato"/>
                <a:ea typeface="Lato"/>
                <a:cs typeface="Lato"/>
                <a:sym typeface="Lato"/>
              </a:rPr>
              <a:t>Pepe</a:t>
            </a:r>
            <a:br>
              <a:rPr lang="es-ES" sz="1600" dirty="0">
                <a:solidFill>
                  <a:schemeClr val="dk1"/>
                </a:solidFill>
                <a:latin typeface="Lato"/>
                <a:ea typeface="Lato"/>
                <a:cs typeface="Lato"/>
                <a:sym typeface="Lato"/>
              </a:rPr>
            </a:br>
            <a:r>
              <a:rPr lang="es-ES" sz="1600" dirty="0">
                <a:solidFill>
                  <a:schemeClr val="dk1"/>
                </a:solidFill>
                <a:latin typeface="Lato"/>
                <a:ea typeface="Lato"/>
                <a:cs typeface="Lato"/>
                <a:sym typeface="Lato"/>
              </a:rPr>
              <a:t>Juan</a:t>
            </a:r>
          </a:p>
          <a:p>
            <a:pPr algn="l"/>
            <a:r>
              <a:rPr lang="es-ES" sz="1600" dirty="0">
                <a:solidFill>
                  <a:schemeClr val="dk1"/>
                </a:solidFill>
                <a:latin typeface="Lato"/>
                <a:ea typeface="Lato"/>
                <a:cs typeface="Lato"/>
                <a:sym typeface="Lato"/>
              </a:rPr>
              <a:t>Pepe</a:t>
            </a:r>
            <a:br>
              <a:rPr lang="es-ES" sz="1600" dirty="0">
                <a:solidFill>
                  <a:schemeClr val="dk1"/>
                </a:solidFill>
                <a:latin typeface="Lato"/>
                <a:ea typeface="Lato"/>
                <a:cs typeface="Lato"/>
                <a:sym typeface="Lato"/>
              </a:rPr>
            </a:br>
            <a:r>
              <a:rPr lang="es-ES" sz="1600" dirty="0">
                <a:solidFill>
                  <a:schemeClr val="dk1"/>
                </a:solidFill>
                <a:latin typeface="Lato"/>
                <a:ea typeface="Lato"/>
                <a:cs typeface="Lato"/>
                <a:sym typeface="Lato"/>
              </a:rPr>
              <a:t>Juan</a:t>
            </a:r>
          </a:p>
        </p:txBody>
      </p:sp>
    </p:spTree>
    <p:extLst>
      <p:ext uri="{BB962C8B-B14F-4D97-AF65-F5344CB8AC3E}">
        <p14:creationId xmlns:p14="http://schemas.microsoft.com/office/powerpoint/2010/main" val="2349952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251520" y="253652"/>
            <a:ext cx="8640960" cy="857400"/>
          </a:xfrm>
        </p:spPr>
        <p:txBody>
          <a:bodyPr/>
          <a:lstStyle/>
          <a:p>
            <a:r>
              <a:rPr lang="es-ES" b="0" i="0" dirty="0">
                <a:solidFill>
                  <a:srgbClr val="000000"/>
                </a:solidFill>
                <a:effectLst/>
                <a:latin typeface="Roboto" panose="02000000000000000000" pitchFamily="2" charset="0"/>
              </a:rPr>
              <a:t>Reducir el tamaño de un array</a:t>
            </a:r>
            <a:endParaRPr lang="es-ES" dirty="0"/>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17</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467544" y="1203598"/>
            <a:ext cx="8496944" cy="1453556"/>
          </a:xfrm>
        </p:spPr>
        <p:txBody>
          <a:bodyPr/>
          <a:lstStyle/>
          <a:p>
            <a:r>
              <a:rPr lang="es-ES" sz="1600" b="1" dirty="0" err="1"/>
              <a:t>array_shift</a:t>
            </a:r>
            <a:r>
              <a:rPr lang="es-ES" sz="1600" b="1" dirty="0"/>
              <a:t>()</a:t>
            </a:r>
          </a:p>
          <a:p>
            <a:endParaRPr lang="es-ES" sz="1600" b="1" dirty="0"/>
          </a:p>
          <a:p>
            <a:r>
              <a:rPr lang="es-ES" sz="1600" dirty="0"/>
              <a:t>Esta función extrae el </a:t>
            </a:r>
            <a:r>
              <a:rPr lang="es-ES" sz="1600" dirty="0" err="1"/>
              <a:t>el</a:t>
            </a:r>
            <a:r>
              <a:rPr lang="es-ES" sz="1600" dirty="0"/>
              <a:t> primer elemento del array y lo devuelve. Además, acorta la longitud del array eliminando el elemento que estaba en la primera casilla. Siempre hace lo mismo, por tanto, no recibirá más que el array al que se desea eliminar la primera posición.</a:t>
            </a:r>
          </a:p>
          <a:p>
            <a:endParaRPr lang="es-ES" sz="1600" dirty="0"/>
          </a:p>
          <a:p>
            <a:r>
              <a:rPr lang="es-ES" sz="1600" dirty="0"/>
              <a:t>En el código siguiente se tiene el mismo vector con nombres propios y se ejecuta dos veces la función </a:t>
            </a:r>
            <a:r>
              <a:rPr lang="es-ES" sz="1600" dirty="0" err="1"/>
              <a:t>array_shift</a:t>
            </a:r>
            <a:r>
              <a:rPr lang="es-ES" sz="1600" dirty="0"/>
              <a:t>() eliminando un elemento en cada ocasión. Se imprimen los valores que devuelve la función y los elementos del array resultante de eliminar la primera casilla.</a:t>
            </a:r>
          </a:p>
        </p:txBody>
      </p:sp>
    </p:spTree>
    <p:extLst>
      <p:ext uri="{BB962C8B-B14F-4D97-AF65-F5344CB8AC3E}">
        <p14:creationId xmlns:p14="http://schemas.microsoft.com/office/powerpoint/2010/main" val="3768099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07504" y="253652"/>
            <a:ext cx="8656534" cy="857400"/>
          </a:xfrm>
        </p:spPr>
        <p:txBody>
          <a:bodyPr/>
          <a:lstStyle/>
          <a:p>
            <a:r>
              <a:rPr lang="es-ES" b="0" i="0" dirty="0">
                <a:solidFill>
                  <a:srgbClr val="000000"/>
                </a:solidFill>
                <a:effectLst/>
                <a:latin typeface="Roboto" panose="02000000000000000000" pitchFamily="2" charset="0"/>
              </a:rPr>
              <a:t>Reducir el tamaño de un array</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18</a:t>
            </a:fld>
            <a:endParaRPr lang="es-ES" dirty="0"/>
          </a:p>
        </p:txBody>
      </p:sp>
      <p:sp>
        <p:nvSpPr>
          <p:cNvPr id="5" name="Rectangle 2">
            <a:extLst>
              <a:ext uri="{FF2B5EF4-FFF2-40B4-BE49-F238E27FC236}">
                <a16:creationId xmlns:a16="http://schemas.microsoft.com/office/drawing/2014/main" id="{E9474B79-A2C2-4DDA-3DCC-E5F8EB4CC626}"/>
              </a:ext>
            </a:extLst>
          </p:cNvPr>
          <p:cNvSpPr>
            <a:spLocks noGrp="1" noChangeArrowheads="1"/>
          </p:cNvSpPr>
          <p:nvPr>
            <p:ph type="body" idx="1"/>
          </p:nvPr>
        </p:nvSpPr>
        <p:spPr bwMode="auto">
          <a:xfrm>
            <a:off x="2772122" y="1059582"/>
            <a:ext cx="6264374" cy="4038234"/>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CB4B16"/>
                </a:solidFill>
                <a:effectLst/>
                <a:latin typeface="Consolas" panose="020B0609020204030204" pitchFamily="49" charset="0"/>
              </a:rPr>
              <a:t>&lt;?</a:t>
            </a:r>
            <a:r>
              <a:rPr kumimoji="0" lang="es-ES" altLang="es-ES" sz="1200" b="1" i="0" u="none" strike="noStrike" cap="none" normalizeH="0" baseline="0" dirty="0" err="1">
                <a:ln>
                  <a:noFill/>
                </a:ln>
                <a:solidFill>
                  <a:srgbClr val="CB4B16"/>
                </a:solidFill>
                <a:effectLst/>
                <a:latin typeface="Consolas" panose="020B0609020204030204" pitchFamily="49" charset="0"/>
              </a:rPr>
              <a:t>php</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200" dirty="0">
              <a:solidFill>
                <a:srgbClr val="657B8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$entrada</a:t>
            </a:r>
            <a:r>
              <a:rPr kumimoji="0" lang="es-ES" altLang="es-ES" sz="1200" b="0" i="0" u="none" strike="noStrike" cap="none" normalizeH="0" baseline="0" dirty="0">
                <a:ln>
                  <a:noFill/>
                </a:ln>
                <a:solidFill>
                  <a:srgbClr val="657B83"/>
                </a:solidFill>
                <a:effectLst/>
                <a:latin typeface="Consolas" panose="020B0609020204030204" pitchFamily="49" charset="0"/>
              </a:rPr>
              <a:t> = </a:t>
            </a:r>
            <a:r>
              <a:rPr kumimoji="0" lang="es-ES" altLang="es-ES" sz="1200" b="0" i="0" u="none" strike="noStrike" cap="none" normalizeH="0" baseline="0" dirty="0">
                <a:ln>
                  <a:noFill/>
                </a:ln>
                <a:solidFill>
                  <a:srgbClr val="859900"/>
                </a:solidFill>
                <a:effectLst/>
                <a:latin typeface="Consolas" panose="020B0609020204030204" pitchFamily="49" charset="0"/>
              </a:rPr>
              <a:t>array</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2AA198"/>
                </a:solidFill>
                <a:effectLst/>
                <a:latin typeface="Consolas" panose="020B0609020204030204" pitchFamily="49" charset="0"/>
              </a:rPr>
              <a:t>"Miguel"</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2AA198"/>
                </a:solidFill>
                <a:effectLst/>
                <a:latin typeface="Consolas" panose="020B0609020204030204" pitchFamily="49" charset="0"/>
              </a:rPr>
              <a:t>"Pepe"</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2AA198"/>
                </a:solidFill>
                <a:effectLst/>
                <a:latin typeface="Consolas" panose="020B0609020204030204" pitchFamily="49" charset="0"/>
              </a:rPr>
              <a:t>"Juan"</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2AA198"/>
                </a:solidFill>
                <a:effectLst/>
                <a:latin typeface="Consolas" panose="020B0609020204030204" pitchFamily="49" charset="0"/>
              </a:rPr>
              <a:t>"Julio"</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2AA198"/>
                </a:solidFill>
                <a:effectLst/>
                <a:latin typeface="Consolas" panose="020B0609020204030204" pitchFamily="49" charset="0"/>
              </a:rPr>
              <a:t>"Pablo"</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200" dirty="0">
              <a:solidFill>
                <a:srgbClr val="657B8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93A1A1"/>
                </a:solidFill>
                <a:effectLst/>
                <a:latin typeface="Consolas" panose="020B0609020204030204" pitchFamily="49" charset="0"/>
              </a:rPr>
              <a:t>//quito la primera casilla</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$salida</a:t>
            </a:r>
            <a:r>
              <a:rPr kumimoji="0" lang="es-ES" altLang="es-ES" sz="1200" b="0" i="0" u="none" strike="noStrike" cap="none" normalizeH="0" baseline="0" dirty="0">
                <a:ln>
                  <a:noFill/>
                </a:ln>
                <a:solidFill>
                  <a:srgbClr val="657B83"/>
                </a:solidFill>
                <a:effectLst/>
                <a:latin typeface="Consolas" panose="020B0609020204030204" pitchFamily="49" charset="0"/>
              </a:rPr>
              <a:t> = </a:t>
            </a:r>
            <a:r>
              <a:rPr kumimoji="0" lang="es-ES" altLang="es-ES" sz="1200" b="0" i="0" u="none" strike="noStrike" cap="none" normalizeH="0" baseline="0" dirty="0" err="1">
                <a:ln>
                  <a:noFill/>
                </a:ln>
                <a:solidFill>
                  <a:srgbClr val="657B83"/>
                </a:solidFill>
                <a:effectLst/>
                <a:latin typeface="Consolas" panose="020B0609020204030204" pitchFamily="49" charset="0"/>
              </a:rPr>
              <a:t>array_shift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CB4B16"/>
                </a:solidFill>
                <a:effectLst/>
                <a:latin typeface="Consolas" panose="020B0609020204030204" pitchFamily="49" charset="0"/>
              </a:rPr>
              <a:t>$entrada</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200" dirty="0">
              <a:solidFill>
                <a:srgbClr val="657B8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93A1A1"/>
                </a:solidFill>
                <a:effectLst/>
                <a:latin typeface="Consolas" panose="020B0609020204030204" pitchFamily="49" charset="0"/>
              </a:rPr>
              <a:t>//muestro el array</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a:ln>
                  <a:noFill/>
                </a:ln>
                <a:solidFill>
                  <a:srgbClr val="859900"/>
                </a:solidFill>
                <a:effectLst/>
                <a:latin typeface="Consolas" panose="020B0609020204030204" pitchFamily="49" charset="0"/>
              </a:rPr>
              <a:t>echo</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2AA198"/>
                </a:solidFill>
                <a:effectLst/>
                <a:latin typeface="Consolas" panose="020B0609020204030204" pitchFamily="49" charset="0"/>
              </a:rPr>
              <a:t>"La función devuelve: "</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$salida</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2AA198"/>
                </a:solidFill>
                <a:effectLst/>
                <a:latin typeface="Consolas" panose="020B0609020204030204" pitchFamily="49" charset="0"/>
              </a:rPr>
              <a:t>"&lt;</a:t>
            </a:r>
            <a:r>
              <a:rPr kumimoji="0" lang="es-ES" altLang="es-ES" sz="1200" b="0" i="0" u="none" strike="noStrike" cap="none" normalizeH="0" baseline="0" dirty="0" err="1">
                <a:ln>
                  <a:noFill/>
                </a:ln>
                <a:solidFill>
                  <a:srgbClr val="2AA198"/>
                </a:solidFill>
                <a:effectLst/>
                <a:latin typeface="Consolas" panose="020B0609020204030204" pitchFamily="49" charset="0"/>
              </a:rPr>
              <a:t>br</a:t>
            </a:r>
            <a:r>
              <a:rPr kumimoji="0" lang="es-ES" altLang="es-ES" sz="1200" b="0" i="0" u="none" strike="noStrike" cap="none" normalizeH="0" baseline="0" dirty="0">
                <a:ln>
                  <a:noFill/>
                </a:ln>
                <a:solidFill>
                  <a:srgbClr val="2AA198"/>
                </a:solidFill>
                <a:effectLst/>
                <a:latin typeface="Consolas" panose="020B0609020204030204" pitchFamily="49" charset="0"/>
              </a:rPr>
              <a:t>&gt;"</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err="1">
                <a:ln>
                  <a:noFill/>
                </a:ln>
                <a:solidFill>
                  <a:srgbClr val="859900"/>
                </a:solidFill>
                <a:effectLst/>
                <a:latin typeface="Consolas" panose="020B0609020204030204" pitchFamily="49" charset="0"/>
              </a:rPr>
              <a:t>foreach</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CB4B16"/>
                </a:solidFill>
                <a:effectLst/>
                <a:latin typeface="Consolas" panose="020B0609020204030204" pitchFamily="49" charset="0"/>
              </a:rPr>
              <a:t>$entrada</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859900"/>
                </a:solidFill>
                <a:effectLst/>
                <a:latin typeface="Consolas" panose="020B0609020204030204" pitchFamily="49" charset="0"/>
              </a:rPr>
              <a:t>as</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$actual</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a:ln>
                  <a:noFill/>
                </a:ln>
                <a:solidFill>
                  <a:srgbClr val="859900"/>
                </a:solidFill>
                <a:effectLst/>
                <a:latin typeface="Consolas" panose="020B0609020204030204" pitchFamily="49" charset="0"/>
              </a:rPr>
              <a:t>echo</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$actual</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2AA198"/>
                </a:solidFill>
                <a:effectLst/>
                <a:latin typeface="Consolas" panose="020B0609020204030204" pitchFamily="49" charset="0"/>
              </a:rPr>
              <a:t>"&lt;</a:t>
            </a:r>
            <a:r>
              <a:rPr kumimoji="0" lang="es-ES" altLang="es-ES" sz="1200" b="0" i="0" u="none" strike="noStrike" cap="none" normalizeH="0" baseline="0" dirty="0" err="1">
                <a:ln>
                  <a:noFill/>
                </a:ln>
                <a:solidFill>
                  <a:srgbClr val="2AA198"/>
                </a:solidFill>
                <a:effectLst/>
                <a:latin typeface="Consolas" panose="020B0609020204030204" pitchFamily="49" charset="0"/>
              </a:rPr>
              <a:t>br</a:t>
            </a:r>
            <a:r>
              <a:rPr kumimoji="0" lang="es-ES" altLang="es-ES" sz="1200" b="0" i="0" u="none" strike="noStrike" cap="none" normalizeH="0" baseline="0" dirty="0">
                <a:ln>
                  <a:noFill/>
                </a:ln>
                <a:solidFill>
                  <a:srgbClr val="2AA198"/>
                </a:solidFill>
                <a:effectLst/>
                <a:latin typeface="Consolas" panose="020B0609020204030204" pitchFamily="49" charset="0"/>
              </a:rPr>
              <a:t>&gt;"</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a:ln>
                  <a:noFill/>
                </a:ln>
                <a:solidFill>
                  <a:srgbClr val="859900"/>
                </a:solidFill>
                <a:effectLst/>
                <a:latin typeface="Consolas" panose="020B0609020204030204" pitchFamily="49" charset="0"/>
              </a:rPr>
              <a:t>echo</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2AA198"/>
                </a:solidFill>
                <a:effectLst/>
                <a:latin typeface="Consolas" panose="020B0609020204030204" pitchFamily="49" charset="0"/>
              </a:rPr>
              <a:t>"&lt;p&gt;"</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200" dirty="0">
              <a:solidFill>
                <a:srgbClr val="657B8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93A1A1"/>
                </a:solidFill>
                <a:effectLst/>
                <a:latin typeface="Consolas" panose="020B0609020204030204" pitchFamily="49" charset="0"/>
              </a:rPr>
              <a:t>//quito la primera casilla, que ahora sería la segunda del array original</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$salida</a:t>
            </a:r>
            <a:r>
              <a:rPr kumimoji="0" lang="es-ES" altLang="es-ES" sz="1200" b="0" i="0" u="none" strike="noStrike" cap="none" normalizeH="0" baseline="0" dirty="0">
                <a:ln>
                  <a:noFill/>
                </a:ln>
                <a:solidFill>
                  <a:srgbClr val="657B83"/>
                </a:solidFill>
                <a:effectLst/>
                <a:latin typeface="Consolas" panose="020B0609020204030204" pitchFamily="49" charset="0"/>
              </a:rPr>
              <a:t> = </a:t>
            </a:r>
            <a:r>
              <a:rPr kumimoji="0" lang="es-ES" altLang="es-ES" sz="1200" b="0" i="0" u="none" strike="noStrike" cap="none" normalizeH="0" baseline="0" dirty="0" err="1">
                <a:ln>
                  <a:noFill/>
                </a:ln>
                <a:solidFill>
                  <a:srgbClr val="657B83"/>
                </a:solidFill>
                <a:effectLst/>
                <a:latin typeface="Consolas" panose="020B0609020204030204" pitchFamily="49" charset="0"/>
              </a:rPr>
              <a:t>array_shift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CB4B16"/>
                </a:solidFill>
                <a:effectLst/>
                <a:latin typeface="Consolas" panose="020B0609020204030204" pitchFamily="49" charset="0"/>
              </a:rPr>
              <a:t>$entrada</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a:ln>
                  <a:noFill/>
                </a:ln>
                <a:solidFill>
                  <a:srgbClr val="859900"/>
                </a:solidFill>
                <a:effectLst/>
                <a:latin typeface="Consolas" panose="020B0609020204030204" pitchFamily="49" charset="0"/>
              </a:rPr>
              <a:t>echo</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2AA198"/>
                </a:solidFill>
                <a:effectLst/>
                <a:latin typeface="Consolas" panose="020B0609020204030204" pitchFamily="49" charset="0"/>
              </a:rPr>
              <a:t>"La función devuelve: "</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$salida</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2AA198"/>
                </a:solidFill>
                <a:effectLst/>
                <a:latin typeface="Consolas" panose="020B0609020204030204" pitchFamily="49" charset="0"/>
              </a:rPr>
              <a:t>"&lt;</a:t>
            </a:r>
            <a:r>
              <a:rPr kumimoji="0" lang="es-ES" altLang="es-ES" sz="1200" b="0" i="0" u="none" strike="noStrike" cap="none" normalizeH="0" baseline="0" dirty="0" err="1">
                <a:ln>
                  <a:noFill/>
                </a:ln>
                <a:solidFill>
                  <a:srgbClr val="2AA198"/>
                </a:solidFill>
                <a:effectLst/>
                <a:latin typeface="Consolas" panose="020B0609020204030204" pitchFamily="49" charset="0"/>
              </a:rPr>
              <a:t>br</a:t>
            </a:r>
            <a:r>
              <a:rPr kumimoji="0" lang="es-ES" altLang="es-ES" sz="1200" b="0" i="0" u="none" strike="noStrike" cap="none" normalizeH="0" baseline="0" dirty="0">
                <a:ln>
                  <a:noFill/>
                </a:ln>
                <a:solidFill>
                  <a:srgbClr val="2AA198"/>
                </a:solidFill>
                <a:effectLst/>
                <a:latin typeface="Consolas" panose="020B0609020204030204" pitchFamily="49" charset="0"/>
              </a:rPr>
              <a:t>&gt;"</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a:ln>
                  <a:noFill/>
                </a:ln>
                <a:solidFill>
                  <a:srgbClr val="93A1A1"/>
                </a:solidFill>
                <a:effectLst/>
                <a:latin typeface="Consolas" panose="020B0609020204030204" pitchFamily="49" charset="0"/>
              </a:rPr>
              <a:t>//muestro el array</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err="1">
                <a:ln>
                  <a:noFill/>
                </a:ln>
                <a:solidFill>
                  <a:srgbClr val="859900"/>
                </a:solidFill>
                <a:effectLst/>
                <a:latin typeface="Consolas" panose="020B0609020204030204" pitchFamily="49" charset="0"/>
              </a:rPr>
              <a:t>foreach</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CB4B16"/>
                </a:solidFill>
                <a:effectLst/>
                <a:latin typeface="Consolas" panose="020B0609020204030204" pitchFamily="49" charset="0"/>
              </a:rPr>
              <a:t>$entrada</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859900"/>
                </a:solidFill>
                <a:effectLst/>
                <a:latin typeface="Consolas" panose="020B0609020204030204" pitchFamily="49" charset="0"/>
              </a:rPr>
              <a:t>as</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$actual</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a:ln>
                  <a:noFill/>
                </a:ln>
                <a:solidFill>
                  <a:srgbClr val="859900"/>
                </a:solidFill>
                <a:effectLst/>
                <a:latin typeface="Consolas" panose="020B0609020204030204" pitchFamily="49" charset="0"/>
              </a:rPr>
              <a:t>echo</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$actual</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2AA198"/>
                </a:solidFill>
                <a:effectLst/>
                <a:latin typeface="Consolas" panose="020B0609020204030204" pitchFamily="49" charset="0"/>
              </a:rPr>
              <a:t>"&lt;</a:t>
            </a:r>
            <a:r>
              <a:rPr kumimoji="0" lang="es-ES" altLang="es-ES" sz="1200" b="0" i="0" u="none" strike="noStrike" cap="none" normalizeH="0" baseline="0" dirty="0" err="1">
                <a:ln>
                  <a:noFill/>
                </a:ln>
                <a:solidFill>
                  <a:srgbClr val="2AA198"/>
                </a:solidFill>
                <a:effectLst/>
                <a:latin typeface="Consolas" panose="020B0609020204030204" pitchFamily="49" charset="0"/>
              </a:rPr>
              <a:t>br</a:t>
            </a:r>
            <a:r>
              <a:rPr kumimoji="0" lang="es-ES" altLang="es-ES" sz="1200" b="0" i="0" u="none" strike="noStrike" cap="none" normalizeH="0" baseline="0" dirty="0">
                <a:ln>
                  <a:noFill/>
                </a:ln>
                <a:solidFill>
                  <a:srgbClr val="2AA198"/>
                </a:solidFill>
                <a:effectLst/>
                <a:latin typeface="Consolas" panose="020B0609020204030204" pitchFamily="49" charset="0"/>
              </a:rPr>
              <a:t>&gt;"</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CB4B16"/>
                </a:solidFill>
                <a:effectLst/>
                <a:latin typeface="Consolas" panose="020B0609020204030204" pitchFamily="49" charset="0"/>
              </a:rPr>
              <a:t>?&gt;</a:t>
            </a:r>
            <a:r>
              <a:rPr kumimoji="0" lang="es-ES" altLang="es-ES" sz="1200" b="0" i="0" u="none" strike="noStrike" cap="none" normalizeH="0" baseline="0" dirty="0">
                <a:ln>
                  <a:noFill/>
                </a:ln>
                <a:solidFill>
                  <a:schemeClr val="tx1"/>
                </a:solidFill>
                <a:effectLst/>
              </a:rPr>
              <a:t> </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
        <p:nvSpPr>
          <p:cNvPr id="8" name="CuadroTexto 7">
            <a:extLst>
              <a:ext uri="{FF2B5EF4-FFF2-40B4-BE49-F238E27FC236}">
                <a16:creationId xmlns:a16="http://schemas.microsoft.com/office/drawing/2014/main" id="{B2A28BD2-B2E1-3B95-ADCB-4EC3BA9F8AFF}"/>
              </a:ext>
            </a:extLst>
          </p:cNvPr>
          <p:cNvSpPr txBox="1"/>
          <p:nvPr/>
        </p:nvSpPr>
        <p:spPr>
          <a:xfrm>
            <a:off x="364353" y="1347614"/>
            <a:ext cx="4603530" cy="338554"/>
          </a:xfrm>
          <a:prstGeom prst="rect">
            <a:avLst/>
          </a:prstGeom>
          <a:noFill/>
        </p:spPr>
        <p:txBody>
          <a:bodyPr wrap="square">
            <a:spAutoFit/>
          </a:bodyPr>
          <a:lstStyle/>
          <a:p>
            <a:r>
              <a:rPr lang="es-ES" sz="1600" b="1" dirty="0" err="1">
                <a:solidFill>
                  <a:schemeClr val="dk1"/>
                </a:solidFill>
                <a:latin typeface="Lato"/>
                <a:ea typeface="Lato"/>
                <a:cs typeface="Lato"/>
                <a:sym typeface="Lato"/>
              </a:rPr>
              <a:t>array_shift</a:t>
            </a:r>
            <a:r>
              <a:rPr lang="es-ES" sz="1600" b="1" dirty="0">
                <a:solidFill>
                  <a:schemeClr val="dk1"/>
                </a:solidFill>
                <a:latin typeface="Lato"/>
                <a:ea typeface="Lato"/>
                <a:cs typeface="Lato"/>
                <a:sym typeface="Lato"/>
              </a:rPr>
              <a:t>()</a:t>
            </a:r>
          </a:p>
        </p:txBody>
      </p:sp>
      <p:sp>
        <p:nvSpPr>
          <p:cNvPr id="10" name="CuadroTexto 9">
            <a:extLst>
              <a:ext uri="{FF2B5EF4-FFF2-40B4-BE49-F238E27FC236}">
                <a16:creationId xmlns:a16="http://schemas.microsoft.com/office/drawing/2014/main" id="{3E02E236-DA35-E5E6-BFE9-A0B68BED33D7}"/>
              </a:ext>
            </a:extLst>
          </p:cNvPr>
          <p:cNvSpPr txBox="1"/>
          <p:nvPr/>
        </p:nvSpPr>
        <p:spPr>
          <a:xfrm>
            <a:off x="114946" y="2139702"/>
            <a:ext cx="4603530" cy="2554545"/>
          </a:xfrm>
          <a:prstGeom prst="rect">
            <a:avLst/>
          </a:prstGeom>
          <a:noFill/>
        </p:spPr>
        <p:txBody>
          <a:bodyPr wrap="square">
            <a:spAutoFit/>
          </a:bodyPr>
          <a:lstStyle/>
          <a:p>
            <a:pPr algn="l"/>
            <a:r>
              <a:rPr lang="es-ES" sz="1600" dirty="0">
                <a:solidFill>
                  <a:schemeClr val="dk1"/>
                </a:solidFill>
                <a:latin typeface="Lato"/>
                <a:ea typeface="Lato"/>
                <a:cs typeface="Lato"/>
              </a:rPr>
              <a:t>Da como resultado:</a:t>
            </a:r>
          </a:p>
          <a:p>
            <a:pPr algn="l"/>
            <a:r>
              <a:rPr lang="es-ES" sz="1600" dirty="0">
                <a:solidFill>
                  <a:schemeClr val="dk1"/>
                </a:solidFill>
                <a:latin typeface="Lato"/>
                <a:ea typeface="Lato"/>
                <a:cs typeface="Lato"/>
              </a:rPr>
              <a:t>La función devuelve: Miguel</a:t>
            </a:r>
            <a:br>
              <a:rPr lang="es-ES" sz="1600" dirty="0">
                <a:solidFill>
                  <a:schemeClr val="dk1"/>
                </a:solidFill>
                <a:latin typeface="Lato"/>
                <a:ea typeface="Lato"/>
                <a:cs typeface="Lato"/>
              </a:rPr>
            </a:br>
            <a:r>
              <a:rPr lang="es-ES" sz="1600" dirty="0">
                <a:solidFill>
                  <a:schemeClr val="dk1"/>
                </a:solidFill>
                <a:latin typeface="Lato"/>
                <a:ea typeface="Lato"/>
                <a:cs typeface="Lato"/>
              </a:rPr>
              <a:t>Pepe</a:t>
            </a:r>
            <a:br>
              <a:rPr lang="es-ES" sz="1600" dirty="0">
                <a:solidFill>
                  <a:schemeClr val="dk1"/>
                </a:solidFill>
                <a:latin typeface="Lato"/>
                <a:ea typeface="Lato"/>
                <a:cs typeface="Lato"/>
              </a:rPr>
            </a:br>
            <a:r>
              <a:rPr lang="es-ES" sz="1600" dirty="0">
                <a:solidFill>
                  <a:schemeClr val="dk1"/>
                </a:solidFill>
                <a:latin typeface="Lato"/>
                <a:ea typeface="Lato"/>
                <a:cs typeface="Lato"/>
              </a:rPr>
              <a:t>Juan</a:t>
            </a:r>
            <a:br>
              <a:rPr lang="es-ES" sz="1600" dirty="0">
                <a:solidFill>
                  <a:schemeClr val="dk1"/>
                </a:solidFill>
                <a:latin typeface="Lato"/>
                <a:ea typeface="Lato"/>
                <a:cs typeface="Lato"/>
              </a:rPr>
            </a:br>
            <a:r>
              <a:rPr lang="es-ES" sz="1600" dirty="0">
                <a:solidFill>
                  <a:schemeClr val="dk1"/>
                </a:solidFill>
                <a:latin typeface="Lato"/>
                <a:ea typeface="Lato"/>
                <a:cs typeface="Lato"/>
              </a:rPr>
              <a:t>Julio</a:t>
            </a:r>
            <a:br>
              <a:rPr lang="es-ES" sz="1600" dirty="0">
                <a:solidFill>
                  <a:schemeClr val="dk1"/>
                </a:solidFill>
                <a:latin typeface="Lato"/>
                <a:ea typeface="Lato"/>
                <a:cs typeface="Lato"/>
              </a:rPr>
            </a:br>
            <a:r>
              <a:rPr lang="es-ES" sz="1600" dirty="0">
                <a:solidFill>
                  <a:schemeClr val="dk1"/>
                </a:solidFill>
                <a:latin typeface="Lato"/>
                <a:ea typeface="Lato"/>
                <a:cs typeface="Lato"/>
              </a:rPr>
              <a:t>Pablo</a:t>
            </a:r>
          </a:p>
          <a:p>
            <a:pPr algn="l"/>
            <a:r>
              <a:rPr lang="es-ES" sz="1600" dirty="0">
                <a:solidFill>
                  <a:schemeClr val="dk1"/>
                </a:solidFill>
                <a:latin typeface="Lato"/>
                <a:ea typeface="Lato"/>
                <a:cs typeface="Lato"/>
              </a:rPr>
              <a:t>La función devuelve: Pepe</a:t>
            </a:r>
            <a:br>
              <a:rPr lang="es-ES" sz="1600" dirty="0">
                <a:solidFill>
                  <a:schemeClr val="dk1"/>
                </a:solidFill>
                <a:latin typeface="Lato"/>
                <a:ea typeface="Lato"/>
                <a:cs typeface="Lato"/>
              </a:rPr>
            </a:br>
            <a:r>
              <a:rPr lang="es-ES" sz="1600" dirty="0">
                <a:solidFill>
                  <a:schemeClr val="dk1"/>
                </a:solidFill>
                <a:latin typeface="Lato"/>
                <a:ea typeface="Lato"/>
                <a:cs typeface="Lato"/>
              </a:rPr>
              <a:t>Juan</a:t>
            </a:r>
            <a:br>
              <a:rPr lang="es-ES" sz="1600" dirty="0">
                <a:solidFill>
                  <a:schemeClr val="dk1"/>
                </a:solidFill>
                <a:latin typeface="Lato"/>
                <a:ea typeface="Lato"/>
                <a:cs typeface="Lato"/>
              </a:rPr>
            </a:br>
            <a:r>
              <a:rPr lang="es-ES" sz="1600" dirty="0">
                <a:solidFill>
                  <a:schemeClr val="dk1"/>
                </a:solidFill>
                <a:latin typeface="Lato"/>
                <a:ea typeface="Lato"/>
                <a:cs typeface="Lato"/>
              </a:rPr>
              <a:t>Julio</a:t>
            </a:r>
            <a:br>
              <a:rPr lang="es-ES" sz="1600" dirty="0">
                <a:solidFill>
                  <a:schemeClr val="dk1"/>
                </a:solidFill>
                <a:latin typeface="Lato"/>
                <a:ea typeface="Lato"/>
                <a:cs typeface="Lato"/>
              </a:rPr>
            </a:br>
            <a:r>
              <a:rPr lang="es-ES" sz="1600" dirty="0">
                <a:solidFill>
                  <a:schemeClr val="dk1"/>
                </a:solidFill>
                <a:latin typeface="Lato"/>
                <a:ea typeface="Lato"/>
                <a:cs typeface="Lato"/>
              </a:rPr>
              <a:t>Pablo</a:t>
            </a:r>
          </a:p>
        </p:txBody>
      </p:sp>
    </p:spTree>
    <p:extLst>
      <p:ext uri="{BB962C8B-B14F-4D97-AF65-F5344CB8AC3E}">
        <p14:creationId xmlns:p14="http://schemas.microsoft.com/office/powerpoint/2010/main" val="2926154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19</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323528" y="1118194"/>
            <a:ext cx="8496944" cy="3552300"/>
          </a:xfrm>
        </p:spPr>
        <p:txBody>
          <a:bodyPr/>
          <a:lstStyle/>
          <a:p>
            <a:r>
              <a:rPr lang="es-ES" sz="1800" b="1" dirty="0" err="1"/>
              <a:t>Unset</a:t>
            </a:r>
            <a:r>
              <a:rPr lang="es-ES" sz="1800" b="1" dirty="0"/>
              <a:t>()</a:t>
            </a:r>
          </a:p>
          <a:p>
            <a:endParaRPr lang="es-ES" sz="1800" b="1" dirty="0"/>
          </a:p>
          <a:p>
            <a:r>
              <a:rPr lang="es-ES" sz="1800" dirty="0"/>
              <a:t>Se utiliza para destruir una variable dada. En el caso de los arreglos, se puede utilizar para eliminar una casilla de un array asociativo (los que no tienen índices numéricos sino que su índice es una cadena de caracteres).</a:t>
            </a:r>
          </a:p>
          <a:p>
            <a:endParaRPr lang="es-ES" sz="1800" dirty="0"/>
          </a:p>
          <a:p>
            <a:r>
              <a:rPr lang="es-ES" sz="1800" dirty="0"/>
              <a:t>Veamos el siguiente código para conocer cómo definir un array asociativo y eliminar luego una de sus casillas.</a:t>
            </a:r>
          </a:p>
        </p:txBody>
      </p:sp>
      <p:sp>
        <p:nvSpPr>
          <p:cNvPr id="3" name="Título 1">
            <a:extLst>
              <a:ext uri="{FF2B5EF4-FFF2-40B4-BE49-F238E27FC236}">
                <a16:creationId xmlns:a16="http://schemas.microsoft.com/office/drawing/2014/main" id="{281C6D45-6D74-1CF5-FF19-5605D5541579}"/>
              </a:ext>
            </a:extLst>
          </p:cNvPr>
          <p:cNvSpPr txBox="1">
            <a:spLocks/>
          </p:cNvSpPr>
          <p:nvPr/>
        </p:nvSpPr>
        <p:spPr>
          <a:xfrm>
            <a:off x="327928" y="181041"/>
            <a:ext cx="8564552"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s-ES" b="0" i="0" dirty="0">
                <a:solidFill>
                  <a:srgbClr val="000000"/>
                </a:solidFill>
                <a:effectLst/>
                <a:latin typeface="Roboto" panose="02000000000000000000" pitchFamily="2" charset="0"/>
              </a:rPr>
              <a:t>Reducir el tamaño de un array</a:t>
            </a:r>
            <a:endParaRPr lang="es-ES" dirty="0">
              <a:solidFill>
                <a:srgbClr val="000000"/>
              </a:solidFill>
              <a:latin typeface="Roboto" panose="02000000000000000000" pitchFamily="2" charset="0"/>
            </a:endParaRPr>
          </a:p>
        </p:txBody>
      </p:sp>
    </p:spTree>
    <p:extLst>
      <p:ext uri="{BB962C8B-B14F-4D97-AF65-F5344CB8AC3E}">
        <p14:creationId xmlns:p14="http://schemas.microsoft.com/office/powerpoint/2010/main" val="3734151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99382" y="124457"/>
            <a:ext cx="7886700" cy="994172"/>
          </a:xfrm>
          <a:prstGeom prst="rect">
            <a:avLst/>
          </a:prstGeom>
          <a:noFill/>
          <a:ln>
            <a:noFill/>
          </a:ln>
        </p:spPr>
        <p:txBody>
          <a:bodyPr spcFirstLastPara="1" wrap="square" lIns="68569" tIns="34275" rIns="68569" bIns="34275" anchor="b" anchorCtr="0">
            <a:noAutofit/>
          </a:bodyPr>
          <a:lstStyle/>
          <a:p>
            <a:pPr algn="ctr"/>
            <a:r>
              <a:rPr lang="en-US" b="1" dirty="0" err="1"/>
              <a:t>Licencia</a:t>
            </a:r>
            <a:endParaRPr/>
          </a:p>
        </p:txBody>
      </p:sp>
      <p:sp>
        <p:nvSpPr>
          <p:cNvPr id="113" name="Google Shape;113;p14"/>
          <p:cNvSpPr txBox="1"/>
          <p:nvPr/>
        </p:nvSpPr>
        <p:spPr>
          <a:xfrm>
            <a:off x="370115" y="1541274"/>
            <a:ext cx="8145234" cy="3052498"/>
          </a:xfrm>
          <a:prstGeom prst="rect">
            <a:avLst/>
          </a:prstGeom>
          <a:noFill/>
          <a:ln>
            <a:noFill/>
          </a:ln>
        </p:spPr>
        <p:txBody>
          <a:bodyPr spcFirstLastPara="1" wrap="square" lIns="0" tIns="34275" rIns="0" bIns="34275" anchor="t" anchorCtr="0">
            <a:noAutofit/>
          </a:bodyPr>
          <a:lstStyle/>
          <a:p>
            <a:pPr marL="272653" algn="ctr">
              <a:lnSpc>
                <a:spcPct val="90000"/>
              </a:lnSpc>
              <a:buClr>
                <a:schemeClr val="accent1"/>
              </a:buClr>
              <a:buSzPts val="2400"/>
            </a:pPr>
            <a:r>
              <a:rPr lang="en-US" sz="1800" b="1" dirty="0">
                <a:solidFill>
                  <a:srgbClr val="3F3F3F"/>
                </a:solidFill>
                <a:latin typeface="Calibri"/>
                <a:ea typeface="Calibri"/>
                <a:cs typeface="Calibri"/>
                <a:sym typeface="Calibri"/>
              </a:rPr>
              <a:t>Toda la </a:t>
            </a:r>
            <a:r>
              <a:rPr lang="en-US" sz="1800" b="1" dirty="0" err="1">
                <a:solidFill>
                  <a:srgbClr val="3F3F3F"/>
                </a:solidFill>
                <a:latin typeface="Calibri"/>
                <a:ea typeface="Calibri"/>
                <a:cs typeface="Calibri"/>
                <a:sym typeface="Calibri"/>
              </a:rPr>
              <a:t>documentación</a:t>
            </a:r>
            <a:r>
              <a:rPr lang="en-US" sz="1800" b="1" dirty="0">
                <a:solidFill>
                  <a:srgbClr val="3F3F3F"/>
                </a:solidFill>
                <a:latin typeface="Calibri"/>
                <a:ea typeface="Calibri"/>
                <a:cs typeface="Calibri"/>
                <a:sym typeface="Calibri"/>
              </a:rPr>
              <a:t> de </a:t>
            </a:r>
            <a:r>
              <a:rPr lang="en-US" sz="1800" b="1" dirty="0" err="1">
                <a:solidFill>
                  <a:srgbClr val="3F3F3F"/>
                </a:solidFill>
                <a:latin typeface="Calibri"/>
                <a:ea typeface="Calibri"/>
                <a:cs typeface="Calibri"/>
                <a:sym typeface="Calibri"/>
              </a:rPr>
              <a:t>esta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asignatura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queda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recogida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bajo</a:t>
            </a:r>
            <a:r>
              <a:rPr lang="en-US" sz="1800" b="1" dirty="0">
                <a:solidFill>
                  <a:srgbClr val="3F3F3F"/>
                </a:solidFill>
                <a:latin typeface="Calibri"/>
                <a:ea typeface="Calibri"/>
                <a:cs typeface="Calibri"/>
                <a:sym typeface="Calibri"/>
              </a:rPr>
              <a:t> la </a:t>
            </a:r>
            <a:r>
              <a:rPr lang="en-US" sz="1800" b="1" dirty="0" err="1">
                <a:solidFill>
                  <a:srgbClr val="3F3F3F"/>
                </a:solidFill>
                <a:latin typeface="Calibri"/>
                <a:ea typeface="Calibri"/>
                <a:cs typeface="Calibri"/>
                <a:sym typeface="Calibri"/>
              </a:rPr>
              <a:t>licencia</a:t>
            </a:r>
            <a:r>
              <a:rPr lang="en-US" sz="1800" b="1" dirty="0">
                <a:solidFill>
                  <a:srgbClr val="3F3F3F"/>
                </a:solidFill>
                <a:latin typeface="Calibri"/>
                <a:ea typeface="Calibri"/>
                <a:cs typeface="Calibri"/>
                <a:sym typeface="Calibri"/>
              </a:rPr>
              <a:t> de Creative Commons</a:t>
            </a:r>
            <a:endParaRPr sz="1800" b="1">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marL="68580" indent="-1903">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3400927" y="2398382"/>
            <a:ext cx="2083610" cy="733999"/>
          </a:xfrm>
          <a:prstGeom prst="rect">
            <a:avLst/>
          </a:prstGeom>
          <a:noFill/>
          <a:ln>
            <a:noFill/>
          </a:ln>
        </p:spPr>
      </p:pic>
      <p:sp>
        <p:nvSpPr>
          <p:cNvPr id="115" name="Google Shape;115;p14"/>
          <p:cNvSpPr/>
          <p:nvPr/>
        </p:nvSpPr>
        <p:spPr>
          <a:xfrm>
            <a:off x="2508212" y="3162748"/>
            <a:ext cx="4135490" cy="484748"/>
          </a:xfrm>
          <a:prstGeom prst="rect">
            <a:avLst/>
          </a:prstGeom>
          <a:noFill/>
          <a:ln>
            <a:noFill/>
          </a:ln>
        </p:spPr>
        <p:txBody>
          <a:bodyPr spcFirstLastPara="1" wrap="square" lIns="68569" tIns="34275" rIns="68569" bIns="34275" anchor="t" anchorCtr="0">
            <a:noAutofit/>
          </a:bodyPr>
          <a:lstStyle/>
          <a:p>
            <a:pPr>
              <a:buSzPts val="1800"/>
            </a:pPr>
            <a:r>
              <a:rPr lang="en-US" u="sng" dirty="0">
                <a:solidFill>
                  <a:schemeClr val="hlink"/>
                </a:solidFill>
                <a:latin typeface="Calibri"/>
                <a:ea typeface="Calibri"/>
                <a:cs typeface="Calibri"/>
                <a:sym typeface="Calibri"/>
                <a:hlinkClick r:id="rId4"/>
              </a:rPr>
              <a:t>https://creativecommons.org/licenses/by-nc-nd/4.0/</a:t>
            </a:r>
            <a:endParaRPr>
              <a:solidFill>
                <a:schemeClr val="dk1"/>
              </a:solidFill>
              <a:latin typeface="Calibri"/>
              <a:ea typeface="Calibri"/>
              <a:cs typeface="Calibri"/>
              <a:sym typeface="Calibri"/>
            </a:endParaRPr>
          </a:p>
          <a:p>
            <a:pPr>
              <a:buSzPts val="1800"/>
            </a:pPr>
            <a:endParaRPr>
              <a:solidFill>
                <a:schemeClr val="dk1"/>
              </a:solidFill>
              <a:latin typeface="Calibri"/>
              <a:ea typeface="Calibri"/>
              <a:cs typeface="Calibri"/>
              <a:sym typeface="Calibri"/>
            </a:endParaRPr>
          </a:p>
        </p:txBody>
      </p:sp>
      <p:sp>
        <p:nvSpPr>
          <p:cNvPr id="116" name="Google Shape;116;p14"/>
          <p:cNvSpPr/>
          <p:nvPr/>
        </p:nvSpPr>
        <p:spPr>
          <a:xfrm>
            <a:off x="604094" y="3585394"/>
            <a:ext cx="8145233" cy="1038746"/>
          </a:xfrm>
          <a:prstGeom prst="rect">
            <a:avLst/>
          </a:prstGeom>
          <a:noFill/>
          <a:ln>
            <a:noFill/>
          </a:ln>
        </p:spPr>
        <p:txBody>
          <a:bodyPr spcFirstLastPara="1" wrap="square" lIns="68569" tIns="34275" rIns="68569" bIns="34275" anchor="t" anchorCtr="0">
            <a:noAutofit/>
          </a:bodyPr>
          <a:lstStyle/>
          <a:p>
            <a:pPr algn="just">
              <a:buSzPts val="1200"/>
            </a:pPr>
            <a:r>
              <a:rPr lang="en-US" sz="900" i="1" dirty="0">
                <a:solidFill>
                  <a:srgbClr val="333333"/>
                </a:solidFill>
                <a:latin typeface="Helvetica Neue"/>
                <a:ea typeface="Helvetica Neue"/>
                <a:cs typeface="Helvetica Neue"/>
                <a:sym typeface="Helvetica Neue"/>
              </a:rPr>
              <a:t>En el </a:t>
            </a:r>
            <a:r>
              <a:rPr lang="en-US" sz="900" i="1" dirty="0" err="1">
                <a:solidFill>
                  <a:srgbClr val="333333"/>
                </a:solidFill>
                <a:latin typeface="Helvetica Neue"/>
                <a:ea typeface="Helvetica Neue"/>
                <a:cs typeface="Helvetica Neue"/>
                <a:sym typeface="Helvetica Neue"/>
              </a:rPr>
              <a:t>caso</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otra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habrá</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recurrir</a:t>
            </a:r>
            <a:r>
              <a:rPr lang="en-US" sz="900" i="1" dirty="0">
                <a:solidFill>
                  <a:srgbClr val="333333"/>
                </a:solidFill>
                <a:latin typeface="Helvetica Neue"/>
                <a:ea typeface="Helvetica Neue"/>
                <a:cs typeface="Helvetica Neue"/>
                <a:sym typeface="Helvetica Neue"/>
              </a:rPr>
              <a:t> a los </a:t>
            </a:r>
            <a:r>
              <a:rPr lang="en-US" sz="900" i="1" dirty="0" err="1">
                <a:solidFill>
                  <a:srgbClr val="333333"/>
                </a:solidFill>
                <a:latin typeface="Helvetica Neue"/>
                <a:ea typeface="Helvetica Neue"/>
                <a:cs typeface="Helvetica Neue"/>
                <a:sym typeface="Helvetica Neue"/>
              </a:rPr>
              <a:t>tribunales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Cuando</a:t>
            </a:r>
            <a:r>
              <a:rPr lang="en-US" sz="900" i="1" dirty="0">
                <a:solidFill>
                  <a:srgbClr val="333333"/>
                </a:solidFill>
                <a:latin typeface="Helvetica Neue"/>
                <a:ea typeface="Helvetica Neue"/>
                <a:cs typeface="Helvetica Neue"/>
                <a:sym typeface="Helvetica Neue"/>
              </a:rPr>
              <a:t> se </a:t>
            </a:r>
            <a:r>
              <a:rPr lang="en-US" sz="900" i="1" dirty="0" err="1">
                <a:solidFill>
                  <a:srgbClr val="333333"/>
                </a:solidFill>
                <a:latin typeface="Helvetica Neue"/>
                <a:ea typeface="Helvetica Neue"/>
                <a:cs typeface="Helvetica Neue"/>
                <a:sym typeface="Helvetica Neue"/>
              </a:rPr>
              <a:t>trate</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le </a:t>
            </a:r>
            <a:r>
              <a:rPr lang="en-US" sz="900" i="1" dirty="0" err="1">
                <a:solidFill>
                  <a:srgbClr val="333333"/>
                </a:solidFill>
                <a:latin typeface="Helvetica Neue"/>
                <a:ea typeface="Helvetica Neue"/>
                <a:cs typeface="Helvetica Neue"/>
                <a:sym typeface="Helvetica Neue"/>
              </a:rPr>
              <a:t>podrá</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propiedad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intelectual</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contractual (</a:t>
            </a:r>
            <a:r>
              <a:rPr lang="en-US" sz="900" i="1" dirty="0" err="1">
                <a:solidFill>
                  <a:srgbClr val="333333"/>
                </a:solidFill>
                <a:latin typeface="Helvetica Neue"/>
                <a:ea typeface="Helvetica Neue"/>
                <a:cs typeface="Helvetica Neue"/>
                <a:sym typeface="Helvetica Neue"/>
              </a:rPr>
              <a:t>ya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crea</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vínculo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directo</a:t>
            </a:r>
            <a:r>
              <a:rPr lang="en-US" sz="900" i="1" dirty="0">
                <a:solidFill>
                  <a:srgbClr val="333333"/>
                </a:solidFill>
                <a:latin typeface="Helvetica Neue"/>
                <a:ea typeface="Helvetica Neue"/>
                <a:cs typeface="Helvetica Neue"/>
                <a:sym typeface="Helvetica Neue"/>
              </a:rPr>
              <a:t> entre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a:t>
            </a:r>
            <a:r>
              <a:rPr lang="en-US" sz="900" i="1" dirty="0" err="1">
                <a:solidFill>
                  <a:srgbClr val="333333"/>
                </a:solidFill>
                <a:latin typeface="Helvetica Neue"/>
                <a:ea typeface="Helvetica Neue"/>
                <a:cs typeface="Helvetica Neue"/>
                <a:sym typeface="Helvetica Neue"/>
              </a:rPr>
              <a:t>licenciatario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derecho</a:t>
            </a:r>
            <a:r>
              <a:rPr lang="en-US" sz="900" i="1" dirty="0">
                <a:solidFill>
                  <a:srgbClr val="333333"/>
                </a:solidFill>
                <a:latin typeface="Helvetica Neue"/>
                <a:ea typeface="Helvetica Neue"/>
                <a:cs typeface="Helvetica Neue"/>
                <a:sym typeface="Helvetica Neue"/>
              </a:rPr>
              <a:t> moral de </a:t>
            </a:r>
            <a:r>
              <a:rPr lang="en-US" sz="900" i="1" dirty="0" err="1">
                <a:solidFill>
                  <a:srgbClr val="333333"/>
                </a:solidFill>
                <a:latin typeface="Helvetica Neue"/>
                <a:ea typeface="Helvetica Neue"/>
                <a:cs typeface="Helvetica Neue"/>
                <a:sym typeface="Helvetica Neue"/>
              </a:rPr>
              <a:t>integridad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recogido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legislación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española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protegido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aunque</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aparezca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las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Estas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sustituyen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ni</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reducen</a:t>
            </a:r>
            <a:r>
              <a:rPr lang="en-US" sz="900" i="1" dirty="0">
                <a:solidFill>
                  <a:srgbClr val="333333"/>
                </a:solidFill>
                <a:latin typeface="Helvetica Neue"/>
                <a:ea typeface="Helvetica Neue"/>
                <a:cs typeface="Helvetica Neue"/>
                <a:sym typeface="Helvetica Neue"/>
              </a:rPr>
              <a:t> los </a:t>
            </a:r>
            <a:r>
              <a:rPr lang="en-US" sz="900" i="1" dirty="0" err="1">
                <a:solidFill>
                  <a:srgbClr val="333333"/>
                </a:solidFill>
                <a:latin typeface="Helvetica Neue"/>
                <a:ea typeface="Helvetica Neue"/>
                <a:cs typeface="Helvetica Neue"/>
                <a:sym typeface="Helvetica Neue"/>
              </a:rPr>
              <a:t>derechos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ley</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confiere</a:t>
            </a:r>
            <a:r>
              <a:rPr lang="en-US" sz="900" i="1" dirty="0">
                <a:solidFill>
                  <a:srgbClr val="333333"/>
                </a:solidFill>
                <a:latin typeface="Helvetica Neue"/>
                <a:ea typeface="Helvetica Neue"/>
                <a:cs typeface="Helvetica Neue"/>
                <a:sym typeface="Helvetica Neue"/>
              </a:rPr>
              <a:t> al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podría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hubiera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modificado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mutilado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causando</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perjuicio</a:t>
            </a:r>
            <a:r>
              <a:rPr lang="en-US" sz="900" i="1" dirty="0">
                <a:solidFill>
                  <a:srgbClr val="333333"/>
                </a:solidFill>
                <a:latin typeface="Helvetica Neue"/>
                <a:ea typeface="Helvetica Neue"/>
                <a:cs typeface="Helvetica Neue"/>
                <a:sym typeface="Helvetica Neue"/>
              </a:rPr>
              <a:t> a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sus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descontado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decisión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ha </a:t>
            </a:r>
            <a:r>
              <a:rPr lang="en-US" sz="900" i="1" dirty="0" err="1">
                <a:solidFill>
                  <a:srgbClr val="333333"/>
                </a:solidFill>
                <a:latin typeface="Helvetica Neue"/>
                <a:ea typeface="Helvetica Neue"/>
                <a:cs typeface="Helvetica Neue"/>
                <a:sym typeface="Helvetica Neue"/>
              </a:rPr>
              <a:t>habido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y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perjudica</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los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del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quedaría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manos</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cada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Juez</a:t>
            </a:r>
            <a:r>
              <a:rPr lang="en-US" sz="900" i="1" dirty="0">
                <a:solidFill>
                  <a:srgbClr val="333333"/>
                </a:solidFill>
                <a:latin typeface="Helvetica Neue"/>
                <a:ea typeface="Helvetica Neue"/>
                <a:cs typeface="Helvetica Neue"/>
                <a:sym typeface="Helvetica Neue"/>
              </a:rPr>
              <a:t> o Tribunal.</a:t>
            </a:r>
            <a:endParaRPr sz="900" i="1">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251520" y="123478"/>
            <a:ext cx="8640960" cy="857400"/>
          </a:xfrm>
        </p:spPr>
        <p:txBody>
          <a:bodyPr/>
          <a:lstStyle/>
          <a:p>
            <a:r>
              <a:rPr lang="es-ES" b="0" i="0" dirty="0">
                <a:solidFill>
                  <a:srgbClr val="000000"/>
                </a:solidFill>
                <a:effectLst/>
                <a:latin typeface="Roboto" panose="02000000000000000000" pitchFamily="2" charset="0"/>
              </a:rPr>
              <a:t>Reducir el tamaño de un array</a:t>
            </a:r>
            <a:endParaRPr lang="es-ES" dirty="0">
              <a:solidFill>
                <a:srgbClr val="000000"/>
              </a:solidFill>
              <a:latin typeface="Roboto" panose="02000000000000000000" pitchFamily="2" charset="0"/>
            </a:endParaRPr>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1844" y="1104356"/>
            <a:ext cx="8496944" cy="603298"/>
          </a:xfrm>
        </p:spPr>
        <p:txBody>
          <a:bodyPr/>
          <a:lstStyle/>
          <a:p>
            <a:pPr algn="l"/>
            <a:r>
              <a:rPr lang="es-ES" sz="1800" b="1" dirty="0" err="1"/>
              <a:t>Unset</a:t>
            </a:r>
            <a:r>
              <a:rPr lang="es-ES" sz="1800" b="1" dirty="0"/>
              <a:t>()</a:t>
            </a:r>
          </a:p>
          <a:p>
            <a:pPr algn="l"/>
            <a:endParaRPr lang="es-ES" sz="1800" b="1" dirty="0"/>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20</a:t>
            </a:fld>
            <a:endParaRPr lang="es-ES" dirty="0"/>
          </a:p>
        </p:txBody>
      </p:sp>
      <p:sp>
        <p:nvSpPr>
          <p:cNvPr id="5" name="Rectangle 1">
            <a:extLst>
              <a:ext uri="{FF2B5EF4-FFF2-40B4-BE49-F238E27FC236}">
                <a16:creationId xmlns:a16="http://schemas.microsoft.com/office/drawing/2014/main" id="{F853F4BB-51A9-4C53-A19D-3C05F84E2F92}"/>
              </a:ext>
            </a:extLst>
          </p:cNvPr>
          <p:cNvSpPr>
            <a:spLocks noChangeArrowheads="1"/>
          </p:cNvSpPr>
          <p:nvPr/>
        </p:nvSpPr>
        <p:spPr bwMode="auto">
          <a:xfrm>
            <a:off x="2828574" y="1310459"/>
            <a:ext cx="6292457" cy="3484237"/>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CB4B16"/>
                </a:solidFill>
                <a:effectLst/>
                <a:latin typeface="Consolas" panose="020B0609020204030204" pitchFamily="49" charset="0"/>
              </a:rPr>
              <a:t>&lt;?</a:t>
            </a:r>
            <a:r>
              <a:rPr kumimoji="0" lang="es-ES" altLang="es-ES" sz="1200" b="1" i="0" u="none" strike="noStrike" cap="none" normalizeH="0" baseline="0" dirty="0" err="1">
                <a:ln>
                  <a:noFill/>
                </a:ln>
                <a:solidFill>
                  <a:srgbClr val="CB4B16"/>
                </a:solidFill>
                <a:effectLst/>
                <a:latin typeface="Consolas" panose="020B0609020204030204" pitchFamily="49" charset="0"/>
              </a:rPr>
              <a:t>php</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200" dirty="0">
              <a:solidFill>
                <a:srgbClr val="657B8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a:t>
            </a:r>
            <a:r>
              <a:rPr kumimoji="0" lang="es-ES" altLang="es-ES" sz="1200" b="0" i="0" u="none" strike="noStrike" cap="none" normalizeH="0" baseline="0" dirty="0" err="1">
                <a:ln>
                  <a:noFill/>
                </a:ln>
                <a:solidFill>
                  <a:srgbClr val="CB4B16"/>
                </a:solidFill>
                <a:effectLst/>
                <a:latin typeface="Consolas" panose="020B0609020204030204" pitchFamily="49" charset="0"/>
              </a:rPr>
              <a:t>estadios_futbol</a:t>
            </a:r>
            <a:r>
              <a:rPr kumimoji="0" lang="es-ES" altLang="es-ES" sz="1200" b="0" i="0" u="none" strike="noStrike" cap="none" normalizeH="0" baseline="0" dirty="0">
                <a:ln>
                  <a:noFill/>
                </a:ln>
                <a:solidFill>
                  <a:srgbClr val="657B83"/>
                </a:solidFill>
                <a:effectLst/>
                <a:latin typeface="Consolas" panose="020B0609020204030204" pitchFamily="49" charset="0"/>
              </a:rPr>
              <a:t> = </a:t>
            </a:r>
            <a:r>
              <a:rPr kumimoji="0" lang="es-ES" altLang="es-ES" sz="1200" b="0" i="0" u="none" strike="noStrike" cap="none" normalizeH="0" baseline="0" dirty="0">
                <a:ln>
                  <a:noFill/>
                </a:ln>
                <a:solidFill>
                  <a:srgbClr val="859900"/>
                </a:solidFill>
                <a:effectLst/>
                <a:latin typeface="Consolas" panose="020B0609020204030204" pitchFamily="49" charset="0"/>
              </a:rPr>
              <a:t>array</a:t>
            </a:r>
            <a:r>
              <a:rPr kumimoji="0" lang="es-ES" altLang="es-ES" sz="1200" b="0" i="0" u="none" strike="noStrike" cap="none" normalizeH="0" baseline="0" dirty="0">
                <a:ln>
                  <a:noFill/>
                </a:ln>
                <a:solidFill>
                  <a:srgbClr val="586E75"/>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586E75"/>
                </a:solidFill>
                <a:latin typeface="Consolas" panose="020B0609020204030204" pitchFamily="49" charset="0"/>
              </a:rPr>
              <a:t>          </a:t>
            </a:r>
            <a:r>
              <a:rPr kumimoji="0" lang="es-ES" altLang="es-ES" sz="1200" b="0" i="0" u="none" strike="noStrike" cap="none" normalizeH="0" baseline="0" dirty="0">
                <a:ln>
                  <a:noFill/>
                </a:ln>
                <a:solidFill>
                  <a:srgbClr val="2AA198"/>
                </a:solidFill>
                <a:effectLst/>
                <a:latin typeface="Consolas" panose="020B0609020204030204" pitchFamily="49" charset="0"/>
              </a:rPr>
              <a:t>"Barcelona"</a:t>
            </a:r>
            <a:r>
              <a:rPr kumimoji="0" lang="es-ES" altLang="es-ES" sz="1200" b="0" i="0" u="none" strike="noStrike" cap="none" normalizeH="0" baseline="0" dirty="0">
                <a:ln>
                  <a:noFill/>
                </a:ln>
                <a:solidFill>
                  <a:srgbClr val="657B83"/>
                </a:solidFill>
                <a:effectLst/>
                <a:latin typeface="Consolas" panose="020B0609020204030204" pitchFamily="49" charset="0"/>
              </a:rPr>
              <a:t>=&gt; </a:t>
            </a:r>
            <a:r>
              <a:rPr kumimoji="0" lang="es-ES" altLang="es-ES" sz="1200" b="0" i="0" u="none" strike="noStrike" cap="none" normalizeH="0" baseline="0" dirty="0">
                <a:ln>
                  <a:noFill/>
                </a:ln>
                <a:solidFill>
                  <a:srgbClr val="2AA198"/>
                </a:solidFill>
                <a:effectLst/>
                <a:latin typeface="Consolas" panose="020B0609020204030204" pitchFamily="49" charset="0"/>
              </a:rPr>
              <a:t>"Nou Camp"</a:t>
            </a:r>
            <a:r>
              <a:rPr kumimoji="0" lang="es-ES" altLang="es-ES" sz="1200" b="0" i="0" u="none" strike="noStrike" cap="none" normalizeH="0" baseline="0" dirty="0">
                <a:ln>
                  <a:noFill/>
                </a:ln>
                <a:solidFill>
                  <a:srgbClr val="586E75"/>
                </a:solidFill>
                <a:effectLst/>
                <a:latin typeface="Consolas" panose="020B0609020204030204" pitchFamily="49" charset="0"/>
              </a:rPr>
              <a:t>, </a:t>
            </a:r>
            <a:r>
              <a:rPr kumimoji="0" lang="es-ES" altLang="es-ES" sz="1200" b="0" i="0" u="none" strike="noStrike" cap="none" normalizeH="0" baseline="0" dirty="0">
                <a:ln>
                  <a:noFill/>
                </a:ln>
                <a:solidFill>
                  <a:srgbClr val="2AA198"/>
                </a:solidFill>
                <a:effectLst/>
                <a:latin typeface="Consolas" panose="020B0609020204030204" pitchFamily="49" charset="0"/>
              </a:rPr>
              <a:t>"Real Madrid"</a:t>
            </a:r>
            <a:r>
              <a:rPr kumimoji="0" lang="es-ES" altLang="es-ES" sz="1200" b="0" i="0" u="none" strike="noStrike" cap="none" normalizeH="0" baseline="0" dirty="0">
                <a:ln>
                  <a:noFill/>
                </a:ln>
                <a:solidFill>
                  <a:srgbClr val="657B83"/>
                </a:solidFill>
                <a:effectLst/>
                <a:latin typeface="Consolas" panose="020B0609020204030204" pitchFamily="49" charset="0"/>
              </a:rPr>
              <a:t> =&gt; </a:t>
            </a:r>
            <a:r>
              <a:rPr kumimoji="0" lang="es-ES" altLang="es-ES" sz="1200" b="0" i="0" u="none" strike="noStrike" cap="none" normalizeH="0" baseline="0" dirty="0">
                <a:ln>
                  <a:noFill/>
                </a:ln>
                <a:solidFill>
                  <a:srgbClr val="2AA198"/>
                </a:solidFill>
                <a:effectLst/>
                <a:latin typeface="Consolas" panose="020B0609020204030204" pitchFamily="49" charset="0"/>
              </a:rPr>
              <a:t>"Santiago </a:t>
            </a:r>
            <a:r>
              <a:rPr kumimoji="0" lang="es-ES" altLang="es-ES" sz="1200" b="0" i="0" u="none" strike="noStrike" cap="none" normalizeH="0" baseline="0" dirty="0" err="1">
                <a:ln>
                  <a:noFill/>
                </a:ln>
                <a:solidFill>
                  <a:srgbClr val="2AA198"/>
                </a:solidFill>
                <a:effectLst/>
                <a:latin typeface="Consolas" panose="020B0609020204030204" pitchFamily="49" charset="0"/>
              </a:rPr>
              <a:t>Bernabeu</a:t>
            </a:r>
            <a:r>
              <a:rPr kumimoji="0" lang="es-ES" altLang="es-ES" sz="1200" b="0" i="0" u="none" strike="noStrike" cap="none" normalizeH="0" baseline="0" dirty="0">
                <a:ln>
                  <a:noFill/>
                </a:ln>
                <a:solidFill>
                  <a:srgbClr val="2AA198"/>
                </a:solidFill>
                <a:effectLst/>
                <a:latin typeface="Consolas" panose="020B0609020204030204" pitchFamily="49" charset="0"/>
              </a:rPr>
              <a:t>"</a:t>
            </a:r>
            <a:r>
              <a:rPr kumimoji="0" lang="es-ES" altLang="es-ES" sz="1200" b="0" i="0" u="none" strike="noStrike" cap="none" normalizeH="0" baseline="0" dirty="0">
                <a:ln>
                  <a:noFill/>
                </a:ln>
                <a:solidFill>
                  <a:srgbClr val="586E75"/>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586E75"/>
                </a:solidFill>
                <a:latin typeface="Consolas" panose="020B0609020204030204" pitchFamily="49" charset="0"/>
              </a:rPr>
              <a:t>          </a:t>
            </a:r>
            <a:r>
              <a:rPr kumimoji="0" lang="es-ES" altLang="es-ES" sz="1200" b="0" i="0" u="none" strike="noStrike" cap="none" normalizeH="0" baseline="0" dirty="0">
                <a:ln>
                  <a:noFill/>
                </a:ln>
                <a:solidFill>
                  <a:srgbClr val="2AA198"/>
                </a:solidFill>
                <a:effectLst/>
                <a:latin typeface="Consolas" panose="020B0609020204030204" pitchFamily="49" charset="0"/>
              </a:rPr>
              <a:t>"Valencia"</a:t>
            </a:r>
            <a:r>
              <a:rPr kumimoji="0" lang="es-ES" altLang="es-ES" sz="1200" b="0" i="0" u="none" strike="noStrike" cap="none" normalizeH="0" baseline="0" dirty="0">
                <a:ln>
                  <a:noFill/>
                </a:ln>
                <a:solidFill>
                  <a:srgbClr val="657B83"/>
                </a:solidFill>
                <a:effectLst/>
                <a:latin typeface="Consolas" panose="020B0609020204030204" pitchFamily="49" charset="0"/>
              </a:rPr>
              <a:t> =&gt; </a:t>
            </a:r>
            <a:r>
              <a:rPr kumimoji="0" lang="es-ES" altLang="es-ES" sz="1200" b="0" i="0" u="none" strike="noStrike" cap="none" normalizeH="0" baseline="0" dirty="0">
                <a:ln>
                  <a:noFill/>
                </a:ln>
                <a:solidFill>
                  <a:srgbClr val="2AA198"/>
                </a:solidFill>
                <a:effectLst/>
                <a:latin typeface="Consolas" panose="020B0609020204030204" pitchFamily="49" charset="0"/>
              </a:rPr>
              <a:t>"Mestalla"</a:t>
            </a:r>
            <a:r>
              <a:rPr kumimoji="0" lang="es-ES" altLang="es-ES" sz="1200" b="0" i="0" u="none" strike="noStrike" cap="none" normalizeH="0" baseline="0" dirty="0">
                <a:ln>
                  <a:noFill/>
                </a:ln>
                <a:solidFill>
                  <a:srgbClr val="586E75"/>
                </a:solidFill>
                <a:effectLst/>
                <a:latin typeface="Consolas" panose="020B0609020204030204" pitchFamily="49" charset="0"/>
              </a:rPr>
              <a:t>, </a:t>
            </a:r>
            <a:r>
              <a:rPr kumimoji="0" lang="es-ES" altLang="es-ES" sz="1200" b="0" i="0" u="none" strike="noStrike" cap="none" normalizeH="0" baseline="0" dirty="0">
                <a:ln>
                  <a:noFill/>
                </a:ln>
                <a:solidFill>
                  <a:srgbClr val="2AA198"/>
                </a:solidFill>
                <a:effectLst/>
                <a:latin typeface="Consolas" panose="020B0609020204030204" pitchFamily="49" charset="0"/>
              </a:rPr>
              <a:t>"Real Sociedad"</a:t>
            </a:r>
            <a:r>
              <a:rPr kumimoji="0" lang="es-ES" altLang="es-ES" sz="1200" b="0" i="0" u="none" strike="noStrike" cap="none" normalizeH="0" baseline="0" dirty="0">
                <a:ln>
                  <a:noFill/>
                </a:ln>
                <a:solidFill>
                  <a:srgbClr val="657B83"/>
                </a:solidFill>
                <a:effectLst/>
                <a:latin typeface="Consolas" panose="020B0609020204030204" pitchFamily="49" charset="0"/>
              </a:rPr>
              <a:t> =&gt; </a:t>
            </a:r>
            <a:r>
              <a:rPr kumimoji="0" lang="es-ES" altLang="es-ES" sz="1200" b="0" i="0" u="none" strike="noStrike" cap="none" normalizeH="0" baseline="0" dirty="0">
                <a:ln>
                  <a:noFill/>
                </a:ln>
                <a:solidFill>
                  <a:srgbClr val="2AA198"/>
                </a:solidFill>
                <a:effectLst/>
                <a:latin typeface="Consolas" panose="020B0609020204030204" pitchFamily="49" charset="0"/>
              </a:rPr>
              <a:t>"Anoeta"</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200" dirty="0">
              <a:solidFill>
                <a:srgbClr val="657B8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93A1A1"/>
                </a:solidFill>
                <a:effectLst/>
                <a:latin typeface="Consolas" panose="020B0609020204030204" pitchFamily="49" charset="0"/>
              </a:rPr>
              <a:t>//mostramos los estadios</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err="1">
                <a:ln>
                  <a:noFill/>
                </a:ln>
                <a:solidFill>
                  <a:srgbClr val="859900"/>
                </a:solidFill>
                <a:effectLst/>
                <a:latin typeface="Consolas" panose="020B0609020204030204" pitchFamily="49" charset="0"/>
              </a:rPr>
              <a:t>foreach</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CB4B16"/>
                </a:solidFill>
                <a:effectLst/>
                <a:latin typeface="Consolas" panose="020B0609020204030204" pitchFamily="49" charset="0"/>
              </a:rPr>
              <a:t>$</a:t>
            </a:r>
            <a:r>
              <a:rPr kumimoji="0" lang="es-ES" altLang="es-ES" sz="1200" b="0" i="0" u="none" strike="noStrike" cap="none" normalizeH="0" baseline="0" dirty="0" err="1">
                <a:ln>
                  <a:noFill/>
                </a:ln>
                <a:solidFill>
                  <a:srgbClr val="CB4B16"/>
                </a:solidFill>
                <a:effectLst/>
                <a:latin typeface="Consolas" panose="020B0609020204030204" pitchFamily="49" charset="0"/>
              </a:rPr>
              <a:t>estadios_futbol</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859900"/>
                </a:solidFill>
                <a:effectLst/>
                <a:latin typeface="Consolas" panose="020B0609020204030204" pitchFamily="49" charset="0"/>
              </a:rPr>
              <a:t>as</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a:t>
            </a:r>
            <a:r>
              <a:rPr kumimoji="0" lang="es-ES" altLang="es-ES" sz="1200" b="0" i="0" u="none" strike="noStrike" cap="none" normalizeH="0" baseline="0" dirty="0" err="1">
                <a:ln>
                  <a:noFill/>
                </a:ln>
                <a:solidFill>
                  <a:srgbClr val="CB4B16"/>
                </a:solidFill>
                <a:effectLst/>
                <a:latin typeface="Consolas" panose="020B0609020204030204" pitchFamily="49" charset="0"/>
              </a:rPr>
              <a:t>indice</a:t>
            </a:r>
            <a:r>
              <a:rPr kumimoji="0" lang="es-ES" altLang="es-ES" sz="1200" b="0" i="0" u="none" strike="noStrike" cap="none" normalizeH="0" baseline="0" dirty="0">
                <a:ln>
                  <a:noFill/>
                </a:ln>
                <a:solidFill>
                  <a:srgbClr val="657B83"/>
                </a:solidFill>
                <a:effectLst/>
                <a:latin typeface="Consolas" panose="020B0609020204030204" pitchFamily="49" charset="0"/>
              </a:rPr>
              <a:t>=&gt;</a:t>
            </a:r>
            <a:r>
              <a:rPr kumimoji="0" lang="es-ES" altLang="es-ES" sz="1200" b="0" i="0" u="none" strike="noStrike" cap="none" normalizeH="0" baseline="0" dirty="0">
                <a:ln>
                  <a:noFill/>
                </a:ln>
                <a:solidFill>
                  <a:srgbClr val="CB4B16"/>
                </a:solidFill>
                <a:effectLst/>
                <a:latin typeface="Consolas" panose="020B0609020204030204" pitchFamily="49" charset="0"/>
              </a:rPr>
              <a:t>$actual</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a:ln>
                  <a:noFill/>
                </a:ln>
                <a:solidFill>
                  <a:srgbClr val="859900"/>
                </a:solidFill>
                <a:effectLst/>
                <a:latin typeface="Consolas" panose="020B0609020204030204" pitchFamily="49" charset="0"/>
              </a:rPr>
              <a:t>echo</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a:t>
            </a:r>
            <a:r>
              <a:rPr kumimoji="0" lang="es-ES" altLang="es-ES" sz="1200" b="0" i="0" u="none" strike="noStrike" cap="none" normalizeH="0" baseline="0" dirty="0" err="1">
                <a:ln>
                  <a:noFill/>
                </a:ln>
                <a:solidFill>
                  <a:srgbClr val="CB4B16"/>
                </a:solidFill>
                <a:effectLst/>
                <a:latin typeface="Consolas" panose="020B0609020204030204" pitchFamily="49" charset="0"/>
              </a:rPr>
              <a:t>indice</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2AA198"/>
                </a:solidFill>
                <a:effectLst/>
                <a:latin typeface="Consolas" panose="020B0609020204030204" pitchFamily="49" charset="0"/>
              </a:rPr>
              <a:t>" -- "</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$actual</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2AA198"/>
                </a:solidFill>
                <a:effectLst/>
                <a:latin typeface="Consolas" panose="020B0609020204030204" pitchFamily="49" charset="0"/>
              </a:rPr>
              <a:t>"&lt;</a:t>
            </a:r>
            <a:r>
              <a:rPr kumimoji="0" lang="es-ES" altLang="es-ES" sz="1200" b="0" i="0" u="none" strike="noStrike" cap="none" normalizeH="0" baseline="0" dirty="0" err="1">
                <a:ln>
                  <a:noFill/>
                </a:ln>
                <a:solidFill>
                  <a:srgbClr val="2AA198"/>
                </a:solidFill>
                <a:effectLst/>
                <a:latin typeface="Consolas" panose="020B0609020204030204" pitchFamily="49" charset="0"/>
              </a:rPr>
              <a:t>br</a:t>
            </a:r>
            <a:r>
              <a:rPr kumimoji="0" lang="es-ES" altLang="es-ES" sz="1200" b="0" i="0" u="none" strike="noStrike" cap="none" normalizeH="0" baseline="0" dirty="0">
                <a:ln>
                  <a:noFill/>
                </a:ln>
                <a:solidFill>
                  <a:srgbClr val="2AA198"/>
                </a:solidFill>
                <a:effectLst/>
                <a:latin typeface="Consolas" panose="020B0609020204030204" pitchFamily="49" charset="0"/>
              </a:rPr>
              <a:t>&gt;"</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a:ln>
                  <a:noFill/>
                </a:ln>
                <a:solidFill>
                  <a:srgbClr val="859900"/>
                </a:solidFill>
                <a:effectLst/>
                <a:latin typeface="Consolas" panose="020B0609020204030204" pitchFamily="49" charset="0"/>
              </a:rPr>
              <a:t>echo</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2AA198"/>
                </a:solidFill>
                <a:effectLst/>
                <a:latin typeface="Consolas" panose="020B0609020204030204" pitchFamily="49" charset="0"/>
              </a:rPr>
              <a:t>"&lt;p&gt;"</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200" dirty="0">
              <a:solidFill>
                <a:srgbClr val="657B8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a:ln>
                  <a:noFill/>
                </a:ln>
                <a:solidFill>
                  <a:srgbClr val="93A1A1"/>
                </a:solidFill>
                <a:effectLst/>
                <a:latin typeface="Consolas" panose="020B0609020204030204" pitchFamily="49" charset="0"/>
              </a:rPr>
              <a:t>//eliminamos el estadio asociado al real </a:t>
            </a:r>
            <a:r>
              <a:rPr kumimoji="0" lang="es-ES" altLang="es-ES" sz="1200" b="0" i="0" u="none" strike="noStrike" cap="none" normalizeH="0" baseline="0" dirty="0" err="1">
                <a:ln>
                  <a:noFill/>
                </a:ln>
                <a:solidFill>
                  <a:srgbClr val="93A1A1"/>
                </a:solidFill>
                <a:effectLst/>
                <a:latin typeface="Consolas" panose="020B0609020204030204" pitchFamily="49" charset="0"/>
              </a:rPr>
              <a:t>madrid</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err="1">
                <a:ln>
                  <a:noFill/>
                </a:ln>
                <a:solidFill>
                  <a:srgbClr val="859900"/>
                </a:solidFill>
                <a:effectLst/>
                <a:latin typeface="Consolas" panose="020B0609020204030204" pitchFamily="49" charset="0"/>
              </a:rPr>
              <a:t>unset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CB4B16"/>
                </a:solidFill>
                <a:effectLst/>
                <a:latin typeface="Consolas" panose="020B0609020204030204" pitchFamily="49" charset="0"/>
              </a:rPr>
              <a:t>$</a:t>
            </a:r>
            <a:r>
              <a:rPr kumimoji="0" lang="es-ES" altLang="es-ES" sz="1200" b="0" i="0" u="none" strike="noStrike" cap="none" normalizeH="0" baseline="0" dirty="0" err="1">
                <a:ln>
                  <a:noFill/>
                </a:ln>
                <a:solidFill>
                  <a:srgbClr val="CB4B16"/>
                </a:solidFill>
                <a:effectLst/>
                <a:latin typeface="Consolas" panose="020B0609020204030204" pitchFamily="49" charset="0"/>
              </a:rPr>
              <a:t>estadios_futbol</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2AA198"/>
                </a:solidFill>
                <a:effectLst/>
                <a:latin typeface="Consolas" panose="020B0609020204030204" pitchFamily="49" charset="0"/>
              </a:rPr>
              <a:t>"Real Madrid"</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200" b="0" i="0" u="none" strike="noStrike" cap="none" normalizeH="0" baseline="0" dirty="0">
              <a:ln>
                <a:noFill/>
              </a:ln>
              <a:solidFill>
                <a:srgbClr val="93A1A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93A1A1"/>
                </a:solidFill>
                <a:latin typeface="Consolas" panose="020B0609020204030204" pitchFamily="49" charset="0"/>
              </a:rPr>
              <a:t>   </a:t>
            </a:r>
            <a:r>
              <a:rPr kumimoji="0" lang="es-ES" altLang="es-ES" sz="1200" b="0" i="0" u="none" strike="noStrike" cap="none" normalizeH="0" baseline="0" dirty="0">
                <a:ln>
                  <a:noFill/>
                </a:ln>
                <a:solidFill>
                  <a:srgbClr val="93A1A1"/>
                </a:solidFill>
                <a:effectLst/>
                <a:latin typeface="Consolas" panose="020B0609020204030204" pitchFamily="49" charset="0"/>
              </a:rPr>
              <a:t>//mostramos los estadios otra vez</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err="1">
                <a:ln>
                  <a:noFill/>
                </a:ln>
                <a:solidFill>
                  <a:srgbClr val="859900"/>
                </a:solidFill>
                <a:effectLst/>
                <a:latin typeface="Consolas" panose="020B0609020204030204" pitchFamily="49" charset="0"/>
              </a:rPr>
              <a:t>foreach</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CB4B16"/>
                </a:solidFill>
                <a:effectLst/>
                <a:latin typeface="Consolas" panose="020B0609020204030204" pitchFamily="49" charset="0"/>
              </a:rPr>
              <a:t>$</a:t>
            </a:r>
            <a:r>
              <a:rPr kumimoji="0" lang="es-ES" altLang="es-ES" sz="1200" b="0" i="0" u="none" strike="noStrike" cap="none" normalizeH="0" baseline="0" dirty="0" err="1">
                <a:ln>
                  <a:noFill/>
                </a:ln>
                <a:solidFill>
                  <a:srgbClr val="CB4B16"/>
                </a:solidFill>
                <a:effectLst/>
                <a:latin typeface="Consolas" panose="020B0609020204030204" pitchFamily="49" charset="0"/>
              </a:rPr>
              <a:t>estadios_futbol</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859900"/>
                </a:solidFill>
                <a:effectLst/>
                <a:latin typeface="Consolas" panose="020B0609020204030204" pitchFamily="49" charset="0"/>
              </a:rPr>
              <a:t>as</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a:t>
            </a:r>
            <a:r>
              <a:rPr kumimoji="0" lang="es-ES" altLang="es-ES" sz="1200" b="0" i="0" u="none" strike="noStrike" cap="none" normalizeH="0" baseline="0" dirty="0" err="1">
                <a:ln>
                  <a:noFill/>
                </a:ln>
                <a:solidFill>
                  <a:srgbClr val="CB4B16"/>
                </a:solidFill>
                <a:effectLst/>
                <a:latin typeface="Consolas" panose="020B0609020204030204" pitchFamily="49" charset="0"/>
              </a:rPr>
              <a:t>indice</a:t>
            </a:r>
            <a:r>
              <a:rPr kumimoji="0" lang="es-ES" altLang="es-ES" sz="1200" b="0" i="0" u="none" strike="noStrike" cap="none" normalizeH="0" baseline="0" dirty="0">
                <a:ln>
                  <a:noFill/>
                </a:ln>
                <a:solidFill>
                  <a:srgbClr val="657B83"/>
                </a:solidFill>
                <a:effectLst/>
                <a:latin typeface="Consolas" panose="020B0609020204030204" pitchFamily="49" charset="0"/>
              </a:rPr>
              <a:t>=&gt;</a:t>
            </a:r>
            <a:r>
              <a:rPr kumimoji="0" lang="es-ES" altLang="es-ES" sz="1200" b="0" i="0" u="none" strike="noStrike" cap="none" normalizeH="0" baseline="0" dirty="0">
                <a:ln>
                  <a:noFill/>
                </a:ln>
                <a:solidFill>
                  <a:srgbClr val="CB4B16"/>
                </a:solidFill>
                <a:effectLst/>
                <a:latin typeface="Consolas" panose="020B0609020204030204" pitchFamily="49" charset="0"/>
              </a:rPr>
              <a:t>$actual</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a:ln>
                  <a:noFill/>
                </a:ln>
                <a:solidFill>
                  <a:srgbClr val="859900"/>
                </a:solidFill>
                <a:effectLst/>
                <a:latin typeface="Consolas" panose="020B0609020204030204" pitchFamily="49" charset="0"/>
              </a:rPr>
              <a:t>echo</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a:t>
            </a:r>
            <a:r>
              <a:rPr kumimoji="0" lang="es-ES" altLang="es-ES" sz="1200" b="0" i="0" u="none" strike="noStrike" cap="none" normalizeH="0" baseline="0" dirty="0" err="1">
                <a:ln>
                  <a:noFill/>
                </a:ln>
                <a:solidFill>
                  <a:srgbClr val="CB4B16"/>
                </a:solidFill>
                <a:effectLst/>
                <a:latin typeface="Consolas" panose="020B0609020204030204" pitchFamily="49" charset="0"/>
              </a:rPr>
              <a:t>indice</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2AA198"/>
                </a:solidFill>
                <a:effectLst/>
                <a:latin typeface="Consolas" panose="020B0609020204030204" pitchFamily="49" charset="0"/>
              </a:rPr>
              <a:t>" -- "</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$actual</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2AA198"/>
                </a:solidFill>
                <a:effectLst/>
                <a:latin typeface="Consolas" panose="020B0609020204030204" pitchFamily="49" charset="0"/>
              </a:rPr>
              <a:t>"&lt;</a:t>
            </a:r>
            <a:r>
              <a:rPr kumimoji="0" lang="es-ES" altLang="es-ES" sz="1200" b="0" i="0" u="none" strike="noStrike" cap="none" normalizeH="0" baseline="0" dirty="0" err="1">
                <a:ln>
                  <a:noFill/>
                </a:ln>
                <a:solidFill>
                  <a:srgbClr val="2AA198"/>
                </a:solidFill>
                <a:effectLst/>
                <a:latin typeface="Consolas" panose="020B0609020204030204" pitchFamily="49" charset="0"/>
              </a:rPr>
              <a:t>br</a:t>
            </a:r>
            <a:r>
              <a:rPr kumimoji="0" lang="es-ES" altLang="es-ES" sz="1200" b="0" i="0" u="none" strike="noStrike" cap="none" normalizeH="0" baseline="0" dirty="0">
                <a:ln>
                  <a:noFill/>
                </a:ln>
                <a:solidFill>
                  <a:srgbClr val="2AA198"/>
                </a:solidFill>
                <a:effectLst/>
                <a:latin typeface="Consolas" panose="020B0609020204030204" pitchFamily="49" charset="0"/>
              </a:rPr>
              <a:t>&gt;"</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CB4B16"/>
                </a:solidFill>
                <a:effectLst/>
                <a:latin typeface="Consolas" panose="020B0609020204030204" pitchFamily="49" charset="0"/>
              </a:rPr>
              <a:t>?&gt;</a:t>
            </a:r>
            <a:r>
              <a:rPr kumimoji="0" lang="es-ES" altLang="es-ES" sz="1200" b="0" i="0" u="none" strike="noStrike" cap="none" normalizeH="0" baseline="0" dirty="0">
                <a:ln>
                  <a:noFill/>
                </a:ln>
                <a:solidFill>
                  <a:schemeClr val="tx1"/>
                </a:solidFill>
                <a:effectLst/>
              </a:rPr>
              <a:t> </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
        <p:nvSpPr>
          <p:cNvPr id="7" name="CuadroTexto 6">
            <a:extLst>
              <a:ext uri="{FF2B5EF4-FFF2-40B4-BE49-F238E27FC236}">
                <a16:creationId xmlns:a16="http://schemas.microsoft.com/office/drawing/2014/main" id="{9A655C4E-4123-6DD2-FFDD-09545F662E75}"/>
              </a:ext>
            </a:extLst>
          </p:cNvPr>
          <p:cNvSpPr txBox="1"/>
          <p:nvPr/>
        </p:nvSpPr>
        <p:spPr>
          <a:xfrm>
            <a:off x="3837" y="2139702"/>
            <a:ext cx="4584138" cy="2031325"/>
          </a:xfrm>
          <a:prstGeom prst="rect">
            <a:avLst/>
          </a:prstGeom>
          <a:noFill/>
        </p:spPr>
        <p:txBody>
          <a:bodyPr wrap="square">
            <a:spAutoFit/>
          </a:bodyPr>
          <a:lstStyle/>
          <a:p>
            <a:pPr algn="l"/>
            <a:r>
              <a:rPr lang="es-ES" dirty="0">
                <a:solidFill>
                  <a:schemeClr val="dk1"/>
                </a:solidFill>
                <a:latin typeface="Lato"/>
                <a:ea typeface="Lato"/>
                <a:cs typeface="Lato"/>
                <a:sym typeface="Lato"/>
              </a:rPr>
              <a:t>La salida será la siguiente:</a:t>
            </a:r>
          </a:p>
          <a:p>
            <a:pPr algn="l"/>
            <a:r>
              <a:rPr lang="es-ES" dirty="0">
                <a:solidFill>
                  <a:schemeClr val="dk1"/>
                </a:solidFill>
                <a:latin typeface="Lato"/>
                <a:ea typeface="Lato"/>
                <a:cs typeface="Lato"/>
                <a:sym typeface="Lato"/>
              </a:rPr>
              <a:t>Barcelona -- Nou Camp</a:t>
            </a:r>
            <a:br>
              <a:rPr lang="es-ES" dirty="0">
                <a:solidFill>
                  <a:schemeClr val="dk1"/>
                </a:solidFill>
                <a:latin typeface="Lato"/>
                <a:ea typeface="Lato"/>
                <a:cs typeface="Lato"/>
                <a:sym typeface="Lato"/>
              </a:rPr>
            </a:br>
            <a:r>
              <a:rPr lang="es-ES" dirty="0">
                <a:solidFill>
                  <a:schemeClr val="dk1"/>
                </a:solidFill>
                <a:latin typeface="Lato"/>
                <a:ea typeface="Lato"/>
                <a:cs typeface="Lato"/>
                <a:sym typeface="Lato"/>
              </a:rPr>
              <a:t>Real Madrid -- Santiago </a:t>
            </a:r>
            <a:r>
              <a:rPr lang="es-ES" dirty="0" err="1">
                <a:solidFill>
                  <a:schemeClr val="dk1"/>
                </a:solidFill>
                <a:latin typeface="Lato"/>
                <a:ea typeface="Lato"/>
                <a:cs typeface="Lato"/>
                <a:sym typeface="Lato"/>
              </a:rPr>
              <a:t>Bernabeu</a:t>
            </a:r>
            <a:br>
              <a:rPr lang="es-ES" dirty="0">
                <a:solidFill>
                  <a:schemeClr val="dk1"/>
                </a:solidFill>
                <a:latin typeface="Lato"/>
                <a:ea typeface="Lato"/>
                <a:cs typeface="Lato"/>
                <a:sym typeface="Lato"/>
              </a:rPr>
            </a:br>
            <a:r>
              <a:rPr lang="es-ES" dirty="0">
                <a:solidFill>
                  <a:schemeClr val="dk1"/>
                </a:solidFill>
                <a:latin typeface="Lato"/>
                <a:ea typeface="Lato"/>
                <a:cs typeface="Lato"/>
                <a:sym typeface="Lato"/>
              </a:rPr>
              <a:t>Valencia -- Mestalla</a:t>
            </a:r>
            <a:br>
              <a:rPr lang="es-ES" dirty="0">
                <a:solidFill>
                  <a:schemeClr val="dk1"/>
                </a:solidFill>
                <a:latin typeface="Lato"/>
                <a:ea typeface="Lato"/>
                <a:cs typeface="Lato"/>
                <a:sym typeface="Lato"/>
              </a:rPr>
            </a:br>
            <a:r>
              <a:rPr lang="es-ES" dirty="0">
                <a:solidFill>
                  <a:schemeClr val="dk1"/>
                </a:solidFill>
                <a:latin typeface="Lato"/>
                <a:ea typeface="Lato"/>
                <a:cs typeface="Lato"/>
                <a:sym typeface="Lato"/>
              </a:rPr>
              <a:t>Real Sociedad -- Anoeta</a:t>
            </a:r>
            <a:br>
              <a:rPr lang="es-ES" dirty="0">
                <a:solidFill>
                  <a:schemeClr val="dk1"/>
                </a:solidFill>
                <a:latin typeface="Lato"/>
                <a:ea typeface="Lato"/>
                <a:cs typeface="Lato"/>
                <a:sym typeface="Lato"/>
              </a:rPr>
            </a:br>
            <a:br>
              <a:rPr lang="es-ES" dirty="0">
                <a:solidFill>
                  <a:schemeClr val="dk1"/>
                </a:solidFill>
                <a:latin typeface="Lato"/>
                <a:ea typeface="Lato"/>
                <a:cs typeface="Lato"/>
                <a:sym typeface="Lato"/>
              </a:rPr>
            </a:br>
            <a:r>
              <a:rPr lang="es-ES" dirty="0">
                <a:solidFill>
                  <a:schemeClr val="dk1"/>
                </a:solidFill>
                <a:latin typeface="Lato"/>
                <a:ea typeface="Lato"/>
                <a:cs typeface="Lato"/>
                <a:sym typeface="Lato"/>
              </a:rPr>
              <a:t>Barcelona -- Nou Camp</a:t>
            </a:r>
            <a:br>
              <a:rPr lang="es-ES" dirty="0">
                <a:solidFill>
                  <a:schemeClr val="dk1"/>
                </a:solidFill>
                <a:latin typeface="Lato"/>
                <a:ea typeface="Lato"/>
                <a:cs typeface="Lato"/>
                <a:sym typeface="Lato"/>
              </a:rPr>
            </a:br>
            <a:r>
              <a:rPr lang="es-ES" dirty="0">
                <a:solidFill>
                  <a:schemeClr val="dk1"/>
                </a:solidFill>
                <a:latin typeface="Lato"/>
                <a:ea typeface="Lato"/>
                <a:cs typeface="Lato"/>
                <a:sym typeface="Lato"/>
              </a:rPr>
              <a:t>Valencia -- Mestalla</a:t>
            </a:r>
            <a:br>
              <a:rPr lang="es-ES" dirty="0">
                <a:solidFill>
                  <a:schemeClr val="dk1"/>
                </a:solidFill>
                <a:latin typeface="Lato"/>
                <a:ea typeface="Lato"/>
                <a:cs typeface="Lato"/>
                <a:sym typeface="Lato"/>
              </a:rPr>
            </a:br>
            <a:r>
              <a:rPr lang="es-ES" dirty="0">
                <a:solidFill>
                  <a:schemeClr val="dk1"/>
                </a:solidFill>
                <a:latin typeface="Lato"/>
                <a:ea typeface="Lato"/>
                <a:cs typeface="Lato"/>
                <a:sym typeface="Lato"/>
              </a:rPr>
              <a:t>Real Sociedad -- Anoeta</a:t>
            </a:r>
          </a:p>
        </p:txBody>
      </p:sp>
    </p:spTree>
    <p:extLst>
      <p:ext uri="{BB962C8B-B14F-4D97-AF65-F5344CB8AC3E}">
        <p14:creationId xmlns:p14="http://schemas.microsoft.com/office/powerpoint/2010/main" val="4288323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323528" y="358388"/>
            <a:ext cx="8352928" cy="857400"/>
          </a:xfrm>
        </p:spPr>
        <p:txBody>
          <a:bodyPr/>
          <a:lstStyle/>
          <a:p>
            <a:pPr algn="l"/>
            <a:r>
              <a:rPr lang="es-ES" b="0" i="0" dirty="0">
                <a:solidFill>
                  <a:srgbClr val="000000"/>
                </a:solidFill>
                <a:effectLst/>
                <a:latin typeface="Roboto" panose="02000000000000000000" pitchFamily="2" charset="0"/>
              </a:rPr>
              <a:t>Aumentar el tamaño de un array</a:t>
            </a:r>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23528" y="1373588"/>
            <a:ext cx="8496944" cy="3552300"/>
          </a:xfrm>
        </p:spPr>
        <p:txBody>
          <a:bodyPr/>
          <a:lstStyle/>
          <a:p>
            <a:r>
              <a:rPr lang="es-ES" sz="1800" b="1" dirty="0" err="1"/>
              <a:t>array_push</a:t>
            </a:r>
            <a:r>
              <a:rPr lang="es-ES" sz="1800" b="1" dirty="0"/>
              <a:t>()</a:t>
            </a:r>
          </a:p>
          <a:p>
            <a:endParaRPr lang="es-ES" sz="1800" b="1" dirty="0"/>
          </a:p>
          <a:p>
            <a:r>
              <a:rPr lang="es-ES" sz="1800" dirty="0"/>
              <a:t>Inserta al final del array una serie de casillas que se le indiquen por parámetro. Por tanto, el número de casillas del array aumentará en tantos elementos como se hayan indicado en el parámetro de la función. Devuelve el número de casillas del array resultante.</a:t>
            </a:r>
          </a:p>
          <a:p>
            <a:endParaRPr lang="es-ES" sz="1800" dirty="0"/>
          </a:p>
          <a:p>
            <a:r>
              <a:rPr lang="es-ES" sz="1800" dirty="0"/>
              <a:t>Veamos este código donde se crea un arreglo y se añaden luego tres nuevos valores.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21</a:t>
            </a:fld>
            <a:endParaRPr lang="es-ES" dirty="0"/>
          </a:p>
        </p:txBody>
      </p:sp>
    </p:spTree>
    <p:extLst>
      <p:ext uri="{BB962C8B-B14F-4D97-AF65-F5344CB8AC3E}">
        <p14:creationId xmlns:p14="http://schemas.microsoft.com/office/powerpoint/2010/main" val="151286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215516" y="123478"/>
            <a:ext cx="8712968" cy="857400"/>
          </a:xfrm>
        </p:spPr>
        <p:txBody>
          <a:bodyPr/>
          <a:lstStyle/>
          <a:p>
            <a:r>
              <a:rPr lang="es-ES" b="0" i="0" dirty="0">
                <a:solidFill>
                  <a:srgbClr val="000000"/>
                </a:solidFill>
                <a:effectLst/>
                <a:latin typeface="Roboto" panose="02000000000000000000" pitchFamily="2" charset="0"/>
              </a:rPr>
              <a:t>Aumentar el tamaño de un array</a:t>
            </a:r>
            <a:endParaRPr lang="es-ES" dirty="0"/>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215516" y="1113186"/>
            <a:ext cx="8820980" cy="3552300"/>
          </a:xfrm>
        </p:spPr>
        <p:txBody>
          <a:bodyPr/>
          <a:lstStyle/>
          <a:p>
            <a:r>
              <a:rPr lang="es-ES" sz="1600" b="1" dirty="0" err="1"/>
              <a:t>array_push</a:t>
            </a:r>
            <a:r>
              <a:rPr lang="es-ES" sz="1600" b="1" dirty="0"/>
              <a:t>()</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22</a:t>
            </a:fld>
            <a:endParaRPr lang="es-ES" dirty="0"/>
          </a:p>
        </p:txBody>
      </p:sp>
      <p:sp>
        <p:nvSpPr>
          <p:cNvPr id="5" name="Rectangle 1">
            <a:extLst>
              <a:ext uri="{FF2B5EF4-FFF2-40B4-BE49-F238E27FC236}">
                <a16:creationId xmlns:a16="http://schemas.microsoft.com/office/drawing/2014/main" id="{68AAE239-10F7-E952-A414-5A89922623E0}"/>
              </a:ext>
            </a:extLst>
          </p:cNvPr>
          <p:cNvSpPr>
            <a:spLocks noChangeArrowheads="1"/>
          </p:cNvSpPr>
          <p:nvPr/>
        </p:nvSpPr>
        <p:spPr bwMode="auto">
          <a:xfrm>
            <a:off x="2278236" y="1995686"/>
            <a:ext cx="6758260" cy="2530129"/>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1" i="0" u="none" strike="noStrike" cap="none" normalizeH="0" baseline="0" dirty="0">
                <a:ln>
                  <a:noFill/>
                </a:ln>
                <a:solidFill>
                  <a:srgbClr val="CB4B16"/>
                </a:solidFill>
                <a:effectLst/>
                <a:latin typeface="Consolas" panose="020B0609020204030204" pitchFamily="49" charset="0"/>
              </a:rPr>
              <a:t>&lt;?</a:t>
            </a:r>
            <a:r>
              <a:rPr kumimoji="0" lang="es-ES" altLang="es-ES" b="1" i="0" u="none" strike="noStrike" cap="none" normalizeH="0" baseline="0" dirty="0" err="1">
                <a:ln>
                  <a:noFill/>
                </a:ln>
                <a:solidFill>
                  <a:srgbClr val="CB4B16"/>
                </a:solidFill>
                <a:effectLst/>
                <a:latin typeface="Consolas" panose="020B0609020204030204" pitchFamily="49" charset="0"/>
              </a:rPr>
              <a:t>php</a:t>
            </a:r>
            <a:r>
              <a:rPr kumimoji="0" lang="es-ES" altLang="es-ES"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dirty="0">
              <a:solidFill>
                <a:srgbClr val="657B8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B4B16"/>
                </a:solidFill>
                <a:effectLst/>
                <a:latin typeface="Consolas" panose="020B0609020204030204" pitchFamily="49" charset="0"/>
              </a:rPr>
              <a:t>   $tabla</a:t>
            </a:r>
            <a:r>
              <a:rPr kumimoji="0" lang="es-ES" altLang="es-ES" b="0" i="0" u="none" strike="noStrike" cap="none" normalizeH="0" baseline="0" dirty="0">
                <a:ln>
                  <a:noFill/>
                </a:ln>
                <a:solidFill>
                  <a:srgbClr val="657B83"/>
                </a:solidFill>
                <a:effectLst/>
                <a:latin typeface="Consolas" panose="020B0609020204030204" pitchFamily="49" charset="0"/>
              </a:rPr>
              <a:t> = </a:t>
            </a:r>
            <a:r>
              <a:rPr kumimoji="0" lang="es-ES" altLang="es-ES" b="0" i="0" u="none" strike="noStrike" cap="none" normalizeH="0" baseline="0" dirty="0">
                <a:ln>
                  <a:noFill/>
                </a:ln>
                <a:solidFill>
                  <a:srgbClr val="859900"/>
                </a:solidFill>
                <a:effectLst/>
                <a:latin typeface="Consolas" panose="020B0609020204030204" pitchFamily="49" charset="0"/>
              </a:rPr>
              <a:t>array</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2AA198"/>
                </a:solidFill>
                <a:effectLst/>
                <a:latin typeface="Consolas" panose="020B0609020204030204" pitchFamily="49" charset="0"/>
              </a:rPr>
              <a:t>"Lagartija"</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2AA198"/>
                </a:solidFill>
                <a:effectLst/>
                <a:latin typeface="Consolas" panose="020B0609020204030204" pitchFamily="49" charset="0"/>
              </a:rPr>
              <a:t>"Araña"</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2AA198"/>
                </a:solidFill>
                <a:effectLst/>
                <a:latin typeface="Consolas" panose="020B0609020204030204" pitchFamily="49" charset="0"/>
              </a:rPr>
              <a:t>"Perro"</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2AA198"/>
                </a:solidFill>
                <a:effectLst/>
                <a:latin typeface="Consolas" panose="020B0609020204030204" pitchFamily="49" charset="0"/>
              </a:rPr>
              <a:t>"Gato"</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2AA198"/>
                </a:solidFill>
                <a:effectLst/>
                <a:latin typeface="Consolas" panose="020B0609020204030204" pitchFamily="49" charset="0"/>
              </a:rPr>
              <a:t>"Ratón"</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dirty="0">
              <a:solidFill>
                <a:srgbClr val="657B8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93A1A1"/>
                </a:solidFill>
                <a:effectLst/>
                <a:latin typeface="Consolas" panose="020B0609020204030204" pitchFamily="49" charset="0"/>
              </a:rPr>
              <a:t>   //aumentamos el tamaño del array</a:t>
            </a:r>
            <a:r>
              <a:rPr kumimoji="0" lang="es-ES" altLang="es-ES"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dirty="0">
              <a:solidFill>
                <a:srgbClr val="657B8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B58900"/>
                </a:solidFill>
                <a:effectLst/>
                <a:latin typeface="Consolas" panose="020B0609020204030204" pitchFamily="49" charset="0"/>
              </a:rPr>
              <a:t>   </a:t>
            </a:r>
            <a:r>
              <a:rPr kumimoji="0" lang="es-ES" altLang="es-ES" b="0" i="0" u="none" strike="noStrike" cap="none" normalizeH="0" baseline="0" dirty="0" err="1">
                <a:ln>
                  <a:noFill/>
                </a:ln>
                <a:solidFill>
                  <a:srgbClr val="B58900"/>
                </a:solidFill>
                <a:effectLst/>
                <a:latin typeface="Consolas" panose="020B0609020204030204" pitchFamily="49" charset="0"/>
              </a:rPr>
              <a:t>array_push</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CB4B16"/>
                </a:solidFill>
                <a:effectLst/>
                <a:latin typeface="Consolas" panose="020B0609020204030204" pitchFamily="49" charset="0"/>
              </a:rPr>
              <a:t>$tabla</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2AA198"/>
                </a:solidFill>
                <a:effectLst/>
                <a:latin typeface="Consolas" panose="020B0609020204030204" pitchFamily="49" charset="0"/>
              </a:rPr>
              <a:t>"Gorrión"</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2AA198"/>
                </a:solidFill>
                <a:effectLst/>
                <a:latin typeface="Consolas" panose="020B0609020204030204" pitchFamily="49" charset="0"/>
              </a:rPr>
              <a:t>"Paloma"</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2AA198"/>
                </a:solidFill>
                <a:effectLst/>
                <a:latin typeface="Consolas" panose="020B0609020204030204" pitchFamily="49" charset="0"/>
              </a:rPr>
              <a:t>"Oso"</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859900"/>
                </a:solidFill>
                <a:effectLst/>
                <a:latin typeface="Consolas" panose="020B0609020204030204" pitchFamily="49" charset="0"/>
              </a:rPr>
              <a:t>   </a:t>
            </a:r>
            <a:r>
              <a:rPr kumimoji="0" lang="es-ES" altLang="es-ES" b="0" i="0" u="none" strike="noStrike" cap="none" normalizeH="0" baseline="0" dirty="0" err="1">
                <a:ln>
                  <a:noFill/>
                </a:ln>
                <a:solidFill>
                  <a:srgbClr val="859900"/>
                </a:solidFill>
                <a:effectLst/>
                <a:latin typeface="Consolas" panose="020B0609020204030204" pitchFamily="49" charset="0"/>
              </a:rPr>
              <a:t>foreach</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CB4B16"/>
                </a:solidFill>
                <a:effectLst/>
                <a:latin typeface="Consolas" panose="020B0609020204030204" pitchFamily="49" charset="0"/>
              </a:rPr>
              <a:t>$tabla</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859900"/>
                </a:solidFill>
                <a:effectLst/>
                <a:latin typeface="Consolas" panose="020B0609020204030204" pitchFamily="49" charset="0"/>
              </a:rPr>
              <a:t>as</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CB4B16"/>
                </a:solidFill>
                <a:effectLst/>
                <a:latin typeface="Consolas" panose="020B0609020204030204" pitchFamily="49" charset="0"/>
              </a:rPr>
              <a:t>$actual</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dirty="0">
                <a:solidFill>
                  <a:srgbClr val="657B83"/>
                </a:solidFill>
                <a:latin typeface="Consolas" panose="020B0609020204030204" pitchFamily="49" charset="0"/>
              </a:rPr>
              <a:t>      </a:t>
            </a:r>
            <a:r>
              <a:rPr kumimoji="0" lang="es-ES" altLang="es-ES" b="0" i="0" u="none" strike="noStrike" cap="none" normalizeH="0" baseline="0" dirty="0">
                <a:ln>
                  <a:noFill/>
                </a:ln>
                <a:solidFill>
                  <a:srgbClr val="859900"/>
                </a:solidFill>
                <a:effectLst/>
                <a:latin typeface="Consolas" panose="020B0609020204030204" pitchFamily="49" charset="0"/>
              </a:rPr>
              <a:t>echo</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CB4B16"/>
                </a:solidFill>
                <a:effectLst/>
                <a:latin typeface="Consolas" panose="020B0609020204030204" pitchFamily="49" charset="0"/>
              </a:rPr>
              <a:t>$actual</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2AA198"/>
                </a:solidFill>
                <a:effectLst/>
                <a:latin typeface="Consolas" panose="020B0609020204030204" pitchFamily="49" charset="0"/>
              </a:rPr>
              <a:t>"&lt;</a:t>
            </a:r>
            <a:r>
              <a:rPr kumimoji="0" lang="es-ES" altLang="es-ES" b="0" i="0" u="none" strike="noStrike" cap="none" normalizeH="0" baseline="0" dirty="0" err="1">
                <a:ln>
                  <a:noFill/>
                </a:ln>
                <a:solidFill>
                  <a:srgbClr val="2AA198"/>
                </a:solidFill>
                <a:effectLst/>
                <a:latin typeface="Consolas" panose="020B0609020204030204" pitchFamily="49" charset="0"/>
              </a:rPr>
              <a:t>br</a:t>
            </a:r>
            <a:r>
              <a:rPr kumimoji="0" lang="es-ES" altLang="es-ES" b="0" i="0" u="none" strike="noStrike" cap="none" normalizeH="0" baseline="0" dirty="0">
                <a:ln>
                  <a:noFill/>
                </a:ln>
                <a:solidFill>
                  <a:srgbClr val="2AA198"/>
                </a:solidFill>
                <a:effectLst/>
                <a:latin typeface="Consolas" panose="020B0609020204030204" pitchFamily="49" charset="0"/>
              </a:rPr>
              <a:t>&gt;"</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dirty="0">
              <a:solidFill>
                <a:srgbClr val="657B8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1" i="0" u="none" strike="noStrike" cap="none" normalizeH="0" baseline="0" dirty="0">
                <a:ln>
                  <a:noFill/>
                </a:ln>
                <a:solidFill>
                  <a:srgbClr val="CB4B16"/>
                </a:solidFill>
                <a:effectLst/>
                <a:latin typeface="Consolas" panose="020B0609020204030204" pitchFamily="49" charset="0"/>
              </a:rPr>
              <a:t>?&gt;</a:t>
            </a:r>
            <a:r>
              <a:rPr kumimoji="0" lang="es-ES" altLang="es-ES" b="0" i="0" u="none" strike="noStrike" cap="none" normalizeH="0" baseline="0" dirty="0">
                <a:ln>
                  <a:noFill/>
                </a:ln>
                <a:solidFill>
                  <a:schemeClr val="tx1"/>
                </a:solidFill>
                <a:effectLst/>
              </a:rPr>
              <a:t> </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7" name="CuadroTexto 6">
            <a:extLst>
              <a:ext uri="{FF2B5EF4-FFF2-40B4-BE49-F238E27FC236}">
                <a16:creationId xmlns:a16="http://schemas.microsoft.com/office/drawing/2014/main" id="{FD0A9ED5-8897-AFC9-D153-8BD9B431C230}"/>
              </a:ext>
            </a:extLst>
          </p:cNvPr>
          <p:cNvSpPr txBox="1"/>
          <p:nvPr/>
        </p:nvSpPr>
        <p:spPr>
          <a:xfrm>
            <a:off x="215516" y="1688334"/>
            <a:ext cx="4583824" cy="2308324"/>
          </a:xfrm>
          <a:prstGeom prst="rect">
            <a:avLst/>
          </a:prstGeom>
          <a:noFill/>
        </p:spPr>
        <p:txBody>
          <a:bodyPr wrap="square">
            <a:spAutoFit/>
          </a:bodyPr>
          <a:lstStyle/>
          <a:p>
            <a:pPr algn="l"/>
            <a:r>
              <a:rPr lang="es-ES" sz="1600" dirty="0">
                <a:solidFill>
                  <a:schemeClr val="dk1"/>
                </a:solidFill>
                <a:latin typeface="Lato"/>
                <a:ea typeface="Lato"/>
                <a:cs typeface="Lato"/>
                <a:sym typeface="Lato"/>
              </a:rPr>
              <a:t>Da como resultado esta salida:</a:t>
            </a:r>
          </a:p>
          <a:p>
            <a:pPr algn="l"/>
            <a:r>
              <a:rPr lang="es-ES" sz="1600" dirty="0">
                <a:solidFill>
                  <a:schemeClr val="dk1"/>
                </a:solidFill>
                <a:latin typeface="Lato"/>
                <a:ea typeface="Lato"/>
                <a:cs typeface="Lato"/>
                <a:sym typeface="Lato"/>
              </a:rPr>
              <a:t>Lagartija</a:t>
            </a:r>
            <a:br>
              <a:rPr lang="es-ES" sz="1600" dirty="0">
                <a:solidFill>
                  <a:schemeClr val="dk1"/>
                </a:solidFill>
                <a:latin typeface="Lato"/>
                <a:ea typeface="Lato"/>
                <a:cs typeface="Lato"/>
                <a:sym typeface="Lato"/>
              </a:rPr>
            </a:br>
            <a:r>
              <a:rPr lang="es-ES" sz="1600" dirty="0">
                <a:solidFill>
                  <a:schemeClr val="dk1"/>
                </a:solidFill>
                <a:latin typeface="Lato"/>
                <a:ea typeface="Lato"/>
                <a:cs typeface="Lato"/>
                <a:sym typeface="Lato"/>
              </a:rPr>
              <a:t>Araña</a:t>
            </a:r>
            <a:br>
              <a:rPr lang="es-ES" sz="1600" dirty="0">
                <a:solidFill>
                  <a:schemeClr val="dk1"/>
                </a:solidFill>
                <a:latin typeface="Lato"/>
                <a:ea typeface="Lato"/>
                <a:cs typeface="Lato"/>
                <a:sym typeface="Lato"/>
              </a:rPr>
            </a:br>
            <a:r>
              <a:rPr lang="es-ES" sz="1600" dirty="0">
                <a:solidFill>
                  <a:schemeClr val="dk1"/>
                </a:solidFill>
                <a:latin typeface="Lato"/>
                <a:ea typeface="Lato"/>
                <a:cs typeface="Lato"/>
                <a:sym typeface="Lato"/>
              </a:rPr>
              <a:t>Perro</a:t>
            </a:r>
            <a:br>
              <a:rPr lang="es-ES" sz="1600" dirty="0">
                <a:solidFill>
                  <a:schemeClr val="dk1"/>
                </a:solidFill>
                <a:latin typeface="Lato"/>
                <a:ea typeface="Lato"/>
                <a:cs typeface="Lato"/>
                <a:sym typeface="Lato"/>
              </a:rPr>
            </a:br>
            <a:r>
              <a:rPr lang="es-ES" sz="1600" dirty="0">
                <a:solidFill>
                  <a:schemeClr val="dk1"/>
                </a:solidFill>
                <a:latin typeface="Lato"/>
                <a:ea typeface="Lato"/>
                <a:cs typeface="Lato"/>
                <a:sym typeface="Lato"/>
              </a:rPr>
              <a:t>Gato</a:t>
            </a:r>
            <a:br>
              <a:rPr lang="es-ES" sz="1600" dirty="0">
                <a:solidFill>
                  <a:schemeClr val="dk1"/>
                </a:solidFill>
                <a:latin typeface="Lato"/>
                <a:ea typeface="Lato"/>
                <a:cs typeface="Lato"/>
                <a:sym typeface="Lato"/>
              </a:rPr>
            </a:br>
            <a:r>
              <a:rPr lang="es-ES" sz="1600" dirty="0">
                <a:solidFill>
                  <a:schemeClr val="dk1"/>
                </a:solidFill>
                <a:latin typeface="Lato"/>
                <a:ea typeface="Lato"/>
                <a:cs typeface="Lato"/>
                <a:sym typeface="Lato"/>
              </a:rPr>
              <a:t>Ratón</a:t>
            </a:r>
            <a:br>
              <a:rPr lang="es-ES" sz="1600" dirty="0">
                <a:solidFill>
                  <a:schemeClr val="dk1"/>
                </a:solidFill>
                <a:latin typeface="Lato"/>
                <a:ea typeface="Lato"/>
                <a:cs typeface="Lato"/>
                <a:sym typeface="Lato"/>
              </a:rPr>
            </a:br>
            <a:r>
              <a:rPr lang="es-ES" sz="1600" dirty="0">
                <a:solidFill>
                  <a:schemeClr val="dk1"/>
                </a:solidFill>
                <a:latin typeface="Lato"/>
                <a:ea typeface="Lato"/>
                <a:cs typeface="Lato"/>
                <a:sym typeface="Lato"/>
              </a:rPr>
              <a:t>Gorrión</a:t>
            </a:r>
            <a:br>
              <a:rPr lang="es-ES" sz="1600" dirty="0">
                <a:solidFill>
                  <a:schemeClr val="dk1"/>
                </a:solidFill>
                <a:latin typeface="Lato"/>
                <a:ea typeface="Lato"/>
                <a:cs typeface="Lato"/>
                <a:sym typeface="Lato"/>
              </a:rPr>
            </a:br>
            <a:r>
              <a:rPr lang="es-ES" sz="1600" dirty="0">
                <a:solidFill>
                  <a:schemeClr val="dk1"/>
                </a:solidFill>
                <a:latin typeface="Lato"/>
                <a:ea typeface="Lato"/>
                <a:cs typeface="Lato"/>
                <a:sym typeface="Lato"/>
              </a:rPr>
              <a:t>Paloma</a:t>
            </a:r>
            <a:br>
              <a:rPr lang="es-ES" sz="1600" dirty="0">
                <a:solidFill>
                  <a:schemeClr val="dk1"/>
                </a:solidFill>
                <a:latin typeface="Lato"/>
                <a:ea typeface="Lato"/>
                <a:cs typeface="Lato"/>
                <a:sym typeface="Lato"/>
              </a:rPr>
            </a:br>
            <a:r>
              <a:rPr lang="es-ES" sz="1600" dirty="0">
                <a:solidFill>
                  <a:schemeClr val="dk1"/>
                </a:solidFill>
                <a:latin typeface="Lato"/>
                <a:ea typeface="Lato"/>
                <a:cs typeface="Lato"/>
                <a:sym typeface="Lato"/>
              </a:rPr>
              <a:t>Oso</a:t>
            </a:r>
          </a:p>
        </p:txBody>
      </p:sp>
    </p:spTree>
    <p:extLst>
      <p:ext uri="{BB962C8B-B14F-4D97-AF65-F5344CB8AC3E}">
        <p14:creationId xmlns:p14="http://schemas.microsoft.com/office/powerpoint/2010/main" val="2229634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215516" y="123478"/>
            <a:ext cx="8712968" cy="857400"/>
          </a:xfrm>
        </p:spPr>
        <p:txBody>
          <a:bodyPr/>
          <a:lstStyle/>
          <a:p>
            <a:r>
              <a:rPr lang="es-ES" b="0" i="0" dirty="0">
                <a:solidFill>
                  <a:srgbClr val="000000"/>
                </a:solidFill>
                <a:effectLst/>
                <a:latin typeface="Roboto" panose="02000000000000000000" pitchFamily="2" charset="0"/>
              </a:rPr>
              <a:t>Aumentar el tamaño de un array</a:t>
            </a:r>
            <a:endParaRPr lang="es-ES" dirty="0"/>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215516" y="1113186"/>
            <a:ext cx="8820980" cy="3552300"/>
          </a:xfrm>
        </p:spPr>
        <p:txBody>
          <a:bodyPr/>
          <a:lstStyle/>
          <a:p>
            <a:pPr algn="l"/>
            <a:r>
              <a:rPr lang="es-ES" sz="1600" dirty="0" err="1">
                <a:sym typeface="Arial"/>
              </a:rPr>
              <a:t>array_merge</a:t>
            </a:r>
            <a:r>
              <a:rPr lang="es-ES" sz="1600" dirty="0">
                <a:sym typeface="Arial"/>
              </a:rPr>
              <a:t>()</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23</a:t>
            </a:fld>
            <a:endParaRPr lang="es-ES" dirty="0"/>
          </a:p>
        </p:txBody>
      </p:sp>
      <p:sp>
        <p:nvSpPr>
          <p:cNvPr id="7" name="CuadroTexto 6">
            <a:extLst>
              <a:ext uri="{FF2B5EF4-FFF2-40B4-BE49-F238E27FC236}">
                <a16:creationId xmlns:a16="http://schemas.microsoft.com/office/drawing/2014/main" id="{FD0A9ED5-8897-AFC9-D153-8BD9B431C230}"/>
              </a:ext>
            </a:extLst>
          </p:cNvPr>
          <p:cNvSpPr txBox="1"/>
          <p:nvPr/>
        </p:nvSpPr>
        <p:spPr>
          <a:xfrm>
            <a:off x="403170" y="1707654"/>
            <a:ext cx="8360868" cy="1569660"/>
          </a:xfrm>
          <a:prstGeom prst="rect">
            <a:avLst/>
          </a:prstGeom>
          <a:noFill/>
        </p:spPr>
        <p:txBody>
          <a:bodyPr wrap="square">
            <a:spAutoFit/>
          </a:bodyPr>
          <a:lstStyle/>
          <a:p>
            <a:pPr algn="l"/>
            <a:r>
              <a:rPr lang="es-ES" sz="1600" dirty="0">
                <a:solidFill>
                  <a:schemeClr val="dk1"/>
                </a:solidFill>
                <a:latin typeface="Lato"/>
                <a:ea typeface="Lato"/>
                <a:cs typeface="Lato"/>
                <a:sym typeface="Lato"/>
              </a:rPr>
              <a:t>Ahora vamos a ver cómo unir dos </a:t>
            </a:r>
            <a:r>
              <a:rPr lang="es-ES" sz="1600" dirty="0" err="1">
                <a:solidFill>
                  <a:schemeClr val="dk1"/>
                </a:solidFill>
                <a:latin typeface="Lato"/>
                <a:ea typeface="Lato"/>
                <a:cs typeface="Lato"/>
                <a:sym typeface="Lato"/>
              </a:rPr>
              <a:t>arrays</a:t>
            </a:r>
            <a:r>
              <a:rPr lang="es-ES" sz="1600" dirty="0">
                <a:solidFill>
                  <a:schemeClr val="dk1"/>
                </a:solidFill>
                <a:latin typeface="Lato"/>
                <a:ea typeface="Lato"/>
                <a:cs typeface="Lato"/>
                <a:sym typeface="Lato"/>
              </a:rPr>
              <a:t> utilizando la función </a:t>
            </a:r>
            <a:r>
              <a:rPr lang="es-ES" sz="1600" dirty="0" err="1">
                <a:solidFill>
                  <a:schemeClr val="dk1"/>
                </a:solidFill>
                <a:latin typeface="Lato"/>
                <a:ea typeface="Lato"/>
                <a:cs typeface="Lato"/>
                <a:sym typeface="Lato"/>
              </a:rPr>
              <a:t>array_merge</a:t>
            </a:r>
            <a:r>
              <a:rPr lang="es-ES" sz="1600" dirty="0">
                <a:solidFill>
                  <a:schemeClr val="dk1"/>
                </a:solidFill>
                <a:latin typeface="Lato"/>
                <a:ea typeface="Lato"/>
                <a:cs typeface="Lato"/>
                <a:sym typeface="Lato"/>
              </a:rPr>
              <a:t>(). A ésta se le pasan dos o más </a:t>
            </a:r>
            <a:r>
              <a:rPr lang="es-ES" sz="1600" dirty="0" err="1">
                <a:solidFill>
                  <a:schemeClr val="dk1"/>
                </a:solidFill>
                <a:latin typeface="Lato"/>
                <a:ea typeface="Lato"/>
                <a:cs typeface="Lato"/>
                <a:sym typeface="Lato"/>
              </a:rPr>
              <a:t>arrays</a:t>
            </a:r>
            <a:r>
              <a:rPr lang="es-ES" sz="1600" dirty="0">
                <a:solidFill>
                  <a:schemeClr val="dk1"/>
                </a:solidFill>
                <a:latin typeface="Lato"/>
                <a:ea typeface="Lato"/>
                <a:cs typeface="Lato"/>
                <a:sym typeface="Lato"/>
              </a:rPr>
              <a:t> por parámetro y devuelve un arreglo con todos los campos de los vectores pasados.</a:t>
            </a:r>
          </a:p>
          <a:p>
            <a:pPr algn="l"/>
            <a:endParaRPr lang="es-ES" sz="1600" dirty="0">
              <a:solidFill>
                <a:schemeClr val="dk1"/>
              </a:solidFill>
              <a:latin typeface="Lato"/>
              <a:ea typeface="Lato"/>
              <a:cs typeface="Lato"/>
              <a:sym typeface="Lato"/>
            </a:endParaRPr>
          </a:p>
          <a:p>
            <a:pPr algn="l"/>
            <a:r>
              <a:rPr lang="es-ES" sz="1600" dirty="0">
                <a:solidFill>
                  <a:schemeClr val="dk1"/>
                </a:solidFill>
                <a:latin typeface="Lato"/>
                <a:ea typeface="Lato"/>
                <a:cs typeface="Lato"/>
                <a:sym typeface="Lato"/>
              </a:rPr>
              <a:t>En este código de ejemplo creamos tres </a:t>
            </a:r>
            <a:r>
              <a:rPr lang="es-ES" sz="1600" dirty="0" err="1">
                <a:solidFill>
                  <a:schemeClr val="dk1"/>
                </a:solidFill>
                <a:latin typeface="Lato"/>
                <a:ea typeface="Lato"/>
                <a:cs typeface="Lato"/>
                <a:sym typeface="Lato"/>
              </a:rPr>
              <a:t>arrays</a:t>
            </a:r>
            <a:r>
              <a:rPr lang="es-ES" sz="1600" dirty="0">
                <a:solidFill>
                  <a:schemeClr val="dk1"/>
                </a:solidFill>
                <a:latin typeface="Lato"/>
                <a:ea typeface="Lato"/>
                <a:cs typeface="Lato"/>
                <a:sym typeface="Lato"/>
              </a:rPr>
              <a:t> y luego los unimos con la función </a:t>
            </a:r>
            <a:r>
              <a:rPr lang="es-ES" sz="1600" dirty="0" err="1">
                <a:solidFill>
                  <a:schemeClr val="dk1"/>
                </a:solidFill>
                <a:latin typeface="Lato"/>
                <a:ea typeface="Lato"/>
                <a:cs typeface="Lato"/>
                <a:sym typeface="Lato"/>
              </a:rPr>
              <a:t>array_merge</a:t>
            </a:r>
            <a:r>
              <a:rPr lang="es-ES" sz="1600" dirty="0">
                <a:solidFill>
                  <a:schemeClr val="dk1"/>
                </a:solidFill>
                <a:latin typeface="Lato"/>
                <a:ea typeface="Lato"/>
                <a:cs typeface="Lato"/>
                <a:sym typeface="Lato"/>
              </a:rPr>
              <a:t>() como resultado esta salida:</a:t>
            </a:r>
          </a:p>
        </p:txBody>
      </p:sp>
    </p:spTree>
    <p:extLst>
      <p:ext uri="{BB962C8B-B14F-4D97-AF65-F5344CB8AC3E}">
        <p14:creationId xmlns:p14="http://schemas.microsoft.com/office/powerpoint/2010/main" val="2306388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07504" y="-158774"/>
            <a:ext cx="8712968" cy="857400"/>
          </a:xfrm>
        </p:spPr>
        <p:txBody>
          <a:bodyPr/>
          <a:lstStyle/>
          <a:p>
            <a:r>
              <a:rPr lang="es-ES" b="0" i="0" dirty="0">
                <a:solidFill>
                  <a:srgbClr val="000000"/>
                </a:solidFill>
                <a:effectLst/>
                <a:latin typeface="Roboto" panose="02000000000000000000" pitchFamily="2" charset="0"/>
              </a:rPr>
              <a:t>Aumentar el tamaño de un array</a:t>
            </a:r>
            <a:endParaRPr lang="es-ES" dirty="0"/>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61510" y="598523"/>
            <a:ext cx="8820980" cy="575148"/>
          </a:xfrm>
        </p:spPr>
        <p:txBody>
          <a:bodyPr/>
          <a:lstStyle/>
          <a:p>
            <a:r>
              <a:rPr lang="es-ES" sz="1600" b="1" dirty="0" err="1"/>
              <a:t>array_merge</a:t>
            </a:r>
            <a:r>
              <a:rPr lang="es-ES" sz="1600" b="1" dirty="0"/>
              <a:t>()</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24</a:t>
            </a:fld>
            <a:endParaRPr lang="es-ES" dirty="0"/>
          </a:p>
        </p:txBody>
      </p:sp>
      <p:sp>
        <p:nvSpPr>
          <p:cNvPr id="7" name="CuadroTexto 6">
            <a:extLst>
              <a:ext uri="{FF2B5EF4-FFF2-40B4-BE49-F238E27FC236}">
                <a16:creationId xmlns:a16="http://schemas.microsoft.com/office/drawing/2014/main" id="{FD0A9ED5-8897-AFC9-D153-8BD9B431C230}"/>
              </a:ext>
            </a:extLst>
          </p:cNvPr>
          <p:cNvSpPr txBox="1"/>
          <p:nvPr/>
        </p:nvSpPr>
        <p:spPr>
          <a:xfrm>
            <a:off x="251520" y="1107379"/>
            <a:ext cx="2736304" cy="3693319"/>
          </a:xfrm>
          <a:prstGeom prst="rect">
            <a:avLst/>
          </a:prstGeom>
          <a:noFill/>
        </p:spPr>
        <p:txBody>
          <a:bodyPr wrap="square">
            <a:spAutoFit/>
          </a:bodyPr>
          <a:lstStyle/>
          <a:p>
            <a:pPr algn="l"/>
            <a:r>
              <a:rPr lang="es-ES" sz="1300" dirty="0">
                <a:solidFill>
                  <a:schemeClr val="dk1"/>
                </a:solidFill>
                <a:latin typeface="Lato"/>
                <a:ea typeface="Lato"/>
                <a:cs typeface="Lato"/>
                <a:sym typeface="Lato"/>
              </a:rPr>
              <a:t>Da como resultado:</a:t>
            </a:r>
          </a:p>
          <a:p>
            <a:pPr algn="l"/>
            <a:endParaRPr lang="es-ES" sz="1300" dirty="0">
              <a:solidFill>
                <a:schemeClr val="dk1"/>
              </a:solidFill>
              <a:latin typeface="Lato"/>
              <a:ea typeface="Lato"/>
              <a:cs typeface="Lato"/>
              <a:sym typeface="Lato"/>
            </a:endParaRPr>
          </a:p>
          <a:p>
            <a:pPr algn="l"/>
            <a:r>
              <a:rPr lang="es-ES" sz="1300" dirty="0">
                <a:solidFill>
                  <a:schemeClr val="dk1"/>
                </a:solidFill>
                <a:latin typeface="Lato"/>
                <a:ea typeface="Lato"/>
                <a:cs typeface="Lato"/>
                <a:sym typeface="Lato"/>
              </a:rPr>
              <a:t>Lagartija</a:t>
            </a:r>
          </a:p>
          <a:p>
            <a:pPr algn="l"/>
            <a:r>
              <a:rPr lang="es-ES" sz="1300" dirty="0">
                <a:solidFill>
                  <a:schemeClr val="dk1"/>
                </a:solidFill>
                <a:latin typeface="Lato"/>
                <a:ea typeface="Lato"/>
                <a:cs typeface="Lato"/>
                <a:sym typeface="Lato"/>
              </a:rPr>
              <a:t>Araña</a:t>
            </a:r>
          </a:p>
          <a:p>
            <a:pPr algn="l"/>
            <a:r>
              <a:rPr lang="es-ES" sz="1300" dirty="0">
                <a:solidFill>
                  <a:schemeClr val="dk1"/>
                </a:solidFill>
                <a:latin typeface="Lato"/>
                <a:ea typeface="Lato"/>
                <a:cs typeface="Lato"/>
                <a:sym typeface="Lato"/>
              </a:rPr>
              <a:t>Perro</a:t>
            </a:r>
          </a:p>
          <a:p>
            <a:pPr algn="l"/>
            <a:r>
              <a:rPr lang="es-ES" sz="1300" dirty="0">
                <a:solidFill>
                  <a:schemeClr val="dk1"/>
                </a:solidFill>
                <a:latin typeface="Lato"/>
                <a:ea typeface="Lato"/>
                <a:cs typeface="Lato"/>
                <a:sym typeface="Lato"/>
              </a:rPr>
              <a:t>Gato</a:t>
            </a:r>
          </a:p>
          <a:p>
            <a:pPr algn="l"/>
            <a:r>
              <a:rPr lang="es-ES" sz="1300" dirty="0">
                <a:solidFill>
                  <a:schemeClr val="dk1"/>
                </a:solidFill>
                <a:latin typeface="Lato"/>
                <a:ea typeface="Lato"/>
                <a:cs typeface="Lato"/>
                <a:sym typeface="Lato"/>
              </a:rPr>
              <a:t>Ratón</a:t>
            </a:r>
          </a:p>
          <a:p>
            <a:pPr algn="l"/>
            <a:r>
              <a:rPr lang="es-ES" sz="1300" dirty="0">
                <a:solidFill>
                  <a:schemeClr val="dk1"/>
                </a:solidFill>
                <a:latin typeface="Lato"/>
                <a:ea typeface="Lato"/>
                <a:cs typeface="Lato"/>
                <a:sym typeface="Lato"/>
              </a:rPr>
              <a:t>12</a:t>
            </a:r>
          </a:p>
          <a:p>
            <a:pPr algn="l"/>
            <a:r>
              <a:rPr lang="es-ES" sz="1300" dirty="0">
                <a:solidFill>
                  <a:schemeClr val="dk1"/>
                </a:solidFill>
                <a:latin typeface="Lato"/>
                <a:ea typeface="Lato"/>
                <a:cs typeface="Lato"/>
                <a:sym typeface="Lato"/>
              </a:rPr>
              <a:t>34</a:t>
            </a:r>
          </a:p>
          <a:p>
            <a:pPr algn="l"/>
            <a:r>
              <a:rPr lang="es-ES" sz="1300" dirty="0">
                <a:solidFill>
                  <a:schemeClr val="dk1"/>
                </a:solidFill>
                <a:latin typeface="Lato"/>
                <a:ea typeface="Lato"/>
                <a:cs typeface="Lato"/>
                <a:sym typeface="Lato"/>
              </a:rPr>
              <a:t>45</a:t>
            </a:r>
          </a:p>
          <a:p>
            <a:pPr algn="l"/>
            <a:r>
              <a:rPr lang="es-ES" sz="1300" dirty="0">
                <a:solidFill>
                  <a:schemeClr val="dk1"/>
                </a:solidFill>
                <a:latin typeface="Lato"/>
                <a:ea typeface="Lato"/>
                <a:cs typeface="Lato"/>
                <a:sym typeface="Lato"/>
              </a:rPr>
              <a:t>52</a:t>
            </a:r>
          </a:p>
          <a:p>
            <a:pPr algn="l"/>
            <a:r>
              <a:rPr lang="es-ES" sz="1300" dirty="0">
                <a:solidFill>
                  <a:schemeClr val="dk1"/>
                </a:solidFill>
                <a:latin typeface="Lato"/>
                <a:ea typeface="Lato"/>
                <a:cs typeface="Lato"/>
                <a:sym typeface="Lato"/>
              </a:rPr>
              <a:t>12</a:t>
            </a:r>
          </a:p>
          <a:p>
            <a:pPr algn="l"/>
            <a:r>
              <a:rPr lang="es-ES" sz="1300" dirty="0">
                <a:solidFill>
                  <a:schemeClr val="dk1"/>
                </a:solidFill>
                <a:latin typeface="Lato"/>
                <a:ea typeface="Lato"/>
                <a:cs typeface="Lato"/>
                <a:sym typeface="Lato"/>
              </a:rPr>
              <a:t>Sauce</a:t>
            </a:r>
          </a:p>
          <a:p>
            <a:pPr algn="l"/>
            <a:r>
              <a:rPr lang="es-ES" sz="1300" dirty="0">
                <a:solidFill>
                  <a:schemeClr val="dk1"/>
                </a:solidFill>
                <a:latin typeface="Lato"/>
                <a:ea typeface="Lato"/>
                <a:cs typeface="Lato"/>
                <a:sym typeface="Lato"/>
              </a:rPr>
              <a:t>Pino</a:t>
            </a:r>
          </a:p>
          <a:p>
            <a:pPr algn="l"/>
            <a:r>
              <a:rPr lang="es-ES" sz="1300" dirty="0">
                <a:solidFill>
                  <a:schemeClr val="dk1"/>
                </a:solidFill>
                <a:latin typeface="Lato"/>
                <a:ea typeface="Lato"/>
                <a:cs typeface="Lato"/>
                <a:sym typeface="Lato"/>
              </a:rPr>
              <a:t>Naranjo</a:t>
            </a:r>
          </a:p>
          <a:p>
            <a:pPr algn="l"/>
            <a:r>
              <a:rPr lang="es-ES" sz="1300" dirty="0">
                <a:solidFill>
                  <a:schemeClr val="dk1"/>
                </a:solidFill>
                <a:latin typeface="Lato"/>
                <a:ea typeface="Lato"/>
                <a:cs typeface="Lato"/>
                <a:sym typeface="Lato"/>
              </a:rPr>
              <a:t>Chopo</a:t>
            </a:r>
          </a:p>
          <a:p>
            <a:pPr algn="l"/>
            <a:r>
              <a:rPr lang="es-ES" sz="1300" dirty="0">
                <a:solidFill>
                  <a:schemeClr val="dk1"/>
                </a:solidFill>
                <a:latin typeface="Lato"/>
                <a:ea typeface="Lato"/>
                <a:cs typeface="Lato"/>
                <a:sym typeface="Lato"/>
              </a:rPr>
              <a:t>Perro</a:t>
            </a:r>
          </a:p>
          <a:p>
            <a:pPr algn="l"/>
            <a:r>
              <a:rPr lang="es-ES" sz="1300" dirty="0">
                <a:solidFill>
                  <a:schemeClr val="dk1"/>
                </a:solidFill>
                <a:latin typeface="Lato"/>
                <a:ea typeface="Lato"/>
                <a:cs typeface="Lato"/>
                <a:sym typeface="Lato"/>
              </a:rPr>
              <a:t>34</a:t>
            </a:r>
          </a:p>
        </p:txBody>
      </p:sp>
      <p:sp>
        <p:nvSpPr>
          <p:cNvPr id="6" name="Rectangle 1">
            <a:extLst>
              <a:ext uri="{FF2B5EF4-FFF2-40B4-BE49-F238E27FC236}">
                <a16:creationId xmlns:a16="http://schemas.microsoft.com/office/drawing/2014/main" id="{B484290F-080F-C334-2FCE-B68BCF647A97}"/>
              </a:ext>
            </a:extLst>
          </p:cNvPr>
          <p:cNvSpPr>
            <a:spLocks noChangeArrowheads="1"/>
          </p:cNvSpPr>
          <p:nvPr/>
        </p:nvSpPr>
        <p:spPr bwMode="auto">
          <a:xfrm>
            <a:off x="3203848" y="1688334"/>
            <a:ext cx="5832648" cy="2191575"/>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CB4B16"/>
                </a:solidFill>
                <a:effectLst/>
                <a:latin typeface="Consolas" panose="020B0609020204030204" pitchFamily="49" charset="0"/>
              </a:rPr>
              <a:t>&lt;?</a:t>
            </a:r>
            <a:r>
              <a:rPr kumimoji="0" lang="es-ES" altLang="es-ES" sz="1200" b="1" i="0" u="none" strike="noStrike" cap="none" normalizeH="0" baseline="0" dirty="0" err="1">
                <a:ln>
                  <a:noFill/>
                </a:ln>
                <a:solidFill>
                  <a:srgbClr val="CB4B16"/>
                </a:solidFill>
                <a:effectLst/>
                <a:latin typeface="Consolas" panose="020B0609020204030204" pitchFamily="49" charset="0"/>
              </a:rPr>
              <a:t>php</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200" dirty="0">
              <a:solidFill>
                <a:srgbClr val="657B8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$tabla</a:t>
            </a:r>
            <a:r>
              <a:rPr kumimoji="0" lang="es-ES" altLang="es-ES" sz="1200" b="0" i="0" u="none" strike="noStrike" cap="none" normalizeH="0" baseline="0" dirty="0">
                <a:ln>
                  <a:noFill/>
                </a:ln>
                <a:solidFill>
                  <a:srgbClr val="657B83"/>
                </a:solidFill>
                <a:effectLst/>
                <a:latin typeface="Consolas" panose="020B0609020204030204" pitchFamily="49" charset="0"/>
              </a:rPr>
              <a:t> = </a:t>
            </a:r>
            <a:r>
              <a:rPr kumimoji="0" lang="es-ES" altLang="es-ES" sz="1200" b="0" i="0" u="none" strike="noStrike" cap="none" normalizeH="0" baseline="0" dirty="0">
                <a:ln>
                  <a:noFill/>
                </a:ln>
                <a:solidFill>
                  <a:srgbClr val="859900"/>
                </a:solidFill>
                <a:effectLst/>
                <a:latin typeface="Consolas" panose="020B0609020204030204" pitchFamily="49" charset="0"/>
              </a:rPr>
              <a:t>array</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2AA198"/>
                </a:solidFill>
                <a:effectLst/>
                <a:latin typeface="Consolas" panose="020B0609020204030204" pitchFamily="49" charset="0"/>
              </a:rPr>
              <a:t>"Lagartija"</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2AA198"/>
                </a:solidFill>
                <a:effectLst/>
                <a:latin typeface="Consolas" panose="020B0609020204030204" pitchFamily="49" charset="0"/>
              </a:rPr>
              <a:t>"Araña"</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2AA198"/>
                </a:solidFill>
                <a:effectLst/>
                <a:latin typeface="Consolas" panose="020B0609020204030204" pitchFamily="49" charset="0"/>
              </a:rPr>
              <a:t>"Perro"</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2AA198"/>
                </a:solidFill>
                <a:effectLst/>
                <a:latin typeface="Consolas" panose="020B0609020204030204" pitchFamily="49" charset="0"/>
              </a:rPr>
              <a:t>"Gato"</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2AA198"/>
                </a:solidFill>
                <a:effectLst/>
                <a:latin typeface="Consolas" panose="020B0609020204030204" pitchFamily="49" charset="0"/>
              </a:rPr>
              <a:t>"Ratón"</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$tabla2</a:t>
            </a:r>
            <a:r>
              <a:rPr kumimoji="0" lang="es-ES" altLang="es-ES" sz="1200" b="0" i="0" u="none" strike="noStrike" cap="none" normalizeH="0" baseline="0" dirty="0">
                <a:ln>
                  <a:noFill/>
                </a:ln>
                <a:solidFill>
                  <a:srgbClr val="657B83"/>
                </a:solidFill>
                <a:effectLst/>
                <a:latin typeface="Consolas" panose="020B0609020204030204" pitchFamily="49" charset="0"/>
              </a:rPr>
              <a:t> = </a:t>
            </a:r>
            <a:r>
              <a:rPr kumimoji="0" lang="es-ES" altLang="es-ES" sz="1200" b="0" i="0" u="none" strike="noStrike" cap="none" normalizeH="0" baseline="0" dirty="0">
                <a:ln>
                  <a:noFill/>
                </a:ln>
                <a:solidFill>
                  <a:srgbClr val="859900"/>
                </a:solidFill>
                <a:effectLst/>
                <a:latin typeface="Consolas" panose="020B0609020204030204" pitchFamily="49" charset="0"/>
              </a:rPr>
              <a:t>array</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2AA198"/>
                </a:solidFill>
                <a:effectLst/>
                <a:latin typeface="Consolas" panose="020B0609020204030204" pitchFamily="49" charset="0"/>
              </a:rPr>
              <a:t>"12"</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2AA198"/>
                </a:solidFill>
                <a:effectLst/>
                <a:latin typeface="Consolas" panose="020B0609020204030204" pitchFamily="49" charset="0"/>
              </a:rPr>
              <a:t>"34"</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2AA198"/>
                </a:solidFill>
                <a:effectLst/>
                <a:latin typeface="Consolas" panose="020B0609020204030204" pitchFamily="49" charset="0"/>
              </a:rPr>
              <a:t>"45"</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2AA198"/>
                </a:solidFill>
                <a:effectLst/>
                <a:latin typeface="Consolas" panose="020B0609020204030204" pitchFamily="49" charset="0"/>
              </a:rPr>
              <a:t>"52"</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2AA198"/>
                </a:solidFill>
                <a:effectLst/>
                <a:latin typeface="Consolas" panose="020B0609020204030204" pitchFamily="49" charset="0"/>
              </a:rPr>
              <a:t>"12"</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$tabla3</a:t>
            </a:r>
            <a:r>
              <a:rPr kumimoji="0" lang="es-ES" altLang="es-ES" sz="1200" b="0" i="0" u="none" strike="noStrike" cap="none" normalizeH="0" baseline="0" dirty="0">
                <a:ln>
                  <a:noFill/>
                </a:ln>
                <a:solidFill>
                  <a:srgbClr val="657B83"/>
                </a:solidFill>
                <a:effectLst/>
                <a:latin typeface="Consolas" panose="020B0609020204030204" pitchFamily="49" charset="0"/>
              </a:rPr>
              <a:t> = </a:t>
            </a:r>
            <a:r>
              <a:rPr kumimoji="0" lang="es-ES" altLang="es-ES" sz="1200" b="0" i="0" u="none" strike="noStrike" cap="none" normalizeH="0" baseline="0" dirty="0">
                <a:ln>
                  <a:noFill/>
                </a:ln>
                <a:solidFill>
                  <a:srgbClr val="859900"/>
                </a:solidFill>
                <a:effectLst/>
                <a:latin typeface="Consolas" panose="020B0609020204030204" pitchFamily="49" charset="0"/>
              </a:rPr>
              <a:t>array</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2AA198"/>
                </a:solidFill>
                <a:effectLst/>
                <a:latin typeface="Consolas" panose="020B0609020204030204" pitchFamily="49" charset="0"/>
              </a:rPr>
              <a:t>"Sauce"</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2AA198"/>
                </a:solidFill>
                <a:effectLst/>
                <a:latin typeface="Consolas" panose="020B0609020204030204" pitchFamily="49" charset="0"/>
              </a:rPr>
              <a:t>"Pino"</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2AA198"/>
                </a:solidFill>
                <a:effectLst/>
                <a:latin typeface="Consolas" panose="020B0609020204030204" pitchFamily="49" charset="0"/>
              </a:rPr>
              <a:t>"Naranjo"</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2AA198"/>
                </a:solidFill>
                <a:effectLst/>
                <a:latin typeface="Consolas" panose="020B0609020204030204" pitchFamily="49" charset="0"/>
              </a:rPr>
              <a:t>"Chopo"</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2AA198"/>
                </a:solidFill>
                <a:effectLst/>
                <a:latin typeface="Consolas" panose="020B0609020204030204" pitchFamily="49" charset="0"/>
              </a:rPr>
              <a:t>"Perro"</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2AA198"/>
                </a:solidFill>
                <a:effectLst/>
                <a:latin typeface="Consolas" panose="020B0609020204030204" pitchFamily="49" charset="0"/>
              </a:rPr>
              <a:t>"34"</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200" dirty="0">
              <a:solidFill>
                <a:srgbClr val="657B8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93A1A1"/>
                </a:solidFill>
                <a:effectLst/>
                <a:latin typeface="Consolas" panose="020B0609020204030204" pitchFamily="49" charset="0"/>
              </a:rPr>
              <a:t>//aumentamos el tamaño del array</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$resultado</a:t>
            </a:r>
            <a:r>
              <a:rPr kumimoji="0" lang="es-ES" altLang="es-ES" sz="1200" b="0" i="0" u="none" strike="noStrike" cap="none" normalizeH="0" baseline="0" dirty="0">
                <a:ln>
                  <a:noFill/>
                </a:ln>
                <a:solidFill>
                  <a:srgbClr val="657B83"/>
                </a:solidFill>
                <a:effectLst/>
                <a:latin typeface="Consolas" panose="020B0609020204030204" pitchFamily="49" charset="0"/>
              </a:rPr>
              <a:t> = </a:t>
            </a:r>
            <a:r>
              <a:rPr kumimoji="0" lang="es-ES" altLang="es-ES" sz="1200" b="0" i="0" u="none" strike="noStrike" cap="none" normalizeH="0" baseline="0" dirty="0" err="1">
                <a:ln>
                  <a:noFill/>
                </a:ln>
                <a:solidFill>
                  <a:srgbClr val="B58900"/>
                </a:solidFill>
                <a:effectLst/>
                <a:latin typeface="Consolas" panose="020B0609020204030204" pitchFamily="49" charset="0"/>
              </a:rPr>
              <a:t>array_merge</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CB4B16"/>
                </a:solidFill>
                <a:effectLst/>
                <a:latin typeface="Consolas" panose="020B0609020204030204" pitchFamily="49" charset="0"/>
              </a:rPr>
              <a:t>$tabla</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$tabla2</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$tabla3</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err="1">
                <a:ln>
                  <a:noFill/>
                </a:ln>
                <a:solidFill>
                  <a:srgbClr val="859900"/>
                </a:solidFill>
                <a:effectLst/>
                <a:latin typeface="Consolas" panose="020B0609020204030204" pitchFamily="49" charset="0"/>
              </a:rPr>
              <a:t>foreach</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CB4B16"/>
                </a:solidFill>
                <a:effectLst/>
                <a:latin typeface="Consolas" panose="020B0609020204030204" pitchFamily="49" charset="0"/>
              </a:rPr>
              <a:t>$resultado</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859900"/>
                </a:solidFill>
                <a:effectLst/>
                <a:latin typeface="Consolas" panose="020B0609020204030204" pitchFamily="49" charset="0"/>
              </a:rPr>
              <a:t>as</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$actual</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a:ln>
                  <a:noFill/>
                </a:ln>
                <a:solidFill>
                  <a:srgbClr val="859900"/>
                </a:solidFill>
                <a:effectLst/>
                <a:latin typeface="Consolas" panose="020B0609020204030204" pitchFamily="49" charset="0"/>
              </a:rPr>
              <a:t>echo</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$actual</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2AA198"/>
                </a:solidFill>
                <a:effectLst/>
                <a:latin typeface="Consolas" panose="020B0609020204030204" pitchFamily="49" charset="0"/>
              </a:rPr>
              <a:t>"&lt;</a:t>
            </a:r>
            <a:r>
              <a:rPr kumimoji="0" lang="es-ES" altLang="es-ES" sz="1200" b="0" i="0" u="none" strike="noStrike" cap="none" normalizeH="0" baseline="0" dirty="0" err="1">
                <a:ln>
                  <a:noFill/>
                </a:ln>
                <a:solidFill>
                  <a:srgbClr val="2AA198"/>
                </a:solidFill>
                <a:effectLst/>
                <a:latin typeface="Consolas" panose="020B0609020204030204" pitchFamily="49" charset="0"/>
              </a:rPr>
              <a:t>br</a:t>
            </a:r>
            <a:r>
              <a:rPr kumimoji="0" lang="es-ES" altLang="es-ES" sz="1200" b="0" i="0" u="none" strike="noStrike" cap="none" normalizeH="0" baseline="0" dirty="0">
                <a:ln>
                  <a:noFill/>
                </a:ln>
                <a:solidFill>
                  <a:srgbClr val="2AA198"/>
                </a:solidFill>
                <a:effectLst/>
                <a:latin typeface="Consolas" panose="020B0609020204030204" pitchFamily="49" charset="0"/>
              </a:rPr>
              <a:t>&gt;"</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CB4B16"/>
                </a:solidFill>
                <a:effectLst/>
                <a:latin typeface="Consolas" panose="020B0609020204030204" pitchFamily="49" charset="0"/>
              </a:rPr>
              <a:t>?&gt;</a:t>
            </a:r>
            <a:r>
              <a:rPr kumimoji="0" lang="es-ES" altLang="es-ES" sz="1200" b="0" i="0" u="none" strike="noStrike" cap="none" normalizeH="0" baseline="0" dirty="0">
                <a:ln>
                  <a:noFill/>
                </a:ln>
                <a:solidFill>
                  <a:schemeClr val="tx1"/>
                </a:solidFill>
                <a:effectLst/>
              </a:rPr>
              <a:t> </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0362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07504" y="-158774"/>
            <a:ext cx="8712968" cy="857400"/>
          </a:xfrm>
        </p:spPr>
        <p:txBody>
          <a:bodyPr/>
          <a:lstStyle/>
          <a:p>
            <a:r>
              <a:rPr lang="es-ES" b="0" i="0" dirty="0">
                <a:solidFill>
                  <a:srgbClr val="000000"/>
                </a:solidFill>
                <a:effectLst/>
                <a:latin typeface="Roboto" panose="02000000000000000000" pitchFamily="2" charset="0"/>
              </a:rPr>
              <a:t>Aumentar el tamaño de un array</a:t>
            </a:r>
            <a:endParaRPr lang="es-ES" dirty="0"/>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61510" y="598523"/>
            <a:ext cx="8820980" cy="575148"/>
          </a:xfrm>
        </p:spPr>
        <p:txBody>
          <a:bodyPr/>
          <a:lstStyle/>
          <a:p>
            <a:pPr algn="l"/>
            <a:r>
              <a:rPr lang="es-ES" sz="1600" dirty="0"/>
              <a:t>Una última cosa. También pueden introducirse nuevas casillas en un arreglo por los métodos habituales de asignar las nuevas posiciones en el array a las casillas que necesitemos.</a:t>
            </a:r>
          </a:p>
          <a:p>
            <a:pPr algn="l"/>
            <a:r>
              <a:rPr lang="es-ES" sz="1600" dirty="0"/>
              <a:t>En </a:t>
            </a:r>
            <a:r>
              <a:rPr lang="es-ES" sz="1600" dirty="0" err="1"/>
              <a:t>arrays</a:t>
            </a:r>
            <a:r>
              <a:rPr lang="es-ES" sz="1600" dirty="0"/>
              <a:t> normales se haría así:</a:t>
            </a:r>
          </a:p>
          <a:p>
            <a:pPr algn="l"/>
            <a:endParaRPr lang="es-ES" sz="1600" dirty="0"/>
          </a:p>
          <a:p>
            <a:pPr algn="l"/>
            <a:endParaRPr lang="es-ES" sz="1600" dirty="0"/>
          </a:p>
          <a:p>
            <a:pPr algn="l"/>
            <a:endParaRPr lang="es-ES" sz="1600" dirty="0"/>
          </a:p>
          <a:p>
            <a:pPr marL="114300" indent="0" algn="l">
              <a:buNone/>
            </a:pPr>
            <a:r>
              <a:rPr lang="es-ES" sz="1600" dirty="0"/>
              <a:t>En </a:t>
            </a:r>
            <a:r>
              <a:rPr lang="es-ES" sz="1600" dirty="0" err="1"/>
              <a:t>arrays</a:t>
            </a:r>
            <a:r>
              <a:rPr lang="es-ES" sz="1600" dirty="0"/>
              <a:t> asociativos:</a:t>
            </a:r>
          </a:p>
          <a:p>
            <a:endParaRPr lang="es-ES" sz="1600" b="1" dirty="0"/>
          </a:p>
          <a:p>
            <a:endParaRPr lang="es-ES" sz="1600" b="1" dirty="0"/>
          </a:p>
          <a:p>
            <a:endParaRPr lang="es-ES" sz="1600" b="1" dirty="0"/>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25</a:t>
            </a:fld>
            <a:endParaRPr lang="es-ES" dirty="0"/>
          </a:p>
        </p:txBody>
      </p:sp>
      <p:sp>
        <p:nvSpPr>
          <p:cNvPr id="5" name="Rectangle 1">
            <a:extLst>
              <a:ext uri="{FF2B5EF4-FFF2-40B4-BE49-F238E27FC236}">
                <a16:creationId xmlns:a16="http://schemas.microsoft.com/office/drawing/2014/main" id="{8CE7A68C-1857-2BF6-CDA3-701282E3D919}"/>
              </a:ext>
            </a:extLst>
          </p:cNvPr>
          <p:cNvSpPr>
            <a:spLocks noChangeArrowheads="1"/>
          </p:cNvSpPr>
          <p:nvPr/>
        </p:nvSpPr>
        <p:spPr bwMode="auto">
          <a:xfrm>
            <a:off x="2051468" y="1930968"/>
            <a:ext cx="4825039" cy="652692"/>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$tabla</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859900"/>
                </a:solidFill>
                <a:effectLst/>
                <a:latin typeface="Consolas" panose="020B0609020204030204" pitchFamily="49" charset="0"/>
              </a:rPr>
              <a:t>array</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err="1">
                <a:ln>
                  <a:noFill/>
                </a:ln>
                <a:solidFill>
                  <a:srgbClr val="2AA198"/>
                </a:solidFill>
                <a:effectLst/>
                <a:latin typeface="Consolas" panose="020B0609020204030204" pitchFamily="49" charset="0"/>
              </a:rPr>
              <a:t>Sauce"</a:t>
            </a:r>
            <a:r>
              <a:rPr kumimoji="0" lang="es-ES" altLang="es-ES" sz="1600" b="0" i="0" u="none" strike="noStrike" cap="none" normalizeH="0" baseline="0" dirty="0" err="1">
                <a:ln>
                  <a:noFill/>
                </a:ln>
                <a:solidFill>
                  <a:srgbClr val="586E75"/>
                </a:solidFill>
                <a:effectLst/>
                <a:latin typeface="Consolas" panose="020B0609020204030204" pitchFamily="49" charset="0"/>
              </a:rPr>
              <a:t>,</a:t>
            </a:r>
            <a:r>
              <a:rPr kumimoji="0" lang="es-ES" altLang="es-ES" sz="1600" b="0" i="0" u="none" strike="noStrike" cap="none" normalizeH="0" baseline="0" dirty="0" err="1">
                <a:ln>
                  <a:noFill/>
                </a:ln>
                <a:solidFill>
                  <a:srgbClr val="2AA198"/>
                </a:solidFill>
                <a:effectLst/>
                <a:latin typeface="Consolas" panose="020B0609020204030204" pitchFamily="49" charset="0"/>
              </a:rPr>
              <a:t>"Pino"</a:t>
            </a:r>
            <a:r>
              <a:rPr kumimoji="0" lang="es-ES" altLang="es-ES" sz="1600" b="0" i="0" u="none" strike="noStrike" cap="none" normalizeH="0" baseline="0" dirty="0" err="1">
                <a:ln>
                  <a:noFill/>
                </a:ln>
                <a:solidFill>
                  <a:srgbClr val="586E75"/>
                </a:solidFill>
                <a:effectLst/>
                <a:latin typeface="Consolas" panose="020B0609020204030204" pitchFamily="49" charset="0"/>
              </a:rPr>
              <a:t>,</a:t>
            </a:r>
            <a:r>
              <a:rPr kumimoji="0" lang="es-ES" altLang="es-ES" sz="1600" b="0" i="0" u="none" strike="noStrike" cap="none" normalizeH="0" baseline="0" dirty="0" err="1">
                <a:ln>
                  <a:noFill/>
                </a:ln>
                <a:solidFill>
                  <a:srgbClr val="2AA198"/>
                </a:solidFill>
                <a:effectLst/>
                <a:latin typeface="Consolas" panose="020B0609020204030204" pitchFamily="49" charset="0"/>
              </a:rPr>
              <a:t>"Naranjo</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$tabla</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268BD2"/>
                </a:solidFill>
                <a:effectLst/>
                <a:latin typeface="Consolas" panose="020B0609020204030204" pitchFamily="49" charset="0"/>
              </a:rPr>
              <a:t>3</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a:t>
            </a:r>
            <a:r>
              <a:rPr kumimoji="0" lang="es-ES" altLang="es-ES" sz="1600" b="0" i="0" u="none" strike="noStrike" cap="none" normalizeH="0" baseline="0" dirty="0">
                <a:ln>
                  <a:noFill/>
                </a:ln>
                <a:solidFill>
                  <a:srgbClr val="2AA198"/>
                </a:solidFill>
                <a:effectLst/>
                <a:latin typeface="Consolas" panose="020B0609020204030204" pitchFamily="49" charset="0"/>
              </a:rPr>
              <a:t>"Algarrobo"</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51E92E03-76C6-B023-0C67-B80616C68F0E}"/>
              </a:ext>
            </a:extLst>
          </p:cNvPr>
          <p:cNvSpPr>
            <a:spLocks noChangeArrowheads="1"/>
          </p:cNvSpPr>
          <p:nvPr/>
        </p:nvSpPr>
        <p:spPr bwMode="auto">
          <a:xfrm>
            <a:off x="161510" y="3315873"/>
            <a:ext cx="8976816" cy="652692"/>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a:t>
            </a:r>
            <a:r>
              <a:rPr kumimoji="0" lang="es-ES" altLang="es-ES" sz="1600" b="0" i="0" u="none" strike="noStrike" cap="none" normalizeH="0" baseline="0" dirty="0" err="1">
                <a:ln>
                  <a:noFill/>
                </a:ln>
                <a:solidFill>
                  <a:srgbClr val="CB4B16"/>
                </a:solidFill>
                <a:effectLst/>
                <a:latin typeface="Consolas" panose="020B0609020204030204" pitchFamily="49" charset="0"/>
              </a:rPr>
              <a:t>estadios_futbol</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859900"/>
                </a:solidFill>
                <a:effectLst/>
                <a:latin typeface="Consolas" panose="020B0609020204030204" pitchFamily="49" charset="0"/>
              </a:rPr>
              <a:t>array</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2AA198"/>
                </a:solidFill>
                <a:effectLst/>
                <a:latin typeface="Consolas" panose="020B0609020204030204" pitchFamily="49" charset="0"/>
              </a:rPr>
              <a:t>"Valencia"</a:t>
            </a:r>
            <a:r>
              <a:rPr kumimoji="0" lang="es-ES" altLang="es-ES" sz="1600" b="0" i="0" u="none" strike="noStrike" cap="none" normalizeH="0" baseline="0" dirty="0">
                <a:ln>
                  <a:noFill/>
                </a:ln>
                <a:solidFill>
                  <a:srgbClr val="657B83"/>
                </a:solidFill>
                <a:effectLst/>
                <a:latin typeface="Consolas" panose="020B0609020204030204" pitchFamily="49" charset="0"/>
              </a:rPr>
              <a:t> =&gt; </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err="1">
                <a:ln>
                  <a:noFill/>
                </a:ln>
                <a:solidFill>
                  <a:srgbClr val="2AA198"/>
                </a:solidFill>
                <a:effectLst/>
                <a:latin typeface="Consolas" panose="020B0609020204030204" pitchFamily="49" charset="0"/>
              </a:rPr>
              <a:t>Mestalla"</a:t>
            </a:r>
            <a:r>
              <a:rPr kumimoji="0" lang="es-ES" altLang="es-ES" sz="1600" b="0" i="0" u="none" strike="noStrike" cap="none" normalizeH="0" baseline="0" dirty="0" err="1">
                <a:ln>
                  <a:noFill/>
                </a:ln>
                <a:solidFill>
                  <a:srgbClr val="586E75"/>
                </a:solidFill>
                <a:effectLst/>
                <a:latin typeface="Consolas" panose="020B0609020204030204" pitchFamily="49" charset="0"/>
              </a:rPr>
              <a:t>,</a:t>
            </a:r>
            <a:r>
              <a:rPr kumimoji="0" lang="es-ES" altLang="es-ES" sz="1600" b="0" i="0" u="none" strike="noStrike" cap="none" normalizeH="0" baseline="0" dirty="0" err="1">
                <a:ln>
                  <a:noFill/>
                </a:ln>
                <a:solidFill>
                  <a:srgbClr val="2AA198"/>
                </a:solidFill>
                <a:effectLst/>
                <a:latin typeface="Consolas" panose="020B0609020204030204" pitchFamily="49" charset="0"/>
              </a:rPr>
              <a:t>"Real</a:t>
            </a:r>
            <a:r>
              <a:rPr kumimoji="0" lang="es-ES" altLang="es-ES" sz="1600" b="0" i="0" u="none" strike="noStrike" cap="none" normalizeH="0" baseline="0" dirty="0">
                <a:ln>
                  <a:noFill/>
                </a:ln>
                <a:solidFill>
                  <a:srgbClr val="2AA198"/>
                </a:solidFill>
                <a:effectLst/>
                <a:latin typeface="Consolas" panose="020B0609020204030204" pitchFamily="49" charset="0"/>
              </a:rPr>
              <a:t> Sociedad"</a:t>
            </a:r>
            <a:r>
              <a:rPr kumimoji="0" lang="es-ES" altLang="es-ES" sz="1600" b="0" i="0" u="none" strike="noStrike" cap="none" normalizeH="0" baseline="0" dirty="0">
                <a:ln>
                  <a:noFill/>
                </a:ln>
                <a:solidFill>
                  <a:srgbClr val="657B83"/>
                </a:solidFill>
                <a:effectLst/>
                <a:latin typeface="Consolas" panose="020B0609020204030204" pitchFamily="49" charset="0"/>
              </a:rPr>
              <a:t> =&gt; </a:t>
            </a:r>
            <a:r>
              <a:rPr kumimoji="0" lang="es-ES" altLang="es-ES" sz="1600" b="0" i="0" u="none" strike="noStrike" cap="none" normalizeH="0" baseline="0" dirty="0">
                <a:ln>
                  <a:noFill/>
                </a:ln>
                <a:solidFill>
                  <a:srgbClr val="2AA198"/>
                </a:solidFill>
                <a:effectLst/>
                <a:latin typeface="Consolas" panose="020B0609020204030204" pitchFamily="49" charset="0"/>
              </a:rPr>
              <a:t>"Anoeta"</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a:t>
            </a:r>
            <a:r>
              <a:rPr kumimoji="0" lang="es-ES" altLang="es-ES" sz="1600" b="0" i="0" u="none" strike="noStrike" cap="none" normalizeH="0" baseline="0" dirty="0" err="1">
                <a:ln>
                  <a:noFill/>
                </a:ln>
                <a:solidFill>
                  <a:srgbClr val="CB4B16"/>
                </a:solidFill>
                <a:effectLst/>
                <a:latin typeface="Consolas" panose="020B0609020204030204" pitchFamily="49" charset="0"/>
              </a:rPr>
              <a:t>estadios_futbol</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2AA198"/>
                </a:solidFill>
                <a:effectLst/>
                <a:latin typeface="Consolas" panose="020B0609020204030204" pitchFamily="49" charset="0"/>
              </a:rPr>
              <a:t>"Barcelona"</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2AA198"/>
                </a:solidFill>
                <a:effectLst/>
                <a:latin typeface="Consolas" panose="020B0609020204030204" pitchFamily="49" charset="0"/>
              </a:rPr>
              <a:t>"Nou Camp"</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479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7100C31C-9A77-D374-A099-85DC6520A305}"/>
              </a:ext>
            </a:extLst>
          </p:cNvPr>
          <p:cNvSpPr txBox="1"/>
          <p:nvPr/>
        </p:nvSpPr>
        <p:spPr>
          <a:xfrm>
            <a:off x="179512" y="699542"/>
            <a:ext cx="8640960" cy="3970318"/>
          </a:xfrm>
          <a:prstGeom prst="rect">
            <a:avLst/>
          </a:prstGeom>
          <a:noFill/>
        </p:spPr>
        <p:txBody>
          <a:bodyPr wrap="square">
            <a:spAutoFit/>
          </a:bodyPr>
          <a:lstStyle/>
          <a:p>
            <a:r>
              <a:rPr lang="es-ES" sz="1800" dirty="0">
                <a:solidFill>
                  <a:schemeClr val="bg2">
                    <a:lumMod val="50000"/>
                  </a:schemeClr>
                </a:solidFill>
                <a:latin typeface="Calibri" panose="020F0502020204030204" pitchFamily="34" charset="0"/>
                <a:cs typeface="Calibri" panose="020F0502020204030204" pitchFamily="34" charset="0"/>
              </a:rPr>
              <a:t>Un tipo de variable que ya hemos descrito pero puede ser relativamente complicado a asimilar, con respecto a la mayoría, son los </a:t>
            </a:r>
            <a:r>
              <a:rPr lang="es-ES" sz="1800" dirty="0" err="1">
                <a:solidFill>
                  <a:schemeClr val="bg2">
                    <a:lumMod val="50000"/>
                  </a:schemeClr>
                </a:solidFill>
                <a:latin typeface="Calibri" panose="020F0502020204030204" pitchFamily="34" charset="0"/>
                <a:cs typeface="Calibri" panose="020F0502020204030204" pitchFamily="34" charset="0"/>
              </a:rPr>
              <a:t>arrays</a:t>
            </a:r>
            <a:r>
              <a:rPr lang="es-ES" sz="1800" dirty="0">
                <a:solidFill>
                  <a:schemeClr val="bg2">
                    <a:lumMod val="50000"/>
                  </a:schemeClr>
                </a:solidFill>
                <a:latin typeface="Calibri" panose="020F0502020204030204" pitchFamily="34" charset="0"/>
                <a:cs typeface="Calibri" panose="020F0502020204030204" pitchFamily="34" charset="0"/>
              </a:rPr>
              <a:t>. En éste y otra serie de artículos del Manual de PHP vamos a abordar qué son los </a:t>
            </a:r>
            <a:r>
              <a:rPr lang="es-ES" sz="1800" dirty="0" err="1">
                <a:solidFill>
                  <a:schemeClr val="bg2">
                    <a:lumMod val="50000"/>
                  </a:schemeClr>
                </a:solidFill>
                <a:latin typeface="Calibri" panose="020F0502020204030204" pitchFamily="34" charset="0"/>
                <a:cs typeface="Calibri" panose="020F0502020204030204" pitchFamily="34" charset="0"/>
              </a:rPr>
              <a:t>Arrays</a:t>
            </a:r>
            <a:r>
              <a:rPr lang="es-ES" sz="1800" dirty="0">
                <a:solidFill>
                  <a:schemeClr val="bg2">
                    <a:lumMod val="50000"/>
                  </a:schemeClr>
                </a:solidFill>
                <a:latin typeface="Calibri" panose="020F0502020204030204" pitchFamily="34" charset="0"/>
                <a:cs typeface="Calibri" panose="020F0502020204030204" pitchFamily="34" charset="0"/>
              </a:rPr>
              <a:t> y cómo usarlos en el lenguaje PHP.</a:t>
            </a:r>
          </a:p>
          <a:p>
            <a:endParaRPr lang="es-ES" sz="1800" dirty="0">
              <a:solidFill>
                <a:schemeClr val="bg2">
                  <a:lumMod val="50000"/>
                </a:schemeClr>
              </a:solidFill>
              <a:latin typeface="Calibri" panose="020F0502020204030204" pitchFamily="34" charset="0"/>
              <a:cs typeface="Calibri" panose="020F0502020204030204" pitchFamily="34" charset="0"/>
            </a:endParaRPr>
          </a:p>
          <a:p>
            <a:r>
              <a:rPr lang="es-ES" sz="1800" dirty="0">
                <a:solidFill>
                  <a:schemeClr val="bg2">
                    <a:lumMod val="50000"/>
                  </a:schemeClr>
                </a:solidFill>
                <a:latin typeface="Calibri" panose="020F0502020204030204" pitchFamily="34" charset="0"/>
                <a:cs typeface="Calibri" panose="020F0502020204030204" pitchFamily="34" charset="0"/>
              </a:rPr>
              <a:t>Como has podido entender antes, una variable generalmente almacena un dato, ya sea de tipo cadena, numérico, etc. Bueno, pues un array es como una variable capaz de almacenar un conjunto de datos. También los podemos conocer con el nombre de "arreglo", "tabla" o "matriz".</a:t>
            </a:r>
          </a:p>
          <a:p>
            <a:endParaRPr lang="es-ES" sz="1800" dirty="0">
              <a:solidFill>
                <a:schemeClr val="bg2">
                  <a:lumMod val="50000"/>
                </a:schemeClr>
              </a:solidFill>
              <a:latin typeface="Calibri" panose="020F0502020204030204" pitchFamily="34" charset="0"/>
              <a:cs typeface="Calibri" panose="020F0502020204030204" pitchFamily="34" charset="0"/>
            </a:endParaRPr>
          </a:p>
          <a:p>
            <a:r>
              <a:rPr lang="es-ES" sz="1800" dirty="0">
                <a:solidFill>
                  <a:schemeClr val="bg2">
                    <a:lumMod val="50000"/>
                  </a:schemeClr>
                </a:solidFill>
                <a:latin typeface="Calibri" panose="020F0502020204030204" pitchFamily="34" charset="0"/>
                <a:cs typeface="Calibri" panose="020F0502020204030204" pitchFamily="34" charset="0"/>
              </a:rPr>
              <a:t>Dado que en array somos capaces de almacenar varios elementos, es necesario el uso de un índice para poder referirnos a cada uno de ellos. Ese índice a veces se conoce como "clave". Existen en PHP </a:t>
            </a:r>
            <a:r>
              <a:rPr lang="es-ES" sz="1800" dirty="0" err="1">
                <a:solidFill>
                  <a:schemeClr val="bg2">
                    <a:lumMod val="50000"/>
                  </a:schemeClr>
                </a:solidFill>
                <a:latin typeface="Calibri" panose="020F0502020204030204" pitchFamily="34" charset="0"/>
                <a:cs typeface="Calibri" panose="020F0502020204030204" pitchFamily="34" charset="0"/>
              </a:rPr>
              <a:t>arrays</a:t>
            </a:r>
            <a:r>
              <a:rPr lang="es-ES" sz="1800" dirty="0">
                <a:solidFill>
                  <a:schemeClr val="bg2">
                    <a:lumMod val="50000"/>
                  </a:schemeClr>
                </a:solidFill>
                <a:latin typeface="Calibri" panose="020F0502020204030204" pitchFamily="34" charset="0"/>
                <a:cs typeface="Calibri" panose="020F0502020204030204" pitchFamily="34" charset="0"/>
              </a:rPr>
              <a:t> con índices numéricos (los </a:t>
            </a:r>
            <a:r>
              <a:rPr lang="es-ES" sz="1800" dirty="0" err="1">
                <a:solidFill>
                  <a:schemeClr val="bg2">
                    <a:lumMod val="50000"/>
                  </a:schemeClr>
                </a:solidFill>
                <a:latin typeface="Calibri" panose="020F0502020204030204" pitchFamily="34" charset="0"/>
                <a:cs typeface="Calibri" panose="020F0502020204030204" pitchFamily="34" charset="0"/>
              </a:rPr>
              <a:t>arrays</a:t>
            </a:r>
            <a:r>
              <a:rPr lang="es-ES" sz="1800" dirty="0">
                <a:solidFill>
                  <a:schemeClr val="bg2">
                    <a:lumMod val="50000"/>
                  </a:schemeClr>
                </a:solidFill>
                <a:latin typeface="Calibri" panose="020F0502020204030204" pitchFamily="34" charset="0"/>
                <a:cs typeface="Calibri" panose="020F0502020204030204" pitchFamily="34" charset="0"/>
              </a:rPr>
              <a:t> más comunes) y con índices alfanuméricos (también llamados </a:t>
            </a:r>
            <a:r>
              <a:rPr lang="es-ES" sz="1800" dirty="0" err="1">
                <a:solidFill>
                  <a:schemeClr val="bg2">
                    <a:lumMod val="50000"/>
                  </a:schemeClr>
                </a:solidFill>
                <a:latin typeface="Calibri" panose="020F0502020204030204" pitchFamily="34" charset="0"/>
                <a:cs typeface="Calibri" panose="020F0502020204030204" pitchFamily="34" charset="0"/>
              </a:rPr>
              <a:t>arrays</a:t>
            </a:r>
            <a:r>
              <a:rPr lang="es-ES" sz="1800" dirty="0">
                <a:solidFill>
                  <a:schemeClr val="bg2">
                    <a:lumMod val="50000"/>
                  </a:schemeClr>
                </a:solidFill>
                <a:latin typeface="Calibri" panose="020F0502020204030204" pitchFamily="34" charset="0"/>
                <a:cs typeface="Calibri" panose="020F0502020204030204" pitchFamily="34" charset="0"/>
              </a:rPr>
              <a:t> asociativos, muy útiles, pero menos comunes), que veremos también en este artículo.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94913" y="101288"/>
            <a:ext cx="8440510" cy="857400"/>
          </a:xfrm>
        </p:spPr>
        <p:txBody>
          <a:bodyPr/>
          <a:lstStyle/>
          <a:p>
            <a:pPr algn="l"/>
            <a:r>
              <a:rPr lang="es-ES" b="0" i="0" dirty="0" err="1">
                <a:solidFill>
                  <a:srgbClr val="000000"/>
                </a:solidFill>
                <a:effectLst/>
                <a:latin typeface="Roboto" panose="02000000000000000000" pitchFamily="2" charset="0"/>
              </a:rPr>
              <a:t>Arrays</a:t>
            </a:r>
            <a:r>
              <a:rPr lang="es-ES" b="0" i="0" dirty="0">
                <a:solidFill>
                  <a:srgbClr val="000000"/>
                </a:solidFill>
                <a:effectLst/>
                <a:latin typeface="Roboto" panose="02000000000000000000" pitchFamily="2" charset="0"/>
              </a:rPr>
              <a:t> comunes, índices numéricos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4</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215516" y="795600"/>
            <a:ext cx="8712968" cy="3552300"/>
          </a:xfrm>
        </p:spPr>
        <p:txBody>
          <a:bodyPr/>
          <a:lstStyle/>
          <a:p>
            <a:r>
              <a:rPr lang="es-ES" sz="1800" dirty="0"/>
              <a:t>Ejemplo de un array llamado sentido que contenía los distintos sentidos del ser humano:</a:t>
            </a:r>
          </a:p>
          <a:p>
            <a:endParaRPr lang="es-ES" sz="1800" dirty="0"/>
          </a:p>
          <a:p>
            <a:pPr lvl="1"/>
            <a:r>
              <a:rPr lang="pt-BR" sz="1800" dirty="0"/>
              <a:t>$sentido[1]="ver";</a:t>
            </a:r>
          </a:p>
          <a:p>
            <a:pPr lvl="1"/>
            <a:r>
              <a:rPr lang="pt-BR" sz="1800" dirty="0"/>
              <a:t>$sentido[2]="tocar";</a:t>
            </a:r>
          </a:p>
          <a:p>
            <a:pPr lvl="1"/>
            <a:r>
              <a:rPr lang="pt-BR" sz="1800" dirty="0"/>
              <a:t>$sentido[3]="</a:t>
            </a:r>
            <a:r>
              <a:rPr lang="pt-BR" sz="1800" dirty="0" err="1"/>
              <a:t>oir</a:t>
            </a:r>
            <a:r>
              <a:rPr lang="pt-BR" sz="1800" dirty="0"/>
              <a:t>";</a:t>
            </a:r>
          </a:p>
          <a:p>
            <a:pPr lvl="1"/>
            <a:r>
              <a:rPr lang="pt-BR" sz="1800" dirty="0"/>
              <a:t>$sentido[4]="</a:t>
            </a:r>
            <a:r>
              <a:rPr lang="pt-BR" sz="1800" dirty="0" err="1"/>
              <a:t>gustar</a:t>
            </a:r>
            <a:r>
              <a:rPr lang="pt-BR" sz="1800" dirty="0"/>
              <a:t>";</a:t>
            </a:r>
          </a:p>
          <a:p>
            <a:pPr lvl="1"/>
            <a:r>
              <a:rPr lang="pt-BR" sz="1800" dirty="0"/>
              <a:t>$sentido[5]="</a:t>
            </a:r>
            <a:r>
              <a:rPr lang="pt-BR" sz="1800" dirty="0" err="1"/>
              <a:t>oler</a:t>
            </a:r>
            <a:r>
              <a:rPr lang="pt-BR" sz="1800" dirty="0"/>
              <a:t>";</a:t>
            </a:r>
          </a:p>
          <a:p>
            <a:endParaRPr lang="pt-BR" sz="1800" dirty="0"/>
          </a:p>
          <a:p>
            <a:r>
              <a:rPr lang="es-ES" sz="1800" dirty="0"/>
              <a:t>En este caso este array cataloga sus elementos, comúnmente llamados valores, por números. Los números del 1 al 5 son por lo tanto las claves y los sentidos ("tocar", "</a:t>
            </a:r>
            <a:r>
              <a:rPr lang="es-ES" sz="1800" dirty="0" err="1"/>
              <a:t>oir</a:t>
            </a:r>
            <a:r>
              <a:rPr lang="es-ES" sz="1800" dirty="0"/>
              <a:t>"...) son los valores asociados.</a:t>
            </a:r>
          </a:p>
        </p:txBody>
      </p:sp>
    </p:spTree>
    <p:extLst>
      <p:ext uri="{BB962C8B-B14F-4D97-AF65-F5344CB8AC3E}">
        <p14:creationId xmlns:p14="http://schemas.microsoft.com/office/powerpoint/2010/main" val="814954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539552" y="0"/>
            <a:ext cx="8388932" cy="857400"/>
          </a:xfrm>
        </p:spPr>
        <p:txBody>
          <a:bodyPr/>
          <a:lstStyle/>
          <a:p>
            <a:pPr algn="l"/>
            <a:r>
              <a:rPr lang="es-ES" b="0" i="0" dirty="0" err="1">
                <a:solidFill>
                  <a:srgbClr val="000000"/>
                </a:solidFill>
                <a:effectLst/>
                <a:latin typeface="Roboto" panose="02000000000000000000" pitchFamily="2" charset="0"/>
              </a:rPr>
              <a:t>Arrays</a:t>
            </a:r>
            <a:r>
              <a:rPr lang="es-ES" b="0" i="0" dirty="0">
                <a:solidFill>
                  <a:srgbClr val="000000"/>
                </a:solidFill>
                <a:effectLst/>
                <a:latin typeface="Roboto" panose="02000000000000000000" pitchFamily="2" charset="0"/>
              </a:rPr>
              <a:t> asociativos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5</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215516" y="857400"/>
            <a:ext cx="8712968" cy="3552300"/>
          </a:xfrm>
        </p:spPr>
        <p:txBody>
          <a:bodyPr/>
          <a:lstStyle/>
          <a:p>
            <a:pPr marL="114300" indent="0">
              <a:buNone/>
            </a:pPr>
            <a:r>
              <a:rPr lang="es-ES" sz="1800" dirty="0"/>
              <a:t>Si lo deseamos, es posible emplear nombres (cadenas) para clasificar los elementos del array. Lo único que deberemos hacer es entrecomillar las llaves alfanuméricas y entonces tendremos un array asociativo:</a:t>
            </a:r>
          </a:p>
          <a:p>
            <a:pPr marL="114300" indent="0">
              <a:buNone/>
            </a:pPr>
            <a:endParaRPr lang="es-ES" sz="1800" dirty="0"/>
          </a:p>
          <a:p>
            <a:pPr marL="114300" indent="0">
              <a:buNone/>
            </a:pPr>
            <a:endParaRPr lang="es-ES" sz="1800" dirty="0"/>
          </a:p>
          <a:p>
            <a:pPr marL="114300" indent="0">
              <a:buNone/>
            </a:pPr>
            <a:endParaRPr lang="es-ES" sz="1800" dirty="0"/>
          </a:p>
          <a:p>
            <a:pPr marL="114300" indent="0">
              <a:buNone/>
            </a:pPr>
            <a:r>
              <a:rPr lang="es-ES" sz="1800" dirty="0"/>
              <a:t>Otra forma de definir idénticamente este mismo array y que nos puede ayudar para la creación de </a:t>
            </a:r>
            <a:r>
              <a:rPr lang="es-ES" sz="1800" dirty="0" err="1"/>
              <a:t>arrays</a:t>
            </a:r>
            <a:r>
              <a:rPr lang="es-ES" sz="1800" dirty="0"/>
              <a:t> más complejos es la siguiente sintaxis:</a:t>
            </a:r>
          </a:p>
        </p:txBody>
      </p:sp>
      <p:sp>
        <p:nvSpPr>
          <p:cNvPr id="5" name="Rectangle 2">
            <a:extLst>
              <a:ext uri="{FF2B5EF4-FFF2-40B4-BE49-F238E27FC236}">
                <a16:creationId xmlns:a16="http://schemas.microsoft.com/office/drawing/2014/main" id="{F09E423D-0415-DB18-54A5-4E291DBFCF05}"/>
              </a:ext>
            </a:extLst>
          </p:cNvPr>
          <p:cNvSpPr>
            <a:spLocks noChangeArrowheads="1"/>
          </p:cNvSpPr>
          <p:nvPr/>
        </p:nvSpPr>
        <p:spPr bwMode="auto">
          <a:xfrm>
            <a:off x="530751" y="1923678"/>
            <a:ext cx="3995936" cy="898914"/>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$moneda</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err="1">
                <a:ln>
                  <a:noFill/>
                </a:ln>
                <a:solidFill>
                  <a:srgbClr val="2AA198"/>
                </a:solidFill>
                <a:effectLst/>
                <a:latin typeface="Consolas" panose="020B0609020204030204" pitchFamily="49" charset="0"/>
              </a:rPr>
              <a:t>espana</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a:t>
            </a:r>
            <a:r>
              <a:rPr kumimoji="0" lang="es-ES" altLang="es-ES" sz="1600" b="0" i="0" u="none" strike="noStrike" cap="none" normalizeH="0" baseline="0" dirty="0">
                <a:ln>
                  <a:noFill/>
                </a:ln>
                <a:solidFill>
                  <a:srgbClr val="2AA198"/>
                </a:solidFill>
                <a:effectLst/>
                <a:latin typeface="Consolas" panose="020B0609020204030204" pitchFamily="49" charset="0"/>
              </a:rPr>
              <a:t>"Peseta"</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$moneda</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err="1">
                <a:ln>
                  <a:noFill/>
                </a:ln>
                <a:solidFill>
                  <a:srgbClr val="2AA198"/>
                </a:solidFill>
                <a:effectLst/>
                <a:latin typeface="Consolas" panose="020B0609020204030204" pitchFamily="49" charset="0"/>
              </a:rPr>
              <a:t>francia</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a:t>
            </a:r>
            <a:r>
              <a:rPr kumimoji="0" lang="es-ES" altLang="es-ES" sz="1600" b="0" i="0" u="none" strike="noStrike" cap="none" normalizeH="0" baseline="0" dirty="0">
                <a:ln>
                  <a:noFill/>
                </a:ln>
                <a:solidFill>
                  <a:srgbClr val="2AA198"/>
                </a:solidFill>
                <a:effectLst/>
                <a:latin typeface="Consolas" panose="020B0609020204030204" pitchFamily="49" charset="0"/>
              </a:rPr>
              <a:t>"Franco"</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$moneda</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2AA198"/>
                </a:solidFill>
                <a:effectLst/>
                <a:latin typeface="Consolas" panose="020B0609020204030204" pitchFamily="49" charset="0"/>
              </a:rPr>
              <a:t>"usa"</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err="1">
                <a:ln>
                  <a:noFill/>
                </a:ln>
                <a:solidFill>
                  <a:srgbClr val="2AA198"/>
                </a:solidFill>
                <a:effectLst/>
                <a:latin typeface="Consolas" panose="020B0609020204030204" pitchFamily="49" charset="0"/>
              </a:rPr>
              <a:t>Dolar</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6C511E6-37C0-85D6-A0DD-AF55DC632859}"/>
              </a:ext>
            </a:extLst>
          </p:cNvPr>
          <p:cNvSpPr>
            <a:spLocks noChangeArrowheads="1"/>
          </p:cNvSpPr>
          <p:nvPr/>
        </p:nvSpPr>
        <p:spPr bwMode="auto">
          <a:xfrm>
            <a:off x="75247" y="4082864"/>
            <a:ext cx="9068753" cy="406471"/>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1" i="0" u="none" strike="noStrike" cap="none" normalizeH="0" baseline="0" dirty="0">
                <a:ln>
                  <a:noFill/>
                </a:ln>
                <a:solidFill>
                  <a:srgbClr val="CB4B16"/>
                </a:solidFill>
                <a:effectLst/>
                <a:latin typeface="Consolas" panose="020B0609020204030204" pitchFamily="49" charset="0"/>
              </a:rPr>
              <a:t>&lt;?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CB4B16"/>
                </a:solidFill>
                <a:effectLst/>
                <a:latin typeface="Consolas" panose="020B0609020204030204" pitchFamily="49" charset="0"/>
              </a:rPr>
              <a:t>$moneda</a:t>
            </a:r>
            <a:r>
              <a:rPr kumimoji="0" lang="es-ES" altLang="es-ES" sz="1600" b="0" i="0" u="none" strike="noStrike" cap="none" normalizeH="0" baseline="0" dirty="0">
                <a:ln>
                  <a:noFill/>
                </a:ln>
                <a:solidFill>
                  <a:srgbClr val="657B83"/>
                </a:solidFill>
                <a:effectLst/>
                <a:latin typeface="Consolas" panose="020B0609020204030204" pitchFamily="49" charset="0"/>
              </a:rPr>
              <a:t>=</a:t>
            </a:r>
            <a:r>
              <a:rPr kumimoji="0" lang="es-ES" altLang="es-ES" sz="1600" b="0" i="0" u="none" strike="noStrike" cap="none" normalizeH="0" baseline="0" dirty="0">
                <a:ln>
                  <a:noFill/>
                </a:ln>
                <a:solidFill>
                  <a:srgbClr val="859900"/>
                </a:solidFill>
                <a:effectLst/>
                <a:latin typeface="Consolas" panose="020B0609020204030204" pitchFamily="49" charset="0"/>
              </a:rPr>
              <a:t>array</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err="1">
                <a:ln>
                  <a:noFill/>
                </a:ln>
                <a:solidFill>
                  <a:srgbClr val="2AA198"/>
                </a:solidFill>
                <a:effectLst/>
                <a:latin typeface="Consolas" panose="020B0609020204030204" pitchFamily="49" charset="0"/>
              </a:rPr>
              <a:t>espana</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=&gt; </a:t>
            </a:r>
            <a:r>
              <a:rPr kumimoji="0" lang="es-ES" altLang="es-ES" sz="1600" b="0" i="0" u="none" strike="noStrike" cap="none" normalizeH="0" baseline="0" dirty="0">
                <a:ln>
                  <a:noFill/>
                </a:ln>
                <a:solidFill>
                  <a:srgbClr val="2AA198"/>
                </a:solidFill>
                <a:effectLst/>
                <a:latin typeface="Consolas" panose="020B0609020204030204" pitchFamily="49" charset="0"/>
              </a:rPr>
              <a:t>"Peseta"</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err="1">
                <a:ln>
                  <a:noFill/>
                </a:ln>
                <a:solidFill>
                  <a:srgbClr val="2AA198"/>
                </a:solidFill>
                <a:effectLst/>
                <a:latin typeface="Consolas" panose="020B0609020204030204" pitchFamily="49" charset="0"/>
              </a:rPr>
              <a:t>francia</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=&gt; </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err="1">
                <a:ln>
                  <a:noFill/>
                </a:ln>
                <a:solidFill>
                  <a:srgbClr val="2AA198"/>
                </a:solidFill>
                <a:effectLst/>
                <a:latin typeface="Consolas" panose="020B0609020204030204" pitchFamily="49" charset="0"/>
              </a:rPr>
              <a:t>Franco"</a:t>
            </a:r>
            <a:r>
              <a:rPr kumimoji="0" lang="es-ES" altLang="es-ES" sz="1600" b="0" i="0" u="none" strike="noStrike" cap="none" normalizeH="0" baseline="0" dirty="0" err="1">
                <a:ln>
                  <a:noFill/>
                </a:ln>
                <a:solidFill>
                  <a:srgbClr val="586E75"/>
                </a:solidFill>
                <a:effectLst/>
                <a:latin typeface="Consolas" panose="020B0609020204030204" pitchFamily="49" charset="0"/>
              </a:rPr>
              <a:t>,</a:t>
            </a:r>
            <a:r>
              <a:rPr kumimoji="0" lang="es-ES" altLang="es-ES" sz="1600" b="0" i="0" u="none" strike="noStrike" cap="none" normalizeH="0" baseline="0" dirty="0" err="1">
                <a:ln>
                  <a:noFill/>
                </a:ln>
                <a:solidFill>
                  <a:srgbClr val="2AA198"/>
                </a:solidFill>
                <a:effectLst/>
                <a:latin typeface="Consolas" panose="020B0609020204030204" pitchFamily="49" charset="0"/>
              </a:rPr>
              <a:t>"usa</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=&gt; </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err="1">
                <a:ln>
                  <a:noFill/>
                </a:ln>
                <a:solidFill>
                  <a:srgbClr val="2AA198"/>
                </a:solidFill>
                <a:effectLst/>
                <a:latin typeface="Consolas" panose="020B0609020204030204" pitchFamily="49" charset="0"/>
              </a:rPr>
              <a:t>Dolar</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1" i="0" u="none" strike="noStrike" cap="none" normalizeH="0" baseline="0" dirty="0">
                <a:ln>
                  <a:noFill/>
                </a:ln>
                <a:solidFill>
                  <a:srgbClr val="CB4B16"/>
                </a:solidFill>
                <a:effectLst/>
                <a:latin typeface="Consolas" panose="020B0609020204030204" pitchFamily="49" charset="0"/>
              </a:rPr>
              <a:t>?&gt;</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348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323528" y="181041"/>
            <a:ext cx="8712968" cy="857400"/>
          </a:xfrm>
        </p:spPr>
        <p:txBody>
          <a:bodyPr/>
          <a:lstStyle/>
          <a:p>
            <a:pPr algn="l"/>
            <a:r>
              <a:rPr lang="es-ES" b="0" i="0" dirty="0" err="1">
                <a:solidFill>
                  <a:srgbClr val="000000"/>
                </a:solidFill>
                <a:effectLst/>
                <a:latin typeface="Roboto" panose="02000000000000000000" pitchFamily="2" charset="0"/>
              </a:rPr>
              <a:t>Arrays</a:t>
            </a:r>
            <a:r>
              <a:rPr lang="es-ES" b="0" i="0" dirty="0">
                <a:solidFill>
                  <a:srgbClr val="000000"/>
                </a:solidFill>
                <a:effectLst/>
                <a:latin typeface="Roboto" panose="02000000000000000000" pitchFamily="2" charset="0"/>
              </a:rPr>
              <a:t> multidimensionales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6</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22149" y="1016825"/>
            <a:ext cx="8640960" cy="3552300"/>
          </a:xfrm>
        </p:spPr>
        <p:txBody>
          <a:bodyPr/>
          <a:lstStyle/>
          <a:p>
            <a:r>
              <a:rPr lang="es-ES" sz="1600" dirty="0"/>
              <a:t>Una forma muy practica de almacenar datos es mediante la creación de </a:t>
            </a:r>
            <a:r>
              <a:rPr lang="es-ES" sz="1600" dirty="0" err="1"/>
              <a:t>arrays</a:t>
            </a:r>
            <a:r>
              <a:rPr lang="es-ES" sz="1600" dirty="0"/>
              <a:t> multidimensionales (tablas o matrices con más de una dimensión). </a:t>
            </a:r>
          </a:p>
          <a:p>
            <a:r>
              <a:rPr lang="es-ES" sz="1600" dirty="0"/>
              <a:t>Pongamos el ejemplo siguiente: </a:t>
            </a:r>
          </a:p>
          <a:p>
            <a:endParaRPr lang="es-ES" sz="1600" dirty="0"/>
          </a:p>
          <a:p>
            <a:r>
              <a:rPr lang="es-ES" sz="1600" dirty="0"/>
              <a:t>Queremos almacenar dentro de una misma tabla el nombre, moneda y lengua hablada en cada país. </a:t>
            </a:r>
          </a:p>
          <a:p>
            <a:endParaRPr lang="es-ES" sz="1600" dirty="0"/>
          </a:p>
          <a:p>
            <a:r>
              <a:rPr lang="es-ES" sz="1600" dirty="0"/>
              <a:t>Para hacerlo podemos emplear un array llamado país que vendrá definido por estas tres características (claves). Para crearlo, deberíamos escribir una expresión del mismo tipo que la vista anteriormente en la que meteremos una array dentro del otro. Este proceso de incluir una </a:t>
            </a:r>
            <a:r>
              <a:rPr lang="es-ES" sz="1600" dirty="0" err="1"/>
              <a:t>instruccion</a:t>
            </a:r>
            <a:r>
              <a:rPr lang="es-ES" sz="1600" dirty="0"/>
              <a:t> dentro de otra se llama anidar y es muy corriente en programación:</a:t>
            </a:r>
          </a:p>
          <a:p>
            <a:endParaRPr lang="es-ES" sz="1600" dirty="0"/>
          </a:p>
        </p:txBody>
      </p:sp>
    </p:spTree>
    <p:extLst>
      <p:ext uri="{BB962C8B-B14F-4D97-AF65-F5344CB8AC3E}">
        <p14:creationId xmlns:p14="http://schemas.microsoft.com/office/powerpoint/2010/main" val="829502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72252" y="-135138"/>
            <a:ext cx="8496944" cy="857400"/>
          </a:xfrm>
        </p:spPr>
        <p:txBody>
          <a:bodyPr/>
          <a:lstStyle/>
          <a:p>
            <a:pPr algn="l"/>
            <a:r>
              <a:rPr lang="es-ES" b="0" i="0" dirty="0" err="1">
                <a:solidFill>
                  <a:srgbClr val="000000"/>
                </a:solidFill>
                <a:effectLst/>
                <a:latin typeface="Roboto" panose="02000000000000000000" pitchFamily="2" charset="0"/>
              </a:rPr>
              <a:t>Arrays</a:t>
            </a:r>
            <a:r>
              <a:rPr lang="es-ES" b="0" i="0" dirty="0">
                <a:solidFill>
                  <a:srgbClr val="000000"/>
                </a:solidFill>
                <a:effectLst/>
                <a:latin typeface="Roboto" panose="02000000000000000000" pitchFamily="2" charset="0"/>
              </a:rPr>
              <a:t> multidimensionales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7</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64240" y="722262"/>
            <a:ext cx="8712968" cy="3552300"/>
          </a:xfrm>
        </p:spPr>
        <p:txBody>
          <a:bodyPr numCol="2"/>
          <a:lstStyle/>
          <a:p>
            <a:pPr marL="114300" indent="0">
              <a:buNone/>
            </a:pPr>
            <a:r>
              <a:rPr lang="es-ES" sz="1600" dirty="0"/>
              <a:t>&lt;?</a:t>
            </a:r>
          </a:p>
          <a:p>
            <a:pPr marL="114300" indent="0">
              <a:buNone/>
            </a:pPr>
            <a:r>
              <a:rPr lang="es-ES" sz="1600" dirty="0"/>
              <a:t>$</a:t>
            </a:r>
            <a:r>
              <a:rPr lang="es-ES" sz="1600" dirty="0" err="1"/>
              <a:t>pais</a:t>
            </a:r>
            <a:r>
              <a:rPr lang="es-ES" sz="1600" dirty="0"/>
              <a:t>=array</a:t>
            </a:r>
          </a:p>
          <a:p>
            <a:pPr marL="114300" indent="0">
              <a:buNone/>
            </a:pPr>
            <a:r>
              <a:rPr lang="es-ES" sz="1600" dirty="0"/>
              <a:t>(</a:t>
            </a:r>
          </a:p>
          <a:p>
            <a:pPr marL="114300" indent="0">
              <a:buNone/>
            </a:pPr>
            <a:r>
              <a:rPr lang="es-ES" sz="1600" dirty="0"/>
              <a:t>"</a:t>
            </a:r>
            <a:r>
              <a:rPr lang="es-ES" sz="1600" dirty="0" err="1"/>
              <a:t>espana</a:t>
            </a:r>
            <a:r>
              <a:rPr lang="es-ES" sz="1600" dirty="0"/>
              <a:t>" =&gt;array</a:t>
            </a:r>
          </a:p>
          <a:p>
            <a:pPr marL="114300" indent="0">
              <a:buNone/>
            </a:pPr>
            <a:r>
              <a:rPr lang="es-ES" sz="1600" dirty="0"/>
              <a:t>   (</a:t>
            </a:r>
          </a:p>
          <a:p>
            <a:pPr marL="114300" indent="0">
              <a:buNone/>
            </a:pPr>
            <a:r>
              <a:rPr lang="es-ES" sz="1600" dirty="0"/>
              <a:t>   "nombre"=&gt;"España",</a:t>
            </a:r>
          </a:p>
          <a:p>
            <a:pPr marL="114300" indent="0">
              <a:buNone/>
            </a:pPr>
            <a:r>
              <a:rPr lang="es-ES" sz="1600" dirty="0"/>
              <a:t>   "lengua"=&gt;"Castellano",</a:t>
            </a:r>
          </a:p>
          <a:p>
            <a:pPr marL="114300" indent="0">
              <a:buNone/>
            </a:pPr>
            <a:r>
              <a:rPr lang="es-ES" sz="1600" dirty="0"/>
              <a:t>   "moneda"=&gt;"Peseta"</a:t>
            </a:r>
          </a:p>
          <a:p>
            <a:pPr marL="114300" indent="0">
              <a:buNone/>
            </a:pPr>
            <a:r>
              <a:rPr lang="es-ES" sz="1600" dirty="0"/>
              <a:t>   ),</a:t>
            </a:r>
          </a:p>
          <a:p>
            <a:pPr marL="114300" indent="0">
              <a:buNone/>
            </a:pPr>
            <a:r>
              <a:rPr lang="es-ES" sz="1600" dirty="0"/>
              <a:t>"</a:t>
            </a:r>
            <a:r>
              <a:rPr lang="es-ES" sz="1600" dirty="0" err="1"/>
              <a:t>francia</a:t>
            </a:r>
            <a:r>
              <a:rPr lang="es-ES" sz="1600" dirty="0"/>
              <a:t>" =&gt;array</a:t>
            </a:r>
          </a:p>
          <a:p>
            <a:pPr marL="114300" indent="0">
              <a:buNone/>
            </a:pPr>
            <a:r>
              <a:rPr lang="es-ES" sz="1600" dirty="0"/>
              <a:t>   (</a:t>
            </a:r>
          </a:p>
          <a:p>
            <a:pPr marL="114300" indent="0">
              <a:buNone/>
            </a:pPr>
            <a:r>
              <a:rPr lang="es-ES" sz="1600" dirty="0"/>
              <a:t>   "nombre"=&gt;"Francia",</a:t>
            </a:r>
          </a:p>
          <a:p>
            <a:pPr marL="114300" indent="0">
              <a:buNone/>
            </a:pPr>
            <a:r>
              <a:rPr lang="es-ES" sz="1600" dirty="0"/>
              <a:t>   "lengua"=&gt;"Francés",</a:t>
            </a:r>
          </a:p>
          <a:p>
            <a:pPr marL="114300" indent="0">
              <a:buNone/>
            </a:pPr>
            <a:r>
              <a:rPr lang="es-ES" sz="1600" dirty="0"/>
              <a:t>   "moneda"=&gt;"Franco"</a:t>
            </a:r>
          </a:p>
          <a:p>
            <a:pPr marL="114300" indent="0">
              <a:buNone/>
            </a:pPr>
            <a:r>
              <a:rPr lang="es-ES" sz="1600" dirty="0"/>
              <a:t>   )</a:t>
            </a:r>
          </a:p>
          <a:p>
            <a:pPr marL="114300" indent="0">
              <a:buNone/>
            </a:pPr>
            <a:r>
              <a:rPr lang="es-ES" sz="1600" dirty="0"/>
              <a:t>);</a:t>
            </a:r>
          </a:p>
          <a:p>
            <a:pPr marL="114300" indent="0">
              <a:buNone/>
            </a:pPr>
            <a:r>
              <a:rPr lang="es-ES" sz="1600" dirty="0"/>
              <a:t>echo $</a:t>
            </a:r>
            <a:r>
              <a:rPr lang="es-ES" sz="1600" dirty="0" err="1"/>
              <a:t>pais</a:t>
            </a:r>
            <a:r>
              <a:rPr lang="es-ES" sz="1600" dirty="0"/>
              <a:t>["</a:t>
            </a:r>
            <a:r>
              <a:rPr lang="es-ES" sz="1600" dirty="0" err="1"/>
              <a:t>espana</a:t>
            </a:r>
            <a:r>
              <a:rPr lang="es-ES" sz="1600" dirty="0"/>
              <a:t>"]["moneda"] //Saca en pantalla: "Peseta"</a:t>
            </a:r>
          </a:p>
          <a:p>
            <a:pPr marL="114300" indent="0">
              <a:buNone/>
            </a:pPr>
            <a:r>
              <a:rPr lang="es-ES" sz="1600" dirty="0"/>
              <a:t>?&gt;</a:t>
            </a:r>
            <a:endParaRPr lang="es-ES" sz="1400" dirty="0"/>
          </a:p>
        </p:txBody>
      </p:sp>
    </p:spTree>
    <p:extLst>
      <p:ext uri="{BB962C8B-B14F-4D97-AF65-F5344CB8AC3E}">
        <p14:creationId xmlns:p14="http://schemas.microsoft.com/office/powerpoint/2010/main" val="279470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323528" y="51470"/>
            <a:ext cx="8496944" cy="857400"/>
          </a:xfrm>
        </p:spPr>
        <p:txBody>
          <a:bodyPr/>
          <a:lstStyle/>
          <a:p>
            <a:pPr algn="l"/>
            <a:r>
              <a:rPr lang="es-ES" b="0" i="0" dirty="0" err="1">
                <a:solidFill>
                  <a:srgbClr val="000000"/>
                </a:solidFill>
                <a:effectLst/>
                <a:latin typeface="Roboto" panose="02000000000000000000" pitchFamily="2" charset="0"/>
              </a:rPr>
              <a:t>Arrays</a:t>
            </a:r>
            <a:r>
              <a:rPr lang="es-ES" b="0" i="0" dirty="0">
                <a:solidFill>
                  <a:srgbClr val="000000"/>
                </a:solidFill>
                <a:effectLst/>
                <a:latin typeface="Roboto" panose="02000000000000000000" pitchFamily="2" charset="0"/>
              </a:rPr>
              <a:t> multidimensionales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8</a:t>
            </a:fld>
            <a:endParaRPr lang="es-ES" dirty="0"/>
          </a:p>
        </p:txBody>
      </p:sp>
      <p:sp>
        <p:nvSpPr>
          <p:cNvPr id="12" name="CuadroTexto 11">
            <a:extLst>
              <a:ext uri="{FF2B5EF4-FFF2-40B4-BE49-F238E27FC236}">
                <a16:creationId xmlns:a16="http://schemas.microsoft.com/office/drawing/2014/main" id="{970C48E1-56EE-208B-8B19-5584C688C71D}"/>
              </a:ext>
            </a:extLst>
          </p:cNvPr>
          <p:cNvSpPr txBox="1"/>
          <p:nvPr/>
        </p:nvSpPr>
        <p:spPr>
          <a:xfrm>
            <a:off x="179512" y="1099720"/>
            <a:ext cx="8784976" cy="3539430"/>
          </a:xfrm>
          <a:prstGeom prst="rect">
            <a:avLst/>
          </a:prstGeom>
          <a:noFill/>
        </p:spPr>
        <p:txBody>
          <a:bodyPr wrap="square">
            <a:spAutoFit/>
          </a:bodyPr>
          <a:lstStyle/>
          <a:p>
            <a:r>
              <a:rPr lang="es-ES" sz="1600" dirty="0">
                <a:solidFill>
                  <a:schemeClr val="dk1"/>
                </a:solidFill>
                <a:latin typeface="Lato"/>
                <a:ea typeface="Lato"/>
                <a:cs typeface="Lato"/>
                <a:sym typeface="Lato"/>
              </a:rPr>
              <a:t>Antes de entrar en el detalle de este pequeño script, comentemos algunos puntos referentes a la sintaxis.</a:t>
            </a:r>
          </a:p>
          <a:p>
            <a:endParaRPr lang="es-ES" sz="1600" dirty="0">
              <a:solidFill>
                <a:schemeClr val="dk1"/>
              </a:solidFill>
              <a:latin typeface="Lato"/>
              <a:ea typeface="Lato"/>
              <a:cs typeface="Lato"/>
              <a:sym typeface="Lato"/>
            </a:endParaRPr>
          </a:p>
          <a:p>
            <a:r>
              <a:rPr lang="es-ES" sz="1600" dirty="0">
                <a:solidFill>
                  <a:schemeClr val="dk1"/>
                </a:solidFill>
                <a:latin typeface="Lato"/>
                <a:ea typeface="Lato"/>
                <a:cs typeface="Lato"/>
                <a:sym typeface="Lato"/>
              </a:rPr>
              <a:t>Como puede verse, en esta secuencia de script, no hemos introducido punto y coma ";" al final de cada línea. </a:t>
            </a:r>
          </a:p>
          <a:p>
            <a:endParaRPr lang="es-ES" sz="1600" dirty="0">
              <a:solidFill>
                <a:schemeClr val="dk1"/>
              </a:solidFill>
              <a:latin typeface="Lato"/>
              <a:ea typeface="Lato"/>
              <a:cs typeface="Lato"/>
              <a:sym typeface="Lato"/>
            </a:endParaRPr>
          </a:p>
          <a:p>
            <a:r>
              <a:rPr lang="es-ES" sz="1600" dirty="0">
                <a:solidFill>
                  <a:schemeClr val="dk1"/>
                </a:solidFill>
                <a:latin typeface="Lato"/>
                <a:ea typeface="Lato"/>
                <a:cs typeface="Lato"/>
                <a:sym typeface="Lato"/>
              </a:rPr>
              <a:t>Esto es simplemente debido a que lo que hemos escrito puede ser considerado como una sola instrucción. </a:t>
            </a:r>
          </a:p>
          <a:p>
            <a:endParaRPr lang="es-ES" sz="1600" dirty="0">
              <a:solidFill>
                <a:schemeClr val="dk1"/>
              </a:solidFill>
              <a:latin typeface="Lato"/>
              <a:ea typeface="Lato"/>
              <a:cs typeface="Lato"/>
              <a:sym typeface="Lato"/>
            </a:endParaRPr>
          </a:p>
          <a:p>
            <a:r>
              <a:rPr lang="es-ES" sz="1600" dirty="0">
                <a:solidFill>
                  <a:schemeClr val="dk1"/>
                </a:solidFill>
                <a:latin typeface="Lato"/>
                <a:ea typeface="Lato"/>
                <a:cs typeface="Lato"/>
                <a:sym typeface="Lato"/>
              </a:rPr>
              <a:t>En realidad, somos nosotros quienes decidimos cortarla en varias líneas para, así, facilitar su lectura. </a:t>
            </a:r>
          </a:p>
          <a:p>
            <a:endParaRPr lang="es-ES" sz="1600" dirty="0">
              <a:solidFill>
                <a:schemeClr val="dk1"/>
              </a:solidFill>
              <a:latin typeface="Lato"/>
              <a:ea typeface="Lato"/>
              <a:cs typeface="Lato"/>
              <a:sym typeface="Lato"/>
            </a:endParaRPr>
          </a:p>
          <a:p>
            <a:r>
              <a:rPr lang="es-ES" sz="1600" dirty="0">
                <a:solidFill>
                  <a:schemeClr val="dk1"/>
                </a:solidFill>
                <a:latin typeface="Lato"/>
                <a:ea typeface="Lato"/>
                <a:cs typeface="Lato"/>
                <a:sym typeface="Lato"/>
              </a:rPr>
              <a:t>La verdadera instrucción acabaría una vez definido completamente el array y es precisamente ahí donde hemos colocado el único punto y coma.</a:t>
            </a:r>
          </a:p>
        </p:txBody>
      </p:sp>
    </p:spTree>
    <p:extLst>
      <p:ext uri="{BB962C8B-B14F-4D97-AF65-F5344CB8AC3E}">
        <p14:creationId xmlns:p14="http://schemas.microsoft.com/office/powerpoint/2010/main" val="790137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215516" y="0"/>
            <a:ext cx="8712968" cy="857400"/>
          </a:xfrm>
        </p:spPr>
        <p:txBody>
          <a:bodyPr/>
          <a:lstStyle/>
          <a:p>
            <a:pPr algn="l"/>
            <a:r>
              <a:rPr lang="es-ES" b="0" i="0" dirty="0" err="1">
                <a:solidFill>
                  <a:srgbClr val="000000"/>
                </a:solidFill>
                <a:effectLst/>
                <a:latin typeface="Roboto" panose="02000000000000000000" pitchFamily="2" charset="0"/>
              </a:rPr>
              <a:t>Arrays</a:t>
            </a:r>
            <a:r>
              <a:rPr lang="es-ES" b="0" i="0" dirty="0">
                <a:solidFill>
                  <a:srgbClr val="000000"/>
                </a:solidFill>
                <a:effectLst/>
                <a:latin typeface="Roboto" panose="02000000000000000000" pitchFamily="2" charset="0"/>
              </a:rPr>
              <a:t> multidimensionales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9</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43508" y="1131590"/>
            <a:ext cx="8856984" cy="3552300"/>
          </a:xfrm>
        </p:spPr>
        <p:txBody>
          <a:bodyPr/>
          <a:lstStyle/>
          <a:p>
            <a:r>
              <a:rPr lang="es-ES" sz="1600" dirty="0"/>
              <a:t>Por otra parte, podéis observar cómo hemos jugado con el tabulador para separar del lado izquierdo (</a:t>
            </a:r>
            <a:r>
              <a:rPr lang="es-ES" sz="1600" dirty="0" err="1"/>
              <a:t>indentar</a:t>
            </a:r>
            <a:r>
              <a:rPr lang="es-ES" sz="1600" dirty="0"/>
              <a:t>) unas líneas más que otras. </a:t>
            </a:r>
          </a:p>
          <a:p>
            <a:endParaRPr lang="es-ES" sz="1600" dirty="0"/>
          </a:p>
          <a:p>
            <a:r>
              <a:rPr lang="es-ES" sz="1600" dirty="0"/>
              <a:t>Esto también lo hacemos por cuestiones de claridad, ya que nos permite ver qué partes del código están incluidas dentro de otras. </a:t>
            </a:r>
          </a:p>
          <a:p>
            <a:endParaRPr lang="es-ES" sz="1600" dirty="0"/>
          </a:p>
          <a:p>
            <a:r>
              <a:rPr lang="es-ES" sz="1600" dirty="0"/>
              <a:t>Es importante acostumbrarse a escribir de esta forma del mismo modo que a introducir los comentarios ya que la claridad de los scripts es fundamental a la hora de depurarlos. </a:t>
            </a:r>
          </a:p>
          <a:p>
            <a:endParaRPr lang="es-ES" sz="1600" dirty="0"/>
          </a:p>
          <a:p>
            <a:r>
              <a:rPr lang="es-ES" sz="1600" dirty="0"/>
              <a:t>Un poco de esfuerzo a la hora de crearlos puede ahorrarnos muchas horas a la hora de corregirlos o modificarlos meses más tarde.</a:t>
            </a:r>
            <a:endParaRPr lang="es-ES" sz="1500" i="1" dirty="0"/>
          </a:p>
        </p:txBody>
      </p:sp>
    </p:spTree>
    <p:extLst>
      <p:ext uri="{BB962C8B-B14F-4D97-AF65-F5344CB8AC3E}">
        <p14:creationId xmlns:p14="http://schemas.microsoft.com/office/powerpoint/2010/main" val="1886750688"/>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0EBF90037FD864DA4180022578B173A" ma:contentTypeVersion="15" ma:contentTypeDescription="Crear nuevo documento." ma:contentTypeScope="" ma:versionID="afd95147e9da4e87979d49258960e202">
  <xsd:schema xmlns:xsd="http://www.w3.org/2001/XMLSchema" xmlns:xs="http://www.w3.org/2001/XMLSchema" xmlns:p="http://schemas.microsoft.com/office/2006/metadata/properties" xmlns:ns3="cddffda1-743c-4ef1-b61a-94d8ea38e423" xmlns:ns4="b238f60b-93df-48e1-afe7-e53c24212f34" targetNamespace="http://schemas.microsoft.com/office/2006/metadata/properties" ma:root="true" ma:fieldsID="7f3fe03f09ac6bc6c1889a2b68a2ffb6" ns3:_="" ns4:_="">
    <xsd:import namespace="cddffda1-743c-4ef1-b61a-94d8ea38e423"/>
    <xsd:import namespace="b238f60b-93df-48e1-afe7-e53c24212f3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SystemTags" minOccurs="0"/>
                <xsd:element ref="ns3:MediaServiceSearchPropertie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ffda1-743c-4ef1-b61a-94d8ea38e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238f60b-93df-48e1-afe7-e53c24212f34"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ddffda1-743c-4ef1-b61a-94d8ea38e423" xsi:nil="true"/>
  </documentManagement>
</p:properties>
</file>

<file path=customXml/itemProps1.xml><?xml version="1.0" encoding="utf-8"?>
<ds:datastoreItem xmlns:ds="http://schemas.openxmlformats.org/officeDocument/2006/customXml" ds:itemID="{2745F455-6EB5-40B7-A3E0-50EE14FB08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ffda1-743c-4ef1-b61a-94d8ea38e423"/>
    <ds:schemaRef ds:uri="b238f60b-93df-48e1-afe7-e53c24212f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D1C89FA-5EAD-4A51-911E-A1D37E237D4F}">
  <ds:schemaRefs>
    <ds:schemaRef ds:uri="http://schemas.microsoft.com/sharepoint/v3/contenttype/forms"/>
  </ds:schemaRefs>
</ds:datastoreItem>
</file>

<file path=customXml/itemProps3.xml><?xml version="1.0" encoding="utf-8"?>
<ds:datastoreItem xmlns:ds="http://schemas.openxmlformats.org/officeDocument/2006/customXml" ds:itemID="{6A022A93-18F9-43C6-A8BD-F323F2CFB9A8}">
  <ds:schemaRefs>
    <ds:schemaRef ds:uri="http://schemas.microsoft.com/office/infopath/2007/PartnerControls"/>
    <ds:schemaRef ds:uri="http://purl.org/dc/terms/"/>
    <ds:schemaRef ds:uri="http://www.w3.org/XML/1998/namespace"/>
    <ds:schemaRef ds:uri="http://schemas.openxmlformats.org/package/2006/metadata/core-properties"/>
    <ds:schemaRef ds:uri="http://purl.org/dc/elements/1.1/"/>
    <ds:schemaRef ds:uri="http://purl.org/dc/dcmitype/"/>
    <ds:schemaRef ds:uri="cddffda1-743c-4ef1-b61a-94d8ea38e423"/>
    <ds:schemaRef ds:uri="http://schemas.microsoft.com/office/2006/documentManagement/types"/>
    <ds:schemaRef ds:uri="b238f60b-93df-48e1-afe7-e53c24212f34"/>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4595</TotalTime>
  <Words>2471</Words>
  <Application>Microsoft Office PowerPoint</Application>
  <PresentationFormat>Presentación en pantalla (16:9)</PresentationFormat>
  <Paragraphs>266</Paragraphs>
  <Slides>25</Slides>
  <Notes>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25</vt:i4>
      </vt:variant>
    </vt:vector>
  </HeadingPairs>
  <TitlesOfParts>
    <vt:vector size="33" baseType="lpstr">
      <vt:lpstr>Raleway</vt:lpstr>
      <vt:lpstr>Roboto</vt:lpstr>
      <vt:lpstr>Lato</vt:lpstr>
      <vt:lpstr>Arial</vt:lpstr>
      <vt:lpstr>Consolas</vt:lpstr>
      <vt:lpstr>Calibri</vt:lpstr>
      <vt:lpstr>Helvetica Neue</vt:lpstr>
      <vt:lpstr>Antonio template</vt:lpstr>
      <vt:lpstr>Tablas o arrays en PHP</vt:lpstr>
      <vt:lpstr>Licencia</vt:lpstr>
      <vt:lpstr>Presentación de PowerPoint</vt:lpstr>
      <vt:lpstr>Arrays comunes, índices numéricos</vt:lpstr>
      <vt:lpstr>Arrays asociativos</vt:lpstr>
      <vt:lpstr>Arrays multidimensionales</vt:lpstr>
      <vt:lpstr>Arrays multidimensionales</vt:lpstr>
      <vt:lpstr>Arrays multidimensionales</vt:lpstr>
      <vt:lpstr>Arrays multidimensionales</vt:lpstr>
      <vt:lpstr>Funciones de Array en PHP</vt:lpstr>
      <vt:lpstr>Operadores en PHP por tipos de operaciones</vt:lpstr>
      <vt:lpstr>Principales funciones para con arrays en PHP</vt:lpstr>
      <vt:lpstr>Presentación de PowerPoint</vt:lpstr>
      <vt:lpstr>Reducir el tamaño de un array</vt:lpstr>
      <vt:lpstr>Reducir el tamaño de un array</vt:lpstr>
      <vt:lpstr>Reducir el tamaño de un array</vt:lpstr>
      <vt:lpstr>Reducir el tamaño de un array</vt:lpstr>
      <vt:lpstr>Reducir el tamaño de un array</vt:lpstr>
      <vt:lpstr>Presentación de PowerPoint</vt:lpstr>
      <vt:lpstr>Reducir el tamaño de un array</vt:lpstr>
      <vt:lpstr>Aumentar el tamaño de un array</vt:lpstr>
      <vt:lpstr>Aumentar el tamaño de un array</vt:lpstr>
      <vt:lpstr>Aumentar el tamaño de un array</vt:lpstr>
      <vt:lpstr>Aumentar el tamaño de un array</vt:lpstr>
      <vt:lpstr>Aumentar el tamaño de un array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Antonio Pérez</dc:creator>
  <cp:lastModifiedBy>Antonio Francisco Pérez Fernández</cp:lastModifiedBy>
  <cp:revision>52</cp:revision>
  <dcterms:modified xsi:type="dcterms:W3CDTF">2024-08-29T17:13:51Z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0x01010030EBF90037FD864DA4180022578B173A</vt:lpwstr>
  </property>
</Properties>
</file>