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40"/>
  </p:notesMasterIdLst>
  <p:sldIdLst>
    <p:sldId id="475" r:id="rId5"/>
    <p:sldId id="476" r:id="rId6"/>
    <p:sldId id="477" r:id="rId7"/>
    <p:sldId id="461" r:id="rId8"/>
    <p:sldId id="499" r:id="rId9"/>
    <p:sldId id="517" r:id="rId10"/>
    <p:sldId id="500" r:id="rId11"/>
    <p:sldId id="501" r:id="rId12"/>
    <p:sldId id="518" r:id="rId13"/>
    <p:sldId id="519" r:id="rId14"/>
    <p:sldId id="520" r:id="rId15"/>
    <p:sldId id="521" r:id="rId16"/>
    <p:sldId id="502" r:id="rId17"/>
    <p:sldId id="503" r:id="rId18"/>
    <p:sldId id="522" r:id="rId19"/>
    <p:sldId id="523" r:id="rId20"/>
    <p:sldId id="524" r:id="rId21"/>
    <p:sldId id="525" r:id="rId22"/>
    <p:sldId id="504" r:id="rId23"/>
    <p:sldId id="505" r:id="rId24"/>
    <p:sldId id="526" r:id="rId25"/>
    <p:sldId id="506" r:id="rId26"/>
    <p:sldId id="507" r:id="rId27"/>
    <p:sldId id="527" r:id="rId28"/>
    <p:sldId id="508" r:id="rId29"/>
    <p:sldId id="528" r:id="rId30"/>
    <p:sldId id="529" r:id="rId31"/>
    <p:sldId id="509" r:id="rId32"/>
    <p:sldId id="510" r:id="rId33"/>
    <p:sldId id="511" r:id="rId34"/>
    <p:sldId id="530" r:id="rId35"/>
    <p:sldId id="512" r:id="rId36"/>
    <p:sldId id="531" r:id="rId37"/>
    <p:sldId id="513" r:id="rId38"/>
    <p:sldId id="532"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Lato" panose="020F0502020204030203" pitchFamily="34" charset="0"/>
      <p:regular r:id="rId45"/>
      <p:bold r:id="rId46"/>
      <p:italic r:id="rId47"/>
      <p:boldItalic r:id="rId48"/>
    </p:embeddedFont>
    <p:embeddedFont>
      <p:font typeface="Raleway" pitchFamily="2"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9724EF-2B9D-AEBC-9683-C744DBF73D1D}" v="2" dt="2024-08-29T17:08:51.569"/>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1026" name="Picture 2" descr="Fundación San Pablo Andalucía CEU">
            <a:extLst>
              <a:ext uri="{FF2B5EF4-FFF2-40B4-BE49-F238E27FC236}">
                <a16:creationId xmlns:a16="http://schemas.microsoft.com/office/drawing/2014/main" id="{C88EAA9D-894F-750C-8CD9-2396B0CD99A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6926" y="0"/>
            <a:ext cx="1804243" cy="881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F8E4E8B6-4B6B-61EA-C43B-D1536D7DEF8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346926" y="0"/>
            <a:ext cx="1804243" cy="88133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es-ES" sz="4000"/>
              <a:t>Estructuras </a:t>
            </a:r>
            <a:r>
              <a:rPr lang="es-ES" sz="4000" dirty="0"/>
              <a:t>de Control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2" y="572655"/>
            <a:ext cx="8510383" cy="445890"/>
          </a:xfrm>
        </p:spPr>
        <p:txBody>
          <a:bodyPr/>
          <a:lstStyle/>
          <a:p>
            <a:pPr algn="l"/>
            <a:r>
              <a:rPr lang="es-ES" b="1" i="0" dirty="0">
                <a:solidFill>
                  <a:srgbClr val="000000"/>
                </a:solidFill>
                <a:effectLst/>
                <a:latin typeface="Arial" panose="020B0604020202020204" pitchFamily="34" charset="0"/>
              </a:rPr>
              <a:t>Sintaxis de la sentencia </a:t>
            </a:r>
            <a:br>
              <a:rPr lang="es-ES" b="1" i="0" dirty="0">
                <a:solidFill>
                  <a:srgbClr val="000000"/>
                </a:solidFill>
                <a:effectLst/>
                <a:latin typeface="Arial" panose="020B0604020202020204" pitchFamily="34" charset="0"/>
              </a:rPr>
            </a:br>
            <a:r>
              <a:rPr lang="es-ES" b="1" i="0" dirty="0">
                <a:solidFill>
                  <a:srgbClr val="000000"/>
                </a:solidFill>
                <a:effectLst/>
                <a:latin typeface="Arial" panose="020B0604020202020204" pitchFamily="34" charset="0"/>
              </a:rPr>
              <a:t>condicional if ...</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168807"/>
            <a:ext cx="8640960" cy="3552300"/>
          </a:xfrm>
        </p:spPr>
        <p:txBody>
          <a:bodyPr/>
          <a:lstStyle/>
          <a:p>
            <a:pPr marL="114300" indent="0">
              <a:buNone/>
            </a:pPr>
            <a:endParaRPr lang="es-ES" sz="1600" dirty="0"/>
          </a:p>
        </p:txBody>
      </p:sp>
      <p:sp>
        <p:nvSpPr>
          <p:cNvPr id="3" name="Rectangle 1">
            <a:extLst>
              <a:ext uri="{FF2B5EF4-FFF2-40B4-BE49-F238E27FC236}">
                <a16:creationId xmlns:a16="http://schemas.microsoft.com/office/drawing/2014/main" id="{990345E3-9E1E-3746-1B32-8509FCDB6E37}"/>
              </a:ext>
            </a:extLst>
          </p:cNvPr>
          <p:cNvSpPr>
            <a:spLocks noChangeArrowheads="1"/>
          </p:cNvSpPr>
          <p:nvPr/>
        </p:nvSpPr>
        <p:spPr bwMode="auto">
          <a:xfrm>
            <a:off x="395536" y="897510"/>
            <a:ext cx="6453690" cy="207749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&lt;?</a:t>
            </a:r>
            <a:r>
              <a:rPr kumimoji="0" lang="es-ES" altLang="es-ES" sz="1500" b="0" i="0" u="none" strike="noStrike" cap="none" normalizeH="0" baseline="0" dirty="0" err="1">
                <a:ln>
                  <a:noFill/>
                </a:ln>
                <a:solidFill>
                  <a:srgbClr val="569CD6"/>
                </a:solidFill>
                <a:effectLst/>
                <a:latin typeface="Consolas" panose="020B0609020204030204" pitchFamily="49" charset="0"/>
              </a:rPr>
              <a:t>php</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"&lt;h1&gt;Tirada de dado&lt;/h1&gt;\n"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$dado</a:t>
            </a:r>
            <a:r>
              <a:rPr kumimoji="0" lang="es-ES" altLang="es-ES" sz="1500" b="0" i="0" u="none" strike="noStrike" cap="none" normalizeH="0" baseline="0" dirty="0">
                <a:ln>
                  <a:noFill/>
                </a:ln>
                <a:solidFill>
                  <a:srgbClr val="FFFFFF"/>
                </a:solidFill>
                <a:effectLst/>
                <a:latin typeface="Consolas" panose="020B0609020204030204" pitchFamily="49" charset="0"/>
              </a:rPr>
              <a:t> = </a:t>
            </a:r>
            <a:r>
              <a:rPr kumimoji="0" lang="es-ES" altLang="es-ES" sz="1500" b="0" i="0" u="none" strike="noStrike" cap="none" normalizeH="0" baseline="0" dirty="0">
                <a:ln>
                  <a:noFill/>
                </a:ln>
                <a:solidFill>
                  <a:srgbClr val="DCDCAA"/>
                </a:solidFill>
                <a:effectLst/>
                <a:latin typeface="Consolas" panose="020B0609020204030204" pitchFamily="49" charset="0"/>
              </a:rPr>
              <a:t>rand</a:t>
            </a:r>
            <a:r>
              <a:rPr kumimoji="0" lang="es-ES" altLang="es-ES" sz="1500" b="0" i="0" u="none" strike="noStrike" cap="none" normalizeH="0" baseline="0" dirty="0">
                <a:ln>
                  <a:noFill/>
                </a:ln>
                <a:solidFill>
                  <a:srgbClr val="FFFFFF"/>
                </a:solidFill>
                <a:effectLst/>
                <a:latin typeface="Consolas" panose="020B0609020204030204" pitchFamily="49" charset="0"/>
              </a:rPr>
              <a:t>(</a:t>
            </a:r>
            <a:r>
              <a:rPr kumimoji="0" lang="es-ES" altLang="es-ES" sz="1500" b="0" i="0" u="none" strike="noStrike" cap="none" normalizeH="0" baseline="0" dirty="0">
                <a:ln>
                  <a:noFill/>
                </a:ln>
                <a:solidFill>
                  <a:srgbClr val="B5CEA8"/>
                </a:solidFill>
                <a:effectLst/>
                <a:latin typeface="Consolas" panose="020B0609020204030204" pitchFamily="49" charset="0"/>
              </a:rPr>
              <a:t>1</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B5CEA8"/>
                </a:solidFill>
                <a:effectLst/>
                <a:latin typeface="Consolas" panose="020B0609020204030204" pitchFamily="49" charset="0"/>
              </a:rPr>
              <a:t>6</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"&lt;p&gt;Ha sacado un </a:t>
            </a:r>
            <a:r>
              <a:rPr kumimoji="0" lang="es-ES" altLang="es-ES" sz="1500" b="0" i="0" u="none" strike="noStrike" cap="none" normalizeH="0" baseline="0" dirty="0">
                <a:ln>
                  <a:noFill/>
                </a:ln>
                <a:solidFill>
                  <a:srgbClr val="9CDCFE"/>
                </a:solidFill>
                <a:effectLst/>
                <a:latin typeface="Consolas" panose="020B0609020204030204" pitchFamily="49" charset="0"/>
              </a:rPr>
              <a:t>$dado</a:t>
            </a:r>
            <a:r>
              <a:rPr kumimoji="0" lang="es-ES" altLang="es-ES" sz="1500" b="0" i="0" u="none" strike="noStrike" cap="none" normalizeH="0" baseline="0" dirty="0">
                <a:ln>
                  <a:noFill/>
                </a:ln>
                <a:solidFill>
                  <a:srgbClr val="CE9178"/>
                </a:solidFill>
                <a:effectLst/>
                <a:latin typeface="Consolas" panose="020B0609020204030204" pitchFamily="49" charset="0"/>
              </a:rPr>
              <a:t>.&lt;/p&gt;\n"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C586C0"/>
                </a:solidFill>
                <a:effectLst/>
                <a:latin typeface="Consolas" panose="020B0609020204030204" pitchFamily="49" charset="0"/>
              </a:rPr>
              <a:t>if</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$dado</a:t>
            </a:r>
            <a:r>
              <a:rPr kumimoji="0" lang="es-ES" altLang="es-ES" sz="1500" b="0" i="0" u="none" strike="noStrike" cap="none" normalizeH="0" baseline="0" dirty="0">
                <a:ln>
                  <a:noFill/>
                </a:ln>
                <a:solidFill>
                  <a:srgbClr val="FFFFFF"/>
                </a:solidFill>
                <a:effectLst/>
                <a:latin typeface="Consolas" panose="020B0609020204030204" pitchFamily="49" charset="0"/>
              </a:rPr>
              <a:t> == </a:t>
            </a:r>
            <a:r>
              <a:rPr kumimoji="0" lang="es-ES" altLang="es-ES" sz="1500" b="0" i="0" u="none" strike="noStrike" cap="none" normalizeH="0" baseline="0" dirty="0">
                <a:ln>
                  <a:noFill/>
                </a:ln>
                <a:solidFill>
                  <a:srgbClr val="B5CEA8"/>
                </a:solidFill>
                <a:effectLst/>
                <a:latin typeface="Consolas" panose="020B0609020204030204" pitchFamily="49" charset="0"/>
              </a:rPr>
              <a:t>6</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"&lt;p&gt;¡Ha conseguido la máxima puntuación!&lt;/p&gt;\n"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"&lt;p&gt;¡Hasta la próxima!&lt;/p&gt;\n"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?&gt;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E8D0BE7-241C-A981-F366-2D9ECA2FB815}"/>
              </a:ext>
            </a:extLst>
          </p:cNvPr>
          <p:cNvSpPr>
            <a:spLocks noChangeArrowheads="1"/>
          </p:cNvSpPr>
          <p:nvPr/>
        </p:nvSpPr>
        <p:spPr bwMode="auto">
          <a:xfrm>
            <a:off x="255920" y="3386390"/>
            <a:ext cx="4655121"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h1</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Tirada de dado</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h1</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Ha sacado un 6.</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¡Ha conseguido la máxima puntuación!</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¡Hasta la próxima!</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96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3" y="572655"/>
            <a:ext cx="6984776" cy="445890"/>
          </a:xfrm>
        </p:spPr>
        <p:txBody>
          <a:bodyPr/>
          <a:lstStyle/>
          <a:p>
            <a:pPr algn="just"/>
            <a:r>
              <a:rPr lang="es-ES" b="1" i="0" dirty="0">
                <a:solidFill>
                  <a:srgbClr val="000000"/>
                </a:solidFill>
                <a:effectLst/>
                <a:latin typeface="Arial" panose="020B0604020202020204" pitchFamily="34" charset="0"/>
              </a:rPr>
              <a:t>Sintaxis de la sentencia condicional if ... </a:t>
            </a:r>
            <a:r>
              <a:rPr lang="es-ES" b="1" i="0" dirty="0" err="1">
                <a:solidFill>
                  <a:srgbClr val="000000"/>
                </a:solidFill>
                <a:effectLst/>
                <a:latin typeface="Arial" panose="020B0604020202020204" pitchFamily="34" charset="0"/>
              </a:rPr>
              <a:t>else</a:t>
            </a:r>
            <a:r>
              <a:rPr lang="es-ES" b="1" i="0" dirty="0">
                <a:solidFill>
                  <a:srgbClr val="000000"/>
                </a:solidFill>
                <a:effectLst/>
                <a:latin typeface="Arial" panose="020B0604020202020204" pitchFamily="34" charset="0"/>
              </a:rPr>
              <a:t>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168807"/>
            <a:ext cx="8640960" cy="3552300"/>
          </a:xfrm>
        </p:spPr>
        <p:txBody>
          <a:bodyPr/>
          <a:lstStyle/>
          <a:p>
            <a:pPr marL="114300" indent="0">
              <a:buNone/>
            </a:pPr>
            <a:r>
              <a:rPr lang="es-ES" sz="1600" dirty="0"/>
              <a:t>La construcción if se puede ampliar añadiendo la instrucción </a:t>
            </a:r>
            <a:r>
              <a:rPr lang="es-ES" sz="1600" dirty="0" err="1"/>
              <a:t>else</a:t>
            </a:r>
            <a:r>
              <a:rPr lang="es-ES" sz="1600" dirty="0"/>
              <a:t>:</a:t>
            </a:r>
          </a:p>
          <a:p>
            <a:pPr marL="114300" indent="0">
              <a:buNone/>
            </a:pPr>
            <a:endParaRPr lang="es-ES" sz="1600" dirty="0"/>
          </a:p>
        </p:txBody>
      </p:sp>
      <p:sp>
        <p:nvSpPr>
          <p:cNvPr id="3" name="Rectangle 1">
            <a:extLst>
              <a:ext uri="{FF2B5EF4-FFF2-40B4-BE49-F238E27FC236}">
                <a16:creationId xmlns:a16="http://schemas.microsoft.com/office/drawing/2014/main" id="{368E4D72-0DC8-5ED0-1D29-3A5FDF809C02}"/>
              </a:ext>
            </a:extLst>
          </p:cNvPr>
          <p:cNvSpPr>
            <a:spLocks noChangeArrowheads="1"/>
          </p:cNvSpPr>
          <p:nvPr/>
        </p:nvSpPr>
        <p:spPr bwMode="auto">
          <a:xfrm>
            <a:off x="395536" y="1994669"/>
            <a:ext cx="3041217" cy="115416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if</a:t>
            </a:r>
            <a:r>
              <a:rPr kumimoji="0" lang="es-ES" altLang="es-ES" sz="1500" b="0" i="0" u="none" strike="noStrike" cap="none" normalizeH="0" baseline="0" dirty="0">
                <a:ln>
                  <a:noFill/>
                </a:ln>
                <a:solidFill>
                  <a:srgbClr val="FFFFFF"/>
                </a:solidFill>
                <a:effectLst/>
                <a:latin typeface="Consolas" panose="020B0609020204030204" pitchFamily="49" charset="0"/>
              </a:rPr>
              <a:t> (condición)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bloque_de_sentencias_1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C586C0"/>
                </a:solidFill>
                <a:effectLst/>
                <a:latin typeface="Consolas" panose="020B0609020204030204" pitchFamily="49" charset="0"/>
              </a:rPr>
              <a:t>else</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bloque_de_sentencias_2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6A63D6FE-7FE9-7DE9-1EC7-27C288AEAA1C}"/>
              </a:ext>
            </a:extLst>
          </p:cNvPr>
          <p:cNvSpPr txBox="1"/>
          <p:nvPr/>
        </p:nvSpPr>
        <p:spPr>
          <a:xfrm>
            <a:off x="4274052" y="2117779"/>
            <a:ext cx="4583622" cy="2554545"/>
          </a:xfrm>
          <a:prstGeom prst="rect">
            <a:avLst/>
          </a:prstGeom>
          <a:noFill/>
        </p:spPr>
        <p:txBody>
          <a:bodyPr wrap="square">
            <a:spAutoFit/>
          </a:bodyPr>
          <a:lstStyle/>
          <a:p>
            <a:pPr algn="just"/>
            <a:r>
              <a:rPr lang="es-ES" sz="1600" dirty="0">
                <a:solidFill>
                  <a:schemeClr val="dk1"/>
                </a:solidFill>
                <a:latin typeface="Lato"/>
                <a:ea typeface="Lato"/>
                <a:cs typeface="Lato"/>
                <a:sym typeface="Lato"/>
              </a:rPr>
              <a:t>La ejecución de esta construcción es la siguiente:</a:t>
            </a:r>
          </a:p>
          <a:p>
            <a:pPr algn="just">
              <a:buFont typeface="Arial" panose="020B0604020202020204" pitchFamily="34" charset="0"/>
              <a:buChar char="•"/>
            </a:pPr>
            <a:r>
              <a:rPr lang="es-ES" sz="1600" dirty="0">
                <a:solidFill>
                  <a:schemeClr val="dk1"/>
                </a:solidFill>
                <a:latin typeface="Lato"/>
                <a:ea typeface="Lato"/>
                <a:cs typeface="Lato"/>
                <a:sym typeface="Lato"/>
              </a:rPr>
              <a:t>La condición se evalúa siempre.</a:t>
            </a:r>
          </a:p>
          <a:p>
            <a:pPr algn="just">
              <a:buFont typeface="Arial" panose="020B0604020202020204" pitchFamily="34" charset="0"/>
              <a:buChar char="•"/>
            </a:pPr>
            <a:endParaRPr lang="es-ES" sz="1600" dirty="0">
              <a:solidFill>
                <a:schemeClr val="dk1"/>
              </a:solidFill>
              <a:latin typeface="Lato"/>
              <a:ea typeface="Lato"/>
              <a:cs typeface="Lato"/>
              <a:sym typeface="Lato"/>
            </a:endParaRPr>
          </a:p>
          <a:p>
            <a:pPr marL="742950" lvl="1" indent="-285750" algn="just">
              <a:buFont typeface="Arial" panose="020B0604020202020204" pitchFamily="34" charset="0"/>
              <a:buChar char="•"/>
            </a:pPr>
            <a:r>
              <a:rPr lang="es-ES" sz="1600" dirty="0">
                <a:solidFill>
                  <a:schemeClr val="dk1"/>
                </a:solidFill>
                <a:latin typeface="Lato"/>
                <a:ea typeface="Lato"/>
                <a:cs typeface="Lato"/>
                <a:sym typeface="Lato"/>
              </a:rPr>
              <a:t>Si el resultado es true se ejecuta solamente el bloque de sentencias 1</a:t>
            </a:r>
          </a:p>
          <a:p>
            <a:pPr marL="742950" lvl="1" indent="-285750" algn="just">
              <a:buFont typeface="Arial" panose="020B0604020202020204" pitchFamily="34" charset="0"/>
              <a:buChar char="•"/>
            </a:pPr>
            <a:r>
              <a:rPr lang="es-ES" sz="1600" dirty="0">
                <a:solidFill>
                  <a:schemeClr val="dk1"/>
                </a:solidFill>
                <a:latin typeface="Lato"/>
                <a:ea typeface="Lato"/>
                <a:cs typeface="Lato"/>
                <a:sym typeface="Lato"/>
              </a:rPr>
              <a:t>Si el resultado es false se ejecuta solamente el bloque de sentencias 2.</a:t>
            </a:r>
          </a:p>
          <a:p>
            <a:pPr algn="just"/>
            <a:endParaRPr lang="es-ES" sz="1600" dirty="0">
              <a:solidFill>
                <a:schemeClr val="dk1"/>
              </a:solidFill>
              <a:latin typeface="Lato"/>
              <a:ea typeface="Lato"/>
              <a:cs typeface="Lato"/>
              <a:sym typeface="Lato"/>
            </a:endParaRPr>
          </a:p>
          <a:p>
            <a:pPr algn="just"/>
            <a:r>
              <a:rPr lang="es-ES" sz="1600" dirty="0">
                <a:solidFill>
                  <a:schemeClr val="dk1"/>
                </a:solidFill>
                <a:latin typeface="Lato"/>
                <a:ea typeface="Lato"/>
                <a:cs typeface="Lato"/>
                <a:sym typeface="Lato"/>
              </a:rPr>
              <a:t>En cualquier caso, solamente se ejecuta uno de los dos bloques de sentencias.</a:t>
            </a:r>
          </a:p>
        </p:txBody>
      </p:sp>
    </p:spTree>
    <p:extLst>
      <p:ext uri="{BB962C8B-B14F-4D97-AF65-F5344CB8AC3E}">
        <p14:creationId xmlns:p14="http://schemas.microsoft.com/office/powerpoint/2010/main" val="128590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3" y="572655"/>
            <a:ext cx="6984776" cy="445890"/>
          </a:xfrm>
        </p:spPr>
        <p:txBody>
          <a:bodyPr/>
          <a:lstStyle/>
          <a:p>
            <a:pPr algn="just"/>
            <a:r>
              <a:rPr lang="es-ES" b="1" i="0" dirty="0">
                <a:solidFill>
                  <a:srgbClr val="000000"/>
                </a:solidFill>
                <a:effectLst/>
                <a:latin typeface="Arial" panose="020B0604020202020204" pitchFamily="34" charset="0"/>
              </a:rPr>
              <a:t>Sintaxis de la sentencia condicional if ... elseif ... </a:t>
            </a:r>
            <a:r>
              <a:rPr lang="es-ES" b="1" i="0" dirty="0" err="1">
                <a:solidFill>
                  <a:srgbClr val="000000"/>
                </a:solidFill>
                <a:effectLst/>
                <a:latin typeface="Arial" panose="020B0604020202020204" pitchFamily="34" charset="0"/>
              </a:rPr>
              <a:t>else</a:t>
            </a:r>
            <a:r>
              <a:rPr lang="es-ES" b="1" i="0" dirty="0">
                <a:solidFill>
                  <a:srgbClr val="000000"/>
                </a:solidFill>
                <a:effectLst/>
                <a:latin typeface="Arial" panose="020B0604020202020204" pitchFamily="34" charset="0"/>
              </a:rPr>
              <a:t>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168807"/>
            <a:ext cx="8640960" cy="3552300"/>
          </a:xfrm>
        </p:spPr>
        <p:txBody>
          <a:bodyPr/>
          <a:lstStyle/>
          <a:p>
            <a:pPr marL="114300" indent="0">
              <a:buNone/>
            </a:pPr>
            <a:r>
              <a:rPr lang="es-ES" sz="1600" dirty="0"/>
              <a:t>La construcción if ... </a:t>
            </a:r>
            <a:r>
              <a:rPr lang="es-ES" sz="1600" dirty="0" err="1"/>
              <a:t>else</a:t>
            </a:r>
            <a:r>
              <a:rPr lang="es-ES" sz="1600" dirty="0"/>
              <a:t> ... se puede extender añadiendo la instrucción elseif:</a:t>
            </a:r>
          </a:p>
        </p:txBody>
      </p:sp>
      <p:sp>
        <p:nvSpPr>
          <p:cNvPr id="3" name="Rectangle 1">
            <a:extLst>
              <a:ext uri="{FF2B5EF4-FFF2-40B4-BE49-F238E27FC236}">
                <a16:creationId xmlns:a16="http://schemas.microsoft.com/office/drawing/2014/main" id="{368E4D72-0DC8-5ED0-1D29-3A5FDF809C02}"/>
              </a:ext>
            </a:extLst>
          </p:cNvPr>
          <p:cNvSpPr>
            <a:spLocks noChangeArrowheads="1"/>
          </p:cNvSpPr>
          <p:nvPr/>
        </p:nvSpPr>
        <p:spPr bwMode="auto">
          <a:xfrm>
            <a:off x="395536" y="1763837"/>
            <a:ext cx="3240360" cy="161582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if (condición_1)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    bloque_de_sentencias_1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 elseif (condición_2)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    bloque_de_sentencias_2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 </a:t>
            </a:r>
            <a:r>
              <a:rPr kumimoji="0" lang="es-ES" altLang="es-ES" sz="1500" b="0" i="0" u="none" strike="noStrike" cap="none" normalizeH="0" baseline="0" dirty="0" err="1">
                <a:ln>
                  <a:noFill/>
                </a:ln>
                <a:solidFill>
                  <a:srgbClr val="C586C0"/>
                </a:solidFill>
                <a:effectLst/>
                <a:latin typeface="Consolas" panose="020B0609020204030204" pitchFamily="49" charset="0"/>
              </a:rPr>
              <a:t>else</a:t>
            </a:r>
            <a:r>
              <a:rPr kumimoji="0" lang="es-ES" altLang="es-ES" sz="1500" b="0" i="0" u="none" strike="noStrike" cap="none" normalizeH="0" baseline="0" dirty="0">
                <a:ln>
                  <a:noFill/>
                </a:ln>
                <a:solidFill>
                  <a:srgbClr val="C586C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    bloque_de_sentencias_3</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0C6FBB11-467D-DCC2-2F5F-A8D56342CA16}"/>
              </a:ext>
            </a:extLst>
          </p:cNvPr>
          <p:cNvSpPr txBox="1"/>
          <p:nvPr/>
        </p:nvSpPr>
        <p:spPr>
          <a:xfrm>
            <a:off x="3779912" y="1762826"/>
            <a:ext cx="5256583" cy="3231654"/>
          </a:xfrm>
          <a:prstGeom prst="rect">
            <a:avLst/>
          </a:prstGeom>
          <a:noFill/>
        </p:spPr>
        <p:txBody>
          <a:bodyPr wrap="square">
            <a:spAutoFit/>
          </a:bodyPr>
          <a:lstStyle/>
          <a:p>
            <a:pPr algn="just"/>
            <a:r>
              <a:rPr lang="es-ES" sz="1600" dirty="0">
                <a:solidFill>
                  <a:schemeClr val="dk1"/>
                </a:solidFill>
                <a:latin typeface="Lato"/>
                <a:ea typeface="Lato"/>
                <a:cs typeface="Lato"/>
                <a:sym typeface="Lato"/>
              </a:rPr>
              <a:t>La ejecución de esta construcción es la siguiente:</a:t>
            </a:r>
          </a:p>
          <a:p>
            <a:pPr algn="just">
              <a:buFont typeface="Arial" panose="020B0604020202020204" pitchFamily="34" charset="0"/>
              <a:buChar char="•"/>
            </a:pPr>
            <a:r>
              <a:rPr lang="es-ES" sz="1600" dirty="0">
                <a:solidFill>
                  <a:schemeClr val="dk1"/>
                </a:solidFill>
                <a:latin typeface="Lato"/>
                <a:ea typeface="Lato"/>
                <a:cs typeface="Lato"/>
              </a:rPr>
              <a:t>La condición 1 se evalúa siempre.</a:t>
            </a:r>
          </a:p>
          <a:p>
            <a:pPr marL="742950" lvl="1" indent="-285750" algn="just">
              <a:buFont typeface="Arial" panose="020B0604020202020204" pitchFamily="34" charset="0"/>
              <a:buChar char="•"/>
            </a:pPr>
            <a:r>
              <a:rPr lang="es-ES" sz="1600" dirty="0">
                <a:solidFill>
                  <a:schemeClr val="dk1"/>
                </a:solidFill>
                <a:latin typeface="Lato"/>
                <a:ea typeface="Lato"/>
                <a:cs typeface="Lato"/>
              </a:rPr>
              <a:t>Si el resultado es true se ejecuta solamente el bloque de sentencias 1</a:t>
            </a:r>
          </a:p>
          <a:p>
            <a:pPr marL="742950" lvl="1" indent="-285750" algn="just">
              <a:buFont typeface="Arial" panose="020B0604020202020204" pitchFamily="34" charset="0"/>
              <a:buChar char="•"/>
            </a:pPr>
            <a:r>
              <a:rPr lang="es-ES" sz="1600" dirty="0">
                <a:solidFill>
                  <a:schemeClr val="dk1"/>
                </a:solidFill>
                <a:latin typeface="Lato"/>
                <a:ea typeface="Lato"/>
                <a:cs typeface="Lato"/>
              </a:rPr>
              <a:t>Si el resultado es false se evalúa la condición 2.</a:t>
            </a:r>
          </a:p>
          <a:p>
            <a:pPr marL="1143000" lvl="2" indent="-228600" algn="just">
              <a:buFont typeface="Arial" panose="020B0604020202020204" pitchFamily="34" charset="0"/>
              <a:buChar char="•"/>
            </a:pPr>
            <a:r>
              <a:rPr lang="es-ES" sz="1600" dirty="0">
                <a:solidFill>
                  <a:schemeClr val="dk1"/>
                </a:solidFill>
                <a:latin typeface="Lato"/>
                <a:ea typeface="Lato"/>
                <a:cs typeface="Lato"/>
              </a:rPr>
              <a:t>Si el resultado es true se ejecuta solamente el bloque de sentencias 2</a:t>
            </a:r>
          </a:p>
          <a:p>
            <a:pPr marL="1143000" lvl="2" indent="-228600" algn="just">
              <a:buFont typeface="Arial" panose="020B0604020202020204" pitchFamily="34" charset="0"/>
              <a:buChar char="•"/>
            </a:pPr>
            <a:r>
              <a:rPr lang="es-ES" sz="1600" dirty="0">
                <a:solidFill>
                  <a:schemeClr val="dk1"/>
                </a:solidFill>
                <a:latin typeface="Lato"/>
                <a:ea typeface="Lato"/>
                <a:cs typeface="Lato"/>
              </a:rPr>
              <a:t>Si el resultado es false se ejecuta solamente el bloque de sentencias 3</a:t>
            </a:r>
          </a:p>
          <a:p>
            <a:pPr algn="just"/>
            <a:r>
              <a:rPr lang="es-ES" sz="1600" dirty="0">
                <a:solidFill>
                  <a:schemeClr val="dk1"/>
                </a:solidFill>
                <a:latin typeface="Lato"/>
                <a:ea typeface="Lato"/>
                <a:cs typeface="Lato"/>
              </a:rPr>
              <a:t>En cualquier caso, solamente se ejecuta uno de los tres bloques de sentencias.</a:t>
            </a:r>
          </a:p>
          <a:p>
            <a:br>
              <a:rPr lang="es-ES" dirty="0"/>
            </a:br>
            <a:endParaRPr lang="es-ES" dirty="0"/>
          </a:p>
        </p:txBody>
      </p:sp>
    </p:spTree>
    <p:extLst>
      <p:ext uri="{BB962C8B-B14F-4D97-AF65-F5344CB8AC3E}">
        <p14:creationId xmlns:p14="http://schemas.microsoft.com/office/powerpoint/2010/main" val="419534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80264" y="174926"/>
            <a:ext cx="8496944" cy="857400"/>
          </a:xfrm>
        </p:spPr>
        <p:txBody>
          <a:bodyPr/>
          <a:lstStyle/>
          <a:p>
            <a:pPr algn="l"/>
            <a:r>
              <a:rPr lang="es-ES" b="1" i="0" dirty="0">
                <a:solidFill>
                  <a:srgbClr val="000000"/>
                </a:solidFill>
                <a:effectLst/>
                <a:latin typeface="Arial" panose="020B0604020202020204" pitchFamily="34" charset="0"/>
              </a:rPr>
              <a:t>Sintaxis de la sentencia </a:t>
            </a:r>
            <a:br>
              <a:rPr lang="es-ES" b="1" i="0" dirty="0">
                <a:solidFill>
                  <a:srgbClr val="000000"/>
                </a:solidFill>
                <a:effectLst/>
                <a:latin typeface="Arial" panose="020B0604020202020204" pitchFamily="34" charset="0"/>
              </a:rPr>
            </a:br>
            <a:r>
              <a:rPr lang="es-ES" b="1" i="0" dirty="0">
                <a:solidFill>
                  <a:srgbClr val="000000"/>
                </a:solidFill>
                <a:effectLst/>
                <a:latin typeface="Arial" panose="020B0604020202020204" pitchFamily="34" charset="0"/>
              </a:rPr>
              <a:t>condicional if ... elseif ... </a:t>
            </a:r>
            <a:r>
              <a:rPr lang="es-ES" b="1" i="0" dirty="0" err="1">
                <a:solidFill>
                  <a:srgbClr val="000000"/>
                </a:solidFill>
                <a:effectLst/>
                <a:latin typeface="Arial" panose="020B0604020202020204" pitchFamily="34" charset="0"/>
              </a:rPr>
              <a:t>else</a:t>
            </a:r>
            <a:r>
              <a:rPr lang="es-ES" b="1" i="0" dirty="0">
                <a:solidFill>
                  <a:srgbClr val="000000"/>
                </a:solidFill>
                <a:effectLst/>
                <a:latin typeface="Arial" panose="020B0604020202020204" pitchFamily="34" charset="0"/>
              </a:rPr>
              <a:t> ...</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1301074"/>
            <a:ext cx="4644516" cy="1440160"/>
          </a:xfrm>
        </p:spPr>
        <p:txBody>
          <a:bodyPr/>
          <a:lstStyle/>
          <a:p>
            <a:r>
              <a:rPr lang="es-ES" sz="1600" dirty="0"/>
              <a:t>Se pueden añadir tantas instrucciones elseif como se desee, teniendo en cuenta que en cualquier caso solamente se ejecuta uno de los bloques de sentencias.</a:t>
            </a:r>
            <a:endParaRPr lang="es-ES" sz="1400" dirty="0"/>
          </a:p>
        </p:txBody>
      </p:sp>
      <p:sp>
        <p:nvSpPr>
          <p:cNvPr id="3" name="Rectangle 1">
            <a:extLst>
              <a:ext uri="{FF2B5EF4-FFF2-40B4-BE49-F238E27FC236}">
                <a16:creationId xmlns:a16="http://schemas.microsoft.com/office/drawing/2014/main" id="{10800E20-C4E3-D927-5501-4698231E8960}"/>
              </a:ext>
            </a:extLst>
          </p:cNvPr>
          <p:cNvSpPr>
            <a:spLocks noChangeArrowheads="1"/>
          </p:cNvSpPr>
          <p:nvPr/>
        </p:nvSpPr>
        <p:spPr bwMode="auto">
          <a:xfrm>
            <a:off x="5229946" y="1707654"/>
            <a:ext cx="3252814" cy="300082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if</a:t>
            </a:r>
            <a:r>
              <a:rPr kumimoji="0" lang="es-ES" altLang="es-ES" sz="1500" b="0" i="0" u="none" strike="noStrike" cap="none" normalizeH="0" baseline="0" dirty="0">
                <a:ln>
                  <a:noFill/>
                </a:ln>
                <a:solidFill>
                  <a:srgbClr val="FFFFFF"/>
                </a:solidFill>
                <a:effectLst/>
                <a:latin typeface="Consolas" panose="020B0609020204030204" pitchFamily="49" charset="0"/>
              </a:rPr>
              <a:t> (condición_1)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bloque_de_sentencias_1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586C0"/>
                </a:solidFill>
                <a:effectLst/>
                <a:latin typeface="Consolas" panose="020B0609020204030204" pitchFamily="49" charset="0"/>
              </a:rPr>
              <a:t>elseif</a:t>
            </a:r>
            <a:r>
              <a:rPr kumimoji="0" lang="es-ES" altLang="es-ES" sz="1500" b="0" i="0" u="none" strike="noStrike" cap="none" normalizeH="0" baseline="0" dirty="0">
                <a:ln>
                  <a:noFill/>
                </a:ln>
                <a:solidFill>
                  <a:srgbClr val="FFFFFF"/>
                </a:solidFill>
                <a:effectLst/>
                <a:latin typeface="Consolas" panose="020B0609020204030204" pitchFamily="49" charset="0"/>
              </a:rPr>
              <a:t> (condición_2)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bloque_de_sentencias_2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586C0"/>
                </a:solidFill>
                <a:effectLst/>
                <a:latin typeface="Consolas" panose="020B0609020204030204" pitchFamily="49" charset="0"/>
              </a:rPr>
              <a:t>elseif</a:t>
            </a:r>
            <a:r>
              <a:rPr kumimoji="0" lang="es-ES" altLang="es-ES" sz="1500" b="0" i="0" u="none" strike="noStrike" cap="none" normalizeH="0" baseline="0" dirty="0">
                <a:ln>
                  <a:noFill/>
                </a:ln>
                <a:solidFill>
                  <a:srgbClr val="FFFFFF"/>
                </a:solidFill>
                <a:effectLst/>
                <a:latin typeface="Consolas" panose="020B0609020204030204" pitchFamily="49" charset="0"/>
              </a:rPr>
              <a:t> (condición_3)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bloque_de_sentencias_3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586C0"/>
                </a:solidFill>
                <a:effectLst/>
                <a:latin typeface="Consolas" panose="020B0609020204030204" pitchFamily="49" charset="0"/>
              </a:rPr>
              <a:t>elseif</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condición_n</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bloque_de_sentencias_n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C586C0"/>
                </a:solidFill>
                <a:effectLst/>
                <a:latin typeface="Consolas" panose="020B0609020204030204" pitchFamily="49" charset="0"/>
              </a:rPr>
              <a:t>else</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bloque_de_sentencias_n+</a:t>
            </a:r>
            <a:r>
              <a:rPr kumimoji="0" lang="es-ES" altLang="es-ES" sz="1500" b="0" i="0" u="none" strike="noStrike" cap="none" normalizeH="0" baseline="0" dirty="0">
                <a:ln>
                  <a:noFill/>
                </a:ln>
                <a:solidFill>
                  <a:srgbClr val="B5CEA8"/>
                </a:solidFill>
                <a:effectLst/>
                <a:latin typeface="Consolas" panose="020B0609020204030204" pitchFamily="49" charset="0"/>
              </a:rPr>
              <a:t>1</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70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253652"/>
            <a:ext cx="8496944" cy="857400"/>
          </a:xfrm>
        </p:spPr>
        <p:txBody>
          <a:bodyPr/>
          <a:lstStyle/>
          <a:p>
            <a:pPr algn="just"/>
            <a:r>
              <a:rPr lang="es-ES" b="1" i="0" dirty="0">
                <a:solidFill>
                  <a:srgbClr val="000000"/>
                </a:solidFill>
                <a:effectLst/>
                <a:latin typeface="Arial" panose="020B0604020202020204" pitchFamily="34" charset="0"/>
              </a:rPr>
              <a:t>Operador ternario ... ? ... :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3" name="Marcador de texto 6">
            <a:extLst>
              <a:ext uri="{FF2B5EF4-FFF2-40B4-BE49-F238E27FC236}">
                <a16:creationId xmlns:a16="http://schemas.microsoft.com/office/drawing/2014/main" id="{F154E4AB-F783-2A63-1D44-7196EA434808}"/>
              </a:ext>
            </a:extLst>
          </p:cNvPr>
          <p:cNvSpPr>
            <a:spLocks noGrp="1"/>
          </p:cNvSpPr>
          <p:nvPr>
            <p:ph type="body" idx="1"/>
          </p:nvPr>
        </p:nvSpPr>
        <p:spPr>
          <a:xfrm>
            <a:off x="215516" y="1301074"/>
            <a:ext cx="8388932" cy="1440160"/>
          </a:xfrm>
        </p:spPr>
        <p:txBody>
          <a:bodyPr/>
          <a:lstStyle/>
          <a:p>
            <a:r>
              <a:rPr lang="es-ES" sz="1600" dirty="0"/>
              <a:t>La construcción if </a:t>
            </a:r>
            <a:r>
              <a:rPr lang="es-ES" sz="1600" dirty="0" err="1"/>
              <a:t>else</a:t>
            </a:r>
            <a:r>
              <a:rPr lang="es-ES" sz="1600" dirty="0"/>
              <a:t> (con una única instrucción en cada caso) ...</a:t>
            </a:r>
          </a:p>
          <a:p>
            <a:endParaRPr lang="es-ES" sz="1600" dirty="0"/>
          </a:p>
          <a:p>
            <a:endParaRPr lang="es-ES" sz="1600" dirty="0"/>
          </a:p>
          <a:p>
            <a:endParaRPr lang="es-ES" sz="1600" dirty="0"/>
          </a:p>
          <a:p>
            <a:endParaRPr lang="es-ES" sz="1600" dirty="0"/>
          </a:p>
          <a:p>
            <a:endParaRPr lang="es-ES" sz="1600" dirty="0"/>
          </a:p>
          <a:p>
            <a:r>
              <a:rPr lang="es-ES" sz="1400" dirty="0"/>
              <a:t>... se puede escribir mediante el operador ternario ... ? ... : ...</a:t>
            </a:r>
          </a:p>
        </p:txBody>
      </p:sp>
      <p:sp>
        <p:nvSpPr>
          <p:cNvPr id="5" name="Rectangle 1">
            <a:extLst>
              <a:ext uri="{FF2B5EF4-FFF2-40B4-BE49-F238E27FC236}">
                <a16:creationId xmlns:a16="http://schemas.microsoft.com/office/drawing/2014/main" id="{E2932DD8-3BD5-37B8-A077-6CD9871C827F}"/>
              </a:ext>
            </a:extLst>
          </p:cNvPr>
          <p:cNvSpPr>
            <a:spLocks noChangeArrowheads="1"/>
          </p:cNvSpPr>
          <p:nvPr/>
        </p:nvSpPr>
        <p:spPr bwMode="auto">
          <a:xfrm>
            <a:off x="1331640" y="1893308"/>
            <a:ext cx="2073003" cy="10772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if</a:t>
            </a:r>
            <a:r>
              <a:rPr kumimoji="0" lang="es-ES" altLang="es-ES" b="0" i="0" u="none" strike="noStrike" cap="none" normalizeH="0" baseline="0" dirty="0">
                <a:ln>
                  <a:noFill/>
                </a:ln>
                <a:solidFill>
                  <a:srgbClr val="FFFFFF"/>
                </a:solidFill>
                <a:effectLst/>
                <a:latin typeface="Consolas" panose="020B0609020204030204" pitchFamily="49" charset="0"/>
              </a:rPr>
              <a:t> (condición_1)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FFFFFF"/>
                </a:solidFill>
                <a:effectLst/>
                <a:latin typeface="Consolas" panose="020B0609020204030204" pitchFamily="49" charset="0"/>
              </a:rPr>
              <a:t>instrucción_1;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err="1">
                <a:ln>
                  <a:noFill/>
                </a:ln>
                <a:solidFill>
                  <a:srgbClr val="C586C0"/>
                </a:solidFill>
                <a:effectLst/>
                <a:latin typeface="Consolas" panose="020B0609020204030204" pitchFamily="49" charset="0"/>
              </a:rPr>
              <a:t>else</a:t>
            </a:r>
            <a:r>
              <a:rPr kumimoji="0" lang="es-ES" altLang="es-ES"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FFFFFF"/>
                </a:solidFill>
                <a:effectLst/>
                <a:latin typeface="Consolas" panose="020B0609020204030204" pitchFamily="49" charset="0"/>
              </a:rPr>
              <a:t>instrucción_2;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FFFFFF"/>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43E0868-5B19-D556-2964-C540504FE66B}"/>
              </a:ext>
            </a:extLst>
          </p:cNvPr>
          <p:cNvSpPr>
            <a:spLocks noChangeArrowheads="1"/>
          </p:cNvSpPr>
          <p:nvPr/>
        </p:nvSpPr>
        <p:spPr bwMode="auto">
          <a:xfrm>
            <a:off x="755576" y="3981078"/>
            <a:ext cx="4892686" cy="2308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a:ln>
                  <a:noFill/>
                </a:ln>
                <a:solidFill>
                  <a:srgbClr val="FFFFFF"/>
                </a:solidFill>
                <a:effectLst/>
                <a:latin typeface="Consolas" panose="020B0609020204030204" pitchFamily="49" charset="0"/>
              </a:rPr>
              <a:t>condición_1 ? instrucción_1 : instrucción_2;</a:t>
            </a:r>
            <a:r>
              <a:rPr kumimoji="0" lang="es-ES" altLang="es-ES" sz="1500" b="0" i="0" u="none" strike="noStrike" cap="none" normalizeH="0" baseline="0">
                <a:ln>
                  <a:noFill/>
                </a:ln>
                <a:solidFill>
                  <a:schemeClr val="tx1"/>
                </a:solidFill>
                <a:effectLst/>
              </a:rPr>
              <a:t> </a:t>
            </a:r>
            <a:endParaRPr kumimoji="0" lang="es-ES" altLang="es-ES" sz="15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0137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26455"/>
            <a:ext cx="8496944" cy="725997"/>
          </a:xfrm>
        </p:spPr>
        <p:txBody>
          <a:bodyPr/>
          <a:lstStyle/>
          <a:p>
            <a:pPr algn="just"/>
            <a:r>
              <a:rPr lang="es-ES" b="1" i="0" dirty="0">
                <a:solidFill>
                  <a:srgbClr val="000000"/>
                </a:solidFill>
                <a:effectLst/>
                <a:latin typeface="Arial" panose="020B0604020202020204" pitchFamily="34" charset="0"/>
              </a:rPr>
              <a:t>Operador ternario ... ? ... :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3" name="Marcador de texto 6">
            <a:extLst>
              <a:ext uri="{FF2B5EF4-FFF2-40B4-BE49-F238E27FC236}">
                <a16:creationId xmlns:a16="http://schemas.microsoft.com/office/drawing/2014/main" id="{F154E4AB-F783-2A63-1D44-7196EA434808}"/>
              </a:ext>
            </a:extLst>
          </p:cNvPr>
          <p:cNvSpPr>
            <a:spLocks noGrp="1"/>
          </p:cNvSpPr>
          <p:nvPr>
            <p:ph type="body" idx="1"/>
          </p:nvPr>
        </p:nvSpPr>
        <p:spPr>
          <a:xfrm>
            <a:off x="82812" y="811826"/>
            <a:ext cx="8388932" cy="1440160"/>
          </a:xfrm>
        </p:spPr>
        <p:txBody>
          <a:bodyPr/>
          <a:lstStyle/>
          <a:p>
            <a:r>
              <a:rPr lang="es-ES" sz="1600" dirty="0"/>
              <a:t>Por ejemplo, la construcción ...</a:t>
            </a:r>
          </a:p>
          <a:p>
            <a:endParaRPr lang="es-ES" sz="1600" dirty="0"/>
          </a:p>
          <a:p>
            <a:endParaRPr lang="es-ES" sz="1600" dirty="0"/>
          </a:p>
          <a:p>
            <a:endParaRPr lang="es-ES" sz="1600" dirty="0"/>
          </a:p>
          <a:p>
            <a:endParaRPr lang="es-ES" sz="1600" dirty="0"/>
          </a:p>
          <a:p>
            <a:r>
              <a:rPr lang="es-ES" sz="1400" dirty="0"/>
              <a:t>... se puede sustituir por la construcción:</a:t>
            </a:r>
          </a:p>
          <a:p>
            <a:endParaRPr lang="es-ES" sz="1400" dirty="0"/>
          </a:p>
          <a:p>
            <a:endParaRPr lang="es-ES" sz="1400" dirty="0"/>
          </a:p>
          <a:p>
            <a:r>
              <a:rPr lang="es-ES" sz="1400" dirty="0"/>
              <a:t>Teniendo en cuenta que una expresión (cadenas, cálculos, comparaciones, llamadas a funciones, etc.) también se puede considerar como instrucción, también podríamos escribir:</a:t>
            </a:r>
          </a:p>
        </p:txBody>
      </p:sp>
      <p:sp>
        <p:nvSpPr>
          <p:cNvPr id="5" name="Rectangle 1">
            <a:extLst>
              <a:ext uri="{FF2B5EF4-FFF2-40B4-BE49-F238E27FC236}">
                <a16:creationId xmlns:a16="http://schemas.microsoft.com/office/drawing/2014/main" id="{E2932DD8-3BD5-37B8-A077-6CD9871C827F}"/>
              </a:ext>
            </a:extLst>
          </p:cNvPr>
          <p:cNvSpPr>
            <a:spLocks noChangeArrowheads="1"/>
          </p:cNvSpPr>
          <p:nvPr/>
        </p:nvSpPr>
        <p:spPr bwMode="auto">
          <a:xfrm>
            <a:off x="1237638" y="1287052"/>
            <a:ext cx="2271776" cy="10772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if (condición_1)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print "cadena_1";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a:t>
            </a:r>
            <a:r>
              <a:rPr kumimoji="0" lang="es-ES" altLang="es-ES" b="0" i="0" u="none" strike="noStrike" cap="none" normalizeH="0" baseline="0" dirty="0" err="1">
                <a:ln>
                  <a:noFill/>
                </a:ln>
                <a:solidFill>
                  <a:srgbClr val="C586C0"/>
                </a:solidFill>
                <a:effectLst/>
                <a:latin typeface="Consolas" panose="020B0609020204030204" pitchFamily="49" charset="0"/>
              </a:rPr>
              <a:t>else</a:t>
            </a:r>
            <a:r>
              <a:rPr kumimoji="0" lang="es-ES" altLang="es-ES" b="0" i="0" u="none" strike="noStrike" cap="none" normalizeH="0" baseline="0" dirty="0">
                <a:ln>
                  <a:noFill/>
                </a:ln>
                <a:solidFill>
                  <a:srgbClr val="C586C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print "cadena_2";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F43E0868-5B19-D556-2964-C540504FE66B}"/>
              </a:ext>
            </a:extLst>
          </p:cNvPr>
          <p:cNvSpPr>
            <a:spLocks noChangeArrowheads="1"/>
          </p:cNvSpPr>
          <p:nvPr/>
        </p:nvSpPr>
        <p:spPr bwMode="auto">
          <a:xfrm>
            <a:off x="1115616" y="3003798"/>
            <a:ext cx="5474576" cy="2308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condición_1 ? print "cadena_1" : print "cadena_2";</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2330FCF-6C13-AFC9-2FB9-3A1B41FE9184}"/>
              </a:ext>
            </a:extLst>
          </p:cNvPr>
          <p:cNvSpPr>
            <a:spLocks noChangeArrowheads="1"/>
          </p:cNvSpPr>
          <p:nvPr/>
        </p:nvSpPr>
        <p:spPr bwMode="auto">
          <a:xfrm>
            <a:off x="755576" y="4223952"/>
            <a:ext cx="4824536" cy="21544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condición_1 ? </a:t>
            </a:r>
            <a:r>
              <a:rPr kumimoji="0" lang="es-ES" altLang="es-ES" b="0" i="0" u="none" strike="noStrike" cap="none" normalizeH="0" baseline="0" dirty="0">
                <a:ln>
                  <a:noFill/>
                </a:ln>
                <a:solidFill>
                  <a:srgbClr val="CE9178"/>
                </a:solidFill>
                <a:effectLst/>
                <a:latin typeface="Consolas" panose="020B0609020204030204" pitchFamily="49" charset="0"/>
              </a:rPr>
              <a:t>"cadena_1"</a:t>
            </a:r>
            <a:r>
              <a:rPr kumimoji="0" lang="es-ES" altLang="es-ES" b="0" i="0" u="none" strike="noStrike" cap="none" normalizeH="0" baseline="0" dirty="0">
                <a:ln>
                  <a:noFill/>
                </a:ln>
                <a:solidFill>
                  <a:srgbClr val="FFFFFF"/>
                </a:solidFill>
                <a:effectLst/>
                <a:latin typeface="Consolas" panose="020B0609020204030204" pitchFamily="49" charset="0"/>
              </a:rPr>
              <a:t> : </a:t>
            </a:r>
            <a:r>
              <a:rPr kumimoji="0" lang="es-ES" altLang="es-ES" b="0" i="0" u="none" strike="noStrike" cap="none" normalizeH="0" baseline="0" dirty="0">
                <a:ln>
                  <a:noFill/>
                </a:ln>
                <a:solidFill>
                  <a:srgbClr val="CE9178"/>
                </a:solidFill>
                <a:effectLst/>
                <a:latin typeface="Consolas" panose="020B0609020204030204" pitchFamily="49" charset="0"/>
              </a:rPr>
              <a:t>"cadena_2"</a:t>
            </a:r>
            <a:r>
              <a:rPr kumimoji="0" lang="es-ES" altLang="es-ES" b="0" i="0" u="none" strike="noStrike" cap="none" normalizeH="0" baseline="0" dirty="0">
                <a:ln>
                  <a:noFill/>
                </a:ln>
                <a:solidFill>
                  <a:srgbClr val="FFFFFF"/>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253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26455"/>
            <a:ext cx="8496944" cy="725997"/>
          </a:xfrm>
        </p:spPr>
        <p:txBody>
          <a:bodyPr/>
          <a:lstStyle/>
          <a:p>
            <a:pPr algn="just"/>
            <a:r>
              <a:rPr lang="es-ES" b="1" i="0" dirty="0">
                <a:solidFill>
                  <a:srgbClr val="000000"/>
                </a:solidFill>
                <a:effectLst/>
                <a:latin typeface="Arial" panose="020B0604020202020204" pitchFamily="34" charset="0"/>
              </a:rPr>
              <a:t>Operador ternario ... ? ... :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3" name="Marcador de texto 6">
            <a:extLst>
              <a:ext uri="{FF2B5EF4-FFF2-40B4-BE49-F238E27FC236}">
                <a16:creationId xmlns:a16="http://schemas.microsoft.com/office/drawing/2014/main" id="{F154E4AB-F783-2A63-1D44-7196EA434808}"/>
              </a:ext>
            </a:extLst>
          </p:cNvPr>
          <p:cNvSpPr>
            <a:spLocks noGrp="1"/>
          </p:cNvSpPr>
          <p:nvPr>
            <p:ph type="body" idx="1"/>
          </p:nvPr>
        </p:nvSpPr>
        <p:spPr>
          <a:xfrm>
            <a:off x="82812" y="811826"/>
            <a:ext cx="8388932" cy="1440160"/>
          </a:xfrm>
        </p:spPr>
        <p:txBody>
          <a:bodyPr/>
          <a:lstStyle/>
          <a:p>
            <a:r>
              <a:rPr lang="es-ES" sz="1600" dirty="0"/>
              <a:t>De la misma manera, la construcción:</a:t>
            </a:r>
          </a:p>
          <a:p>
            <a:endParaRPr lang="es-ES" sz="1600" dirty="0"/>
          </a:p>
          <a:p>
            <a:endParaRPr lang="es-ES" sz="1600" dirty="0"/>
          </a:p>
          <a:p>
            <a:endParaRPr lang="es-ES" sz="1600" dirty="0"/>
          </a:p>
          <a:p>
            <a:endParaRPr lang="es-ES" sz="1400" dirty="0"/>
          </a:p>
          <a:p>
            <a:r>
              <a:rPr lang="es-ES" sz="1400" dirty="0"/>
              <a:t>... se puede sustituir por la construcción:</a:t>
            </a:r>
          </a:p>
          <a:p>
            <a:endParaRPr lang="es-ES" sz="1400" dirty="0"/>
          </a:p>
          <a:p>
            <a:endParaRPr lang="es-ES" sz="1400" dirty="0"/>
          </a:p>
          <a:p>
            <a:r>
              <a:rPr lang="es-ES" sz="1400" dirty="0"/>
              <a:t>que si las expresiones son muy largas se puede escribir en varias líneas para facilitar la legibilidad:</a:t>
            </a:r>
          </a:p>
        </p:txBody>
      </p:sp>
      <p:sp>
        <p:nvSpPr>
          <p:cNvPr id="6" name="Rectangle 2">
            <a:extLst>
              <a:ext uri="{FF2B5EF4-FFF2-40B4-BE49-F238E27FC236}">
                <a16:creationId xmlns:a16="http://schemas.microsoft.com/office/drawing/2014/main" id="{F43E0868-5B19-D556-2964-C540504FE66B}"/>
              </a:ext>
            </a:extLst>
          </p:cNvPr>
          <p:cNvSpPr>
            <a:spLocks noChangeArrowheads="1"/>
          </p:cNvSpPr>
          <p:nvPr/>
        </p:nvSpPr>
        <p:spPr bwMode="auto">
          <a:xfrm>
            <a:off x="1043608" y="3007137"/>
            <a:ext cx="5686172" cy="23083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$variable = condición_1 ? expresión_1 : expresión_2;</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E2330FCF-6C13-AFC9-2FB9-3A1B41FE9184}"/>
              </a:ext>
            </a:extLst>
          </p:cNvPr>
          <p:cNvSpPr>
            <a:spLocks noChangeArrowheads="1"/>
          </p:cNvSpPr>
          <p:nvPr/>
        </p:nvSpPr>
        <p:spPr bwMode="auto">
          <a:xfrm>
            <a:off x="1057432" y="3880734"/>
            <a:ext cx="4824536" cy="64633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DCDCAA"/>
                </a:solidFill>
                <a:effectLst/>
                <a:latin typeface="Consolas" panose="020B0609020204030204" pitchFamily="49" charset="0"/>
              </a:rPr>
              <a:t>$variable = condición_1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DCDCAA"/>
                </a:solidFill>
                <a:effectLst/>
                <a:latin typeface="Consolas" panose="020B0609020204030204" pitchFamily="49" charset="0"/>
              </a:rPr>
              <a:t>    ? expresión_1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DCDCAA"/>
                </a:solidFill>
                <a:effectLst/>
                <a:latin typeface="Consolas" panose="020B0609020204030204" pitchFamily="49" charset="0"/>
              </a:rPr>
              <a:t>    : expresión_2;</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5CA54B5-32EF-985A-1187-F7E88AD61458}"/>
              </a:ext>
            </a:extLst>
          </p:cNvPr>
          <p:cNvSpPr>
            <a:spLocks noChangeArrowheads="1"/>
          </p:cNvSpPr>
          <p:nvPr/>
        </p:nvSpPr>
        <p:spPr bwMode="auto">
          <a:xfrm>
            <a:off x="899592" y="1287052"/>
            <a:ext cx="3066865" cy="1077218"/>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if</a:t>
            </a:r>
            <a:r>
              <a:rPr kumimoji="0" lang="es-ES" altLang="es-ES" b="0" i="0" u="none" strike="noStrike" cap="none" normalizeH="0" baseline="0" dirty="0">
                <a:ln>
                  <a:noFill/>
                </a:ln>
                <a:solidFill>
                  <a:srgbClr val="FFFFFF"/>
                </a:solidFill>
                <a:effectLst/>
                <a:latin typeface="Consolas" panose="020B0609020204030204" pitchFamily="49" charset="0"/>
              </a:rPr>
              <a:t> (condición_1)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9CDCFE"/>
                </a:solidFill>
                <a:effectLst/>
                <a:latin typeface="Consolas" panose="020B0609020204030204" pitchFamily="49" charset="0"/>
              </a:rPr>
              <a:t>    $variable</a:t>
            </a:r>
            <a:r>
              <a:rPr kumimoji="0" lang="es-ES" altLang="es-ES" b="0" i="0" u="none" strike="noStrike" cap="none" normalizeH="0" baseline="0" dirty="0">
                <a:ln>
                  <a:noFill/>
                </a:ln>
                <a:solidFill>
                  <a:srgbClr val="FFFFFF"/>
                </a:solidFill>
                <a:effectLst/>
                <a:latin typeface="Consolas" panose="020B0609020204030204" pitchFamily="49" charset="0"/>
              </a:rPr>
              <a:t> = expresión_1;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err="1">
                <a:ln>
                  <a:noFill/>
                </a:ln>
                <a:solidFill>
                  <a:srgbClr val="C586C0"/>
                </a:solidFill>
                <a:effectLst/>
                <a:latin typeface="Consolas" panose="020B0609020204030204" pitchFamily="49" charset="0"/>
              </a:rPr>
              <a:t>else</a:t>
            </a:r>
            <a:r>
              <a:rPr kumimoji="0" lang="es-ES" altLang="es-ES"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9CDCFE"/>
                </a:solidFill>
                <a:effectLst/>
                <a:latin typeface="Consolas" panose="020B0609020204030204" pitchFamily="49" charset="0"/>
              </a:rPr>
              <a:t>$variable</a:t>
            </a:r>
            <a:r>
              <a:rPr kumimoji="0" lang="es-ES" altLang="es-ES" b="0" i="0" u="none" strike="noStrike" cap="none" normalizeH="0" baseline="0" dirty="0">
                <a:ln>
                  <a:noFill/>
                </a:ln>
                <a:solidFill>
                  <a:srgbClr val="FFFFFF"/>
                </a:solidFill>
                <a:effectLst/>
                <a:latin typeface="Consolas" panose="020B0609020204030204" pitchFamily="49" charset="0"/>
              </a:rPr>
              <a:t> = expresión_2;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FFFFFF"/>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6411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26455"/>
            <a:ext cx="8496944" cy="725997"/>
          </a:xfrm>
        </p:spPr>
        <p:txBody>
          <a:bodyPr/>
          <a:lstStyle/>
          <a:p>
            <a:pPr algn="just"/>
            <a:r>
              <a:rPr lang="es-ES" b="1" i="0" dirty="0">
                <a:solidFill>
                  <a:srgbClr val="000000"/>
                </a:solidFill>
                <a:effectLst/>
                <a:latin typeface="Arial" panose="020B0604020202020204" pitchFamily="34" charset="0"/>
              </a:rPr>
              <a:t>Operador ternario ... ? ... :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3" name="Marcador de texto 6">
            <a:extLst>
              <a:ext uri="{FF2B5EF4-FFF2-40B4-BE49-F238E27FC236}">
                <a16:creationId xmlns:a16="http://schemas.microsoft.com/office/drawing/2014/main" id="{F154E4AB-F783-2A63-1D44-7196EA434808}"/>
              </a:ext>
            </a:extLst>
          </p:cNvPr>
          <p:cNvSpPr>
            <a:spLocks noGrp="1"/>
          </p:cNvSpPr>
          <p:nvPr>
            <p:ph type="body" idx="1"/>
          </p:nvPr>
        </p:nvSpPr>
        <p:spPr>
          <a:xfrm>
            <a:off x="82812" y="811826"/>
            <a:ext cx="8388932" cy="1440160"/>
          </a:xfrm>
        </p:spPr>
        <p:txBody>
          <a:bodyPr/>
          <a:lstStyle/>
          <a:p>
            <a:r>
              <a:rPr lang="es-ES" sz="1600" dirty="0"/>
              <a:t>La notación abreviada se puede anidar, aunque no se recomienda hacerlo porque la instrucción resultante no resulta demasiado legible. Por ejemplo, la estructura</a:t>
            </a:r>
          </a:p>
          <a:p>
            <a:endParaRPr lang="es-ES" sz="1600" dirty="0"/>
          </a:p>
          <a:p>
            <a:endParaRPr lang="es-ES" sz="1600" dirty="0"/>
          </a:p>
          <a:p>
            <a:endParaRPr lang="es-ES" sz="1400" dirty="0"/>
          </a:p>
          <a:p>
            <a:endParaRPr lang="es-ES" sz="1400" dirty="0"/>
          </a:p>
          <a:p>
            <a:endParaRPr lang="es-ES" sz="1400" dirty="0"/>
          </a:p>
          <a:p>
            <a:endParaRPr lang="es-ES" sz="1400" dirty="0"/>
          </a:p>
          <a:p>
            <a:r>
              <a:rPr lang="es-ES" sz="1400" dirty="0"/>
              <a:t>... se puede sustituir por la construcción:</a:t>
            </a:r>
          </a:p>
          <a:p>
            <a:endParaRPr lang="es-ES" sz="1400" dirty="0"/>
          </a:p>
          <a:p>
            <a:endParaRPr lang="es-ES" sz="1400" dirty="0"/>
          </a:p>
        </p:txBody>
      </p:sp>
      <p:sp>
        <p:nvSpPr>
          <p:cNvPr id="10" name="Rectangle 2">
            <a:extLst>
              <a:ext uri="{FF2B5EF4-FFF2-40B4-BE49-F238E27FC236}">
                <a16:creationId xmlns:a16="http://schemas.microsoft.com/office/drawing/2014/main" id="{E2330FCF-6C13-AFC9-2FB9-3A1B41FE9184}"/>
              </a:ext>
            </a:extLst>
          </p:cNvPr>
          <p:cNvSpPr>
            <a:spLocks noChangeArrowheads="1"/>
          </p:cNvSpPr>
          <p:nvPr/>
        </p:nvSpPr>
        <p:spPr bwMode="auto">
          <a:xfrm>
            <a:off x="215516" y="3795886"/>
            <a:ext cx="8892988" cy="21544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DCDCAA"/>
                </a:solidFill>
                <a:effectLst/>
                <a:latin typeface="Consolas" panose="020B0609020204030204" pitchFamily="49" charset="0"/>
              </a:rPr>
              <a:t>$variable = condición_1 ? expresión_1 : (condición_2 ? expresión_2 : expresión_3);</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95CA54B5-32EF-985A-1187-F7E88AD61458}"/>
              </a:ext>
            </a:extLst>
          </p:cNvPr>
          <p:cNvSpPr>
            <a:spLocks noChangeArrowheads="1"/>
          </p:cNvSpPr>
          <p:nvPr/>
        </p:nvSpPr>
        <p:spPr bwMode="auto">
          <a:xfrm>
            <a:off x="1691680" y="1497933"/>
            <a:ext cx="2967479" cy="150810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if (condición_1)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$variable = expresión_1;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elseif (condición_2)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$variable = expresión_2;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a:t>
            </a:r>
            <a:r>
              <a:rPr kumimoji="0" lang="es-ES" altLang="es-ES" b="0" i="0" u="none" strike="noStrike" cap="none" normalizeH="0" baseline="0" dirty="0" err="1">
                <a:ln>
                  <a:noFill/>
                </a:ln>
                <a:solidFill>
                  <a:srgbClr val="C586C0"/>
                </a:solidFill>
                <a:effectLst/>
                <a:latin typeface="Consolas" panose="020B0609020204030204" pitchFamily="49" charset="0"/>
              </a:rPr>
              <a:t>else</a:t>
            </a:r>
            <a:r>
              <a:rPr kumimoji="0" lang="es-ES" altLang="es-ES" b="0" i="0" u="none" strike="noStrike" cap="none" normalizeH="0" baseline="0" dirty="0">
                <a:ln>
                  <a:noFill/>
                </a:ln>
                <a:solidFill>
                  <a:srgbClr val="C586C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$variable = expresión_3;</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01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26455"/>
            <a:ext cx="8496944" cy="725997"/>
          </a:xfrm>
        </p:spPr>
        <p:txBody>
          <a:bodyPr/>
          <a:lstStyle/>
          <a:p>
            <a:pPr algn="just"/>
            <a:r>
              <a:rPr lang="es-ES" b="1" i="0" dirty="0">
                <a:solidFill>
                  <a:srgbClr val="000000"/>
                </a:solidFill>
                <a:effectLst/>
                <a:latin typeface="Arial" panose="020B0604020202020204" pitchFamily="34" charset="0"/>
              </a:rPr>
              <a:t>Sentencia condicional switch</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3" name="Marcador de texto 6">
            <a:extLst>
              <a:ext uri="{FF2B5EF4-FFF2-40B4-BE49-F238E27FC236}">
                <a16:creationId xmlns:a16="http://schemas.microsoft.com/office/drawing/2014/main" id="{F154E4AB-F783-2A63-1D44-7196EA434808}"/>
              </a:ext>
            </a:extLst>
          </p:cNvPr>
          <p:cNvSpPr>
            <a:spLocks noGrp="1"/>
          </p:cNvSpPr>
          <p:nvPr>
            <p:ph type="body" idx="1"/>
          </p:nvPr>
        </p:nvSpPr>
        <p:spPr>
          <a:xfrm>
            <a:off x="82812" y="811826"/>
            <a:ext cx="8388932" cy="1440160"/>
          </a:xfrm>
        </p:spPr>
        <p:txBody>
          <a:bodyPr/>
          <a:lstStyle/>
          <a:p>
            <a:r>
              <a:rPr lang="es-ES" sz="1600" dirty="0"/>
              <a:t>La sentencia switch es equivalente a una construcción if ... elseif ... en las que las expresiones son comparaciones de igualdad de la misma condición con valores distintos.</a:t>
            </a:r>
          </a:p>
          <a:p>
            <a:r>
              <a:rPr lang="es-ES" sz="1600" dirty="0"/>
              <a:t>La sintaxis de la sentencia switch es la siguiente:</a:t>
            </a:r>
          </a:p>
          <a:p>
            <a:endParaRPr lang="es-ES" sz="1600" dirty="0"/>
          </a:p>
          <a:p>
            <a:endParaRPr lang="es-ES" sz="1400" dirty="0"/>
          </a:p>
          <a:p>
            <a:endParaRPr lang="es-ES" sz="1400" dirty="0"/>
          </a:p>
          <a:p>
            <a:endParaRPr lang="es-ES" sz="1400" dirty="0"/>
          </a:p>
        </p:txBody>
      </p:sp>
      <p:sp>
        <p:nvSpPr>
          <p:cNvPr id="7" name="Rectangle 1">
            <a:extLst>
              <a:ext uri="{FF2B5EF4-FFF2-40B4-BE49-F238E27FC236}">
                <a16:creationId xmlns:a16="http://schemas.microsoft.com/office/drawing/2014/main" id="{95CA54B5-32EF-985A-1187-F7E88AD61458}"/>
              </a:ext>
            </a:extLst>
          </p:cNvPr>
          <p:cNvSpPr>
            <a:spLocks noChangeArrowheads="1"/>
          </p:cNvSpPr>
          <p:nvPr/>
        </p:nvSpPr>
        <p:spPr bwMode="auto">
          <a:xfrm>
            <a:off x="604870" y="2139702"/>
            <a:ext cx="3672408" cy="258532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switch (expresión_1)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case valor_1: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bloque_de_sentencias_1;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case valor_2: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bloque_de_sentencias_2;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case </a:t>
            </a:r>
            <a:r>
              <a:rPr kumimoji="0" lang="es-ES" altLang="es-ES" b="0" i="0" u="none" strike="noStrike" cap="none" normalizeH="0" baseline="0" dirty="0" err="1">
                <a:ln>
                  <a:noFill/>
                </a:ln>
                <a:solidFill>
                  <a:srgbClr val="C586C0"/>
                </a:solidFill>
                <a:effectLst/>
                <a:latin typeface="Consolas" panose="020B0609020204030204" pitchFamily="49" charset="0"/>
              </a:rPr>
              <a:t>valor_n</a:t>
            </a:r>
            <a:r>
              <a:rPr kumimoji="0" lang="es-ES" altLang="es-ES" b="0" i="0" u="none" strike="noStrike" cap="none" normalizeH="0" baseline="0" dirty="0">
                <a:ln>
                  <a:noFill/>
                </a:ln>
                <a:solidFill>
                  <a:srgbClr val="C586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a:t>
            </a:r>
            <a:r>
              <a:rPr kumimoji="0" lang="es-ES" altLang="es-ES" b="0" i="0" u="none" strike="noStrike" cap="none" normalizeH="0" baseline="0" dirty="0" err="1">
                <a:ln>
                  <a:noFill/>
                </a:ln>
                <a:solidFill>
                  <a:srgbClr val="C586C0"/>
                </a:solidFill>
                <a:effectLst/>
                <a:latin typeface="Consolas" panose="020B0609020204030204" pitchFamily="49" charset="0"/>
              </a:rPr>
              <a:t>bloque_de_sentencias_n</a:t>
            </a:r>
            <a:r>
              <a:rPr kumimoji="0" lang="es-ES" altLang="es-ES" b="0" i="0" u="none" strike="noStrike" cap="none" normalizeH="0" baseline="0" dirty="0">
                <a:ln>
                  <a:noFill/>
                </a:ln>
                <a:solidFill>
                  <a:srgbClr val="C586C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break;</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068FC6B-892F-5115-6D72-EBE8468C201B}"/>
              </a:ext>
            </a:extLst>
          </p:cNvPr>
          <p:cNvSpPr>
            <a:spLocks noChangeArrowheads="1"/>
          </p:cNvSpPr>
          <p:nvPr/>
        </p:nvSpPr>
        <p:spPr bwMode="auto">
          <a:xfrm>
            <a:off x="5220072" y="2111546"/>
            <a:ext cx="3672408" cy="236988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if (expresión_1 == valor_1)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bloque_de_sentencias_1</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elseif (expresión_1 == valor_2)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bloque_de_sentencias_2</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elseif (expresión_1 == valor_3)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bloque_de_sentencias_3</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elseif (expresión_1 == </a:t>
            </a:r>
            <a:r>
              <a:rPr kumimoji="0" lang="es-ES" altLang="es-ES" b="0" i="0" u="none" strike="noStrike" cap="none" normalizeH="0" baseline="0" dirty="0" err="1">
                <a:ln>
                  <a:noFill/>
                </a:ln>
                <a:solidFill>
                  <a:srgbClr val="C586C0"/>
                </a:solidFill>
                <a:effectLst/>
                <a:latin typeface="Consolas" panose="020B0609020204030204" pitchFamily="49" charset="0"/>
              </a:rPr>
              <a:t>valor_n</a:t>
            </a:r>
            <a:r>
              <a:rPr kumimoji="0" lang="es-ES" altLang="es-ES" b="0" i="0" u="none" strike="noStrike" cap="none" normalizeH="0" baseline="0" dirty="0">
                <a:ln>
                  <a:noFill/>
                </a:ln>
                <a:solidFill>
                  <a:srgbClr val="C586C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    </a:t>
            </a:r>
            <a:r>
              <a:rPr kumimoji="0" lang="es-ES" altLang="es-ES" b="0" i="0" u="none" strike="noStrike" cap="none" normalizeH="0" baseline="0" dirty="0" err="1">
                <a:ln>
                  <a:noFill/>
                </a:ln>
                <a:solidFill>
                  <a:srgbClr val="C586C0"/>
                </a:solidFill>
                <a:effectLst/>
                <a:latin typeface="Consolas" panose="020B0609020204030204" pitchFamily="49" charset="0"/>
              </a:rPr>
              <a:t>bloque_de_sentencias_n</a:t>
            </a:r>
            <a:endParaRPr kumimoji="0" lang="es-ES" altLang="es-ES" b="0" i="0" u="none" strike="noStrike" cap="none" normalizeH="0" baseline="0" dirty="0">
              <a:ln>
                <a:noFill/>
              </a:ln>
              <a:solidFill>
                <a:srgbClr val="C586C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586C0"/>
                </a:solidFill>
                <a:effectLst/>
                <a:latin typeface="Consolas" panose="020B0609020204030204" pitchFamily="49" charset="0"/>
              </a:rPr>
              <a:t>}</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424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0"/>
            <a:ext cx="8712968" cy="857400"/>
          </a:xfrm>
        </p:spPr>
        <p:txBody>
          <a:bodyPr/>
          <a:lstStyle/>
          <a:p>
            <a:pPr algn="just"/>
            <a:r>
              <a:rPr lang="es-ES" b="1" i="0" dirty="0">
                <a:solidFill>
                  <a:srgbClr val="000000"/>
                </a:solidFill>
                <a:effectLst/>
                <a:latin typeface="Arial" panose="020B0604020202020204" pitchFamily="34" charset="0"/>
              </a:rPr>
              <a:t>Sintaxis del bucle </a:t>
            </a:r>
            <a:r>
              <a:rPr lang="es-ES" b="1" i="0" dirty="0" err="1">
                <a:solidFill>
                  <a:srgbClr val="000000"/>
                </a:solidFill>
                <a:effectLst/>
                <a:latin typeface="Arial" panose="020B0604020202020204" pitchFamily="34" charset="0"/>
              </a:rPr>
              <a:t>for</a:t>
            </a:r>
            <a:endParaRPr lang="es-ES" b="1" i="0" dirty="0">
              <a:solidFill>
                <a:srgbClr val="000000"/>
              </a:solidFill>
              <a:effectLst/>
              <a:latin typeface="Arial" panose="020B060402020202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43508" y="699542"/>
            <a:ext cx="8856984" cy="3552300"/>
          </a:xfrm>
        </p:spPr>
        <p:txBody>
          <a:bodyPr/>
          <a:lstStyle/>
          <a:p>
            <a:pPr marL="114300" indent="0">
              <a:buNone/>
            </a:pPr>
            <a:r>
              <a:rPr lang="es-ES" sz="1600" dirty="0"/>
              <a:t>La sintaxis más habitual del bucle </a:t>
            </a:r>
            <a:r>
              <a:rPr lang="es-ES" sz="1600" dirty="0" err="1"/>
              <a:t>for</a:t>
            </a:r>
            <a:r>
              <a:rPr lang="es-ES" sz="1600" dirty="0"/>
              <a:t> es la siguiente:</a:t>
            </a:r>
          </a:p>
          <a:p>
            <a:pPr marL="114300" indent="0">
              <a:buNone/>
            </a:pPr>
            <a:endParaRPr lang="es-ES" sz="1600" i="1" dirty="0"/>
          </a:p>
          <a:p>
            <a:pPr marL="114300" indent="0">
              <a:buNone/>
            </a:pPr>
            <a:endParaRPr lang="es-ES" sz="1600" i="1" dirty="0"/>
          </a:p>
          <a:p>
            <a:pPr marL="114300" indent="0">
              <a:buNone/>
            </a:pPr>
            <a:endParaRPr lang="es-ES" sz="1600" i="1" dirty="0"/>
          </a:p>
          <a:p>
            <a:pPr marL="114300" indent="0">
              <a:buNone/>
            </a:pPr>
            <a:endParaRPr lang="es-ES" sz="1600" i="1" dirty="0"/>
          </a:p>
          <a:p>
            <a:pPr marL="114300" indent="0">
              <a:buNone/>
            </a:pPr>
            <a:r>
              <a:rPr lang="es-ES" sz="1500" dirty="0"/>
              <a:t>La ejecución de esta estructura de control es la siguiente:</a:t>
            </a:r>
          </a:p>
          <a:p>
            <a:pPr marL="114300" indent="0">
              <a:buNone/>
            </a:pPr>
            <a:endParaRPr lang="es-ES" sz="1500" dirty="0"/>
          </a:p>
          <a:p>
            <a:pPr marL="114300" indent="0">
              <a:buNone/>
            </a:pPr>
            <a:r>
              <a:rPr lang="es-ES" sz="1500" dirty="0"/>
              <a:t>Se establece el valor inicial de la variable de control definida en la asignación inicial.</a:t>
            </a:r>
          </a:p>
          <a:p>
            <a:pPr marL="114300" indent="0">
              <a:buNone/>
            </a:pPr>
            <a:r>
              <a:rPr lang="es-ES" sz="1500" dirty="0"/>
              <a:t>Evalúa la condición de continuación:</a:t>
            </a:r>
          </a:p>
          <a:p>
            <a:pPr marL="114300" indent="0">
              <a:buNone/>
            </a:pPr>
            <a:endParaRPr lang="es-ES" sz="1500" dirty="0"/>
          </a:p>
          <a:p>
            <a:pPr marL="857250" lvl="1" indent="-285750">
              <a:buFont typeface="Arial" panose="020B0604020202020204" pitchFamily="34" charset="0"/>
              <a:buChar char="•"/>
            </a:pPr>
            <a:r>
              <a:rPr lang="es-ES" sz="1500" dirty="0"/>
              <a:t>si el resultado es true se ejecuta el bloque de sentencias, se efectúa el cambio de la variable de control y se evalúa nuevamente la condición de continuación;</a:t>
            </a:r>
          </a:p>
          <a:p>
            <a:pPr marL="857250" lvl="1" indent="-285750">
              <a:buFont typeface="Arial" panose="020B0604020202020204" pitchFamily="34" charset="0"/>
              <a:buChar char="•"/>
            </a:pPr>
            <a:r>
              <a:rPr lang="es-ES" sz="1500" dirty="0"/>
              <a:t>si el resultado es false el bucle se termina.</a:t>
            </a:r>
          </a:p>
        </p:txBody>
      </p:sp>
      <p:sp>
        <p:nvSpPr>
          <p:cNvPr id="3" name="Rectangle 1">
            <a:extLst>
              <a:ext uri="{FF2B5EF4-FFF2-40B4-BE49-F238E27FC236}">
                <a16:creationId xmlns:a16="http://schemas.microsoft.com/office/drawing/2014/main" id="{D0B3B9EA-729F-60A1-01FD-A90F1F96DD3B}"/>
              </a:ext>
            </a:extLst>
          </p:cNvPr>
          <p:cNvSpPr>
            <a:spLocks noChangeArrowheads="1"/>
          </p:cNvSpPr>
          <p:nvPr/>
        </p:nvSpPr>
        <p:spPr bwMode="auto">
          <a:xfrm>
            <a:off x="467544" y="1356656"/>
            <a:ext cx="7378943" cy="69249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C586C0"/>
                </a:solidFill>
                <a:effectLst/>
                <a:latin typeface="Consolas" panose="020B0609020204030204" pitchFamily="49" charset="0"/>
              </a:rPr>
              <a:t>for</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asignación_inicial</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condición_continuación</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cambio_variable</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bloque_de_sentencias</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75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2" y="253652"/>
            <a:ext cx="8640960" cy="857400"/>
          </a:xfrm>
        </p:spPr>
        <p:txBody>
          <a:bodyPr/>
          <a:lstStyle/>
          <a:p>
            <a:pPr algn="l"/>
            <a:r>
              <a:rPr lang="es-ES" b="1" i="0" dirty="0">
                <a:solidFill>
                  <a:srgbClr val="000000"/>
                </a:solidFill>
                <a:effectLst/>
                <a:latin typeface="Arial" panose="020B0604020202020204" pitchFamily="34" charset="0"/>
              </a:rPr>
              <a:t>Sintaxis del bucle </a:t>
            </a:r>
            <a:r>
              <a:rPr lang="es-ES" b="1" i="0" dirty="0" err="1">
                <a:solidFill>
                  <a:srgbClr val="000000"/>
                </a:solidFill>
                <a:effectLst/>
                <a:latin typeface="Arial" panose="020B0604020202020204" pitchFamily="34" charset="0"/>
              </a:rPr>
              <a:t>for</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8" name="Marcador de texto 7">
            <a:extLst>
              <a:ext uri="{FF2B5EF4-FFF2-40B4-BE49-F238E27FC236}">
                <a16:creationId xmlns:a16="http://schemas.microsoft.com/office/drawing/2014/main" id="{FF7F73AB-0F08-C7FD-CBF6-875E2B60ADB9}"/>
              </a:ext>
            </a:extLst>
          </p:cNvPr>
          <p:cNvSpPr>
            <a:spLocks noGrp="1"/>
          </p:cNvSpPr>
          <p:nvPr>
            <p:ph type="body" idx="1"/>
          </p:nvPr>
        </p:nvSpPr>
        <p:spPr/>
        <p:txBody>
          <a:bodyPr/>
          <a:lstStyle/>
          <a:p>
            <a:endParaRPr lang="es-ES" dirty="0"/>
          </a:p>
        </p:txBody>
      </p:sp>
      <p:sp>
        <p:nvSpPr>
          <p:cNvPr id="11" name="Rectangle 1">
            <a:extLst>
              <a:ext uri="{FF2B5EF4-FFF2-40B4-BE49-F238E27FC236}">
                <a16:creationId xmlns:a16="http://schemas.microsoft.com/office/drawing/2014/main" id="{499AE56C-368C-AA64-9AF9-24217FA821A0}"/>
              </a:ext>
            </a:extLst>
          </p:cNvPr>
          <p:cNvSpPr>
            <a:spLocks noChangeArrowheads="1"/>
          </p:cNvSpPr>
          <p:nvPr/>
        </p:nvSpPr>
        <p:spPr bwMode="auto">
          <a:xfrm>
            <a:off x="739458" y="1184615"/>
            <a:ext cx="3385542" cy="161582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&lt;?</a:t>
            </a:r>
            <a:r>
              <a:rPr kumimoji="0" lang="es-ES" altLang="es-ES" sz="1500" b="0" i="0" u="none" strike="noStrike" cap="none" normalizeH="0" baseline="0" dirty="0" err="1">
                <a:ln>
                  <a:noFill/>
                </a:ln>
                <a:solidFill>
                  <a:srgbClr val="569CD6"/>
                </a:solidFill>
                <a:effectLst/>
                <a:latin typeface="Consolas" panose="020B0609020204030204" pitchFamily="49" charset="0"/>
              </a:rPr>
              <a:t>php</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"&lt;p&gt;Comienzo&lt;/p&gt;\n"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err="1">
                <a:ln>
                  <a:noFill/>
                </a:ln>
                <a:solidFill>
                  <a:srgbClr val="C586C0"/>
                </a:solidFill>
                <a:effectLst/>
                <a:latin typeface="Consolas" panose="020B0609020204030204" pitchFamily="49" charset="0"/>
              </a:rPr>
              <a:t>for</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$i</a:t>
            </a:r>
            <a:r>
              <a:rPr kumimoji="0" lang="es-ES" altLang="es-ES" sz="1500" b="0" i="0" u="none" strike="noStrike" cap="none" normalizeH="0" baseline="0" dirty="0">
                <a:ln>
                  <a:noFill/>
                </a:ln>
                <a:solidFill>
                  <a:srgbClr val="FFFFFF"/>
                </a:solidFill>
                <a:effectLst/>
                <a:latin typeface="Consolas" panose="020B0609020204030204" pitchFamily="49" charset="0"/>
              </a:rPr>
              <a:t> = </a:t>
            </a:r>
            <a:r>
              <a:rPr kumimoji="0" lang="es-ES" altLang="es-ES" sz="1500" b="0" i="0" u="none" strike="noStrike" cap="none" normalizeH="0" baseline="0" dirty="0">
                <a:ln>
                  <a:noFill/>
                </a:ln>
                <a:solidFill>
                  <a:srgbClr val="B5CEA8"/>
                </a:solidFill>
                <a:effectLst/>
                <a:latin typeface="Consolas" panose="020B0609020204030204" pitchFamily="49" charset="0"/>
              </a:rPr>
              <a:t>0</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$i</a:t>
            </a:r>
            <a:r>
              <a:rPr kumimoji="0" lang="es-ES" altLang="es-ES" sz="1500" b="0" i="0" u="none" strike="noStrike" cap="none" normalizeH="0" baseline="0" dirty="0">
                <a:ln>
                  <a:noFill/>
                </a:ln>
                <a:solidFill>
                  <a:srgbClr val="FFFFFF"/>
                </a:solidFill>
                <a:effectLst/>
                <a:latin typeface="Consolas" panose="020B0609020204030204" pitchFamily="49" charset="0"/>
              </a:rPr>
              <a:t> &lt; </a:t>
            </a:r>
            <a:r>
              <a:rPr kumimoji="0" lang="es-ES" altLang="es-ES" sz="1500" b="0" i="0" u="none" strike="noStrike" cap="none" normalizeH="0" baseline="0" dirty="0">
                <a:ln>
                  <a:noFill/>
                </a:ln>
                <a:solidFill>
                  <a:srgbClr val="B5CEA8"/>
                </a:solidFill>
                <a:effectLst/>
                <a:latin typeface="Consolas" panose="020B0609020204030204" pitchFamily="49" charset="0"/>
              </a:rPr>
              <a:t>3</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$i</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a:t>
            </a:r>
            <a:r>
              <a:rPr kumimoji="0" lang="es-ES" altLang="es-ES" sz="1500" b="0" i="0" u="none" strike="noStrike" cap="none" normalizeH="0" baseline="0" dirty="0">
                <a:ln>
                  <a:noFill/>
                </a:ln>
                <a:solidFill>
                  <a:srgbClr val="9CDCFE"/>
                </a:solidFill>
                <a:effectLst/>
                <a:latin typeface="Consolas" panose="020B0609020204030204" pitchFamily="49" charset="0"/>
              </a:rPr>
              <a:t>$i</a:t>
            </a:r>
            <a:r>
              <a:rPr kumimoji="0" lang="es-ES" altLang="es-ES" sz="1500" b="0" i="0" u="none" strike="noStrike" cap="none" normalizeH="0" baseline="0" dirty="0">
                <a:ln>
                  <a:noFill/>
                </a:ln>
                <a:solidFill>
                  <a:srgbClr val="CE9178"/>
                </a:solidFill>
                <a:effectLst/>
                <a:latin typeface="Consolas" panose="020B0609020204030204" pitchFamily="49" charset="0"/>
              </a:rPr>
              <a:t>&lt;/p&gt;\n"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"&lt;p&gt;Final&lt;/p&gt;\n"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?&gt;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4E0DC078-C829-49DE-0156-CFC78BDC62B3}"/>
              </a:ext>
            </a:extLst>
          </p:cNvPr>
          <p:cNvSpPr>
            <a:spLocks noChangeArrowheads="1"/>
          </p:cNvSpPr>
          <p:nvPr/>
        </p:nvSpPr>
        <p:spPr bwMode="auto">
          <a:xfrm>
            <a:off x="5148064" y="1184615"/>
            <a:ext cx="1692771"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Comienzo</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0</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1</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2</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rgbClr val="000000"/>
                </a:solidFill>
                <a:effectLst/>
                <a:latin typeface="Consolas" panose="020B0609020204030204" pitchFamily="49" charset="0"/>
              </a:rPr>
              <a:t>Final</a:t>
            </a:r>
            <a:r>
              <a:rPr kumimoji="0" lang="es-ES" altLang="es-ES" sz="1500" b="1" i="0" u="none" strike="noStrike" cap="none" normalizeH="0" baseline="0" dirty="0">
                <a:ln>
                  <a:noFill/>
                </a:ln>
                <a:solidFill>
                  <a:srgbClr val="000000"/>
                </a:solidFill>
                <a:effectLst/>
                <a:latin typeface="Consolas" panose="020B0609020204030204" pitchFamily="49" charset="0"/>
              </a:rPr>
              <a:t>&lt;/</a:t>
            </a:r>
            <a:r>
              <a:rPr kumimoji="0" lang="es-ES" altLang="es-ES" sz="1500" b="1" i="0" u="none" strike="noStrike" cap="none" normalizeH="0" baseline="0" dirty="0">
                <a:ln>
                  <a:noFill/>
                </a:ln>
                <a:solidFill>
                  <a:srgbClr val="800080"/>
                </a:solidFill>
                <a:effectLst/>
                <a:latin typeface="Consolas" panose="020B0609020204030204" pitchFamily="49" charset="0"/>
              </a:rPr>
              <a:t>p</a:t>
            </a:r>
            <a:r>
              <a:rPr kumimoji="0" lang="es-ES" altLang="es-ES" sz="1500" b="1" i="0" u="none" strike="noStrike" cap="none" normalizeH="0" baseline="0" dirty="0">
                <a:ln>
                  <a:noFill/>
                </a:ln>
                <a:solidFill>
                  <a:srgbClr val="000000"/>
                </a:solidFill>
                <a:effectLst/>
                <a:latin typeface="Consolas" panose="020B0609020204030204" pitchFamily="49" charset="0"/>
              </a:rPr>
              <a:t>&gt;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CDC7D6DF-C1E8-ED41-1B5C-B2904035B31D}"/>
              </a:ext>
            </a:extLst>
          </p:cNvPr>
          <p:cNvSpPr>
            <a:spLocks noChangeArrowheads="1"/>
          </p:cNvSpPr>
          <p:nvPr/>
        </p:nvSpPr>
        <p:spPr bwMode="auto">
          <a:xfrm>
            <a:off x="683568" y="2849524"/>
            <a:ext cx="5607304" cy="115416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&lt;?</a:t>
            </a:r>
            <a:r>
              <a:rPr kumimoji="0" lang="es-ES" altLang="es-ES" sz="1500" b="0" i="0" u="none" strike="noStrike" cap="none" normalizeH="0" baseline="0" dirty="0" err="1">
                <a:ln>
                  <a:noFill/>
                </a:ln>
                <a:solidFill>
                  <a:srgbClr val="569CD6"/>
                </a:solidFill>
                <a:effectLst/>
                <a:latin typeface="Consolas" panose="020B0609020204030204" pitchFamily="49" charset="0"/>
              </a:rPr>
              <a:t>php</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err="1">
                <a:ln>
                  <a:noFill/>
                </a:ln>
                <a:solidFill>
                  <a:srgbClr val="C586C0"/>
                </a:solidFill>
                <a:effectLst/>
                <a:latin typeface="Consolas" panose="020B0609020204030204" pitchFamily="49" charset="0"/>
              </a:rPr>
              <a:t>for</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$contador</a:t>
            </a:r>
            <a:r>
              <a:rPr kumimoji="0" lang="es-ES" altLang="es-ES" sz="1500" b="0" i="0" u="none" strike="noStrike" cap="none" normalizeH="0" baseline="0" dirty="0">
                <a:ln>
                  <a:noFill/>
                </a:ln>
                <a:solidFill>
                  <a:srgbClr val="FFFFFF"/>
                </a:solidFill>
                <a:effectLst/>
                <a:latin typeface="Consolas" panose="020B0609020204030204" pitchFamily="49" charset="0"/>
              </a:rPr>
              <a:t> = </a:t>
            </a:r>
            <a:r>
              <a:rPr kumimoji="0" lang="es-ES" altLang="es-ES" sz="1500" b="0" i="0" u="none" strike="noStrike" cap="none" normalizeH="0" baseline="0" dirty="0">
                <a:ln>
                  <a:noFill/>
                </a:ln>
                <a:solidFill>
                  <a:srgbClr val="B5CEA8"/>
                </a:solidFill>
                <a:effectLst/>
                <a:latin typeface="Consolas" panose="020B0609020204030204" pitchFamily="49" charset="0"/>
              </a:rPr>
              <a:t>0</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$contador</a:t>
            </a:r>
            <a:r>
              <a:rPr kumimoji="0" lang="es-ES" altLang="es-ES" sz="1500" b="0" i="0" u="none" strike="noStrike" cap="none" normalizeH="0" baseline="0" dirty="0">
                <a:ln>
                  <a:noFill/>
                </a:ln>
                <a:solidFill>
                  <a:srgbClr val="FFFFFF"/>
                </a:solidFill>
                <a:effectLst/>
                <a:latin typeface="Consolas" panose="020B0609020204030204" pitchFamily="49" charset="0"/>
              </a:rPr>
              <a:t> &lt; </a:t>
            </a:r>
            <a:r>
              <a:rPr kumimoji="0" lang="es-ES" altLang="es-ES" sz="1500" b="0" i="0" u="none" strike="noStrike" cap="none" normalizeH="0" baseline="0" dirty="0">
                <a:ln>
                  <a:noFill/>
                </a:ln>
                <a:solidFill>
                  <a:srgbClr val="B5CEA8"/>
                </a:solidFill>
                <a:effectLst/>
                <a:latin typeface="Consolas" panose="020B0609020204030204" pitchFamily="49" charset="0"/>
              </a:rPr>
              <a:t>5</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9CDCFE"/>
                </a:solidFill>
                <a:effectLst/>
                <a:latin typeface="Consolas" panose="020B0609020204030204" pitchFamily="49" charset="0"/>
              </a:rPr>
              <a:t>$contador</a:t>
            </a:r>
            <a:r>
              <a:rPr kumimoji="0" lang="es-ES" altLang="es-ES" sz="15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DCDCAA"/>
                </a:solidFill>
                <a:effectLst/>
                <a:latin typeface="Consolas" panose="020B0609020204030204" pitchFamily="49" charset="0"/>
              </a:rPr>
              <a:t>print</a:t>
            </a:r>
            <a:r>
              <a:rPr kumimoji="0" lang="es-ES" altLang="es-ES" sz="1500" b="0" i="0" u="none" strike="noStrike" cap="none" normalizeH="0" baseline="0" dirty="0">
                <a:ln>
                  <a:noFill/>
                </a:ln>
                <a:solidFill>
                  <a:srgbClr val="FFFFFF"/>
                </a:solidFill>
                <a:effectLst/>
                <a:latin typeface="Consolas" panose="020B0609020204030204" pitchFamily="49" charset="0"/>
              </a:rPr>
              <a:t> </a:t>
            </a:r>
            <a:r>
              <a:rPr kumimoji="0" lang="es-ES" altLang="es-ES" sz="1500" b="0" i="0" u="none" strike="noStrike" cap="none" normalizeH="0" baseline="0" dirty="0">
                <a:ln>
                  <a:noFill/>
                </a:ln>
                <a:solidFill>
                  <a:srgbClr val="CE9178"/>
                </a:solidFill>
                <a:effectLst/>
                <a:latin typeface="Consolas" panose="020B0609020204030204" pitchFamily="49" charset="0"/>
              </a:rPr>
              <a:t>"&lt;p&gt;</a:t>
            </a:r>
            <a:r>
              <a:rPr kumimoji="0" lang="es-ES" altLang="es-ES" sz="1500" b="0" i="0" u="none" strike="noStrike" cap="none" normalizeH="0" baseline="0" dirty="0">
                <a:ln>
                  <a:noFill/>
                </a:ln>
                <a:solidFill>
                  <a:srgbClr val="9CDCFE"/>
                </a:solidFill>
                <a:effectLst/>
                <a:latin typeface="Consolas" panose="020B0609020204030204" pitchFamily="49" charset="0"/>
              </a:rPr>
              <a:t>$contador</a:t>
            </a:r>
            <a:r>
              <a:rPr kumimoji="0" lang="es-ES" altLang="es-ES" sz="1500" b="0" i="0" u="none" strike="noStrike" cap="none" normalizeH="0" baseline="0" dirty="0">
                <a:ln>
                  <a:noFill/>
                </a:ln>
                <a:solidFill>
                  <a:srgbClr val="CE9178"/>
                </a:solidFill>
                <a:effectLst/>
                <a:latin typeface="Consolas" panose="020B0609020204030204" pitchFamily="49" charset="0"/>
              </a:rPr>
              <a:t>&lt;/p&gt;\n"</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?&gt;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9B74B9A9-40DC-ACBE-9411-65BB5E90F771}"/>
              </a:ext>
            </a:extLst>
          </p:cNvPr>
          <p:cNvSpPr>
            <a:spLocks noChangeArrowheads="1"/>
          </p:cNvSpPr>
          <p:nvPr/>
        </p:nvSpPr>
        <p:spPr bwMode="auto">
          <a:xfrm>
            <a:off x="6911677" y="2857748"/>
            <a:ext cx="846386" cy="1154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&lt;p&gt;0&lt;/p&gt;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&lt;p&gt;1&lt;/p&gt;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&lt;p&gt;2&lt;/p&gt;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&lt;p&gt;3&lt;/p&gt;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&lt;p&gt;4&lt;/p&gt;</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782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2" y="253652"/>
            <a:ext cx="8640960" cy="857400"/>
          </a:xfrm>
        </p:spPr>
        <p:txBody>
          <a:bodyPr/>
          <a:lstStyle/>
          <a:p>
            <a:pPr algn="l"/>
            <a:r>
              <a:rPr lang="es-ES" b="1" i="0" dirty="0">
                <a:solidFill>
                  <a:srgbClr val="000000"/>
                </a:solidFill>
                <a:effectLst/>
                <a:latin typeface="Arial" panose="020B0604020202020204" pitchFamily="34" charset="0"/>
              </a:rPr>
              <a:t>Sintaxis del bucle </a:t>
            </a:r>
            <a:r>
              <a:rPr lang="es-ES" b="1" i="0" dirty="0" err="1">
                <a:solidFill>
                  <a:srgbClr val="000000"/>
                </a:solidFill>
                <a:effectLst/>
                <a:latin typeface="Arial" panose="020B0604020202020204" pitchFamily="34" charset="0"/>
              </a:rPr>
              <a:t>for</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dirty="0"/>
          </a:p>
        </p:txBody>
      </p:sp>
      <p:sp>
        <p:nvSpPr>
          <p:cNvPr id="8" name="Marcador de texto 7">
            <a:extLst>
              <a:ext uri="{FF2B5EF4-FFF2-40B4-BE49-F238E27FC236}">
                <a16:creationId xmlns:a16="http://schemas.microsoft.com/office/drawing/2014/main" id="{FF7F73AB-0F08-C7FD-CBF6-875E2B60ADB9}"/>
              </a:ext>
            </a:extLst>
          </p:cNvPr>
          <p:cNvSpPr>
            <a:spLocks noGrp="1"/>
          </p:cNvSpPr>
          <p:nvPr>
            <p:ph type="body" idx="1"/>
          </p:nvPr>
        </p:nvSpPr>
        <p:spPr>
          <a:xfrm>
            <a:off x="518951" y="1622909"/>
            <a:ext cx="6462600" cy="3552300"/>
          </a:xfrm>
        </p:spPr>
        <p:txBody>
          <a:bodyPr/>
          <a:lstStyle/>
          <a:p>
            <a:endParaRPr lang="es-ES" dirty="0"/>
          </a:p>
        </p:txBody>
      </p:sp>
      <p:sp>
        <p:nvSpPr>
          <p:cNvPr id="11" name="Rectangle 1">
            <a:extLst>
              <a:ext uri="{FF2B5EF4-FFF2-40B4-BE49-F238E27FC236}">
                <a16:creationId xmlns:a16="http://schemas.microsoft.com/office/drawing/2014/main" id="{499AE56C-368C-AA64-9AF9-24217FA821A0}"/>
              </a:ext>
            </a:extLst>
          </p:cNvPr>
          <p:cNvSpPr>
            <a:spLocks noChangeArrowheads="1"/>
          </p:cNvSpPr>
          <p:nvPr/>
        </p:nvSpPr>
        <p:spPr bwMode="auto">
          <a:xfrm>
            <a:off x="739458" y="1415447"/>
            <a:ext cx="6242093" cy="115416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&lt;?</a:t>
            </a:r>
            <a:r>
              <a:rPr kumimoji="0" lang="es-ES" altLang="es-ES" sz="1500" b="0" i="0" u="none" strike="noStrike" cap="none" normalizeH="0" baseline="0" dirty="0" err="1">
                <a:ln>
                  <a:noFill/>
                </a:ln>
                <a:solidFill>
                  <a:srgbClr val="569CD6"/>
                </a:solidFill>
                <a:effectLst/>
                <a:latin typeface="Consolas" panose="020B0609020204030204" pitchFamily="49" charset="0"/>
              </a:rPr>
              <a:t>php</a:t>
            </a:r>
            <a:endParaRPr kumimoji="0" lang="es-ES" altLang="es-ES" sz="15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err="1">
                <a:ln>
                  <a:noFill/>
                </a:ln>
                <a:solidFill>
                  <a:srgbClr val="569CD6"/>
                </a:solidFill>
                <a:effectLst/>
                <a:latin typeface="Consolas" panose="020B0609020204030204" pitchFamily="49" charset="0"/>
              </a:rPr>
              <a:t>for</a:t>
            </a:r>
            <a:r>
              <a:rPr kumimoji="0" lang="es-ES" altLang="es-ES" sz="1500" b="0" i="0" u="none" strike="noStrike" cap="none" normalizeH="0" baseline="0" dirty="0">
                <a:ln>
                  <a:noFill/>
                </a:ln>
                <a:solidFill>
                  <a:srgbClr val="569CD6"/>
                </a:solidFill>
                <a:effectLst/>
                <a:latin typeface="Consolas" panose="020B0609020204030204" pitchFamily="49" charset="0"/>
              </a:rPr>
              <a:t> ($i = 0, $j = 0; $i &lt; 5 &amp;&amp; $j &lt; 13; $i++, $j = $j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    print "&lt;p&gt;i: $i - j: $j&lt;/p&gt;\n";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569CD6"/>
                </a:solidFill>
                <a:effectLst/>
                <a:latin typeface="Consolas" panose="020B0609020204030204" pitchFamily="49" charset="0"/>
              </a:rPr>
              <a:t>?&gt;</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4E0DC078-C829-49DE-0156-CFC78BDC62B3}"/>
              </a:ext>
            </a:extLst>
          </p:cNvPr>
          <p:cNvSpPr>
            <a:spLocks noChangeArrowheads="1"/>
          </p:cNvSpPr>
          <p:nvPr/>
        </p:nvSpPr>
        <p:spPr bwMode="auto">
          <a:xfrm>
            <a:off x="7092280" y="1300030"/>
            <a:ext cx="1904367"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&lt;p&gt;Hola&lt;/p&gt;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&lt;p&gt;i: 0 - j: 0&lt;/p&gt;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&lt;p&gt;i: 1 - j: 2&lt;/p&gt;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&lt;p&gt;i: 2 - j: 4&lt;/p&gt;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&lt;p&gt;i: 3 - j: 6&lt;/p&gt;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1" i="0" u="none" strike="noStrike" cap="none" normalizeH="0" baseline="0" dirty="0">
                <a:ln>
                  <a:noFill/>
                </a:ln>
                <a:solidFill>
                  <a:srgbClr val="000000"/>
                </a:solidFill>
                <a:effectLst/>
                <a:latin typeface="Consolas" panose="020B0609020204030204" pitchFamily="49" charset="0"/>
              </a:rPr>
              <a:t>&lt;p&gt;i: 4 - j: 8&lt;/p&gt;</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6258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44306"/>
            <a:ext cx="8856984" cy="727244"/>
          </a:xfrm>
        </p:spPr>
        <p:txBody>
          <a:bodyPr/>
          <a:lstStyle/>
          <a:p>
            <a:pPr algn="l"/>
            <a:r>
              <a:rPr lang="es-ES" b="0" i="0" dirty="0">
                <a:solidFill>
                  <a:srgbClr val="000000"/>
                </a:solidFill>
                <a:effectLst/>
                <a:latin typeface="Roboto" panose="02000000000000000000" pitchFamily="2" charset="0"/>
              </a:rPr>
              <a:t>Testigo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3137" y="795600"/>
            <a:ext cx="3026695" cy="3552300"/>
          </a:xfrm>
        </p:spPr>
        <p:txBody>
          <a:bodyPr/>
          <a:lstStyle/>
          <a:p>
            <a:pPr marL="114300" indent="0">
              <a:buNone/>
            </a:pPr>
            <a:r>
              <a:rPr lang="es-ES" sz="1300" dirty="0"/>
              <a:t>Se entiende por testigo una variable que indica simplemente si una condición se ha cumplido o no. Es un caso particular de contador, pero se suele hacer con variables lógicas en vez de numéricas.</a:t>
            </a:r>
          </a:p>
          <a:p>
            <a:pPr marL="114300" indent="0">
              <a:buNone/>
            </a:pPr>
            <a:endParaRPr lang="es-ES" sz="1300" dirty="0"/>
          </a:p>
          <a:p>
            <a:pPr marL="114300" indent="0">
              <a:buNone/>
            </a:pPr>
            <a:r>
              <a:rPr lang="es-ES" sz="1300" dirty="0"/>
              <a:t>En el ejemplo siguiente, el programa indica si al simular unas tiradas de dados se ha obtenido algún 5. La variable que hace de testigo es la variable $</a:t>
            </a:r>
            <a:r>
              <a:rPr lang="es-ES" sz="1300" dirty="0" err="1"/>
              <a:t>hayCinco</a:t>
            </a:r>
            <a:r>
              <a:rPr lang="es-ES" sz="1300" dirty="0"/>
              <a:t>).</a:t>
            </a:r>
          </a:p>
        </p:txBody>
      </p:sp>
      <p:sp>
        <p:nvSpPr>
          <p:cNvPr id="3" name="Rectangle 1">
            <a:extLst>
              <a:ext uri="{FF2B5EF4-FFF2-40B4-BE49-F238E27FC236}">
                <a16:creationId xmlns:a16="http://schemas.microsoft.com/office/drawing/2014/main" id="{C78E3030-D416-EF42-F654-9EA90D1E56F7}"/>
              </a:ext>
            </a:extLst>
          </p:cNvPr>
          <p:cNvSpPr>
            <a:spLocks noChangeArrowheads="1"/>
          </p:cNvSpPr>
          <p:nvPr/>
        </p:nvSpPr>
        <p:spPr bwMode="auto">
          <a:xfrm>
            <a:off x="3260110" y="366620"/>
            <a:ext cx="3908121" cy="313932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endParaRPr kumimoji="0" lang="es-ES" altLang="es-ES" sz="12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print "&lt;p&gt;Comienzo&lt;/p&gt;\n";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a:t>
            </a:r>
            <a:r>
              <a:rPr kumimoji="0" lang="es-ES" altLang="es-ES" sz="1200" b="0" i="0" u="none" strike="noStrike" cap="none" normalizeH="0" baseline="0" dirty="0" err="1">
                <a:ln>
                  <a:noFill/>
                </a:ln>
                <a:solidFill>
                  <a:srgbClr val="569CD6"/>
                </a:solidFill>
                <a:effectLst/>
                <a:latin typeface="Consolas" panose="020B0609020204030204" pitchFamily="49" charset="0"/>
              </a:rPr>
              <a:t>hayCinco</a:t>
            </a:r>
            <a:r>
              <a:rPr kumimoji="0" lang="es-ES" altLang="es-ES" sz="1200" b="0" i="0" u="none" strike="noStrike" cap="none" normalizeH="0" baseline="0" dirty="0">
                <a:ln>
                  <a:noFill/>
                </a:ln>
                <a:solidFill>
                  <a:srgbClr val="569CD6"/>
                </a:solidFill>
                <a:effectLst/>
                <a:latin typeface="Consolas" panose="020B0609020204030204" pitchFamily="49" charset="0"/>
              </a:rPr>
              <a:t> =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569CD6"/>
                </a:solidFill>
                <a:effectLst/>
                <a:latin typeface="Consolas" panose="020B0609020204030204" pitchFamily="49" charset="0"/>
              </a:rPr>
              <a:t>for</a:t>
            </a:r>
            <a:r>
              <a:rPr kumimoji="0" lang="es-ES" altLang="es-ES" sz="1200" b="0" i="0" u="none" strike="noStrike" cap="none" normalizeH="0" baseline="0" dirty="0">
                <a:ln>
                  <a:noFill/>
                </a:ln>
                <a:solidFill>
                  <a:srgbClr val="569CD6"/>
                </a:solidFill>
                <a:effectLst/>
                <a:latin typeface="Consolas" panose="020B0609020204030204" pitchFamily="49" charset="0"/>
              </a:rPr>
              <a:t> ($i = 0; $i &lt; 3; $i++)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$dado = rand(1, 6);</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print "&lt;p&gt;Tirada de dado: $dado&lt;/p&gt;\n";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if ($dado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a:t>
            </a:r>
            <a:r>
              <a:rPr kumimoji="0" lang="es-ES" altLang="es-ES" sz="1200" b="0" i="0" u="none" strike="noStrike" cap="none" normalizeH="0" baseline="0" dirty="0" err="1">
                <a:ln>
                  <a:noFill/>
                </a:ln>
                <a:solidFill>
                  <a:srgbClr val="569CD6"/>
                </a:solidFill>
                <a:effectLst/>
                <a:latin typeface="Consolas" panose="020B0609020204030204" pitchFamily="49" charset="0"/>
              </a:rPr>
              <a:t>hayCinco</a:t>
            </a:r>
            <a:r>
              <a:rPr kumimoji="0" lang="es-ES" altLang="es-ES" sz="1200" b="0" i="0" u="none" strike="noStrike" cap="none" normalizeH="0" baseline="0" dirty="0">
                <a:ln>
                  <a:noFill/>
                </a:ln>
                <a:solidFill>
                  <a:srgbClr val="569CD6"/>
                </a:solidFill>
                <a:effectLst/>
                <a:latin typeface="Consolas" panose="020B0609020204030204" pitchFamily="49" charset="0"/>
              </a:rPr>
              <a:t> = true;</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if ($</a:t>
            </a:r>
            <a:r>
              <a:rPr kumimoji="0" lang="es-ES" altLang="es-ES" sz="1200" b="0" i="0" u="none" strike="noStrike" cap="none" normalizeH="0" baseline="0" dirty="0" err="1">
                <a:ln>
                  <a:noFill/>
                </a:ln>
                <a:solidFill>
                  <a:srgbClr val="569CD6"/>
                </a:solidFill>
                <a:effectLst/>
                <a:latin typeface="Consolas" panose="020B0609020204030204" pitchFamily="49" charset="0"/>
              </a:rPr>
              <a:t>hayCinco</a:t>
            </a:r>
            <a:r>
              <a:rPr kumimoji="0" lang="es-ES" altLang="es-ES" sz="1200" b="0" i="0" u="none" strike="noStrike" cap="none" normalizeH="0" baseline="0" dirty="0">
                <a:ln>
                  <a:noFill/>
                </a:ln>
                <a:solidFill>
                  <a:srgbClr val="569CD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print "&lt;p&gt;Ha salido al menos un 5.&lt;/p&gt;\n";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a:t>
            </a:r>
            <a:r>
              <a:rPr kumimoji="0" lang="es-ES" altLang="es-ES" sz="1200" b="0" i="0" u="none" strike="noStrike" cap="none" normalizeH="0" baseline="0" dirty="0" err="1">
                <a:ln>
                  <a:noFill/>
                </a:ln>
                <a:solidFill>
                  <a:srgbClr val="569CD6"/>
                </a:solidFill>
                <a:effectLst/>
                <a:latin typeface="Consolas" panose="020B0609020204030204" pitchFamily="49" charset="0"/>
              </a:rPr>
              <a:t>else</a:t>
            </a:r>
            <a:r>
              <a:rPr kumimoji="0" lang="es-ES" altLang="es-ES" sz="1200" b="0" i="0" u="none" strike="noStrike" cap="none" normalizeH="0" baseline="0" dirty="0">
                <a:ln>
                  <a:noFill/>
                </a:ln>
                <a:solidFill>
                  <a:srgbClr val="569CD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print "&lt;p&gt;No ha salido ningún 5.&lt;/p&gt;\n";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print "&lt;p&gt;Final&lt;/p&gt;\n";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ACAB887-C7EA-2D30-12E9-EFE72FB815BB}"/>
              </a:ext>
            </a:extLst>
          </p:cNvPr>
          <p:cNvSpPr>
            <a:spLocks noChangeArrowheads="1"/>
          </p:cNvSpPr>
          <p:nvPr/>
        </p:nvSpPr>
        <p:spPr bwMode="auto">
          <a:xfrm>
            <a:off x="6366758" y="3508912"/>
            <a:ext cx="263373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&lt;p&gt;Comienzo&lt;/p&gt;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1&lt;/p&gt;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5&lt;/p&gt;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4&lt;/p&gt;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&lt;p&gt;Ha salido al menos un 5.&lt;/p&gt;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&lt;p&gt;Final&lt;/p&gt;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227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01288"/>
            <a:ext cx="8928992" cy="857400"/>
          </a:xfrm>
        </p:spPr>
        <p:txBody>
          <a:bodyPr/>
          <a:lstStyle/>
          <a:p>
            <a:pPr algn="just"/>
            <a:r>
              <a:rPr lang="es-ES" b="1" i="0" dirty="0">
                <a:solidFill>
                  <a:srgbClr val="000000"/>
                </a:solidFill>
                <a:effectLst/>
                <a:latin typeface="Arial" panose="020B0604020202020204" pitchFamily="34" charset="0"/>
              </a:rPr>
              <a:t>Contador</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3096344" cy="3552300"/>
          </a:xfrm>
        </p:spPr>
        <p:txBody>
          <a:bodyPr/>
          <a:lstStyle/>
          <a:p>
            <a:pPr marL="114300" indent="0">
              <a:buNone/>
            </a:pPr>
            <a:r>
              <a:rPr lang="es-ES" sz="1300" dirty="0"/>
              <a:t>Se entiende por contador una variable que lleva la cuenta del número de veces que se ha cumplido una condición.</a:t>
            </a:r>
          </a:p>
          <a:p>
            <a:pPr marL="114300" indent="0">
              <a:buNone/>
            </a:pPr>
            <a:endParaRPr lang="es-ES" sz="1300" dirty="0"/>
          </a:p>
          <a:p>
            <a:pPr marL="114300" indent="0">
              <a:buNone/>
            </a:pPr>
            <a:r>
              <a:rPr lang="es-ES" sz="1300" dirty="0"/>
              <a:t>En el ejemplo siguiente, el programa indica cuántos 5 se han obtenido al simular unas tiradas de dados. La variable que hace de contador es la variable $cuenta).</a:t>
            </a:r>
          </a:p>
        </p:txBody>
      </p:sp>
      <p:sp>
        <p:nvSpPr>
          <p:cNvPr id="3" name="Rectangle 1">
            <a:extLst>
              <a:ext uri="{FF2B5EF4-FFF2-40B4-BE49-F238E27FC236}">
                <a16:creationId xmlns:a16="http://schemas.microsoft.com/office/drawing/2014/main" id="{541FC8C4-3138-BD4A-D5CC-1882F4BECB0F}"/>
              </a:ext>
            </a:extLst>
          </p:cNvPr>
          <p:cNvSpPr>
            <a:spLocks noChangeArrowheads="1"/>
          </p:cNvSpPr>
          <p:nvPr/>
        </p:nvSpPr>
        <p:spPr bwMode="auto">
          <a:xfrm>
            <a:off x="3419872" y="764580"/>
            <a:ext cx="3908121" cy="240065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endParaRPr kumimoji="0" lang="es-ES" altLang="es-ES" sz="1200" b="0" i="0" u="none" strike="noStrike" cap="none" normalizeH="0" baseline="0" dirty="0">
              <a:ln>
                <a:noFill/>
              </a:ln>
              <a:solidFill>
                <a:srgbClr val="569CD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print "&lt;p&gt;Comienzo&lt;/p&gt;\n";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$cuenta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569CD6"/>
                </a:solidFill>
                <a:effectLst/>
                <a:latin typeface="Consolas" panose="020B0609020204030204" pitchFamily="49" charset="0"/>
              </a:rPr>
              <a:t>for</a:t>
            </a:r>
            <a:r>
              <a:rPr kumimoji="0" lang="es-ES" altLang="es-ES" sz="1200" b="0" i="0" u="none" strike="noStrike" cap="none" normalizeH="0" baseline="0" dirty="0">
                <a:ln>
                  <a:noFill/>
                </a:ln>
                <a:solidFill>
                  <a:srgbClr val="569CD6"/>
                </a:solidFill>
                <a:effectLst/>
                <a:latin typeface="Consolas" panose="020B0609020204030204" pitchFamily="49" charset="0"/>
              </a:rPr>
              <a:t> ($i = 0; $i &lt; 3; $i++)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$dado = rand(1, 6);</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print "&lt;p&gt;Tirada de dado: $dado&lt;/p&gt;\n";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if ($dado == 5)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$cuenta++;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print "&lt;p&gt;Han salido $cuenta cinco(s).&lt;/p&gt;\n";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print "&lt;p&gt;Final&lt;/p&gt;\n";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E5874BA-C65E-FA04-A640-F272AD5A5C6F}"/>
              </a:ext>
            </a:extLst>
          </p:cNvPr>
          <p:cNvSpPr>
            <a:spLocks noChangeArrowheads="1"/>
          </p:cNvSpPr>
          <p:nvPr/>
        </p:nvSpPr>
        <p:spPr bwMode="auto">
          <a:xfrm>
            <a:off x="6366758" y="3508912"/>
            <a:ext cx="246381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&lt;p&gt;Comienzo&lt;/p&gt;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1&lt;/p&gt;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5&lt;/p&gt;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5&lt;/p&gt;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&lt;p&gt;Han salido 2 cinco(s).&lt;/p&gt;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&lt;p&gt;Final&lt;/p&gt;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522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01288"/>
            <a:ext cx="8928992" cy="857400"/>
          </a:xfrm>
        </p:spPr>
        <p:txBody>
          <a:bodyPr/>
          <a:lstStyle/>
          <a:p>
            <a:pPr algn="just"/>
            <a:r>
              <a:rPr lang="es-ES" b="1" i="0" dirty="0">
                <a:solidFill>
                  <a:srgbClr val="000000"/>
                </a:solidFill>
                <a:effectLst/>
                <a:latin typeface="Arial" panose="020B0604020202020204" pitchFamily="34" charset="0"/>
              </a:rPr>
              <a:t>Acumulador</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3096344" cy="3552300"/>
          </a:xfrm>
        </p:spPr>
        <p:txBody>
          <a:bodyPr/>
          <a:lstStyle/>
          <a:p>
            <a:pPr marL="114300" indent="0">
              <a:buNone/>
            </a:pPr>
            <a:r>
              <a:rPr lang="es-ES" sz="1300" dirty="0"/>
              <a:t>Se entiende por acumulador una variable que acumula el resultado de una operación.</a:t>
            </a:r>
          </a:p>
          <a:p>
            <a:pPr marL="114300" indent="0">
              <a:buNone/>
            </a:pPr>
            <a:endParaRPr lang="es-ES" sz="1300" dirty="0"/>
          </a:p>
          <a:p>
            <a:pPr marL="114300" indent="0">
              <a:buNone/>
            </a:pPr>
            <a:r>
              <a:rPr lang="es-ES" sz="1300" dirty="0"/>
              <a:t>En el ejemplo siguiente, el programa calcula el total de puntos obtenido al simular unas tiradas de dados. La variable que hace de acumulador es la variable $total).</a:t>
            </a:r>
          </a:p>
        </p:txBody>
      </p:sp>
      <p:sp>
        <p:nvSpPr>
          <p:cNvPr id="6" name="Rectangle 2">
            <a:extLst>
              <a:ext uri="{FF2B5EF4-FFF2-40B4-BE49-F238E27FC236}">
                <a16:creationId xmlns:a16="http://schemas.microsoft.com/office/drawing/2014/main" id="{BE5874BA-C65E-FA04-A640-F272AD5A5C6F}"/>
              </a:ext>
            </a:extLst>
          </p:cNvPr>
          <p:cNvSpPr>
            <a:spLocks noChangeArrowheads="1"/>
          </p:cNvSpPr>
          <p:nvPr/>
        </p:nvSpPr>
        <p:spPr bwMode="auto">
          <a:xfrm>
            <a:off x="6366758" y="3508912"/>
            <a:ext cx="2463816"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&lt;p&gt;Comienzo&lt;/p&gt;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4&lt;/p&gt;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1&lt;/p&gt;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&lt;p&gt;Tirada de dado: 6&lt;/p&gt;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&lt;p&gt;Ha obtenido 11 puntos.&lt;/p&gt;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&lt;p&gt;Final&lt;/p&gt;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ECE3B67-F29F-3392-A879-F0E3AB773326}"/>
              </a:ext>
            </a:extLst>
          </p:cNvPr>
          <p:cNvSpPr>
            <a:spLocks noChangeArrowheads="1"/>
          </p:cNvSpPr>
          <p:nvPr/>
        </p:nvSpPr>
        <p:spPr bwMode="auto">
          <a:xfrm>
            <a:off x="3576907" y="843558"/>
            <a:ext cx="4294445" cy="220060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69CD6"/>
                </a:solidFill>
                <a:effectLst/>
                <a:latin typeface="Consolas" panose="020B0609020204030204" pitchFamily="49" charset="0"/>
              </a:rPr>
              <a:t>&lt;?</a:t>
            </a:r>
            <a:r>
              <a:rPr kumimoji="0" lang="es-ES" altLang="es-ES" sz="1300" b="0" i="0" u="none" strike="noStrike" cap="none" normalizeH="0" baseline="0" dirty="0" err="1">
                <a:ln>
                  <a:noFill/>
                </a:ln>
                <a:solidFill>
                  <a:srgbClr val="569CD6"/>
                </a:solidFill>
                <a:effectLst/>
                <a:latin typeface="Consolas" panose="020B0609020204030204" pitchFamily="49" charset="0"/>
              </a:rPr>
              <a:t>php</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DCDCAA"/>
                </a:solidFill>
                <a:effectLst/>
                <a:latin typeface="Consolas" panose="020B0609020204030204" pitchFamily="49" charset="0"/>
              </a:rPr>
              <a:t>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"&lt;p&gt;Comienzo&lt;/p&gt;\n"</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$total</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B5CEA8"/>
                </a:solidFill>
                <a:effectLst/>
                <a:latin typeface="Consolas" panose="020B0609020204030204" pitchFamily="49" charset="0"/>
              </a:rPr>
              <a:t>0</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err="1">
                <a:ln>
                  <a:noFill/>
                </a:ln>
                <a:solidFill>
                  <a:srgbClr val="C586C0"/>
                </a:solidFill>
                <a:effectLst/>
                <a:latin typeface="Consolas" panose="020B0609020204030204" pitchFamily="49" charset="0"/>
              </a:rPr>
              <a:t>for</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B5CEA8"/>
                </a:solidFill>
                <a:effectLst/>
                <a:latin typeface="Consolas" panose="020B0609020204030204" pitchFamily="49" charset="0"/>
              </a:rPr>
              <a:t>0</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FFFFFF"/>
                </a:solidFill>
                <a:effectLst/>
                <a:latin typeface="Consolas" panose="020B0609020204030204" pitchFamily="49" charset="0"/>
              </a:rPr>
              <a:t> &lt; </a:t>
            </a:r>
            <a:r>
              <a:rPr kumimoji="0" lang="es-ES" altLang="es-ES" sz="1300" b="0" i="0" u="none" strike="noStrike" cap="none" normalizeH="0" baseline="0" dirty="0">
                <a:ln>
                  <a:noFill/>
                </a:ln>
                <a:solidFill>
                  <a:srgbClr val="B5CEA8"/>
                </a:solidFill>
                <a:effectLst/>
                <a:latin typeface="Consolas" panose="020B0609020204030204" pitchFamily="49" charset="0"/>
              </a:rPr>
              <a:t>3</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$dado</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DCDCAA"/>
                </a:solidFill>
                <a:effectLst/>
                <a:latin typeface="Consolas" panose="020B0609020204030204" pitchFamily="49" charset="0"/>
              </a:rPr>
              <a:t>rand</a:t>
            </a:r>
            <a:r>
              <a:rPr kumimoji="0" lang="es-ES" altLang="es-ES" sz="1300" b="0" i="0" u="none" strike="noStrike" cap="none" normalizeH="0" baseline="0" dirty="0">
                <a:ln>
                  <a:noFill/>
                </a:ln>
                <a:solidFill>
                  <a:srgbClr val="FFFFFF"/>
                </a:solidFill>
                <a:effectLst/>
                <a:latin typeface="Consolas" panose="020B0609020204030204" pitchFamily="49" charset="0"/>
              </a:rPr>
              <a:t>(</a:t>
            </a:r>
            <a:r>
              <a:rPr kumimoji="0" lang="es-ES" altLang="es-ES" sz="1300" b="0" i="0" u="none" strike="noStrike" cap="none" normalizeH="0" baseline="0" dirty="0">
                <a:ln>
                  <a:noFill/>
                </a:ln>
                <a:solidFill>
                  <a:srgbClr val="B5CEA8"/>
                </a:solidFill>
                <a:effectLst/>
                <a:latin typeface="Consolas" panose="020B0609020204030204" pitchFamily="49" charset="0"/>
              </a:rPr>
              <a:t>1</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B5CEA8"/>
                </a:solidFill>
                <a:effectLst/>
                <a:latin typeface="Consolas" panose="020B0609020204030204" pitchFamily="49" charset="0"/>
              </a:rPr>
              <a:t>6</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DCDCAA"/>
                </a:solidFill>
                <a:effectLst/>
                <a:latin typeface="Consolas" panose="020B0609020204030204" pitchFamily="49" charset="0"/>
              </a:rPr>
              <a:t>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"&lt;p&gt;Tirada de dado: </a:t>
            </a:r>
            <a:r>
              <a:rPr kumimoji="0" lang="es-ES" altLang="es-ES" sz="1300" b="0" i="0" u="none" strike="noStrike" cap="none" normalizeH="0" baseline="0" dirty="0">
                <a:ln>
                  <a:noFill/>
                </a:ln>
                <a:solidFill>
                  <a:srgbClr val="9CDCFE"/>
                </a:solidFill>
                <a:effectLst/>
                <a:latin typeface="Consolas" panose="020B0609020204030204" pitchFamily="49" charset="0"/>
              </a:rPr>
              <a:t>$dado</a:t>
            </a:r>
            <a:r>
              <a:rPr kumimoji="0" lang="es-ES" altLang="es-ES" sz="1300" b="0" i="0" u="none" strike="noStrike" cap="none" normalizeH="0" baseline="0" dirty="0">
                <a:ln>
                  <a:noFill/>
                </a:ln>
                <a:solidFill>
                  <a:srgbClr val="CE9178"/>
                </a:solidFill>
                <a:effectLst/>
                <a:latin typeface="Consolas" panose="020B0609020204030204" pitchFamily="49" charset="0"/>
              </a:rPr>
              <a:t>&lt;/p&gt;\n"</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$total</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9CDCFE"/>
                </a:solidFill>
                <a:effectLst/>
                <a:latin typeface="Consolas" panose="020B0609020204030204" pitchFamily="49" charset="0"/>
              </a:rPr>
              <a:t>$total</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9CDCFE"/>
                </a:solidFill>
                <a:effectLst/>
                <a:latin typeface="Consolas" panose="020B0609020204030204" pitchFamily="49" charset="0"/>
              </a:rPr>
              <a:t>$dado</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DCDCAA"/>
                </a:solidFill>
                <a:effectLst/>
                <a:latin typeface="Consolas" panose="020B0609020204030204" pitchFamily="49" charset="0"/>
              </a:rPr>
              <a:t>  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"&lt;p&gt;Ha obtenido </a:t>
            </a:r>
            <a:r>
              <a:rPr kumimoji="0" lang="es-ES" altLang="es-ES" sz="1300" b="0" i="0" u="none" strike="noStrike" cap="none" normalizeH="0" baseline="0" dirty="0">
                <a:ln>
                  <a:noFill/>
                </a:ln>
                <a:solidFill>
                  <a:srgbClr val="9CDCFE"/>
                </a:solidFill>
                <a:effectLst/>
                <a:latin typeface="Consolas" panose="020B0609020204030204" pitchFamily="49" charset="0"/>
              </a:rPr>
              <a:t>$total</a:t>
            </a:r>
            <a:r>
              <a:rPr kumimoji="0" lang="es-ES" altLang="es-ES" sz="1300" b="0" i="0" u="none" strike="noStrike" cap="none" normalizeH="0" baseline="0" dirty="0">
                <a:ln>
                  <a:noFill/>
                </a:ln>
                <a:solidFill>
                  <a:srgbClr val="CE9178"/>
                </a:solidFill>
                <a:effectLst/>
                <a:latin typeface="Consolas" panose="020B0609020204030204" pitchFamily="49" charset="0"/>
              </a:rPr>
              <a:t> puntos.&lt;/p&gt;\n"</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DCDCAA"/>
                </a:solidFill>
                <a:effectLst/>
                <a:latin typeface="Consolas" panose="020B0609020204030204" pitchFamily="49" charset="0"/>
              </a:rPr>
              <a:t>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"&lt;p&gt;Final&lt;/p&gt;\n"</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69CD6"/>
                </a:solidFill>
                <a:effectLst/>
                <a:latin typeface="Consolas" panose="020B0609020204030204" pitchFamily="49" charset="0"/>
              </a:rPr>
              <a:t>?&gt;</a:t>
            </a:r>
            <a:r>
              <a:rPr kumimoji="0" lang="es-ES" altLang="es-ES" sz="1300" b="0" i="0" u="none" strike="noStrike" cap="none" normalizeH="0" baseline="0" dirty="0">
                <a:ln>
                  <a:noFill/>
                </a:ln>
                <a:solidFill>
                  <a:schemeClr val="tx1"/>
                </a:solidFill>
                <a:effectLst/>
              </a:rPr>
              <a:t> </a:t>
            </a:r>
            <a:endParaRPr kumimoji="0" lang="es-ES" altLang="es-E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2951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76057"/>
            <a:ext cx="8496944" cy="857400"/>
          </a:xfrm>
        </p:spPr>
        <p:txBody>
          <a:bodyPr/>
          <a:lstStyle/>
          <a:p>
            <a:pPr algn="just"/>
            <a:r>
              <a:rPr lang="es-ES" b="1" i="0" dirty="0">
                <a:solidFill>
                  <a:srgbClr val="000000"/>
                </a:solidFill>
                <a:effectLst/>
                <a:latin typeface="Arial" panose="020B0604020202020204" pitchFamily="34" charset="0"/>
              </a:rPr>
              <a:t>Bucles anidados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987574"/>
            <a:ext cx="8712968" cy="3552300"/>
          </a:xfrm>
        </p:spPr>
        <p:txBody>
          <a:bodyPr/>
          <a:lstStyle/>
          <a:p>
            <a:r>
              <a:rPr lang="es-ES" sz="1600" dirty="0"/>
              <a:t>Un bucle anidado es un bucle que se encuentra incluido en el bloque de sentencias de otro bloque. Los bucles pueden tener cualquier nivel de anidamiento (un bucle dentro de otro bucle dentro de un tercero, etc.).</a:t>
            </a:r>
          </a:p>
          <a:p>
            <a:endParaRPr lang="es-ES" sz="1600" dirty="0"/>
          </a:p>
          <a:p>
            <a:r>
              <a:rPr lang="es-ES" sz="1600" dirty="0"/>
              <a:t>Al bucle que se encuentra dentro del otro se le puede denominar bucle interior o bucle interno. El otro bucle sería el bucle exterior o bucle externo.</a:t>
            </a:r>
          </a:p>
          <a:p>
            <a:endParaRPr lang="es-ES" sz="1600" dirty="0"/>
          </a:p>
          <a:p>
            <a:r>
              <a:rPr lang="es-ES" sz="1600" dirty="0"/>
              <a:t>En los bucles anidados es importante utilizar variables de control distintas, para no obtener resultados inesperados.</a:t>
            </a:r>
          </a:p>
        </p:txBody>
      </p:sp>
    </p:spTree>
    <p:extLst>
      <p:ext uri="{BB962C8B-B14F-4D97-AF65-F5344CB8AC3E}">
        <p14:creationId xmlns:p14="http://schemas.microsoft.com/office/powerpoint/2010/main" val="1686013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76057"/>
            <a:ext cx="8496944" cy="857400"/>
          </a:xfrm>
        </p:spPr>
        <p:txBody>
          <a:bodyPr/>
          <a:lstStyle/>
          <a:p>
            <a:pPr algn="just"/>
            <a:r>
              <a:rPr lang="es-ES" b="1" i="0" dirty="0">
                <a:solidFill>
                  <a:srgbClr val="000000"/>
                </a:solidFill>
                <a:effectLst/>
                <a:latin typeface="Arial" panose="020B0604020202020204" pitchFamily="34" charset="0"/>
              </a:rPr>
              <a:t>Bucles anidados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987574"/>
            <a:ext cx="4680520" cy="3552300"/>
          </a:xfrm>
        </p:spPr>
        <p:txBody>
          <a:bodyPr/>
          <a:lstStyle/>
          <a:p>
            <a:pPr marL="114300" indent="0">
              <a:buNone/>
            </a:pPr>
            <a:r>
              <a:rPr lang="es-ES" sz="1600" b="1" dirty="0"/>
              <a:t>Bucles anidados con variables independientes</a:t>
            </a:r>
          </a:p>
          <a:p>
            <a:pPr marL="114300" indent="0">
              <a:buNone/>
            </a:pPr>
            <a:endParaRPr lang="es-ES" sz="1600" dirty="0"/>
          </a:p>
          <a:p>
            <a:pPr marL="114300" indent="0">
              <a:buNone/>
            </a:pPr>
            <a:r>
              <a:rPr lang="es-ES" sz="1600" dirty="0"/>
              <a:t>Los bucles anidados con variables independientes son los bucles en los que ninguna de las variables de uno de los bucles interviene ni en la condición de continuación ni en la expresión de paso de los otros bucles.</a:t>
            </a:r>
          </a:p>
          <a:p>
            <a:pPr marL="114300" indent="0">
              <a:buNone/>
            </a:pPr>
            <a:endParaRPr lang="es-ES" sz="1600" dirty="0"/>
          </a:p>
          <a:p>
            <a:pPr marL="114300" indent="0">
              <a:buNone/>
            </a:pPr>
            <a:r>
              <a:rPr lang="es-ES" sz="1600" dirty="0"/>
              <a:t>Un ejemplo de bucles anidados con variables independientes sería el siguiente:</a:t>
            </a:r>
          </a:p>
        </p:txBody>
      </p:sp>
      <p:sp>
        <p:nvSpPr>
          <p:cNvPr id="6" name="Rectangle 1">
            <a:extLst>
              <a:ext uri="{FF2B5EF4-FFF2-40B4-BE49-F238E27FC236}">
                <a16:creationId xmlns:a16="http://schemas.microsoft.com/office/drawing/2014/main" id="{3E3E27D4-8AEF-7B41-4D4D-B4D891C34941}"/>
              </a:ext>
            </a:extLst>
          </p:cNvPr>
          <p:cNvSpPr>
            <a:spLocks noChangeArrowheads="1"/>
          </p:cNvSpPr>
          <p:nvPr/>
        </p:nvSpPr>
        <p:spPr bwMode="auto">
          <a:xfrm>
            <a:off x="5006964" y="843558"/>
            <a:ext cx="3748142" cy="240065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69CD6"/>
                </a:solidFill>
                <a:effectLst/>
                <a:latin typeface="Consolas" panose="020B0609020204030204" pitchFamily="49" charset="0"/>
              </a:rPr>
              <a:t>&lt;?</a:t>
            </a:r>
            <a:r>
              <a:rPr kumimoji="0" lang="es-ES" altLang="es-ES" sz="1300" b="0" i="0" u="none" strike="noStrike" cap="none" normalizeH="0" baseline="0" dirty="0" err="1">
                <a:ln>
                  <a:noFill/>
                </a:ln>
                <a:solidFill>
                  <a:srgbClr val="569CD6"/>
                </a:solidFill>
                <a:effectLst/>
                <a:latin typeface="Consolas" panose="020B0609020204030204" pitchFamily="49" charset="0"/>
              </a:rPr>
              <a:t>php</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DCDCAA"/>
                </a:solidFill>
                <a:effectLst/>
                <a:latin typeface="Consolas" panose="020B0609020204030204" pitchFamily="49" charset="0"/>
              </a:rPr>
              <a:t>  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"&lt;p&gt;Comienzo&lt;/p&gt;\n"</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C586C0"/>
                </a:solidFill>
                <a:effectLst/>
                <a:latin typeface="Consolas" panose="020B0609020204030204" pitchFamily="49" charset="0"/>
              </a:rPr>
              <a:t>  </a:t>
            </a:r>
            <a:r>
              <a:rPr kumimoji="0" lang="es-ES" altLang="es-ES" sz="1300" b="0" i="0" u="none" strike="noStrike" cap="none" normalizeH="0" baseline="0" dirty="0" err="1">
                <a:ln>
                  <a:noFill/>
                </a:ln>
                <a:solidFill>
                  <a:srgbClr val="C586C0"/>
                </a:solidFill>
                <a:effectLst/>
                <a:latin typeface="Consolas" panose="020B0609020204030204" pitchFamily="49" charset="0"/>
              </a:rPr>
              <a:t>for</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B5CEA8"/>
                </a:solidFill>
                <a:effectLst/>
                <a:latin typeface="Consolas" panose="020B0609020204030204" pitchFamily="49" charset="0"/>
              </a:rPr>
              <a:t>1</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FFFFFF"/>
                </a:solidFill>
                <a:effectLst/>
                <a:latin typeface="Consolas" panose="020B0609020204030204" pitchFamily="49" charset="0"/>
              </a:rPr>
              <a:t> &lt; </a:t>
            </a:r>
            <a:r>
              <a:rPr kumimoji="0" lang="es-ES" altLang="es-ES" sz="1300" b="0" i="0" u="none" strike="noStrike" cap="none" normalizeH="0" baseline="0" dirty="0">
                <a:ln>
                  <a:noFill/>
                </a:ln>
                <a:solidFill>
                  <a:srgbClr val="B5CEA8"/>
                </a:solidFill>
                <a:effectLst/>
                <a:latin typeface="Consolas" panose="020B0609020204030204" pitchFamily="49" charset="0"/>
              </a:rPr>
              <a:t>3</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6A9955"/>
                </a:solidFill>
                <a:effectLst/>
                <a:latin typeface="Consolas" panose="020B0609020204030204" pitchFamily="49" charset="0"/>
              </a:rPr>
              <a:t>// Bucle exterior</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err="1">
                <a:ln>
                  <a:noFill/>
                </a:ln>
                <a:solidFill>
                  <a:srgbClr val="C586C0"/>
                </a:solidFill>
                <a:effectLst/>
                <a:latin typeface="Consolas" panose="020B0609020204030204" pitchFamily="49" charset="0"/>
              </a:rPr>
              <a:t>for</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$j</a:t>
            </a:r>
            <a:r>
              <a:rPr kumimoji="0" lang="es-ES" altLang="es-ES" sz="1300" b="0" i="0" u="none" strike="noStrike" cap="none" normalizeH="0" baseline="0" dirty="0">
                <a:ln>
                  <a:noFill/>
                </a:ln>
                <a:solidFill>
                  <a:srgbClr val="FFFFFF"/>
                </a:solidFill>
                <a:effectLst/>
                <a:latin typeface="Consolas" panose="020B0609020204030204" pitchFamily="49" charset="0"/>
              </a:rPr>
              <a:t> = </a:t>
            </a:r>
            <a:r>
              <a:rPr kumimoji="0" lang="es-ES" altLang="es-ES" sz="1300" b="0" i="0" u="none" strike="noStrike" cap="none" normalizeH="0" baseline="0" dirty="0">
                <a:ln>
                  <a:noFill/>
                </a:ln>
                <a:solidFill>
                  <a:srgbClr val="B5CEA8"/>
                </a:solidFill>
                <a:effectLst/>
                <a:latin typeface="Consolas" panose="020B0609020204030204" pitchFamily="49" charset="0"/>
              </a:rPr>
              <a:t>10</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$j</a:t>
            </a:r>
            <a:r>
              <a:rPr kumimoji="0" lang="es-ES" altLang="es-ES" sz="1300" b="0" i="0" u="none" strike="noStrike" cap="none" normalizeH="0" baseline="0" dirty="0">
                <a:ln>
                  <a:noFill/>
                </a:ln>
                <a:solidFill>
                  <a:srgbClr val="FFFFFF"/>
                </a:solidFill>
                <a:effectLst/>
                <a:latin typeface="Consolas" panose="020B0609020204030204" pitchFamily="49" charset="0"/>
              </a:rPr>
              <a:t> &lt; </a:t>
            </a:r>
            <a:r>
              <a:rPr kumimoji="0" lang="es-ES" altLang="es-ES" sz="1300" b="0" i="0" u="none" strike="noStrike" cap="none" normalizeH="0" baseline="0" dirty="0">
                <a:ln>
                  <a:noFill/>
                </a:ln>
                <a:solidFill>
                  <a:srgbClr val="B5CEA8"/>
                </a:solidFill>
                <a:effectLst/>
                <a:latin typeface="Consolas" panose="020B0609020204030204" pitchFamily="49" charset="0"/>
              </a:rPr>
              <a:t>12</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9CDCFE"/>
                </a:solidFill>
                <a:effectLst/>
                <a:latin typeface="Consolas" panose="020B0609020204030204" pitchFamily="49" charset="0"/>
              </a:rPr>
              <a:t>$</a:t>
            </a:r>
            <a:r>
              <a:rPr kumimoji="0" lang="es-ES" altLang="es-ES" sz="1300" b="0" i="0" u="none" strike="noStrike" cap="none" normalizeH="0" baseline="0" dirty="0" err="1">
                <a:ln>
                  <a:noFill/>
                </a:ln>
                <a:solidFill>
                  <a:srgbClr val="9CDCFE"/>
                </a:solidFill>
                <a:effectLst/>
                <a:latin typeface="Consolas" panose="020B0609020204030204" pitchFamily="49" charset="0"/>
              </a:rPr>
              <a:t>j</a:t>
            </a:r>
            <a:r>
              <a:rPr kumimoji="0" lang="es-ES" altLang="es-ES" sz="1300" b="0" i="0" u="none" strike="noStrike" cap="none" normalizeH="0" baseline="0" dirty="0" err="1">
                <a:ln>
                  <a:noFill/>
                </a:ln>
                <a:solidFill>
                  <a:srgbClr val="FFFFFF"/>
                </a:solidFill>
                <a:effectLst/>
                <a:latin typeface="Consolas" panose="020B0609020204030204" pitchFamily="49" charset="0"/>
              </a:rPr>
              <a:t>++</a:t>
            </a:r>
            <a:r>
              <a:rPr kumimoji="0" lang="es-ES" altLang="es-ES" sz="13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6A9955"/>
                </a:solidFill>
                <a:effectLst/>
                <a:latin typeface="Consolas" panose="020B0609020204030204" pitchFamily="49" charset="0"/>
              </a:rPr>
              <a:t>// Bucle interior</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DCDCAA"/>
                </a:solidFill>
                <a:effectLst/>
                <a:latin typeface="Consolas" panose="020B0609020204030204" pitchFamily="49" charset="0"/>
              </a:rPr>
              <a:t>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"&lt;p&gt;i: </a:t>
            </a:r>
            <a:r>
              <a:rPr kumimoji="0" lang="es-ES" altLang="es-ES" sz="1300" b="0" i="0" u="none" strike="noStrike" cap="none" normalizeH="0" baseline="0" dirty="0">
                <a:ln>
                  <a:noFill/>
                </a:ln>
                <a:solidFill>
                  <a:srgbClr val="9CDCFE"/>
                </a:solidFill>
                <a:effectLst/>
                <a:latin typeface="Consolas" panose="020B0609020204030204" pitchFamily="49" charset="0"/>
              </a:rPr>
              <a:t>$i</a:t>
            </a:r>
            <a:r>
              <a:rPr kumimoji="0" lang="es-ES" altLang="es-ES" sz="1300" b="0" i="0" u="none" strike="noStrike" cap="none" normalizeH="0" baseline="0" dirty="0">
                <a:ln>
                  <a:noFill/>
                </a:ln>
                <a:solidFill>
                  <a:srgbClr val="CE9178"/>
                </a:solidFill>
                <a:effectLst/>
                <a:latin typeface="Consolas" panose="020B0609020204030204" pitchFamily="49" charset="0"/>
              </a:rPr>
              <a:t> -- j: </a:t>
            </a:r>
            <a:r>
              <a:rPr kumimoji="0" lang="es-ES" altLang="es-ES" sz="1300" b="0" i="0" u="none" strike="noStrike" cap="none" normalizeH="0" baseline="0" dirty="0">
                <a:ln>
                  <a:noFill/>
                </a:ln>
                <a:solidFill>
                  <a:srgbClr val="9CDCFE"/>
                </a:solidFill>
                <a:effectLst/>
                <a:latin typeface="Consolas" panose="020B0609020204030204" pitchFamily="49" charset="0"/>
              </a:rPr>
              <a:t>$j</a:t>
            </a:r>
            <a:r>
              <a:rPr kumimoji="0" lang="es-ES" altLang="es-ES" sz="1300" b="0" i="0" u="none" strike="noStrike" cap="none" normalizeH="0" baseline="0" dirty="0">
                <a:ln>
                  <a:noFill/>
                </a:ln>
                <a:solidFill>
                  <a:srgbClr val="CE9178"/>
                </a:solidFill>
                <a:effectLst/>
                <a:latin typeface="Consolas" panose="020B0609020204030204" pitchFamily="49" charset="0"/>
              </a:rPr>
              <a:t>&lt;/p&gt;\n"</a:t>
            </a:r>
            <a:r>
              <a:rPr kumimoji="0" lang="es-ES" altLang="es-ES" sz="1300" b="0" i="0" u="none" strike="noStrike" cap="none" normalizeH="0" baseline="0" dirty="0">
                <a:ln>
                  <a:noFill/>
                </a:ln>
                <a:solidFill>
                  <a:srgbClr val="FFFFFF"/>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FFFFFF"/>
                </a:solidFill>
                <a:latin typeface="Consolas" panose="020B0609020204030204" pitchFamily="49" charset="0"/>
              </a:rPr>
              <a:t>  </a:t>
            </a:r>
            <a:r>
              <a:rPr kumimoji="0" lang="es-ES" altLang="es-ES" sz="1300" b="0" i="0" u="none" strike="noStrike" cap="none" normalizeH="0" baseline="0" dirty="0">
                <a:ln>
                  <a:noFill/>
                </a:ln>
                <a:solidFill>
                  <a:srgbClr val="DCDCAA"/>
                </a:solidFill>
                <a:effectLst/>
                <a:latin typeface="Consolas" panose="020B0609020204030204" pitchFamily="49" charset="0"/>
              </a:rPr>
              <a:t>print</a:t>
            </a:r>
            <a:r>
              <a:rPr kumimoji="0" lang="es-ES" altLang="es-ES" sz="1300" b="0" i="0" u="none" strike="noStrike" cap="none" normalizeH="0" baseline="0" dirty="0">
                <a:ln>
                  <a:noFill/>
                </a:ln>
                <a:solidFill>
                  <a:srgbClr val="FFFFFF"/>
                </a:solidFill>
                <a:effectLst/>
                <a:latin typeface="Consolas" panose="020B0609020204030204" pitchFamily="49" charset="0"/>
              </a:rPr>
              <a:t> </a:t>
            </a:r>
            <a:r>
              <a:rPr kumimoji="0" lang="es-ES" altLang="es-ES" sz="1300" b="0" i="0" u="none" strike="noStrike" cap="none" normalizeH="0" baseline="0" dirty="0">
                <a:ln>
                  <a:noFill/>
                </a:ln>
                <a:solidFill>
                  <a:srgbClr val="CE9178"/>
                </a:solidFill>
                <a:effectLst/>
                <a:latin typeface="Consolas" panose="020B0609020204030204" pitchFamily="49" charset="0"/>
              </a:rPr>
              <a:t>"&lt;p&gt;Final&lt;/p&gt;\n"</a:t>
            </a:r>
            <a:r>
              <a:rPr kumimoji="0" lang="es-ES" altLang="es-ES" sz="13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69CD6"/>
                </a:solidFill>
                <a:effectLst/>
                <a:latin typeface="Consolas" panose="020B0609020204030204" pitchFamily="49" charset="0"/>
              </a:rPr>
              <a:t>?&gt;</a:t>
            </a:r>
            <a:r>
              <a:rPr kumimoji="0" lang="es-ES" altLang="es-ES" sz="1300" b="0" i="0" u="none" strike="noStrike" cap="none" normalizeH="0" baseline="0" dirty="0">
                <a:ln>
                  <a:noFill/>
                </a:ln>
                <a:solidFill>
                  <a:schemeClr val="tx1"/>
                </a:solidFill>
                <a:effectLst/>
              </a:rPr>
              <a:t> </a:t>
            </a:r>
            <a:endParaRPr kumimoji="0" lang="es-ES" altLang="es-ES" sz="13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8763105-9F27-E3F9-51ED-FDC4B160A08B}"/>
              </a:ext>
            </a:extLst>
          </p:cNvPr>
          <p:cNvSpPr>
            <a:spLocks noChangeArrowheads="1"/>
          </p:cNvSpPr>
          <p:nvPr/>
        </p:nvSpPr>
        <p:spPr bwMode="auto">
          <a:xfrm>
            <a:off x="5220072" y="3483109"/>
            <a:ext cx="1784143"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Comienzo</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i: 1 -- j: 10</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i: 1 -- j: 11</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i: 2 -- j: 10</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i: 2 -- j: 11</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Final</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61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76057"/>
            <a:ext cx="8496944" cy="857400"/>
          </a:xfrm>
        </p:spPr>
        <p:txBody>
          <a:bodyPr/>
          <a:lstStyle/>
          <a:p>
            <a:pPr algn="just"/>
            <a:r>
              <a:rPr lang="es-ES" b="1" i="0" dirty="0">
                <a:solidFill>
                  <a:srgbClr val="000000"/>
                </a:solidFill>
                <a:effectLst/>
                <a:latin typeface="Arial" panose="020B0604020202020204" pitchFamily="34" charset="0"/>
              </a:rPr>
              <a:t>Bucles anidados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915672"/>
            <a:ext cx="8208912" cy="2131942"/>
          </a:xfrm>
        </p:spPr>
        <p:txBody>
          <a:bodyPr/>
          <a:lstStyle/>
          <a:p>
            <a:pPr marL="114300" indent="0">
              <a:buNone/>
            </a:pPr>
            <a:r>
              <a:rPr lang="es-ES" sz="1600" b="1" dirty="0"/>
              <a:t>Bucles anidados con variables dependientes</a:t>
            </a:r>
            <a:endParaRPr lang="es-ES" sz="1600" dirty="0"/>
          </a:p>
          <a:p>
            <a:pPr marL="114300" indent="0">
              <a:buNone/>
            </a:pPr>
            <a:endParaRPr lang="es-ES" sz="1600" dirty="0"/>
          </a:p>
          <a:p>
            <a:pPr marL="114300" indent="0">
              <a:buNone/>
            </a:pPr>
            <a:r>
              <a:rPr lang="es-ES" sz="1400" dirty="0"/>
              <a:t>Los bucles anidados con variables dependientes son los bucles en los que la variable de uno de los bucles interviene en la condición de continuación o en la expresión de paso de los otros bucles.</a:t>
            </a:r>
          </a:p>
          <a:p>
            <a:pPr marL="114300" indent="0">
              <a:buNone/>
            </a:pPr>
            <a:endParaRPr lang="es-ES" sz="1400" dirty="0"/>
          </a:p>
          <a:p>
            <a:pPr marL="114300" indent="0">
              <a:buNone/>
            </a:pPr>
            <a:r>
              <a:rPr lang="es-ES" sz="1400" dirty="0"/>
              <a:t>Un ejemplo de bucles anidados con variables independientes sería el siguiente:</a:t>
            </a:r>
          </a:p>
        </p:txBody>
      </p:sp>
      <p:sp>
        <p:nvSpPr>
          <p:cNvPr id="8" name="Rectangle 2">
            <a:extLst>
              <a:ext uri="{FF2B5EF4-FFF2-40B4-BE49-F238E27FC236}">
                <a16:creationId xmlns:a16="http://schemas.microsoft.com/office/drawing/2014/main" id="{58763105-9F27-E3F9-51ED-FDC4B160A08B}"/>
              </a:ext>
            </a:extLst>
          </p:cNvPr>
          <p:cNvSpPr>
            <a:spLocks noChangeArrowheads="1"/>
          </p:cNvSpPr>
          <p:nvPr/>
        </p:nvSpPr>
        <p:spPr bwMode="auto">
          <a:xfrm>
            <a:off x="7149814" y="3147814"/>
            <a:ext cx="1614224"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&lt;p&gt;Comienzo&lt;/p&gt;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&lt;p&gt;i: 1 -- j: 0&lt;/p&gt;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&lt;p&gt;i: 2 -- j: 0&lt;/p&gt;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&lt;p&gt;i: 2 -- j: 1&lt;/p&gt;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&lt;p&gt;Final&lt;/p&gt;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E46949B-B3D5-6455-A17C-BAB9C98E4F7B}"/>
              </a:ext>
            </a:extLst>
          </p:cNvPr>
          <p:cNvSpPr>
            <a:spLocks noChangeArrowheads="1"/>
          </p:cNvSpPr>
          <p:nvPr/>
        </p:nvSpPr>
        <p:spPr bwMode="auto">
          <a:xfrm>
            <a:off x="122542" y="3003798"/>
            <a:ext cx="6641562" cy="166199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DCDCAA"/>
                </a:solidFill>
                <a:effectLst/>
                <a:latin typeface="Consolas" panose="020B0609020204030204" pitchFamily="49" charset="0"/>
              </a:rPr>
              <a:t>  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"&lt;p&gt;Comienzo&lt;/p&gt;\n"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586C0"/>
                </a:solidFill>
                <a:effectLst/>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for</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$i</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B5CEA8"/>
                </a:solidFill>
                <a:effectLst/>
                <a:latin typeface="Consolas" panose="020B0609020204030204" pitchFamily="49" charset="0"/>
              </a:rPr>
              <a:t>1</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$i</a:t>
            </a:r>
            <a:r>
              <a:rPr kumimoji="0" lang="es-ES" altLang="es-ES" sz="1200" b="0" i="0" u="none" strike="noStrike" cap="none" normalizeH="0" baseline="0" dirty="0">
                <a:ln>
                  <a:noFill/>
                </a:ln>
                <a:solidFill>
                  <a:srgbClr val="FFFFFF"/>
                </a:solidFill>
                <a:effectLst/>
                <a:latin typeface="Consolas" panose="020B0609020204030204" pitchFamily="49" charset="0"/>
              </a:rPr>
              <a:t> &lt; </a:t>
            </a:r>
            <a:r>
              <a:rPr kumimoji="0" lang="es-ES" altLang="es-ES" sz="1200" b="0" i="0" u="none" strike="noStrike" cap="none" normalizeH="0" baseline="0" dirty="0">
                <a:ln>
                  <a:noFill/>
                </a:ln>
                <a:solidFill>
                  <a:srgbClr val="B5CEA8"/>
                </a:solidFill>
                <a:effectLst/>
                <a:latin typeface="Consolas" panose="020B0609020204030204" pitchFamily="49" charset="0"/>
              </a:rPr>
              <a:t>3</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$i</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6A9955"/>
                </a:solidFill>
                <a:effectLst/>
                <a:latin typeface="Consolas" panose="020B0609020204030204" pitchFamily="49" charset="0"/>
              </a:rPr>
              <a:t>// Bucle exterior</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for</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$j</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B5CEA8"/>
                </a:solidFill>
                <a:effectLst/>
                <a:latin typeface="Consolas" panose="020B0609020204030204" pitchFamily="49" charset="0"/>
              </a:rPr>
              <a:t>0</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$j</a:t>
            </a:r>
            <a:r>
              <a:rPr kumimoji="0" lang="es-ES" altLang="es-ES" sz="1200" b="0" i="0" u="none" strike="noStrike" cap="none" normalizeH="0" baseline="0" dirty="0">
                <a:ln>
                  <a:noFill/>
                </a:ln>
                <a:solidFill>
                  <a:srgbClr val="FFFFFF"/>
                </a:solidFill>
                <a:effectLst/>
                <a:latin typeface="Consolas" panose="020B0609020204030204" pitchFamily="49" charset="0"/>
              </a:rPr>
              <a:t> &lt; </a:t>
            </a:r>
            <a:r>
              <a:rPr kumimoji="0" lang="es-ES" altLang="es-ES" sz="1200" b="0" i="0" u="none" strike="noStrike" cap="none" normalizeH="0" baseline="0" dirty="0">
                <a:ln>
                  <a:noFill/>
                </a:ln>
                <a:solidFill>
                  <a:srgbClr val="9CDCFE"/>
                </a:solidFill>
                <a:effectLst/>
                <a:latin typeface="Consolas" panose="020B0609020204030204" pitchFamily="49" charset="0"/>
              </a:rPr>
              <a:t>$i</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a:t>
            </a:r>
            <a:r>
              <a:rPr kumimoji="0" lang="es-ES" altLang="es-ES" sz="1200" b="0" i="0" u="none" strike="noStrike" cap="none" normalizeH="0" baseline="0" dirty="0" err="1">
                <a:ln>
                  <a:noFill/>
                </a:ln>
                <a:solidFill>
                  <a:srgbClr val="9CDCFE"/>
                </a:solidFill>
                <a:effectLst/>
                <a:latin typeface="Consolas" panose="020B0609020204030204" pitchFamily="49" charset="0"/>
              </a:rPr>
              <a:t>j</a:t>
            </a:r>
            <a:r>
              <a:rPr kumimoji="0" lang="es-ES" altLang="es-ES" sz="1200" b="0" i="0" u="none" strike="noStrike" cap="none" normalizeH="0" baseline="0" dirty="0" err="1">
                <a:ln>
                  <a:noFill/>
                </a:ln>
                <a:solidFill>
                  <a:srgbClr val="FFFFFF"/>
                </a:solidFill>
                <a:effectLst/>
                <a:latin typeface="Consolas" panose="020B0609020204030204" pitchFamily="49" charset="0"/>
              </a:rPr>
              <a:t>++</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6A9955"/>
                </a:solidFill>
                <a:effectLst/>
                <a:latin typeface="Consolas" panose="020B0609020204030204" pitchFamily="49" charset="0"/>
              </a:rPr>
              <a:t>// Bucle interior en el que aparece $i</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"&lt;p&gt;i: </a:t>
            </a:r>
            <a:r>
              <a:rPr kumimoji="0" lang="es-ES" altLang="es-ES" sz="1200" b="0" i="0" u="none" strike="noStrike" cap="none" normalizeH="0" baseline="0" dirty="0">
                <a:ln>
                  <a:noFill/>
                </a:ln>
                <a:solidFill>
                  <a:srgbClr val="9CDCFE"/>
                </a:solidFill>
                <a:effectLst/>
                <a:latin typeface="Consolas" panose="020B0609020204030204" pitchFamily="49" charset="0"/>
              </a:rPr>
              <a:t>$i</a:t>
            </a:r>
            <a:r>
              <a:rPr kumimoji="0" lang="es-ES" altLang="es-ES" sz="1200" b="0" i="0" u="none" strike="noStrike" cap="none" normalizeH="0" baseline="0" dirty="0">
                <a:ln>
                  <a:noFill/>
                </a:ln>
                <a:solidFill>
                  <a:srgbClr val="CE9178"/>
                </a:solidFill>
                <a:effectLst/>
                <a:latin typeface="Consolas" panose="020B0609020204030204" pitchFamily="49" charset="0"/>
              </a:rPr>
              <a:t> -- j: </a:t>
            </a:r>
            <a:r>
              <a:rPr kumimoji="0" lang="es-ES" altLang="es-ES" sz="1200" b="0" i="0" u="none" strike="noStrike" cap="none" normalizeH="0" baseline="0" dirty="0">
                <a:ln>
                  <a:noFill/>
                </a:ln>
                <a:solidFill>
                  <a:srgbClr val="9CDCFE"/>
                </a:solidFill>
                <a:effectLst/>
                <a:latin typeface="Consolas" panose="020B0609020204030204" pitchFamily="49" charset="0"/>
              </a:rPr>
              <a:t>$j</a:t>
            </a:r>
            <a:r>
              <a:rPr kumimoji="0" lang="es-ES" altLang="es-ES" sz="1200" b="0" i="0" u="none" strike="noStrike" cap="none" normalizeH="0" baseline="0" dirty="0">
                <a:ln>
                  <a:noFill/>
                </a:ln>
                <a:solidFill>
                  <a:srgbClr val="CE9178"/>
                </a:solidFill>
                <a:effectLst/>
                <a:latin typeface="Consolas" panose="020B0609020204030204" pitchFamily="49" charset="0"/>
              </a:rPr>
              <a:t>&lt;/p&gt;\n"</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6A9955"/>
                </a:solidFill>
                <a:effectLst/>
                <a:latin typeface="Consolas" panose="020B0609020204030204" pitchFamily="49" charset="0"/>
              </a:rPr>
              <a:t>// en la condición de continuación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"&lt;p&gt;Final&lt;/p&gt;\n"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87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5400600" cy="857400"/>
          </a:xfrm>
        </p:spPr>
        <p:txBody>
          <a:bodyPr/>
          <a:lstStyle/>
          <a:p>
            <a:pPr algn="just"/>
            <a:r>
              <a:rPr lang="es-ES" b="1" i="0" dirty="0">
                <a:solidFill>
                  <a:srgbClr val="000000"/>
                </a:solidFill>
                <a:effectLst/>
                <a:latin typeface="Arial" panose="020B0604020202020204" pitchFamily="34" charset="0"/>
              </a:rPr>
              <a:t>Ejemplo: generación de una tabla</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8439" y="1129982"/>
            <a:ext cx="3744416" cy="1669580"/>
          </a:xfrm>
        </p:spPr>
        <p:txBody>
          <a:bodyPr/>
          <a:lstStyle/>
          <a:p>
            <a:pPr marL="114300" indent="0">
              <a:buNone/>
            </a:pPr>
            <a:r>
              <a:rPr lang="es-ES" sz="1600" dirty="0"/>
              <a:t>Para generar una tabla de varias filas se pueden utilizar bucles </a:t>
            </a:r>
            <a:r>
              <a:rPr lang="es-ES" sz="1600" dirty="0" err="1"/>
              <a:t>for</a:t>
            </a:r>
            <a:r>
              <a:rPr lang="es-ES" sz="1600" dirty="0"/>
              <a:t> anidados.</a:t>
            </a:r>
          </a:p>
          <a:p>
            <a:pPr marL="114300" indent="0">
              <a:buNone/>
            </a:pPr>
            <a:endParaRPr lang="es-ES" sz="1600" dirty="0"/>
          </a:p>
          <a:p>
            <a:pPr marL="114300" indent="0">
              <a:buNone/>
            </a:pPr>
            <a:r>
              <a:rPr lang="es-ES" sz="1600" dirty="0"/>
              <a:t>Supongamos que queremos generar la siguiente tabla:</a:t>
            </a:r>
          </a:p>
        </p:txBody>
      </p:sp>
      <p:sp>
        <p:nvSpPr>
          <p:cNvPr id="9" name="Rectangle 1">
            <a:extLst>
              <a:ext uri="{FF2B5EF4-FFF2-40B4-BE49-F238E27FC236}">
                <a16:creationId xmlns:a16="http://schemas.microsoft.com/office/drawing/2014/main" id="{F502D198-66B1-4EDF-3263-5B55E7BE27F2}"/>
              </a:ext>
            </a:extLst>
          </p:cNvPr>
          <p:cNvSpPr>
            <a:spLocks noChangeArrowheads="1"/>
          </p:cNvSpPr>
          <p:nvPr/>
        </p:nvSpPr>
        <p:spPr bwMode="auto">
          <a:xfrm>
            <a:off x="5743628" y="65187"/>
            <a:ext cx="1904367" cy="507831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a:ln>
                  <a:noFill/>
                </a:ln>
                <a:solidFill>
                  <a:srgbClr val="569CD6"/>
                </a:solidFill>
                <a:effectLst/>
                <a:latin typeface="Consolas" panose="020B0609020204030204" pitchFamily="49" charset="0"/>
              </a:rPr>
              <a:t>table </a:t>
            </a:r>
            <a:r>
              <a:rPr kumimoji="0" lang="es-ES" altLang="es-ES" sz="1000" b="0" i="0" u="none" strike="noStrike" cap="none" normalizeH="0" baseline="0" dirty="0" err="1">
                <a:ln>
                  <a:noFill/>
                </a:ln>
                <a:solidFill>
                  <a:srgbClr val="9CDCFE"/>
                </a:solidFill>
                <a:effectLst/>
                <a:latin typeface="Consolas" panose="020B0609020204030204" pitchFamily="49" charset="0"/>
              </a:rPr>
              <a:t>border</a:t>
            </a:r>
            <a:r>
              <a:rPr kumimoji="0" lang="es-ES" altLang="es-ES" sz="1000" b="0" i="0" u="none" strike="noStrike" cap="none" normalizeH="0" baseline="0" dirty="0">
                <a:ln>
                  <a:noFill/>
                </a:ln>
                <a:solidFill>
                  <a:srgbClr val="D4D4D4"/>
                </a:solidFill>
                <a:effectLst/>
                <a:latin typeface="Consolas" panose="020B0609020204030204" pitchFamily="49" charset="0"/>
              </a:rPr>
              <a:t>=</a:t>
            </a:r>
            <a:r>
              <a:rPr kumimoji="0" lang="es-ES" altLang="es-ES" sz="1000" b="0" i="0" u="none" strike="noStrike" cap="none" normalizeH="0" baseline="0" dirty="0">
                <a:ln>
                  <a:noFill/>
                </a:ln>
                <a:solidFill>
                  <a:srgbClr val="808080"/>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1</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caption</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Tabla</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caption</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tbody</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        &lt;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    &lt;/</a:t>
            </a:r>
            <a:r>
              <a:rPr kumimoji="0" lang="es-ES" altLang="es-ES" sz="1000" b="0" i="0" u="none" strike="noStrike" cap="none" normalizeH="0" baseline="0" dirty="0" err="1">
                <a:ln>
                  <a:noFill/>
                </a:ln>
                <a:solidFill>
                  <a:srgbClr val="569CD6"/>
                </a:solidFill>
                <a:effectLst/>
                <a:latin typeface="Consolas" panose="020B0609020204030204" pitchFamily="49" charset="0"/>
              </a:rPr>
              <a:t>tbody</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a:ln>
                  <a:noFill/>
                </a:ln>
                <a:solidFill>
                  <a:srgbClr val="569CD6"/>
                </a:solidFill>
                <a:effectLst/>
                <a:latin typeface="Consolas" panose="020B0609020204030204" pitchFamily="49" charset="0"/>
              </a:rPr>
              <a:t>table</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chemeClr val="tx1"/>
                </a:solidFill>
                <a:effectLst/>
              </a:rPr>
              <a:t> </a:t>
            </a:r>
            <a:endParaRPr kumimoji="0" lang="es-ES" altLang="es-ES" sz="1000" b="0" i="0" u="none" strike="noStrike" cap="none" normalizeH="0" baseline="0" dirty="0">
              <a:ln>
                <a:noFill/>
              </a:ln>
              <a:solidFill>
                <a:schemeClr val="tx1"/>
              </a:solidFill>
              <a:effectLst/>
              <a:latin typeface="Arial" panose="020B0604020202020204" pitchFamily="34" charset="0"/>
            </a:endParaRPr>
          </a:p>
        </p:txBody>
      </p:sp>
      <p:pic>
        <p:nvPicPr>
          <p:cNvPr id="13" name="Imagen 12">
            <a:extLst>
              <a:ext uri="{FF2B5EF4-FFF2-40B4-BE49-F238E27FC236}">
                <a16:creationId xmlns:a16="http://schemas.microsoft.com/office/drawing/2014/main" id="{EA8456E9-80D7-5D11-CA5B-9082BE556A23}"/>
              </a:ext>
            </a:extLst>
          </p:cNvPr>
          <p:cNvPicPr>
            <a:picLocks noChangeAspect="1"/>
          </p:cNvPicPr>
          <p:nvPr/>
        </p:nvPicPr>
        <p:blipFill>
          <a:blip r:embed="rId2"/>
          <a:stretch>
            <a:fillRect/>
          </a:stretch>
        </p:blipFill>
        <p:spPr>
          <a:xfrm>
            <a:off x="3031499" y="2792525"/>
            <a:ext cx="2010056" cy="1886213"/>
          </a:xfrm>
          <a:prstGeom prst="rect">
            <a:avLst/>
          </a:prstGeom>
        </p:spPr>
      </p:pic>
    </p:spTree>
    <p:extLst>
      <p:ext uri="{BB962C8B-B14F-4D97-AF65-F5344CB8AC3E}">
        <p14:creationId xmlns:p14="http://schemas.microsoft.com/office/powerpoint/2010/main" val="4288020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0" y="555526"/>
            <a:ext cx="5904656" cy="3552300"/>
          </a:xfrm>
        </p:spPr>
        <p:txBody>
          <a:bodyPr/>
          <a:lstStyle/>
          <a:p>
            <a:pPr marL="114300" indent="0">
              <a:buNone/>
            </a:pPr>
            <a:r>
              <a:rPr lang="es-ES" sz="1300" dirty="0"/>
              <a:t>Para identificar las partes que son susceptibles de ser generadas por bucles, buscamos las repeticiones en el código </a:t>
            </a:r>
            <a:r>
              <a:rPr lang="es-ES" sz="1300" dirty="0" err="1"/>
              <a:t>html</a:t>
            </a:r>
            <a:r>
              <a:rPr lang="es-ES" sz="1300" dirty="0"/>
              <a:t>. El resto del contenido (que en este caso son los números) debe también seguir algún patrón, para poderlo generar aprovechando las variables que controlan los bucles.</a:t>
            </a:r>
          </a:p>
          <a:p>
            <a:pPr marL="114300" indent="0">
              <a:buNone/>
            </a:pPr>
            <a:endParaRPr lang="es-ES" sz="1300" dirty="0"/>
          </a:p>
          <a:p>
            <a:pPr marL="114300" indent="0">
              <a:buNone/>
            </a:pPr>
            <a:r>
              <a:rPr lang="es-ES" sz="1300" dirty="0"/>
              <a:t>Así, se pueden identificar tres bloques:</a:t>
            </a:r>
          </a:p>
          <a:p>
            <a:pPr marL="114300" indent="0">
              <a:buNone/>
            </a:pPr>
            <a:r>
              <a:rPr lang="es-ES" sz="1300" b="1" dirty="0"/>
              <a:t>Bucle 1:</a:t>
            </a:r>
            <a:r>
              <a:rPr lang="es-ES" sz="1300" dirty="0"/>
              <a:t> En la primera fila hay varias celdas &lt;</a:t>
            </a:r>
            <a:r>
              <a:rPr lang="es-ES" sz="1300" dirty="0" err="1"/>
              <a:t>th</a:t>
            </a:r>
            <a:r>
              <a:rPr lang="es-ES" sz="1300" dirty="0"/>
              <a:t>&gt; con números consecutivos</a:t>
            </a:r>
          </a:p>
          <a:p>
            <a:pPr marL="114300" indent="0">
              <a:buNone/>
            </a:pPr>
            <a:r>
              <a:rPr lang="es-ES" sz="1300" b="1" dirty="0"/>
              <a:t>Bucle 3:</a:t>
            </a:r>
            <a:r>
              <a:rPr lang="es-ES" sz="1300" dirty="0"/>
              <a:t> En cada una de las filas hay varias celdas &lt;</a:t>
            </a:r>
            <a:r>
              <a:rPr lang="es-ES" sz="1300" dirty="0" err="1"/>
              <a:t>td</a:t>
            </a:r>
            <a:r>
              <a:rPr lang="es-ES" sz="1300" dirty="0"/>
              <a:t>&gt; con números consecutivos</a:t>
            </a:r>
          </a:p>
          <a:p>
            <a:pPr marL="114300" indent="0">
              <a:buNone/>
            </a:pPr>
            <a:r>
              <a:rPr lang="es-ES" sz="1300" b="1" dirty="0"/>
              <a:t>Bucle 2:</a:t>
            </a:r>
            <a:r>
              <a:rPr lang="es-ES" sz="1300" dirty="0"/>
              <a:t> Todas las filas excepto la primera tiene la misma estructura, con número consecutivos.</a:t>
            </a:r>
          </a:p>
          <a:p>
            <a:pPr marL="114300" indent="0">
              <a:buNone/>
            </a:pPr>
            <a:r>
              <a:rPr lang="es-ES" sz="1300" dirty="0"/>
              <a:t>El resto del código se generaría fuera de los bucles. En el cuadro siguiente se han marcado los bloques que generaría cada bucle.</a:t>
            </a:r>
          </a:p>
          <a:p>
            <a:pPr marL="114300" indent="0">
              <a:buNone/>
            </a:pPr>
            <a:r>
              <a:rPr lang="es-ES" sz="1300" dirty="0"/>
              <a:t>El bucle 1 es un bucle simple. Los bucles 2 y 3 son bucles anidados que necesitan dos variables independientes para controlar cada uno de ellos. Los números contenidos en cada celda se pueden generar fácilmente a partir de las variables que controlan los bucles.</a:t>
            </a:r>
          </a:p>
        </p:txBody>
      </p:sp>
      <p:sp>
        <p:nvSpPr>
          <p:cNvPr id="5" name="Título 4">
            <a:extLst>
              <a:ext uri="{FF2B5EF4-FFF2-40B4-BE49-F238E27FC236}">
                <a16:creationId xmlns:a16="http://schemas.microsoft.com/office/drawing/2014/main" id="{F9BAE46B-EA16-A8E2-32C0-B59BC3593D52}"/>
              </a:ext>
            </a:extLst>
          </p:cNvPr>
          <p:cNvSpPr>
            <a:spLocks noGrp="1"/>
          </p:cNvSpPr>
          <p:nvPr>
            <p:ph type="title"/>
          </p:nvPr>
        </p:nvSpPr>
        <p:spPr>
          <a:xfrm>
            <a:off x="297884" y="272317"/>
            <a:ext cx="8594596" cy="427225"/>
          </a:xfrm>
        </p:spPr>
        <p:txBody>
          <a:bodyPr/>
          <a:lstStyle/>
          <a:p>
            <a:r>
              <a:rPr lang="es-ES" b="1" i="0" dirty="0">
                <a:solidFill>
                  <a:srgbClr val="000000"/>
                </a:solidFill>
                <a:effectLst/>
                <a:latin typeface="Arial" panose="020B0604020202020204" pitchFamily="34" charset="0"/>
              </a:rPr>
              <a:t>generación de una tabla</a:t>
            </a:r>
            <a:endParaRPr lang="es-ES" dirty="0"/>
          </a:p>
        </p:txBody>
      </p:sp>
      <p:sp>
        <p:nvSpPr>
          <p:cNvPr id="2" name="Rectangle 1">
            <a:extLst>
              <a:ext uri="{FF2B5EF4-FFF2-40B4-BE49-F238E27FC236}">
                <a16:creationId xmlns:a16="http://schemas.microsoft.com/office/drawing/2014/main" id="{FACA9211-B512-AFF8-8D04-72507201526F}"/>
              </a:ext>
            </a:extLst>
          </p:cNvPr>
          <p:cNvSpPr>
            <a:spLocks noChangeArrowheads="1"/>
          </p:cNvSpPr>
          <p:nvPr/>
        </p:nvSpPr>
        <p:spPr bwMode="auto">
          <a:xfrm>
            <a:off x="5904656" y="-44351"/>
            <a:ext cx="3059832" cy="523220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a:ln>
                  <a:noFill/>
                </a:ln>
                <a:solidFill>
                  <a:srgbClr val="569CD6"/>
                </a:solidFill>
                <a:effectLst/>
                <a:latin typeface="Consolas" panose="020B0609020204030204" pitchFamily="49" charset="0"/>
              </a:rPr>
              <a:t>table </a:t>
            </a:r>
            <a:r>
              <a:rPr kumimoji="0" lang="es-ES" altLang="es-ES" sz="1000" b="0" i="0" u="none" strike="noStrike" cap="none" normalizeH="0" baseline="0" dirty="0" err="1">
                <a:ln>
                  <a:noFill/>
                </a:ln>
                <a:solidFill>
                  <a:srgbClr val="9CDCFE"/>
                </a:solidFill>
                <a:effectLst/>
                <a:latin typeface="Consolas" panose="020B0609020204030204" pitchFamily="49" charset="0"/>
              </a:rPr>
              <a:t>border</a:t>
            </a:r>
            <a:r>
              <a:rPr kumimoji="0" lang="es-ES" altLang="es-ES" sz="1000" b="0" i="0" u="none" strike="noStrike" cap="none" normalizeH="0" baseline="0" dirty="0">
                <a:ln>
                  <a:noFill/>
                </a:ln>
                <a:solidFill>
                  <a:srgbClr val="D4D4D4"/>
                </a:solidFill>
                <a:effectLst/>
                <a:latin typeface="Consolas" panose="020B0609020204030204" pitchFamily="49" charset="0"/>
              </a:rPr>
              <a:t>=</a:t>
            </a:r>
            <a:r>
              <a:rPr kumimoji="0" lang="es-ES" altLang="es-ES" sz="1000" b="0" i="0" u="none" strike="noStrike" cap="none" normalizeH="0" baseline="0" dirty="0">
                <a:ln>
                  <a:noFill/>
                </a:ln>
                <a:solidFill>
                  <a:srgbClr val="808080"/>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1</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caption</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Tabla</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caption</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tbody</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Bucle 1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lang="es-ES" altLang="es-ES" sz="1000" dirty="0">
                <a:solidFill>
                  <a:srgbClr val="FFFFFF"/>
                </a:solidFill>
                <a:latin typeface="Consolas" panose="020B0609020204030204" pitchFamily="49" charset="0"/>
              </a:rPr>
              <a:t>|           |</a:t>
            </a:r>
            <a:endParaRPr kumimoji="0" lang="es-ES" altLang="es-ES" sz="1000" b="0" i="0" u="none" strike="noStrike" cap="none" normalizeH="0" baseline="0" dirty="0">
              <a:ln>
                <a:noFill/>
              </a:ln>
              <a:solidFill>
                <a:srgbClr val="FFFFFF"/>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        &lt;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Bucle 3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1-4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Bucle 3   | Bucle 2</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2-4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th</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3-1</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3-2</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Buble 3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3-3</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3-4</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td</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tr</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    &lt;/</a:t>
            </a:r>
            <a:r>
              <a:rPr kumimoji="0" lang="es-ES" altLang="es-ES" sz="1000" b="0" i="0" u="none" strike="noStrike" cap="none" normalizeH="0" baseline="0" dirty="0" err="1">
                <a:ln>
                  <a:noFill/>
                </a:ln>
                <a:solidFill>
                  <a:srgbClr val="569CD6"/>
                </a:solidFill>
                <a:effectLst/>
                <a:latin typeface="Consolas" panose="020B0609020204030204" pitchFamily="49" charset="0"/>
              </a:rPr>
              <a:t>tbody</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000" b="0" i="0" u="none" strike="noStrike" cap="none" normalizeH="0" baseline="0" dirty="0">
                <a:ln>
                  <a:noFill/>
                </a:ln>
                <a:solidFill>
                  <a:srgbClr val="569CD6"/>
                </a:solidFill>
                <a:effectLst/>
                <a:latin typeface="Consolas" panose="020B0609020204030204" pitchFamily="49" charset="0"/>
              </a:rPr>
              <a:t>table</a:t>
            </a:r>
            <a:r>
              <a:rPr kumimoji="0" lang="es-ES" altLang="es-ES" sz="1000" b="0" i="0" u="none" strike="noStrike" cap="none" normalizeH="0" baseline="0" dirty="0">
                <a:ln>
                  <a:noFill/>
                </a:ln>
                <a:solidFill>
                  <a:srgbClr val="808080"/>
                </a:solidFill>
                <a:effectLst/>
                <a:latin typeface="Consolas" panose="020B0609020204030204" pitchFamily="49" charset="0"/>
              </a:rPr>
              <a:t>&gt;</a:t>
            </a:r>
            <a:r>
              <a:rPr kumimoji="0" lang="es-ES" altLang="es-ES" sz="1000" b="0" i="0" u="none" strike="noStrike" cap="none" normalizeH="0" baseline="0" dirty="0">
                <a:ln>
                  <a:noFill/>
                </a:ln>
                <a:solidFill>
                  <a:schemeClr val="tx1"/>
                </a:solidFill>
                <a:effectLst/>
              </a:rPr>
              <a:t> </a:t>
            </a:r>
            <a:endParaRPr kumimoji="0" lang="es-ES" altLang="es-E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995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323528" y="1131590"/>
            <a:ext cx="8640960" cy="923330"/>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Un programa PHP se ejecuta en principio de forma secuencial, desde la primera instrucción hasta la última y de una en una. Las estructuras de control permiten modificar este flujo, eligiendo entre instrucciones alternativas o repitiendo instrucciones.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253652"/>
            <a:ext cx="8640960" cy="661914"/>
          </a:xfrm>
        </p:spPr>
        <p:txBody>
          <a:bodyPr/>
          <a:lstStyle/>
          <a:p>
            <a:r>
              <a:rPr lang="es-ES" b="1" i="0" dirty="0">
                <a:solidFill>
                  <a:srgbClr val="000000"/>
                </a:solidFill>
                <a:effectLst/>
                <a:latin typeface="Arial" panose="020B0604020202020204" pitchFamily="34" charset="0"/>
              </a:rPr>
              <a:t>generación de una tabla</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1017447"/>
            <a:ext cx="4680520" cy="1453556"/>
          </a:xfrm>
        </p:spPr>
        <p:txBody>
          <a:bodyPr/>
          <a:lstStyle/>
          <a:p>
            <a:r>
              <a:rPr lang="es-ES" sz="1600" dirty="0"/>
              <a:t>Un esbozo del código podría ser el siguiente:</a:t>
            </a:r>
          </a:p>
        </p:txBody>
      </p:sp>
      <p:sp>
        <p:nvSpPr>
          <p:cNvPr id="6" name="Rectangle 1">
            <a:extLst>
              <a:ext uri="{FF2B5EF4-FFF2-40B4-BE49-F238E27FC236}">
                <a16:creationId xmlns:a16="http://schemas.microsoft.com/office/drawing/2014/main" id="{B6E49545-DDCD-6120-EAF1-BD8D0E74B3C8}"/>
              </a:ext>
            </a:extLst>
          </p:cNvPr>
          <p:cNvSpPr>
            <a:spLocks noChangeArrowheads="1"/>
          </p:cNvSpPr>
          <p:nvPr/>
        </p:nvSpPr>
        <p:spPr bwMode="auto">
          <a:xfrm>
            <a:off x="4932040" y="1491630"/>
            <a:ext cx="2880320" cy="295465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"&lt;table&gt;"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caption</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tbody</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tr</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th</a:t>
            </a:r>
            <a:r>
              <a:rPr kumimoji="0" lang="es-ES" altLang="es-ES" sz="1200" b="0" i="0" u="none" strike="noStrike" cap="none" normalizeH="0" baseline="0" dirty="0">
                <a:ln>
                  <a:noFill/>
                </a:ln>
                <a:solidFill>
                  <a:srgbClr val="CE9178"/>
                </a:solidFill>
                <a:effectLst/>
                <a:latin typeface="Consolas" panose="020B0609020204030204" pitchFamily="49" charset="0"/>
              </a:rPr>
              <a:t>&gt;&lt;/</a:t>
            </a:r>
            <a:r>
              <a:rPr kumimoji="0" lang="es-ES" altLang="es-ES" sz="1200" b="0" i="0" u="none" strike="noStrike" cap="none" normalizeH="0" baseline="0" dirty="0" err="1">
                <a:ln>
                  <a:noFill/>
                </a:ln>
                <a:solidFill>
                  <a:srgbClr val="CE9178"/>
                </a:solidFill>
                <a:effectLst/>
                <a:latin typeface="Consolas" panose="020B0609020204030204" pitchFamily="49" charset="0"/>
              </a:rPr>
              <a:t>th</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586C0"/>
                </a:solidFill>
                <a:effectLst/>
                <a:latin typeface="Consolas" panose="020B0609020204030204" pitchFamily="49" charset="0"/>
              </a:rPr>
              <a:t>for</a:t>
            </a:r>
            <a:r>
              <a:rPr kumimoji="0" lang="es-ES" altLang="es-ES" sz="1200" b="0" i="0" u="none" strike="noStrike" cap="none" normalizeH="0" baseline="0" dirty="0">
                <a:ln>
                  <a:noFill/>
                </a:ln>
                <a:solidFill>
                  <a:srgbClr val="FFFFFF"/>
                </a:solidFill>
                <a:effectLst/>
                <a:latin typeface="Consolas" panose="020B0609020204030204" pitchFamily="49" charset="0"/>
              </a:rPr>
              <a:t> (columnas)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"&lt;</a:t>
            </a:r>
            <a:r>
              <a:rPr kumimoji="0" lang="es-ES" altLang="es-ES" sz="1200" b="0" i="0" u="none" strike="noStrike" cap="none" normalizeH="0" baseline="0" dirty="0" err="1">
                <a:ln>
                  <a:noFill/>
                </a:ln>
                <a:solidFill>
                  <a:srgbClr val="CE9178"/>
                </a:solidFill>
                <a:effectLst/>
                <a:latin typeface="Consolas" panose="020B0609020204030204" pitchFamily="49" charset="0"/>
              </a:rPr>
              <a:t>th</a:t>
            </a:r>
            <a:r>
              <a:rPr kumimoji="0" lang="es-ES" altLang="es-ES" sz="1200" b="0" i="0" u="none" strike="noStrike" cap="none" normalizeH="0" baseline="0" dirty="0">
                <a:ln>
                  <a:noFill/>
                </a:ln>
                <a:solidFill>
                  <a:srgbClr val="CE9178"/>
                </a:solidFill>
                <a:effectLst/>
                <a:latin typeface="Consolas" panose="020B0609020204030204" pitchFamily="49" charset="0"/>
              </a:rPr>
              <a:t>&gt;columna&lt;/</a:t>
            </a:r>
            <a:r>
              <a:rPr kumimoji="0" lang="es-ES" altLang="es-ES" sz="1200" b="0" i="0" u="none" strike="noStrike" cap="none" normalizeH="0" baseline="0" dirty="0" err="1">
                <a:ln>
                  <a:noFill/>
                </a:ln>
                <a:solidFill>
                  <a:srgbClr val="CE9178"/>
                </a:solidFill>
                <a:effectLst/>
                <a:latin typeface="Consolas" panose="020B0609020204030204" pitchFamily="49" charset="0"/>
              </a:rPr>
              <a:t>th</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tr</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586C0"/>
                </a:solidFill>
                <a:effectLst/>
                <a:latin typeface="Consolas" panose="020B0609020204030204" pitchFamily="49" charset="0"/>
              </a:rPr>
              <a:t>for</a:t>
            </a:r>
            <a:r>
              <a:rPr kumimoji="0" lang="es-ES" altLang="es-ES" sz="1200" b="0" i="0" u="none" strike="noStrike" cap="none" normalizeH="0" baseline="0" dirty="0">
                <a:ln>
                  <a:noFill/>
                </a:ln>
                <a:solidFill>
                  <a:srgbClr val="FFFFFF"/>
                </a:solidFill>
                <a:effectLst/>
                <a:latin typeface="Consolas" panose="020B0609020204030204" pitchFamily="49" charset="0"/>
              </a:rPr>
              <a:t> (filas)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tr</a:t>
            </a:r>
            <a:r>
              <a:rPr kumimoji="0" lang="es-ES" altLang="es-ES" sz="1200" b="0" i="0" u="none" strike="noStrike" cap="none" normalizeH="0" baseline="0" dirty="0">
                <a:ln>
                  <a:noFill/>
                </a:ln>
                <a:solidFill>
                  <a:srgbClr val="CE9178"/>
                </a:solidFill>
                <a:effectLst/>
                <a:latin typeface="Consolas" panose="020B0609020204030204" pitchFamily="49" charset="0"/>
              </a:rPr>
              <a:t>&gt; "</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th</a:t>
            </a:r>
            <a:r>
              <a:rPr kumimoji="0" lang="es-ES" altLang="es-ES" sz="1200" b="0" i="0" u="none" strike="noStrike" cap="none" normalizeH="0" baseline="0" dirty="0">
                <a:ln>
                  <a:noFill/>
                </a:ln>
                <a:solidFill>
                  <a:srgbClr val="CE9178"/>
                </a:solidFill>
                <a:effectLst/>
                <a:latin typeface="Consolas" panose="020B0609020204030204" pitchFamily="49" charset="0"/>
              </a:rPr>
              <a:t>&gt;fila&lt;/</a:t>
            </a:r>
            <a:r>
              <a:rPr kumimoji="0" lang="es-ES" altLang="es-ES" sz="1200" b="0" i="0" u="none" strike="noStrike" cap="none" normalizeH="0" baseline="0" dirty="0" err="1">
                <a:ln>
                  <a:noFill/>
                </a:ln>
                <a:solidFill>
                  <a:srgbClr val="CE9178"/>
                </a:solidFill>
                <a:effectLst/>
                <a:latin typeface="Consolas" panose="020B0609020204030204" pitchFamily="49" charset="0"/>
              </a:rPr>
              <a:t>th</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for</a:t>
            </a:r>
            <a:r>
              <a:rPr kumimoji="0" lang="es-ES" altLang="es-ES" sz="1200" b="0" i="0" u="none" strike="noStrike" cap="none" normalizeH="0" baseline="0" dirty="0">
                <a:ln>
                  <a:noFill/>
                </a:ln>
                <a:solidFill>
                  <a:srgbClr val="FFFFFF"/>
                </a:solidFill>
                <a:effectLst/>
                <a:latin typeface="Consolas" panose="020B0609020204030204" pitchFamily="49" charset="0"/>
              </a:rPr>
              <a:t> (columnas)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td</a:t>
            </a:r>
            <a:r>
              <a:rPr kumimoji="0" lang="es-ES" altLang="es-ES" sz="1200" b="0" i="0" u="none" strike="noStrike" cap="none" normalizeH="0" baseline="0" dirty="0">
                <a:ln>
                  <a:noFill/>
                </a:ln>
                <a:solidFill>
                  <a:srgbClr val="CE9178"/>
                </a:solidFill>
                <a:effectLst/>
                <a:latin typeface="Consolas" panose="020B0609020204030204" pitchFamily="49" charset="0"/>
              </a:rPr>
              <a:t>&gt;fila-columna&lt;/</a:t>
            </a:r>
            <a:r>
              <a:rPr kumimoji="0" lang="es-ES" altLang="es-ES" sz="1200" b="0" i="0" u="none" strike="noStrike" cap="none" normalizeH="0" baseline="0" dirty="0" err="1">
                <a:ln>
                  <a:noFill/>
                </a:ln>
                <a:solidFill>
                  <a:srgbClr val="CE9178"/>
                </a:solidFill>
                <a:effectLst/>
                <a:latin typeface="Consolas" panose="020B0609020204030204" pitchFamily="49" charset="0"/>
              </a:rPr>
              <a:t>td</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   "&lt;/</a:t>
            </a:r>
            <a:r>
              <a:rPr kumimoji="0" lang="es-ES" altLang="es-ES" sz="1200" b="0" i="0" u="none" strike="noStrike" cap="none" normalizeH="0" baseline="0" dirty="0" err="1">
                <a:ln>
                  <a:noFill/>
                </a:ln>
                <a:solidFill>
                  <a:srgbClr val="CE9178"/>
                </a:solidFill>
                <a:effectLst/>
                <a:latin typeface="Consolas" panose="020B0609020204030204" pitchFamily="49" charset="0"/>
              </a:rPr>
              <a:t>tr</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a:t>
            </a:r>
            <a:r>
              <a:rPr kumimoji="0" lang="es-ES" altLang="es-ES" sz="1200" b="0" i="0" u="none" strike="noStrike" cap="none" normalizeH="0" baseline="0" dirty="0" err="1">
                <a:ln>
                  <a:noFill/>
                </a:ln>
                <a:solidFill>
                  <a:srgbClr val="CE9178"/>
                </a:solidFill>
                <a:effectLst/>
                <a:latin typeface="Consolas" panose="020B0609020204030204" pitchFamily="49" charset="0"/>
              </a:rPr>
              <a:t>tbody</a:t>
            </a:r>
            <a:r>
              <a:rPr kumimoji="0" lang="es-ES" altLang="es-ES" sz="1200" b="0" i="0" u="none" strike="noStrike" cap="none" normalizeH="0" baseline="0" dirty="0">
                <a:ln>
                  <a:noFill/>
                </a:ln>
                <a:solidFill>
                  <a:srgbClr val="CE9178"/>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E9178"/>
                </a:solidFill>
                <a:effectLst/>
                <a:latin typeface="Consolas" panose="020B0609020204030204" pitchFamily="49" charset="0"/>
              </a:rPr>
              <a:t>"&lt;/table&gt;"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809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1757"/>
            <a:ext cx="8640960" cy="661914"/>
          </a:xfrm>
        </p:spPr>
        <p:txBody>
          <a:bodyPr/>
          <a:lstStyle/>
          <a:p>
            <a:r>
              <a:rPr lang="es-ES" b="1" i="0" dirty="0">
                <a:solidFill>
                  <a:srgbClr val="000000"/>
                </a:solidFill>
                <a:effectLst/>
                <a:latin typeface="Arial" panose="020B0604020202020204" pitchFamily="34" charset="0"/>
              </a:rPr>
              <a:t>generación de una tabla</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5475" y="397399"/>
            <a:ext cx="4680520" cy="834223"/>
          </a:xfrm>
        </p:spPr>
        <p:txBody>
          <a:bodyPr/>
          <a:lstStyle/>
          <a:p>
            <a:r>
              <a:rPr lang="es-ES" sz="1600" dirty="0"/>
              <a:t>El código PHP podría ser el siguiente:</a:t>
            </a:r>
          </a:p>
        </p:txBody>
      </p:sp>
      <p:sp>
        <p:nvSpPr>
          <p:cNvPr id="3" name="Rectangle 1">
            <a:extLst>
              <a:ext uri="{FF2B5EF4-FFF2-40B4-BE49-F238E27FC236}">
                <a16:creationId xmlns:a16="http://schemas.microsoft.com/office/drawing/2014/main" id="{F09852F0-5513-B83E-D74F-0296CED20134}"/>
              </a:ext>
            </a:extLst>
          </p:cNvPr>
          <p:cNvSpPr>
            <a:spLocks noChangeArrowheads="1"/>
          </p:cNvSpPr>
          <p:nvPr/>
        </p:nvSpPr>
        <p:spPr bwMode="auto">
          <a:xfrm>
            <a:off x="107505" y="1083232"/>
            <a:ext cx="9036496" cy="389337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569CD6"/>
                </a:solidFill>
                <a:effectLst/>
                <a:latin typeface="Consolas" panose="020B0609020204030204" pitchFamily="49" charset="0"/>
              </a:rPr>
              <a:t>&lt;?</a:t>
            </a:r>
            <a:r>
              <a:rPr kumimoji="0" lang="es-ES" altLang="es-ES" sz="1100" b="0" i="0" u="none" strike="noStrike" cap="none" normalizeH="0" baseline="0" dirty="0" err="1">
                <a:ln>
                  <a:noFill/>
                </a:ln>
                <a:solidFill>
                  <a:srgbClr val="569CD6"/>
                </a:solidFill>
                <a:effectLst/>
                <a:latin typeface="Consolas" panose="020B0609020204030204" pitchFamily="49" charset="0"/>
              </a:rPr>
              <a:t>php</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9CDCFE"/>
                </a:solidFill>
                <a:effectLst/>
                <a:latin typeface="Consolas" panose="020B0609020204030204" pitchFamily="49" charset="0"/>
              </a:rPr>
              <a:t>$columnas</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B5CEA8"/>
                </a:solidFill>
                <a:effectLst/>
                <a:latin typeface="Consolas" panose="020B0609020204030204" pitchFamily="49" charset="0"/>
              </a:rPr>
              <a:t>4</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9CDCFE"/>
                </a:solidFill>
                <a:effectLst/>
                <a:latin typeface="Consolas" panose="020B0609020204030204" pitchFamily="49" charset="0"/>
              </a:rPr>
              <a:t>$filas</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B5CEA8"/>
                </a:solidFill>
                <a:effectLst/>
                <a:latin typeface="Consolas" panose="020B0609020204030204" pitchFamily="49" charset="0"/>
              </a:rPr>
              <a:t>3</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"&lt;table </a:t>
            </a:r>
            <a:r>
              <a:rPr kumimoji="0" lang="es-ES" altLang="es-ES" sz="1100" b="0" i="0" u="none" strike="noStrike" cap="none" normalizeH="0" baseline="0" dirty="0" err="1">
                <a:ln>
                  <a:noFill/>
                </a:ln>
                <a:solidFill>
                  <a:srgbClr val="CE9178"/>
                </a:solidFill>
                <a:effectLst/>
                <a:latin typeface="Consolas" panose="020B0609020204030204" pitchFamily="49" charset="0"/>
              </a:rPr>
              <a:t>border</a:t>
            </a:r>
            <a:r>
              <a:rPr kumimoji="0" lang="es-ES" altLang="es-ES" sz="1100" b="0" i="0" u="none" strike="noStrike" cap="none" normalizeH="0" baseline="0" dirty="0">
                <a:ln>
                  <a:noFill/>
                </a:ln>
                <a:solidFill>
                  <a:srgbClr val="CE9178"/>
                </a:solidFill>
                <a:effectLst/>
                <a:latin typeface="Consolas" panose="020B0609020204030204" pitchFamily="49" charset="0"/>
              </a:rPr>
              <a:t>=\"1\"&gt;\n"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Abre la tabla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caption</a:t>
            </a:r>
            <a:r>
              <a:rPr kumimoji="0" lang="es-ES" altLang="es-ES" sz="1100" b="0" i="0" u="none" strike="noStrike" cap="none" normalizeH="0" baseline="0" dirty="0">
                <a:ln>
                  <a:noFill/>
                </a:ln>
                <a:solidFill>
                  <a:srgbClr val="CE9178"/>
                </a:solidFill>
                <a:effectLst/>
                <a:latin typeface="Consolas" panose="020B0609020204030204" pitchFamily="49" charset="0"/>
              </a:rPr>
              <a:t>&gt;Tabla&lt;/</a:t>
            </a:r>
            <a:r>
              <a:rPr kumimoji="0" lang="es-ES" altLang="es-ES" sz="1100" b="0" i="0" u="none" strike="noStrike" cap="none" normalizeH="0" baseline="0" dirty="0" err="1">
                <a:ln>
                  <a:noFill/>
                </a:ln>
                <a:solidFill>
                  <a:srgbClr val="CE9178"/>
                </a:solidFill>
                <a:effectLst/>
                <a:latin typeface="Consolas" panose="020B0609020204030204" pitchFamily="49" charset="0"/>
              </a:rPr>
              <a:t>caption</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Crea la leyenda &lt;</a:t>
            </a:r>
            <a:r>
              <a:rPr kumimoji="0" lang="es-ES" altLang="es-ES" sz="1100" b="0" i="0" u="none" strike="noStrike" cap="none" normalizeH="0" baseline="0" dirty="0" err="1">
                <a:ln>
                  <a:noFill/>
                </a:ln>
                <a:solidFill>
                  <a:srgbClr val="6A9955"/>
                </a:solidFill>
                <a:effectLst/>
                <a:latin typeface="Consolas" panose="020B0609020204030204" pitchFamily="49" charset="0"/>
              </a:rPr>
              <a:t>caption</a:t>
            </a:r>
            <a:r>
              <a:rPr kumimoji="0" lang="es-ES" altLang="es-ES" sz="1100" b="0" i="0" u="none" strike="noStrike" cap="none" normalizeH="0" baseline="0" dirty="0">
                <a:ln>
                  <a:noFill/>
                </a:ln>
                <a:solidFill>
                  <a:srgbClr val="6A9955"/>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tbody</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Abre el cuerpo de tabla &lt;</a:t>
            </a:r>
            <a:r>
              <a:rPr kumimoji="0" lang="es-ES" altLang="es-ES" sz="1100" b="0" i="0" u="none" strike="noStrike" cap="none" normalizeH="0" baseline="0" dirty="0" err="1">
                <a:ln>
                  <a:noFill/>
                </a:ln>
                <a:solidFill>
                  <a:srgbClr val="6A9955"/>
                </a:solidFill>
                <a:effectLst/>
                <a:latin typeface="Consolas" panose="020B0609020204030204" pitchFamily="49" charset="0"/>
              </a:rPr>
              <a:t>tbody</a:t>
            </a:r>
            <a:r>
              <a:rPr kumimoji="0" lang="es-ES" altLang="es-ES" sz="1100" b="0" i="0" u="none" strike="noStrike" cap="none" normalizeH="0" baseline="0" dirty="0">
                <a:ln>
                  <a:noFill/>
                </a:ln>
                <a:solidFill>
                  <a:srgbClr val="6A9955"/>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tr</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Abre la primera fila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th</a:t>
            </a:r>
            <a:r>
              <a:rPr kumimoji="0" lang="es-ES" altLang="es-ES" sz="1100" b="0" i="0" u="none" strike="noStrike" cap="none" normalizeH="0" baseline="0" dirty="0">
                <a:ln>
                  <a:noFill/>
                </a:ln>
                <a:solidFill>
                  <a:srgbClr val="CE9178"/>
                </a:solidFill>
                <a:effectLst/>
                <a:latin typeface="Consolas" panose="020B0609020204030204" pitchFamily="49" charset="0"/>
              </a:rPr>
              <a:t>&gt;&lt;/</a:t>
            </a:r>
            <a:r>
              <a:rPr kumimoji="0" lang="es-ES" altLang="es-ES" sz="1100" b="0" i="0" u="none" strike="noStrike" cap="none" normalizeH="0" baseline="0" dirty="0" err="1">
                <a:ln>
                  <a:noFill/>
                </a:ln>
                <a:solidFill>
                  <a:srgbClr val="CE9178"/>
                </a:solidFill>
                <a:effectLst/>
                <a:latin typeface="Consolas" panose="020B0609020204030204" pitchFamily="49" charset="0"/>
              </a:rPr>
              <a:t>th</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Crea la primera celda &lt;</a:t>
            </a:r>
            <a:r>
              <a:rPr kumimoji="0" lang="es-ES" altLang="es-ES" sz="1100" b="0" i="0" u="none" strike="noStrike" cap="none" normalizeH="0" baseline="0" dirty="0" err="1">
                <a:ln>
                  <a:noFill/>
                </a:ln>
                <a:solidFill>
                  <a:srgbClr val="6A9955"/>
                </a:solidFill>
                <a:effectLst/>
                <a:latin typeface="Consolas" panose="020B0609020204030204" pitchFamily="49" charset="0"/>
              </a:rPr>
              <a:t>th</a:t>
            </a:r>
            <a:r>
              <a:rPr kumimoji="0" lang="es-ES" altLang="es-ES" sz="1100" b="0" i="0" u="none" strike="noStrike" cap="none" normalizeH="0" baseline="0" dirty="0">
                <a:ln>
                  <a:noFill/>
                </a:ln>
                <a:solidFill>
                  <a:srgbClr val="6A9955"/>
                </a:solidFill>
                <a:effectLst/>
                <a:latin typeface="Consolas" panose="020B0609020204030204" pitchFamily="49" charset="0"/>
              </a:rPr>
              <a:t>&gt; de la primera fila (sin número)</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586C0"/>
                </a:solidFill>
                <a:effectLst/>
                <a:latin typeface="Consolas" panose="020B0609020204030204" pitchFamily="49" charset="0"/>
              </a:rPr>
              <a:t>for</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$j</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B5CEA8"/>
                </a:solidFill>
                <a:effectLst/>
                <a:latin typeface="Consolas" panose="020B0609020204030204" pitchFamily="49" charset="0"/>
              </a:rPr>
              <a:t>1</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$j</a:t>
            </a:r>
            <a:r>
              <a:rPr kumimoji="0" lang="es-ES" altLang="es-ES" sz="1100" b="0" i="0" u="none" strike="noStrike" cap="none" normalizeH="0" baseline="0" dirty="0">
                <a:ln>
                  <a:noFill/>
                </a:ln>
                <a:solidFill>
                  <a:srgbClr val="FFFFFF"/>
                </a:solidFill>
                <a:effectLst/>
                <a:latin typeface="Consolas" panose="020B0609020204030204" pitchFamily="49" charset="0"/>
              </a:rPr>
              <a:t> &lt;= </a:t>
            </a:r>
            <a:r>
              <a:rPr kumimoji="0" lang="es-ES" altLang="es-ES" sz="1100" b="0" i="0" u="none" strike="noStrike" cap="none" normalizeH="0" baseline="0" dirty="0">
                <a:ln>
                  <a:noFill/>
                </a:ln>
                <a:solidFill>
                  <a:srgbClr val="9CDCFE"/>
                </a:solidFill>
                <a:effectLst/>
                <a:latin typeface="Consolas" panose="020B0609020204030204" pitchFamily="49" charset="0"/>
              </a:rPr>
              <a:t>$columnas</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j</a:t>
            </a:r>
            <a:r>
              <a:rPr kumimoji="0" lang="es-ES" altLang="es-ES" sz="1100" b="0" i="0" u="none" strike="noStrike" cap="none" normalizeH="0" baseline="0" dirty="0" err="1">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6A9955"/>
                </a:solidFill>
                <a:effectLst/>
                <a:latin typeface="Consolas" panose="020B0609020204030204" pitchFamily="49" charset="0"/>
              </a:rPr>
              <a:t>// Bucle 1 se ejecuta tantas veces como columnas tenga la tabla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th</a:t>
            </a:r>
            <a:r>
              <a:rPr kumimoji="0" lang="es-ES" altLang="es-ES" sz="1100" b="0" i="0" u="none" strike="noStrike" cap="none" normalizeH="0" baseline="0" dirty="0">
                <a:ln>
                  <a:noFill/>
                </a:ln>
                <a:solidFill>
                  <a:srgbClr val="CE9178"/>
                </a:solidFill>
                <a:effectLst/>
                <a:latin typeface="Consolas" panose="020B0609020204030204" pitchFamily="49" charset="0"/>
              </a:rPr>
              <a:t>&gt;</a:t>
            </a:r>
            <a:r>
              <a:rPr kumimoji="0" lang="es-ES" altLang="es-ES" sz="1100" b="0" i="0" u="none" strike="noStrike" cap="none" normalizeH="0" baseline="0" dirty="0">
                <a:ln>
                  <a:noFill/>
                </a:ln>
                <a:solidFill>
                  <a:srgbClr val="9CDCFE"/>
                </a:solidFill>
                <a:effectLst/>
                <a:latin typeface="Consolas" panose="020B0609020204030204" pitchFamily="49" charset="0"/>
              </a:rPr>
              <a:t>$j</a:t>
            </a:r>
            <a:r>
              <a:rPr kumimoji="0" lang="es-ES" altLang="es-ES" sz="1100" b="0" i="0" u="none" strike="noStrike" cap="none" normalizeH="0" baseline="0" dirty="0">
                <a:ln>
                  <a:noFill/>
                </a:ln>
                <a:solidFill>
                  <a:srgbClr val="CE9178"/>
                </a:solidFill>
                <a:effectLst/>
                <a:latin typeface="Consolas" panose="020B0609020204030204" pitchFamily="49" charset="0"/>
              </a:rPr>
              <a:t>&lt;/</a:t>
            </a:r>
            <a:r>
              <a:rPr kumimoji="0" lang="es-ES" altLang="es-ES" sz="1100" b="0" i="0" u="none" strike="noStrike" cap="none" normalizeH="0" baseline="0" dirty="0" err="1">
                <a:ln>
                  <a:noFill/>
                </a:ln>
                <a:solidFill>
                  <a:srgbClr val="CE9178"/>
                </a:solidFill>
                <a:effectLst/>
                <a:latin typeface="Consolas" panose="020B0609020204030204" pitchFamily="49" charset="0"/>
              </a:rPr>
              <a:t>th</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Crea las celdas &lt;</a:t>
            </a:r>
            <a:r>
              <a:rPr kumimoji="0" lang="es-ES" altLang="es-ES" sz="1100" b="0" i="0" u="none" strike="noStrike" cap="none" normalizeH="0" baseline="0" dirty="0" err="1">
                <a:ln>
                  <a:noFill/>
                </a:ln>
                <a:solidFill>
                  <a:srgbClr val="6A9955"/>
                </a:solidFill>
                <a:effectLst/>
                <a:latin typeface="Consolas" panose="020B0609020204030204" pitchFamily="49" charset="0"/>
              </a:rPr>
              <a:t>th</a:t>
            </a:r>
            <a:r>
              <a:rPr kumimoji="0" lang="es-ES" altLang="es-ES" sz="1100" b="0" i="0" u="none" strike="noStrike" cap="none" normalizeH="0" baseline="0" dirty="0">
                <a:ln>
                  <a:noFill/>
                </a:ln>
                <a:solidFill>
                  <a:srgbClr val="6A9955"/>
                </a:solidFill>
                <a:effectLst/>
                <a:latin typeface="Consolas" panose="020B0609020204030204" pitchFamily="49" charset="0"/>
              </a:rPr>
              <a:t>&gt; de la primera fila (con número)</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tr</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Cierra la primera fila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for</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$i</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B5CEA8"/>
                </a:solidFill>
                <a:effectLst/>
                <a:latin typeface="Consolas" panose="020B0609020204030204" pitchFamily="49" charset="0"/>
              </a:rPr>
              <a:t>1</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$i</a:t>
            </a:r>
            <a:r>
              <a:rPr kumimoji="0" lang="es-ES" altLang="es-ES" sz="1100" b="0" i="0" u="none" strike="noStrike" cap="none" normalizeH="0" baseline="0" dirty="0">
                <a:ln>
                  <a:noFill/>
                </a:ln>
                <a:solidFill>
                  <a:srgbClr val="FFFFFF"/>
                </a:solidFill>
                <a:effectLst/>
                <a:latin typeface="Consolas" panose="020B0609020204030204" pitchFamily="49" charset="0"/>
              </a:rPr>
              <a:t> &lt;= </a:t>
            </a:r>
            <a:r>
              <a:rPr kumimoji="0" lang="es-ES" altLang="es-ES" sz="1100" b="0" i="0" u="none" strike="noStrike" cap="none" normalizeH="0" baseline="0" dirty="0">
                <a:ln>
                  <a:noFill/>
                </a:ln>
                <a:solidFill>
                  <a:srgbClr val="9CDCFE"/>
                </a:solidFill>
                <a:effectLst/>
                <a:latin typeface="Consolas" panose="020B0609020204030204" pitchFamily="49" charset="0"/>
              </a:rPr>
              <a:t>$filas</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$i</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6A9955"/>
                </a:solidFill>
                <a:effectLst/>
                <a:latin typeface="Consolas" panose="020B0609020204030204" pitchFamily="49" charset="0"/>
              </a:rPr>
              <a:t>// Bucle 2 (genera el resto de filas de la tabla)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      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tr</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Abre la fila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th</a:t>
            </a:r>
            <a:r>
              <a:rPr kumimoji="0" lang="es-ES" altLang="es-ES" sz="1100" b="0" i="0" u="none" strike="noStrike" cap="none" normalizeH="0" baseline="0" dirty="0">
                <a:ln>
                  <a:noFill/>
                </a:ln>
                <a:solidFill>
                  <a:srgbClr val="CE9178"/>
                </a:solidFill>
                <a:effectLst/>
                <a:latin typeface="Consolas" panose="020B0609020204030204" pitchFamily="49" charset="0"/>
              </a:rPr>
              <a:t>&gt;</a:t>
            </a:r>
            <a:r>
              <a:rPr kumimoji="0" lang="es-ES" altLang="es-ES" sz="1100" b="0" i="0" u="none" strike="noStrike" cap="none" normalizeH="0" baseline="0" dirty="0">
                <a:ln>
                  <a:noFill/>
                </a:ln>
                <a:solidFill>
                  <a:srgbClr val="9CDCFE"/>
                </a:solidFill>
                <a:effectLst/>
                <a:latin typeface="Consolas" panose="020B0609020204030204" pitchFamily="49" charset="0"/>
              </a:rPr>
              <a:t>$i</a:t>
            </a:r>
            <a:r>
              <a:rPr kumimoji="0" lang="es-ES" altLang="es-ES" sz="1100" b="0" i="0" u="none" strike="noStrike" cap="none" normalizeH="0" baseline="0" dirty="0">
                <a:ln>
                  <a:noFill/>
                </a:ln>
                <a:solidFill>
                  <a:srgbClr val="CE9178"/>
                </a:solidFill>
                <a:effectLst/>
                <a:latin typeface="Consolas" panose="020B0609020204030204" pitchFamily="49" charset="0"/>
              </a:rPr>
              <a:t>&lt;/</a:t>
            </a:r>
            <a:r>
              <a:rPr kumimoji="0" lang="es-ES" altLang="es-ES" sz="1100" b="0" i="0" u="none" strike="noStrike" cap="none" normalizeH="0" baseline="0" dirty="0" err="1">
                <a:ln>
                  <a:noFill/>
                </a:ln>
                <a:solidFill>
                  <a:srgbClr val="CE9178"/>
                </a:solidFill>
                <a:effectLst/>
                <a:latin typeface="Consolas" panose="020B0609020204030204" pitchFamily="49" charset="0"/>
              </a:rPr>
              <a:t>th</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Crea la primera celda &lt;</a:t>
            </a:r>
            <a:r>
              <a:rPr kumimoji="0" lang="es-ES" altLang="es-ES" sz="1100" b="0" i="0" u="none" strike="noStrike" cap="none" normalizeH="0" baseline="0" dirty="0" err="1">
                <a:ln>
                  <a:noFill/>
                </a:ln>
                <a:solidFill>
                  <a:srgbClr val="6A9955"/>
                </a:solidFill>
                <a:effectLst/>
                <a:latin typeface="Consolas" panose="020B0609020204030204" pitchFamily="49" charset="0"/>
              </a:rPr>
              <a:t>th</a:t>
            </a:r>
            <a:r>
              <a:rPr kumimoji="0" lang="es-ES" altLang="es-ES" sz="1100" b="0" i="0" u="none" strike="noStrike" cap="none" normalizeH="0" baseline="0" dirty="0">
                <a:ln>
                  <a:noFill/>
                </a:ln>
                <a:solidFill>
                  <a:srgbClr val="6A9955"/>
                </a:solidFill>
                <a:effectLst/>
                <a:latin typeface="Consolas" panose="020B0609020204030204" pitchFamily="49" charset="0"/>
              </a:rPr>
              <a:t>&gt; de cada fila (con número)</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for</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$j</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B5CEA8"/>
                </a:solidFill>
                <a:effectLst/>
                <a:latin typeface="Consolas" panose="020B0609020204030204" pitchFamily="49" charset="0"/>
              </a:rPr>
              <a:t>1</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$j</a:t>
            </a:r>
            <a:r>
              <a:rPr kumimoji="0" lang="es-ES" altLang="es-ES" sz="1100" b="0" i="0" u="none" strike="noStrike" cap="none" normalizeH="0" baseline="0" dirty="0">
                <a:ln>
                  <a:noFill/>
                </a:ln>
                <a:solidFill>
                  <a:srgbClr val="FFFFFF"/>
                </a:solidFill>
                <a:effectLst/>
                <a:latin typeface="Consolas" panose="020B0609020204030204" pitchFamily="49" charset="0"/>
              </a:rPr>
              <a:t> &lt;= </a:t>
            </a:r>
            <a:r>
              <a:rPr kumimoji="0" lang="es-ES" altLang="es-ES" sz="1100" b="0" i="0" u="none" strike="noStrike" cap="none" normalizeH="0" baseline="0" dirty="0">
                <a:ln>
                  <a:noFill/>
                </a:ln>
                <a:solidFill>
                  <a:srgbClr val="9CDCFE"/>
                </a:solidFill>
                <a:effectLst/>
                <a:latin typeface="Consolas" panose="020B0609020204030204" pitchFamily="49" charset="0"/>
              </a:rPr>
              <a:t>$columnas</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j</a:t>
            </a:r>
            <a:r>
              <a:rPr kumimoji="0" lang="es-ES" altLang="es-ES" sz="1100" b="0" i="0" u="none" strike="noStrike" cap="none" normalizeH="0" baseline="0" dirty="0" err="1">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6A9955"/>
                </a:solidFill>
                <a:effectLst/>
                <a:latin typeface="Consolas" panose="020B0609020204030204" pitchFamily="49" charset="0"/>
              </a:rPr>
              <a:t>// Bucle 3 se ejecuta tantas veces como columnas tenga la tabla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td</a:t>
            </a:r>
            <a:r>
              <a:rPr kumimoji="0" lang="es-ES" altLang="es-ES" sz="1100" b="0" i="0" u="none" strike="noStrike" cap="none" normalizeH="0" baseline="0" dirty="0">
                <a:ln>
                  <a:noFill/>
                </a:ln>
                <a:solidFill>
                  <a:srgbClr val="CE9178"/>
                </a:solidFill>
                <a:effectLst/>
                <a:latin typeface="Consolas" panose="020B0609020204030204" pitchFamily="49" charset="0"/>
              </a:rPr>
              <a:t>&gt;</a:t>
            </a:r>
            <a:r>
              <a:rPr kumimoji="0" lang="es-ES" altLang="es-ES" sz="1100" b="0" i="0" u="none" strike="noStrike" cap="none" normalizeH="0" baseline="0" dirty="0">
                <a:ln>
                  <a:noFill/>
                </a:ln>
                <a:solidFill>
                  <a:srgbClr val="9CDCFE"/>
                </a:solidFill>
                <a:effectLst/>
                <a:latin typeface="Consolas" panose="020B0609020204030204" pitchFamily="49" charset="0"/>
              </a:rPr>
              <a:t>$i</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$j</a:t>
            </a:r>
            <a:r>
              <a:rPr kumimoji="0" lang="es-ES" altLang="es-ES" sz="1100" b="0" i="0" u="none" strike="noStrike" cap="none" normalizeH="0" baseline="0" dirty="0">
                <a:ln>
                  <a:noFill/>
                </a:ln>
                <a:solidFill>
                  <a:srgbClr val="CE9178"/>
                </a:solidFill>
                <a:effectLst/>
                <a:latin typeface="Consolas" panose="020B0609020204030204" pitchFamily="49" charset="0"/>
              </a:rPr>
              <a:t>&lt;/</a:t>
            </a:r>
            <a:r>
              <a:rPr kumimoji="0" lang="es-ES" altLang="es-ES" sz="1100" b="0" i="0" u="none" strike="noStrike" cap="none" normalizeH="0" baseline="0" dirty="0" err="1">
                <a:ln>
                  <a:noFill/>
                </a:ln>
                <a:solidFill>
                  <a:srgbClr val="CE9178"/>
                </a:solidFill>
                <a:effectLst/>
                <a:latin typeface="Consolas" panose="020B0609020204030204" pitchFamily="49" charset="0"/>
              </a:rPr>
              <a:t>td</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Crea el resto de celdas &lt;</a:t>
            </a:r>
            <a:r>
              <a:rPr kumimoji="0" lang="es-ES" altLang="es-ES" sz="1100" b="0" i="0" u="none" strike="noStrike" cap="none" normalizeH="0" baseline="0" dirty="0" err="1">
                <a:ln>
                  <a:noFill/>
                </a:ln>
                <a:solidFill>
                  <a:srgbClr val="6A9955"/>
                </a:solidFill>
                <a:effectLst/>
                <a:latin typeface="Consolas" panose="020B0609020204030204" pitchFamily="49" charset="0"/>
              </a:rPr>
              <a:t>td</a:t>
            </a:r>
            <a:r>
              <a:rPr kumimoji="0" lang="es-ES" altLang="es-ES" sz="1100" b="0" i="0" u="none" strike="noStrike" cap="none" normalizeH="0" baseline="0" dirty="0">
                <a:ln>
                  <a:noFill/>
                </a:ln>
                <a:solidFill>
                  <a:srgbClr val="6A9955"/>
                </a:solidFill>
                <a:effectLst/>
                <a:latin typeface="Consolas" panose="020B0609020204030204" pitchFamily="49" charset="0"/>
              </a:rPr>
              <a:t>&gt; de cada fila (con números)</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tr</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Cierra la fila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a:t>
            </a:r>
            <a:r>
              <a:rPr kumimoji="0" lang="es-ES" altLang="es-ES" sz="1100" b="0" i="0" u="none" strike="noStrike" cap="none" normalizeH="0" baseline="0" dirty="0" err="1">
                <a:ln>
                  <a:noFill/>
                </a:ln>
                <a:solidFill>
                  <a:srgbClr val="CE9178"/>
                </a:solidFill>
                <a:effectLst/>
                <a:latin typeface="Consolas" panose="020B0609020204030204" pitchFamily="49" charset="0"/>
              </a:rPr>
              <a:t>tbody</a:t>
            </a:r>
            <a:r>
              <a:rPr kumimoji="0" lang="es-ES" altLang="es-ES" sz="1100" b="0" i="0" u="none" strike="noStrike" cap="none" normalizeH="0" baseline="0" dirty="0">
                <a:ln>
                  <a:noFill/>
                </a:ln>
                <a:solidFill>
                  <a:srgbClr val="CE9178"/>
                </a:solidFill>
                <a:effectLst/>
                <a:latin typeface="Consolas" panose="020B0609020204030204" pitchFamily="49" charset="0"/>
              </a:rPr>
              <a:t>&gt;\n"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Cierra el cuerpo de tabla &lt;</a:t>
            </a:r>
            <a:r>
              <a:rPr kumimoji="0" lang="es-ES" altLang="es-ES" sz="1100" b="0" i="0" u="none" strike="noStrike" cap="none" normalizeH="0" baseline="0" dirty="0" err="1">
                <a:ln>
                  <a:noFill/>
                </a:ln>
                <a:solidFill>
                  <a:srgbClr val="6A9955"/>
                </a:solidFill>
                <a:effectLst/>
                <a:latin typeface="Consolas" panose="020B0609020204030204" pitchFamily="49" charset="0"/>
              </a:rPr>
              <a:t>tbody</a:t>
            </a:r>
            <a:r>
              <a:rPr kumimoji="0" lang="es-ES" altLang="es-ES" sz="1100" b="0" i="0" u="none" strike="noStrike" cap="none" normalizeH="0" baseline="0" dirty="0">
                <a:ln>
                  <a:noFill/>
                </a:ln>
                <a:solidFill>
                  <a:srgbClr val="6A9955"/>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"&lt;/table&gt;\n"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6A9955"/>
                </a:solidFill>
                <a:effectLst/>
                <a:latin typeface="Consolas" panose="020B0609020204030204" pitchFamily="49" charset="0"/>
              </a:rPr>
              <a:t>// Cierra la tabla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569CD6"/>
                </a:solidFill>
                <a:effectLst/>
                <a:latin typeface="Consolas" panose="020B0609020204030204" pitchFamily="49" charset="0"/>
              </a:rPr>
              <a:t>?&gt;</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765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8656534" cy="857400"/>
          </a:xfrm>
        </p:spPr>
        <p:txBody>
          <a:bodyPr/>
          <a:lstStyle/>
          <a:p>
            <a:pPr algn="just"/>
            <a:r>
              <a:rPr lang="es-ES" b="1" i="0" dirty="0">
                <a:solidFill>
                  <a:srgbClr val="000000"/>
                </a:solidFill>
                <a:effectLst/>
                <a:latin typeface="Arial" panose="020B0604020202020204" pitchFamily="34" charset="0"/>
              </a:rPr>
              <a:t>Sintaxis del bucle </a:t>
            </a:r>
            <a:r>
              <a:rPr lang="es-ES" b="1" i="0" dirty="0" err="1">
                <a:solidFill>
                  <a:srgbClr val="000000"/>
                </a:solidFill>
                <a:effectLst/>
                <a:latin typeface="Arial" panose="020B0604020202020204" pitchFamily="34" charset="0"/>
              </a:rPr>
              <a:t>foreach</a:t>
            </a:r>
            <a:endParaRPr lang="es-ES" b="1" i="0" dirty="0">
              <a:solidFill>
                <a:srgbClr val="000000"/>
              </a:solidFill>
              <a:effectLst/>
              <a:latin typeface="Arial" panose="020B060402020202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40510" cy="3552300"/>
          </a:xfrm>
        </p:spPr>
        <p:txBody>
          <a:bodyPr/>
          <a:lstStyle/>
          <a:p>
            <a:r>
              <a:rPr lang="es-ES" sz="1800" dirty="0"/>
              <a:t>La sintaxis del bucle </a:t>
            </a:r>
            <a:r>
              <a:rPr lang="es-ES" sz="1800" dirty="0" err="1"/>
              <a:t>foreach</a:t>
            </a:r>
            <a:r>
              <a:rPr lang="es-ES" sz="1800" dirty="0"/>
              <a:t> puede ser una de las siguientes:	</a:t>
            </a:r>
          </a:p>
        </p:txBody>
      </p:sp>
      <p:sp>
        <p:nvSpPr>
          <p:cNvPr id="5" name="Rectangle 1">
            <a:extLst>
              <a:ext uri="{FF2B5EF4-FFF2-40B4-BE49-F238E27FC236}">
                <a16:creationId xmlns:a16="http://schemas.microsoft.com/office/drawing/2014/main" id="{3D9CDEC0-5886-72A2-37ED-A8175BC4DB0C}"/>
              </a:ext>
            </a:extLst>
          </p:cNvPr>
          <p:cNvSpPr>
            <a:spLocks noChangeArrowheads="1"/>
          </p:cNvSpPr>
          <p:nvPr/>
        </p:nvSpPr>
        <p:spPr bwMode="auto">
          <a:xfrm>
            <a:off x="413684" y="2254653"/>
            <a:ext cx="3550972" cy="101566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C586C0"/>
                </a:solidFill>
                <a:effectLst/>
                <a:latin typeface="Consolas" panose="020B0609020204030204" pitchFamily="49" charset="0"/>
              </a:rPr>
              <a:t>foreach</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9CDCFE"/>
                </a:solidFill>
                <a:effectLst/>
                <a:latin typeface="Consolas" panose="020B0609020204030204" pitchFamily="49" charset="0"/>
              </a:rPr>
              <a:t>$matriz</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C586C0"/>
                </a:solidFill>
                <a:effectLst/>
                <a:latin typeface="Consolas" panose="020B0609020204030204" pitchFamily="49" charset="0"/>
              </a:rPr>
              <a:t>as</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9CDCFE"/>
                </a:solidFill>
                <a:effectLst/>
                <a:latin typeface="Consolas" panose="020B0609020204030204" pitchFamily="49" charset="0"/>
              </a:rPr>
              <a:t>$valor</a:t>
            </a:r>
            <a:r>
              <a:rPr kumimoji="0" lang="es-ES" altLang="es-ES" sz="16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FFFFFF"/>
                </a:solidFill>
                <a:latin typeface="Consolas" panose="020B0609020204030204" pitchFamily="49" charset="0"/>
              </a:rPr>
              <a:t>  </a:t>
            </a:r>
            <a:r>
              <a:rPr kumimoji="0" lang="es-ES" altLang="es-ES" sz="1600" b="0" i="0" u="none" strike="noStrike" cap="none" normalizeH="0" baseline="0" dirty="0" err="1">
                <a:ln>
                  <a:noFill/>
                </a:ln>
                <a:solidFill>
                  <a:srgbClr val="FFFFFF"/>
                </a:solidFill>
                <a:effectLst/>
                <a:latin typeface="Consolas" panose="020B0609020204030204" pitchFamily="49" charset="0"/>
              </a:rPr>
              <a:t>bloque_de_sentencias</a:t>
            </a: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C9C78C7-3426-F396-ECCC-EB5C1A2E5144}"/>
              </a:ext>
            </a:extLst>
          </p:cNvPr>
          <p:cNvSpPr>
            <a:spLocks noChangeArrowheads="1"/>
          </p:cNvSpPr>
          <p:nvPr/>
        </p:nvSpPr>
        <p:spPr bwMode="auto">
          <a:xfrm>
            <a:off x="467544" y="3601073"/>
            <a:ext cx="4785284" cy="73866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err="1">
                <a:ln>
                  <a:noFill/>
                </a:ln>
                <a:solidFill>
                  <a:srgbClr val="C586C0"/>
                </a:solidFill>
                <a:effectLst/>
                <a:latin typeface="Consolas" panose="020B0609020204030204" pitchFamily="49" charset="0"/>
              </a:rPr>
              <a:t>foreach</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9CDCFE"/>
                </a:solidFill>
                <a:effectLst/>
                <a:latin typeface="Consolas" panose="020B0609020204030204" pitchFamily="49" charset="0"/>
              </a:rPr>
              <a:t>$matriz</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C586C0"/>
                </a:solidFill>
                <a:effectLst/>
                <a:latin typeface="Consolas" panose="020B0609020204030204" pitchFamily="49" charset="0"/>
              </a:rPr>
              <a:t>as</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9CDCFE"/>
                </a:solidFill>
                <a:effectLst/>
                <a:latin typeface="Consolas" panose="020B0609020204030204" pitchFamily="49" charset="0"/>
              </a:rPr>
              <a:t>$</a:t>
            </a:r>
            <a:r>
              <a:rPr kumimoji="0" lang="es-ES" altLang="es-ES" sz="1600" b="0" i="0" u="none" strike="noStrike" cap="none" normalizeH="0" baseline="0" dirty="0" err="1">
                <a:ln>
                  <a:noFill/>
                </a:ln>
                <a:solidFill>
                  <a:srgbClr val="9CDCFE"/>
                </a:solidFill>
                <a:effectLst/>
                <a:latin typeface="Consolas" panose="020B0609020204030204" pitchFamily="49" charset="0"/>
              </a:rPr>
              <a:t>indice</a:t>
            </a:r>
            <a:r>
              <a:rPr kumimoji="0" lang="es-ES" altLang="es-ES" sz="1600" b="0" i="0" u="none" strike="noStrike" cap="none" normalizeH="0" baseline="0" dirty="0">
                <a:ln>
                  <a:noFill/>
                </a:ln>
                <a:solidFill>
                  <a:srgbClr val="FFFFFF"/>
                </a:solidFill>
                <a:effectLst/>
                <a:latin typeface="Consolas" panose="020B0609020204030204" pitchFamily="49" charset="0"/>
              </a:rPr>
              <a:t> =&gt; </a:t>
            </a:r>
            <a:r>
              <a:rPr kumimoji="0" lang="es-ES" altLang="es-ES" sz="1600" b="0" i="0" u="none" strike="noStrike" cap="none" normalizeH="0" baseline="0" dirty="0">
                <a:ln>
                  <a:noFill/>
                </a:ln>
                <a:solidFill>
                  <a:srgbClr val="9CDCFE"/>
                </a:solidFill>
                <a:effectLst/>
                <a:latin typeface="Consolas" panose="020B0609020204030204" pitchFamily="49" charset="0"/>
              </a:rPr>
              <a:t>$valor</a:t>
            </a:r>
            <a:r>
              <a:rPr kumimoji="0" lang="es-ES" altLang="es-ES" sz="16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FFFFFF"/>
                </a:solidFill>
                <a:latin typeface="Consolas" panose="020B0609020204030204" pitchFamily="49" charset="0"/>
              </a:rPr>
              <a:t>   </a:t>
            </a:r>
            <a:r>
              <a:rPr kumimoji="0" lang="es-ES" altLang="es-ES" sz="1600" b="0" i="0" u="none" strike="noStrike" cap="none" normalizeH="0" baseline="0" dirty="0" err="1">
                <a:ln>
                  <a:noFill/>
                </a:ln>
                <a:solidFill>
                  <a:srgbClr val="FFFFFF"/>
                </a:solidFill>
                <a:effectLst/>
                <a:latin typeface="Consolas" panose="020B0609020204030204" pitchFamily="49" charset="0"/>
              </a:rPr>
              <a:t>bloque_de_sentencias</a:t>
            </a: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FFFFFF"/>
                </a:solidFill>
                <a:effectLst/>
                <a:latin typeface="Consolas" panose="020B0609020204030204" pitchFamily="49" charset="0"/>
              </a:rPr>
              <a:t>}</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6154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3534" y="123478"/>
            <a:ext cx="8656534" cy="589906"/>
          </a:xfrm>
        </p:spPr>
        <p:txBody>
          <a:bodyPr/>
          <a:lstStyle/>
          <a:p>
            <a:pPr algn="just"/>
            <a:r>
              <a:rPr lang="es-ES" b="1" i="0" dirty="0">
                <a:solidFill>
                  <a:srgbClr val="000000"/>
                </a:solidFill>
                <a:effectLst/>
                <a:latin typeface="Arial" panose="020B0604020202020204" pitchFamily="34" charset="0"/>
              </a:rPr>
              <a:t>Sintaxis del bucle </a:t>
            </a:r>
            <a:r>
              <a:rPr lang="es-ES" b="1" i="0" dirty="0" err="1">
                <a:solidFill>
                  <a:srgbClr val="000000"/>
                </a:solidFill>
                <a:effectLst/>
                <a:latin typeface="Arial" panose="020B0604020202020204" pitchFamily="34" charset="0"/>
              </a:rPr>
              <a:t>foreach</a:t>
            </a:r>
            <a:endParaRPr lang="es-ES" b="1" i="0" dirty="0">
              <a:solidFill>
                <a:srgbClr val="000000"/>
              </a:solidFill>
              <a:effectLst/>
              <a:latin typeface="Arial" panose="020B060402020202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33</a:t>
            </a:fld>
            <a:endParaRPr lang="es-ES" dirty="0"/>
          </a:p>
        </p:txBody>
      </p:sp>
      <p:sp>
        <p:nvSpPr>
          <p:cNvPr id="9" name="CuadroTexto 8">
            <a:extLst>
              <a:ext uri="{FF2B5EF4-FFF2-40B4-BE49-F238E27FC236}">
                <a16:creationId xmlns:a16="http://schemas.microsoft.com/office/drawing/2014/main" id="{745BF3B4-F88B-5409-A478-3BC1AEB32CCB}"/>
              </a:ext>
            </a:extLst>
          </p:cNvPr>
          <p:cNvSpPr txBox="1"/>
          <p:nvPr/>
        </p:nvSpPr>
        <p:spPr>
          <a:xfrm>
            <a:off x="72797" y="894255"/>
            <a:ext cx="8969314" cy="3754874"/>
          </a:xfrm>
          <a:prstGeom prst="rect">
            <a:avLst/>
          </a:prstGeom>
          <a:noFill/>
        </p:spPr>
        <p:txBody>
          <a:bodyPr wrap="square">
            <a:spAutoFit/>
          </a:bodyPr>
          <a:lstStyle/>
          <a:p>
            <a:r>
              <a:rPr lang="es-ES" dirty="0">
                <a:solidFill>
                  <a:schemeClr val="dk1"/>
                </a:solidFill>
                <a:latin typeface="Lato"/>
                <a:ea typeface="Lato"/>
                <a:cs typeface="Lato"/>
                <a:sym typeface="Lato"/>
              </a:rPr>
              <a:t>La ejecución de esta estructura de control es la siguiente:</a:t>
            </a:r>
          </a:p>
          <a:p>
            <a:endParaRPr lang="es-ES" dirty="0">
              <a:solidFill>
                <a:schemeClr val="dk1"/>
              </a:solidFill>
              <a:latin typeface="Lato"/>
              <a:ea typeface="Lato"/>
              <a:cs typeface="Lato"/>
              <a:sym typeface="Lato"/>
            </a:endParaRPr>
          </a:p>
          <a:p>
            <a:r>
              <a:rPr lang="es-ES" dirty="0">
                <a:solidFill>
                  <a:schemeClr val="dk1"/>
                </a:solidFill>
                <a:latin typeface="Lato"/>
                <a:ea typeface="Lato"/>
                <a:cs typeface="Lato"/>
                <a:sym typeface="Lato"/>
              </a:rPr>
              <a:t>Si la matriz no contiene elementos, el bucle no se ejecuta.</a:t>
            </a:r>
          </a:p>
          <a:p>
            <a:r>
              <a:rPr lang="es-ES" dirty="0">
                <a:solidFill>
                  <a:schemeClr val="dk1"/>
                </a:solidFill>
                <a:latin typeface="Lato"/>
                <a:ea typeface="Lato"/>
                <a:cs typeface="Lato"/>
                <a:sym typeface="Lato"/>
              </a:rPr>
              <a:t>Si la matriz contiene elementos:</a:t>
            </a:r>
          </a:p>
          <a:p>
            <a:pPr lvl="4"/>
            <a:endParaRPr lang="es-ES" dirty="0">
              <a:solidFill>
                <a:schemeClr val="dk1"/>
              </a:solidFill>
              <a:latin typeface="Lato"/>
              <a:ea typeface="Lato"/>
              <a:cs typeface="Lato"/>
              <a:sym typeface="Lato"/>
            </a:endParaRPr>
          </a:p>
          <a:p>
            <a:pPr lvl="5"/>
            <a:r>
              <a:rPr lang="es-ES" dirty="0">
                <a:solidFill>
                  <a:schemeClr val="dk1"/>
                </a:solidFill>
                <a:latin typeface="Lato"/>
                <a:ea typeface="Lato"/>
                <a:cs typeface="Lato"/>
                <a:sym typeface="Lato"/>
              </a:rPr>
              <a:t>	Se asigna el primer valor de la matriz a la variable auxiliar (y en su caso, el primer índice a la 	otra 	variable auxiliar)</a:t>
            </a:r>
          </a:p>
          <a:p>
            <a:pPr lvl="1"/>
            <a:r>
              <a:rPr lang="es-ES" dirty="0">
                <a:solidFill>
                  <a:schemeClr val="dk1"/>
                </a:solidFill>
                <a:latin typeface="Lato"/>
                <a:ea typeface="Lato"/>
                <a:cs typeface="Lato"/>
                <a:sym typeface="Lato"/>
              </a:rPr>
              <a:t>	(*) Se ejecuta el bloque de sentencias</a:t>
            </a:r>
          </a:p>
          <a:p>
            <a:r>
              <a:rPr lang="es-ES" dirty="0">
                <a:solidFill>
                  <a:schemeClr val="dk1"/>
                </a:solidFill>
                <a:latin typeface="Lato"/>
                <a:ea typeface="Lato"/>
                <a:cs typeface="Lato"/>
                <a:sym typeface="Lato"/>
              </a:rPr>
              <a:t>	Si la matriz no contiene más elementos, el bucle deja de ejecutarse.</a:t>
            </a:r>
          </a:p>
          <a:p>
            <a:r>
              <a:rPr lang="es-ES" dirty="0">
                <a:solidFill>
                  <a:schemeClr val="dk1"/>
                </a:solidFill>
                <a:latin typeface="Lato"/>
                <a:ea typeface="Lato"/>
                <a:cs typeface="Lato"/>
                <a:sym typeface="Lato"/>
              </a:rPr>
              <a:t>	Si la matriz todavía contiene más elementos:</a:t>
            </a:r>
          </a:p>
          <a:p>
            <a:r>
              <a:rPr lang="es-ES" dirty="0">
                <a:solidFill>
                  <a:schemeClr val="dk1"/>
                </a:solidFill>
                <a:latin typeface="Lato"/>
                <a:ea typeface="Lato"/>
                <a:cs typeface="Lato"/>
                <a:sym typeface="Lato"/>
              </a:rPr>
              <a:t>		Se asigna el siguiente valor de la matriz a la variable auxiliar (y en su caso, el 			siguiente índice a la otra variable auxiliar)</a:t>
            </a:r>
          </a:p>
          <a:p>
            <a:r>
              <a:rPr lang="es-ES" dirty="0">
                <a:solidFill>
                  <a:schemeClr val="dk1"/>
                </a:solidFill>
                <a:latin typeface="Lato"/>
                <a:ea typeface="Lato"/>
                <a:cs typeface="Lato"/>
                <a:sym typeface="Lato"/>
              </a:rPr>
              <a:t>		Se vuelve al punto (*) (es decir, se ejecuta de nuevo el bloque de sentencias, etc.)</a:t>
            </a:r>
          </a:p>
          <a:p>
            <a:endParaRPr lang="es-ES" dirty="0">
              <a:solidFill>
                <a:schemeClr val="dk1"/>
              </a:solidFill>
              <a:latin typeface="Lato"/>
              <a:ea typeface="Lato"/>
              <a:cs typeface="Lato"/>
              <a:sym typeface="Lato"/>
            </a:endParaRPr>
          </a:p>
          <a:p>
            <a:r>
              <a:rPr lang="es-ES" dirty="0">
                <a:solidFill>
                  <a:schemeClr val="dk1"/>
                </a:solidFill>
                <a:latin typeface="Lato"/>
                <a:ea typeface="Lato"/>
                <a:cs typeface="Lato"/>
                <a:sym typeface="Lato"/>
              </a:rPr>
              <a:t>El bucle se ejecuta tantas veces como elementos tiene la matriz. En cada iteración, las variables $</a:t>
            </a:r>
            <a:r>
              <a:rPr lang="es-ES" dirty="0" err="1">
                <a:solidFill>
                  <a:schemeClr val="dk1"/>
                </a:solidFill>
                <a:latin typeface="Lato"/>
                <a:ea typeface="Lato"/>
                <a:cs typeface="Lato"/>
                <a:sym typeface="Lato"/>
              </a:rPr>
              <a:t>indice</a:t>
            </a:r>
            <a:r>
              <a:rPr lang="es-ES" dirty="0">
                <a:solidFill>
                  <a:schemeClr val="dk1"/>
                </a:solidFill>
                <a:latin typeface="Lato"/>
                <a:ea typeface="Lato"/>
                <a:cs typeface="Lato"/>
                <a:sym typeface="Lato"/>
              </a:rPr>
              <a:t> y $valor van tomando los valores de los índices y de la matriz para ese índice.</a:t>
            </a:r>
          </a:p>
          <a:p>
            <a:endParaRPr lang="es-ES" dirty="0">
              <a:solidFill>
                <a:schemeClr val="dk1"/>
              </a:solidFill>
              <a:latin typeface="Lato"/>
              <a:ea typeface="Lato"/>
              <a:cs typeface="Lato"/>
              <a:sym typeface="Lato"/>
            </a:endParaRPr>
          </a:p>
        </p:txBody>
      </p:sp>
    </p:spTree>
    <p:extLst>
      <p:ext uri="{BB962C8B-B14F-4D97-AF65-F5344CB8AC3E}">
        <p14:creationId xmlns:p14="http://schemas.microsoft.com/office/powerpoint/2010/main" val="3208511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r>
              <a:rPr lang="es-ES" sz="1800" dirty="0"/>
              <a:t>En el ejemplo siguiente, el bucle recorre una matriz imprimiendo sus valores</a:t>
            </a:r>
          </a:p>
          <a:p>
            <a:r>
              <a:rPr lang="es-ES" sz="1800" b="1" dirty="0"/>
              <a:t>Ejemplo de bucle </a:t>
            </a:r>
            <a:r>
              <a:rPr lang="es-ES" sz="1800" b="1" dirty="0" err="1"/>
              <a:t>foreach</a:t>
            </a:r>
            <a:r>
              <a:rPr lang="es-ES" sz="1800" b="1" dirty="0"/>
              <a:t> (1)</a:t>
            </a:r>
          </a:p>
          <a:p>
            <a:endParaRPr lang="es-ES" sz="1800" b="1" dirty="0"/>
          </a:p>
        </p:txBody>
      </p:sp>
      <p:sp>
        <p:nvSpPr>
          <p:cNvPr id="3" name="Título 1">
            <a:extLst>
              <a:ext uri="{FF2B5EF4-FFF2-40B4-BE49-F238E27FC236}">
                <a16:creationId xmlns:a16="http://schemas.microsoft.com/office/drawing/2014/main" id="{281C6D45-6D74-1CF5-FF19-5605D5541579}"/>
              </a:ext>
            </a:extLst>
          </p:cNvPr>
          <p:cNvSpPr txBox="1">
            <a:spLocks/>
          </p:cNvSpPr>
          <p:nvPr/>
        </p:nvSpPr>
        <p:spPr>
          <a:xfrm>
            <a:off x="327928" y="181041"/>
            <a:ext cx="8564552" cy="5905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b="1" i="0" dirty="0">
                <a:solidFill>
                  <a:srgbClr val="000000"/>
                </a:solidFill>
                <a:effectLst/>
                <a:latin typeface="Arial" panose="020B0604020202020204" pitchFamily="34" charset="0"/>
              </a:rPr>
              <a:t>Matrices</a:t>
            </a:r>
          </a:p>
        </p:txBody>
      </p:sp>
      <p:sp>
        <p:nvSpPr>
          <p:cNvPr id="2" name="Rectangle 1">
            <a:extLst>
              <a:ext uri="{FF2B5EF4-FFF2-40B4-BE49-F238E27FC236}">
                <a16:creationId xmlns:a16="http://schemas.microsoft.com/office/drawing/2014/main" id="{AB507646-B5B1-11E2-A360-0D47F5083A65}"/>
              </a:ext>
            </a:extLst>
          </p:cNvPr>
          <p:cNvSpPr>
            <a:spLocks noChangeArrowheads="1"/>
          </p:cNvSpPr>
          <p:nvPr/>
        </p:nvSpPr>
        <p:spPr bwMode="auto">
          <a:xfrm>
            <a:off x="323528" y="2633886"/>
            <a:ext cx="2718693" cy="184665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php</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$matriz</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CE9178"/>
                </a:solidFill>
                <a:effectLst/>
                <a:latin typeface="Consolas" panose="020B0609020204030204" pitchFamily="49" charset="0"/>
              </a:rPr>
              <a:t>"a"</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err="1">
                <a:ln>
                  <a:noFill/>
                </a:ln>
                <a:solidFill>
                  <a:srgbClr val="CE9178"/>
                </a:solidFill>
                <a:effectLst/>
                <a:latin typeface="Consolas" panose="020B0609020204030204" pitchFamily="49" charset="0"/>
              </a:rPr>
              <a:t>bb</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err="1">
                <a:ln>
                  <a:noFill/>
                </a:ln>
                <a:solidFill>
                  <a:srgbClr val="CE9178"/>
                </a:solidFill>
                <a:effectLst/>
                <a:latin typeface="Consolas" panose="020B0609020204030204" pitchFamily="49" charset="0"/>
              </a:rPr>
              <a:t>ccc</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"&lt;pre&gt;\n"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print_r</a:t>
            </a:r>
            <a:r>
              <a:rPr kumimoji="0" lang="es-ES" altLang="es-ES" sz="1200" b="0" i="0" u="none" strike="noStrike" cap="none" normalizeH="0" baseline="0" dirty="0">
                <a:ln>
                  <a:noFill/>
                </a:ln>
                <a:solidFill>
                  <a:srgbClr val="FFFFFF"/>
                </a:solidFill>
                <a:effectLst/>
                <a:latin typeface="Consolas" panose="020B0609020204030204" pitchFamily="49" charset="0"/>
              </a:rPr>
              <a:t>(</a:t>
            </a:r>
            <a:r>
              <a:rPr kumimoji="0" lang="es-ES" altLang="es-ES" sz="1200" b="0" i="0" u="none" strike="noStrike" cap="none" normalizeH="0" baseline="0" dirty="0">
                <a:ln>
                  <a:noFill/>
                </a:ln>
                <a:solidFill>
                  <a:srgbClr val="9CDCFE"/>
                </a:solidFill>
                <a:effectLst/>
                <a:latin typeface="Consolas" panose="020B0609020204030204" pitchFamily="49" charset="0"/>
              </a:rPr>
              <a:t>$matriz</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"&lt;/pre&gt;\n"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foreach</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$matriz</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586C0"/>
                </a:solidFill>
                <a:effectLst/>
                <a:latin typeface="Consolas" panose="020B0609020204030204" pitchFamily="49" charset="0"/>
              </a:rPr>
              <a:t>as</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$valor</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"&lt;p&gt;</a:t>
            </a:r>
            <a:r>
              <a:rPr kumimoji="0" lang="es-ES" altLang="es-ES" sz="1200" b="0" i="0" u="none" strike="noStrike" cap="none" normalizeH="0" baseline="0" dirty="0">
                <a:ln>
                  <a:noFill/>
                </a:ln>
                <a:solidFill>
                  <a:srgbClr val="9CDCFE"/>
                </a:solidFill>
                <a:effectLst/>
                <a:latin typeface="Consolas" panose="020B0609020204030204" pitchFamily="49" charset="0"/>
              </a:rPr>
              <a:t>$valor</a:t>
            </a:r>
            <a:r>
              <a:rPr kumimoji="0" lang="es-ES" altLang="es-ES" sz="1200" b="0" i="0" u="none" strike="noStrike" cap="none" normalizeH="0" baseline="0" dirty="0">
                <a:ln>
                  <a:noFill/>
                </a:ln>
                <a:solidFill>
                  <a:srgbClr val="CE9178"/>
                </a:solidFill>
                <a:effectLst/>
                <a:latin typeface="Consolas" panose="020B0609020204030204" pitchFamily="49" charset="0"/>
              </a:rPr>
              <a:t>&lt;/p&gt;\n"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DCDCAA"/>
                </a:solidFill>
                <a:effectLst/>
                <a:latin typeface="Consolas" panose="020B0609020204030204" pitchFamily="49" charset="0"/>
              </a:rPr>
              <a:t>  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"&lt;p&gt;Final&lt;/p&gt;\n"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69CD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A17DE1F-C8FA-06D5-38A3-617CA6A38F1C}"/>
              </a:ext>
            </a:extLst>
          </p:cNvPr>
          <p:cNvSpPr>
            <a:spLocks noChangeArrowheads="1"/>
          </p:cNvSpPr>
          <p:nvPr/>
        </p:nvSpPr>
        <p:spPr bwMode="auto">
          <a:xfrm>
            <a:off x="5076056" y="2146488"/>
            <a:ext cx="1444306"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pre</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000000"/>
                </a:solidFill>
                <a:effectLst/>
                <a:latin typeface="Consolas" panose="020B0609020204030204" pitchFamily="49" charset="0"/>
              </a:rPr>
              <a:t>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000000"/>
                </a:solidFill>
                <a:effectLst/>
                <a:latin typeface="Consolas" panose="020B0609020204030204" pitchFamily="49" charset="0"/>
              </a:rPr>
              <a:t>( </a:t>
            </a:r>
          </a:p>
          <a:p>
            <a:pPr lvl="2" eaLnBrk="0" fontAlgn="base" hangingPunct="0">
              <a:spcBef>
                <a:spcPct val="0"/>
              </a:spcBef>
              <a:spcAft>
                <a:spcPct val="0"/>
              </a:spcAft>
              <a:buClrTx/>
            </a:pPr>
            <a:r>
              <a:rPr kumimoji="0" lang="es-ES" altLang="es-ES" sz="1200" b="0" i="0" u="none" strike="noStrike" cap="none" normalizeH="0" baseline="0" dirty="0">
                <a:ln>
                  <a:noFill/>
                </a:ln>
                <a:solidFill>
                  <a:srgbClr val="000000"/>
                </a:solidFill>
                <a:effectLst/>
                <a:latin typeface="Consolas" panose="020B0609020204030204" pitchFamily="49" charset="0"/>
              </a:rPr>
              <a:t>    [0] =&gt; a </a:t>
            </a:r>
          </a:p>
          <a:p>
            <a:pPr lvl="2" eaLnBrk="0" fontAlgn="base" hangingPunct="0">
              <a:spcBef>
                <a:spcPct val="0"/>
              </a:spcBef>
              <a:spcAft>
                <a:spcPct val="0"/>
              </a:spcAft>
              <a:buClrTx/>
            </a:pPr>
            <a:r>
              <a:rPr lang="es-ES" altLang="es-ES" sz="1200" dirty="0">
                <a:latin typeface="Consolas" panose="020B0609020204030204" pitchFamily="49" charset="0"/>
              </a:rPr>
              <a:t>    </a:t>
            </a:r>
            <a:r>
              <a:rPr kumimoji="0" lang="es-ES" altLang="es-ES" sz="1200" b="0" i="0" u="none" strike="noStrike" cap="none" normalizeH="0" baseline="0" dirty="0">
                <a:ln>
                  <a:noFill/>
                </a:ln>
                <a:solidFill>
                  <a:srgbClr val="000000"/>
                </a:solidFill>
                <a:effectLst/>
                <a:latin typeface="Consolas" panose="020B0609020204030204" pitchFamily="49" charset="0"/>
              </a:rPr>
              <a:t>[1] =&gt; </a:t>
            </a:r>
            <a:r>
              <a:rPr kumimoji="0" lang="es-ES" altLang="es-ES" sz="1200" b="0" i="0" u="none" strike="noStrike" cap="none" normalizeH="0" baseline="0" dirty="0" err="1">
                <a:ln>
                  <a:noFill/>
                </a:ln>
                <a:solidFill>
                  <a:srgbClr val="000000"/>
                </a:solidFill>
                <a:effectLst/>
                <a:latin typeface="Consolas" panose="020B0609020204030204" pitchFamily="49" charset="0"/>
              </a:rPr>
              <a:t>bb</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lvl="2" eaLnBrk="0" fontAlgn="base" hangingPunct="0">
              <a:spcBef>
                <a:spcPct val="0"/>
              </a:spcBef>
              <a:spcAft>
                <a:spcPct val="0"/>
              </a:spcAft>
              <a:buClrTx/>
            </a:pPr>
            <a:r>
              <a:rPr lang="es-ES" altLang="es-ES" sz="1200" dirty="0">
                <a:latin typeface="Consolas" panose="020B0609020204030204" pitchFamily="49" charset="0"/>
              </a:rPr>
              <a:t>    </a:t>
            </a:r>
            <a:r>
              <a:rPr kumimoji="0" lang="es-ES" altLang="es-ES" sz="1200" b="0" i="0" u="none" strike="noStrike" cap="none" normalizeH="0" baseline="0" dirty="0">
                <a:ln>
                  <a:noFill/>
                </a:ln>
                <a:solidFill>
                  <a:srgbClr val="000000"/>
                </a:solidFill>
                <a:effectLst/>
                <a:latin typeface="Consolas" panose="020B0609020204030204" pitchFamily="49" charset="0"/>
              </a:rPr>
              <a:t>[2] =&gt; </a:t>
            </a:r>
            <a:r>
              <a:rPr kumimoji="0" lang="es-ES" altLang="es-ES" sz="1200" b="0" i="0" u="none" strike="noStrike" cap="none" normalizeH="0" baseline="0" dirty="0" err="1">
                <a:ln>
                  <a:noFill/>
                </a:ln>
                <a:solidFill>
                  <a:srgbClr val="000000"/>
                </a:solidFill>
                <a:effectLst/>
                <a:latin typeface="Consolas" panose="020B0609020204030204" pitchFamily="49" charset="0"/>
              </a:rPr>
              <a:t>ccc</a:t>
            </a:r>
            <a:r>
              <a:rPr kumimoji="0" lang="es-ES" altLang="es-ES" sz="1200" b="0" i="0" u="none" strike="noStrike" cap="none" normalizeH="0" baseline="0" dirty="0">
                <a:ln>
                  <a:noFill/>
                </a:ln>
                <a:solidFill>
                  <a:srgbClr val="000000"/>
                </a:solidFill>
                <a:effectLst/>
                <a:latin typeface="Consolas" panose="020B0609020204030204" pitchFamily="49" charset="0"/>
              </a:rPr>
              <a:t> ) </a:t>
            </a:r>
          </a:p>
          <a:p>
            <a:pPr lvl="2" eaLnBrk="0" fontAlgn="base" hangingPunct="0">
              <a:spcBef>
                <a:spcPct val="0"/>
              </a:spcBef>
              <a:spcAft>
                <a:spcPct val="0"/>
              </a:spcAft>
              <a:buClrTx/>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pre</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lvl="2" eaLnBrk="0" fontAlgn="base" hangingPunct="0">
              <a:spcBef>
                <a:spcPct val="0"/>
              </a:spcBef>
              <a:spcAft>
                <a:spcPct val="0"/>
              </a:spcAft>
              <a:buClrTx/>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a</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lvl="2" eaLnBrk="0" fontAlgn="base" hangingPunct="0">
              <a:spcBef>
                <a:spcPct val="0"/>
              </a:spcBef>
              <a:spcAft>
                <a:spcPct val="0"/>
              </a:spcAft>
              <a:buClrTx/>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err="1">
                <a:ln>
                  <a:noFill/>
                </a:ln>
                <a:solidFill>
                  <a:srgbClr val="000000"/>
                </a:solidFill>
                <a:effectLst/>
                <a:latin typeface="Consolas" panose="020B0609020204030204" pitchFamily="49" charset="0"/>
              </a:rPr>
              <a:t>bb</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lvl="2" eaLnBrk="0" fontAlgn="base" hangingPunct="0">
              <a:spcBef>
                <a:spcPct val="0"/>
              </a:spcBef>
              <a:spcAft>
                <a:spcPct val="0"/>
              </a:spcAft>
              <a:buClrTx/>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err="1">
                <a:ln>
                  <a:noFill/>
                </a:ln>
                <a:solidFill>
                  <a:srgbClr val="000000"/>
                </a:solidFill>
                <a:effectLst/>
                <a:latin typeface="Consolas" panose="020B0609020204030204" pitchFamily="49" charset="0"/>
              </a:rPr>
              <a:t>ccc</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 </a:t>
            </a:r>
          </a:p>
          <a:p>
            <a:pPr lvl="2" eaLnBrk="0" fontAlgn="base" hangingPunct="0">
              <a:spcBef>
                <a:spcPct val="0"/>
              </a:spcBef>
              <a:spcAft>
                <a:spcPct val="0"/>
              </a:spcAft>
              <a:buClrTx/>
            </a:pP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rgbClr val="000000"/>
                </a:solidFill>
                <a:effectLst/>
                <a:latin typeface="Consolas" panose="020B0609020204030204" pitchFamily="49" charset="0"/>
              </a:rPr>
              <a:t>Final</a:t>
            </a:r>
            <a:r>
              <a:rPr kumimoji="0" lang="es-ES" altLang="es-ES" sz="1200" b="1" i="0" u="none" strike="noStrike" cap="none" normalizeH="0" baseline="0" dirty="0">
                <a:ln>
                  <a:noFill/>
                </a:ln>
                <a:solidFill>
                  <a:srgbClr val="000000"/>
                </a:solidFill>
                <a:effectLst/>
                <a:latin typeface="Consolas" panose="020B0609020204030204" pitchFamily="49" charset="0"/>
              </a:rPr>
              <a:t>&lt;/</a:t>
            </a:r>
            <a:r>
              <a:rPr kumimoji="0" lang="es-ES" altLang="es-ES" sz="1200" b="1" i="0" u="none" strike="noStrike" cap="none" normalizeH="0" baseline="0" dirty="0">
                <a:ln>
                  <a:noFill/>
                </a:ln>
                <a:solidFill>
                  <a:srgbClr val="800080"/>
                </a:solidFill>
                <a:effectLst/>
                <a:latin typeface="Consolas" panose="020B0609020204030204" pitchFamily="49" charset="0"/>
              </a:rPr>
              <a:t>p</a:t>
            </a:r>
            <a:r>
              <a:rPr kumimoji="0" lang="es-ES" altLang="es-ES" sz="1200" b="1" i="0" u="none" strike="noStrike" cap="none" normalizeH="0" baseline="0" dirty="0">
                <a:ln>
                  <a:noFill/>
                </a:ln>
                <a:solidFill>
                  <a:srgbClr val="000000"/>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151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496944" cy="3552300"/>
          </a:xfrm>
        </p:spPr>
        <p:txBody>
          <a:bodyPr/>
          <a:lstStyle/>
          <a:p>
            <a:pPr marL="114300" indent="0">
              <a:buNone/>
            </a:pPr>
            <a:r>
              <a:rPr lang="es-ES" sz="1800" dirty="0"/>
              <a:t>En el ejemplo siguiente, el bucle recorre una matriz imprimiendo sus índices y valores</a:t>
            </a:r>
          </a:p>
          <a:p>
            <a:pPr marL="114300" indent="0">
              <a:buNone/>
            </a:pPr>
            <a:r>
              <a:rPr lang="es-ES" sz="1800" b="1" dirty="0"/>
              <a:t>Ejemplo de bucle </a:t>
            </a:r>
            <a:r>
              <a:rPr lang="es-ES" sz="1800" b="1" dirty="0" err="1"/>
              <a:t>foreach</a:t>
            </a:r>
            <a:r>
              <a:rPr lang="es-ES" sz="1800" b="1" dirty="0"/>
              <a:t> (1)</a:t>
            </a:r>
          </a:p>
          <a:p>
            <a:pPr marL="114300" indent="0">
              <a:buNone/>
            </a:pPr>
            <a:endParaRPr lang="es-ES" sz="1800" b="1" dirty="0"/>
          </a:p>
        </p:txBody>
      </p:sp>
      <p:sp>
        <p:nvSpPr>
          <p:cNvPr id="3" name="Título 1">
            <a:extLst>
              <a:ext uri="{FF2B5EF4-FFF2-40B4-BE49-F238E27FC236}">
                <a16:creationId xmlns:a16="http://schemas.microsoft.com/office/drawing/2014/main" id="{281C6D45-6D74-1CF5-FF19-5605D5541579}"/>
              </a:ext>
            </a:extLst>
          </p:cNvPr>
          <p:cNvSpPr txBox="1">
            <a:spLocks/>
          </p:cNvSpPr>
          <p:nvPr/>
        </p:nvSpPr>
        <p:spPr>
          <a:xfrm>
            <a:off x="327928" y="181041"/>
            <a:ext cx="8564552" cy="59050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b="1" i="0" dirty="0">
                <a:solidFill>
                  <a:srgbClr val="000000"/>
                </a:solidFill>
                <a:effectLst/>
                <a:latin typeface="Arial" panose="020B0604020202020204" pitchFamily="34" charset="0"/>
              </a:rPr>
              <a:t>Matrices</a:t>
            </a:r>
          </a:p>
        </p:txBody>
      </p:sp>
      <p:sp>
        <p:nvSpPr>
          <p:cNvPr id="5" name="Rectangle 2">
            <a:extLst>
              <a:ext uri="{FF2B5EF4-FFF2-40B4-BE49-F238E27FC236}">
                <a16:creationId xmlns:a16="http://schemas.microsoft.com/office/drawing/2014/main" id="{CA17DE1F-C8FA-06D5-38A3-617CA6A38F1C}"/>
              </a:ext>
            </a:extLst>
          </p:cNvPr>
          <p:cNvSpPr>
            <a:spLocks noChangeArrowheads="1"/>
          </p:cNvSpPr>
          <p:nvPr/>
        </p:nvSpPr>
        <p:spPr bwMode="auto">
          <a:xfrm>
            <a:off x="5076056" y="2054155"/>
            <a:ext cx="1872208"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&lt;pre&gt;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    [uno] =&gt; a</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    [2] =&gt; </a:t>
            </a:r>
            <a:r>
              <a:rPr kumimoji="0" lang="es-ES" altLang="es-ES" sz="1200" b="1" i="0" u="none" strike="noStrike" cap="none" normalizeH="0" baseline="0" dirty="0" err="1">
                <a:ln>
                  <a:noFill/>
                </a:ln>
                <a:solidFill>
                  <a:srgbClr val="000000"/>
                </a:solidFill>
                <a:effectLst/>
                <a:latin typeface="Consolas" panose="020B0609020204030204" pitchFamily="49" charset="0"/>
              </a:rPr>
              <a:t>bb</a:t>
            </a:r>
            <a:endParaRPr kumimoji="0" lang="es-ES" altLang="es-ES" sz="12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    [tres] =&gt; </a:t>
            </a:r>
            <a:r>
              <a:rPr kumimoji="0" lang="es-ES" altLang="es-ES" sz="1200" b="1" i="0" u="none" strike="noStrike" cap="none" normalizeH="0" baseline="0" dirty="0" err="1">
                <a:ln>
                  <a:noFill/>
                </a:ln>
                <a:solidFill>
                  <a:srgbClr val="000000"/>
                </a:solidFill>
                <a:effectLst/>
                <a:latin typeface="Consolas" panose="020B0609020204030204" pitchFamily="49" charset="0"/>
              </a:rPr>
              <a:t>ccc</a:t>
            </a:r>
            <a:endParaRPr kumimoji="0" lang="es-ES" altLang="es-ES" sz="1200" b="1"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&lt;/pre&gt;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&lt;p&gt;uno - a&lt;/p&gt;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&lt;p&gt;2 - </a:t>
            </a:r>
            <a:r>
              <a:rPr kumimoji="0" lang="es-ES" altLang="es-ES" sz="1200" b="1" i="0" u="none" strike="noStrike" cap="none" normalizeH="0" baseline="0" dirty="0" err="1">
                <a:ln>
                  <a:noFill/>
                </a:ln>
                <a:solidFill>
                  <a:srgbClr val="000000"/>
                </a:solidFill>
                <a:effectLst/>
                <a:latin typeface="Consolas" panose="020B0609020204030204" pitchFamily="49" charset="0"/>
              </a:rPr>
              <a:t>bb</a:t>
            </a:r>
            <a:r>
              <a:rPr kumimoji="0" lang="es-ES" altLang="es-ES" sz="1200" b="1" i="0" u="none" strike="noStrike" cap="none" normalizeH="0" baseline="0" dirty="0">
                <a:ln>
                  <a:noFill/>
                </a:ln>
                <a:solidFill>
                  <a:srgbClr val="000000"/>
                </a:solidFill>
                <a:effectLst/>
                <a:latin typeface="Consolas" panose="020B0609020204030204" pitchFamily="49"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&lt;p&gt;tres - </a:t>
            </a:r>
            <a:r>
              <a:rPr kumimoji="0" lang="es-ES" altLang="es-ES" sz="1200" b="1" i="0" u="none" strike="noStrike" cap="none" normalizeH="0" baseline="0" dirty="0" err="1">
                <a:ln>
                  <a:noFill/>
                </a:ln>
                <a:solidFill>
                  <a:srgbClr val="000000"/>
                </a:solidFill>
                <a:effectLst/>
                <a:latin typeface="Consolas" panose="020B0609020204030204" pitchFamily="49" charset="0"/>
              </a:rPr>
              <a:t>ccc</a:t>
            </a:r>
            <a:r>
              <a:rPr kumimoji="0" lang="es-ES" altLang="es-ES" sz="1200" b="1" i="0" u="none" strike="noStrike" cap="none" normalizeH="0" baseline="0" dirty="0">
                <a:ln>
                  <a:noFill/>
                </a:ln>
                <a:solidFill>
                  <a:srgbClr val="000000"/>
                </a:solidFill>
                <a:effectLst/>
                <a:latin typeface="Consolas" panose="020B0609020204030204" pitchFamily="49" charset="0"/>
              </a:rPr>
              <a:t>&lt;/p&gt;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000000"/>
                </a:solidFill>
                <a:effectLst/>
                <a:latin typeface="Consolas" panose="020B0609020204030204" pitchFamily="49" charset="0"/>
              </a:rPr>
              <a:t>&lt;p&gt;Final&lt;/p&gt;</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33BE86A2-6329-B464-5CD4-EA732E0869B2}"/>
              </a:ext>
            </a:extLst>
          </p:cNvPr>
          <p:cNvSpPr>
            <a:spLocks noChangeArrowheads="1"/>
          </p:cNvSpPr>
          <p:nvPr/>
        </p:nvSpPr>
        <p:spPr bwMode="auto">
          <a:xfrm>
            <a:off x="334414" y="1802309"/>
            <a:ext cx="3949799" cy="153888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&lt;?</a:t>
            </a:r>
            <a:r>
              <a:rPr kumimoji="0" lang="es-ES" altLang="es-ES" sz="1000" b="0" i="0" u="none" strike="noStrike" cap="none" normalizeH="0" baseline="0" dirty="0" err="1">
                <a:ln>
                  <a:noFill/>
                </a:ln>
                <a:solidFill>
                  <a:srgbClr val="569CD6"/>
                </a:solidFill>
                <a:effectLst/>
                <a:latin typeface="Consolas" panose="020B0609020204030204" pitchFamily="49" charset="0"/>
              </a:rPr>
              <a:t>php</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$matriz</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"uno"</a:t>
            </a:r>
            <a:r>
              <a:rPr kumimoji="0" lang="es-ES" altLang="es-ES" sz="1000" b="0" i="0" u="none" strike="noStrike" cap="none" normalizeH="0" baseline="0" dirty="0">
                <a:ln>
                  <a:noFill/>
                </a:ln>
                <a:solidFill>
                  <a:srgbClr val="FFFFFF"/>
                </a:solidFill>
                <a:effectLst/>
                <a:latin typeface="Consolas" panose="020B0609020204030204" pitchFamily="49" charset="0"/>
              </a:rPr>
              <a:t> =&gt; </a:t>
            </a:r>
            <a:r>
              <a:rPr kumimoji="0" lang="es-ES" altLang="es-ES" sz="1000" b="0" i="0" u="none" strike="noStrike" cap="none" normalizeH="0" baseline="0" dirty="0">
                <a:ln>
                  <a:noFill/>
                </a:ln>
                <a:solidFill>
                  <a:srgbClr val="CE9178"/>
                </a:solidFill>
                <a:effectLst/>
                <a:latin typeface="Consolas" panose="020B0609020204030204" pitchFamily="49" charset="0"/>
              </a:rPr>
              <a:t>"a"</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B5CEA8"/>
                </a:solidFill>
                <a:effectLst/>
                <a:latin typeface="Consolas" panose="020B0609020204030204" pitchFamily="49" charset="0"/>
              </a:rPr>
              <a:t>2</a:t>
            </a:r>
            <a:r>
              <a:rPr kumimoji="0" lang="es-ES" altLang="es-ES" sz="1000" b="0" i="0" u="none" strike="noStrike" cap="none" normalizeH="0" baseline="0" dirty="0">
                <a:ln>
                  <a:noFill/>
                </a:ln>
                <a:solidFill>
                  <a:srgbClr val="FFFFFF"/>
                </a:solidFill>
                <a:effectLst/>
                <a:latin typeface="Consolas" panose="020B0609020204030204" pitchFamily="49" charset="0"/>
              </a:rPr>
              <a:t> =&gt;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bb</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"tres"</a:t>
            </a:r>
            <a:r>
              <a:rPr kumimoji="0" lang="es-ES" altLang="es-ES" sz="1000" b="0" i="0" u="none" strike="noStrike" cap="none" normalizeH="0" baseline="0" dirty="0">
                <a:ln>
                  <a:noFill/>
                </a:ln>
                <a:solidFill>
                  <a:srgbClr val="FFFFFF"/>
                </a:solidFill>
                <a:effectLst/>
                <a:latin typeface="Consolas" panose="020B0609020204030204" pitchFamily="49" charset="0"/>
              </a:rPr>
              <a:t> =&gt;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ccc</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"&lt;pre&gt;\n"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print_r</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$matriz</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"&lt;/pre&gt;\n"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foreach</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$matriz</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586C0"/>
                </a:solidFill>
                <a:effectLst/>
                <a:latin typeface="Consolas" panose="020B0609020204030204" pitchFamily="49" charset="0"/>
              </a:rPr>
              <a:t>as</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indice</a:t>
            </a:r>
            <a:r>
              <a:rPr kumimoji="0" lang="es-ES" altLang="es-ES" sz="1000" b="0" i="0" u="none" strike="noStrike" cap="none" normalizeH="0" baseline="0" dirty="0">
                <a:ln>
                  <a:noFill/>
                </a:ln>
                <a:solidFill>
                  <a:srgbClr val="FFFFFF"/>
                </a:solidFill>
                <a:effectLst/>
                <a:latin typeface="Consolas" panose="020B0609020204030204" pitchFamily="49" charset="0"/>
              </a:rPr>
              <a:t> =&gt; </a:t>
            </a:r>
            <a:r>
              <a:rPr kumimoji="0" lang="es-ES" altLang="es-ES" sz="1000" b="0" i="0" u="none" strike="noStrike" cap="none" normalizeH="0" baseline="0" dirty="0">
                <a:ln>
                  <a:noFill/>
                </a:ln>
                <a:solidFill>
                  <a:srgbClr val="9CDCFE"/>
                </a:solidFill>
                <a:effectLst/>
                <a:latin typeface="Consolas" panose="020B0609020204030204" pitchFamily="49" charset="0"/>
              </a:rPr>
              <a:t>$valor</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indice</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$valor</a:t>
            </a:r>
            <a:r>
              <a:rPr kumimoji="0" lang="es-ES" altLang="es-ES" sz="1000" b="0" i="0" u="none" strike="noStrike" cap="none" normalizeH="0" baseline="0" dirty="0">
                <a:ln>
                  <a:noFill/>
                </a:ln>
                <a:solidFill>
                  <a:srgbClr val="CE9178"/>
                </a:solidFill>
                <a:effectLst/>
                <a:latin typeface="Consolas" panose="020B0609020204030204" pitchFamily="49" charset="0"/>
              </a:rPr>
              <a:t>&lt;/p&gt;\n"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"&lt;p&gt;Final&lt;/p&gt;\n"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?&gt;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850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611560" y="0"/>
            <a:ext cx="6462600" cy="857400"/>
          </a:xfrm>
        </p:spPr>
        <p:txBody>
          <a:bodyPr/>
          <a:lstStyle/>
          <a:p>
            <a:pPr algn="just"/>
            <a:r>
              <a:rPr lang="es-ES" b="1" i="0" dirty="0">
                <a:solidFill>
                  <a:srgbClr val="000000"/>
                </a:solidFill>
                <a:effectLst/>
                <a:latin typeface="Arial" panose="020B0604020202020204" pitchFamily="34" charset="0"/>
              </a:rPr>
              <a:t>Bloques de instrucciones</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5496" y="857400"/>
            <a:ext cx="8496944" cy="3552300"/>
          </a:xfrm>
        </p:spPr>
        <p:txBody>
          <a:bodyPr/>
          <a:lstStyle/>
          <a:p>
            <a:pPr marL="533400" lvl="1" indent="0">
              <a:buClr>
                <a:srgbClr val="000000"/>
              </a:buClr>
              <a:buNone/>
            </a:pPr>
            <a:r>
              <a:rPr lang="es-ES" sz="1800" dirty="0">
                <a:solidFill>
                  <a:schemeClr val="bg2">
                    <a:lumMod val="50000"/>
                  </a:schemeClr>
                </a:solidFill>
                <a:latin typeface="Calibri" panose="020F0502020204030204" pitchFamily="34" charset="0"/>
                <a:cs typeface="Calibri" panose="020F0502020204030204" pitchFamily="34" charset="0"/>
                <a:sym typeface="Arial"/>
              </a:rPr>
              <a:t>Para indicar a PHP que varias instrucciones forman un bloque de instrucciones que se ejecutarán secuencialmente (aunque un bloque pueda a su vez contener estructuras de control), se utilizan las llaves { y }. No es necesario escribir un punto y coma (;) después de las llaves y, en general, se recomienda no hacerlo.</a:t>
            </a: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a:p>
            <a:pPr marL="533400" lvl="1" indent="0">
              <a:buClr>
                <a:srgbClr val="000000"/>
              </a:buClr>
              <a:buNone/>
            </a:pPr>
            <a:endParaRPr lang="es-ES" sz="1800" dirty="0">
              <a:solidFill>
                <a:schemeClr val="bg2">
                  <a:lumMod val="50000"/>
                </a:schemeClr>
              </a:solidFill>
              <a:latin typeface="Calibri" panose="020F0502020204030204" pitchFamily="34" charset="0"/>
              <a:cs typeface="Calibri" panose="020F0502020204030204" pitchFamily="34" charset="0"/>
              <a:sym typeface="Aria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5" name="Rectangle 1">
            <a:extLst>
              <a:ext uri="{FF2B5EF4-FFF2-40B4-BE49-F238E27FC236}">
                <a16:creationId xmlns:a16="http://schemas.microsoft.com/office/drawing/2014/main" id="{2D417A76-0D50-B9E8-E523-9E62AD256F47}"/>
              </a:ext>
            </a:extLst>
          </p:cNvPr>
          <p:cNvSpPr>
            <a:spLocks noChangeArrowheads="1"/>
          </p:cNvSpPr>
          <p:nvPr/>
        </p:nvSpPr>
        <p:spPr bwMode="auto">
          <a:xfrm>
            <a:off x="435825" y="2280749"/>
            <a:ext cx="8064896" cy="175432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900" b="0" i="0" u="none" strike="noStrike" cap="none" normalizeH="0" baseline="0" dirty="0">
                <a:ln>
                  <a:noFill/>
                </a:ln>
                <a:solidFill>
                  <a:srgbClr val="569CD6"/>
                </a:solidFill>
                <a:effectLst/>
                <a:latin typeface="Consolas" panose="020B0609020204030204" pitchFamily="49" charset="0"/>
              </a:rPr>
              <a:t>&lt;?</a:t>
            </a:r>
            <a:r>
              <a:rPr kumimoji="0" lang="es-ES" altLang="es-ES" sz="1900" b="0" i="0" u="none" strike="noStrike" cap="none" normalizeH="0" baseline="0" dirty="0" err="1">
                <a:ln>
                  <a:noFill/>
                </a:ln>
                <a:solidFill>
                  <a:srgbClr val="569CD6"/>
                </a:solidFill>
                <a:effectLst/>
                <a:latin typeface="Consolas" panose="020B0609020204030204" pitchFamily="49" charset="0"/>
              </a:rPr>
              <a:t>php</a:t>
            </a:r>
            <a:r>
              <a:rPr kumimoji="0" lang="es-ES" altLang="es-ES" sz="1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900" dirty="0">
                <a:solidFill>
                  <a:srgbClr val="FFFFFF"/>
                </a:solidFill>
                <a:latin typeface="Consolas" panose="020B0609020204030204" pitchFamily="49" charset="0"/>
              </a:rPr>
              <a:t>    </a:t>
            </a:r>
            <a:r>
              <a:rPr kumimoji="0" lang="es-ES" altLang="es-ES" sz="1900" b="0" i="0" u="none" strike="noStrike" cap="none" normalizeH="0" baseline="0" dirty="0">
                <a:ln>
                  <a:noFill/>
                </a:ln>
                <a:solidFill>
                  <a:srgbClr val="DCDCAA"/>
                </a:solidFill>
                <a:effectLst/>
                <a:latin typeface="Consolas" panose="020B0609020204030204" pitchFamily="49" charset="0"/>
              </a:rPr>
              <a:t>print</a:t>
            </a:r>
            <a:r>
              <a:rPr kumimoji="0" lang="es-ES" altLang="es-ES" sz="1900" b="0" i="0" u="none" strike="noStrike" cap="none" normalizeH="0" baseline="0" dirty="0">
                <a:ln>
                  <a:noFill/>
                </a:ln>
                <a:solidFill>
                  <a:srgbClr val="FFFFFF"/>
                </a:solidFill>
                <a:effectLst/>
                <a:latin typeface="Consolas" panose="020B0609020204030204" pitchFamily="49" charset="0"/>
              </a:rPr>
              <a:t> </a:t>
            </a:r>
            <a:r>
              <a:rPr kumimoji="0" lang="es-ES" altLang="es-ES" sz="1900" b="0" i="0" u="none" strike="noStrike" cap="none" normalizeH="0" baseline="0" dirty="0">
                <a:ln>
                  <a:noFill/>
                </a:ln>
                <a:solidFill>
                  <a:srgbClr val="CE9178"/>
                </a:solidFill>
                <a:effectLst/>
                <a:latin typeface="Consolas" panose="020B0609020204030204" pitchFamily="49" charset="0"/>
              </a:rPr>
              <a:t>"&lt;p&gt;Hola&lt;/p&gt;\n"</a:t>
            </a:r>
            <a:r>
              <a:rPr kumimoji="0" lang="es-ES" altLang="es-ES" sz="1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900" dirty="0">
                <a:solidFill>
                  <a:srgbClr val="FFFFFF"/>
                </a:solidFill>
                <a:latin typeface="Consolas" panose="020B0609020204030204" pitchFamily="49" charset="0"/>
              </a:rPr>
              <a:t>    </a:t>
            </a:r>
            <a:r>
              <a:rPr kumimoji="0" lang="es-ES" altLang="es-ES" sz="1900" b="0" i="0" u="none" strike="noStrike" cap="none" normalizeH="0" baseline="0" dirty="0">
                <a:ln>
                  <a:noFill/>
                </a:ln>
                <a:solidFill>
                  <a:srgbClr val="DCDCAA"/>
                </a:solidFill>
                <a:effectLst/>
                <a:latin typeface="Consolas" panose="020B0609020204030204" pitchFamily="49" charset="0"/>
              </a:rPr>
              <a:t>print</a:t>
            </a:r>
            <a:r>
              <a:rPr kumimoji="0" lang="es-ES" altLang="es-ES" sz="1900" b="0" i="0" u="none" strike="noStrike" cap="none" normalizeH="0" baseline="0" dirty="0">
                <a:ln>
                  <a:noFill/>
                </a:ln>
                <a:solidFill>
                  <a:srgbClr val="FFFFFF"/>
                </a:solidFill>
                <a:effectLst/>
                <a:latin typeface="Consolas" panose="020B0609020204030204" pitchFamily="49" charset="0"/>
              </a:rPr>
              <a:t> </a:t>
            </a:r>
            <a:r>
              <a:rPr kumimoji="0" lang="es-ES" altLang="es-ES" sz="1900" b="0" i="0" u="none" strike="noStrike" cap="none" normalizeH="0" baseline="0" dirty="0">
                <a:ln>
                  <a:noFill/>
                </a:ln>
                <a:solidFill>
                  <a:srgbClr val="CE9178"/>
                </a:solidFill>
                <a:effectLst/>
                <a:latin typeface="Consolas" panose="020B0609020204030204" pitchFamily="49" charset="0"/>
              </a:rPr>
              <a:t>"&lt;p&gt;</a:t>
            </a:r>
            <a:r>
              <a:rPr kumimoji="0" lang="es-ES" altLang="es-ES" sz="1900" b="0" i="0" u="none" strike="noStrike" cap="none" normalizeH="0" baseline="0" dirty="0" err="1">
                <a:ln>
                  <a:noFill/>
                </a:ln>
                <a:solidFill>
                  <a:srgbClr val="CE9178"/>
                </a:solidFill>
                <a:effectLst/>
                <a:latin typeface="Consolas" panose="020B0609020204030204" pitchFamily="49" charset="0"/>
              </a:rPr>
              <a:t>Adios</a:t>
            </a:r>
            <a:r>
              <a:rPr kumimoji="0" lang="es-ES" altLang="es-ES" sz="1900" b="0" i="0" u="none" strike="noStrike" cap="none" normalizeH="0" baseline="0" dirty="0">
                <a:ln>
                  <a:noFill/>
                </a:ln>
                <a:solidFill>
                  <a:srgbClr val="CE9178"/>
                </a:solidFill>
                <a:effectLst/>
                <a:latin typeface="Consolas" panose="020B0609020204030204" pitchFamily="49" charset="0"/>
              </a:rPr>
              <a:t>&lt;/p&gt;\n"</a:t>
            </a:r>
            <a:r>
              <a:rPr kumimoji="0" lang="es-ES" altLang="es-ES" sz="1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900" b="0" i="0" u="none" strike="noStrike" cap="none" normalizeH="0" baseline="0" dirty="0">
                <a:ln>
                  <a:noFill/>
                </a:ln>
                <a:solidFill>
                  <a:srgbClr val="569CD6"/>
                </a:solidFill>
                <a:effectLst/>
                <a:latin typeface="Consolas" panose="020B0609020204030204" pitchFamily="49" charset="0"/>
              </a:rPr>
              <a:t>?&gt;</a:t>
            </a:r>
            <a:r>
              <a:rPr kumimoji="0" lang="es-ES" altLang="es-ES" sz="1900" b="0" i="0" u="none" strike="noStrike" cap="none" normalizeH="0" baseline="0" dirty="0">
                <a:ln>
                  <a:noFill/>
                </a:ln>
                <a:solidFill>
                  <a:schemeClr val="tx1"/>
                </a:solidFill>
                <a:effectLst/>
              </a:rPr>
              <a:t> </a:t>
            </a:r>
            <a:endParaRPr kumimoji="0" lang="es-ES" altLang="es-ES" sz="19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39910F98-898A-8380-A23B-79067060E4E3}"/>
              </a:ext>
            </a:extLst>
          </p:cNvPr>
          <p:cNvSpPr>
            <a:spLocks noChangeArrowheads="1"/>
          </p:cNvSpPr>
          <p:nvPr/>
        </p:nvSpPr>
        <p:spPr bwMode="auto">
          <a:xfrm>
            <a:off x="1178564" y="4245225"/>
            <a:ext cx="532859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900" b="1" i="0" u="none" strike="noStrike" cap="none" normalizeH="0" baseline="0" dirty="0">
                <a:ln>
                  <a:noFill/>
                </a:ln>
                <a:solidFill>
                  <a:srgbClr val="000000"/>
                </a:solidFill>
                <a:effectLst/>
                <a:latin typeface="Consolas" panose="020B0609020204030204" pitchFamily="49" charset="0"/>
              </a:rPr>
              <a:t>&lt;</a:t>
            </a:r>
            <a:r>
              <a:rPr kumimoji="0" lang="es-ES" altLang="es-ES" sz="1900" b="1" i="0" u="none" strike="noStrike" cap="none" normalizeH="0" baseline="0" dirty="0">
                <a:ln>
                  <a:noFill/>
                </a:ln>
                <a:solidFill>
                  <a:srgbClr val="800080"/>
                </a:solidFill>
                <a:effectLst/>
                <a:latin typeface="Consolas" panose="020B0609020204030204" pitchFamily="49" charset="0"/>
              </a:rPr>
              <a:t>p</a:t>
            </a:r>
            <a:r>
              <a:rPr kumimoji="0" lang="es-ES" altLang="es-ES" sz="1900" b="1" i="0" u="none" strike="noStrike" cap="none" normalizeH="0" baseline="0" dirty="0">
                <a:ln>
                  <a:noFill/>
                </a:ln>
                <a:solidFill>
                  <a:srgbClr val="000000"/>
                </a:solidFill>
                <a:effectLst/>
                <a:latin typeface="Consolas" panose="020B0609020204030204" pitchFamily="49" charset="0"/>
              </a:rPr>
              <a:t>&gt;</a:t>
            </a:r>
            <a:r>
              <a:rPr kumimoji="0" lang="es-ES" altLang="es-ES" sz="1900" b="0" i="0" u="none" strike="noStrike" cap="none" normalizeH="0" baseline="0" dirty="0">
                <a:ln>
                  <a:noFill/>
                </a:ln>
                <a:solidFill>
                  <a:srgbClr val="000000"/>
                </a:solidFill>
                <a:effectLst/>
                <a:latin typeface="Consolas" panose="020B0609020204030204" pitchFamily="49" charset="0"/>
              </a:rPr>
              <a:t>Hola</a:t>
            </a:r>
            <a:r>
              <a:rPr kumimoji="0" lang="es-ES" altLang="es-ES" sz="1900" b="1" i="0" u="none" strike="noStrike" cap="none" normalizeH="0" baseline="0" dirty="0">
                <a:ln>
                  <a:noFill/>
                </a:ln>
                <a:solidFill>
                  <a:srgbClr val="000000"/>
                </a:solidFill>
                <a:effectLst/>
                <a:latin typeface="Consolas" panose="020B0609020204030204" pitchFamily="49" charset="0"/>
              </a:rPr>
              <a:t>&lt;/</a:t>
            </a:r>
            <a:r>
              <a:rPr kumimoji="0" lang="es-ES" altLang="es-ES" sz="1900" b="1" i="0" u="none" strike="noStrike" cap="none" normalizeH="0" baseline="0" dirty="0">
                <a:ln>
                  <a:noFill/>
                </a:ln>
                <a:solidFill>
                  <a:srgbClr val="800080"/>
                </a:solidFill>
                <a:effectLst/>
                <a:latin typeface="Consolas" panose="020B0609020204030204" pitchFamily="49" charset="0"/>
              </a:rPr>
              <a:t>p</a:t>
            </a:r>
            <a:r>
              <a:rPr kumimoji="0" lang="es-ES" altLang="es-ES" sz="1900" b="1" i="0" u="none" strike="noStrike" cap="none" normalizeH="0" baseline="0" dirty="0">
                <a:ln>
                  <a:noFill/>
                </a:ln>
                <a:solidFill>
                  <a:srgbClr val="000000"/>
                </a:solidFill>
                <a:effectLst/>
                <a:latin typeface="Consolas" panose="020B0609020204030204" pitchFamily="49" charset="0"/>
              </a:rPr>
              <a:t>&gt;</a:t>
            </a:r>
            <a:r>
              <a:rPr kumimoji="0" lang="es-ES" altLang="es-ES" sz="19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900" b="1" i="0" u="none" strike="noStrike" cap="none" normalizeH="0" baseline="0" dirty="0">
                <a:ln>
                  <a:noFill/>
                </a:ln>
                <a:solidFill>
                  <a:srgbClr val="000000"/>
                </a:solidFill>
                <a:effectLst/>
                <a:latin typeface="Consolas" panose="020B0609020204030204" pitchFamily="49" charset="0"/>
              </a:rPr>
              <a:t>&lt;</a:t>
            </a:r>
            <a:r>
              <a:rPr kumimoji="0" lang="es-ES" altLang="es-ES" sz="1900" b="1" i="0" u="none" strike="noStrike" cap="none" normalizeH="0" baseline="0" dirty="0">
                <a:ln>
                  <a:noFill/>
                </a:ln>
                <a:solidFill>
                  <a:srgbClr val="800080"/>
                </a:solidFill>
                <a:effectLst/>
                <a:latin typeface="Consolas" panose="020B0609020204030204" pitchFamily="49" charset="0"/>
              </a:rPr>
              <a:t>p</a:t>
            </a:r>
            <a:r>
              <a:rPr kumimoji="0" lang="es-ES" altLang="es-ES" sz="1900" b="1" i="0" u="none" strike="noStrike" cap="none" normalizeH="0" baseline="0" dirty="0">
                <a:ln>
                  <a:noFill/>
                </a:ln>
                <a:solidFill>
                  <a:srgbClr val="000000"/>
                </a:solidFill>
                <a:effectLst/>
                <a:latin typeface="Consolas" panose="020B0609020204030204" pitchFamily="49" charset="0"/>
              </a:rPr>
              <a:t>&gt;</a:t>
            </a:r>
            <a:r>
              <a:rPr kumimoji="0" lang="es-ES" altLang="es-ES" sz="1900" b="0" i="0" u="none" strike="noStrike" cap="none" normalizeH="0" baseline="0" dirty="0" err="1">
                <a:ln>
                  <a:noFill/>
                </a:ln>
                <a:solidFill>
                  <a:srgbClr val="000000"/>
                </a:solidFill>
                <a:effectLst/>
                <a:latin typeface="Consolas" panose="020B0609020204030204" pitchFamily="49" charset="0"/>
              </a:rPr>
              <a:t>Adios</a:t>
            </a:r>
            <a:r>
              <a:rPr kumimoji="0" lang="es-ES" altLang="es-ES" sz="1900" b="1" i="0" u="none" strike="noStrike" cap="none" normalizeH="0" baseline="0" dirty="0">
                <a:ln>
                  <a:noFill/>
                </a:ln>
                <a:solidFill>
                  <a:srgbClr val="000000"/>
                </a:solidFill>
                <a:effectLst/>
                <a:latin typeface="Consolas" panose="020B0609020204030204" pitchFamily="49" charset="0"/>
              </a:rPr>
              <a:t>&lt;/</a:t>
            </a:r>
            <a:r>
              <a:rPr kumimoji="0" lang="es-ES" altLang="es-ES" sz="1900" b="1" i="0" u="none" strike="noStrike" cap="none" normalizeH="0" baseline="0" dirty="0">
                <a:ln>
                  <a:noFill/>
                </a:ln>
                <a:solidFill>
                  <a:srgbClr val="800080"/>
                </a:solidFill>
                <a:effectLst/>
                <a:latin typeface="Consolas" panose="020B0609020204030204" pitchFamily="49" charset="0"/>
              </a:rPr>
              <a:t>p</a:t>
            </a:r>
            <a:r>
              <a:rPr kumimoji="0" lang="es-ES" altLang="es-ES" sz="1900" b="1" i="0" u="none" strike="noStrike" cap="none" normalizeH="0" baseline="0" dirty="0">
                <a:ln>
                  <a:noFill/>
                </a:ln>
                <a:solidFill>
                  <a:srgbClr val="000000"/>
                </a:solidFill>
                <a:effectLst/>
                <a:latin typeface="Consolas" panose="020B0609020204030204" pitchFamily="49" charset="0"/>
              </a:rPr>
              <a:t>&gt;</a:t>
            </a:r>
            <a:r>
              <a:rPr kumimoji="0" lang="es-ES" altLang="es-ES" sz="1900" b="0" i="0" u="none" strike="noStrike" cap="none" normalizeH="0" baseline="0" dirty="0">
                <a:ln>
                  <a:noFill/>
                </a:ln>
                <a:solidFill>
                  <a:schemeClr val="tx1"/>
                </a:solidFill>
                <a:effectLst/>
              </a:rPr>
              <a:t> </a:t>
            </a:r>
            <a:endParaRPr kumimoji="0" lang="es-ES" altLang="es-ES"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109033"/>
            <a:ext cx="8440510" cy="590509"/>
          </a:xfrm>
        </p:spPr>
        <p:txBody>
          <a:bodyPr/>
          <a:lstStyle/>
          <a:p>
            <a:pPr algn="l"/>
            <a:r>
              <a:rPr lang="es-ES" b="1" i="0" dirty="0">
                <a:solidFill>
                  <a:srgbClr val="000000"/>
                </a:solidFill>
                <a:effectLst/>
                <a:latin typeface="Arial" panose="020B0604020202020204" pitchFamily="34" charset="0"/>
              </a:rPr>
              <a:t>Bloques de instrucciones</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51070" y="555526"/>
            <a:ext cx="8712968" cy="3552300"/>
          </a:xfrm>
        </p:spPr>
        <p:txBody>
          <a:bodyPr/>
          <a:lstStyle/>
          <a:p>
            <a:pPr marL="114300" indent="0">
              <a:buNone/>
            </a:pPr>
            <a:endParaRPr lang="es-ES" sz="1600" dirty="0"/>
          </a:p>
        </p:txBody>
      </p:sp>
      <p:sp>
        <p:nvSpPr>
          <p:cNvPr id="3" name="Rectangle 1">
            <a:extLst>
              <a:ext uri="{FF2B5EF4-FFF2-40B4-BE49-F238E27FC236}">
                <a16:creationId xmlns:a16="http://schemas.microsoft.com/office/drawing/2014/main" id="{BC181B08-299F-65CE-0495-19BFFEF4468D}"/>
              </a:ext>
            </a:extLst>
          </p:cNvPr>
          <p:cNvSpPr>
            <a:spLocks noChangeArrowheads="1"/>
          </p:cNvSpPr>
          <p:nvPr/>
        </p:nvSpPr>
        <p:spPr bwMode="auto">
          <a:xfrm>
            <a:off x="240652" y="1146035"/>
            <a:ext cx="8104134" cy="172354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69CD6"/>
                </a:solidFill>
                <a:effectLst/>
                <a:latin typeface="Consolas" panose="020B0609020204030204" pitchFamily="49" charset="0"/>
              </a:rPr>
              <a:t>&lt;?</a:t>
            </a:r>
            <a:r>
              <a:rPr kumimoji="0" lang="es-ES" altLang="es-ES" sz="1600" b="0" i="0" u="none" strike="noStrike" cap="none" normalizeH="0" baseline="0" dirty="0" err="1">
                <a:ln>
                  <a:noFill/>
                </a:ln>
                <a:solidFill>
                  <a:srgbClr val="569CD6"/>
                </a:solidFill>
                <a:effectLst/>
                <a:latin typeface="Consolas" panose="020B0609020204030204" pitchFamily="49" charset="0"/>
              </a:rPr>
              <a:t>php</a:t>
            </a: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FFFFFF"/>
                </a:solidFill>
                <a:latin typeface="Consolas" panose="020B0609020204030204" pitchFamily="49" charset="0"/>
              </a:rPr>
              <a:t>   </a:t>
            </a:r>
            <a:r>
              <a:rPr kumimoji="0" lang="es-ES" altLang="es-ES" sz="1600" b="0" i="0" u="none" strike="noStrike" cap="none" normalizeH="0" baseline="0" dirty="0">
                <a:ln>
                  <a:noFill/>
                </a:ln>
                <a:solidFill>
                  <a:srgbClr val="DCDCAA"/>
                </a:solidFill>
                <a:effectLst/>
                <a:latin typeface="Consolas" panose="020B0609020204030204" pitchFamily="49" charset="0"/>
              </a:rPr>
              <a:t>print</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CE9178"/>
                </a:solidFill>
                <a:effectLst/>
                <a:latin typeface="Consolas" panose="020B0609020204030204" pitchFamily="49" charset="0"/>
              </a:rPr>
              <a:t>"&lt;p&gt;Hola&lt;/p&gt;\n"</a:t>
            </a: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600" dirty="0">
                <a:solidFill>
                  <a:srgbClr val="FFFFFF"/>
                </a:solidFill>
                <a:latin typeface="Consolas" panose="020B0609020204030204" pitchFamily="49" charset="0"/>
              </a:rPr>
              <a:t>   </a:t>
            </a:r>
            <a:r>
              <a:rPr kumimoji="0" lang="es-ES" altLang="es-ES" sz="1600" b="0" i="0" u="none" strike="noStrike" cap="none" normalizeH="0" baseline="0" dirty="0">
                <a:ln>
                  <a:noFill/>
                </a:ln>
                <a:solidFill>
                  <a:srgbClr val="DCDCAA"/>
                </a:solidFill>
                <a:effectLst/>
                <a:latin typeface="Consolas" panose="020B0609020204030204" pitchFamily="49" charset="0"/>
              </a:rPr>
              <a:t>print</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CE9178"/>
                </a:solidFill>
                <a:effectLst/>
                <a:latin typeface="Consolas" panose="020B0609020204030204" pitchFamily="49" charset="0"/>
              </a:rPr>
              <a:t>"&lt;p&gt;¿Qué tal?&lt;/p&gt;\n"</a:t>
            </a: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DCDCAA"/>
                </a:solidFill>
                <a:effectLst/>
                <a:latin typeface="Consolas" panose="020B0609020204030204" pitchFamily="49" charset="0"/>
              </a:rPr>
              <a:t>print</a:t>
            </a:r>
            <a:r>
              <a:rPr kumimoji="0" lang="es-ES" altLang="es-ES" sz="1600" b="0" i="0" u="none" strike="noStrike" cap="none" normalizeH="0" baseline="0" dirty="0">
                <a:ln>
                  <a:noFill/>
                </a:ln>
                <a:solidFill>
                  <a:srgbClr val="FFFFFF"/>
                </a:solidFill>
                <a:effectLst/>
                <a:latin typeface="Consolas" panose="020B0609020204030204" pitchFamily="49" charset="0"/>
              </a:rPr>
              <a:t> </a:t>
            </a:r>
            <a:r>
              <a:rPr kumimoji="0" lang="es-ES" altLang="es-ES" sz="1600" b="0" i="0" u="none" strike="noStrike" cap="none" normalizeH="0" baseline="0" dirty="0">
                <a:ln>
                  <a:noFill/>
                </a:ln>
                <a:solidFill>
                  <a:srgbClr val="CE9178"/>
                </a:solidFill>
                <a:effectLst/>
                <a:latin typeface="Consolas" panose="020B0609020204030204" pitchFamily="49" charset="0"/>
              </a:rPr>
              <a:t>"&lt;p&gt;</a:t>
            </a:r>
            <a:r>
              <a:rPr kumimoji="0" lang="es-ES" altLang="es-ES" sz="1600" b="0" i="0" u="none" strike="noStrike" cap="none" normalizeH="0" baseline="0" dirty="0" err="1">
                <a:ln>
                  <a:noFill/>
                </a:ln>
                <a:solidFill>
                  <a:srgbClr val="CE9178"/>
                </a:solidFill>
                <a:effectLst/>
                <a:latin typeface="Consolas" panose="020B0609020204030204" pitchFamily="49" charset="0"/>
              </a:rPr>
              <a:t>Adios</a:t>
            </a:r>
            <a:r>
              <a:rPr kumimoji="0" lang="es-ES" altLang="es-ES" sz="1600" b="0" i="0" u="none" strike="noStrike" cap="none" normalizeH="0" baseline="0" dirty="0">
                <a:ln>
                  <a:noFill/>
                </a:ln>
                <a:solidFill>
                  <a:srgbClr val="CE9178"/>
                </a:solidFill>
                <a:effectLst/>
                <a:latin typeface="Consolas" panose="020B0609020204030204" pitchFamily="49" charset="0"/>
              </a:rPr>
              <a:t>&lt;/p&gt;\n"</a:t>
            </a:r>
            <a:r>
              <a:rPr kumimoji="0" lang="es-ES" altLang="es-ES" sz="16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569CD6"/>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34D8A15-B030-F03F-7C62-67A2867F9A82}"/>
              </a:ext>
            </a:extLst>
          </p:cNvPr>
          <p:cNvSpPr>
            <a:spLocks noChangeArrowheads="1"/>
          </p:cNvSpPr>
          <p:nvPr/>
        </p:nvSpPr>
        <p:spPr bwMode="auto">
          <a:xfrm>
            <a:off x="226828" y="3222426"/>
            <a:ext cx="1907573"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Consolas" panose="020B0609020204030204" pitchFamily="49" charset="0"/>
              </a:rPr>
              <a:t>&lt;</a:t>
            </a:r>
            <a:r>
              <a:rPr kumimoji="0" lang="es-ES" altLang="es-ES" sz="1600" b="1" i="0" u="none" strike="noStrike" cap="none" normalizeH="0" baseline="0" dirty="0">
                <a:ln>
                  <a:noFill/>
                </a:ln>
                <a:solidFill>
                  <a:srgbClr val="800080"/>
                </a:solidFill>
                <a:effectLst/>
                <a:latin typeface="Consolas" panose="020B0609020204030204" pitchFamily="49" charset="0"/>
              </a:rPr>
              <a:t>p</a:t>
            </a:r>
            <a:r>
              <a:rPr kumimoji="0" lang="es-ES" altLang="es-ES" sz="1600" b="1" i="0" u="none" strike="noStrike" cap="none" normalizeH="0" baseline="0" dirty="0">
                <a:ln>
                  <a:noFill/>
                </a:ln>
                <a:solidFill>
                  <a:srgbClr val="000000"/>
                </a:solidFill>
                <a:effectLst/>
                <a:latin typeface="Consolas" panose="020B0609020204030204" pitchFamily="49" charset="0"/>
              </a:rPr>
              <a:t>&gt;</a:t>
            </a:r>
            <a:r>
              <a:rPr kumimoji="0" lang="es-ES" altLang="es-ES" sz="1600" b="0" i="0" u="none" strike="noStrike" cap="none" normalizeH="0" baseline="0" dirty="0">
                <a:ln>
                  <a:noFill/>
                </a:ln>
                <a:solidFill>
                  <a:srgbClr val="000000"/>
                </a:solidFill>
                <a:effectLst/>
                <a:latin typeface="Consolas" panose="020B0609020204030204" pitchFamily="49" charset="0"/>
              </a:rPr>
              <a:t>Hola</a:t>
            </a:r>
            <a:r>
              <a:rPr kumimoji="0" lang="es-ES" altLang="es-ES" sz="1600" b="1" i="0" u="none" strike="noStrike" cap="none" normalizeH="0" baseline="0" dirty="0">
                <a:ln>
                  <a:noFill/>
                </a:ln>
                <a:solidFill>
                  <a:srgbClr val="000000"/>
                </a:solidFill>
                <a:effectLst/>
                <a:latin typeface="Consolas" panose="020B0609020204030204" pitchFamily="49" charset="0"/>
              </a:rPr>
              <a:t>&lt;/</a:t>
            </a:r>
            <a:r>
              <a:rPr kumimoji="0" lang="es-ES" altLang="es-ES" sz="1600" b="1" i="0" u="none" strike="noStrike" cap="none" normalizeH="0" baseline="0" dirty="0">
                <a:ln>
                  <a:noFill/>
                </a:ln>
                <a:solidFill>
                  <a:srgbClr val="800080"/>
                </a:solidFill>
                <a:effectLst/>
                <a:latin typeface="Consolas" panose="020B0609020204030204" pitchFamily="49" charset="0"/>
              </a:rPr>
              <a:t>p</a:t>
            </a:r>
            <a:r>
              <a:rPr kumimoji="0" lang="es-ES" altLang="es-ES" sz="1600" b="1" i="0" u="none" strike="noStrike" cap="none" normalizeH="0" baseline="0" dirty="0">
                <a:ln>
                  <a:noFill/>
                </a:ln>
                <a:solidFill>
                  <a:srgbClr val="000000"/>
                </a:solidFill>
                <a:effectLst/>
                <a:latin typeface="Consolas" panose="020B0609020204030204" pitchFamily="49" charset="0"/>
              </a:rPr>
              <a:t>&gt;</a:t>
            </a:r>
            <a:r>
              <a:rPr kumimoji="0" lang="es-ES" altLang="es-E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Consolas" panose="020B0609020204030204" pitchFamily="49" charset="0"/>
              </a:rPr>
              <a:t>&lt;</a:t>
            </a:r>
            <a:r>
              <a:rPr kumimoji="0" lang="es-ES" altLang="es-ES" sz="1600" b="1" i="0" u="none" strike="noStrike" cap="none" normalizeH="0" baseline="0" dirty="0">
                <a:ln>
                  <a:noFill/>
                </a:ln>
                <a:solidFill>
                  <a:srgbClr val="800080"/>
                </a:solidFill>
                <a:effectLst/>
                <a:latin typeface="Consolas" panose="020B0609020204030204" pitchFamily="49" charset="0"/>
              </a:rPr>
              <a:t>p</a:t>
            </a:r>
            <a:r>
              <a:rPr kumimoji="0" lang="es-ES" altLang="es-ES" sz="1600" b="1" i="0" u="none" strike="noStrike" cap="none" normalizeH="0" baseline="0" dirty="0">
                <a:ln>
                  <a:noFill/>
                </a:ln>
                <a:solidFill>
                  <a:srgbClr val="000000"/>
                </a:solidFill>
                <a:effectLst/>
                <a:latin typeface="Consolas" panose="020B0609020204030204" pitchFamily="49" charset="0"/>
              </a:rPr>
              <a:t>&gt;</a:t>
            </a:r>
            <a:r>
              <a:rPr kumimoji="0" lang="es-ES" altLang="es-ES" sz="1600" b="0" i="0" u="none" strike="noStrike" cap="none" normalizeH="0" baseline="0" dirty="0">
                <a:ln>
                  <a:noFill/>
                </a:ln>
                <a:solidFill>
                  <a:srgbClr val="000000"/>
                </a:solidFill>
                <a:effectLst/>
                <a:latin typeface="Consolas" panose="020B0609020204030204" pitchFamily="49" charset="0"/>
              </a:rPr>
              <a:t>¿Qué tal?</a:t>
            </a:r>
            <a:r>
              <a:rPr kumimoji="0" lang="es-ES" altLang="es-ES" sz="1600" b="1" i="0" u="none" strike="noStrike" cap="none" normalizeH="0" baseline="0" dirty="0">
                <a:ln>
                  <a:noFill/>
                </a:ln>
                <a:solidFill>
                  <a:srgbClr val="000000"/>
                </a:solidFill>
                <a:effectLst/>
                <a:latin typeface="Consolas" panose="020B0609020204030204" pitchFamily="49" charset="0"/>
              </a:rPr>
              <a:t>&lt;/</a:t>
            </a:r>
            <a:r>
              <a:rPr kumimoji="0" lang="es-ES" altLang="es-ES" sz="1600" b="1" i="0" u="none" strike="noStrike" cap="none" normalizeH="0" baseline="0" dirty="0">
                <a:ln>
                  <a:noFill/>
                </a:ln>
                <a:solidFill>
                  <a:srgbClr val="800080"/>
                </a:solidFill>
                <a:effectLst/>
                <a:latin typeface="Consolas" panose="020B0609020204030204" pitchFamily="49" charset="0"/>
              </a:rPr>
              <a:t>p</a:t>
            </a:r>
            <a:r>
              <a:rPr kumimoji="0" lang="es-ES" altLang="es-ES" sz="1600" b="1" i="0" u="none" strike="noStrike" cap="none" normalizeH="0" baseline="0" dirty="0">
                <a:ln>
                  <a:noFill/>
                </a:ln>
                <a:solidFill>
                  <a:srgbClr val="000000"/>
                </a:solidFill>
                <a:effectLst/>
                <a:latin typeface="Consolas" panose="020B0609020204030204" pitchFamily="49" charset="0"/>
              </a:rPr>
              <a:t>&gt;</a:t>
            </a:r>
            <a:r>
              <a:rPr kumimoji="0" lang="es-ES" altLang="es-ES" sz="16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1" i="0" u="none" strike="noStrike" cap="none" normalizeH="0" baseline="0" dirty="0">
                <a:ln>
                  <a:noFill/>
                </a:ln>
                <a:solidFill>
                  <a:srgbClr val="000000"/>
                </a:solidFill>
                <a:effectLst/>
                <a:latin typeface="Consolas" panose="020B0609020204030204" pitchFamily="49" charset="0"/>
              </a:rPr>
              <a:t>&lt;</a:t>
            </a:r>
            <a:r>
              <a:rPr kumimoji="0" lang="es-ES" altLang="es-ES" sz="1600" b="1" i="0" u="none" strike="noStrike" cap="none" normalizeH="0" baseline="0" dirty="0">
                <a:ln>
                  <a:noFill/>
                </a:ln>
                <a:solidFill>
                  <a:srgbClr val="800080"/>
                </a:solidFill>
                <a:effectLst/>
                <a:latin typeface="Consolas" panose="020B0609020204030204" pitchFamily="49" charset="0"/>
              </a:rPr>
              <a:t>p</a:t>
            </a:r>
            <a:r>
              <a:rPr kumimoji="0" lang="es-ES" altLang="es-ES" sz="1600" b="1" i="0" u="none" strike="noStrike" cap="none" normalizeH="0" baseline="0" dirty="0">
                <a:ln>
                  <a:noFill/>
                </a:ln>
                <a:solidFill>
                  <a:srgbClr val="000000"/>
                </a:solidFill>
                <a:effectLst/>
                <a:latin typeface="Consolas" panose="020B0609020204030204" pitchFamily="49" charset="0"/>
              </a:rPr>
              <a:t>&gt;</a:t>
            </a:r>
            <a:r>
              <a:rPr kumimoji="0" lang="es-ES" altLang="es-ES" sz="1600" b="0" i="0" u="none" strike="noStrike" cap="none" normalizeH="0" baseline="0" dirty="0" err="1">
                <a:ln>
                  <a:noFill/>
                </a:ln>
                <a:solidFill>
                  <a:srgbClr val="000000"/>
                </a:solidFill>
                <a:effectLst/>
                <a:latin typeface="Consolas" panose="020B0609020204030204" pitchFamily="49" charset="0"/>
              </a:rPr>
              <a:t>Adios</a:t>
            </a:r>
            <a:r>
              <a:rPr kumimoji="0" lang="es-ES" altLang="es-ES" sz="1600" b="1" i="0" u="none" strike="noStrike" cap="none" normalizeH="0" baseline="0" dirty="0">
                <a:ln>
                  <a:noFill/>
                </a:ln>
                <a:solidFill>
                  <a:srgbClr val="000000"/>
                </a:solidFill>
                <a:effectLst/>
                <a:latin typeface="Consolas" panose="020B0609020204030204" pitchFamily="49" charset="0"/>
              </a:rPr>
              <a:t>&lt;/</a:t>
            </a:r>
            <a:r>
              <a:rPr kumimoji="0" lang="es-ES" altLang="es-ES" sz="1600" b="1" i="0" u="none" strike="noStrike" cap="none" normalizeH="0" baseline="0" dirty="0">
                <a:ln>
                  <a:noFill/>
                </a:ln>
                <a:solidFill>
                  <a:srgbClr val="800080"/>
                </a:solidFill>
                <a:effectLst/>
                <a:latin typeface="Consolas" panose="020B0609020204030204" pitchFamily="49" charset="0"/>
              </a:rPr>
              <a:t>p</a:t>
            </a:r>
            <a:r>
              <a:rPr kumimoji="0" lang="es-ES" altLang="es-ES" sz="1600" b="1" i="0" u="none" strike="noStrike" cap="none" normalizeH="0" baseline="0" dirty="0">
                <a:ln>
                  <a:noFill/>
                </a:ln>
                <a:solidFill>
                  <a:srgbClr val="000000"/>
                </a:solidFill>
                <a:effectLst/>
                <a:latin typeface="Consolas" panose="020B0609020204030204" pitchFamily="49" charset="0"/>
              </a:rPr>
              <a:t>&gt;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1520" y="109033"/>
            <a:ext cx="8440510" cy="590509"/>
          </a:xfrm>
        </p:spPr>
        <p:txBody>
          <a:bodyPr/>
          <a:lstStyle/>
          <a:p>
            <a:pPr algn="l"/>
            <a:r>
              <a:rPr lang="es-ES" b="1" i="0" dirty="0">
                <a:solidFill>
                  <a:srgbClr val="000000"/>
                </a:solidFill>
                <a:effectLst/>
                <a:latin typeface="Arial" panose="020B0604020202020204" pitchFamily="34" charset="0"/>
              </a:rPr>
              <a:t>Bloques de instrucciones</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0938" y="987574"/>
            <a:ext cx="8712968" cy="3552300"/>
          </a:xfrm>
        </p:spPr>
        <p:txBody>
          <a:bodyPr/>
          <a:lstStyle/>
          <a:p>
            <a:pPr marL="114300" indent="0">
              <a:buNone/>
            </a:pPr>
            <a:r>
              <a:rPr lang="es-ES" sz="1600" dirty="0"/>
              <a:t>Los bloques de instrucciones se emplean en las estructuras de control que se comentan en esta página (if ... elseif ... </a:t>
            </a:r>
            <a:r>
              <a:rPr lang="es-ES" sz="1600" dirty="0" err="1"/>
              <a:t>else</a:t>
            </a:r>
            <a:r>
              <a:rPr lang="es-ES" sz="1600" dirty="0"/>
              <a:t>, </a:t>
            </a:r>
            <a:r>
              <a:rPr lang="es-ES" sz="1600" dirty="0" err="1"/>
              <a:t>for</a:t>
            </a:r>
            <a:r>
              <a:rPr lang="es-ES" sz="1600" dirty="0"/>
              <a:t>, </a:t>
            </a:r>
            <a:r>
              <a:rPr lang="es-ES" sz="1600" dirty="0" err="1"/>
              <a:t>while</a:t>
            </a:r>
            <a:r>
              <a:rPr lang="es-ES" sz="1600" dirty="0"/>
              <a:t>, do ... </a:t>
            </a:r>
            <a:r>
              <a:rPr lang="es-ES" sz="1600" dirty="0" err="1"/>
              <a:t>while</a:t>
            </a:r>
            <a:r>
              <a:rPr lang="es-ES" sz="1600" dirty="0"/>
              <a:t> o </a:t>
            </a:r>
            <a:r>
              <a:rPr lang="es-ES" sz="1600" dirty="0" err="1"/>
              <a:t>foreach</a:t>
            </a:r>
            <a:r>
              <a:rPr lang="es-ES" sz="1600" dirty="0"/>
              <a:t>). No se suelen utilizar bloques cuando no hay estructuras de control. Si se quiere indicar visualmente al programador que unas instrucciones están relacionadas entre sí, basta con dejar una línea en blanco en el código fuente ...</a:t>
            </a:r>
          </a:p>
        </p:txBody>
      </p:sp>
      <p:sp>
        <p:nvSpPr>
          <p:cNvPr id="3" name="Rectangle 1">
            <a:extLst>
              <a:ext uri="{FF2B5EF4-FFF2-40B4-BE49-F238E27FC236}">
                <a16:creationId xmlns:a16="http://schemas.microsoft.com/office/drawing/2014/main" id="{8C3995D1-D174-FF29-1EDE-AE36BDBE9C1B}"/>
              </a:ext>
            </a:extLst>
          </p:cNvPr>
          <p:cNvSpPr>
            <a:spLocks noChangeArrowheads="1"/>
          </p:cNvSpPr>
          <p:nvPr/>
        </p:nvSpPr>
        <p:spPr bwMode="auto">
          <a:xfrm>
            <a:off x="611560" y="2641883"/>
            <a:ext cx="4472378" cy="150810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69CD6"/>
                </a:solidFill>
                <a:effectLst/>
                <a:latin typeface="Consolas" panose="020B0609020204030204" pitchFamily="49" charset="0"/>
              </a:rPr>
              <a:t>&lt;?</a:t>
            </a:r>
            <a:r>
              <a:rPr kumimoji="0" lang="es-ES" altLang="es-ES" b="0" i="0" u="none" strike="noStrike" cap="none" normalizeH="0" baseline="0" dirty="0" err="1">
                <a:ln>
                  <a:noFill/>
                </a:ln>
                <a:solidFill>
                  <a:srgbClr val="569CD6"/>
                </a:solidFill>
                <a:effectLst/>
                <a:latin typeface="Consolas" panose="020B0609020204030204" pitchFamily="49" charset="0"/>
              </a:rPr>
              <a:t>php</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"&lt;p&gt;Hola&lt;/p&gt;\n"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"&lt;p&gt;¿Qué tal?&lt;/p&gt;\n"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FFFFFF"/>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"&lt;p&gt;Recuerdos a la familia&lt;/p&gt;\n"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a:t>
            </a:r>
            <a:r>
              <a:rPr kumimoji="0" lang="es-ES" altLang="es-ES" b="0" i="0" u="none" strike="noStrike" cap="none" normalizeH="0" baseline="0" dirty="0" err="1">
                <a:ln>
                  <a:noFill/>
                </a:ln>
                <a:solidFill>
                  <a:srgbClr val="CE9178"/>
                </a:solidFill>
                <a:effectLst/>
                <a:latin typeface="Consolas" panose="020B0609020204030204" pitchFamily="49" charset="0"/>
              </a:rPr>
              <a:t>Adios</a:t>
            </a:r>
            <a:r>
              <a:rPr kumimoji="0" lang="es-ES" altLang="es-ES" b="0" i="0" u="none" strike="noStrike" cap="none" normalizeH="0" baseline="0" dirty="0">
                <a:ln>
                  <a:noFill/>
                </a:ln>
                <a:solidFill>
                  <a:srgbClr val="CE9178"/>
                </a:solidFill>
                <a:effectLst/>
                <a:latin typeface="Consolas" panose="020B0609020204030204" pitchFamily="49" charset="0"/>
              </a:rPr>
              <a:t>&lt;/p&gt;\n"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69CD6"/>
                </a:solidFill>
                <a:effectLst/>
                <a:latin typeface="Consolas" panose="020B0609020204030204" pitchFamily="49" charset="0"/>
              </a:rPr>
              <a:t>?&gt;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B90188F-8E25-9568-F9EC-8823020A5A9E}"/>
              </a:ext>
            </a:extLst>
          </p:cNvPr>
          <p:cNvSpPr>
            <a:spLocks noChangeArrowheads="1"/>
          </p:cNvSpPr>
          <p:nvPr/>
        </p:nvSpPr>
        <p:spPr bwMode="auto">
          <a:xfrm>
            <a:off x="5364088" y="2608626"/>
            <a:ext cx="298158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Hola</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¿Qué tal?</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Recuerdos a la familia</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err="1">
                <a:ln>
                  <a:noFill/>
                </a:ln>
                <a:solidFill>
                  <a:srgbClr val="000000"/>
                </a:solidFill>
                <a:effectLst/>
                <a:latin typeface="Consolas" panose="020B0609020204030204" pitchFamily="49" charset="0"/>
              </a:rPr>
              <a:t>Adios</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7276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39552" y="0"/>
            <a:ext cx="8388932" cy="857400"/>
          </a:xfrm>
        </p:spPr>
        <p:txBody>
          <a:bodyPr/>
          <a:lstStyle/>
          <a:p>
            <a:r>
              <a:rPr lang="es-ES" b="1" i="0" dirty="0">
                <a:solidFill>
                  <a:srgbClr val="000000"/>
                </a:solidFill>
                <a:effectLst/>
                <a:latin typeface="Arial" panose="020B0604020202020204" pitchFamily="34" charset="0"/>
              </a:rPr>
              <a:t>Bloques de instrucciones</a:t>
            </a:r>
            <a:endParaRPr lang="es-ES" dirty="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15516" y="857400"/>
            <a:ext cx="8712968" cy="3552300"/>
          </a:xfrm>
        </p:spPr>
        <p:txBody>
          <a:bodyPr/>
          <a:lstStyle/>
          <a:p>
            <a:pPr marL="114300" indent="0">
              <a:buNone/>
            </a:pPr>
            <a:r>
              <a:rPr lang="es-ES" sz="1600" dirty="0"/>
              <a:t>... o añadir líneas de comentarios:</a:t>
            </a:r>
          </a:p>
          <a:p>
            <a:pPr marL="114300" indent="0">
              <a:buNone/>
            </a:pPr>
            <a:endParaRPr lang="es-ES" sz="1600" dirty="0"/>
          </a:p>
          <a:p>
            <a:pPr marL="114300" indent="0">
              <a:buNone/>
            </a:pPr>
            <a:endParaRPr lang="es-ES" sz="1600" dirty="0"/>
          </a:p>
        </p:txBody>
      </p:sp>
      <p:sp>
        <p:nvSpPr>
          <p:cNvPr id="5" name="Rectangle 1">
            <a:extLst>
              <a:ext uri="{FF2B5EF4-FFF2-40B4-BE49-F238E27FC236}">
                <a16:creationId xmlns:a16="http://schemas.microsoft.com/office/drawing/2014/main" id="{81388B74-8438-D7C5-F3D4-5B2C5E0BF98F}"/>
              </a:ext>
            </a:extLst>
          </p:cNvPr>
          <p:cNvSpPr>
            <a:spLocks noChangeArrowheads="1"/>
          </p:cNvSpPr>
          <p:nvPr/>
        </p:nvSpPr>
        <p:spPr bwMode="auto">
          <a:xfrm>
            <a:off x="87572" y="1771775"/>
            <a:ext cx="4472378" cy="172354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69CD6"/>
                </a:solidFill>
                <a:effectLst/>
                <a:latin typeface="Consolas" panose="020B0609020204030204" pitchFamily="49" charset="0"/>
              </a:rPr>
              <a:t>&lt;?</a:t>
            </a:r>
            <a:r>
              <a:rPr kumimoji="0" lang="es-ES" altLang="es-ES" b="0" i="0" u="none" strike="noStrike" cap="none" normalizeH="0" baseline="0" dirty="0" err="1">
                <a:ln>
                  <a:noFill/>
                </a:ln>
                <a:solidFill>
                  <a:srgbClr val="569CD6"/>
                </a:solidFill>
                <a:effectLst/>
                <a:latin typeface="Consolas" panose="020B0609020204030204" pitchFamily="49" charset="0"/>
              </a:rPr>
              <a:t>php</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6A9955"/>
                </a:solidFill>
                <a:effectLst/>
                <a:latin typeface="Consolas" panose="020B0609020204030204" pitchFamily="49" charset="0"/>
              </a:rPr>
              <a:t> // Saludo</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"&lt;p&gt;Hola&lt;/p&gt;\n"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"&lt;p&gt;¿Qué tal?&lt;/p&gt;\n"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6A9955"/>
                </a:solidFill>
                <a:effectLst/>
                <a:latin typeface="Consolas" panose="020B0609020204030204" pitchFamily="49" charset="0"/>
              </a:rPr>
              <a:t>// Despedida</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"&lt;p&gt;Recuerdos a la familia&lt;/p&gt;\n"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FFFFFF"/>
                </a:solidFill>
                <a:latin typeface="Consolas" panose="020B0609020204030204" pitchFamily="49" charset="0"/>
              </a:rPr>
              <a:t>    </a:t>
            </a:r>
            <a:r>
              <a:rPr kumimoji="0" lang="es-ES" altLang="es-ES" b="0" i="0" u="none" strike="noStrike" cap="none" normalizeH="0" baseline="0" dirty="0">
                <a:ln>
                  <a:noFill/>
                </a:ln>
                <a:solidFill>
                  <a:srgbClr val="DCDCAA"/>
                </a:solidFill>
                <a:effectLst/>
                <a:latin typeface="Consolas" panose="020B0609020204030204" pitchFamily="49" charset="0"/>
              </a:rPr>
              <a:t>print</a:t>
            </a:r>
            <a:r>
              <a:rPr kumimoji="0" lang="es-ES" altLang="es-ES" b="0" i="0" u="none" strike="noStrike" cap="none" normalizeH="0" baseline="0" dirty="0">
                <a:ln>
                  <a:noFill/>
                </a:ln>
                <a:solidFill>
                  <a:srgbClr val="FFFFFF"/>
                </a:solidFill>
                <a:effectLst/>
                <a:latin typeface="Consolas" panose="020B0609020204030204" pitchFamily="49" charset="0"/>
              </a:rPr>
              <a:t> </a:t>
            </a:r>
            <a:r>
              <a:rPr kumimoji="0" lang="es-ES" altLang="es-ES" b="0" i="0" u="none" strike="noStrike" cap="none" normalizeH="0" baseline="0" dirty="0">
                <a:ln>
                  <a:noFill/>
                </a:ln>
                <a:solidFill>
                  <a:srgbClr val="CE9178"/>
                </a:solidFill>
                <a:effectLst/>
                <a:latin typeface="Consolas" panose="020B0609020204030204" pitchFamily="49" charset="0"/>
              </a:rPr>
              <a:t>"&lt;p&gt;</a:t>
            </a:r>
            <a:r>
              <a:rPr kumimoji="0" lang="es-ES" altLang="es-ES" b="0" i="0" u="none" strike="noStrike" cap="none" normalizeH="0" baseline="0" dirty="0" err="1">
                <a:ln>
                  <a:noFill/>
                </a:ln>
                <a:solidFill>
                  <a:srgbClr val="CE9178"/>
                </a:solidFill>
                <a:effectLst/>
                <a:latin typeface="Consolas" panose="020B0609020204030204" pitchFamily="49" charset="0"/>
              </a:rPr>
              <a:t>Adios</a:t>
            </a:r>
            <a:r>
              <a:rPr kumimoji="0" lang="es-ES" altLang="es-ES" b="0" i="0" u="none" strike="noStrike" cap="none" normalizeH="0" baseline="0" dirty="0">
                <a:ln>
                  <a:noFill/>
                </a:ln>
                <a:solidFill>
                  <a:srgbClr val="CE9178"/>
                </a:solidFill>
                <a:effectLst/>
                <a:latin typeface="Consolas" panose="020B0609020204030204" pitchFamily="49" charset="0"/>
              </a:rPr>
              <a:t>&lt;/p&gt;\n"</a:t>
            </a:r>
            <a:r>
              <a:rPr kumimoji="0" lang="es-ES" altLang="es-ES"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69CD6"/>
                </a:solidFill>
                <a:effectLst/>
                <a:latin typeface="Consolas" panose="020B0609020204030204" pitchFamily="49" charset="0"/>
              </a:rPr>
              <a:t>?&gt;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E25B2CF-7448-3783-430B-3592560F0347}"/>
              </a:ext>
            </a:extLst>
          </p:cNvPr>
          <p:cNvSpPr>
            <a:spLocks noChangeArrowheads="1"/>
          </p:cNvSpPr>
          <p:nvPr/>
        </p:nvSpPr>
        <p:spPr bwMode="auto">
          <a:xfrm>
            <a:off x="5364088" y="2608626"/>
            <a:ext cx="2981585"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Hola</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¿Qué tal?</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Recuerdos a la familia</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err="1">
                <a:ln>
                  <a:noFill/>
                </a:ln>
                <a:solidFill>
                  <a:srgbClr val="000000"/>
                </a:solidFill>
                <a:effectLst/>
                <a:latin typeface="Consolas" panose="020B0609020204030204" pitchFamily="49" charset="0"/>
              </a:rPr>
              <a:t>Adios</a:t>
            </a:r>
            <a:r>
              <a:rPr kumimoji="0" lang="es-ES" altLang="es-ES" b="1" i="0" u="none" strike="noStrike" cap="none" normalizeH="0" baseline="0" dirty="0">
                <a:ln>
                  <a:noFill/>
                </a:ln>
                <a:solidFill>
                  <a:srgbClr val="000000"/>
                </a:solidFill>
                <a:effectLst/>
                <a:latin typeface="Consolas" panose="020B0609020204030204" pitchFamily="49" charset="0"/>
              </a:rPr>
              <a:t>&lt;/</a:t>
            </a:r>
            <a:r>
              <a:rPr kumimoji="0" lang="es-ES" altLang="es-ES" b="1" i="0" u="none" strike="noStrike" cap="none" normalizeH="0" baseline="0" dirty="0">
                <a:ln>
                  <a:noFill/>
                </a:ln>
                <a:solidFill>
                  <a:srgbClr val="800080"/>
                </a:solidFill>
                <a:effectLst/>
                <a:latin typeface="Consolas" panose="020B0609020204030204" pitchFamily="49" charset="0"/>
              </a:rPr>
              <a:t>p</a:t>
            </a:r>
            <a:r>
              <a:rPr kumimoji="0" lang="es-ES" altLang="es-ES" b="1" i="0" u="none" strike="noStrike" cap="none" normalizeH="0" baseline="0" dirty="0">
                <a:ln>
                  <a:noFill/>
                </a:ln>
                <a:solidFill>
                  <a:srgbClr val="000000"/>
                </a:solidFill>
                <a:effectLst/>
                <a:latin typeface="Consolas" panose="020B0609020204030204" pitchFamily="49" charset="0"/>
              </a:rPr>
              <a:t>&gt;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48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73224" y="572655"/>
            <a:ext cx="6766617" cy="445890"/>
          </a:xfrm>
        </p:spPr>
        <p:txBody>
          <a:bodyPr/>
          <a:lstStyle/>
          <a:p>
            <a:pPr algn="just"/>
            <a:r>
              <a:rPr lang="es-ES" b="1" i="0" dirty="0">
                <a:solidFill>
                  <a:srgbClr val="000000"/>
                </a:solidFill>
                <a:effectLst/>
                <a:latin typeface="Arial" panose="020B0604020202020204" pitchFamily="34" charset="0"/>
              </a:rPr>
              <a:t>Sintaxis de la sentencia condicional if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419622"/>
            <a:ext cx="8640960" cy="2928278"/>
          </a:xfrm>
        </p:spPr>
        <p:txBody>
          <a:bodyPr/>
          <a:lstStyle/>
          <a:p>
            <a:pPr marL="114300" indent="0">
              <a:buNone/>
            </a:pPr>
            <a:r>
              <a:rPr lang="es-ES" sz="1600" dirty="0"/>
              <a:t>La sintaxis de la construcción if es la siguiente:</a:t>
            </a:r>
          </a:p>
          <a:p>
            <a:pPr marL="114300" indent="0">
              <a:buNone/>
            </a:pPr>
            <a:endParaRPr lang="es-ES" sz="1600" dirty="0"/>
          </a:p>
          <a:p>
            <a:pPr marL="114300" indent="0">
              <a:buNone/>
            </a:pPr>
            <a:endParaRPr lang="es-ES" sz="1600" dirty="0"/>
          </a:p>
          <a:p>
            <a:pPr marL="114300" indent="0">
              <a:buNone/>
            </a:pPr>
            <a:endParaRPr lang="es-ES" sz="1600" dirty="0"/>
          </a:p>
          <a:p>
            <a:pPr marL="114300" indent="0">
              <a:buNone/>
            </a:pPr>
            <a:endParaRPr lang="es-ES" sz="1600" dirty="0"/>
          </a:p>
          <a:p>
            <a:pPr marL="114300" indent="0">
              <a:buNone/>
            </a:pPr>
            <a:endParaRPr lang="es-ES" sz="1600" dirty="0"/>
          </a:p>
          <a:p>
            <a:pPr marL="114300" indent="0">
              <a:buNone/>
            </a:pPr>
            <a:r>
              <a:rPr lang="es-ES" sz="1600" dirty="0"/>
              <a:t>La ejecución de esta construcción es la siguiente:</a:t>
            </a:r>
          </a:p>
          <a:p>
            <a:pPr marL="114300" indent="0">
              <a:buNone/>
            </a:pPr>
            <a:r>
              <a:rPr lang="es-ES" sz="1600" dirty="0"/>
              <a:t>La condición se evalúa siempre.</a:t>
            </a:r>
          </a:p>
          <a:p>
            <a:pPr marL="114300" indent="0">
              <a:buNone/>
            </a:pPr>
            <a:r>
              <a:rPr lang="es-ES" sz="1600" dirty="0"/>
              <a:t>Si el resultado es true se ejecuta el bloque de sentencias</a:t>
            </a:r>
          </a:p>
          <a:p>
            <a:pPr marL="114300" indent="0">
              <a:buNone/>
            </a:pPr>
            <a:r>
              <a:rPr lang="es-ES" sz="1600" dirty="0"/>
              <a:t>Si el resultado es false no se ejecuta el bloque de sentencias.</a:t>
            </a:r>
          </a:p>
        </p:txBody>
      </p:sp>
      <p:sp>
        <p:nvSpPr>
          <p:cNvPr id="3" name="Rectangle 1">
            <a:extLst>
              <a:ext uri="{FF2B5EF4-FFF2-40B4-BE49-F238E27FC236}">
                <a16:creationId xmlns:a16="http://schemas.microsoft.com/office/drawing/2014/main" id="{9B066077-B8B1-8045-452B-9C73E7EA7D47}"/>
              </a:ext>
            </a:extLst>
          </p:cNvPr>
          <p:cNvSpPr>
            <a:spLocks noChangeArrowheads="1"/>
          </p:cNvSpPr>
          <p:nvPr/>
        </p:nvSpPr>
        <p:spPr bwMode="auto">
          <a:xfrm>
            <a:off x="323528" y="2067694"/>
            <a:ext cx="2829621" cy="9233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C586C0"/>
                </a:solidFill>
                <a:effectLst/>
                <a:latin typeface="Consolas" panose="020B0609020204030204" pitchFamily="49" charset="0"/>
              </a:rPr>
              <a:t>if</a:t>
            </a:r>
            <a:r>
              <a:rPr kumimoji="0" lang="es-ES" altLang="es-ES" sz="1500" b="0" i="0" u="none" strike="noStrike" cap="none" normalizeH="0" baseline="0" dirty="0">
                <a:ln>
                  <a:noFill/>
                </a:ln>
                <a:solidFill>
                  <a:srgbClr val="FFFFFF"/>
                </a:solidFill>
                <a:effectLst/>
                <a:latin typeface="Consolas" panose="020B0609020204030204" pitchFamily="49" charset="0"/>
              </a:rPr>
              <a:t> (condición)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500" dirty="0">
                <a:solidFill>
                  <a:srgbClr val="FFFFFF"/>
                </a:solidFill>
                <a:latin typeface="Consolas" panose="020B0609020204030204" pitchFamily="49" charset="0"/>
              </a:rPr>
              <a:t>    </a:t>
            </a:r>
            <a:r>
              <a:rPr kumimoji="0" lang="es-ES" altLang="es-ES" sz="1500" b="0" i="0" u="none" strike="noStrike" cap="none" normalizeH="0" baseline="0" dirty="0" err="1">
                <a:ln>
                  <a:noFill/>
                </a:ln>
                <a:solidFill>
                  <a:srgbClr val="FFFFFF"/>
                </a:solidFill>
                <a:effectLst/>
                <a:latin typeface="Consolas" panose="020B0609020204030204" pitchFamily="49" charset="0"/>
              </a:rPr>
              <a:t>bloque_de_sentencias</a:t>
            </a:r>
            <a:r>
              <a:rPr kumimoji="0" lang="es-ES" altLang="es-ES" sz="15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500" b="0" i="0" u="none" strike="noStrike" cap="none" normalizeH="0" baseline="0" dirty="0">
                <a:ln>
                  <a:noFill/>
                </a:ln>
                <a:solidFill>
                  <a:srgbClr val="FFFFFF"/>
                </a:solidFill>
                <a:effectLst/>
                <a:latin typeface="Consolas" panose="020B0609020204030204" pitchFamily="49" charset="0"/>
              </a:rPr>
              <a:t>}</a:t>
            </a:r>
            <a:r>
              <a:rPr kumimoji="0" lang="es-ES" altLang="es-ES" sz="1500" b="0" i="0" u="none" strike="noStrike" cap="none" normalizeH="0" baseline="0" dirty="0">
                <a:ln>
                  <a:noFill/>
                </a:ln>
                <a:solidFill>
                  <a:schemeClr val="tx1"/>
                </a:solidFill>
                <a:effectLst/>
              </a:rPr>
              <a:t> </a:t>
            </a:r>
            <a:endParaRPr kumimoji="0" lang="es-ES" altLang="es-E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02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5516" y="771550"/>
            <a:ext cx="8712968" cy="445890"/>
          </a:xfrm>
        </p:spPr>
        <p:txBody>
          <a:bodyPr/>
          <a:lstStyle/>
          <a:p>
            <a:pPr algn="l"/>
            <a:r>
              <a:rPr lang="es-ES" b="1" i="0" dirty="0">
                <a:solidFill>
                  <a:srgbClr val="000000"/>
                </a:solidFill>
                <a:effectLst/>
                <a:latin typeface="Arial" panose="020B0604020202020204" pitchFamily="34" charset="0"/>
              </a:rPr>
              <a:t>Sintaxis de la sentencia </a:t>
            </a:r>
            <a:br>
              <a:rPr lang="es-ES" b="1" i="0" dirty="0">
                <a:solidFill>
                  <a:srgbClr val="000000"/>
                </a:solidFill>
                <a:effectLst/>
                <a:latin typeface="Arial" panose="020B0604020202020204" pitchFamily="34" charset="0"/>
              </a:rPr>
            </a:br>
            <a:r>
              <a:rPr lang="es-ES" b="1" i="0" dirty="0">
                <a:solidFill>
                  <a:srgbClr val="000000"/>
                </a:solidFill>
                <a:effectLst/>
                <a:latin typeface="Arial" panose="020B0604020202020204" pitchFamily="34" charset="0"/>
              </a:rPr>
              <a:t>condicional if ...</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49584" y="1467722"/>
            <a:ext cx="8640960" cy="3552300"/>
          </a:xfrm>
        </p:spPr>
        <p:txBody>
          <a:bodyPr/>
          <a:lstStyle/>
          <a:p>
            <a:pPr marL="114300" indent="0">
              <a:buNone/>
            </a:pPr>
            <a:r>
              <a:rPr lang="es-ES" sz="1600" dirty="0"/>
              <a:t>Veamos un mismo programa de ejemplo ejecutado dos veces:</a:t>
            </a:r>
          </a:p>
          <a:p>
            <a:pPr marL="114300" indent="0">
              <a:buNone/>
            </a:pPr>
            <a:endParaRPr lang="es-ES" sz="1600" dirty="0"/>
          </a:p>
          <a:p>
            <a:pPr marL="114300" indent="0">
              <a:buNone/>
            </a:pPr>
            <a:r>
              <a:rPr lang="es-ES" sz="1600" dirty="0"/>
              <a:t>El programa siguiente simula la tirada de un dado calculando un número al azar del 1 al 6, guardándolo en la variable $dado y mostrándolo al usuario. Después comprueba si el número obtenido es el máximo posible (6). Si lo es, el programa lo indica. Finalmente, el programa se despide del usuario hasta una próxima vez.</a:t>
            </a:r>
          </a:p>
          <a:p>
            <a:pPr marL="114300" indent="0">
              <a:buNone/>
            </a:pPr>
            <a:r>
              <a:rPr lang="es-ES" sz="1600" dirty="0"/>
              <a:t>Para ver los dos posibles resultados de este programa en el primer ejemplo se obtiene un 6, en el segundo se obtiene un 2.</a:t>
            </a:r>
          </a:p>
        </p:txBody>
      </p:sp>
    </p:spTree>
    <p:extLst>
      <p:ext uri="{BB962C8B-B14F-4D97-AF65-F5344CB8AC3E}">
        <p14:creationId xmlns:p14="http://schemas.microsoft.com/office/powerpoint/2010/main" val="352981029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BEA85F78-A554-4127-90A7-FBA7F7594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4B4C22-FCEB-46A3-A861-B6792469895E}">
  <ds:schemaRefs>
    <ds:schemaRef ds:uri="http://schemas.microsoft.com/sharepoint/v3/contenttype/forms"/>
  </ds:schemaRefs>
</ds:datastoreItem>
</file>

<file path=customXml/itemProps3.xml><?xml version="1.0" encoding="utf-8"?>
<ds:datastoreItem xmlns:ds="http://schemas.openxmlformats.org/officeDocument/2006/customXml" ds:itemID="{A3606D8F-C1B0-4678-808F-3652B843253E}">
  <ds:schemaRefs>
    <ds:schemaRef ds:uri="http://purl.org/dc/terms/"/>
    <ds:schemaRef ds:uri="http://schemas.microsoft.com/office/2006/metadata/propertie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http://schemas.openxmlformats.org/package/2006/metadata/core-properties"/>
    <ds:schemaRef ds:uri="b238f60b-93df-48e1-afe7-e53c24212f34"/>
    <ds:schemaRef ds:uri="cddffda1-743c-4ef1-b61a-94d8ea38e423"/>
  </ds:schemaRefs>
</ds:datastoreItem>
</file>

<file path=docProps/app.xml><?xml version="1.0" encoding="utf-8"?>
<Properties xmlns="http://schemas.openxmlformats.org/officeDocument/2006/extended-properties" xmlns:vt="http://schemas.openxmlformats.org/officeDocument/2006/docPropsVTypes">
  <TotalTime>5592</TotalTime>
  <Words>5226</Words>
  <Application>Microsoft Office PowerPoint</Application>
  <PresentationFormat>Presentación en pantalla (16:9)</PresentationFormat>
  <Paragraphs>628</Paragraphs>
  <Slides>35</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35</vt:i4>
      </vt:variant>
    </vt:vector>
  </HeadingPairs>
  <TitlesOfParts>
    <vt:vector size="43" baseType="lpstr">
      <vt:lpstr>Roboto</vt:lpstr>
      <vt:lpstr>Arial</vt:lpstr>
      <vt:lpstr>Consolas</vt:lpstr>
      <vt:lpstr>Calibri</vt:lpstr>
      <vt:lpstr>Raleway</vt:lpstr>
      <vt:lpstr>Lato</vt:lpstr>
      <vt:lpstr>Helvetica Neue</vt:lpstr>
      <vt:lpstr>Antonio template</vt:lpstr>
      <vt:lpstr>Estructuras de Control </vt:lpstr>
      <vt:lpstr>Licencia</vt:lpstr>
      <vt:lpstr>Presentación de PowerPoint</vt:lpstr>
      <vt:lpstr>Bloques de instrucciones</vt:lpstr>
      <vt:lpstr>Bloques de instrucciones</vt:lpstr>
      <vt:lpstr>Bloques de instrucciones</vt:lpstr>
      <vt:lpstr>Bloques de instrucciones</vt:lpstr>
      <vt:lpstr>Sintaxis de la sentencia condicional if ...</vt:lpstr>
      <vt:lpstr>Sintaxis de la sentencia  condicional if ...</vt:lpstr>
      <vt:lpstr>Sintaxis de la sentencia  condicional if ...</vt:lpstr>
      <vt:lpstr>Sintaxis de la sentencia condicional if ... else ...</vt:lpstr>
      <vt:lpstr>Sintaxis de la sentencia condicional if ... elseif ... else ...</vt:lpstr>
      <vt:lpstr>Sintaxis de la sentencia  condicional if ... elseif ... else ...</vt:lpstr>
      <vt:lpstr>Operador ternario ... ? ... : ...</vt:lpstr>
      <vt:lpstr>Operador ternario ... ? ... : ...</vt:lpstr>
      <vt:lpstr>Operador ternario ... ? ... : ...</vt:lpstr>
      <vt:lpstr>Operador ternario ... ? ... : ...</vt:lpstr>
      <vt:lpstr>Sentencia condicional switch</vt:lpstr>
      <vt:lpstr>Sintaxis del bucle for</vt:lpstr>
      <vt:lpstr>Sintaxis del bucle for</vt:lpstr>
      <vt:lpstr>Sintaxis del bucle for</vt:lpstr>
      <vt:lpstr>Testigo</vt:lpstr>
      <vt:lpstr>Contador</vt:lpstr>
      <vt:lpstr>Acumulador</vt:lpstr>
      <vt:lpstr>Bucles anidados</vt:lpstr>
      <vt:lpstr>Bucles anidados</vt:lpstr>
      <vt:lpstr>Bucles anidados</vt:lpstr>
      <vt:lpstr>Ejemplo: generación de una tabla</vt:lpstr>
      <vt:lpstr>generación de una tabla</vt:lpstr>
      <vt:lpstr>generación de una tabla</vt:lpstr>
      <vt:lpstr>generación de una tabla</vt:lpstr>
      <vt:lpstr>Sintaxis del bucle foreach</vt:lpstr>
      <vt:lpstr>Sintaxis del bucle foreach</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54</cp:revision>
  <dcterms:modified xsi:type="dcterms:W3CDTF">2024-08-30T17:03:55Z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