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8"/>
  </p:notesMasterIdLst>
  <p:sldIdLst>
    <p:sldId id="441" r:id="rId3"/>
    <p:sldId id="295" r:id="rId4"/>
    <p:sldId id="445" r:id="rId5"/>
    <p:sldId id="444" r:id="rId6"/>
    <p:sldId id="434" r:id="rId7"/>
    <p:sldId id="442" r:id="rId8"/>
    <p:sldId id="443" r:id="rId9"/>
    <p:sldId id="435" r:id="rId10"/>
    <p:sldId id="436" r:id="rId11"/>
    <p:sldId id="446" r:id="rId12"/>
    <p:sldId id="438" r:id="rId13"/>
    <p:sldId id="439" r:id="rId14"/>
    <p:sldId id="440" r:id="rId15"/>
    <p:sldId id="447" r:id="rId16"/>
    <p:sldId id="455" r:id="rId17"/>
    <p:sldId id="456" r:id="rId18"/>
    <p:sldId id="457" r:id="rId19"/>
    <p:sldId id="458" r:id="rId20"/>
    <p:sldId id="459" r:id="rId21"/>
    <p:sldId id="460" r:id="rId22"/>
    <p:sldId id="461" r:id="rId23"/>
    <p:sldId id="462" r:id="rId24"/>
    <p:sldId id="463" r:id="rId25"/>
    <p:sldId id="464" r:id="rId26"/>
    <p:sldId id="465" r:id="rId27"/>
    <p:sldId id="466" r:id="rId28"/>
    <p:sldId id="467" r:id="rId29"/>
    <p:sldId id="468" r:id="rId30"/>
    <p:sldId id="474" r:id="rId31"/>
    <p:sldId id="475" r:id="rId32"/>
    <p:sldId id="476" r:id="rId33"/>
    <p:sldId id="477" r:id="rId34"/>
    <p:sldId id="478" r:id="rId35"/>
    <p:sldId id="479" r:id="rId36"/>
    <p:sldId id="480" r:id="rId37"/>
    <p:sldId id="481" r:id="rId38"/>
    <p:sldId id="482" r:id="rId39"/>
    <p:sldId id="483" r:id="rId40"/>
    <p:sldId id="484" r:id="rId41"/>
    <p:sldId id="485" r:id="rId42"/>
    <p:sldId id="486" r:id="rId43"/>
    <p:sldId id="487" r:id="rId44"/>
    <p:sldId id="488" r:id="rId45"/>
    <p:sldId id="489" r:id="rId46"/>
    <p:sldId id="490" r:id="rId4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A9B2D0-43FF-3DB4-2101-D8E3A2E292B6}" v="1" dt="2024-10-22T11:23:10.2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66" d="100"/>
          <a:sy n="66" d="100"/>
        </p:scale>
        <p:origin x="600" y="1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microsoft.com/office/2015/10/relationships/revisionInfo" Target="revisionInfo.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00E8B6-CA49-4CBA-AE05-300EA402CF00}" type="datetimeFigureOut">
              <a:rPr lang="es-ES" smtClean="0"/>
              <a:t>23/10/2024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B44074-6E8F-4691-A59B-BE07566995B3}" type="slidenum">
              <a:rPr lang="es-ES" smtClean="0"/>
              <a:t>‹Nº›</a:t>
            </a:fld>
            <a:endParaRPr lang="es-ES"/>
          </a:p>
        </p:txBody>
      </p:sp>
    </p:spTree>
    <p:extLst>
      <p:ext uri="{BB962C8B-B14F-4D97-AF65-F5344CB8AC3E}">
        <p14:creationId xmlns:p14="http://schemas.microsoft.com/office/powerpoint/2010/main" val="1306783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FDD919-A2DC-B6A9-D984-070135DB9D45}"/>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E393ADA2-FE3A-C1BA-B57D-E9242D9FD9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BA83E15B-F813-B11B-DFEB-B81E1BAD887B}"/>
              </a:ext>
            </a:extLst>
          </p:cNvPr>
          <p:cNvSpPr>
            <a:spLocks noGrp="1"/>
          </p:cNvSpPr>
          <p:nvPr>
            <p:ph type="dt" sz="half" idx="10"/>
          </p:nvPr>
        </p:nvSpPr>
        <p:spPr/>
        <p:txBody>
          <a:bodyPr/>
          <a:lstStyle/>
          <a:p>
            <a:fld id="{89165CDA-D9D6-453F-B7AF-8F19983FC339}" type="datetimeFigureOut">
              <a:rPr lang="es-ES" smtClean="0"/>
              <a:t>23/10/2024</a:t>
            </a:fld>
            <a:endParaRPr lang="es-ES"/>
          </a:p>
        </p:txBody>
      </p:sp>
      <p:sp>
        <p:nvSpPr>
          <p:cNvPr id="5" name="Marcador de pie de página 4">
            <a:extLst>
              <a:ext uri="{FF2B5EF4-FFF2-40B4-BE49-F238E27FC236}">
                <a16:creationId xmlns:a16="http://schemas.microsoft.com/office/drawing/2014/main" id="{A1E6E75E-30DE-1B9D-B8F5-67FA2F7982F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558740D-A109-0653-4DC9-79D31F568096}"/>
              </a:ext>
            </a:extLst>
          </p:cNvPr>
          <p:cNvSpPr>
            <a:spLocks noGrp="1"/>
          </p:cNvSpPr>
          <p:nvPr>
            <p:ph type="sldNum" sz="quarter" idx="12"/>
          </p:nvPr>
        </p:nvSpPr>
        <p:spPr/>
        <p:txBody>
          <a:bodyPr/>
          <a:lstStyle/>
          <a:p>
            <a:fld id="{FF1218F4-E4BE-44B7-B7E5-CDD289D3C9A7}" type="slidenum">
              <a:rPr lang="es-ES" smtClean="0"/>
              <a:t>‹Nº›</a:t>
            </a:fld>
            <a:endParaRPr lang="es-ES"/>
          </a:p>
        </p:txBody>
      </p:sp>
    </p:spTree>
    <p:extLst>
      <p:ext uri="{BB962C8B-B14F-4D97-AF65-F5344CB8AC3E}">
        <p14:creationId xmlns:p14="http://schemas.microsoft.com/office/powerpoint/2010/main" val="3175042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40638-C5CA-B1DD-3B0B-9E4A87AD018C}"/>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45E6CA85-C976-78F9-6471-AC3FD9B5426F}"/>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F6375A7-C50D-49EF-C906-EE5AC8637B16}"/>
              </a:ext>
            </a:extLst>
          </p:cNvPr>
          <p:cNvSpPr>
            <a:spLocks noGrp="1"/>
          </p:cNvSpPr>
          <p:nvPr>
            <p:ph type="dt" sz="half" idx="10"/>
          </p:nvPr>
        </p:nvSpPr>
        <p:spPr/>
        <p:txBody>
          <a:bodyPr/>
          <a:lstStyle/>
          <a:p>
            <a:fld id="{89165CDA-D9D6-453F-B7AF-8F19983FC339}" type="datetimeFigureOut">
              <a:rPr lang="es-ES" smtClean="0"/>
              <a:t>23/10/2024</a:t>
            </a:fld>
            <a:endParaRPr lang="es-ES"/>
          </a:p>
        </p:txBody>
      </p:sp>
      <p:sp>
        <p:nvSpPr>
          <p:cNvPr id="5" name="Marcador de pie de página 4">
            <a:extLst>
              <a:ext uri="{FF2B5EF4-FFF2-40B4-BE49-F238E27FC236}">
                <a16:creationId xmlns:a16="http://schemas.microsoft.com/office/drawing/2014/main" id="{765EE4CD-456F-7C05-1A86-0776375F105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0D66A54-1FB2-7DDE-0DFA-DED798D6D2BA}"/>
              </a:ext>
            </a:extLst>
          </p:cNvPr>
          <p:cNvSpPr>
            <a:spLocks noGrp="1"/>
          </p:cNvSpPr>
          <p:nvPr>
            <p:ph type="sldNum" sz="quarter" idx="12"/>
          </p:nvPr>
        </p:nvSpPr>
        <p:spPr/>
        <p:txBody>
          <a:bodyPr/>
          <a:lstStyle/>
          <a:p>
            <a:fld id="{FF1218F4-E4BE-44B7-B7E5-CDD289D3C9A7}" type="slidenum">
              <a:rPr lang="es-ES" smtClean="0"/>
              <a:t>‹Nº›</a:t>
            </a:fld>
            <a:endParaRPr lang="es-ES"/>
          </a:p>
        </p:txBody>
      </p:sp>
    </p:spTree>
    <p:extLst>
      <p:ext uri="{BB962C8B-B14F-4D97-AF65-F5344CB8AC3E}">
        <p14:creationId xmlns:p14="http://schemas.microsoft.com/office/powerpoint/2010/main" val="3913096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DE9FD24B-6600-F65A-CFC2-9CEEE79EAA4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F0BE4397-9353-7710-2F8E-5FCE43ECA298}"/>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E9B191C3-62F6-270F-0E89-8015B9AD6A83}"/>
              </a:ext>
            </a:extLst>
          </p:cNvPr>
          <p:cNvSpPr>
            <a:spLocks noGrp="1"/>
          </p:cNvSpPr>
          <p:nvPr>
            <p:ph type="dt" sz="half" idx="10"/>
          </p:nvPr>
        </p:nvSpPr>
        <p:spPr/>
        <p:txBody>
          <a:bodyPr/>
          <a:lstStyle/>
          <a:p>
            <a:fld id="{89165CDA-D9D6-453F-B7AF-8F19983FC339}" type="datetimeFigureOut">
              <a:rPr lang="es-ES" smtClean="0"/>
              <a:t>23/10/2024</a:t>
            </a:fld>
            <a:endParaRPr lang="es-ES"/>
          </a:p>
        </p:txBody>
      </p:sp>
      <p:sp>
        <p:nvSpPr>
          <p:cNvPr id="5" name="Marcador de pie de página 4">
            <a:extLst>
              <a:ext uri="{FF2B5EF4-FFF2-40B4-BE49-F238E27FC236}">
                <a16:creationId xmlns:a16="http://schemas.microsoft.com/office/drawing/2014/main" id="{DB768A14-672C-AEF6-54FD-F1BCD164BD9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DF6B824-C296-CE27-FED3-38981191B02C}"/>
              </a:ext>
            </a:extLst>
          </p:cNvPr>
          <p:cNvSpPr>
            <a:spLocks noGrp="1"/>
          </p:cNvSpPr>
          <p:nvPr>
            <p:ph type="sldNum" sz="quarter" idx="12"/>
          </p:nvPr>
        </p:nvSpPr>
        <p:spPr/>
        <p:txBody>
          <a:bodyPr/>
          <a:lstStyle/>
          <a:p>
            <a:fld id="{FF1218F4-E4BE-44B7-B7E5-CDD289D3C9A7}" type="slidenum">
              <a:rPr lang="es-ES" smtClean="0"/>
              <a:t>‹Nº›</a:t>
            </a:fld>
            <a:endParaRPr lang="es-ES"/>
          </a:p>
        </p:txBody>
      </p:sp>
    </p:spTree>
    <p:extLst>
      <p:ext uri="{BB962C8B-B14F-4D97-AF65-F5344CB8AC3E}">
        <p14:creationId xmlns:p14="http://schemas.microsoft.com/office/powerpoint/2010/main" val="4872147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8" name="7 Rectángulo"/>
          <p:cNvSpPr/>
          <p:nvPr userDrawn="1"/>
        </p:nvSpPr>
        <p:spPr>
          <a:xfrm>
            <a:off x="0" y="6381771"/>
            <a:ext cx="12192000" cy="476229"/>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solidFill>
                  <a:schemeClr val="bg2">
                    <a:lumMod val="50000"/>
                  </a:schemeClr>
                </a:solidFill>
              </a:rPr>
              <a:t>Antonio Pérez</a:t>
            </a:r>
          </a:p>
        </p:txBody>
      </p:sp>
      <p:sp>
        <p:nvSpPr>
          <p:cNvPr id="10" name="Google Shape;10;p2"/>
          <p:cNvSpPr txBox="1">
            <a:spLocks noGrp="1"/>
          </p:cNvSpPr>
          <p:nvPr>
            <p:ph type="ctrTitle"/>
          </p:nvPr>
        </p:nvSpPr>
        <p:spPr>
          <a:xfrm>
            <a:off x="860300" y="3683633"/>
            <a:ext cx="8982000" cy="15464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400"/>
              <a:buNone/>
              <a:defRPr sz="5867">
                <a:solidFill>
                  <a:schemeClr val="dk2"/>
                </a:solidFill>
              </a:defRPr>
            </a:lvl1pPr>
            <a:lvl2pPr lvl="1">
              <a:spcBef>
                <a:spcPts val="0"/>
              </a:spcBef>
              <a:spcAft>
                <a:spcPts val="0"/>
              </a:spcAft>
              <a:buClr>
                <a:schemeClr val="dk2"/>
              </a:buClr>
              <a:buSzPts val="4400"/>
              <a:buNone/>
              <a:defRPr sz="5867">
                <a:solidFill>
                  <a:schemeClr val="dk2"/>
                </a:solidFill>
              </a:defRPr>
            </a:lvl2pPr>
            <a:lvl3pPr lvl="2">
              <a:spcBef>
                <a:spcPts val="0"/>
              </a:spcBef>
              <a:spcAft>
                <a:spcPts val="0"/>
              </a:spcAft>
              <a:buClr>
                <a:schemeClr val="dk2"/>
              </a:buClr>
              <a:buSzPts val="4400"/>
              <a:buNone/>
              <a:defRPr sz="5867">
                <a:solidFill>
                  <a:schemeClr val="dk2"/>
                </a:solidFill>
              </a:defRPr>
            </a:lvl3pPr>
            <a:lvl4pPr lvl="3">
              <a:spcBef>
                <a:spcPts val="0"/>
              </a:spcBef>
              <a:spcAft>
                <a:spcPts val="0"/>
              </a:spcAft>
              <a:buClr>
                <a:schemeClr val="dk2"/>
              </a:buClr>
              <a:buSzPts val="4400"/>
              <a:buNone/>
              <a:defRPr sz="5867">
                <a:solidFill>
                  <a:schemeClr val="dk2"/>
                </a:solidFill>
              </a:defRPr>
            </a:lvl4pPr>
            <a:lvl5pPr lvl="4">
              <a:spcBef>
                <a:spcPts val="0"/>
              </a:spcBef>
              <a:spcAft>
                <a:spcPts val="0"/>
              </a:spcAft>
              <a:buClr>
                <a:schemeClr val="dk2"/>
              </a:buClr>
              <a:buSzPts val="4400"/>
              <a:buNone/>
              <a:defRPr sz="5867">
                <a:solidFill>
                  <a:schemeClr val="dk2"/>
                </a:solidFill>
              </a:defRPr>
            </a:lvl5pPr>
            <a:lvl6pPr lvl="5">
              <a:spcBef>
                <a:spcPts val="0"/>
              </a:spcBef>
              <a:spcAft>
                <a:spcPts val="0"/>
              </a:spcAft>
              <a:buClr>
                <a:schemeClr val="dk2"/>
              </a:buClr>
              <a:buSzPts val="4400"/>
              <a:buNone/>
              <a:defRPr sz="5867">
                <a:solidFill>
                  <a:schemeClr val="dk2"/>
                </a:solidFill>
              </a:defRPr>
            </a:lvl6pPr>
            <a:lvl7pPr lvl="6">
              <a:spcBef>
                <a:spcPts val="0"/>
              </a:spcBef>
              <a:spcAft>
                <a:spcPts val="0"/>
              </a:spcAft>
              <a:buClr>
                <a:schemeClr val="dk2"/>
              </a:buClr>
              <a:buSzPts val="4400"/>
              <a:buNone/>
              <a:defRPr sz="5867">
                <a:solidFill>
                  <a:schemeClr val="dk2"/>
                </a:solidFill>
              </a:defRPr>
            </a:lvl7pPr>
            <a:lvl8pPr lvl="7">
              <a:spcBef>
                <a:spcPts val="0"/>
              </a:spcBef>
              <a:spcAft>
                <a:spcPts val="0"/>
              </a:spcAft>
              <a:buClr>
                <a:schemeClr val="dk2"/>
              </a:buClr>
              <a:buSzPts val="4400"/>
              <a:buNone/>
              <a:defRPr sz="5867">
                <a:solidFill>
                  <a:schemeClr val="dk2"/>
                </a:solidFill>
              </a:defRPr>
            </a:lvl8pPr>
            <a:lvl9pPr lvl="8">
              <a:spcBef>
                <a:spcPts val="0"/>
              </a:spcBef>
              <a:spcAft>
                <a:spcPts val="0"/>
              </a:spcAft>
              <a:buClr>
                <a:schemeClr val="dk2"/>
              </a:buClr>
              <a:buSzPts val="4400"/>
              <a:buNone/>
              <a:defRPr sz="5867">
                <a:solidFill>
                  <a:schemeClr val="dk2"/>
                </a:solidFill>
              </a:defRPr>
            </a:lvl9pPr>
          </a:lstStyle>
          <a:p>
            <a:endParaRPr/>
          </a:p>
        </p:txBody>
      </p:sp>
      <p:sp>
        <p:nvSpPr>
          <p:cNvPr id="11" name="Google Shape;11;p2"/>
          <p:cNvSpPr/>
          <p:nvPr/>
        </p:nvSpPr>
        <p:spPr>
          <a:xfrm>
            <a:off x="7917661" y="3377551"/>
            <a:ext cx="962400" cy="102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 name="Google Shape;12;p2"/>
          <p:cNvSpPr/>
          <p:nvPr/>
        </p:nvSpPr>
        <p:spPr>
          <a:xfrm>
            <a:off x="8879815" y="3377551"/>
            <a:ext cx="962400" cy="1028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1" y="3377551"/>
            <a:ext cx="962400" cy="1028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961900" y="3377551"/>
            <a:ext cx="6955600" cy="102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 name="6 Marcador de número de diapositiva"/>
          <p:cNvSpPr>
            <a:spLocks noGrp="1"/>
          </p:cNvSpPr>
          <p:nvPr>
            <p:ph type="sldNum" idx="10"/>
          </p:nvPr>
        </p:nvSpPr>
        <p:spPr>
          <a:xfrm>
            <a:off x="10953784" y="6440000"/>
            <a:ext cx="731600" cy="418000"/>
          </a:xfrm>
          <a:prstGeom prst="rect">
            <a:avLst/>
          </a:prstGeom>
        </p:spPr>
        <p:txBody>
          <a:bodyPr/>
          <a:lstStyle>
            <a:lvl1pPr>
              <a:defRPr>
                <a:solidFill>
                  <a:schemeClr val="bg2">
                    <a:lumMod val="50000"/>
                  </a:schemeClr>
                </a:solidFill>
              </a:defRPr>
            </a:lvl1pPr>
          </a:lstStyle>
          <a:p>
            <a:fld id="{00000000-1234-1234-1234-123412341234}" type="slidenum">
              <a:rPr lang="es-ES" smtClean="0"/>
              <a:pPr/>
              <a:t>‹Nº›</a:t>
            </a:fld>
            <a:endParaRPr lang="es-ES" dirty="0"/>
          </a:p>
        </p:txBody>
      </p:sp>
    </p:spTree>
    <p:extLst>
      <p:ext uri="{BB962C8B-B14F-4D97-AF65-F5344CB8AC3E}">
        <p14:creationId xmlns:p14="http://schemas.microsoft.com/office/powerpoint/2010/main" val="188724520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5"/>
        <p:cNvGrpSpPr/>
        <p:nvPr/>
      </p:nvGrpSpPr>
      <p:grpSpPr>
        <a:xfrm>
          <a:off x="0" y="0"/>
          <a:ext cx="0" cy="0"/>
          <a:chOff x="0" y="0"/>
          <a:chExt cx="0" cy="0"/>
        </a:xfrm>
      </p:grpSpPr>
      <p:sp>
        <p:nvSpPr>
          <p:cNvPr id="16" name="Google Shape;16;p3"/>
          <p:cNvSpPr/>
          <p:nvPr/>
        </p:nvSpPr>
        <p:spPr>
          <a:xfrm>
            <a:off x="0" y="0"/>
            <a:ext cx="12192000" cy="5324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 name="Google Shape;17;p3"/>
          <p:cNvSpPr txBox="1">
            <a:spLocks noGrp="1"/>
          </p:cNvSpPr>
          <p:nvPr>
            <p:ph type="ctrTitle"/>
          </p:nvPr>
        </p:nvSpPr>
        <p:spPr>
          <a:xfrm>
            <a:off x="914400" y="2111123"/>
            <a:ext cx="10363200" cy="1546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4800"/>
              <a:buNone/>
              <a:defRPr sz="6400">
                <a:solidFill>
                  <a:schemeClr val="lt1"/>
                </a:solidFill>
              </a:defRPr>
            </a:lvl1pPr>
            <a:lvl2pPr lvl="1" algn="ctr" rtl="0">
              <a:spcBef>
                <a:spcPts val="0"/>
              </a:spcBef>
              <a:spcAft>
                <a:spcPts val="0"/>
              </a:spcAft>
              <a:buClr>
                <a:schemeClr val="lt1"/>
              </a:buClr>
              <a:buSzPts val="4800"/>
              <a:buNone/>
              <a:defRPr sz="6400">
                <a:solidFill>
                  <a:schemeClr val="lt1"/>
                </a:solidFill>
              </a:defRPr>
            </a:lvl2pPr>
            <a:lvl3pPr lvl="2" algn="ctr" rtl="0">
              <a:spcBef>
                <a:spcPts val="0"/>
              </a:spcBef>
              <a:spcAft>
                <a:spcPts val="0"/>
              </a:spcAft>
              <a:buClr>
                <a:schemeClr val="lt1"/>
              </a:buClr>
              <a:buSzPts val="4800"/>
              <a:buNone/>
              <a:defRPr sz="6400">
                <a:solidFill>
                  <a:schemeClr val="lt1"/>
                </a:solidFill>
              </a:defRPr>
            </a:lvl3pPr>
            <a:lvl4pPr lvl="3" algn="ctr" rtl="0">
              <a:spcBef>
                <a:spcPts val="0"/>
              </a:spcBef>
              <a:spcAft>
                <a:spcPts val="0"/>
              </a:spcAft>
              <a:buClr>
                <a:schemeClr val="lt1"/>
              </a:buClr>
              <a:buSzPts val="4800"/>
              <a:buNone/>
              <a:defRPr sz="6400">
                <a:solidFill>
                  <a:schemeClr val="lt1"/>
                </a:solidFill>
              </a:defRPr>
            </a:lvl4pPr>
            <a:lvl5pPr lvl="4" algn="ctr" rtl="0">
              <a:spcBef>
                <a:spcPts val="0"/>
              </a:spcBef>
              <a:spcAft>
                <a:spcPts val="0"/>
              </a:spcAft>
              <a:buClr>
                <a:schemeClr val="lt1"/>
              </a:buClr>
              <a:buSzPts val="4800"/>
              <a:buNone/>
              <a:defRPr sz="6400">
                <a:solidFill>
                  <a:schemeClr val="lt1"/>
                </a:solidFill>
              </a:defRPr>
            </a:lvl5pPr>
            <a:lvl6pPr lvl="5" algn="ctr" rtl="0">
              <a:spcBef>
                <a:spcPts val="0"/>
              </a:spcBef>
              <a:spcAft>
                <a:spcPts val="0"/>
              </a:spcAft>
              <a:buClr>
                <a:schemeClr val="lt1"/>
              </a:buClr>
              <a:buSzPts val="4800"/>
              <a:buNone/>
              <a:defRPr sz="6400">
                <a:solidFill>
                  <a:schemeClr val="lt1"/>
                </a:solidFill>
              </a:defRPr>
            </a:lvl6pPr>
            <a:lvl7pPr lvl="6" algn="ctr" rtl="0">
              <a:spcBef>
                <a:spcPts val="0"/>
              </a:spcBef>
              <a:spcAft>
                <a:spcPts val="0"/>
              </a:spcAft>
              <a:buClr>
                <a:schemeClr val="lt1"/>
              </a:buClr>
              <a:buSzPts val="4800"/>
              <a:buNone/>
              <a:defRPr sz="6400">
                <a:solidFill>
                  <a:schemeClr val="lt1"/>
                </a:solidFill>
              </a:defRPr>
            </a:lvl7pPr>
            <a:lvl8pPr lvl="7" algn="ctr" rtl="0">
              <a:spcBef>
                <a:spcPts val="0"/>
              </a:spcBef>
              <a:spcAft>
                <a:spcPts val="0"/>
              </a:spcAft>
              <a:buClr>
                <a:schemeClr val="lt1"/>
              </a:buClr>
              <a:buSzPts val="4800"/>
              <a:buNone/>
              <a:defRPr sz="6400">
                <a:solidFill>
                  <a:schemeClr val="lt1"/>
                </a:solidFill>
              </a:defRPr>
            </a:lvl8pPr>
            <a:lvl9pPr lvl="8" algn="ctr" rtl="0">
              <a:spcBef>
                <a:spcPts val="0"/>
              </a:spcBef>
              <a:spcAft>
                <a:spcPts val="0"/>
              </a:spcAft>
              <a:buClr>
                <a:schemeClr val="lt1"/>
              </a:buClr>
              <a:buSzPts val="4800"/>
              <a:buNone/>
              <a:defRPr sz="6400">
                <a:solidFill>
                  <a:schemeClr val="lt1"/>
                </a:solidFill>
              </a:defRPr>
            </a:lvl9pPr>
          </a:lstStyle>
          <a:p>
            <a:endParaRPr/>
          </a:p>
        </p:txBody>
      </p:sp>
      <p:sp>
        <p:nvSpPr>
          <p:cNvPr id="18" name="Google Shape;18;p3"/>
          <p:cNvSpPr txBox="1">
            <a:spLocks noGrp="1"/>
          </p:cNvSpPr>
          <p:nvPr>
            <p:ph type="subTitle" idx="1"/>
          </p:nvPr>
        </p:nvSpPr>
        <p:spPr>
          <a:xfrm>
            <a:off x="914400" y="3786737"/>
            <a:ext cx="10363200" cy="1046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None/>
              <a:defRPr sz="3200" b="1">
                <a:solidFill>
                  <a:schemeClr val="lt1"/>
                </a:solidFill>
              </a:defRPr>
            </a:lvl1pPr>
            <a:lvl2pPr lvl="1" algn="ctr" rtl="0">
              <a:spcBef>
                <a:spcPts val="0"/>
              </a:spcBef>
              <a:spcAft>
                <a:spcPts val="0"/>
              </a:spcAft>
              <a:buClr>
                <a:schemeClr val="lt1"/>
              </a:buClr>
              <a:buSzPts val="2400"/>
              <a:buNone/>
              <a:defRPr b="1">
                <a:solidFill>
                  <a:schemeClr val="lt1"/>
                </a:solidFill>
              </a:defRPr>
            </a:lvl2pPr>
            <a:lvl3pPr lvl="2" algn="ctr" rtl="0">
              <a:spcBef>
                <a:spcPts val="0"/>
              </a:spcBef>
              <a:spcAft>
                <a:spcPts val="0"/>
              </a:spcAft>
              <a:buClr>
                <a:schemeClr val="lt1"/>
              </a:buClr>
              <a:buSzPts val="2400"/>
              <a:buNone/>
              <a:defRPr b="1">
                <a:solidFill>
                  <a:schemeClr val="lt1"/>
                </a:solidFill>
              </a:defRPr>
            </a:lvl3pPr>
            <a:lvl4pPr lvl="3" algn="ctr" rtl="0">
              <a:spcBef>
                <a:spcPts val="0"/>
              </a:spcBef>
              <a:spcAft>
                <a:spcPts val="0"/>
              </a:spcAft>
              <a:buClr>
                <a:schemeClr val="lt1"/>
              </a:buClr>
              <a:buSzPts val="2400"/>
              <a:buNone/>
              <a:defRPr sz="3200" b="1">
                <a:solidFill>
                  <a:schemeClr val="lt1"/>
                </a:solidFill>
              </a:defRPr>
            </a:lvl4pPr>
            <a:lvl5pPr lvl="4" algn="ctr" rtl="0">
              <a:spcBef>
                <a:spcPts val="0"/>
              </a:spcBef>
              <a:spcAft>
                <a:spcPts val="0"/>
              </a:spcAft>
              <a:buClr>
                <a:schemeClr val="lt1"/>
              </a:buClr>
              <a:buSzPts val="2400"/>
              <a:buNone/>
              <a:defRPr sz="3200" b="1">
                <a:solidFill>
                  <a:schemeClr val="lt1"/>
                </a:solidFill>
              </a:defRPr>
            </a:lvl5pPr>
            <a:lvl6pPr lvl="5" algn="ctr" rtl="0">
              <a:spcBef>
                <a:spcPts val="0"/>
              </a:spcBef>
              <a:spcAft>
                <a:spcPts val="0"/>
              </a:spcAft>
              <a:buClr>
                <a:schemeClr val="lt1"/>
              </a:buClr>
              <a:buSzPts val="2400"/>
              <a:buNone/>
              <a:defRPr sz="3200" b="1">
                <a:solidFill>
                  <a:schemeClr val="lt1"/>
                </a:solidFill>
              </a:defRPr>
            </a:lvl6pPr>
            <a:lvl7pPr lvl="6" algn="ctr" rtl="0">
              <a:spcBef>
                <a:spcPts val="0"/>
              </a:spcBef>
              <a:spcAft>
                <a:spcPts val="0"/>
              </a:spcAft>
              <a:buClr>
                <a:schemeClr val="lt1"/>
              </a:buClr>
              <a:buSzPts val="2400"/>
              <a:buNone/>
              <a:defRPr sz="3200" b="1">
                <a:solidFill>
                  <a:schemeClr val="lt1"/>
                </a:solidFill>
              </a:defRPr>
            </a:lvl7pPr>
            <a:lvl8pPr lvl="7" algn="ctr" rtl="0">
              <a:spcBef>
                <a:spcPts val="0"/>
              </a:spcBef>
              <a:spcAft>
                <a:spcPts val="0"/>
              </a:spcAft>
              <a:buClr>
                <a:schemeClr val="lt1"/>
              </a:buClr>
              <a:buSzPts val="2400"/>
              <a:buNone/>
              <a:defRPr sz="3200" b="1">
                <a:solidFill>
                  <a:schemeClr val="lt1"/>
                </a:solidFill>
              </a:defRPr>
            </a:lvl8pPr>
            <a:lvl9pPr lvl="8" algn="ctr" rtl="0">
              <a:spcBef>
                <a:spcPts val="0"/>
              </a:spcBef>
              <a:spcAft>
                <a:spcPts val="0"/>
              </a:spcAft>
              <a:buClr>
                <a:schemeClr val="lt1"/>
              </a:buClr>
              <a:buSzPts val="2400"/>
              <a:buNone/>
              <a:defRPr sz="3200" b="1">
                <a:solidFill>
                  <a:schemeClr val="lt1"/>
                </a:solidFill>
              </a:defRPr>
            </a:lvl9pPr>
          </a:lstStyle>
          <a:p>
            <a:endParaRPr/>
          </a:p>
        </p:txBody>
      </p:sp>
      <p:sp>
        <p:nvSpPr>
          <p:cNvPr id="19" name="Google Shape;19;p3"/>
          <p:cNvSpPr/>
          <p:nvPr/>
        </p:nvSpPr>
        <p:spPr>
          <a:xfrm>
            <a:off x="4063605" y="5323800"/>
            <a:ext cx="4063600" cy="102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 name="Google Shape;20;p3"/>
          <p:cNvSpPr/>
          <p:nvPr/>
        </p:nvSpPr>
        <p:spPr>
          <a:xfrm>
            <a:off x="8128361" y="5323800"/>
            <a:ext cx="4063600" cy="1028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 name="Google Shape;21;p3"/>
          <p:cNvSpPr/>
          <p:nvPr/>
        </p:nvSpPr>
        <p:spPr>
          <a:xfrm>
            <a:off x="1" y="5323800"/>
            <a:ext cx="4063600" cy="1028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75973619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1191600" y="477851"/>
            <a:ext cx="8616800" cy="11432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3" name="Google Shape;33;p5"/>
          <p:cNvSpPr txBox="1">
            <a:spLocks noGrp="1"/>
          </p:cNvSpPr>
          <p:nvPr>
            <p:ph type="body" idx="1"/>
          </p:nvPr>
        </p:nvSpPr>
        <p:spPr>
          <a:xfrm>
            <a:off x="1191600" y="1831451"/>
            <a:ext cx="8616800" cy="4736400"/>
          </a:xfrm>
          <a:prstGeom prst="rect">
            <a:avLst/>
          </a:prstGeom>
        </p:spPr>
        <p:txBody>
          <a:bodyPr spcFirstLastPara="1" wrap="square" lIns="91425" tIns="91425" rIns="91425" bIns="91425" anchor="t" anchorCtr="0">
            <a:noAutofit/>
          </a:bodyPr>
          <a:lstStyle>
            <a:lvl1pPr marL="609585" lvl="0" indent="-457189">
              <a:spcBef>
                <a:spcPts val="800"/>
              </a:spcBef>
              <a:spcAft>
                <a:spcPts val="0"/>
              </a:spcAft>
              <a:buClr>
                <a:schemeClr val="accent6"/>
              </a:buClr>
              <a:buSzPts val="1800"/>
              <a:buChar char="▷"/>
              <a:defRPr>
                <a:solidFill>
                  <a:schemeClr val="dk1"/>
                </a:solidFill>
              </a:defRPr>
            </a:lvl1pPr>
            <a:lvl2pPr marL="1219170" lvl="1" indent="-507987">
              <a:spcBef>
                <a:spcPts val="0"/>
              </a:spcBef>
              <a:spcAft>
                <a:spcPts val="0"/>
              </a:spcAft>
              <a:buClr>
                <a:schemeClr val="dk1"/>
              </a:buClr>
              <a:buSzPts val="2400"/>
              <a:buChar char="○"/>
              <a:defRPr>
                <a:solidFill>
                  <a:schemeClr val="dk1"/>
                </a:solidFill>
              </a:defRPr>
            </a:lvl2pPr>
            <a:lvl3pPr marL="1828754" lvl="2" indent="-507987">
              <a:spcBef>
                <a:spcPts val="0"/>
              </a:spcBef>
              <a:spcAft>
                <a:spcPts val="0"/>
              </a:spcAft>
              <a:buClr>
                <a:schemeClr val="dk1"/>
              </a:buClr>
              <a:buSzPts val="2400"/>
              <a:buChar char="■"/>
              <a:defRPr>
                <a:solidFill>
                  <a:schemeClr val="dk1"/>
                </a:solidFill>
              </a:defRPr>
            </a:lvl3pPr>
            <a:lvl4pPr marL="2438339" lvl="3" indent="-507987">
              <a:spcBef>
                <a:spcPts val="0"/>
              </a:spcBef>
              <a:spcAft>
                <a:spcPts val="0"/>
              </a:spcAft>
              <a:buClr>
                <a:schemeClr val="dk1"/>
              </a:buClr>
              <a:buSzPts val="2400"/>
              <a:buChar char="●"/>
              <a:defRPr>
                <a:solidFill>
                  <a:schemeClr val="dk1"/>
                </a:solidFill>
              </a:defRPr>
            </a:lvl4pPr>
            <a:lvl5pPr marL="3047924" lvl="4" indent="-507987">
              <a:spcBef>
                <a:spcPts val="0"/>
              </a:spcBef>
              <a:spcAft>
                <a:spcPts val="0"/>
              </a:spcAft>
              <a:buClr>
                <a:schemeClr val="dk1"/>
              </a:buClr>
              <a:buSzPts val="2400"/>
              <a:buChar char="○"/>
              <a:defRPr>
                <a:solidFill>
                  <a:schemeClr val="dk1"/>
                </a:solidFill>
              </a:defRPr>
            </a:lvl5pPr>
            <a:lvl6pPr marL="3657509" lvl="5" indent="-507987">
              <a:spcBef>
                <a:spcPts val="0"/>
              </a:spcBef>
              <a:spcAft>
                <a:spcPts val="0"/>
              </a:spcAft>
              <a:buClr>
                <a:schemeClr val="dk1"/>
              </a:buClr>
              <a:buSzPts val="2400"/>
              <a:buChar char="■"/>
              <a:defRPr>
                <a:solidFill>
                  <a:schemeClr val="dk1"/>
                </a:solidFill>
              </a:defRPr>
            </a:lvl6pPr>
            <a:lvl7pPr marL="4267093" lvl="6" indent="-507987">
              <a:spcBef>
                <a:spcPts val="0"/>
              </a:spcBef>
              <a:spcAft>
                <a:spcPts val="0"/>
              </a:spcAft>
              <a:buClr>
                <a:schemeClr val="dk1"/>
              </a:buClr>
              <a:buSzPts val="2400"/>
              <a:buChar char="●"/>
              <a:defRPr>
                <a:solidFill>
                  <a:schemeClr val="dk1"/>
                </a:solidFill>
              </a:defRPr>
            </a:lvl7pPr>
            <a:lvl8pPr marL="4876678" lvl="7" indent="-507987">
              <a:spcBef>
                <a:spcPts val="0"/>
              </a:spcBef>
              <a:spcAft>
                <a:spcPts val="0"/>
              </a:spcAft>
              <a:buClr>
                <a:schemeClr val="dk1"/>
              </a:buClr>
              <a:buSzPts val="2400"/>
              <a:buChar char="○"/>
              <a:defRPr>
                <a:solidFill>
                  <a:schemeClr val="dk1"/>
                </a:solidFill>
              </a:defRPr>
            </a:lvl8pPr>
            <a:lvl9pPr marL="5486263" lvl="8" indent="-507987">
              <a:spcBef>
                <a:spcPts val="0"/>
              </a:spcBef>
              <a:spcAft>
                <a:spcPts val="0"/>
              </a:spcAft>
              <a:buClr>
                <a:schemeClr val="dk1"/>
              </a:buClr>
              <a:buSzPts val="2400"/>
              <a:buChar char="■"/>
              <a:defRPr>
                <a:solidFill>
                  <a:schemeClr val="dk1"/>
                </a:solidFill>
              </a:defRPr>
            </a:lvl9pPr>
          </a:lstStyle>
          <a:p>
            <a:endParaRPr/>
          </a:p>
        </p:txBody>
      </p:sp>
      <p:sp>
        <p:nvSpPr>
          <p:cNvPr id="34" name="Google Shape;34;p5"/>
          <p:cNvSpPr/>
          <p:nvPr/>
        </p:nvSpPr>
        <p:spPr>
          <a:xfrm>
            <a:off x="9808488" y="6755100"/>
            <a:ext cx="1191600" cy="102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 name="Google Shape;35;p5"/>
          <p:cNvSpPr/>
          <p:nvPr/>
        </p:nvSpPr>
        <p:spPr>
          <a:xfrm>
            <a:off x="11000416" y="6755100"/>
            <a:ext cx="1191600" cy="1028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 name="Google Shape;36;p5"/>
          <p:cNvSpPr/>
          <p:nvPr/>
        </p:nvSpPr>
        <p:spPr>
          <a:xfrm>
            <a:off x="0" y="6755100"/>
            <a:ext cx="1191600" cy="1028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 name="Google Shape;37;p5"/>
          <p:cNvSpPr/>
          <p:nvPr/>
        </p:nvSpPr>
        <p:spPr>
          <a:xfrm>
            <a:off x="1191613" y="6755100"/>
            <a:ext cx="8616800" cy="102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 name="10 Rectángulo"/>
          <p:cNvSpPr/>
          <p:nvPr userDrawn="1"/>
        </p:nvSpPr>
        <p:spPr>
          <a:xfrm>
            <a:off x="0" y="6381771"/>
            <a:ext cx="12192000" cy="476229"/>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solidFill>
                  <a:schemeClr val="bg2">
                    <a:lumMod val="50000"/>
                  </a:schemeClr>
                </a:solidFill>
              </a:rPr>
              <a:t>Antonio Pérez</a:t>
            </a:r>
          </a:p>
        </p:txBody>
      </p:sp>
      <p:sp>
        <p:nvSpPr>
          <p:cNvPr id="12" name="6 Marcador de número de diapositiva"/>
          <p:cNvSpPr>
            <a:spLocks noGrp="1"/>
          </p:cNvSpPr>
          <p:nvPr>
            <p:ph type="sldNum" idx="10"/>
          </p:nvPr>
        </p:nvSpPr>
        <p:spPr>
          <a:xfrm>
            <a:off x="10953784" y="6440000"/>
            <a:ext cx="731600" cy="418000"/>
          </a:xfrm>
          <a:prstGeom prst="rect">
            <a:avLst/>
          </a:prstGeom>
        </p:spPr>
        <p:txBody>
          <a:bodyPr/>
          <a:lstStyle>
            <a:lvl1pPr>
              <a:defRPr>
                <a:solidFill>
                  <a:schemeClr val="bg2">
                    <a:lumMod val="50000"/>
                  </a:schemeClr>
                </a:solidFill>
              </a:defRPr>
            </a:lvl1pPr>
          </a:lstStyle>
          <a:p>
            <a:fld id="{00000000-1234-1234-1234-123412341234}" type="slidenum">
              <a:rPr lang="es-ES" smtClean="0"/>
              <a:pPr/>
              <a:t>‹Nº›</a:t>
            </a:fld>
            <a:endParaRPr lang="es-ES" dirty="0"/>
          </a:p>
        </p:txBody>
      </p:sp>
    </p:spTree>
    <p:extLst>
      <p:ext uri="{BB962C8B-B14F-4D97-AF65-F5344CB8AC3E}">
        <p14:creationId xmlns:p14="http://schemas.microsoft.com/office/powerpoint/2010/main" val="3074302775"/>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8"/>
        <p:cNvGrpSpPr/>
        <p:nvPr/>
      </p:nvGrpSpPr>
      <p:grpSpPr>
        <a:xfrm>
          <a:off x="0" y="0"/>
          <a:ext cx="0" cy="0"/>
          <a:chOff x="0" y="0"/>
          <a:chExt cx="0" cy="0"/>
        </a:xfrm>
      </p:grpSpPr>
      <p:sp>
        <p:nvSpPr>
          <p:cNvPr id="49" name="Google Shape;49;p7"/>
          <p:cNvSpPr/>
          <p:nvPr/>
        </p:nvSpPr>
        <p:spPr>
          <a:xfrm>
            <a:off x="9808488" y="6755100"/>
            <a:ext cx="1191600" cy="102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 name="Google Shape;50;p7"/>
          <p:cNvSpPr/>
          <p:nvPr/>
        </p:nvSpPr>
        <p:spPr>
          <a:xfrm>
            <a:off x="11000416" y="6755100"/>
            <a:ext cx="1191600" cy="1028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1" name="Google Shape;51;p7"/>
          <p:cNvSpPr/>
          <p:nvPr/>
        </p:nvSpPr>
        <p:spPr>
          <a:xfrm>
            <a:off x="0" y="6755100"/>
            <a:ext cx="1191600" cy="1028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2" name="Google Shape;52;p7"/>
          <p:cNvSpPr/>
          <p:nvPr/>
        </p:nvSpPr>
        <p:spPr>
          <a:xfrm>
            <a:off x="1191613" y="6755100"/>
            <a:ext cx="8616800" cy="102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3" name="Google Shape;53;p7"/>
          <p:cNvSpPr txBox="1">
            <a:spLocks noGrp="1"/>
          </p:cNvSpPr>
          <p:nvPr>
            <p:ph type="title"/>
          </p:nvPr>
        </p:nvSpPr>
        <p:spPr>
          <a:xfrm>
            <a:off x="1191600" y="477851"/>
            <a:ext cx="8616800" cy="11432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54" name="Google Shape;54;p7"/>
          <p:cNvSpPr txBox="1">
            <a:spLocks noGrp="1"/>
          </p:cNvSpPr>
          <p:nvPr>
            <p:ph type="body" idx="1"/>
          </p:nvPr>
        </p:nvSpPr>
        <p:spPr>
          <a:xfrm>
            <a:off x="1191600" y="1600200"/>
            <a:ext cx="3161600" cy="4967600"/>
          </a:xfrm>
          <a:prstGeom prst="rect">
            <a:avLst/>
          </a:prstGeom>
        </p:spPr>
        <p:txBody>
          <a:bodyPr spcFirstLastPara="1" wrap="square" lIns="91425" tIns="91425" rIns="91425" bIns="91425" anchor="t" anchorCtr="0">
            <a:noAutofit/>
          </a:bodyPr>
          <a:lstStyle>
            <a:lvl1pPr marL="609585" lvl="0" indent="-423323" rtl="0">
              <a:spcBef>
                <a:spcPts val="800"/>
              </a:spcBef>
              <a:spcAft>
                <a:spcPts val="0"/>
              </a:spcAft>
              <a:buSzPts val="1400"/>
              <a:buChar char="▷"/>
              <a:defRPr sz="1867"/>
            </a:lvl1pPr>
            <a:lvl2pPr marL="1219170" lvl="1" indent="-423323" rtl="0">
              <a:spcBef>
                <a:spcPts val="0"/>
              </a:spcBef>
              <a:spcAft>
                <a:spcPts val="0"/>
              </a:spcAft>
              <a:buSzPts val="1400"/>
              <a:buChar char="○"/>
              <a:defRPr sz="1867"/>
            </a:lvl2pPr>
            <a:lvl3pPr marL="1828754" lvl="2" indent="-423323" rtl="0">
              <a:spcBef>
                <a:spcPts val="0"/>
              </a:spcBef>
              <a:spcAft>
                <a:spcPts val="0"/>
              </a:spcAft>
              <a:buSzPts val="1400"/>
              <a:buChar char="■"/>
              <a:defRPr sz="1867"/>
            </a:lvl3pPr>
            <a:lvl4pPr marL="2438339" lvl="3" indent="-423323" rtl="0">
              <a:spcBef>
                <a:spcPts val="0"/>
              </a:spcBef>
              <a:spcAft>
                <a:spcPts val="0"/>
              </a:spcAft>
              <a:buSzPts val="1400"/>
              <a:buChar char="●"/>
              <a:defRPr sz="1867"/>
            </a:lvl4pPr>
            <a:lvl5pPr marL="3047924" lvl="4" indent="-423323" rtl="0">
              <a:spcBef>
                <a:spcPts val="0"/>
              </a:spcBef>
              <a:spcAft>
                <a:spcPts val="0"/>
              </a:spcAft>
              <a:buSzPts val="1400"/>
              <a:buChar char="○"/>
              <a:defRPr sz="1867"/>
            </a:lvl5pPr>
            <a:lvl6pPr marL="3657509" lvl="5" indent="-423323" rtl="0">
              <a:spcBef>
                <a:spcPts val="0"/>
              </a:spcBef>
              <a:spcAft>
                <a:spcPts val="0"/>
              </a:spcAft>
              <a:buSzPts val="1400"/>
              <a:buChar char="■"/>
              <a:defRPr sz="1867"/>
            </a:lvl6pPr>
            <a:lvl7pPr marL="4267093" lvl="6" indent="-423323" rtl="0">
              <a:spcBef>
                <a:spcPts val="0"/>
              </a:spcBef>
              <a:spcAft>
                <a:spcPts val="0"/>
              </a:spcAft>
              <a:buSzPts val="1400"/>
              <a:buChar char="●"/>
              <a:defRPr sz="1867"/>
            </a:lvl7pPr>
            <a:lvl8pPr marL="4876678" lvl="7" indent="-423323" rtl="0">
              <a:spcBef>
                <a:spcPts val="0"/>
              </a:spcBef>
              <a:spcAft>
                <a:spcPts val="0"/>
              </a:spcAft>
              <a:buSzPts val="1400"/>
              <a:buChar char="○"/>
              <a:defRPr sz="1867"/>
            </a:lvl8pPr>
            <a:lvl9pPr marL="5486263" lvl="8" indent="-423323" rtl="0">
              <a:spcBef>
                <a:spcPts val="0"/>
              </a:spcBef>
              <a:spcAft>
                <a:spcPts val="0"/>
              </a:spcAft>
              <a:buSzPts val="1400"/>
              <a:buChar char="■"/>
              <a:defRPr sz="1867"/>
            </a:lvl9pPr>
          </a:lstStyle>
          <a:p>
            <a:endParaRPr/>
          </a:p>
        </p:txBody>
      </p:sp>
      <p:sp>
        <p:nvSpPr>
          <p:cNvPr id="55" name="Google Shape;55;p7"/>
          <p:cNvSpPr txBox="1">
            <a:spLocks noGrp="1"/>
          </p:cNvSpPr>
          <p:nvPr>
            <p:ph type="body" idx="2"/>
          </p:nvPr>
        </p:nvSpPr>
        <p:spPr>
          <a:xfrm>
            <a:off x="4515205" y="1600200"/>
            <a:ext cx="3161600" cy="4967600"/>
          </a:xfrm>
          <a:prstGeom prst="rect">
            <a:avLst/>
          </a:prstGeom>
        </p:spPr>
        <p:txBody>
          <a:bodyPr spcFirstLastPara="1" wrap="square" lIns="91425" tIns="91425" rIns="91425" bIns="91425" anchor="t" anchorCtr="0">
            <a:noAutofit/>
          </a:bodyPr>
          <a:lstStyle>
            <a:lvl1pPr marL="609585" lvl="0" indent="-423323" rtl="0">
              <a:spcBef>
                <a:spcPts val="800"/>
              </a:spcBef>
              <a:spcAft>
                <a:spcPts val="0"/>
              </a:spcAft>
              <a:buSzPts val="1400"/>
              <a:buChar char="▷"/>
              <a:defRPr sz="1867"/>
            </a:lvl1pPr>
            <a:lvl2pPr marL="1219170" lvl="1" indent="-423323" rtl="0">
              <a:spcBef>
                <a:spcPts val="0"/>
              </a:spcBef>
              <a:spcAft>
                <a:spcPts val="0"/>
              </a:spcAft>
              <a:buSzPts val="1400"/>
              <a:buChar char="○"/>
              <a:defRPr sz="1867"/>
            </a:lvl2pPr>
            <a:lvl3pPr marL="1828754" lvl="2" indent="-423323" rtl="0">
              <a:spcBef>
                <a:spcPts val="0"/>
              </a:spcBef>
              <a:spcAft>
                <a:spcPts val="0"/>
              </a:spcAft>
              <a:buSzPts val="1400"/>
              <a:buChar char="■"/>
              <a:defRPr sz="1867"/>
            </a:lvl3pPr>
            <a:lvl4pPr marL="2438339" lvl="3" indent="-423323" rtl="0">
              <a:spcBef>
                <a:spcPts val="0"/>
              </a:spcBef>
              <a:spcAft>
                <a:spcPts val="0"/>
              </a:spcAft>
              <a:buSzPts val="1400"/>
              <a:buChar char="●"/>
              <a:defRPr sz="1867"/>
            </a:lvl4pPr>
            <a:lvl5pPr marL="3047924" lvl="4" indent="-423323" rtl="0">
              <a:spcBef>
                <a:spcPts val="0"/>
              </a:spcBef>
              <a:spcAft>
                <a:spcPts val="0"/>
              </a:spcAft>
              <a:buSzPts val="1400"/>
              <a:buChar char="○"/>
              <a:defRPr sz="1867"/>
            </a:lvl5pPr>
            <a:lvl6pPr marL="3657509" lvl="5" indent="-423323" rtl="0">
              <a:spcBef>
                <a:spcPts val="0"/>
              </a:spcBef>
              <a:spcAft>
                <a:spcPts val="0"/>
              </a:spcAft>
              <a:buSzPts val="1400"/>
              <a:buChar char="■"/>
              <a:defRPr sz="1867"/>
            </a:lvl6pPr>
            <a:lvl7pPr marL="4267093" lvl="6" indent="-423323" rtl="0">
              <a:spcBef>
                <a:spcPts val="0"/>
              </a:spcBef>
              <a:spcAft>
                <a:spcPts val="0"/>
              </a:spcAft>
              <a:buSzPts val="1400"/>
              <a:buChar char="●"/>
              <a:defRPr sz="1867"/>
            </a:lvl7pPr>
            <a:lvl8pPr marL="4876678" lvl="7" indent="-423323" rtl="0">
              <a:spcBef>
                <a:spcPts val="0"/>
              </a:spcBef>
              <a:spcAft>
                <a:spcPts val="0"/>
              </a:spcAft>
              <a:buSzPts val="1400"/>
              <a:buChar char="○"/>
              <a:defRPr sz="1867"/>
            </a:lvl8pPr>
            <a:lvl9pPr marL="5486263" lvl="8" indent="-423323" rtl="0">
              <a:spcBef>
                <a:spcPts val="0"/>
              </a:spcBef>
              <a:spcAft>
                <a:spcPts val="0"/>
              </a:spcAft>
              <a:buSzPts val="1400"/>
              <a:buChar char="■"/>
              <a:defRPr sz="1867"/>
            </a:lvl9pPr>
          </a:lstStyle>
          <a:p>
            <a:endParaRPr/>
          </a:p>
        </p:txBody>
      </p:sp>
      <p:sp>
        <p:nvSpPr>
          <p:cNvPr id="56" name="Google Shape;56;p7"/>
          <p:cNvSpPr txBox="1">
            <a:spLocks noGrp="1"/>
          </p:cNvSpPr>
          <p:nvPr>
            <p:ph type="body" idx="3"/>
          </p:nvPr>
        </p:nvSpPr>
        <p:spPr>
          <a:xfrm>
            <a:off x="7838809" y="1600200"/>
            <a:ext cx="3161600" cy="4967600"/>
          </a:xfrm>
          <a:prstGeom prst="rect">
            <a:avLst/>
          </a:prstGeom>
        </p:spPr>
        <p:txBody>
          <a:bodyPr spcFirstLastPara="1" wrap="square" lIns="91425" tIns="91425" rIns="91425" bIns="91425" anchor="t" anchorCtr="0">
            <a:noAutofit/>
          </a:bodyPr>
          <a:lstStyle>
            <a:lvl1pPr marL="609585" lvl="0" indent="-423323" rtl="0">
              <a:spcBef>
                <a:spcPts val="800"/>
              </a:spcBef>
              <a:spcAft>
                <a:spcPts val="0"/>
              </a:spcAft>
              <a:buSzPts val="1400"/>
              <a:buChar char="▷"/>
              <a:defRPr sz="1867"/>
            </a:lvl1pPr>
            <a:lvl2pPr marL="1219170" lvl="1" indent="-423323" rtl="0">
              <a:spcBef>
                <a:spcPts val="0"/>
              </a:spcBef>
              <a:spcAft>
                <a:spcPts val="0"/>
              </a:spcAft>
              <a:buSzPts val="1400"/>
              <a:buChar char="○"/>
              <a:defRPr sz="1867"/>
            </a:lvl2pPr>
            <a:lvl3pPr marL="1828754" lvl="2" indent="-423323" rtl="0">
              <a:spcBef>
                <a:spcPts val="0"/>
              </a:spcBef>
              <a:spcAft>
                <a:spcPts val="0"/>
              </a:spcAft>
              <a:buSzPts val="1400"/>
              <a:buChar char="■"/>
              <a:defRPr sz="1867"/>
            </a:lvl3pPr>
            <a:lvl4pPr marL="2438339" lvl="3" indent="-423323" rtl="0">
              <a:spcBef>
                <a:spcPts val="0"/>
              </a:spcBef>
              <a:spcAft>
                <a:spcPts val="0"/>
              </a:spcAft>
              <a:buSzPts val="1400"/>
              <a:buChar char="●"/>
              <a:defRPr sz="1867"/>
            </a:lvl4pPr>
            <a:lvl5pPr marL="3047924" lvl="4" indent="-423323" rtl="0">
              <a:spcBef>
                <a:spcPts val="0"/>
              </a:spcBef>
              <a:spcAft>
                <a:spcPts val="0"/>
              </a:spcAft>
              <a:buSzPts val="1400"/>
              <a:buChar char="○"/>
              <a:defRPr sz="1867"/>
            </a:lvl5pPr>
            <a:lvl6pPr marL="3657509" lvl="5" indent="-423323" rtl="0">
              <a:spcBef>
                <a:spcPts val="0"/>
              </a:spcBef>
              <a:spcAft>
                <a:spcPts val="0"/>
              </a:spcAft>
              <a:buSzPts val="1400"/>
              <a:buChar char="■"/>
              <a:defRPr sz="1867"/>
            </a:lvl6pPr>
            <a:lvl7pPr marL="4267093" lvl="6" indent="-423323" rtl="0">
              <a:spcBef>
                <a:spcPts val="0"/>
              </a:spcBef>
              <a:spcAft>
                <a:spcPts val="0"/>
              </a:spcAft>
              <a:buSzPts val="1400"/>
              <a:buChar char="●"/>
              <a:defRPr sz="1867"/>
            </a:lvl7pPr>
            <a:lvl8pPr marL="4876678" lvl="7" indent="-423323" rtl="0">
              <a:spcBef>
                <a:spcPts val="0"/>
              </a:spcBef>
              <a:spcAft>
                <a:spcPts val="0"/>
              </a:spcAft>
              <a:buSzPts val="1400"/>
              <a:buChar char="○"/>
              <a:defRPr sz="1867"/>
            </a:lvl8pPr>
            <a:lvl9pPr marL="5486263" lvl="8" indent="-423323" rtl="0">
              <a:spcBef>
                <a:spcPts val="0"/>
              </a:spcBef>
              <a:spcAft>
                <a:spcPts val="0"/>
              </a:spcAft>
              <a:buSzPts val="1400"/>
              <a:buChar char="■"/>
              <a:defRPr sz="1867"/>
            </a:lvl9pPr>
          </a:lstStyle>
          <a:p>
            <a:endParaRPr/>
          </a:p>
        </p:txBody>
      </p:sp>
      <p:sp>
        <p:nvSpPr>
          <p:cNvPr id="13" name="12 Rectángulo"/>
          <p:cNvSpPr/>
          <p:nvPr userDrawn="1"/>
        </p:nvSpPr>
        <p:spPr>
          <a:xfrm>
            <a:off x="0" y="6381771"/>
            <a:ext cx="12192000" cy="476229"/>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solidFill>
                  <a:schemeClr val="bg2">
                    <a:lumMod val="50000"/>
                  </a:schemeClr>
                </a:solidFill>
              </a:rPr>
              <a:t>Antonio Pérez</a:t>
            </a:r>
          </a:p>
        </p:txBody>
      </p:sp>
      <p:sp>
        <p:nvSpPr>
          <p:cNvPr id="14" name="6 Marcador de número de diapositiva"/>
          <p:cNvSpPr>
            <a:spLocks noGrp="1"/>
          </p:cNvSpPr>
          <p:nvPr>
            <p:ph type="sldNum" idx="10"/>
          </p:nvPr>
        </p:nvSpPr>
        <p:spPr>
          <a:xfrm>
            <a:off x="10953784" y="6440000"/>
            <a:ext cx="731600" cy="418000"/>
          </a:xfrm>
          <a:prstGeom prst="rect">
            <a:avLst/>
          </a:prstGeom>
        </p:spPr>
        <p:txBody>
          <a:bodyPr/>
          <a:lstStyle>
            <a:lvl1pPr>
              <a:defRPr>
                <a:solidFill>
                  <a:schemeClr val="bg2">
                    <a:lumMod val="50000"/>
                  </a:schemeClr>
                </a:solidFill>
              </a:defRPr>
            </a:lvl1pPr>
          </a:lstStyle>
          <a:p>
            <a:fld id="{00000000-1234-1234-1234-123412341234}" type="slidenum">
              <a:rPr lang="es-ES" smtClean="0"/>
              <a:pPr/>
              <a:t>‹Nº›</a:t>
            </a:fld>
            <a:endParaRPr lang="es-ES" dirty="0"/>
          </a:p>
        </p:txBody>
      </p:sp>
    </p:spTree>
    <p:extLst>
      <p:ext uri="{BB962C8B-B14F-4D97-AF65-F5344CB8AC3E}">
        <p14:creationId xmlns:p14="http://schemas.microsoft.com/office/powerpoint/2010/main" val="2774192875"/>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ítulo y objetos" type="obj">
  <p:cSld name="Título y objetos">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1097280" y="286604"/>
            <a:ext cx="10058400" cy="1450757"/>
          </a:xfrm>
          <a:prstGeom prst="rect">
            <a:avLst/>
          </a:prstGeom>
          <a:noFill/>
          <a:ln>
            <a:noFill/>
          </a:ln>
        </p:spPr>
        <p:txBody>
          <a:bodyPr spcFirstLastPara="1" wrap="square" lIns="68569" tIns="34275" rIns="68569" bIns="34275" anchor="b" anchorCtr="0">
            <a:noAutofit/>
          </a:bodyPr>
          <a:lstStyle>
            <a:lvl1pPr marR="0" lvl="0" algn="l">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lgn="l">
              <a:lnSpc>
                <a:spcPct val="100000"/>
              </a:lnSpc>
              <a:spcBef>
                <a:spcPts val="0"/>
              </a:spcBef>
              <a:spcAft>
                <a:spcPts val="0"/>
              </a:spcAft>
              <a:buSzPts val="1400"/>
              <a:buNone/>
              <a:defRPr sz="1867"/>
            </a:lvl2pPr>
            <a:lvl3pPr lvl="2" algn="l">
              <a:lnSpc>
                <a:spcPct val="100000"/>
              </a:lnSpc>
              <a:spcBef>
                <a:spcPts val="0"/>
              </a:spcBef>
              <a:spcAft>
                <a:spcPts val="0"/>
              </a:spcAft>
              <a:buSzPts val="1400"/>
              <a:buNone/>
              <a:defRPr sz="1867"/>
            </a:lvl3pPr>
            <a:lvl4pPr lvl="3" algn="l">
              <a:lnSpc>
                <a:spcPct val="100000"/>
              </a:lnSpc>
              <a:spcBef>
                <a:spcPts val="0"/>
              </a:spcBef>
              <a:spcAft>
                <a:spcPts val="0"/>
              </a:spcAft>
              <a:buSzPts val="1400"/>
              <a:buNone/>
              <a:defRPr sz="1867"/>
            </a:lvl4pPr>
            <a:lvl5pPr lvl="4" algn="l">
              <a:lnSpc>
                <a:spcPct val="100000"/>
              </a:lnSpc>
              <a:spcBef>
                <a:spcPts val="0"/>
              </a:spcBef>
              <a:spcAft>
                <a:spcPts val="0"/>
              </a:spcAft>
              <a:buSzPts val="1400"/>
              <a:buNone/>
              <a:defRPr sz="1867"/>
            </a:lvl5pPr>
            <a:lvl6pPr lvl="5" algn="l">
              <a:lnSpc>
                <a:spcPct val="100000"/>
              </a:lnSpc>
              <a:spcBef>
                <a:spcPts val="0"/>
              </a:spcBef>
              <a:spcAft>
                <a:spcPts val="0"/>
              </a:spcAft>
              <a:buSzPts val="1400"/>
              <a:buNone/>
              <a:defRPr sz="1867"/>
            </a:lvl6pPr>
            <a:lvl7pPr lvl="6" algn="l">
              <a:lnSpc>
                <a:spcPct val="100000"/>
              </a:lnSpc>
              <a:spcBef>
                <a:spcPts val="0"/>
              </a:spcBef>
              <a:spcAft>
                <a:spcPts val="0"/>
              </a:spcAft>
              <a:buSzPts val="1400"/>
              <a:buNone/>
              <a:defRPr sz="1867"/>
            </a:lvl7pPr>
            <a:lvl8pPr lvl="7" algn="l">
              <a:lnSpc>
                <a:spcPct val="100000"/>
              </a:lnSpc>
              <a:spcBef>
                <a:spcPts val="0"/>
              </a:spcBef>
              <a:spcAft>
                <a:spcPts val="0"/>
              </a:spcAft>
              <a:buSzPts val="1400"/>
              <a:buNone/>
              <a:defRPr sz="1867"/>
            </a:lvl8pPr>
            <a:lvl9pPr lvl="8" algn="l">
              <a:lnSpc>
                <a:spcPct val="100000"/>
              </a:lnSpc>
              <a:spcBef>
                <a:spcPts val="0"/>
              </a:spcBef>
              <a:spcAft>
                <a:spcPts val="0"/>
              </a:spcAft>
              <a:buSzPts val="1400"/>
              <a:buNone/>
              <a:defRPr sz="1867"/>
            </a:lvl9pPr>
          </a:lstStyle>
          <a:p>
            <a:endParaRPr/>
          </a:p>
        </p:txBody>
      </p:sp>
      <p:sp>
        <p:nvSpPr>
          <p:cNvPr id="29" name="Google Shape;29;p3"/>
          <p:cNvSpPr txBox="1">
            <a:spLocks noGrp="1"/>
          </p:cNvSpPr>
          <p:nvPr>
            <p:ph type="body" idx="1"/>
          </p:nvPr>
        </p:nvSpPr>
        <p:spPr>
          <a:xfrm>
            <a:off x="1097280" y="1845735"/>
            <a:ext cx="10058400" cy="4023360"/>
          </a:xfrm>
          <a:prstGeom prst="rect">
            <a:avLst/>
          </a:prstGeom>
          <a:noFill/>
          <a:ln>
            <a:noFill/>
          </a:ln>
        </p:spPr>
        <p:txBody>
          <a:bodyPr spcFirstLastPara="1" wrap="square" lIns="0" tIns="34275" rIns="0" bIns="34275" anchor="t" anchorCtr="0">
            <a:noAutofit/>
          </a:bodyPr>
          <a:lstStyle>
            <a:lvl1pPr marL="457189" marR="0" lvl="0" indent="-355591" algn="l">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377" marR="0" lvl="1" indent="-342891" algn="l">
              <a:lnSpc>
                <a:spcPct val="90000"/>
              </a:lnSpc>
              <a:spcBef>
                <a:spcPts val="200"/>
              </a:spcBef>
              <a:spcAft>
                <a:spcPts val="0"/>
              </a:spcAft>
              <a:buClr>
                <a:schemeClr val="accent1"/>
              </a:buClr>
              <a:buSzPts val="1800"/>
              <a:buFont typeface="Calibri"/>
              <a:buChar char="◦"/>
              <a:defRPr sz="1867" b="0" i="0" u="none" strike="noStrike" cap="none">
                <a:solidFill>
                  <a:srgbClr val="3F3F3F"/>
                </a:solidFill>
                <a:latin typeface="Calibri"/>
                <a:ea typeface="Calibri"/>
                <a:cs typeface="Calibri"/>
                <a:sym typeface="Calibri"/>
              </a:defRPr>
            </a:lvl2pPr>
            <a:lvl3pPr marL="1371566" marR="0" lvl="2" indent="-317492" algn="l">
              <a:lnSpc>
                <a:spcPct val="90000"/>
              </a:lnSpc>
              <a:spcBef>
                <a:spcPts val="400"/>
              </a:spcBef>
              <a:spcAft>
                <a:spcPts val="0"/>
              </a:spcAft>
              <a:buClr>
                <a:schemeClr val="accent1"/>
              </a:buClr>
              <a:buSzPts val="1400"/>
              <a:buFont typeface="Calibri"/>
              <a:buChar char="◦"/>
              <a:defRPr sz="1467" b="0" i="0" u="none" strike="noStrike" cap="none">
                <a:solidFill>
                  <a:srgbClr val="3F3F3F"/>
                </a:solidFill>
                <a:latin typeface="Calibri"/>
                <a:ea typeface="Calibri"/>
                <a:cs typeface="Calibri"/>
                <a:sym typeface="Calibri"/>
              </a:defRPr>
            </a:lvl3pPr>
            <a:lvl4pPr marL="1828754" marR="0" lvl="3" indent="-317492" algn="l">
              <a:lnSpc>
                <a:spcPct val="90000"/>
              </a:lnSpc>
              <a:spcBef>
                <a:spcPts val="400"/>
              </a:spcBef>
              <a:spcAft>
                <a:spcPts val="0"/>
              </a:spcAft>
              <a:buClr>
                <a:schemeClr val="accent1"/>
              </a:buClr>
              <a:buSzPts val="1400"/>
              <a:buFont typeface="Calibri"/>
              <a:buChar char="◦"/>
              <a:defRPr sz="1467" b="0" i="0" u="none" strike="noStrike" cap="none">
                <a:solidFill>
                  <a:srgbClr val="3F3F3F"/>
                </a:solidFill>
                <a:latin typeface="Calibri"/>
                <a:ea typeface="Calibri"/>
                <a:cs typeface="Calibri"/>
                <a:sym typeface="Calibri"/>
              </a:defRPr>
            </a:lvl4pPr>
            <a:lvl5pPr marL="2285943" marR="0" lvl="4" indent="-317492" algn="l">
              <a:lnSpc>
                <a:spcPct val="90000"/>
              </a:lnSpc>
              <a:spcBef>
                <a:spcPts val="400"/>
              </a:spcBef>
              <a:spcAft>
                <a:spcPts val="0"/>
              </a:spcAft>
              <a:buClr>
                <a:schemeClr val="accent1"/>
              </a:buClr>
              <a:buSzPts val="1400"/>
              <a:buFont typeface="Calibri"/>
              <a:buChar char="◦"/>
              <a:defRPr sz="1467" b="0" i="0" u="none" strike="noStrike" cap="none">
                <a:solidFill>
                  <a:srgbClr val="3F3F3F"/>
                </a:solidFill>
                <a:latin typeface="Calibri"/>
                <a:ea typeface="Calibri"/>
                <a:cs typeface="Calibri"/>
                <a:sym typeface="Calibri"/>
              </a:defRPr>
            </a:lvl5pPr>
            <a:lvl6pPr marL="2743131" marR="0" lvl="5" indent="-317492" algn="l">
              <a:lnSpc>
                <a:spcPct val="90000"/>
              </a:lnSpc>
              <a:spcBef>
                <a:spcPts val="400"/>
              </a:spcBef>
              <a:spcAft>
                <a:spcPts val="0"/>
              </a:spcAft>
              <a:buClr>
                <a:schemeClr val="accent1"/>
              </a:buClr>
              <a:buSzPts val="1400"/>
              <a:buFont typeface="Calibri"/>
              <a:buChar char="◦"/>
              <a:defRPr sz="1467" b="0" i="0" u="none" strike="noStrike" cap="none">
                <a:solidFill>
                  <a:srgbClr val="3F3F3F"/>
                </a:solidFill>
                <a:latin typeface="Calibri"/>
                <a:ea typeface="Calibri"/>
                <a:cs typeface="Calibri"/>
                <a:sym typeface="Calibri"/>
              </a:defRPr>
            </a:lvl6pPr>
            <a:lvl7pPr marL="3200320" marR="0" lvl="6" indent="-317492" algn="l">
              <a:lnSpc>
                <a:spcPct val="90000"/>
              </a:lnSpc>
              <a:spcBef>
                <a:spcPts val="400"/>
              </a:spcBef>
              <a:spcAft>
                <a:spcPts val="0"/>
              </a:spcAft>
              <a:buClr>
                <a:schemeClr val="accent1"/>
              </a:buClr>
              <a:buSzPts val="1400"/>
              <a:buFont typeface="Calibri"/>
              <a:buChar char="◦"/>
              <a:defRPr sz="1467" b="0" i="0" u="none" strike="noStrike" cap="none">
                <a:solidFill>
                  <a:srgbClr val="3F3F3F"/>
                </a:solidFill>
                <a:latin typeface="Calibri"/>
                <a:ea typeface="Calibri"/>
                <a:cs typeface="Calibri"/>
                <a:sym typeface="Calibri"/>
              </a:defRPr>
            </a:lvl7pPr>
            <a:lvl8pPr marL="3657509" marR="0" lvl="7" indent="-317492" algn="l">
              <a:lnSpc>
                <a:spcPct val="90000"/>
              </a:lnSpc>
              <a:spcBef>
                <a:spcPts val="400"/>
              </a:spcBef>
              <a:spcAft>
                <a:spcPts val="0"/>
              </a:spcAft>
              <a:buClr>
                <a:schemeClr val="accent1"/>
              </a:buClr>
              <a:buSzPts val="1400"/>
              <a:buFont typeface="Calibri"/>
              <a:buChar char="◦"/>
              <a:defRPr sz="1467" b="0" i="0" u="none" strike="noStrike" cap="none">
                <a:solidFill>
                  <a:srgbClr val="3F3F3F"/>
                </a:solidFill>
                <a:latin typeface="Calibri"/>
                <a:ea typeface="Calibri"/>
                <a:cs typeface="Calibri"/>
                <a:sym typeface="Calibri"/>
              </a:defRPr>
            </a:lvl8pPr>
            <a:lvl9pPr marL="4114697" marR="0" lvl="8" indent="-317492" algn="l">
              <a:lnSpc>
                <a:spcPct val="90000"/>
              </a:lnSpc>
              <a:spcBef>
                <a:spcPts val="400"/>
              </a:spcBef>
              <a:spcAft>
                <a:spcPts val="400"/>
              </a:spcAft>
              <a:buClr>
                <a:schemeClr val="accent1"/>
              </a:buClr>
              <a:buSzPts val="1400"/>
              <a:buFont typeface="Calibri"/>
              <a:buChar char="◦"/>
              <a:defRPr sz="1467" b="0" i="0" u="none" strike="noStrike" cap="none">
                <a:solidFill>
                  <a:srgbClr val="3F3F3F"/>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2990952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FE1DBE-2548-06C7-1918-C68404D744BD}"/>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6E8592AD-6DD2-F9B8-1C02-6520FFC7AC0E}"/>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198ED93-FE29-9590-3C18-AD1CF624748F}"/>
              </a:ext>
            </a:extLst>
          </p:cNvPr>
          <p:cNvSpPr>
            <a:spLocks noGrp="1"/>
          </p:cNvSpPr>
          <p:nvPr>
            <p:ph type="dt" sz="half" idx="10"/>
          </p:nvPr>
        </p:nvSpPr>
        <p:spPr/>
        <p:txBody>
          <a:bodyPr/>
          <a:lstStyle/>
          <a:p>
            <a:fld id="{89165CDA-D9D6-453F-B7AF-8F19983FC339}" type="datetimeFigureOut">
              <a:rPr lang="es-ES" smtClean="0"/>
              <a:t>23/10/2024</a:t>
            </a:fld>
            <a:endParaRPr lang="es-ES"/>
          </a:p>
        </p:txBody>
      </p:sp>
      <p:sp>
        <p:nvSpPr>
          <p:cNvPr id="5" name="Marcador de pie de página 4">
            <a:extLst>
              <a:ext uri="{FF2B5EF4-FFF2-40B4-BE49-F238E27FC236}">
                <a16:creationId xmlns:a16="http://schemas.microsoft.com/office/drawing/2014/main" id="{500E0A74-B8BE-846C-BDF0-A15DE92E58E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FDB4BE2-7DE5-F6E5-8C79-7AC1116CCEC3}"/>
              </a:ext>
            </a:extLst>
          </p:cNvPr>
          <p:cNvSpPr>
            <a:spLocks noGrp="1"/>
          </p:cNvSpPr>
          <p:nvPr>
            <p:ph type="sldNum" sz="quarter" idx="12"/>
          </p:nvPr>
        </p:nvSpPr>
        <p:spPr/>
        <p:txBody>
          <a:bodyPr/>
          <a:lstStyle/>
          <a:p>
            <a:fld id="{FF1218F4-E4BE-44B7-B7E5-CDD289D3C9A7}" type="slidenum">
              <a:rPr lang="es-ES" smtClean="0"/>
              <a:t>‹Nº›</a:t>
            </a:fld>
            <a:endParaRPr lang="es-ES"/>
          </a:p>
        </p:txBody>
      </p:sp>
    </p:spTree>
    <p:extLst>
      <p:ext uri="{BB962C8B-B14F-4D97-AF65-F5344CB8AC3E}">
        <p14:creationId xmlns:p14="http://schemas.microsoft.com/office/powerpoint/2010/main" val="1450030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880FD0-18E4-93CE-8903-7E475652F44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EC0BA680-83C0-7AF8-3EBF-2C39068514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9E624A15-85C9-4849-839C-898637568D6B}"/>
              </a:ext>
            </a:extLst>
          </p:cNvPr>
          <p:cNvSpPr>
            <a:spLocks noGrp="1"/>
          </p:cNvSpPr>
          <p:nvPr>
            <p:ph type="dt" sz="half" idx="10"/>
          </p:nvPr>
        </p:nvSpPr>
        <p:spPr/>
        <p:txBody>
          <a:bodyPr/>
          <a:lstStyle/>
          <a:p>
            <a:fld id="{89165CDA-D9D6-453F-B7AF-8F19983FC339}" type="datetimeFigureOut">
              <a:rPr lang="es-ES" smtClean="0"/>
              <a:t>23/10/2024</a:t>
            </a:fld>
            <a:endParaRPr lang="es-ES"/>
          </a:p>
        </p:txBody>
      </p:sp>
      <p:sp>
        <p:nvSpPr>
          <p:cNvPr id="5" name="Marcador de pie de página 4">
            <a:extLst>
              <a:ext uri="{FF2B5EF4-FFF2-40B4-BE49-F238E27FC236}">
                <a16:creationId xmlns:a16="http://schemas.microsoft.com/office/drawing/2014/main" id="{27CDF747-FC01-6DD2-2362-13704696881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B64EDE6-9280-ADFD-96E0-54CB9159C82F}"/>
              </a:ext>
            </a:extLst>
          </p:cNvPr>
          <p:cNvSpPr>
            <a:spLocks noGrp="1"/>
          </p:cNvSpPr>
          <p:nvPr>
            <p:ph type="sldNum" sz="quarter" idx="12"/>
          </p:nvPr>
        </p:nvSpPr>
        <p:spPr/>
        <p:txBody>
          <a:bodyPr/>
          <a:lstStyle/>
          <a:p>
            <a:fld id="{FF1218F4-E4BE-44B7-B7E5-CDD289D3C9A7}" type="slidenum">
              <a:rPr lang="es-ES" smtClean="0"/>
              <a:t>‹Nº›</a:t>
            </a:fld>
            <a:endParaRPr lang="es-ES"/>
          </a:p>
        </p:txBody>
      </p:sp>
    </p:spTree>
    <p:extLst>
      <p:ext uri="{BB962C8B-B14F-4D97-AF65-F5344CB8AC3E}">
        <p14:creationId xmlns:p14="http://schemas.microsoft.com/office/powerpoint/2010/main" val="2172306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52D53D-5BA1-EDAC-88F3-B76857172964}"/>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6471A2F6-F24C-40B1-549B-48EF54D2CFC1}"/>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8A54506E-AB9A-B6B6-D549-41ACD15811F5}"/>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CE21FDAF-0691-9CFF-1428-6476EB4233A7}"/>
              </a:ext>
            </a:extLst>
          </p:cNvPr>
          <p:cNvSpPr>
            <a:spLocks noGrp="1"/>
          </p:cNvSpPr>
          <p:nvPr>
            <p:ph type="dt" sz="half" idx="10"/>
          </p:nvPr>
        </p:nvSpPr>
        <p:spPr/>
        <p:txBody>
          <a:bodyPr/>
          <a:lstStyle/>
          <a:p>
            <a:fld id="{89165CDA-D9D6-453F-B7AF-8F19983FC339}" type="datetimeFigureOut">
              <a:rPr lang="es-ES" smtClean="0"/>
              <a:t>23/10/2024</a:t>
            </a:fld>
            <a:endParaRPr lang="es-ES"/>
          </a:p>
        </p:txBody>
      </p:sp>
      <p:sp>
        <p:nvSpPr>
          <p:cNvPr id="6" name="Marcador de pie de página 5">
            <a:extLst>
              <a:ext uri="{FF2B5EF4-FFF2-40B4-BE49-F238E27FC236}">
                <a16:creationId xmlns:a16="http://schemas.microsoft.com/office/drawing/2014/main" id="{0AA3AF22-0362-BDCF-948C-C4EFDF952B00}"/>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CA302C16-364A-5EEB-02E0-5ADBCA08B5F5}"/>
              </a:ext>
            </a:extLst>
          </p:cNvPr>
          <p:cNvSpPr>
            <a:spLocks noGrp="1"/>
          </p:cNvSpPr>
          <p:nvPr>
            <p:ph type="sldNum" sz="quarter" idx="12"/>
          </p:nvPr>
        </p:nvSpPr>
        <p:spPr/>
        <p:txBody>
          <a:bodyPr/>
          <a:lstStyle/>
          <a:p>
            <a:fld id="{FF1218F4-E4BE-44B7-B7E5-CDD289D3C9A7}" type="slidenum">
              <a:rPr lang="es-ES" smtClean="0"/>
              <a:t>‹Nº›</a:t>
            </a:fld>
            <a:endParaRPr lang="es-ES"/>
          </a:p>
        </p:txBody>
      </p:sp>
    </p:spTree>
    <p:extLst>
      <p:ext uri="{BB962C8B-B14F-4D97-AF65-F5344CB8AC3E}">
        <p14:creationId xmlns:p14="http://schemas.microsoft.com/office/powerpoint/2010/main" val="70360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4043DF-5AEE-E1D1-36C1-EA4A117BD852}"/>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629EBE53-BCD8-E01E-602A-D2EF730618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F4061064-6200-B9BF-FD15-6027C70F63E5}"/>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4640C5BA-7492-F80C-EDC7-FC28F92904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660EE17B-E85A-892C-9527-B6D86E9D36F2}"/>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8AA78BD9-8D0F-1DB2-9177-1A220D7C86F5}"/>
              </a:ext>
            </a:extLst>
          </p:cNvPr>
          <p:cNvSpPr>
            <a:spLocks noGrp="1"/>
          </p:cNvSpPr>
          <p:nvPr>
            <p:ph type="dt" sz="half" idx="10"/>
          </p:nvPr>
        </p:nvSpPr>
        <p:spPr/>
        <p:txBody>
          <a:bodyPr/>
          <a:lstStyle/>
          <a:p>
            <a:fld id="{89165CDA-D9D6-453F-B7AF-8F19983FC339}" type="datetimeFigureOut">
              <a:rPr lang="es-ES" smtClean="0"/>
              <a:t>23/10/2024</a:t>
            </a:fld>
            <a:endParaRPr lang="es-ES"/>
          </a:p>
        </p:txBody>
      </p:sp>
      <p:sp>
        <p:nvSpPr>
          <p:cNvPr id="8" name="Marcador de pie de página 7">
            <a:extLst>
              <a:ext uri="{FF2B5EF4-FFF2-40B4-BE49-F238E27FC236}">
                <a16:creationId xmlns:a16="http://schemas.microsoft.com/office/drawing/2014/main" id="{5E1EBBB7-8655-AE82-7961-609A54542AEB}"/>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B58AD3BB-BF6D-FB73-F3DB-FF227769168D}"/>
              </a:ext>
            </a:extLst>
          </p:cNvPr>
          <p:cNvSpPr>
            <a:spLocks noGrp="1"/>
          </p:cNvSpPr>
          <p:nvPr>
            <p:ph type="sldNum" sz="quarter" idx="12"/>
          </p:nvPr>
        </p:nvSpPr>
        <p:spPr/>
        <p:txBody>
          <a:bodyPr/>
          <a:lstStyle/>
          <a:p>
            <a:fld id="{FF1218F4-E4BE-44B7-B7E5-CDD289D3C9A7}" type="slidenum">
              <a:rPr lang="es-ES" smtClean="0"/>
              <a:t>‹Nº›</a:t>
            </a:fld>
            <a:endParaRPr lang="es-ES"/>
          </a:p>
        </p:txBody>
      </p:sp>
    </p:spTree>
    <p:extLst>
      <p:ext uri="{BB962C8B-B14F-4D97-AF65-F5344CB8AC3E}">
        <p14:creationId xmlns:p14="http://schemas.microsoft.com/office/powerpoint/2010/main" val="1204329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26BDC3-8F11-BB3D-F49A-6A3916E4B484}"/>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5195ED4F-1168-6129-D58D-08AEC75C49F9}"/>
              </a:ext>
            </a:extLst>
          </p:cNvPr>
          <p:cNvSpPr>
            <a:spLocks noGrp="1"/>
          </p:cNvSpPr>
          <p:nvPr>
            <p:ph type="dt" sz="half" idx="10"/>
          </p:nvPr>
        </p:nvSpPr>
        <p:spPr/>
        <p:txBody>
          <a:bodyPr/>
          <a:lstStyle/>
          <a:p>
            <a:fld id="{89165CDA-D9D6-453F-B7AF-8F19983FC339}" type="datetimeFigureOut">
              <a:rPr lang="es-ES" smtClean="0"/>
              <a:t>23/10/2024</a:t>
            </a:fld>
            <a:endParaRPr lang="es-ES"/>
          </a:p>
        </p:txBody>
      </p:sp>
      <p:sp>
        <p:nvSpPr>
          <p:cNvPr id="4" name="Marcador de pie de página 3">
            <a:extLst>
              <a:ext uri="{FF2B5EF4-FFF2-40B4-BE49-F238E27FC236}">
                <a16:creationId xmlns:a16="http://schemas.microsoft.com/office/drawing/2014/main" id="{9BB37274-68CE-5498-32F7-0DAE63ECE615}"/>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CE9CE1E3-550A-9244-5CBC-BBC0A660380A}"/>
              </a:ext>
            </a:extLst>
          </p:cNvPr>
          <p:cNvSpPr>
            <a:spLocks noGrp="1"/>
          </p:cNvSpPr>
          <p:nvPr>
            <p:ph type="sldNum" sz="quarter" idx="12"/>
          </p:nvPr>
        </p:nvSpPr>
        <p:spPr/>
        <p:txBody>
          <a:bodyPr/>
          <a:lstStyle/>
          <a:p>
            <a:fld id="{FF1218F4-E4BE-44B7-B7E5-CDD289D3C9A7}" type="slidenum">
              <a:rPr lang="es-ES" smtClean="0"/>
              <a:t>‹Nº›</a:t>
            </a:fld>
            <a:endParaRPr lang="es-ES"/>
          </a:p>
        </p:txBody>
      </p:sp>
    </p:spTree>
    <p:extLst>
      <p:ext uri="{BB962C8B-B14F-4D97-AF65-F5344CB8AC3E}">
        <p14:creationId xmlns:p14="http://schemas.microsoft.com/office/powerpoint/2010/main" val="1170731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7CF455C-80A3-3DB1-3900-DC6A555BEECD}"/>
              </a:ext>
            </a:extLst>
          </p:cNvPr>
          <p:cNvSpPr>
            <a:spLocks noGrp="1"/>
          </p:cNvSpPr>
          <p:nvPr>
            <p:ph type="dt" sz="half" idx="10"/>
          </p:nvPr>
        </p:nvSpPr>
        <p:spPr/>
        <p:txBody>
          <a:bodyPr/>
          <a:lstStyle/>
          <a:p>
            <a:fld id="{89165CDA-D9D6-453F-B7AF-8F19983FC339}" type="datetimeFigureOut">
              <a:rPr lang="es-ES" smtClean="0"/>
              <a:t>23/10/2024</a:t>
            </a:fld>
            <a:endParaRPr lang="es-ES"/>
          </a:p>
        </p:txBody>
      </p:sp>
      <p:sp>
        <p:nvSpPr>
          <p:cNvPr id="3" name="Marcador de pie de página 2">
            <a:extLst>
              <a:ext uri="{FF2B5EF4-FFF2-40B4-BE49-F238E27FC236}">
                <a16:creationId xmlns:a16="http://schemas.microsoft.com/office/drawing/2014/main" id="{867839EA-C985-639E-2F81-2C52729F0ECD}"/>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ECF4B4B2-B6BE-83D6-69BA-771DDA056885}"/>
              </a:ext>
            </a:extLst>
          </p:cNvPr>
          <p:cNvSpPr>
            <a:spLocks noGrp="1"/>
          </p:cNvSpPr>
          <p:nvPr>
            <p:ph type="sldNum" sz="quarter" idx="12"/>
          </p:nvPr>
        </p:nvSpPr>
        <p:spPr/>
        <p:txBody>
          <a:bodyPr/>
          <a:lstStyle/>
          <a:p>
            <a:fld id="{FF1218F4-E4BE-44B7-B7E5-CDD289D3C9A7}" type="slidenum">
              <a:rPr lang="es-ES" smtClean="0"/>
              <a:t>‹Nº›</a:t>
            </a:fld>
            <a:endParaRPr lang="es-ES"/>
          </a:p>
        </p:txBody>
      </p:sp>
    </p:spTree>
    <p:extLst>
      <p:ext uri="{BB962C8B-B14F-4D97-AF65-F5344CB8AC3E}">
        <p14:creationId xmlns:p14="http://schemas.microsoft.com/office/powerpoint/2010/main" val="533634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D7A1BA-E8FB-F80F-79B0-BE9853121CB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2ED14A2-9D5A-8CD5-A767-208559AFDB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F12D80AB-BB3F-5663-AD92-3300FDEF4F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55B1E61-0221-C382-5FB5-C6891920F019}"/>
              </a:ext>
            </a:extLst>
          </p:cNvPr>
          <p:cNvSpPr>
            <a:spLocks noGrp="1"/>
          </p:cNvSpPr>
          <p:nvPr>
            <p:ph type="dt" sz="half" idx="10"/>
          </p:nvPr>
        </p:nvSpPr>
        <p:spPr/>
        <p:txBody>
          <a:bodyPr/>
          <a:lstStyle/>
          <a:p>
            <a:fld id="{89165CDA-D9D6-453F-B7AF-8F19983FC339}" type="datetimeFigureOut">
              <a:rPr lang="es-ES" smtClean="0"/>
              <a:t>23/10/2024</a:t>
            </a:fld>
            <a:endParaRPr lang="es-ES"/>
          </a:p>
        </p:txBody>
      </p:sp>
      <p:sp>
        <p:nvSpPr>
          <p:cNvPr id="6" name="Marcador de pie de página 5">
            <a:extLst>
              <a:ext uri="{FF2B5EF4-FFF2-40B4-BE49-F238E27FC236}">
                <a16:creationId xmlns:a16="http://schemas.microsoft.com/office/drawing/2014/main" id="{CFED8165-1A48-2165-E5A5-B977D554E840}"/>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AC9A1748-0288-8ABB-D910-639FCDABC064}"/>
              </a:ext>
            </a:extLst>
          </p:cNvPr>
          <p:cNvSpPr>
            <a:spLocks noGrp="1"/>
          </p:cNvSpPr>
          <p:nvPr>
            <p:ph type="sldNum" sz="quarter" idx="12"/>
          </p:nvPr>
        </p:nvSpPr>
        <p:spPr/>
        <p:txBody>
          <a:bodyPr/>
          <a:lstStyle/>
          <a:p>
            <a:fld id="{FF1218F4-E4BE-44B7-B7E5-CDD289D3C9A7}" type="slidenum">
              <a:rPr lang="es-ES" smtClean="0"/>
              <a:t>‹Nº›</a:t>
            </a:fld>
            <a:endParaRPr lang="es-ES"/>
          </a:p>
        </p:txBody>
      </p:sp>
    </p:spTree>
    <p:extLst>
      <p:ext uri="{BB962C8B-B14F-4D97-AF65-F5344CB8AC3E}">
        <p14:creationId xmlns:p14="http://schemas.microsoft.com/office/powerpoint/2010/main" val="2820630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D8C7AF-190D-4FC3-06DF-0509DC19B4A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99292182-BDEB-99CF-2CF5-C297EAE33D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9B53EFA3-AA3A-AE3D-DBA3-101E564024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AE4ADEB-4FCF-016F-101E-4EAD26FEE850}"/>
              </a:ext>
            </a:extLst>
          </p:cNvPr>
          <p:cNvSpPr>
            <a:spLocks noGrp="1"/>
          </p:cNvSpPr>
          <p:nvPr>
            <p:ph type="dt" sz="half" idx="10"/>
          </p:nvPr>
        </p:nvSpPr>
        <p:spPr/>
        <p:txBody>
          <a:bodyPr/>
          <a:lstStyle/>
          <a:p>
            <a:fld id="{89165CDA-D9D6-453F-B7AF-8F19983FC339}" type="datetimeFigureOut">
              <a:rPr lang="es-ES" smtClean="0"/>
              <a:t>23/10/2024</a:t>
            </a:fld>
            <a:endParaRPr lang="es-ES"/>
          </a:p>
        </p:txBody>
      </p:sp>
      <p:sp>
        <p:nvSpPr>
          <p:cNvPr id="6" name="Marcador de pie de página 5">
            <a:extLst>
              <a:ext uri="{FF2B5EF4-FFF2-40B4-BE49-F238E27FC236}">
                <a16:creationId xmlns:a16="http://schemas.microsoft.com/office/drawing/2014/main" id="{9B18F17B-27E5-4D9A-C424-68266B386519}"/>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334C523A-BD38-87F6-75B4-326AD6E95674}"/>
              </a:ext>
            </a:extLst>
          </p:cNvPr>
          <p:cNvSpPr>
            <a:spLocks noGrp="1"/>
          </p:cNvSpPr>
          <p:nvPr>
            <p:ph type="sldNum" sz="quarter" idx="12"/>
          </p:nvPr>
        </p:nvSpPr>
        <p:spPr/>
        <p:txBody>
          <a:bodyPr/>
          <a:lstStyle/>
          <a:p>
            <a:fld id="{FF1218F4-E4BE-44B7-B7E5-CDD289D3C9A7}" type="slidenum">
              <a:rPr lang="es-ES" smtClean="0"/>
              <a:t>‹Nº›</a:t>
            </a:fld>
            <a:endParaRPr lang="es-ES"/>
          </a:p>
        </p:txBody>
      </p:sp>
    </p:spTree>
    <p:extLst>
      <p:ext uri="{BB962C8B-B14F-4D97-AF65-F5344CB8AC3E}">
        <p14:creationId xmlns:p14="http://schemas.microsoft.com/office/powerpoint/2010/main" val="1692452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508F183-D711-8F6D-13E6-4ECF8F51D5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758C1FC2-7273-9492-8468-CB2895E8E8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1803E39-50D0-B0FF-0B90-E1AA7BE1E7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165CDA-D9D6-453F-B7AF-8F19983FC339}" type="datetimeFigureOut">
              <a:rPr lang="es-ES" smtClean="0"/>
              <a:t>23/10/2024</a:t>
            </a:fld>
            <a:endParaRPr lang="es-ES"/>
          </a:p>
        </p:txBody>
      </p:sp>
      <p:sp>
        <p:nvSpPr>
          <p:cNvPr id="5" name="Marcador de pie de página 4">
            <a:extLst>
              <a:ext uri="{FF2B5EF4-FFF2-40B4-BE49-F238E27FC236}">
                <a16:creationId xmlns:a16="http://schemas.microsoft.com/office/drawing/2014/main" id="{E933E5A6-8A3E-25DA-B2F6-2C503770D8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183CEB3F-DED8-A559-0D72-4B683F0DB6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1218F4-E4BE-44B7-B7E5-CDD289D3C9A7}" type="slidenum">
              <a:rPr lang="es-ES" smtClean="0"/>
              <a:t>‹Nº›</a:t>
            </a:fld>
            <a:endParaRPr lang="es-ES"/>
          </a:p>
        </p:txBody>
      </p:sp>
    </p:spTree>
    <p:extLst>
      <p:ext uri="{BB962C8B-B14F-4D97-AF65-F5344CB8AC3E}">
        <p14:creationId xmlns:p14="http://schemas.microsoft.com/office/powerpoint/2010/main" val="3771213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91600" y="477851"/>
            <a:ext cx="8616800" cy="11432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1191600" y="1831451"/>
            <a:ext cx="8616800" cy="47364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marL="914400" lvl="1"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marL="1371600" lvl="2"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marL="1828800" lvl="3"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marL="2286000" lvl="4"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marL="2743200" lvl="5"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marL="3200400" lvl="6"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marL="3657600" lvl="7"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marL="4114800" lvl="8"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a:endParaRPr/>
          </a:p>
        </p:txBody>
      </p:sp>
      <p:sp>
        <p:nvSpPr>
          <p:cNvPr id="5" name="4 Rectángulo"/>
          <p:cNvSpPr/>
          <p:nvPr userDrawn="1"/>
        </p:nvSpPr>
        <p:spPr>
          <a:xfrm>
            <a:off x="0" y="6381771"/>
            <a:ext cx="12192000" cy="476229"/>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solidFill>
                  <a:schemeClr val="bg2">
                    <a:lumMod val="50000"/>
                  </a:schemeClr>
                </a:solidFill>
              </a:rPr>
              <a:t>Antonio Pérez</a:t>
            </a:r>
          </a:p>
        </p:txBody>
      </p:sp>
      <p:sp>
        <p:nvSpPr>
          <p:cNvPr id="9" name="6 Marcador de número de diapositiva"/>
          <p:cNvSpPr txBox="1">
            <a:spLocks/>
          </p:cNvSpPr>
          <p:nvPr userDrawn="1"/>
        </p:nvSpPr>
        <p:spPr>
          <a:xfrm>
            <a:off x="10953784" y="6440000"/>
            <a:ext cx="731600" cy="418000"/>
          </a:xfrm>
          <a:prstGeom prst="rect">
            <a:avLst/>
          </a:prstGeom>
        </p:spPr>
        <p:txBody>
          <a:bodyPr/>
          <a:lstStyle>
            <a:lvl1pPr>
              <a:defRPr>
                <a:solidFill>
                  <a:schemeClr val="bg2">
                    <a:lumMod val="50000"/>
                  </a:schemeClr>
                </a:solidFill>
              </a:defRPr>
            </a:lvl1p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s-ES" sz="1867" b="0" i="0" u="none" strike="noStrike" kern="0" cap="none" spc="0" normalizeH="0" baseline="0" noProof="0" smtClean="0">
                <a:ln>
                  <a:noFill/>
                </a:ln>
                <a:solidFill>
                  <a:schemeClr val="bg2">
                    <a:lumMod val="50000"/>
                  </a:schemeClr>
                </a:solidFill>
                <a:effectLst/>
                <a:uLnTx/>
                <a:uFillTx/>
                <a:latin typeface="Arial"/>
                <a:ea typeface="Arial"/>
                <a:cs typeface="Arial"/>
                <a:sym typeface="Arial"/>
              </a:rPr>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t>‹Nº›</a:t>
            </a:fld>
            <a:endParaRPr kumimoji="0" lang="es-ES" sz="1867" b="0" i="0" u="none" strike="noStrike" kern="0" cap="none" spc="0" normalizeH="0" baseline="0" noProof="0" dirty="0">
              <a:ln>
                <a:noFill/>
              </a:ln>
              <a:solidFill>
                <a:schemeClr val="bg2">
                  <a:lumMod val="50000"/>
                </a:schemeClr>
              </a:solidFill>
              <a:effectLst/>
              <a:uLnTx/>
              <a:uFillTx/>
              <a:latin typeface="Arial"/>
              <a:ea typeface="Arial"/>
              <a:cs typeface="Arial"/>
              <a:sym typeface="Arial"/>
            </a:endParaRPr>
          </a:p>
        </p:txBody>
      </p:sp>
    </p:spTree>
    <p:extLst>
      <p:ext uri="{BB962C8B-B14F-4D97-AF65-F5344CB8AC3E}">
        <p14:creationId xmlns:p14="http://schemas.microsoft.com/office/powerpoint/2010/main" val="1386412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6.xml"/><Relationship Id="rId4" Type="http://schemas.openxmlformats.org/officeDocument/2006/relationships/hyperlink" Target="https://creativecommons.org/licenses/by-nc-nd/4.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2"/>
          <p:cNvSpPr txBox="1">
            <a:spLocks noGrp="1"/>
          </p:cNvSpPr>
          <p:nvPr>
            <p:ph type="ctrTitle"/>
          </p:nvPr>
        </p:nvSpPr>
        <p:spPr>
          <a:xfrm>
            <a:off x="380960" y="3683633"/>
            <a:ext cx="11475680" cy="1546400"/>
          </a:xfrm>
          <a:prstGeom prst="rect">
            <a:avLst/>
          </a:prstGeom>
        </p:spPr>
        <p:txBody>
          <a:bodyPr spcFirstLastPara="1" wrap="square" lIns="121900" tIns="121900" rIns="121900" bIns="121900" anchor="t" anchorCtr="0">
            <a:noAutofit/>
          </a:bodyPr>
          <a:lstStyle/>
          <a:p>
            <a:pPr lvl="0"/>
            <a:r>
              <a:rPr lang="es-ES" sz="3733" dirty="0"/>
              <a:t>Como subir fotos, imágenes y otros archivos a un servidor web</a:t>
            </a:r>
            <a:endParaRPr sz="2667" dirty="0"/>
          </a:p>
        </p:txBody>
      </p:sp>
      <p:sp>
        <p:nvSpPr>
          <p:cNvPr id="3" name="2 Rectángulo"/>
          <p:cNvSpPr/>
          <p:nvPr/>
        </p:nvSpPr>
        <p:spPr>
          <a:xfrm>
            <a:off x="143339" y="5541235"/>
            <a:ext cx="6096000" cy="424732"/>
          </a:xfrm>
          <a:prstGeom prst="rect">
            <a:avLst/>
          </a:prstGeom>
        </p:spPr>
        <p:txBody>
          <a:bodyPr>
            <a:spAutoFit/>
          </a:bodyPr>
          <a:lstStyle/>
          <a:p>
            <a:pPr>
              <a:lnSpc>
                <a:spcPct val="90000"/>
              </a:lnSpc>
              <a:spcBef>
                <a:spcPts val="1867"/>
              </a:spcBef>
              <a:buClr>
                <a:schemeClr val="accent1"/>
              </a:buClr>
              <a:buSzPts val="2400"/>
            </a:pPr>
            <a:r>
              <a:rPr lang="es-ES" sz="2400" dirty="0">
                <a:solidFill>
                  <a:schemeClr val="dk2"/>
                </a:solidFill>
                <a:latin typeface="Calibri"/>
                <a:ea typeface="Calibri"/>
                <a:cs typeface="Calibri"/>
                <a:sym typeface="Calibri"/>
              </a:rPr>
              <a:t>CURSO 2022-2023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143339" y="1060800"/>
            <a:ext cx="11329259" cy="4736400"/>
          </a:xfrm>
        </p:spPr>
        <p:txBody>
          <a:bodyPr/>
          <a:lstStyle/>
          <a:p>
            <a:pPr marL="152396" indent="0">
              <a:buNone/>
            </a:pPr>
            <a:endParaRPr lang="es-ES" dirty="0">
              <a:latin typeface="Calibri" panose="020F0502020204030204" pitchFamily="34" charset="0"/>
              <a:cs typeface="Calibri" panose="020F0502020204030204" pitchFamily="34" charset="0"/>
            </a:endParaRPr>
          </a:p>
          <a:p>
            <a:pPr marL="152396" indent="0">
              <a:buNone/>
            </a:pPr>
            <a:r>
              <a:rPr lang="es-ES" dirty="0">
                <a:latin typeface="Calibri" panose="020F0502020204030204" pitchFamily="34" charset="0"/>
                <a:cs typeface="Calibri" panose="020F0502020204030204" pitchFamily="34" charset="0"/>
              </a:rPr>
              <a:t>Una vez los usuarios de nuestro formulario confirmen el envío, en el servidor, en nuestra programación habitual de tratamiento de los datos enviados, tendremos acceso al fichero o ficheros que hayan adjuntado. </a:t>
            </a:r>
          </a:p>
          <a:p>
            <a:pPr marL="152396" indent="0">
              <a:buNone/>
            </a:pPr>
            <a:endParaRPr lang="es-ES" dirty="0">
              <a:latin typeface="Calibri" panose="020F0502020204030204" pitchFamily="34" charset="0"/>
              <a:cs typeface="Calibri" panose="020F0502020204030204" pitchFamily="34" charset="0"/>
            </a:endParaRPr>
          </a:p>
          <a:p>
            <a:pPr marL="152396" indent="0">
              <a:buNone/>
            </a:pPr>
            <a:r>
              <a:rPr lang="es-ES" dirty="0">
                <a:latin typeface="Calibri" panose="020F0502020204030204" pitchFamily="34" charset="0"/>
                <a:cs typeface="Calibri" panose="020F0502020204030204" pitchFamily="34" charset="0"/>
              </a:rPr>
              <a:t>Pero así como por norma general tenemos acceso a los datos recibidos mediante la variable </a:t>
            </a:r>
            <a:r>
              <a:rPr lang="es-ES" dirty="0" err="1">
                <a:latin typeface="Calibri" panose="020F0502020204030204" pitchFamily="34" charset="0"/>
                <a:cs typeface="Calibri" panose="020F0502020204030204" pitchFamily="34" charset="0"/>
              </a:rPr>
              <a:t>superglobal</a:t>
            </a:r>
            <a:r>
              <a:rPr lang="es-ES" dirty="0">
                <a:latin typeface="Calibri" panose="020F0502020204030204" pitchFamily="34" charset="0"/>
                <a:cs typeface="Calibri" panose="020F0502020204030204" pitchFamily="34" charset="0"/>
              </a:rPr>
              <a:t> $_POST o $_GET según el método del formulario, el acceso a ficheros será mediante el array también </a:t>
            </a:r>
            <a:r>
              <a:rPr lang="es-ES" dirty="0" err="1">
                <a:latin typeface="Calibri" panose="020F0502020204030204" pitchFamily="34" charset="0"/>
                <a:cs typeface="Calibri" panose="020F0502020204030204" pitchFamily="34" charset="0"/>
              </a:rPr>
              <a:t>superglobal</a:t>
            </a:r>
            <a:r>
              <a:rPr lang="es-ES" dirty="0">
                <a:latin typeface="Calibri" panose="020F0502020204030204" pitchFamily="34" charset="0"/>
                <a:cs typeface="Calibri" panose="020F0502020204030204" pitchFamily="34" charset="0"/>
              </a:rPr>
              <a:t> $_FILES.</a:t>
            </a:r>
          </a:p>
          <a:p>
            <a:pPr marL="152396" indent="0">
              <a:buNone/>
            </a:pPr>
            <a:endParaRPr lang="es-ES" dirty="0">
              <a:latin typeface="Calibri" panose="020F0502020204030204" pitchFamily="34" charset="0"/>
              <a:cs typeface="Calibri" panose="020F0502020204030204" pitchFamily="34" charset="0"/>
            </a:endParaRPr>
          </a:p>
          <a:p>
            <a:pPr marL="152396" indent="0">
              <a:buNone/>
            </a:pPr>
            <a:r>
              <a:rPr lang="es-ES" dirty="0">
                <a:latin typeface="Calibri" panose="020F0502020204030204" pitchFamily="34" charset="0"/>
                <a:cs typeface="Calibri" panose="020F0502020204030204" pitchFamily="34" charset="0"/>
              </a:rPr>
              <a:t>Veamos de que información disponemos en el array $_FILES para una imagen llamada 'saludo.jpg' subida mediante nuestro formulario:</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pPr defTabSz="1219170">
              <a:buClr>
                <a:srgbClr val="000000"/>
              </a:buClr>
            </a:pPr>
            <a:fld id="{00000000-1234-1234-1234-123412341234}" type="slidenum">
              <a:rPr lang="es-ES" sz="1867" kern="0">
                <a:solidFill>
                  <a:srgbClr val="DEE2E6">
                    <a:lumMod val="50000"/>
                  </a:srgbClr>
                </a:solidFill>
                <a:latin typeface="Arial"/>
                <a:cs typeface="Arial"/>
                <a:sym typeface="Arial"/>
              </a:rPr>
              <a:pPr defTabSz="1219170">
                <a:buClr>
                  <a:srgbClr val="000000"/>
                </a:buClr>
              </a:pPr>
              <a:t>10</a:t>
            </a:fld>
            <a:endParaRPr lang="es-ES" sz="1867" kern="0" dirty="0">
              <a:solidFill>
                <a:srgbClr val="DEE2E6">
                  <a:lumMod val="50000"/>
                </a:srgbClr>
              </a:solidFill>
              <a:latin typeface="Arial"/>
              <a:cs typeface="Arial"/>
              <a:sym typeface="Arial"/>
            </a:endParaRPr>
          </a:p>
        </p:txBody>
      </p:sp>
      <p:sp>
        <p:nvSpPr>
          <p:cNvPr id="2" name="Título 1">
            <a:extLst>
              <a:ext uri="{FF2B5EF4-FFF2-40B4-BE49-F238E27FC236}">
                <a16:creationId xmlns:a16="http://schemas.microsoft.com/office/drawing/2014/main" id="{4BC6626D-010B-7863-132E-866E8B054923}"/>
              </a:ext>
            </a:extLst>
          </p:cNvPr>
          <p:cNvSpPr txBox="1">
            <a:spLocks/>
          </p:cNvSpPr>
          <p:nvPr/>
        </p:nvSpPr>
        <p:spPr>
          <a:xfrm>
            <a:off x="950969" y="287840"/>
            <a:ext cx="8616800" cy="1143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1pPr>
            <a:lvl2pPr marR="0" lvl="1"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2pPr>
            <a:lvl3pPr marR="0" lvl="2"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3pPr>
            <a:lvl4pPr marR="0" lvl="3"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4pPr>
            <a:lvl5pPr marR="0" lvl="4"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5pPr>
            <a:lvl6pPr marR="0" lvl="5"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6pPr>
            <a:lvl7pPr marR="0" lvl="6"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7pPr>
            <a:lvl8pPr marR="0" lvl="7"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8pPr>
            <a:lvl9pPr marR="0" lvl="8"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9pPr>
          </a:lstStyle>
          <a:p>
            <a:pPr marL="152396" indent="0">
              <a:buNone/>
            </a:pPr>
            <a:r>
              <a:rPr lang="es-ES" dirty="0">
                <a:latin typeface="Calibri" panose="020F0502020204030204" pitchFamily="34" charset="0"/>
                <a:cs typeface="Calibri" panose="020F0502020204030204" pitchFamily="34" charset="0"/>
              </a:rPr>
              <a:t>Tratado de ficheros subidos con </a:t>
            </a:r>
            <a:r>
              <a:rPr lang="es-ES" dirty="0" err="1">
                <a:latin typeface="Calibri" panose="020F0502020204030204" pitchFamily="34" charset="0"/>
                <a:cs typeface="Calibri" panose="020F0502020204030204" pitchFamily="34" charset="0"/>
              </a:rPr>
              <a:t>php</a:t>
            </a:r>
            <a:endParaRPr lang="es-E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12603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143339" y="-123395"/>
            <a:ext cx="11329259" cy="1728192"/>
          </a:xfrm>
        </p:spPr>
        <p:txBody>
          <a:bodyPr/>
          <a:lstStyle/>
          <a:p>
            <a:pPr marL="152396" indent="0">
              <a:buNone/>
            </a:pPr>
            <a:endParaRPr lang="es-ES" sz="1867" dirty="0"/>
          </a:p>
          <a:p>
            <a:pPr marL="152396" indent="0">
              <a:buNone/>
            </a:pPr>
            <a:endParaRPr lang="es-ES" sz="1867" dirty="0"/>
          </a:p>
          <a:p>
            <a:pPr marL="152396" indent="0">
              <a:buNone/>
            </a:pPr>
            <a:r>
              <a:rPr lang="es-ES" sz="1867" dirty="0"/>
              <a:t>    &lt;?</a:t>
            </a:r>
            <a:r>
              <a:rPr lang="es-ES" sz="1867" dirty="0" err="1"/>
              <a:t>php</a:t>
            </a:r>
            <a:endParaRPr lang="es-ES" sz="1867" dirty="0"/>
          </a:p>
          <a:p>
            <a:pPr marL="152396" indent="0">
              <a:buNone/>
            </a:pPr>
            <a:r>
              <a:rPr lang="es-ES" sz="1867" dirty="0"/>
              <a:t>    echo $_FILES['imagen1']['</a:t>
            </a:r>
            <a:r>
              <a:rPr lang="es-ES" sz="1867" dirty="0" err="1"/>
              <a:t>name</a:t>
            </a:r>
            <a:r>
              <a:rPr lang="es-ES" sz="1867" dirty="0"/>
              <a:t>'];</a:t>
            </a:r>
          </a:p>
          <a:p>
            <a:pPr marL="152396" indent="0">
              <a:buNone/>
            </a:pPr>
            <a:r>
              <a:rPr lang="es-ES" sz="1867" dirty="0"/>
              <a:t>    echo $_FILES['imagen1']['</a:t>
            </a:r>
            <a:r>
              <a:rPr lang="es-ES" sz="1867" dirty="0" err="1"/>
              <a:t>tmp_name</a:t>
            </a:r>
            <a:r>
              <a:rPr lang="es-ES" sz="1867" dirty="0"/>
              <a:t>'];</a:t>
            </a:r>
          </a:p>
          <a:p>
            <a:pPr marL="152396" indent="0">
              <a:buNone/>
            </a:pPr>
            <a:r>
              <a:rPr lang="es-ES" sz="1867" dirty="0"/>
              <a:t>    echo $_FILES['imagen1']['</a:t>
            </a:r>
            <a:r>
              <a:rPr lang="es-ES" sz="1867" dirty="0" err="1"/>
              <a:t>type</a:t>
            </a:r>
            <a:r>
              <a:rPr lang="es-ES" sz="1867" dirty="0"/>
              <a:t>'];</a:t>
            </a:r>
          </a:p>
          <a:p>
            <a:pPr marL="152396" indent="0">
              <a:buNone/>
            </a:pPr>
            <a:r>
              <a:rPr lang="es-ES" sz="1867" dirty="0"/>
              <a:t>    echo $_FILES['imagen1']['</a:t>
            </a:r>
            <a:r>
              <a:rPr lang="es-ES" sz="1867" dirty="0" err="1"/>
              <a:t>size</a:t>
            </a:r>
            <a:r>
              <a:rPr lang="es-ES" sz="1867" dirty="0"/>
              <a:t>'];</a:t>
            </a:r>
          </a:p>
          <a:p>
            <a:pPr marL="152396" indent="0">
              <a:buNone/>
            </a:pPr>
            <a:r>
              <a:rPr lang="es-ES" sz="1867" dirty="0"/>
              <a:t>    echo $_FILES['imagen1']['error'];</a:t>
            </a:r>
          </a:p>
          <a:p>
            <a:pPr marL="152396" indent="0">
              <a:buNone/>
            </a:pPr>
            <a:r>
              <a:rPr lang="es-ES" sz="1867" dirty="0"/>
              <a:t>    ?&gt;</a:t>
            </a:r>
          </a:p>
          <a:p>
            <a:pPr marL="152396" indent="0">
              <a:buNone/>
            </a:pPr>
            <a:endParaRPr lang="es-ES" sz="1867" dirty="0"/>
          </a:p>
          <a:p>
            <a:pPr marL="152396" indent="0">
              <a:buNone/>
            </a:pPr>
            <a:r>
              <a:rPr lang="es-ES" sz="1867" dirty="0"/>
              <a:t>Mediante estos </a:t>
            </a:r>
            <a:r>
              <a:rPr lang="es-ES" sz="1867" dirty="0" err="1"/>
              <a:t>echo’s</a:t>
            </a:r>
            <a:r>
              <a:rPr lang="es-ES" sz="1867" dirty="0"/>
              <a:t> por ejemplo se accede a toda la información disponible del fichero en PHP. La información impresa sería la siguiente:</a:t>
            </a:r>
          </a:p>
          <a:p>
            <a:pPr marL="152396" indent="0">
              <a:buNone/>
            </a:pPr>
            <a:r>
              <a:rPr lang="es-ES" sz="1867" dirty="0"/>
              <a:t>saludo</a:t>
            </a:r>
          </a:p>
          <a:p>
            <a:pPr marL="152396" indent="0">
              <a:buNone/>
            </a:pPr>
            <a:r>
              <a:rPr lang="es-ES" sz="1867" dirty="0"/>
              <a:t>213mnuashduahs0923</a:t>
            </a:r>
          </a:p>
          <a:p>
            <a:pPr marL="152396" indent="0">
              <a:buNone/>
            </a:pPr>
            <a:r>
              <a:rPr lang="es-ES" sz="1867" dirty="0" err="1"/>
              <a:t>image</a:t>
            </a:r>
            <a:r>
              <a:rPr lang="es-ES" sz="1867" dirty="0"/>
              <a:t>/</a:t>
            </a:r>
            <a:r>
              <a:rPr lang="es-ES" sz="1867" dirty="0" err="1"/>
              <a:t>jpg</a:t>
            </a:r>
            <a:endParaRPr lang="es-ES" sz="1867" dirty="0"/>
          </a:p>
          <a:p>
            <a:pPr marL="152396" indent="0">
              <a:buNone/>
            </a:pPr>
            <a:r>
              <a:rPr lang="es-ES" sz="1867" dirty="0"/>
              <a:t>120304</a:t>
            </a:r>
          </a:p>
          <a:p>
            <a:pPr marL="152396" indent="0">
              <a:buNone/>
            </a:pPr>
            <a:r>
              <a:rPr lang="es-ES" sz="1867" dirty="0"/>
              <a:t>0</a:t>
            </a:r>
          </a:p>
          <a:p>
            <a:pPr marL="152396" indent="0">
              <a:buNone/>
            </a:pPr>
            <a:endParaRPr lang="es-ES" sz="1867" dirty="0"/>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pPr defTabSz="1219170">
              <a:buClr>
                <a:srgbClr val="000000"/>
              </a:buClr>
            </a:pPr>
            <a:fld id="{00000000-1234-1234-1234-123412341234}" type="slidenum">
              <a:rPr lang="es-ES" sz="1867" kern="0">
                <a:solidFill>
                  <a:srgbClr val="DEE2E6">
                    <a:lumMod val="50000"/>
                  </a:srgbClr>
                </a:solidFill>
                <a:latin typeface="Arial"/>
                <a:cs typeface="Arial"/>
                <a:sym typeface="Arial"/>
              </a:rPr>
              <a:pPr defTabSz="1219170">
                <a:buClr>
                  <a:srgbClr val="000000"/>
                </a:buClr>
              </a:pPr>
              <a:t>11</a:t>
            </a:fld>
            <a:endParaRPr lang="es-ES" sz="1867" kern="0" dirty="0">
              <a:solidFill>
                <a:srgbClr val="DEE2E6">
                  <a:lumMod val="50000"/>
                </a:srgbClr>
              </a:solidFill>
              <a:latin typeface="Arial"/>
              <a:cs typeface="Arial"/>
              <a:sym typeface="Arial"/>
            </a:endParaRPr>
          </a:p>
        </p:txBody>
      </p:sp>
    </p:spTree>
    <p:extLst>
      <p:ext uri="{BB962C8B-B14F-4D97-AF65-F5344CB8AC3E}">
        <p14:creationId xmlns:p14="http://schemas.microsoft.com/office/powerpoint/2010/main" val="2741782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pPr defTabSz="1219170">
              <a:buClr>
                <a:srgbClr val="000000"/>
              </a:buClr>
            </a:pPr>
            <a:fld id="{00000000-1234-1234-1234-123412341234}" type="slidenum">
              <a:rPr lang="es-ES" sz="1867" kern="0">
                <a:solidFill>
                  <a:srgbClr val="DEE2E6">
                    <a:lumMod val="50000"/>
                  </a:srgbClr>
                </a:solidFill>
                <a:latin typeface="Arial"/>
                <a:cs typeface="Arial"/>
                <a:sym typeface="Arial"/>
              </a:rPr>
              <a:pPr defTabSz="1219170">
                <a:buClr>
                  <a:srgbClr val="000000"/>
                </a:buClr>
              </a:pPr>
              <a:t>12</a:t>
            </a:fld>
            <a:endParaRPr lang="es-ES" sz="1867" kern="0" dirty="0">
              <a:solidFill>
                <a:srgbClr val="DEE2E6">
                  <a:lumMod val="50000"/>
                </a:srgbClr>
              </a:solidFill>
              <a:latin typeface="Arial"/>
              <a:cs typeface="Arial"/>
              <a:sym typeface="Arial"/>
            </a:endParaRPr>
          </a:p>
        </p:txBody>
      </p:sp>
      <p:sp>
        <p:nvSpPr>
          <p:cNvPr id="5" name="CuadroTexto 4">
            <a:extLst>
              <a:ext uri="{FF2B5EF4-FFF2-40B4-BE49-F238E27FC236}">
                <a16:creationId xmlns:a16="http://schemas.microsoft.com/office/drawing/2014/main" id="{A6ECA7D5-B68C-FA91-37AC-6484D011DD38}"/>
              </a:ext>
            </a:extLst>
          </p:cNvPr>
          <p:cNvSpPr txBox="1"/>
          <p:nvPr/>
        </p:nvSpPr>
        <p:spPr>
          <a:xfrm>
            <a:off x="527381" y="740701"/>
            <a:ext cx="10945216" cy="4114844"/>
          </a:xfrm>
          <a:prstGeom prst="rect">
            <a:avLst/>
          </a:prstGeom>
          <a:noFill/>
        </p:spPr>
        <p:txBody>
          <a:bodyPr wrap="square">
            <a:spAutoFit/>
          </a:bodyPr>
          <a:lstStyle/>
          <a:p>
            <a:pPr defTabSz="1219170">
              <a:buClr>
                <a:srgbClr val="000000"/>
              </a:buClr>
            </a:pPr>
            <a:r>
              <a:rPr lang="es-ES" sz="1867" kern="0" dirty="0">
                <a:solidFill>
                  <a:srgbClr val="677480"/>
                </a:solidFill>
                <a:latin typeface="Lato"/>
                <a:ea typeface="Lato"/>
                <a:cs typeface="Lato"/>
                <a:sym typeface="Arial"/>
              </a:rPr>
              <a:t>Respectivamente estos valores del primero al último representan la siguiente información:</a:t>
            </a:r>
          </a:p>
          <a:p>
            <a:pPr defTabSz="1219170">
              <a:buClr>
                <a:srgbClr val="000000"/>
              </a:buClr>
            </a:pPr>
            <a:endParaRPr lang="es-ES" sz="1867" kern="0" dirty="0">
              <a:solidFill>
                <a:srgbClr val="677480"/>
              </a:solidFill>
              <a:latin typeface="Lato"/>
              <a:ea typeface="Lato"/>
              <a:cs typeface="Lato"/>
              <a:sym typeface="Arial"/>
            </a:endParaRPr>
          </a:p>
          <a:p>
            <a:pPr defTabSz="1219170">
              <a:buClr>
                <a:srgbClr val="000000"/>
              </a:buClr>
            </a:pPr>
            <a:r>
              <a:rPr lang="es-ES" sz="1867" kern="0" dirty="0">
                <a:solidFill>
                  <a:srgbClr val="677480"/>
                </a:solidFill>
                <a:latin typeface="Lato"/>
                <a:ea typeface="Lato"/>
                <a:cs typeface="Lato"/>
                <a:sym typeface="Arial"/>
              </a:rPr>
              <a:t> Nombre del fichero subido.</a:t>
            </a:r>
          </a:p>
          <a:p>
            <a:pPr defTabSz="1219170">
              <a:buClr>
                <a:srgbClr val="000000"/>
              </a:buClr>
            </a:pPr>
            <a:endParaRPr lang="es-ES" sz="1867" kern="0" dirty="0">
              <a:solidFill>
                <a:srgbClr val="677480"/>
              </a:solidFill>
              <a:latin typeface="Lato"/>
              <a:ea typeface="Lato"/>
              <a:cs typeface="Lato"/>
              <a:sym typeface="Arial"/>
            </a:endParaRPr>
          </a:p>
          <a:p>
            <a:pPr defTabSz="1219170">
              <a:buClr>
                <a:srgbClr val="000000"/>
              </a:buClr>
            </a:pPr>
            <a:r>
              <a:rPr lang="es-ES" sz="1867" kern="0" dirty="0">
                <a:solidFill>
                  <a:srgbClr val="677480"/>
                </a:solidFill>
                <a:latin typeface="Lato"/>
                <a:ea typeface="Lato"/>
                <a:cs typeface="Lato"/>
                <a:sym typeface="Arial"/>
              </a:rPr>
              <a:t> Nombre temporal asignado al fichero por el servidor. Este nombre es único y permite identificarlo dentro de la carpeta de temporales.</a:t>
            </a:r>
          </a:p>
          <a:p>
            <a:pPr defTabSz="1219170">
              <a:buClr>
                <a:srgbClr val="000000"/>
              </a:buClr>
            </a:pPr>
            <a:endParaRPr lang="es-ES" sz="1867" kern="0" dirty="0">
              <a:solidFill>
                <a:srgbClr val="677480"/>
              </a:solidFill>
              <a:latin typeface="Lato"/>
              <a:ea typeface="Lato"/>
              <a:cs typeface="Lato"/>
              <a:sym typeface="Arial"/>
            </a:endParaRPr>
          </a:p>
          <a:p>
            <a:pPr defTabSz="1219170">
              <a:buClr>
                <a:srgbClr val="000000"/>
              </a:buClr>
            </a:pPr>
            <a:r>
              <a:rPr lang="es-ES" sz="1867" kern="0" dirty="0">
                <a:solidFill>
                  <a:srgbClr val="677480"/>
                </a:solidFill>
                <a:latin typeface="Lato"/>
                <a:ea typeface="Lato"/>
                <a:cs typeface="Lato"/>
                <a:sym typeface="Arial"/>
              </a:rPr>
              <a:t>Tipo MIME de fichero subido: </a:t>
            </a:r>
            <a:r>
              <a:rPr lang="es-ES" sz="1867" kern="0" dirty="0" err="1">
                <a:solidFill>
                  <a:srgbClr val="677480"/>
                </a:solidFill>
                <a:latin typeface="Lato"/>
                <a:ea typeface="Lato"/>
                <a:cs typeface="Lato"/>
                <a:sym typeface="Arial"/>
              </a:rPr>
              <a:t>jpg</a:t>
            </a:r>
            <a:r>
              <a:rPr lang="es-ES" sz="1867" kern="0" dirty="0">
                <a:solidFill>
                  <a:srgbClr val="677480"/>
                </a:solidFill>
                <a:latin typeface="Lato"/>
                <a:ea typeface="Lato"/>
                <a:cs typeface="Lato"/>
                <a:sym typeface="Arial"/>
              </a:rPr>
              <a:t>, png, gif, </a:t>
            </a:r>
            <a:r>
              <a:rPr lang="es-ES" sz="1867" kern="0" dirty="0" err="1">
                <a:solidFill>
                  <a:srgbClr val="677480"/>
                </a:solidFill>
                <a:latin typeface="Lato"/>
                <a:ea typeface="Lato"/>
                <a:cs typeface="Lato"/>
                <a:sym typeface="Arial"/>
              </a:rPr>
              <a:t>pdf</a:t>
            </a:r>
            <a:r>
              <a:rPr lang="es-ES" sz="1867" kern="0" dirty="0">
                <a:solidFill>
                  <a:srgbClr val="677480"/>
                </a:solidFill>
                <a:latin typeface="Lato"/>
                <a:ea typeface="Lato"/>
                <a:cs typeface="Lato"/>
                <a:sym typeface="Arial"/>
              </a:rPr>
              <a:t>, etc.</a:t>
            </a:r>
          </a:p>
          <a:p>
            <a:pPr defTabSz="1219170">
              <a:buClr>
                <a:srgbClr val="000000"/>
              </a:buClr>
            </a:pPr>
            <a:endParaRPr lang="es-ES" sz="1867" kern="0" dirty="0">
              <a:solidFill>
                <a:srgbClr val="677480"/>
              </a:solidFill>
              <a:latin typeface="Lato"/>
              <a:ea typeface="Lato"/>
              <a:cs typeface="Lato"/>
              <a:sym typeface="Arial"/>
            </a:endParaRPr>
          </a:p>
          <a:p>
            <a:pPr defTabSz="1219170">
              <a:buClr>
                <a:srgbClr val="000000"/>
              </a:buClr>
            </a:pPr>
            <a:r>
              <a:rPr lang="es-ES" sz="1867" kern="0" dirty="0">
                <a:solidFill>
                  <a:srgbClr val="677480"/>
                </a:solidFill>
                <a:latin typeface="Lato"/>
                <a:ea typeface="Lato"/>
                <a:cs typeface="Lato"/>
                <a:sym typeface="Arial"/>
              </a:rPr>
              <a:t>Tamaño en bytes del fichero, si </a:t>
            </a:r>
            <a:r>
              <a:rPr lang="es-ES" sz="1867" kern="0" dirty="0" err="1">
                <a:solidFill>
                  <a:srgbClr val="677480"/>
                </a:solidFill>
                <a:latin typeface="Lato"/>
                <a:ea typeface="Lato"/>
                <a:cs typeface="Lato"/>
                <a:sym typeface="Arial"/>
              </a:rPr>
              <a:t>quisieramos</a:t>
            </a:r>
            <a:r>
              <a:rPr lang="es-ES" sz="1867" kern="0" dirty="0">
                <a:solidFill>
                  <a:srgbClr val="677480"/>
                </a:solidFill>
                <a:latin typeface="Lato"/>
                <a:ea typeface="Lato"/>
                <a:cs typeface="Lato"/>
                <a:sym typeface="Arial"/>
              </a:rPr>
              <a:t> calcular el tamaño a kilobytes deberíamos dividir entre 1024 y para pasar a megabytes volver a dividirlo entre 1024.</a:t>
            </a:r>
          </a:p>
          <a:p>
            <a:pPr defTabSz="1219170">
              <a:buClr>
                <a:srgbClr val="000000"/>
              </a:buClr>
            </a:pPr>
            <a:endParaRPr lang="es-ES" sz="1867" kern="0" dirty="0">
              <a:solidFill>
                <a:srgbClr val="677480"/>
              </a:solidFill>
              <a:latin typeface="Lato"/>
              <a:ea typeface="Lato"/>
              <a:cs typeface="Lato"/>
              <a:sym typeface="Arial"/>
            </a:endParaRPr>
          </a:p>
          <a:p>
            <a:pPr defTabSz="1219170">
              <a:buClr>
                <a:srgbClr val="000000"/>
              </a:buClr>
            </a:pPr>
            <a:r>
              <a:rPr lang="es-ES" sz="1867" kern="0" dirty="0">
                <a:solidFill>
                  <a:srgbClr val="677480"/>
                </a:solidFill>
                <a:latin typeface="Lato"/>
                <a:ea typeface="Lato"/>
                <a:cs typeface="Lato"/>
                <a:sym typeface="Arial"/>
              </a:rPr>
              <a:t>Código de error de la subida, en nuestro caso 0 o UPLOAD_ERR_OK que indica que no se ha producido error alguno</a:t>
            </a:r>
            <a:endParaRPr lang="es-ES" sz="1867" kern="0" dirty="0">
              <a:solidFill>
                <a:srgbClr val="677480"/>
              </a:solidFill>
              <a:latin typeface="Lato"/>
              <a:ea typeface="Lato"/>
              <a:cs typeface="Lato"/>
              <a:sym typeface="Lato"/>
            </a:endParaRPr>
          </a:p>
        </p:txBody>
      </p:sp>
    </p:spTree>
    <p:extLst>
      <p:ext uri="{BB962C8B-B14F-4D97-AF65-F5344CB8AC3E}">
        <p14:creationId xmlns:p14="http://schemas.microsoft.com/office/powerpoint/2010/main" val="4131137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162347" y="203550"/>
            <a:ext cx="11329259" cy="5860366"/>
          </a:xfrm>
        </p:spPr>
        <p:txBody>
          <a:bodyPr numCol="2"/>
          <a:lstStyle/>
          <a:p>
            <a:pPr marL="152396" indent="0">
              <a:buNone/>
            </a:pPr>
            <a:r>
              <a:rPr lang="es-ES" sz="1600" b="1" dirty="0">
                <a:solidFill>
                  <a:srgbClr val="677480"/>
                </a:solidFill>
              </a:rPr>
              <a:t>PLOAD_ERR_OK</a:t>
            </a:r>
          </a:p>
          <a:p>
            <a:pPr marL="152396" indent="0">
              <a:buNone/>
            </a:pPr>
            <a:r>
              <a:rPr lang="es-ES" sz="1600" dirty="0">
                <a:solidFill>
                  <a:srgbClr val="677480"/>
                </a:solidFill>
              </a:rPr>
              <a:t>Valor: 0; No hay error, fichero subido con éxito.</a:t>
            </a:r>
          </a:p>
          <a:p>
            <a:pPr marL="152396" indent="0">
              <a:buNone/>
            </a:pPr>
            <a:endParaRPr lang="es-ES" sz="1600" dirty="0">
              <a:solidFill>
                <a:srgbClr val="677480"/>
              </a:solidFill>
            </a:endParaRPr>
          </a:p>
          <a:p>
            <a:pPr marL="152396" indent="0">
              <a:buNone/>
            </a:pPr>
            <a:r>
              <a:rPr lang="es-ES" sz="1600" b="1" dirty="0">
                <a:solidFill>
                  <a:srgbClr val="677480"/>
                </a:solidFill>
              </a:rPr>
              <a:t>UPLOAD_ERR_INI_SIZE</a:t>
            </a:r>
          </a:p>
          <a:p>
            <a:pPr marL="152396" indent="0">
              <a:buNone/>
            </a:pPr>
            <a:r>
              <a:rPr lang="es-ES" sz="1600" dirty="0">
                <a:solidFill>
                  <a:srgbClr val="677480"/>
                </a:solidFill>
              </a:rPr>
              <a:t>Valor: 1; El fichero subido excede la directiva </a:t>
            </a:r>
            <a:r>
              <a:rPr lang="es-ES" sz="1600" dirty="0" err="1">
                <a:solidFill>
                  <a:srgbClr val="677480"/>
                </a:solidFill>
              </a:rPr>
              <a:t>upload_max_filesize</a:t>
            </a:r>
            <a:r>
              <a:rPr lang="es-ES" sz="1600" dirty="0">
                <a:solidFill>
                  <a:srgbClr val="677480"/>
                </a:solidFill>
              </a:rPr>
              <a:t> de php.ini.</a:t>
            </a:r>
          </a:p>
          <a:p>
            <a:pPr marL="152396" indent="0">
              <a:buNone/>
            </a:pPr>
            <a:endParaRPr lang="es-ES" sz="1600" b="1" dirty="0">
              <a:solidFill>
                <a:srgbClr val="677480"/>
              </a:solidFill>
            </a:endParaRPr>
          </a:p>
          <a:p>
            <a:pPr marL="152396" indent="0">
              <a:buNone/>
            </a:pPr>
            <a:r>
              <a:rPr lang="es-ES" sz="1600" b="1" dirty="0">
                <a:solidFill>
                  <a:srgbClr val="677480"/>
                </a:solidFill>
              </a:rPr>
              <a:t>UPLOAD_ERR_FORM_SIZE</a:t>
            </a:r>
          </a:p>
          <a:p>
            <a:pPr marL="152396" indent="0">
              <a:buNone/>
            </a:pPr>
            <a:r>
              <a:rPr lang="es-ES" sz="1600" dirty="0">
                <a:solidFill>
                  <a:srgbClr val="677480"/>
                </a:solidFill>
              </a:rPr>
              <a:t>Valor: 2; El fichero subido excede la directiva MAX_FILE_SIZE especificada en el formulario HTML.</a:t>
            </a:r>
          </a:p>
          <a:p>
            <a:pPr marL="152396" indent="0">
              <a:buNone/>
            </a:pPr>
            <a:endParaRPr lang="es-ES" sz="1600" dirty="0">
              <a:solidFill>
                <a:srgbClr val="677480"/>
              </a:solidFill>
            </a:endParaRPr>
          </a:p>
          <a:p>
            <a:pPr marL="152396" indent="0">
              <a:buNone/>
            </a:pPr>
            <a:r>
              <a:rPr lang="es-ES" sz="1600" b="1" dirty="0">
                <a:solidFill>
                  <a:srgbClr val="677480"/>
                </a:solidFill>
              </a:rPr>
              <a:t>UPLOAD_ERR_PARTIAL</a:t>
            </a:r>
          </a:p>
          <a:p>
            <a:pPr marL="152396" indent="0">
              <a:buNone/>
            </a:pPr>
            <a:r>
              <a:rPr lang="es-ES" sz="1600" dirty="0">
                <a:solidFill>
                  <a:srgbClr val="677480"/>
                </a:solidFill>
              </a:rPr>
              <a:t>Valor: 3; El fichero fue sólo parcialmente subido.</a:t>
            </a:r>
          </a:p>
          <a:p>
            <a:pPr marL="152396" indent="0">
              <a:buNone/>
            </a:pPr>
            <a:endParaRPr lang="es-ES" sz="1600" dirty="0">
              <a:solidFill>
                <a:srgbClr val="677480"/>
              </a:solidFill>
            </a:endParaRPr>
          </a:p>
          <a:p>
            <a:pPr marL="152396" indent="0">
              <a:buNone/>
            </a:pPr>
            <a:r>
              <a:rPr lang="es-ES" sz="1600" b="1" dirty="0">
                <a:solidFill>
                  <a:srgbClr val="677480"/>
                </a:solidFill>
              </a:rPr>
              <a:t>UPLOAD_ERR_NO_FILE</a:t>
            </a:r>
          </a:p>
          <a:p>
            <a:pPr marL="152396" indent="0">
              <a:buNone/>
            </a:pPr>
            <a:r>
              <a:rPr lang="es-ES" sz="1600" dirty="0">
                <a:solidFill>
                  <a:srgbClr val="677480"/>
                </a:solidFill>
              </a:rPr>
              <a:t>Valor: 4; No se subió ningún fichero.</a:t>
            </a:r>
          </a:p>
          <a:p>
            <a:pPr marL="152396" indent="0">
              <a:buNone/>
            </a:pPr>
            <a:endParaRPr lang="es-ES" sz="1600" dirty="0">
              <a:solidFill>
                <a:srgbClr val="677480"/>
              </a:solidFill>
            </a:endParaRPr>
          </a:p>
          <a:p>
            <a:pPr marL="152396" indent="0">
              <a:buNone/>
            </a:pPr>
            <a:r>
              <a:rPr lang="es-ES" sz="1600" b="1" dirty="0">
                <a:solidFill>
                  <a:srgbClr val="677480"/>
                </a:solidFill>
              </a:rPr>
              <a:t>UPLOAD_ERR_NO_TMP_DIR</a:t>
            </a:r>
          </a:p>
          <a:p>
            <a:pPr marL="152396" indent="0">
              <a:buNone/>
            </a:pPr>
            <a:r>
              <a:rPr lang="es-ES" sz="1600" dirty="0">
                <a:solidFill>
                  <a:srgbClr val="677480"/>
                </a:solidFill>
              </a:rPr>
              <a:t>Valor: 6; Falta la carpeta temporal.</a:t>
            </a:r>
          </a:p>
          <a:p>
            <a:pPr marL="152396" indent="0">
              <a:buNone/>
            </a:pPr>
            <a:endParaRPr lang="es-ES" sz="1600" dirty="0">
              <a:solidFill>
                <a:srgbClr val="677480"/>
              </a:solidFill>
            </a:endParaRPr>
          </a:p>
          <a:p>
            <a:pPr marL="152396" indent="0">
              <a:buNone/>
            </a:pPr>
            <a:r>
              <a:rPr lang="es-ES" sz="1600" b="1" dirty="0">
                <a:solidFill>
                  <a:srgbClr val="677480"/>
                </a:solidFill>
              </a:rPr>
              <a:t>UPLOAD_ERR_CANT_WRITE</a:t>
            </a:r>
          </a:p>
          <a:p>
            <a:pPr marL="152396" indent="0">
              <a:buNone/>
            </a:pPr>
            <a:r>
              <a:rPr lang="es-ES" sz="1600" dirty="0">
                <a:solidFill>
                  <a:srgbClr val="677480"/>
                </a:solidFill>
              </a:rPr>
              <a:t>Valor: 7; No se pudo escribir el fichero en el disco.</a:t>
            </a:r>
          </a:p>
          <a:p>
            <a:pPr marL="152396" indent="0">
              <a:buNone/>
            </a:pPr>
            <a:endParaRPr lang="es-ES" sz="1600" dirty="0">
              <a:solidFill>
                <a:srgbClr val="677480"/>
              </a:solidFill>
            </a:endParaRPr>
          </a:p>
          <a:p>
            <a:pPr marL="152396" indent="0">
              <a:buNone/>
            </a:pPr>
            <a:r>
              <a:rPr lang="es-ES" sz="1600" b="1" dirty="0">
                <a:solidFill>
                  <a:srgbClr val="677480"/>
                </a:solidFill>
              </a:rPr>
              <a:t>UPLOAD_ERR_EXTENSION</a:t>
            </a:r>
          </a:p>
          <a:p>
            <a:pPr marL="152396" indent="0">
              <a:buNone/>
            </a:pPr>
            <a:r>
              <a:rPr lang="es-ES" sz="1600" dirty="0">
                <a:solidFill>
                  <a:srgbClr val="677480"/>
                </a:solidFill>
              </a:rPr>
              <a:t>Valor: 8; Una extensión de PHP detuvo la subida de ficheros. PHP no proporciona una forma de determinar la extensión que causó la parada de la subida de ficheros; el examen de la lista de extensiones cargadas con </a:t>
            </a:r>
            <a:r>
              <a:rPr lang="es-ES" sz="1600" dirty="0" err="1">
                <a:solidFill>
                  <a:srgbClr val="677480"/>
                </a:solidFill>
              </a:rPr>
              <a:t>phpinfo</a:t>
            </a:r>
            <a:r>
              <a:rPr lang="es-ES" sz="1600" dirty="0">
                <a:solidFill>
                  <a:srgbClr val="677480"/>
                </a:solidFill>
              </a:rPr>
              <a:t>() puede ayudar.</a:t>
            </a:r>
          </a:p>
          <a:p>
            <a:pPr marL="152396" indent="0">
              <a:buNone/>
            </a:pPr>
            <a:endParaRPr lang="es-ES" sz="1600" dirty="0">
              <a:solidFill>
                <a:srgbClr val="FF0000"/>
              </a:solidFill>
              <a:latin typeface="Calibri" panose="020F0502020204030204" pitchFamily="34" charset="0"/>
              <a:cs typeface="Calibri" panose="020F0502020204030204" pitchFamily="34" charset="0"/>
            </a:endParaRP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pPr defTabSz="1219170">
              <a:buClr>
                <a:srgbClr val="000000"/>
              </a:buClr>
            </a:pPr>
            <a:fld id="{00000000-1234-1234-1234-123412341234}" type="slidenum">
              <a:rPr lang="es-ES" sz="1867" kern="0">
                <a:solidFill>
                  <a:srgbClr val="DEE2E6">
                    <a:lumMod val="50000"/>
                  </a:srgbClr>
                </a:solidFill>
                <a:latin typeface="Arial"/>
                <a:cs typeface="Arial"/>
                <a:sym typeface="Arial"/>
              </a:rPr>
              <a:pPr defTabSz="1219170">
                <a:buClr>
                  <a:srgbClr val="000000"/>
                </a:buClr>
              </a:pPr>
              <a:t>13</a:t>
            </a:fld>
            <a:endParaRPr lang="es-ES" sz="1867" kern="0" dirty="0">
              <a:solidFill>
                <a:srgbClr val="DEE2E6">
                  <a:lumMod val="50000"/>
                </a:srgbClr>
              </a:solidFill>
              <a:latin typeface="Arial"/>
              <a:cs typeface="Arial"/>
              <a:sym typeface="Arial"/>
            </a:endParaRPr>
          </a:p>
        </p:txBody>
      </p:sp>
    </p:spTree>
    <p:extLst>
      <p:ext uri="{BB962C8B-B14F-4D97-AF65-F5344CB8AC3E}">
        <p14:creationId xmlns:p14="http://schemas.microsoft.com/office/powerpoint/2010/main" val="1287340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73B50E-8412-4064-4DB9-F2BBF91B112C}"/>
              </a:ext>
            </a:extLst>
          </p:cNvPr>
          <p:cNvSpPr>
            <a:spLocks noGrp="1"/>
          </p:cNvSpPr>
          <p:nvPr>
            <p:ph type="title"/>
          </p:nvPr>
        </p:nvSpPr>
        <p:spPr/>
        <p:txBody>
          <a:bodyPr/>
          <a:lstStyle/>
          <a:p>
            <a:r>
              <a:rPr lang="es-ES" dirty="0"/>
              <a:t>Script que sube los archivos al servidor</a:t>
            </a:r>
          </a:p>
        </p:txBody>
      </p:sp>
      <p:sp>
        <p:nvSpPr>
          <p:cNvPr id="3" name="Marcador de texto 2">
            <a:extLst>
              <a:ext uri="{FF2B5EF4-FFF2-40B4-BE49-F238E27FC236}">
                <a16:creationId xmlns:a16="http://schemas.microsoft.com/office/drawing/2014/main" id="{4086EF7E-E6E6-4155-9C38-202C09159B48}"/>
              </a:ext>
            </a:extLst>
          </p:cNvPr>
          <p:cNvSpPr>
            <a:spLocks noGrp="1"/>
          </p:cNvSpPr>
          <p:nvPr>
            <p:ph type="body" idx="1"/>
          </p:nvPr>
        </p:nvSpPr>
        <p:spPr>
          <a:xfrm>
            <a:off x="798897" y="1831451"/>
            <a:ext cx="10366407" cy="4736400"/>
          </a:xfrm>
        </p:spPr>
        <p:txBody>
          <a:bodyPr/>
          <a:lstStyle/>
          <a:p>
            <a:pPr marL="152396" indent="0">
              <a:buNone/>
            </a:pPr>
            <a:r>
              <a:rPr lang="es-ES" sz="1800" dirty="0"/>
              <a:t>El script es un simple archivo de texto guardado con el nombre </a:t>
            </a:r>
            <a:r>
              <a:rPr lang="es-ES" sz="1800" dirty="0" err="1"/>
              <a:t>uploader.php</a:t>
            </a:r>
            <a:r>
              <a:rPr lang="es-ES" sz="1800" dirty="0"/>
              <a:t> (sin la extensión .</a:t>
            </a:r>
            <a:r>
              <a:rPr lang="es-ES" sz="1800" dirty="0" err="1"/>
              <a:t>txt</a:t>
            </a:r>
            <a:r>
              <a:rPr lang="es-ES" sz="1800" dirty="0"/>
              <a:t>), puede hacerse con el Bloc de notas de Windows.</a:t>
            </a:r>
          </a:p>
          <a:p>
            <a:pPr marL="152396" indent="0">
              <a:buNone/>
            </a:pPr>
            <a:endParaRPr lang="es-ES" sz="1800" dirty="0"/>
          </a:p>
          <a:p>
            <a:pPr marL="152396" indent="0">
              <a:buNone/>
            </a:pPr>
            <a:r>
              <a:rPr lang="es-ES" sz="1800" dirty="0"/>
              <a:t>$</a:t>
            </a:r>
            <a:r>
              <a:rPr lang="es-ES" sz="1800" dirty="0" err="1"/>
              <a:t>target_path</a:t>
            </a:r>
            <a:r>
              <a:rPr lang="es-ES" sz="1800" dirty="0"/>
              <a:t> = "</a:t>
            </a:r>
            <a:r>
              <a:rPr lang="es-ES" sz="1800" dirty="0" err="1"/>
              <a:t>uploads</a:t>
            </a:r>
            <a:r>
              <a:rPr lang="es-ES" sz="1800" dirty="0"/>
              <a:t>/";</a:t>
            </a:r>
          </a:p>
          <a:p>
            <a:pPr marL="152396" indent="0">
              <a:buNone/>
            </a:pPr>
            <a:r>
              <a:rPr lang="es-ES" sz="1800" dirty="0"/>
              <a:t>$</a:t>
            </a:r>
            <a:r>
              <a:rPr lang="es-ES" sz="1800" dirty="0" err="1"/>
              <a:t>target_path</a:t>
            </a:r>
            <a:r>
              <a:rPr lang="es-ES" sz="1800" dirty="0"/>
              <a:t> = $</a:t>
            </a:r>
            <a:r>
              <a:rPr lang="es-ES" sz="1800" dirty="0" err="1"/>
              <a:t>target_path</a:t>
            </a:r>
            <a:r>
              <a:rPr lang="es-ES" sz="1800" dirty="0"/>
              <a:t> . </a:t>
            </a:r>
            <a:r>
              <a:rPr lang="es-ES" sz="1800" dirty="0" err="1"/>
              <a:t>basename</a:t>
            </a:r>
            <a:r>
              <a:rPr lang="es-ES" sz="1800" dirty="0"/>
              <a:t>( $_FILES['</a:t>
            </a:r>
            <a:r>
              <a:rPr lang="es-ES" sz="1800" dirty="0" err="1"/>
              <a:t>uploadedfile</a:t>
            </a:r>
            <a:r>
              <a:rPr lang="es-ES" sz="1800" dirty="0"/>
              <a:t>']['</a:t>
            </a:r>
            <a:r>
              <a:rPr lang="es-ES" sz="1800" dirty="0" err="1"/>
              <a:t>name</a:t>
            </a:r>
            <a:r>
              <a:rPr lang="es-ES" sz="1800" dirty="0"/>
              <a:t>']); </a:t>
            </a:r>
          </a:p>
          <a:p>
            <a:pPr marL="152396" indent="0">
              <a:buNone/>
            </a:pPr>
            <a:r>
              <a:rPr lang="es-ES" sz="1800" dirty="0" err="1"/>
              <a:t>if</a:t>
            </a:r>
            <a:r>
              <a:rPr lang="es-ES" sz="1800" dirty="0"/>
              <a:t>(</a:t>
            </a:r>
            <a:r>
              <a:rPr lang="es-ES" sz="1800" dirty="0" err="1"/>
              <a:t>move_uploaded_file</a:t>
            </a:r>
            <a:r>
              <a:rPr lang="es-ES" sz="1800" dirty="0"/>
              <a:t>($_FILES['</a:t>
            </a:r>
            <a:r>
              <a:rPr lang="es-ES" sz="1800" dirty="0" err="1"/>
              <a:t>uploadedfile</a:t>
            </a:r>
            <a:r>
              <a:rPr lang="es-ES" sz="1800" dirty="0"/>
              <a:t>']['</a:t>
            </a:r>
            <a:r>
              <a:rPr lang="es-ES" sz="1800" dirty="0" err="1"/>
              <a:t>tmp_name</a:t>
            </a:r>
            <a:r>
              <a:rPr lang="es-ES" sz="1800" dirty="0"/>
              <a:t>'], $</a:t>
            </a:r>
            <a:r>
              <a:rPr lang="es-ES" sz="1800" dirty="0" err="1"/>
              <a:t>target_path</a:t>
            </a:r>
            <a:r>
              <a:rPr lang="es-ES" sz="1800" dirty="0"/>
              <a:t>)) {</a:t>
            </a:r>
          </a:p>
          <a:p>
            <a:pPr marL="152396" indent="0">
              <a:buNone/>
            </a:pPr>
            <a:r>
              <a:rPr lang="es-ES" sz="1800" dirty="0"/>
              <a:t>    echo "El archivo ".  </a:t>
            </a:r>
            <a:r>
              <a:rPr lang="es-ES" sz="1800" dirty="0" err="1"/>
              <a:t>basename</a:t>
            </a:r>
            <a:r>
              <a:rPr lang="es-ES" sz="1800" dirty="0"/>
              <a:t>( $_FILES['</a:t>
            </a:r>
            <a:r>
              <a:rPr lang="es-ES" sz="1800" dirty="0" err="1"/>
              <a:t>uploadedfile</a:t>
            </a:r>
            <a:r>
              <a:rPr lang="es-ES" sz="1800" dirty="0"/>
              <a:t>']['</a:t>
            </a:r>
            <a:r>
              <a:rPr lang="es-ES" sz="1800" dirty="0" err="1"/>
              <a:t>name</a:t>
            </a:r>
            <a:r>
              <a:rPr lang="es-ES" sz="1800" dirty="0"/>
              <a:t>']). </a:t>
            </a:r>
          </a:p>
          <a:p>
            <a:pPr marL="152396" indent="0">
              <a:buNone/>
            </a:pPr>
            <a:r>
              <a:rPr lang="es-ES" sz="1800" dirty="0"/>
              <a:t>    " ha sido subido";</a:t>
            </a:r>
          </a:p>
          <a:p>
            <a:pPr marL="152396" indent="0">
              <a:buNone/>
            </a:pPr>
            <a:r>
              <a:rPr lang="es-ES" sz="1800" dirty="0"/>
              <a:t>} </a:t>
            </a:r>
            <a:r>
              <a:rPr lang="es-ES" sz="1800" dirty="0" err="1"/>
              <a:t>else</a:t>
            </a:r>
            <a:r>
              <a:rPr lang="es-ES" sz="1800" dirty="0"/>
              <a:t>{</a:t>
            </a:r>
          </a:p>
          <a:p>
            <a:pPr marL="152396" indent="0">
              <a:buNone/>
            </a:pPr>
            <a:r>
              <a:rPr lang="es-ES" sz="1800" dirty="0"/>
              <a:t>    echo "Ha ocurrido un error, trate de nuevo!";</a:t>
            </a:r>
          </a:p>
          <a:p>
            <a:pPr marL="152396" indent="0">
              <a:buNone/>
            </a:pPr>
            <a:r>
              <a:rPr lang="es-ES" sz="1800" dirty="0"/>
              <a:t>}</a:t>
            </a:r>
          </a:p>
        </p:txBody>
      </p:sp>
      <p:sp>
        <p:nvSpPr>
          <p:cNvPr id="4" name="Marcador de número de diapositiva 3">
            <a:extLst>
              <a:ext uri="{FF2B5EF4-FFF2-40B4-BE49-F238E27FC236}">
                <a16:creationId xmlns:a16="http://schemas.microsoft.com/office/drawing/2014/main" id="{47FEB7F8-8340-A10F-D9C5-8339451C59CA}"/>
              </a:ext>
            </a:extLst>
          </p:cNvPr>
          <p:cNvSpPr>
            <a:spLocks noGrp="1"/>
          </p:cNvSpPr>
          <p:nvPr>
            <p:ph type="sldNum" idx="10"/>
          </p:nvPr>
        </p:nvSpPr>
        <p:spPr/>
        <p:txBody>
          <a:bodyPr/>
          <a:lstStyle/>
          <a:p>
            <a:fld id="{00000000-1234-1234-1234-123412341234}" type="slidenum">
              <a:rPr lang="es-ES" smtClean="0"/>
              <a:pPr/>
              <a:t>14</a:t>
            </a:fld>
            <a:endParaRPr lang="es-ES" dirty="0"/>
          </a:p>
        </p:txBody>
      </p:sp>
    </p:spTree>
    <p:extLst>
      <p:ext uri="{BB962C8B-B14F-4D97-AF65-F5344CB8AC3E}">
        <p14:creationId xmlns:p14="http://schemas.microsoft.com/office/powerpoint/2010/main" val="539919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56815F50-BA34-CE13-83A0-0543CE4B3041}"/>
              </a:ext>
            </a:extLst>
          </p:cNvPr>
          <p:cNvSpPr>
            <a:spLocks noGrp="1"/>
          </p:cNvSpPr>
          <p:nvPr>
            <p:ph type="body" idx="1"/>
          </p:nvPr>
        </p:nvSpPr>
        <p:spPr>
          <a:xfrm>
            <a:off x="0" y="772672"/>
            <a:ext cx="11473628" cy="4736400"/>
          </a:xfrm>
        </p:spPr>
        <p:txBody>
          <a:bodyPr/>
          <a:lstStyle/>
          <a:p>
            <a:r>
              <a:rPr lang="es-ES" sz="1800" dirty="0"/>
              <a:t>El script hace referencia a una carpeta de nombre "</a:t>
            </a:r>
            <a:r>
              <a:rPr lang="es-ES" sz="1800" dirty="0" err="1"/>
              <a:t>uploads</a:t>
            </a:r>
            <a:r>
              <a:rPr lang="es-ES" sz="1800" dirty="0"/>
              <a:t>" la que es necesario crear en el mismo directorio.</a:t>
            </a:r>
          </a:p>
          <a:p>
            <a:endParaRPr lang="es-ES" sz="1800" dirty="0"/>
          </a:p>
          <a:p>
            <a:r>
              <a:rPr lang="es-ES" sz="1800" dirty="0"/>
              <a:t>Al seleccionar en el formulario cualquier archivo será subido y guardado en la carpeta </a:t>
            </a:r>
            <a:r>
              <a:rPr lang="es-ES" sz="1800" dirty="0" err="1"/>
              <a:t>uploads</a:t>
            </a:r>
            <a:r>
              <a:rPr lang="es-ES" sz="1800" dirty="0"/>
              <a:t>, entonces se mostrará un mensaje de confirmación que todo ha tenido éxito.</a:t>
            </a:r>
          </a:p>
          <a:p>
            <a:endParaRPr lang="es-ES" sz="1800" dirty="0"/>
          </a:p>
          <a:p>
            <a:r>
              <a:rPr lang="es-ES" sz="1800" dirty="0"/>
              <a:t>El mensaje puedes modificarlo a tu gusto, pero solo edita lo que está encerrado entre comillas("").</a:t>
            </a:r>
          </a:p>
          <a:p>
            <a:endParaRPr lang="es-ES" sz="1800" dirty="0"/>
          </a:p>
          <a:p>
            <a:r>
              <a:rPr lang="es-ES" sz="1800" dirty="0"/>
              <a:t>Lógicamente es solo un ejemplo muy elemental, en la práctica no se debe de utilizar, es necesario emplear un script que limite dos aspectos fundamentales:</a:t>
            </a:r>
          </a:p>
          <a:p>
            <a:endParaRPr lang="es-ES" sz="1800" dirty="0"/>
          </a:p>
          <a:p>
            <a:r>
              <a:rPr lang="es-ES" sz="1800" dirty="0"/>
              <a:t>• El tipo de archivo a subir, esto es imprescindible ya que filtrará y solo se subirá el archivo escogido, si no es así pudieran subir un script al servidor que lo dañe.</a:t>
            </a:r>
          </a:p>
          <a:p>
            <a:r>
              <a:rPr lang="es-ES" sz="1800" dirty="0"/>
              <a:t>• El tamaño del archivo a subir, sino se limita podrían congestionar tu servidor al tratar de subir archivos grandes.</a:t>
            </a:r>
          </a:p>
        </p:txBody>
      </p:sp>
      <p:sp>
        <p:nvSpPr>
          <p:cNvPr id="4" name="Marcador de número de diapositiva 3">
            <a:extLst>
              <a:ext uri="{FF2B5EF4-FFF2-40B4-BE49-F238E27FC236}">
                <a16:creationId xmlns:a16="http://schemas.microsoft.com/office/drawing/2014/main" id="{46FF13AD-862B-E8B4-6126-BC69498F5B3C}"/>
              </a:ext>
            </a:extLst>
          </p:cNvPr>
          <p:cNvSpPr>
            <a:spLocks noGrp="1"/>
          </p:cNvSpPr>
          <p:nvPr>
            <p:ph type="sldNum" idx="10"/>
          </p:nvPr>
        </p:nvSpPr>
        <p:spPr/>
        <p:txBody>
          <a:bodyPr/>
          <a:lstStyle/>
          <a:p>
            <a:fld id="{00000000-1234-1234-1234-123412341234}" type="slidenum">
              <a:rPr lang="es-ES" smtClean="0"/>
              <a:pPr/>
              <a:t>15</a:t>
            </a:fld>
            <a:endParaRPr lang="es-ES" dirty="0"/>
          </a:p>
        </p:txBody>
      </p:sp>
    </p:spTree>
    <p:extLst>
      <p:ext uri="{BB962C8B-B14F-4D97-AF65-F5344CB8AC3E}">
        <p14:creationId xmlns:p14="http://schemas.microsoft.com/office/powerpoint/2010/main" val="2111345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E5C85B-DAFE-54C9-2B85-999DD2446C7C}"/>
              </a:ext>
            </a:extLst>
          </p:cNvPr>
          <p:cNvSpPr>
            <a:spLocks noGrp="1"/>
          </p:cNvSpPr>
          <p:nvPr>
            <p:ph type="title"/>
          </p:nvPr>
        </p:nvSpPr>
        <p:spPr/>
        <p:txBody>
          <a:bodyPr/>
          <a:lstStyle/>
          <a:p>
            <a:r>
              <a:rPr lang="es-ES" dirty="0"/>
              <a:t>Código para impedir que suban archivos indeseados al servidor</a:t>
            </a:r>
          </a:p>
        </p:txBody>
      </p:sp>
      <p:sp>
        <p:nvSpPr>
          <p:cNvPr id="3" name="Marcador de texto 2">
            <a:extLst>
              <a:ext uri="{FF2B5EF4-FFF2-40B4-BE49-F238E27FC236}">
                <a16:creationId xmlns:a16="http://schemas.microsoft.com/office/drawing/2014/main" id="{A6789718-1928-3D1C-1113-0BA2BF442472}"/>
              </a:ext>
            </a:extLst>
          </p:cNvPr>
          <p:cNvSpPr>
            <a:spLocks noGrp="1"/>
          </p:cNvSpPr>
          <p:nvPr>
            <p:ph type="body" idx="1"/>
          </p:nvPr>
        </p:nvSpPr>
        <p:spPr>
          <a:xfrm>
            <a:off x="336884" y="1831451"/>
            <a:ext cx="11502190" cy="4736400"/>
          </a:xfrm>
        </p:spPr>
        <p:txBody>
          <a:bodyPr/>
          <a:lstStyle/>
          <a:p>
            <a:endParaRPr lang="es-ES" dirty="0"/>
          </a:p>
          <a:p>
            <a:r>
              <a:rPr lang="es-ES" dirty="0"/>
              <a:t>La solución es utilizar un script donde se filtre los dos aspectos anteriores, en el tendrás que especificar el tamaño y el tipo de los archivos, en este ejemplo se limita los archivos a subir a 200KB y solo se permiten archivos JPG y GIF ya que este script se diseñó para subir fotos o imágenes, pero puedes sustituir el nombre de archivo por el que necesites.</a:t>
            </a:r>
          </a:p>
        </p:txBody>
      </p:sp>
      <p:sp>
        <p:nvSpPr>
          <p:cNvPr id="4" name="Marcador de número de diapositiva 3">
            <a:extLst>
              <a:ext uri="{FF2B5EF4-FFF2-40B4-BE49-F238E27FC236}">
                <a16:creationId xmlns:a16="http://schemas.microsoft.com/office/drawing/2014/main" id="{03EED56E-4E3B-D71B-F727-DA6DD3930559}"/>
              </a:ext>
            </a:extLst>
          </p:cNvPr>
          <p:cNvSpPr>
            <a:spLocks noGrp="1"/>
          </p:cNvSpPr>
          <p:nvPr>
            <p:ph type="sldNum" idx="10"/>
          </p:nvPr>
        </p:nvSpPr>
        <p:spPr/>
        <p:txBody>
          <a:bodyPr/>
          <a:lstStyle/>
          <a:p>
            <a:fld id="{00000000-1234-1234-1234-123412341234}" type="slidenum">
              <a:rPr lang="es-ES" smtClean="0"/>
              <a:pPr/>
              <a:t>16</a:t>
            </a:fld>
            <a:endParaRPr lang="es-ES" dirty="0"/>
          </a:p>
        </p:txBody>
      </p:sp>
    </p:spTree>
    <p:extLst>
      <p:ext uri="{BB962C8B-B14F-4D97-AF65-F5344CB8AC3E}">
        <p14:creationId xmlns:p14="http://schemas.microsoft.com/office/powerpoint/2010/main" val="3439300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0EB69A56-D61A-1E17-8C06-A82B4CD73FDD}"/>
              </a:ext>
            </a:extLst>
          </p:cNvPr>
          <p:cNvSpPr>
            <a:spLocks noGrp="1"/>
          </p:cNvSpPr>
          <p:nvPr>
            <p:ph type="body" idx="1"/>
          </p:nvPr>
        </p:nvSpPr>
        <p:spPr>
          <a:xfrm>
            <a:off x="248323" y="387660"/>
            <a:ext cx="11658127" cy="4736400"/>
          </a:xfrm>
        </p:spPr>
        <p:txBody>
          <a:bodyPr numCol="2"/>
          <a:lstStyle/>
          <a:p>
            <a:pPr marL="152396" indent="0">
              <a:buNone/>
            </a:pPr>
            <a:r>
              <a:rPr lang="es-ES" sz="1800" b="1" dirty="0"/>
              <a:t>Código para el script </a:t>
            </a:r>
            <a:r>
              <a:rPr lang="es-ES" sz="1800" b="1" dirty="0" err="1"/>
              <a:t>uploader.php</a:t>
            </a:r>
            <a:r>
              <a:rPr lang="es-ES" sz="1800" b="1" dirty="0"/>
              <a:t> final</a:t>
            </a:r>
          </a:p>
          <a:p>
            <a:pPr marL="152396" indent="0">
              <a:buNone/>
            </a:pPr>
            <a:endParaRPr lang="es-ES" sz="1800" dirty="0"/>
          </a:p>
          <a:p>
            <a:pPr marL="152396" indent="0">
              <a:buNone/>
            </a:pPr>
            <a:r>
              <a:rPr lang="es-ES" sz="1800" dirty="0"/>
              <a:t> &lt;?</a:t>
            </a:r>
            <a:r>
              <a:rPr lang="es-ES" sz="1800" dirty="0" err="1"/>
              <a:t>php</a:t>
            </a:r>
            <a:endParaRPr lang="es-ES" sz="1800" dirty="0"/>
          </a:p>
          <a:p>
            <a:pPr marL="152396" indent="0">
              <a:buNone/>
            </a:pPr>
            <a:r>
              <a:rPr lang="es-ES" sz="1800" dirty="0"/>
              <a:t>$</a:t>
            </a:r>
            <a:r>
              <a:rPr lang="es-ES" sz="1800" dirty="0" err="1"/>
              <a:t>uploadedfileload</a:t>
            </a:r>
            <a:r>
              <a:rPr lang="es-ES" sz="1800" dirty="0"/>
              <a:t>="true";</a:t>
            </a:r>
          </a:p>
          <a:p>
            <a:pPr marL="152396" indent="0">
              <a:buNone/>
            </a:pPr>
            <a:r>
              <a:rPr lang="es-ES" sz="1800" dirty="0"/>
              <a:t>$</a:t>
            </a:r>
            <a:r>
              <a:rPr lang="es-ES" sz="1800" dirty="0" err="1"/>
              <a:t>uploadedfile_size</a:t>
            </a:r>
            <a:r>
              <a:rPr lang="es-ES" sz="1800" dirty="0"/>
              <a:t>=$_FILES['</a:t>
            </a:r>
            <a:r>
              <a:rPr lang="es-ES" sz="1800" dirty="0" err="1"/>
              <a:t>uploadedfile</a:t>
            </a:r>
            <a:r>
              <a:rPr lang="es-ES" sz="1800" dirty="0"/>
              <a:t>'][</a:t>
            </a:r>
            <a:r>
              <a:rPr lang="es-ES" sz="1800" dirty="0" err="1"/>
              <a:t>size</a:t>
            </a:r>
            <a:r>
              <a:rPr lang="es-ES" sz="1800" dirty="0"/>
              <a:t>];</a:t>
            </a:r>
          </a:p>
          <a:p>
            <a:pPr marL="152396" indent="0">
              <a:buNone/>
            </a:pPr>
            <a:r>
              <a:rPr lang="es-ES" sz="1800" dirty="0"/>
              <a:t>echo $_FILES[</a:t>
            </a:r>
            <a:r>
              <a:rPr lang="es-ES" sz="1800" dirty="0" err="1"/>
              <a:t>uploadedfile</a:t>
            </a:r>
            <a:r>
              <a:rPr lang="es-ES" sz="1800" dirty="0"/>
              <a:t>][</a:t>
            </a:r>
            <a:r>
              <a:rPr lang="es-ES" sz="1800" dirty="0" err="1"/>
              <a:t>name</a:t>
            </a:r>
            <a:r>
              <a:rPr lang="es-ES" sz="1800" dirty="0"/>
              <a:t>];</a:t>
            </a:r>
          </a:p>
          <a:p>
            <a:pPr marL="152396" indent="0">
              <a:buNone/>
            </a:pPr>
            <a:r>
              <a:rPr lang="es-ES" sz="1800" dirty="0" err="1"/>
              <a:t>if</a:t>
            </a:r>
            <a:r>
              <a:rPr lang="es-ES" sz="1800" dirty="0"/>
              <a:t> ($_FILES[</a:t>
            </a:r>
            <a:r>
              <a:rPr lang="es-ES" sz="1800" dirty="0" err="1"/>
              <a:t>uploadedfile</a:t>
            </a:r>
            <a:r>
              <a:rPr lang="es-ES" sz="1800" dirty="0"/>
              <a:t>][</a:t>
            </a:r>
            <a:r>
              <a:rPr lang="es-ES" sz="1800" dirty="0" err="1"/>
              <a:t>size</a:t>
            </a:r>
            <a:r>
              <a:rPr lang="es-ES" sz="1800" dirty="0"/>
              <a:t>]&gt;200000)</a:t>
            </a:r>
          </a:p>
          <a:p>
            <a:pPr marL="152396" indent="0">
              <a:buNone/>
            </a:pPr>
            <a:r>
              <a:rPr lang="es-ES" sz="1800" dirty="0"/>
              <a:t>{$</a:t>
            </a:r>
            <a:r>
              <a:rPr lang="es-ES" sz="1800" dirty="0" err="1"/>
              <a:t>msg</a:t>
            </a:r>
            <a:r>
              <a:rPr lang="es-ES" sz="1800" dirty="0"/>
              <a:t>=$</a:t>
            </a:r>
            <a:r>
              <a:rPr lang="es-ES" sz="1800" dirty="0" err="1"/>
              <a:t>msg</a:t>
            </a:r>
            <a:r>
              <a:rPr lang="es-ES" sz="1800" dirty="0"/>
              <a:t>."El archivo es mayor que 200KB, debes </a:t>
            </a:r>
            <a:r>
              <a:rPr lang="es-ES" sz="1800" dirty="0" err="1"/>
              <a:t>reduzcirlo</a:t>
            </a:r>
            <a:r>
              <a:rPr lang="es-ES" sz="1800" dirty="0"/>
              <a:t> antes de subirlo&lt;BR&gt;";</a:t>
            </a:r>
          </a:p>
          <a:p>
            <a:pPr marL="152396" indent="0">
              <a:buNone/>
            </a:pPr>
            <a:r>
              <a:rPr lang="es-ES" sz="1800" dirty="0"/>
              <a:t>$</a:t>
            </a:r>
            <a:r>
              <a:rPr lang="es-ES" sz="1800" dirty="0" err="1"/>
              <a:t>uploadedfileload</a:t>
            </a:r>
            <a:r>
              <a:rPr lang="es-ES" sz="1800" dirty="0"/>
              <a:t>="false";}</a:t>
            </a:r>
          </a:p>
          <a:p>
            <a:pPr marL="152396" indent="0">
              <a:buNone/>
            </a:pPr>
            <a:endParaRPr lang="es-ES" sz="1800" dirty="0"/>
          </a:p>
          <a:p>
            <a:pPr marL="152396" indent="0">
              <a:buNone/>
            </a:pPr>
            <a:r>
              <a:rPr lang="es-ES" sz="1800" dirty="0" err="1"/>
              <a:t>if</a:t>
            </a:r>
            <a:r>
              <a:rPr lang="es-ES" sz="1800" dirty="0"/>
              <a:t> (!($_FILES[</a:t>
            </a:r>
            <a:r>
              <a:rPr lang="es-ES" sz="1800" dirty="0" err="1"/>
              <a:t>uploadedfile</a:t>
            </a:r>
            <a:r>
              <a:rPr lang="es-ES" sz="1800" dirty="0"/>
              <a:t>][</a:t>
            </a:r>
            <a:r>
              <a:rPr lang="es-ES" sz="1800" dirty="0" err="1"/>
              <a:t>type</a:t>
            </a:r>
            <a:r>
              <a:rPr lang="es-ES" sz="1800" dirty="0"/>
              <a:t>] =="</a:t>
            </a:r>
            <a:r>
              <a:rPr lang="es-ES" sz="1800" dirty="0" err="1"/>
              <a:t>image</a:t>
            </a:r>
            <a:r>
              <a:rPr lang="es-ES" sz="1800" dirty="0"/>
              <a:t>/</a:t>
            </a:r>
            <a:r>
              <a:rPr lang="es-ES" sz="1800" dirty="0" err="1"/>
              <a:t>pjpeg</a:t>
            </a:r>
            <a:r>
              <a:rPr lang="es-ES" sz="1800" dirty="0"/>
              <a:t>" OR $_FILES[</a:t>
            </a:r>
            <a:r>
              <a:rPr lang="es-ES" sz="1800" dirty="0" err="1"/>
              <a:t>uploadedfile</a:t>
            </a:r>
            <a:r>
              <a:rPr lang="es-ES" sz="1800" dirty="0"/>
              <a:t>][</a:t>
            </a:r>
            <a:r>
              <a:rPr lang="es-ES" sz="1800" dirty="0" err="1"/>
              <a:t>type</a:t>
            </a:r>
            <a:r>
              <a:rPr lang="es-ES" sz="1800" dirty="0"/>
              <a:t>] =="</a:t>
            </a:r>
            <a:r>
              <a:rPr lang="es-ES" sz="1800" dirty="0" err="1"/>
              <a:t>image</a:t>
            </a:r>
            <a:r>
              <a:rPr lang="es-ES" sz="1800" dirty="0"/>
              <a:t>/gif"))</a:t>
            </a:r>
          </a:p>
          <a:p>
            <a:pPr marL="152396" indent="0">
              <a:buNone/>
            </a:pPr>
            <a:r>
              <a:rPr lang="es-ES" sz="1800" dirty="0"/>
              <a:t>{$</a:t>
            </a:r>
            <a:r>
              <a:rPr lang="es-ES" sz="1800" dirty="0" err="1"/>
              <a:t>msg</a:t>
            </a:r>
            <a:r>
              <a:rPr lang="es-ES" sz="1800" dirty="0"/>
              <a:t>=$</a:t>
            </a:r>
            <a:r>
              <a:rPr lang="es-ES" sz="1800" dirty="0" err="1"/>
              <a:t>msg</a:t>
            </a:r>
            <a:r>
              <a:rPr lang="es-ES" sz="1800" dirty="0"/>
              <a:t>." Tu archivo tiene que ser JPG o GIF. Otros archivos no son permitidos&lt;BR&gt;";</a:t>
            </a:r>
          </a:p>
          <a:p>
            <a:pPr marL="152396" indent="0">
              <a:buNone/>
            </a:pPr>
            <a:r>
              <a:rPr lang="es-ES" sz="1800" dirty="0"/>
              <a:t>$</a:t>
            </a:r>
            <a:r>
              <a:rPr lang="es-ES" sz="1800" dirty="0" err="1"/>
              <a:t>uploadedfileload</a:t>
            </a:r>
            <a:r>
              <a:rPr lang="es-ES" sz="1800" dirty="0"/>
              <a:t>="false";}</a:t>
            </a:r>
          </a:p>
          <a:p>
            <a:pPr marL="152396" indent="0">
              <a:buNone/>
            </a:pPr>
            <a:endParaRPr lang="es-ES" sz="1800" dirty="0"/>
          </a:p>
          <a:p>
            <a:pPr marL="152396" indent="0">
              <a:buNone/>
            </a:pPr>
            <a:r>
              <a:rPr lang="es-ES" sz="1800" dirty="0"/>
              <a:t>$</a:t>
            </a:r>
            <a:r>
              <a:rPr lang="es-ES" sz="1800" dirty="0" err="1"/>
              <a:t>file_name</a:t>
            </a:r>
            <a:r>
              <a:rPr lang="es-ES" sz="1800" dirty="0"/>
              <a:t>=$_FILES[</a:t>
            </a:r>
            <a:r>
              <a:rPr lang="es-ES" sz="1800" dirty="0" err="1"/>
              <a:t>uploadedfile</a:t>
            </a:r>
            <a:r>
              <a:rPr lang="es-ES" sz="1800" dirty="0"/>
              <a:t>][</a:t>
            </a:r>
            <a:r>
              <a:rPr lang="es-ES" sz="1800" dirty="0" err="1"/>
              <a:t>name</a:t>
            </a:r>
            <a:r>
              <a:rPr lang="es-ES" sz="1800" dirty="0"/>
              <a:t>];</a:t>
            </a:r>
          </a:p>
          <a:p>
            <a:pPr marL="152396" indent="0">
              <a:buNone/>
            </a:pPr>
            <a:r>
              <a:rPr lang="es-ES" sz="1800" dirty="0"/>
              <a:t>$</a:t>
            </a:r>
            <a:r>
              <a:rPr lang="es-ES" sz="1800" dirty="0" err="1"/>
              <a:t>add</a:t>
            </a:r>
            <a:r>
              <a:rPr lang="es-ES" sz="1800" dirty="0"/>
              <a:t>="</a:t>
            </a:r>
            <a:r>
              <a:rPr lang="es-ES" sz="1800" dirty="0" err="1"/>
              <a:t>uploads</a:t>
            </a:r>
            <a:r>
              <a:rPr lang="es-ES" sz="1800" dirty="0"/>
              <a:t>/$</a:t>
            </a:r>
            <a:r>
              <a:rPr lang="es-ES" sz="1800" dirty="0" err="1"/>
              <a:t>file_name</a:t>
            </a:r>
            <a:r>
              <a:rPr lang="es-ES" sz="1800" dirty="0"/>
              <a:t>";</a:t>
            </a:r>
          </a:p>
          <a:p>
            <a:pPr marL="152396" indent="0">
              <a:buNone/>
            </a:pPr>
            <a:r>
              <a:rPr lang="es-ES" sz="1800" dirty="0" err="1"/>
              <a:t>if</a:t>
            </a:r>
            <a:r>
              <a:rPr lang="es-ES" sz="1800" dirty="0"/>
              <a:t>($</a:t>
            </a:r>
            <a:r>
              <a:rPr lang="es-ES" sz="1800" dirty="0" err="1"/>
              <a:t>uploadedfileload</a:t>
            </a:r>
            <a:r>
              <a:rPr lang="es-ES" sz="1800" dirty="0"/>
              <a:t>=="true"){</a:t>
            </a:r>
          </a:p>
          <a:p>
            <a:pPr marL="152396" indent="0">
              <a:buNone/>
            </a:pPr>
            <a:endParaRPr lang="es-ES" sz="1800" dirty="0"/>
          </a:p>
          <a:p>
            <a:pPr marL="152396" indent="0">
              <a:buNone/>
            </a:pPr>
            <a:r>
              <a:rPr lang="es-ES" sz="1800" dirty="0" err="1"/>
              <a:t>if</a:t>
            </a:r>
            <a:r>
              <a:rPr lang="es-ES" sz="1800" dirty="0"/>
              <a:t>(</a:t>
            </a:r>
            <a:r>
              <a:rPr lang="es-ES" sz="1800" dirty="0" err="1"/>
              <a:t>move_uploaded_file</a:t>
            </a:r>
            <a:r>
              <a:rPr lang="es-ES" sz="1800" dirty="0"/>
              <a:t> ($_FILES[</a:t>
            </a:r>
            <a:r>
              <a:rPr lang="es-ES" sz="1800" dirty="0" err="1"/>
              <a:t>uploadedfile</a:t>
            </a:r>
            <a:r>
              <a:rPr lang="es-ES" sz="1800" dirty="0"/>
              <a:t>][</a:t>
            </a:r>
            <a:r>
              <a:rPr lang="es-ES" sz="1800" dirty="0" err="1"/>
              <a:t>tmp_name</a:t>
            </a:r>
            <a:r>
              <a:rPr lang="es-ES" sz="1800" dirty="0"/>
              <a:t>], $</a:t>
            </a:r>
            <a:r>
              <a:rPr lang="es-ES" sz="1800" dirty="0" err="1"/>
              <a:t>add</a:t>
            </a:r>
            <a:r>
              <a:rPr lang="es-ES" sz="1800" dirty="0"/>
              <a:t>)){</a:t>
            </a:r>
          </a:p>
          <a:p>
            <a:pPr marL="152396" indent="0">
              <a:buNone/>
            </a:pPr>
            <a:r>
              <a:rPr lang="es-ES" sz="1800" dirty="0"/>
              <a:t>echo " Ha sido subido satisfactoriamente";</a:t>
            </a:r>
          </a:p>
          <a:p>
            <a:pPr marL="152396" indent="0">
              <a:buNone/>
            </a:pPr>
            <a:r>
              <a:rPr lang="es-ES" sz="1800" dirty="0"/>
              <a:t>}</a:t>
            </a:r>
            <a:r>
              <a:rPr lang="es-ES" sz="1800" dirty="0" err="1"/>
              <a:t>else</a:t>
            </a:r>
            <a:r>
              <a:rPr lang="es-ES" sz="1800" dirty="0"/>
              <a:t>{echo "Error al subir el archivo";}</a:t>
            </a:r>
          </a:p>
          <a:p>
            <a:pPr marL="152396" indent="0">
              <a:buNone/>
            </a:pPr>
            <a:endParaRPr lang="es-ES" sz="1800" dirty="0"/>
          </a:p>
          <a:p>
            <a:pPr marL="152396" indent="0">
              <a:buNone/>
            </a:pPr>
            <a:r>
              <a:rPr lang="es-ES" sz="1800" dirty="0"/>
              <a:t>}</a:t>
            </a:r>
            <a:r>
              <a:rPr lang="es-ES" sz="1800" dirty="0" err="1"/>
              <a:t>else</a:t>
            </a:r>
            <a:r>
              <a:rPr lang="es-ES" sz="1800" dirty="0"/>
              <a:t>{echo $</a:t>
            </a:r>
            <a:r>
              <a:rPr lang="es-ES" sz="1800" dirty="0" err="1"/>
              <a:t>msg</a:t>
            </a:r>
            <a:r>
              <a:rPr lang="es-ES" sz="1800" dirty="0"/>
              <a:t>;}</a:t>
            </a:r>
          </a:p>
          <a:p>
            <a:pPr marL="152396" indent="0">
              <a:buNone/>
            </a:pPr>
            <a:r>
              <a:rPr lang="es-ES" sz="1800" dirty="0"/>
              <a:t>?&gt;</a:t>
            </a:r>
          </a:p>
          <a:p>
            <a:pPr marL="152396" indent="0">
              <a:buNone/>
            </a:pPr>
            <a:endParaRPr lang="es-ES" sz="1800" dirty="0"/>
          </a:p>
        </p:txBody>
      </p:sp>
      <p:sp>
        <p:nvSpPr>
          <p:cNvPr id="4" name="Marcador de número de diapositiva 3">
            <a:extLst>
              <a:ext uri="{FF2B5EF4-FFF2-40B4-BE49-F238E27FC236}">
                <a16:creationId xmlns:a16="http://schemas.microsoft.com/office/drawing/2014/main" id="{D9AD73DB-8A4B-28A8-DFF1-BE9D2B4FFCF8}"/>
              </a:ext>
            </a:extLst>
          </p:cNvPr>
          <p:cNvSpPr>
            <a:spLocks noGrp="1"/>
          </p:cNvSpPr>
          <p:nvPr>
            <p:ph type="sldNum" idx="10"/>
          </p:nvPr>
        </p:nvSpPr>
        <p:spPr/>
        <p:txBody>
          <a:bodyPr/>
          <a:lstStyle/>
          <a:p>
            <a:fld id="{00000000-1234-1234-1234-123412341234}" type="slidenum">
              <a:rPr lang="es-ES" smtClean="0"/>
              <a:pPr/>
              <a:t>17</a:t>
            </a:fld>
            <a:endParaRPr lang="es-ES" dirty="0"/>
          </a:p>
        </p:txBody>
      </p:sp>
    </p:spTree>
    <p:extLst>
      <p:ext uri="{BB962C8B-B14F-4D97-AF65-F5344CB8AC3E}">
        <p14:creationId xmlns:p14="http://schemas.microsoft.com/office/powerpoint/2010/main" val="3929884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071E62-CB92-CFCC-7196-AD7A27FDA628}"/>
              </a:ext>
            </a:extLst>
          </p:cNvPr>
          <p:cNvSpPr>
            <a:spLocks noGrp="1"/>
          </p:cNvSpPr>
          <p:nvPr>
            <p:ph type="title"/>
          </p:nvPr>
        </p:nvSpPr>
        <p:spPr/>
        <p:txBody>
          <a:bodyPr/>
          <a:lstStyle/>
          <a:p>
            <a:r>
              <a:rPr lang="es-ES" dirty="0"/>
              <a:t>Limitar el tamaño de los archivos en el formulario</a:t>
            </a:r>
          </a:p>
        </p:txBody>
      </p:sp>
      <p:sp>
        <p:nvSpPr>
          <p:cNvPr id="3" name="Marcador de texto 2">
            <a:extLst>
              <a:ext uri="{FF2B5EF4-FFF2-40B4-BE49-F238E27FC236}">
                <a16:creationId xmlns:a16="http://schemas.microsoft.com/office/drawing/2014/main" id="{F583AB84-2EF2-DB1D-02C7-F491262D8A4A}"/>
              </a:ext>
            </a:extLst>
          </p:cNvPr>
          <p:cNvSpPr>
            <a:spLocks noGrp="1"/>
          </p:cNvSpPr>
          <p:nvPr>
            <p:ph type="body" idx="1"/>
          </p:nvPr>
        </p:nvSpPr>
        <p:spPr>
          <a:xfrm>
            <a:off x="336885" y="1831451"/>
            <a:ext cx="11569566" cy="4736400"/>
          </a:xfrm>
        </p:spPr>
        <p:txBody>
          <a:bodyPr/>
          <a:lstStyle/>
          <a:p>
            <a:pPr marL="152396" indent="0">
              <a:buNone/>
            </a:pPr>
            <a:endParaRPr lang="es-ES" sz="1800" dirty="0"/>
          </a:p>
          <a:p>
            <a:pPr marL="152396" indent="0">
              <a:buNone/>
            </a:pPr>
            <a:r>
              <a:rPr lang="es-ES" sz="1800" dirty="0"/>
              <a:t>El tamaño del archivo a subir también se puede limitar en el formulario, para eso solo es necesario agregar una entrada oculta (</a:t>
            </a:r>
            <a:r>
              <a:rPr lang="es-ES" sz="1800" dirty="0" err="1"/>
              <a:t>hidden</a:t>
            </a:r>
            <a:r>
              <a:rPr lang="es-ES" sz="1800" dirty="0"/>
              <a:t>) con el nombre </a:t>
            </a:r>
            <a:r>
              <a:rPr lang="es-ES" sz="1800" dirty="0" err="1"/>
              <a:t>name</a:t>
            </a:r>
            <a:r>
              <a:rPr lang="es-ES" sz="1800" dirty="0"/>
              <a:t>="MAX_FILE_SIZE" y el valor </a:t>
            </a:r>
            <a:r>
              <a:rPr lang="es-ES" sz="1800" dirty="0" err="1"/>
              <a:t>value</a:t>
            </a:r>
            <a:r>
              <a:rPr lang="es-ES" sz="1800" dirty="0"/>
              <a:t>="tamaño en bytes", quedaría de la siguiente forma:</a:t>
            </a:r>
          </a:p>
          <a:p>
            <a:pPr marL="152396" indent="0">
              <a:buNone/>
            </a:pPr>
            <a:endParaRPr lang="es-ES" sz="1800" dirty="0"/>
          </a:p>
          <a:p>
            <a:pPr marL="152396" indent="0">
              <a:buNone/>
            </a:pPr>
            <a:r>
              <a:rPr lang="es-ES" sz="1800" dirty="0"/>
              <a:t>&lt;</a:t>
            </a:r>
            <a:r>
              <a:rPr lang="es-ES" sz="1800" dirty="0" err="1"/>
              <a:t>form</a:t>
            </a:r>
            <a:r>
              <a:rPr lang="es-ES" sz="1800" dirty="0"/>
              <a:t> </a:t>
            </a:r>
            <a:r>
              <a:rPr lang="es-ES" sz="1800" dirty="0" err="1"/>
              <a:t>enctype</a:t>
            </a:r>
            <a:r>
              <a:rPr lang="es-ES" sz="1800" dirty="0"/>
              <a:t>="</a:t>
            </a:r>
            <a:r>
              <a:rPr lang="es-ES" sz="1800" dirty="0" err="1"/>
              <a:t>multipart</a:t>
            </a:r>
            <a:r>
              <a:rPr lang="es-ES" sz="1800" dirty="0"/>
              <a:t>/</a:t>
            </a:r>
            <a:r>
              <a:rPr lang="es-ES" sz="1800" dirty="0" err="1"/>
              <a:t>form</a:t>
            </a:r>
            <a:r>
              <a:rPr lang="es-ES" sz="1800" dirty="0"/>
              <a:t>-data" </a:t>
            </a:r>
            <a:r>
              <a:rPr lang="es-ES" sz="1800" dirty="0" err="1"/>
              <a:t>action</a:t>
            </a:r>
            <a:r>
              <a:rPr lang="es-ES" sz="1800" dirty="0"/>
              <a:t>="</a:t>
            </a:r>
            <a:r>
              <a:rPr lang="es-ES" sz="1800" dirty="0" err="1"/>
              <a:t>uploader.php</a:t>
            </a:r>
            <a:r>
              <a:rPr lang="es-ES" sz="1800" dirty="0"/>
              <a:t>" </a:t>
            </a:r>
            <a:r>
              <a:rPr lang="es-ES" sz="1800" dirty="0" err="1"/>
              <a:t>method</a:t>
            </a:r>
            <a:r>
              <a:rPr lang="es-ES" sz="1800" dirty="0"/>
              <a:t>="POST"&gt;</a:t>
            </a:r>
          </a:p>
          <a:p>
            <a:pPr marL="152396" indent="0">
              <a:buNone/>
            </a:pPr>
            <a:r>
              <a:rPr lang="es-ES" sz="1800" dirty="0"/>
              <a:t>&lt;input </a:t>
            </a:r>
            <a:r>
              <a:rPr lang="es-ES" sz="1800" dirty="0" err="1"/>
              <a:t>type</a:t>
            </a:r>
            <a:r>
              <a:rPr lang="es-ES" sz="1800" dirty="0"/>
              <a:t>="</a:t>
            </a:r>
            <a:r>
              <a:rPr lang="es-ES" sz="1800" dirty="0" err="1"/>
              <a:t>hidden</a:t>
            </a:r>
            <a:r>
              <a:rPr lang="es-ES" sz="1800" dirty="0"/>
              <a:t>" </a:t>
            </a:r>
            <a:r>
              <a:rPr lang="es-ES" sz="1800" dirty="0" err="1"/>
              <a:t>name</a:t>
            </a:r>
            <a:r>
              <a:rPr lang="es-ES" sz="1800" dirty="0"/>
              <a:t>="MAX_FILE_SIZE" </a:t>
            </a:r>
            <a:r>
              <a:rPr lang="es-ES" sz="1800" dirty="0" err="1"/>
              <a:t>value</a:t>
            </a:r>
            <a:r>
              <a:rPr lang="es-ES" sz="1800" dirty="0"/>
              <a:t>="200000" /&gt;</a:t>
            </a:r>
          </a:p>
          <a:p>
            <a:pPr marL="152396" indent="0">
              <a:buNone/>
            </a:pPr>
            <a:r>
              <a:rPr lang="es-ES" sz="1800" dirty="0"/>
              <a:t>&lt;input </a:t>
            </a:r>
            <a:r>
              <a:rPr lang="es-ES" sz="1800" dirty="0" err="1"/>
              <a:t>name</a:t>
            </a:r>
            <a:r>
              <a:rPr lang="es-ES" sz="1800" dirty="0"/>
              <a:t>="</a:t>
            </a:r>
            <a:r>
              <a:rPr lang="es-ES" sz="1800" dirty="0" err="1"/>
              <a:t>uploadedfile</a:t>
            </a:r>
            <a:r>
              <a:rPr lang="es-ES" sz="1800" dirty="0"/>
              <a:t>" </a:t>
            </a:r>
            <a:r>
              <a:rPr lang="es-ES" sz="1800" dirty="0" err="1"/>
              <a:t>type</a:t>
            </a:r>
            <a:r>
              <a:rPr lang="es-ES" sz="1800" dirty="0"/>
              <a:t>="file" /&gt;</a:t>
            </a:r>
          </a:p>
          <a:p>
            <a:pPr marL="152396" indent="0">
              <a:buNone/>
            </a:pPr>
            <a:r>
              <a:rPr lang="es-ES" sz="1800" dirty="0"/>
              <a:t>&lt;input </a:t>
            </a:r>
            <a:r>
              <a:rPr lang="es-ES" sz="1800" dirty="0" err="1"/>
              <a:t>type</a:t>
            </a:r>
            <a:r>
              <a:rPr lang="es-ES" sz="1800" dirty="0"/>
              <a:t>="</a:t>
            </a:r>
            <a:r>
              <a:rPr lang="es-ES" sz="1800" dirty="0" err="1"/>
              <a:t>submit</a:t>
            </a:r>
            <a:r>
              <a:rPr lang="es-ES" sz="1800" dirty="0"/>
              <a:t>" </a:t>
            </a:r>
            <a:r>
              <a:rPr lang="es-ES" sz="1800" dirty="0" err="1"/>
              <a:t>value</a:t>
            </a:r>
            <a:r>
              <a:rPr lang="es-ES" sz="1800" dirty="0"/>
              <a:t>="Subir archivo" /&gt;</a:t>
            </a:r>
          </a:p>
          <a:p>
            <a:pPr marL="152396" indent="0">
              <a:buNone/>
            </a:pPr>
            <a:r>
              <a:rPr lang="es-ES" sz="1800" dirty="0"/>
              <a:t>&lt;/</a:t>
            </a:r>
            <a:r>
              <a:rPr lang="es-ES" sz="1800" dirty="0" err="1"/>
              <a:t>form</a:t>
            </a:r>
            <a:r>
              <a:rPr lang="es-ES" sz="1800" dirty="0"/>
              <a:t>&gt;</a:t>
            </a:r>
          </a:p>
          <a:p>
            <a:pPr marL="152396" indent="0">
              <a:buNone/>
            </a:pPr>
            <a:endParaRPr lang="es-ES" sz="1800" dirty="0"/>
          </a:p>
        </p:txBody>
      </p:sp>
      <p:sp>
        <p:nvSpPr>
          <p:cNvPr id="4" name="Marcador de número de diapositiva 3">
            <a:extLst>
              <a:ext uri="{FF2B5EF4-FFF2-40B4-BE49-F238E27FC236}">
                <a16:creationId xmlns:a16="http://schemas.microsoft.com/office/drawing/2014/main" id="{EE8FBCDC-96CD-175C-95B4-E3BD1C6A7666}"/>
              </a:ext>
            </a:extLst>
          </p:cNvPr>
          <p:cNvSpPr>
            <a:spLocks noGrp="1"/>
          </p:cNvSpPr>
          <p:nvPr>
            <p:ph type="sldNum" idx="10"/>
          </p:nvPr>
        </p:nvSpPr>
        <p:spPr/>
        <p:txBody>
          <a:bodyPr/>
          <a:lstStyle/>
          <a:p>
            <a:fld id="{00000000-1234-1234-1234-123412341234}" type="slidenum">
              <a:rPr lang="es-ES" smtClean="0"/>
              <a:pPr/>
              <a:t>18</a:t>
            </a:fld>
            <a:endParaRPr lang="es-ES" dirty="0"/>
          </a:p>
        </p:txBody>
      </p:sp>
    </p:spTree>
    <p:extLst>
      <p:ext uri="{BB962C8B-B14F-4D97-AF65-F5344CB8AC3E}">
        <p14:creationId xmlns:p14="http://schemas.microsoft.com/office/powerpoint/2010/main" val="10376035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A27F93-AB07-EBFA-86E7-330D0BC4AD1E}"/>
              </a:ext>
            </a:extLst>
          </p:cNvPr>
          <p:cNvSpPr>
            <a:spLocks noGrp="1"/>
          </p:cNvSpPr>
          <p:nvPr>
            <p:ph type="title"/>
          </p:nvPr>
        </p:nvSpPr>
        <p:spPr/>
        <p:txBody>
          <a:bodyPr/>
          <a:lstStyle/>
          <a:p>
            <a:r>
              <a:rPr lang="es-ES" dirty="0"/>
              <a:t>Mostrar las fotos e imágenes subidas en la página</a:t>
            </a:r>
          </a:p>
        </p:txBody>
      </p:sp>
      <p:sp>
        <p:nvSpPr>
          <p:cNvPr id="3" name="Marcador de texto 2">
            <a:extLst>
              <a:ext uri="{FF2B5EF4-FFF2-40B4-BE49-F238E27FC236}">
                <a16:creationId xmlns:a16="http://schemas.microsoft.com/office/drawing/2014/main" id="{1F9C5678-2A87-EA7E-0EED-838C16586221}"/>
              </a:ext>
            </a:extLst>
          </p:cNvPr>
          <p:cNvSpPr>
            <a:spLocks noGrp="1"/>
          </p:cNvSpPr>
          <p:nvPr>
            <p:ph type="body" idx="1"/>
          </p:nvPr>
        </p:nvSpPr>
        <p:spPr/>
        <p:txBody>
          <a:bodyPr/>
          <a:lstStyle/>
          <a:p>
            <a:endParaRPr lang="es-ES" dirty="0"/>
          </a:p>
          <a:p>
            <a:r>
              <a:rPr lang="es-ES" dirty="0"/>
              <a:t>Por ultimo si deseas que el archivo subido se muestre en la página (solo en este caso que se trata de imágenes) agrega al final del archivo </a:t>
            </a:r>
            <a:r>
              <a:rPr lang="es-ES" dirty="0" err="1"/>
              <a:t>uploader.php</a:t>
            </a:r>
            <a:r>
              <a:rPr lang="es-ES" dirty="0"/>
              <a:t> las siguientes líneas:</a:t>
            </a:r>
          </a:p>
          <a:p>
            <a:endParaRPr lang="es-ES" dirty="0"/>
          </a:p>
          <a:p>
            <a:r>
              <a:rPr lang="es-ES" dirty="0"/>
              <a:t>&lt;?</a:t>
            </a:r>
            <a:r>
              <a:rPr lang="es-ES" dirty="0" err="1"/>
              <a:t>php</a:t>
            </a:r>
            <a:endParaRPr lang="es-ES" dirty="0"/>
          </a:p>
          <a:p>
            <a:r>
              <a:rPr lang="es-ES" dirty="0"/>
              <a:t>  echo "&lt;</a:t>
            </a:r>
            <a:r>
              <a:rPr lang="es-ES" dirty="0" err="1"/>
              <a:t>img</a:t>
            </a:r>
            <a:r>
              <a:rPr lang="es-ES" dirty="0"/>
              <a:t> </a:t>
            </a:r>
            <a:r>
              <a:rPr lang="es-ES" dirty="0" err="1"/>
              <a:t>src</a:t>
            </a:r>
            <a:r>
              <a:rPr lang="es-ES" dirty="0"/>
              <a:t>='</a:t>
            </a:r>
            <a:r>
              <a:rPr lang="es-ES" dirty="0" err="1"/>
              <a:t>uploads</a:t>
            </a:r>
            <a:r>
              <a:rPr lang="es-ES" dirty="0"/>
              <a:t>/$</a:t>
            </a:r>
            <a:r>
              <a:rPr lang="es-ES" dirty="0" err="1"/>
              <a:t>file_name</a:t>
            </a:r>
            <a:r>
              <a:rPr lang="es-ES" dirty="0"/>
              <a:t>' &gt;";</a:t>
            </a:r>
          </a:p>
          <a:p>
            <a:r>
              <a:rPr lang="es-ES" dirty="0"/>
              <a:t>?&gt;</a:t>
            </a:r>
          </a:p>
          <a:p>
            <a:endParaRPr lang="es-ES" dirty="0"/>
          </a:p>
        </p:txBody>
      </p:sp>
      <p:sp>
        <p:nvSpPr>
          <p:cNvPr id="4" name="Marcador de número de diapositiva 3">
            <a:extLst>
              <a:ext uri="{FF2B5EF4-FFF2-40B4-BE49-F238E27FC236}">
                <a16:creationId xmlns:a16="http://schemas.microsoft.com/office/drawing/2014/main" id="{46EC23AA-8AAC-FFF4-6FF8-1274B8CD8254}"/>
              </a:ext>
            </a:extLst>
          </p:cNvPr>
          <p:cNvSpPr>
            <a:spLocks noGrp="1"/>
          </p:cNvSpPr>
          <p:nvPr>
            <p:ph type="sldNum" idx="10"/>
          </p:nvPr>
        </p:nvSpPr>
        <p:spPr/>
        <p:txBody>
          <a:bodyPr/>
          <a:lstStyle/>
          <a:p>
            <a:fld id="{00000000-1234-1234-1234-123412341234}" type="slidenum">
              <a:rPr lang="es-ES" smtClean="0"/>
              <a:pPr/>
              <a:t>19</a:t>
            </a:fld>
            <a:endParaRPr lang="es-ES" dirty="0"/>
          </a:p>
        </p:txBody>
      </p:sp>
    </p:spTree>
    <p:extLst>
      <p:ext uri="{BB962C8B-B14F-4D97-AF65-F5344CB8AC3E}">
        <p14:creationId xmlns:p14="http://schemas.microsoft.com/office/powerpoint/2010/main" val="1631027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4"/>
          <p:cNvSpPr txBox="1">
            <a:spLocks noGrp="1"/>
          </p:cNvSpPr>
          <p:nvPr>
            <p:ph type="title"/>
          </p:nvPr>
        </p:nvSpPr>
        <p:spPr>
          <a:xfrm>
            <a:off x="665843" y="165943"/>
            <a:ext cx="10515600" cy="1325563"/>
          </a:xfrm>
          <a:prstGeom prst="rect">
            <a:avLst/>
          </a:prstGeom>
          <a:noFill/>
          <a:ln>
            <a:noFill/>
          </a:ln>
        </p:spPr>
        <p:txBody>
          <a:bodyPr spcFirstLastPara="1" wrap="square" lIns="91425" tIns="45700" rIns="91425" bIns="45700" anchor="b" anchorCtr="0">
            <a:noAutofit/>
          </a:bodyPr>
          <a:lstStyle/>
          <a:p>
            <a:pPr algn="ctr"/>
            <a:r>
              <a:rPr lang="en-US" b="1" dirty="0" err="1"/>
              <a:t>Licencia</a:t>
            </a:r>
            <a:endParaRPr/>
          </a:p>
        </p:txBody>
      </p:sp>
      <p:sp>
        <p:nvSpPr>
          <p:cNvPr id="113" name="Google Shape;113;p14"/>
          <p:cNvSpPr txBox="1"/>
          <p:nvPr/>
        </p:nvSpPr>
        <p:spPr>
          <a:xfrm>
            <a:off x="493487" y="2055032"/>
            <a:ext cx="10860312" cy="4069997"/>
          </a:xfrm>
          <a:prstGeom prst="rect">
            <a:avLst/>
          </a:prstGeom>
          <a:noFill/>
          <a:ln>
            <a:noFill/>
          </a:ln>
        </p:spPr>
        <p:txBody>
          <a:bodyPr spcFirstLastPara="1" wrap="square" lIns="0" tIns="45700" rIns="0" bIns="45700" anchor="t" anchorCtr="0">
            <a:noAutofit/>
          </a:bodyPr>
          <a:lstStyle/>
          <a:p>
            <a:pPr marL="363528" algn="ctr">
              <a:lnSpc>
                <a:spcPct val="90000"/>
              </a:lnSpc>
              <a:buClr>
                <a:schemeClr val="accent1"/>
              </a:buClr>
              <a:buSzPts val="2400"/>
            </a:pPr>
            <a:r>
              <a:rPr lang="en-US" sz="2400" b="1" dirty="0">
                <a:solidFill>
                  <a:srgbClr val="3F3F3F"/>
                </a:solidFill>
                <a:latin typeface="Calibri"/>
                <a:ea typeface="Calibri"/>
                <a:cs typeface="Calibri"/>
                <a:sym typeface="Calibri"/>
              </a:rPr>
              <a:t>Toda la </a:t>
            </a:r>
            <a:r>
              <a:rPr lang="en-US" sz="2400" b="1" dirty="0" err="1">
                <a:solidFill>
                  <a:srgbClr val="3F3F3F"/>
                </a:solidFill>
                <a:latin typeface="Calibri"/>
                <a:ea typeface="Calibri"/>
                <a:cs typeface="Calibri"/>
                <a:sym typeface="Calibri"/>
              </a:rPr>
              <a:t>documentación</a:t>
            </a:r>
            <a:r>
              <a:rPr lang="en-US" sz="2400" b="1" dirty="0">
                <a:solidFill>
                  <a:srgbClr val="3F3F3F"/>
                </a:solidFill>
                <a:latin typeface="Calibri"/>
                <a:ea typeface="Calibri"/>
                <a:cs typeface="Calibri"/>
                <a:sym typeface="Calibri"/>
              </a:rPr>
              <a:t> de </a:t>
            </a:r>
            <a:r>
              <a:rPr lang="en-US" sz="2400" b="1" dirty="0" err="1">
                <a:solidFill>
                  <a:srgbClr val="3F3F3F"/>
                </a:solidFill>
                <a:latin typeface="Calibri"/>
                <a:ea typeface="Calibri"/>
                <a:cs typeface="Calibri"/>
                <a:sym typeface="Calibri"/>
              </a:rPr>
              <a:t>esta</a:t>
            </a:r>
            <a:r>
              <a:rPr lang="en-US" sz="2400" b="1" dirty="0">
                <a:solidFill>
                  <a:srgbClr val="3F3F3F"/>
                </a:solidFill>
                <a:latin typeface="Calibri"/>
                <a:ea typeface="Calibri"/>
                <a:cs typeface="Calibri"/>
                <a:sym typeface="Calibri"/>
              </a:rPr>
              <a:t> </a:t>
            </a:r>
            <a:r>
              <a:rPr lang="en-US" sz="2400" b="1" dirty="0" err="1">
                <a:solidFill>
                  <a:srgbClr val="3F3F3F"/>
                </a:solidFill>
                <a:latin typeface="Calibri"/>
                <a:ea typeface="Calibri"/>
                <a:cs typeface="Calibri"/>
                <a:sym typeface="Calibri"/>
              </a:rPr>
              <a:t>asignatura</a:t>
            </a:r>
            <a:r>
              <a:rPr lang="en-US" sz="2400" b="1" dirty="0">
                <a:solidFill>
                  <a:srgbClr val="3F3F3F"/>
                </a:solidFill>
                <a:latin typeface="Calibri"/>
                <a:ea typeface="Calibri"/>
                <a:cs typeface="Calibri"/>
                <a:sym typeface="Calibri"/>
              </a:rPr>
              <a:t> </a:t>
            </a:r>
            <a:r>
              <a:rPr lang="en-US" sz="2400" b="1" dirty="0" err="1">
                <a:solidFill>
                  <a:srgbClr val="3F3F3F"/>
                </a:solidFill>
                <a:latin typeface="Calibri"/>
                <a:ea typeface="Calibri"/>
                <a:cs typeface="Calibri"/>
                <a:sym typeface="Calibri"/>
              </a:rPr>
              <a:t>queda</a:t>
            </a:r>
            <a:r>
              <a:rPr lang="en-US" sz="2400" b="1" dirty="0">
                <a:solidFill>
                  <a:srgbClr val="3F3F3F"/>
                </a:solidFill>
                <a:latin typeface="Calibri"/>
                <a:ea typeface="Calibri"/>
                <a:cs typeface="Calibri"/>
                <a:sym typeface="Calibri"/>
              </a:rPr>
              <a:t> </a:t>
            </a:r>
            <a:r>
              <a:rPr lang="en-US" sz="2400" b="1" dirty="0" err="1">
                <a:solidFill>
                  <a:srgbClr val="3F3F3F"/>
                </a:solidFill>
                <a:latin typeface="Calibri"/>
                <a:ea typeface="Calibri"/>
                <a:cs typeface="Calibri"/>
                <a:sym typeface="Calibri"/>
              </a:rPr>
              <a:t>recogida</a:t>
            </a:r>
            <a:r>
              <a:rPr lang="en-US" sz="2400" b="1" dirty="0">
                <a:solidFill>
                  <a:srgbClr val="3F3F3F"/>
                </a:solidFill>
                <a:latin typeface="Calibri"/>
                <a:ea typeface="Calibri"/>
                <a:cs typeface="Calibri"/>
                <a:sym typeface="Calibri"/>
              </a:rPr>
              <a:t> </a:t>
            </a:r>
            <a:r>
              <a:rPr lang="en-US" sz="2400" b="1" dirty="0" err="1">
                <a:solidFill>
                  <a:srgbClr val="3F3F3F"/>
                </a:solidFill>
                <a:latin typeface="Calibri"/>
                <a:ea typeface="Calibri"/>
                <a:cs typeface="Calibri"/>
                <a:sym typeface="Calibri"/>
              </a:rPr>
              <a:t>bajo</a:t>
            </a:r>
            <a:r>
              <a:rPr lang="en-US" sz="2400" b="1" dirty="0">
                <a:solidFill>
                  <a:srgbClr val="3F3F3F"/>
                </a:solidFill>
                <a:latin typeface="Calibri"/>
                <a:ea typeface="Calibri"/>
                <a:cs typeface="Calibri"/>
                <a:sym typeface="Calibri"/>
              </a:rPr>
              <a:t> la </a:t>
            </a:r>
            <a:r>
              <a:rPr lang="en-US" sz="2400" b="1" dirty="0" err="1">
                <a:solidFill>
                  <a:srgbClr val="3F3F3F"/>
                </a:solidFill>
                <a:latin typeface="Calibri"/>
                <a:ea typeface="Calibri"/>
                <a:cs typeface="Calibri"/>
                <a:sym typeface="Calibri"/>
              </a:rPr>
              <a:t>licencia</a:t>
            </a:r>
            <a:r>
              <a:rPr lang="en-US" sz="2400" b="1" dirty="0">
                <a:solidFill>
                  <a:srgbClr val="3F3F3F"/>
                </a:solidFill>
                <a:latin typeface="Calibri"/>
                <a:ea typeface="Calibri"/>
                <a:cs typeface="Calibri"/>
                <a:sym typeface="Calibri"/>
              </a:rPr>
              <a:t> de Creative Commons</a:t>
            </a:r>
            <a:endParaRPr sz="2400" b="1">
              <a:solidFill>
                <a:srgbClr val="3F3F3F"/>
              </a:solidFill>
              <a:latin typeface="Calibri"/>
              <a:ea typeface="Calibri"/>
              <a:cs typeface="Calibri"/>
              <a:sym typeface="Calibri"/>
            </a:endParaRPr>
          </a:p>
          <a:p>
            <a:pPr>
              <a:lnSpc>
                <a:spcPct val="90000"/>
              </a:lnSpc>
              <a:spcBef>
                <a:spcPts val="1400"/>
              </a:spcBef>
              <a:buClr>
                <a:schemeClr val="accent1"/>
              </a:buClr>
              <a:buSzPts val="1400"/>
            </a:pPr>
            <a:endParaRPr sz="1467">
              <a:solidFill>
                <a:srgbClr val="3F3F3F"/>
              </a:solidFill>
              <a:latin typeface="Calibri"/>
              <a:ea typeface="Calibri"/>
              <a:cs typeface="Calibri"/>
              <a:sym typeface="Calibri"/>
            </a:endParaRPr>
          </a:p>
          <a:p>
            <a:pPr>
              <a:lnSpc>
                <a:spcPct val="90000"/>
              </a:lnSpc>
              <a:spcBef>
                <a:spcPts val="1400"/>
              </a:spcBef>
              <a:buClr>
                <a:schemeClr val="accent1"/>
              </a:buClr>
              <a:buSzPts val="1400"/>
            </a:pPr>
            <a:endParaRPr sz="1467">
              <a:solidFill>
                <a:srgbClr val="3F3F3F"/>
              </a:solidFill>
              <a:latin typeface="Calibri"/>
              <a:ea typeface="Calibri"/>
              <a:cs typeface="Calibri"/>
              <a:sym typeface="Calibri"/>
            </a:endParaRPr>
          </a:p>
          <a:p>
            <a:pPr>
              <a:lnSpc>
                <a:spcPct val="90000"/>
              </a:lnSpc>
              <a:spcBef>
                <a:spcPts val="1400"/>
              </a:spcBef>
              <a:buClr>
                <a:schemeClr val="accent1"/>
              </a:buClr>
              <a:buSzPts val="1400"/>
            </a:pPr>
            <a:endParaRPr sz="1467">
              <a:solidFill>
                <a:srgbClr val="3F3F3F"/>
              </a:solidFill>
              <a:latin typeface="Calibri"/>
              <a:ea typeface="Calibri"/>
              <a:cs typeface="Calibri"/>
              <a:sym typeface="Calibri"/>
            </a:endParaRPr>
          </a:p>
          <a:p>
            <a:pPr marL="91438" indent="-2537">
              <a:lnSpc>
                <a:spcPct val="90000"/>
              </a:lnSpc>
              <a:spcBef>
                <a:spcPts val="1400"/>
              </a:spcBef>
              <a:buClr>
                <a:schemeClr val="accent1"/>
              </a:buClr>
              <a:buSzPts val="1400"/>
            </a:pPr>
            <a:endParaRPr sz="1467">
              <a:solidFill>
                <a:srgbClr val="3F3F3F"/>
              </a:solidFill>
              <a:latin typeface="Calibri"/>
              <a:ea typeface="Calibri"/>
              <a:cs typeface="Calibri"/>
              <a:sym typeface="Calibri"/>
            </a:endParaRPr>
          </a:p>
        </p:txBody>
      </p:sp>
      <p:pic>
        <p:nvPicPr>
          <p:cNvPr id="114" name="Google Shape;114;p14" descr="Licencia Creative Commons"/>
          <p:cNvPicPr preferRelativeResize="0"/>
          <p:nvPr/>
        </p:nvPicPr>
        <p:blipFill rotWithShape="1">
          <a:blip r:embed="rId3">
            <a:alphaModFix/>
          </a:blip>
          <a:srcRect/>
          <a:stretch/>
        </p:blipFill>
        <p:spPr>
          <a:xfrm>
            <a:off x="4534569" y="3197844"/>
            <a:ext cx="2778147" cy="978665"/>
          </a:xfrm>
          <a:prstGeom prst="rect">
            <a:avLst/>
          </a:prstGeom>
          <a:noFill/>
          <a:ln>
            <a:noFill/>
          </a:ln>
        </p:spPr>
      </p:pic>
      <p:sp>
        <p:nvSpPr>
          <p:cNvPr id="115" name="Google Shape;115;p14"/>
          <p:cNvSpPr/>
          <p:nvPr/>
        </p:nvSpPr>
        <p:spPr>
          <a:xfrm>
            <a:off x="3344283" y="4216997"/>
            <a:ext cx="5513987" cy="646331"/>
          </a:xfrm>
          <a:prstGeom prst="rect">
            <a:avLst/>
          </a:prstGeom>
          <a:noFill/>
          <a:ln>
            <a:noFill/>
          </a:ln>
        </p:spPr>
        <p:txBody>
          <a:bodyPr spcFirstLastPara="1" wrap="square" lIns="91425" tIns="45700" rIns="91425" bIns="45700" anchor="t" anchorCtr="0">
            <a:noAutofit/>
          </a:bodyPr>
          <a:lstStyle/>
          <a:p>
            <a:pPr>
              <a:buSzPts val="1800"/>
            </a:pPr>
            <a:r>
              <a:rPr lang="en-US" sz="2400" u="sng" dirty="0">
                <a:solidFill>
                  <a:schemeClr val="hlink"/>
                </a:solidFill>
                <a:latin typeface="Calibri"/>
                <a:ea typeface="Calibri"/>
                <a:cs typeface="Calibri"/>
                <a:sym typeface="Calibri"/>
                <a:hlinkClick r:id="rId4"/>
              </a:rPr>
              <a:t>https://creativecommons.org/licenses/by-nc-nd/4.0/</a:t>
            </a:r>
            <a:endParaRPr sz="2400">
              <a:solidFill>
                <a:schemeClr val="dk1"/>
              </a:solidFill>
              <a:latin typeface="Calibri"/>
              <a:ea typeface="Calibri"/>
              <a:cs typeface="Calibri"/>
              <a:sym typeface="Calibri"/>
            </a:endParaRPr>
          </a:p>
          <a:p>
            <a:pPr>
              <a:buSzPts val="1800"/>
            </a:pPr>
            <a:endParaRPr sz="2400">
              <a:solidFill>
                <a:schemeClr val="dk1"/>
              </a:solidFill>
              <a:latin typeface="Calibri"/>
              <a:ea typeface="Calibri"/>
              <a:cs typeface="Calibri"/>
              <a:sym typeface="Calibri"/>
            </a:endParaRPr>
          </a:p>
        </p:txBody>
      </p:sp>
      <p:sp>
        <p:nvSpPr>
          <p:cNvPr id="116" name="Google Shape;116;p14"/>
          <p:cNvSpPr/>
          <p:nvPr/>
        </p:nvSpPr>
        <p:spPr>
          <a:xfrm>
            <a:off x="805459" y="4780525"/>
            <a:ext cx="10860311" cy="1384995"/>
          </a:xfrm>
          <a:prstGeom prst="rect">
            <a:avLst/>
          </a:prstGeom>
          <a:noFill/>
          <a:ln>
            <a:noFill/>
          </a:ln>
        </p:spPr>
        <p:txBody>
          <a:bodyPr spcFirstLastPara="1" wrap="square" lIns="91425" tIns="45700" rIns="91425" bIns="45700" anchor="t" anchorCtr="0">
            <a:noAutofit/>
          </a:bodyPr>
          <a:lstStyle/>
          <a:p>
            <a:pPr algn="just">
              <a:buSzPts val="1200"/>
            </a:pPr>
            <a:r>
              <a:rPr lang="en-US" sz="1200" i="1" dirty="0">
                <a:solidFill>
                  <a:srgbClr val="333333"/>
                </a:solidFill>
                <a:latin typeface="Helvetica Neue"/>
                <a:ea typeface="Helvetica Neue"/>
                <a:cs typeface="Helvetica Neue"/>
                <a:sym typeface="Helvetica Neue"/>
              </a:rPr>
              <a:t>En el </a:t>
            </a:r>
            <a:r>
              <a:rPr lang="en-US" sz="1200" i="1" dirty="0" err="1">
                <a:solidFill>
                  <a:srgbClr val="333333"/>
                </a:solidFill>
                <a:latin typeface="Helvetica Neue"/>
                <a:ea typeface="Helvetica Neue"/>
                <a:cs typeface="Helvetica Neue"/>
                <a:sym typeface="Helvetica Neue"/>
              </a:rPr>
              <a:t>caso</a:t>
            </a:r>
            <a:r>
              <a:rPr lang="en-US" sz="1200" i="1" dirty="0">
                <a:solidFill>
                  <a:srgbClr val="333333"/>
                </a:solidFill>
                <a:latin typeface="Helvetica Neue"/>
                <a:ea typeface="Helvetica Neue"/>
                <a:cs typeface="Helvetica Neue"/>
                <a:sym typeface="Helvetica Neue"/>
              </a:rPr>
              <a:t> de </a:t>
            </a:r>
            <a:r>
              <a:rPr lang="en-US" sz="1200" i="1" dirty="0" err="1">
                <a:solidFill>
                  <a:srgbClr val="333333"/>
                </a:solidFill>
                <a:latin typeface="Helvetica Neue"/>
                <a:ea typeface="Helvetica Neue"/>
                <a:cs typeface="Helvetica Neue"/>
                <a:sym typeface="Helvetica Neue"/>
              </a:rPr>
              <a:t>incumplimiento</a:t>
            </a:r>
            <a:r>
              <a:rPr lang="en-US" sz="1200" i="1" dirty="0">
                <a:solidFill>
                  <a:srgbClr val="333333"/>
                </a:solidFill>
                <a:latin typeface="Helvetica Neue"/>
                <a:ea typeface="Helvetica Neue"/>
                <a:cs typeface="Helvetica Neue"/>
                <a:sym typeface="Helvetica Neue"/>
              </a:rPr>
              <a:t> o </a:t>
            </a:r>
            <a:r>
              <a:rPr lang="en-US" sz="1200" i="1" dirty="0" err="1">
                <a:solidFill>
                  <a:srgbClr val="333333"/>
                </a:solidFill>
                <a:latin typeface="Helvetica Neue"/>
                <a:ea typeface="Helvetica Neue"/>
                <a:cs typeface="Helvetica Neue"/>
                <a:sym typeface="Helvetica Neue"/>
              </a:rPr>
              <a:t>infracción</a:t>
            </a:r>
            <a:r>
              <a:rPr lang="en-US" sz="1200" i="1" dirty="0">
                <a:solidFill>
                  <a:srgbClr val="333333"/>
                </a:solidFill>
                <a:latin typeface="Helvetica Neue"/>
                <a:ea typeface="Helvetica Neue"/>
                <a:cs typeface="Helvetica Neue"/>
                <a:sym typeface="Helvetica Neue"/>
              </a:rPr>
              <a:t> de </a:t>
            </a:r>
            <a:r>
              <a:rPr lang="en-US" sz="1200" i="1" dirty="0" err="1">
                <a:solidFill>
                  <a:srgbClr val="333333"/>
                </a:solidFill>
                <a:latin typeface="Helvetica Neue"/>
                <a:ea typeface="Helvetica Neue"/>
                <a:cs typeface="Helvetica Neue"/>
                <a:sym typeface="Helvetica Neue"/>
              </a:rPr>
              <a:t>una</a:t>
            </a:r>
            <a:r>
              <a:rPr lang="en-US" sz="1200" i="1" dirty="0">
                <a:solidFill>
                  <a:srgbClr val="333333"/>
                </a:solidFill>
                <a:latin typeface="Helvetica Neue"/>
                <a:ea typeface="Helvetica Neue"/>
                <a:cs typeface="Helvetica Neue"/>
                <a:sym typeface="Helvetica Neue"/>
              </a:rPr>
              <a:t> </a:t>
            </a:r>
            <a:r>
              <a:rPr lang="en-US" sz="1200" i="1" dirty="0" err="1">
                <a:solidFill>
                  <a:srgbClr val="333333"/>
                </a:solidFill>
                <a:latin typeface="Helvetica Neue"/>
                <a:ea typeface="Helvetica Neue"/>
                <a:cs typeface="Helvetica Neue"/>
                <a:sym typeface="Helvetica Neue"/>
              </a:rPr>
              <a:t>licencia</a:t>
            </a:r>
            <a:r>
              <a:rPr lang="en-US" sz="1200" i="1" dirty="0">
                <a:solidFill>
                  <a:srgbClr val="333333"/>
                </a:solidFill>
                <a:latin typeface="Helvetica Neue"/>
                <a:ea typeface="Helvetica Neue"/>
                <a:cs typeface="Helvetica Neue"/>
                <a:sym typeface="Helvetica Neue"/>
              </a:rPr>
              <a:t> Creative Commons, el </a:t>
            </a:r>
            <a:r>
              <a:rPr lang="en-US" sz="1200" i="1" dirty="0" err="1">
                <a:solidFill>
                  <a:srgbClr val="333333"/>
                </a:solidFill>
                <a:latin typeface="Helvetica Neue"/>
                <a:ea typeface="Helvetica Neue"/>
                <a:cs typeface="Helvetica Neue"/>
                <a:sym typeface="Helvetica Neue"/>
              </a:rPr>
              <a:t>autor</a:t>
            </a:r>
            <a:r>
              <a:rPr lang="en-US" sz="1200" i="1" dirty="0">
                <a:solidFill>
                  <a:srgbClr val="333333"/>
                </a:solidFill>
                <a:latin typeface="Helvetica Neue"/>
                <a:ea typeface="Helvetica Neue"/>
                <a:cs typeface="Helvetica Neue"/>
                <a:sym typeface="Helvetica Neue"/>
              </a:rPr>
              <a:t>, </a:t>
            </a:r>
            <a:r>
              <a:rPr lang="en-US" sz="1200" i="1" dirty="0" err="1">
                <a:solidFill>
                  <a:srgbClr val="333333"/>
                </a:solidFill>
                <a:latin typeface="Helvetica Neue"/>
                <a:ea typeface="Helvetica Neue"/>
                <a:cs typeface="Helvetica Neue"/>
                <a:sym typeface="Helvetica Neue"/>
              </a:rPr>
              <a:t>como</a:t>
            </a:r>
            <a:r>
              <a:rPr lang="en-US" sz="1200" i="1" dirty="0">
                <a:solidFill>
                  <a:srgbClr val="333333"/>
                </a:solidFill>
                <a:latin typeface="Helvetica Neue"/>
                <a:ea typeface="Helvetica Neue"/>
                <a:cs typeface="Helvetica Neue"/>
                <a:sym typeface="Helvetica Neue"/>
              </a:rPr>
              <a:t> con </a:t>
            </a:r>
            <a:r>
              <a:rPr lang="en-US" sz="1200" i="1" dirty="0" err="1">
                <a:solidFill>
                  <a:srgbClr val="333333"/>
                </a:solidFill>
                <a:latin typeface="Helvetica Neue"/>
                <a:ea typeface="Helvetica Neue"/>
                <a:cs typeface="Helvetica Neue"/>
                <a:sym typeface="Helvetica Neue"/>
              </a:rPr>
              <a:t>cualquier</a:t>
            </a:r>
            <a:r>
              <a:rPr lang="en-US" sz="1200" i="1" dirty="0">
                <a:solidFill>
                  <a:srgbClr val="333333"/>
                </a:solidFill>
                <a:latin typeface="Helvetica Neue"/>
                <a:ea typeface="Helvetica Neue"/>
                <a:cs typeface="Helvetica Neue"/>
                <a:sym typeface="Helvetica Neue"/>
              </a:rPr>
              <a:t> </a:t>
            </a:r>
            <a:r>
              <a:rPr lang="en-US" sz="1200" i="1" dirty="0" err="1">
                <a:solidFill>
                  <a:srgbClr val="333333"/>
                </a:solidFill>
                <a:latin typeface="Helvetica Neue"/>
                <a:ea typeface="Helvetica Neue"/>
                <a:cs typeface="Helvetica Neue"/>
                <a:sym typeface="Helvetica Neue"/>
              </a:rPr>
              <a:t>otra</a:t>
            </a:r>
            <a:r>
              <a:rPr lang="en-US" sz="1200" i="1" dirty="0">
                <a:solidFill>
                  <a:srgbClr val="333333"/>
                </a:solidFill>
                <a:latin typeface="Helvetica Neue"/>
                <a:ea typeface="Helvetica Neue"/>
                <a:cs typeface="Helvetica Neue"/>
                <a:sym typeface="Helvetica Neue"/>
              </a:rPr>
              <a:t> </a:t>
            </a:r>
            <a:r>
              <a:rPr lang="en-US" sz="1200" i="1" dirty="0" err="1">
                <a:solidFill>
                  <a:srgbClr val="333333"/>
                </a:solidFill>
                <a:latin typeface="Helvetica Neue"/>
                <a:ea typeface="Helvetica Neue"/>
                <a:cs typeface="Helvetica Neue"/>
                <a:sym typeface="Helvetica Neue"/>
              </a:rPr>
              <a:t>obra</a:t>
            </a:r>
            <a:r>
              <a:rPr lang="en-US" sz="1200" i="1" dirty="0">
                <a:solidFill>
                  <a:srgbClr val="333333"/>
                </a:solidFill>
                <a:latin typeface="Helvetica Neue"/>
                <a:ea typeface="Helvetica Neue"/>
                <a:cs typeface="Helvetica Neue"/>
                <a:sym typeface="Helvetica Neue"/>
              </a:rPr>
              <a:t> y </a:t>
            </a:r>
            <a:r>
              <a:rPr lang="en-US" sz="1200" i="1" dirty="0" err="1">
                <a:solidFill>
                  <a:srgbClr val="333333"/>
                </a:solidFill>
                <a:latin typeface="Helvetica Neue"/>
                <a:ea typeface="Helvetica Neue"/>
                <a:cs typeface="Helvetica Neue"/>
                <a:sym typeface="Helvetica Neue"/>
              </a:rPr>
              <a:t>licencia</a:t>
            </a:r>
            <a:r>
              <a:rPr lang="en-US" sz="1200" i="1" dirty="0">
                <a:solidFill>
                  <a:srgbClr val="333333"/>
                </a:solidFill>
                <a:latin typeface="Helvetica Neue"/>
                <a:ea typeface="Helvetica Neue"/>
                <a:cs typeface="Helvetica Neue"/>
                <a:sym typeface="Helvetica Neue"/>
              </a:rPr>
              <a:t>, </a:t>
            </a:r>
            <a:r>
              <a:rPr lang="en-US" sz="1200" i="1" dirty="0" err="1">
                <a:solidFill>
                  <a:srgbClr val="333333"/>
                </a:solidFill>
                <a:latin typeface="Helvetica Neue"/>
                <a:ea typeface="Helvetica Neue"/>
                <a:cs typeface="Helvetica Neue"/>
                <a:sym typeface="Helvetica Neue"/>
              </a:rPr>
              <a:t>habrá</a:t>
            </a:r>
            <a:r>
              <a:rPr lang="en-US" sz="1200" i="1" dirty="0">
                <a:solidFill>
                  <a:srgbClr val="333333"/>
                </a:solidFill>
                <a:latin typeface="Helvetica Neue"/>
                <a:ea typeface="Helvetica Neue"/>
                <a:cs typeface="Helvetica Neue"/>
                <a:sym typeface="Helvetica Neue"/>
              </a:rPr>
              <a:t> de </a:t>
            </a:r>
            <a:r>
              <a:rPr lang="en-US" sz="1200" i="1" dirty="0" err="1">
                <a:solidFill>
                  <a:srgbClr val="333333"/>
                </a:solidFill>
                <a:latin typeface="Helvetica Neue"/>
                <a:ea typeface="Helvetica Neue"/>
                <a:cs typeface="Helvetica Neue"/>
                <a:sym typeface="Helvetica Neue"/>
              </a:rPr>
              <a:t>recurrir</a:t>
            </a:r>
            <a:r>
              <a:rPr lang="en-US" sz="1200" i="1" dirty="0">
                <a:solidFill>
                  <a:srgbClr val="333333"/>
                </a:solidFill>
                <a:latin typeface="Helvetica Neue"/>
                <a:ea typeface="Helvetica Neue"/>
                <a:cs typeface="Helvetica Neue"/>
                <a:sym typeface="Helvetica Neue"/>
              </a:rPr>
              <a:t> a los </a:t>
            </a:r>
            <a:r>
              <a:rPr lang="en-US" sz="1200" i="1" dirty="0" err="1">
                <a:solidFill>
                  <a:srgbClr val="333333"/>
                </a:solidFill>
                <a:latin typeface="Helvetica Neue"/>
                <a:ea typeface="Helvetica Neue"/>
                <a:cs typeface="Helvetica Neue"/>
                <a:sym typeface="Helvetica Neue"/>
              </a:rPr>
              <a:t>tribunales</a:t>
            </a:r>
            <a:r>
              <a:rPr lang="en-US" sz="1200" i="1" dirty="0">
                <a:solidFill>
                  <a:srgbClr val="333333"/>
                </a:solidFill>
                <a:latin typeface="Helvetica Neue"/>
                <a:ea typeface="Helvetica Neue"/>
                <a:cs typeface="Helvetica Neue"/>
                <a:sym typeface="Helvetica Neue"/>
              </a:rPr>
              <a:t>. </a:t>
            </a:r>
            <a:r>
              <a:rPr lang="en-US" sz="1200" i="1" dirty="0" err="1">
                <a:solidFill>
                  <a:srgbClr val="333333"/>
                </a:solidFill>
                <a:latin typeface="Helvetica Neue"/>
                <a:ea typeface="Helvetica Neue"/>
                <a:cs typeface="Helvetica Neue"/>
                <a:sym typeface="Helvetica Neue"/>
              </a:rPr>
              <a:t>Cuando</a:t>
            </a:r>
            <a:r>
              <a:rPr lang="en-US" sz="1200" i="1" dirty="0">
                <a:solidFill>
                  <a:srgbClr val="333333"/>
                </a:solidFill>
                <a:latin typeface="Helvetica Neue"/>
                <a:ea typeface="Helvetica Neue"/>
                <a:cs typeface="Helvetica Neue"/>
                <a:sym typeface="Helvetica Neue"/>
              </a:rPr>
              <a:t> se </a:t>
            </a:r>
            <a:r>
              <a:rPr lang="en-US" sz="1200" i="1" dirty="0" err="1">
                <a:solidFill>
                  <a:srgbClr val="333333"/>
                </a:solidFill>
                <a:latin typeface="Helvetica Neue"/>
                <a:ea typeface="Helvetica Neue"/>
                <a:cs typeface="Helvetica Neue"/>
                <a:sym typeface="Helvetica Neue"/>
              </a:rPr>
              <a:t>trate</a:t>
            </a:r>
            <a:r>
              <a:rPr lang="en-US" sz="1200" i="1" dirty="0">
                <a:solidFill>
                  <a:srgbClr val="333333"/>
                </a:solidFill>
                <a:latin typeface="Helvetica Neue"/>
                <a:ea typeface="Helvetica Neue"/>
                <a:cs typeface="Helvetica Neue"/>
                <a:sym typeface="Helvetica Neue"/>
              </a:rPr>
              <a:t> de </a:t>
            </a:r>
            <a:r>
              <a:rPr lang="en-US" sz="1200" i="1" dirty="0" err="1">
                <a:solidFill>
                  <a:srgbClr val="333333"/>
                </a:solidFill>
                <a:latin typeface="Helvetica Neue"/>
                <a:ea typeface="Helvetica Neue"/>
                <a:cs typeface="Helvetica Neue"/>
                <a:sym typeface="Helvetica Neue"/>
              </a:rPr>
              <a:t>una</a:t>
            </a:r>
            <a:r>
              <a:rPr lang="en-US" sz="1200" i="1" dirty="0">
                <a:solidFill>
                  <a:srgbClr val="333333"/>
                </a:solidFill>
                <a:latin typeface="Helvetica Neue"/>
                <a:ea typeface="Helvetica Neue"/>
                <a:cs typeface="Helvetica Neue"/>
                <a:sym typeface="Helvetica Neue"/>
              </a:rPr>
              <a:t> </a:t>
            </a:r>
            <a:r>
              <a:rPr lang="en-US" sz="1200" i="1" dirty="0" err="1">
                <a:solidFill>
                  <a:srgbClr val="333333"/>
                </a:solidFill>
                <a:latin typeface="Helvetica Neue"/>
                <a:ea typeface="Helvetica Neue"/>
                <a:cs typeface="Helvetica Neue"/>
                <a:sym typeface="Helvetica Neue"/>
              </a:rPr>
              <a:t>infracción</a:t>
            </a:r>
            <a:r>
              <a:rPr lang="en-US" sz="1200" i="1" dirty="0">
                <a:solidFill>
                  <a:srgbClr val="333333"/>
                </a:solidFill>
                <a:latin typeface="Helvetica Neue"/>
                <a:ea typeface="Helvetica Neue"/>
                <a:cs typeface="Helvetica Neue"/>
                <a:sym typeface="Helvetica Neue"/>
              </a:rPr>
              <a:t> </a:t>
            </a:r>
            <a:r>
              <a:rPr lang="en-US" sz="1200" i="1" dirty="0" err="1">
                <a:solidFill>
                  <a:srgbClr val="333333"/>
                </a:solidFill>
                <a:latin typeface="Helvetica Neue"/>
                <a:ea typeface="Helvetica Neue"/>
                <a:cs typeface="Helvetica Neue"/>
                <a:sym typeface="Helvetica Neue"/>
              </a:rPr>
              <a:t>directa</a:t>
            </a:r>
            <a:r>
              <a:rPr lang="en-US" sz="1200" i="1" dirty="0">
                <a:solidFill>
                  <a:srgbClr val="333333"/>
                </a:solidFill>
                <a:latin typeface="Helvetica Neue"/>
                <a:ea typeface="Helvetica Neue"/>
                <a:cs typeface="Helvetica Neue"/>
                <a:sym typeface="Helvetica Neue"/>
              </a:rPr>
              <a:t> (</a:t>
            </a:r>
            <a:r>
              <a:rPr lang="en-US" sz="1200" i="1" dirty="0" err="1">
                <a:solidFill>
                  <a:srgbClr val="333333"/>
                </a:solidFill>
                <a:latin typeface="Helvetica Neue"/>
                <a:ea typeface="Helvetica Neue"/>
                <a:cs typeface="Helvetica Neue"/>
                <a:sym typeface="Helvetica Neue"/>
              </a:rPr>
              <a:t>por</a:t>
            </a:r>
            <a:r>
              <a:rPr lang="en-US" sz="1200" i="1" dirty="0">
                <a:solidFill>
                  <a:srgbClr val="333333"/>
                </a:solidFill>
                <a:latin typeface="Helvetica Neue"/>
                <a:ea typeface="Helvetica Neue"/>
                <a:cs typeface="Helvetica Neue"/>
                <a:sym typeface="Helvetica Neue"/>
              </a:rPr>
              <a:t> un </a:t>
            </a:r>
            <a:r>
              <a:rPr lang="en-US" sz="1200" i="1" dirty="0" err="1">
                <a:solidFill>
                  <a:srgbClr val="333333"/>
                </a:solidFill>
                <a:latin typeface="Helvetica Neue"/>
                <a:ea typeface="Helvetica Neue"/>
                <a:cs typeface="Helvetica Neue"/>
                <a:sym typeface="Helvetica Neue"/>
              </a:rPr>
              <a:t>usuario</a:t>
            </a:r>
            <a:r>
              <a:rPr lang="en-US" sz="1200" i="1" dirty="0">
                <a:solidFill>
                  <a:srgbClr val="333333"/>
                </a:solidFill>
                <a:latin typeface="Helvetica Neue"/>
                <a:ea typeface="Helvetica Neue"/>
                <a:cs typeface="Helvetica Neue"/>
                <a:sym typeface="Helvetica Neue"/>
              </a:rPr>
              <a:t> de la </a:t>
            </a:r>
            <a:r>
              <a:rPr lang="en-US" sz="1200" i="1" dirty="0" err="1">
                <a:solidFill>
                  <a:srgbClr val="333333"/>
                </a:solidFill>
                <a:latin typeface="Helvetica Neue"/>
                <a:ea typeface="Helvetica Neue"/>
                <a:cs typeface="Helvetica Neue"/>
                <a:sym typeface="Helvetica Neue"/>
              </a:rPr>
              <a:t>licencia</a:t>
            </a:r>
            <a:r>
              <a:rPr lang="en-US" sz="1200" i="1" dirty="0">
                <a:solidFill>
                  <a:srgbClr val="333333"/>
                </a:solidFill>
                <a:latin typeface="Helvetica Neue"/>
                <a:ea typeface="Helvetica Neue"/>
                <a:cs typeface="Helvetica Neue"/>
                <a:sym typeface="Helvetica Neue"/>
              </a:rPr>
              <a:t> Creative Commons), el </a:t>
            </a:r>
            <a:r>
              <a:rPr lang="en-US" sz="1200" i="1" dirty="0" err="1">
                <a:solidFill>
                  <a:srgbClr val="333333"/>
                </a:solidFill>
                <a:latin typeface="Helvetica Neue"/>
                <a:ea typeface="Helvetica Neue"/>
                <a:cs typeface="Helvetica Neue"/>
                <a:sym typeface="Helvetica Neue"/>
              </a:rPr>
              <a:t>autor</a:t>
            </a:r>
            <a:r>
              <a:rPr lang="en-US" sz="1200" i="1" dirty="0">
                <a:solidFill>
                  <a:srgbClr val="333333"/>
                </a:solidFill>
                <a:latin typeface="Helvetica Neue"/>
                <a:ea typeface="Helvetica Neue"/>
                <a:cs typeface="Helvetica Neue"/>
                <a:sym typeface="Helvetica Neue"/>
              </a:rPr>
              <a:t> le </a:t>
            </a:r>
            <a:r>
              <a:rPr lang="en-US" sz="1200" i="1" dirty="0" err="1">
                <a:solidFill>
                  <a:srgbClr val="333333"/>
                </a:solidFill>
                <a:latin typeface="Helvetica Neue"/>
                <a:ea typeface="Helvetica Neue"/>
                <a:cs typeface="Helvetica Neue"/>
                <a:sym typeface="Helvetica Neue"/>
              </a:rPr>
              <a:t>podrá</a:t>
            </a:r>
            <a:r>
              <a:rPr lang="en-US" sz="1200" i="1" dirty="0">
                <a:solidFill>
                  <a:srgbClr val="333333"/>
                </a:solidFill>
                <a:latin typeface="Helvetica Neue"/>
                <a:ea typeface="Helvetica Neue"/>
                <a:cs typeface="Helvetica Neue"/>
                <a:sym typeface="Helvetica Neue"/>
              </a:rPr>
              <a:t> </a:t>
            </a:r>
            <a:r>
              <a:rPr lang="en-US" sz="1200" i="1" dirty="0" err="1">
                <a:solidFill>
                  <a:srgbClr val="333333"/>
                </a:solidFill>
                <a:latin typeface="Helvetica Neue"/>
                <a:ea typeface="Helvetica Neue"/>
                <a:cs typeface="Helvetica Neue"/>
                <a:sym typeface="Helvetica Neue"/>
              </a:rPr>
              <a:t>demandar</a:t>
            </a:r>
            <a:r>
              <a:rPr lang="en-US" sz="1200" i="1" dirty="0">
                <a:solidFill>
                  <a:srgbClr val="333333"/>
                </a:solidFill>
                <a:latin typeface="Helvetica Neue"/>
                <a:ea typeface="Helvetica Neue"/>
                <a:cs typeface="Helvetica Neue"/>
                <a:sym typeface="Helvetica Neue"/>
              </a:rPr>
              <a:t> </a:t>
            </a:r>
            <a:r>
              <a:rPr lang="en-US" sz="1200" i="1" dirty="0" err="1">
                <a:solidFill>
                  <a:srgbClr val="333333"/>
                </a:solidFill>
                <a:latin typeface="Helvetica Neue"/>
                <a:ea typeface="Helvetica Neue"/>
                <a:cs typeface="Helvetica Neue"/>
                <a:sym typeface="Helvetica Neue"/>
              </a:rPr>
              <a:t>tanto</a:t>
            </a:r>
            <a:r>
              <a:rPr lang="en-US" sz="1200" i="1" dirty="0">
                <a:solidFill>
                  <a:srgbClr val="333333"/>
                </a:solidFill>
                <a:latin typeface="Helvetica Neue"/>
                <a:ea typeface="Helvetica Neue"/>
                <a:cs typeface="Helvetica Neue"/>
                <a:sym typeface="Helvetica Neue"/>
              </a:rPr>
              <a:t> </a:t>
            </a:r>
            <a:r>
              <a:rPr lang="en-US" sz="1200" i="1" dirty="0" err="1">
                <a:solidFill>
                  <a:srgbClr val="333333"/>
                </a:solidFill>
                <a:latin typeface="Helvetica Neue"/>
                <a:ea typeface="Helvetica Neue"/>
                <a:cs typeface="Helvetica Neue"/>
                <a:sym typeface="Helvetica Neue"/>
              </a:rPr>
              <a:t>por</a:t>
            </a:r>
            <a:r>
              <a:rPr lang="en-US" sz="1200" i="1" dirty="0">
                <a:solidFill>
                  <a:srgbClr val="333333"/>
                </a:solidFill>
                <a:latin typeface="Helvetica Neue"/>
                <a:ea typeface="Helvetica Neue"/>
                <a:cs typeface="Helvetica Neue"/>
                <a:sym typeface="Helvetica Neue"/>
              </a:rPr>
              <a:t> </a:t>
            </a:r>
            <a:r>
              <a:rPr lang="en-US" sz="1200" i="1" dirty="0" err="1">
                <a:solidFill>
                  <a:srgbClr val="333333"/>
                </a:solidFill>
                <a:latin typeface="Helvetica Neue"/>
                <a:ea typeface="Helvetica Neue"/>
                <a:cs typeface="Helvetica Neue"/>
                <a:sym typeface="Helvetica Neue"/>
              </a:rPr>
              <a:t>infracción</a:t>
            </a:r>
            <a:r>
              <a:rPr lang="en-US" sz="1200" i="1" dirty="0">
                <a:solidFill>
                  <a:srgbClr val="333333"/>
                </a:solidFill>
                <a:latin typeface="Helvetica Neue"/>
                <a:ea typeface="Helvetica Neue"/>
                <a:cs typeface="Helvetica Neue"/>
                <a:sym typeface="Helvetica Neue"/>
              </a:rPr>
              <a:t> de la </a:t>
            </a:r>
            <a:r>
              <a:rPr lang="en-US" sz="1200" i="1" dirty="0" err="1">
                <a:solidFill>
                  <a:srgbClr val="333333"/>
                </a:solidFill>
                <a:latin typeface="Helvetica Neue"/>
                <a:ea typeface="Helvetica Neue"/>
                <a:cs typeface="Helvetica Neue"/>
                <a:sym typeface="Helvetica Neue"/>
              </a:rPr>
              <a:t>propiedad</a:t>
            </a:r>
            <a:r>
              <a:rPr lang="en-US" sz="1200" i="1" dirty="0">
                <a:solidFill>
                  <a:srgbClr val="333333"/>
                </a:solidFill>
                <a:latin typeface="Helvetica Neue"/>
                <a:ea typeface="Helvetica Neue"/>
                <a:cs typeface="Helvetica Neue"/>
                <a:sym typeface="Helvetica Neue"/>
              </a:rPr>
              <a:t> </a:t>
            </a:r>
            <a:r>
              <a:rPr lang="en-US" sz="1200" i="1" dirty="0" err="1">
                <a:solidFill>
                  <a:srgbClr val="333333"/>
                </a:solidFill>
                <a:latin typeface="Helvetica Neue"/>
                <a:ea typeface="Helvetica Neue"/>
                <a:cs typeface="Helvetica Neue"/>
                <a:sym typeface="Helvetica Neue"/>
              </a:rPr>
              <a:t>intelectual</a:t>
            </a:r>
            <a:r>
              <a:rPr lang="en-US" sz="1200" i="1" dirty="0">
                <a:solidFill>
                  <a:srgbClr val="333333"/>
                </a:solidFill>
                <a:latin typeface="Helvetica Neue"/>
                <a:ea typeface="Helvetica Neue"/>
                <a:cs typeface="Helvetica Neue"/>
                <a:sym typeface="Helvetica Neue"/>
              </a:rPr>
              <a:t> </a:t>
            </a:r>
            <a:r>
              <a:rPr lang="en-US" sz="1200" i="1" dirty="0" err="1">
                <a:solidFill>
                  <a:srgbClr val="333333"/>
                </a:solidFill>
                <a:latin typeface="Helvetica Neue"/>
                <a:ea typeface="Helvetica Neue"/>
                <a:cs typeface="Helvetica Neue"/>
                <a:sym typeface="Helvetica Neue"/>
              </a:rPr>
              <a:t>como</a:t>
            </a:r>
            <a:r>
              <a:rPr lang="en-US" sz="1200" i="1" dirty="0">
                <a:solidFill>
                  <a:srgbClr val="333333"/>
                </a:solidFill>
                <a:latin typeface="Helvetica Neue"/>
                <a:ea typeface="Helvetica Neue"/>
                <a:cs typeface="Helvetica Neue"/>
                <a:sym typeface="Helvetica Neue"/>
              </a:rPr>
              <a:t> </a:t>
            </a:r>
            <a:r>
              <a:rPr lang="en-US" sz="1200" i="1" dirty="0" err="1">
                <a:solidFill>
                  <a:srgbClr val="333333"/>
                </a:solidFill>
                <a:latin typeface="Helvetica Neue"/>
                <a:ea typeface="Helvetica Neue"/>
                <a:cs typeface="Helvetica Neue"/>
                <a:sym typeface="Helvetica Neue"/>
              </a:rPr>
              <a:t>por</a:t>
            </a:r>
            <a:r>
              <a:rPr lang="en-US" sz="1200" i="1" dirty="0">
                <a:solidFill>
                  <a:srgbClr val="333333"/>
                </a:solidFill>
                <a:latin typeface="Helvetica Neue"/>
                <a:ea typeface="Helvetica Neue"/>
                <a:cs typeface="Helvetica Neue"/>
                <a:sym typeface="Helvetica Neue"/>
              </a:rPr>
              <a:t> </a:t>
            </a:r>
            <a:r>
              <a:rPr lang="en-US" sz="1200" i="1" dirty="0" err="1">
                <a:solidFill>
                  <a:srgbClr val="333333"/>
                </a:solidFill>
                <a:latin typeface="Helvetica Neue"/>
                <a:ea typeface="Helvetica Neue"/>
                <a:cs typeface="Helvetica Neue"/>
                <a:sym typeface="Helvetica Neue"/>
              </a:rPr>
              <a:t>incumplimiento</a:t>
            </a:r>
            <a:r>
              <a:rPr lang="en-US" sz="1200" i="1" dirty="0">
                <a:solidFill>
                  <a:srgbClr val="333333"/>
                </a:solidFill>
                <a:latin typeface="Helvetica Neue"/>
                <a:ea typeface="Helvetica Neue"/>
                <a:cs typeface="Helvetica Neue"/>
                <a:sym typeface="Helvetica Neue"/>
              </a:rPr>
              <a:t> contractual (</a:t>
            </a:r>
            <a:r>
              <a:rPr lang="en-US" sz="1200" i="1" dirty="0" err="1">
                <a:solidFill>
                  <a:srgbClr val="333333"/>
                </a:solidFill>
                <a:latin typeface="Helvetica Neue"/>
                <a:ea typeface="Helvetica Neue"/>
                <a:cs typeface="Helvetica Neue"/>
                <a:sym typeface="Helvetica Neue"/>
              </a:rPr>
              <a:t>ya</a:t>
            </a:r>
            <a:r>
              <a:rPr lang="en-US" sz="1200" i="1" dirty="0">
                <a:solidFill>
                  <a:srgbClr val="333333"/>
                </a:solidFill>
                <a:latin typeface="Helvetica Neue"/>
                <a:ea typeface="Helvetica Neue"/>
                <a:cs typeface="Helvetica Neue"/>
                <a:sym typeface="Helvetica Neue"/>
              </a:rPr>
              <a:t> </a:t>
            </a:r>
            <a:r>
              <a:rPr lang="en-US" sz="1200" i="1" dirty="0" err="1">
                <a:solidFill>
                  <a:srgbClr val="333333"/>
                </a:solidFill>
                <a:latin typeface="Helvetica Neue"/>
                <a:ea typeface="Helvetica Neue"/>
                <a:cs typeface="Helvetica Neue"/>
                <a:sym typeface="Helvetica Neue"/>
              </a:rPr>
              <a:t>que</a:t>
            </a:r>
            <a:r>
              <a:rPr lang="en-US" sz="1200" i="1" dirty="0">
                <a:solidFill>
                  <a:srgbClr val="333333"/>
                </a:solidFill>
                <a:latin typeface="Helvetica Neue"/>
                <a:ea typeface="Helvetica Neue"/>
                <a:cs typeface="Helvetica Neue"/>
                <a:sym typeface="Helvetica Neue"/>
              </a:rPr>
              <a:t> la </a:t>
            </a:r>
            <a:r>
              <a:rPr lang="en-US" sz="1200" i="1" dirty="0" err="1">
                <a:solidFill>
                  <a:srgbClr val="333333"/>
                </a:solidFill>
                <a:latin typeface="Helvetica Neue"/>
                <a:ea typeface="Helvetica Neue"/>
                <a:cs typeface="Helvetica Neue"/>
                <a:sym typeface="Helvetica Neue"/>
              </a:rPr>
              <a:t>licencia</a:t>
            </a:r>
            <a:r>
              <a:rPr lang="en-US" sz="1200" i="1" dirty="0">
                <a:solidFill>
                  <a:srgbClr val="333333"/>
                </a:solidFill>
                <a:latin typeface="Helvetica Neue"/>
                <a:ea typeface="Helvetica Neue"/>
                <a:cs typeface="Helvetica Neue"/>
                <a:sym typeface="Helvetica Neue"/>
              </a:rPr>
              <a:t> </a:t>
            </a:r>
            <a:r>
              <a:rPr lang="en-US" sz="1200" i="1" dirty="0" err="1">
                <a:solidFill>
                  <a:srgbClr val="333333"/>
                </a:solidFill>
                <a:latin typeface="Helvetica Neue"/>
                <a:ea typeface="Helvetica Neue"/>
                <a:cs typeface="Helvetica Neue"/>
                <a:sym typeface="Helvetica Neue"/>
              </a:rPr>
              <a:t>crea</a:t>
            </a:r>
            <a:r>
              <a:rPr lang="en-US" sz="1200" i="1" dirty="0">
                <a:solidFill>
                  <a:srgbClr val="333333"/>
                </a:solidFill>
                <a:latin typeface="Helvetica Neue"/>
                <a:ea typeface="Helvetica Neue"/>
                <a:cs typeface="Helvetica Neue"/>
                <a:sym typeface="Helvetica Neue"/>
              </a:rPr>
              <a:t> un </a:t>
            </a:r>
            <a:r>
              <a:rPr lang="en-US" sz="1200" i="1" dirty="0" err="1">
                <a:solidFill>
                  <a:srgbClr val="333333"/>
                </a:solidFill>
                <a:latin typeface="Helvetica Neue"/>
                <a:ea typeface="Helvetica Neue"/>
                <a:cs typeface="Helvetica Neue"/>
                <a:sym typeface="Helvetica Neue"/>
              </a:rPr>
              <a:t>vínculo</a:t>
            </a:r>
            <a:r>
              <a:rPr lang="en-US" sz="1200" i="1" dirty="0">
                <a:solidFill>
                  <a:srgbClr val="333333"/>
                </a:solidFill>
                <a:latin typeface="Helvetica Neue"/>
                <a:ea typeface="Helvetica Neue"/>
                <a:cs typeface="Helvetica Neue"/>
                <a:sym typeface="Helvetica Neue"/>
              </a:rPr>
              <a:t> </a:t>
            </a:r>
            <a:r>
              <a:rPr lang="en-US" sz="1200" i="1" dirty="0" err="1">
                <a:solidFill>
                  <a:srgbClr val="333333"/>
                </a:solidFill>
                <a:latin typeface="Helvetica Neue"/>
                <a:ea typeface="Helvetica Neue"/>
                <a:cs typeface="Helvetica Neue"/>
                <a:sym typeface="Helvetica Neue"/>
              </a:rPr>
              <a:t>directo</a:t>
            </a:r>
            <a:r>
              <a:rPr lang="en-US" sz="1200" i="1" dirty="0">
                <a:solidFill>
                  <a:srgbClr val="333333"/>
                </a:solidFill>
                <a:latin typeface="Helvetica Neue"/>
                <a:ea typeface="Helvetica Neue"/>
                <a:cs typeface="Helvetica Neue"/>
                <a:sym typeface="Helvetica Neue"/>
              </a:rPr>
              <a:t> entre </a:t>
            </a:r>
            <a:r>
              <a:rPr lang="en-US" sz="1200" i="1" dirty="0" err="1">
                <a:solidFill>
                  <a:srgbClr val="333333"/>
                </a:solidFill>
                <a:latin typeface="Helvetica Neue"/>
                <a:ea typeface="Helvetica Neue"/>
                <a:cs typeface="Helvetica Neue"/>
                <a:sym typeface="Helvetica Neue"/>
              </a:rPr>
              <a:t>autor</a:t>
            </a:r>
            <a:r>
              <a:rPr lang="en-US" sz="1200" i="1" dirty="0">
                <a:solidFill>
                  <a:srgbClr val="333333"/>
                </a:solidFill>
                <a:latin typeface="Helvetica Neue"/>
                <a:ea typeface="Helvetica Neue"/>
                <a:cs typeface="Helvetica Neue"/>
                <a:sym typeface="Helvetica Neue"/>
              </a:rPr>
              <a:t> y </a:t>
            </a:r>
            <a:r>
              <a:rPr lang="en-US" sz="1200" i="1" dirty="0" err="1">
                <a:solidFill>
                  <a:srgbClr val="333333"/>
                </a:solidFill>
                <a:latin typeface="Helvetica Neue"/>
                <a:ea typeface="Helvetica Neue"/>
                <a:cs typeface="Helvetica Neue"/>
                <a:sym typeface="Helvetica Neue"/>
              </a:rPr>
              <a:t>usuario</a:t>
            </a:r>
            <a:r>
              <a:rPr lang="en-US" sz="1200" i="1" dirty="0">
                <a:solidFill>
                  <a:srgbClr val="333333"/>
                </a:solidFill>
                <a:latin typeface="Helvetica Neue"/>
                <a:ea typeface="Helvetica Neue"/>
                <a:cs typeface="Helvetica Neue"/>
                <a:sym typeface="Helvetica Neue"/>
              </a:rPr>
              <a:t>/</a:t>
            </a:r>
            <a:r>
              <a:rPr lang="en-US" sz="1200" i="1" dirty="0" err="1">
                <a:solidFill>
                  <a:srgbClr val="333333"/>
                </a:solidFill>
                <a:latin typeface="Helvetica Neue"/>
                <a:ea typeface="Helvetica Neue"/>
                <a:cs typeface="Helvetica Neue"/>
                <a:sym typeface="Helvetica Neue"/>
              </a:rPr>
              <a:t>licenciatario</a:t>
            </a:r>
            <a:r>
              <a:rPr lang="en-US" sz="1200" i="1" dirty="0">
                <a:solidFill>
                  <a:srgbClr val="333333"/>
                </a:solidFill>
                <a:latin typeface="Helvetica Neue"/>
                <a:ea typeface="Helvetica Neue"/>
                <a:cs typeface="Helvetica Neue"/>
                <a:sym typeface="Helvetica Neue"/>
              </a:rPr>
              <a:t>). El </a:t>
            </a:r>
            <a:r>
              <a:rPr lang="en-US" sz="1200" i="1" dirty="0" err="1">
                <a:solidFill>
                  <a:srgbClr val="333333"/>
                </a:solidFill>
                <a:latin typeface="Helvetica Neue"/>
                <a:ea typeface="Helvetica Neue"/>
                <a:cs typeface="Helvetica Neue"/>
                <a:sym typeface="Helvetica Neue"/>
              </a:rPr>
              <a:t>derecho</a:t>
            </a:r>
            <a:r>
              <a:rPr lang="en-US" sz="1200" i="1" dirty="0">
                <a:solidFill>
                  <a:srgbClr val="333333"/>
                </a:solidFill>
                <a:latin typeface="Helvetica Neue"/>
                <a:ea typeface="Helvetica Neue"/>
                <a:cs typeface="Helvetica Neue"/>
                <a:sym typeface="Helvetica Neue"/>
              </a:rPr>
              <a:t> moral de </a:t>
            </a:r>
            <a:r>
              <a:rPr lang="en-US" sz="1200" i="1" dirty="0" err="1">
                <a:solidFill>
                  <a:srgbClr val="333333"/>
                </a:solidFill>
                <a:latin typeface="Helvetica Neue"/>
                <a:ea typeface="Helvetica Neue"/>
                <a:cs typeface="Helvetica Neue"/>
                <a:sym typeface="Helvetica Neue"/>
              </a:rPr>
              <a:t>integridad</a:t>
            </a:r>
            <a:r>
              <a:rPr lang="en-US" sz="1200" i="1" dirty="0">
                <a:solidFill>
                  <a:srgbClr val="333333"/>
                </a:solidFill>
                <a:latin typeface="Helvetica Neue"/>
                <a:ea typeface="Helvetica Neue"/>
                <a:cs typeface="Helvetica Neue"/>
                <a:sym typeface="Helvetica Neue"/>
              </a:rPr>
              <a:t> </a:t>
            </a:r>
            <a:r>
              <a:rPr lang="en-US" sz="1200" i="1" dirty="0" err="1">
                <a:solidFill>
                  <a:srgbClr val="333333"/>
                </a:solidFill>
                <a:latin typeface="Helvetica Neue"/>
                <a:ea typeface="Helvetica Neue"/>
                <a:cs typeface="Helvetica Neue"/>
                <a:sym typeface="Helvetica Neue"/>
              </a:rPr>
              <a:t>recogido</a:t>
            </a:r>
            <a:r>
              <a:rPr lang="en-US" sz="1200" i="1" dirty="0">
                <a:solidFill>
                  <a:srgbClr val="333333"/>
                </a:solidFill>
                <a:latin typeface="Helvetica Neue"/>
                <a:ea typeface="Helvetica Neue"/>
                <a:cs typeface="Helvetica Neue"/>
                <a:sym typeface="Helvetica Neue"/>
              </a:rPr>
              <a:t> </a:t>
            </a:r>
            <a:r>
              <a:rPr lang="en-US" sz="1200" i="1" dirty="0" err="1">
                <a:solidFill>
                  <a:srgbClr val="333333"/>
                </a:solidFill>
                <a:latin typeface="Helvetica Neue"/>
                <a:ea typeface="Helvetica Neue"/>
                <a:cs typeface="Helvetica Neue"/>
                <a:sym typeface="Helvetica Neue"/>
              </a:rPr>
              <a:t>por</a:t>
            </a:r>
            <a:r>
              <a:rPr lang="en-US" sz="1200" i="1" dirty="0">
                <a:solidFill>
                  <a:srgbClr val="333333"/>
                </a:solidFill>
                <a:latin typeface="Helvetica Neue"/>
                <a:ea typeface="Helvetica Neue"/>
                <a:cs typeface="Helvetica Neue"/>
                <a:sym typeface="Helvetica Neue"/>
              </a:rPr>
              <a:t> la </a:t>
            </a:r>
            <a:r>
              <a:rPr lang="en-US" sz="1200" i="1" dirty="0" err="1">
                <a:solidFill>
                  <a:srgbClr val="333333"/>
                </a:solidFill>
                <a:latin typeface="Helvetica Neue"/>
                <a:ea typeface="Helvetica Neue"/>
                <a:cs typeface="Helvetica Neue"/>
                <a:sym typeface="Helvetica Neue"/>
              </a:rPr>
              <a:t>legislación</a:t>
            </a:r>
            <a:r>
              <a:rPr lang="en-US" sz="1200" i="1" dirty="0">
                <a:solidFill>
                  <a:srgbClr val="333333"/>
                </a:solidFill>
                <a:latin typeface="Helvetica Neue"/>
                <a:ea typeface="Helvetica Neue"/>
                <a:cs typeface="Helvetica Neue"/>
                <a:sym typeface="Helvetica Neue"/>
              </a:rPr>
              <a:t> </a:t>
            </a:r>
            <a:r>
              <a:rPr lang="en-US" sz="1200" i="1" dirty="0" err="1">
                <a:solidFill>
                  <a:srgbClr val="333333"/>
                </a:solidFill>
                <a:latin typeface="Helvetica Neue"/>
                <a:ea typeface="Helvetica Neue"/>
                <a:cs typeface="Helvetica Neue"/>
                <a:sym typeface="Helvetica Neue"/>
              </a:rPr>
              <a:t>española</a:t>
            </a:r>
            <a:r>
              <a:rPr lang="en-US" sz="1200" i="1" dirty="0">
                <a:solidFill>
                  <a:srgbClr val="333333"/>
                </a:solidFill>
                <a:latin typeface="Helvetica Neue"/>
                <a:ea typeface="Helvetica Neue"/>
                <a:cs typeface="Helvetica Neue"/>
                <a:sym typeface="Helvetica Neue"/>
              </a:rPr>
              <a:t> </a:t>
            </a:r>
            <a:r>
              <a:rPr lang="en-US" sz="1200" i="1" dirty="0" err="1">
                <a:solidFill>
                  <a:srgbClr val="333333"/>
                </a:solidFill>
                <a:latin typeface="Helvetica Neue"/>
                <a:ea typeface="Helvetica Neue"/>
                <a:cs typeface="Helvetica Neue"/>
                <a:sym typeface="Helvetica Neue"/>
              </a:rPr>
              <a:t>queda</a:t>
            </a:r>
            <a:r>
              <a:rPr lang="en-US" sz="1200" i="1" dirty="0">
                <a:solidFill>
                  <a:srgbClr val="333333"/>
                </a:solidFill>
                <a:latin typeface="Helvetica Neue"/>
                <a:ea typeface="Helvetica Neue"/>
                <a:cs typeface="Helvetica Neue"/>
                <a:sym typeface="Helvetica Neue"/>
              </a:rPr>
              <a:t> </a:t>
            </a:r>
            <a:r>
              <a:rPr lang="en-US" sz="1200" i="1" dirty="0" err="1">
                <a:solidFill>
                  <a:srgbClr val="333333"/>
                </a:solidFill>
                <a:latin typeface="Helvetica Neue"/>
                <a:ea typeface="Helvetica Neue"/>
                <a:cs typeface="Helvetica Neue"/>
                <a:sym typeface="Helvetica Neue"/>
              </a:rPr>
              <a:t>protegido</a:t>
            </a:r>
            <a:r>
              <a:rPr lang="en-US" sz="1200" i="1" dirty="0">
                <a:solidFill>
                  <a:srgbClr val="333333"/>
                </a:solidFill>
                <a:latin typeface="Helvetica Neue"/>
                <a:ea typeface="Helvetica Neue"/>
                <a:cs typeface="Helvetica Neue"/>
                <a:sym typeface="Helvetica Neue"/>
              </a:rPr>
              <a:t> </a:t>
            </a:r>
            <a:r>
              <a:rPr lang="en-US" sz="1200" i="1" dirty="0" err="1">
                <a:solidFill>
                  <a:srgbClr val="333333"/>
                </a:solidFill>
                <a:latin typeface="Helvetica Neue"/>
                <a:ea typeface="Helvetica Neue"/>
                <a:cs typeface="Helvetica Neue"/>
                <a:sym typeface="Helvetica Neue"/>
              </a:rPr>
              <a:t>aunque</a:t>
            </a:r>
            <a:r>
              <a:rPr lang="en-US" sz="1200" i="1" dirty="0">
                <a:solidFill>
                  <a:srgbClr val="333333"/>
                </a:solidFill>
                <a:latin typeface="Helvetica Neue"/>
                <a:ea typeface="Helvetica Neue"/>
                <a:cs typeface="Helvetica Neue"/>
                <a:sym typeface="Helvetica Neue"/>
              </a:rPr>
              <a:t> no </a:t>
            </a:r>
            <a:r>
              <a:rPr lang="en-US" sz="1200" i="1" dirty="0" err="1">
                <a:solidFill>
                  <a:srgbClr val="333333"/>
                </a:solidFill>
                <a:latin typeface="Helvetica Neue"/>
                <a:ea typeface="Helvetica Neue"/>
                <a:cs typeface="Helvetica Neue"/>
                <a:sym typeface="Helvetica Neue"/>
              </a:rPr>
              <a:t>aparezca</a:t>
            </a:r>
            <a:r>
              <a:rPr lang="en-US" sz="1200" i="1" dirty="0">
                <a:solidFill>
                  <a:srgbClr val="333333"/>
                </a:solidFill>
                <a:latin typeface="Helvetica Neue"/>
                <a:ea typeface="Helvetica Neue"/>
                <a:cs typeface="Helvetica Neue"/>
                <a:sym typeface="Helvetica Neue"/>
              </a:rPr>
              <a:t> en </a:t>
            </a:r>
            <a:r>
              <a:rPr lang="en-US" sz="1200" i="1" dirty="0" err="1">
                <a:solidFill>
                  <a:srgbClr val="333333"/>
                </a:solidFill>
                <a:latin typeface="Helvetica Neue"/>
                <a:ea typeface="Helvetica Neue"/>
                <a:cs typeface="Helvetica Neue"/>
                <a:sym typeface="Helvetica Neue"/>
              </a:rPr>
              <a:t>las</a:t>
            </a:r>
            <a:r>
              <a:rPr lang="en-US" sz="1200" i="1" dirty="0">
                <a:solidFill>
                  <a:srgbClr val="333333"/>
                </a:solidFill>
                <a:latin typeface="Helvetica Neue"/>
                <a:ea typeface="Helvetica Neue"/>
                <a:cs typeface="Helvetica Neue"/>
                <a:sym typeface="Helvetica Neue"/>
              </a:rPr>
              <a:t> </a:t>
            </a:r>
            <a:r>
              <a:rPr lang="en-US" sz="1200" i="1" dirty="0" err="1">
                <a:solidFill>
                  <a:srgbClr val="333333"/>
                </a:solidFill>
                <a:latin typeface="Helvetica Neue"/>
                <a:ea typeface="Helvetica Neue"/>
                <a:cs typeface="Helvetica Neue"/>
                <a:sym typeface="Helvetica Neue"/>
              </a:rPr>
              <a:t>licencias</a:t>
            </a:r>
            <a:r>
              <a:rPr lang="en-US" sz="1200" i="1" dirty="0">
                <a:solidFill>
                  <a:srgbClr val="333333"/>
                </a:solidFill>
                <a:latin typeface="Helvetica Neue"/>
                <a:ea typeface="Helvetica Neue"/>
                <a:cs typeface="Helvetica Neue"/>
                <a:sym typeface="Helvetica Neue"/>
              </a:rPr>
              <a:t> Creative Commons. </a:t>
            </a:r>
            <a:r>
              <a:rPr lang="en-US" sz="1200" i="1" dirty="0" err="1">
                <a:solidFill>
                  <a:srgbClr val="333333"/>
                </a:solidFill>
                <a:latin typeface="Helvetica Neue"/>
                <a:ea typeface="Helvetica Neue"/>
                <a:cs typeface="Helvetica Neue"/>
                <a:sym typeface="Helvetica Neue"/>
              </a:rPr>
              <a:t>Estas</a:t>
            </a:r>
            <a:r>
              <a:rPr lang="en-US" sz="1200" i="1" dirty="0">
                <a:solidFill>
                  <a:srgbClr val="333333"/>
                </a:solidFill>
                <a:latin typeface="Helvetica Neue"/>
                <a:ea typeface="Helvetica Neue"/>
                <a:cs typeface="Helvetica Neue"/>
                <a:sym typeface="Helvetica Neue"/>
              </a:rPr>
              <a:t> </a:t>
            </a:r>
            <a:r>
              <a:rPr lang="en-US" sz="1200" i="1" dirty="0" err="1">
                <a:solidFill>
                  <a:srgbClr val="333333"/>
                </a:solidFill>
                <a:latin typeface="Helvetica Neue"/>
                <a:ea typeface="Helvetica Neue"/>
                <a:cs typeface="Helvetica Neue"/>
                <a:sym typeface="Helvetica Neue"/>
              </a:rPr>
              <a:t>licencias</a:t>
            </a:r>
            <a:r>
              <a:rPr lang="en-US" sz="1200" i="1" dirty="0">
                <a:solidFill>
                  <a:srgbClr val="333333"/>
                </a:solidFill>
                <a:latin typeface="Helvetica Neue"/>
                <a:ea typeface="Helvetica Neue"/>
                <a:cs typeface="Helvetica Neue"/>
                <a:sym typeface="Helvetica Neue"/>
              </a:rPr>
              <a:t> no </a:t>
            </a:r>
            <a:r>
              <a:rPr lang="en-US" sz="1200" i="1" dirty="0" err="1">
                <a:solidFill>
                  <a:srgbClr val="333333"/>
                </a:solidFill>
                <a:latin typeface="Helvetica Neue"/>
                <a:ea typeface="Helvetica Neue"/>
                <a:cs typeface="Helvetica Neue"/>
                <a:sym typeface="Helvetica Neue"/>
              </a:rPr>
              <a:t>sustituyen</a:t>
            </a:r>
            <a:r>
              <a:rPr lang="en-US" sz="1200" i="1" dirty="0">
                <a:solidFill>
                  <a:srgbClr val="333333"/>
                </a:solidFill>
                <a:latin typeface="Helvetica Neue"/>
                <a:ea typeface="Helvetica Neue"/>
                <a:cs typeface="Helvetica Neue"/>
                <a:sym typeface="Helvetica Neue"/>
              </a:rPr>
              <a:t> </a:t>
            </a:r>
            <a:r>
              <a:rPr lang="en-US" sz="1200" i="1" dirty="0" err="1">
                <a:solidFill>
                  <a:srgbClr val="333333"/>
                </a:solidFill>
                <a:latin typeface="Helvetica Neue"/>
                <a:ea typeface="Helvetica Neue"/>
                <a:cs typeface="Helvetica Neue"/>
                <a:sym typeface="Helvetica Neue"/>
              </a:rPr>
              <a:t>ni</a:t>
            </a:r>
            <a:r>
              <a:rPr lang="en-US" sz="1200" i="1" dirty="0">
                <a:solidFill>
                  <a:srgbClr val="333333"/>
                </a:solidFill>
                <a:latin typeface="Helvetica Neue"/>
                <a:ea typeface="Helvetica Neue"/>
                <a:cs typeface="Helvetica Neue"/>
                <a:sym typeface="Helvetica Neue"/>
              </a:rPr>
              <a:t> </a:t>
            </a:r>
            <a:r>
              <a:rPr lang="en-US" sz="1200" i="1" dirty="0" err="1">
                <a:solidFill>
                  <a:srgbClr val="333333"/>
                </a:solidFill>
                <a:latin typeface="Helvetica Neue"/>
                <a:ea typeface="Helvetica Neue"/>
                <a:cs typeface="Helvetica Neue"/>
                <a:sym typeface="Helvetica Neue"/>
              </a:rPr>
              <a:t>reducen</a:t>
            </a:r>
            <a:r>
              <a:rPr lang="en-US" sz="1200" i="1" dirty="0">
                <a:solidFill>
                  <a:srgbClr val="333333"/>
                </a:solidFill>
                <a:latin typeface="Helvetica Neue"/>
                <a:ea typeface="Helvetica Neue"/>
                <a:cs typeface="Helvetica Neue"/>
                <a:sym typeface="Helvetica Neue"/>
              </a:rPr>
              <a:t> los </a:t>
            </a:r>
            <a:r>
              <a:rPr lang="en-US" sz="1200" i="1" dirty="0" err="1">
                <a:solidFill>
                  <a:srgbClr val="333333"/>
                </a:solidFill>
                <a:latin typeface="Helvetica Neue"/>
                <a:ea typeface="Helvetica Neue"/>
                <a:cs typeface="Helvetica Neue"/>
                <a:sym typeface="Helvetica Neue"/>
              </a:rPr>
              <a:t>derechos</a:t>
            </a:r>
            <a:r>
              <a:rPr lang="en-US" sz="1200" i="1" dirty="0">
                <a:solidFill>
                  <a:srgbClr val="333333"/>
                </a:solidFill>
                <a:latin typeface="Helvetica Neue"/>
                <a:ea typeface="Helvetica Neue"/>
                <a:cs typeface="Helvetica Neue"/>
                <a:sym typeface="Helvetica Neue"/>
              </a:rPr>
              <a:t> </a:t>
            </a:r>
            <a:r>
              <a:rPr lang="en-US" sz="1200" i="1" dirty="0" err="1">
                <a:solidFill>
                  <a:srgbClr val="333333"/>
                </a:solidFill>
                <a:latin typeface="Helvetica Neue"/>
                <a:ea typeface="Helvetica Neue"/>
                <a:cs typeface="Helvetica Neue"/>
                <a:sym typeface="Helvetica Neue"/>
              </a:rPr>
              <a:t>que</a:t>
            </a:r>
            <a:r>
              <a:rPr lang="en-US" sz="1200" i="1" dirty="0">
                <a:solidFill>
                  <a:srgbClr val="333333"/>
                </a:solidFill>
                <a:latin typeface="Helvetica Neue"/>
                <a:ea typeface="Helvetica Neue"/>
                <a:cs typeface="Helvetica Neue"/>
                <a:sym typeface="Helvetica Neue"/>
              </a:rPr>
              <a:t> la </a:t>
            </a:r>
            <a:r>
              <a:rPr lang="en-US" sz="1200" i="1" dirty="0" err="1">
                <a:solidFill>
                  <a:srgbClr val="333333"/>
                </a:solidFill>
                <a:latin typeface="Helvetica Neue"/>
                <a:ea typeface="Helvetica Neue"/>
                <a:cs typeface="Helvetica Neue"/>
                <a:sym typeface="Helvetica Neue"/>
              </a:rPr>
              <a:t>ley</a:t>
            </a:r>
            <a:r>
              <a:rPr lang="en-US" sz="1200" i="1" dirty="0">
                <a:solidFill>
                  <a:srgbClr val="333333"/>
                </a:solidFill>
                <a:latin typeface="Helvetica Neue"/>
                <a:ea typeface="Helvetica Neue"/>
                <a:cs typeface="Helvetica Neue"/>
                <a:sym typeface="Helvetica Neue"/>
              </a:rPr>
              <a:t> </a:t>
            </a:r>
            <a:r>
              <a:rPr lang="en-US" sz="1200" i="1" dirty="0" err="1">
                <a:solidFill>
                  <a:srgbClr val="333333"/>
                </a:solidFill>
                <a:latin typeface="Helvetica Neue"/>
                <a:ea typeface="Helvetica Neue"/>
                <a:cs typeface="Helvetica Neue"/>
                <a:sym typeface="Helvetica Neue"/>
              </a:rPr>
              <a:t>confiere</a:t>
            </a:r>
            <a:r>
              <a:rPr lang="en-US" sz="1200" i="1" dirty="0">
                <a:solidFill>
                  <a:srgbClr val="333333"/>
                </a:solidFill>
                <a:latin typeface="Helvetica Neue"/>
                <a:ea typeface="Helvetica Neue"/>
                <a:cs typeface="Helvetica Neue"/>
                <a:sym typeface="Helvetica Neue"/>
              </a:rPr>
              <a:t> al </a:t>
            </a:r>
            <a:r>
              <a:rPr lang="en-US" sz="1200" i="1" dirty="0" err="1">
                <a:solidFill>
                  <a:srgbClr val="333333"/>
                </a:solidFill>
                <a:latin typeface="Helvetica Neue"/>
                <a:ea typeface="Helvetica Neue"/>
                <a:cs typeface="Helvetica Neue"/>
                <a:sym typeface="Helvetica Neue"/>
              </a:rPr>
              <a:t>autor</a:t>
            </a:r>
            <a:r>
              <a:rPr lang="en-US" sz="1200" i="1" dirty="0">
                <a:solidFill>
                  <a:srgbClr val="333333"/>
                </a:solidFill>
                <a:latin typeface="Helvetica Neue"/>
                <a:ea typeface="Helvetica Neue"/>
                <a:cs typeface="Helvetica Neue"/>
                <a:sym typeface="Helvetica Neue"/>
              </a:rPr>
              <a:t>; </a:t>
            </a:r>
            <a:r>
              <a:rPr lang="en-US" sz="1200" i="1" dirty="0" err="1">
                <a:solidFill>
                  <a:srgbClr val="333333"/>
                </a:solidFill>
                <a:latin typeface="Helvetica Neue"/>
                <a:ea typeface="Helvetica Neue"/>
                <a:cs typeface="Helvetica Neue"/>
                <a:sym typeface="Helvetica Neue"/>
              </a:rPr>
              <a:t>por</a:t>
            </a:r>
            <a:r>
              <a:rPr lang="en-US" sz="1200" i="1" dirty="0">
                <a:solidFill>
                  <a:srgbClr val="333333"/>
                </a:solidFill>
                <a:latin typeface="Helvetica Neue"/>
                <a:ea typeface="Helvetica Neue"/>
                <a:cs typeface="Helvetica Neue"/>
                <a:sym typeface="Helvetica Neue"/>
              </a:rPr>
              <a:t> </a:t>
            </a:r>
            <a:r>
              <a:rPr lang="en-US" sz="1200" i="1" dirty="0" err="1">
                <a:solidFill>
                  <a:srgbClr val="333333"/>
                </a:solidFill>
                <a:latin typeface="Helvetica Neue"/>
                <a:ea typeface="Helvetica Neue"/>
                <a:cs typeface="Helvetica Neue"/>
                <a:sym typeface="Helvetica Neue"/>
              </a:rPr>
              <a:t>tanto</a:t>
            </a:r>
            <a:r>
              <a:rPr lang="en-US" sz="1200" i="1" dirty="0">
                <a:solidFill>
                  <a:srgbClr val="333333"/>
                </a:solidFill>
                <a:latin typeface="Helvetica Neue"/>
                <a:ea typeface="Helvetica Neue"/>
                <a:cs typeface="Helvetica Neue"/>
                <a:sym typeface="Helvetica Neue"/>
              </a:rPr>
              <a:t>, el </a:t>
            </a:r>
            <a:r>
              <a:rPr lang="en-US" sz="1200" i="1" dirty="0" err="1">
                <a:solidFill>
                  <a:srgbClr val="333333"/>
                </a:solidFill>
                <a:latin typeface="Helvetica Neue"/>
                <a:ea typeface="Helvetica Neue"/>
                <a:cs typeface="Helvetica Neue"/>
                <a:sym typeface="Helvetica Neue"/>
              </a:rPr>
              <a:t>autor</a:t>
            </a:r>
            <a:r>
              <a:rPr lang="en-US" sz="1200" i="1" dirty="0">
                <a:solidFill>
                  <a:srgbClr val="333333"/>
                </a:solidFill>
                <a:latin typeface="Helvetica Neue"/>
                <a:ea typeface="Helvetica Neue"/>
                <a:cs typeface="Helvetica Neue"/>
                <a:sym typeface="Helvetica Neue"/>
              </a:rPr>
              <a:t> </a:t>
            </a:r>
            <a:r>
              <a:rPr lang="en-US" sz="1200" i="1" dirty="0" err="1">
                <a:solidFill>
                  <a:srgbClr val="333333"/>
                </a:solidFill>
                <a:latin typeface="Helvetica Neue"/>
                <a:ea typeface="Helvetica Neue"/>
                <a:cs typeface="Helvetica Neue"/>
                <a:sym typeface="Helvetica Neue"/>
              </a:rPr>
              <a:t>podría</a:t>
            </a:r>
            <a:r>
              <a:rPr lang="en-US" sz="1200" i="1" dirty="0">
                <a:solidFill>
                  <a:srgbClr val="333333"/>
                </a:solidFill>
                <a:latin typeface="Helvetica Neue"/>
                <a:ea typeface="Helvetica Neue"/>
                <a:cs typeface="Helvetica Neue"/>
                <a:sym typeface="Helvetica Neue"/>
              </a:rPr>
              <a:t> </a:t>
            </a:r>
            <a:r>
              <a:rPr lang="en-US" sz="1200" i="1" dirty="0" err="1">
                <a:solidFill>
                  <a:srgbClr val="333333"/>
                </a:solidFill>
                <a:latin typeface="Helvetica Neue"/>
                <a:ea typeface="Helvetica Neue"/>
                <a:cs typeface="Helvetica Neue"/>
                <a:sym typeface="Helvetica Neue"/>
              </a:rPr>
              <a:t>demandar</a:t>
            </a:r>
            <a:r>
              <a:rPr lang="en-US" sz="1200" i="1" dirty="0">
                <a:solidFill>
                  <a:srgbClr val="333333"/>
                </a:solidFill>
                <a:latin typeface="Helvetica Neue"/>
                <a:ea typeface="Helvetica Neue"/>
                <a:cs typeface="Helvetica Neue"/>
                <a:sym typeface="Helvetica Neue"/>
              </a:rPr>
              <a:t> a un </a:t>
            </a:r>
            <a:r>
              <a:rPr lang="en-US" sz="1200" i="1" dirty="0" err="1">
                <a:solidFill>
                  <a:srgbClr val="333333"/>
                </a:solidFill>
                <a:latin typeface="Helvetica Neue"/>
                <a:ea typeface="Helvetica Neue"/>
                <a:cs typeface="Helvetica Neue"/>
                <a:sym typeface="Helvetica Neue"/>
              </a:rPr>
              <a:t>usuario</a:t>
            </a:r>
            <a:r>
              <a:rPr lang="en-US" sz="1200" i="1" dirty="0">
                <a:solidFill>
                  <a:srgbClr val="333333"/>
                </a:solidFill>
                <a:latin typeface="Helvetica Neue"/>
                <a:ea typeface="Helvetica Neue"/>
                <a:cs typeface="Helvetica Neue"/>
                <a:sym typeface="Helvetica Neue"/>
              </a:rPr>
              <a:t> </a:t>
            </a:r>
            <a:r>
              <a:rPr lang="en-US" sz="1200" i="1" dirty="0" err="1">
                <a:solidFill>
                  <a:srgbClr val="333333"/>
                </a:solidFill>
                <a:latin typeface="Helvetica Neue"/>
                <a:ea typeface="Helvetica Neue"/>
                <a:cs typeface="Helvetica Neue"/>
                <a:sym typeface="Helvetica Neue"/>
              </a:rPr>
              <a:t>que</a:t>
            </a:r>
            <a:r>
              <a:rPr lang="en-US" sz="1200" i="1" dirty="0">
                <a:solidFill>
                  <a:srgbClr val="333333"/>
                </a:solidFill>
                <a:latin typeface="Helvetica Neue"/>
                <a:ea typeface="Helvetica Neue"/>
                <a:cs typeface="Helvetica Neue"/>
                <a:sym typeface="Helvetica Neue"/>
              </a:rPr>
              <a:t>, con </a:t>
            </a:r>
            <a:r>
              <a:rPr lang="en-US" sz="1200" i="1" dirty="0" err="1">
                <a:solidFill>
                  <a:srgbClr val="333333"/>
                </a:solidFill>
                <a:latin typeface="Helvetica Neue"/>
                <a:ea typeface="Helvetica Neue"/>
                <a:cs typeface="Helvetica Neue"/>
                <a:sym typeface="Helvetica Neue"/>
              </a:rPr>
              <a:t>cualquier</a:t>
            </a:r>
            <a:r>
              <a:rPr lang="en-US" sz="1200" i="1" dirty="0">
                <a:solidFill>
                  <a:srgbClr val="333333"/>
                </a:solidFill>
                <a:latin typeface="Helvetica Neue"/>
                <a:ea typeface="Helvetica Neue"/>
                <a:cs typeface="Helvetica Neue"/>
                <a:sym typeface="Helvetica Neue"/>
              </a:rPr>
              <a:t> </a:t>
            </a:r>
            <a:r>
              <a:rPr lang="en-US" sz="1200" i="1" dirty="0" err="1">
                <a:solidFill>
                  <a:srgbClr val="333333"/>
                </a:solidFill>
                <a:latin typeface="Helvetica Neue"/>
                <a:ea typeface="Helvetica Neue"/>
                <a:cs typeface="Helvetica Neue"/>
                <a:sym typeface="Helvetica Neue"/>
              </a:rPr>
              <a:t>licencia</a:t>
            </a:r>
            <a:r>
              <a:rPr lang="en-US" sz="1200" i="1" dirty="0">
                <a:solidFill>
                  <a:srgbClr val="333333"/>
                </a:solidFill>
                <a:latin typeface="Helvetica Neue"/>
                <a:ea typeface="Helvetica Neue"/>
                <a:cs typeface="Helvetica Neue"/>
                <a:sym typeface="Helvetica Neue"/>
              </a:rPr>
              <a:t> Creative Commons, </a:t>
            </a:r>
            <a:r>
              <a:rPr lang="en-US" sz="1200" i="1" dirty="0" err="1">
                <a:solidFill>
                  <a:srgbClr val="333333"/>
                </a:solidFill>
                <a:latin typeface="Helvetica Neue"/>
                <a:ea typeface="Helvetica Neue"/>
                <a:cs typeface="Helvetica Neue"/>
                <a:sym typeface="Helvetica Neue"/>
              </a:rPr>
              <a:t>hubiera</a:t>
            </a:r>
            <a:r>
              <a:rPr lang="en-US" sz="1200" i="1" dirty="0">
                <a:solidFill>
                  <a:srgbClr val="333333"/>
                </a:solidFill>
                <a:latin typeface="Helvetica Neue"/>
                <a:ea typeface="Helvetica Neue"/>
                <a:cs typeface="Helvetica Neue"/>
                <a:sym typeface="Helvetica Neue"/>
              </a:rPr>
              <a:t> </a:t>
            </a:r>
            <a:r>
              <a:rPr lang="en-US" sz="1200" i="1" dirty="0" err="1">
                <a:solidFill>
                  <a:srgbClr val="333333"/>
                </a:solidFill>
                <a:latin typeface="Helvetica Neue"/>
                <a:ea typeface="Helvetica Neue"/>
                <a:cs typeface="Helvetica Neue"/>
                <a:sym typeface="Helvetica Neue"/>
              </a:rPr>
              <a:t>modificado</a:t>
            </a:r>
            <a:r>
              <a:rPr lang="en-US" sz="1200" i="1" dirty="0">
                <a:solidFill>
                  <a:srgbClr val="333333"/>
                </a:solidFill>
                <a:latin typeface="Helvetica Neue"/>
                <a:ea typeface="Helvetica Neue"/>
                <a:cs typeface="Helvetica Neue"/>
                <a:sym typeface="Helvetica Neue"/>
              </a:rPr>
              <a:t> o </a:t>
            </a:r>
            <a:r>
              <a:rPr lang="en-US" sz="1200" i="1" dirty="0" err="1">
                <a:solidFill>
                  <a:srgbClr val="333333"/>
                </a:solidFill>
                <a:latin typeface="Helvetica Neue"/>
                <a:ea typeface="Helvetica Neue"/>
                <a:cs typeface="Helvetica Neue"/>
                <a:sym typeface="Helvetica Neue"/>
              </a:rPr>
              <a:t>mutilado</a:t>
            </a:r>
            <a:r>
              <a:rPr lang="en-US" sz="1200" i="1" dirty="0">
                <a:solidFill>
                  <a:srgbClr val="333333"/>
                </a:solidFill>
                <a:latin typeface="Helvetica Neue"/>
                <a:ea typeface="Helvetica Neue"/>
                <a:cs typeface="Helvetica Neue"/>
                <a:sym typeface="Helvetica Neue"/>
              </a:rPr>
              <a:t> </a:t>
            </a:r>
            <a:r>
              <a:rPr lang="en-US" sz="1200" i="1" dirty="0" err="1">
                <a:solidFill>
                  <a:srgbClr val="333333"/>
                </a:solidFill>
                <a:latin typeface="Helvetica Neue"/>
                <a:ea typeface="Helvetica Neue"/>
                <a:cs typeface="Helvetica Neue"/>
                <a:sym typeface="Helvetica Neue"/>
              </a:rPr>
              <a:t>su</a:t>
            </a:r>
            <a:r>
              <a:rPr lang="en-US" sz="1200" i="1" dirty="0">
                <a:solidFill>
                  <a:srgbClr val="333333"/>
                </a:solidFill>
                <a:latin typeface="Helvetica Neue"/>
                <a:ea typeface="Helvetica Neue"/>
                <a:cs typeface="Helvetica Neue"/>
                <a:sym typeface="Helvetica Neue"/>
              </a:rPr>
              <a:t> </a:t>
            </a:r>
            <a:r>
              <a:rPr lang="en-US" sz="1200" i="1" dirty="0" err="1">
                <a:solidFill>
                  <a:srgbClr val="333333"/>
                </a:solidFill>
                <a:latin typeface="Helvetica Neue"/>
                <a:ea typeface="Helvetica Neue"/>
                <a:cs typeface="Helvetica Neue"/>
                <a:sym typeface="Helvetica Neue"/>
              </a:rPr>
              <a:t>obra</a:t>
            </a:r>
            <a:r>
              <a:rPr lang="en-US" sz="1200" i="1" dirty="0">
                <a:solidFill>
                  <a:srgbClr val="333333"/>
                </a:solidFill>
                <a:latin typeface="Helvetica Neue"/>
                <a:ea typeface="Helvetica Neue"/>
                <a:cs typeface="Helvetica Neue"/>
                <a:sym typeface="Helvetica Neue"/>
              </a:rPr>
              <a:t> </a:t>
            </a:r>
            <a:r>
              <a:rPr lang="en-US" sz="1200" i="1" dirty="0" err="1">
                <a:solidFill>
                  <a:srgbClr val="333333"/>
                </a:solidFill>
                <a:latin typeface="Helvetica Neue"/>
                <a:ea typeface="Helvetica Neue"/>
                <a:cs typeface="Helvetica Neue"/>
                <a:sym typeface="Helvetica Neue"/>
              </a:rPr>
              <a:t>causando</a:t>
            </a:r>
            <a:r>
              <a:rPr lang="en-US" sz="1200" i="1" dirty="0">
                <a:solidFill>
                  <a:srgbClr val="333333"/>
                </a:solidFill>
                <a:latin typeface="Helvetica Neue"/>
                <a:ea typeface="Helvetica Neue"/>
                <a:cs typeface="Helvetica Neue"/>
                <a:sym typeface="Helvetica Neue"/>
              </a:rPr>
              <a:t> un </a:t>
            </a:r>
            <a:r>
              <a:rPr lang="en-US" sz="1200" i="1" dirty="0" err="1">
                <a:solidFill>
                  <a:srgbClr val="333333"/>
                </a:solidFill>
                <a:latin typeface="Helvetica Neue"/>
                <a:ea typeface="Helvetica Neue"/>
                <a:cs typeface="Helvetica Neue"/>
                <a:sym typeface="Helvetica Neue"/>
              </a:rPr>
              <a:t>perjuicio</a:t>
            </a:r>
            <a:r>
              <a:rPr lang="en-US" sz="1200" i="1" dirty="0">
                <a:solidFill>
                  <a:srgbClr val="333333"/>
                </a:solidFill>
                <a:latin typeface="Helvetica Neue"/>
                <a:ea typeface="Helvetica Neue"/>
                <a:cs typeface="Helvetica Neue"/>
                <a:sym typeface="Helvetica Neue"/>
              </a:rPr>
              <a:t> a </a:t>
            </a:r>
            <a:r>
              <a:rPr lang="en-US" sz="1200" i="1" dirty="0" err="1">
                <a:solidFill>
                  <a:srgbClr val="333333"/>
                </a:solidFill>
                <a:latin typeface="Helvetica Neue"/>
                <a:ea typeface="Helvetica Neue"/>
                <a:cs typeface="Helvetica Neue"/>
                <a:sym typeface="Helvetica Neue"/>
              </a:rPr>
              <a:t>su</a:t>
            </a:r>
            <a:r>
              <a:rPr lang="en-US" sz="1200" i="1" dirty="0">
                <a:solidFill>
                  <a:srgbClr val="333333"/>
                </a:solidFill>
                <a:latin typeface="Helvetica Neue"/>
                <a:ea typeface="Helvetica Neue"/>
                <a:cs typeface="Helvetica Neue"/>
                <a:sym typeface="Helvetica Neue"/>
              </a:rPr>
              <a:t> </a:t>
            </a:r>
            <a:r>
              <a:rPr lang="en-US" sz="1200" i="1" dirty="0" err="1">
                <a:solidFill>
                  <a:srgbClr val="333333"/>
                </a:solidFill>
                <a:latin typeface="Helvetica Neue"/>
                <a:ea typeface="Helvetica Neue"/>
                <a:cs typeface="Helvetica Neue"/>
                <a:sym typeface="Helvetica Neue"/>
              </a:rPr>
              <a:t>reputación</a:t>
            </a:r>
            <a:r>
              <a:rPr lang="en-US" sz="1200" i="1" dirty="0">
                <a:solidFill>
                  <a:srgbClr val="333333"/>
                </a:solidFill>
                <a:latin typeface="Helvetica Neue"/>
                <a:ea typeface="Helvetica Neue"/>
                <a:cs typeface="Helvetica Neue"/>
                <a:sym typeface="Helvetica Neue"/>
              </a:rPr>
              <a:t> o </a:t>
            </a:r>
            <a:r>
              <a:rPr lang="en-US" sz="1200" i="1" dirty="0" err="1">
                <a:solidFill>
                  <a:srgbClr val="333333"/>
                </a:solidFill>
                <a:latin typeface="Helvetica Neue"/>
                <a:ea typeface="Helvetica Neue"/>
                <a:cs typeface="Helvetica Neue"/>
                <a:sym typeface="Helvetica Neue"/>
              </a:rPr>
              <a:t>sus</a:t>
            </a:r>
            <a:r>
              <a:rPr lang="en-US" sz="1200" i="1" dirty="0">
                <a:solidFill>
                  <a:srgbClr val="333333"/>
                </a:solidFill>
                <a:latin typeface="Helvetica Neue"/>
                <a:ea typeface="Helvetica Neue"/>
                <a:cs typeface="Helvetica Neue"/>
                <a:sym typeface="Helvetica Neue"/>
              </a:rPr>
              <a:t> </a:t>
            </a:r>
            <a:r>
              <a:rPr lang="en-US" sz="1200" i="1" dirty="0" err="1">
                <a:solidFill>
                  <a:srgbClr val="333333"/>
                </a:solidFill>
                <a:latin typeface="Helvetica Neue"/>
                <a:ea typeface="Helvetica Neue"/>
                <a:cs typeface="Helvetica Neue"/>
                <a:sym typeface="Helvetica Neue"/>
              </a:rPr>
              <a:t>intereses</a:t>
            </a:r>
            <a:r>
              <a:rPr lang="en-US" sz="1200" i="1" dirty="0">
                <a:solidFill>
                  <a:srgbClr val="333333"/>
                </a:solidFill>
                <a:latin typeface="Helvetica Neue"/>
                <a:ea typeface="Helvetica Neue"/>
                <a:cs typeface="Helvetica Neue"/>
                <a:sym typeface="Helvetica Neue"/>
              </a:rPr>
              <a:t>. </a:t>
            </a:r>
            <a:r>
              <a:rPr lang="en-US" sz="1200" i="1" dirty="0" err="1">
                <a:solidFill>
                  <a:srgbClr val="333333"/>
                </a:solidFill>
                <a:latin typeface="Helvetica Neue"/>
                <a:ea typeface="Helvetica Neue"/>
                <a:cs typeface="Helvetica Neue"/>
                <a:sym typeface="Helvetica Neue"/>
              </a:rPr>
              <a:t>Por</a:t>
            </a:r>
            <a:r>
              <a:rPr lang="en-US" sz="1200" i="1" dirty="0">
                <a:solidFill>
                  <a:srgbClr val="333333"/>
                </a:solidFill>
                <a:latin typeface="Helvetica Neue"/>
                <a:ea typeface="Helvetica Neue"/>
                <a:cs typeface="Helvetica Neue"/>
                <a:sym typeface="Helvetica Neue"/>
              </a:rPr>
              <a:t> </a:t>
            </a:r>
            <a:r>
              <a:rPr lang="en-US" sz="1200" i="1" dirty="0" err="1">
                <a:solidFill>
                  <a:srgbClr val="333333"/>
                </a:solidFill>
                <a:latin typeface="Helvetica Neue"/>
                <a:ea typeface="Helvetica Neue"/>
                <a:cs typeface="Helvetica Neue"/>
                <a:sym typeface="Helvetica Neue"/>
              </a:rPr>
              <a:t>descontado</a:t>
            </a:r>
            <a:r>
              <a:rPr lang="en-US" sz="1200" i="1" dirty="0">
                <a:solidFill>
                  <a:srgbClr val="333333"/>
                </a:solidFill>
                <a:latin typeface="Helvetica Neue"/>
                <a:ea typeface="Helvetica Neue"/>
                <a:cs typeface="Helvetica Neue"/>
                <a:sym typeface="Helvetica Neue"/>
              </a:rPr>
              <a:t>, la </a:t>
            </a:r>
            <a:r>
              <a:rPr lang="en-US" sz="1200" i="1" dirty="0" err="1">
                <a:solidFill>
                  <a:srgbClr val="333333"/>
                </a:solidFill>
                <a:latin typeface="Helvetica Neue"/>
                <a:ea typeface="Helvetica Neue"/>
                <a:cs typeface="Helvetica Neue"/>
                <a:sym typeface="Helvetica Neue"/>
              </a:rPr>
              <a:t>decisión</a:t>
            </a:r>
            <a:r>
              <a:rPr lang="en-US" sz="1200" i="1" dirty="0">
                <a:solidFill>
                  <a:srgbClr val="333333"/>
                </a:solidFill>
                <a:latin typeface="Helvetica Neue"/>
                <a:ea typeface="Helvetica Neue"/>
                <a:cs typeface="Helvetica Neue"/>
                <a:sym typeface="Helvetica Neue"/>
              </a:rPr>
              <a:t> de </a:t>
            </a:r>
            <a:r>
              <a:rPr lang="en-US" sz="1200" i="1" dirty="0" err="1">
                <a:solidFill>
                  <a:srgbClr val="333333"/>
                </a:solidFill>
                <a:latin typeface="Helvetica Neue"/>
                <a:ea typeface="Helvetica Neue"/>
                <a:cs typeface="Helvetica Neue"/>
                <a:sym typeface="Helvetica Neue"/>
              </a:rPr>
              <a:t>cuándo</a:t>
            </a:r>
            <a:r>
              <a:rPr lang="en-US" sz="1200" i="1" dirty="0">
                <a:solidFill>
                  <a:srgbClr val="333333"/>
                </a:solidFill>
                <a:latin typeface="Helvetica Neue"/>
                <a:ea typeface="Helvetica Neue"/>
                <a:cs typeface="Helvetica Neue"/>
                <a:sym typeface="Helvetica Neue"/>
              </a:rPr>
              <a:t> ha </a:t>
            </a:r>
            <a:r>
              <a:rPr lang="en-US" sz="1200" i="1" dirty="0" err="1">
                <a:solidFill>
                  <a:srgbClr val="333333"/>
                </a:solidFill>
                <a:latin typeface="Helvetica Neue"/>
                <a:ea typeface="Helvetica Neue"/>
                <a:cs typeface="Helvetica Neue"/>
                <a:sym typeface="Helvetica Neue"/>
              </a:rPr>
              <a:t>habido</a:t>
            </a:r>
            <a:r>
              <a:rPr lang="en-US" sz="1200" i="1" dirty="0">
                <a:solidFill>
                  <a:srgbClr val="333333"/>
                </a:solidFill>
                <a:latin typeface="Helvetica Neue"/>
                <a:ea typeface="Helvetica Neue"/>
                <a:cs typeface="Helvetica Neue"/>
                <a:sym typeface="Helvetica Neue"/>
              </a:rPr>
              <a:t> </a:t>
            </a:r>
            <a:r>
              <a:rPr lang="en-US" sz="1200" i="1" dirty="0" err="1">
                <a:solidFill>
                  <a:srgbClr val="333333"/>
                </a:solidFill>
                <a:latin typeface="Helvetica Neue"/>
                <a:ea typeface="Helvetica Neue"/>
                <a:cs typeface="Helvetica Neue"/>
                <a:sym typeface="Helvetica Neue"/>
              </a:rPr>
              <a:t>mutilación</a:t>
            </a:r>
            <a:r>
              <a:rPr lang="en-US" sz="1200" i="1" dirty="0">
                <a:solidFill>
                  <a:srgbClr val="333333"/>
                </a:solidFill>
                <a:latin typeface="Helvetica Neue"/>
                <a:ea typeface="Helvetica Neue"/>
                <a:cs typeface="Helvetica Neue"/>
                <a:sym typeface="Helvetica Neue"/>
              </a:rPr>
              <a:t> y de </a:t>
            </a:r>
            <a:r>
              <a:rPr lang="en-US" sz="1200" i="1" dirty="0" err="1">
                <a:solidFill>
                  <a:srgbClr val="333333"/>
                </a:solidFill>
                <a:latin typeface="Helvetica Neue"/>
                <a:ea typeface="Helvetica Neue"/>
                <a:cs typeface="Helvetica Neue"/>
                <a:sym typeface="Helvetica Neue"/>
              </a:rPr>
              <a:t>cuándo</a:t>
            </a:r>
            <a:r>
              <a:rPr lang="en-US" sz="1200" i="1" dirty="0">
                <a:solidFill>
                  <a:srgbClr val="333333"/>
                </a:solidFill>
                <a:latin typeface="Helvetica Neue"/>
                <a:ea typeface="Helvetica Neue"/>
                <a:cs typeface="Helvetica Neue"/>
                <a:sym typeface="Helvetica Neue"/>
              </a:rPr>
              <a:t> la </a:t>
            </a:r>
            <a:r>
              <a:rPr lang="en-US" sz="1200" i="1" dirty="0" err="1">
                <a:solidFill>
                  <a:srgbClr val="333333"/>
                </a:solidFill>
                <a:latin typeface="Helvetica Neue"/>
                <a:ea typeface="Helvetica Neue"/>
                <a:cs typeface="Helvetica Neue"/>
                <a:sym typeface="Helvetica Neue"/>
              </a:rPr>
              <a:t>mutilación</a:t>
            </a:r>
            <a:r>
              <a:rPr lang="en-US" sz="1200" i="1" dirty="0">
                <a:solidFill>
                  <a:srgbClr val="333333"/>
                </a:solidFill>
                <a:latin typeface="Helvetica Neue"/>
                <a:ea typeface="Helvetica Neue"/>
                <a:cs typeface="Helvetica Neue"/>
                <a:sym typeface="Helvetica Neue"/>
              </a:rPr>
              <a:t> </a:t>
            </a:r>
            <a:r>
              <a:rPr lang="en-US" sz="1200" i="1" dirty="0" err="1">
                <a:solidFill>
                  <a:srgbClr val="333333"/>
                </a:solidFill>
                <a:latin typeface="Helvetica Neue"/>
                <a:ea typeface="Helvetica Neue"/>
                <a:cs typeface="Helvetica Neue"/>
                <a:sym typeface="Helvetica Neue"/>
              </a:rPr>
              <a:t>perjudica</a:t>
            </a:r>
            <a:r>
              <a:rPr lang="en-US" sz="1200" i="1" dirty="0">
                <a:solidFill>
                  <a:srgbClr val="333333"/>
                </a:solidFill>
                <a:latin typeface="Helvetica Neue"/>
                <a:ea typeface="Helvetica Neue"/>
                <a:cs typeface="Helvetica Neue"/>
                <a:sym typeface="Helvetica Neue"/>
              </a:rPr>
              <a:t> la </a:t>
            </a:r>
            <a:r>
              <a:rPr lang="en-US" sz="1200" i="1" dirty="0" err="1">
                <a:solidFill>
                  <a:srgbClr val="333333"/>
                </a:solidFill>
                <a:latin typeface="Helvetica Neue"/>
                <a:ea typeface="Helvetica Neue"/>
                <a:cs typeface="Helvetica Neue"/>
                <a:sym typeface="Helvetica Neue"/>
              </a:rPr>
              <a:t>reputación</a:t>
            </a:r>
            <a:r>
              <a:rPr lang="en-US" sz="1200" i="1" dirty="0">
                <a:solidFill>
                  <a:srgbClr val="333333"/>
                </a:solidFill>
                <a:latin typeface="Helvetica Neue"/>
                <a:ea typeface="Helvetica Neue"/>
                <a:cs typeface="Helvetica Neue"/>
                <a:sym typeface="Helvetica Neue"/>
              </a:rPr>
              <a:t> o los </a:t>
            </a:r>
            <a:r>
              <a:rPr lang="en-US" sz="1200" i="1" dirty="0" err="1">
                <a:solidFill>
                  <a:srgbClr val="333333"/>
                </a:solidFill>
                <a:latin typeface="Helvetica Neue"/>
                <a:ea typeface="Helvetica Neue"/>
                <a:cs typeface="Helvetica Neue"/>
                <a:sym typeface="Helvetica Neue"/>
              </a:rPr>
              <a:t>intereses</a:t>
            </a:r>
            <a:r>
              <a:rPr lang="en-US" sz="1200" i="1" dirty="0">
                <a:solidFill>
                  <a:srgbClr val="333333"/>
                </a:solidFill>
                <a:latin typeface="Helvetica Neue"/>
                <a:ea typeface="Helvetica Neue"/>
                <a:cs typeface="Helvetica Neue"/>
                <a:sym typeface="Helvetica Neue"/>
              </a:rPr>
              <a:t> del </a:t>
            </a:r>
            <a:r>
              <a:rPr lang="en-US" sz="1200" i="1" dirty="0" err="1">
                <a:solidFill>
                  <a:srgbClr val="333333"/>
                </a:solidFill>
                <a:latin typeface="Helvetica Neue"/>
                <a:ea typeface="Helvetica Neue"/>
                <a:cs typeface="Helvetica Neue"/>
                <a:sym typeface="Helvetica Neue"/>
              </a:rPr>
              <a:t>autor</a:t>
            </a:r>
            <a:r>
              <a:rPr lang="en-US" sz="1200" i="1" dirty="0">
                <a:solidFill>
                  <a:srgbClr val="333333"/>
                </a:solidFill>
                <a:latin typeface="Helvetica Neue"/>
                <a:ea typeface="Helvetica Neue"/>
                <a:cs typeface="Helvetica Neue"/>
                <a:sym typeface="Helvetica Neue"/>
              </a:rPr>
              <a:t> </a:t>
            </a:r>
            <a:r>
              <a:rPr lang="en-US" sz="1200" i="1" dirty="0" err="1">
                <a:solidFill>
                  <a:srgbClr val="333333"/>
                </a:solidFill>
                <a:latin typeface="Helvetica Neue"/>
                <a:ea typeface="Helvetica Neue"/>
                <a:cs typeface="Helvetica Neue"/>
                <a:sym typeface="Helvetica Neue"/>
              </a:rPr>
              <a:t>quedaría</a:t>
            </a:r>
            <a:r>
              <a:rPr lang="en-US" sz="1200" i="1" dirty="0">
                <a:solidFill>
                  <a:srgbClr val="333333"/>
                </a:solidFill>
                <a:latin typeface="Helvetica Neue"/>
                <a:ea typeface="Helvetica Neue"/>
                <a:cs typeface="Helvetica Neue"/>
                <a:sym typeface="Helvetica Neue"/>
              </a:rPr>
              <a:t> en </a:t>
            </a:r>
            <a:r>
              <a:rPr lang="en-US" sz="1200" i="1" dirty="0" err="1">
                <a:solidFill>
                  <a:srgbClr val="333333"/>
                </a:solidFill>
                <a:latin typeface="Helvetica Neue"/>
                <a:ea typeface="Helvetica Neue"/>
                <a:cs typeface="Helvetica Neue"/>
                <a:sym typeface="Helvetica Neue"/>
              </a:rPr>
              <a:t>manos</a:t>
            </a:r>
            <a:r>
              <a:rPr lang="en-US" sz="1200" i="1" dirty="0">
                <a:solidFill>
                  <a:srgbClr val="333333"/>
                </a:solidFill>
                <a:latin typeface="Helvetica Neue"/>
                <a:ea typeface="Helvetica Neue"/>
                <a:cs typeface="Helvetica Neue"/>
                <a:sym typeface="Helvetica Neue"/>
              </a:rPr>
              <a:t> de </a:t>
            </a:r>
            <a:r>
              <a:rPr lang="en-US" sz="1200" i="1" dirty="0" err="1">
                <a:solidFill>
                  <a:srgbClr val="333333"/>
                </a:solidFill>
                <a:latin typeface="Helvetica Neue"/>
                <a:ea typeface="Helvetica Neue"/>
                <a:cs typeface="Helvetica Neue"/>
                <a:sym typeface="Helvetica Neue"/>
              </a:rPr>
              <a:t>cada</a:t>
            </a:r>
            <a:r>
              <a:rPr lang="en-US" sz="1200" i="1" dirty="0">
                <a:solidFill>
                  <a:srgbClr val="333333"/>
                </a:solidFill>
                <a:latin typeface="Helvetica Neue"/>
                <a:ea typeface="Helvetica Neue"/>
                <a:cs typeface="Helvetica Neue"/>
                <a:sym typeface="Helvetica Neue"/>
              </a:rPr>
              <a:t> </a:t>
            </a:r>
            <a:r>
              <a:rPr lang="en-US" sz="1200" i="1" dirty="0" err="1">
                <a:solidFill>
                  <a:srgbClr val="333333"/>
                </a:solidFill>
                <a:latin typeface="Helvetica Neue"/>
                <a:ea typeface="Helvetica Neue"/>
                <a:cs typeface="Helvetica Neue"/>
                <a:sym typeface="Helvetica Neue"/>
              </a:rPr>
              <a:t>Juez</a:t>
            </a:r>
            <a:r>
              <a:rPr lang="en-US" sz="1200" i="1" dirty="0">
                <a:solidFill>
                  <a:srgbClr val="333333"/>
                </a:solidFill>
                <a:latin typeface="Helvetica Neue"/>
                <a:ea typeface="Helvetica Neue"/>
                <a:cs typeface="Helvetica Neue"/>
                <a:sym typeface="Helvetica Neue"/>
              </a:rPr>
              <a:t> o Tribunal.</a:t>
            </a:r>
            <a:endParaRPr sz="1200" i="1">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088A28-0B14-5775-1C95-C33CA9869584}"/>
              </a:ext>
            </a:extLst>
          </p:cNvPr>
          <p:cNvSpPr>
            <a:spLocks noGrp="1"/>
          </p:cNvSpPr>
          <p:nvPr>
            <p:ph type="title"/>
          </p:nvPr>
        </p:nvSpPr>
        <p:spPr>
          <a:xfrm>
            <a:off x="421579" y="-70789"/>
            <a:ext cx="8616800" cy="1143200"/>
          </a:xfrm>
        </p:spPr>
        <p:txBody>
          <a:bodyPr/>
          <a:lstStyle/>
          <a:p>
            <a:r>
              <a:rPr lang="es-ES" dirty="0"/>
              <a:t>Todo el código en un sola pagina web</a:t>
            </a:r>
          </a:p>
        </p:txBody>
      </p:sp>
      <p:sp>
        <p:nvSpPr>
          <p:cNvPr id="3" name="Marcador de texto 2">
            <a:extLst>
              <a:ext uri="{FF2B5EF4-FFF2-40B4-BE49-F238E27FC236}">
                <a16:creationId xmlns:a16="http://schemas.microsoft.com/office/drawing/2014/main" id="{C8758704-F03F-6E0D-0803-DF4C351AAB15}"/>
              </a:ext>
            </a:extLst>
          </p:cNvPr>
          <p:cNvSpPr>
            <a:spLocks noGrp="1"/>
          </p:cNvSpPr>
          <p:nvPr>
            <p:ph type="body" idx="1"/>
          </p:nvPr>
        </p:nvSpPr>
        <p:spPr>
          <a:xfrm>
            <a:off x="170046" y="1072411"/>
            <a:ext cx="11515338" cy="4736400"/>
          </a:xfrm>
        </p:spPr>
        <p:txBody>
          <a:bodyPr/>
          <a:lstStyle/>
          <a:p>
            <a:pPr marL="152396" indent="0">
              <a:buNone/>
            </a:pPr>
            <a:r>
              <a:rPr lang="es-ES" sz="1600" dirty="0"/>
              <a:t>También tienes la opción de hacerlo todo en un único archivo, en ese caso la página tiene que tener la extensión PHP.</a:t>
            </a:r>
          </a:p>
          <a:p>
            <a:pPr marL="152396" indent="0">
              <a:buNone/>
            </a:pPr>
            <a:r>
              <a:rPr lang="es-ES" sz="1600" dirty="0"/>
              <a:t>Elimina en el formulario la referencia al script </a:t>
            </a:r>
            <a:r>
              <a:rPr lang="es-ES" sz="1600" dirty="0" err="1"/>
              <a:t>uploader.php</a:t>
            </a:r>
            <a:r>
              <a:rPr lang="es-ES" sz="1600" dirty="0"/>
              <a:t>, por lo que quedaría la línea correspondiente de la siguiente forma:</a:t>
            </a:r>
          </a:p>
          <a:p>
            <a:pPr marL="152396" indent="0">
              <a:buNone/>
            </a:pPr>
            <a:endParaRPr lang="es-ES" sz="1600" dirty="0"/>
          </a:p>
          <a:p>
            <a:pPr marL="152396" indent="0">
              <a:buNone/>
            </a:pPr>
            <a:r>
              <a:rPr lang="es-ES" sz="1600" dirty="0"/>
              <a:t>&lt;</a:t>
            </a:r>
            <a:r>
              <a:rPr lang="es-ES" sz="1600" dirty="0" err="1"/>
              <a:t>form</a:t>
            </a:r>
            <a:r>
              <a:rPr lang="es-ES" sz="1600" dirty="0"/>
              <a:t> </a:t>
            </a:r>
            <a:r>
              <a:rPr lang="es-ES" sz="1600" dirty="0" err="1"/>
              <a:t>enctype</a:t>
            </a:r>
            <a:r>
              <a:rPr lang="es-ES" sz="1600" dirty="0"/>
              <a:t>="</a:t>
            </a:r>
            <a:r>
              <a:rPr lang="es-ES" sz="1600" dirty="0" err="1"/>
              <a:t>multipart</a:t>
            </a:r>
            <a:r>
              <a:rPr lang="es-ES" sz="1600" dirty="0"/>
              <a:t>/</a:t>
            </a:r>
            <a:r>
              <a:rPr lang="es-ES" sz="1600" dirty="0" err="1"/>
              <a:t>form</a:t>
            </a:r>
            <a:r>
              <a:rPr lang="es-ES" sz="1600" dirty="0"/>
              <a:t>-data" </a:t>
            </a:r>
            <a:r>
              <a:rPr lang="es-ES" sz="1600" dirty="0" err="1"/>
              <a:t>action</a:t>
            </a:r>
            <a:r>
              <a:rPr lang="es-ES" sz="1600" dirty="0"/>
              <a:t>="" </a:t>
            </a:r>
            <a:r>
              <a:rPr lang="es-ES" sz="1600" dirty="0" err="1"/>
              <a:t>method</a:t>
            </a:r>
            <a:r>
              <a:rPr lang="es-ES" sz="1600" dirty="0"/>
              <a:t>="post"&gt;</a:t>
            </a:r>
          </a:p>
          <a:p>
            <a:pPr marL="152396" indent="0">
              <a:buNone/>
            </a:pPr>
            <a:endParaRPr lang="es-ES" sz="1600" dirty="0"/>
          </a:p>
          <a:p>
            <a:pPr marL="152396" indent="0">
              <a:buNone/>
            </a:pPr>
            <a:r>
              <a:rPr lang="es-ES" sz="1600" dirty="0"/>
              <a:t>Ten presente que al usuario usar el formulario, la página se refrescará, por lo que si el formulario se encuentra en un parte que no sea el comienzo, el usuario tendrá que desplazarse hacia su ubicación para ver la imagen subida.</a:t>
            </a:r>
          </a:p>
          <a:p>
            <a:pPr marL="152396" indent="0">
              <a:buNone/>
            </a:pPr>
            <a:endParaRPr lang="es-ES" sz="1600" dirty="0"/>
          </a:p>
          <a:p>
            <a:pPr marL="152396" indent="0">
              <a:buNone/>
            </a:pPr>
            <a:r>
              <a:rPr lang="es-ES" sz="1600" dirty="0"/>
              <a:t>La solución es insertar un identificador en un DIV e incluirlo en el código de la siguiente forma:</a:t>
            </a:r>
          </a:p>
          <a:p>
            <a:pPr marL="152396" indent="0">
              <a:buNone/>
            </a:pPr>
            <a:endParaRPr lang="es-ES" sz="1600" dirty="0"/>
          </a:p>
          <a:p>
            <a:pPr marL="152396" indent="0">
              <a:buNone/>
            </a:pPr>
            <a:r>
              <a:rPr lang="es-ES" sz="1600" dirty="0"/>
              <a:t>&lt;</a:t>
            </a:r>
            <a:r>
              <a:rPr lang="es-ES" sz="1600" dirty="0" err="1"/>
              <a:t>div</a:t>
            </a:r>
            <a:r>
              <a:rPr lang="es-ES" sz="1600" dirty="0"/>
              <a:t> id="</a:t>
            </a:r>
            <a:r>
              <a:rPr lang="es-ES" sz="1600" dirty="0" err="1"/>
              <a:t>form</a:t>
            </a:r>
            <a:r>
              <a:rPr lang="es-ES" sz="1600" dirty="0"/>
              <a:t>"&gt;&lt;/</a:t>
            </a:r>
            <a:r>
              <a:rPr lang="es-ES" sz="1600" dirty="0" err="1"/>
              <a:t>div</a:t>
            </a:r>
            <a:r>
              <a:rPr lang="es-ES" sz="1600" dirty="0"/>
              <a:t>&gt;</a:t>
            </a:r>
          </a:p>
          <a:p>
            <a:pPr marL="152396" indent="0">
              <a:buNone/>
            </a:pPr>
            <a:r>
              <a:rPr lang="es-ES" sz="1600" dirty="0"/>
              <a:t>&lt;</a:t>
            </a:r>
            <a:r>
              <a:rPr lang="es-ES" sz="1600" dirty="0" err="1"/>
              <a:t>form</a:t>
            </a:r>
            <a:r>
              <a:rPr lang="es-ES" sz="1600" dirty="0"/>
              <a:t> </a:t>
            </a:r>
            <a:r>
              <a:rPr lang="es-ES" sz="1600" dirty="0" err="1"/>
              <a:t>enctype</a:t>
            </a:r>
            <a:r>
              <a:rPr lang="es-ES" sz="1600" dirty="0"/>
              <a:t>="</a:t>
            </a:r>
            <a:r>
              <a:rPr lang="es-ES" sz="1600" dirty="0" err="1"/>
              <a:t>multipart</a:t>
            </a:r>
            <a:r>
              <a:rPr lang="es-ES" sz="1600" dirty="0"/>
              <a:t>/</a:t>
            </a:r>
            <a:r>
              <a:rPr lang="es-ES" sz="1600" dirty="0" err="1"/>
              <a:t>form</a:t>
            </a:r>
            <a:r>
              <a:rPr lang="es-ES" sz="1600" dirty="0"/>
              <a:t>-data" </a:t>
            </a:r>
            <a:r>
              <a:rPr lang="es-ES" sz="1600" dirty="0" err="1"/>
              <a:t>action</a:t>
            </a:r>
            <a:r>
              <a:rPr lang="es-ES" sz="1600" dirty="0"/>
              <a:t>="http://mipagina#form" </a:t>
            </a:r>
            <a:r>
              <a:rPr lang="es-ES" sz="1600" dirty="0" err="1"/>
              <a:t>method</a:t>
            </a:r>
            <a:r>
              <a:rPr lang="es-ES" sz="1600" dirty="0"/>
              <a:t>="post"&gt; </a:t>
            </a:r>
          </a:p>
          <a:p>
            <a:pPr marL="152396" indent="0">
              <a:buNone/>
            </a:pPr>
            <a:endParaRPr lang="es-ES" sz="1600" dirty="0"/>
          </a:p>
          <a:p>
            <a:pPr marL="152396" indent="0">
              <a:buNone/>
            </a:pPr>
            <a:r>
              <a:rPr lang="es-ES" sz="1600" dirty="0"/>
              <a:t>Es todo, solo regularmente tendrás que revisar el contenido de la carpeta </a:t>
            </a:r>
            <a:r>
              <a:rPr lang="es-ES" sz="1600" dirty="0" err="1"/>
              <a:t>Uploads</a:t>
            </a:r>
            <a:r>
              <a:rPr lang="es-ES" sz="1600" dirty="0"/>
              <a:t>.</a:t>
            </a:r>
          </a:p>
        </p:txBody>
      </p:sp>
      <p:sp>
        <p:nvSpPr>
          <p:cNvPr id="4" name="Marcador de número de diapositiva 3">
            <a:extLst>
              <a:ext uri="{FF2B5EF4-FFF2-40B4-BE49-F238E27FC236}">
                <a16:creationId xmlns:a16="http://schemas.microsoft.com/office/drawing/2014/main" id="{F12EB967-1A9B-9602-EE56-EF1AC3B02A08}"/>
              </a:ext>
            </a:extLst>
          </p:cNvPr>
          <p:cNvSpPr>
            <a:spLocks noGrp="1"/>
          </p:cNvSpPr>
          <p:nvPr>
            <p:ph type="sldNum" idx="10"/>
          </p:nvPr>
        </p:nvSpPr>
        <p:spPr/>
        <p:txBody>
          <a:bodyPr/>
          <a:lstStyle/>
          <a:p>
            <a:fld id="{00000000-1234-1234-1234-123412341234}" type="slidenum">
              <a:rPr lang="es-ES" smtClean="0"/>
              <a:pPr/>
              <a:t>20</a:t>
            </a:fld>
            <a:endParaRPr lang="es-ES" dirty="0"/>
          </a:p>
        </p:txBody>
      </p:sp>
    </p:spTree>
    <p:extLst>
      <p:ext uri="{BB962C8B-B14F-4D97-AF65-F5344CB8AC3E}">
        <p14:creationId xmlns:p14="http://schemas.microsoft.com/office/powerpoint/2010/main" val="35557872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514C70-C359-907D-1947-81A07FA18DDC}"/>
              </a:ext>
            </a:extLst>
          </p:cNvPr>
          <p:cNvSpPr>
            <a:spLocks noGrp="1"/>
          </p:cNvSpPr>
          <p:nvPr>
            <p:ph type="title"/>
          </p:nvPr>
        </p:nvSpPr>
        <p:spPr/>
        <p:txBody>
          <a:bodyPr/>
          <a:lstStyle/>
          <a:p>
            <a:r>
              <a:rPr lang="es-ES" dirty="0"/>
              <a:t>Códigos de dos páginas de ejemplo</a:t>
            </a:r>
          </a:p>
        </p:txBody>
      </p:sp>
      <p:sp>
        <p:nvSpPr>
          <p:cNvPr id="3" name="Marcador de texto 2">
            <a:extLst>
              <a:ext uri="{FF2B5EF4-FFF2-40B4-BE49-F238E27FC236}">
                <a16:creationId xmlns:a16="http://schemas.microsoft.com/office/drawing/2014/main" id="{5EA48174-6448-E0F9-5753-2C08CBFC7C53}"/>
              </a:ext>
            </a:extLst>
          </p:cNvPr>
          <p:cNvSpPr>
            <a:spLocks noGrp="1"/>
          </p:cNvSpPr>
          <p:nvPr>
            <p:ph type="body" idx="1"/>
          </p:nvPr>
        </p:nvSpPr>
        <p:spPr>
          <a:xfrm>
            <a:off x="506616" y="1831451"/>
            <a:ext cx="11685384" cy="4736400"/>
          </a:xfrm>
        </p:spPr>
        <p:txBody>
          <a:bodyPr/>
          <a:lstStyle/>
          <a:p>
            <a:pPr marL="152396" indent="0">
              <a:buNone/>
            </a:pPr>
            <a:endParaRPr lang="es-ES" dirty="0"/>
          </a:p>
          <a:p>
            <a:pPr marL="152396" indent="0">
              <a:buNone/>
            </a:pPr>
            <a:r>
              <a:rPr lang="es-ES" dirty="0"/>
              <a:t>A continuación comparto el código de dos páginas completas, para usar en un servidor web y subir archivos.</a:t>
            </a:r>
          </a:p>
          <a:p>
            <a:pPr marL="152396" indent="0">
              <a:buNone/>
            </a:pPr>
            <a:r>
              <a:rPr lang="es-ES" dirty="0"/>
              <a:t>En ambos casos la misma página incluye el script, por lo que no es necesario un archivo auxiliar.</a:t>
            </a:r>
          </a:p>
          <a:p>
            <a:pPr marL="152396" indent="0">
              <a:buNone/>
            </a:pPr>
            <a:r>
              <a:rPr lang="es-ES" dirty="0"/>
              <a:t>El primer código esta creado para subir imágenes JPG o GIF, menores a los 200 KB de tamaño.</a:t>
            </a:r>
          </a:p>
          <a:p>
            <a:pPr marL="152396" indent="0">
              <a:buNone/>
            </a:pPr>
            <a:r>
              <a:rPr lang="es-ES" dirty="0"/>
              <a:t>No obstante los valores se pueden modificar.</a:t>
            </a:r>
          </a:p>
        </p:txBody>
      </p:sp>
      <p:sp>
        <p:nvSpPr>
          <p:cNvPr id="4" name="Marcador de número de diapositiva 3">
            <a:extLst>
              <a:ext uri="{FF2B5EF4-FFF2-40B4-BE49-F238E27FC236}">
                <a16:creationId xmlns:a16="http://schemas.microsoft.com/office/drawing/2014/main" id="{D0505C88-59D2-7C0A-56C1-7CB8702BE03F}"/>
              </a:ext>
            </a:extLst>
          </p:cNvPr>
          <p:cNvSpPr>
            <a:spLocks noGrp="1"/>
          </p:cNvSpPr>
          <p:nvPr>
            <p:ph type="sldNum" idx="10"/>
          </p:nvPr>
        </p:nvSpPr>
        <p:spPr/>
        <p:txBody>
          <a:bodyPr/>
          <a:lstStyle/>
          <a:p>
            <a:fld id="{00000000-1234-1234-1234-123412341234}" type="slidenum">
              <a:rPr lang="es-ES" smtClean="0"/>
              <a:pPr/>
              <a:t>21</a:t>
            </a:fld>
            <a:endParaRPr lang="es-ES" dirty="0"/>
          </a:p>
        </p:txBody>
      </p:sp>
    </p:spTree>
    <p:extLst>
      <p:ext uri="{BB962C8B-B14F-4D97-AF65-F5344CB8AC3E}">
        <p14:creationId xmlns:p14="http://schemas.microsoft.com/office/powerpoint/2010/main" val="17102596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30F3824B-8062-5B7A-DE02-264C37F5CA34}"/>
              </a:ext>
            </a:extLst>
          </p:cNvPr>
          <p:cNvSpPr>
            <a:spLocks noGrp="1"/>
          </p:cNvSpPr>
          <p:nvPr>
            <p:ph type="body" idx="1"/>
          </p:nvPr>
        </p:nvSpPr>
        <p:spPr>
          <a:xfrm>
            <a:off x="161695" y="203550"/>
            <a:ext cx="11821757" cy="4736400"/>
          </a:xfrm>
        </p:spPr>
        <p:txBody>
          <a:bodyPr numCol="2"/>
          <a:lstStyle/>
          <a:p>
            <a:pPr marL="152396" indent="0">
              <a:buNone/>
            </a:pPr>
            <a:r>
              <a:rPr lang="es-ES" sz="1600" dirty="0"/>
              <a:t>&lt;!DOCTYPE </a:t>
            </a:r>
            <a:r>
              <a:rPr lang="es-ES" sz="1600" dirty="0" err="1"/>
              <a:t>html</a:t>
            </a:r>
            <a:r>
              <a:rPr lang="es-ES" sz="1600" dirty="0"/>
              <a:t>&gt;</a:t>
            </a:r>
          </a:p>
          <a:p>
            <a:pPr marL="152396" indent="0">
              <a:buNone/>
            </a:pPr>
            <a:r>
              <a:rPr lang="es-ES" sz="1600" dirty="0"/>
              <a:t>&lt;</a:t>
            </a:r>
            <a:r>
              <a:rPr lang="es-ES" sz="1600" dirty="0" err="1"/>
              <a:t>html</a:t>
            </a:r>
            <a:r>
              <a:rPr lang="es-ES" sz="1600" dirty="0"/>
              <a:t> </a:t>
            </a:r>
            <a:r>
              <a:rPr lang="es-ES" sz="1600" dirty="0" err="1"/>
              <a:t>lang</a:t>
            </a:r>
            <a:r>
              <a:rPr lang="es-ES" sz="1600" dirty="0"/>
              <a:t>="es"&gt;</a:t>
            </a:r>
          </a:p>
          <a:p>
            <a:pPr marL="152396" indent="0">
              <a:buNone/>
            </a:pPr>
            <a:r>
              <a:rPr lang="es-ES" sz="1600" dirty="0"/>
              <a:t>&lt;head&gt;</a:t>
            </a:r>
          </a:p>
          <a:p>
            <a:pPr marL="152396" indent="0">
              <a:buNone/>
            </a:pPr>
            <a:r>
              <a:rPr lang="es-ES" sz="1600" dirty="0"/>
              <a:t>&lt;meta http-</a:t>
            </a:r>
            <a:r>
              <a:rPr lang="es-ES" sz="1600" dirty="0" err="1"/>
              <a:t>equiv</a:t>
            </a:r>
            <a:r>
              <a:rPr lang="es-ES" sz="1600" dirty="0"/>
              <a:t>="Content-</a:t>
            </a:r>
            <a:r>
              <a:rPr lang="es-ES" sz="1600" dirty="0" err="1"/>
              <a:t>Type</a:t>
            </a:r>
            <a:r>
              <a:rPr lang="es-ES" sz="1600" dirty="0"/>
              <a:t>" </a:t>
            </a:r>
            <a:r>
              <a:rPr lang="es-ES" sz="1600" dirty="0" err="1"/>
              <a:t>content</a:t>
            </a:r>
            <a:r>
              <a:rPr lang="es-ES" sz="1600" dirty="0"/>
              <a:t>="</a:t>
            </a:r>
            <a:r>
              <a:rPr lang="es-ES" sz="1600" dirty="0" err="1"/>
              <a:t>text</a:t>
            </a:r>
            <a:r>
              <a:rPr lang="es-ES" sz="1600" dirty="0"/>
              <a:t>/</a:t>
            </a:r>
            <a:r>
              <a:rPr lang="es-ES" sz="1600" dirty="0" err="1"/>
              <a:t>html</a:t>
            </a:r>
            <a:r>
              <a:rPr lang="es-ES" sz="1600" dirty="0"/>
              <a:t>; </a:t>
            </a:r>
            <a:r>
              <a:rPr lang="es-ES" sz="1600" dirty="0" err="1"/>
              <a:t>charset</a:t>
            </a:r>
            <a:r>
              <a:rPr lang="es-ES" sz="1600" dirty="0"/>
              <a:t>=windows-1252"&gt;</a:t>
            </a:r>
          </a:p>
          <a:p>
            <a:pPr marL="152396" indent="0">
              <a:buNone/>
            </a:pPr>
            <a:r>
              <a:rPr lang="es-ES" sz="1600" dirty="0"/>
              <a:t>&lt;</a:t>
            </a:r>
            <a:r>
              <a:rPr lang="es-ES" sz="1600" dirty="0" err="1"/>
              <a:t>title</a:t>
            </a:r>
            <a:r>
              <a:rPr lang="es-ES" sz="1600" dirty="0"/>
              <a:t>&gt;Subir archivos al servidor&lt;/</a:t>
            </a:r>
            <a:r>
              <a:rPr lang="es-ES" sz="1600" dirty="0" err="1"/>
              <a:t>title</a:t>
            </a:r>
            <a:r>
              <a:rPr lang="es-ES" sz="1600" dirty="0"/>
              <a:t>&gt;</a:t>
            </a:r>
          </a:p>
          <a:p>
            <a:pPr marL="152396" indent="0">
              <a:buNone/>
            </a:pPr>
            <a:r>
              <a:rPr lang="es-ES" sz="1600" dirty="0"/>
              <a:t>&lt;meta </a:t>
            </a:r>
            <a:r>
              <a:rPr lang="es-ES" sz="1600" dirty="0" err="1"/>
              <a:t>name</a:t>
            </a:r>
            <a:r>
              <a:rPr lang="es-ES" sz="1600" dirty="0"/>
              <a:t> ="</a:t>
            </a:r>
            <a:r>
              <a:rPr lang="es-ES" sz="1600" dirty="0" err="1"/>
              <a:t>author</a:t>
            </a:r>
            <a:r>
              <a:rPr lang="es-ES" sz="1600" dirty="0"/>
              <a:t>" </a:t>
            </a:r>
            <a:r>
              <a:rPr lang="es-ES" sz="1600" dirty="0" err="1"/>
              <a:t>content</a:t>
            </a:r>
            <a:r>
              <a:rPr lang="es-ES" sz="1600" dirty="0"/>
              <a:t> ="</a:t>
            </a:r>
            <a:r>
              <a:rPr lang="es-ES" sz="1600" dirty="0" err="1"/>
              <a:t>Norfi</a:t>
            </a:r>
            <a:r>
              <a:rPr lang="es-ES" sz="1600" dirty="0"/>
              <a:t> </a:t>
            </a:r>
            <a:r>
              <a:rPr lang="es-ES" sz="1600" dirty="0" err="1"/>
              <a:t>Carrodeguas</a:t>
            </a:r>
            <a:r>
              <a:rPr lang="es-ES" sz="1600" dirty="0"/>
              <a:t>"&gt;</a:t>
            </a:r>
          </a:p>
          <a:p>
            <a:pPr marL="152396" indent="0">
              <a:buNone/>
            </a:pPr>
            <a:r>
              <a:rPr lang="es-ES" sz="1600" dirty="0"/>
              <a:t>&lt;</a:t>
            </a:r>
            <a:r>
              <a:rPr lang="es-ES" sz="1600" dirty="0" err="1"/>
              <a:t>style</a:t>
            </a:r>
            <a:r>
              <a:rPr lang="es-ES" sz="1600" dirty="0"/>
              <a:t> </a:t>
            </a:r>
            <a:r>
              <a:rPr lang="es-ES" sz="1600" dirty="0" err="1"/>
              <a:t>type</a:t>
            </a:r>
            <a:r>
              <a:rPr lang="es-ES" sz="1600" dirty="0"/>
              <a:t>="</a:t>
            </a:r>
            <a:r>
              <a:rPr lang="es-ES" sz="1600" dirty="0" err="1"/>
              <a:t>text</a:t>
            </a:r>
            <a:r>
              <a:rPr lang="es-ES" sz="1600" dirty="0"/>
              <a:t>/</a:t>
            </a:r>
            <a:r>
              <a:rPr lang="es-ES" sz="1600" dirty="0" err="1"/>
              <a:t>css</a:t>
            </a:r>
            <a:r>
              <a:rPr lang="es-ES" sz="1600" dirty="0"/>
              <a:t>" media="</a:t>
            </a:r>
            <a:r>
              <a:rPr lang="es-ES" sz="1600" dirty="0" err="1"/>
              <a:t>screen</a:t>
            </a:r>
            <a:r>
              <a:rPr lang="es-ES" sz="1600" dirty="0"/>
              <a:t>"&gt;</a:t>
            </a:r>
          </a:p>
          <a:p>
            <a:pPr marL="152396" indent="0">
              <a:buNone/>
            </a:pPr>
            <a:r>
              <a:rPr lang="es-ES" sz="1600" dirty="0" err="1"/>
              <a:t>body</a:t>
            </a:r>
            <a:r>
              <a:rPr lang="es-ES" sz="1600" dirty="0"/>
              <a:t>{font-size:1.2em;}</a:t>
            </a:r>
          </a:p>
          <a:p>
            <a:pPr marL="152396" indent="0">
              <a:buNone/>
            </a:pPr>
            <a:r>
              <a:rPr lang="es-ES" sz="1600" dirty="0"/>
              <a:t>&lt;/</a:t>
            </a:r>
            <a:r>
              <a:rPr lang="es-ES" sz="1600" dirty="0" err="1"/>
              <a:t>style</a:t>
            </a:r>
            <a:r>
              <a:rPr lang="es-ES" sz="1600" dirty="0"/>
              <a:t>&gt;</a:t>
            </a:r>
          </a:p>
          <a:p>
            <a:pPr marL="152396" indent="0">
              <a:buNone/>
            </a:pPr>
            <a:r>
              <a:rPr lang="es-ES" sz="1600" dirty="0"/>
              <a:t>&lt;/head&gt;</a:t>
            </a:r>
          </a:p>
          <a:p>
            <a:pPr marL="152396" indent="0">
              <a:buNone/>
            </a:pPr>
            <a:r>
              <a:rPr lang="es-ES" sz="1600" dirty="0"/>
              <a:t>&lt;</a:t>
            </a:r>
            <a:r>
              <a:rPr lang="es-ES" sz="1600" dirty="0" err="1"/>
              <a:t>body</a:t>
            </a:r>
            <a:r>
              <a:rPr lang="es-ES" sz="1600" dirty="0"/>
              <a:t>&gt;</a:t>
            </a:r>
          </a:p>
          <a:p>
            <a:pPr marL="152396" indent="0">
              <a:buNone/>
            </a:pPr>
            <a:r>
              <a:rPr lang="es-ES" sz="1600" dirty="0"/>
              <a:t>&lt;</a:t>
            </a:r>
            <a:r>
              <a:rPr lang="es-ES" sz="1600" dirty="0" err="1"/>
              <a:t>form</a:t>
            </a:r>
            <a:r>
              <a:rPr lang="es-ES" sz="1600" dirty="0"/>
              <a:t> </a:t>
            </a:r>
            <a:r>
              <a:rPr lang="es-ES" sz="1600" dirty="0" err="1"/>
              <a:t>enctype</a:t>
            </a:r>
            <a:r>
              <a:rPr lang="es-ES" sz="1600" dirty="0"/>
              <a:t>="</a:t>
            </a:r>
            <a:r>
              <a:rPr lang="es-ES" sz="1600" dirty="0" err="1"/>
              <a:t>multipart</a:t>
            </a:r>
            <a:r>
              <a:rPr lang="es-ES" sz="1600" dirty="0"/>
              <a:t>/</a:t>
            </a:r>
            <a:r>
              <a:rPr lang="es-ES" sz="1600" dirty="0" err="1"/>
              <a:t>form</a:t>
            </a:r>
            <a:r>
              <a:rPr lang="es-ES" sz="1600" dirty="0"/>
              <a:t>-data" </a:t>
            </a:r>
            <a:r>
              <a:rPr lang="es-ES" sz="1600" dirty="0" err="1"/>
              <a:t>action</a:t>
            </a:r>
            <a:r>
              <a:rPr lang="es-ES" sz="1600" dirty="0"/>
              <a:t>="" </a:t>
            </a:r>
            <a:r>
              <a:rPr lang="es-ES" sz="1600" dirty="0" err="1"/>
              <a:t>method</a:t>
            </a:r>
            <a:r>
              <a:rPr lang="es-ES" sz="1600" dirty="0"/>
              <a:t>="POST"&gt;</a:t>
            </a:r>
          </a:p>
          <a:p>
            <a:pPr marL="152396" indent="0">
              <a:buNone/>
            </a:pPr>
            <a:r>
              <a:rPr lang="es-ES" sz="1600" dirty="0"/>
              <a:t>&lt;input </a:t>
            </a:r>
            <a:r>
              <a:rPr lang="es-ES" sz="1600" dirty="0" err="1"/>
              <a:t>name</a:t>
            </a:r>
            <a:r>
              <a:rPr lang="es-ES" sz="1600" dirty="0"/>
              <a:t>="</a:t>
            </a:r>
            <a:r>
              <a:rPr lang="es-ES" sz="1600" dirty="0" err="1"/>
              <a:t>uploadedfile</a:t>
            </a:r>
            <a:r>
              <a:rPr lang="es-ES" sz="1600" dirty="0"/>
              <a:t>" </a:t>
            </a:r>
            <a:r>
              <a:rPr lang="es-ES" sz="1600" dirty="0" err="1"/>
              <a:t>type</a:t>
            </a:r>
            <a:r>
              <a:rPr lang="es-ES" sz="1600" dirty="0"/>
              <a:t>="file"&gt;</a:t>
            </a:r>
          </a:p>
          <a:p>
            <a:pPr marL="152396" indent="0">
              <a:buNone/>
            </a:pPr>
            <a:r>
              <a:rPr lang="es-ES" sz="1600" dirty="0"/>
              <a:t>&lt;input </a:t>
            </a:r>
            <a:r>
              <a:rPr lang="es-ES" sz="1600" dirty="0" err="1"/>
              <a:t>type</a:t>
            </a:r>
            <a:r>
              <a:rPr lang="es-ES" sz="1600" dirty="0"/>
              <a:t>="</a:t>
            </a:r>
            <a:r>
              <a:rPr lang="es-ES" sz="1600" dirty="0" err="1"/>
              <a:t>submit</a:t>
            </a:r>
            <a:r>
              <a:rPr lang="es-ES" sz="1600" dirty="0"/>
              <a:t>" </a:t>
            </a:r>
            <a:r>
              <a:rPr lang="es-ES" sz="1600" dirty="0" err="1"/>
              <a:t>value</a:t>
            </a:r>
            <a:r>
              <a:rPr lang="es-ES" sz="1600" dirty="0"/>
              <a:t>="Subir archivo"&gt;</a:t>
            </a:r>
          </a:p>
          <a:p>
            <a:pPr marL="152396" indent="0">
              <a:buNone/>
            </a:pPr>
            <a:r>
              <a:rPr lang="es-ES" sz="1600" dirty="0"/>
              <a:t>&lt;/</a:t>
            </a:r>
            <a:r>
              <a:rPr lang="es-ES" sz="1600" dirty="0" err="1"/>
              <a:t>form</a:t>
            </a:r>
            <a:r>
              <a:rPr lang="es-ES" sz="1600" dirty="0"/>
              <a:t>&gt; </a:t>
            </a:r>
          </a:p>
          <a:p>
            <a:pPr marL="152396" indent="0">
              <a:buNone/>
            </a:pPr>
            <a:r>
              <a:rPr lang="es-ES" sz="1600" dirty="0"/>
              <a:t>&lt;?</a:t>
            </a:r>
            <a:r>
              <a:rPr lang="es-ES" sz="1600" dirty="0" err="1"/>
              <a:t>php</a:t>
            </a:r>
            <a:endParaRPr lang="es-ES" sz="1600" dirty="0"/>
          </a:p>
          <a:p>
            <a:pPr marL="152396" indent="0">
              <a:buNone/>
            </a:pPr>
            <a:r>
              <a:rPr lang="es-ES" sz="1600" dirty="0"/>
              <a:t>$</a:t>
            </a:r>
            <a:r>
              <a:rPr lang="es-ES" sz="1600" dirty="0" err="1"/>
              <a:t>uploadedfileload</a:t>
            </a:r>
            <a:r>
              <a:rPr lang="es-ES" sz="1600" dirty="0"/>
              <a:t>="true";</a:t>
            </a:r>
          </a:p>
          <a:p>
            <a:pPr marL="152396" indent="0">
              <a:buNone/>
            </a:pPr>
            <a:r>
              <a:rPr lang="es-ES" sz="1600" dirty="0"/>
              <a:t>$</a:t>
            </a:r>
            <a:r>
              <a:rPr lang="es-ES" sz="1600" dirty="0" err="1"/>
              <a:t>uploadedfile_size</a:t>
            </a:r>
            <a:r>
              <a:rPr lang="es-ES" sz="1600" dirty="0"/>
              <a:t>=$_FILES['</a:t>
            </a:r>
            <a:r>
              <a:rPr lang="es-ES" sz="1600" dirty="0" err="1"/>
              <a:t>uploadedfile</a:t>
            </a:r>
            <a:r>
              <a:rPr lang="es-ES" sz="1600" dirty="0"/>
              <a:t>'][</a:t>
            </a:r>
            <a:r>
              <a:rPr lang="es-ES" sz="1600" dirty="0" err="1"/>
              <a:t>size</a:t>
            </a:r>
            <a:r>
              <a:rPr lang="es-ES" sz="1600" dirty="0"/>
              <a:t>];</a:t>
            </a:r>
          </a:p>
          <a:p>
            <a:pPr marL="152396" indent="0">
              <a:buNone/>
            </a:pPr>
            <a:r>
              <a:rPr lang="es-ES" sz="1600" dirty="0"/>
              <a:t>echo $_FILES[</a:t>
            </a:r>
            <a:r>
              <a:rPr lang="es-ES" sz="1600" dirty="0" err="1"/>
              <a:t>uploadedfile</a:t>
            </a:r>
            <a:r>
              <a:rPr lang="es-ES" sz="1600" dirty="0"/>
              <a:t>][</a:t>
            </a:r>
            <a:r>
              <a:rPr lang="es-ES" sz="1600" dirty="0" err="1"/>
              <a:t>name</a:t>
            </a:r>
            <a:r>
              <a:rPr lang="es-ES" sz="1600" dirty="0"/>
              <a:t>];</a:t>
            </a:r>
          </a:p>
          <a:p>
            <a:pPr marL="152396" indent="0">
              <a:buNone/>
            </a:pPr>
            <a:r>
              <a:rPr lang="es-ES" sz="1600" dirty="0" err="1"/>
              <a:t>if</a:t>
            </a:r>
            <a:r>
              <a:rPr lang="es-ES" sz="1600" dirty="0"/>
              <a:t> ($_FILES[</a:t>
            </a:r>
            <a:r>
              <a:rPr lang="es-ES" sz="1600" dirty="0" err="1"/>
              <a:t>uploadedfile</a:t>
            </a:r>
            <a:r>
              <a:rPr lang="es-ES" sz="1600" dirty="0"/>
              <a:t>][</a:t>
            </a:r>
            <a:r>
              <a:rPr lang="es-ES" sz="1600" dirty="0" err="1"/>
              <a:t>size</a:t>
            </a:r>
            <a:r>
              <a:rPr lang="es-ES" sz="1600" dirty="0"/>
              <a:t>]&gt;200000)</a:t>
            </a:r>
          </a:p>
          <a:p>
            <a:pPr marL="152396" indent="0">
              <a:buNone/>
            </a:pPr>
            <a:r>
              <a:rPr lang="es-ES" sz="1600" dirty="0"/>
              <a:t>{$</a:t>
            </a:r>
            <a:r>
              <a:rPr lang="es-ES" sz="1600" dirty="0" err="1"/>
              <a:t>msg</a:t>
            </a:r>
            <a:r>
              <a:rPr lang="es-ES" sz="1600" dirty="0"/>
              <a:t>=$</a:t>
            </a:r>
            <a:r>
              <a:rPr lang="es-ES" sz="1600" dirty="0" err="1"/>
              <a:t>msg</a:t>
            </a:r>
            <a:r>
              <a:rPr lang="es-ES" sz="1600" dirty="0"/>
              <a:t>."El archivo es mayor que 200KB, debes </a:t>
            </a:r>
            <a:r>
              <a:rPr lang="es-ES" sz="1600" dirty="0" err="1"/>
              <a:t>reduzcirlo</a:t>
            </a:r>
            <a:r>
              <a:rPr lang="es-ES" sz="1600" dirty="0"/>
              <a:t> antes de subirlo&lt;BR&gt;";</a:t>
            </a:r>
          </a:p>
          <a:p>
            <a:pPr marL="152396" indent="0">
              <a:buNone/>
            </a:pPr>
            <a:r>
              <a:rPr lang="es-ES" sz="1600" dirty="0"/>
              <a:t>$</a:t>
            </a:r>
            <a:r>
              <a:rPr lang="es-ES" sz="1500" dirty="0" err="1"/>
              <a:t>uploadedfileload</a:t>
            </a:r>
            <a:r>
              <a:rPr lang="es-ES" sz="1600" dirty="0"/>
              <a:t>="false";}</a:t>
            </a:r>
          </a:p>
          <a:p>
            <a:pPr marL="152396" indent="0">
              <a:buNone/>
            </a:pPr>
            <a:endParaRPr lang="es-ES" sz="1600" dirty="0"/>
          </a:p>
          <a:p>
            <a:pPr marL="152396" indent="0">
              <a:buNone/>
            </a:pPr>
            <a:endParaRPr lang="es-ES" sz="1600" dirty="0"/>
          </a:p>
        </p:txBody>
      </p:sp>
      <p:sp>
        <p:nvSpPr>
          <p:cNvPr id="4" name="Marcador de número de diapositiva 3">
            <a:extLst>
              <a:ext uri="{FF2B5EF4-FFF2-40B4-BE49-F238E27FC236}">
                <a16:creationId xmlns:a16="http://schemas.microsoft.com/office/drawing/2014/main" id="{F6CF61BC-1CA4-AF62-FEF3-EAE4E738F8A1}"/>
              </a:ext>
            </a:extLst>
          </p:cNvPr>
          <p:cNvSpPr>
            <a:spLocks noGrp="1"/>
          </p:cNvSpPr>
          <p:nvPr>
            <p:ph type="sldNum" idx="10"/>
          </p:nvPr>
        </p:nvSpPr>
        <p:spPr/>
        <p:txBody>
          <a:bodyPr/>
          <a:lstStyle/>
          <a:p>
            <a:fld id="{00000000-1234-1234-1234-123412341234}" type="slidenum">
              <a:rPr lang="es-ES" smtClean="0"/>
              <a:pPr/>
              <a:t>22</a:t>
            </a:fld>
            <a:endParaRPr lang="es-ES" dirty="0"/>
          </a:p>
        </p:txBody>
      </p:sp>
    </p:spTree>
    <p:extLst>
      <p:ext uri="{BB962C8B-B14F-4D97-AF65-F5344CB8AC3E}">
        <p14:creationId xmlns:p14="http://schemas.microsoft.com/office/powerpoint/2010/main" val="22325417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86B5A783-E4E0-0A50-DE23-000A0BABC6F9}"/>
              </a:ext>
            </a:extLst>
          </p:cNvPr>
          <p:cNvSpPr>
            <a:spLocks noGrp="1"/>
          </p:cNvSpPr>
          <p:nvPr>
            <p:ph type="body" idx="1"/>
          </p:nvPr>
        </p:nvSpPr>
        <p:spPr>
          <a:xfrm>
            <a:off x="825800" y="445413"/>
            <a:ext cx="10493784" cy="4736400"/>
          </a:xfrm>
        </p:spPr>
        <p:txBody>
          <a:bodyPr numCol="2"/>
          <a:lstStyle/>
          <a:p>
            <a:pPr marL="152396" indent="0">
              <a:buNone/>
            </a:pPr>
            <a:r>
              <a:rPr lang="es-ES" sz="1600" dirty="0" err="1"/>
              <a:t>if</a:t>
            </a:r>
            <a:r>
              <a:rPr lang="es-ES" sz="1600" dirty="0"/>
              <a:t> (!($_FILES[</a:t>
            </a:r>
            <a:r>
              <a:rPr lang="es-ES" sz="1600" dirty="0" err="1"/>
              <a:t>uploadedfile</a:t>
            </a:r>
            <a:r>
              <a:rPr lang="es-ES" sz="1600" dirty="0"/>
              <a:t>][</a:t>
            </a:r>
            <a:r>
              <a:rPr lang="es-ES" sz="1600" dirty="0" err="1"/>
              <a:t>type</a:t>
            </a:r>
            <a:r>
              <a:rPr lang="es-ES" sz="1600" dirty="0"/>
              <a:t>] =="</a:t>
            </a:r>
            <a:r>
              <a:rPr lang="es-ES" sz="1600" dirty="0" err="1"/>
              <a:t>image</a:t>
            </a:r>
            <a:r>
              <a:rPr lang="es-ES" sz="1600" dirty="0"/>
              <a:t>/</a:t>
            </a:r>
            <a:r>
              <a:rPr lang="es-ES" sz="1600" dirty="0" err="1"/>
              <a:t>pjpeg</a:t>
            </a:r>
            <a:r>
              <a:rPr lang="es-ES" sz="1600" dirty="0"/>
              <a:t>" OR $_FILES[</a:t>
            </a:r>
            <a:r>
              <a:rPr lang="es-ES" sz="1600" dirty="0" err="1"/>
              <a:t>uploadedfile</a:t>
            </a:r>
            <a:r>
              <a:rPr lang="es-ES" sz="1600" dirty="0"/>
              <a:t>][</a:t>
            </a:r>
            <a:r>
              <a:rPr lang="es-ES" sz="1600" dirty="0" err="1"/>
              <a:t>type</a:t>
            </a:r>
            <a:r>
              <a:rPr lang="es-ES" sz="1600" dirty="0"/>
              <a:t>] =="</a:t>
            </a:r>
            <a:r>
              <a:rPr lang="es-ES" sz="1600" dirty="0" err="1"/>
              <a:t>image</a:t>
            </a:r>
            <a:r>
              <a:rPr lang="es-ES" sz="1600" dirty="0"/>
              <a:t>/gif" OR $_FILES[</a:t>
            </a:r>
            <a:r>
              <a:rPr lang="es-ES" sz="1600" dirty="0" err="1"/>
              <a:t>uploadedfile</a:t>
            </a:r>
            <a:r>
              <a:rPr lang="es-ES" sz="1600" dirty="0"/>
              <a:t>][</a:t>
            </a:r>
            <a:r>
              <a:rPr lang="es-ES" sz="1600" dirty="0" err="1"/>
              <a:t>type</a:t>
            </a:r>
            <a:r>
              <a:rPr lang="es-ES" sz="1600" dirty="0"/>
              <a:t>] =="</a:t>
            </a:r>
            <a:r>
              <a:rPr lang="es-ES" sz="1600" dirty="0" err="1"/>
              <a:t>image</a:t>
            </a:r>
            <a:r>
              <a:rPr lang="es-ES" sz="1600" dirty="0"/>
              <a:t>/png"))</a:t>
            </a:r>
          </a:p>
          <a:p>
            <a:pPr marL="152396" indent="0">
              <a:buNone/>
            </a:pPr>
            <a:r>
              <a:rPr lang="es-ES" sz="1600" dirty="0"/>
              <a:t>{$</a:t>
            </a:r>
            <a:r>
              <a:rPr lang="es-ES" sz="1600" dirty="0" err="1"/>
              <a:t>msg</a:t>
            </a:r>
            <a:r>
              <a:rPr lang="es-ES" sz="1600" dirty="0"/>
              <a:t>=$</a:t>
            </a:r>
            <a:r>
              <a:rPr lang="es-ES" sz="1600" dirty="0" err="1"/>
              <a:t>msg</a:t>
            </a:r>
            <a:r>
              <a:rPr lang="es-ES" sz="1600" dirty="0"/>
              <a:t>." Tu archivo tiene que ser JPG o GIF. Otros archivos no son permitidos&lt;BR&gt;";</a:t>
            </a:r>
          </a:p>
          <a:p>
            <a:pPr marL="152396" indent="0">
              <a:buNone/>
            </a:pPr>
            <a:r>
              <a:rPr lang="es-ES" sz="1600" dirty="0"/>
              <a:t>$</a:t>
            </a:r>
            <a:r>
              <a:rPr lang="es-ES" sz="1600" dirty="0" err="1"/>
              <a:t>uploadedfileload</a:t>
            </a:r>
            <a:r>
              <a:rPr lang="es-ES" sz="1600" dirty="0"/>
              <a:t>="false";}</a:t>
            </a:r>
          </a:p>
          <a:p>
            <a:pPr marL="152396" indent="0">
              <a:buNone/>
            </a:pPr>
            <a:endParaRPr lang="es-ES" sz="1600" dirty="0"/>
          </a:p>
          <a:p>
            <a:pPr marL="152396" indent="0">
              <a:buNone/>
            </a:pPr>
            <a:r>
              <a:rPr lang="es-ES" sz="1600" dirty="0"/>
              <a:t>$</a:t>
            </a:r>
            <a:r>
              <a:rPr lang="es-ES" sz="1600" dirty="0" err="1"/>
              <a:t>file_name</a:t>
            </a:r>
            <a:r>
              <a:rPr lang="es-ES" sz="1600" dirty="0"/>
              <a:t>=$_FILES[</a:t>
            </a:r>
            <a:r>
              <a:rPr lang="es-ES" sz="1600" dirty="0" err="1"/>
              <a:t>uploadedfile</a:t>
            </a:r>
            <a:r>
              <a:rPr lang="es-ES" sz="1600" dirty="0"/>
              <a:t>][</a:t>
            </a:r>
            <a:r>
              <a:rPr lang="es-ES" sz="1600" dirty="0" err="1"/>
              <a:t>name</a:t>
            </a:r>
            <a:r>
              <a:rPr lang="es-ES" sz="1600" dirty="0"/>
              <a:t>];</a:t>
            </a:r>
          </a:p>
          <a:p>
            <a:pPr marL="152396" indent="0">
              <a:buNone/>
            </a:pPr>
            <a:r>
              <a:rPr lang="es-ES" sz="1600" dirty="0"/>
              <a:t>$</a:t>
            </a:r>
            <a:r>
              <a:rPr lang="es-ES" sz="1600" dirty="0" err="1"/>
              <a:t>add</a:t>
            </a:r>
            <a:r>
              <a:rPr lang="es-ES" sz="1600" dirty="0"/>
              <a:t>="</a:t>
            </a:r>
            <a:r>
              <a:rPr lang="es-ES" sz="1600" dirty="0" err="1"/>
              <a:t>uploads</a:t>
            </a:r>
            <a:r>
              <a:rPr lang="es-ES" sz="1600" dirty="0"/>
              <a:t>/$</a:t>
            </a:r>
            <a:r>
              <a:rPr lang="es-ES" sz="1600" dirty="0" err="1"/>
              <a:t>file_name</a:t>
            </a:r>
            <a:r>
              <a:rPr lang="es-ES" sz="1600" dirty="0"/>
              <a:t>";</a:t>
            </a:r>
          </a:p>
          <a:p>
            <a:pPr marL="152396" indent="0">
              <a:buNone/>
            </a:pPr>
            <a:r>
              <a:rPr lang="es-ES" sz="1600" dirty="0" err="1"/>
              <a:t>if</a:t>
            </a:r>
            <a:r>
              <a:rPr lang="es-ES" sz="1600" dirty="0"/>
              <a:t>($</a:t>
            </a:r>
            <a:r>
              <a:rPr lang="es-ES" sz="1600" dirty="0" err="1"/>
              <a:t>uploadedfileload</a:t>
            </a:r>
            <a:r>
              <a:rPr lang="es-ES" sz="1600" dirty="0"/>
              <a:t>=="true"){</a:t>
            </a:r>
          </a:p>
          <a:p>
            <a:pPr marL="152396" indent="0">
              <a:buNone/>
            </a:pPr>
            <a:endParaRPr lang="es-ES" sz="1600" dirty="0"/>
          </a:p>
          <a:p>
            <a:pPr marL="152396" indent="0">
              <a:buNone/>
            </a:pPr>
            <a:r>
              <a:rPr lang="es-ES" sz="1600" dirty="0" err="1"/>
              <a:t>if</a:t>
            </a:r>
            <a:r>
              <a:rPr lang="es-ES" sz="1600" dirty="0"/>
              <a:t>(</a:t>
            </a:r>
            <a:r>
              <a:rPr lang="es-ES" sz="1600" dirty="0" err="1"/>
              <a:t>move_uploaded_file</a:t>
            </a:r>
            <a:r>
              <a:rPr lang="es-ES" sz="1600" dirty="0"/>
              <a:t> ($_FILES[</a:t>
            </a:r>
            <a:r>
              <a:rPr lang="es-ES" sz="1600" dirty="0" err="1"/>
              <a:t>uploadedfile</a:t>
            </a:r>
            <a:r>
              <a:rPr lang="es-ES" sz="1600" dirty="0"/>
              <a:t>][</a:t>
            </a:r>
            <a:r>
              <a:rPr lang="es-ES" sz="1600" dirty="0" err="1"/>
              <a:t>tmp_name</a:t>
            </a:r>
            <a:r>
              <a:rPr lang="es-ES" sz="1600" dirty="0"/>
              <a:t>], $</a:t>
            </a:r>
            <a:r>
              <a:rPr lang="es-ES" sz="1600" dirty="0" err="1"/>
              <a:t>add</a:t>
            </a:r>
            <a:r>
              <a:rPr lang="es-ES" sz="1600" dirty="0"/>
              <a:t>)){</a:t>
            </a:r>
          </a:p>
          <a:p>
            <a:pPr marL="152396" indent="0">
              <a:buNone/>
            </a:pPr>
            <a:r>
              <a:rPr lang="es-ES" sz="1600" dirty="0"/>
              <a:t>echo " Ha sido subido satisfactoriamente";</a:t>
            </a:r>
          </a:p>
          <a:p>
            <a:pPr marL="152396" indent="0">
              <a:buNone/>
            </a:pPr>
            <a:r>
              <a:rPr lang="es-ES" sz="1600" dirty="0"/>
              <a:t>}</a:t>
            </a:r>
            <a:r>
              <a:rPr lang="es-ES" sz="1600" dirty="0" err="1"/>
              <a:t>else</a:t>
            </a:r>
            <a:r>
              <a:rPr lang="es-ES" sz="1600" dirty="0"/>
              <a:t>{echo "Error al subir el archivo";}</a:t>
            </a:r>
          </a:p>
          <a:p>
            <a:pPr marL="152396" indent="0">
              <a:buNone/>
            </a:pPr>
            <a:endParaRPr lang="es-ES" sz="1600" dirty="0"/>
          </a:p>
          <a:p>
            <a:pPr marL="152396" indent="0">
              <a:buNone/>
            </a:pPr>
            <a:r>
              <a:rPr lang="es-ES" sz="1600" dirty="0"/>
              <a:t>}</a:t>
            </a:r>
            <a:r>
              <a:rPr lang="es-ES" sz="1600" dirty="0" err="1"/>
              <a:t>else</a:t>
            </a:r>
            <a:r>
              <a:rPr lang="es-ES" sz="1600" dirty="0"/>
              <a:t>{echo $</a:t>
            </a:r>
            <a:r>
              <a:rPr lang="es-ES" sz="1600" dirty="0" err="1"/>
              <a:t>msg</a:t>
            </a:r>
            <a:r>
              <a:rPr lang="es-ES" sz="1600" dirty="0"/>
              <a:t>;}</a:t>
            </a:r>
          </a:p>
          <a:p>
            <a:pPr marL="152396" indent="0">
              <a:buNone/>
            </a:pPr>
            <a:r>
              <a:rPr lang="es-ES" sz="1600" dirty="0"/>
              <a:t>?&gt;</a:t>
            </a:r>
          </a:p>
          <a:p>
            <a:pPr marL="152396" indent="0">
              <a:buNone/>
            </a:pPr>
            <a:r>
              <a:rPr lang="es-ES" sz="1600" dirty="0"/>
              <a:t>&lt;/</a:t>
            </a:r>
            <a:r>
              <a:rPr lang="es-ES" sz="1600" dirty="0" err="1"/>
              <a:t>body</a:t>
            </a:r>
            <a:r>
              <a:rPr lang="es-ES" sz="1600" dirty="0"/>
              <a:t>&gt;</a:t>
            </a:r>
          </a:p>
          <a:p>
            <a:pPr marL="152396" indent="0">
              <a:buNone/>
            </a:pPr>
            <a:r>
              <a:rPr lang="es-ES" sz="1600" dirty="0"/>
              <a:t>&lt;/</a:t>
            </a:r>
            <a:r>
              <a:rPr lang="es-ES" sz="1600" dirty="0" err="1"/>
              <a:t>html</a:t>
            </a:r>
            <a:r>
              <a:rPr lang="es-ES" sz="1600" dirty="0"/>
              <a:t>&gt; </a:t>
            </a:r>
          </a:p>
        </p:txBody>
      </p:sp>
      <p:sp>
        <p:nvSpPr>
          <p:cNvPr id="4" name="Marcador de número de diapositiva 3">
            <a:extLst>
              <a:ext uri="{FF2B5EF4-FFF2-40B4-BE49-F238E27FC236}">
                <a16:creationId xmlns:a16="http://schemas.microsoft.com/office/drawing/2014/main" id="{4FD12E3B-9AEC-23A9-8A7C-7024D0FCE24F}"/>
              </a:ext>
            </a:extLst>
          </p:cNvPr>
          <p:cNvSpPr>
            <a:spLocks noGrp="1"/>
          </p:cNvSpPr>
          <p:nvPr>
            <p:ph type="sldNum" idx="10"/>
          </p:nvPr>
        </p:nvSpPr>
        <p:spPr/>
        <p:txBody>
          <a:bodyPr/>
          <a:lstStyle/>
          <a:p>
            <a:fld id="{00000000-1234-1234-1234-123412341234}" type="slidenum">
              <a:rPr lang="es-ES" smtClean="0"/>
              <a:pPr/>
              <a:t>23</a:t>
            </a:fld>
            <a:endParaRPr lang="es-ES" dirty="0"/>
          </a:p>
        </p:txBody>
      </p:sp>
    </p:spTree>
    <p:extLst>
      <p:ext uri="{BB962C8B-B14F-4D97-AF65-F5344CB8AC3E}">
        <p14:creationId xmlns:p14="http://schemas.microsoft.com/office/powerpoint/2010/main" val="29085093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FE8482-E565-EB38-2EB4-3AE863994DF8}"/>
              </a:ext>
            </a:extLst>
          </p:cNvPr>
          <p:cNvSpPr>
            <a:spLocks noGrp="1"/>
          </p:cNvSpPr>
          <p:nvPr>
            <p:ph type="title"/>
          </p:nvPr>
        </p:nvSpPr>
        <p:spPr>
          <a:xfrm>
            <a:off x="873967" y="160218"/>
            <a:ext cx="8616800" cy="1143200"/>
          </a:xfrm>
        </p:spPr>
        <p:txBody>
          <a:bodyPr/>
          <a:lstStyle/>
          <a:p>
            <a:r>
              <a:rPr lang="es-ES" dirty="0"/>
              <a:t>EJEMPLO</a:t>
            </a:r>
          </a:p>
        </p:txBody>
      </p:sp>
      <p:sp>
        <p:nvSpPr>
          <p:cNvPr id="3" name="Marcador de texto 2">
            <a:extLst>
              <a:ext uri="{FF2B5EF4-FFF2-40B4-BE49-F238E27FC236}">
                <a16:creationId xmlns:a16="http://schemas.microsoft.com/office/drawing/2014/main" id="{833774A0-BE48-6141-8B37-E6616B17262F}"/>
              </a:ext>
            </a:extLst>
          </p:cNvPr>
          <p:cNvSpPr>
            <a:spLocks noGrp="1"/>
          </p:cNvSpPr>
          <p:nvPr>
            <p:ph type="body" idx="1"/>
          </p:nvPr>
        </p:nvSpPr>
        <p:spPr>
          <a:xfrm>
            <a:off x="248653" y="1303418"/>
            <a:ext cx="11694694" cy="4736400"/>
          </a:xfrm>
        </p:spPr>
        <p:txBody>
          <a:bodyPr/>
          <a:lstStyle/>
          <a:p>
            <a:pPr marL="152396" indent="0">
              <a:buNone/>
            </a:pPr>
            <a:r>
              <a:rPr lang="es-ES" sz="1800" dirty="0"/>
              <a:t>Script para subir imágenes mediante un formulario y guardarlas en el servidor utilizando </a:t>
            </a:r>
            <a:r>
              <a:rPr lang="es-ES" sz="1800" dirty="0" err="1"/>
              <a:t>php</a:t>
            </a:r>
            <a:r>
              <a:rPr lang="es-ES" sz="1800" dirty="0"/>
              <a:t>.</a:t>
            </a:r>
          </a:p>
          <a:p>
            <a:pPr marL="152396" indent="0">
              <a:buNone/>
            </a:pPr>
            <a:endParaRPr lang="es-ES" sz="1800" dirty="0"/>
          </a:p>
          <a:p>
            <a:pPr marL="152396" indent="0">
              <a:buNone/>
            </a:pPr>
            <a:r>
              <a:rPr lang="es-ES" sz="1800" dirty="0"/>
              <a:t>Lo primero que tenemos que crear una página </a:t>
            </a:r>
            <a:r>
              <a:rPr lang="es-ES" sz="1800" dirty="0" err="1"/>
              <a:t>php</a:t>
            </a:r>
            <a:r>
              <a:rPr lang="es-ES" sz="1800" dirty="0"/>
              <a:t> incluyendo los tags </a:t>
            </a:r>
            <a:r>
              <a:rPr lang="es-ES" sz="1800" dirty="0" err="1"/>
              <a:t>html</a:t>
            </a:r>
            <a:r>
              <a:rPr lang="es-ES" sz="1800" dirty="0"/>
              <a:t> y dentro del </a:t>
            </a:r>
            <a:r>
              <a:rPr lang="es-ES" sz="1800" dirty="0" err="1"/>
              <a:t>body</a:t>
            </a:r>
            <a:r>
              <a:rPr lang="es-ES" sz="1800" dirty="0"/>
              <a:t> crear un formulario de la siguiente forma:</a:t>
            </a:r>
          </a:p>
          <a:p>
            <a:pPr marL="152396" indent="0">
              <a:buNone/>
            </a:pPr>
            <a:endParaRPr lang="es-ES" sz="1800" dirty="0"/>
          </a:p>
          <a:p>
            <a:pPr marL="152396" indent="0">
              <a:buNone/>
            </a:pPr>
            <a:r>
              <a:rPr lang="es-ES" sz="1800" dirty="0"/>
              <a:t>&lt;</a:t>
            </a:r>
            <a:r>
              <a:rPr lang="es-ES" sz="1800" dirty="0" err="1"/>
              <a:t>form</a:t>
            </a:r>
            <a:r>
              <a:rPr lang="es-ES" sz="1800" dirty="0"/>
              <a:t> </a:t>
            </a:r>
            <a:r>
              <a:rPr lang="es-ES" sz="1800" dirty="0" err="1"/>
              <a:t>action</a:t>
            </a:r>
            <a:r>
              <a:rPr lang="es-ES" sz="1800" dirty="0"/>
              <a:t>="</a:t>
            </a:r>
            <a:r>
              <a:rPr lang="es-ES" sz="1800" dirty="0" err="1"/>
              <a:t>index.php</a:t>
            </a:r>
            <a:r>
              <a:rPr lang="es-ES" sz="1800" dirty="0"/>
              <a:t>" </a:t>
            </a:r>
            <a:r>
              <a:rPr lang="es-ES" sz="1800" dirty="0" err="1"/>
              <a:t>method</a:t>
            </a:r>
            <a:r>
              <a:rPr lang="es-ES" sz="1800" dirty="0"/>
              <a:t>="POST" </a:t>
            </a:r>
            <a:r>
              <a:rPr lang="es-ES" sz="1800" dirty="0" err="1"/>
              <a:t>enctype</a:t>
            </a:r>
            <a:r>
              <a:rPr lang="es-ES" sz="1800" dirty="0"/>
              <a:t>="</a:t>
            </a:r>
            <a:r>
              <a:rPr lang="es-ES" sz="1800" dirty="0" err="1"/>
              <a:t>multipart</a:t>
            </a:r>
            <a:r>
              <a:rPr lang="es-ES" sz="1800" dirty="0"/>
              <a:t>/</a:t>
            </a:r>
            <a:r>
              <a:rPr lang="es-ES" sz="1800" dirty="0" err="1"/>
              <a:t>form</a:t>
            </a:r>
            <a:r>
              <a:rPr lang="es-ES" sz="1800" dirty="0"/>
              <a:t>-data"/&gt;</a:t>
            </a:r>
          </a:p>
          <a:p>
            <a:pPr marL="152396" indent="0">
              <a:buNone/>
            </a:pPr>
            <a:r>
              <a:rPr lang="es-ES" sz="1800" dirty="0"/>
              <a:t>Añadir imagen: &lt;input </a:t>
            </a:r>
            <a:r>
              <a:rPr lang="es-ES" sz="1800" dirty="0" err="1"/>
              <a:t>name</a:t>
            </a:r>
            <a:r>
              <a:rPr lang="es-ES" sz="1800" dirty="0"/>
              <a:t>="archivo" id="archivo" </a:t>
            </a:r>
            <a:r>
              <a:rPr lang="es-ES" sz="1800" dirty="0" err="1"/>
              <a:t>type</a:t>
            </a:r>
            <a:r>
              <a:rPr lang="es-ES" sz="1800" dirty="0"/>
              <a:t>="file"/&gt;</a:t>
            </a:r>
          </a:p>
          <a:p>
            <a:pPr marL="152396" indent="0">
              <a:buNone/>
            </a:pPr>
            <a:r>
              <a:rPr lang="es-ES" sz="1800" dirty="0"/>
              <a:t>&lt;input </a:t>
            </a:r>
            <a:r>
              <a:rPr lang="es-ES" sz="1800" dirty="0" err="1"/>
              <a:t>type</a:t>
            </a:r>
            <a:r>
              <a:rPr lang="es-ES" sz="1800" dirty="0"/>
              <a:t>="</a:t>
            </a:r>
            <a:r>
              <a:rPr lang="es-ES" sz="1800" dirty="0" err="1"/>
              <a:t>submit</a:t>
            </a:r>
            <a:r>
              <a:rPr lang="es-ES" sz="1800" dirty="0"/>
              <a:t>" </a:t>
            </a:r>
            <a:r>
              <a:rPr lang="es-ES" sz="1800" dirty="0" err="1"/>
              <a:t>name</a:t>
            </a:r>
            <a:r>
              <a:rPr lang="es-ES" sz="1800" dirty="0"/>
              <a:t>="subir" </a:t>
            </a:r>
            <a:r>
              <a:rPr lang="es-ES" sz="1800" dirty="0" err="1"/>
              <a:t>value</a:t>
            </a:r>
            <a:r>
              <a:rPr lang="es-ES" sz="1800" dirty="0"/>
              <a:t>="Subir imagen"/&gt;</a:t>
            </a:r>
          </a:p>
          <a:p>
            <a:pPr marL="152396" indent="0">
              <a:buNone/>
            </a:pPr>
            <a:r>
              <a:rPr lang="es-ES" sz="1800" dirty="0"/>
              <a:t>&lt;/</a:t>
            </a:r>
            <a:r>
              <a:rPr lang="es-ES" sz="1800" dirty="0" err="1"/>
              <a:t>form</a:t>
            </a:r>
            <a:r>
              <a:rPr lang="es-ES" sz="1800" dirty="0"/>
              <a:t>&gt;</a:t>
            </a:r>
          </a:p>
          <a:p>
            <a:pPr marL="152396" indent="0">
              <a:buNone/>
            </a:pPr>
            <a:endParaRPr lang="es-ES" sz="1800" dirty="0"/>
          </a:p>
          <a:p>
            <a:pPr marL="152396" indent="0">
              <a:buNone/>
            </a:pPr>
            <a:r>
              <a:rPr lang="es-ES" sz="1800" dirty="0"/>
              <a:t>Este formulario tiene la acción de volver a cargar la página con método de envío POST y que va a permitir subir algún tipo de archivo. Contiene un input tipo file que nos permitirá seleccionar un archivo de nuestro disco duro y un botón tipo </a:t>
            </a:r>
            <a:r>
              <a:rPr lang="es-ES" sz="1800" dirty="0" err="1"/>
              <a:t>submit</a:t>
            </a:r>
            <a:r>
              <a:rPr lang="es-ES" sz="1800" dirty="0"/>
              <a:t> para ejecutar el formulario.</a:t>
            </a:r>
          </a:p>
        </p:txBody>
      </p:sp>
      <p:sp>
        <p:nvSpPr>
          <p:cNvPr id="4" name="Marcador de número de diapositiva 3">
            <a:extLst>
              <a:ext uri="{FF2B5EF4-FFF2-40B4-BE49-F238E27FC236}">
                <a16:creationId xmlns:a16="http://schemas.microsoft.com/office/drawing/2014/main" id="{B26B5AFC-5ADF-564E-C132-B3E0D00D1E3E}"/>
              </a:ext>
            </a:extLst>
          </p:cNvPr>
          <p:cNvSpPr>
            <a:spLocks noGrp="1"/>
          </p:cNvSpPr>
          <p:nvPr>
            <p:ph type="sldNum" idx="10"/>
          </p:nvPr>
        </p:nvSpPr>
        <p:spPr/>
        <p:txBody>
          <a:bodyPr/>
          <a:lstStyle/>
          <a:p>
            <a:fld id="{00000000-1234-1234-1234-123412341234}" type="slidenum">
              <a:rPr lang="es-ES" smtClean="0"/>
              <a:pPr/>
              <a:t>24</a:t>
            </a:fld>
            <a:endParaRPr lang="es-ES" dirty="0"/>
          </a:p>
        </p:txBody>
      </p:sp>
    </p:spTree>
    <p:extLst>
      <p:ext uri="{BB962C8B-B14F-4D97-AF65-F5344CB8AC3E}">
        <p14:creationId xmlns:p14="http://schemas.microsoft.com/office/powerpoint/2010/main" val="31689863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09DE8EF8-DA60-7895-85E2-D9642E5CB7F5}"/>
              </a:ext>
            </a:extLst>
          </p:cNvPr>
          <p:cNvSpPr>
            <a:spLocks noGrp="1"/>
          </p:cNvSpPr>
          <p:nvPr>
            <p:ph type="body" idx="1"/>
          </p:nvPr>
        </p:nvSpPr>
        <p:spPr>
          <a:xfrm>
            <a:off x="-1" y="98903"/>
            <a:ext cx="11973827" cy="4736400"/>
          </a:xfrm>
        </p:spPr>
        <p:txBody>
          <a:bodyPr/>
          <a:lstStyle/>
          <a:p>
            <a:pPr marL="152396" indent="0">
              <a:buNone/>
            </a:pPr>
            <a:r>
              <a:rPr lang="es-ES" sz="1800" dirty="0"/>
              <a:t>Al pulsar el botón «Subir imagen» será cuando entre en acción el código </a:t>
            </a:r>
            <a:r>
              <a:rPr lang="es-ES" sz="1800" dirty="0" err="1"/>
              <a:t>php</a:t>
            </a:r>
            <a:r>
              <a:rPr lang="es-ES" sz="1800" dirty="0"/>
              <a:t> que se encargará de comprobar y subir la imagen al servidor en el caso de que sea correcta. Este código </a:t>
            </a:r>
            <a:r>
              <a:rPr lang="es-ES" sz="1800" dirty="0" err="1"/>
              <a:t>pued</a:t>
            </a:r>
            <a:r>
              <a:rPr lang="es-ES" sz="1800" dirty="0"/>
              <a:t> ir en el mismo </a:t>
            </a:r>
            <a:r>
              <a:rPr lang="es-ES" sz="1800" dirty="0" err="1"/>
              <a:t>body</a:t>
            </a:r>
            <a:r>
              <a:rPr lang="es-ES" sz="1800" dirty="0"/>
              <a:t> por encima del formulario.</a:t>
            </a:r>
          </a:p>
          <a:p>
            <a:pPr marL="152396" indent="0">
              <a:buNone/>
            </a:pPr>
            <a:endParaRPr lang="es-ES" sz="1800" dirty="0"/>
          </a:p>
          <a:p>
            <a:pPr marL="152396" indent="0">
              <a:buNone/>
            </a:pPr>
            <a:r>
              <a:rPr lang="es-ES" sz="1800" dirty="0"/>
              <a:t>&lt;?</a:t>
            </a:r>
            <a:r>
              <a:rPr lang="es-ES" sz="1800" dirty="0" err="1"/>
              <a:t>php</a:t>
            </a:r>
            <a:endParaRPr lang="es-ES" sz="1800" dirty="0"/>
          </a:p>
          <a:p>
            <a:pPr marL="152396" indent="0">
              <a:buNone/>
            </a:pPr>
            <a:r>
              <a:rPr lang="es-ES" sz="1800" dirty="0"/>
              <a:t>//Si se quiere subir una imagen</a:t>
            </a:r>
          </a:p>
          <a:p>
            <a:pPr marL="152396" indent="0">
              <a:buNone/>
            </a:pPr>
            <a:r>
              <a:rPr lang="es-ES" sz="1800" dirty="0" err="1"/>
              <a:t>if</a:t>
            </a:r>
            <a:r>
              <a:rPr lang="es-ES" sz="1800" dirty="0"/>
              <a:t> (</a:t>
            </a:r>
            <a:r>
              <a:rPr lang="es-ES" sz="1800" dirty="0" err="1"/>
              <a:t>isset</a:t>
            </a:r>
            <a:r>
              <a:rPr lang="es-ES" sz="1800" dirty="0"/>
              <a:t>($_POST['subir'])) {</a:t>
            </a:r>
          </a:p>
          <a:p>
            <a:pPr marL="152396" indent="0">
              <a:buNone/>
            </a:pPr>
            <a:r>
              <a:rPr lang="es-ES" sz="1800" dirty="0"/>
              <a:t>   //Recogemos el archivo enviado por el formulario</a:t>
            </a:r>
          </a:p>
          <a:p>
            <a:pPr marL="152396" indent="0">
              <a:buNone/>
            </a:pPr>
            <a:r>
              <a:rPr lang="es-ES" sz="1800" dirty="0"/>
              <a:t>   $archivo = $_FILES['archivo']['</a:t>
            </a:r>
            <a:r>
              <a:rPr lang="es-ES" sz="1800" dirty="0" err="1"/>
              <a:t>name</a:t>
            </a:r>
            <a:r>
              <a:rPr lang="es-ES" sz="1800" dirty="0"/>
              <a:t>'];</a:t>
            </a:r>
          </a:p>
          <a:p>
            <a:pPr marL="152396" indent="0">
              <a:buNone/>
            </a:pPr>
            <a:r>
              <a:rPr lang="es-ES" sz="1800" dirty="0"/>
              <a:t>   //Si el archivo contiene algo y es diferente de </a:t>
            </a:r>
            <a:r>
              <a:rPr lang="es-ES" sz="1800" dirty="0" err="1"/>
              <a:t>vacio</a:t>
            </a:r>
            <a:endParaRPr lang="es-ES" sz="1800" dirty="0"/>
          </a:p>
          <a:p>
            <a:pPr marL="152396" indent="0">
              <a:buNone/>
            </a:pPr>
            <a:r>
              <a:rPr lang="es-ES" sz="1800" dirty="0"/>
              <a:t>   </a:t>
            </a:r>
            <a:r>
              <a:rPr lang="es-ES" sz="1800" dirty="0" err="1"/>
              <a:t>if</a:t>
            </a:r>
            <a:r>
              <a:rPr lang="es-ES" sz="1800" dirty="0"/>
              <a:t> (</a:t>
            </a:r>
            <a:r>
              <a:rPr lang="es-ES" sz="1800" dirty="0" err="1"/>
              <a:t>isset</a:t>
            </a:r>
            <a:r>
              <a:rPr lang="es-ES" sz="1800" dirty="0"/>
              <a:t>($archivo) &amp;&amp; $archivo != "") {</a:t>
            </a:r>
          </a:p>
          <a:p>
            <a:pPr marL="152396" indent="0">
              <a:buNone/>
            </a:pPr>
            <a:r>
              <a:rPr lang="es-ES" sz="1800" dirty="0"/>
              <a:t>      //Obtenemos algunos datos necesarios sobre el archivo</a:t>
            </a:r>
          </a:p>
          <a:p>
            <a:pPr marL="152396" indent="0">
              <a:buNone/>
            </a:pPr>
            <a:r>
              <a:rPr lang="es-ES" sz="1800" dirty="0"/>
              <a:t>      $tipo = $_FILES['archivo']['</a:t>
            </a:r>
            <a:r>
              <a:rPr lang="es-ES" sz="1800" dirty="0" err="1"/>
              <a:t>type</a:t>
            </a:r>
            <a:r>
              <a:rPr lang="es-ES" sz="1800" dirty="0"/>
              <a:t>'];</a:t>
            </a:r>
          </a:p>
          <a:p>
            <a:pPr marL="152396" indent="0">
              <a:buNone/>
            </a:pPr>
            <a:r>
              <a:rPr lang="es-ES" sz="1800" dirty="0"/>
              <a:t>      $</a:t>
            </a:r>
            <a:r>
              <a:rPr lang="es-ES" sz="1800" dirty="0" err="1"/>
              <a:t>tamano</a:t>
            </a:r>
            <a:r>
              <a:rPr lang="es-ES" sz="1800" dirty="0"/>
              <a:t> = $_FILES['archivo']['</a:t>
            </a:r>
            <a:r>
              <a:rPr lang="es-ES" sz="1800" dirty="0" err="1"/>
              <a:t>size</a:t>
            </a:r>
            <a:r>
              <a:rPr lang="es-ES" sz="1800" dirty="0"/>
              <a:t>'];</a:t>
            </a:r>
          </a:p>
          <a:p>
            <a:pPr marL="152396" indent="0">
              <a:buNone/>
            </a:pPr>
            <a:r>
              <a:rPr lang="es-ES" sz="1800" dirty="0"/>
              <a:t>      $</a:t>
            </a:r>
            <a:r>
              <a:rPr lang="es-ES" sz="1800" dirty="0" err="1"/>
              <a:t>temp</a:t>
            </a:r>
            <a:r>
              <a:rPr lang="es-ES" sz="1800" dirty="0"/>
              <a:t> = $_FILES['archivo']['</a:t>
            </a:r>
            <a:r>
              <a:rPr lang="es-ES" sz="1800" dirty="0" err="1"/>
              <a:t>tmp_name</a:t>
            </a:r>
            <a:r>
              <a:rPr lang="es-ES" sz="1800" dirty="0"/>
              <a:t>'];</a:t>
            </a:r>
          </a:p>
        </p:txBody>
      </p:sp>
      <p:sp>
        <p:nvSpPr>
          <p:cNvPr id="4" name="Marcador de número de diapositiva 3">
            <a:extLst>
              <a:ext uri="{FF2B5EF4-FFF2-40B4-BE49-F238E27FC236}">
                <a16:creationId xmlns:a16="http://schemas.microsoft.com/office/drawing/2014/main" id="{13C0941B-44C6-F41D-5AC6-40545C905A4A}"/>
              </a:ext>
            </a:extLst>
          </p:cNvPr>
          <p:cNvSpPr>
            <a:spLocks noGrp="1"/>
          </p:cNvSpPr>
          <p:nvPr>
            <p:ph type="sldNum" idx="10"/>
          </p:nvPr>
        </p:nvSpPr>
        <p:spPr/>
        <p:txBody>
          <a:bodyPr/>
          <a:lstStyle/>
          <a:p>
            <a:fld id="{00000000-1234-1234-1234-123412341234}" type="slidenum">
              <a:rPr lang="es-ES" smtClean="0"/>
              <a:pPr/>
              <a:t>25</a:t>
            </a:fld>
            <a:endParaRPr lang="es-ES" dirty="0"/>
          </a:p>
        </p:txBody>
      </p:sp>
    </p:spTree>
    <p:extLst>
      <p:ext uri="{BB962C8B-B14F-4D97-AF65-F5344CB8AC3E}">
        <p14:creationId xmlns:p14="http://schemas.microsoft.com/office/powerpoint/2010/main" val="20727760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73E2EAB8-6F60-8BE7-031C-66D27D002B2B}"/>
              </a:ext>
            </a:extLst>
          </p:cNvPr>
          <p:cNvSpPr>
            <a:spLocks noGrp="1"/>
          </p:cNvSpPr>
          <p:nvPr>
            <p:ph type="body" idx="1"/>
          </p:nvPr>
        </p:nvSpPr>
        <p:spPr>
          <a:xfrm>
            <a:off x="161697" y="0"/>
            <a:ext cx="11841006" cy="4736400"/>
          </a:xfrm>
        </p:spPr>
        <p:txBody>
          <a:bodyPr numCol="2"/>
          <a:lstStyle/>
          <a:p>
            <a:pPr marL="152396" indent="0">
              <a:buNone/>
            </a:pPr>
            <a:r>
              <a:rPr lang="es-ES" sz="1600" dirty="0"/>
              <a:t> //Se comprueba si el archivo a cargar es correcto observando su extensión y tamaño</a:t>
            </a:r>
          </a:p>
          <a:p>
            <a:pPr marL="152396" indent="0">
              <a:buNone/>
            </a:pPr>
            <a:r>
              <a:rPr lang="es-ES" sz="1600" dirty="0"/>
              <a:t>     </a:t>
            </a:r>
            <a:r>
              <a:rPr lang="es-ES" sz="1600" dirty="0" err="1"/>
              <a:t>if</a:t>
            </a:r>
            <a:r>
              <a:rPr lang="es-ES" sz="1600" dirty="0"/>
              <a:t> (!((</a:t>
            </a:r>
            <a:r>
              <a:rPr lang="es-ES" sz="1600" dirty="0" err="1"/>
              <a:t>strpos</a:t>
            </a:r>
            <a:r>
              <a:rPr lang="es-ES" sz="1600" dirty="0"/>
              <a:t>($tipo, "gif") || </a:t>
            </a:r>
            <a:r>
              <a:rPr lang="es-ES" sz="1600" dirty="0" err="1"/>
              <a:t>strpos</a:t>
            </a:r>
            <a:r>
              <a:rPr lang="es-ES" sz="1600" dirty="0"/>
              <a:t>($tipo, "</a:t>
            </a:r>
            <a:r>
              <a:rPr lang="es-ES" sz="1600" dirty="0" err="1"/>
              <a:t>jpeg</a:t>
            </a:r>
            <a:r>
              <a:rPr lang="es-ES" sz="1600" dirty="0"/>
              <a:t>") || </a:t>
            </a:r>
            <a:r>
              <a:rPr lang="es-ES" sz="1600" dirty="0" err="1"/>
              <a:t>strpos</a:t>
            </a:r>
            <a:r>
              <a:rPr lang="es-ES" sz="1600" dirty="0"/>
              <a:t>($tipo, "</a:t>
            </a:r>
            <a:r>
              <a:rPr lang="es-ES" sz="1600" dirty="0" err="1"/>
              <a:t>jpg</a:t>
            </a:r>
            <a:r>
              <a:rPr lang="es-ES" sz="1600" dirty="0"/>
              <a:t>") || </a:t>
            </a:r>
            <a:r>
              <a:rPr lang="es-ES" sz="1600" dirty="0" err="1"/>
              <a:t>strpos</a:t>
            </a:r>
            <a:r>
              <a:rPr lang="es-ES" sz="1600" dirty="0"/>
              <a:t>($tipo, "png")) &amp;&amp; ($</a:t>
            </a:r>
            <a:r>
              <a:rPr lang="es-ES" sz="1600" dirty="0" err="1"/>
              <a:t>tamano</a:t>
            </a:r>
            <a:r>
              <a:rPr lang="es-ES" sz="1600" dirty="0"/>
              <a:t> &lt; 2000000))) {</a:t>
            </a:r>
          </a:p>
          <a:p>
            <a:pPr marL="152396" indent="0">
              <a:buNone/>
            </a:pPr>
            <a:r>
              <a:rPr lang="es-ES" sz="1600" dirty="0"/>
              <a:t>        echo '&lt;</a:t>
            </a:r>
            <a:r>
              <a:rPr lang="es-ES" sz="1600" dirty="0" err="1"/>
              <a:t>div</a:t>
            </a:r>
            <a:r>
              <a:rPr lang="es-ES" sz="1600" dirty="0"/>
              <a:t>&gt;&lt;b&gt;Error. La extensión o el tamaño de los archivos no es correcta.&lt;</a:t>
            </a:r>
            <a:r>
              <a:rPr lang="es-ES" sz="1600" dirty="0" err="1"/>
              <a:t>br</a:t>
            </a:r>
            <a:r>
              <a:rPr lang="es-ES" sz="1600" dirty="0"/>
              <a:t>/&gt;</a:t>
            </a:r>
          </a:p>
          <a:p>
            <a:pPr marL="152396" indent="0">
              <a:buNone/>
            </a:pPr>
            <a:r>
              <a:rPr lang="es-ES" sz="1600" dirty="0"/>
              <a:t>        - Se permiten archivos .gif, .</a:t>
            </a:r>
            <a:r>
              <a:rPr lang="es-ES" sz="1600" dirty="0" err="1"/>
              <a:t>jpg</a:t>
            </a:r>
            <a:r>
              <a:rPr lang="es-ES" sz="1600" dirty="0"/>
              <a:t>, .png. y de 200 kb como máximo.&lt;/b&gt;&lt;/</a:t>
            </a:r>
            <a:r>
              <a:rPr lang="es-ES" sz="1600" dirty="0" err="1"/>
              <a:t>div</a:t>
            </a:r>
            <a:r>
              <a:rPr lang="es-ES" sz="1600" dirty="0"/>
              <a:t>&gt;';</a:t>
            </a:r>
          </a:p>
          <a:p>
            <a:pPr marL="152396" indent="0">
              <a:buNone/>
            </a:pPr>
            <a:r>
              <a:rPr lang="es-ES" sz="1600" dirty="0"/>
              <a:t>     }</a:t>
            </a:r>
          </a:p>
          <a:p>
            <a:pPr marL="152396" indent="0">
              <a:buNone/>
            </a:pPr>
            <a:r>
              <a:rPr lang="es-ES" sz="1600" dirty="0"/>
              <a:t>     </a:t>
            </a:r>
            <a:r>
              <a:rPr lang="es-ES" sz="1600" dirty="0" err="1"/>
              <a:t>else</a:t>
            </a:r>
            <a:r>
              <a:rPr lang="es-ES" sz="1600" dirty="0"/>
              <a:t> {</a:t>
            </a:r>
          </a:p>
          <a:p>
            <a:pPr marL="152396" indent="0">
              <a:buNone/>
            </a:pPr>
            <a:r>
              <a:rPr lang="es-ES" sz="1600" dirty="0"/>
              <a:t>        //Si la imagen es correcta en tamaño y tipo</a:t>
            </a:r>
          </a:p>
          <a:p>
            <a:pPr marL="152396" indent="0">
              <a:buNone/>
            </a:pPr>
            <a:r>
              <a:rPr lang="es-ES" sz="1600" dirty="0"/>
              <a:t>        //Se intenta subir al servidor</a:t>
            </a:r>
          </a:p>
          <a:p>
            <a:pPr marL="152396" indent="0">
              <a:buNone/>
            </a:pPr>
            <a:r>
              <a:rPr lang="es-ES" sz="1600" dirty="0"/>
              <a:t>        </a:t>
            </a:r>
            <a:r>
              <a:rPr lang="es-ES" sz="1600" dirty="0" err="1"/>
              <a:t>if</a:t>
            </a:r>
            <a:r>
              <a:rPr lang="es-ES" sz="1600" dirty="0"/>
              <a:t> (</a:t>
            </a:r>
            <a:r>
              <a:rPr lang="es-ES" sz="1600" dirty="0" err="1"/>
              <a:t>move_uploaded_file</a:t>
            </a:r>
            <a:r>
              <a:rPr lang="es-ES" sz="1600" dirty="0"/>
              <a:t>($</a:t>
            </a:r>
            <a:r>
              <a:rPr lang="es-ES" sz="1600" dirty="0" err="1"/>
              <a:t>temp</a:t>
            </a:r>
            <a:r>
              <a:rPr lang="es-ES" sz="1600" dirty="0"/>
              <a:t>, '</a:t>
            </a:r>
            <a:r>
              <a:rPr lang="es-ES" sz="1600" dirty="0" err="1"/>
              <a:t>images</a:t>
            </a:r>
            <a:r>
              <a:rPr lang="es-ES" sz="1600" dirty="0"/>
              <a:t>/'.$archivo)) {</a:t>
            </a:r>
          </a:p>
          <a:p>
            <a:pPr marL="152396" indent="0">
              <a:buNone/>
            </a:pPr>
            <a:r>
              <a:rPr lang="es-ES" sz="1600" dirty="0"/>
              <a:t>            //Cambiamos los permisos del archivo a 777 para poder modificarlo posteriormente</a:t>
            </a:r>
          </a:p>
          <a:p>
            <a:pPr marL="152396" indent="0">
              <a:buNone/>
            </a:pPr>
            <a:r>
              <a:rPr lang="es-ES" sz="1600" dirty="0"/>
              <a:t>            </a:t>
            </a:r>
            <a:r>
              <a:rPr lang="es-ES" sz="1600" dirty="0" err="1"/>
              <a:t>chmod</a:t>
            </a:r>
            <a:r>
              <a:rPr lang="es-ES" sz="1600" dirty="0"/>
              <a:t>('</a:t>
            </a:r>
            <a:r>
              <a:rPr lang="es-ES" sz="1600" dirty="0" err="1"/>
              <a:t>images</a:t>
            </a:r>
            <a:r>
              <a:rPr lang="es-ES" sz="1600" dirty="0"/>
              <a:t>/'.$archivo, 0777);</a:t>
            </a:r>
          </a:p>
          <a:p>
            <a:pPr marL="152396" indent="0">
              <a:buNone/>
            </a:pPr>
            <a:r>
              <a:rPr lang="es-ES" sz="1600" dirty="0"/>
              <a:t>            //Mostramos el mensaje de que se ha subido </a:t>
            </a:r>
            <a:r>
              <a:rPr lang="es-ES" sz="1600" dirty="0" err="1"/>
              <a:t>co</a:t>
            </a:r>
            <a:r>
              <a:rPr lang="es-ES" sz="1600" dirty="0"/>
              <a:t> éxito</a:t>
            </a:r>
          </a:p>
          <a:p>
            <a:pPr marL="152396" indent="0">
              <a:buNone/>
            </a:pPr>
            <a:r>
              <a:rPr lang="es-ES" sz="1600" dirty="0"/>
              <a:t>            echo '&lt;</a:t>
            </a:r>
            <a:r>
              <a:rPr lang="es-ES" sz="1600" dirty="0" err="1"/>
              <a:t>div</a:t>
            </a:r>
            <a:r>
              <a:rPr lang="es-ES" sz="1600" dirty="0"/>
              <a:t>&gt;&lt;b&gt;Se ha subido correctamente la imagen.&lt;/b&gt;&lt;/</a:t>
            </a:r>
            <a:r>
              <a:rPr lang="es-ES" sz="1600" dirty="0" err="1"/>
              <a:t>div</a:t>
            </a:r>
            <a:r>
              <a:rPr lang="es-ES" sz="1600" dirty="0"/>
              <a:t>&gt;';</a:t>
            </a:r>
          </a:p>
          <a:p>
            <a:pPr marL="152396" indent="0">
              <a:buNone/>
            </a:pPr>
            <a:r>
              <a:rPr lang="es-ES" sz="1600" dirty="0"/>
              <a:t>            //Mostramos la imagen subida</a:t>
            </a:r>
          </a:p>
          <a:p>
            <a:pPr marL="152396" indent="0">
              <a:buNone/>
            </a:pPr>
            <a:r>
              <a:rPr lang="es-ES" sz="1600" dirty="0"/>
              <a:t>            echo '&lt;p&gt;&lt;</a:t>
            </a:r>
            <a:r>
              <a:rPr lang="es-ES" sz="1600" dirty="0" err="1"/>
              <a:t>img</a:t>
            </a:r>
            <a:r>
              <a:rPr lang="es-ES" sz="1600" dirty="0"/>
              <a:t> </a:t>
            </a:r>
            <a:r>
              <a:rPr lang="es-ES" sz="1600" dirty="0" err="1"/>
              <a:t>src</a:t>
            </a:r>
            <a:r>
              <a:rPr lang="es-ES" sz="1600" dirty="0"/>
              <a:t>="</a:t>
            </a:r>
            <a:r>
              <a:rPr lang="es-ES" sz="1600" dirty="0" err="1"/>
              <a:t>images</a:t>
            </a:r>
            <a:r>
              <a:rPr lang="es-ES" sz="1600" dirty="0"/>
              <a:t>/'.$archivo.'"&gt;&lt;/p&gt;';</a:t>
            </a:r>
          </a:p>
          <a:p>
            <a:pPr marL="152396" indent="0">
              <a:buNone/>
            </a:pPr>
            <a:r>
              <a:rPr lang="es-ES" sz="1600" dirty="0"/>
              <a:t>        }</a:t>
            </a:r>
          </a:p>
          <a:p>
            <a:pPr marL="152396" indent="0">
              <a:buNone/>
            </a:pPr>
            <a:r>
              <a:rPr lang="es-ES" sz="1600" dirty="0"/>
              <a:t>        </a:t>
            </a:r>
            <a:r>
              <a:rPr lang="es-ES" sz="1600" dirty="0" err="1"/>
              <a:t>else</a:t>
            </a:r>
            <a:r>
              <a:rPr lang="es-ES" sz="1600" dirty="0"/>
              <a:t> {</a:t>
            </a:r>
          </a:p>
          <a:p>
            <a:pPr marL="152396" indent="0">
              <a:buNone/>
            </a:pPr>
            <a:r>
              <a:rPr lang="es-ES" sz="1600" dirty="0"/>
              <a:t>           //Si no se ha podido subir la imagen, mostramos un mensaje de error</a:t>
            </a:r>
          </a:p>
          <a:p>
            <a:pPr marL="152396" indent="0">
              <a:buNone/>
            </a:pPr>
            <a:r>
              <a:rPr lang="es-ES" sz="1600" dirty="0"/>
              <a:t>           echo '&lt;</a:t>
            </a:r>
            <a:r>
              <a:rPr lang="es-ES" sz="1600" dirty="0" err="1"/>
              <a:t>div</a:t>
            </a:r>
            <a:r>
              <a:rPr lang="es-ES" sz="1600" dirty="0"/>
              <a:t>&gt;&lt;b&gt;Ocurrió algún error al subir el fichero. No pudo guardarse.&lt;/b&gt;&lt;/</a:t>
            </a:r>
            <a:r>
              <a:rPr lang="es-ES" sz="1600" dirty="0" err="1"/>
              <a:t>div</a:t>
            </a:r>
            <a:r>
              <a:rPr lang="es-ES" sz="1600" dirty="0"/>
              <a:t>&gt;';</a:t>
            </a:r>
          </a:p>
          <a:p>
            <a:pPr marL="152396" indent="0">
              <a:buNone/>
            </a:pPr>
            <a:r>
              <a:rPr lang="es-ES" sz="1600" dirty="0"/>
              <a:t>        }</a:t>
            </a:r>
          </a:p>
          <a:p>
            <a:pPr marL="152396" indent="0">
              <a:buNone/>
            </a:pPr>
            <a:r>
              <a:rPr lang="es-ES" sz="1600" dirty="0"/>
              <a:t>      }</a:t>
            </a:r>
          </a:p>
          <a:p>
            <a:pPr marL="152396" indent="0">
              <a:buNone/>
            </a:pPr>
            <a:r>
              <a:rPr lang="es-ES" sz="1600" dirty="0"/>
              <a:t>   }</a:t>
            </a:r>
          </a:p>
          <a:p>
            <a:pPr marL="152396" indent="0">
              <a:buNone/>
            </a:pPr>
            <a:r>
              <a:rPr lang="es-ES" sz="1600" dirty="0"/>
              <a:t>}</a:t>
            </a:r>
          </a:p>
          <a:p>
            <a:pPr marL="152396" indent="0">
              <a:buNone/>
            </a:pPr>
            <a:r>
              <a:rPr lang="es-ES" sz="1600" dirty="0"/>
              <a:t>?&gt;</a:t>
            </a:r>
          </a:p>
        </p:txBody>
      </p:sp>
      <p:sp>
        <p:nvSpPr>
          <p:cNvPr id="4" name="Marcador de número de diapositiva 3">
            <a:extLst>
              <a:ext uri="{FF2B5EF4-FFF2-40B4-BE49-F238E27FC236}">
                <a16:creationId xmlns:a16="http://schemas.microsoft.com/office/drawing/2014/main" id="{FBDF5A8E-E2D8-6BB9-E490-12DDDCD08418}"/>
              </a:ext>
            </a:extLst>
          </p:cNvPr>
          <p:cNvSpPr>
            <a:spLocks noGrp="1"/>
          </p:cNvSpPr>
          <p:nvPr>
            <p:ph type="sldNum" idx="10"/>
          </p:nvPr>
        </p:nvSpPr>
        <p:spPr/>
        <p:txBody>
          <a:bodyPr/>
          <a:lstStyle/>
          <a:p>
            <a:fld id="{00000000-1234-1234-1234-123412341234}" type="slidenum">
              <a:rPr lang="es-ES" smtClean="0"/>
              <a:pPr/>
              <a:t>26</a:t>
            </a:fld>
            <a:endParaRPr lang="es-ES" dirty="0"/>
          </a:p>
        </p:txBody>
      </p:sp>
    </p:spTree>
    <p:extLst>
      <p:ext uri="{BB962C8B-B14F-4D97-AF65-F5344CB8AC3E}">
        <p14:creationId xmlns:p14="http://schemas.microsoft.com/office/powerpoint/2010/main" val="38991462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E1B7BC-191A-161D-F24F-993321B11997}"/>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C9B9C5EA-91C6-4AE1-873D-9ACE96D99FCD}"/>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976331A8-FFEF-4312-15E5-88ED7993010B}"/>
              </a:ext>
            </a:extLst>
          </p:cNvPr>
          <p:cNvSpPr>
            <a:spLocks noGrp="1"/>
          </p:cNvSpPr>
          <p:nvPr>
            <p:ph type="sldNum" idx="10"/>
          </p:nvPr>
        </p:nvSpPr>
        <p:spPr/>
        <p:txBody>
          <a:bodyPr/>
          <a:lstStyle/>
          <a:p>
            <a:fld id="{00000000-1234-1234-1234-123412341234}" type="slidenum">
              <a:rPr lang="es-ES" smtClean="0"/>
              <a:pPr/>
              <a:t>27</a:t>
            </a:fld>
            <a:endParaRPr lang="es-ES" dirty="0"/>
          </a:p>
        </p:txBody>
      </p:sp>
      <p:pic>
        <p:nvPicPr>
          <p:cNvPr id="8" name="Imagen 7">
            <a:extLst>
              <a:ext uri="{FF2B5EF4-FFF2-40B4-BE49-F238E27FC236}">
                <a16:creationId xmlns:a16="http://schemas.microsoft.com/office/drawing/2014/main" id="{B3312694-52C9-3945-3247-002D32C484C1}"/>
              </a:ext>
            </a:extLst>
          </p:cNvPr>
          <p:cNvPicPr>
            <a:picLocks noChangeAspect="1"/>
          </p:cNvPicPr>
          <p:nvPr/>
        </p:nvPicPr>
        <p:blipFill rotWithShape="1">
          <a:blip r:embed="rId2"/>
          <a:srcRect l="1343" t="9685" r="10156" b="6095"/>
          <a:stretch/>
        </p:blipFill>
        <p:spPr>
          <a:xfrm>
            <a:off x="700923" y="290149"/>
            <a:ext cx="10790154" cy="5775857"/>
          </a:xfrm>
          <a:prstGeom prst="rect">
            <a:avLst/>
          </a:prstGeom>
        </p:spPr>
      </p:pic>
    </p:spTree>
    <p:extLst>
      <p:ext uri="{BB962C8B-B14F-4D97-AF65-F5344CB8AC3E}">
        <p14:creationId xmlns:p14="http://schemas.microsoft.com/office/powerpoint/2010/main" val="37710878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C83D72-A9D3-05DE-8D0D-1C5DB1E2DC11}"/>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D6004466-5307-0FE6-E58E-B585196EC723}"/>
              </a:ext>
            </a:extLst>
          </p:cNvPr>
          <p:cNvSpPr>
            <a:spLocks noGrp="1"/>
          </p:cNvSpPr>
          <p:nvPr>
            <p:ph type="body" idx="1"/>
          </p:nvPr>
        </p:nvSpPr>
        <p:spPr/>
        <p:txBody>
          <a:bodyPr/>
          <a:lstStyle/>
          <a:p>
            <a:endParaRPr lang="es-ES"/>
          </a:p>
        </p:txBody>
      </p:sp>
      <p:sp>
        <p:nvSpPr>
          <p:cNvPr id="4" name="Marcador de número de diapositiva 3">
            <a:extLst>
              <a:ext uri="{FF2B5EF4-FFF2-40B4-BE49-F238E27FC236}">
                <a16:creationId xmlns:a16="http://schemas.microsoft.com/office/drawing/2014/main" id="{913557E3-6E68-8BE0-6533-39EC61EEBD2B}"/>
              </a:ext>
            </a:extLst>
          </p:cNvPr>
          <p:cNvSpPr>
            <a:spLocks noGrp="1"/>
          </p:cNvSpPr>
          <p:nvPr>
            <p:ph type="sldNum" idx="10"/>
          </p:nvPr>
        </p:nvSpPr>
        <p:spPr/>
        <p:txBody>
          <a:bodyPr/>
          <a:lstStyle/>
          <a:p>
            <a:fld id="{00000000-1234-1234-1234-123412341234}" type="slidenum">
              <a:rPr lang="es-ES" smtClean="0"/>
              <a:pPr/>
              <a:t>28</a:t>
            </a:fld>
            <a:endParaRPr lang="es-ES" dirty="0"/>
          </a:p>
        </p:txBody>
      </p:sp>
    </p:spTree>
    <p:extLst>
      <p:ext uri="{BB962C8B-B14F-4D97-AF65-F5344CB8AC3E}">
        <p14:creationId xmlns:p14="http://schemas.microsoft.com/office/powerpoint/2010/main" val="40636000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C83D72-A9D3-05DE-8D0D-1C5DB1E2DC11}"/>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D6004466-5307-0FE6-E58E-B585196EC723}"/>
              </a:ext>
            </a:extLst>
          </p:cNvPr>
          <p:cNvSpPr>
            <a:spLocks noGrp="1"/>
          </p:cNvSpPr>
          <p:nvPr>
            <p:ph type="body" idx="1"/>
          </p:nvPr>
        </p:nvSpPr>
        <p:spPr/>
        <p:txBody>
          <a:bodyPr/>
          <a:lstStyle/>
          <a:p>
            <a:r>
              <a:rPr lang="es-ES" dirty="0"/>
              <a:t> </a:t>
            </a:r>
            <a:r>
              <a:rPr lang="es-ES" dirty="0" err="1"/>
              <a:t>Images</a:t>
            </a:r>
            <a:r>
              <a:rPr lang="es-ES" dirty="0"/>
              <a:t>: Aquí se guardarán las imágenes subidas.</a:t>
            </a:r>
          </a:p>
          <a:p>
            <a:r>
              <a:rPr lang="es-ES" dirty="0"/>
              <a:t>    Index.html: Aquí estará nuestro formulario.</a:t>
            </a:r>
          </a:p>
          <a:p>
            <a:r>
              <a:rPr lang="es-ES" dirty="0"/>
              <a:t>    </a:t>
            </a:r>
            <a:r>
              <a:rPr lang="es-ES" dirty="0" err="1"/>
              <a:t>Subir.php</a:t>
            </a:r>
            <a:r>
              <a:rPr lang="es-ES" dirty="0"/>
              <a:t>: Aquí se efectuará el proceso de subir el fichero.</a:t>
            </a:r>
          </a:p>
          <a:p>
            <a:endParaRPr lang="es-ES" dirty="0"/>
          </a:p>
          <a:p>
            <a:r>
              <a:rPr lang="es-ES" dirty="0"/>
              <a:t>2. En index.html creamos un formulario.</a:t>
            </a:r>
          </a:p>
        </p:txBody>
      </p:sp>
      <p:sp>
        <p:nvSpPr>
          <p:cNvPr id="4" name="Marcador de número de diapositiva 3">
            <a:extLst>
              <a:ext uri="{FF2B5EF4-FFF2-40B4-BE49-F238E27FC236}">
                <a16:creationId xmlns:a16="http://schemas.microsoft.com/office/drawing/2014/main" id="{913557E3-6E68-8BE0-6533-39EC61EEBD2B}"/>
              </a:ext>
            </a:extLst>
          </p:cNvPr>
          <p:cNvSpPr>
            <a:spLocks noGrp="1"/>
          </p:cNvSpPr>
          <p:nvPr>
            <p:ph type="sldNum" idx="10"/>
          </p:nvPr>
        </p:nvSpPr>
        <p:spPr/>
        <p:txBody>
          <a:bodyPr/>
          <a:lstStyle/>
          <a:p>
            <a:fld id="{00000000-1234-1234-1234-123412341234}" type="slidenum">
              <a:rPr lang="es-ES" smtClean="0"/>
              <a:pPr/>
              <a:t>29</a:t>
            </a:fld>
            <a:endParaRPr lang="es-ES" dirty="0"/>
          </a:p>
        </p:txBody>
      </p:sp>
    </p:spTree>
    <p:extLst>
      <p:ext uri="{BB962C8B-B14F-4D97-AF65-F5344CB8AC3E}">
        <p14:creationId xmlns:p14="http://schemas.microsoft.com/office/powerpoint/2010/main" val="1561359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87A050-899C-024A-0D62-C8E6C1512252}"/>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5010BDE1-EB52-B54A-27E5-DB61545169A3}"/>
              </a:ext>
            </a:extLst>
          </p:cNvPr>
          <p:cNvSpPr>
            <a:spLocks noGrp="1"/>
          </p:cNvSpPr>
          <p:nvPr>
            <p:ph type="body" idx="1"/>
          </p:nvPr>
        </p:nvSpPr>
        <p:spPr/>
        <p:txBody>
          <a:bodyPr/>
          <a:lstStyle/>
          <a:p>
            <a:endParaRPr lang="es-ES" dirty="0"/>
          </a:p>
          <a:p>
            <a:r>
              <a:rPr lang="es-ES" dirty="0"/>
              <a:t>    Bases para entender cómo subir ficheros con </a:t>
            </a:r>
            <a:r>
              <a:rPr lang="es-ES" dirty="0" err="1"/>
              <a:t>html</a:t>
            </a:r>
            <a:r>
              <a:rPr lang="es-ES" dirty="0"/>
              <a:t> y </a:t>
            </a:r>
            <a:r>
              <a:rPr lang="es-ES" dirty="0" err="1"/>
              <a:t>php</a:t>
            </a:r>
            <a:r>
              <a:rPr lang="es-ES" dirty="0"/>
              <a:t>.</a:t>
            </a:r>
          </a:p>
          <a:p>
            <a:r>
              <a:rPr lang="es-ES" dirty="0"/>
              <a:t>    Pasos para subir imágenes con </a:t>
            </a:r>
            <a:r>
              <a:rPr lang="es-ES" dirty="0" err="1"/>
              <a:t>html</a:t>
            </a:r>
            <a:r>
              <a:rPr lang="es-ES" dirty="0"/>
              <a:t>.</a:t>
            </a:r>
          </a:p>
          <a:p>
            <a:r>
              <a:rPr lang="es-ES" dirty="0"/>
              <a:t>    Formulario HTML de ejemplo para subir cualquier tipo de archivo.</a:t>
            </a:r>
          </a:p>
          <a:p>
            <a:r>
              <a:rPr lang="es-ES" dirty="0"/>
              <a:t>    Explicación de etiqueta input especial para subir ficheros.</a:t>
            </a:r>
          </a:p>
          <a:p>
            <a:r>
              <a:rPr lang="es-ES" dirty="0"/>
              <a:t>    Comprobaciones de seguridad sobre los ficheros subidos.</a:t>
            </a:r>
          </a:p>
          <a:p>
            <a:r>
              <a:rPr lang="es-ES" dirty="0"/>
              <a:t>    Cómo mover un fichero subido a la carpeta deseada.</a:t>
            </a:r>
          </a:p>
          <a:p>
            <a:r>
              <a:rPr lang="es-ES" dirty="0"/>
              <a:t>    Cómo mostrar las imágenes subidas al servidor con el formulario.</a:t>
            </a:r>
          </a:p>
          <a:p>
            <a:endParaRPr lang="es-ES" dirty="0"/>
          </a:p>
        </p:txBody>
      </p:sp>
    </p:spTree>
    <p:extLst>
      <p:ext uri="{BB962C8B-B14F-4D97-AF65-F5344CB8AC3E}">
        <p14:creationId xmlns:p14="http://schemas.microsoft.com/office/powerpoint/2010/main" val="39639413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D6004466-5307-0FE6-E58E-B585196EC723}"/>
              </a:ext>
            </a:extLst>
          </p:cNvPr>
          <p:cNvSpPr>
            <a:spLocks noGrp="1"/>
          </p:cNvSpPr>
          <p:nvPr>
            <p:ph type="body" idx="1"/>
          </p:nvPr>
        </p:nvSpPr>
        <p:spPr>
          <a:xfrm>
            <a:off x="960593" y="753422"/>
            <a:ext cx="8616800" cy="4736400"/>
          </a:xfrm>
        </p:spPr>
        <p:txBody>
          <a:bodyPr/>
          <a:lstStyle/>
          <a:p>
            <a:pPr marL="152396" indent="0">
              <a:buNone/>
            </a:pPr>
            <a:r>
              <a:rPr lang="es-ES" sz="1800" dirty="0"/>
              <a:t>&lt;!DOCTYPE </a:t>
            </a:r>
            <a:r>
              <a:rPr lang="es-ES" sz="1800" dirty="0" err="1"/>
              <a:t>html</a:t>
            </a:r>
            <a:r>
              <a:rPr lang="es-ES" sz="1800" dirty="0"/>
              <a:t>&gt;</a:t>
            </a:r>
          </a:p>
          <a:p>
            <a:pPr marL="152396" indent="0">
              <a:buNone/>
            </a:pPr>
            <a:r>
              <a:rPr lang="es-ES" sz="1800" dirty="0"/>
              <a:t>&lt;</a:t>
            </a:r>
            <a:r>
              <a:rPr lang="es-ES" sz="1800" dirty="0" err="1"/>
              <a:t>html</a:t>
            </a:r>
            <a:r>
              <a:rPr lang="es-ES" sz="1800" dirty="0"/>
              <a:t>&gt;</a:t>
            </a:r>
          </a:p>
          <a:p>
            <a:pPr marL="152396" indent="0">
              <a:buNone/>
            </a:pPr>
            <a:r>
              <a:rPr lang="es-ES" sz="1800" dirty="0"/>
              <a:t>    &lt;head&gt;</a:t>
            </a:r>
          </a:p>
          <a:p>
            <a:pPr marL="152396" indent="0">
              <a:buNone/>
            </a:pPr>
            <a:r>
              <a:rPr lang="es-ES" sz="1800" dirty="0"/>
              <a:t>        &lt;meta </a:t>
            </a:r>
            <a:r>
              <a:rPr lang="es-ES" sz="1800" dirty="0" err="1"/>
              <a:t>charset</a:t>
            </a:r>
            <a:r>
              <a:rPr lang="es-ES" sz="1800" dirty="0"/>
              <a:t>="UTF-8"&gt;</a:t>
            </a:r>
          </a:p>
          <a:p>
            <a:pPr marL="152396" indent="0">
              <a:buNone/>
            </a:pPr>
            <a:r>
              <a:rPr lang="es-ES" sz="1800" dirty="0"/>
              <a:t>        &lt;</a:t>
            </a:r>
            <a:r>
              <a:rPr lang="es-ES" sz="1800" dirty="0" err="1"/>
              <a:t>title</a:t>
            </a:r>
            <a:r>
              <a:rPr lang="es-ES" sz="1800" dirty="0"/>
              <a:t>&gt;Subir Imagen&lt;/</a:t>
            </a:r>
            <a:r>
              <a:rPr lang="es-ES" sz="1800" dirty="0" err="1"/>
              <a:t>title</a:t>
            </a:r>
            <a:r>
              <a:rPr lang="es-ES" sz="1800" dirty="0"/>
              <a:t>&gt;</a:t>
            </a:r>
          </a:p>
          <a:p>
            <a:pPr marL="152396" indent="0">
              <a:buNone/>
            </a:pPr>
            <a:r>
              <a:rPr lang="es-ES" sz="1800" dirty="0"/>
              <a:t>    &lt;/head&gt;</a:t>
            </a:r>
          </a:p>
          <a:p>
            <a:pPr marL="152396" indent="0">
              <a:buNone/>
            </a:pPr>
            <a:r>
              <a:rPr lang="es-ES" sz="1800" dirty="0"/>
              <a:t>    &lt;</a:t>
            </a:r>
            <a:r>
              <a:rPr lang="es-ES" sz="1800" dirty="0" err="1"/>
              <a:t>body</a:t>
            </a:r>
            <a:r>
              <a:rPr lang="es-ES" sz="1800" dirty="0"/>
              <a:t>&gt;</a:t>
            </a:r>
          </a:p>
          <a:p>
            <a:pPr marL="152396" indent="0">
              <a:buNone/>
            </a:pPr>
            <a:r>
              <a:rPr lang="es-ES" sz="1800" dirty="0"/>
              <a:t>        &lt;</a:t>
            </a:r>
            <a:r>
              <a:rPr lang="es-ES" sz="1800" dirty="0" err="1"/>
              <a:t>form</a:t>
            </a:r>
            <a:r>
              <a:rPr lang="es-ES" sz="1800" dirty="0"/>
              <a:t> </a:t>
            </a:r>
            <a:r>
              <a:rPr lang="es-ES" sz="1800" dirty="0" err="1"/>
              <a:t>enctype</a:t>
            </a:r>
            <a:r>
              <a:rPr lang="es-ES" sz="1800" dirty="0"/>
              <a:t>="</a:t>
            </a:r>
            <a:r>
              <a:rPr lang="es-ES" sz="1800" dirty="0" err="1"/>
              <a:t>multipart</a:t>
            </a:r>
            <a:r>
              <a:rPr lang="es-ES" sz="1800" dirty="0"/>
              <a:t>/</a:t>
            </a:r>
            <a:r>
              <a:rPr lang="es-ES" sz="1800" dirty="0" err="1"/>
              <a:t>form</a:t>
            </a:r>
            <a:r>
              <a:rPr lang="es-ES" sz="1800" dirty="0"/>
              <a:t>-data" </a:t>
            </a:r>
            <a:r>
              <a:rPr lang="es-ES" sz="1800" dirty="0" err="1"/>
              <a:t>method</a:t>
            </a:r>
            <a:r>
              <a:rPr lang="es-ES" sz="1800" dirty="0"/>
              <a:t>="post" </a:t>
            </a:r>
            <a:r>
              <a:rPr lang="es-ES" sz="1800" dirty="0" err="1"/>
              <a:t>action</a:t>
            </a:r>
            <a:r>
              <a:rPr lang="es-ES" sz="1800" dirty="0"/>
              <a:t>="</a:t>
            </a:r>
            <a:r>
              <a:rPr lang="es-ES" sz="1800" dirty="0" err="1"/>
              <a:t>subir.php</a:t>
            </a:r>
            <a:r>
              <a:rPr lang="es-ES" sz="1800" dirty="0"/>
              <a:t>"&gt;</a:t>
            </a:r>
          </a:p>
          <a:p>
            <a:pPr marL="152396" indent="0">
              <a:buNone/>
            </a:pPr>
            <a:r>
              <a:rPr lang="es-ES" sz="1800" dirty="0"/>
              <a:t>        &lt;input </a:t>
            </a:r>
            <a:r>
              <a:rPr lang="es-ES" sz="1800" dirty="0" err="1"/>
              <a:t>type</a:t>
            </a:r>
            <a:r>
              <a:rPr lang="es-ES" sz="1800" dirty="0"/>
              <a:t>="file" </a:t>
            </a:r>
            <a:r>
              <a:rPr lang="es-ES" sz="1800" dirty="0" err="1"/>
              <a:t>name</a:t>
            </a:r>
            <a:r>
              <a:rPr lang="es-ES" sz="1800" dirty="0"/>
              <a:t>="</a:t>
            </a:r>
            <a:r>
              <a:rPr lang="es-ES" sz="1800" dirty="0" err="1"/>
              <a:t>img_up</a:t>
            </a:r>
            <a:r>
              <a:rPr lang="es-ES" sz="1800" dirty="0"/>
              <a:t>"&gt;</a:t>
            </a:r>
          </a:p>
          <a:p>
            <a:pPr marL="152396" indent="0">
              <a:buNone/>
            </a:pPr>
            <a:r>
              <a:rPr lang="es-ES" sz="1800" dirty="0"/>
              <a:t>        &lt;input </a:t>
            </a:r>
            <a:r>
              <a:rPr lang="es-ES" sz="1800" dirty="0" err="1"/>
              <a:t>value</a:t>
            </a:r>
            <a:r>
              <a:rPr lang="es-ES" sz="1800" dirty="0"/>
              <a:t>="Subir" </a:t>
            </a:r>
            <a:r>
              <a:rPr lang="es-ES" sz="1800" dirty="0" err="1"/>
              <a:t>type</a:t>
            </a:r>
            <a:r>
              <a:rPr lang="es-ES" sz="1800" dirty="0"/>
              <a:t>="</a:t>
            </a:r>
            <a:r>
              <a:rPr lang="es-ES" sz="1800" dirty="0" err="1"/>
              <a:t>submit</a:t>
            </a:r>
            <a:r>
              <a:rPr lang="es-ES" sz="1800" dirty="0"/>
              <a:t>"&gt;</a:t>
            </a:r>
          </a:p>
          <a:p>
            <a:pPr marL="152396" indent="0">
              <a:buNone/>
            </a:pPr>
            <a:r>
              <a:rPr lang="es-ES" sz="1800" dirty="0"/>
              <a:t>        &lt;/</a:t>
            </a:r>
            <a:r>
              <a:rPr lang="es-ES" sz="1800" dirty="0" err="1"/>
              <a:t>form</a:t>
            </a:r>
            <a:r>
              <a:rPr lang="es-ES" sz="1800" dirty="0"/>
              <a:t>&gt;</a:t>
            </a:r>
          </a:p>
          <a:p>
            <a:pPr marL="152396" indent="0">
              <a:buNone/>
            </a:pPr>
            <a:r>
              <a:rPr lang="es-ES" sz="1800" dirty="0"/>
              <a:t>    &lt;/</a:t>
            </a:r>
            <a:r>
              <a:rPr lang="es-ES" sz="1800" dirty="0" err="1"/>
              <a:t>body</a:t>
            </a:r>
            <a:r>
              <a:rPr lang="es-ES" sz="1800" dirty="0"/>
              <a:t>&gt;</a:t>
            </a:r>
          </a:p>
          <a:p>
            <a:pPr marL="152396" indent="0">
              <a:buNone/>
            </a:pPr>
            <a:r>
              <a:rPr lang="es-ES" sz="1800" dirty="0"/>
              <a:t>&lt;/</a:t>
            </a:r>
            <a:r>
              <a:rPr lang="es-ES" sz="1800" dirty="0" err="1"/>
              <a:t>html</a:t>
            </a:r>
            <a:r>
              <a:rPr lang="es-ES" sz="1800" dirty="0"/>
              <a:t>&gt;</a:t>
            </a:r>
          </a:p>
        </p:txBody>
      </p:sp>
      <p:sp>
        <p:nvSpPr>
          <p:cNvPr id="4" name="Marcador de número de diapositiva 3">
            <a:extLst>
              <a:ext uri="{FF2B5EF4-FFF2-40B4-BE49-F238E27FC236}">
                <a16:creationId xmlns:a16="http://schemas.microsoft.com/office/drawing/2014/main" id="{913557E3-6E68-8BE0-6533-39EC61EEBD2B}"/>
              </a:ext>
            </a:extLst>
          </p:cNvPr>
          <p:cNvSpPr>
            <a:spLocks noGrp="1"/>
          </p:cNvSpPr>
          <p:nvPr>
            <p:ph type="sldNum" idx="10"/>
          </p:nvPr>
        </p:nvSpPr>
        <p:spPr/>
        <p:txBody>
          <a:bodyPr/>
          <a:lstStyle/>
          <a:p>
            <a:fld id="{00000000-1234-1234-1234-123412341234}" type="slidenum">
              <a:rPr lang="es-ES" smtClean="0"/>
              <a:pPr/>
              <a:t>30</a:t>
            </a:fld>
            <a:endParaRPr lang="es-ES" dirty="0"/>
          </a:p>
        </p:txBody>
      </p:sp>
    </p:spTree>
    <p:extLst>
      <p:ext uri="{BB962C8B-B14F-4D97-AF65-F5344CB8AC3E}">
        <p14:creationId xmlns:p14="http://schemas.microsoft.com/office/powerpoint/2010/main" val="1116753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D6004466-5307-0FE6-E58E-B585196EC723}"/>
              </a:ext>
            </a:extLst>
          </p:cNvPr>
          <p:cNvSpPr>
            <a:spLocks noGrp="1"/>
          </p:cNvSpPr>
          <p:nvPr>
            <p:ph type="body" idx="1"/>
          </p:nvPr>
        </p:nvSpPr>
        <p:spPr>
          <a:xfrm>
            <a:off x="0" y="-8200"/>
            <a:ext cx="11685384" cy="4736400"/>
          </a:xfrm>
        </p:spPr>
        <p:txBody>
          <a:bodyPr/>
          <a:lstStyle/>
          <a:p>
            <a:pPr marL="152396" indent="0">
              <a:buNone/>
            </a:pPr>
            <a:r>
              <a:rPr lang="es-ES" sz="1800" dirty="0"/>
              <a:t>3. Ahora trabajaremos en el fichero </a:t>
            </a:r>
            <a:r>
              <a:rPr lang="es-ES" sz="1800" dirty="0" err="1"/>
              <a:t>subir.php</a:t>
            </a:r>
            <a:r>
              <a:rPr lang="es-ES" sz="1800" dirty="0"/>
              <a:t>:</a:t>
            </a:r>
          </a:p>
          <a:p>
            <a:pPr marL="152396" indent="0">
              <a:buNone/>
            </a:pPr>
            <a:endParaRPr lang="es-ES" sz="1800" dirty="0"/>
          </a:p>
          <a:p>
            <a:pPr marL="152396" indent="0">
              <a:buNone/>
            </a:pPr>
            <a:r>
              <a:rPr lang="es-ES" sz="1800" dirty="0"/>
              <a:t>Ya que es un archivo y lo vamos a capturar mediante post, usamos la variable $_FILES. Al utilizar ésta podemos obtener una variedad de valores que nos sirven para múltiples cosas.</a:t>
            </a:r>
          </a:p>
          <a:p>
            <a:pPr marL="152396" indent="0">
              <a:buNone/>
            </a:pPr>
            <a:endParaRPr lang="es-ES" sz="1800" dirty="0"/>
          </a:p>
          <a:p>
            <a:pPr marL="152396" indent="0">
              <a:buNone/>
            </a:pPr>
            <a:r>
              <a:rPr lang="es-ES" sz="1800" b="1" dirty="0"/>
              <a:t>Los posible valores que puedes obtener de la imagen son:</a:t>
            </a:r>
          </a:p>
          <a:p>
            <a:pPr marL="152396" indent="0">
              <a:buNone/>
            </a:pPr>
            <a:r>
              <a:rPr lang="es-ES" sz="1800" dirty="0"/>
              <a:t>            Nombre (</a:t>
            </a:r>
            <a:r>
              <a:rPr lang="es-ES" sz="1800" dirty="0" err="1"/>
              <a:t>name</a:t>
            </a:r>
            <a:r>
              <a:rPr lang="es-ES" sz="1800" dirty="0"/>
              <a:t>): El nombre que tiene el archivo al subirse.</a:t>
            </a:r>
          </a:p>
          <a:p>
            <a:pPr marL="152396" indent="0">
              <a:buNone/>
            </a:pPr>
            <a:r>
              <a:rPr lang="es-ES" sz="1800" dirty="0"/>
              <a:t>           Tipo (</a:t>
            </a:r>
            <a:r>
              <a:rPr lang="es-ES" sz="1800" dirty="0" err="1"/>
              <a:t>type</a:t>
            </a:r>
            <a:r>
              <a:rPr lang="es-ES" sz="1800" dirty="0"/>
              <a:t>): tipo del archivo. Por </a:t>
            </a:r>
            <a:r>
              <a:rPr lang="es-ES" sz="1800" dirty="0" err="1"/>
              <a:t>ejmplo</a:t>
            </a:r>
            <a:r>
              <a:rPr lang="es-ES" sz="1800" dirty="0"/>
              <a:t>: </a:t>
            </a:r>
            <a:r>
              <a:rPr lang="es-ES" sz="1800" dirty="0" err="1"/>
              <a:t>image</a:t>
            </a:r>
            <a:r>
              <a:rPr lang="es-ES" sz="1800" dirty="0"/>
              <a:t>/</a:t>
            </a:r>
            <a:r>
              <a:rPr lang="es-ES" sz="1800" dirty="0" err="1"/>
              <a:t>jpg</a:t>
            </a:r>
            <a:r>
              <a:rPr lang="es-ES" sz="1800" dirty="0"/>
              <a:t>.</a:t>
            </a:r>
          </a:p>
          <a:p>
            <a:pPr marL="152396" indent="0">
              <a:buNone/>
            </a:pPr>
            <a:r>
              <a:rPr lang="es-ES" sz="1800" dirty="0"/>
              <a:t>           Ruta temporal (</a:t>
            </a:r>
            <a:r>
              <a:rPr lang="es-ES" sz="1800" dirty="0" err="1"/>
              <a:t>tmp_name</a:t>
            </a:r>
            <a:r>
              <a:rPr lang="es-ES" sz="1800" dirty="0"/>
              <a:t>): Ruta temporal donde se almacena.</a:t>
            </a:r>
          </a:p>
          <a:p>
            <a:pPr marL="152396" indent="0">
              <a:buNone/>
            </a:pPr>
            <a:r>
              <a:rPr lang="es-ES" sz="1800" dirty="0"/>
              <a:t>          Tamaño (</a:t>
            </a:r>
            <a:r>
              <a:rPr lang="es-ES" sz="1800" dirty="0" err="1"/>
              <a:t>size</a:t>
            </a:r>
            <a:r>
              <a:rPr lang="es-ES" sz="1800" dirty="0"/>
              <a:t>): Tamaño del fichero. </a:t>
            </a:r>
          </a:p>
          <a:p>
            <a:pPr marL="152396" indent="0">
              <a:buNone/>
            </a:pPr>
            <a:r>
              <a:rPr lang="es-ES" sz="1800" b="1" dirty="0"/>
              <a:t>Implementándolo en PHP sería algo así:</a:t>
            </a:r>
          </a:p>
          <a:p>
            <a:pPr marL="152396" indent="0">
              <a:buNone/>
            </a:pPr>
            <a:r>
              <a:rPr lang="es-ES" sz="1800" dirty="0"/>
              <a:t>    echo "&lt;BR&gt;".$_FILES['</a:t>
            </a:r>
            <a:r>
              <a:rPr lang="es-ES" sz="1800" dirty="0" err="1"/>
              <a:t>img_up</a:t>
            </a:r>
            <a:r>
              <a:rPr lang="es-ES" sz="1800" dirty="0"/>
              <a:t>']["</a:t>
            </a:r>
            <a:r>
              <a:rPr lang="es-ES" sz="1800" dirty="0" err="1"/>
              <a:t>name</a:t>
            </a:r>
            <a:r>
              <a:rPr lang="es-ES" sz="1800" dirty="0"/>
              <a:t>"]; //imprime nombre del fichero</a:t>
            </a:r>
          </a:p>
          <a:p>
            <a:pPr marL="152396" indent="0">
              <a:buNone/>
            </a:pPr>
            <a:r>
              <a:rPr lang="es-ES" sz="1800" dirty="0"/>
              <a:t>    echo "&lt;BR&gt;".$_FILES['</a:t>
            </a:r>
            <a:r>
              <a:rPr lang="es-ES" sz="1800" dirty="0" err="1"/>
              <a:t>img_up</a:t>
            </a:r>
            <a:r>
              <a:rPr lang="es-ES" sz="1800" dirty="0"/>
              <a:t>']["</a:t>
            </a:r>
            <a:r>
              <a:rPr lang="es-ES" sz="1800" dirty="0" err="1"/>
              <a:t>type</a:t>
            </a:r>
            <a:r>
              <a:rPr lang="es-ES" sz="1800" dirty="0"/>
              <a:t>"]; //imprime el tipo</a:t>
            </a:r>
          </a:p>
          <a:p>
            <a:pPr marL="152396" indent="0">
              <a:buNone/>
            </a:pPr>
            <a:r>
              <a:rPr lang="es-ES" sz="1800" dirty="0"/>
              <a:t>    echo "&lt;BR&gt;".$_FILES['</a:t>
            </a:r>
            <a:r>
              <a:rPr lang="es-ES" sz="1800" dirty="0" err="1"/>
              <a:t>img_up</a:t>
            </a:r>
            <a:r>
              <a:rPr lang="es-ES" sz="1800" dirty="0"/>
              <a:t>']["</a:t>
            </a:r>
            <a:r>
              <a:rPr lang="es-ES" sz="1800" dirty="0" err="1"/>
              <a:t>tmp_name</a:t>
            </a:r>
            <a:r>
              <a:rPr lang="es-ES" sz="1800" dirty="0"/>
              <a:t>"]; //imprime ruta temporal</a:t>
            </a:r>
          </a:p>
          <a:p>
            <a:pPr marL="152396" indent="0">
              <a:buNone/>
            </a:pPr>
            <a:r>
              <a:rPr lang="es-ES" sz="1800" dirty="0"/>
              <a:t>    echo "&lt;BR&gt;".$_FILES['</a:t>
            </a:r>
            <a:r>
              <a:rPr lang="es-ES" sz="1800" dirty="0" err="1"/>
              <a:t>img_up</a:t>
            </a:r>
            <a:r>
              <a:rPr lang="es-ES" sz="1800" dirty="0"/>
              <a:t>']["</a:t>
            </a:r>
            <a:r>
              <a:rPr lang="es-ES" sz="1800" dirty="0" err="1"/>
              <a:t>size</a:t>
            </a:r>
            <a:r>
              <a:rPr lang="es-ES" sz="1800" dirty="0"/>
              <a:t>"]; //imprime el tamaño</a:t>
            </a:r>
          </a:p>
          <a:p>
            <a:pPr marL="152396" indent="0">
              <a:buNone/>
            </a:pPr>
            <a:endParaRPr lang="es-ES" sz="1800" dirty="0"/>
          </a:p>
          <a:p>
            <a:pPr marL="152396" indent="0">
              <a:buNone/>
            </a:pPr>
            <a:r>
              <a:rPr lang="es-ES" sz="1800" dirty="0"/>
              <a:t>*</a:t>
            </a:r>
            <a:r>
              <a:rPr lang="es-ES" sz="1800" dirty="0" err="1"/>
              <a:t>img_up</a:t>
            </a:r>
            <a:r>
              <a:rPr lang="es-ES" sz="1800" dirty="0"/>
              <a:t> es el nombre de nuestro input en index.html.</a:t>
            </a:r>
          </a:p>
        </p:txBody>
      </p:sp>
      <p:sp>
        <p:nvSpPr>
          <p:cNvPr id="4" name="Marcador de número de diapositiva 3">
            <a:extLst>
              <a:ext uri="{FF2B5EF4-FFF2-40B4-BE49-F238E27FC236}">
                <a16:creationId xmlns:a16="http://schemas.microsoft.com/office/drawing/2014/main" id="{913557E3-6E68-8BE0-6533-39EC61EEBD2B}"/>
              </a:ext>
            </a:extLst>
          </p:cNvPr>
          <p:cNvSpPr>
            <a:spLocks noGrp="1"/>
          </p:cNvSpPr>
          <p:nvPr>
            <p:ph type="sldNum" idx="10"/>
          </p:nvPr>
        </p:nvSpPr>
        <p:spPr/>
        <p:txBody>
          <a:bodyPr/>
          <a:lstStyle/>
          <a:p>
            <a:fld id="{00000000-1234-1234-1234-123412341234}" type="slidenum">
              <a:rPr lang="es-ES" smtClean="0"/>
              <a:pPr/>
              <a:t>31</a:t>
            </a:fld>
            <a:endParaRPr lang="es-ES" dirty="0"/>
          </a:p>
        </p:txBody>
      </p:sp>
    </p:spTree>
    <p:extLst>
      <p:ext uri="{BB962C8B-B14F-4D97-AF65-F5344CB8AC3E}">
        <p14:creationId xmlns:p14="http://schemas.microsoft.com/office/powerpoint/2010/main" val="14525206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D6004466-5307-0FE6-E58E-B585196EC723}"/>
              </a:ext>
            </a:extLst>
          </p:cNvPr>
          <p:cNvSpPr>
            <a:spLocks noGrp="1"/>
          </p:cNvSpPr>
          <p:nvPr>
            <p:ph type="body" idx="1"/>
          </p:nvPr>
        </p:nvSpPr>
        <p:spPr>
          <a:xfrm>
            <a:off x="75069" y="365761"/>
            <a:ext cx="12014261" cy="4736400"/>
          </a:xfrm>
        </p:spPr>
        <p:txBody>
          <a:bodyPr numCol="2"/>
          <a:lstStyle/>
          <a:p>
            <a:pPr marL="152396" indent="0">
              <a:buNone/>
            </a:pPr>
            <a:r>
              <a:rPr lang="es-ES" sz="1600" dirty="0"/>
              <a:t>&lt;?</a:t>
            </a:r>
            <a:r>
              <a:rPr lang="es-ES" sz="1600" dirty="0" err="1"/>
              <a:t>php</a:t>
            </a:r>
            <a:endParaRPr lang="es-ES" sz="1600" dirty="0"/>
          </a:p>
          <a:p>
            <a:pPr marL="152396" indent="0">
              <a:buNone/>
            </a:pPr>
            <a:r>
              <a:rPr lang="es-ES" sz="1600" dirty="0"/>
              <a:t>//capturamos los datos del fichero subido    </a:t>
            </a:r>
          </a:p>
          <a:p>
            <a:pPr marL="152396" indent="0">
              <a:buNone/>
            </a:pPr>
            <a:r>
              <a:rPr lang="es-ES" sz="1600" dirty="0"/>
              <a:t>$</a:t>
            </a:r>
            <a:r>
              <a:rPr lang="es-ES" sz="1600" dirty="0" err="1"/>
              <a:t>type</a:t>
            </a:r>
            <a:r>
              <a:rPr lang="es-ES" sz="1600" dirty="0"/>
              <a:t>=$_FILES['</a:t>
            </a:r>
            <a:r>
              <a:rPr lang="es-ES" sz="1600" dirty="0" err="1"/>
              <a:t>img_up</a:t>
            </a:r>
            <a:r>
              <a:rPr lang="es-ES" sz="1600" dirty="0"/>
              <a:t>']['</a:t>
            </a:r>
            <a:r>
              <a:rPr lang="es-ES" sz="1600" dirty="0" err="1"/>
              <a:t>type</a:t>
            </a:r>
            <a:r>
              <a:rPr lang="es-ES" sz="1600" dirty="0"/>
              <a:t>'];</a:t>
            </a:r>
          </a:p>
          <a:p>
            <a:pPr marL="152396" indent="0">
              <a:buNone/>
            </a:pPr>
            <a:r>
              <a:rPr lang="es-ES" sz="1600" dirty="0"/>
              <a:t>$</a:t>
            </a:r>
            <a:r>
              <a:rPr lang="es-ES" sz="1600" dirty="0" err="1"/>
              <a:t>tmp_name</a:t>
            </a:r>
            <a:r>
              <a:rPr lang="es-ES" sz="1600" dirty="0"/>
              <a:t> = $_FILES['</a:t>
            </a:r>
            <a:r>
              <a:rPr lang="es-ES" sz="1600" dirty="0" err="1"/>
              <a:t>img_up</a:t>
            </a:r>
            <a:r>
              <a:rPr lang="es-ES" sz="1600" dirty="0"/>
              <a:t>']["</a:t>
            </a:r>
            <a:r>
              <a:rPr lang="es-ES" sz="1600" dirty="0" err="1"/>
              <a:t>tmp_name</a:t>
            </a:r>
            <a:r>
              <a:rPr lang="es-ES" sz="1600" dirty="0"/>
              <a:t>"];</a:t>
            </a:r>
          </a:p>
          <a:p>
            <a:pPr marL="152396" indent="0">
              <a:buNone/>
            </a:pPr>
            <a:r>
              <a:rPr lang="es-ES" sz="1600" dirty="0"/>
              <a:t>$</a:t>
            </a:r>
            <a:r>
              <a:rPr lang="es-ES" sz="1600" dirty="0" err="1"/>
              <a:t>name</a:t>
            </a:r>
            <a:r>
              <a:rPr lang="es-ES" sz="1600" dirty="0"/>
              <a:t> = $_FILES['</a:t>
            </a:r>
            <a:r>
              <a:rPr lang="es-ES" sz="1600" dirty="0" err="1"/>
              <a:t>img_up</a:t>
            </a:r>
            <a:r>
              <a:rPr lang="es-ES" sz="1600" dirty="0"/>
              <a:t>']["</a:t>
            </a:r>
            <a:r>
              <a:rPr lang="es-ES" sz="1600" dirty="0" err="1"/>
              <a:t>name</a:t>
            </a:r>
            <a:r>
              <a:rPr lang="es-ES" sz="1600" dirty="0"/>
              <a:t>"];</a:t>
            </a:r>
          </a:p>
          <a:p>
            <a:pPr marL="152396" indent="0">
              <a:buNone/>
            </a:pPr>
            <a:r>
              <a:rPr lang="es-ES" sz="1600" dirty="0"/>
              <a:t>//Creamos una nueva ruta (nuevo </a:t>
            </a:r>
            <a:r>
              <a:rPr lang="es-ES" sz="1600" dirty="0" err="1"/>
              <a:t>path</a:t>
            </a:r>
            <a:r>
              <a:rPr lang="es-ES" sz="1600" dirty="0"/>
              <a:t>)</a:t>
            </a:r>
          </a:p>
          <a:p>
            <a:pPr marL="152396" indent="0">
              <a:buNone/>
            </a:pPr>
            <a:r>
              <a:rPr lang="es-ES" sz="1600" dirty="0"/>
              <a:t>//Así guardaremos nuestra imagen en la carpeta "</a:t>
            </a:r>
            <a:r>
              <a:rPr lang="es-ES" sz="1600" dirty="0" err="1"/>
              <a:t>images</a:t>
            </a:r>
            <a:r>
              <a:rPr lang="es-ES" sz="1600" dirty="0"/>
              <a:t>"</a:t>
            </a:r>
          </a:p>
          <a:p>
            <a:pPr marL="152396" indent="0">
              <a:buNone/>
            </a:pPr>
            <a:r>
              <a:rPr lang="es-ES" sz="1600" dirty="0"/>
              <a:t>$</a:t>
            </a:r>
            <a:r>
              <a:rPr lang="es-ES" sz="1600" dirty="0" err="1"/>
              <a:t>nuevo_path</a:t>
            </a:r>
            <a:r>
              <a:rPr lang="es-ES" sz="1600" dirty="0"/>
              <a:t>="</a:t>
            </a:r>
            <a:r>
              <a:rPr lang="es-ES" sz="1600" dirty="0" err="1"/>
              <a:t>images</a:t>
            </a:r>
            <a:r>
              <a:rPr lang="es-ES" sz="1600" dirty="0"/>
              <a:t>/".$</a:t>
            </a:r>
            <a:r>
              <a:rPr lang="es-ES" sz="1600" dirty="0" err="1"/>
              <a:t>name</a:t>
            </a:r>
            <a:r>
              <a:rPr lang="es-ES" sz="1600" dirty="0"/>
              <a:t>;</a:t>
            </a:r>
          </a:p>
          <a:p>
            <a:pPr marL="152396" indent="0">
              <a:buNone/>
            </a:pPr>
            <a:r>
              <a:rPr lang="es-ES" sz="1600" dirty="0"/>
              <a:t>//Movemos el archivo desde su ubicación temporal hacia la nueva ruta</a:t>
            </a:r>
          </a:p>
          <a:p>
            <a:pPr marL="152396" indent="0">
              <a:buNone/>
            </a:pPr>
            <a:r>
              <a:rPr lang="es-ES" sz="1600" dirty="0"/>
              <a:t># $</a:t>
            </a:r>
            <a:r>
              <a:rPr lang="es-ES" sz="1600" dirty="0" err="1"/>
              <a:t>tmp_name</a:t>
            </a:r>
            <a:r>
              <a:rPr lang="es-ES" sz="1600" dirty="0"/>
              <a:t>: la ruta temporal del fichero</a:t>
            </a:r>
          </a:p>
          <a:p>
            <a:pPr marL="152396" indent="0">
              <a:buNone/>
            </a:pPr>
            <a:r>
              <a:rPr lang="es-ES" sz="1600" dirty="0"/>
              <a:t># $</a:t>
            </a:r>
            <a:r>
              <a:rPr lang="es-ES" sz="1600" dirty="0" err="1"/>
              <a:t>nuevo_path</a:t>
            </a:r>
            <a:r>
              <a:rPr lang="es-ES" sz="1600" dirty="0"/>
              <a:t>: la nueva ruta que creamos</a:t>
            </a:r>
          </a:p>
          <a:p>
            <a:pPr marL="152396" indent="0">
              <a:buNone/>
            </a:pPr>
            <a:r>
              <a:rPr lang="es-ES" sz="1600" dirty="0" err="1"/>
              <a:t>move_uploaded_file</a:t>
            </a:r>
            <a:r>
              <a:rPr lang="es-ES" sz="1600" dirty="0"/>
              <a:t>($tmp_</a:t>
            </a:r>
            <a:r>
              <a:rPr lang="es-ES" sz="1600" dirty="0" err="1"/>
              <a:t>name</a:t>
            </a:r>
            <a:r>
              <a:rPr lang="es-ES" sz="1600" dirty="0"/>
              <a:t>,$</a:t>
            </a:r>
            <a:r>
              <a:rPr lang="es-ES" sz="1600" dirty="0" err="1"/>
              <a:t>nuevo_path</a:t>
            </a:r>
            <a:r>
              <a:rPr lang="es-ES" sz="1600" dirty="0"/>
              <a:t>);</a:t>
            </a:r>
          </a:p>
          <a:p>
            <a:pPr marL="152396" indent="0">
              <a:buNone/>
            </a:pPr>
            <a:r>
              <a:rPr lang="es-ES" sz="1600" dirty="0"/>
              <a:t>//Extraer la extensión del archivo. </a:t>
            </a:r>
            <a:r>
              <a:rPr lang="es-ES" sz="1600" dirty="0" err="1"/>
              <a:t>P.e</a:t>
            </a:r>
            <a:r>
              <a:rPr lang="es-ES" sz="1600" dirty="0"/>
              <a:t>: </a:t>
            </a:r>
            <a:r>
              <a:rPr lang="es-ES" sz="1600" dirty="0" err="1"/>
              <a:t>jpg</a:t>
            </a:r>
            <a:endParaRPr lang="es-ES" sz="1600" dirty="0"/>
          </a:p>
          <a:p>
            <a:pPr marL="152396" indent="0">
              <a:buNone/>
            </a:pPr>
            <a:r>
              <a:rPr lang="es-ES" sz="1600" dirty="0"/>
              <a:t># Con </a:t>
            </a:r>
            <a:r>
              <a:rPr lang="es-ES" sz="1600" dirty="0" err="1"/>
              <a:t>explode</a:t>
            </a:r>
            <a:r>
              <a:rPr lang="es-ES" sz="1600" dirty="0"/>
              <a:t>() segmentamos la cadena de acuerdo al separador que definamos. En este caso punto (.)</a:t>
            </a:r>
          </a:p>
          <a:p>
            <a:pPr marL="152396" indent="0">
              <a:buNone/>
            </a:pPr>
            <a:r>
              <a:rPr lang="es-ES" sz="1600" dirty="0"/>
              <a:t>$array=</a:t>
            </a:r>
            <a:r>
              <a:rPr lang="es-ES" sz="1600" dirty="0" err="1"/>
              <a:t>explode</a:t>
            </a:r>
            <a:r>
              <a:rPr lang="es-ES" sz="1600" dirty="0"/>
              <a:t>('.',$</a:t>
            </a:r>
            <a:r>
              <a:rPr lang="es-ES" sz="1600" dirty="0" err="1"/>
              <a:t>nuevo_path</a:t>
            </a:r>
            <a:r>
              <a:rPr lang="es-ES" sz="1600" dirty="0"/>
              <a:t>);</a:t>
            </a:r>
          </a:p>
          <a:p>
            <a:pPr marL="152396" indent="0">
              <a:buNone/>
            </a:pPr>
            <a:r>
              <a:rPr lang="es-ES" sz="1600" dirty="0"/>
              <a:t># Capturamos el último elemento del array anterior que vendría a ser la extensión</a:t>
            </a:r>
          </a:p>
          <a:p>
            <a:pPr marL="152396" indent="0">
              <a:buNone/>
            </a:pPr>
            <a:r>
              <a:rPr lang="es-ES" sz="1600" dirty="0"/>
              <a:t>$</a:t>
            </a:r>
            <a:r>
              <a:rPr lang="es-ES" sz="1600" dirty="0" err="1"/>
              <a:t>ext</a:t>
            </a:r>
            <a:r>
              <a:rPr lang="es-ES" sz="1600" dirty="0"/>
              <a:t>= </a:t>
            </a:r>
            <a:r>
              <a:rPr lang="es-ES" sz="1600" dirty="0" err="1"/>
              <a:t>end</a:t>
            </a:r>
            <a:r>
              <a:rPr lang="es-ES" sz="1600" dirty="0"/>
              <a:t>($array);</a:t>
            </a:r>
          </a:p>
          <a:p>
            <a:pPr marL="152396" indent="0">
              <a:buNone/>
            </a:pPr>
            <a:r>
              <a:rPr lang="es-ES" sz="1600" dirty="0"/>
              <a:t>//Imprimimos un texto de subida exitosa.</a:t>
            </a:r>
          </a:p>
          <a:p>
            <a:pPr marL="152396" indent="0">
              <a:buNone/>
            </a:pPr>
            <a:r>
              <a:rPr lang="es-ES" sz="1600" dirty="0"/>
              <a:t>echo "&lt;h3&gt;La imagen se </a:t>
            </a:r>
            <a:r>
              <a:rPr lang="es-ES" sz="1600" dirty="0" err="1"/>
              <a:t>subio</a:t>
            </a:r>
            <a:r>
              <a:rPr lang="es-ES" sz="1600" dirty="0"/>
              <a:t> correctamente&lt;/h3&gt;";</a:t>
            </a:r>
          </a:p>
          <a:p>
            <a:pPr marL="152396" indent="0">
              <a:buNone/>
            </a:pPr>
            <a:r>
              <a:rPr lang="es-ES" sz="1600" dirty="0"/>
              <a:t>// Los posible valores que puedes obtener de la imagen son:</a:t>
            </a:r>
          </a:p>
          <a:p>
            <a:pPr marL="152396" indent="0">
              <a:buNone/>
            </a:pPr>
            <a:r>
              <a:rPr lang="es-ES" sz="1600" dirty="0"/>
              <a:t>echo "&lt;b&gt;</a:t>
            </a:r>
            <a:r>
              <a:rPr lang="es-ES" sz="1600" dirty="0" err="1"/>
              <a:t>Info</a:t>
            </a:r>
            <a:r>
              <a:rPr lang="es-ES" sz="1600" dirty="0"/>
              <a:t> de la imagen subida:&lt;/b&gt;";</a:t>
            </a:r>
          </a:p>
          <a:p>
            <a:pPr marL="152396" indent="0">
              <a:buNone/>
            </a:pPr>
            <a:r>
              <a:rPr lang="es-ES" sz="1600" dirty="0"/>
              <a:t>echo "&lt;</a:t>
            </a:r>
            <a:r>
              <a:rPr lang="es-ES" sz="1600" dirty="0" err="1"/>
              <a:t>br</a:t>
            </a:r>
            <a:r>
              <a:rPr lang="es-ES" sz="1600" dirty="0"/>
              <a:t>&gt; Nombre: ".$_FILES['</a:t>
            </a:r>
            <a:r>
              <a:rPr lang="es-ES" sz="1600" dirty="0" err="1"/>
              <a:t>img_up</a:t>
            </a:r>
            <a:r>
              <a:rPr lang="es-ES" sz="1600" dirty="0"/>
              <a:t>']["</a:t>
            </a:r>
            <a:r>
              <a:rPr lang="es-ES" sz="1600" dirty="0" err="1"/>
              <a:t>name</a:t>
            </a:r>
            <a:r>
              <a:rPr lang="es-ES" sz="1600" dirty="0"/>
              <a:t>"];      //nombre del archivo</a:t>
            </a:r>
          </a:p>
          <a:p>
            <a:pPr marL="152396" indent="0">
              <a:buNone/>
            </a:pPr>
            <a:r>
              <a:rPr lang="es-ES" sz="1600" dirty="0"/>
              <a:t>echo "&lt;</a:t>
            </a:r>
            <a:r>
              <a:rPr lang="es-ES" sz="1600" dirty="0" err="1"/>
              <a:t>br</a:t>
            </a:r>
            <a:r>
              <a:rPr lang="es-ES" sz="1600" dirty="0"/>
              <a:t>&gt; Tipo: ".$_FILES['</a:t>
            </a:r>
            <a:r>
              <a:rPr lang="es-ES" sz="1600" dirty="0" err="1"/>
              <a:t>img_up</a:t>
            </a:r>
            <a:r>
              <a:rPr lang="es-ES" sz="1600" dirty="0"/>
              <a:t>']["</a:t>
            </a:r>
            <a:r>
              <a:rPr lang="es-ES" sz="1600" dirty="0" err="1"/>
              <a:t>type</a:t>
            </a:r>
            <a:r>
              <a:rPr lang="es-ES" sz="1600" dirty="0"/>
              <a:t>"];      //tipo</a:t>
            </a:r>
          </a:p>
          <a:p>
            <a:pPr marL="152396" indent="0">
              <a:buNone/>
            </a:pPr>
            <a:r>
              <a:rPr lang="es-ES" sz="1600" dirty="0"/>
              <a:t>echo "&lt;</a:t>
            </a:r>
            <a:r>
              <a:rPr lang="es-ES" sz="1600" dirty="0" err="1"/>
              <a:t>br</a:t>
            </a:r>
            <a:r>
              <a:rPr lang="es-ES" sz="1600" dirty="0"/>
              <a:t>&gt; Nombre Temporal: ".$_FILES['</a:t>
            </a:r>
            <a:r>
              <a:rPr lang="es-ES" sz="1600" dirty="0" err="1"/>
              <a:t>img_up</a:t>
            </a:r>
            <a:r>
              <a:rPr lang="es-ES" sz="1600" dirty="0"/>
              <a:t>']["</a:t>
            </a:r>
            <a:r>
              <a:rPr lang="es-ES" sz="1600" dirty="0" err="1"/>
              <a:t>tmp_name</a:t>
            </a:r>
            <a:r>
              <a:rPr lang="es-ES" sz="1600" dirty="0"/>
              <a:t>"];  //nombre del archivo de la imagen temporal</a:t>
            </a:r>
          </a:p>
          <a:p>
            <a:pPr marL="152396" indent="0">
              <a:buNone/>
            </a:pPr>
            <a:r>
              <a:rPr lang="es-ES" sz="1600" dirty="0"/>
              <a:t>echo "&lt;</a:t>
            </a:r>
            <a:r>
              <a:rPr lang="es-ES" sz="1600" dirty="0" err="1"/>
              <a:t>br</a:t>
            </a:r>
            <a:r>
              <a:rPr lang="es-ES" sz="1600" dirty="0"/>
              <a:t>&gt; </a:t>
            </a:r>
            <a:r>
              <a:rPr lang="es-ES" sz="1600" dirty="0" err="1"/>
              <a:t>Tamanio</a:t>
            </a:r>
            <a:r>
              <a:rPr lang="es-ES" sz="1600" dirty="0"/>
              <a:t>: ".$_FILES['</a:t>
            </a:r>
            <a:r>
              <a:rPr lang="es-ES" sz="1600" dirty="0" err="1"/>
              <a:t>img_up</a:t>
            </a:r>
            <a:r>
              <a:rPr lang="es-ES" sz="1600" dirty="0"/>
              <a:t>']["</a:t>
            </a:r>
            <a:r>
              <a:rPr lang="es-ES" sz="1600" dirty="0" err="1"/>
              <a:t>size</a:t>
            </a:r>
            <a:r>
              <a:rPr lang="es-ES" sz="1600" dirty="0"/>
              <a:t>"]." bytes";      //tamaño</a:t>
            </a:r>
          </a:p>
          <a:p>
            <a:pPr marL="152396" indent="0">
              <a:buNone/>
            </a:pPr>
            <a:r>
              <a:rPr lang="es-ES" sz="1600" dirty="0"/>
              <a:t>?&gt;</a:t>
            </a:r>
          </a:p>
        </p:txBody>
      </p:sp>
      <p:sp>
        <p:nvSpPr>
          <p:cNvPr id="4" name="Marcador de número de diapositiva 3">
            <a:extLst>
              <a:ext uri="{FF2B5EF4-FFF2-40B4-BE49-F238E27FC236}">
                <a16:creationId xmlns:a16="http://schemas.microsoft.com/office/drawing/2014/main" id="{913557E3-6E68-8BE0-6533-39EC61EEBD2B}"/>
              </a:ext>
            </a:extLst>
          </p:cNvPr>
          <p:cNvSpPr>
            <a:spLocks noGrp="1"/>
          </p:cNvSpPr>
          <p:nvPr>
            <p:ph type="sldNum" idx="10"/>
          </p:nvPr>
        </p:nvSpPr>
        <p:spPr/>
        <p:txBody>
          <a:bodyPr/>
          <a:lstStyle/>
          <a:p>
            <a:fld id="{00000000-1234-1234-1234-123412341234}" type="slidenum">
              <a:rPr lang="es-ES" smtClean="0"/>
              <a:pPr/>
              <a:t>32</a:t>
            </a:fld>
            <a:endParaRPr lang="es-ES" dirty="0"/>
          </a:p>
        </p:txBody>
      </p:sp>
    </p:spTree>
    <p:extLst>
      <p:ext uri="{BB962C8B-B14F-4D97-AF65-F5344CB8AC3E}">
        <p14:creationId xmlns:p14="http://schemas.microsoft.com/office/powerpoint/2010/main" val="35004835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C83D72-A9D3-05DE-8D0D-1C5DB1E2DC11}"/>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D6004466-5307-0FE6-E58E-B585196EC723}"/>
              </a:ext>
            </a:extLst>
          </p:cNvPr>
          <p:cNvSpPr>
            <a:spLocks noGrp="1"/>
          </p:cNvSpPr>
          <p:nvPr>
            <p:ph type="body" idx="1"/>
          </p:nvPr>
        </p:nvSpPr>
        <p:spPr>
          <a:xfrm>
            <a:off x="279133" y="1831451"/>
            <a:ext cx="11800571" cy="4736400"/>
          </a:xfrm>
        </p:spPr>
        <p:txBody>
          <a:bodyPr/>
          <a:lstStyle/>
          <a:p>
            <a:pPr marL="152396" indent="0">
              <a:buNone/>
            </a:pPr>
            <a:r>
              <a:rPr lang="es-ES" dirty="0"/>
              <a:t> </a:t>
            </a:r>
            <a:r>
              <a:rPr lang="es-ES" dirty="0" err="1"/>
              <a:t>Move_uploaded_file</a:t>
            </a:r>
            <a:r>
              <a:rPr lang="es-ES" dirty="0"/>
              <a:t>() Mueve un archivo hacia una nueva ruta. Así trasladamos desde el lugar temporal hasta donde queramos. Es booleano, así que puedes validar con alguna sentencia condicional si se subió o no tu archivo; no obstante, eso ya es validación y es tarea de depuración.</a:t>
            </a:r>
          </a:p>
          <a:p>
            <a:pPr marL="152396" indent="0">
              <a:buNone/>
            </a:pPr>
            <a:endParaRPr lang="es-ES" dirty="0"/>
          </a:p>
          <a:p>
            <a:pPr marL="152396" indent="0">
              <a:buNone/>
            </a:pPr>
            <a:r>
              <a:rPr lang="es-ES" dirty="0"/>
              <a:t>    Puedes omitir las líneas donde se extrae la extensión, pero te puede servir si quieres algo más simplificado.</a:t>
            </a:r>
          </a:p>
        </p:txBody>
      </p:sp>
      <p:sp>
        <p:nvSpPr>
          <p:cNvPr id="4" name="Marcador de número de diapositiva 3">
            <a:extLst>
              <a:ext uri="{FF2B5EF4-FFF2-40B4-BE49-F238E27FC236}">
                <a16:creationId xmlns:a16="http://schemas.microsoft.com/office/drawing/2014/main" id="{913557E3-6E68-8BE0-6533-39EC61EEBD2B}"/>
              </a:ext>
            </a:extLst>
          </p:cNvPr>
          <p:cNvSpPr>
            <a:spLocks noGrp="1"/>
          </p:cNvSpPr>
          <p:nvPr>
            <p:ph type="sldNum" idx="10"/>
          </p:nvPr>
        </p:nvSpPr>
        <p:spPr/>
        <p:txBody>
          <a:bodyPr/>
          <a:lstStyle/>
          <a:p>
            <a:fld id="{00000000-1234-1234-1234-123412341234}" type="slidenum">
              <a:rPr lang="es-ES" smtClean="0"/>
              <a:pPr/>
              <a:t>33</a:t>
            </a:fld>
            <a:endParaRPr lang="es-ES" dirty="0"/>
          </a:p>
        </p:txBody>
      </p:sp>
    </p:spTree>
    <p:extLst>
      <p:ext uri="{BB962C8B-B14F-4D97-AF65-F5344CB8AC3E}">
        <p14:creationId xmlns:p14="http://schemas.microsoft.com/office/powerpoint/2010/main" val="15968111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D6004466-5307-0FE6-E58E-B585196EC723}"/>
              </a:ext>
            </a:extLst>
          </p:cNvPr>
          <p:cNvSpPr>
            <a:spLocks noGrp="1"/>
          </p:cNvSpPr>
          <p:nvPr>
            <p:ph type="body" idx="1"/>
          </p:nvPr>
        </p:nvSpPr>
        <p:spPr>
          <a:xfrm>
            <a:off x="327260" y="753421"/>
            <a:ext cx="10886172" cy="4736400"/>
          </a:xfrm>
        </p:spPr>
        <p:txBody>
          <a:bodyPr/>
          <a:lstStyle/>
          <a:p>
            <a:r>
              <a:rPr lang="es-ES" dirty="0"/>
              <a:t>Para habilitar el envío de archivos, debemos establecer un atributo adicional en la etiqueta </a:t>
            </a:r>
            <a:r>
              <a:rPr lang="es-ES" dirty="0" err="1"/>
              <a:t>form</a:t>
            </a:r>
            <a:r>
              <a:rPr lang="es-ES" dirty="0"/>
              <a:t>:</a:t>
            </a:r>
          </a:p>
          <a:p>
            <a:endParaRPr lang="es-ES" dirty="0"/>
          </a:p>
          <a:p>
            <a:r>
              <a:rPr lang="es-ES" dirty="0"/>
              <a:t>&lt;</a:t>
            </a:r>
            <a:r>
              <a:rPr lang="es-ES" dirty="0" err="1"/>
              <a:t>form</a:t>
            </a:r>
            <a:r>
              <a:rPr lang="es-ES" dirty="0"/>
              <a:t> </a:t>
            </a:r>
            <a:r>
              <a:rPr lang="es-ES" dirty="0" err="1"/>
              <a:t>method</a:t>
            </a:r>
            <a:r>
              <a:rPr lang="es-ES" dirty="0"/>
              <a:t>="post" </a:t>
            </a:r>
            <a:r>
              <a:rPr lang="es-ES" dirty="0" err="1"/>
              <a:t>action</a:t>
            </a:r>
            <a:r>
              <a:rPr lang="es-ES" dirty="0"/>
              <a:t>="</a:t>
            </a:r>
            <a:r>
              <a:rPr lang="es-ES" dirty="0" err="1"/>
              <a:t>index.php</a:t>
            </a:r>
            <a:r>
              <a:rPr lang="es-ES" dirty="0"/>
              <a:t>" </a:t>
            </a:r>
            <a:r>
              <a:rPr lang="es-ES" dirty="0" err="1"/>
              <a:t>enctype</a:t>
            </a:r>
            <a:r>
              <a:rPr lang="es-ES" dirty="0"/>
              <a:t>="</a:t>
            </a:r>
            <a:r>
              <a:rPr lang="es-ES" dirty="0" err="1"/>
              <a:t>multipart</a:t>
            </a:r>
            <a:r>
              <a:rPr lang="es-ES" dirty="0"/>
              <a:t>/</a:t>
            </a:r>
            <a:r>
              <a:rPr lang="es-ES" dirty="0" err="1"/>
              <a:t>form</a:t>
            </a:r>
            <a:r>
              <a:rPr lang="es-ES" dirty="0"/>
              <a:t>-data"&gt;</a:t>
            </a:r>
          </a:p>
          <a:p>
            <a:endParaRPr lang="es-ES" dirty="0"/>
          </a:p>
          <a:p>
            <a:r>
              <a:rPr lang="es-ES" dirty="0"/>
              <a:t>Al indicar este atributo, establecemos que el campo de tipo file, debe enviar el archivo al servidor. Si no lo establecemos, enviará únicamente el nombre del archivo y no podremos recuperar su contenido.</a:t>
            </a:r>
          </a:p>
        </p:txBody>
      </p:sp>
      <p:sp>
        <p:nvSpPr>
          <p:cNvPr id="4" name="Marcador de número de diapositiva 3">
            <a:extLst>
              <a:ext uri="{FF2B5EF4-FFF2-40B4-BE49-F238E27FC236}">
                <a16:creationId xmlns:a16="http://schemas.microsoft.com/office/drawing/2014/main" id="{913557E3-6E68-8BE0-6533-39EC61EEBD2B}"/>
              </a:ext>
            </a:extLst>
          </p:cNvPr>
          <p:cNvSpPr>
            <a:spLocks noGrp="1"/>
          </p:cNvSpPr>
          <p:nvPr>
            <p:ph type="sldNum" idx="10"/>
          </p:nvPr>
        </p:nvSpPr>
        <p:spPr/>
        <p:txBody>
          <a:bodyPr/>
          <a:lstStyle/>
          <a:p>
            <a:fld id="{00000000-1234-1234-1234-123412341234}" type="slidenum">
              <a:rPr lang="es-ES" smtClean="0"/>
              <a:pPr/>
              <a:t>34</a:t>
            </a:fld>
            <a:endParaRPr lang="es-ES" dirty="0"/>
          </a:p>
        </p:txBody>
      </p:sp>
      <p:pic>
        <p:nvPicPr>
          <p:cNvPr id="6" name="Imagen 5">
            <a:extLst>
              <a:ext uri="{FF2B5EF4-FFF2-40B4-BE49-F238E27FC236}">
                <a16:creationId xmlns:a16="http://schemas.microsoft.com/office/drawing/2014/main" id="{890E2D14-B85A-1BBB-B75A-7D7E7F3031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4969" y="4803006"/>
            <a:ext cx="7649201" cy="1161904"/>
          </a:xfrm>
          <a:prstGeom prst="rect">
            <a:avLst/>
          </a:prstGeom>
        </p:spPr>
      </p:pic>
    </p:spTree>
    <p:extLst>
      <p:ext uri="{BB962C8B-B14F-4D97-AF65-F5344CB8AC3E}">
        <p14:creationId xmlns:p14="http://schemas.microsoft.com/office/powerpoint/2010/main" val="36956710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D6004466-5307-0FE6-E58E-B585196EC723}"/>
              </a:ext>
            </a:extLst>
          </p:cNvPr>
          <p:cNvSpPr>
            <a:spLocks noGrp="1"/>
          </p:cNvSpPr>
          <p:nvPr>
            <p:ph type="body" idx="1"/>
          </p:nvPr>
        </p:nvSpPr>
        <p:spPr>
          <a:xfrm>
            <a:off x="125128" y="493539"/>
            <a:ext cx="11560256" cy="4736400"/>
          </a:xfrm>
        </p:spPr>
        <p:txBody>
          <a:bodyPr/>
          <a:lstStyle/>
          <a:p>
            <a:r>
              <a:rPr lang="es-ES" sz="1800" dirty="0"/>
              <a:t>Recuperación y tratamiento del archivo enviado</a:t>
            </a:r>
          </a:p>
          <a:p>
            <a:endParaRPr lang="es-ES" sz="1800" dirty="0"/>
          </a:p>
          <a:p>
            <a:r>
              <a:rPr lang="es-ES" sz="1800" dirty="0"/>
              <a:t>Una vez que el usuario ha enviado el archivo al servidor, utilizaremos un array especial de PHP para recuperar el archivo y su información. Su sintaxis es la siguiente:</a:t>
            </a:r>
          </a:p>
          <a:p>
            <a:endParaRPr lang="es-ES" sz="1800" dirty="0"/>
          </a:p>
          <a:p>
            <a:r>
              <a:rPr lang="es-ES" sz="1800" dirty="0"/>
              <a:t>$_FILES['</a:t>
            </a:r>
            <a:r>
              <a:rPr lang="es-ES" sz="1800" dirty="0" err="1"/>
              <a:t>nombre_campo</a:t>
            </a:r>
            <a:r>
              <a:rPr lang="es-ES" sz="1800" dirty="0"/>
              <a:t>']</a:t>
            </a:r>
          </a:p>
          <a:p>
            <a:endParaRPr lang="es-ES" sz="1800" dirty="0"/>
          </a:p>
          <a:p>
            <a:r>
              <a:rPr lang="es-ES" sz="1800" dirty="0"/>
              <a:t>Este array es multidimensional y tiene varias componentes con información del archivo:</a:t>
            </a:r>
          </a:p>
          <a:p>
            <a:r>
              <a:rPr lang="es-ES" sz="1800" dirty="0"/>
              <a:t>$_FILES['</a:t>
            </a:r>
            <a:r>
              <a:rPr lang="es-ES" sz="1800" dirty="0" err="1"/>
              <a:t>nombre_campo</a:t>
            </a:r>
            <a:r>
              <a:rPr lang="es-ES" sz="1800" dirty="0"/>
              <a:t>']['</a:t>
            </a:r>
            <a:r>
              <a:rPr lang="es-ES" sz="1800" dirty="0" err="1"/>
              <a:t>name</a:t>
            </a:r>
            <a:r>
              <a:rPr lang="es-ES" sz="1800" dirty="0"/>
              <a:t>'] 	Nombre del archivo enviado.</a:t>
            </a:r>
          </a:p>
          <a:p>
            <a:r>
              <a:rPr lang="es-ES" sz="1800" dirty="0"/>
              <a:t>$_FILES['</a:t>
            </a:r>
            <a:r>
              <a:rPr lang="es-ES" sz="1800" dirty="0" err="1"/>
              <a:t>nombre_campo</a:t>
            </a:r>
            <a:r>
              <a:rPr lang="es-ES" sz="1800" dirty="0"/>
              <a:t>']['</a:t>
            </a:r>
            <a:r>
              <a:rPr lang="es-ES" sz="1800" dirty="0" err="1"/>
              <a:t>tmp_name</a:t>
            </a:r>
            <a:r>
              <a:rPr lang="es-ES" sz="1800" dirty="0"/>
              <a:t>'] 	Ruta temporal donde se ha almacenado el archivo.</a:t>
            </a:r>
          </a:p>
          <a:p>
            <a:r>
              <a:rPr lang="es-ES" sz="1800" dirty="0"/>
              <a:t>$_FILES['</a:t>
            </a:r>
            <a:r>
              <a:rPr lang="es-ES" sz="1800" dirty="0" err="1"/>
              <a:t>nombre_campo</a:t>
            </a:r>
            <a:r>
              <a:rPr lang="es-ES" sz="1800" dirty="0"/>
              <a:t>']['</a:t>
            </a:r>
            <a:r>
              <a:rPr lang="es-ES" sz="1800" dirty="0" err="1"/>
              <a:t>type</a:t>
            </a:r>
            <a:r>
              <a:rPr lang="es-ES" sz="1800" dirty="0"/>
              <a:t>'] 	Tipo MIME del archivo. Lo utilizaremos para identificar el tipo del archivo.</a:t>
            </a:r>
          </a:p>
          <a:p>
            <a:r>
              <a:rPr lang="es-ES" sz="1800" dirty="0"/>
              <a:t>$_FILES['</a:t>
            </a:r>
            <a:r>
              <a:rPr lang="es-ES" sz="1800" dirty="0" err="1"/>
              <a:t>nombre_campo</a:t>
            </a:r>
            <a:r>
              <a:rPr lang="es-ES" sz="1800" dirty="0"/>
              <a:t>']['</a:t>
            </a:r>
            <a:r>
              <a:rPr lang="es-ES" sz="1800" dirty="0" err="1"/>
              <a:t>size</a:t>
            </a:r>
            <a:r>
              <a:rPr lang="es-ES" sz="1800" dirty="0"/>
              <a:t>'] 	Tamaño en bytes del archivo.</a:t>
            </a:r>
          </a:p>
        </p:txBody>
      </p:sp>
      <p:sp>
        <p:nvSpPr>
          <p:cNvPr id="4" name="Marcador de número de diapositiva 3">
            <a:extLst>
              <a:ext uri="{FF2B5EF4-FFF2-40B4-BE49-F238E27FC236}">
                <a16:creationId xmlns:a16="http://schemas.microsoft.com/office/drawing/2014/main" id="{913557E3-6E68-8BE0-6533-39EC61EEBD2B}"/>
              </a:ext>
            </a:extLst>
          </p:cNvPr>
          <p:cNvSpPr>
            <a:spLocks noGrp="1"/>
          </p:cNvSpPr>
          <p:nvPr>
            <p:ph type="sldNum" idx="10"/>
          </p:nvPr>
        </p:nvSpPr>
        <p:spPr/>
        <p:txBody>
          <a:bodyPr/>
          <a:lstStyle/>
          <a:p>
            <a:fld id="{00000000-1234-1234-1234-123412341234}" type="slidenum">
              <a:rPr lang="es-ES" smtClean="0"/>
              <a:pPr/>
              <a:t>35</a:t>
            </a:fld>
            <a:endParaRPr lang="es-ES" dirty="0"/>
          </a:p>
        </p:txBody>
      </p:sp>
    </p:spTree>
    <p:extLst>
      <p:ext uri="{BB962C8B-B14F-4D97-AF65-F5344CB8AC3E}">
        <p14:creationId xmlns:p14="http://schemas.microsoft.com/office/powerpoint/2010/main" val="33031542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D6004466-5307-0FE6-E58E-B585196EC723}"/>
              </a:ext>
            </a:extLst>
          </p:cNvPr>
          <p:cNvSpPr>
            <a:spLocks noGrp="1"/>
          </p:cNvSpPr>
          <p:nvPr>
            <p:ph type="body" idx="1"/>
          </p:nvPr>
        </p:nvSpPr>
        <p:spPr>
          <a:xfrm>
            <a:off x="433137" y="676419"/>
            <a:ext cx="11078992" cy="4736400"/>
          </a:xfrm>
        </p:spPr>
        <p:txBody>
          <a:bodyPr/>
          <a:lstStyle/>
          <a:p>
            <a:pPr marL="152396" indent="0">
              <a:buNone/>
            </a:pPr>
            <a:r>
              <a:rPr lang="es-ES" sz="2000" dirty="0"/>
              <a:t>Si hacemos un </a:t>
            </a:r>
            <a:r>
              <a:rPr lang="es-ES" sz="2000" dirty="0" err="1"/>
              <a:t>print_r</a:t>
            </a:r>
            <a:r>
              <a:rPr lang="es-ES" sz="2000" dirty="0"/>
              <a:t> de $_FILES tras el envío de un archivo, nos encontraremos una estructura como la siguiente:</a:t>
            </a:r>
          </a:p>
          <a:p>
            <a:pPr marL="152396" indent="0">
              <a:buNone/>
            </a:pPr>
            <a:endParaRPr lang="es-ES" sz="2000" dirty="0"/>
          </a:p>
          <a:p>
            <a:pPr marL="152396" indent="0">
              <a:buNone/>
            </a:pPr>
            <a:r>
              <a:rPr lang="es-ES" sz="2000" dirty="0"/>
              <a:t>Array</a:t>
            </a:r>
          </a:p>
          <a:p>
            <a:pPr marL="152396" indent="0">
              <a:buNone/>
            </a:pPr>
            <a:r>
              <a:rPr lang="es-ES" sz="2000" dirty="0"/>
              <a:t>(</a:t>
            </a:r>
          </a:p>
          <a:p>
            <a:pPr marL="152396" indent="0">
              <a:buNone/>
            </a:pPr>
            <a:r>
              <a:rPr lang="es-ES" sz="2000" dirty="0"/>
              <a:t>    [archivo1] =&gt; Array</a:t>
            </a:r>
          </a:p>
          <a:p>
            <a:pPr marL="152396" indent="0">
              <a:buNone/>
            </a:pPr>
            <a:r>
              <a:rPr lang="es-ES" sz="2000" dirty="0"/>
              <a:t>        (</a:t>
            </a:r>
          </a:p>
          <a:p>
            <a:pPr marL="152396" indent="0">
              <a:buNone/>
            </a:pPr>
            <a:r>
              <a:rPr lang="es-ES" sz="2000" dirty="0"/>
              <a:t>            [</a:t>
            </a:r>
            <a:r>
              <a:rPr lang="es-ES" sz="2000" dirty="0" err="1"/>
              <a:t>name</a:t>
            </a:r>
            <a:r>
              <a:rPr lang="es-ES" sz="2000" dirty="0"/>
              <a:t>] =&gt; factura.pdf</a:t>
            </a:r>
          </a:p>
          <a:p>
            <a:pPr marL="152396" indent="0">
              <a:buNone/>
            </a:pPr>
            <a:r>
              <a:rPr lang="es-ES" sz="2000" dirty="0"/>
              <a:t>            [</a:t>
            </a:r>
            <a:r>
              <a:rPr lang="es-ES" sz="2000" dirty="0" err="1"/>
              <a:t>type</a:t>
            </a:r>
            <a:r>
              <a:rPr lang="es-ES" sz="2000" dirty="0"/>
              <a:t>] =&gt; </a:t>
            </a:r>
            <a:r>
              <a:rPr lang="es-ES" sz="2000" dirty="0" err="1"/>
              <a:t>application</a:t>
            </a:r>
            <a:r>
              <a:rPr lang="es-ES" sz="2000" dirty="0"/>
              <a:t>/</a:t>
            </a:r>
            <a:r>
              <a:rPr lang="es-ES" sz="2000" dirty="0" err="1"/>
              <a:t>pdf</a:t>
            </a:r>
            <a:endParaRPr lang="es-ES" sz="2000" dirty="0"/>
          </a:p>
          <a:p>
            <a:pPr marL="152396" indent="0">
              <a:buNone/>
            </a:pPr>
            <a:r>
              <a:rPr lang="es-ES" sz="2000" dirty="0"/>
              <a:t>            [</a:t>
            </a:r>
            <a:r>
              <a:rPr lang="es-ES" sz="2000" dirty="0" err="1"/>
              <a:t>tmp_name</a:t>
            </a:r>
            <a:r>
              <a:rPr lang="es-ES" sz="2000" dirty="0"/>
              <a:t>] =&gt; C:\xampp\tmp\php6851.tmp</a:t>
            </a:r>
          </a:p>
          <a:p>
            <a:pPr marL="152396" indent="0">
              <a:buNone/>
            </a:pPr>
            <a:r>
              <a:rPr lang="es-ES" sz="2000" dirty="0"/>
              <a:t>            [error] =&gt; 0</a:t>
            </a:r>
          </a:p>
          <a:p>
            <a:pPr marL="152396" indent="0">
              <a:buNone/>
            </a:pPr>
            <a:r>
              <a:rPr lang="es-ES" sz="2000" dirty="0"/>
              <a:t>            [</a:t>
            </a:r>
            <a:r>
              <a:rPr lang="es-ES" sz="2000" dirty="0" err="1"/>
              <a:t>size</a:t>
            </a:r>
            <a:r>
              <a:rPr lang="es-ES" sz="2000" dirty="0"/>
              <a:t>] =&gt; 4386</a:t>
            </a:r>
          </a:p>
          <a:p>
            <a:pPr marL="152396" indent="0">
              <a:buNone/>
            </a:pPr>
            <a:r>
              <a:rPr lang="es-ES" sz="2000" dirty="0"/>
              <a:t>        )</a:t>
            </a:r>
          </a:p>
          <a:p>
            <a:pPr marL="152396" indent="0">
              <a:buNone/>
            </a:pPr>
            <a:r>
              <a:rPr lang="es-ES" sz="2000" dirty="0"/>
              <a:t>)</a:t>
            </a:r>
          </a:p>
          <a:p>
            <a:pPr marL="152396" indent="0">
              <a:buNone/>
            </a:pPr>
            <a:endParaRPr lang="es-ES" sz="2000" dirty="0"/>
          </a:p>
        </p:txBody>
      </p:sp>
      <p:sp>
        <p:nvSpPr>
          <p:cNvPr id="4" name="Marcador de número de diapositiva 3">
            <a:extLst>
              <a:ext uri="{FF2B5EF4-FFF2-40B4-BE49-F238E27FC236}">
                <a16:creationId xmlns:a16="http://schemas.microsoft.com/office/drawing/2014/main" id="{913557E3-6E68-8BE0-6533-39EC61EEBD2B}"/>
              </a:ext>
            </a:extLst>
          </p:cNvPr>
          <p:cNvSpPr>
            <a:spLocks noGrp="1"/>
          </p:cNvSpPr>
          <p:nvPr>
            <p:ph type="sldNum" idx="10"/>
          </p:nvPr>
        </p:nvSpPr>
        <p:spPr/>
        <p:txBody>
          <a:bodyPr/>
          <a:lstStyle/>
          <a:p>
            <a:fld id="{00000000-1234-1234-1234-123412341234}" type="slidenum">
              <a:rPr lang="es-ES" smtClean="0"/>
              <a:pPr/>
              <a:t>36</a:t>
            </a:fld>
            <a:endParaRPr lang="es-ES" dirty="0"/>
          </a:p>
        </p:txBody>
      </p:sp>
    </p:spTree>
    <p:extLst>
      <p:ext uri="{BB962C8B-B14F-4D97-AF65-F5344CB8AC3E}">
        <p14:creationId xmlns:p14="http://schemas.microsoft.com/office/powerpoint/2010/main" val="5205334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23505A-F57C-1882-8A87-06E0AE7D99DC}"/>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BFA5908F-2F07-C935-7A7C-A0EAFC2E85C8}"/>
              </a:ext>
            </a:extLst>
          </p:cNvPr>
          <p:cNvSpPr>
            <a:spLocks noGrp="1"/>
          </p:cNvSpPr>
          <p:nvPr>
            <p:ph type="body" idx="1"/>
          </p:nvPr>
        </p:nvSpPr>
        <p:spPr>
          <a:xfrm>
            <a:off x="298383" y="1831451"/>
            <a:ext cx="11387001" cy="4736400"/>
          </a:xfrm>
        </p:spPr>
        <p:txBody>
          <a:bodyPr/>
          <a:lstStyle/>
          <a:p>
            <a:r>
              <a:rPr lang="es-ES" dirty="0"/>
              <a:t>Por defecto, el archivo se sube a un directorio temporal, pero es muy frecuente que queramos guardar este archivo de forma permanente. Para ello utilizaremos la siguiente sintaxis:</a:t>
            </a:r>
          </a:p>
          <a:p>
            <a:endParaRPr lang="es-ES" dirty="0"/>
          </a:p>
          <a:p>
            <a:r>
              <a:rPr lang="es-ES" dirty="0" err="1"/>
              <a:t>move_uploaded_file</a:t>
            </a:r>
            <a:r>
              <a:rPr lang="es-ES" dirty="0"/>
              <a:t>($_FILES['</a:t>
            </a:r>
            <a:r>
              <a:rPr lang="es-ES" dirty="0" err="1"/>
              <a:t>nombre_campo</a:t>
            </a:r>
            <a:r>
              <a:rPr lang="es-ES" dirty="0"/>
              <a:t>']['</a:t>
            </a:r>
            <a:r>
              <a:rPr lang="es-ES" dirty="0" err="1"/>
              <a:t>tmp_name</a:t>
            </a:r>
            <a:r>
              <a:rPr lang="es-ES" dirty="0"/>
              <a:t>'],</a:t>
            </a:r>
            <a:r>
              <a:rPr lang="es-ES" dirty="0" err="1"/>
              <a:t>ruta_destino</a:t>
            </a:r>
            <a:r>
              <a:rPr lang="es-ES" dirty="0"/>
              <a:t>);</a:t>
            </a:r>
          </a:p>
          <a:p>
            <a:endParaRPr lang="es-ES" dirty="0"/>
          </a:p>
          <a:p>
            <a:r>
              <a:rPr lang="es-ES" dirty="0" err="1"/>
              <a:t>ruta_destino</a:t>
            </a:r>
            <a:r>
              <a:rPr lang="es-ES" dirty="0"/>
              <a:t> será la ruta donde se guardará el archivo. Podemos utilizar tanto rutas relativas (partiendo del directorio en el que se encuentra el script de PHP) como absolutas. </a:t>
            </a:r>
          </a:p>
        </p:txBody>
      </p:sp>
      <p:sp>
        <p:nvSpPr>
          <p:cNvPr id="4" name="Marcador de número de diapositiva 3">
            <a:extLst>
              <a:ext uri="{FF2B5EF4-FFF2-40B4-BE49-F238E27FC236}">
                <a16:creationId xmlns:a16="http://schemas.microsoft.com/office/drawing/2014/main" id="{B60E824F-9F5D-7DAC-4CEB-353A6D8C9755}"/>
              </a:ext>
            </a:extLst>
          </p:cNvPr>
          <p:cNvSpPr>
            <a:spLocks noGrp="1"/>
          </p:cNvSpPr>
          <p:nvPr>
            <p:ph type="sldNum" idx="10"/>
          </p:nvPr>
        </p:nvSpPr>
        <p:spPr/>
        <p:txBody>
          <a:bodyPr/>
          <a:lstStyle/>
          <a:p>
            <a:fld id="{00000000-1234-1234-1234-123412341234}" type="slidenum">
              <a:rPr lang="es-ES" smtClean="0"/>
              <a:pPr/>
              <a:t>37</a:t>
            </a:fld>
            <a:endParaRPr lang="es-ES" dirty="0"/>
          </a:p>
        </p:txBody>
      </p:sp>
    </p:spTree>
    <p:extLst>
      <p:ext uri="{BB962C8B-B14F-4D97-AF65-F5344CB8AC3E}">
        <p14:creationId xmlns:p14="http://schemas.microsoft.com/office/powerpoint/2010/main" val="6652917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953329-EA2D-272E-D929-47B3722168AD}"/>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BD73159C-3315-A7DB-C3D7-0FECC6C6D7AB}"/>
              </a:ext>
            </a:extLst>
          </p:cNvPr>
          <p:cNvSpPr>
            <a:spLocks noGrp="1"/>
          </p:cNvSpPr>
          <p:nvPr>
            <p:ph type="body" idx="1"/>
          </p:nvPr>
        </p:nvSpPr>
        <p:spPr>
          <a:xfrm>
            <a:off x="506616" y="1831451"/>
            <a:ext cx="10889696" cy="4736400"/>
          </a:xfrm>
        </p:spPr>
        <p:txBody>
          <a:bodyPr/>
          <a:lstStyle/>
          <a:p>
            <a:pPr marL="152396" indent="0">
              <a:buNone/>
            </a:pPr>
            <a:r>
              <a:rPr lang="es-ES" dirty="0"/>
              <a:t>Limitaciones en la subida de archivos</a:t>
            </a:r>
          </a:p>
          <a:p>
            <a:pPr marL="152396" indent="0">
              <a:buNone/>
            </a:pPr>
            <a:endParaRPr lang="es-ES" dirty="0"/>
          </a:p>
          <a:p>
            <a:pPr marL="152396" indent="0">
              <a:buNone/>
            </a:pPr>
            <a:r>
              <a:rPr lang="es-ES" dirty="0"/>
              <a:t>Ya que el usuario podría subir archivos de gran tamaño, haciendo que nuestro servidor se colapsase si no dispone de los recursos adecuados, existen varios parámetros de configuración de PHP que limitan el tamaño y el tiempo de subida.</a:t>
            </a:r>
          </a:p>
          <a:p>
            <a:pPr marL="152396" indent="0">
              <a:buNone/>
            </a:pPr>
            <a:endParaRPr lang="es-ES" dirty="0"/>
          </a:p>
          <a:p>
            <a:pPr marL="152396" indent="0">
              <a:buNone/>
            </a:pPr>
            <a:r>
              <a:rPr lang="es-ES" dirty="0"/>
              <a:t>Podemos modificar los valores de estos parámetros desde nuestro php.ini.</a:t>
            </a:r>
          </a:p>
        </p:txBody>
      </p:sp>
      <p:sp>
        <p:nvSpPr>
          <p:cNvPr id="4" name="Marcador de número de diapositiva 3">
            <a:extLst>
              <a:ext uri="{FF2B5EF4-FFF2-40B4-BE49-F238E27FC236}">
                <a16:creationId xmlns:a16="http://schemas.microsoft.com/office/drawing/2014/main" id="{B47D3A0E-8BA1-3451-33E6-CD4974C0A639}"/>
              </a:ext>
            </a:extLst>
          </p:cNvPr>
          <p:cNvSpPr>
            <a:spLocks noGrp="1"/>
          </p:cNvSpPr>
          <p:nvPr>
            <p:ph type="sldNum" idx="10"/>
          </p:nvPr>
        </p:nvSpPr>
        <p:spPr/>
        <p:txBody>
          <a:bodyPr/>
          <a:lstStyle/>
          <a:p>
            <a:fld id="{00000000-1234-1234-1234-123412341234}" type="slidenum">
              <a:rPr lang="es-ES" smtClean="0"/>
              <a:pPr/>
              <a:t>38</a:t>
            </a:fld>
            <a:endParaRPr lang="es-ES" dirty="0"/>
          </a:p>
        </p:txBody>
      </p:sp>
    </p:spTree>
    <p:extLst>
      <p:ext uri="{BB962C8B-B14F-4D97-AF65-F5344CB8AC3E}">
        <p14:creationId xmlns:p14="http://schemas.microsoft.com/office/powerpoint/2010/main" val="9777847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6D356C88-8A3A-1F0A-7405-17A02A65905A}"/>
              </a:ext>
            </a:extLst>
          </p:cNvPr>
          <p:cNvSpPr>
            <a:spLocks noGrp="1"/>
          </p:cNvSpPr>
          <p:nvPr>
            <p:ph type="sldNum" idx="10"/>
          </p:nvPr>
        </p:nvSpPr>
        <p:spPr/>
        <p:txBody>
          <a:bodyPr/>
          <a:lstStyle/>
          <a:p>
            <a:fld id="{00000000-1234-1234-1234-123412341234}" type="slidenum">
              <a:rPr lang="es-ES" smtClean="0"/>
              <a:pPr/>
              <a:t>39</a:t>
            </a:fld>
            <a:endParaRPr lang="es-ES" dirty="0"/>
          </a:p>
        </p:txBody>
      </p:sp>
      <p:graphicFrame>
        <p:nvGraphicFramePr>
          <p:cNvPr id="5" name="Tabla 4">
            <a:extLst>
              <a:ext uri="{FF2B5EF4-FFF2-40B4-BE49-F238E27FC236}">
                <a16:creationId xmlns:a16="http://schemas.microsoft.com/office/drawing/2014/main" id="{04FD5006-3D59-526B-3312-5AB164D5FFEE}"/>
              </a:ext>
            </a:extLst>
          </p:cNvPr>
          <p:cNvGraphicFramePr>
            <a:graphicFrameLocks noGrp="1"/>
          </p:cNvGraphicFramePr>
          <p:nvPr>
            <p:extLst>
              <p:ext uri="{D42A27DB-BD31-4B8C-83A1-F6EECF244321}">
                <p14:modId xmlns:p14="http://schemas.microsoft.com/office/powerpoint/2010/main" val="1079759590"/>
              </p:ext>
            </p:extLst>
          </p:nvPr>
        </p:nvGraphicFramePr>
        <p:xfrm>
          <a:off x="1057459" y="1468095"/>
          <a:ext cx="8616951" cy="3538220"/>
        </p:xfrm>
        <a:graphic>
          <a:graphicData uri="http://schemas.openxmlformats.org/drawingml/2006/table">
            <a:tbl>
              <a:tblPr/>
              <a:tblGrid>
                <a:gridCol w="2872317">
                  <a:extLst>
                    <a:ext uri="{9D8B030D-6E8A-4147-A177-3AD203B41FA5}">
                      <a16:colId xmlns:a16="http://schemas.microsoft.com/office/drawing/2014/main" val="863889641"/>
                    </a:ext>
                  </a:extLst>
                </a:gridCol>
                <a:gridCol w="2872317">
                  <a:extLst>
                    <a:ext uri="{9D8B030D-6E8A-4147-A177-3AD203B41FA5}">
                      <a16:colId xmlns:a16="http://schemas.microsoft.com/office/drawing/2014/main" val="3468246645"/>
                    </a:ext>
                  </a:extLst>
                </a:gridCol>
                <a:gridCol w="2872317">
                  <a:extLst>
                    <a:ext uri="{9D8B030D-6E8A-4147-A177-3AD203B41FA5}">
                      <a16:colId xmlns:a16="http://schemas.microsoft.com/office/drawing/2014/main" val="1429722362"/>
                    </a:ext>
                  </a:extLst>
                </a:gridCol>
              </a:tblGrid>
              <a:tr h="297244">
                <a:tc>
                  <a:txBody>
                    <a:bodyPr/>
                    <a:lstStyle/>
                    <a:p>
                      <a:pPr algn="l"/>
                      <a:r>
                        <a:rPr lang="es-ES" sz="1900">
                          <a:effectLst/>
                        </a:rPr>
                        <a:t>Directiva</a:t>
                      </a:r>
                    </a:p>
                  </a:txBody>
                  <a:tcPr marL="6350" marR="6350" marT="6350" marB="6350" anchor="ctr">
                    <a:lnL>
                      <a:noFill/>
                    </a:lnL>
                    <a:lnR>
                      <a:noFill/>
                    </a:lnR>
                    <a:lnT>
                      <a:noFill/>
                    </a:lnT>
                    <a:lnB>
                      <a:noFill/>
                    </a:lnB>
                  </a:tcPr>
                </a:tc>
                <a:tc>
                  <a:txBody>
                    <a:bodyPr/>
                    <a:lstStyle/>
                    <a:p>
                      <a:r>
                        <a:rPr lang="es-ES" sz="1900"/>
                        <a:t>Valor habitual</a:t>
                      </a:r>
                    </a:p>
                  </a:txBody>
                  <a:tcPr marL="6350" marR="6350" marT="6350" marB="6350" anchor="ctr">
                    <a:lnL>
                      <a:noFill/>
                    </a:lnL>
                    <a:lnR>
                      <a:noFill/>
                    </a:lnR>
                    <a:lnT>
                      <a:noFill/>
                    </a:lnT>
                    <a:lnB>
                      <a:noFill/>
                    </a:lnB>
                  </a:tcPr>
                </a:tc>
                <a:tc>
                  <a:txBody>
                    <a:bodyPr/>
                    <a:lstStyle/>
                    <a:p>
                      <a:pPr algn="l"/>
                      <a:r>
                        <a:rPr lang="es-ES" sz="1900">
                          <a:effectLst/>
                        </a:rPr>
                        <a:t>Descripción</a:t>
                      </a:r>
                    </a:p>
                  </a:txBody>
                  <a:tcPr marL="6350" marR="6350" marT="6350" marB="6350" anchor="ctr">
                    <a:lnL>
                      <a:noFill/>
                    </a:lnL>
                    <a:lnR>
                      <a:noFill/>
                    </a:lnR>
                    <a:lnT>
                      <a:noFill/>
                    </a:lnT>
                    <a:lnB>
                      <a:noFill/>
                    </a:lnB>
                  </a:tcPr>
                </a:tc>
                <a:extLst>
                  <a:ext uri="{0D108BD9-81ED-4DB2-BD59-A6C34878D82A}">
                    <a16:rowId xmlns:a16="http://schemas.microsoft.com/office/drawing/2014/main" val="2937013869"/>
                  </a:ext>
                </a:extLst>
              </a:tr>
              <a:tr h="866331">
                <a:tc>
                  <a:txBody>
                    <a:bodyPr/>
                    <a:lstStyle/>
                    <a:p>
                      <a:r>
                        <a:rPr lang="es-ES" sz="1900"/>
                        <a:t>max_file_uploads</a:t>
                      </a:r>
                    </a:p>
                  </a:txBody>
                  <a:tcPr marL="6350" marR="6350" marT="6350" marB="6350" anchor="ctr">
                    <a:lnL>
                      <a:noFill/>
                    </a:lnL>
                    <a:lnR>
                      <a:noFill/>
                    </a:lnR>
                    <a:lnT>
                      <a:noFill/>
                    </a:lnT>
                    <a:lnB>
                      <a:noFill/>
                    </a:lnB>
                  </a:tcPr>
                </a:tc>
                <a:tc>
                  <a:txBody>
                    <a:bodyPr/>
                    <a:lstStyle/>
                    <a:p>
                      <a:r>
                        <a:rPr lang="es-ES" sz="1900"/>
                        <a:t>20</a:t>
                      </a:r>
                    </a:p>
                  </a:txBody>
                  <a:tcPr marL="6350" marR="6350" marT="6350" marB="6350" anchor="ctr">
                    <a:lnL>
                      <a:noFill/>
                    </a:lnL>
                    <a:lnR>
                      <a:noFill/>
                    </a:lnR>
                    <a:lnT>
                      <a:noFill/>
                    </a:lnT>
                    <a:lnB>
                      <a:noFill/>
                    </a:lnB>
                  </a:tcPr>
                </a:tc>
                <a:tc>
                  <a:txBody>
                    <a:bodyPr/>
                    <a:lstStyle/>
                    <a:p>
                      <a:r>
                        <a:rPr lang="es-ES" sz="1900"/>
                        <a:t>Número máximo de ficheros que se pueden subir de forma simultánea.</a:t>
                      </a:r>
                    </a:p>
                  </a:txBody>
                  <a:tcPr marL="6350" marR="6350" marT="6350" marB="6350" anchor="ctr">
                    <a:lnL>
                      <a:noFill/>
                    </a:lnL>
                    <a:lnR>
                      <a:noFill/>
                    </a:lnR>
                    <a:lnT>
                      <a:noFill/>
                    </a:lnT>
                    <a:lnB>
                      <a:noFill/>
                    </a:lnB>
                  </a:tcPr>
                </a:tc>
                <a:extLst>
                  <a:ext uri="{0D108BD9-81ED-4DB2-BD59-A6C34878D82A}">
                    <a16:rowId xmlns:a16="http://schemas.microsoft.com/office/drawing/2014/main" val="2722147038"/>
                  </a:ext>
                </a:extLst>
              </a:tr>
              <a:tr h="581787">
                <a:tc>
                  <a:txBody>
                    <a:bodyPr/>
                    <a:lstStyle/>
                    <a:p>
                      <a:r>
                        <a:rPr lang="es-ES" sz="1900"/>
                        <a:t>upload_max_filesize</a:t>
                      </a:r>
                    </a:p>
                  </a:txBody>
                  <a:tcPr marL="6350" marR="6350" marT="6350" marB="6350" anchor="ctr">
                    <a:lnL>
                      <a:noFill/>
                    </a:lnL>
                    <a:lnR>
                      <a:noFill/>
                    </a:lnR>
                    <a:lnT>
                      <a:noFill/>
                    </a:lnT>
                    <a:lnB>
                      <a:noFill/>
                    </a:lnB>
                  </a:tcPr>
                </a:tc>
                <a:tc>
                  <a:txBody>
                    <a:bodyPr/>
                    <a:lstStyle/>
                    <a:p>
                      <a:r>
                        <a:rPr lang="es-ES" sz="1900"/>
                        <a:t>2M</a:t>
                      </a:r>
                    </a:p>
                  </a:txBody>
                  <a:tcPr marL="6350" marR="6350" marT="6350" marB="6350" anchor="ctr">
                    <a:lnL>
                      <a:noFill/>
                    </a:lnL>
                    <a:lnR>
                      <a:noFill/>
                    </a:lnR>
                    <a:lnT>
                      <a:noFill/>
                    </a:lnT>
                    <a:lnB>
                      <a:noFill/>
                    </a:lnB>
                  </a:tcPr>
                </a:tc>
                <a:tc>
                  <a:txBody>
                    <a:bodyPr/>
                    <a:lstStyle/>
                    <a:p>
                      <a:r>
                        <a:rPr lang="es-ES" sz="1900"/>
                        <a:t>Tamaño máximo de cada fichero subido.</a:t>
                      </a:r>
                    </a:p>
                  </a:txBody>
                  <a:tcPr marL="6350" marR="6350" marT="6350" marB="6350" anchor="ctr">
                    <a:lnL>
                      <a:noFill/>
                    </a:lnL>
                    <a:lnR>
                      <a:noFill/>
                    </a:lnR>
                    <a:lnT>
                      <a:noFill/>
                    </a:lnT>
                    <a:lnB>
                      <a:noFill/>
                    </a:lnB>
                  </a:tcPr>
                </a:tc>
                <a:extLst>
                  <a:ext uri="{0D108BD9-81ED-4DB2-BD59-A6C34878D82A}">
                    <a16:rowId xmlns:a16="http://schemas.microsoft.com/office/drawing/2014/main" val="3438126603"/>
                  </a:ext>
                </a:extLst>
              </a:tr>
              <a:tr h="866331">
                <a:tc>
                  <a:txBody>
                    <a:bodyPr/>
                    <a:lstStyle/>
                    <a:p>
                      <a:r>
                        <a:rPr lang="es-ES" sz="1900"/>
                        <a:t>post_max_size</a:t>
                      </a:r>
                    </a:p>
                  </a:txBody>
                  <a:tcPr marL="6350" marR="6350" marT="6350" marB="6350" anchor="ctr">
                    <a:lnL>
                      <a:noFill/>
                    </a:lnL>
                    <a:lnR>
                      <a:noFill/>
                    </a:lnR>
                    <a:lnT>
                      <a:noFill/>
                    </a:lnT>
                    <a:lnB>
                      <a:noFill/>
                    </a:lnB>
                  </a:tcPr>
                </a:tc>
                <a:tc>
                  <a:txBody>
                    <a:bodyPr/>
                    <a:lstStyle/>
                    <a:p>
                      <a:r>
                        <a:rPr lang="es-ES" sz="1900"/>
                        <a:t>8M</a:t>
                      </a:r>
                    </a:p>
                  </a:txBody>
                  <a:tcPr marL="6350" marR="6350" marT="6350" marB="6350" anchor="ctr">
                    <a:lnL>
                      <a:noFill/>
                    </a:lnL>
                    <a:lnR>
                      <a:noFill/>
                    </a:lnR>
                    <a:lnT>
                      <a:noFill/>
                    </a:lnT>
                    <a:lnB>
                      <a:noFill/>
                    </a:lnB>
                  </a:tcPr>
                </a:tc>
                <a:tc>
                  <a:txBody>
                    <a:bodyPr/>
                    <a:lstStyle/>
                    <a:p>
                      <a:r>
                        <a:rPr lang="es-ES" sz="1900"/>
                        <a:t>Tamaño máximo del conjunto de datos enviados mediante POST.</a:t>
                      </a:r>
                    </a:p>
                  </a:txBody>
                  <a:tcPr marL="6350" marR="6350" marT="6350" marB="6350" anchor="ctr">
                    <a:lnL>
                      <a:noFill/>
                    </a:lnL>
                    <a:lnR>
                      <a:noFill/>
                    </a:lnR>
                    <a:lnT>
                      <a:noFill/>
                    </a:lnT>
                    <a:lnB>
                      <a:noFill/>
                    </a:lnB>
                  </a:tcPr>
                </a:tc>
                <a:extLst>
                  <a:ext uri="{0D108BD9-81ED-4DB2-BD59-A6C34878D82A}">
                    <a16:rowId xmlns:a16="http://schemas.microsoft.com/office/drawing/2014/main" val="2587783762"/>
                  </a:ext>
                </a:extLst>
              </a:tr>
              <a:tr h="866331">
                <a:tc>
                  <a:txBody>
                    <a:bodyPr/>
                    <a:lstStyle/>
                    <a:p>
                      <a:r>
                        <a:rPr lang="es-ES" sz="1900"/>
                        <a:t>max_input_time</a:t>
                      </a:r>
                    </a:p>
                  </a:txBody>
                  <a:tcPr marL="6350" marR="6350" marT="6350" marB="6350" anchor="ctr">
                    <a:lnL>
                      <a:noFill/>
                    </a:lnL>
                    <a:lnR>
                      <a:noFill/>
                    </a:lnR>
                    <a:lnT>
                      <a:noFill/>
                    </a:lnT>
                    <a:lnB>
                      <a:noFill/>
                    </a:lnB>
                  </a:tcPr>
                </a:tc>
                <a:tc>
                  <a:txBody>
                    <a:bodyPr/>
                    <a:lstStyle/>
                    <a:p>
                      <a:r>
                        <a:rPr lang="es-ES" sz="1900"/>
                        <a:t>60</a:t>
                      </a:r>
                    </a:p>
                  </a:txBody>
                  <a:tcPr marL="6350" marR="6350" marT="6350" marB="6350" anchor="ctr">
                    <a:lnL>
                      <a:noFill/>
                    </a:lnL>
                    <a:lnR>
                      <a:noFill/>
                    </a:lnR>
                    <a:lnT>
                      <a:noFill/>
                    </a:lnT>
                    <a:lnB>
                      <a:noFill/>
                    </a:lnB>
                  </a:tcPr>
                </a:tc>
                <a:tc>
                  <a:txBody>
                    <a:bodyPr/>
                    <a:lstStyle/>
                    <a:p>
                      <a:r>
                        <a:rPr lang="es-ES" sz="1900" dirty="0"/>
                        <a:t>Tiempo máximo en segundos de envío de datos al servidor.</a:t>
                      </a:r>
                    </a:p>
                  </a:txBody>
                  <a:tcPr marL="6350" marR="6350" marT="6350" marB="6350" anchor="ctr">
                    <a:lnL>
                      <a:noFill/>
                    </a:lnL>
                    <a:lnR>
                      <a:noFill/>
                    </a:lnR>
                    <a:lnT>
                      <a:noFill/>
                    </a:lnT>
                    <a:lnB>
                      <a:noFill/>
                    </a:lnB>
                  </a:tcPr>
                </a:tc>
                <a:extLst>
                  <a:ext uri="{0D108BD9-81ED-4DB2-BD59-A6C34878D82A}">
                    <a16:rowId xmlns:a16="http://schemas.microsoft.com/office/drawing/2014/main" val="1229422033"/>
                  </a:ext>
                </a:extLst>
              </a:tr>
            </a:tbl>
          </a:graphicData>
        </a:graphic>
      </p:graphicFrame>
    </p:spTree>
    <p:extLst>
      <p:ext uri="{BB962C8B-B14F-4D97-AF65-F5344CB8AC3E}">
        <p14:creationId xmlns:p14="http://schemas.microsoft.com/office/powerpoint/2010/main" val="1380715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61CF54-6DCD-EE8F-8E17-4F3B3F8190B3}"/>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AF52F172-F4E1-E73B-DE1E-E60E7C97BBB3}"/>
              </a:ext>
            </a:extLst>
          </p:cNvPr>
          <p:cNvSpPr>
            <a:spLocks noGrp="1"/>
          </p:cNvSpPr>
          <p:nvPr>
            <p:ph type="body" idx="1"/>
          </p:nvPr>
        </p:nvSpPr>
        <p:spPr/>
        <p:txBody>
          <a:bodyPr/>
          <a:lstStyle/>
          <a:p>
            <a:r>
              <a:rPr lang="es-ES" dirty="0"/>
              <a:t>A menudo, cuando desarrollamos aplicaciones web, es necesaria la posibilidad de subir ficheros o </a:t>
            </a:r>
            <a:r>
              <a:rPr lang="es-ES" dirty="0" err="1"/>
              <a:t>imagenes</a:t>
            </a:r>
            <a:r>
              <a:rPr lang="es-ES" dirty="0"/>
              <a:t> al servidor.</a:t>
            </a:r>
          </a:p>
          <a:p>
            <a:endParaRPr lang="es-ES" dirty="0"/>
          </a:p>
          <a:p>
            <a:r>
              <a:rPr lang="es-ES" dirty="0"/>
              <a:t>La forma exacta de resolver el problema dependerá del lugar donde necesitemos autorizar este uso de la web, en la que siempre tendremos que tener en cuenta los posibles agujeros de seguridad que podemos crear. </a:t>
            </a:r>
          </a:p>
          <a:p>
            <a:endParaRPr lang="es-ES" dirty="0"/>
          </a:p>
          <a:p>
            <a:r>
              <a:rPr lang="es-ES" dirty="0"/>
              <a:t>No será lo mismo programar una subida de fotos </a:t>
            </a:r>
          </a:p>
        </p:txBody>
      </p:sp>
    </p:spTree>
    <p:extLst>
      <p:ext uri="{BB962C8B-B14F-4D97-AF65-F5344CB8AC3E}">
        <p14:creationId xmlns:p14="http://schemas.microsoft.com/office/powerpoint/2010/main" val="5353170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9D6CC7-B786-8C97-7CF8-7D33C21B8B99}"/>
              </a:ext>
            </a:extLst>
          </p:cNvPr>
          <p:cNvSpPr>
            <a:spLocks noGrp="1"/>
          </p:cNvSpPr>
          <p:nvPr>
            <p:ph type="title"/>
          </p:nvPr>
        </p:nvSpPr>
        <p:spPr/>
        <p:txBody>
          <a:bodyPr/>
          <a:lstStyle/>
          <a:p>
            <a:r>
              <a:rPr lang="es-ES" dirty="0"/>
              <a:t>Aspectos de seguridad</a:t>
            </a:r>
          </a:p>
        </p:txBody>
      </p:sp>
      <p:sp>
        <p:nvSpPr>
          <p:cNvPr id="3" name="Marcador de texto 2">
            <a:extLst>
              <a:ext uri="{FF2B5EF4-FFF2-40B4-BE49-F238E27FC236}">
                <a16:creationId xmlns:a16="http://schemas.microsoft.com/office/drawing/2014/main" id="{55B7F926-53B8-7932-3D3B-58CF63E5B922}"/>
              </a:ext>
            </a:extLst>
          </p:cNvPr>
          <p:cNvSpPr>
            <a:spLocks noGrp="1"/>
          </p:cNvSpPr>
          <p:nvPr>
            <p:ph type="body" idx="1"/>
          </p:nvPr>
        </p:nvSpPr>
        <p:spPr/>
        <p:txBody>
          <a:bodyPr/>
          <a:lstStyle/>
          <a:p>
            <a:r>
              <a:rPr lang="es-ES" dirty="0"/>
              <a:t>Debemos tener especial cuidado a la hora de gestionar los archivos que un usuario sube a nuestro servidor. Si permitimos que los usuarios suban cualquier tipo de archivo al servidor, podrían hacernos llegar archivos ejecutables con virus o códigos malintencionados.</a:t>
            </a:r>
          </a:p>
          <a:p>
            <a:endParaRPr lang="es-ES" dirty="0"/>
          </a:p>
          <a:p>
            <a:r>
              <a:rPr lang="es-ES" dirty="0"/>
              <a:t>Si necesitásemos guardar archivos de este tipo, siempre debemos hacerlo en una carpeta que no sea pública, ya que de lo contrario, el usuario podría lanzar la ejecución de cualquier programa.</a:t>
            </a:r>
          </a:p>
        </p:txBody>
      </p:sp>
      <p:sp>
        <p:nvSpPr>
          <p:cNvPr id="4" name="Marcador de número de diapositiva 3">
            <a:extLst>
              <a:ext uri="{FF2B5EF4-FFF2-40B4-BE49-F238E27FC236}">
                <a16:creationId xmlns:a16="http://schemas.microsoft.com/office/drawing/2014/main" id="{E123D7EB-2CBB-0AD8-854F-36B07A2C8D8E}"/>
              </a:ext>
            </a:extLst>
          </p:cNvPr>
          <p:cNvSpPr>
            <a:spLocks noGrp="1"/>
          </p:cNvSpPr>
          <p:nvPr>
            <p:ph type="sldNum" idx="10"/>
          </p:nvPr>
        </p:nvSpPr>
        <p:spPr/>
        <p:txBody>
          <a:bodyPr/>
          <a:lstStyle/>
          <a:p>
            <a:fld id="{00000000-1234-1234-1234-123412341234}" type="slidenum">
              <a:rPr lang="es-ES" smtClean="0"/>
              <a:pPr/>
              <a:t>40</a:t>
            </a:fld>
            <a:endParaRPr lang="es-ES" dirty="0"/>
          </a:p>
        </p:txBody>
      </p:sp>
    </p:spTree>
    <p:extLst>
      <p:ext uri="{BB962C8B-B14F-4D97-AF65-F5344CB8AC3E}">
        <p14:creationId xmlns:p14="http://schemas.microsoft.com/office/powerpoint/2010/main" val="176685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1FEF681B-9C0E-FCC4-DA0F-7277848D3B6C}"/>
              </a:ext>
            </a:extLst>
          </p:cNvPr>
          <p:cNvSpPr>
            <a:spLocks noGrp="1"/>
          </p:cNvSpPr>
          <p:nvPr>
            <p:ph type="body" idx="1"/>
          </p:nvPr>
        </p:nvSpPr>
        <p:spPr>
          <a:xfrm>
            <a:off x="301591" y="618668"/>
            <a:ext cx="11588817" cy="4736400"/>
          </a:xfrm>
        </p:spPr>
        <p:txBody>
          <a:bodyPr/>
          <a:lstStyle/>
          <a:p>
            <a:pPr marL="152396" indent="0">
              <a:buNone/>
            </a:pPr>
            <a:r>
              <a:rPr lang="es-ES" sz="2000" dirty="0"/>
              <a:t> Ataque clásico mediante envío de archivos</a:t>
            </a:r>
          </a:p>
          <a:p>
            <a:pPr marL="152396" indent="0">
              <a:buNone/>
            </a:pPr>
            <a:endParaRPr lang="es-ES" sz="2000" dirty="0"/>
          </a:p>
          <a:p>
            <a:pPr marL="152396" indent="0">
              <a:buNone/>
            </a:pPr>
            <a:r>
              <a:rPr lang="es-ES" sz="2000" dirty="0"/>
              <a:t>    Tenemos un formulario en nuestra web http://www.example.com/ con una subida de archivos.</a:t>
            </a:r>
          </a:p>
          <a:p>
            <a:pPr marL="152396" indent="0">
              <a:buNone/>
            </a:pPr>
            <a:r>
              <a:rPr lang="es-ES" sz="2000" dirty="0"/>
              <a:t>    Un usuario nos envía un archivo llamado </a:t>
            </a:r>
            <a:r>
              <a:rPr lang="es-ES" sz="2000" dirty="0" err="1"/>
              <a:t>hack.php</a:t>
            </a:r>
            <a:r>
              <a:rPr lang="es-ES" sz="2000" dirty="0"/>
              <a:t> y nosotros lo guardamos en la carpeta pública "archivos".</a:t>
            </a:r>
          </a:p>
          <a:p>
            <a:pPr marL="152396" indent="0">
              <a:buNone/>
            </a:pPr>
            <a:r>
              <a:rPr lang="es-ES" sz="2000" dirty="0"/>
              <a:t>    El usuario llama a la siguiente dirección http://www.example.com/archivos/hack.php y ejecuta todas las instrucciones de PHP contenidas en él.</a:t>
            </a:r>
          </a:p>
          <a:p>
            <a:pPr marL="152396" indent="0">
              <a:buNone/>
            </a:pPr>
            <a:r>
              <a:rPr lang="es-ES" sz="2000" dirty="0"/>
              <a:t>    El archivo PHP lee el contenido de todos nuestros archivos PHP y muestra el código por pantalla exponiendo la contraseña de nuestra base de datos.</a:t>
            </a:r>
          </a:p>
          <a:p>
            <a:pPr marL="152396" indent="0">
              <a:buNone/>
            </a:pPr>
            <a:r>
              <a:rPr lang="es-ES" sz="2000" dirty="0"/>
              <a:t>    El usuario puede acceder ahora a nuestra base de datos y recuperar o modificar toda la información que desee.</a:t>
            </a:r>
          </a:p>
          <a:p>
            <a:pPr marL="152396" indent="0">
              <a:buNone/>
            </a:pPr>
            <a:endParaRPr lang="es-ES" sz="2000" dirty="0"/>
          </a:p>
          <a:p>
            <a:pPr marL="152396" indent="0">
              <a:buNone/>
            </a:pPr>
            <a:r>
              <a:rPr lang="es-ES" sz="2000" dirty="0"/>
              <a:t>Al ejecutar un código PHP, el usuario puede realizar cualquier acción, pudiendo incluso borrar o modificar nuestro código fuente.</a:t>
            </a:r>
          </a:p>
          <a:p>
            <a:pPr marL="152396" indent="0">
              <a:buNone/>
            </a:pPr>
            <a:endParaRPr lang="es-ES" sz="2000" dirty="0"/>
          </a:p>
        </p:txBody>
      </p:sp>
      <p:sp>
        <p:nvSpPr>
          <p:cNvPr id="4" name="Marcador de número de diapositiva 3">
            <a:extLst>
              <a:ext uri="{FF2B5EF4-FFF2-40B4-BE49-F238E27FC236}">
                <a16:creationId xmlns:a16="http://schemas.microsoft.com/office/drawing/2014/main" id="{28FDC40C-1706-9BAD-756C-10CBDD7C3EF2}"/>
              </a:ext>
            </a:extLst>
          </p:cNvPr>
          <p:cNvSpPr>
            <a:spLocks noGrp="1"/>
          </p:cNvSpPr>
          <p:nvPr>
            <p:ph type="sldNum" idx="10"/>
          </p:nvPr>
        </p:nvSpPr>
        <p:spPr/>
        <p:txBody>
          <a:bodyPr/>
          <a:lstStyle/>
          <a:p>
            <a:fld id="{00000000-1234-1234-1234-123412341234}" type="slidenum">
              <a:rPr lang="es-ES" smtClean="0"/>
              <a:pPr/>
              <a:t>41</a:t>
            </a:fld>
            <a:endParaRPr lang="es-ES" dirty="0"/>
          </a:p>
        </p:txBody>
      </p:sp>
    </p:spTree>
    <p:extLst>
      <p:ext uri="{BB962C8B-B14F-4D97-AF65-F5344CB8AC3E}">
        <p14:creationId xmlns:p14="http://schemas.microsoft.com/office/powerpoint/2010/main" val="998062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046EB7-3FBA-60B6-12A8-FC9F6579337E}"/>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1FEF681B-9C0E-FCC4-DA0F-7277848D3B6C}"/>
              </a:ext>
            </a:extLst>
          </p:cNvPr>
          <p:cNvSpPr>
            <a:spLocks noGrp="1"/>
          </p:cNvSpPr>
          <p:nvPr>
            <p:ph type="body" idx="1"/>
          </p:nvPr>
        </p:nvSpPr>
        <p:spPr/>
        <p:txBody>
          <a:bodyPr/>
          <a:lstStyle/>
          <a:p>
            <a:r>
              <a:rPr lang="es-ES" dirty="0" err="1"/>
              <a:t>or</a:t>
            </a:r>
            <a:r>
              <a:rPr lang="es-ES" dirty="0"/>
              <a:t> lo tanto, las precauciones que siempre deberemos tomar a la hora de hacer una subida de archivos son:</a:t>
            </a:r>
          </a:p>
          <a:p>
            <a:r>
              <a:rPr lang="es-ES" dirty="0"/>
              <a:t>Validar todas las extensiones de los archivos subidos y permitir únicamente las que vayamos a tratar.</a:t>
            </a:r>
          </a:p>
          <a:p>
            <a:endParaRPr lang="es-ES" dirty="0"/>
          </a:p>
          <a:p>
            <a:r>
              <a:rPr lang="es-ES" dirty="0"/>
              <a:t>EJEMPLO: Si el usuario va a subir una imagen, solo permitiremos archivos con extensión .</a:t>
            </a:r>
            <a:r>
              <a:rPr lang="es-ES" dirty="0" err="1"/>
              <a:t>jpg</a:t>
            </a:r>
            <a:r>
              <a:rPr lang="es-ES" dirty="0"/>
              <a:t>, .</a:t>
            </a:r>
            <a:r>
              <a:rPr lang="es-ES" dirty="0" err="1"/>
              <a:t>jpeg</a:t>
            </a:r>
            <a:r>
              <a:rPr lang="es-ES" dirty="0"/>
              <a:t>, .gif o .png</a:t>
            </a:r>
          </a:p>
        </p:txBody>
      </p:sp>
      <p:sp>
        <p:nvSpPr>
          <p:cNvPr id="4" name="Marcador de número de diapositiva 3">
            <a:extLst>
              <a:ext uri="{FF2B5EF4-FFF2-40B4-BE49-F238E27FC236}">
                <a16:creationId xmlns:a16="http://schemas.microsoft.com/office/drawing/2014/main" id="{28FDC40C-1706-9BAD-756C-10CBDD7C3EF2}"/>
              </a:ext>
            </a:extLst>
          </p:cNvPr>
          <p:cNvSpPr>
            <a:spLocks noGrp="1"/>
          </p:cNvSpPr>
          <p:nvPr>
            <p:ph type="sldNum" idx="10"/>
          </p:nvPr>
        </p:nvSpPr>
        <p:spPr/>
        <p:txBody>
          <a:bodyPr/>
          <a:lstStyle/>
          <a:p>
            <a:fld id="{00000000-1234-1234-1234-123412341234}" type="slidenum">
              <a:rPr lang="es-ES" smtClean="0"/>
              <a:pPr/>
              <a:t>42</a:t>
            </a:fld>
            <a:endParaRPr lang="es-ES" dirty="0"/>
          </a:p>
        </p:txBody>
      </p:sp>
    </p:spTree>
    <p:extLst>
      <p:ext uri="{BB962C8B-B14F-4D97-AF65-F5344CB8AC3E}">
        <p14:creationId xmlns:p14="http://schemas.microsoft.com/office/powerpoint/2010/main" val="16002678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046EB7-3FBA-60B6-12A8-FC9F6579337E}"/>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1FEF681B-9C0E-FCC4-DA0F-7277848D3B6C}"/>
              </a:ext>
            </a:extLst>
          </p:cNvPr>
          <p:cNvSpPr>
            <a:spLocks noGrp="1"/>
          </p:cNvSpPr>
          <p:nvPr>
            <p:ph type="body" idx="1"/>
          </p:nvPr>
        </p:nvSpPr>
        <p:spPr/>
        <p:txBody>
          <a:bodyPr/>
          <a:lstStyle/>
          <a:p>
            <a:r>
              <a:rPr lang="es-ES" dirty="0"/>
              <a:t>Si vamos a alojar ficheros con todo tipo de extensiones, guardar los archivos en un directorio que no esté en la carpeta pública.</a:t>
            </a:r>
          </a:p>
          <a:p>
            <a:endParaRPr lang="es-ES" dirty="0"/>
          </a:p>
          <a:p>
            <a:r>
              <a:rPr lang="es-ES" dirty="0"/>
              <a:t>EJEMPLO: Creamos una carpeta al lado de la carpeta pública (carpeta </a:t>
            </a:r>
            <a:r>
              <a:rPr lang="es-ES" dirty="0" err="1"/>
              <a:t>htdocs</a:t>
            </a:r>
            <a:r>
              <a:rPr lang="es-ES" dirty="0"/>
              <a:t> en XAMPP) llamado archivos y referenciamos las rutas de </a:t>
            </a:r>
            <a:r>
              <a:rPr lang="es-ES" dirty="0" err="1"/>
              <a:t>move_uploaded_file</a:t>
            </a:r>
            <a:r>
              <a:rPr lang="es-ES"/>
              <a:t> a dicha carpeta.</a:t>
            </a:r>
          </a:p>
        </p:txBody>
      </p:sp>
      <p:sp>
        <p:nvSpPr>
          <p:cNvPr id="4" name="Marcador de número de diapositiva 3">
            <a:extLst>
              <a:ext uri="{FF2B5EF4-FFF2-40B4-BE49-F238E27FC236}">
                <a16:creationId xmlns:a16="http://schemas.microsoft.com/office/drawing/2014/main" id="{28FDC40C-1706-9BAD-756C-10CBDD7C3EF2}"/>
              </a:ext>
            </a:extLst>
          </p:cNvPr>
          <p:cNvSpPr>
            <a:spLocks noGrp="1"/>
          </p:cNvSpPr>
          <p:nvPr>
            <p:ph type="sldNum" idx="10"/>
          </p:nvPr>
        </p:nvSpPr>
        <p:spPr/>
        <p:txBody>
          <a:bodyPr/>
          <a:lstStyle/>
          <a:p>
            <a:fld id="{00000000-1234-1234-1234-123412341234}" type="slidenum">
              <a:rPr lang="es-ES" smtClean="0"/>
              <a:pPr/>
              <a:t>43</a:t>
            </a:fld>
            <a:endParaRPr lang="es-ES" dirty="0"/>
          </a:p>
        </p:txBody>
      </p:sp>
    </p:spTree>
    <p:extLst>
      <p:ext uri="{BB962C8B-B14F-4D97-AF65-F5344CB8AC3E}">
        <p14:creationId xmlns:p14="http://schemas.microsoft.com/office/powerpoint/2010/main" val="39970566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046EB7-3FBA-60B6-12A8-FC9F6579337E}"/>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1FEF681B-9C0E-FCC4-DA0F-7277848D3B6C}"/>
              </a:ext>
            </a:extLst>
          </p:cNvPr>
          <p:cNvSpPr>
            <a:spLocks noGrp="1"/>
          </p:cNvSpPr>
          <p:nvPr>
            <p:ph type="body" idx="1"/>
          </p:nvPr>
        </p:nvSpPr>
        <p:spPr/>
        <p:txBody>
          <a:bodyPr/>
          <a:lstStyle/>
          <a:p>
            <a:endParaRPr lang="es-ES"/>
          </a:p>
        </p:txBody>
      </p:sp>
      <p:sp>
        <p:nvSpPr>
          <p:cNvPr id="4" name="Marcador de número de diapositiva 3">
            <a:extLst>
              <a:ext uri="{FF2B5EF4-FFF2-40B4-BE49-F238E27FC236}">
                <a16:creationId xmlns:a16="http://schemas.microsoft.com/office/drawing/2014/main" id="{28FDC40C-1706-9BAD-756C-10CBDD7C3EF2}"/>
              </a:ext>
            </a:extLst>
          </p:cNvPr>
          <p:cNvSpPr>
            <a:spLocks noGrp="1"/>
          </p:cNvSpPr>
          <p:nvPr>
            <p:ph type="sldNum" idx="10"/>
          </p:nvPr>
        </p:nvSpPr>
        <p:spPr/>
        <p:txBody>
          <a:bodyPr/>
          <a:lstStyle/>
          <a:p>
            <a:fld id="{00000000-1234-1234-1234-123412341234}" type="slidenum">
              <a:rPr lang="es-ES" smtClean="0"/>
              <a:pPr/>
              <a:t>44</a:t>
            </a:fld>
            <a:endParaRPr lang="es-ES" dirty="0"/>
          </a:p>
        </p:txBody>
      </p:sp>
    </p:spTree>
    <p:extLst>
      <p:ext uri="{BB962C8B-B14F-4D97-AF65-F5344CB8AC3E}">
        <p14:creationId xmlns:p14="http://schemas.microsoft.com/office/powerpoint/2010/main" val="31053209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046EB7-3FBA-60B6-12A8-FC9F6579337E}"/>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1FEF681B-9C0E-FCC4-DA0F-7277848D3B6C}"/>
              </a:ext>
            </a:extLst>
          </p:cNvPr>
          <p:cNvSpPr>
            <a:spLocks noGrp="1"/>
          </p:cNvSpPr>
          <p:nvPr>
            <p:ph type="body" idx="1"/>
          </p:nvPr>
        </p:nvSpPr>
        <p:spPr/>
        <p:txBody>
          <a:bodyPr/>
          <a:lstStyle/>
          <a:p>
            <a:endParaRPr lang="es-ES"/>
          </a:p>
        </p:txBody>
      </p:sp>
      <p:sp>
        <p:nvSpPr>
          <p:cNvPr id="4" name="Marcador de número de diapositiva 3">
            <a:extLst>
              <a:ext uri="{FF2B5EF4-FFF2-40B4-BE49-F238E27FC236}">
                <a16:creationId xmlns:a16="http://schemas.microsoft.com/office/drawing/2014/main" id="{28FDC40C-1706-9BAD-756C-10CBDD7C3EF2}"/>
              </a:ext>
            </a:extLst>
          </p:cNvPr>
          <p:cNvSpPr>
            <a:spLocks noGrp="1"/>
          </p:cNvSpPr>
          <p:nvPr>
            <p:ph type="sldNum" idx="10"/>
          </p:nvPr>
        </p:nvSpPr>
        <p:spPr/>
        <p:txBody>
          <a:bodyPr/>
          <a:lstStyle/>
          <a:p>
            <a:fld id="{00000000-1234-1234-1234-123412341234}" type="slidenum">
              <a:rPr lang="es-ES" smtClean="0"/>
              <a:pPr/>
              <a:t>45</a:t>
            </a:fld>
            <a:endParaRPr lang="es-ES" dirty="0"/>
          </a:p>
        </p:txBody>
      </p:sp>
    </p:spTree>
    <p:extLst>
      <p:ext uri="{BB962C8B-B14F-4D97-AF65-F5344CB8AC3E}">
        <p14:creationId xmlns:p14="http://schemas.microsoft.com/office/powerpoint/2010/main" val="1981998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pPr defTabSz="1219170">
              <a:buClr>
                <a:srgbClr val="000000"/>
              </a:buClr>
            </a:pPr>
            <a:fld id="{00000000-1234-1234-1234-123412341234}" type="slidenum">
              <a:rPr lang="es-ES" sz="1867" kern="0">
                <a:solidFill>
                  <a:srgbClr val="DEE2E6">
                    <a:lumMod val="50000"/>
                  </a:srgbClr>
                </a:solidFill>
                <a:latin typeface="Arial"/>
                <a:cs typeface="Arial"/>
                <a:sym typeface="Arial"/>
              </a:rPr>
              <a:pPr defTabSz="1219170">
                <a:buClr>
                  <a:srgbClr val="000000"/>
                </a:buClr>
              </a:pPr>
              <a:t>5</a:t>
            </a:fld>
            <a:endParaRPr lang="es-ES" sz="1867" kern="0" dirty="0">
              <a:solidFill>
                <a:srgbClr val="DEE2E6">
                  <a:lumMod val="50000"/>
                </a:srgbClr>
              </a:solidFill>
              <a:latin typeface="Arial"/>
              <a:cs typeface="Arial"/>
              <a:sym typeface="Arial"/>
            </a:endParaRPr>
          </a:p>
        </p:txBody>
      </p:sp>
      <p:sp>
        <p:nvSpPr>
          <p:cNvPr id="8" name="CuadroTexto 7">
            <a:extLst>
              <a:ext uri="{FF2B5EF4-FFF2-40B4-BE49-F238E27FC236}">
                <a16:creationId xmlns:a16="http://schemas.microsoft.com/office/drawing/2014/main" id="{570B719E-4B51-1540-68A0-19C845F10964}"/>
              </a:ext>
            </a:extLst>
          </p:cNvPr>
          <p:cNvSpPr txBox="1"/>
          <p:nvPr/>
        </p:nvSpPr>
        <p:spPr>
          <a:xfrm>
            <a:off x="143339" y="452670"/>
            <a:ext cx="11905323" cy="523220"/>
          </a:xfrm>
          <a:prstGeom prst="rect">
            <a:avLst/>
          </a:prstGeom>
          <a:noFill/>
        </p:spPr>
        <p:txBody>
          <a:bodyPr wrap="square">
            <a:spAutoFit/>
          </a:bodyPr>
          <a:lstStyle/>
          <a:p>
            <a:pPr defTabSz="1219170">
              <a:buClr>
                <a:srgbClr val="000000"/>
              </a:buClr>
            </a:pPr>
            <a:r>
              <a:rPr lang="es-ES" sz="2800" kern="0" dirty="0">
                <a:solidFill>
                  <a:srgbClr val="677480"/>
                </a:solidFill>
                <a:latin typeface="Calibri" panose="020F0502020204030204" pitchFamily="34" charset="0"/>
                <a:ea typeface="Lato"/>
                <a:cs typeface="Calibri" panose="020F0502020204030204" pitchFamily="34" charset="0"/>
                <a:sym typeface="Arial"/>
              </a:rPr>
              <a:t>Bases para subir ficheros en una web</a:t>
            </a:r>
          </a:p>
        </p:txBody>
      </p:sp>
      <p:sp>
        <p:nvSpPr>
          <p:cNvPr id="2" name="Marcador de texto 2">
            <a:extLst>
              <a:ext uri="{FF2B5EF4-FFF2-40B4-BE49-F238E27FC236}">
                <a16:creationId xmlns:a16="http://schemas.microsoft.com/office/drawing/2014/main" id="{63EA5CE7-E8C0-6914-8B5A-DCFD695749BF}"/>
              </a:ext>
            </a:extLst>
          </p:cNvPr>
          <p:cNvSpPr>
            <a:spLocks noGrp="1"/>
          </p:cNvSpPr>
          <p:nvPr>
            <p:ph type="body" idx="1"/>
          </p:nvPr>
        </p:nvSpPr>
        <p:spPr>
          <a:xfrm>
            <a:off x="413887" y="1297095"/>
            <a:ext cx="10058400" cy="4023360"/>
          </a:xfrm>
        </p:spPr>
        <p:txBody>
          <a:bodyPr/>
          <a:lstStyle/>
          <a:p>
            <a:r>
              <a:rPr lang="es-ES" sz="1800" dirty="0"/>
              <a:t>Para habilitar la subida de los ficheros en nuestra web deberemos de conocer el lenguaje de marcas HTML y el lenguaje de programación web PHP. Por la parte de HTML vamos a necesitar un formulario HTML, y en </a:t>
            </a:r>
            <a:r>
              <a:rPr lang="es-ES" sz="1800" dirty="0" err="1"/>
              <a:t>php</a:t>
            </a:r>
            <a:r>
              <a:rPr lang="es-ES" sz="1800" dirty="0"/>
              <a:t> necesitaremos conocer el uso de funciones y conocimientos básicos de rutas de ficheros.</a:t>
            </a:r>
          </a:p>
          <a:p>
            <a:endParaRPr lang="es-ES" sz="1800" dirty="0"/>
          </a:p>
          <a:p>
            <a:r>
              <a:rPr lang="es-ES" sz="1800" dirty="0"/>
              <a:t>    Nuestro código HTML (el formulario) se encargará de mostrar las opciones correspondientes en el navegador del usuario para que vea un explorador de ficheros de su equipo (pc o móvil) y la opción de adjuntar su selección.</a:t>
            </a:r>
          </a:p>
          <a:p>
            <a:endParaRPr lang="es-ES" sz="1800" dirty="0"/>
          </a:p>
          <a:p>
            <a:r>
              <a:rPr lang="es-ES" sz="1800" dirty="0"/>
              <a:t>    En la programación del lado del servidor, mediante </a:t>
            </a:r>
            <a:r>
              <a:rPr lang="es-ES" sz="1800" dirty="0" err="1"/>
              <a:t>php</a:t>
            </a:r>
            <a:r>
              <a:rPr lang="es-ES" sz="1800" dirty="0"/>
              <a:t>, comprobaremos que tipo de fichero nos han subido, su tamaño, y en caso que creamos correcto, lo guardaremos en una carpeta para evitar que se pierda como un archivo temporal. </a:t>
            </a:r>
          </a:p>
        </p:txBody>
      </p:sp>
    </p:spTree>
    <p:extLst>
      <p:ext uri="{BB962C8B-B14F-4D97-AF65-F5344CB8AC3E}">
        <p14:creationId xmlns:p14="http://schemas.microsoft.com/office/powerpoint/2010/main" val="1198494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6CAEB0-B0D7-CDAF-395D-BFC5116E8469}"/>
              </a:ext>
            </a:extLst>
          </p:cNvPr>
          <p:cNvSpPr>
            <a:spLocks noGrp="1"/>
          </p:cNvSpPr>
          <p:nvPr>
            <p:ph type="title"/>
          </p:nvPr>
        </p:nvSpPr>
        <p:spPr/>
        <p:txBody>
          <a:bodyPr/>
          <a:lstStyle/>
          <a:p>
            <a:r>
              <a:rPr lang="es-ES" dirty="0"/>
              <a:t>Pasos para poder subir </a:t>
            </a:r>
            <a:r>
              <a:rPr lang="es-ES" dirty="0" err="1"/>
              <a:t>imagenes</a:t>
            </a:r>
            <a:r>
              <a:rPr lang="es-ES" dirty="0"/>
              <a:t> con </a:t>
            </a:r>
            <a:r>
              <a:rPr lang="es-ES" dirty="0" err="1"/>
              <a:t>html</a:t>
            </a:r>
            <a:endParaRPr lang="es-ES" dirty="0"/>
          </a:p>
        </p:txBody>
      </p:sp>
      <p:sp>
        <p:nvSpPr>
          <p:cNvPr id="3" name="Marcador de texto 2">
            <a:extLst>
              <a:ext uri="{FF2B5EF4-FFF2-40B4-BE49-F238E27FC236}">
                <a16:creationId xmlns:a16="http://schemas.microsoft.com/office/drawing/2014/main" id="{E6FD4746-53F0-49FA-3C4F-FD0D9BAFA6EA}"/>
              </a:ext>
            </a:extLst>
          </p:cNvPr>
          <p:cNvSpPr>
            <a:spLocks noGrp="1"/>
          </p:cNvSpPr>
          <p:nvPr>
            <p:ph type="body" idx="1"/>
          </p:nvPr>
        </p:nvSpPr>
        <p:spPr>
          <a:xfrm>
            <a:off x="1191599" y="1831451"/>
            <a:ext cx="10108459" cy="4736400"/>
          </a:xfrm>
        </p:spPr>
        <p:txBody>
          <a:bodyPr/>
          <a:lstStyle/>
          <a:p>
            <a:pPr marL="152396" indent="0">
              <a:buNone/>
            </a:pPr>
            <a:endParaRPr lang="es-ES" dirty="0"/>
          </a:p>
          <a:p>
            <a:pPr marL="152396" indent="0">
              <a:buNone/>
            </a:pPr>
            <a:r>
              <a:rPr lang="es-ES" dirty="0"/>
              <a:t>Para permitir que los usuarios suban </a:t>
            </a:r>
            <a:r>
              <a:rPr lang="es-ES" dirty="0" err="1"/>
              <a:t>imagenes</a:t>
            </a:r>
            <a:r>
              <a:rPr lang="es-ES" dirty="0"/>
              <a:t> o ficheros mediante HTML vamos a utilizar:</a:t>
            </a:r>
          </a:p>
          <a:p>
            <a:pPr marL="152396" indent="0">
              <a:buNone/>
            </a:pPr>
            <a:endParaRPr lang="es-ES" dirty="0"/>
          </a:p>
          <a:p>
            <a:pPr marL="152396" indent="0">
              <a:buNone/>
            </a:pPr>
            <a:r>
              <a:rPr lang="es-ES" dirty="0"/>
              <a:t>    Un formulario HTML configurado apropiadamente.</a:t>
            </a:r>
          </a:p>
          <a:p>
            <a:pPr marL="152396" indent="0">
              <a:buNone/>
            </a:pPr>
            <a:r>
              <a:rPr lang="es-ES" dirty="0"/>
              <a:t>    Un INPUT HTML específico para adjuntar ficheros en </a:t>
            </a:r>
            <a:r>
              <a:rPr lang="es-ES" dirty="0" err="1"/>
              <a:t>html</a:t>
            </a:r>
            <a:r>
              <a:rPr lang="es-ES" dirty="0"/>
              <a:t>.</a:t>
            </a:r>
          </a:p>
          <a:p>
            <a:pPr marL="152396" indent="0">
              <a:buNone/>
            </a:pPr>
            <a:r>
              <a:rPr lang="es-ES" dirty="0"/>
              <a:t>    Un botón </a:t>
            </a:r>
            <a:r>
              <a:rPr lang="es-ES" dirty="0" err="1"/>
              <a:t>submit</a:t>
            </a:r>
            <a:r>
              <a:rPr lang="es-ES" dirty="0"/>
              <a:t> que nos permita confirmar el envío del formulario.</a:t>
            </a:r>
          </a:p>
        </p:txBody>
      </p:sp>
      <p:sp>
        <p:nvSpPr>
          <p:cNvPr id="4" name="Marcador de número de diapositiva 3">
            <a:extLst>
              <a:ext uri="{FF2B5EF4-FFF2-40B4-BE49-F238E27FC236}">
                <a16:creationId xmlns:a16="http://schemas.microsoft.com/office/drawing/2014/main" id="{E4A687BC-A7A8-10FC-5EFA-B5FE5AAE08CE}"/>
              </a:ext>
            </a:extLst>
          </p:cNvPr>
          <p:cNvSpPr>
            <a:spLocks noGrp="1"/>
          </p:cNvSpPr>
          <p:nvPr>
            <p:ph type="sldNum" idx="10"/>
          </p:nvPr>
        </p:nvSpPr>
        <p:spPr/>
        <p:txBody>
          <a:bodyPr/>
          <a:lstStyle/>
          <a:p>
            <a:fld id="{00000000-1234-1234-1234-123412341234}" type="slidenum">
              <a:rPr lang="es-ES" smtClean="0"/>
              <a:pPr/>
              <a:t>6</a:t>
            </a:fld>
            <a:endParaRPr lang="es-ES" dirty="0"/>
          </a:p>
        </p:txBody>
      </p:sp>
    </p:spTree>
    <p:extLst>
      <p:ext uri="{BB962C8B-B14F-4D97-AF65-F5344CB8AC3E}">
        <p14:creationId xmlns:p14="http://schemas.microsoft.com/office/powerpoint/2010/main" val="791739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FA8066-3423-3DDD-95C5-B3178CDFF764}"/>
              </a:ext>
            </a:extLst>
          </p:cNvPr>
          <p:cNvSpPr>
            <a:spLocks noGrp="1"/>
          </p:cNvSpPr>
          <p:nvPr>
            <p:ph type="title"/>
          </p:nvPr>
        </p:nvSpPr>
        <p:spPr/>
        <p:txBody>
          <a:bodyPr/>
          <a:lstStyle/>
          <a:p>
            <a:r>
              <a:rPr lang="es-ES" dirty="0"/>
              <a:t>El formulario </a:t>
            </a:r>
            <a:r>
              <a:rPr lang="es-ES" dirty="0" err="1"/>
              <a:t>html</a:t>
            </a:r>
            <a:r>
              <a:rPr lang="es-ES" dirty="0"/>
              <a:t> para subida de ficheros</a:t>
            </a:r>
            <a:br>
              <a:rPr lang="es-ES" dirty="0"/>
            </a:br>
            <a:endParaRPr lang="es-ES" dirty="0"/>
          </a:p>
        </p:txBody>
      </p:sp>
      <p:sp>
        <p:nvSpPr>
          <p:cNvPr id="3" name="Marcador de texto 2">
            <a:extLst>
              <a:ext uri="{FF2B5EF4-FFF2-40B4-BE49-F238E27FC236}">
                <a16:creationId xmlns:a16="http://schemas.microsoft.com/office/drawing/2014/main" id="{B30CE98B-3AFB-EDA1-8C19-3546D6918792}"/>
              </a:ext>
            </a:extLst>
          </p:cNvPr>
          <p:cNvSpPr>
            <a:spLocks noGrp="1"/>
          </p:cNvSpPr>
          <p:nvPr>
            <p:ph type="body" idx="1"/>
          </p:nvPr>
        </p:nvSpPr>
        <p:spPr>
          <a:xfrm>
            <a:off x="298657" y="1060800"/>
            <a:ext cx="11020927" cy="4736400"/>
          </a:xfrm>
        </p:spPr>
        <p:txBody>
          <a:bodyPr/>
          <a:lstStyle/>
          <a:p>
            <a:r>
              <a:rPr lang="es-ES" sz="1800" dirty="0"/>
              <a:t>Los formularios, configurados de forma adecuada, permitirán adjuntar un fichero/imagen o varios y, encriptados, enviarlos al servidor mediante protocolo http. El resultado será un formulario para subir </a:t>
            </a:r>
            <a:r>
              <a:rPr lang="es-ES" sz="1800" dirty="0" err="1"/>
              <a:t>imagenes</a:t>
            </a:r>
            <a:r>
              <a:rPr lang="es-ES" sz="1800" dirty="0"/>
              <a:t> </a:t>
            </a:r>
            <a:r>
              <a:rPr lang="es-ES" sz="1800" dirty="0" err="1"/>
              <a:t>php</a:t>
            </a:r>
            <a:r>
              <a:rPr lang="es-ES" sz="1800" dirty="0"/>
              <a:t>.</a:t>
            </a:r>
          </a:p>
          <a:p>
            <a:endParaRPr lang="es-ES" sz="1800" dirty="0"/>
          </a:p>
          <a:p>
            <a:r>
              <a:rPr lang="es-ES" sz="1800" dirty="0"/>
              <a:t>Son dos atributos del formulario los que darán acceso a la posibilidad de subir ficheros:</a:t>
            </a:r>
          </a:p>
          <a:p>
            <a:endParaRPr lang="es-ES" sz="1800" dirty="0"/>
          </a:p>
          <a:p>
            <a:r>
              <a:rPr lang="es-ES" sz="1800" dirty="0"/>
              <a:t>    El atributo </a:t>
            </a:r>
            <a:r>
              <a:rPr lang="es-ES" sz="1800" dirty="0" err="1"/>
              <a:t>method</a:t>
            </a:r>
            <a:r>
              <a:rPr lang="es-ES" sz="1800" dirty="0"/>
              <a:t> que indica la forma de envío de los datos al servidor (GET o POST).</a:t>
            </a:r>
          </a:p>
          <a:p>
            <a:r>
              <a:rPr lang="es-ES" sz="1800" dirty="0"/>
              <a:t>    El atributo </a:t>
            </a:r>
            <a:r>
              <a:rPr lang="es-ES" sz="1800" dirty="0" err="1"/>
              <a:t>enctype</a:t>
            </a:r>
            <a:r>
              <a:rPr lang="es-ES" sz="1800" dirty="0"/>
              <a:t>. El tipo de encriptación de la información. Por defecto x-www-</a:t>
            </a:r>
            <a:r>
              <a:rPr lang="es-ES" sz="1800" dirty="0" err="1"/>
              <a:t>urlencoded</a:t>
            </a:r>
            <a:r>
              <a:rPr lang="es-ES" sz="1800" dirty="0"/>
              <a:t>.</a:t>
            </a:r>
          </a:p>
          <a:p>
            <a:endParaRPr lang="es-ES" sz="1800" dirty="0"/>
          </a:p>
          <a:p>
            <a:r>
              <a:rPr lang="es-ES" sz="1800" dirty="0"/>
              <a:t>La etiqueta de nuestro formulario quedaría así:</a:t>
            </a:r>
          </a:p>
          <a:p>
            <a:endParaRPr lang="es-ES" sz="1800" dirty="0"/>
          </a:p>
          <a:p>
            <a:endParaRPr lang="es-ES" sz="1800" dirty="0"/>
          </a:p>
          <a:p>
            <a:r>
              <a:rPr lang="es-ES" sz="1800" dirty="0"/>
              <a:t>    &lt;</a:t>
            </a:r>
            <a:r>
              <a:rPr lang="es-ES" sz="1800" dirty="0" err="1"/>
              <a:t>form</a:t>
            </a:r>
            <a:r>
              <a:rPr lang="es-ES" sz="1800" dirty="0"/>
              <a:t> </a:t>
            </a:r>
            <a:r>
              <a:rPr lang="es-ES" sz="1800" dirty="0" err="1"/>
              <a:t>name</a:t>
            </a:r>
            <a:r>
              <a:rPr lang="es-ES" sz="1800" dirty="0"/>
              <a:t>="subida-</a:t>
            </a:r>
            <a:r>
              <a:rPr lang="es-ES" sz="1800" dirty="0" err="1"/>
              <a:t>imagenes</a:t>
            </a:r>
            <a:r>
              <a:rPr lang="es-ES" sz="1800" dirty="0"/>
              <a:t>" </a:t>
            </a:r>
            <a:r>
              <a:rPr lang="es-ES" sz="1800" dirty="0" err="1"/>
              <a:t>type</a:t>
            </a:r>
            <a:r>
              <a:rPr lang="es-ES" sz="1800" dirty="0"/>
              <a:t>="POST" </a:t>
            </a:r>
            <a:r>
              <a:rPr lang="es-ES" sz="1800" dirty="0" err="1"/>
              <a:t>enctype</a:t>
            </a:r>
            <a:r>
              <a:rPr lang="es-ES" sz="1800" dirty="0"/>
              <a:t>="</a:t>
            </a:r>
            <a:r>
              <a:rPr lang="es-ES" sz="1800" dirty="0" err="1"/>
              <a:t>multipart</a:t>
            </a:r>
            <a:r>
              <a:rPr lang="es-ES" sz="1800" dirty="0"/>
              <a:t>/</a:t>
            </a:r>
            <a:r>
              <a:rPr lang="es-ES" sz="1800" dirty="0" err="1"/>
              <a:t>formdata</a:t>
            </a:r>
            <a:r>
              <a:rPr lang="es-ES" sz="1800" dirty="0"/>
              <a:t>" &gt;</a:t>
            </a:r>
          </a:p>
          <a:p>
            <a:endParaRPr lang="es-ES" sz="1800" dirty="0"/>
          </a:p>
          <a:p>
            <a:endParaRPr lang="es-ES" sz="1800" dirty="0"/>
          </a:p>
          <a:p>
            <a:endParaRPr lang="es-ES" sz="1800" dirty="0"/>
          </a:p>
        </p:txBody>
      </p:sp>
      <p:sp>
        <p:nvSpPr>
          <p:cNvPr id="4" name="Marcador de número de diapositiva 3">
            <a:extLst>
              <a:ext uri="{FF2B5EF4-FFF2-40B4-BE49-F238E27FC236}">
                <a16:creationId xmlns:a16="http://schemas.microsoft.com/office/drawing/2014/main" id="{FE8C1C68-1C26-A674-DA5B-5B765D416F17}"/>
              </a:ext>
            </a:extLst>
          </p:cNvPr>
          <p:cNvSpPr>
            <a:spLocks noGrp="1"/>
          </p:cNvSpPr>
          <p:nvPr>
            <p:ph type="sldNum" idx="10"/>
          </p:nvPr>
        </p:nvSpPr>
        <p:spPr/>
        <p:txBody>
          <a:bodyPr/>
          <a:lstStyle/>
          <a:p>
            <a:fld id="{00000000-1234-1234-1234-123412341234}" type="slidenum">
              <a:rPr lang="es-ES" smtClean="0"/>
              <a:pPr/>
              <a:t>7</a:t>
            </a:fld>
            <a:endParaRPr lang="es-ES" dirty="0"/>
          </a:p>
        </p:txBody>
      </p:sp>
    </p:spTree>
    <p:extLst>
      <p:ext uri="{BB962C8B-B14F-4D97-AF65-F5344CB8AC3E}">
        <p14:creationId xmlns:p14="http://schemas.microsoft.com/office/powerpoint/2010/main" val="1029954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335360" y="1262160"/>
            <a:ext cx="11521280" cy="4736400"/>
          </a:xfrm>
        </p:spPr>
        <p:txBody>
          <a:bodyPr/>
          <a:lstStyle/>
          <a:p>
            <a:pPr marL="152396" indent="0">
              <a:buNone/>
            </a:pPr>
            <a:endParaRPr lang="es-ES" sz="2133" dirty="0">
              <a:solidFill>
                <a:schemeClr val="tx1">
                  <a:lumMod val="75000"/>
                </a:schemeClr>
              </a:solidFill>
              <a:latin typeface="Calibri" panose="020F0502020204030204" pitchFamily="34" charset="0"/>
              <a:cs typeface="Calibri" panose="020F0502020204030204" pitchFamily="34" charset="0"/>
            </a:endParaRPr>
          </a:p>
          <a:p>
            <a:pPr marL="152396" indent="0">
              <a:buNone/>
            </a:pPr>
            <a:r>
              <a:rPr lang="es-ES" sz="2133" dirty="0">
                <a:solidFill>
                  <a:schemeClr val="tx1">
                    <a:lumMod val="75000"/>
                  </a:schemeClr>
                </a:solidFill>
                <a:latin typeface="Calibri" panose="020F0502020204030204" pitchFamily="34" charset="0"/>
                <a:cs typeface="Calibri" panose="020F0502020204030204" pitchFamily="34" charset="0"/>
              </a:rPr>
              <a:t>Ahora que nuestra etiqueta de formulario está lista, vamos a introducir la etiqueta de formulario especial para ficheros, un input muy similar a los demás:</a:t>
            </a:r>
          </a:p>
          <a:p>
            <a:pPr marL="152396" indent="0">
              <a:buNone/>
            </a:pPr>
            <a:endParaRPr lang="es-ES" sz="2133" dirty="0">
              <a:solidFill>
                <a:schemeClr val="tx1">
                  <a:lumMod val="75000"/>
                </a:schemeClr>
              </a:solidFill>
              <a:latin typeface="Calibri" panose="020F0502020204030204" pitchFamily="34" charset="0"/>
              <a:cs typeface="Calibri" panose="020F0502020204030204" pitchFamily="34" charset="0"/>
            </a:endParaRPr>
          </a:p>
          <a:p>
            <a:pPr marL="152396" indent="0">
              <a:buNone/>
            </a:pPr>
            <a:r>
              <a:rPr lang="es-ES" sz="2133" dirty="0">
                <a:solidFill>
                  <a:schemeClr val="tx1">
                    <a:lumMod val="75000"/>
                  </a:schemeClr>
                </a:solidFill>
                <a:latin typeface="Calibri" panose="020F0502020204030204" pitchFamily="34" charset="0"/>
                <a:cs typeface="Calibri" panose="020F0502020204030204" pitchFamily="34" charset="0"/>
              </a:rPr>
              <a:t>    &lt;</a:t>
            </a:r>
            <a:r>
              <a:rPr lang="es-ES" sz="2133" dirty="0" err="1">
                <a:solidFill>
                  <a:schemeClr val="tx1">
                    <a:lumMod val="75000"/>
                  </a:schemeClr>
                </a:solidFill>
                <a:latin typeface="Calibri" panose="020F0502020204030204" pitchFamily="34" charset="0"/>
                <a:cs typeface="Calibri" panose="020F0502020204030204" pitchFamily="34" charset="0"/>
              </a:rPr>
              <a:t>form</a:t>
            </a:r>
            <a:r>
              <a:rPr lang="es-ES" sz="2133" dirty="0">
                <a:solidFill>
                  <a:schemeClr val="tx1">
                    <a:lumMod val="75000"/>
                  </a:schemeClr>
                </a:solidFill>
                <a:latin typeface="Calibri" panose="020F0502020204030204" pitchFamily="34" charset="0"/>
                <a:cs typeface="Calibri" panose="020F0502020204030204" pitchFamily="34" charset="0"/>
              </a:rPr>
              <a:t> </a:t>
            </a:r>
            <a:r>
              <a:rPr lang="es-ES" sz="2133" dirty="0" err="1">
                <a:solidFill>
                  <a:schemeClr val="tx1">
                    <a:lumMod val="75000"/>
                  </a:schemeClr>
                </a:solidFill>
                <a:latin typeface="Calibri" panose="020F0502020204030204" pitchFamily="34" charset="0"/>
                <a:cs typeface="Calibri" panose="020F0502020204030204" pitchFamily="34" charset="0"/>
              </a:rPr>
              <a:t>name</a:t>
            </a:r>
            <a:r>
              <a:rPr lang="es-ES" sz="2133" dirty="0">
                <a:solidFill>
                  <a:schemeClr val="tx1">
                    <a:lumMod val="75000"/>
                  </a:schemeClr>
                </a:solidFill>
                <a:latin typeface="Calibri" panose="020F0502020204030204" pitchFamily="34" charset="0"/>
                <a:cs typeface="Calibri" panose="020F0502020204030204" pitchFamily="34" charset="0"/>
              </a:rPr>
              <a:t>="subida-</a:t>
            </a:r>
            <a:r>
              <a:rPr lang="es-ES" sz="2133" dirty="0" err="1">
                <a:solidFill>
                  <a:schemeClr val="tx1">
                    <a:lumMod val="75000"/>
                  </a:schemeClr>
                </a:solidFill>
                <a:latin typeface="Calibri" panose="020F0502020204030204" pitchFamily="34" charset="0"/>
                <a:cs typeface="Calibri" panose="020F0502020204030204" pitchFamily="34" charset="0"/>
              </a:rPr>
              <a:t>imagenes</a:t>
            </a:r>
            <a:r>
              <a:rPr lang="es-ES" sz="2133" dirty="0">
                <a:solidFill>
                  <a:schemeClr val="tx1">
                    <a:lumMod val="75000"/>
                  </a:schemeClr>
                </a:solidFill>
                <a:latin typeface="Calibri" panose="020F0502020204030204" pitchFamily="34" charset="0"/>
                <a:cs typeface="Calibri" panose="020F0502020204030204" pitchFamily="34" charset="0"/>
              </a:rPr>
              <a:t>" </a:t>
            </a:r>
            <a:r>
              <a:rPr lang="es-ES" sz="2133" dirty="0" err="1">
                <a:solidFill>
                  <a:schemeClr val="tx1">
                    <a:lumMod val="75000"/>
                  </a:schemeClr>
                </a:solidFill>
                <a:latin typeface="Calibri" panose="020F0502020204030204" pitchFamily="34" charset="0"/>
                <a:cs typeface="Calibri" panose="020F0502020204030204" pitchFamily="34" charset="0"/>
              </a:rPr>
              <a:t>type</a:t>
            </a:r>
            <a:r>
              <a:rPr lang="es-ES" sz="2133" dirty="0">
                <a:solidFill>
                  <a:schemeClr val="tx1">
                    <a:lumMod val="75000"/>
                  </a:schemeClr>
                </a:solidFill>
                <a:latin typeface="Calibri" panose="020F0502020204030204" pitchFamily="34" charset="0"/>
                <a:cs typeface="Calibri" panose="020F0502020204030204" pitchFamily="34" charset="0"/>
              </a:rPr>
              <a:t>="POST" </a:t>
            </a:r>
            <a:r>
              <a:rPr lang="es-ES" sz="2133" dirty="0" err="1">
                <a:solidFill>
                  <a:schemeClr val="tx1">
                    <a:lumMod val="75000"/>
                  </a:schemeClr>
                </a:solidFill>
                <a:latin typeface="Calibri" panose="020F0502020204030204" pitchFamily="34" charset="0"/>
                <a:cs typeface="Calibri" panose="020F0502020204030204" pitchFamily="34" charset="0"/>
              </a:rPr>
              <a:t>enctype</a:t>
            </a:r>
            <a:r>
              <a:rPr lang="es-ES" sz="2133" dirty="0">
                <a:solidFill>
                  <a:schemeClr val="tx1">
                    <a:lumMod val="75000"/>
                  </a:schemeClr>
                </a:solidFill>
                <a:latin typeface="Calibri" panose="020F0502020204030204" pitchFamily="34" charset="0"/>
                <a:cs typeface="Calibri" panose="020F0502020204030204" pitchFamily="34" charset="0"/>
              </a:rPr>
              <a:t>="</a:t>
            </a:r>
            <a:r>
              <a:rPr lang="es-ES" sz="2133" dirty="0" err="1">
                <a:solidFill>
                  <a:schemeClr val="tx1">
                    <a:lumMod val="75000"/>
                  </a:schemeClr>
                </a:solidFill>
                <a:latin typeface="Calibri" panose="020F0502020204030204" pitchFamily="34" charset="0"/>
                <a:cs typeface="Calibri" panose="020F0502020204030204" pitchFamily="34" charset="0"/>
              </a:rPr>
              <a:t>multipart</a:t>
            </a:r>
            <a:r>
              <a:rPr lang="es-ES" sz="2133" dirty="0">
                <a:solidFill>
                  <a:schemeClr val="tx1">
                    <a:lumMod val="75000"/>
                  </a:schemeClr>
                </a:solidFill>
                <a:latin typeface="Calibri" panose="020F0502020204030204" pitchFamily="34" charset="0"/>
                <a:cs typeface="Calibri" panose="020F0502020204030204" pitchFamily="34" charset="0"/>
              </a:rPr>
              <a:t>/</a:t>
            </a:r>
            <a:r>
              <a:rPr lang="es-ES" sz="2133" dirty="0" err="1">
                <a:solidFill>
                  <a:schemeClr val="tx1">
                    <a:lumMod val="75000"/>
                  </a:schemeClr>
                </a:solidFill>
                <a:latin typeface="Calibri" panose="020F0502020204030204" pitchFamily="34" charset="0"/>
                <a:cs typeface="Calibri" panose="020F0502020204030204" pitchFamily="34" charset="0"/>
              </a:rPr>
              <a:t>formdata</a:t>
            </a:r>
            <a:r>
              <a:rPr lang="es-ES" sz="2133" dirty="0">
                <a:solidFill>
                  <a:schemeClr val="tx1">
                    <a:lumMod val="75000"/>
                  </a:schemeClr>
                </a:solidFill>
                <a:latin typeface="Calibri" panose="020F0502020204030204" pitchFamily="34" charset="0"/>
                <a:cs typeface="Calibri" panose="020F0502020204030204" pitchFamily="34" charset="0"/>
              </a:rPr>
              <a:t>" &gt;</a:t>
            </a:r>
          </a:p>
          <a:p>
            <a:pPr marL="152396" indent="0">
              <a:buNone/>
            </a:pPr>
            <a:r>
              <a:rPr lang="es-ES" sz="2133" dirty="0">
                <a:solidFill>
                  <a:schemeClr val="tx1">
                    <a:lumMod val="75000"/>
                  </a:schemeClr>
                </a:solidFill>
                <a:latin typeface="Calibri" panose="020F0502020204030204" pitchFamily="34" charset="0"/>
                <a:cs typeface="Calibri" panose="020F0502020204030204" pitchFamily="34" charset="0"/>
              </a:rPr>
              <a:t>    	&lt;input </a:t>
            </a:r>
            <a:r>
              <a:rPr lang="es-ES" sz="2133" dirty="0" err="1">
                <a:solidFill>
                  <a:schemeClr val="tx1">
                    <a:lumMod val="75000"/>
                  </a:schemeClr>
                </a:solidFill>
                <a:latin typeface="Calibri" panose="020F0502020204030204" pitchFamily="34" charset="0"/>
                <a:cs typeface="Calibri" panose="020F0502020204030204" pitchFamily="34" charset="0"/>
              </a:rPr>
              <a:t>type</a:t>
            </a:r>
            <a:r>
              <a:rPr lang="es-ES" sz="2133" dirty="0">
                <a:solidFill>
                  <a:schemeClr val="tx1">
                    <a:lumMod val="75000"/>
                  </a:schemeClr>
                </a:solidFill>
                <a:latin typeface="Calibri" panose="020F0502020204030204" pitchFamily="34" charset="0"/>
                <a:cs typeface="Calibri" panose="020F0502020204030204" pitchFamily="34" charset="0"/>
              </a:rPr>
              <a:t>="file" </a:t>
            </a:r>
            <a:r>
              <a:rPr lang="es-ES" sz="2133" dirty="0" err="1">
                <a:solidFill>
                  <a:schemeClr val="tx1">
                    <a:lumMod val="75000"/>
                  </a:schemeClr>
                </a:solidFill>
                <a:latin typeface="Calibri" panose="020F0502020204030204" pitchFamily="34" charset="0"/>
                <a:cs typeface="Calibri" panose="020F0502020204030204" pitchFamily="34" charset="0"/>
              </a:rPr>
              <a:t>name</a:t>
            </a:r>
            <a:r>
              <a:rPr lang="es-ES" sz="2133" dirty="0">
                <a:solidFill>
                  <a:schemeClr val="tx1">
                    <a:lumMod val="75000"/>
                  </a:schemeClr>
                </a:solidFill>
                <a:latin typeface="Calibri" panose="020F0502020204030204" pitchFamily="34" charset="0"/>
                <a:cs typeface="Calibri" panose="020F0502020204030204" pitchFamily="34" charset="0"/>
              </a:rPr>
              <a:t>="imagen" /&gt;</a:t>
            </a:r>
          </a:p>
          <a:p>
            <a:pPr marL="152396" indent="0">
              <a:buNone/>
            </a:pPr>
            <a:r>
              <a:rPr lang="es-ES" sz="2133" dirty="0">
                <a:solidFill>
                  <a:schemeClr val="tx1">
                    <a:lumMod val="75000"/>
                  </a:schemeClr>
                </a:solidFill>
                <a:latin typeface="Calibri" panose="020F0502020204030204" pitchFamily="34" charset="0"/>
                <a:cs typeface="Calibri" panose="020F0502020204030204" pitchFamily="34" charset="0"/>
              </a:rPr>
              <a:t>    &lt;/</a:t>
            </a:r>
            <a:r>
              <a:rPr lang="es-ES" sz="2133" dirty="0" err="1">
                <a:solidFill>
                  <a:schemeClr val="tx1">
                    <a:lumMod val="75000"/>
                  </a:schemeClr>
                </a:solidFill>
                <a:latin typeface="Calibri" panose="020F0502020204030204" pitchFamily="34" charset="0"/>
                <a:cs typeface="Calibri" panose="020F0502020204030204" pitchFamily="34" charset="0"/>
              </a:rPr>
              <a:t>form</a:t>
            </a:r>
            <a:r>
              <a:rPr lang="es-ES" sz="2133" dirty="0">
                <a:solidFill>
                  <a:schemeClr val="tx1">
                    <a:lumMod val="75000"/>
                  </a:schemeClr>
                </a:solidFill>
                <a:latin typeface="Calibri" panose="020F0502020204030204" pitchFamily="34" charset="0"/>
                <a:cs typeface="Calibri" panose="020F0502020204030204" pitchFamily="34" charset="0"/>
              </a:rPr>
              <a:t>&gt;</a:t>
            </a:r>
          </a:p>
          <a:p>
            <a:pPr marL="152396" indent="0">
              <a:buNone/>
            </a:pPr>
            <a:endParaRPr lang="es-ES" sz="2133" dirty="0">
              <a:solidFill>
                <a:schemeClr val="tx1">
                  <a:lumMod val="75000"/>
                </a:schemeClr>
              </a:solidFill>
              <a:latin typeface="Calibri" panose="020F0502020204030204" pitchFamily="34" charset="0"/>
              <a:cs typeface="Calibri" panose="020F0502020204030204" pitchFamily="34" charset="0"/>
            </a:endParaRPr>
          </a:p>
          <a:p>
            <a:pPr marL="152396" indent="0">
              <a:buNone/>
            </a:pPr>
            <a:r>
              <a:rPr lang="es-ES" sz="2133" dirty="0">
                <a:solidFill>
                  <a:schemeClr val="tx1">
                    <a:lumMod val="75000"/>
                  </a:schemeClr>
                </a:solidFill>
                <a:latin typeface="Calibri" panose="020F0502020204030204" pitchFamily="34" charset="0"/>
                <a:cs typeface="Calibri" panose="020F0502020204030204" pitchFamily="34" charset="0"/>
              </a:rPr>
              <a:t>Esta etiqueta input se autoconfigurará para subir ficheros tan solo indicando file en el atributo </a:t>
            </a:r>
            <a:r>
              <a:rPr lang="es-ES" sz="2133" dirty="0" err="1">
                <a:solidFill>
                  <a:schemeClr val="tx1">
                    <a:lumMod val="75000"/>
                  </a:schemeClr>
                </a:solidFill>
                <a:latin typeface="Calibri" panose="020F0502020204030204" pitchFamily="34" charset="0"/>
                <a:cs typeface="Calibri" panose="020F0502020204030204" pitchFamily="34" charset="0"/>
              </a:rPr>
              <a:t>type</a:t>
            </a:r>
            <a:r>
              <a:rPr lang="es-ES" sz="2133" dirty="0">
                <a:solidFill>
                  <a:schemeClr val="tx1">
                    <a:lumMod val="75000"/>
                  </a:schemeClr>
                </a:solidFill>
                <a:latin typeface="Calibri" panose="020F0502020204030204" pitchFamily="34" charset="0"/>
                <a:cs typeface="Calibri" panose="020F0502020204030204" pitchFamily="34" charset="0"/>
              </a:rPr>
              <a:t>. Los navegadores identificarán inmediatamente este atributo y mostrarán gráficamente un botón para seleccionar archivos del sistema.</a:t>
            </a:r>
          </a:p>
          <a:p>
            <a:pPr marL="152396" indent="0">
              <a:buNone/>
            </a:pPr>
            <a:endParaRPr lang="es-ES" sz="2133" dirty="0">
              <a:solidFill>
                <a:schemeClr val="tx1">
                  <a:lumMod val="75000"/>
                </a:schemeClr>
              </a:solidFill>
              <a:latin typeface="Calibri" panose="020F0502020204030204" pitchFamily="34" charset="0"/>
              <a:cs typeface="Calibri" panose="020F0502020204030204" pitchFamily="34" charset="0"/>
            </a:endParaRPr>
          </a:p>
          <a:p>
            <a:pPr marL="152396" indent="0">
              <a:buNone/>
            </a:pPr>
            <a:endParaRPr lang="es-ES" sz="2133" dirty="0">
              <a:solidFill>
                <a:schemeClr val="tx1">
                  <a:lumMod val="75000"/>
                </a:schemeClr>
              </a:solidFill>
              <a:latin typeface="Calibri" panose="020F0502020204030204" pitchFamily="34" charset="0"/>
              <a:cs typeface="Calibri" panose="020F0502020204030204" pitchFamily="34" charset="0"/>
            </a:endParaRP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pPr defTabSz="1219170">
              <a:buClr>
                <a:srgbClr val="000000"/>
              </a:buClr>
            </a:pPr>
            <a:fld id="{00000000-1234-1234-1234-123412341234}" type="slidenum">
              <a:rPr lang="es-ES" sz="1867" kern="0">
                <a:solidFill>
                  <a:srgbClr val="DEE2E6">
                    <a:lumMod val="50000"/>
                  </a:srgbClr>
                </a:solidFill>
                <a:latin typeface="Arial"/>
                <a:cs typeface="Arial"/>
                <a:sym typeface="Arial"/>
              </a:rPr>
              <a:pPr defTabSz="1219170">
                <a:buClr>
                  <a:srgbClr val="000000"/>
                </a:buClr>
              </a:pPr>
              <a:t>8</a:t>
            </a:fld>
            <a:endParaRPr lang="es-ES" sz="1867" kern="0" dirty="0">
              <a:solidFill>
                <a:srgbClr val="DEE2E6">
                  <a:lumMod val="50000"/>
                </a:srgbClr>
              </a:solidFill>
              <a:latin typeface="Arial"/>
              <a:cs typeface="Arial"/>
              <a:sym typeface="Arial"/>
            </a:endParaRPr>
          </a:p>
        </p:txBody>
      </p:sp>
      <p:sp>
        <p:nvSpPr>
          <p:cNvPr id="2" name="Título 1">
            <a:extLst>
              <a:ext uri="{FF2B5EF4-FFF2-40B4-BE49-F238E27FC236}">
                <a16:creationId xmlns:a16="http://schemas.microsoft.com/office/drawing/2014/main" id="{12E47070-5E37-0ABE-4D70-048E4123771D}"/>
              </a:ext>
            </a:extLst>
          </p:cNvPr>
          <p:cNvSpPr>
            <a:spLocks noGrp="1"/>
          </p:cNvSpPr>
          <p:nvPr>
            <p:ph type="title"/>
          </p:nvPr>
        </p:nvSpPr>
        <p:spPr>
          <a:xfrm>
            <a:off x="1056847" y="287840"/>
            <a:ext cx="8616800" cy="1143200"/>
          </a:xfrm>
        </p:spPr>
        <p:txBody>
          <a:bodyPr/>
          <a:lstStyle/>
          <a:p>
            <a:pPr marL="152396" indent="0">
              <a:buNone/>
            </a:pPr>
            <a:r>
              <a:rPr lang="es-ES" sz="3200" dirty="0">
                <a:solidFill>
                  <a:schemeClr val="tx1">
                    <a:lumMod val="75000"/>
                  </a:schemeClr>
                </a:solidFill>
                <a:latin typeface="Calibri" panose="020F0502020204030204" pitchFamily="34" charset="0"/>
                <a:cs typeface="Calibri" panose="020F0502020204030204" pitchFamily="34" charset="0"/>
              </a:rPr>
              <a:t>Etiqueta </a:t>
            </a:r>
            <a:r>
              <a:rPr lang="es-ES" sz="3200" dirty="0" err="1">
                <a:solidFill>
                  <a:schemeClr val="tx1">
                    <a:lumMod val="75000"/>
                  </a:schemeClr>
                </a:solidFill>
                <a:latin typeface="Calibri" panose="020F0502020204030204" pitchFamily="34" charset="0"/>
                <a:cs typeface="Calibri" panose="020F0502020204030204" pitchFamily="34" charset="0"/>
              </a:rPr>
              <a:t>html</a:t>
            </a:r>
            <a:r>
              <a:rPr lang="es-ES" sz="3200" dirty="0">
                <a:solidFill>
                  <a:schemeClr val="tx1">
                    <a:lumMod val="75000"/>
                  </a:schemeClr>
                </a:solidFill>
                <a:latin typeface="Calibri" panose="020F0502020204030204" pitchFamily="34" charset="0"/>
                <a:cs typeface="Calibri" panose="020F0502020204030204" pitchFamily="34" charset="0"/>
              </a:rPr>
              <a:t> para adjuntar fichero</a:t>
            </a:r>
          </a:p>
        </p:txBody>
      </p:sp>
    </p:spTree>
    <p:extLst>
      <p:ext uri="{BB962C8B-B14F-4D97-AF65-F5344CB8AC3E}">
        <p14:creationId xmlns:p14="http://schemas.microsoft.com/office/powerpoint/2010/main" val="1179966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143339" y="164637"/>
            <a:ext cx="11329259" cy="4736400"/>
          </a:xfrm>
        </p:spPr>
        <p:txBody>
          <a:bodyPr/>
          <a:lstStyle/>
          <a:p>
            <a:pPr marL="152396" indent="0">
              <a:buNone/>
            </a:pPr>
            <a:r>
              <a:rPr lang="es-ES" dirty="0">
                <a:latin typeface="Calibri" panose="020F0502020204030204" pitchFamily="34" charset="0"/>
                <a:cs typeface="Calibri" panose="020F0502020204030204" pitchFamily="34" charset="0"/>
              </a:rPr>
              <a:t>Por último añadiremos un botón de tipo </a:t>
            </a:r>
            <a:r>
              <a:rPr lang="es-ES" dirty="0" err="1">
                <a:latin typeface="Calibri" panose="020F0502020204030204" pitchFamily="34" charset="0"/>
                <a:cs typeface="Calibri" panose="020F0502020204030204" pitchFamily="34" charset="0"/>
              </a:rPr>
              <a:t>submit</a:t>
            </a:r>
            <a:r>
              <a:rPr lang="es-ES" dirty="0">
                <a:latin typeface="Calibri" panose="020F0502020204030204" pitchFamily="34" charset="0"/>
                <a:cs typeface="Calibri" panose="020F0502020204030204" pitchFamily="34" charset="0"/>
              </a:rPr>
              <a:t> para poder confirmar el envío del formulario al servidor.</a:t>
            </a:r>
          </a:p>
          <a:p>
            <a:pPr marL="152396" indent="0">
              <a:buNone/>
            </a:pPr>
            <a:endParaRPr lang="es-ES" dirty="0">
              <a:latin typeface="Calibri" panose="020F0502020204030204" pitchFamily="34" charset="0"/>
              <a:cs typeface="Calibri" panose="020F0502020204030204" pitchFamily="34" charset="0"/>
            </a:endParaRPr>
          </a:p>
          <a:p>
            <a:pPr marL="152396" indent="0">
              <a:buNone/>
            </a:pPr>
            <a:r>
              <a:rPr lang="es-ES" dirty="0">
                <a:latin typeface="Calibri" panose="020F0502020204030204" pitchFamily="34" charset="0"/>
                <a:cs typeface="Calibri" panose="020F0502020204030204" pitchFamily="34" charset="0"/>
              </a:rPr>
              <a:t>    &lt;</a:t>
            </a:r>
            <a:r>
              <a:rPr lang="es-ES" dirty="0" err="1">
                <a:latin typeface="Calibri" panose="020F0502020204030204" pitchFamily="34" charset="0"/>
                <a:cs typeface="Calibri" panose="020F0502020204030204" pitchFamily="34" charset="0"/>
              </a:rPr>
              <a:t>form</a:t>
            </a:r>
            <a:r>
              <a:rPr lang="es-ES" dirty="0">
                <a:latin typeface="Calibri" panose="020F0502020204030204" pitchFamily="34" charset="0"/>
                <a:cs typeface="Calibri" panose="020F0502020204030204" pitchFamily="34" charset="0"/>
              </a:rPr>
              <a:t> </a:t>
            </a:r>
            <a:r>
              <a:rPr lang="es-ES" dirty="0" err="1">
                <a:latin typeface="Calibri" panose="020F0502020204030204" pitchFamily="34" charset="0"/>
                <a:cs typeface="Calibri" panose="020F0502020204030204" pitchFamily="34" charset="0"/>
              </a:rPr>
              <a:t>name</a:t>
            </a:r>
            <a:r>
              <a:rPr lang="es-ES" dirty="0">
                <a:latin typeface="Calibri" panose="020F0502020204030204" pitchFamily="34" charset="0"/>
                <a:cs typeface="Calibri" panose="020F0502020204030204" pitchFamily="34" charset="0"/>
              </a:rPr>
              <a:t>="subida-</a:t>
            </a:r>
            <a:r>
              <a:rPr lang="es-ES" dirty="0" err="1">
                <a:latin typeface="Calibri" panose="020F0502020204030204" pitchFamily="34" charset="0"/>
                <a:cs typeface="Calibri" panose="020F0502020204030204" pitchFamily="34" charset="0"/>
              </a:rPr>
              <a:t>imagenes</a:t>
            </a:r>
            <a:r>
              <a:rPr lang="es-ES" dirty="0">
                <a:latin typeface="Calibri" panose="020F0502020204030204" pitchFamily="34" charset="0"/>
                <a:cs typeface="Calibri" panose="020F0502020204030204" pitchFamily="34" charset="0"/>
              </a:rPr>
              <a:t>" </a:t>
            </a:r>
            <a:r>
              <a:rPr lang="es-ES" dirty="0" err="1">
                <a:latin typeface="Calibri" panose="020F0502020204030204" pitchFamily="34" charset="0"/>
                <a:cs typeface="Calibri" panose="020F0502020204030204" pitchFamily="34" charset="0"/>
              </a:rPr>
              <a:t>type</a:t>
            </a:r>
            <a:r>
              <a:rPr lang="es-ES" dirty="0">
                <a:latin typeface="Calibri" panose="020F0502020204030204" pitchFamily="34" charset="0"/>
                <a:cs typeface="Calibri" panose="020F0502020204030204" pitchFamily="34" charset="0"/>
              </a:rPr>
              <a:t>="POST" </a:t>
            </a:r>
            <a:r>
              <a:rPr lang="es-ES" dirty="0" err="1">
                <a:latin typeface="Calibri" panose="020F0502020204030204" pitchFamily="34" charset="0"/>
                <a:cs typeface="Calibri" panose="020F0502020204030204" pitchFamily="34" charset="0"/>
              </a:rPr>
              <a:t>enctype</a:t>
            </a:r>
            <a:r>
              <a:rPr lang="es-ES" dirty="0">
                <a:latin typeface="Calibri" panose="020F0502020204030204" pitchFamily="34" charset="0"/>
                <a:cs typeface="Calibri" panose="020F0502020204030204" pitchFamily="34" charset="0"/>
              </a:rPr>
              <a:t>="</a:t>
            </a:r>
            <a:r>
              <a:rPr lang="es-ES" dirty="0" err="1">
                <a:latin typeface="Calibri" panose="020F0502020204030204" pitchFamily="34" charset="0"/>
                <a:cs typeface="Calibri" panose="020F0502020204030204" pitchFamily="34" charset="0"/>
              </a:rPr>
              <a:t>multipart</a:t>
            </a:r>
            <a:r>
              <a:rPr lang="es-ES" dirty="0">
                <a:latin typeface="Calibri" panose="020F0502020204030204" pitchFamily="34" charset="0"/>
                <a:cs typeface="Calibri" panose="020F0502020204030204" pitchFamily="34" charset="0"/>
              </a:rPr>
              <a:t>/</a:t>
            </a:r>
            <a:r>
              <a:rPr lang="es-ES" dirty="0" err="1">
                <a:latin typeface="Calibri" panose="020F0502020204030204" pitchFamily="34" charset="0"/>
                <a:cs typeface="Calibri" panose="020F0502020204030204" pitchFamily="34" charset="0"/>
              </a:rPr>
              <a:t>formdata</a:t>
            </a:r>
            <a:r>
              <a:rPr lang="es-ES" dirty="0">
                <a:latin typeface="Calibri" panose="020F0502020204030204" pitchFamily="34" charset="0"/>
                <a:cs typeface="Calibri" panose="020F0502020204030204" pitchFamily="34" charset="0"/>
              </a:rPr>
              <a:t>" &gt;</a:t>
            </a:r>
          </a:p>
          <a:p>
            <a:pPr marL="152396" indent="0">
              <a:buNone/>
            </a:pPr>
            <a:r>
              <a:rPr lang="es-ES" dirty="0">
                <a:latin typeface="Calibri" panose="020F0502020204030204" pitchFamily="34" charset="0"/>
                <a:cs typeface="Calibri" panose="020F0502020204030204" pitchFamily="34" charset="0"/>
              </a:rPr>
              <a:t>    	&lt;input </a:t>
            </a:r>
            <a:r>
              <a:rPr lang="es-ES" dirty="0" err="1">
                <a:latin typeface="Calibri" panose="020F0502020204030204" pitchFamily="34" charset="0"/>
                <a:cs typeface="Calibri" panose="020F0502020204030204" pitchFamily="34" charset="0"/>
              </a:rPr>
              <a:t>type</a:t>
            </a:r>
            <a:r>
              <a:rPr lang="es-ES" dirty="0">
                <a:latin typeface="Calibri" panose="020F0502020204030204" pitchFamily="34" charset="0"/>
                <a:cs typeface="Calibri" panose="020F0502020204030204" pitchFamily="34" charset="0"/>
              </a:rPr>
              <a:t>="file" </a:t>
            </a:r>
            <a:r>
              <a:rPr lang="es-ES" dirty="0" err="1">
                <a:latin typeface="Calibri" panose="020F0502020204030204" pitchFamily="34" charset="0"/>
                <a:cs typeface="Calibri" panose="020F0502020204030204" pitchFamily="34" charset="0"/>
              </a:rPr>
              <a:t>name</a:t>
            </a:r>
            <a:r>
              <a:rPr lang="es-ES" dirty="0">
                <a:latin typeface="Calibri" panose="020F0502020204030204" pitchFamily="34" charset="0"/>
                <a:cs typeface="Calibri" panose="020F0502020204030204" pitchFamily="34" charset="0"/>
              </a:rPr>
              <a:t>="imagen1" /&gt;</a:t>
            </a:r>
          </a:p>
          <a:p>
            <a:pPr marL="152396" indent="0">
              <a:buNone/>
            </a:pPr>
            <a:r>
              <a:rPr lang="es-ES" dirty="0">
                <a:latin typeface="Calibri" panose="020F0502020204030204" pitchFamily="34" charset="0"/>
                <a:cs typeface="Calibri" panose="020F0502020204030204" pitchFamily="34" charset="0"/>
              </a:rPr>
              <a:t>    	&lt;input </a:t>
            </a:r>
            <a:r>
              <a:rPr lang="es-ES" dirty="0" err="1">
                <a:latin typeface="Calibri" panose="020F0502020204030204" pitchFamily="34" charset="0"/>
                <a:cs typeface="Calibri" panose="020F0502020204030204" pitchFamily="34" charset="0"/>
              </a:rPr>
              <a:t>type</a:t>
            </a:r>
            <a:r>
              <a:rPr lang="es-ES" dirty="0">
                <a:latin typeface="Calibri" panose="020F0502020204030204" pitchFamily="34" charset="0"/>
                <a:cs typeface="Calibri" panose="020F0502020204030204" pitchFamily="34" charset="0"/>
              </a:rPr>
              <a:t>="</a:t>
            </a:r>
            <a:r>
              <a:rPr lang="es-ES" dirty="0" err="1">
                <a:latin typeface="Calibri" panose="020F0502020204030204" pitchFamily="34" charset="0"/>
                <a:cs typeface="Calibri" panose="020F0502020204030204" pitchFamily="34" charset="0"/>
              </a:rPr>
              <a:t>submit</a:t>
            </a:r>
            <a:r>
              <a:rPr lang="es-ES" dirty="0">
                <a:latin typeface="Calibri" panose="020F0502020204030204" pitchFamily="34" charset="0"/>
                <a:cs typeface="Calibri" panose="020F0502020204030204" pitchFamily="34" charset="0"/>
              </a:rPr>
              <a:t>" </a:t>
            </a:r>
            <a:r>
              <a:rPr lang="es-ES" dirty="0" err="1">
                <a:latin typeface="Calibri" panose="020F0502020204030204" pitchFamily="34" charset="0"/>
                <a:cs typeface="Calibri" panose="020F0502020204030204" pitchFamily="34" charset="0"/>
              </a:rPr>
              <a:t>name</a:t>
            </a:r>
            <a:r>
              <a:rPr lang="es-ES" dirty="0">
                <a:latin typeface="Calibri" panose="020F0502020204030204" pitchFamily="34" charset="0"/>
                <a:cs typeface="Calibri" panose="020F0502020204030204" pitchFamily="34" charset="0"/>
              </a:rPr>
              <a:t>="subir-imagen" </a:t>
            </a:r>
            <a:r>
              <a:rPr lang="es-ES" dirty="0" err="1">
                <a:latin typeface="Calibri" panose="020F0502020204030204" pitchFamily="34" charset="0"/>
                <a:cs typeface="Calibri" panose="020F0502020204030204" pitchFamily="34" charset="0"/>
              </a:rPr>
              <a:t>value</a:t>
            </a:r>
            <a:r>
              <a:rPr lang="es-ES" dirty="0">
                <a:latin typeface="Calibri" panose="020F0502020204030204" pitchFamily="34" charset="0"/>
                <a:cs typeface="Calibri" panose="020F0502020204030204" pitchFamily="34" charset="0"/>
              </a:rPr>
              <a:t>="Enviar imagen" /&gt;</a:t>
            </a:r>
          </a:p>
          <a:p>
            <a:pPr marL="152396" indent="0">
              <a:buNone/>
            </a:pPr>
            <a:r>
              <a:rPr lang="es-ES" dirty="0">
                <a:latin typeface="Calibri" panose="020F0502020204030204" pitchFamily="34" charset="0"/>
                <a:cs typeface="Calibri" panose="020F0502020204030204" pitchFamily="34" charset="0"/>
              </a:rPr>
              <a:t>    &lt;/</a:t>
            </a:r>
            <a:r>
              <a:rPr lang="es-ES" dirty="0" err="1">
                <a:latin typeface="Calibri" panose="020F0502020204030204" pitchFamily="34" charset="0"/>
                <a:cs typeface="Calibri" panose="020F0502020204030204" pitchFamily="34" charset="0"/>
              </a:rPr>
              <a:t>form</a:t>
            </a:r>
            <a:r>
              <a:rPr lang="es-ES" dirty="0">
                <a:latin typeface="Calibri" panose="020F0502020204030204" pitchFamily="34" charset="0"/>
                <a:cs typeface="Calibri" panose="020F0502020204030204" pitchFamily="34" charset="0"/>
              </a:rPr>
              <a:t>&gt;</a:t>
            </a:r>
          </a:p>
          <a:p>
            <a:pPr marL="152396" indent="0">
              <a:buNone/>
            </a:pPr>
            <a:endParaRPr lang="es-ES" dirty="0">
              <a:latin typeface="Calibri" panose="020F0502020204030204" pitchFamily="34" charset="0"/>
              <a:cs typeface="Calibri" panose="020F0502020204030204" pitchFamily="34" charset="0"/>
            </a:endParaRPr>
          </a:p>
          <a:p>
            <a:pPr marL="152396" indent="0">
              <a:buNone/>
            </a:pPr>
            <a:endParaRPr lang="es-ES" dirty="0">
              <a:latin typeface="Calibri" panose="020F0502020204030204" pitchFamily="34" charset="0"/>
              <a:cs typeface="Calibri" panose="020F0502020204030204" pitchFamily="34" charset="0"/>
            </a:endParaRPr>
          </a:p>
          <a:p>
            <a:pPr marL="152396" indent="0">
              <a:buNone/>
            </a:pPr>
            <a:endParaRPr lang="es-ES" dirty="0">
              <a:latin typeface="Calibri" panose="020F0502020204030204" pitchFamily="34" charset="0"/>
              <a:cs typeface="Calibri" panose="020F0502020204030204" pitchFamily="34" charset="0"/>
            </a:endParaRPr>
          </a:p>
          <a:p>
            <a:pPr marL="152396" indent="0">
              <a:buNone/>
            </a:pPr>
            <a:r>
              <a:rPr lang="es-ES" dirty="0" err="1">
                <a:latin typeface="Calibri" panose="020F0502020204030204" pitchFamily="34" charset="0"/>
                <a:cs typeface="Calibri" panose="020F0502020204030204" pitchFamily="34" charset="0"/>
              </a:rPr>
              <a:t>enctype</a:t>
            </a:r>
            <a:r>
              <a:rPr lang="es-ES" dirty="0">
                <a:latin typeface="Calibri" panose="020F0502020204030204" pitchFamily="34" charset="0"/>
                <a:cs typeface="Calibri" panose="020F0502020204030204" pitchFamily="34" charset="0"/>
              </a:rPr>
              <a:t>="</a:t>
            </a:r>
            <a:r>
              <a:rPr lang="es-ES" dirty="0" err="1">
                <a:latin typeface="Calibri" panose="020F0502020204030204" pitchFamily="34" charset="0"/>
                <a:cs typeface="Calibri" panose="020F0502020204030204" pitchFamily="34" charset="0"/>
              </a:rPr>
              <a:t>multipart</a:t>
            </a:r>
            <a:r>
              <a:rPr lang="es-ES" dirty="0">
                <a:latin typeface="Calibri" panose="020F0502020204030204" pitchFamily="34" charset="0"/>
                <a:cs typeface="Calibri" panose="020F0502020204030204" pitchFamily="34" charset="0"/>
              </a:rPr>
              <a:t>/</a:t>
            </a:r>
            <a:r>
              <a:rPr lang="es-ES" dirty="0" err="1">
                <a:latin typeface="Calibri" panose="020F0502020204030204" pitchFamily="34" charset="0"/>
                <a:cs typeface="Calibri" panose="020F0502020204030204" pitchFamily="34" charset="0"/>
              </a:rPr>
              <a:t>form</a:t>
            </a:r>
            <a:r>
              <a:rPr lang="es-ES" dirty="0">
                <a:latin typeface="Calibri" panose="020F0502020204030204" pitchFamily="34" charset="0"/>
                <a:cs typeface="Calibri" panose="020F0502020204030204" pitchFamily="34" charset="0"/>
              </a:rPr>
              <a:t>-data": es necesario para subir archivos, crea la forma que permite explorar en su búsqueda en el equipo local.</a:t>
            </a:r>
          </a:p>
          <a:p>
            <a:pPr marL="152396" indent="0">
              <a:buNone/>
            </a:pPr>
            <a:r>
              <a:rPr lang="es-ES" dirty="0" err="1">
                <a:latin typeface="Calibri" panose="020F0502020204030204" pitchFamily="34" charset="0"/>
                <a:cs typeface="Calibri" panose="020F0502020204030204" pitchFamily="34" charset="0"/>
              </a:rPr>
              <a:t>action</a:t>
            </a:r>
            <a:r>
              <a:rPr lang="es-ES" dirty="0">
                <a:latin typeface="Calibri" panose="020F0502020204030204" pitchFamily="34" charset="0"/>
                <a:cs typeface="Calibri" panose="020F0502020204030204" pitchFamily="34" charset="0"/>
              </a:rPr>
              <a:t>="</a:t>
            </a:r>
            <a:r>
              <a:rPr lang="es-ES" dirty="0" err="1">
                <a:latin typeface="Calibri" panose="020F0502020204030204" pitchFamily="34" charset="0"/>
                <a:cs typeface="Calibri" panose="020F0502020204030204" pitchFamily="34" charset="0"/>
              </a:rPr>
              <a:t>uploader.php</a:t>
            </a:r>
            <a:r>
              <a:rPr lang="es-ES" dirty="0">
                <a:latin typeface="Calibri" panose="020F0502020204030204" pitchFamily="34" charset="0"/>
                <a:cs typeface="Calibri" panose="020F0502020204030204" pitchFamily="34" charset="0"/>
              </a:rPr>
              <a:t>": Especifica el script con su ruta que ejecutara la acción.</a:t>
            </a:r>
          </a:p>
          <a:p>
            <a:pPr marL="152396" indent="0">
              <a:buNone/>
            </a:pPr>
            <a:endParaRPr lang="es-ES" dirty="0">
              <a:latin typeface="Calibri" panose="020F0502020204030204" pitchFamily="34" charset="0"/>
              <a:cs typeface="Calibri" panose="020F0502020204030204" pitchFamily="34" charset="0"/>
            </a:endParaRP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pPr defTabSz="1219170">
              <a:buClr>
                <a:srgbClr val="000000"/>
              </a:buClr>
            </a:pPr>
            <a:fld id="{00000000-1234-1234-1234-123412341234}" type="slidenum">
              <a:rPr lang="es-ES" sz="1867" kern="0">
                <a:solidFill>
                  <a:srgbClr val="DEE2E6">
                    <a:lumMod val="50000"/>
                  </a:srgbClr>
                </a:solidFill>
                <a:latin typeface="Arial"/>
                <a:cs typeface="Arial"/>
                <a:sym typeface="Arial"/>
              </a:rPr>
              <a:pPr defTabSz="1219170">
                <a:buClr>
                  <a:srgbClr val="000000"/>
                </a:buClr>
              </a:pPr>
              <a:t>9</a:t>
            </a:fld>
            <a:endParaRPr lang="es-ES" sz="1867" kern="0" dirty="0">
              <a:solidFill>
                <a:srgbClr val="DEE2E6">
                  <a:lumMod val="50000"/>
                </a:srgbClr>
              </a:solidFill>
              <a:latin typeface="Arial"/>
              <a:cs typeface="Arial"/>
              <a:sym typeface="Arial"/>
            </a:endParaRPr>
          </a:p>
        </p:txBody>
      </p:sp>
      <p:pic>
        <p:nvPicPr>
          <p:cNvPr id="5" name="Imagen 4">
            <a:extLst>
              <a:ext uri="{FF2B5EF4-FFF2-40B4-BE49-F238E27FC236}">
                <a16:creationId xmlns:a16="http://schemas.microsoft.com/office/drawing/2014/main" id="{ACC9EE25-B24F-85E7-2167-ABD251B95EC9}"/>
              </a:ext>
            </a:extLst>
          </p:cNvPr>
          <p:cNvPicPr>
            <a:picLocks noChangeAspect="1"/>
          </p:cNvPicPr>
          <p:nvPr/>
        </p:nvPicPr>
        <p:blipFill rotWithShape="1">
          <a:blip r:embed="rId2"/>
          <a:srcRect l="30632" t="65684" r="7948" b="22807"/>
          <a:stretch/>
        </p:blipFill>
        <p:spPr>
          <a:xfrm>
            <a:off x="2351772" y="3640127"/>
            <a:ext cx="7488455" cy="789272"/>
          </a:xfrm>
          <a:prstGeom prst="rect">
            <a:avLst/>
          </a:prstGeom>
        </p:spPr>
      </p:pic>
    </p:spTree>
    <p:extLst>
      <p:ext uri="{BB962C8B-B14F-4D97-AF65-F5344CB8AC3E}">
        <p14:creationId xmlns:p14="http://schemas.microsoft.com/office/powerpoint/2010/main" val="117286768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ntonio template">
  <a:themeElements>
    <a:clrScheme name="Custom 347">
      <a:dk1>
        <a:srgbClr val="677480"/>
      </a:dk1>
      <a:lt1>
        <a:srgbClr val="FFFFFF"/>
      </a:lt1>
      <a:dk2>
        <a:srgbClr val="2185C5"/>
      </a:dk2>
      <a:lt2>
        <a:srgbClr val="DEE2E6"/>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4909</Words>
  <Application>Microsoft Office PowerPoint</Application>
  <PresentationFormat>Panorámica</PresentationFormat>
  <Paragraphs>472</Paragraphs>
  <Slides>45</Slides>
  <Notes>2</Notes>
  <HiddenSlides>0</HiddenSlides>
  <MMClips>0</MMClips>
  <ScaleCrop>false</ScaleCrop>
  <HeadingPairs>
    <vt:vector size="4" baseType="variant">
      <vt:variant>
        <vt:lpstr>Tema</vt:lpstr>
      </vt:variant>
      <vt:variant>
        <vt:i4>2</vt:i4>
      </vt:variant>
      <vt:variant>
        <vt:lpstr>Títulos de diapositiva</vt:lpstr>
      </vt:variant>
      <vt:variant>
        <vt:i4>45</vt:i4>
      </vt:variant>
    </vt:vector>
  </HeadingPairs>
  <TitlesOfParts>
    <vt:vector size="47" baseType="lpstr">
      <vt:lpstr>Tema de Office</vt:lpstr>
      <vt:lpstr>Antonio template</vt:lpstr>
      <vt:lpstr>Como subir fotos, imágenes y otros archivos a un servidor web</vt:lpstr>
      <vt:lpstr>Licencia</vt:lpstr>
      <vt:lpstr>Presentación de PowerPoint</vt:lpstr>
      <vt:lpstr>Presentación de PowerPoint</vt:lpstr>
      <vt:lpstr>Presentación de PowerPoint</vt:lpstr>
      <vt:lpstr>Pasos para poder subir imagenes con html</vt:lpstr>
      <vt:lpstr>El formulario html para subida de ficheros </vt:lpstr>
      <vt:lpstr>Etiqueta html para adjuntar fichero</vt:lpstr>
      <vt:lpstr>Presentación de PowerPoint</vt:lpstr>
      <vt:lpstr>Presentación de PowerPoint</vt:lpstr>
      <vt:lpstr>Presentación de PowerPoint</vt:lpstr>
      <vt:lpstr>Presentación de PowerPoint</vt:lpstr>
      <vt:lpstr>Presentación de PowerPoint</vt:lpstr>
      <vt:lpstr>Script que sube los archivos al servidor</vt:lpstr>
      <vt:lpstr>Presentación de PowerPoint</vt:lpstr>
      <vt:lpstr>Código para impedir que suban archivos indeseados al servidor</vt:lpstr>
      <vt:lpstr>Presentación de PowerPoint</vt:lpstr>
      <vt:lpstr>Limitar el tamaño de los archivos en el formulario</vt:lpstr>
      <vt:lpstr>Mostrar las fotos e imágenes subidas en la página</vt:lpstr>
      <vt:lpstr>Todo el código en un sola pagina web</vt:lpstr>
      <vt:lpstr>Códigos de dos páginas de ejemplo</vt:lpstr>
      <vt:lpstr>Presentación de PowerPoint</vt:lpstr>
      <vt:lpstr>Presentación de PowerPoint</vt:lpstr>
      <vt:lpstr>EJEMPLO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Aspectos de seguridad</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Antonio Francisco Pérez Fernandez</dc:creator>
  <cp:lastModifiedBy>Antonio Francisco Pérez Fernandez</cp:lastModifiedBy>
  <cp:revision>4</cp:revision>
  <dcterms:created xsi:type="dcterms:W3CDTF">2023-10-11T08:39:22Z</dcterms:created>
  <dcterms:modified xsi:type="dcterms:W3CDTF">2024-10-23T16:53:26Z</dcterms:modified>
</cp:coreProperties>
</file>