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2">
  <p:sldMasterIdLst>
    <p:sldMasterId id="2147483658" r:id="rId1"/>
  </p:sldMasterIdLst>
  <p:notesMasterIdLst>
    <p:notesMasterId r:id="rId32"/>
  </p:notesMasterIdLst>
  <p:sldIdLst>
    <p:sldId id="256" r:id="rId2"/>
    <p:sldId id="295" r:id="rId3"/>
    <p:sldId id="471" r:id="rId4"/>
    <p:sldId id="371" r:id="rId5"/>
    <p:sldId id="467" r:id="rId6"/>
    <p:sldId id="327" r:id="rId7"/>
    <p:sldId id="472" r:id="rId8"/>
    <p:sldId id="473" r:id="rId9"/>
    <p:sldId id="328" r:id="rId10"/>
    <p:sldId id="468" r:id="rId11"/>
    <p:sldId id="463" r:id="rId12"/>
    <p:sldId id="421" r:id="rId13"/>
    <p:sldId id="422" r:id="rId14"/>
    <p:sldId id="423" r:id="rId15"/>
    <p:sldId id="470" r:id="rId16"/>
    <p:sldId id="424" r:id="rId17"/>
    <p:sldId id="425" r:id="rId18"/>
    <p:sldId id="474" r:id="rId19"/>
    <p:sldId id="427" r:id="rId20"/>
    <p:sldId id="426" r:id="rId21"/>
    <p:sldId id="475" r:id="rId22"/>
    <p:sldId id="476" r:id="rId23"/>
    <p:sldId id="464" r:id="rId24"/>
    <p:sldId id="428" r:id="rId25"/>
    <p:sldId id="429" r:id="rId26"/>
    <p:sldId id="430" r:id="rId27"/>
    <p:sldId id="431" r:id="rId28"/>
    <p:sldId id="432" r:id="rId29"/>
    <p:sldId id="462" r:id="rId30"/>
    <p:sldId id="318"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Josefin Sans" pitchFamily="2" charset="0"/>
      <p:regular r:id="rId37"/>
      <p:bold r:id="rId38"/>
    </p:embeddedFont>
    <p:embeddedFont>
      <p:font typeface="Lato" panose="020F0502020204030203" pitchFamily="34" charset="0"/>
      <p:regular r:id="rId39"/>
      <p:bold r:id="rId40"/>
      <p:italic r:id="rId41"/>
      <p:boldItalic r:id="rId42"/>
    </p:embeddedFont>
    <p:embeddedFont>
      <p:font typeface="Lucida Sans Unicode" panose="020B0602030504020204" pitchFamily="34" charset="0"/>
      <p:regular r:id="rId43"/>
    </p:embeddedFont>
    <p:embeddedFont>
      <p:font typeface="Open Sans" panose="020B0606030504020204" pitchFamily="34" charset="0"/>
      <p:regular r:id="rId44"/>
      <p:bold r:id="rId45"/>
      <p:italic r:id="rId46"/>
      <p:boldItalic r:id="rId47"/>
    </p:embeddedFont>
    <p:embeddedFont>
      <p:font typeface="Raleway"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
      <p:font typeface="Ubuntu" panose="020B050403060203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D1197-92E3-7DC2-7E7E-99F5F4B4CBD1}" v="4" dt="2023-10-24T15:14:41.454"/>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font" Target="fonts/font26.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font" Target="fonts/font24.fntdata"/><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font" Target="fonts/font27.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font" Target="fonts/font2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F28D1197-92E3-7DC2-7E7E-99F5F4B4CBD1}"/>
    <pc:docChg chg="modSld">
      <pc:chgData name="Antonio Francisco Pérez Fernández" userId="S::afperez@ceu.es::44b7fe62-a8c9-47a8-84a1-bb9e9d27ff2c" providerId="AD" clId="Web-{F28D1197-92E3-7DC2-7E7E-99F5F4B4CBD1}" dt="2023-10-24T15:14:41.454" v="3"/>
      <pc:docMkLst>
        <pc:docMk/>
      </pc:docMkLst>
      <pc:sldChg chg="delSp modSp">
        <pc:chgData name="Antonio Francisco Pérez Fernández" userId="S::afperez@ceu.es::44b7fe62-a8c9-47a8-84a1-bb9e9d27ff2c" providerId="AD" clId="Web-{F28D1197-92E3-7DC2-7E7E-99F5F4B4CBD1}" dt="2023-10-24T15:13:37.405" v="2" actId="1076"/>
        <pc:sldMkLst>
          <pc:docMk/>
          <pc:sldMk cId="1534032606" sldId="426"/>
        </pc:sldMkLst>
        <pc:spChg chg="del">
          <ac:chgData name="Antonio Francisco Pérez Fernández" userId="S::afperez@ceu.es::44b7fe62-a8c9-47a8-84a1-bb9e9d27ff2c" providerId="AD" clId="Web-{F28D1197-92E3-7DC2-7E7E-99F5F4B4CBD1}" dt="2023-10-24T15:13:32.092" v="1"/>
          <ac:spMkLst>
            <pc:docMk/>
            <pc:sldMk cId="1534032606" sldId="426"/>
            <ac:spMk id="12" creationId="{C2B3F969-7F05-DF4F-3562-248C18B0A218}"/>
          </ac:spMkLst>
        </pc:spChg>
        <pc:spChg chg="mod">
          <ac:chgData name="Antonio Francisco Pérez Fernández" userId="S::afperez@ceu.es::44b7fe62-a8c9-47a8-84a1-bb9e9d27ff2c" providerId="AD" clId="Web-{F28D1197-92E3-7DC2-7E7E-99F5F4B4CBD1}" dt="2023-10-24T15:13:37.405" v="2" actId="1076"/>
          <ac:spMkLst>
            <pc:docMk/>
            <pc:sldMk cId="1534032606" sldId="426"/>
            <ac:spMk id="18" creationId="{CF548170-C098-0BE2-7BA4-8B09B64F6B51}"/>
          </ac:spMkLst>
        </pc:spChg>
      </pc:sldChg>
      <pc:sldChg chg="delSp">
        <pc:chgData name="Antonio Francisco Pérez Fernández" userId="S::afperez@ceu.es::44b7fe62-a8c9-47a8-84a1-bb9e9d27ff2c" providerId="AD" clId="Web-{F28D1197-92E3-7DC2-7E7E-99F5F4B4CBD1}" dt="2023-10-24T15:14:41.454" v="3"/>
        <pc:sldMkLst>
          <pc:docMk/>
          <pc:sldMk cId="276091179" sldId="475"/>
        </pc:sldMkLst>
        <pc:spChg chg="del">
          <ac:chgData name="Antonio Francisco Pérez Fernández" userId="S::afperez@ceu.es::44b7fe62-a8c9-47a8-84a1-bb9e9d27ff2c" providerId="AD" clId="Web-{F28D1197-92E3-7DC2-7E7E-99F5F4B4CBD1}" dt="2023-10-24T15:14:41.454" v="3"/>
          <ac:spMkLst>
            <pc:docMk/>
            <pc:sldMk cId="276091179" sldId="475"/>
            <ac:spMk id="2" creationId="{EC746AD3-5446-A33E-ABA4-2EF2F5437E4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008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6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08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9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619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3" name="12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4"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hp.net/manual/en/features.cookies.php"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php.net/manual/en/ref.session.ph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606760" cy="1159800"/>
          </a:xfrm>
          <a:prstGeom prst="rect">
            <a:avLst/>
          </a:prstGeom>
        </p:spPr>
        <p:txBody>
          <a:bodyPr spcFirstLastPara="1" wrap="square" lIns="91425" tIns="91425" rIns="91425" bIns="91425" anchor="t" anchorCtr="0">
            <a:noAutofit/>
          </a:bodyPr>
          <a:lstStyle/>
          <a:p>
            <a:pPr lvl="0"/>
            <a:r>
              <a:rPr lang="es-ES" sz="2800" dirty="0"/>
              <a:t>SESIONES Y COOKIES: RESUMEN</a:t>
            </a:r>
            <a:endParaRPr sz="2000" dirty="0"/>
          </a:p>
        </p:txBody>
      </p:sp>
      <p:sp>
        <p:nvSpPr>
          <p:cNvPr id="3" name="2 Rectángulo"/>
          <p:cNvSpPr/>
          <p:nvPr/>
        </p:nvSpPr>
        <p:spPr>
          <a:xfrm>
            <a:off x="107504" y="4155926"/>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3" name="CuadroTexto 2">
            <a:extLst>
              <a:ext uri="{FF2B5EF4-FFF2-40B4-BE49-F238E27FC236}">
                <a16:creationId xmlns:a16="http://schemas.microsoft.com/office/drawing/2014/main" id="{B72B7530-A68D-3634-117E-83D97A2CCDA4}"/>
              </a:ext>
            </a:extLst>
          </p:cNvPr>
          <p:cNvSpPr txBox="1"/>
          <p:nvPr/>
        </p:nvSpPr>
        <p:spPr>
          <a:xfrm>
            <a:off x="683568" y="411510"/>
            <a:ext cx="5544616" cy="307777"/>
          </a:xfrm>
          <a:prstGeom prst="rect">
            <a:avLst/>
          </a:prstGeom>
          <a:noFill/>
        </p:spPr>
        <p:txBody>
          <a:bodyPr wrap="square">
            <a:spAutoFit/>
          </a:bodyPr>
          <a:lstStyle/>
          <a:p>
            <a:pPr algn="just"/>
            <a:r>
              <a:rPr lang="es-ES" b="1" i="0" dirty="0">
                <a:solidFill>
                  <a:srgbClr val="000000"/>
                </a:solidFill>
                <a:effectLst/>
                <a:latin typeface="Arial" panose="020B0604020202020204" pitchFamily="34" charset="0"/>
              </a:rPr>
              <a:t>Contador del número de accesos a una página COOKIES</a:t>
            </a:r>
          </a:p>
        </p:txBody>
      </p:sp>
      <p:sp>
        <p:nvSpPr>
          <p:cNvPr id="6" name="CuadroTexto 5">
            <a:extLst>
              <a:ext uri="{FF2B5EF4-FFF2-40B4-BE49-F238E27FC236}">
                <a16:creationId xmlns:a16="http://schemas.microsoft.com/office/drawing/2014/main" id="{A71521C3-BDA5-5AC0-40D2-7B88A345FA2C}"/>
              </a:ext>
            </a:extLst>
          </p:cNvPr>
          <p:cNvSpPr txBox="1"/>
          <p:nvPr/>
        </p:nvSpPr>
        <p:spPr>
          <a:xfrm>
            <a:off x="35496" y="915566"/>
            <a:ext cx="5040560" cy="3539430"/>
          </a:xfrm>
          <a:prstGeom prst="rect">
            <a:avLst/>
          </a:prstGeom>
          <a:noFill/>
        </p:spPr>
        <p:txBody>
          <a:bodyPr wrap="square">
            <a:spAutoFit/>
          </a:bodyPr>
          <a:lstStyle/>
          <a:p>
            <a:r>
              <a:rPr lang="es-ES" dirty="0"/>
              <a:t>&lt;?</a:t>
            </a:r>
            <a:r>
              <a:rPr lang="es-ES" dirty="0" err="1"/>
              <a:t>php</a:t>
            </a:r>
            <a:endParaRPr lang="es-ES" dirty="0"/>
          </a:p>
          <a:p>
            <a:r>
              <a:rPr lang="es-ES" dirty="0"/>
              <a:t>  </a:t>
            </a:r>
            <a:r>
              <a:rPr lang="es-ES" dirty="0" err="1"/>
              <a:t>if</a:t>
            </a:r>
            <a:r>
              <a:rPr lang="es-ES" dirty="0"/>
              <a:t>(</a:t>
            </a:r>
            <a:r>
              <a:rPr lang="es-ES" dirty="0" err="1"/>
              <a:t>isset</a:t>
            </a:r>
            <a:r>
              <a:rPr lang="es-ES" dirty="0"/>
              <a:t>($_COOKIE['contador']))</a:t>
            </a:r>
          </a:p>
          <a:p>
            <a:r>
              <a:rPr lang="es-ES" dirty="0"/>
              <a:t>  { </a:t>
            </a:r>
          </a:p>
          <a:p>
            <a:r>
              <a:rPr lang="es-ES" dirty="0"/>
              <a:t>    // Caduca en un año </a:t>
            </a:r>
          </a:p>
          <a:p>
            <a:r>
              <a:rPr lang="es-ES" dirty="0"/>
              <a:t>    </a:t>
            </a:r>
            <a:r>
              <a:rPr lang="es-ES" dirty="0" err="1"/>
              <a:t>setcookie</a:t>
            </a:r>
            <a:r>
              <a:rPr lang="es-ES" dirty="0"/>
              <a:t>('contador', $_COOKIE['contador'] + 1, time() + 365 * 24 * 60 * 60); </a:t>
            </a:r>
          </a:p>
          <a:p>
            <a:r>
              <a:rPr lang="es-ES" dirty="0"/>
              <a:t>    $mensaje = 'Número de visitas: ' . $_COOKIE['contador']; </a:t>
            </a:r>
          </a:p>
          <a:p>
            <a:r>
              <a:rPr lang="es-ES" dirty="0"/>
              <a:t>  } </a:t>
            </a:r>
          </a:p>
          <a:p>
            <a:r>
              <a:rPr lang="es-ES" dirty="0"/>
              <a:t>  </a:t>
            </a:r>
            <a:r>
              <a:rPr lang="es-ES" dirty="0" err="1"/>
              <a:t>else</a:t>
            </a:r>
            <a:r>
              <a:rPr lang="es-ES" dirty="0"/>
              <a:t> </a:t>
            </a:r>
          </a:p>
          <a:p>
            <a:r>
              <a:rPr lang="es-ES" dirty="0"/>
              <a:t>  { </a:t>
            </a:r>
          </a:p>
          <a:p>
            <a:r>
              <a:rPr lang="es-ES" dirty="0"/>
              <a:t>    // Caduca en un año </a:t>
            </a:r>
          </a:p>
          <a:p>
            <a:r>
              <a:rPr lang="es-ES" dirty="0"/>
              <a:t>    </a:t>
            </a:r>
            <a:r>
              <a:rPr lang="es-ES" dirty="0" err="1"/>
              <a:t>setcookie</a:t>
            </a:r>
            <a:r>
              <a:rPr lang="es-ES" dirty="0"/>
              <a:t>('contador', 1, time() + 365 * 24 * 60 * 60); </a:t>
            </a:r>
          </a:p>
          <a:p>
            <a:r>
              <a:rPr lang="es-ES" dirty="0"/>
              <a:t>    $mensaje = 'Bienvenido a nuestra página web'; </a:t>
            </a:r>
          </a:p>
          <a:p>
            <a:r>
              <a:rPr lang="es-ES" dirty="0"/>
              <a:t>  } </a:t>
            </a:r>
          </a:p>
          <a:p>
            <a:r>
              <a:rPr lang="es-ES" dirty="0"/>
              <a:t>?&gt; </a:t>
            </a:r>
          </a:p>
          <a:p>
            <a:endParaRPr lang="es-ES" dirty="0"/>
          </a:p>
        </p:txBody>
      </p:sp>
      <p:sp>
        <p:nvSpPr>
          <p:cNvPr id="5" name="CuadroTexto 4">
            <a:extLst>
              <a:ext uri="{FF2B5EF4-FFF2-40B4-BE49-F238E27FC236}">
                <a16:creationId xmlns:a16="http://schemas.microsoft.com/office/drawing/2014/main" id="{EBD9CFAA-8509-CC48-24BE-541B0D4FCE0B}"/>
              </a:ext>
            </a:extLst>
          </p:cNvPr>
          <p:cNvSpPr txBox="1"/>
          <p:nvPr/>
        </p:nvSpPr>
        <p:spPr>
          <a:xfrm>
            <a:off x="5004048" y="1203598"/>
            <a:ext cx="4104456" cy="2677656"/>
          </a:xfrm>
          <a:prstGeom prst="rect">
            <a:avLst/>
          </a:prstGeom>
          <a:noFill/>
        </p:spPr>
        <p:txBody>
          <a:bodyPr wrap="square">
            <a:spAutoFit/>
          </a:bodyPr>
          <a:lstStyle/>
          <a:p>
            <a:r>
              <a:rPr lang="es-ES" dirty="0"/>
              <a:t>&lt;!DOCTYPE&gt; </a:t>
            </a:r>
          </a:p>
          <a:p>
            <a:r>
              <a:rPr lang="es-ES" dirty="0"/>
              <a:t>&lt;head&gt; </a:t>
            </a:r>
          </a:p>
          <a:p>
            <a:r>
              <a:rPr lang="es-ES" dirty="0"/>
              <a:t>&lt;meta http-</a:t>
            </a:r>
            <a:r>
              <a:rPr lang="es-ES" dirty="0" err="1"/>
              <a:t>equiv</a:t>
            </a:r>
            <a:r>
              <a:rPr lang="es-ES" dirty="0"/>
              <a:t>="Content-</a:t>
            </a:r>
            <a:r>
              <a:rPr lang="es-ES" dirty="0" err="1"/>
              <a:t>Type</a:t>
            </a:r>
            <a:r>
              <a:rPr lang="es-ES" dirty="0"/>
              <a:t>" </a:t>
            </a:r>
            <a:r>
              <a:rPr lang="es-ES" dirty="0" err="1"/>
              <a:t>content</a:t>
            </a:r>
            <a:r>
              <a:rPr lang="es-ES" dirty="0"/>
              <a:t>="</a:t>
            </a:r>
            <a:r>
              <a:rPr lang="es-ES" dirty="0" err="1"/>
              <a:t>text</a:t>
            </a:r>
            <a:r>
              <a:rPr lang="es-ES" dirty="0"/>
              <a:t>/</a:t>
            </a:r>
            <a:r>
              <a:rPr lang="es-ES" dirty="0" err="1"/>
              <a:t>html</a:t>
            </a:r>
            <a:r>
              <a:rPr lang="es-ES" dirty="0"/>
              <a:t>; </a:t>
            </a:r>
            <a:r>
              <a:rPr lang="es-ES" dirty="0" err="1"/>
              <a:t>charset</a:t>
            </a:r>
            <a:r>
              <a:rPr lang="es-ES" dirty="0"/>
              <a:t>=iso-8859-1" /&gt; </a:t>
            </a:r>
          </a:p>
          <a:p>
            <a:r>
              <a:rPr lang="es-ES" dirty="0"/>
              <a:t>&lt;</a:t>
            </a:r>
            <a:r>
              <a:rPr lang="es-ES" dirty="0" err="1"/>
              <a:t>title</a:t>
            </a:r>
            <a:r>
              <a:rPr lang="es-ES" dirty="0"/>
              <a:t>&gt;Prueba de cookie&lt;/</a:t>
            </a:r>
            <a:r>
              <a:rPr lang="es-ES" dirty="0" err="1"/>
              <a:t>title</a:t>
            </a:r>
            <a:r>
              <a:rPr lang="es-ES" dirty="0"/>
              <a:t>&gt; </a:t>
            </a:r>
          </a:p>
          <a:p>
            <a:r>
              <a:rPr lang="es-ES" dirty="0"/>
              <a:t>&lt;/head&gt; </a:t>
            </a:r>
          </a:p>
          <a:p>
            <a:r>
              <a:rPr lang="es-ES" dirty="0"/>
              <a:t>&lt;</a:t>
            </a:r>
            <a:r>
              <a:rPr lang="es-ES" dirty="0" err="1"/>
              <a:t>body</a:t>
            </a:r>
            <a:r>
              <a:rPr lang="es-ES" dirty="0"/>
              <a:t>&gt; </a:t>
            </a:r>
          </a:p>
          <a:p>
            <a:r>
              <a:rPr lang="es-ES" dirty="0"/>
              <a:t>&lt;p&gt; </a:t>
            </a:r>
          </a:p>
          <a:p>
            <a:r>
              <a:rPr lang="es-ES" dirty="0"/>
              <a:t>&lt;?</a:t>
            </a:r>
            <a:r>
              <a:rPr lang="es-ES" dirty="0" err="1"/>
              <a:t>php</a:t>
            </a:r>
            <a:r>
              <a:rPr lang="es-ES" dirty="0"/>
              <a:t> echo $mensaje; ?&gt; </a:t>
            </a:r>
          </a:p>
          <a:p>
            <a:r>
              <a:rPr lang="es-ES" dirty="0"/>
              <a:t>&lt;/p&gt; </a:t>
            </a:r>
          </a:p>
          <a:p>
            <a:r>
              <a:rPr lang="es-ES" dirty="0"/>
              <a:t>&lt;/</a:t>
            </a:r>
            <a:r>
              <a:rPr lang="es-ES" dirty="0" err="1"/>
              <a:t>body</a:t>
            </a:r>
            <a:r>
              <a:rPr lang="es-ES" dirty="0"/>
              <a:t>&gt; </a:t>
            </a:r>
          </a:p>
          <a:p>
            <a:r>
              <a:rPr lang="es-ES" dirty="0"/>
              <a:t>&lt;/</a:t>
            </a:r>
            <a:r>
              <a:rPr lang="es-ES" dirty="0" err="1"/>
              <a:t>html</a:t>
            </a:r>
            <a:r>
              <a:rPr lang="es-ES" dirty="0"/>
              <a:t>&gt;</a:t>
            </a:r>
          </a:p>
        </p:txBody>
      </p:sp>
    </p:spTree>
    <p:extLst>
      <p:ext uri="{BB962C8B-B14F-4D97-AF65-F5344CB8AC3E}">
        <p14:creationId xmlns:p14="http://schemas.microsoft.com/office/powerpoint/2010/main" val="2676278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3" name="CuadroTexto 2">
            <a:extLst>
              <a:ext uri="{FF2B5EF4-FFF2-40B4-BE49-F238E27FC236}">
                <a16:creationId xmlns:a16="http://schemas.microsoft.com/office/drawing/2014/main" id="{B72B7530-A68D-3634-117E-83D97A2CCDA4}"/>
              </a:ext>
            </a:extLst>
          </p:cNvPr>
          <p:cNvSpPr txBox="1"/>
          <p:nvPr/>
        </p:nvSpPr>
        <p:spPr>
          <a:xfrm>
            <a:off x="683568" y="411510"/>
            <a:ext cx="5976664" cy="307777"/>
          </a:xfrm>
          <a:prstGeom prst="rect">
            <a:avLst/>
          </a:prstGeom>
          <a:noFill/>
        </p:spPr>
        <p:txBody>
          <a:bodyPr wrap="square">
            <a:spAutoFit/>
          </a:bodyPr>
          <a:lstStyle/>
          <a:p>
            <a:pPr algn="just"/>
            <a:r>
              <a:rPr lang="es-ES" b="1" i="0" dirty="0">
                <a:solidFill>
                  <a:srgbClr val="000000"/>
                </a:solidFill>
                <a:effectLst/>
                <a:latin typeface="Arial" panose="020B0604020202020204" pitchFamily="34" charset="0"/>
              </a:rPr>
              <a:t>Contador del número de accesos a una página SESIONES</a:t>
            </a:r>
          </a:p>
        </p:txBody>
      </p:sp>
      <p:sp>
        <p:nvSpPr>
          <p:cNvPr id="6" name="CuadroTexto 5">
            <a:extLst>
              <a:ext uri="{FF2B5EF4-FFF2-40B4-BE49-F238E27FC236}">
                <a16:creationId xmlns:a16="http://schemas.microsoft.com/office/drawing/2014/main" id="{A71521C3-BDA5-5AC0-40D2-7B88A345FA2C}"/>
              </a:ext>
            </a:extLst>
          </p:cNvPr>
          <p:cNvSpPr txBox="1"/>
          <p:nvPr/>
        </p:nvSpPr>
        <p:spPr>
          <a:xfrm>
            <a:off x="251520" y="915566"/>
            <a:ext cx="4752528" cy="4185761"/>
          </a:xfrm>
          <a:prstGeom prst="rect">
            <a:avLst/>
          </a:prstGeom>
          <a:noFill/>
        </p:spPr>
        <p:txBody>
          <a:bodyPr wrap="square">
            <a:spAutoFit/>
          </a:bodyPr>
          <a:lstStyle/>
          <a:p>
            <a:r>
              <a:rPr lang="es-ES" dirty="0"/>
              <a:t>&lt;?</a:t>
            </a:r>
            <a:r>
              <a:rPr lang="es-ES" dirty="0" err="1"/>
              <a:t>php</a:t>
            </a:r>
            <a:endParaRPr lang="es-ES" dirty="0"/>
          </a:p>
          <a:p>
            <a:r>
              <a:rPr lang="es-ES" dirty="0"/>
              <a:t>//contador del número de accesos a una página por sesión.</a:t>
            </a:r>
          </a:p>
          <a:p>
            <a:r>
              <a:rPr lang="es-ES" dirty="0" err="1"/>
              <a:t>session_start</a:t>
            </a:r>
            <a:r>
              <a:rPr lang="es-ES" dirty="0"/>
              <a:t>();</a:t>
            </a:r>
          </a:p>
          <a:p>
            <a:r>
              <a:rPr lang="es-ES" dirty="0" err="1"/>
              <a:t>if</a:t>
            </a:r>
            <a:r>
              <a:rPr lang="es-ES" dirty="0"/>
              <a:t> (!</a:t>
            </a:r>
            <a:r>
              <a:rPr lang="es-ES" dirty="0" err="1"/>
              <a:t>isset</a:t>
            </a:r>
            <a:r>
              <a:rPr lang="es-ES" dirty="0"/>
              <a:t>($_SESSION["</a:t>
            </a:r>
            <a:r>
              <a:rPr lang="es-ES" dirty="0" err="1"/>
              <a:t>count</a:t>
            </a:r>
            <a:r>
              <a:rPr lang="es-ES" dirty="0"/>
              <a:t>"])) {</a:t>
            </a:r>
          </a:p>
          <a:p>
            <a:r>
              <a:rPr lang="es-ES" dirty="0"/>
              <a:t>    $_SESSION["</a:t>
            </a:r>
            <a:r>
              <a:rPr lang="es-ES" dirty="0" err="1"/>
              <a:t>count</a:t>
            </a:r>
            <a:r>
              <a:rPr lang="es-ES" dirty="0"/>
              <a:t>"] = 0;</a:t>
            </a:r>
          </a:p>
          <a:p>
            <a:r>
              <a:rPr lang="es-ES" dirty="0"/>
              <a:t>} </a:t>
            </a:r>
            <a:r>
              <a:rPr lang="es-ES" dirty="0" err="1"/>
              <a:t>else</a:t>
            </a:r>
            <a:r>
              <a:rPr lang="es-ES" dirty="0"/>
              <a:t> {</a:t>
            </a:r>
          </a:p>
          <a:p>
            <a:r>
              <a:rPr lang="es-ES" dirty="0"/>
              <a:t>    $_SESSION["</a:t>
            </a:r>
            <a:r>
              <a:rPr lang="es-ES" dirty="0" err="1"/>
              <a:t>count</a:t>
            </a:r>
            <a:r>
              <a:rPr lang="es-ES" dirty="0"/>
              <a:t>"]++;</a:t>
            </a:r>
          </a:p>
          <a:p>
            <a:r>
              <a:rPr lang="es-ES" dirty="0"/>
              <a:t>}</a:t>
            </a:r>
          </a:p>
          <a:p>
            <a:r>
              <a:rPr lang="es-ES" dirty="0"/>
              <a:t>?&gt;</a:t>
            </a:r>
          </a:p>
          <a:p>
            <a:endParaRPr lang="es-ES" dirty="0"/>
          </a:p>
          <a:p>
            <a:r>
              <a:rPr lang="es-ES" dirty="0"/>
              <a:t>&lt;</a:t>
            </a:r>
            <a:r>
              <a:rPr lang="es-ES" dirty="0" err="1"/>
              <a:t>html</a:t>
            </a:r>
            <a:r>
              <a:rPr lang="es-ES" dirty="0"/>
              <a:t>&gt;</a:t>
            </a:r>
          </a:p>
          <a:p>
            <a:r>
              <a:rPr lang="es-ES" dirty="0"/>
              <a:t>&lt;head&gt;</a:t>
            </a:r>
          </a:p>
          <a:p>
            <a:r>
              <a:rPr lang="es-ES" dirty="0"/>
              <a:t>  &lt;</a:t>
            </a:r>
            <a:r>
              <a:rPr lang="es-ES" dirty="0" err="1"/>
              <a:t>title</a:t>
            </a:r>
            <a:r>
              <a:rPr lang="es-ES" dirty="0"/>
              <a:t>&gt;Contador de accesos&lt;/</a:t>
            </a:r>
            <a:r>
              <a:rPr lang="es-ES" dirty="0" err="1"/>
              <a:t>title</a:t>
            </a:r>
            <a:r>
              <a:rPr lang="es-ES" dirty="0"/>
              <a:t>&gt;</a:t>
            </a:r>
          </a:p>
          <a:p>
            <a:r>
              <a:rPr lang="es-ES" dirty="0"/>
              <a:t>&lt;/head&gt;</a:t>
            </a:r>
          </a:p>
          <a:p>
            <a:r>
              <a:rPr lang="es-ES" dirty="0"/>
              <a:t>&lt;</a:t>
            </a:r>
            <a:r>
              <a:rPr lang="es-ES" dirty="0" err="1"/>
              <a:t>body</a:t>
            </a:r>
            <a:r>
              <a:rPr lang="es-ES" dirty="0"/>
              <a:t>&gt;</a:t>
            </a:r>
          </a:p>
          <a:p>
            <a:r>
              <a:rPr lang="es-ES" dirty="0"/>
              <a:t>&lt;p&gt;</a:t>
            </a:r>
          </a:p>
          <a:p>
            <a:endParaRPr lang="es-ES" dirty="0"/>
          </a:p>
          <a:p>
            <a:endParaRPr lang="es-ES" dirty="0"/>
          </a:p>
        </p:txBody>
      </p:sp>
      <p:sp>
        <p:nvSpPr>
          <p:cNvPr id="9" name="CuadroTexto 8">
            <a:extLst>
              <a:ext uri="{FF2B5EF4-FFF2-40B4-BE49-F238E27FC236}">
                <a16:creationId xmlns:a16="http://schemas.microsoft.com/office/drawing/2014/main" id="{231F33AA-D756-9A60-3CDB-8E79CC5F832B}"/>
              </a:ext>
            </a:extLst>
          </p:cNvPr>
          <p:cNvSpPr txBox="1"/>
          <p:nvPr/>
        </p:nvSpPr>
        <p:spPr>
          <a:xfrm>
            <a:off x="4860032" y="1347614"/>
            <a:ext cx="4032448" cy="2031325"/>
          </a:xfrm>
          <a:prstGeom prst="rect">
            <a:avLst/>
          </a:prstGeom>
          <a:noFill/>
        </p:spPr>
        <p:txBody>
          <a:bodyPr wrap="square">
            <a:spAutoFit/>
          </a:bodyPr>
          <a:lstStyle/>
          <a:p>
            <a:r>
              <a:rPr lang="es-ES" dirty="0"/>
              <a:t>&lt;?</a:t>
            </a:r>
            <a:r>
              <a:rPr lang="es-ES" dirty="0" err="1"/>
              <a:t>php</a:t>
            </a:r>
            <a:endParaRPr lang="es-ES" dirty="0"/>
          </a:p>
          <a:p>
            <a:r>
              <a:rPr lang="es-ES" dirty="0" err="1"/>
              <a:t>print</a:t>
            </a:r>
            <a:r>
              <a:rPr lang="es-ES" dirty="0"/>
              <a:t>("Hola, has accedido a esta página ");</a:t>
            </a:r>
          </a:p>
          <a:p>
            <a:r>
              <a:rPr lang="es-ES" dirty="0" err="1"/>
              <a:t>print</a:t>
            </a:r>
            <a:r>
              <a:rPr lang="es-ES" dirty="0"/>
              <a:t>($_SESSION["</a:t>
            </a:r>
            <a:r>
              <a:rPr lang="es-ES" dirty="0" err="1"/>
              <a:t>count</a:t>
            </a:r>
            <a:r>
              <a:rPr lang="es-ES" dirty="0"/>
              <a:t>"]);</a:t>
            </a:r>
          </a:p>
          <a:p>
            <a:r>
              <a:rPr lang="es-ES" dirty="0" err="1"/>
              <a:t>print</a:t>
            </a:r>
            <a:r>
              <a:rPr lang="es-ES" dirty="0"/>
              <a:t>(" veces.");</a:t>
            </a:r>
          </a:p>
          <a:p>
            <a:r>
              <a:rPr lang="es-ES" dirty="0"/>
              <a:t>?&gt;</a:t>
            </a:r>
          </a:p>
          <a:p>
            <a:endParaRPr lang="es-ES" dirty="0"/>
          </a:p>
          <a:p>
            <a:r>
              <a:rPr lang="es-ES" dirty="0"/>
              <a:t>&lt;/p&gt;</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189027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5" name="Marcador de texto 4">
            <a:extLst>
              <a:ext uri="{FF2B5EF4-FFF2-40B4-BE49-F238E27FC236}">
                <a16:creationId xmlns:a16="http://schemas.microsoft.com/office/drawing/2014/main" id="{BAFF852F-938A-275A-3515-1217875DBA16}"/>
              </a:ext>
            </a:extLst>
          </p:cNvPr>
          <p:cNvSpPr>
            <a:spLocks noGrp="1"/>
          </p:cNvSpPr>
          <p:nvPr>
            <p:ph type="body" idx="1"/>
          </p:nvPr>
        </p:nvSpPr>
        <p:spPr>
          <a:xfrm>
            <a:off x="179512" y="267494"/>
            <a:ext cx="6462600" cy="576064"/>
          </a:xfrm>
        </p:spPr>
        <p:txBody>
          <a:bodyPr/>
          <a:lstStyle/>
          <a:p>
            <a:r>
              <a:rPr lang="es-ES" sz="1600" b="1" i="0" dirty="0">
                <a:solidFill>
                  <a:srgbClr val="000000"/>
                </a:solidFill>
                <a:effectLst/>
                <a:latin typeface="Arial" panose="020B0604020202020204" pitchFamily="34" charset="0"/>
              </a:rPr>
              <a:t>Configuración personalizada de los colores de una página</a:t>
            </a:r>
          </a:p>
          <a:p>
            <a:endParaRPr lang="es-ES" sz="1600" dirty="0"/>
          </a:p>
        </p:txBody>
      </p:sp>
      <p:sp>
        <p:nvSpPr>
          <p:cNvPr id="8" name="CuadroTexto 7">
            <a:extLst>
              <a:ext uri="{FF2B5EF4-FFF2-40B4-BE49-F238E27FC236}">
                <a16:creationId xmlns:a16="http://schemas.microsoft.com/office/drawing/2014/main" id="{5CA3E881-4871-9CDC-14CD-F450200B4C72}"/>
              </a:ext>
            </a:extLst>
          </p:cNvPr>
          <p:cNvSpPr txBox="1"/>
          <p:nvPr/>
        </p:nvSpPr>
        <p:spPr>
          <a:xfrm>
            <a:off x="323528" y="840161"/>
            <a:ext cx="8640960" cy="4339650"/>
          </a:xfrm>
          <a:prstGeom prst="rect">
            <a:avLst/>
          </a:prstGeom>
          <a:noFill/>
        </p:spPr>
        <p:txBody>
          <a:bodyPr wrap="square">
            <a:spAutoFit/>
          </a:bodyPr>
          <a:lstStyle/>
          <a:p>
            <a:r>
              <a:rPr lang="es-ES" sz="1200" dirty="0"/>
              <a:t>&lt;?</a:t>
            </a:r>
            <a:r>
              <a:rPr lang="es-ES" sz="1200" dirty="0" err="1"/>
              <a:t>php</a:t>
            </a:r>
            <a:endParaRPr lang="es-ES" sz="1200" dirty="0"/>
          </a:p>
          <a:p>
            <a:r>
              <a:rPr lang="es-ES" sz="1200" dirty="0" err="1"/>
              <a:t>session_start</a:t>
            </a:r>
            <a:r>
              <a:rPr lang="es-ES" sz="1200" dirty="0"/>
              <a:t>();</a:t>
            </a:r>
          </a:p>
          <a:p>
            <a:endParaRPr lang="es-ES" sz="1200" dirty="0"/>
          </a:p>
          <a:p>
            <a:r>
              <a:rPr lang="es-ES" sz="1200" dirty="0" err="1"/>
              <a:t>if</a:t>
            </a:r>
            <a:r>
              <a:rPr lang="es-ES" sz="1200" dirty="0"/>
              <a:t> (!</a:t>
            </a:r>
            <a:r>
              <a:rPr lang="es-ES" sz="1200" dirty="0" err="1"/>
              <a:t>isset</a:t>
            </a:r>
            <a:r>
              <a:rPr lang="es-ES" sz="1200" dirty="0"/>
              <a:t>($_SESSION["</a:t>
            </a:r>
            <a:r>
              <a:rPr lang="es-ES" sz="1200" dirty="0" err="1"/>
              <a:t>bgcol</a:t>
            </a:r>
            <a:r>
              <a:rPr lang="es-ES" sz="1200" dirty="0"/>
              <a:t>"])) {</a:t>
            </a:r>
          </a:p>
          <a:p>
            <a:r>
              <a:rPr lang="es-ES" sz="1200" dirty="0"/>
              <a:t>    $_SESSION["</a:t>
            </a:r>
            <a:r>
              <a:rPr lang="es-ES" sz="1200" dirty="0" err="1"/>
              <a:t>bgcol</a:t>
            </a:r>
            <a:r>
              <a:rPr lang="es-ES" sz="1200" dirty="0"/>
              <a:t>"] = 0;</a:t>
            </a:r>
          </a:p>
          <a:p>
            <a:r>
              <a:rPr lang="es-ES" sz="1200" dirty="0"/>
              <a:t>}</a:t>
            </a:r>
          </a:p>
          <a:p>
            <a:endParaRPr lang="es-ES" sz="1200" dirty="0"/>
          </a:p>
          <a:p>
            <a:r>
              <a:rPr lang="es-ES" sz="1200" dirty="0" err="1"/>
              <a:t>if</a:t>
            </a:r>
            <a:r>
              <a:rPr lang="es-ES" sz="1200" dirty="0"/>
              <a:t> (!</a:t>
            </a:r>
            <a:r>
              <a:rPr lang="es-ES" sz="1200" dirty="0" err="1"/>
              <a:t>isset</a:t>
            </a:r>
            <a:r>
              <a:rPr lang="es-ES" sz="1200" dirty="0"/>
              <a:t>($_SESSION["</a:t>
            </a:r>
            <a:r>
              <a:rPr lang="es-ES" sz="1200" dirty="0" err="1"/>
              <a:t>textCol</a:t>
            </a:r>
            <a:r>
              <a:rPr lang="es-ES" sz="1200" dirty="0"/>
              <a:t>"])) {</a:t>
            </a:r>
          </a:p>
          <a:p>
            <a:r>
              <a:rPr lang="es-ES" sz="1200" dirty="0"/>
              <a:t>    $_SESSION["</a:t>
            </a:r>
            <a:r>
              <a:rPr lang="es-ES" sz="1200" dirty="0" err="1"/>
              <a:t>textCol</a:t>
            </a:r>
            <a:r>
              <a:rPr lang="es-ES" sz="1200" dirty="0"/>
              <a:t>"] = 0;</a:t>
            </a:r>
          </a:p>
          <a:p>
            <a:r>
              <a:rPr lang="es-ES" sz="1200" dirty="0"/>
              <a:t>}</a:t>
            </a:r>
          </a:p>
          <a:p>
            <a:endParaRPr lang="es-ES" sz="1200" dirty="0"/>
          </a:p>
          <a:p>
            <a:r>
              <a:rPr lang="es-ES" sz="1200" dirty="0" err="1"/>
              <a:t>if</a:t>
            </a:r>
            <a:r>
              <a:rPr lang="es-ES" sz="1200" dirty="0"/>
              <a:t>(</a:t>
            </a:r>
            <a:r>
              <a:rPr lang="es-ES" sz="1200" dirty="0" err="1"/>
              <a:t>isset</a:t>
            </a:r>
            <a:r>
              <a:rPr lang="es-ES" sz="1200" dirty="0"/>
              <a:t>($_REQUEST["enviar"])) {</a:t>
            </a:r>
          </a:p>
          <a:p>
            <a:r>
              <a:rPr lang="es-ES" sz="1200" dirty="0"/>
              <a:t>    $</a:t>
            </a:r>
            <a:r>
              <a:rPr lang="es-ES" sz="1200" dirty="0" err="1"/>
              <a:t>bgCol</a:t>
            </a:r>
            <a:r>
              <a:rPr lang="es-ES" sz="1200" dirty="0"/>
              <a:t> = traduce($_REQUEST["</a:t>
            </a:r>
            <a:r>
              <a:rPr lang="es-ES" sz="1200" dirty="0" err="1"/>
              <a:t>nbgCol</a:t>
            </a:r>
            <a:r>
              <a:rPr lang="es-ES" sz="1200" dirty="0"/>
              <a:t>"]);</a:t>
            </a:r>
          </a:p>
          <a:p>
            <a:r>
              <a:rPr lang="es-ES" sz="1200" dirty="0"/>
              <a:t>    $</a:t>
            </a:r>
            <a:r>
              <a:rPr lang="es-ES" sz="1200" dirty="0" err="1"/>
              <a:t>textCol</a:t>
            </a:r>
            <a:r>
              <a:rPr lang="es-ES" sz="1200" dirty="0"/>
              <a:t> = traduce($_REQUEST["</a:t>
            </a:r>
            <a:r>
              <a:rPr lang="es-ES" sz="1200" dirty="0" err="1"/>
              <a:t>ntextCol</a:t>
            </a:r>
            <a:r>
              <a:rPr lang="es-ES" sz="1200" dirty="0"/>
              <a:t>"]);</a:t>
            </a:r>
          </a:p>
          <a:p>
            <a:r>
              <a:rPr lang="es-ES" sz="1200" dirty="0"/>
              <a:t>    $_SESSION["</a:t>
            </a:r>
            <a:r>
              <a:rPr lang="es-ES" sz="1200" dirty="0" err="1"/>
              <a:t>bgCol</a:t>
            </a:r>
            <a:r>
              <a:rPr lang="es-ES" sz="1200" dirty="0"/>
              <a:t>"] = $</a:t>
            </a:r>
            <a:r>
              <a:rPr lang="es-ES" sz="1200" dirty="0" err="1"/>
              <a:t>bgCol</a:t>
            </a:r>
            <a:r>
              <a:rPr lang="es-ES" sz="1200" dirty="0"/>
              <a:t>;</a:t>
            </a:r>
          </a:p>
          <a:p>
            <a:r>
              <a:rPr lang="es-ES" sz="1200" dirty="0"/>
              <a:t>    $_SESSION["</a:t>
            </a:r>
            <a:r>
              <a:rPr lang="es-ES" sz="1200" dirty="0" err="1"/>
              <a:t>textCol</a:t>
            </a:r>
            <a:r>
              <a:rPr lang="es-ES" sz="1200" dirty="0"/>
              <a:t>"] = $</a:t>
            </a:r>
            <a:r>
              <a:rPr lang="es-ES" sz="1200" dirty="0" err="1"/>
              <a:t>textCol</a:t>
            </a:r>
            <a:r>
              <a:rPr lang="es-ES" sz="1200" dirty="0"/>
              <a:t>;</a:t>
            </a:r>
          </a:p>
          <a:p>
            <a:r>
              <a:rPr lang="es-ES" sz="1200" dirty="0"/>
              <a:t>    </a:t>
            </a:r>
            <a:r>
              <a:rPr lang="es-ES" sz="1200" dirty="0" err="1"/>
              <a:t>print</a:t>
            </a:r>
            <a:r>
              <a:rPr lang="es-ES" sz="1200" dirty="0"/>
              <a:t> "&lt;</a:t>
            </a:r>
            <a:r>
              <a:rPr lang="es-ES" sz="1200" dirty="0" err="1"/>
              <a:t>html</a:t>
            </a:r>
            <a:r>
              <a:rPr lang="es-ES" sz="1200" dirty="0"/>
              <a:t>&gt;\n&lt;head&gt;\n&lt;</a:t>
            </a:r>
            <a:r>
              <a:rPr lang="es-ES" sz="1200" dirty="0" err="1"/>
              <a:t>title</a:t>
            </a:r>
            <a:r>
              <a:rPr lang="es-ES" sz="1200" dirty="0"/>
              <a:t>&gt;Elección de colores&lt;/</a:t>
            </a:r>
            <a:r>
              <a:rPr lang="es-ES" sz="1200" dirty="0" err="1"/>
              <a:t>title</a:t>
            </a:r>
            <a:r>
              <a:rPr lang="es-ES" sz="1200" dirty="0"/>
              <a:t>&gt;\n&lt;/head&gt;\n";</a:t>
            </a:r>
          </a:p>
          <a:p>
            <a:r>
              <a:rPr lang="es-ES" sz="1200" dirty="0"/>
              <a:t>    </a:t>
            </a:r>
            <a:r>
              <a:rPr lang="es-ES" sz="1200" dirty="0" err="1"/>
              <a:t>print</a:t>
            </a:r>
            <a:r>
              <a:rPr lang="es-ES" sz="1200" dirty="0"/>
              <a:t>("&lt;</a:t>
            </a:r>
            <a:r>
              <a:rPr lang="es-ES" sz="1200" dirty="0" err="1"/>
              <a:t>body</a:t>
            </a:r>
            <a:r>
              <a:rPr lang="es-ES" sz="1200" dirty="0"/>
              <a:t> </a:t>
            </a:r>
            <a:r>
              <a:rPr lang="es-ES" sz="1200" dirty="0" err="1"/>
              <a:t>bgcolor</a:t>
            </a:r>
            <a:r>
              <a:rPr lang="es-ES" sz="1200" dirty="0"/>
              <a:t>=\"$</a:t>
            </a:r>
            <a:r>
              <a:rPr lang="es-ES" sz="1200" dirty="0" err="1"/>
              <a:t>bgCol</a:t>
            </a:r>
            <a:r>
              <a:rPr lang="es-ES" sz="1200" dirty="0"/>
              <a:t>\" </a:t>
            </a:r>
            <a:r>
              <a:rPr lang="es-ES" sz="1200" dirty="0" err="1"/>
              <a:t>text</a:t>
            </a:r>
            <a:r>
              <a:rPr lang="es-ES" sz="1200" dirty="0"/>
              <a:t>=\"$</a:t>
            </a:r>
            <a:r>
              <a:rPr lang="es-ES" sz="1200" dirty="0" err="1"/>
              <a:t>textCol</a:t>
            </a:r>
            <a:r>
              <a:rPr lang="es-ES" sz="1200" dirty="0"/>
              <a:t>\"&gt;");</a:t>
            </a:r>
          </a:p>
          <a:p>
            <a:r>
              <a:rPr lang="es-ES" sz="1200" dirty="0"/>
              <a:t>} </a:t>
            </a:r>
            <a:r>
              <a:rPr lang="es-ES" sz="1200" dirty="0" err="1"/>
              <a:t>else</a:t>
            </a:r>
            <a:r>
              <a:rPr lang="es-ES" sz="1200" dirty="0"/>
              <a:t> {</a:t>
            </a:r>
          </a:p>
          <a:p>
            <a:r>
              <a:rPr lang="es-ES" sz="1200" dirty="0"/>
              <a:t>    </a:t>
            </a:r>
            <a:r>
              <a:rPr lang="es-ES" sz="1200" dirty="0" err="1"/>
              <a:t>print</a:t>
            </a:r>
            <a:r>
              <a:rPr lang="es-ES" sz="1200" dirty="0"/>
              <a:t> "&lt;</a:t>
            </a:r>
            <a:r>
              <a:rPr lang="es-ES" sz="1200" dirty="0" err="1"/>
              <a:t>html</a:t>
            </a:r>
            <a:r>
              <a:rPr lang="es-ES" sz="1200" dirty="0"/>
              <a:t>&gt;\n&lt;head&gt;\n&lt;</a:t>
            </a:r>
            <a:r>
              <a:rPr lang="es-ES" sz="1200" dirty="0" err="1"/>
              <a:t>title</a:t>
            </a:r>
            <a:r>
              <a:rPr lang="es-ES" sz="1200" dirty="0"/>
              <a:t>&gt;Elección de colores&lt;/</a:t>
            </a:r>
            <a:r>
              <a:rPr lang="es-ES" sz="1200" dirty="0" err="1"/>
              <a:t>title</a:t>
            </a:r>
            <a:r>
              <a:rPr lang="es-ES" sz="1200" dirty="0"/>
              <a:t>&gt;\n&lt;/head&gt;\n&lt;</a:t>
            </a:r>
            <a:r>
              <a:rPr lang="es-ES" sz="1200" dirty="0" err="1"/>
              <a:t>body</a:t>
            </a:r>
            <a:r>
              <a:rPr lang="es-ES" sz="1200" dirty="0"/>
              <a:t>&gt;";</a:t>
            </a:r>
          </a:p>
          <a:p>
            <a:r>
              <a:rPr lang="es-ES" sz="1200" dirty="0"/>
              <a:t>}</a:t>
            </a:r>
          </a:p>
          <a:p>
            <a:endParaRPr lang="es-ES" sz="1200" dirty="0"/>
          </a:p>
          <a:p>
            <a:endParaRPr lang="es-ES" sz="1200" dirty="0"/>
          </a:p>
        </p:txBody>
      </p:sp>
    </p:spTree>
    <p:extLst>
      <p:ext uri="{BB962C8B-B14F-4D97-AF65-F5344CB8AC3E}">
        <p14:creationId xmlns:p14="http://schemas.microsoft.com/office/powerpoint/2010/main" val="218703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5" name="Marcador de texto 4">
            <a:extLst>
              <a:ext uri="{FF2B5EF4-FFF2-40B4-BE49-F238E27FC236}">
                <a16:creationId xmlns:a16="http://schemas.microsoft.com/office/drawing/2014/main" id="{19FE381E-0A86-A009-17CD-7549E8F2FD7A}"/>
              </a:ext>
            </a:extLst>
          </p:cNvPr>
          <p:cNvSpPr>
            <a:spLocks noGrp="1"/>
          </p:cNvSpPr>
          <p:nvPr>
            <p:ph type="body" idx="1"/>
          </p:nvPr>
        </p:nvSpPr>
        <p:spPr>
          <a:xfrm>
            <a:off x="107504" y="-20538"/>
            <a:ext cx="8496944" cy="3552300"/>
          </a:xfrm>
        </p:spPr>
        <p:txBody>
          <a:bodyPr numCol="2"/>
          <a:lstStyle/>
          <a:p>
            <a:pPr marL="114300" indent="0">
              <a:buNone/>
            </a:pPr>
            <a:r>
              <a:rPr lang="es-ES" sz="1200" dirty="0" err="1"/>
              <a:t>function</a:t>
            </a:r>
            <a:r>
              <a:rPr lang="es-ES" sz="1200" dirty="0"/>
              <a:t> traduce($color)</a:t>
            </a:r>
          </a:p>
          <a:p>
            <a:pPr marL="114300" indent="0">
              <a:buNone/>
            </a:pPr>
            <a:r>
              <a:rPr lang="es-ES" sz="1200" dirty="0"/>
              <a:t>{</a:t>
            </a:r>
          </a:p>
          <a:p>
            <a:pPr marL="114300" indent="0">
              <a:buNone/>
            </a:pPr>
            <a:r>
              <a:rPr lang="es-ES" sz="1200" dirty="0"/>
              <a:t>    switch ($color) {</a:t>
            </a:r>
          </a:p>
          <a:p>
            <a:pPr marL="114300" indent="0">
              <a:buNone/>
            </a:pPr>
            <a:r>
              <a:rPr lang="es-ES" sz="1200" dirty="0"/>
              <a:t>        case "rojo"     : </a:t>
            </a:r>
            <a:r>
              <a:rPr lang="es-ES" sz="1200" dirty="0" err="1"/>
              <a:t>return</a:t>
            </a:r>
            <a:r>
              <a:rPr lang="es-ES" sz="1200" dirty="0"/>
              <a:t> "red";</a:t>
            </a:r>
          </a:p>
          <a:p>
            <a:pPr marL="114300" indent="0">
              <a:buNone/>
            </a:pPr>
            <a:r>
              <a:rPr lang="es-ES" sz="1200" dirty="0"/>
              <a:t>        case "verde"    : </a:t>
            </a:r>
            <a:r>
              <a:rPr lang="es-ES" sz="1200" dirty="0" err="1"/>
              <a:t>return</a:t>
            </a:r>
            <a:r>
              <a:rPr lang="es-ES" sz="1200" dirty="0"/>
              <a:t> "</a:t>
            </a:r>
            <a:r>
              <a:rPr lang="es-ES" sz="1200" dirty="0" err="1"/>
              <a:t>green</a:t>
            </a:r>
            <a:r>
              <a:rPr lang="es-ES" sz="1200" dirty="0"/>
              <a:t>";</a:t>
            </a:r>
          </a:p>
          <a:p>
            <a:pPr marL="114300" indent="0">
              <a:buNone/>
            </a:pPr>
            <a:r>
              <a:rPr lang="es-ES" sz="1200" dirty="0"/>
              <a:t>        case "azul"     : </a:t>
            </a:r>
            <a:r>
              <a:rPr lang="es-ES" sz="1200" dirty="0" err="1"/>
              <a:t>return</a:t>
            </a:r>
            <a:r>
              <a:rPr lang="es-ES" sz="1200" dirty="0"/>
              <a:t> "blue";</a:t>
            </a:r>
          </a:p>
          <a:p>
            <a:pPr marL="114300" indent="0">
              <a:buNone/>
            </a:pPr>
            <a:r>
              <a:rPr lang="es-ES" sz="1200" dirty="0"/>
              <a:t>        case "cian"     : </a:t>
            </a:r>
            <a:r>
              <a:rPr lang="es-ES" sz="1200" dirty="0" err="1"/>
              <a:t>return</a:t>
            </a:r>
            <a:r>
              <a:rPr lang="es-ES" sz="1200" dirty="0"/>
              <a:t> "</a:t>
            </a:r>
            <a:r>
              <a:rPr lang="es-ES" sz="1200" dirty="0" err="1"/>
              <a:t>cyan</a:t>
            </a:r>
            <a:r>
              <a:rPr lang="es-ES" sz="1200" dirty="0"/>
              <a:t>";</a:t>
            </a:r>
          </a:p>
          <a:p>
            <a:pPr marL="114300" indent="0">
              <a:buNone/>
            </a:pPr>
            <a:r>
              <a:rPr lang="es-ES" sz="1200" dirty="0"/>
              <a:t>        case "amarillo" : </a:t>
            </a:r>
            <a:r>
              <a:rPr lang="es-ES" sz="1200" dirty="0" err="1"/>
              <a:t>return</a:t>
            </a:r>
            <a:r>
              <a:rPr lang="es-ES" sz="1200" dirty="0"/>
              <a:t> "</a:t>
            </a:r>
            <a:r>
              <a:rPr lang="es-ES" sz="1200" dirty="0" err="1"/>
              <a:t>yellow</a:t>
            </a:r>
            <a:r>
              <a:rPr lang="es-ES" sz="1200" dirty="0"/>
              <a:t>";</a:t>
            </a:r>
          </a:p>
          <a:p>
            <a:pPr marL="114300" indent="0">
              <a:buNone/>
            </a:pPr>
            <a:r>
              <a:rPr lang="es-ES" sz="1200" dirty="0"/>
              <a:t>    }</a:t>
            </a:r>
          </a:p>
          <a:p>
            <a:pPr marL="114300" indent="0">
              <a:buNone/>
            </a:pPr>
            <a:r>
              <a:rPr lang="es-ES" sz="1200" dirty="0"/>
              <a:t>}</a:t>
            </a:r>
          </a:p>
          <a:p>
            <a:pPr marL="114300" indent="0">
              <a:buNone/>
            </a:pPr>
            <a:r>
              <a:rPr lang="es-ES" sz="1200" dirty="0"/>
              <a:t>?&gt;</a:t>
            </a:r>
          </a:p>
          <a:p>
            <a:pPr marL="114300" indent="0">
              <a:buNone/>
            </a:pPr>
            <a:r>
              <a:rPr lang="es-ES" sz="1200" dirty="0"/>
              <a:t>&lt;h2&gt;Elige los tus colores favoritos&lt;/h2&gt;</a:t>
            </a:r>
          </a:p>
          <a:p>
            <a:pPr marL="114300" indent="0">
              <a:buNone/>
            </a:pPr>
            <a:r>
              <a:rPr lang="es-ES" sz="1200" dirty="0"/>
              <a:t>&lt;</a:t>
            </a:r>
            <a:r>
              <a:rPr lang="es-ES" sz="1200" dirty="0" err="1"/>
              <a:t>form</a:t>
            </a:r>
            <a:r>
              <a:rPr lang="es-ES" sz="1200" dirty="0"/>
              <a:t> </a:t>
            </a:r>
            <a:r>
              <a:rPr lang="es-ES" sz="1200" dirty="0" err="1"/>
              <a:t>action</a:t>
            </a:r>
            <a:r>
              <a:rPr lang="es-ES" sz="1200" dirty="0"/>
              <a:t>="&lt;?</a:t>
            </a:r>
            <a:r>
              <a:rPr lang="es-ES" sz="1200" dirty="0" err="1"/>
              <a:t>php</a:t>
            </a:r>
            <a:r>
              <a:rPr lang="es-ES" sz="1200" dirty="0"/>
              <a:t> echo $_SERVER["PHP_SELF"] ?&gt;" </a:t>
            </a:r>
            <a:r>
              <a:rPr lang="es-ES" sz="1200" dirty="0" err="1"/>
              <a:t>method</a:t>
            </a:r>
            <a:r>
              <a:rPr lang="es-ES" sz="1200" dirty="0"/>
              <a:t>="post"&gt;</a:t>
            </a:r>
          </a:p>
          <a:p>
            <a:pPr marL="114300" indent="0">
              <a:buNone/>
            </a:pPr>
            <a:r>
              <a:rPr lang="es-ES" sz="1200" dirty="0"/>
              <a:t>  &lt;p&gt;Color de fondo:</a:t>
            </a:r>
          </a:p>
          <a:p>
            <a:pPr marL="114300" indent="0">
              <a:buNone/>
            </a:pPr>
            <a:r>
              <a:rPr lang="es-ES" sz="1200" dirty="0"/>
              <a:t>    &lt;</a:t>
            </a:r>
            <a:r>
              <a:rPr lang="es-ES" sz="1200" dirty="0" err="1"/>
              <a:t>select</a:t>
            </a:r>
            <a:r>
              <a:rPr lang="es-ES" sz="1200" dirty="0"/>
              <a:t> </a:t>
            </a:r>
            <a:r>
              <a:rPr lang="es-ES" sz="1200" dirty="0" err="1"/>
              <a:t>name</a:t>
            </a:r>
            <a:r>
              <a:rPr lang="es-ES" sz="1200" dirty="0"/>
              <a:t>="</a:t>
            </a:r>
            <a:r>
              <a:rPr lang="es-ES" sz="1200" dirty="0" err="1"/>
              <a:t>nbgCol</a:t>
            </a:r>
            <a:r>
              <a:rPr lang="es-ES" sz="1200" dirty="0"/>
              <a:t>"&gt;</a:t>
            </a:r>
          </a:p>
          <a:p>
            <a:pPr marL="114300" indent="0">
              <a:buNone/>
            </a:pPr>
            <a:r>
              <a:rPr lang="es-ES" sz="1200" dirty="0"/>
              <a:t>      &lt;</a:t>
            </a:r>
            <a:r>
              <a:rPr lang="es-ES" sz="1200" dirty="0" err="1"/>
              <a:t>option</a:t>
            </a:r>
            <a:r>
              <a:rPr lang="es-ES" sz="1200" dirty="0"/>
              <a:t>&gt;rojo&lt;/</a:t>
            </a:r>
            <a:r>
              <a:rPr lang="es-ES" sz="1200" dirty="0" err="1"/>
              <a:t>option</a:t>
            </a:r>
            <a:r>
              <a:rPr lang="es-ES" sz="1200" dirty="0"/>
              <a:t>&gt;</a:t>
            </a:r>
          </a:p>
          <a:p>
            <a:pPr marL="114300" indent="0">
              <a:buNone/>
            </a:pPr>
            <a:r>
              <a:rPr lang="es-ES" sz="1200" dirty="0"/>
              <a:t>      &lt;</a:t>
            </a:r>
            <a:r>
              <a:rPr lang="es-ES" sz="1200" dirty="0" err="1"/>
              <a:t>option</a:t>
            </a:r>
            <a:r>
              <a:rPr lang="es-ES" sz="1200" dirty="0"/>
              <a:t>&gt;verde&lt;/</a:t>
            </a:r>
            <a:r>
              <a:rPr lang="es-ES" sz="1200" dirty="0" err="1"/>
              <a:t>option</a:t>
            </a:r>
            <a:r>
              <a:rPr lang="es-ES" sz="1200" dirty="0"/>
              <a:t>&gt;</a:t>
            </a:r>
          </a:p>
          <a:p>
            <a:pPr marL="114300" indent="0">
              <a:buNone/>
            </a:pPr>
            <a:r>
              <a:rPr lang="es-ES" sz="1200" dirty="0"/>
              <a:t>      &lt;</a:t>
            </a:r>
            <a:r>
              <a:rPr lang="es-ES" sz="1200" dirty="0" err="1"/>
              <a:t>option</a:t>
            </a:r>
            <a:r>
              <a:rPr lang="es-ES" sz="1200" dirty="0"/>
              <a:t>&gt;azul&lt;/</a:t>
            </a:r>
            <a:r>
              <a:rPr lang="es-ES" sz="1200" dirty="0" err="1"/>
              <a:t>option</a:t>
            </a:r>
            <a:r>
              <a:rPr lang="es-ES" sz="1200" dirty="0"/>
              <a:t>&gt;</a:t>
            </a:r>
          </a:p>
          <a:p>
            <a:pPr marL="114300" indent="0">
              <a:buNone/>
            </a:pPr>
            <a:r>
              <a:rPr lang="es-ES" sz="1200" dirty="0"/>
              <a:t>      &lt;</a:t>
            </a:r>
            <a:r>
              <a:rPr lang="es-ES" sz="1200" dirty="0" err="1"/>
              <a:t>option</a:t>
            </a:r>
            <a:r>
              <a:rPr lang="es-ES" sz="1200" dirty="0"/>
              <a:t>&gt;cian&lt;/</a:t>
            </a:r>
            <a:r>
              <a:rPr lang="es-ES" sz="1200" dirty="0" err="1"/>
              <a:t>option</a:t>
            </a:r>
            <a:r>
              <a:rPr lang="es-ES" sz="1200" dirty="0"/>
              <a:t>&gt;</a:t>
            </a:r>
          </a:p>
          <a:p>
            <a:pPr marL="114300" indent="0">
              <a:buNone/>
            </a:pPr>
            <a:r>
              <a:rPr lang="es-ES" sz="1200" dirty="0"/>
              <a:t>      &lt;</a:t>
            </a:r>
            <a:r>
              <a:rPr lang="es-ES" sz="1200" dirty="0" err="1"/>
              <a:t>option</a:t>
            </a:r>
            <a:r>
              <a:rPr lang="es-ES" sz="1200" dirty="0"/>
              <a:t>&gt;amarillo&lt;/</a:t>
            </a:r>
            <a:r>
              <a:rPr lang="es-ES" sz="1200" dirty="0" err="1"/>
              <a:t>option</a:t>
            </a:r>
            <a:r>
              <a:rPr lang="es-ES" sz="1200" dirty="0"/>
              <a:t>&gt;</a:t>
            </a:r>
          </a:p>
          <a:p>
            <a:pPr marL="114300" indent="0">
              <a:buNone/>
            </a:pPr>
            <a:r>
              <a:rPr lang="es-ES" sz="1200" dirty="0"/>
              <a:t>    &lt;/</a:t>
            </a:r>
            <a:r>
              <a:rPr lang="es-ES" sz="1200" dirty="0" err="1"/>
              <a:t>select</a:t>
            </a:r>
            <a:r>
              <a:rPr lang="es-ES" sz="1200" dirty="0"/>
              <a:t>&gt;&lt;/p&gt;</a:t>
            </a:r>
          </a:p>
          <a:p>
            <a:pPr marL="114300" indent="0">
              <a:buNone/>
            </a:pPr>
            <a:r>
              <a:rPr lang="es-ES" sz="1200" dirty="0"/>
              <a:t>  &lt;</a:t>
            </a:r>
            <a:r>
              <a:rPr lang="es-ES" sz="1200" dirty="0" err="1"/>
              <a:t>hr</a:t>
            </a:r>
            <a:r>
              <a:rPr lang="es-ES" sz="1200" dirty="0"/>
              <a:t>&gt;</a:t>
            </a:r>
          </a:p>
          <a:p>
            <a:pPr marL="114300" indent="0">
              <a:buNone/>
            </a:pPr>
            <a:endParaRPr lang="es-ES" sz="1200" dirty="0"/>
          </a:p>
          <a:p>
            <a:pPr marL="114300" indent="0">
              <a:buNone/>
            </a:pPr>
            <a:r>
              <a:rPr lang="es-ES" sz="1200" dirty="0"/>
              <a:t>  &lt;p&gt;Color del texto:</a:t>
            </a:r>
          </a:p>
          <a:p>
            <a:pPr marL="114300" indent="0">
              <a:buNone/>
            </a:pPr>
            <a:r>
              <a:rPr lang="es-ES" sz="1200" dirty="0"/>
              <a:t>    &lt;</a:t>
            </a:r>
            <a:r>
              <a:rPr lang="es-ES" sz="1200" dirty="0" err="1"/>
              <a:t>select</a:t>
            </a:r>
            <a:r>
              <a:rPr lang="es-ES" sz="1200" dirty="0"/>
              <a:t> </a:t>
            </a:r>
            <a:r>
              <a:rPr lang="es-ES" sz="1200" dirty="0" err="1"/>
              <a:t>name</a:t>
            </a:r>
            <a:r>
              <a:rPr lang="es-ES" sz="1200" dirty="0"/>
              <a:t>="</a:t>
            </a:r>
            <a:r>
              <a:rPr lang="es-ES" sz="1200" dirty="0" err="1"/>
              <a:t>ntextCol</a:t>
            </a:r>
            <a:r>
              <a:rPr lang="es-ES" sz="1200" dirty="0"/>
              <a:t>"&gt;</a:t>
            </a:r>
          </a:p>
          <a:p>
            <a:pPr marL="114300" indent="0">
              <a:buNone/>
            </a:pPr>
            <a:r>
              <a:rPr lang="es-ES" sz="1200" dirty="0"/>
              <a:t>      &lt;</a:t>
            </a:r>
            <a:r>
              <a:rPr lang="es-ES" sz="1200" dirty="0" err="1"/>
              <a:t>option</a:t>
            </a:r>
            <a:r>
              <a:rPr lang="es-ES" sz="1200" dirty="0"/>
              <a:t>&gt;rojo&lt;/</a:t>
            </a:r>
            <a:r>
              <a:rPr lang="es-ES" sz="1200" dirty="0" err="1"/>
              <a:t>option</a:t>
            </a:r>
            <a:r>
              <a:rPr lang="es-ES" sz="1200" dirty="0"/>
              <a:t>&gt;</a:t>
            </a:r>
          </a:p>
          <a:p>
            <a:pPr marL="114300" indent="0">
              <a:buNone/>
            </a:pPr>
            <a:r>
              <a:rPr lang="es-ES" sz="1200" dirty="0"/>
              <a:t>      &lt;</a:t>
            </a:r>
            <a:r>
              <a:rPr lang="es-ES" sz="1200" dirty="0" err="1"/>
              <a:t>option</a:t>
            </a:r>
            <a:r>
              <a:rPr lang="es-ES" sz="1200" dirty="0"/>
              <a:t>&gt;verde&lt;/</a:t>
            </a:r>
            <a:r>
              <a:rPr lang="es-ES" sz="1200" dirty="0" err="1"/>
              <a:t>option</a:t>
            </a:r>
            <a:r>
              <a:rPr lang="es-ES" sz="1200" dirty="0"/>
              <a:t>&gt;</a:t>
            </a:r>
          </a:p>
          <a:p>
            <a:pPr marL="114300" indent="0">
              <a:buNone/>
            </a:pPr>
            <a:r>
              <a:rPr lang="es-ES" sz="1200" dirty="0"/>
              <a:t>      &lt;</a:t>
            </a:r>
            <a:r>
              <a:rPr lang="es-ES" sz="1200" dirty="0" err="1"/>
              <a:t>option</a:t>
            </a:r>
            <a:r>
              <a:rPr lang="es-ES" sz="1200" dirty="0"/>
              <a:t>&gt;azul&lt;/</a:t>
            </a:r>
            <a:r>
              <a:rPr lang="es-ES" sz="1200" dirty="0" err="1"/>
              <a:t>option</a:t>
            </a:r>
            <a:r>
              <a:rPr lang="es-ES" sz="1200" dirty="0"/>
              <a:t>&gt;</a:t>
            </a:r>
          </a:p>
          <a:p>
            <a:pPr marL="114300" indent="0">
              <a:buNone/>
            </a:pPr>
            <a:r>
              <a:rPr lang="es-ES" sz="1200" dirty="0"/>
              <a:t>      &lt;</a:t>
            </a:r>
            <a:r>
              <a:rPr lang="es-ES" sz="1200" dirty="0" err="1"/>
              <a:t>option</a:t>
            </a:r>
            <a:r>
              <a:rPr lang="es-ES" sz="1200" dirty="0"/>
              <a:t>&gt;cian&lt;/</a:t>
            </a:r>
            <a:r>
              <a:rPr lang="es-ES" sz="1200" dirty="0" err="1"/>
              <a:t>option</a:t>
            </a:r>
            <a:r>
              <a:rPr lang="es-ES" sz="1200" dirty="0"/>
              <a:t>&gt;</a:t>
            </a:r>
          </a:p>
          <a:p>
            <a:pPr marL="114300" indent="0">
              <a:buNone/>
            </a:pPr>
            <a:r>
              <a:rPr lang="es-ES" sz="1200" dirty="0"/>
              <a:t>      &lt;</a:t>
            </a:r>
            <a:r>
              <a:rPr lang="es-ES" sz="1200" dirty="0" err="1"/>
              <a:t>option</a:t>
            </a:r>
            <a:r>
              <a:rPr lang="es-ES" sz="1200" dirty="0"/>
              <a:t>&gt;amarillo&lt;/</a:t>
            </a:r>
            <a:r>
              <a:rPr lang="es-ES" sz="1200" dirty="0" err="1"/>
              <a:t>option</a:t>
            </a:r>
            <a:r>
              <a:rPr lang="es-ES" sz="1200" dirty="0"/>
              <a:t>&gt;</a:t>
            </a:r>
          </a:p>
          <a:p>
            <a:pPr marL="114300" indent="0">
              <a:buNone/>
            </a:pPr>
            <a:r>
              <a:rPr lang="es-ES" sz="1200" dirty="0"/>
              <a:t>    &lt;/</a:t>
            </a:r>
            <a:r>
              <a:rPr lang="es-ES" sz="1200" dirty="0" err="1"/>
              <a:t>select</a:t>
            </a:r>
            <a:r>
              <a:rPr lang="es-ES" sz="1200" dirty="0"/>
              <a:t>&gt;&lt;/p&gt;</a:t>
            </a:r>
          </a:p>
          <a:p>
            <a:pPr marL="114300" indent="0">
              <a:buNone/>
            </a:pPr>
            <a:r>
              <a:rPr lang="es-ES" sz="1200" dirty="0"/>
              <a:t>  &lt;p&gt;&lt;input </a:t>
            </a:r>
            <a:r>
              <a:rPr lang="es-ES" sz="1200" dirty="0" err="1"/>
              <a:t>type</a:t>
            </a:r>
            <a:r>
              <a:rPr lang="es-ES" sz="1200" dirty="0"/>
              <a:t>="</a:t>
            </a:r>
            <a:r>
              <a:rPr lang="es-ES" sz="1200" dirty="0" err="1"/>
              <a:t>submit</a:t>
            </a:r>
            <a:r>
              <a:rPr lang="es-ES" sz="1200" dirty="0"/>
              <a:t>" </a:t>
            </a:r>
            <a:r>
              <a:rPr lang="es-ES" sz="1200" dirty="0" err="1"/>
              <a:t>name</a:t>
            </a:r>
            <a:r>
              <a:rPr lang="es-ES" sz="1200" dirty="0"/>
              <a:t>="enviar"&gt;&lt;/p&gt;</a:t>
            </a:r>
          </a:p>
          <a:p>
            <a:pPr marL="114300" indent="0">
              <a:buNone/>
            </a:pPr>
            <a:r>
              <a:rPr lang="es-ES" sz="1200" dirty="0"/>
              <a:t>&lt;/</a:t>
            </a:r>
            <a:r>
              <a:rPr lang="es-ES" sz="1200" dirty="0" err="1"/>
              <a:t>form</a:t>
            </a:r>
            <a:r>
              <a:rPr lang="es-ES" sz="1200" dirty="0"/>
              <a:t>&gt;</a:t>
            </a:r>
          </a:p>
          <a:p>
            <a:pPr marL="114300" indent="0">
              <a:buNone/>
            </a:pPr>
            <a:r>
              <a:rPr lang="es-ES" sz="1200" dirty="0"/>
              <a:t>&lt;/</a:t>
            </a:r>
            <a:r>
              <a:rPr lang="es-ES" sz="1200" dirty="0" err="1"/>
              <a:t>body</a:t>
            </a:r>
            <a:r>
              <a:rPr lang="es-ES" sz="1200" dirty="0"/>
              <a:t>&gt;</a:t>
            </a:r>
          </a:p>
          <a:p>
            <a:pPr marL="114300" indent="0">
              <a:buNone/>
            </a:pPr>
            <a:r>
              <a:rPr lang="es-ES" sz="1200" dirty="0"/>
              <a:t>&lt;/</a:t>
            </a:r>
            <a:r>
              <a:rPr lang="es-ES" sz="1200" dirty="0" err="1"/>
              <a:t>html</a:t>
            </a:r>
            <a:r>
              <a:rPr lang="es-ES" sz="1200" dirty="0"/>
              <a:t>&gt;</a:t>
            </a:r>
          </a:p>
        </p:txBody>
      </p:sp>
    </p:spTree>
    <p:extLst>
      <p:ext uri="{BB962C8B-B14F-4D97-AF65-F5344CB8AC3E}">
        <p14:creationId xmlns:p14="http://schemas.microsoft.com/office/powerpoint/2010/main" val="1790223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5" name="Marcador de texto 4">
            <a:extLst>
              <a:ext uri="{FF2B5EF4-FFF2-40B4-BE49-F238E27FC236}">
                <a16:creationId xmlns:a16="http://schemas.microsoft.com/office/drawing/2014/main" id="{5CF24F84-0F72-1007-E182-19FF6A598A32}"/>
              </a:ext>
            </a:extLst>
          </p:cNvPr>
          <p:cNvSpPr>
            <a:spLocks noGrp="1"/>
          </p:cNvSpPr>
          <p:nvPr>
            <p:ph type="body" idx="1"/>
          </p:nvPr>
        </p:nvSpPr>
        <p:spPr>
          <a:xfrm>
            <a:off x="107504" y="6288"/>
            <a:ext cx="7416824" cy="770693"/>
          </a:xfrm>
        </p:spPr>
        <p:txBody>
          <a:bodyPr/>
          <a:lstStyle/>
          <a:p>
            <a:r>
              <a:rPr lang="es-ES" sz="1400" b="0" i="0" dirty="0" err="1">
                <a:solidFill>
                  <a:srgbClr val="333333"/>
                </a:solidFill>
                <a:effectLst/>
                <a:latin typeface="Ubuntu" panose="020B0604020202020204" pitchFamily="34" charset="0"/>
              </a:rPr>
              <a:t>Loguear</a:t>
            </a:r>
            <a:r>
              <a:rPr lang="es-ES" sz="1400" b="0" i="0" dirty="0">
                <a:solidFill>
                  <a:srgbClr val="333333"/>
                </a:solidFill>
                <a:effectLst/>
                <a:latin typeface="Ubuntu" panose="020B0604020202020204" pitchFamily="34" charset="0"/>
              </a:rPr>
              <a:t> con el usuario test y contraseña test, acceder a la página segura, y luego usar </a:t>
            </a:r>
            <a:r>
              <a:rPr lang="es-ES" sz="1400" b="0" i="0" dirty="0" err="1">
                <a:solidFill>
                  <a:srgbClr val="333333"/>
                </a:solidFill>
                <a:effectLst/>
                <a:latin typeface="Ubuntu" panose="020B0604020202020204" pitchFamily="34" charset="0"/>
              </a:rPr>
              <a:t>logout</a:t>
            </a:r>
            <a:r>
              <a:rPr lang="es-ES" sz="1400" b="0" i="0" dirty="0">
                <a:solidFill>
                  <a:srgbClr val="333333"/>
                </a:solidFill>
                <a:effectLst/>
                <a:latin typeface="Ubuntu" panose="020B0604020202020204" pitchFamily="34" charset="0"/>
              </a:rPr>
              <a:t> para cerrar la sesión.</a:t>
            </a:r>
            <a:endParaRPr lang="es-ES" sz="1400" dirty="0"/>
          </a:p>
        </p:txBody>
      </p:sp>
      <p:sp>
        <p:nvSpPr>
          <p:cNvPr id="17" name="CuadroTexto 16">
            <a:extLst>
              <a:ext uri="{FF2B5EF4-FFF2-40B4-BE49-F238E27FC236}">
                <a16:creationId xmlns:a16="http://schemas.microsoft.com/office/drawing/2014/main" id="{C4E1B74C-065F-7884-A1FC-4180EF7CEF59}"/>
              </a:ext>
            </a:extLst>
          </p:cNvPr>
          <p:cNvSpPr txBox="1"/>
          <p:nvPr/>
        </p:nvSpPr>
        <p:spPr>
          <a:xfrm>
            <a:off x="179512" y="905688"/>
            <a:ext cx="8280920" cy="3970318"/>
          </a:xfrm>
          <a:prstGeom prst="rect">
            <a:avLst/>
          </a:prstGeom>
          <a:noFill/>
        </p:spPr>
        <p:txBody>
          <a:bodyPr wrap="square">
            <a:spAutoFit/>
          </a:bodyPr>
          <a:lstStyle/>
          <a:p>
            <a:r>
              <a:rPr lang="es-ES" sz="1200" dirty="0"/>
              <a:t>&lt;?</a:t>
            </a:r>
            <a:r>
              <a:rPr lang="es-ES" sz="1200" dirty="0" err="1"/>
              <a:t>php</a:t>
            </a:r>
            <a:endParaRPr lang="es-ES" sz="1200" dirty="0"/>
          </a:p>
          <a:p>
            <a:r>
              <a:rPr lang="es-ES" sz="1200" dirty="0" err="1"/>
              <a:t>session_start</a:t>
            </a:r>
            <a:r>
              <a:rPr lang="es-ES" sz="1200" dirty="0"/>
              <a:t>();</a:t>
            </a:r>
          </a:p>
          <a:p>
            <a:r>
              <a:rPr lang="es-ES" sz="1200" dirty="0"/>
              <a:t>?&gt;</a:t>
            </a:r>
          </a:p>
          <a:p>
            <a:r>
              <a:rPr lang="es-ES" sz="1200" dirty="0"/>
              <a:t>&lt;</a:t>
            </a:r>
            <a:r>
              <a:rPr lang="es-ES" sz="1200" dirty="0" err="1"/>
              <a:t>html</a:t>
            </a:r>
            <a:r>
              <a:rPr lang="es-ES" sz="1200" dirty="0"/>
              <a:t>&gt;</a:t>
            </a:r>
          </a:p>
          <a:p>
            <a:r>
              <a:rPr lang="es-ES" sz="1200" dirty="0"/>
              <a:t>&lt;head&gt;</a:t>
            </a:r>
          </a:p>
          <a:p>
            <a:r>
              <a:rPr lang="es-ES" sz="1200" dirty="0"/>
              <a:t>&lt;</a:t>
            </a:r>
            <a:r>
              <a:rPr lang="es-ES" sz="1200" dirty="0" err="1"/>
              <a:t>title</a:t>
            </a:r>
            <a:r>
              <a:rPr lang="es-ES" sz="1200" dirty="0"/>
              <a:t>&gt;Las sesiones&lt;/</a:t>
            </a:r>
            <a:r>
              <a:rPr lang="es-ES" sz="1200" dirty="0" err="1"/>
              <a:t>title</a:t>
            </a:r>
            <a:r>
              <a:rPr lang="es-ES" sz="1200" dirty="0"/>
              <a:t>&gt;</a:t>
            </a:r>
          </a:p>
          <a:p>
            <a:r>
              <a:rPr lang="es-ES" sz="1200" dirty="0"/>
              <a:t>&lt;/head&gt;</a:t>
            </a:r>
          </a:p>
          <a:p>
            <a:r>
              <a:rPr lang="es-ES" sz="1200" dirty="0"/>
              <a:t>&lt;</a:t>
            </a:r>
            <a:r>
              <a:rPr lang="es-ES" sz="1200" dirty="0" err="1"/>
              <a:t>body</a:t>
            </a:r>
            <a:r>
              <a:rPr lang="es-ES" sz="1200" dirty="0"/>
              <a:t>&gt;</a:t>
            </a:r>
          </a:p>
          <a:p>
            <a:r>
              <a:rPr lang="es-ES" sz="1200" dirty="0"/>
              <a:t>&lt;table </a:t>
            </a:r>
            <a:r>
              <a:rPr lang="es-ES" sz="1200" dirty="0" err="1"/>
              <a:t>width</a:t>
            </a:r>
            <a:r>
              <a:rPr lang="es-ES" sz="1200" dirty="0"/>
              <a:t>="500" </a:t>
            </a:r>
            <a:r>
              <a:rPr lang="es-ES" sz="1200" dirty="0" err="1"/>
              <a:t>border</a:t>
            </a:r>
            <a:r>
              <a:rPr lang="es-ES" sz="1200" dirty="0"/>
              <a:t>="0" </a:t>
            </a:r>
            <a:r>
              <a:rPr lang="es-ES" sz="1200" dirty="0" err="1"/>
              <a:t>align</a:t>
            </a:r>
            <a:r>
              <a:rPr lang="es-ES" sz="1200" dirty="0"/>
              <a:t>="center" </a:t>
            </a:r>
            <a:r>
              <a:rPr lang="es-ES" sz="1200" dirty="0" err="1"/>
              <a:t>cellpadding</a:t>
            </a:r>
            <a:r>
              <a:rPr lang="es-ES" sz="1200" dirty="0"/>
              <a:t>="0" </a:t>
            </a:r>
            <a:r>
              <a:rPr lang="es-ES" sz="1200" dirty="0" err="1"/>
              <a:t>cellspacing</a:t>
            </a:r>
            <a:r>
              <a:rPr lang="es-ES" sz="1200" dirty="0"/>
              <a:t>="0"&gt;</a:t>
            </a:r>
          </a:p>
          <a:p>
            <a:r>
              <a:rPr lang="es-ES" sz="1200" dirty="0"/>
              <a:t>&lt;</a:t>
            </a:r>
            <a:r>
              <a:rPr lang="es-ES" sz="1200" dirty="0" err="1"/>
              <a:t>tr</a:t>
            </a:r>
            <a:r>
              <a:rPr lang="es-ES" sz="1200" dirty="0"/>
              <a:t>&gt;</a:t>
            </a:r>
          </a:p>
          <a:p>
            <a:r>
              <a:rPr lang="es-ES" sz="1200" dirty="0"/>
              <a:t>&lt;</a:t>
            </a:r>
            <a:r>
              <a:rPr lang="es-ES" sz="1200" dirty="0" err="1"/>
              <a:t>td</a:t>
            </a:r>
            <a:r>
              <a:rPr lang="es-ES" sz="1200" dirty="0"/>
              <a:t>&gt;&lt;?</a:t>
            </a:r>
            <a:r>
              <a:rPr lang="es-ES" sz="1200" dirty="0" err="1"/>
              <a:t>php</a:t>
            </a:r>
            <a:endParaRPr lang="es-ES" sz="1200" dirty="0"/>
          </a:p>
          <a:p>
            <a:r>
              <a:rPr lang="es-ES" sz="1200" dirty="0" err="1"/>
              <a:t>if</a:t>
            </a:r>
            <a:r>
              <a:rPr lang="es-ES" sz="1200" dirty="0"/>
              <a:t>(</a:t>
            </a:r>
            <a:r>
              <a:rPr lang="es-ES" sz="1200" dirty="0" err="1"/>
              <a:t>isset</a:t>
            </a:r>
            <a:r>
              <a:rPr lang="es-ES" sz="1200" dirty="0"/>
              <a:t>($_POST['enviar'])){</a:t>
            </a:r>
          </a:p>
          <a:p>
            <a:r>
              <a:rPr lang="es-ES" sz="1200" dirty="0" err="1"/>
              <a:t>if</a:t>
            </a:r>
            <a:r>
              <a:rPr lang="es-ES" sz="1200" dirty="0"/>
              <a:t>(</a:t>
            </a:r>
            <a:r>
              <a:rPr lang="es-ES" sz="1200" dirty="0" err="1"/>
              <a:t>empty</a:t>
            </a:r>
            <a:r>
              <a:rPr lang="es-ES" sz="1200" dirty="0"/>
              <a:t>($_POST['usuario']) || </a:t>
            </a:r>
            <a:r>
              <a:rPr lang="es-ES" sz="1200" dirty="0" err="1"/>
              <a:t>empty</a:t>
            </a:r>
            <a:r>
              <a:rPr lang="es-ES" sz="1200" dirty="0"/>
              <a:t>($_POST['</a:t>
            </a:r>
            <a:r>
              <a:rPr lang="es-ES" sz="1200" dirty="0" err="1"/>
              <a:t>password</a:t>
            </a:r>
            <a:r>
              <a:rPr lang="es-ES" sz="1200" dirty="0"/>
              <a:t>']))</a:t>
            </a:r>
          </a:p>
          <a:p>
            <a:r>
              <a:rPr lang="es-ES" sz="1200" dirty="0"/>
              <a:t>echo 'Debes llenar todos los datos';</a:t>
            </a:r>
          </a:p>
          <a:p>
            <a:r>
              <a:rPr lang="es-ES" sz="1200" dirty="0" err="1"/>
              <a:t>elseif</a:t>
            </a:r>
            <a:r>
              <a:rPr lang="es-ES" sz="1200" dirty="0"/>
              <a:t>($_POST['usuario']=="test" and $_POST['</a:t>
            </a:r>
            <a:r>
              <a:rPr lang="es-ES" sz="1200" dirty="0" err="1"/>
              <a:t>password</a:t>
            </a:r>
            <a:r>
              <a:rPr lang="es-ES" sz="1200" dirty="0"/>
              <a:t>']=="test"){</a:t>
            </a:r>
          </a:p>
          <a:p>
            <a:r>
              <a:rPr lang="es-ES" sz="1200" dirty="0"/>
              <a:t>$_SESSION['usuario']=$_POST['usuario'];</a:t>
            </a:r>
          </a:p>
          <a:p>
            <a:r>
              <a:rPr lang="es-ES" sz="1200" dirty="0"/>
              <a:t>$_SESSION['</a:t>
            </a:r>
            <a:r>
              <a:rPr lang="es-ES" sz="1200" dirty="0" err="1"/>
              <a:t>password</a:t>
            </a:r>
            <a:r>
              <a:rPr lang="es-ES" sz="1200" dirty="0"/>
              <a:t>']=$_POST['</a:t>
            </a:r>
            <a:r>
              <a:rPr lang="es-ES" sz="1200" dirty="0" err="1"/>
              <a:t>password</a:t>
            </a:r>
            <a:r>
              <a:rPr lang="es-ES" sz="1200" dirty="0"/>
              <a:t>'];</a:t>
            </a:r>
          </a:p>
          <a:p>
            <a:r>
              <a:rPr lang="es-ES" sz="1200" dirty="0"/>
              <a:t>echo 'Te haz </a:t>
            </a:r>
            <a:r>
              <a:rPr lang="es-ES" sz="1200" dirty="0" err="1"/>
              <a:t>loguedo</a:t>
            </a:r>
            <a:r>
              <a:rPr lang="es-ES" sz="1200" dirty="0"/>
              <a:t> como '.$_SESSION['usuario'];</a:t>
            </a:r>
          </a:p>
          <a:p>
            <a:r>
              <a:rPr lang="es-ES" sz="1200" dirty="0"/>
              <a:t>}</a:t>
            </a:r>
          </a:p>
          <a:p>
            <a:r>
              <a:rPr lang="es-ES" sz="1200" dirty="0"/>
              <a:t>}</a:t>
            </a:r>
          </a:p>
          <a:p>
            <a:r>
              <a:rPr lang="es-ES" sz="1200" dirty="0"/>
              <a:t>?&gt;</a:t>
            </a:r>
          </a:p>
        </p:txBody>
      </p:sp>
      <p:sp>
        <p:nvSpPr>
          <p:cNvPr id="18" name="CuadroTexto 17">
            <a:extLst>
              <a:ext uri="{FF2B5EF4-FFF2-40B4-BE49-F238E27FC236}">
                <a16:creationId xmlns:a16="http://schemas.microsoft.com/office/drawing/2014/main" id="{32AC64D5-A7AA-B02D-AF8E-A0089C5CA20E}"/>
              </a:ext>
            </a:extLst>
          </p:cNvPr>
          <p:cNvSpPr txBox="1"/>
          <p:nvPr/>
        </p:nvSpPr>
        <p:spPr>
          <a:xfrm>
            <a:off x="3203848" y="687446"/>
            <a:ext cx="1027845" cy="307777"/>
          </a:xfrm>
          <a:prstGeom prst="rect">
            <a:avLst/>
          </a:prstGeom>
          <a:noFill/>
        </p:spPr>
        <p:txBody>
          <a:bodyPr wrap="none" rtlCol="0">
            <a:spAutoFit/>
          </a:bodyPr>
          <a:lstStyle/>
          <a:p>
            <a:r>
              <a:rPr lang="es-ES" b="1" dirty="0" err="1"/>
              <a:t>Index.php</a:t>
            </a:r>
            <a:endParaRPr lang="es-ES" b="1" dirty="0"/>
          </a:p>
        </p:txBody>
      </p:sp>
    </p:spTree>
    <p:extLst>
      <p:ext uri="{BB962C8B-B14F-4D97-AF65-F5344CB8AC3E}">
        <p14:creationId xmlns:p14="http://schemas.microsoft.com/office/powerpoint/2010/main" val="13788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6" name="Rectangle 2">
            <a:extLst>
              <a:ext uri="{FF2B5EF4-FFF2-40B4-BE49-F238E27FC236}">
                <a16:creationId xmlns:a16="http://schemas.microsoft.com/office/drawing/2014/main" id="{376FDDFA-CD90-8FB7-9A88-C6255D35674F}"/>
              </a:ext>
            </a:extLst>
          </p:cNvPr>
          <p:cNvSpPr txBox="1">
            <a:spLocks noChangeArrowheads="1"/>
          </p:cNvSpPr>
          <p:nvPr/>
        </p:nvSpPr>
        <p:spPr bwMode="auto">
          <a:xfrm>
            <a:off x="611560" y="195486"/>
            <a:ext cx="55127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0" fontAlgn="base" hangingPunct="0">
              <a:lnSpc>
                <a:spcPct val="100000"/>
              </a:lnSpc>
              <a:spcBef>
                <a:spcPct val="0"/>
              </a:spcBef>
              <a:spcAft>
                <a:spcPct val="0"/>
              </a:spcAft>
              <a:buClr>
                <a:schemeClr val="accent6"/>
              </a:buClr>
              <a:buSzPts val="1800"/>
              <a:buFont typeface="Lato"/>
              <a:buChar char="▷"/>
              <a:defRPr sz="2400" b="0" i="0" u="none" strike="noStrike" cap="none">
                <a:solidFill>
                  <a:schemeClr val="tx1"/>
                </a:solidFill>
                <a:latin typeface="Arial" panose="020B0604020202020204" pitchFamily="34" charset="0"/>
                <a:ea typeface="Lato"/>
                <a:cs typeface="Lato"/>
                <a:sym typeface="Lato"/>
              </a:defRPr>
            </a:lvl1pPr>
            <a:lvl2pPr marL="457200" marR="0" lvl="1"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2pPr>
            <a:lvl3pPr marL="914400" marR="0" lvl="2"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3pPr>
            <a:lvl4pPr marL="1371600" marR="0" lvl="3"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4pPr>
            <a:lvl5pPr marL="1828800" marR="0" lvl="4"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5pPr>
            <a:lvl6pPr marL="2286000" marR="0" lvl="5"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6pPr>
            <a:lvl7pPr marL="2743200" marR="0" lvl="6"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7pPr>
            <a:lvl8pPr marL="3200400" marR="0" lvl="7"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8pPr>
            <a:lvl9pPr marL="3657600" marR="0" lvl="8" indent="-381000" algn="l" rtl="0" eaLnBrk="0" fontAlgn="base" hangingPunct="0">
              <a:lnSpc>
                <a:spcPct val="100000"/>
              </a:lnSpc>
              <a:spcBef>
                <a:spcPct val="0"/>
              </a:spcBef>
              <a:spcAft>
                <a:spcPct val="0"/>
              </a:spcAft>
              <a:buClr>
                <a:schemeClr val="dk1"/>
              </a:buClr>
              <a:buSzPts val="2400"/>
              <a:buFont typeface="Lato"/>
              <a:buChar char="■"/>
              <a:defRPr sz="2400" b="0" i="0" u="none" strike="noStrike" cap="none">
                <a:solidFill>
                  <a:schemeClr val="tx1"/>
                </a:solidFill>
                <a:latin typeface="Arial" panose="020B0604020202020204" pitchFamily="34" charset="0"/>
                <a:ea typeface="Lato"/>
                <a:cs typeface="Lato"/>
                <a:sym typeface="Lato"/>
              </a:defRPr>
            </a:lvl9pPr>
          </a:lstStyle>
          <a:p>
            <a:pPr marL="0" indent="0">
              <a:buClrTx/>
              <a:buSzTx/>
              <a:buFontTx/>
              <a:buNone/>
            </a:pPr>
            <a:r>
              <a:rPr lang="es-ES" altLang="es-ES" sz="1200">
                <a:solidFill>
                  <a:srgbClr val="000000"/>
                </a:solidFill>
                <a:latin typeface="Monaco"/>
              </a:rPr>
              <a:t>&lt;/td&gt;</a:t>
            </a:r>
            <a:endParaRPr lang="es-ES" altLang="es-ES" sz="1200"/>
          </a:p>
          <a:p>
            <a:pPr marL="0" indent="0">
              <a:buClrTx/>
              <a:buSzTx/>
              <a:buFontTx/>
              <a:buNone/>
            </a:pPr>
            <a:r>
              <a:rPr lang="es-ES" altLang="es-ES" sz="1200">
                <a:solidFill>
                  <a:srgbClr val="000000"/>
                </a:solidFill>
                <a:latin typeface="Monaco"/>
              </a:rPr>
              <a:t>&lt;td rowspan=</a:t>
            </a:r>
            <a:r>
              <a:rPr lang="es-ES" altLang="es-ES" sz="1200">
                <a:solidFill>
                  <a:srgbClr val="0000FF"/>
                </a:solidFill>
                <a:latin typeface="Monaco"/>
              </a:rPr>
              <a:t>"2"</a:t>
            </a:r>
            <a:r>
              <a:rPr lang="es-ES" altLang="es-ES" sz="1200">
                <a:solidFill>
                  <a:srgbClr val="000000"/>
                </a:solidFill>
                <a:latin typeface="Monaco"/>
              </a:rPr>
              <a:t>&gt;&lt;form name=</a:t>
            </a:r>
            <a:r>
              <a:rPr lang="es-ES" altLang="es-ES" sz="1200">
                <a:solidFill>
                  <a:srgbClr val="0000FF"/>
                </a:solidFill>
                <a:latin typeface="Monaco"/>
              </a:rPr>
              <a:t>"login"</a:t>
            </a:r>
            <a:r>
              <a:rPr lang="es-ES" altLang="es-ES" sz="1200">
                <a:solidFill>
                  <a:srgbClr val="333333"/>
                </a:solidFill>
                <a:latin typeface="Monaco"/>
              </a:rPr>
              <a:t> </a:t>
            </a:r>
            <a:r>
              <a:rPr lang="es-ES" altLang="es-ES" sz="1200">
                <a:solidFill>
                  <a:srgbClr val="000000"/>
                </a:solidFill>
                <a:latin typeface="Monaco"/>
              </a:rPr>
              <a:t>method=</a:t>
            </a:r>
            <a:r>
              <a:rPr lang="es-ES" altLang="es-ES" sz="1200">
                <a:solidFill>
                  <a:srgbClr val="0000FF"/>
                </a:solidFill>
                <a:latin typeface="Monaco"/>
              </a:rPr>
              <a:t>"post"</a:t>
            </a:r>
            <a:r>
              <a:rPr lang="es-ES" altLang="es-ES" sz="1200">
                <a:solidFill>
                  <a:srgbClr val="333333"/>
                </a:solidFill>
                <a:latin typeface="Monaco"/>
              </a:rPr>
              <a:t> </a:t>
            </a:r>
            <a:r>
              <a:rPr lang="es-ES" altLang="es-ES" sz="1200">
                <a:solidFill>
                  <a:srgbClr val="000000"/>
                </a:solidFill>
                <a:latin typeface="Monaco"/>
              </a:rPr>
              <a:t>action=</a:t>
            </a:r>
            <a:r>
              <a:rPr lang="es-ES" altLang="es-ES" sz="1200">
                <a:solidFill>
                  <a:srgbClr val="0000FF"/>
                </a:solidFill>
                <a:latin typeface="Monaco"/>
              </a:rPr>
              <a:t>"index.php"</a:t>
            </a:r>
            <a:r>
              <a:rPr lang="es-ES" altLang="es-ES" sz="1200">
                <a:solidFill>
                  <a:srgbClr val="000000"/>
                </a:solidFill>
                <a:latin typeface="Monaco"/>
              </a:rPr>
              <a:t>&gt;</a:t>
            </a:r>
            <a:endParaRPr lang="es-ES" altLang="es-ES" sz="1200"/>
          </a:p>
          <a:p>
            <a:pPr marL="0" indent="0">
              <a:buClrTx/>
              <a:buSzTx/>
              <a:buFontTx/>
              <a:buNone/>
            </a:pPr>
            <a:r>
              <a:rPr lang="es-ES" altLang="es-ES" sz="1200">
                <a:solidFill>
                  <a:srgbClr val="000000"/>
                </a:solidFill>
                <a:latin typeface="Monaco"/>
              </a:rPr>
              <a:t>&lt;table width=</a:t>
            </a:r>
            <a:r>
              <a:rPr lang="es-ES" altLang="es-ES" sz="1200">
                <a:solidFill>
                  <a:srgbClr val="0000FF"/>
                </a:solidFill>
                <a:latin typeface="Monaco"/>
              </a:rPr>
              <a:t>"250"</a:t>
            </a:r>
            <a:r>
              <a:rPr lang="es-ES" altLang="es-ES" sz="1200">
                <a:solidFill>
                  <a:srgbClr val="333333"/>
                </a:solidFill>
                <a:latin typeface="Monaco"/>
              </a:rPr>
              <a:t> </a:t>
            </a:r>
            <a:r>
              <a:rPr lang="es-ES" altLang="es-ES" sz="1200">
                <a:solidFill>
                  <a:srgbClr val="000000"/>
                </a:solidFill>
                <a:latin typeface="Monaco"/>
              </a:rPr>
              <a:t>border=</a:t>
            </a:r>
            <a:r>
              <a:rPr lang="es-ES" altLang="es-ES" sz="1200">
                <a:solidFill>
                  <a:srgbClr val="0000FF"/>
                </a:solidFill>
                <a:latin typeface="Monaco"/>
              </a:rPr>
              <a:t>"0"</a:t>
            </a:r>
            <a:r>
              <a:rPr lang="es-ES" altLang="es-ES" sz="1200">
                <a:solidFill>
                  <a:srgbClr val="333333"/>
                </a:solidFill>
                <a:latin typeface="Monaco"/>
              </a:rPr>
              <a:t> </a:t>
            </a:r>
            <a:r>
              <a:rPr lang="es-ES" altLang="es-ES" sz="1200">
                <a:solidFill>
                  <a:srgbClr val="000000"/>
                </a:solidFill>
                <a:latin typeface="Monaco"/>
              </a:rPr>
              <a:t>align=</a:t>
            </a:r>
            <a:r>
              <a:rPr lang="es-ES" altLang="es-ES" sz="1200">
                <a:solidFill>
                  <a:srgbClr val="0000FF"/>
                </a:solidFill>
                <a:latin typeface="Monaco"/>
              </a:rPr>
              <a:t>"center"</a:t>
            </a:r>
            <a:r>
              <a:rPr lang="es-ES" altLang="es-ES" sz="1200">
                <a:solidFill>
                  <a:srgbClr val="333333"/>
                </a:solidFill>
                <a:latin typeface="Monaco"/>
              </a:rPr>
              <a:t> </a:t>
            </a:r>
            <a:r>
              <a:rPr lang="es-ES" altLang="es-ES" sz="1200">
                <a:solidFill>
                  <a:srgbClr val="000000"/>
                </a:solidFill>
                <a:latin typeface="Monaco"/>
              </a:rPr>
              <a:t>cellpadding=</a:t>
            </a:r>
            <a:r>
              <a:rPr lang="es-ES" altLang="es-ES" sz="1200">
                <a:solidFill>
                  <a:srgbClr val="0000FF"/>
                </a:solidFill>
                <a:latin typeface="Monaco"/>
              </a:rPr>
              <a:t>"0"</a:t>
            </a:r>
            <a:r>
              <a:rPr lang="es-ES" altLang="es-ES" sz="1200">
                <a:solidFill>
                  <a:srgbClr val="333333"/>
                </a:solidFill>
                <a:latin typeface="Monaco"/>
              </a:rPr>
              <a:t> </a:t>
            </a:r>
            <a:r>
              <a:rPr lang="es-ES" altLang="es-ES" sz="1200">
                <a:solidFill>
                  <a:srgbClr val="000000"/>
                </a:solidFill>
                <a:latin typeface="Monaco"/>
              </a:rPr>
              <a:t>cellspacing=</a:t>
            </a:r>
            <a:r>
              <a:rPr lang="es-ES" altLang="es-ES" sz="1200">
                <a:solidFill>
                  <a:srgbClr val="0000FF"/>
                </a:solidFill>
                <a:latin typeface="Monaco"/>
              </a:rPr>
              <a:t>"0"</a:t>
            </a:r>
            <a:r>
              <a:rPr lang="es-ES" altLang="es-ES" sz="1200">
                <a:solidFill>
                  <a:srgbClr val="000000"/>
                </a:solidFill>
                <a:latin typeface="Monaco"/>
              </a:rPr>
              <a:t>&gt;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&lt;td&gt;Usuario:&lt;/td&gt;</a:t>
            </a:r>
            <a:endParaRPr lang="es-ES" altLang="es-ES" sz="1200"/>
          </a:p>
          <a:p>
            <a:pPr marL="0" indent="0">
              <a:buClrTx/>
              <a:buSzTx/>
              <a:buFontTx/>
              <a:buNone/>
            </a:pPr>
            <a:r>
              <a:rPr lang="es-ES" altLang="es-ES" sz="1200">
                <a:solidFill>
                  <a:srgbClr val="000000"/>
                </a:solidFill>
                <a:latin typeface="Monaco"/>
              </a:rPr>
              <a:t>&lt;td&gt;&lt;input name=</a:t>
            </a:r>
            <a:r>
              <a:rPr lang="es-ES" altLang="es-ES" sz="1200">
                <a:solidFill>
                  <a:srgbClr val="0000FF"/>
                </a:solidFill>
                <a:latin typeface="Monaco"/>
              </a:rPr>
              <a:t>"usuario"</a:t>
            </a:r>
            <a:r>
              <a:rPr lang="es-ES" altLang="es-ES" sz="1200">
                <a:solidFill>
                  <a:srgbClr val="333333"/>
                </a:solidFill>
                <a:latin typeface="Monaco"/>
              </a:rPr>
              <a:t> </a:t>
            </a:r>
            <a:r>
              <a:rPr lang="es-ES" altLang="es-ES" sz="1200">
                <a:solidFill>
                  <a:srgbClr val="000000"/>
                </a:solidFill>
                <a:latin typeface="Monaco"/>
              </a:rPr>
              <a:t>type=</a:t>
            </a:r>
            <a:r>
              <a:rPr lang="es-ES" altLang="es-ES" sz="1200">
                <a:solidFill>
                  <a:srgbClr val="0000FF"/>
                </a:solidFill>
                <a:latin typeface="Monaco"/>
              </a:rPr>
              <a:t>"text"</a:t>
            </a:r>
            <a:r>
              <a:rPr lang="es-ES" altLang="es-ES" sz="1200">
                <a:solidFill>
                  <a:srgbClr val="333333"/>
                </a:solidFill>
                <a:latin typeface="Monaco"/>
              </a:rPr>
              <a:t> </a:t>
            </a:r>
            <a:r>
              <a:rPr lang="es-ES" altLang="es-ES" sz="1200">
                <a:solidFill>
                  <a:srgbClr val="000000"/>
                </a:solidFill>
                <a:latin typeface="Monaco"/>
              </a:rPr>
              <a:t>id=</a:t>
            </a:r>
            <a:r>
              <a:rPr lang="es-ES" altLang="es-ES" sz="1200">
                <a:solidFill>
                  <a:srgbClr val="0000FF"/>
                </a:solidFill>
                <a:latin typeface="Monaco"/>
              </a:rPr>
              <a:t>"usuario"</a:t>
            </a:r>
            <a:r>
              <a:rPr lang="es-ES" altLang="es-ES" sz="1200">
                <a:solidFill>
                  <a:srgbClr val="000000"/>
                </a:solidFill>
                <a:latin typeface="Monaco"/>
              </a:rPr>
              <a:t>&gt;&lt;/td&gt;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&lt;td&gt;Password:&lt;/td&gt;</a:t>
            </a:r>
            <a:endParaRPr lang="es-ES" altLang="es-ES" sz="1200"/>
          </a:p>
          <a:p>
            <a:pPr marL="0" indent="0">
              <a:buClrTx/>
              <a:buSzTx/>
              <a:buFontTx/>
              <a:buNone/>
            </a:pPr>
            <a:r>
              <a:rPr lang="es-ES" altLang="es-ES" sz="1200">
                <a:solidFill>
                  <a:srgbClr val="000000"/>
                </a:solidFill>
                <a:latin typeface="Monaco"/>
              </a:rPr>
              <a:t>&lt;td&gt;&lt;input name=</a:t>
            </a:r>
            <a:r>
              <a:rPr lang="es-ES" altLang="es-ES" sz="1200">
                <a:solidFill>
                  <a:srgbClr val="0000FF"/>
                </a:solidFill>
                <a:latin typeface="Monaco"/>
              </a:rPr>
              <a:t>"password"</a:t>
            </a:r>
            <a:r>
              <a:rPr lang="es-ES" altLang="es-ES" sz="1200">
                <a:solidFill>
                  <a:srgbClr val="333333"/>
                </a:solidFill>
                <a:latin typeface="Monaco"/>
              </a:rPr>
              <a:t> </a:t>
            </a:r>
            <a:r>
              <a:rPr lang="es-ES" altLang="es-ES" sz="1200">
                <a:solidFill>
                  <a:srgbClr val="000000"/>
                </a:solidFill>
                <a:latin typeface="Monaco"/>
              </a:rPr>
              <a:t>type=</a:t>
            </a:r>
            <a:r>
              <a:rPr lang="es-ES" altLang="es-ES" sz="1200">
                <a:solidFill>
                  <a:srgbClr val="0000FF"/>
                </a:solidFill>
                <a:latin typeface="Monaco"/>
              </a:rPr>
              <a:t>"password"</a:t>
            </a:r>
            <a:r>
              <a:rPr lang="es-ES" altLang="es-ES" sz="1200">
                <a:solidFill>
                  <a:srgbClr val="333333"/>
                </a:solidFill>
                <a:latin typeface="Monaco"/>
              </a:rPr>
              <a:t> </a:t>
            </a:r>
            <a:r>
              <a:rPr lang="es-ES" altLang="es-ES" sz="1200">
                <a:solidFill>
                  <a:srgbClr val="000000"/>
                </a:solidFill>
                <a:latin typeface="Monaco"/>
              </a:rPr>
              <a:t>id=</a:t>
            </a:r>
            <a:r>
              <a:rPr lang="es-ES" altLang="es-ES" sz="1200">
                <a:solidFill>
                  <a:srgbClr val="0000FF"/>
                </a:solidFill>
                <a:latin typeface="Monaco"/>
              </a:rPr>
              <a:t>"password"</a:t>
            </a:r>
            <a:r>
              <a:rPr lang="es-ES" altLang="es-ES" sz="1200">
                <a:solidFill>
                  <a:srgbClr val="000000"/>
                </a:solidFill>
                <a:latin typeface="Monaco"/>
              </a:rPr>
              <a:t>&gt;&lt;/td&gt;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&lt;tr align=</a:t>
            </a:r>
            <a:r>
              <a:rPr lang="es-ES" altLang="es-ES" sz="1200">
                <a:solidFill>
                  <a:srgbClr val="0000FF"/>
                </a:solidFill>
                <a:latin typeface="Monaco"/>
              </a:rPr>
              <a:t>"center"</a:t>
            </a:r>
            <a:r>
              <a:rPr lang="es-ES" altLang="es-ES" sz="1200">
                <a:solidFill>
                  <a:srgbClr val="000000"/>
                </a:solidFill>
                <a:latin typeface="Monaco"/>
              </a:rPr>
              <a:t>&gt;</a:t>
            </a:r>
            <a:endParaRPr lang="es-ES" altLang="es-ES" sz="1200"/>
          </a:p>
          <a:p>
            <a:pPr marL="0" indent="0">
              <a:buClrTx/>
              <a:buSzTx/>
              <a:buFontTx/>
              <a:buNone/>
            </a:pPr>
            <a:r>
              <a:rPr lang="es-ES" altLang="es-ES" sz="1200">
                <a:solidFill>
                  <a:srgbClr val="000000"/>
                </a:solidFill>
                <a:latin typeface="Monaco"/>
              </a:rPr>
              <a:t>&lt;td colspan=</a:t>
            </a:r>
            <a:r>
              <a:rPr lang="es-ES" altLang="es-ES" sz="1200">
                <a:solidFill>
                  <a:srgbClr val="0000FF"/>
                </a:solidFill>
                <a:latin typeface="Monaco"/>
              </a:rPr>
              <a:t>"2"</a:t>
            </a:r>
            <a:r>
              <a:rPr lang="es-ES" altLang="es-ES" sz="1200">
                <a:solidFill>
                  <a:srgbClr val="000000"/>
                </a:solidFill>
                <a:latin typeface="Monaco"/>
              </a:rPr>
              <a:t>&gt;&lt;input name=</a:t>
            </a:r>
            <a:r>
              <a:rPr lang="es-ES" altLang="es-ES" sz="1200">
                <a:solidFill>
                  <a:srgbClr val="0000FF"/>
                </a:solidFill>
                <a:latin typeface="Monaco"/>
              </a:rPr>
              <a:t>"enviar"</a:t>
            </a:r>
            <a:r>
              <a:rPr lang="es-ES" altLang="es-ES" sz="1200">
                <a:solidFill>
                  <a:srgbClr val="333333"/>
                </a:solidFill>
                <a:latin typeface="Monaco"/>
              </a:rPr>
              <a:t> </a:t>
            </a:r>
            <a:r>
              <a:rPr lang="es-ES" altLang="es-ES" sz="1200">
                <a:solidFill>
                  <a:srgbClr val="000000"/>
                </a:solidFill>
                <a:latin typeface="Monaco"/>
              </a:rPr>
              <a:t>type=</a:t>
            </a:r>
            <a:r>
              <a:rPr lang="es-ES" altLang="es-ES" sz="1200">
                <a:solidFill>
                  <a:srgbClr val="0000FF"/>
                </a:solidFill>
                <a:latin typeface="Monaco"/>
              </a:rPr>
              <a:t>"submit"</a:t>
            </a:r>
            <a:r>
              <a:rPr lang="es-ES" altLang="es-ES" sz="1200">
                <a:solidFill>
                  <a:srgbClr val="333333"/>
                </a:solidFill>
                <a:latin typeface="Monaco"/>
              </a:rPr>
              <a:t> </a:t>
            </a:r>
            <a:r>
              <a:rPr lang="es-ES" altLang="es-ES" sz="1200">
                <a:solidFill>
                  <a:srgbClr val="000000"/>
                </a:solidFill>
                <a:latin typeface="Monaco"/>
              </a:rPr>
              <a:t>id=</a:t>
            </a:r>
            <a:r>
              <a:rPr lang="es-ES" altLang="es-ES" sz="1200">
                <a:solidFill>
                  <a:srgbClr val="0000FF"/>
                </a:solidFill>
                <a:latin typeface="Monaco"/>
              </a:rPr>
              <a:t>"enviar"</a:t>
            </a:r>
            <a:r>
              <a:rPr lang="es-ES" altLang="es-ES" sz="1200">
                <a:solidFill>
                  <a:srgbClr val="333333"/>
                </a:solidFill>
                <a:latin typeface="Monaco"/>
              </a:rPr>
              <a:t> </a:t>
            </a:r>
            <a:r>
              <a:rPr lang="es-ES" altLang="es-ES" sz="1200">
                <a:solidFill>
                  <a:srgbClr val="000000"/>
                </a:solidFill>
                <a:latin typeface="Monaco"/>
              </a:rPr>
              <a:t>value=</a:t>
            </a:r>
            <a:r>
              <a:rPr lang="es-ES" altLang="es-ES" sz="1200">
                <a:solidFill>
                  <a:srgbClr val="0000FF"/>
                </a:solidFill>
                <a:latin typeface="Monaco"/>
              </a:rPr>
              <a:t>"Enviar"</a:t>
            </a:r>
            <a:r>
              <a:rPr lang="es-ES" altLang="es-ES" sz="1200">
                <a:solidFill>
                  <a:srgbClr val="000000"/>
                </a:solidFill>
                <a:latin typeface="Monaco"/>
              </a:rPr>
              <a:t>&gt;&lt;/td&gt;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&lt;/table&gt;</a:t>
            </a:r>
            <a:endParaRPr lang="es-ES" altLang="es-ES" sz="1200"/>
          </a:p>
          <a:p>
            <a:pPr marL="0" indent="0">
              <a:buClrTx/>
              <a:buSzTx/>
              <a:buFontTx/>
              <a:buNone/>
            </a:pPr>
            <a:r>
              <a:rPr lang="es-ES" altLang="es-ES" sz="1200">
                <a:solidFill>
                  <a:srgbClr val="000000"/>
                </a:solidFill>
                <a:latin typeface="Monaco"/>
              </a:rPr>
              <a:t>&lt;/form&gt;&lt;/td&gt;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&lt;td&gt;&lt;a href=</a:t>
            </a:r>
            <a:r>
              <a:rPr lang="es-ES" altLang="es-ES" sz="1200">
                <a:solidFill>
                  <a:srgbClr val="0000FF"/>
                </a:solidFill>
                <a:latin typeface="Monaco"/>
              </a:rPr>
              <a:t>"segura.php"</a:t>
            </a:r>
            <a:r>
              <a:rPr lang="es-ES" altLang="es-ES" sz="1200">
                <a:solidFill>
                  <a:srgbClr val="000000"/>
                </a:solidFill>
                <a:latin typeface="Monaco"/>
              </a:rPr>
              <a:t>&gt;PAGINA SEGURA&lt;/a&gt;&lt;/td&gt;</a:t>
            </a:r>
            <a:endParaRPr lang="es-ES" altLang="es-ES" sz="1200"/>
          </a:p>
          <a:p>
            <a:pPr marL="0" indent="0">
              <a:buClrTx/>
              <a:buSzTx/>
              <a:buFontTx/>
              <a:buNone/>
            </a:pPr>
            <a:r>
              <a:rPr lang="es-ES" altLang="es-ES" sz="1200">
                <a:solidFill>
                  <a:srgbClr val="000000"/>
                </a:solidFill>
                <a:latin typeface="Monaco"/>
              </a:rPr>
              <a:t>&lt;/tr&gt;</a:t>
            </a:r>
            <a:endParaRPr lang="es-ES" altLang="es-ES" sz="1200"/>
          </a:p>
          <a:p>
            <a:pPr marL="0" indent="0">
              <a:buClrTx/>
              <a:buSzTx/>
              <a:buFontTx/>
              <a:buNone/>
            </a:pPr>
            <a:r>
              <a:rPr lang="es-ES" altLang="es-ES" sz="1200">
                <a:solidFill>
                  <a:srgbClr val="000000"/>
                </a:solidFill>
                <a:latin typeface="Monaco"/>
              </a:rPr>
              <a:t>&lt;/table&gt;</a:t>
            </a:r>
            <a:endParaRPr lang="es-ES" altLang="es-ES" sz="1200"/>
          </a:p>
          <a:p>
            <a:pPr marL="0" indent="0">
              <a:buClrTx/>
              <a:buSzTx/>
              <a:buFontTx/>
              <a:buNone/>
            </a:pPr>
            <a:r>
              <a:rPr lang="es-ES" altLang="es-ES" sz="1200">
                <a:solidFill>
                  <a:srgbClr val="000000"/>
                </a:solidFill>
                <a:latin typeface="Monaco"/>
              </a:rPr>
              <a:t>&lt;/body&gt;</a:t>
            </a:r>
            <a:endParaRPr lang="es-ES" altLang="es-ES" sz="1200"/>
          </a:p>
          <a:p>
            <a:pPr marL="0" indent="0">
              <a:buClrTx/>
              <a:buSzTx/>
              <a:buFontTx/>
              <a:buNone/>
            </a:pPr>
            <a:r>
              <a:rPr lang="es-ES" altLang="es-ES" sz="1200">
                <a:solidFill>
                  <a:srgbClr val="000000"/>
                </a:solidFill>
                <a:latin typeface="Monaco"/>
              </a:rPr>
              <a:t>&lt;/html&gt;</a:t>
            </a:r>
            <a:endParaRPr lang="es-ES" altLang="es-ES" sz="1200" dirty="0"/>
          </a:p>
        </p:txBody>
      </p:sp>
    </p:spTree>
    <p:extLst>
      <p:ext uri="{BB962C8B-B14F-4D97-AF65-F5344CB8AC3E}">
        <p14:creationId xmlns:p14="http://schemas.microsoft.com/office/powerpoint/2010/main" val="52142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10" name="CuadroTexto 9">
            <a:extLst>
              <a:ext uri="{FF2B5EF4-FFF2-40B4-BE49-F238E27FC236}">
                <a16:creationId xmlns:a16="http://schemas.microsoft.com/office/drawing/2014/main" id="{725333A5-4EC2-7D80-D90D-CFAA82E1C888}"/>
              </a:ext>
            </a:extLst>
          </p:cNvPr>
          <p:cNvSpPr txBox="1"/>
          <p:nvPr/>
        </p:nvSpPr>
        <p:spPr>
          <a:xfrm>
            <a:off x="611560" y="771550"/>
            <a:ext cx="6624736" cy="3108543"/>
          </a:xfrm>
          <a:prstGeom prst="rect">
            <a:avLst/>
          </a:prstGeom>
          <a:noFill/>
        </p:spPr>
        <p:txBody>
          <a:bodyPr wrap="square">
            <a:spAutoFit/>
          </a:bodyPr>
          <a:lstStyle/>
          <a:p>
            <a:r>
              <a:rPr lang="es-ES" dirty="0"/>
              <a:t>&lt;?</a:t>
            </a:r>
            <a:r>
              <a:rPr lang="es-ES" dirty="0" err="1"/>
              <a:t>php</a:t>
            </a:r>
            <a:endParaRPr lang="es-ES" dirty="0"/>
          </a:p>
          <a:p>
            <a:r>
              <a:rPr lang="es-ES" dirty="0" err="1"/>
              <a:t>session_start</a:t>
            </a:r>
            <a:r>
              <a:rPr lang="es-ES" dirty="0"/>
              <a:t>();</a:t>
            </a:r>
          </a:p>
          <a:p>
            <a:r>
              <a:rPr lang="es-ES" dirty="0" err="1"/>
              <a:t>if</a:t>
            </a:r>
            <a:r>
              <a:rPr lang="es-ES" dirty="0"/>
              <a:t>(!</a:t>
            </a:r>
            <a:r>
              <a:rPr lang="es-ES" dirty="0" err="1"/>
              <a:t>empty</a:t>
            </a:r>
            <a:r>
              <a:rPr lang="es-ES" dirty="0"/>
              <a:t>($_SESSION['usuario'])){</a:t>
            </a:r>
          </a:p>
          <a:p>
            <a:r>
              <a:rPr lang="es-ES" dirty="0"/>
              <a:t>/* La </a:t>
            </a:r>
            <a:r>
              <a:rPr lang="es-ES" dirty="0" err="1"/>
              <a:t>funcion</a:t>
            </a:r>
            <a:r>
              <a:rPr lang="es-ES" dirty="0"/>
              <a:t> </a:t>
            </a:r>
            <a:r>
              <a:rPr lang="es-ES" dirty="0" err="1"/>
              <a:t>empty</a:t>
            </a:r>
            <a:r>
              <a:rPr lang="es-ES" dirty="0"/>
              <a:t>() devuelve verdadero si el argumento posee un valor </a:t>
            </a:r>
            <a:r>
              <a:rPr lang="es-ES" dirty="0" err="1"/>
              <a:t>vacio</a:t>
            </a:r>
            <a:r>
              <a:rPr lang="es-ES" dirty="0"/>
              <a:t>,</a:t>
            </a:r>
          </a:p>
          <a:p>
            <a:r>
              <a:rPr lang="es-ES" dirty="0"/>
              <a:t>al usar !</a:t>
            </a:r>
            <a:r>
              <a:rPr lang="es-ES" dirty="0" err="1"/>
              <a:t>empty</a:t>
            </a:r>
            <a:r>
              <a:rPr lang="es-ES" dirty="0"/>
              <a:t>() devuelve verdadero no solo si la variable fue declarada sino</a:t>
            </a:r>
          </a:p>
          <a:p>
            <a:r>
              <a:rPr lang="es-ES" dirty="0" err="1"/>
              <a:t>ademas</a:t>
            </a:r>
            <a:r>
              <a:rPr lang="es-ES" dirty="0"/>
              <a:t> si contiene </a:t>
            </a:r>
            <a:r>
              <a:rPr lang="es-ES" dirty="0" err="1"/>
              <a:t>algun</a:t>
            </a:r>
            <a:r>
              <a:rPr lang="es-ES" dirty="0"/>
              <a:t> valor no nulo.</a:t>
            </a:r>
          </a:p>
          <a:p>
            <a:r>
              <a:rPr lang="es-ES" dirty="0"/>
              <a:t>*/</a:t>
            </a:r>
          </a:p>
          <a:p>
            <a:r>
              <a:rPr lang="es-ES" dirty="0"/>
              <a:t>echo 'Te haz </a:t>
            </a:r>
            <a:r>
              <a:rPr lang="es-ES" dirty="0" err="1"/>
              <a:t>logueado</a:t>
            </a:r>
            <a:r>
              <a:rPr lang="es-ES" dirty="0"/>
              <a:t> como: '.$_SESSION['usuario'].'&lt;</a:t>
            </a:r>
            <a:r>
              <a:rPr lang="es-ES" dirty="0" err="1"/>
              <a:t>br</a:t>
            </a:r>
            <a:r>
              <a:rPr lang="es-ES" dirty="0"/>
              <a:t> /&gt;';</a:t>
            </a:r>
          </a:p>
          <a:p>
            <a:r>
              <a:rPr lang="es-ES" dirty="0"/>
              <a:t>echo 'Haz logrado el acceso a una pagina segura';</a:t>
            </a:r>
          </a:p>
          <a:p>
            <a:r>
              <a:rPr lang="es-ES" dirty="0"/>
              <a:t>}</a:t>
            </a:r>
            <a:r>
              <a:rPr lang="es-ES" dirty="0" err="1"/>
              <a:t>else</a:t>
            </a:r>
            <a:r>
              <a:rPr lang="es-ES" dirty="0"/>
              <a:t>{</a:t>
            </a:r>
          </a:p>
          <a:p>
            <a:r>
              <a:rPr lang="es-ES" dirty="0"/>
              <a:t>echo 'No estas </a:t>
            </a:r>
            <a:r>
              <a:rPr lang="es-ES" dirty="0" err="1"/>
              <a:t>logueado</a:t>
            </a:r>
            <a:r>
              <a:rPr lang="es-ES" dirty="0"/>
              <a:t>&lt;</a:t>
            </a:r>
            <a:r>
              <a:rPr lang="es-ES" dirty="0" err="1"/>
              <a:t>br</a:t>
            </a:r>
            <a:r>
              <a:rPr lang="es-ES" dirty="0"/>
              <a:t> /&gt;';</a:t>
            </a:r>
          </a:p>
          <a:p>
            <a:r>
              <a:rPr lang="es-ES" dirty="0"/>
              <a:t>echo 'Esta pagina es restringida!';</a:t>
            </a:r>
          </a:p>
          <a:p>
            <a:r>
              <a:rPr lang="es-ES" dirty="0"/>
              <a:t>}</a:t>
            </a:r>
          </a:p>
          <a:p>
            <a:r>
              <a:rPr lang="es-ES" dirty="0"/>
              <a:t>?&gt;</a:t>
            </a:r>
          </a:p>
        </p:txBody>
      </p:sp>
      <p:sp>
        <p:nvSpPr>
          <p:cNvPr id="12" name="CuadroTexto 11">
            <a:extLst>
              <a:ext uri="{FF2B5EF4-FFF2-40B4-BE49-F238E27FC236}">
                <a16:creationId xmlns:a16="http://schemas.microsoft.com/office/drawing/2014/main" id="{9F07BC53-7218-7B70-65D0-B1C0F489B943}"/>
              </a:ext>
            </a:extLst>
          </p:cNvPr>
          <p:cNvSpPr txBox="1"/>
          <p:nvPr/>
        </p:nvSpPr>
        <p:spPr>
          <a:xfrm>
            <a:off x="1619672" y="339502"/>
            <a:ext cx="4583622" cy="338554"/>
          </a:xfrm>
          <a:prstGeom prst="rect">
            <a:avLst/>
          </a:prstGeom>
          <a:noFill/>
        </p:spPr>
        <p:txBody>
          <a:bodyPr wrap="square">
            <a:spAutoFit/>
          </a:bodyPr>
          <a:lstStyle/>
          <a:p>
            <a:r>
              <a:rPr lang="es-ES" sz="1600" b="1" dirty="0" err="1"/>
              <a:t>segura.php</a:t>
            </a:r>
            <a:endParaRPr lang="es-ES" sz="1600" b="1" dirty="0"/>
          </a:p>
        </p:txBody>
      </p:sp>
      <p:sp>
        <p:nvSpPr>
          <p:cNvPr id="16" name="CuadroTexto 15">
            <a:extLst>
              <a:ext uri="{FF2B5EF4-FFF2-40B4-BE49-F238E27FC236}">
                <a16:creationId xmlns:a16="http://schemas.microsoft.com/office/drawing/2014/main" id="{ACC8D847-4B23-B480-6A56-429CDC2A8BBC}"/>
              </a:ext>
            </a:extLst>
          </p:cNvPr>
          <p:cNvSpPr txBox="1"/>
          <p:nvPr/>
        </p:nvSpPr>
        <p:spPr>
          <a:xfrm>
            <a:off x="5868144" y="2427734"/>
            <a:ext cx="4583622" cy="2246769"/>
          </a:xfrm>
          <a:prstGeom prst="rect">
            <a:avLst/>
          </a:prstGeom>
          <a:noFill/>
        </p:spPr>
        <p:txBody>
          <a:bodyPr wrap="square">
            <a:spAutoFit/>
          </a:bodyPr>
          <a:lstStyle/>
          <a:p>
            <a:r>
              <a:rPr lang="es-ES" b="1" dirty="0" err="1"/>
              <a:t>logout.php</a:t>
            </a:r>
            <a:endParaRPr lang="es-ES" b="1" dirty="0"/>
          </a:p>
          <a:p>
            <a:endParaRPr lang="es-ES" dirty="0"/>
          </a:p>
          <a:p>
            <a:r>
              <a:rPr lang="es-ES" dirty="0"/>
              <a:t>&lt;?</a:t>
            </a:r>
            <a:r>
              <a:rPr lang="es-ES" dirty="0" err="1"/>
              <a:t>php</a:t>
            </a:r>
            <a:endParaRPr lang="es-ES" dirty="0"/>
          </a:p>
          <a:p>
            <a:r>
              <a:rPr lang="es-ES" dirty="0"/>
              <a:t> </a:t>
            </a:r>
            <a:r>
              <a:rPr lang="es-ES" dirty="0" err="1"/>
              <a:t>session_start</a:t>
            </a:r>
            <a:r>
              <a:rPr lang="es-ES" dirty="0"/>
              <a:t> ();</a:t>
            </a:r>
          </a:p>
          <a:p>
            <a:r>
              <a:rPr lang="es-ES" dirty="0"/>
              <a:t> </a:t>
            </a:r>
            <a:r>
              <a:rPr lang="es-ES" dirty="0" err="1"/>
              <a:t>if</a:t>
            </a:r>
            <a:r>
              <a:rPr lang="es-ES" dirty="0"/>
              <a:t>(!</a:t>
            </a:r>
            <a:r>
              <a:rPr lang="es-ES" dirty="0" err="1"/>
              <a:t>empty</a:t>
            </a:r>
            <a:r>
              <a:rPr lang="es-ES" dirty="0"/>
              <a:t>($_SESSION['usuario']))</a:t>
            </a:r>
          </a:p>
          <a:p>
            <a:r>
              <a:rPr lang="es-ES" dirty="0"/>
              <a:t> {</a:t>
            </a:r>
          </a:p>
          <a:p>
            <a:r>
              <a:rPr lang="es-ES" dirty="0"/>
              <a:t> </a:t>
            </a:r>
            <a:r>
              <a:rPr lang="es-ES" dirty="0" err="1"/>
              <a:t>session_destroy</a:t>
            </a:r>
            <a:r>
              <a:rPr lang="es-ES" dirty="0"/>
              <a:t> ();</a:t>
            </a:r>
          </a:p>
          <a:p>
            <a:r>
              <a:rPr lang="es-ES" dirty="0"/>
              <a:t> echo "Sesión finalizada";</a:t>
            </a:r>
          </a:p>
          <a:p>
            <a:r>
              <a:rPr lang="es-ES" dirty="0"/>
              <a:t> }</a:t>
            </a:r>
          </a:p>
          <a:p>
            <a:r>
              <a:rPr lang="es-ES" dirty="0"/>
              <a:t>?&gt;</a:t>
            </a:r>
          </a:p>
        </p:txBody>
      </p:sp>
    </p:spTree>
    <p:extLst>
      <p:ext uri="{BB962C8B-B14F-4D97-AF65-F5344CB8AC3E}">
        <p14:creationId xmlns:p14="http://schemas.microsoft.com/office/powerpoint/2010/main" val="271610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771550"/>
            <a:ext cx="8656534" cy="1944216"/>
          </a:xfrm>
        </p:spPr>
        <p:txBody>
          <a:bodyPr/>
          <a:lstStyle/>
          <a:p>
            <a:pPr marL="114300" indent="0" algn="l">
              <a:buNone/>
            </a:pPr>
            <a:r>
              <a:rPr lang="es-ES" sz="1100" b="0" i="0" dirty="0">
                <a:solidFill>
                  <a:srgbClr val="404040"/>
                </a:solidFill>
                <a:effectLst/>
                <a:latin typeface="Lucida Sans Unicode" panose="020B0602030504020204" pitchFamily="34" charset="0"/>
              </a:rPr>
              <a:t>A la hora de hacer aplicaciones Web a medida con PHP que requieran disponer de una parte privada donde los usuarios puedan interactuar con sus datos podemos hacer uso de dos elementos: las </a:t>
            </a:r>
            <a:r>
              <a:rPr lang="es-ES" sz="1100" b="1" i="0" dirty="0">
                <a:solidFill>
                  <a:srgbClr val="404040"/>
                </a:solidFill>
                <a:effectLst/>
                <a:latin typeface="Lucida Sans Unicode" panose="020B0602030504020204" pitchFamily="34" charset="0"/>
              </a:rPr>
              <a:t>sesiones</a:t>
            </a:r>
            <a:r>
              <a:rPr lang="es-ES" sz="1100" b="0" i="0" dirty="0">
                <a:solidFill>
                  <a:srgbClr val="404040"/>
                </a:solidFill>
                <a:effectLst/>
                <a:latin typeface="Lucida Sans Unicode" panose="020B0602030504020204" pitchFamily="34" charset="0"/>
              </a:rPr>
              <a:t> y las </a:t>
            </a:r>
            <a:r>
              <a:rPr lang="es-ES" sz="1100" b="1" i="0" dirty="0">
                <a:solidFill>
                  <a:srgbClr val="404040"/>
                </a:solidFill>
                <a:effectLst/>
                <a:latin typeface="Lucida Sans Unicode" panose="020B0602030504020204" pitchFamily="34" charset="0"/>
              </a:rPr>
              <a:t>cookies</a:t>
            </a:r>
            <a:r>
              <a:rPr lang="es-ES" sz="1100" b="0" i="0" dirty="0">
                <a:solidFill>
                  <a:srgbClr val="404040"/>
                </a:solidFill>
                <a:effectLst/>
                <a:latin typeface="Lucida Sans Unicode" panose="020B0602030504020204" pitchFamily="34" charset="0"/>
              </a:rPr>
              <a:t>.</a:t>
            </a:r>
          </a:p>
          <a:p>
            <a:pPr marL="114300" indent="0" algn="l">
              <a:buNone/>
            </a:pPr>
            <a:r>
              <a:rPr lang="es-ES" sz="1100" b="0" i="0" dirty="0">
                <a:solidFill>
                  <a:srgbClr val="404040"/>
                </a:solidFill>
                <a:effectLst/>
                <a:latin typeface="Lucida Sans Unicode" panose="020B0602030504020204" pitchFamily="34" charset="0"/>
              </a:rPr>
              <a:t>En  este artículo vamos a comparar el uso de las </a:t>
            </a:r>
            <a:r>
              <a:rPr lang="es-ES" sz="1100" b="1" i="0" dirty="0">
                <a:solidFill>
                  <a:srgbClr val="404040"/>
                </a:solidFill>
                <a:effectLst/>
                <a:latin typeface="Lucida Sans Unicode" panose="020B0602030504020204" pitchFamily="34" charset="0"/>
              </a:rPr>
              <a:t>sesiones</a:t>
            </a:r>
            <a:r>
              <a:rPr lang="es-ES" sz="1100" b="0" i="0" dirty="0">
                <a:solidFill>
                  <a:srgbClr val="404040"/>
                </a:solidFill>
                <a:effectLst/>
                <a:latin typeface="Lucida Sans Unicode" panose="020B0602030504020204" pitchFamily="34" charset="0"/>
              </a:rPr>
              <a:t> y las </a:t>
            </a:r>
            <a:r>
              <a:rPr lang="es-ES" sz="1100" b="1" i="0" dirty="0">
                <a:solidFill>
                  <a:srgbClr val="404040"/>
                </a:solidFill>
                <a:effectLst/>
                <a:latin typeface="Lucida Sans Unicode" panose="020B0602030504020204" pitchFamily="34" charset="0"/>
              </a:rPr>
              <a:t>cookies</a:t>
            </a:r>
            <a:r>
              <a:rPr lang="es-ES" sz="1100" b="0" i="0" dirty="0">
                <a:solidFill>
                  <a:srgbClr val="404040"/>
                </a:solidFill>
                <a:effectLst/>
                <a:latin typeface="Lucida Sans Unicode" panose="020B0602030504020204" pitchFamily="34" charset="0"/>
              </a:rPr>
              <a:t> haciendo referencia a un sistema de </a:t>
            </a:r>
            <a:r>
              <a:rPr lang="es-ES" sz="1100" b="0" i="0" dirty="0" err="1">
                <a:solidFill>
                  <a:srgbClr val="404040"/>
                </a:solidFill>
                <a:effectLst/>
                <a:latin typeface="Lucida Sans Unicode" panose="020B0602030504020204" pitchFamily="34" charset="0"/>
              </a:rPr>
              <a:t>login</a:t>
            </a:r>
            <a:r>
              <a:rPr lang="es-ES" sz="1100" b="0" i="0" dirty="0">
                <a:solidFill>
                  <a:srgbClr val="404040"/>
                </a:solidFill>
                <a:effectLst/>
                <a:latin typeface="Lucida Sans Unicode" panose="020B0602030504020204" pitchFamily="34" charset="0"/>
              </a:rPr>
              <a:t> de usuarios.</a:t>
            </a:r>
          </a:p>
          <a:p>
            <a:pPr marL="114300" indent="0" algn="l">
              <a:buNone/>
            </a:pPr>
            <a:r>
              <a:rPr lang="es-ES" sz="1100" b="0" i="0" dirty="0">
                <a:solidFill>
                  <a:srgbClr val="404040"/>
                </a:solidFill>
                <a:effectLst/>
                <a:latin typeface="Lucida Sans Unicode" panose="020B0602030504020204" pitchFamily="34" charset="0"/>
              </a:rPr>
              <a:t>Las </a:t>
            </a:r>
            <a:r>
              <a:rPr lang="es-ES" sz="1100" b="1" i="0" dirty="0">
                <a:solidFill>
                  <a:srgbClr val="404040"/>
                </a:solidFill>
                <a:effectLst/>
                <a:latin typeface="Lucida Sans Unicode" panose="020B0602030504020204" pitchFamily="34" charset="0"/>
              </a:rPr>
              <a:t>sesiones</a:t>
            </a:r>
            <a:r>
              <a:rPr lang="es-ES" sz="1100" b="0" i="0" dirty="0">
                <a:solidFill>
                  <a:srgbClr val="404040"/>
                </a:solidFill>
                <a:effectLst/>
                <a:latin typeface="Lucida Sans Unicode" panose="020B0602030504020204" pitchFamily="34" charset="0"/>
              </a:rPr>
              <a:t> y las </a:t>
            </a:r>
            <a:r>
              <a:rPr lang="es-ES" sz="1100" b="1" i="0" dirty="0">
                <a:solidFill>
                  <a:srgbClr val="404040"/>
                </a:solidFill>
                <a:effectLst/>
                <a:latin typeface="Lucida Sans Unicode" panose="020B0602030504020204" pitchFamily="34" charset="0"/>
              </a:rPr>
              <a:t>cookies</a:t>
            </a:r>
            <a:r>
              <a:rPr lang="es-ES" sz="1100" b="0" i="0" dirty="0">
                <a:solidFill>
                  <a:srgbClr val="404040"/>
                </a:solidFill>
                <a:effectLst/>
                <a:latin typeface="Lucida Sans Unicode" panose="020B0602030504020204" pitchFamily="34" charset="0"/>
              </a:rPr>
              <a:t> son variables globales que se usan para el almacenamiento de datos que se pueden consultar fácilmente mientras se navega dentro de un sitio.</a:t>
            </a:r>
          </a:p>
          <a:p>
            <a:pPr marL="114300" indent="0" algn="l">
              <a:buNone/>
            </a:pPr>
            <a:r>
              <a:rPr lang="es-ES" sz="1100" dirty="0">
                <a:solidFill>
                  <a:srgbClr val="404040"/>
                </a:solidFill>
                <a:latin typeface="Lucida Sans Unicode" panose="020B0602030504020204" pitchFamily="34" charset="0"/>
              </a:rPr>
              <a:t>Lo más importante es saber que las cookies se almacenan a nivel local en el navegador del usuario y las sesiones almacenan los datos directamente en el servidor Web.</a:t>
            </a:r>
          </a:p>
          <a:p>
            <a:pPr marL="114300" indent="0" algn="l">
              <a:buNone/>
            </a:pPr>
            <a:endParaRPr lang="es-ES" sz="1100" dirty="0">
              <a:solidFill>
                <a:srgbClr val="404040"/>
              </a:solidFill>
              <a:latin typeface="Lucida Sans Unicode" panose="020B0602030504020204" pitchFamily="34" charset="0"/>
            </a:endParaRPr>
          </a:p>
          <a:p>
            <a:pPr marL="114300" indent="0" algn="l">
              <a:buNone/>
            </a:pPr>
            <a:r>
              <a:rPr lang="es-ES" sz="1100" dirty="0">
                <a:solidFill>
                  <a:srgbClr val="404040"/>
                </a:solidFill>
                <a:latin typeface="Lucida Sans Unicode" panose="020B0602030504020204" pitchFamily="34" charset="0"/>
              </a:rPr>
              <a:t>Las sesiones pueden almacenar grandes cantidades de datos fácilmente en el servidor Web. Esto hace que las sesiones sean más seguras debido a que los datos no pueden ser vistos o editados por el cliente.</a:t>
            </a:r>
          </a:p>
          <a:p>
            <a:pPr marL="114300" indent="0" algn="l">
              <a:buNone/>
            </a:pPr>
            <a:endParaRPr lang="es-ES" sz="1100" dirty="0">
              <a:solidFill>
                <a:srgbClr val="404040"/>
              </a:solidFill>
              <a:latin typeface="Lucida Sans Unicode" panose="020B0602030504020204" pitchFamily="34" charset="0"/>
            </a:endParaRPr>
          </a:p>
          <a:p>
            <a:pPr marL="114300" indent="0" algn="l">
              <a:buNone/>
            </a:pPr>
            <a:r>
              <a:rPr lang="es-ES" sz="1100" dirty="0">
                <a:solidFill>
                  <a:srgbClr val="404040"/>
                </a:solidFill>
                <a:latin typeface="Lucida Sans Unicode" panose="020B0602030504020204" pitchFamily="34" charset="0"/>
              </a:rPr>
              <a:t>Crear una sesión es muy sencillo. Tan solo debes hacer la llamada a la siguiente función al principio de todas las páginas de tu proyecto:</a:t>
            </a:r>
          </a:p>
          <a:p>
            <a:pPr marL="114300" indent="0" algn="l">
              <a:buNone/>
            </a:pPr>
            <a:endParaRPr lang="es-ES" sz="1100" dirty="0">
              <a:solidFill>
                <a:srgbClr val="404040"/>
              </a:solidFill>
              <a:latin typeface="Lucida Sans Unicode" panose="020B0602030504020204" pitchFamily="34" charset="0"/>
            </a:endParaRPr>
          </a:p>
          <a:p>
            <a:pPr marL="114300" indent="0" algn="l">
              <a:buNone/>
            </a:pPr>
            <a:r>
              <a:rPr lang="es-ES" sz="1100" dirty="0" err="1">
                <a:solidFill>
                  <a:srgbClr val="404040"/>
                </a:solidFill>
                <a:latin typeface="Lucida Sans Unicode" panose="020B0602030504020204" pitchFamily="34" charset="0"/>
              </a:rPr>
              <a:t>Source</a:t>
            </a:r>
            <a:r>
              <a:rPr lang="es-ES" sz="1100" dirty="0">
                <a:solidFill>
                  <a:srgbClr val="404040"/>
                </a:solidFill>
                <a:latin typeface="Lucida Sans Unicode" panose="020B0602030504020204" pitchFamily="34" charset="0"/>
              </a:rPr>
              <a:t> </a:t>
            </a:r>
            <a:r>
              <a:rPr lang="es-ES" sz="1100" dirty="0" err="1">
                <a:solidFill>
                  <a:srgbClr val="404040"/>
                </a:solidFill>
                <a:latin typeface="Lucida Sans Unicode" panose="020B0602030504020204" pitchFamily="34" charset="0"/>
              </a:rPr>
              <a:t>code</a:t>
            </a:r>
            <a:r>
              <a:rPr lang="es-ES" sz="1100" dirty="0">
                <a:solidFill>
                  <a:srgbClr val="404040"/>
                </a:solidFill>
                <a:latin typeface="Lucida Sans Unicode" panose="020B0602030504020204" pitchFamily="34" charset="0"/>
              </a:rPr>
              <a:t>	   </a:t>
            </a:r>
          </a:p>
          <a:p>
            <a:pPr marL="114300" indent="0" algn="l">
              <a:buNone/>
            </a:pPr>
            <a:r>
              <a:rPr lang="es-ES" sz="1100" dirty="0" err="1">
                <a:solidFill>
                  <a:srgbClr val="404040"/>
                </a:solidFill>
                <a:latin typeface="Lucida Sans Unicode" panose="020B0602030504020204" pitchFamily="34" charset="0"/>
              </a:rPr>
              <a:t>session_start</a:t>
            </a:r>
            <a:r>
              <a:rPr lang="es-ES" sz="1100" dirty="0">
                <a:solidFill>
                  <a:srgbClr val="404040"/>
                </a:solidFill>
                <a:latin typeface="Lucida Sans Unicode" panose="020B0602030504020204" pitchFamily="34" charset="0"/>
              </a:rPr>
              <a:t>();</a:t>
            </a:r>
          </a:p>
          <a:p>
            <a:pPr marL="114300" indent="0" algn="l">
              <a:buNone/>
            </a:pPr>
            <a:endParaRPr lang="es-ES" sz="1100" b="0" i="0" dirty="0">
              <a:solidFill>
                <a:srgbClr val="404040"/>
              </a:solidFill>
              <a:effectLst/>
              <a:latin typeface="Lucida Sans Unicode" panose="020B0602030504020204" pitchFamily="34" charset="0"/>
            </a:endParaRPr>
          </a:p>
          <a:p>
            <a:pPr marL="114300" indent="0">
              <a:buNone/>
            </a:pPr>
            <a:endParaRPr lang="es-ES" sz="14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9" name="Título 1">
            <a:extLst>
              <a:ext uri="{FF2B5EF4-FFF2-40B4-BE49-F238E27FC236}">
                <a16:creationId xmlns:a16="http://schemas.microsoft.com/office/drawing/2014/main" id="{EC07DB0C-F5D5-4BF8-AD73-C7998BD55CB0}"/>
              </a:ext>
            </a:extLst>
          </p:cNvPr>
          <p:cNvSpPr>
            <a:spLocks noGrp="1"/>
          </p:cNvSpPr>
          <p:nvPr>
            <p:ph type="title"/>
          </p:nvPr>
        </p:nvSpPr>
        <p:spPr>
          <a:xfrm>
            <a:off x="126718" y="154597"/>
            <a:ext cx="6462600" cy="557178"/>
          </a:xfrm>
        </p:spPr>
        <p:txBody>
          <a:bodyPr/>
          <a:lstStyle/>
          <a:p>
            <a:pPr algn="l"/>
            <a:r>
              <a:rPr lang="es-ES" b="0" i="0" dirty="0">
                <a:solidFill>
                  <a:srgbClr val="404040"/>
                </a:solidFill>
                <a:effectLst/>
                <a:latin typeface="Lucida Sans Unicode" panose="020B0602030504020204" pitchFamily="34" charset="0"/>
              </a:rPr>
              <a:t>Sesiones vs cookies cual usar</a:t>
            </a:r>
          </a:p>
        </p:txBody>
      </p:sp>
    </p:spTree>
    <p:extLst>
      <p:ext uri="{BB962C8B-B14F-4D97-AF65-F5344CB8AC3E}">
        <p14:creationId xmlns:p14="http://schemas.microsoft.com/office/powerpoint/2010/main" val="340188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16BFEF8-624A-FD98-1976-A9DFCA968F33}"/>
              </a:ext>
            </a:extLst>
          </p:cNvPr>
          <p:cNvSpPr>
            <a:spLocks noGrp="1"/>
          </p:cNvSpPr>
          <p:nvPr>
            <p:ph type="body" idx="1"/>
          </p:nvPr>
        </p:nvSpPr>
        <p:spPr>
          <a:xfrm>
            <a:off x="323528" y="267494"/>
            <a:ext cx="7560840" cy="3552300"/>
          </a:xfrm>
        </p:spPr>
        <p:txBody>
          <a:bodyPr/>
          <a:lstStyle/>
          <a:p>
            <a:pPr marL="114300" indent="0">
              <a:buNone/>
            </a:pPr>
            <a:r>
              <a:rPr lang="es-ES" sz="1400" dirty="0"/>
              <a:t>Esta función inicia una nueva sesión o reanuda una existente.</a:t>
            </a:r>
          </a:p>
          <a:p>
            <a:pPr marL="114300" indent="0">
              <a:buNone/>
            </a:pPr>
            <a:endParaRPr lang="es-ES" sz="1400" dirty="0"/>
          </a:p>
          <a:p>
            <a:pPr marL="114300" indent="0">
              <a:buNone/>
            </a:pPr>
            <a:r>
              <a:rPr lang="es-ES" sz="1400" dirty="0"/>
              <a:t>Crear variables de sesión es tan simple como se puede observar en el siguiente ejemplo:</a:t>
            </a:r>
          </a:p>
          <a:p>
            <a:pPr marL="114300" indent="0">
              <a:buNone/>
            </a:pPr>
            <a:endParaRPr lang="es-ES" sz="1400" dirty="0"/>
          </a:p>
          <a:p>
            <a:pPr marL="114300" indent="0">
              <a:buNone/>
            </a:pPr>
            <a:r>
              <a:rPr lang="es-ES" sz="1400" dirty="0" err="1"/>
              <a:t>Source</a:t>
            </a:r>
            <a:r>
              <a:rPr lang="es-ES" sz="1400" dirty="0"/>
              <a:t> </a:t>
            </a:r>
            <a:r>
              <a:rPr lang="es-ES" sz="1400" dirty="0" err="1"/>
              <a:t>code</a:t>
            </a:r>
            <a:r>
              <a:rPr lang="es-ES" sz="1400" dirty="0"/>
              <a:t>	   </a:t>
            </a:r>
          </a:p>
          <a:p>
            <a:pPr marL="114300" indent="0">
              <a:buNone/>
            </a:pPr>
            <a:r>
              <a:rPr lang="es-ES" sz="1400" dirty="0"/>
              <a:t>$_SESSION['</a:t>
            </a:r>
            <a:r>
              <a:rPr lang="es-ES" sz="1400" dirty="0" err="1"/>
              <a:t>id_customer</a:t>
            </a:r>
            <a:r>
              <a:rPr lang="es-ES" sz="1400" dirty="0"/>
              <a:t>'] = $_POST['</a:t>
            </a:r>
            <a:r>
              <a:rPr lang="es-ES" sz="1400" dirty="0" err="1"/>
              <a:t>id_customer</a:t>
            </a:r>
            <a:r>
              <a:rPr lang="es-ES" sz="1400" dirty="0"/>
              <a:t>'];</a:t>
            </a:r>
          </a:p>
          <a:p>
            <a:pPr marL="114300" indent="0">
              <a:buNone/>
            </a:pPr>
            <a:r>
              <a:rPr lang="es-ES" sz="1400" dirty="0"/>
              <a:t>Para eliminar datos de una sesión podemos emplear la función </a:t>
            </a:r>
            <a:r>
              <a:rPr lang="es-ES" sz="1400" dirty="0" err="1"/>
              <a:t>unset</a:t>
            </a:r>
            <a:r>
              <a:rPr lang="es-ES" sz="1400" dirty="0"/>
              <a:t>():</a:t>
            </a:r>
          </a:p>
          <a:p>
            <a:pPr marL="114300" indent="0">
              <a:buNone/>
            </a:pPr>
            <a:endParaRPr lang="es-ES" sz="1400" dirty="0"/>
          </a:p>
          <a:p>
            <a:pPr marL="114300" indent="0">
              <a:buNone/>
            </a:pPr>
            <a:r>
              <a:rPr lang="es-ES" sz="1400" dirty="0" err="1"/>
              <a:t>Source</a:t>
            </a:r>
            <a:r>
              <a:rPr lang="es-ES" sz="1400" dirty="0"/>
              <a:t> </a:t>
            </a:r>
            <a:r>
              <a:rPr lang="es-ES" sz="1400" dirty="0" err="1"/>
              <a:t>code</a:t>
            </a:r>
            <a:r>
              <a:rPr lang="es-ES" sz="1400" dirty="0"/>
              <a:t>	   </a:t>
            </a:r>
          </a:p>
          <a:p>
            <a:pPr marL="114300" indent="0">
              <a:buNone/>
            </a:pPr>
            <a:r>
              <a:rPr lang="es-ES" sz="1400" dirty="0" err="1"/>
              <a:t>unset</a:t>
            </a:r>
            <a:r>
              <a:rPr lang="es-ES" sz="1400" dirty="0"/>
              <a:t>($_SESSION['</a:t>
            </a:r>
            <a:r>
              <a:rPr lang="es-ES" sz="1400" dirty="0" err="1"/>
              <a:t>id_customer</a:t>
            </a:r>
            <a:r>
              <a:rPr lang="es-ES" sz="1400" dirty="0"/>
              <a:t>']);</a:t>
            </a:r>
          </a:p>
          <a:p>
            <a:pPr marL="114300" indent="0">
              <a:buNone/>
            </a:pPr>
            <a:r>
              <a:rPr lang="es-ES" sz="1400" dirty="0"/>
              <a:t>Y para cerrar una sesión podemos emplear la función </a:t>
            </a:r>
            <a:r>
              <a:rPr lang="es-ES" sz="1400" dirty="0" err="1"/>
              <a:t>session_destroy</a:t>
            </a:r>
            <a:r>
              <a:rPr lang="es-ES" sz="1400" dirty="0"/>
              <a:t>():</a:t>
            </a:r>
          </a:p>
          <a:p>
            <a:pPr marL="114300" indent="0">
              <a:buNone/>
            </a:pPr>
            <a:endParaRPr lang="es-ES" sz="1400" dirty="0"/>
          </a:p>
          <a:p>
            <a:pPr marL="114300" indent="0">
              <a:buNone/>
            </a:pPr>
            <a:r>
              <a:rPr lang="es-ES" sz="1400" dirty="0" err="1"/>
              <a:t>Source</a:t>
            </a:r>
            <a:r>
              <a:rPr lang="es-ES" sz="1400" dirty="0"/>
              <a:t> </a:t>
            </a:r>
            <a:r>
              <a:rPr lang="es-ES" sz="1400" dirty="0" err="1"/>
              <a:t>code</a:t>
            </a:r>
            <a:r>
              <a:rPr lang="es-ES" sz="1400" dirty="0"/>
              <a:t>	   </a:t>
            </a:r>
          </a:p>
          <a:p>
            <a:pPr marL="114300" indent="0">
              <a:buNone/>
            </a:pPr>
            <a:r>
              <a:rPr lang="es-ES" sz="1400" dirty="0" err="1"/>
              <a:t>session_destroy</a:t>
            </a:r>
            <a:r>
              <a:rPr lang="es-ES" sz="1400" dirty="0"/>
              <a:t>();</a:t>
            </a:r>
          </a:p>
        </p:txBody>
      </p:sp>
      <p:sp>
        <p:nvSpPr>
          <p:cNvPr id="4" name="Marcador de número de diapositiva 3">
            <a:extLst>
              <a:ext uri="{FF2B5EF4-FFF2-40B4-BE49-F238E27FC236}">
                <a16:creationId xmlns:a16="http://schemas.microsoft.com/office/drawing/2014/main" id="{9BD359E7-42E9-935D-6415-6037EFE8C878}"/>
              </a:ext>
            </a:extLst>
          </p:cNvPr>
          <p:cNvSpPr>
            <a:spLocks noGrp="1"/>
          </p:cNvSpPr>
          <p:nvPr>
            <p:ph type="sldNum" idx="10"/>
          </p:nvPr>
        </p:nvSpPr>
        <p:spPr/>
        <p:txBody>
          <a:bodyPr/>
          <a:lstStyle/>
          <a:p>
            <a:fld id="{00000000-1234-1234-1234-123412341234}" type="slidenum">
              <a:rPr lang="es-ES" smtClean="0"/>
              <a:pPr/>
              <a:t>18</a:t>
            </a:fld>
            <a:endParaRPr lang="es-ES" dirty="0"/>
          </a:p>
        </p:txBody>
      </p:sp>
    </p:spTree>
    <p:extLst>
      <p:ext uri="{BB962C8B-B14F-4D97-AF65-F5344CB8AC3E}">
        <p14:creationId xmlns:p14="http://schemas.microsoft.com/office/powerpoint/2010/main" val="163154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483518"/>
            <a:ext cx="8928992" cy="3552300"/>
          </a:xfrm>
        </p:spPr>
        <p:txBody>
          <a:bodyPr/>
          <a:lstStyle/>
          <a:p>
            <a:pPr marL="114300" indent="0" algn="l">
              <a:buNone/>
            </a:pPr>
            <a:r>
              <a:rPr lang="es-ES" sz="1200" dirty="0">
                <a:solidFill>
                  <a:srgbClr val="404040"/>
                </a:solidFill>
                <a:latin typeface="Lucida Sans Unicode" panose="020B0602030504020204" pitchFamily="34" charset="0"/>
              </a:rPr>
              <a:t>T</a:t>
            </a:r>
            <a:r>
              <a:rPr lang="es-ES" sz="1200" b="0" i="0" dirty="0">
                <a:solidFill>
                  <a:srgbClr val="404040"/>
                </a:solidFill>
                <a:effectLst/>
                <a:latin typeface="Lucida Sans Unicode" panose="020B0602030504020204" pitchFamily="34" charset="0"/>
              </a:rPr>
              <a:t>iene un inconveniente bastante importante a la hora de implementar los inicios de sesión de usuarios. Cuando se cierra el navegador finaliza la sesión de usuario. Este inconveniente lo podemos cubrir con el uso de las cookies.</a:t>
            </a:r>
          </a:p>
          <a:p>
            <a:pPr marL="114300" indent="0" algn="l">
              <a:buNone/>
            </a:pPr>
            <a:r>
              <a:rPr lang="es-ES" sz="1200" b="0" i="0" dirty="0">
                <a:solidFill>
                  <a:srgbClr val="404040"/>
                </a:solidFill>
                <a:effectLst/>
                <a:latin typeface="Lucida Sans Unicode" panose="020B0602030504020204" pitchFamily="34" charset="0"/>
              </a:rPr>
              <a:t>Las cookies son más duraderas y aunque cerremos el navegador ellas seguirán ahí y al día siguiente podrían estar disponibles si no ha expirado el tiempo de sesión. Esto las hace más atractivas y útiles para recordar los inicios de sesión de usuario.</a:t>
            </a:r>
          </a:p>
          <a:p>
            <a:pPr marL="114300" indent="0" algn="l">
              <a:buNone/>
            </a:pPr>
            <a:r>
              <a:rPr lang="es-ES" sz="1200" b="0" i="0" dirty="0">
                <a:solidFill>
                  <a:srgbClr val="404040"/>
                </a:solidFill>
                <a:effectLst/>
                <a:latin typeface="Lucida Sans Unicode" panose="020B0602030504020204" pitchFamily="34" charset="0"/>
              </a:rPr>
              <a:t>Como todo, las cookies también tienen desventajas. Una de ellas es que se almacenan en archivos dentro del ordenador de los usuarios. Esto significa que el usuario puede manipularlas. Se debe tener especial cuidado con la información que se guarda.</a:t>
            </a:r>
          </a:p>
          <a:p>
            <a:pPr marL="114300" indent="0" algn="l">
              <a:buNone/>
            </a:pPr>
            <a:r>
              <a:rPr lang="es-ES" sz="1200" b="0" i="0" dirty="0">
                <a:solidFill>
                  <a:srgbClr val="404040"/>
                </a:solidFill>
                <a:effectLst/>
                <a:latin typeface="Lucida Sans Unicode" panose="020B0602030504020204" pitchFamily="34" charset="0"/>
              </a:rPr>
              <a:t>Las cookies no pueden almacenar tanta información como las sesiones pero para los inicios de sesión no se requiere guardar mucha información por tanto ya son más que válidas.</a:t>
            </a:r>
          </a:p>
          <a:p>
            <a:pPr marL="114300" indent="0" algn="l">
              <a:buNone/>
            </a:pPr>
            <a:endParaRPr lang="es-ES" sz="1200" dirty="0">
              <a:solidFill>
                <a:srgbClr val="404040"/>
              </a:solidFill>
              <a:latin typeface="Lucida Sans Unicode" panose="020B0602030504020204" pitchFamily="34" charset="0"/>
            </a:endParaRPr>
          </a:p>
          <a:p>
            <a:pPr marL="114300" indent="0" algn="l">
              <a:buNone/>
            </a:pPr>
            <a:r>
              <a:rPr lang="es-ES" sz="1200" b="0" i="0" dirty="0">
                <a:solidFill>
                  <a:srgbClr val="404040"/>
                </a:solidFill>
                <a:effectLst/>
                <a:latin typeface="Lucida Sans Unicode" panose="020B0602030504020204" pitchFamily="34" charset="0"/>
              </a:rPr>
              <a:t>Para crear una cookie podemos emplear la función </a:t>
            </a:r>
            <a:r>
              <a:rPr lang="es-ES" sz="1200" b="0" i="0" dirty="0" err="1">
                <a:solidFill>
                  <a:srgbClr val="404040"/>
                </a:solidFill>
                <a:effectLst/>
                <a:latin typeface="Lucida Sans Unicode" panose="020B0602030504020204" pitchFamily="34" charset="0"/>
              </a:rPr>
              <a:t>setcookie</a:t>
            </a:r>
            <a:r>
              <a:rPr lang="es-ES" sz="1200" b="0" i="0" dirty="0">
                <a:solidFill>
                  <a:srgbClr val="404040"/>
                </a:solidFill>
                <a:effectLst/>
                <a:latin typeface="Lucida Sans Unicode" panose="020B0602030504020204" pitchFamily="34" charset="0"/>
              </a:rPr>
              <a:t>() de la siguiente forma:</a:t>
            </a:r>
          </a:p>
          <a:p>
            <a:pPr marL="114300" indent="0" algn="l">
              <a:buNone/>
            </a:pPr>
            <a:endParaRPr lang="es-ES" sz="1200" b="0" i="0" dirty="0">
              <a:solidFill>
                <a:srgbClr val="404040"/>
              </a:solidFill>
              <a:effectLst/>
              <a:latin typeface="Lucida Sans Unicode" panose="020B0602030504020204" pitchFamily="34" charset="0"/>
            </a:endParaRPr>
          </a:p>
          <a:p>
            <a:pPr marL="114300" indent="0" algn="l">
              <a:buNone/>
            </a:pPr>
            <a:r>
              <a:rPr lang="es-ES" sz="1200" b="0" i="0" dirty="0" err="1">
                <a:solidFill>
                  <a:srgbClr val="404040"/>
                </a:solidFill>
                <a:effectLst/>
                <a:latin typeface="Lucida Sans Unicode" panose="020B0602030504020204" pitchFamily="34" charset="0"/>
              </a:rPr>
              <a:t>Source</a:t>
            </a:r>
            <a:r>
              <a:rPr lang="es-ES" sz="1200" b="0" i="0" dirty="0">
                <a:solidFill>
                  <a:srgbClr val="404040"/>
                </a:solidFill>
                <a:effectLst/>
                <a:latin typeface="Lucida Sans Unicode" panose="020B0602030504020204" pitchFamily="34" charset="0"/>
              </a:rPr>
              <a:t> </a:t>
            </a:r>
            <a:r>
              <a:rPr lang="es-ES" sz="1200" b="0" i="0" dirty="0" err="1">
                <a:solidFill>
                  <a:srgbClr val="404040"/>
                </a:solidFill>
                <a:effectLst/>
                <a:latin typeface="Lucida Sans Unicode" panose="020B0602030504020204" pitchFamily="34" charset="0"/>
              </a:rPr>
              <a:t>code</a:t>
            </a:r>
            <a:r>
              <a:rPr lang="es-ES" sz="1200" b="0" i="0" dirty="0">
                <a:solidFill>
                  <a:srgbClr val="404040"/>
                </a:solidFill>
                <a:effectLst/>
                <a:latin typeface="Lucida Sans Unicode" panose="020B0602030504020204" pitchFamily="34" charset="0"/>
              </a:rPr>
              <a:t>	   </a:t>
            </a:r>
          </a:p>
          <a:p>
            <a:pPr marL="114300" indent="0" algn="l">
              <a:buNone/>
            </a:pPr>
            <a:r>
              <a:rPr lang="es-ES" sz="1200" b="0" i="0" dirty="0" err="1">
                <a:solidFill>
                  <a:srgbClr val="404040"/>
                </a:solidFill>
                <a:effectLst/>
                <a:latin typeface="Lucida Sans Unicode" panose="020B0602030504020204" pitchFamily="34" charset="0"/>
              </a:rPr>
              <a:t>setcookie</a:t>
            </a:r>
            <a:r>
              <a:rPr lang="es-ES" sz="1200" b="0" i="0" dirty="0">
                <a:solidFill>
                  <a:srgbClr val="404040"/>
                </a:solidFill>
                <a:effectLst/>
                <a:latin typeface="Lucida Sans Unicode" panose="020B0602030504020204" pitchFamily="34" charset="0"/>
              </a:rPr>
              <a:t>('</a:t>
            </a:r>
            <a:r>
              <a:rPr lang="es-ES" sz="1200" b="0" i="0" dirty="0" err="1">
                <a:solidFill>
                  <a:srgbClr val="404040"/>
                </a:solidFill>
                <a:effectLst/>
                <a:latin typeface="Lucida Sans Unicode" panose="020B0602030504020204" pitchFamily="34" charset="0"/>
              </a:rPr>
              <a:t>id_customer</a:t>
            </a:r>
            <a:r>
              <a:rPr lang="es-ES" sz="1200" b="0" i="0" dirty="0">
                <a:solidFill>
                  <a:srgbClr val="404040"/>
                </a:solidFill>
                <a:effectLst/>
                <a:latin typeface="Lucida Sans Unicode" panose="020B0602030504020204" pitchFamily="34" charset="0"/>
              </a:rPr>
              <a:t>', $_POST['</a:t>
            </a:r>
            <a:r>
              <a:rPr lang="es-ES" sz="1200" b="0" i="0" dirty="0" err="1">
                <a:solidFill>
                  <a:srgbClr val="404040"/>
                </a:solidFill>
                <a:effectLst/>
                <a:latin typeface="Lucida Sans Unicode" panose="020B0602030504020204" pitchFamily="34" charset="0"/>
              </a:rPr>
              <a:t>id_customer</a:t>
            </a:r>
            <a:r>
              <a:rPr lang="es-ES" sz="1200" b="0" i="0" dirty="0">
                <a:solidFill>
                  <a:srgbClr val="404040"/>
                </a:solidFill>
                <a:effectLst/>
                <a:latin typeface="Lucida Sans Unicode" panose="020B0602030504020204" pitchFamily="34" charset="0"/>
              </a:rPr>
              <a:t>'], time() + 3600);</a:t>
            </a:r>
          </a:p>
          <a:p>
            <a:pPr marL="114300" indent="0" algn="l">
              <a:buNone/>
            </a:pPr>
            <a:endParaRPr lang="es-ES" sz="1200" b="0" i="0" dirty="0">
              <a:solidFill>
                <a:srgbClr val="404040"/>
              </a:solidFill>
              <a:effectLst/>
              <a:latin typeface="Lucida Sans Unicode" panose="020B0602030504020204" pitchFamily="34" charset="0"/>
            </a:endParaRPr>
          </a:p>
          <a:p>
            <a:pPr marL="114300" indent="0" algn="l">
              <a:buNone/>
            </a:pPr>
            <a:r>
              <a:rPr lang="es-ES" sz="1200" b="0" i="0" dirty="0">
                <a:solidFill>
                  <a:srgbClr val="404040"/>
                </a:solidFill>
                <a:effectLst/>
                <a:latin typeface="Lucida Sans Unicode" panose="020B0602030504020204" pitchFamily="34" charset="0"/>
              </a:rPr>
              <a:t>Con esta llamada estamos enviando una cookie que expirará en 1 hora con la información que hay dentro de la variable $_POST[‘</a:t>
            </a:r>
            <a:r>
              <a:rPr lang="es-ES" sz="1200" b="0" i="0" dirty="0" err="1">
                <a:solidFill>
                  <a:srgbClr val="404040"/>
                </a:solidFill>
                <a:effectLst/>
                <a:latin typeface="Lucida Sans Unicode" panose="020B0602030504020204" pitchFamily="34" charset="0"/>
              </a:rPr>
              <a:t>id_customer</a:t>
            </a:r>
            <a:r>
              <a:rPr lang="es-ES" sz="1200" b="0" i="0" dirty="0">
                <a:solidFill>
                  <a:srgbClr val="404040"/>
                </a:solidFill>
                <a:effectLst/>
                <a:latin typeface="Lucida Sans Unicode" panose="020B0602030504020204" pitchFamily="34" charset="0"/>
              </a:rPr>
              <a:t>’]. Como dijimos al principio es muy útil para los inicios de sesión.</a:t>
            </a:r>
          </a:p>
          <a:p>
            <a:pPr marL="114300" indent="0" algn="l">
              <a:buNone/>
            </a:pPr>
            <a:endParaRPr lang="es-ES" sz="1200" dirty="0">
              <a:solidFill>
                <a:srgbClr val="404040"/>
              </a:solidFill>
              <a:latin typeface="Lucida Sans Unicode" panose="020B0602030504020204" pitchFamily="34" charset="0"/>
            </a:endParaRPr>
          </a:p>
          <a:p>
            <a:pPr marL="114300" indent="0" algn="l">
              <a:buNone/>
            </a:pPr>
            <a:endParaRPr lang="es-ES" sz="1200" b="0" i="0" dirty="0">
              <a:solidFill>
                <a:srgbClr val="404040"/>
              </a:solidFill>
              <a:effectLst/>
              <a:latin typeface="Lucida Sans Unicode" panose="020B060203050402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Tree>
    <p:extLst>
      <p:ext uri="{BB962C8B-B14F-4D97-AF65-F5344CB8AC3E}">
        <p14:creationId xmlns:p14="http://schemas.microsoft.com/office/powerpoint/2010/main" val="305596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18" name="CuadroTexto 17">
            <a:extLst>
              <a:ext uri="{FF2B5EF4-FFF2-40B4-BE49-F238E27FC236}">
                <a16:creationId xmlns:a16="http://schemas.microsoft.com/office/drawing/2014/main" id="{CF548170-C098-0BE2-7BA4-8B09B64F6B51}"/>
              </a:ext>
            </a:extLst>
          </p:cNvPr>
          <p:cNvSpPr txBox="1"/>
          <p:nvPr/>
        </p:nvSpPr>
        <p:spPr>
          <a:xfrm>
            <a:off x="315497" y="207831"/>
            <a:ext cx="8631411" cy="4401205"/>
          </a:xfrm>
          <a:prstGeom prst="rect">
            <a:avLst/>
          </a:prstGeom>
          <a:noFill/>
        </p:spPr>
        <p:txBody>
          <a:bodyPr wrap="square">
            <a:spAutoFit/>
          </a:bodyPr>
          <a:lstStyle/>
          <a:p>
            <a:r>
              <a:rPr lang="es-ES" dirty="0"/>
              <a:t>Un detalle que podemos hacer con las cookies y con las sesiones no, es mantener la sesión durante días. Fíjate en el siguiente código:</a:t>
            </a:r>
          </a:p>
          <a:p>
            <a:endParaRPr lang="es-ES" dirty="0"/>
          </a:p>
          <a:p>
            <a:r>
              <a:rPr lang="es-ES" dirty="0" err="1"/>
              <a:t>Source</a:t>
            </a:r>
            <a:r>
              <a:rPr lang="es-ES" dirty="0"/>
              <a:t> </a:t>
            </a:r>
            <a:r>
              <a:rPr lang="es-ES" dirty="0" err="1"/>
              <a:t>code</a:t>
            </a:r>
            <a:r>
              <a:rPr lang="es-ES" dirty="0"/>
              <a:t>	   </a:t>
            </a:r>
          </a:p>
          <a:p>
            <a:r>
              <a:rPr lang="es-ES" dirty="0" err="1"/>
              <a:t>if</a:t>
            </a:r>
            <a:r>
              <a:rPr lang="es-ES" dirty="0"/>
              <a:t> (!</a:t>
            </a:r>
            <a:r>
              <a:rPr lang="es-ES" dirty="0" err="1"/>
              <a:t>empty</a:t>
            </a:r>
            <a:r>
              <a:rPr lang="es-ES" dirty="0"/>
              <a:t>($_POST["</a:t>
            </a:r>
            <a:r>
              <a:rPr lang="es-ES" dirty="0" err="1"/>
              <a:t>stay_logged_in</a:t>
            </a:r>
            <a:r>
              <a:rPr lang="es-ES" dirty="0"/>
              <a:t>"])) </a:t>
            </a:r>
          </a:p>
          <a:p>
            <a:r>
              <a:rPr lang="es-ES" dirty="0"/>
              <a:t>    $</a:t>
            </a:r>
            <a:r>
              <a:rPr lang="es-ES" dirty="0" err="1"/>
              <a:t>session_time</a:t>
            </a:r>
            <a:r>
              <a:rPr lang="es-ES" dirty="0"/>
              <a:t> = time()+31622400;</a:t>
            </a:r>
          </a:p>
          <a:p>
            <a:r>
              <a:rPr lang="es-ES" dirty="0" err="1"/>
              <a:t>else</a:t>
            </a:r>
            <a:r>
              <a:rPr lang="es-ES" dirty="0"/>
              <a:t> </a:t>
            </a:r>
          </a:p>
          <a:p>
            <a:r>
              <a:rPr lang="es-ES" dirty="0"/>
              <a:t>    $</a:t>
            </a:r>
            <a:r>
              <a:rPr lang="es-ES" dirty="0" err="1"/>
              <a:t>session_time</a:t>
            </a:r>
            <a:r>
              <a:rPr lang="es-ES" dirty="0"/>
              <a:t> = time()+3600;</a:t>
            </a:r>
          </a:p>
          <a:p>
            <a:r>
              <a:rPr lang="es-ES" dirty="0"/>
              <a:t> </a:t>
            </a:r>
          </a:p>
          <a:p>
            <a:r>
              <a:rPr lang="es-ES" dirty="0" err="1"/>
              <a:t>setcookie</a:t>
            </a:r>
            <a:r>
              <a:rPr lang="es-ES" dirty="0"/>
              <a:t>('</a:t>
            </a:r>
            <a:r>
              <a:rPr lang="es-ES" dirty="0" err="1"/>
              <a:t>id_customer</a:t>
            </a:r>
            <a:r>
              <a:rPr lang="es-ES" dirty="0"/>
              <a:t>', $_POST['</a:t>
            </a:r>
            <a:r>
              <a:rPr lang="es-ES" dirty="0" err="1"/>
              <a:t>id_customer</a:t>
            </a:r>
            <a:r>
              <a:rPr lang="es-ES" dirty="0"/>
              <a:t>'], $</a:t>
            </a:r>
            <a:r>
              <a:rPr lang="es-ES" dirty="0" err="1"/>
              <a:t>session_time</a:t>
            </a:r>
            <a:r>
              <a:rPr lang="es-ES" dirty="0"/>
              <a:t>);</a:t>
            </a:r>
          </a:p>
          <a:p>
            <a:r>
              <a:rPr lang="es-ES" dirty="0"/>
              <a:t>Si el usuario </a:t>
            </a:r>
            <a:r>
              <a:rPr lang="es-ES" dirty="0" err="1"/>
              <a:t>checkea</a:t>
            </a:r>
            <a:r>
              <a:rPr lang="es-ES" dirty="0"/>
              <a:t> el campo “mantener la sesión” creamos una cookie con un tiempo más elevado. En este caso de unos 8 días. En caso contrario creamos una cookie de 1 hora.</a:t>
            </a:r>
          </a:p>
          <a:p>
            <a:endParaRPr lang="es-ES" dirty="0"/>
          </a:p>
          <a:p>
            <a:r>
              <a:rPr lang="es-ES" dirty="0"/>
              <a:t>Si queremos programar un enlace o botón de cerrar sesión. Tan solo tendremos que controlarlo de la siguiente forma:</a:t>
            </a:r>
          </a:p>
          <a:p>
            <a:endParaRPr lang="es-ES" dirty="0"/>
          </a:p>
          <a:p>
            <a:r>
              <a:rPr lang="es-ES" dirty="0" err="1"/>
              <a:t>Source</a:t>
            </a:r>
            <a:r>
              <a:rPr lang="es-ES" dirty="0"/>
              <a:t> </a:t>
            </a:r>
            <a:r>
              <a:rPr lang="es-ES" dirty="0" err="1"/>
              <a:t>code</a:t>
            </a:r>
            <a:r>
              <a:rPr lang="es-ES" dirty="0"/>
              <a:t>	   </a:t>
            </a:r>
          </a:p>
          <a:p>
            <a:r>
              <a:rPr lang="es-ES" dirty="0" err="1"/>
              <a:t>if</a:t>
            </a:r>
            <a:r>
              <a:rPr lang="es-ES" dirty="0"/>
              <a:t> (</a:t>
            </a:r>
            <a:r>
              <a:rPr lang="es-ES" dirty="0" err="1"/>
              <a:t>isset</a:t>
            </a:r>
            <a:r>
              <a:rPr lang="es-ES" dirty="0"/>
              <a:t>($_POST['</a:t>
            </a:r>
            <a:r>
              <a:rPr lang="es-ES" dirty="0" err="1"/>
              <a:t>close_session</a:t>
            </a:r>
            <a:r>
              <a:rPr lang="es-ES" dirty="0"/>
              <a:t>'])) {</a:t>
            </a:r>
          </a:p>
          <a:p>
            <a:r>
              <a:rPr lang="es-ES" dirty="0"/>
              <a:t>    </a:t>
            </a:r>
            <a:r>
              <a:rPr lang="es-ES" dirty="0" err="1"/>
              <a:t>setcookie</a:t>
            </a:r>
            <a:r>
              <a:rPr lang="es-ES" dirty="0"/>
              <a:t>('</a:t>
            </a:r>
            <a:r>
              <a:rPr lang="es-ES" dirty="0" err="1"/>
              <a:t>id_customer</a:t>
            </a:r>
            <a:r>
              <a:rPr lang="es-ES" dirty="0"/>
              <a:t>');</a:t>
            </a:r>
          </a:p>
          <a:p>
            <a:r>
              <a:rPr lang="es-ES" dirty="0"/>
              <a:t>}</a:t>
            </a:r>
          </a:p>
        </p:txBody>
      </p:sp>
    </p:spTree>
    <p:extLst>
      <p:ext uri="{BB962C8B-B14F-4D97-AF65-F5344CB8AC3E}">
        <p14:creationId xmlns:p14="http://schemas.microsoft.com/office/powerpoint/2010/main" val="1534032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1F97227-2A37-EBBF-CB6F-8AB6689B70AE}"/>
              </a:ext>
            </a:extLst>
          </p:cNvPr>
          <p:cNvSpPr>
            <a:spLocks noGrp="1"/>
          </p:cNvSpPr>
          <p:nvPr>
            <p:ph type="body" idx="1"/>
          </p:nvPr>
        </p:nvSpPr>
        <p:spPr>
          <a:xfrm>
            <a:off x="893700" y="1373588"/>
            <a:ext cx="7638740" cy="3552300"/>
          </a:xfrm>
        </p:spPr>
        <p:txBody>
          <a:bodyPr/>
          <a:lstStyle/>
          <a:p>
            <a:pPr marL="114300" indent="0">
              <a:buNone/>
            </a:pPr>
            <a:r>
              <a:rPr lang="es-ES" sz="1600" dirty="0"/>
              <a:t>Los datos de la cookie los puedes leer fácilmente con la variable global $_COOKIE. Lo ideal es guardar en ella la información necesaria para obtener más información en la base de datos sobre el usuario. Un ejemplo claro el id usuario o un clave secreta o token del usuario.</a:t>
            </a:r>
          </a:p>
          <a:p>
            <a:pPr marL="114300" indent="0">
              <a:buNone/>
            </a:pPr>
            <a:endParaRPr lang="es-ES" sz="1600" dirty="0"/>
          </a:p>
          <a:p>
            <a:pPr marL="114300" indent="0">
              <a:buNone/>
            </a:pPr>
            <a:r>
              <a:rPr lang="es-ES" sz="1600" dirty="0" err="1"/>
              <a:t>Source</a:t>
            </a:r>
            <a:r>
              <a:rPr lang="es-ES" sz="1600" dirty="0"/>
              <a:t> </a:t>
            </a:r>
            <a:r>
              <a:rPr lang="es-ES" sz="1600" dirty="0" err="1"/>
              <a:t>code</a:t>
            </a:r>
            <a:r>
              <a:rPr lang="es-ES" sz="1600" dirty="0"/>
              <a:t>	   </a:t>
            </a:r>
          </a:p>
          <a:p>
            <a:pPr marL="114300" indent="0">
              <a:buNone/>
            </a:pPr>
            <a:r>
              <a:rPr lang="es-ES" sz="1600" dirty="0"/>
              <a:t>echo $_COOKIE['</a:t>
            </a:r>
            <a:r>
              <a:rPr lang="es-ES" sz="1600" dirty="0" err="1"/>
              <a:t>id_customer</a:t>
            </a:r>
            <a:r>
              <a:rPr lang="es-ES" sz="1600" dirty="0"/>
              <a:t>'];</a:t>
            </a:r>
          </a:p>
          <a:p>
            <a:pPr marL="114300" indent="0">
              <a:buNone/>
            </a:pPr>
            <a:endParaRPr lang="es-ES" sz="1600" dirty="0"/>
          </a:p>
        </p:txBody>
      </p:sp>
      <p:sp>
        <p:nvSpPr>
          <p:cNvPr id="4" name="Marcador de número de diapositiva 3">
            <a:extLst>
              <a:ext uri="{FF2B5EF4-FFF2-40B4-BE49-F238E27FC236}">
                <a16:creationId xmlns:a16="http://schemas.microsoft.com/office/drawing/2014/main" id="{287E05A0-009F-F81D-8A02-3A4EB4D2CB51}"/>
              </a:ext>
            </a:extLst>
          </p:cNvPr>
          <p:cNvSpPr>
            <a:spLocks noGrp="1"/>
          </p:cNvSpPr>
          <p:nvPr>
            <p:ph type="sldNum" idx="10"/>
          </p:nvPr>
        </p:nvSpPr>
        <p:spPr/>
        <p:txBody>
          <a:bodyPr/>
          <a:lstStyle/>
          <a:p>
            <a:fld id="{00000000-1234-1234-1234-123412341234}" type="slidenum">
              <a:rPr lang="es-ES" smtClean="0"/>
              <a:pPr/>
              <a:t>21</a:t>
            </a:fld>
            <a:endParaRPr lang="es-ES" dirty="0"/>
          </a:p>
        </p:txBody>
      </p:sp>
    </p:spTree>
    <p:extLst>
      <p:ext uri="{BB962C8B-B14F-4D97-AF65-F5344CB8AC3E}">
        <p14:creationId xmlns:p14="http://schemas.microsoft.com/office/powerpoint/2010/main" val="27609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5A8E2119-863A-1B7B-71B1-9184AC15F289}"/>
              </a:ext>
            </a:extLst>
          </p:cNvPr>
          <p:cNvSpPr>
            <a:spLocks noGrp="1"/>
          </p:cNvSpPr>
          <p:nvPr>
            <p:ph type="body" idx="1"/>
          </p:nvPr>
        </p:nvSpPr>
        <p:spPr>
          <a:xfrm>
            <a:off x="611560" y="627534"/>
            <a:ext cx="7566732" cy="3552300"/>
          </a:xfrm>
        </p:spPr>
        <p:txBody>
          <a:bodyPr/>
          <a:lstStyle/>
          <a:p>
            <a:pPr marL="114300" indent="0">
              <a:buNone/>
            </a:pPr>
            <a:r>
              <a:rPr lang="es-ES" sz="1800" b="1" i="0" cap="all" dirty="0">
                <a:solidFill>
                  <a:srgbClr val="333333"/>
                </a:solidFill>
                <a:effectLst/>
                <a:latin typeface="Josefin Sans" panose="020B0604020202020204" pitchFamily="2" charset="0"/>
              </a:rPr>
              <a:t>COMPROBAR SI SU NAVEGADOR PERMITE COOKIES?</a:t>
            </a:r>
          </a:p>
          <a:p>
            <a:pPr marL="114300" indent="0">
              <a:buNone/>
            </a:pPr>
            <a:r>
              <a:rPr lang="es-ES" sz="1800" b="0" i="0" dirty="0">
                <a:solidFill>
                  <a:srgbClr val="444444"/>
                </a:solidFill>
                <a:effectLst/>
                <a:latin typeface="Domine"/>
              </a:rPr>
              <a:t>Aquí está el truco simple mediante el cual puede verificar que el navegador ha habilitado las cookies o no. Establece una cookie usando el método </a:t>
            </a:r>
            <a:r>
              <a:rPr lang="es-ES" sz="1800" b="0" i="0" dirty="0" err="1">
                <a:solidFill>
                  <a:srgbClr val="444444"/>
                </a:solidFill>
                <a:effectLst/>
                <a:latin typeface="Domine"/>
              </a:rPr>
              <a:t>setcookie</a:t>
            </a:r>
            <a:r>
              <a:rPr lang="es-ES" sz="1800" b="0" i="0" dirty="0">
                <a:solidFill>
                  <a:srgbClr val="444444"/>
                </a:solidFill>
                <a:effectLst/>
                <a:latin typeface="Domine"/>
              </a:rPr>
              <a:t>(). Como sabemos por el aprendizaje anterior, la matriz $_COOKIE almacena todas las cookies. Entonces, verifique el conteo de esta matriz.</a:t>
            </a:r>
            <a:endParaRPr lang="es-ES" sz="1800" b="1" i="0" cap="all" dirty="0">
              <a:solidFill>
                <a:srgbClr val="333333"/>
              </a:solidFill>
              <a:effectLst/>
              <a:latin typeface="Josefin Sans" panose="020B0604020202020204" pitchFamily="2" charset="0"/>
            </a:endParaRPr>
          </a:p>
          <a:p>
            <a:pPr marL="114300" indent="0">
              <a:buNone/>
            </a:pPr>
            <a:r>
              <a:rPr lang="en-US" sz="1800" b="0" i="0" dirty="0">
                <a:solidFill>
                  <a:srgbClr val="444444"/>
                </a:solidFill>
                <a:effectLst/>
                <a:latin typeface="Courier New" panose="02070309020205020404" pitchFamily="49" charset="0"/>
              </a:rPr>
              <a:t>&lt;?</a:t>
            </a:r>
            <a:r>
              <a:rPr lang="en-US" sz="1800" b="0" i="0" dirty="0" err="1">
                <a:solidFill>
                  <a:srgbClr val="444444"/>
                </a:solidFill>
                <a:effectLst/>
                <a:latin typeface="Courier New" panose="02070309020205020404" pitchFamily="49" charset="0"/>
              </a:rPr>
              <a:t>php</a:t>
            </a:r>
            <a:r>
              <a:rPr lang="en-US" sz="1800" b="0" i="0" dirty="0">
                <a:solidFill>
                  <a:srgbClr val="444444"/>
                </a:solidFill>
                <a:effectLst/>
                <a:latin typeface="Courier New" panose="02070309020205020404" pitchFamily="49" charset="0"/>
              </a:rPr>
              <a:t> </a:t>
            </a:r>
          </a:p>
          <a:p>
            <a:pPr marL="114300" indent="0">
              <a:buNone/>
            </a:pPr>
            <a:r>
              <a:rPr lang="en-US" sz="1800" b="0" i="0" dirty="0">
                <a:solidFill>
                  <a:srgbClr val="444444"/>
                </a:solidFill>
                <a:effectLst/>
                <a:latin typeface="Courier New" panose="02070309020205020404" pitchFamily="49" charset="0"/>
              </a:rPr>
              <a:t>if(count($_COOKIE) &gt; 0) { </a:t>
            </a:r>
          </a:p>
          <a:p>
            <a:pPr marL="114300" indent="0">
              <a:buNone/>
            </a:pPr>
            <a:r>
              <a:rPr lang="en-US" sz="1800" b="0" i="0" dirty="0">
                <a:solidFill>
                  <a:srgbClr val="444444"/>
                </a:solidFill>
                <a:effectLst/>
                <a:latin typeface="Courier New" panose="02070309020205020404" pitchFamily="49" charset="0"/>
              </a:rPr>
              <a:t>echo "Cookies are enabled."; </a:t>
            </a:r>
          </a:p>
          <a:p>
            <a:pPr marL="114300" indent="0">
              <a:buNone/>
            </a:pPr>
            <a:r>
              <a:rPr lang="en-US" sz="1800" b="0" i="0" dirty="0">
                <a:solidFill>
                  <a:srgbClr val="444444"/>
                </a:solidFill>
                <a:effectLst/>
                <a:latin typeface="Courier New" panose="02070309020205020404" pitchFamily="49" charset="0"/>
              </a:rPr>
              <a:t>} else { </a:t>
            </a:r>
          </a:p>
          <a:p>
            <a:pPr marL="114300" indent="0">
              <a:buNone/>
            </a:pPr>
            <a:r>
              <a:rPr lang="en-US" sz="1800" b="0" i="0" dirty="0">
                <a:solidFill>
                  <a:srgbClr val="444444"/>
                </a:solidFill>
                <a:effectLst/>
                <a:latin typeface="Courier New" panose="02070309020205020404" pitchFamily="49" charset="0"/>
              </a:rPr>
              <a:t>echo "Cookies are disabled."; </a:t>
            </a:r>
          </a:p>
          <a:p>
            <a:pPr marL="114300" indent="0">
              <a:buNone/>
            </a:pPr>
            <a:r>
              <a:rPr lang="en-US" sz="1800" b="0" i="0" dirty="0">
                <a:solidFill>
                  <a:srgbClr val="444444"/>
                </a:solidFill>
                <a:effectLst/>
                <a:latin typeface="Courier New" panose="02070309020205020404" pitchFamily="49" charset="0"/>
              </a:rPr>
              <a:t>} </a:t>
            </a:r>
          </a:p>
          <a:p>
            <a:pPr marL="114300" indent="0">
              <a:buNone/>
            </a:pPr>
            <a:r>
              <a:rPr lang="en-US" sz="1800" b="0" i="0" dirty="0">
                <a:solidFill>
                  <a:srgbClr val="444444"/>
                </a:solidFill>
                <a:effectLst/>
                <a:latin typeface="Courier New" panose="02070309020205020404" pitchFamily="49" charset="0"/>
              </a:rPr>
              <a:t>?&gt;</a:t>
            </a:r>
            <a:endParaRPr lang="es-ES" sz="1800" dirty="0"/>
          </a:p>
        </p:txBody>
      </p:sp>
      <p:sp>
        <p:nvSpPr>
          <p:cNvPr id="4" name="Marcador de número de diapositiva 3">
            <a:extLst>
              <a:ext uri="{FF2B5EF4-FFF2-40B4-BE49-F238E27FC236}">
                <a16:creationId xmlns:a16="http://schemas.microsoft.com/office/drawing/2014/main" id="{7F7CC6CC-78EA-4C0C-1571-B3C7F203A94C}"/>
              </a:ext>
            </a:extLst>
          </p:cNvPr>
          <p:cNvSpPr>
            <a:spLocks noGrp="1"/>
          </p:cNvSpPr>
          <p:nvPr>
            <p:ph type="sldNum" idx="10"/>
          </p:nvPr>
        </p:nvSpPr>
        <p:spPr/>
        <p:txBody>
          <a:bodyPr/>
          <a:lstStyle/>
          <a:p>
            <a:fld id="{00000000-1234-1234-1234-123412341234}" type="slidenum">
              <a:rPr lang="es-ES" smtClean="0"/>
              <a:pPr/>
              <a:t>22</a:t>
            </a:fld>
            <a:endParaRPr lang="es-ES" dirty="0"/>
          </a:p>
        </p:txBody>
      </p:sp>
    </p:spTree>
    <p:extLst>
      <p:ext uri="{BB962C8B-B14F-4D97-AF65-F5344CB8AC3E}">
        <p14:creationId xmlns:p14="http://schemas.microsoft.com/office/powerpoint/2010/main" val="1829826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683568" y="310194"/>
            <a:ext cx="6462600" cy="857400"/>
          </a:xfrm>
        </p:spPr>
        <p:txBody>
          <a:bodyPr/>
          <a:lstStyle/>
          <a:p>
            <a:r>
              <a:rPr lang="es-ES" b="0" i="0" dirty="0">
                <a:solidFill>
                  <a:srgbClr val="444444"/>
                </a:solidFill>
                <a:effectLst/>
                <a:latin typeface="Raleway" pitchFamily="2" charset="0"/>
              </a:rPr>
              <a:t>Ejemplo de un sencillo </a:t>
            </a:r>
            <a:r>
              <a:rPr lang="es-ES" b="0" i="0" dirty="0" err="1">
                <a:solidFill>
                  <a:srgbClr val="444444"/>
                </a:solidFill>
                <a:effectLst/>
                <a:latin typeface="Raleway" pitchFamily="2" charset="0"/>
              </a:rPr>
              <a:t>login</a:t>
            </a:r>
            <a:r>
              <a:rPr lang="es-ES" b="0" i="0" dirty="0">
                <a:solidFill>
                  <a:srgbClr val="444444"/>
                </a:solidFill>
                <a:effectLst/>
                <a:latin typeface="Raleway" pitchFamily="2" charset="0"/>
              </a:rPr>
              <a:t> con página protegida</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059582"/>
            <a:ext cx="8496944" cy="3552300"/>
          </a:xfrm>
        </p:spPr>
        <p:txBody>
          <a:bodyPr/>
          <a:lstStyle/>
          <a:p>
            <a:pPr marL="114300" indent="0">
              <a:buNone/>
            </a:pPr>
            <a:r>
              <a:rPr lang="es-ES" sz="1800" dirty="0">
                <a:solidFill>
                  <a:schemeClr val="bg2">
                    <a:lumMod val="50000"/>
                  </a:schemeClr>
                </a:solidFill>
              </a:rPr>
              <a:t>Vamos a disponer de 2 páginas: una pública y otra privada.</a:t>
            </a:r>
          </a:p>
          <a:p>
            <a:pPr marL="114300" indent="0">
              <a:buNone/>
            </a:pPr>
            <a:endParaRPr lang="es-ES" sz="1800" dirty="0">
              <a:solidFill>
                <a:schemeClr val="bg2">
                  <a:lumMod val="50000"/>
                </a:schemeClr>
              </a:solidFill>
            </a:endParaRPr>
          </a:p>
          <a:p>
            <a:pPr marL="114300" indent="0">
              <a:buNone/>
            </a:pPr>
            <a:r>
              <a:rPr lang="es-ES" sz="1800" dirty="0" err="1">
                <a:solidFill>
                  <a:schemeClr val="bg2">
                    <a:lumMod val="50000"/>
                  </a:schemeClr>
                </a:solidFill>
              </a:rPr>
              <a:t>login.php</a:t>
            </a:r>
            <a:r>
              <a:rPr lang="es-ES" sz="1800" dirty="0">
                <a:solidFill>
                  <a:schemeClr val="bg2">
                    <a:lumMod val="50000"/>
                  </a:schemeClr>
                </a:solidFill>
              </a:rPr>
              <a:t> es pública. </a:t>
            </a:r>
          </a:p>
          <a:p>
            <a:pPr marL="114300" indent="0">
              <a:buNone/>
            </a:pPr>
            <a:endParaRPr lang="es-ES" sz="1800" dirty="0">
              <a:solidFill>
                <a:schemeClr val="bg2">
                  <a:lumMod val="50000"/>
                </a:schemeClr>
              </a:solidFill>
            </a:endParaRPr>
          </a:p>
          <a:p>
            <a:pPr marL="114300" indent="0">
              <a:buNone/>
            </a:pPr>
            <a:r>
              <a:rPr lang="es-ES" sz="1800" dirty="0">
                <a:solidFill>
                  <a:schemeClr val="bg2">
                    <a:lumMod val="50000"/>
                  </a:schemeClr>
                </a:solidFill>
              </a:rPr>
              <a:t>Cualquier persona podrá entrar. El objetivo es la que un usuario se identifique y automáticamente le redireccione a su página de perfil. Los datos correctos para el formulario son:</a:t>
            </a:r>
          </a:p>
          <a:p>
            <a:pPr marL="114300" indent="0">
              <a:buNone/>
            </a:pPr>
            <a:endParaRPr lang="es-ES" sz="1800" dirty="0">
              <a:solidFill>
                <a:schemeClr val="bg2">
                  <a:lumMod val="50000"/>
                </a:schemeClr>
              </a:solidFill>
            </a:endParaRPr>
          </a:p>
          <a:p>
            <a:pPr marL="114300" indent="0">
              <a:buNone/>
            </a:pPr>
            <a:r>
              <a:rPr lang="es-ES" sz="1800" dirty="0">
                <a:solidFill>
                  <a:schemeClr val="bg2">
                    <a:lumMod val="50000"/>
                  </a:schemeClr>
                </a:solidFill>
              </a:rPr>
              <a:t>Apodo: </a:t>
            </a:r>
            <a:r>
              <a:rPr lang="es-ES" sz="1800" dirty="0" err="1">
                <a:solidFill>
                  <a:schemeClr val="bg2">
                    <a:lumMod val="50000"/>
                  </a:schemeClr>
                </a:solidFill>
              </a:rPr>
              <a:t>bulma</a:t>
            </a:r>
            <a:endParaRPr lang="es-ES" sz="1800" dirty="0">
              <a:solidFill>
                <a:schemeClr val="bg2">
                  <a:lumMod val="50000"/>
                </a:schemeClr>
              </a:solidFill>
            </a:endParaRPr>
          </a:p>
          <a:p>
            <a:pPr marL="114300" indent="0">
              <a:buNone/>
            </a:pPr>
            <a:r>
              <a:rPr lang="es-ES" sz="1800" dirty="0">
                <a:solidFill>
                  <a:schemeClr val="bg2">
                    <a:lumMod val="50000"/>
                  </a:schemeClr>
                </a:solidFill>
              </a:rPr>
              <a:t>Contraseña: 123</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Tree>
    <p:extLst>
      <p:ext uri="{BB962C8B-B14F-4D97-AF65-F5344CB8AC3E}">
        <p14:creationId xmlns:p14="http://schemas.microsoft.com/office/powerpoint/2010/main" val="71068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267494"/>
            <a:ext cx="8496944" cy="3552300"/>
          </a:xfrm>
        </p:spPr>
        <p:txBody>
          <a:bodyPr/>
          <a:lstStyle/>
          <a:p>
            <a:pPr marL="114300" indent="0">
              <a:buNone/>
            </a:pPr>
            <a:r>
              <a:rPr lang="es-ES" sz="1400" dirty="0">
                <a:solidFill>
                  <a:schemeClr val="bg2">
                    <a:lumMod val="50000"/>
                  </a:schemeClr>
                </a:solidFill>
              </a:rPr>
              <a:t>&lt;</a:t>
            </a:r>
            <a:r>
              <a:rPr lang="es-ES" sz="1400" dirty="0" err="1">
                <a:solidFill>
                  <a:schemeClr val="bg2">
                    <a:lumMod val="50000"/>
                  </a:schemeClr>
                </a:solidFill>
              </a:rPr>
              <a:t>html</a:t>
            </a:r>
            <a:r>
              <a:rPr lang="es-ES" sz="1400" dirty="0">
                <a:solidFill>
                  <a:schemeClr val="bg2">
                    <a:lumMod val="50000"/>
                  </a:schemeClr>
                </a:solidFill>
              </a:rPr>
              <a:t>&gt;</a:t>
            </a:r>
          </a:p>
          <a:p>
            <a:pPr marL="114300" indent="0">
              <a:buNone/>
            </a:pPr>
            <a:r>
              <a:rPr lang="es-ES" sz="1400" dirty="0">
                <a:solidFill>
                  <a:schemeClr val="bg2">
                    <a:lumMod val="50000"/>
                  </a:schemeClr>
                </a:solidFill>
              </a:rPr>
              <a:t>    &lt;</a:t>
            </a:r>
            <a:r>
              <a:rPr lang="es-ES" sz="1400" dirty="0" err="1">
                <a:solidFill>
                  <a:schemeClr val="bg2">
                    <a:lumMod val="50000"/>
                  </a:schemeClr>
                </a:solidFill>
              </a:rPr>
              <a:t>body</a:t>
            </a:r>
            <a:r>
              <a:rPr lang="es-ES" sz="1400" dirty="0">
                <a:solidFill>
                  <a:schemeClr val="bg2">
                    <a:lumMod val="50000"/>
                  </a:schemeClr>
                </a:solidFill>
              </a:rPr>
              <a:t>&gt;</a:t>
            </a:r>
          </a:p>
          <a:p>
            <a:pPr marL="114300" indent="0">
              <a:buNone/>
            </a:pPr>
            <a:r>
              <a:rPr lang="es-ES" sz="1400" dirty="0">
                <a:solidFill>
                  <a:schemeClr val="bg2">
                    <a:lumMod val="50000"/>
                  </a:schemeClr>
                </a:solidFill>
              </a:rPr>
              <a:t>        &lt;?</a:t>
            </a:r>
            <a:r>
              <a:rPr lang="es-ES" sz="1400" dirty="0" err="1">
                <a:solidFill>
                  <a:schemeClr val="bg2">
                    <a:lumMod val="50000"/>
                  </a:schemeClr>
                </a:solidFill>
              </a:rPr>
              <a:t>php</a:t>
            </a:r>
            <a:r>
              <a:rPr lang="es-ES" sz="1400" dirty="0">
                <a:solidFill>
                  <a:schemeClr val="bg2">
                    <a:lumMod val="50000"/>
                  </a:schemeClr>
                </a:solidFill>
              </a:rPr>
              <a:t> </a:t>
            </a:r>
          </a:p>
          <a:p>
            <a:pPr marL="114300" indent="0">
              <a:buNone/>
            </a:pPr>
            <a:r>
              <a:rPr lang="es-ES" sz="1400" dirty="0">
                <a:solidFill>
                  <a:schemeClr val="bg2">
                    <a:lumMod val="50000"/>
                  </a:schemeClr>
                </a:solidFill>
              </a:rPr>
              <a:t>            // Comprobamos que nos llega los datos del formulario</a:t>
            </a:r>
          </a:p>
          <a:p>
            <a:pPr marL="114300" indent="0">
              <a:buNone/>
            </a:pPr>
            <a:r>
              <a:rPr lang="es-ES" sz="1400" dirty="0">
                <a:solidFill>
                  <a:schemeClr val="bg2">
                    <a:lumMod val="50000"/>
                  </a:schemeClr>
                </a:solidFill>
              </a:rPr>
              <a:t>            </a:t>
            </a:r>
            <a:r>
              <a:rPr lang="es-ES" sz="1400" dirty="0" err="1">
                <a:solidFill>
                  <a:schemeClr val="bg2">
                    <a:lumMod val="50000"/>
                  </a:schemeClr>
                </a:solidFill>
              </a:rPr>
              <a:t>if</a:t>
            </a:r>
            <a:r>
              <a:rPr lang="es-ES" sz="1400" dirty="0">
                <a:solidFill>
                  <a:schemeClr val="bg2">
                    <a:lumMod val="50000"/>
                  </a:schemeClr>
                </a:solidFill>
              </a:rPr>
              <a:t> ($_SERVER['REQUEST_METHOD'] == 'POST') {</a:t>
            </a:r>
          </a:p>
          <a:p>
            <a:pPr marL="114300" indent="0">
              <a:buNone/>
            </a:pPr>
            <a:endParaRPr lang="es-ES" sz="1400" dirty="0">
              <a:solidFill>
                <a:schemeClr val="bg2">
                  <a:lumMod val="50000"/>
                </a:schemeClr>
              </a:solidFill>
            </a:endParaRPr>
          </a:p>
          <a:p>
            <a:pPr marL="114300" indent="0">
              <a:buNone/>
            </a:pPr>
            <a:r>
              <a:rPr lang="es-ES" sz="1400" dirty="0">
                <a:solidFill>
                  <a:schemeClr val="bg2">
                    <a:lumMod val="50000"/>
                  </a:schemeClr>
                </a:solidFill>
              </a:rPr>
              <a:t>                // Variables que teóricamente estarían en una base de datos</a:t>
            </a:r>
          </a:p>
          <a:p>
            <a:pPr marL="114300" indent="0">
              <a:buNone/>
            </a:pPr>
            <a:r>
              <a:rPr lang="es-ES" sz="1400" dirty="0">
                <a:solidFill>
                  <a:schemeClr val="bg2">
                    <a:lumMod val="50000"/>
                  </a:schemeClr>
                </a:solidFill>
              </a:rPr>
              <a:t>                $</a:t>
            </a:r>
            <a:r>
              <a:rPr lang="es-ES" sz="1400" dirty="0" err="1">
                <a:solidFill>
                  <a:schemeClr val="bg2">
                    <a:lumMod val="50000"/>
                  </a:schemeClr>
                </a:solidFill>
              </a:rPr>
              <a:t>apodoBueno</a:t>
            </a:r>
            <a:r>
              <a:rPr lang="es-ES" sz="1400" dirty="0">
                <a:solidFill>
                  <a:schemeClr val="bg2">
                    <a:lumMod val="50000"/>
                  </a:schemeClr>
                </a:solidFill>
              </a:rPr>
              <a:t> = '</a:t>
            </a:r>
            <a:r>
              <a:rPr lang="es-ES" sz="1400" dirty="0" err="1">
                <a:solidFill>
                  <a:schemeClr val="bg2">
                    <a:lumMod val="50000"/>
                  </a:schemeClr>
                </a:solidFill>
              </a:rPr>
              <a:t>bulma</a:t>
            </a:r>
            <a:r>
              <a:rPr lang="es-ES" sz="1400" dirty="0">
                <a:solidFill>
                  <a:schemeClr val="bg2">
                    <a:lumMod val="50000"/>
                  </a:schemeClr>
                </a:solidFill>
              </a:rPr>
              <a:t>';</a:t>
            </a:r>
          </a:p>
          <a:p>
            <a:pPr marL="114300" indent="0">
              <a:buNone/>
            </a:pPr>
            <a:r>
              <a:rPr lang="es-ES" sz="1400" dirty="0">
                <a:solidFill>
                  <a:schemeClr val="bg2">
                    <a:lumMod val="50000"/>
                  </a:schemeClr>
                </a:solidFill>
              </a:rPr>
              <a:t>                $</a:t>
            </a:r>
            <a:r>
              <a:rPr lang="es-ES" sz="1400" dirty="0" err="1">
                <a:solidFill>
                  <a:schemeClr val="bg2">
                    <a:lumMod val="50000"/>
                  </a:schemeClr>
                </a:solidFill>
              </a:rPr>
              <a:t>contrasenyaBuena</a:t>
            </a:r>
            <a:r>
              <a:rPr lang="es-ES" sz="1400" dirty="0">
                <a:solidFill>
                  <a:schemeClr val="bg2">
                    <a:lumMod val="50000"/>
                  </a:schemeClr>
                </a:solidFill>
              </a:rPr>
              <a:t> = '123';</a:t>
            </a:r>
          </a:p>
          <a:p>
            <a:pPr marL="114300" indent="0">
              <a:buNone/>
            </a:pPr>
            <a:r>
              <a:rPr lang="es-ES" sz="1400" dirty="0">
                <a:solidFill>
                  <a:schemeClr val="bg2">
                    <a:lumMod val="50000"/>
                  </a:schemeClr>
                </a:solidFill>
              </a:rPr>
              <a:t>                </a:t>
            </a:r>
          </a:p>
          <a:p>
            <a:pPr marL="114300" indent="0">
              <a:buNone/>
            </a:pPr>
            <a:r>
              <a:rPr lang="es-ES" sz="1400" dirty="0">
                <a:solidFill>
                  <a:schemeClr val="bg2">
                    <a:lumMod val="50000"/>
                  </a:schemeClr>
                </a:solidFill>
              </a:rPr>
              <a:t>                // Variables del formulario</a:t>
            </a:r>
          </a:p>
          <a:p>
            <a:pPr marL="114300" indent="0">
              <a:buNone/>
            </a:pPr>
            <a:r>
              <a:rPr lang="es-ES" sz="1400" dirty="0">
                <a:solidFill>
                  <a:schemeClr val="bg2">
                    <a:lumMod val="50000"/>
                  </a:schemeClr>
                </a:solidFill>
              </a:rPr>
              <a:t>                $apodo = </a:t>
            </a:r>
            <a:r>
              <a:rPr lang="es-ES" sz="1400" dirty="0" err="1">
                <a:solidFill>
                  <a:schemeClr val="bg2">
                    <a:lumMod val="50000"/>
                  </a:schemeClr>
                </a:solidFill>
              </a:rPr>
              <a:t>isset</a:t>
            </a:r>
            <a:r>
              <a:rPr lang="es-ES" sz="1400" dirty="0">
                <a:solidFill>
                  <a:schemeClr val="bg2">
                    <a:lumMod val="50000"/>
                  </a:schemeClr>
                </a:solidFill>
              </a:rPr>
              <a:t>($_REQUEST['apodo']) ? $_REQUEST['apodo'] : </a:t>
            </a:r>
            <a:r>
              <a:rPr lang="es-ES" sz="1400" dirty="0" err="1">
                <a:solidFill>
                  <a:schemeClr val="bg2">
                    <a:lumMod val="50000"/>
                  </a:schemeClr>
                </a:solidFill>
              </a:rPr>
              <a:t>null</a:t>
            </a:r>
            <a:r>
              <a:rPr lang="es-ES" sz="1400" dirty="0">
                <a:solidFill>
                  <a:schemeClr val="bg2">
                    <a:lumMod val="50000"/>
                  </a:schemeClr>
                </a:solidFill>
              </a:rPr>
              <a:t>;</a:t>
            </a:r>
          </a:p>
          <a:p>
            <a:pPr marL="114300" indent="0">
              <a:buNone/>
            </a:pPr>
            <a:r>
              <a:rPr lang="es-ES" sz="1400" dirty="0">
                <a:solidFill>
                  <a:schemeClr val="bg2">
                    <a:lumMod val="50000"/>
                  </a:schemeClr>
                </a:solidFill>
              </a:rPr>
              <a:t>                $</a:t>
            </a:r>
            <a:r>
              <a:rPr lang="es-ES" sz="1400" dirty="0" err="1">
                <a:solidFill>
                  <a:schemeClr val="bg2">
                    <a:lumMod val="50000"/>
                  </a:schemeClr>
                </a:solidFill>
              </a:rPr>
              <a:t>contrasenya</a:t>
            </a:r>
            <a:r>
              <a:rPr lang="es-ES" sz="1400" dirty="0">
                <a:solidFill>
                  <a:schemeClr val="bg2">
                    <a:lumMod val="50000"/>
                  </a:schemeClr>
                </a:solidFill>
              </a:rPr>
              <a:t> = </a:t>
            </a:r>
            <a:r>
              <a:rPr lang="es-ES" sz="1400" dirty="0" err="1">
                <a:solidFill>
                  <a:schemeClr val="bg2">
                    <a:lumMod val="50000"/>
                  </a:schemeClr>
                </a:solidFill>
              </a:rPr>
              <a:t>isset</a:t>
            </a:r>
            <a:r>
              <a:rPr lang="es-ES" sz="1400" dirty="0">
                <a:solidFill>
                  <a:schemeClr val="bg2">
                    <a:lumMod val="50000"/>
                  </a:schemeClr>
                </a:solidFill>
              </a:rPr>
              <a:t>($_REQUEST['</a:t>
            </a:r>
            <a:r>
              <a:rPr lang="es-ES" sz="1400" dirty="0" err="1">
                <a:solidFill>
                  <a:schemeClr val="bg2">
                    <a:lumMod val="50000"/>
                  </a:schemeClr>
                </a:solidFill>
              </a:rPr>
              <a:t>contrasenya</a:t>
            </a:r>
            <a:r>
              <a:rPr lang="es-ES" sz="1400" dirty="0">
                <a:solidFill>
                  <a:schemeClr val="bg2">
                    <a:lumMod val="50000"/>
                  </a:schemeClr>
                </a:solidFill>
              </a:rPr>
              <a:t>']) ? $_REQUEST['</a:t>
            </a:r>
            <a:r>
              <a:rPr lang="es-ES" sz="1400" dirty="0" err="1">
                <a:solidFill>
                  <a:schemeClr val="bg2">
                    <a:lumMod val="50000"/>
                  </a:schemeClr>
                </a:solidFill>
              </a:rPr>
              <a:t>contrasenya</a:t>
            </a:r>
            <a:r>
              <a:rPr lang="es-ES" sz="1400" dirty="0">
                <a:solidFill>
                  <a:schemeClr val="bg2">
                    <a:lumMod val="50000"/>
                  </a:schemeClr>
                </a:solidFill>
              </a:rPr>
              <a:t>'] : </a:t>
            </a:r>
            <a:r>
              <a:rPr lang="es-ES" sz="1400" dirty="0" err="1">
                <a:solidFill>
                  <a:schemeClr val="bg2">
                    <a:lumMod val="50000"/>
                  </a:schemeClr>
                </a:solidFill>
              </a:rPr>
              <a:t>null</a:t>
            </a:r>
            <a:r>
              <a:rPr lang="es-ES" sz="1400" dirty="0">
                <a:solidFill>
                  <a:schemeClr val="bg2">
                    <a:lumMod val="50000"/>
                  </a:schemeClr>
                </a:solidFill>
              </a:rPr>
              <a:t>;</a:t>
            </a:r>
          </a:p>
          <a:p>
            <a:pPr marL="114300" indent="0">
              <a:buNone/>
            </a:pPr>
            <a:endParaRPr lang="es-ES" sz="1400" dirty="0">
              <a:solidFill>
                <a:schemeClr val="bg2">
                  <a:lumMod val="50000"/>
                </a:schemeClr>
              </a:solidFill>
            </a:endParaRPr>
          </a:p>
          <a:p>
            <a:pPr marL="114300" indent="0">
              <a:buNone/>
            </a:pPr>
            <a:endParaRPr lang="es-ES" sz="1400" dirty="0">
              <a:solidFill>
                <a:schemeClr val="bg2">
                  <a:lumMod val="50000"/>
                </a:schemeClr>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Tree>
    <p:extLst>
      <p:ext uri="{BB962C8B-B14F-4D97-AF65-F5344CB8AC3E}">
        <p14:creationId xmlns:p14="http://schemas.microsoft.com/office/powerpoint/2010/main" val="7397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6" name="Marcador de texto 5">
            <a:extLst>
              <a:ext uri="{FF2B5EF4-FFF2-40B4-BE49-F238E27FC236}">
                <a16:creationId xmlns:a16="http://schemas.microsoft.com/office/drawing/2014/main" id="{E872F196-ED6A-9EBA-F5E4-E088D0E93D0A}"/>
              </a:ext>
            </a:extLst>
          </p:cNvPr>
          <p:cNvSpPr>
            <a:spLocks noGrp="1"/>
          </p:cNvSpPr>
          <p:nvPr>
            <p:ph type="body" idx="1"/>
          </p:nvPr>
        </p:nvSpPr>
        <p:spPr>
          <a:xfrm>
            <a:off x="216558" y="483518"/>
            <a:ext cx="7998780" cy="3552300"/>
          </a:xfrm>
        </p:spPr>
        <p:txBody>
          <a:bodyPr/>
          <a:lstStyle/>
          <a:p>
            <a:pPr marL="114300" indent="0">
              <a:buNone/>
            </a:pPr>
            <a:r>
              <a:rPr lang="es-ES" sz="1400" dirty="0">
                <a:solidFill>
                  <a:schemeClr val="bg2">
                    <a:lumMod val="50000"/>
                  </a:schemeClr>
                </a:solidFill>
              </a:rPr>
              <a:t> // Comprobamos si los datos son correctos</a:t>
            </a:r>
          </a:p>
          <a:p>
            <a:pPr marL="114300" indent="0">
              <a:buNone/>
            </a:pPr>
            <a:r>
              <a:rPr lang="es-ES" sz="1400" dirty="0">
                <a:solidFill>
                  <a:schemeClr val="bg2">
                    <a:lumMod val="50000"/>
                  </a:schemeClr>
                </a:solidFill>
              </a:rPr>
              <a:t>                </a:t>
            </a:r>
            <a:r>
              <a:rPr lang="es-ES" sz="1400" dirty="0" err="1">
                <a:solidFill>
                  <a:schemeClr val="bg2">
                    <a:lumMod val="50000"/>
                  </a:schemeClr>
                </a:solidFill>
              </a:rPr>
              <a:t>if</a:t>
            </a:r>
            <a:r>
              <a:rPr lang="es-ES" sz="1400" dirty="0">
                <a:solidFill>
                  <a:schemeClr val="bg2">
                    <a:lumMod val="50000"/>
                  </a:schemeClr>
                </a:solidFill>
              </a:rPr>
              <a:t> ($</a:t>
            </a:r>
            <a:r>
              <a:rPr lang="es-ES" sz="1400" dirty="0" err="1">
                <a:solidFill>
                  <a:schemeClr val="bg2">
                    <a:lumMod val="50000"/>
                  </a:schemeClr>
                </a:solidFill>
              </a:rPr>
              <a:t>apodoBueno</a:t>
            </a:r>
            <a:r>
              <a:rPr lang="es-ES" sz="1400" dirty="0">
                <a:solidFill>
                  <a:schemeClr val="bg2">
                    <a:lumMod val="50000"/>
                  </a:schemeClr>
                </a:solidFill>
              </a:rPr>
              <a:t> == $apodo &amp;&amp; $</a:t>
            </a:r>
            <a:r>
              <a:rPr lang="es-ES" sz="1400" dirty="0" err="1">
                <a:solidFill>
                  <a:schemeClr val="bg2">
                    <a:lumMod val="50000"/>
                  </a:schemeClr>
                </a:solidFill>
              </a:rPr>
              <a:t>contrasenyaBuena</a:t>
            </a:r>
            <a:r>
              <a:rPr lang="es-ES" sz="1400" dirty="0">
                <a:solidFill>
                  <a:schemeClr val="bg2">
                    <a:lumMod val="50000"/>
                  </a:schemeClr>
                </a:solidFill>
              </a:rPr>
              <a:t> == $</a:t>
            </a:r>
            <a:r>
              <a:rPr lang="es-ES" sz="1400" dirty="0" err="1">
                <a:solidFill>
                  <a:schemeClr val="bg2">
                    <a:lumMod val="50000"/>
                  </a:schemeClr>
                </a:solidFill>
              </a:rPr>
              <a:t>contrasenya</a:t>
            </a:r>
            <a:r>
              <a:rPr lang="es-ES" sz="1400" dirty="0">
                <a:solidFill>
                  <a:schemeClr val="bg2">
                    <a:lumMod val="50000"/>
                  </a:schemeClr>
                </a:solidFill>
              </a:rPr>
              <a:t>) {</a:t>
            </a:r>
          </a:p>
          <a:p>
            <a:pPr marL="114300" indent="0">
              <a:buNone/>
            </a:pPr>
            <a:r>
              <a:rPr lang="es-ES" sz="1400" dirty="0">
                <a:solidFill>
                  <a:schemeClr val="bg2">
                    <a:lumMod val="50000"/>
                  </a:schemeClr>
                </a:solidFill>
              </a:rPr>
              <a:t>                    // Si son correctos, creamos la sesión</a:t>
            </a:r>
          </a:p>
          <a:p>
            <a:pPr marL="114300" indent="0">
              <a:buNone/>
            </a:pPr>
            <a:r>
              <a:rPr lang="es-ES" sz="1400" dirty="0">
                <a:solidFill>
                  <a:schemeClr val="bg2">
                    <a:lumMod val="50000"/>
                  </a:schemeClr>
                </a:solidFill>
              </a:rPr>
              <a:t>                    </a:t>
            </a:r>
            <a:r>
              <a:rPr lang="es-ES" sz="1400" dirty="0" err="1">
                <a:solidFill>
                  <a:schemeClr val="bg2">
                    <a:lumMod val="50000"/>
                  </a:schemeClr>
                </a:solidFill>
              </a:rPr>
              <a:t>session_start</a:t>
            </a:r>
            <a:r>
              <a:rPr lang="es-ES" sz="1400" dirty="0">
                <a:solidFill>
                  <a:schemeClr val="bg2">
                    <a:lumMod val="50000"/>
                  </a:schemeClr>
                </a:solidFill>
              </a:rPr>
              <a:t>();</a:t>
            </a:r>
          </a:p>
          <a:p>
            <a:pPr marL="114300" indent="0">
              <a:buNone/>
            </a:pPr>
            <a:r>
              <a:rPr lang="es-ES" sz="1400" dirty="0">
                <a:solidFill>
                  <a:schemeClr val="bg2">
                    <a:lumMod val="50000"/>
                  </a:schemeClr>
                </a:solidFill>
              </a:rPr>
              <a:t>                    $_SESSION['apodo'] = $_REQUEST['apodo'];</a:t>
            </a:r>
          </a:p>
          <a:p>
            <a:pPr marL="114300" indent="0">
              <a:buNone/>
            </a:pPr>
            <a:r>
              <a:rPr lang="es-ES" sz="1400" dirty="0">
                <a:solidFill>
                  <a:schemeClr val="bg2">
                    <a:lumMod val="50000"/>
                  </a:schemeClr>
                </a:solidFill>
              </a:rPr>
              <a:t>                    // Redireccionamos a la página segura</a:t>
            </a:r>
          </a:p>
          <a:p>
            <a:pPr marL="114300" indent="0">
              <a:buNone/>
            </a:pPr>
            <a:r>
              <a:rPr lang="es-ES" sz="1400" dirty="0">
                <a:solidFill>
                  <a:schemeClr val="bg2">
                    <a:lumMod val="50000"/>
                  </a:schemeClr>
                </a:solidFill>
              </a:rPr>
              <a:t>                    </a:t>
            </a:r>
            <a:r>
              <a:rPr lang="es-ES" sz="1400" dirty="0" err="1">
                <a:solidFill>
                  <a:schemeClr val="bg2">
                    <a:lumMod val="50000"/>
                  </a:schemeClr>
                </a:solidFill>
              </a:rPr>
              <a:t>header</a:t>
            </a:r>
            <a:r>
              <a:rPr lang="es-ES" sz="1400" dirty="0">
                <a:solidFill>
                  <a:schemeClr val="bg2">
                    <a:lumMod val="50000"/>
                  </a:schemeClr>
                </a:solidFill>
              </a:rPr>
              <a:t>('</a:t>
            </a:r>
            <a:r>
              <a:rPr lang="es-ES" sz="1400" dirty="0" err="1">
                <a:solidFill>
                  <a:schemeClr val="bg2">
                    <a:lumMod val="50000"/>
                  </a:schemeClr>
                </a:solidFill>
              </a:rPr>
              <a:t>Location</a:t>
            </a:r>
            <a:r>
              <a:rPr lang="es-ES" sz="1400" dirty="0">
                <a:solidFill>
                  <a:schemeClr val="bg2">
                    <a:lumMod val="50000"/>
                  </a:schemeClr>
                </a:solidFill>
              </a:rPr>
              <a:t>: </a:t>
            </a:r>
            <a:r>
              <a:rPr lang="es-ES" sz="1400" dirty="0" err="1">
                <a:solidFill>
                  <a:schemeClr val="bg2">
                    <a:lumMod val="50000"/>
                  </a:schemeClr>
                </a:solidFill>
              </a:rPr>
              <a:t>perfil.php</a:t>
            </a:r>
            <a:r>
              <a:rPr lang="es-ES" sz="1400" dirty="0">
                <a:solidFill>
                  <a:schemeClr val="bg2">
                    <a:lumMod val="50000"/>
                  </a:schemeClr>
                </a:solidFill>
              </a:rPr>
              <a:t>');</a:t>
            </a:r>
          </a:p>
          <a:p>
            <a:pPr marL="114300" indent="0">
              <a:buNone/>
            </a:pPr>
            <a:r>
              <a:rPr lang="es-ES" sz="1400" dirty="0">
                <a:solidFill>
                  <a:schemeClr val="bg2">
                    <a:lumMod val="50000"/>
                  </a:schemeClr>
                </a:solidFill>
              </a:rPr>
              <a:t>                    die();</a:t>
            </a:r>
          </a:p>
          <a:p>
            <a:pPr marL="114300" indent="0">
              <a:buNone/>
            </a:pPr>
            <a:r>
              <a:rPr lang="es-ES" sz="1400" dirty="0">
                <a:solidFill>
                  <a:schemeClr val="bg2">
                    <a:lumMod val="50000"/>
                  </a:schemeClr>
                </a:solidFill>
              </a:rPr>
              <a:t>                } </a:t>
            </a:r>
            <a:r>
              <a:rPr lang="es-ES" sz="1400" dirty="0" err="1">
                <a:solidFill>
                  <a:schemeClr val="bg2">
                    <a:lumMod val="50000"/>
                  </a:schemeClr>
                </a:solidFill>
              </a:rPr>
              <a:t>else</a:t>
            </a:r>
            <a:r>
              <a:rPr lang="es-ES" sz="1400" dirty="0">
                <a:solidFill>
                  <a:schemeClr val="bg2">
                    <a:lumMod val="50000"/>
                  </a:schemeClr>
                </a:solidFill>
              </a:rPr>
              <a:t> {</a:t>
            </a:r>
          </a:p>
          <a:p>
            <a:pPr marL="114300" indent="0">
              <a:buNone/>
            </a:pPr>
            <a:r>
              <a:rPr lang="es-ES" sz="1400" dirty="0">
                <a:solidFill>
                  <a:schemeClr val="bg2">
                    <a:lumMod val="50000"/>
                  </a:schemeClr>
                </a:solidFill>
              </a:rPr>
              <a:t>                    // Si no son correctos, informamos al usuario</a:t>
            </a:r>
          </a:p>
          <a:p>
            <a:pPr marL="114300" indent="0">
              <a:buNone/>
            </a:pPr>
            <a:r>
              <a:rPr lang="es-ES" sz="1400" dirty="0">
                <a:solidFill>
                  <a:schemeClr val="bg2">
                    <a:lumMod val="50000"/>
                  </a:schemeClr>
                </a:solidFill>
              </a:rPr>
              <a:t>                    echo '&lt;p </a:t>
            </a:r>
            <a:r>
              <a:rPr lang="es-ES" sz="1400" dirty="0" err="1">
                <a:solidFill>
                  <a:schemeClr val="bg2">
                    <a:lumMod val="50000"/>
                  </a:schemeClr>
                </a:solidFill>
              </a:rPr>
              <a:t>style</a:t>
            </a:r>
            <a:r>
              <a:rPr lang="es-ES" sz="1400" dirty="0">
                <a:solidFill>
                  <a:schemeClr val="bg2">
                    <a:lumMod val="50000"/>
                  </a:schemeClr>
                </a:solidFill>
              </a:rPr>
              <a:t>="color: red"&gt;El apodo o la contraseña es incorrecta.&lt;/p&gt;';</a:t>
            </a:r>
          </a:p>
          <a:p>
            <a:pPr marL="114300" indent="0">
              <a:buNone/>
            </a:pPr>
            <a:r>
              <a:rPr lang="es-ES" sz="1400" dirty="0">
                <a:solidFill>
                  <a:schemeClr val="bg2">
                    <a:lumMod val="50000"/>
                  </a:schemeClr>
                </a:solidFill>
              </a:rPr>
              <a:t>                }</a:t>
            </a:r>
          </a:p>
          <a:p>
            <a:pPr marL="114300" indent="0">
              <a:buNone/>
            </a:pPr>
            <a:r>
              <a:rPr lang="es-ES" sz="1400" dirty="0">
                <a:solidFill>
                  <a:schemeClr val="bg2">
                    <a:lumMod val="50000"/>
                  </a:schemeClr>
                </a:solidFill>
              </a:rPr>
              <a:t>            }</a:t>
            </a:r>
          </a:p>
          <a:p>
            <a:pPr marL="114300" indent="0">
              <a:buNone/>
            </a:pPr>
            <a:r>
              <a:rPr lang="es-ES" sz="1400" dirty="0">
                <a:solidFill>
                  <a:schemeClr val="bg2">
                    <a:lumMod val="50000"/>
                  </a:schemeClr>
                </a:solidFill>
              </a:rPr>
              <a:t>        </a:t>
            </a:r>
            <a:endParaRPr lang="es-ES" sz="1400" dirty="0"/>
          </a:p>
        </p:txBody>
      </p:sp>
    </p:spTree>
    <p:extLst>
      <p:ext uri="{BB962C8B-B14F-4D97-AF65-F5344CB8AC3E}">
        <p14:creationId xmlns:p14="http://schemas.microsoft.com/office/powerpoint/2010/main" val="3607251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094" y="123478"/>
            <a:ext cx="8496944" cy="3552300"/>
          </a:xfrm>
        </p:spPr>
        <p:txBody>
          <a:bodyPr/>
          <a:lstStyle/>
          <a:p>
            <a:pPr marL="114300" indent="0">
              <a:buNone/>
            </a:pPr>
            <a:r>
              <a:rPr lang="es-ES" sz="1600" dirty="0">
                <a:solidFill>
                  <a:schemeClr val="bg2">
                    <a:lumMod val="50000"/>
                  </a:schemeClr>
                </a:solidFill>
              </a:rPr>
              <a:t>?&gt;</a:t>
            </a:r>
          </a:p>
          <a:p>
            <a:pPr marL="114300" indent="0">
              <a:buNone/>
            </a:pPr>
            <a:r>
              <a:rPr lang="es-ES" sz="1600" dirty="0">
                <a:solidFill>
                  <a:schemeClr val="bg2">
                    <a:lumMod val="50000"/>
                  </a:schemeClr>
                </a:solidFill>
              </a:rPr>
              <a:t>        &lt;</a:t>
            </a:r>
            <a:r>
              <a:rPr lang="es-ES" sz="1600" dirty="0" err="1">
                <a:solidFill>
                  <a:schemeClr val="bg2">
                    <a:lumMod val="50000"/>
                  </a:schemeClr>
                </a:solidFill>
              </a:rPr>
              <a:t>form</a:t>
            </a:r>
            <a:r>
              <a:rPr lang="es-ES" sz="1600" dirty="0">
                <a:solidFill>
                  <a:schemeClr val="bg2">
                    <a:lumMod val="50000"/>
                  </a:schemeClr>
                </a:solidFill>
              </a:rPr>
              <a:t> </a:t>
            </a:r>
            <a:r>
              <a:rPr lang="es-ES" sz="1600" dirty="0" err="1">
                <a:solidFill>
                  <a:schemeClr val="bg2">
                    <a:lumMod val="50000"/>
                  </a:schemeClr>
                </a:solidFill>
              </a:rPr>
              <a:t>method</a:t>
            </a:r>
            <a:r>
              <a:rPr lang="es-ES" sz="1600" dirty="0">
                <a:solidFill>
                  <a:schemeClr val="bg2">
                    <a:lumMod val="50000"/>
                  </a:schemeClr>
                </a:solidFill>
              </a:rPr>
              <a:t>="post"&gt;</a:t>
            </a:r>
          </a:p>
          <a:p>
            <a:pPr marL="114300" indent="0">
              <a:buNone/>
            </a:pPr>
            <a:r>
              <a:rPr lang="es-ES" sz="1600" dirty="0">
                <a:solidFill>
                  <a:schemeClr val="bg2">
                    <a:lumMod val="50000"/>
                  </a:schemeClr>
                </a:solidFill>
              </a:rPr>
              <a:t>            &lt;p&gt;</a:t>
            </a:r>
          </a:p>
          <a:p>
            <a:pPr marL="114300" indent="0">
              <a:buNone/>
            </a:pPr>
            <a:r>
              <a:rPr lang="es-ES" sz="1600" dirty="0">
                <a:solidFill>
                  <a:schemeClr val="bg2">
                    <a:lumMod val="50000"/>
                  </a:schemeClr>
                </a:solidFill>
              </a:rPr>
              <a:t>                &lt;input </a:t>
            </a:r>
            <a:r>
              <a:rPr lang="es-ES" sz="1600" dirty="0" err="1">
                <a:solidFill>
                  <a:schemeClr val="bg2">
                    <a:lumMod val="50000"/>
                  </a:schemeClr>
                </a:solidFill>
              </a:rPr>
              <a:t>type</a:t>
            </a:r>
            <a:r>
              <a:rPr lang="es-ES" sz="1600" dirty="0">
                <a:solidFill>
                  <a:schemeClr val="bg2">
                    <a:lumMod val="50000"/>
                  </a:schemeClr>
                </a:solidFill>
              </a:rPr>
              <a:t>="</a:t>
            </a:r>
            <a:r>
              <a:rPr lang="es-ES" sz="1600" dirty="0" err="1">
                <a:solidFill>
                  <a:schemeClr val="bg2">
                    <a:lumMod val="50000"/>
                  </a:schemeClr>
                </a:solidFill>
              </a:rPr>
              <a:t>text</a:t>
            </a:r>
            <a:r>
              <a:rPr lang="es-ES" sz="1600" dirty="0">
                <a:solidFill>
                  <a:schemeClr val="bg2">
                    <a:lumMod val="50000"/>
                  </a:schemeClr>
                </a:solidFill>
              </a:rPr>
              <a:t>" </a:t>
            </a:r>
            <a:r>
              <a:rPr lang="es-ES" sz="1600" dirty="0" err="1">
                <a:solidFill>
                  <a:schemeClr val="bg2">
                    <a:lumMod val="50000"/>
                  </a:schemeClr>
                </a:solidFill>
              </a:rPr>
              <a:t>name</a:t>
            </a:r>
            <a:r>
              <a:rPr lang="es-ES" sz="1600" dirty="0">
                <a:solidFill>
                  <a:schemeClr val="bg2">
                    <a:lumMod val="50000"/>
                  </a:schemeClr>
                </a:solidFill>
              </a:rPr>
              <a:t>="apodo" </a:t>
            </a:r>
            <a:r>
              <a:rPr lang="es-ES" sz="1600" dirty="0" err="1">
                <a:solidFill>
                  <a:schemeClr val="bg2">
                    <a:lumMod val="50000"/>
                  </a:schemeClr>
                </a:solidFill>
              </a:rPr>
              <a:t>placebolder</a:t>
            </a:r>
            <a:r>
              <a:rPr lang="es-ES" sz="1600" dirty="0">
                <a:solidFill>
                  <a:schemeClr val="bg2">
                    <a:lumMod val="50000"/>
                  </a:schemeClr>
                </a:solidFill>
              </a:rPr>
              <a:t>="Apodo"&gt; </a:t>
            </a:r>
          </a:p>
          <a:p>
            <a:pPr marL="114300" indent="0">
              <a:buNone/>
            </a:pPr>
            <a:r>
              <a:rPr lang="es-ES" sz="1600" dirty="0">
                <a:solidFill>
                  <a:schemeClr val="bg2">
                    <a:lumMod val="50000"/>
                  </a:schemeClr>
                </a:solidFill>
              </a:rPr>
              <a:t>            &lt;/p&gt; </a:t>
            </a:r>
          </a:p>
          <a:p>
            <a:pPr marL="114300" indent="0">
              <a:buNone/>
            </a:pPr>
            <a:r>
              <a:rPr lang="es-ES" sz="1600" dirty="0">
                <a:solidFill>
                  <a:schemeClr val="bg2">
                    <a:lumMod val="50000"/>
                  </a:schemeClr>
                </a:solidFill>
              </a:rPr>
              <a:t>            &lt;p&gt;</a:t>
            </a:r>
          </a:p>
          <a:p>
            <a:pPr marL="114300" indent="0">
              <a:buNone/>
            </a:pPr>
            <a:r>
              <a:rPr lang="es-ES" sz="1600" dirty="0">
                <a:solidFill>
                  <a:schemeClr val="bg2">
                    <a:lumMod val="50000"/>
                  </a:schemeClr>
                </a:solidFill>
              </a:rPr>
              <a:t>                &lt;input </a:t>
            </a:r>
            <a:r>
              <a:rPr lang="es-ES" sz="1600" dirty="0" err="1">
                <a:solidFill>
                  <a:schemeClr val="bg2">
                    <a:lumMod val="50000"/>
                  </a:schemeClr>
                </a:solidFill>
              </a:rPr>
              <a:t>type</a:t>
            </a:r>
            <a:r>
              <a:rPr lang="es-ES" sz="1600" dirty="0">
                <a:solidFill>
                  <a:schemeClr val="bg2">
                    <a:lumMod val="50000"/>
                  </a:schemeClr>
                </a:solidFill>
              </a:rPr>
              <a:t>="</a:t>
            </a:r>
            <a:r>
              <a:rPr lang="es-ES" sz="1600" dirty="0" err="1">
                <a:solidFill>
                  <a:schemeClr val="bg2">
                    <a:lumMod val="50000"/>
                  </a:schemeClr>
                </a:solidFill>
              </a:rPr>
              <a:t>password</a:t>
            </a:r>
            <a:r>
              <a:rPr lang="es-ES" sz="1600" dirty="0">
                <a:solidFill>
                  <a:schemeClr val="bg2">
                    <a:lumMod val="50000"/>
                  </a:schemeClr>
                </a:solidFill>
              </a:rPr>
              <a:t>" </a:t>
            </a:r>
            <a:r>
              <a:rPr lang="es-ES" sz="1600" dirty="0" err="1">
                <a:solidFill>
                  <a:schemeClr val="bg2">
                    <a:lumMod val="50000"/>
                  </a:schemeClr>
                </a:solidFill>
              </a:rPr>
              <a:t>name</a:t>
            </a:r>
            <a:r>
              <a:rPr lang="es-ES" sz="1600" dirty="0">
                <a:solidFill>
                  <a:schemeClr val="bg2">
                    <a:lumMod val="50000"/>
                  </a:schemeClr>
                </a:solidFill>
              </a:rPr>
              <a:t>="</a:t>
            </a:r>
            <a:r>
              <a:rPr lang="es-ES" sz="1600" dirty="0" err="1">
                <a:solidFill>
                  <a:schemeClr val="bg2">
                    <a:lumMod val="50000"/>
                  </a:schemeClr>
                </a:solidFill>
              </a:rPr>
              <a:t>contrasenya</a:t>
            </a:r>
            <a:r>
              <a:rPr lang="es-ES" sz="1600" dirty="0">
                <a:solidFill>
                  <a:schemeClr val="bg2">
                    <a:lumMod val="50000"/>
                  </a:schemeClr>
                </a:solidFill>
              </a:rPr>
              <a:t>" </a:t>
            </a:r>
            <a:r>
              <a:rPr lang="es-ES" sz="1600" dirty="0" err="1">
                <a:solidFill>
                  <a:schemeClr val="bg2">
                    <a:lumMod val="50000"/>
                  </a:schemeClr>
                </a:solidFill>
              </a:rPr>
              <a:t>placebolder</a:t>
            </a:r>
            <a:r>
              <a:rPr lang="es-ES" sz="1600" dirty="0">
                <a:solidFill>
                  <a:schemeClr val="bg2">
                    <a:lumMod val="50000"/>
                  </a:schemeClr>
                </a:solidFill>
              </a:rPr>
              <a:t>="Contraseña"&gt; </a:t>
            </a:r>
          </a:p>
          <a:p>
            <a:pPr marL="114300" indent="0">
              <a:buNone/>
            </a:pPr>
            <a:r>
              <a:rPr lang="es-ES" sz="1600" dirty="0">
                <a:solidFill>
                  <a:schemeClr val="bg2">
                    <a:lumMod val="50000"/>
                  </a:schemeClr>
                </a:solidFill>
              </a:rPr>
              <a:t>            &lt;/p&gt;</a:t>
            </a:r>
          </a:p>
          <a:p>
            <a:pPr marL="114300" indent="0">
              <a:buNone/>
            </a:pPr>
            <a:r>
              <a:rPr lang="es-ES" sz="1600" dirty="0">
                <a:solidFill>
                  <a:schemeClr val="bg2">
                    <a:lumMod val="50000"/>
                  </a:schemeClr>
                </a:solidFill>
              </a:rPr>
              <a:t>            &lt;p&gt;</a:t>
            </a:r>
          </a:p>
          <a:p>
            <a:pPr marL="114300" indent="0">
              <a:buNone/>
            </a:pPr>
            <a:r>
              <a:rPr lang="es-ES" sz="1600" dirty="0">
                <a:solidFill>
                  <a:schemeClr val="bg2">
                    <a:lumMod val="50000"/>
                  </a:schemeClr>
                </a:solidFill>
              </a:rPr>
              <a:t>                &lt;input </a:t>
            </a:r>
            <a:r>
              <a:rPr lang="es-ES" sz="1600" dirty="0" err="1">
                <a:solidFill>
                  <a:schemeClr val="bg2">
                    <a:lumMod val="50000"/>
                  </a:schemeClr>
                </a:solidFill>
              </a:rPr>
              <a:t>type</a:t>
            </a:r>
            <a:r>
              <a:rPr lang="es-ES" sz="1600" dirty="0">
                <a:solidFill>
                  <a:schemeClr val="bg2">
                    <a:lumMod val="50000"/>
                  </a:schemeClr>
                </a:solidFill>
              </a:rPr>
              <a:t>="</a:t>
            </a:r>
            <a:r>
              <a:rPr lang="es-ES" sz="1600" dirty="0" err="1">
                <a:solidFill>
                  <a:schemeClr val="bg2">
                    <a:lumMod val="50000"/>
                  </a:schemeClr>
                </a:solidFill>
              </a:rPr>
              <a:t>submit</a:t>
            </a:r>
            <a:r>
              <a:rPr lang="es-ES" sz="1600" dirty="0">
                <a:solidFill>
                  <a:schemeClr val="bg2">
                    <a:lumMod val="50000"/>
                  </a:schemeClr>
                </a:solidFill>
              </a:rPr>
              <a:t>" </a:t>
            </a:r>
            <a:r>
              <a:rPr lang="es-ES" sz="1600" dirty="0" err="1">
                <a:solidFill>
                  <a:schemeClr val="bg2">
                    <a:lumMod val="50000"/>
                  </a:schemeClr>
                </a:solidFill>
              </a:rPr>
              <a:t>value</a:t>
            </a:r>
            <a:r>
              <a:rPr lang="es-ES" sz="1600" dirty="0">
                <a:solidFill>
                  <a:schemeClr val="bg2">
                    <a:lumMod val="50000"/>
                  </a:schemeClr>
                </a:solidFill>
              </a:rPr>
              <a:t>="Entrar"&gt; </a:t>
            </a:r>
          </a:p>
          <a:p>
            <a:pPr marL="114300" indent="0">
              <a:buNone/>
            </a:pPr>
            <a:r>
              <a:rPr lang="es-ES" sz="1600" dirty="0">
                <a:solidFill>
                  <a:schemeClr val="bg2">
                    <a:lumMod val="50000"/>
                  </a:schemeClr>
                </a:solidFill>
              </a:rPr>
              <a:t>            &lt;/p&gt;</a:t>
            </a:r>
          </a:p>
          <a:p>
            <a:pPr marL="114300" indent="0">
              <a:buNone/>
            </a:pPr>
            <a:r>
              <a:rPr lang="es-ES" sz="1600" dirty="0">
                <a:solidFill>
                  <a:schemeClr val="bg2">
                    <a:lumMod val="50000"/>
                  </a:schemeClr>
                </a:solidFill>
              </a:rPr>
              <a:t>        &lt;/</a:t>
            </a:r>
            <a:r>
              <a:rPr lang="es-ES" sz="1600" dirty="0" err="1">
                <a:solidFill>
                  <a:schemeClr val="bg2">
                    <a:lumMod val="50000"/>
                  </a:schemeClr>
                </a:solidFill>
              </a:rPr>
              <a:t>form</a:t>
            </a:r>
            <a:r>
              <a:rPr lang="es-ES" sz="1600" dirty="0">
                <a:solidFill>
                  <a:schemeClr val="bg2">
                    <a:lumMod val="50000"/>
                  </a:schemeClr>
                </a:solidFill>
              </a:rPr>
              <a:t>&gt;</a:t>
            </a:r>
          </a:p>
          <a:p>
            <a:pPr marL="114300" indent="0">
              <a:buNone/>
            </a:pPr>
            <a:r>
              <a:rPr lang="es-ES" sz="1600" dirty="0">
                <a:solidFill>
                  <a:schemeClr val="bg2">
                    <a:lumMod val="50000"/>
                  </a:schemeClr>
                </a:solidFill>
              </a:rPr>
              <a:t>    &lt;/</a:t>
            </a:r>
            <a:r>
              <a:rPr lang="es-ES" sz="1600" dirty="0" err="1">
                <a:solidFill>
                  <a:schemeClr val="bg2">
                    <a:lumMod val="50000"/>
                  </a:schemeClr>
                </a:solidFill>
              </a:rPr>
              <a:t>body</a:t>
            </a:r>
            <a:r>
              <a:rPr lang="es-ES" sz="1600" dirty="0">
                <a:solidFill>
                  <a:schemeClr val="bg2">
                    <a:lumMod val="50000"/>
                  </a:schemeClr>
                </a:solidFill>
              </a:rPr>
              <a:t>&gt;</a:t>
            </a:r>
          </a:p>
          <a:p>
            <a:pPr marL="114300" indent="0">
              <a:buNone/>
            </a:pPr>
            <a:r>
              <a:rPr lang="es-ES" sz="1600" dirty="0">
                <a:solidFill>
                  <a:schemeClr val="bg2">
                    <a:lumMod val="50000"/>
                  </a:schemeClr>
                </a:solidFill>
              </a:rPr>
              <a:t>&lt;/</a:t>
            </a:r>
            <a:r>
              <a:rPr lang="es-ES" sz="1600" dirty="0" err="1">
                <a:solidFill>
                  <a:schemeClr val="bg2">
                    <a:lumMod val="50000"/>
                  </a:schemeClr>
                </a:solidFill>
              </a:rPr>
              <a:t>html</a:t>
            </a:r>
            <a:r>
              <a:rPr lang="es-ES" sz="1600" dirty="0">
                <a:solidFill>
                  <a:schemeClr val="bg2">
                    <a:lumMod val="50000"/>
                  </a:schemeClr>
                </a:solidFill>
              </a:rPr>
              <a:t>&gt;</a:t>
            </a:r>
            <a:endParaRPr lang="es-ES" sz="16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Tree>
    <p:extLst>
      <p:ext uri="{BB962C8B-B14F-4D97-AF65-F5344CB8AC3E}">
        <p14:creationId xmlns:p14="http://schemas.microsoft.com/office/powerpoint/2010/main" val="2183223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5" name="Marcador de texto 4">
            <a:extLst>
              <a:ext uri="{FF2B5EF4-FFF2-40B4-BE49-F238E27FC236}">
                <a16:creationId xmlns:a16="http://schemas.microsoft.com/office/drawing/2014/main" id="{699CC8ED-E89A-6B1E-528B-AD24EE0EB307}"/>
              </a:ext>
            </a:extLst>
          </p:cNvPr>
          <p:cNvSpPr>
            <a:spLocks noGrp="1"/>
          </p:cNvSpPr>
          <p:nvPr>
            <p:ph type="body" idx="1"/>
          </p:nvPr>
        </p:nvSpPr>
        <p:spPr>
          <a:xfrm>
            <a:off x="323528" y="699542"/>
            <a:ext cx="8280920" cy="3552300"/>
          </a:xfrm>
        </p:spPr>
        <p:txBody>
          <a:bodyPr numCol="2"/>
          <a:lstStyle/>
          <a:p>
            <a:pPr marL="114300" indent="0">
              <a:buNone/>
            </a:pPr>
            <a:r>
              <a:rPr lang="es-ES" sz="1400" dirty="0" err="1"/>
              <a:t>perfil.php</a:t>
            </a:r>
            <a:r>
              <a:rPr lang="es-ES" sz="1400" dirty="0"/>
              <a:t> es una página que nadie puede entrar si no pasa por la página anterior.</a:t>
            </a:r>
          </a:p>
          <a:p>
            <a:pPr marL="114300" indent="0">
              <a:buNone/>
            </a:pPr>
            <a:endParaRPr lang="es-ES" sz="1400" dirty="0"/>
          </a:p>
          <a:p>
            <a:pPr marL="114300" indent="0">
              <a:buNone/>
            </a:pPr>
            <a:r>
              <a:rPr lang="es-ES" sz="1400" dirty="0"/>
              <a:t>&lt;?</a:t>
            </a:r>
            <a:r>
              <a:rPr lang="es-ES" sz="1400" dirty="0" err="1"/>
              <a:t>php</a:t>
            </a:r>
            <a:r>
              <a:rPr lang="es-ES" sz="1400" dirty="0"/>
              <a:t> </a:t>
            </a:r>
          </a:p>
          <a:p>
            <a:pPr marL="114300" indent="0">
              <a:buNone/>
            </a:pPr>
            <a:r>
              <a:rPr lang="es-ES" sz="1400" dirty="0"/>
              <a:t>// Comprobamos si existe la sesión de apodo</a:t>
            </a:r>
          </a:p>
          <a:p>
            <a:pPr marL="114300" indent="0">
              <a:buNone/>
            </a:pPr>
            <a:r>
              <a:rPr lang="es-ES" sz="1400" dirty="0" err="1"/>
              <a:t>session_start</a:t>
            </a:r>
            <a:r>
              <a:rPr lang="es-ES" sz="1400" dirty="0"/>
              <a:t>();</a:t>
            </a:r>
          </a:p>
          <a:p>
            <a:pPr marL="114300" indent="0">
              <a:buNone/>
            </a:pPr>
            <a:r>
              <a:rPr lang="es-ES" sz="1400" dirty="0" err="1"/>
              <a:t>if</a:t>
            </a:r>
            <a:r>
              <a:rPr lang="es-ES" sz="1400" dirty="0"/>
              <a:t> (!</a:t>
            </a:r>
            <a:r>
              <a:rPr lang="es-ES" sz="1400" dirty="0" err="1"/>
              <a:t>isset</a:t>
            </a:r>
            <a:r>
              <a:rPr lang="es-ES" sz="1400" dirty="0"/>
              <a:t>($_SESSION['apodo'])) {</a:t>
            </a:r>
          </a:p>
          <a:p>
            <a:pPr marL="114300" indent="0">
              <a:buNone/>
            </a:pPr>
            <a:r>
              <a:rPr lang="es-ES" sz="1400" dirty="0"/>
              <a:t>    // En caso contrario devolvemos a la página </a:t>
            </a:r>
            <a:r>
              <a:rPr lang="es-ES" sz="1400" dirty="0" err="1"/>
              <a:t>login.php</a:t>
            </a:r>
            <a:endParaRPr lang="es-ES" sz="1400" dirty="0"/>
          </a:p>
          <a:p>
            <a:pPr marL="114300" indent="0">
              <a:buNone/>
            </a:pPr>
            <a:r>
              <a:rPr lang="es-ES" sz="1400" dirty="0"/>
              <a:t>    </a:t>
            </a:r>
            <a:r>
              <a:rPr lang="es-ES" sz="1400" dirty="0" err="1"/>
              <a:t>header</a:t>
            </a:r>
            <a:r>
              <a:rPr lang="es-ES" sz="1400" dirty="0"/>
              <a:t>('</a:t>
            </a:r>
            <a:r>
              <a:rPr lang="es-ES" sz="1400" dirty="0" err="1"/>
              <a:t>Location</a:t>
            </a:r>
            <a:r>
              <a:rPr lang="es-ES" sz="1400" dirty="0"/>
              <a:t>: </a:t>
            </a:r>
            <a:r>
              <a:rPr lang="es-ES" sz="1400" dirty="0" err="1"/>
              <a:t>login.php</a:t>
            </a:r>
            <a:r>
              <a:rPr lang="es-ES" sz="1400" dirty="0"/>
              <a:t>');</a:t>
            </a:r>
          </a:p>
          <a:p>
            <a:pPr marL="114300" indent="0">
              <a:buNone/>
            </a:pPr>
            <a:r>
              <a:rPr lang="es-ES" sz="1400" dirty="0"/>
              <a:t>    die();</a:t>
            </a:r>
          </a:p>
          <a:p>
            <a:pPr marL="114300" indent="0">
              <a:buNone/>
            </a:pPr>
            <a:r>
              <a:rPr lang="es-ES" sz="1400" dirty="0"/>
              <a:t>}</a:t>
            </a:r>
          </a:p>
          <a:p>
            <a:pPr marL="114300" indent="0">
              <a:buNone/>
            </a:pPr>
            <a:r>
              <a:rPr lang="es-ES" sz="1400" dirty="0"/>
              <a:t>?&gt;</a:t>
            </a:r>
          </a:p>
          <a:p>
            <a:pPr marL="114300" indent="0">
              <a:buNone/>
            </a:pPr>
            <a:r>
              <a:rPr lang="es-ES" sz="1400" dirty="0"/>
              <a:t>&lt;</a:t>
            </a:r>
            <a:r>
              <a:rPr lang="es-ES" sz="1400" dirty="0" err="1"/>
              <a:t>html</a:t>
            </a:r>
            <a:r>
              <a:rPr lang="es-ES" sz="1400" dirty="0"/>
              <a:t>&gt;</a:t>
            </a:r>
          </a:p>
          <a:p>
            <a:pPr marL="114300" indent="0">
              <a:buNone/>
            </a:pPr>
            <a:r>
              <a:rPr lang="es-ES" sz="1400" dirty="0"/>
              <a:t>    &lt;</a:t>
            </a:r>
            <a:r>
              <a:rPr lang="es-ES" sz="1400" dirty="0" err="1"/>
              <a:t>body</a:t>
            </a:r>
            <a:r>
              <a:rPr lang="es-ES" sz="1400" dirty="0"/>
              <a:t>&gt;</a:t>
            </a:r>
          </a:p>
          <a:p>
            <a:pPr marL="114300" indent="0">
              <a:buNone/>
            </a:pPr>
            <a:r>
              <a:rPr lang="es-ES" sz="1400" dirty="0"/>
              <a:t>        &lt;!-- Saludamos --&gt;</a:t>
            </a:r>
          </a:p>
          <a:p>
            <a:pPr marL="114300" indent="0">
              <a:buNone/>
            </a:pPr>
            <a:r>
              <a:rPr lang="es-ES" sz="1400" dirty="0"/>
              <a:t>        &lt;h1&gt;Bienvenido &lt;?= $_SESSION['apodo'] ?&gt;&lt;/h1&gt;</a:t>
            </a:r>
          </a:p>
          <a:p>
            <a:pPr marL="114300" indent="0">
              <a:buNone/>
            </a:pPr>
            <a:r>
              <a:rPr lang="es-ES" sz="1400" dirty="0"/>
              <a:t>        &lt;!-- Botón para cerrar la sesión --&gt;</a:t>
            </a:r>
          </a:p>
          <a:p>
            <a:pPr marL="114300" indent="0">
              <a:buNone/>
            </a:pPr>
            <a:r>
              <a:rPr lang="es-ES" sz="1400" dirty="0"/>
              <a:t>        &lt;a </a:t>
            </a:r>
            <a:r>
              <a:rPr lang="es-ES" sz="1400" dirty="0" err="1"/>
              <a:t>href</a:t>
            </a:r>
            <a:r>
              <a:rPr lang="es-ES" sz="1400" dirty="0"/>
              <a:t>="</a:t>
            </a:r>
            <a:r>
              <a:rPr lang="es-ES" sz="1400" dirty="0" err="1"/>
              <a:t>logout.php</a:t>
            </a:r>
            <a:r>
              <a:rPr lang="es-ES" sz="1400" dirty="0"/>
              <a:t>"&gt;Cerrar sesión&lt;/a&gt;</a:t>
            </a:r>
          </a:p>
          <a:p>
            <a:pPr marL="114300" indent="0">
              <a:buNone/>
            </a:pPr>
            <a:r>
              <a:rPr lang="es-ES" sz="1400" dirty="0"/>
              <a:t>    &lt;/</a:t>
            </a:r>
            <a:r>
              <a:rPr lang="es-ES" sz="1400" dirty="0" err="1"/>
              <a:t>body</a:t>
            </a:r>
            <a:r>
              <a:rPr lang="es-ES" sz="1400" dirty="0"/>
              <a:t>&gt;</a:t>
            </a:r>
          </a:p>
          <a:p>
            <a:pPr marL="114300" indent="0">
              <a:buNone/>
            </a:pPr>
            <a:r>
              <a:rPr lang="es-ES" sz="1400" dirty="0"/>
              <a:t>&lt;/</a:t>
            </a:r>
            <a:r>
              <a:rPr lang="es-ES" sz="1400" dirty="0" err="1"/>
              <a:t>html</a:t>
            </a:r>
            <a:r>
              <a:rPr lang="es-ES" sz="1400" dirty="0"/>
              <a:t>&gt;</a:t>
            </a:r>
          </a:p>
        </p:txBody>
      </p:sp>
    </p:spTree>
    <p:extLst>
      <p:ext uri="{BB962C8B-B14F-4D97-AF65-F5344CB8AC3E}">
        <p14:creationId xmlns:p14="http://schemas.microsoft.com/office/powerpoint/2010/main" val="305236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795600"/>
            <a:ext cx="8496944" cy="3552300"/>
          </a:xfrm>
        </p:spPr>
        <p:txBody>
          <a:bodyPr/>
          <a:lstStyle/>
          <a:p>
            <a:pPr marL="114300" indent="0">
              <a:buNone/>
            </a:pPr>
            <a:r>
              <a:rPr lang="es-ES" sz="1800" dirty="0" err="1">
                <a:latin typeface="Calibri" panose="020F0502020204030204" pitchFamily="34" charset="0"/>
                <a:cs typeface="Calibri" panose="020F0502020204030204" pitchFamily="34" charset="0"/>
              </a:rPr>
              <a:t>logout.php</a:t>
            </a:r>
            <a:r>
              <a:rPr lang="es-ES" sz="1800" dirty="0">
                <a:latin typeface="Calibri" panose="020F0502020204030204" pitchFamily="34" charset="0"/>
                <a:cs typeface="Calibri" panose="020F0502020204030204" pitchFamily="34" charset="0"/>
              </a:rPr>
              <a:t>: Para complementar se puede crear una página para cerrar la sesión.</a:t>
            </a:r>
          </a:p>
          <a:p>
            <a:pPr marL="114300" indent="0">
              <a:buNone/>
            </a:pPr>
            <a:endParaRPr lang="es-ES" sz="1800" dirty="0">
              <a:latin typeface="Calibri" panose="020F0502020204030204" pitchFamily="34" charset="0"/>
              <a:cs typeface="Calibri" panose="020F0502020204030204" pitchFamily="34" charset="0"/>
            </a:endParaRPr>
          </a:p>
          <a:p>
            <a:pPr marL="114300" indent="0">
              <a:buNone/>
            </a:pPr>
            <a:r>
              <a:rPr lang="es-ES" sz="1800" dirty="0">
                <a:latin typeface="Calibri" panose="020F0502020204030204" pitchFamily="34" charset="0"/>
                <a:cs typeface="Calibri" panose="020F0502020204030204" pitchFamily="34" charset="0"/>
              </a:rPr>
              <a:t>&lt;?</a:t>
            </a:r>
            <a:r>
              <a:rPr lang="es-ES" sz="1800" dirty="0" err="1">
                <a:latin typeface="Calibri" panose="020F0502020204030204" pitchFamily="34" charset="0"/>
                <a:cs typeface="Calibri" panose="020F0502020204030204" pitchFamily="34" charset="0"/>
              </a:rPr>
              <a:t>php</a:t>
            </a:r>
            <a:r>
              <a:rPr lang="es-ES" sz="1800" dirty="0">
                <a:latin typeface="Calibri" panose="020F0502020204030204" pitchFamily="34" charset="0"/>
                <a:cs typeface="Calibri" panose="020F0502020204030204" pitchFamily="34" charset="0"/>
              </a:rPr>
              <a:t> </a:t>
            </a:r>
          </a:p>
          <a:p>
            <a:pPr marL="114300" indent="0">
              <a:buNone/>
            </a:pPr>
            <a:r>
              <a:rPr lang="es-ES" sz="1800" dirty="0">
                <a:latin typeface="Calibri" panose="020F0502020204030204" pitchFamily="34" charset="0"/>
                <a:cs typeface="Calibri" panose="020F0502020204030204" pitchFamily="34" charset="0"/>
              </a:rPr>
              <a:t>// Iniciamos las sesiones</a:t>
            </a:r>
          </a:p>
          <a:p>
            <a:pPr marL="114300" indent="0">
              <a:buNone/>
            </a:pPr>
            <a:r>
              <a:rPr lang="es-ES" sz="1800" dirty="0" err="1">
                <a:latin typeface="Calibri" panose="020F0502020204030204" pitchFamily="34" charset="0"/>
                <a:cs typeface="Calibri" panose="020F0502020204030204" pitchFamily="34" charset="0"/>
              </a:rPr>
              <a:t>session_start</a:t>
            </a:r>
            <a:r>
              <a:rPr lang="es-ES" sz="1800" dirty="0">
                <a:latin typeface="Calibri" panose="020F0502020204030204" pitchFamily="34" charset="0"/>
                <a:cs typeface="Calibri" panose="020F0502020204030204" pitchFamily="34" charset="0"/>
              </a:rPr>
              <a:t>();</a:t>
            </a:r>
          </a:p>
          <a:p>
            <a:pPr marL="114300" indent="0">
              <a:buNone/>
            </a:pPr>
            <a:r>
              <a:rPr lang="es-ES" sz="1800" dirty="0">
                <a:latin typeface="Calibri" panose="020F0502020204030204" pitchFamily="34" charset="0"/>
                <a:cs typeface="Calibri" panose="020F0502020204030204" pitchFamily="34" charset="0"/>
              </a:rPr>
              <a:t>// Destruimos las sesiones</a:t>
            </a:r>
          </a:p>
          <a:p>
            <a:pPr marL="114300" indent="0">
              <a:buNone/>
            </a:pPr>
            <a:r>
              <a:rPr lang="es-ES" sz="1800" dirty="0" err="1">
                <a:latin typeface="Calibri" panose="020F0502020204030204" pitchFamily="34" charset="0"/>
                <a:cs typeface="Calibri" panose="020F0502020204030204" pitchFamily="34" charset="0"/>
              </a:rPr>
              <a:t>session_destroy</a:t>
            </a:r>
            <a:r>
              <a:rPr lang="es-ES" sz="1800" dirty="0">
                <a:latin typeface="Calibri" panose="020F0502020204030204" pitchFamily="34" charset="0"/>
                <a:cs typeface="Calibri" panose="020F0502020204030204" pitchFamily="34" charset="0"/>
              </a:rPr>
              <a:t>();</a:t>
            </a:r>
          </a:p>
          <a:p>
            <a:pPr marL="114300" indent="0">
              <a:buNone/>
            </a:pPr>
            <a:r>
              <a:rPr lang="es-ES" sz="1800" dirty="0">
                <a:latin typeface="Calibri" panose="020F0502020204030204" pitchFamily="34" charset="0"/>
                <a:cs typeface="Calibri" panose="020F0502020204030204" pitchFamily="34" charset="0"/>
              </a:rPr>
              <a:t>// Llevamos a </a:t>
            </a:r>
            <a:r>
              <a:rPr lang="es-ES" sz="1800" dirty="0" err="1">
                <a:latin typeface="Calibri" panose="020F0502020204030204" pitchFamily="34" charset="0"/>
                <a:cs typeface="Calibri" panose="020F0502020204030204" pitchFamily="34" charset="0"/>
              </a:rPr>
              <a:t>login.php</a:t>
            </a:r>
            <a:endParaRPr lang="es-ES" sz="1800" dirty="0">
              <a:latin typeface="Calibri" panose="020F0502020204030204" pitchFamily="34" charset="0"/>
              <a:cs typeface="Calibri" panose="020F0502020204030204" pitchFamily="34" charset="0"/>
            </a:endParaRPr>
          </a:p>
          <a:p>
            <a:pPr marL="114300" indent="0">
              <a:buNone/>
            </a:pPr>
            <a:r>
              <a:rPr lang="es-ES" sz="1800" dirty="0" err="1">
                <a:latin typeface="Calibri" panose="020F0502020204030204" pitchFamily="34" charset="0"/>
                <a:cs typeface="Calibri" panose="020F0502020204030204" pitchFamily="34" charset="0"/>
              </a:rPr>
              <a:t>header</a:t>
            </a:r>
            <a:r>
              <a:rPr lang="es-ES" sz="1800" dirty="0">
                <a:latin typeface="Calibri" panose="020F0502020204030204" pitchFamily="34" charset="0"/>
                <a:cs typeface="Calibri" panose="020F0502020204030204" pitchFamily="34" charset="0"/>
              </a:rPr>
              <a:t>('</a:t>
            </a:r>
            <a:r>
              <a:rPr lang="es-ES" sz="1800" dirty="0" err="1">
                <a:latin typeface="Calibri" panose="020F0502020204030204" pitchFamily="34" charset="0"/>
                <a:cs typeface="Calibri" panose="020F0502020204030204" pitchFamily="34" charset="0"/>
              </a:rPr>
              <a:t>Location</a:t>
            </a:r>
            <a:r>
              <a:rPr lang="es-ES" sz="1800" dirty="0">
                <a:latin typeface="Calibri" panose="020F0502020204030204" pitchFamily="34" charset="0"/>
                <a:cs typeface="Calibri" panose="020F0502020204030204" pitchFamily="34" charset="0"/>
              </a:rPr>
              <a:t>: </a:t>
            </a:r>
            <a:r>
              <a:rPr lang="es-ES" sz="1800" dirty="0" err="1">
                <a:latin typeface="Calibri" panose="020F0502020204030204" pitchFamily="34" charset="0"/>
                <a:cs typeface="Calibri" panose="020F0502020204030204" pitchFamily="34" charset="0"/>
              </a:rPr>
              <a:t>login.php</a:t>
            </a:r>
            <a:r>
              <a:rPr lang="es-ES" sz="1800" dirty="0">
                <a:latin typeface="Calibri" panose="020F0502020204030204" pitchFamily="34" charset="0"/>
                <a:cs typeface="Calibri" panose="020F0502020204030204" pitchFamily="34" charset="0"/>
              </a:rPr>
              <a:t>');</a:t>
            </a:r>
          </a:p>
          <a:p>
            <a:pPr marL="114300" indent="0">
              <a:buNone/>
            </a:pPr>
            <a:r>
              <a:rPr lang="es-ES" sz="1800" dirty="0">
                <a:latin typeface="Calibri" panose="020F0502020204030204" pitchFamily="34" charset="0"/>
                <a:cs typeface="Calibri" panose="020F0502020204030204" pitchFamily="34" charset="0"/>
              </a:rPr>
              <a:t>die();</a:t>
            </a:r>
            <a:endParaRPr lang="es-ES" sz="1800" dirty="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dirty="0"/>
          </a:p>
        </p:txBody>
      </p:sp>
    </p:spTree>
    <p:extLst>
      <p:ext uri="{BB962C8B-B14F-4D97-AF65-F5344CB8AC3E}">
        <p14:creationId xmlns:p14="http://schemas.microsoft.com/office/powerpoint/2010/main" val="2238241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endParaRPr lang="es-ES" sz="3600" dirty="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dirty="0"/>
          </a:p>
        </p:txBody>
      </p:sp>
    </p:spTree>
    <p:extLst>
      <p:ext uri="{BB962C8B-B14F-4D97-AF65-F5344CB8AC3E}">
        <p14:creationId xmlns:p14="http://schemas.microsoft.com/office/powerpoint/2010/main" val="428832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A8DD0-8DF7-13F4-0774-A71724DFEDD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EC6D045-CAC0-72CE-6AFC-F3F3F319DAC7}"/>
              </a:ext>
            </a:extLst>
          </p:cNvPr>
          <p:cNvSpPr>
            <a:spLocks noGrp="1"/>
          </p:cNvSpPr>
          <p:nvPr>
            <p:ph type="body" idx="1"/>
          </p:nvPr>
        </p:nvSpPr>
        <p:spPr/>
        <p:txBody>
          <a:bodyPr/>
          <a:lstStyle/>
          <a:p>
            <a:r>
              <a:rPr lang="es-ES" b="0" i="0" dirty="0">
                <a:solidFill>
                  <a:srgbClr val="000000"/>
                </a:solidFill>
                <a:effectLst/>
                <a:latin typeface="Roboto" panose="02000000000000000000" pitchFamily="2" charset="0"/>
              </a:rPr>
              <a:t>Existen otras dos configuraciones del php.ini que afectan al trabajo con variables de sesión, que son </a:t>
            </a:r>
            <a:r>
              <a:rPr lang="es-ES" b="0" i="0" dirty="0" err="1">
                <a:solidFill>
                  <a:srgbClr val="000000"/>
                </a:solidFill>
                <a:effectLst/>
                <a:latin typeface="Roboto" panose="02000000000000000000" pitchFamily="2" charset="0"/>
              </a:rPr>
              <a:t>track_vars</a:t>
            </a:r>
            <a:r>
              <a:rPr lang="es-ES" b="0" i="0" dirty="0">
                <a:solidFill>
                  <a:srgbClr val="000000"/>
                </a:solidFill>
                <a:effectLst/>
                <a:latin typeface="Roboto" panose="02000000000000000000" pitchFamily="2" charset="0"/>
              </a:rPr>
              <a:t> y </a:t>
            </a:r>
            <a:r>
              <a:rPr lang="es-ES" b="0" i="0" dirty="0" err="1">
                <a:solidFill>
                  <a:srgbClr val="000000"/>
                </a:solidFill>
                <a:effectLst/>
                <a:latin typeface="Roboto" panose="02000000000000000000" pitchFamily="2" charset="0"/>
              </a:rPr>
              <a:t>register_globals</a:t>
            </a:r>
            <a:r>
              <a:rPr lang="es-ES" b="0" i="0" dirty="0">
                <a:solidFill>
                  <a:srgbClr val="000000"/>
                </a:solidFill>
                <a:effectLst/>
                <a:latin typeface="Roboto" panose="02000000000000000000" pitchFamily="2" charset="0"/>
              </a:rPr>
              <a:t>. Por defecto </a:t>
            </a:r>
            <a:r>
              <a:rPr lang="es-ES" b="0" i="0" dirty="0" err="1">
                <a:solidFill>
                  <a:srgbClr val="000000"/>
                </a:solidFill>
                <a:effectLst/>
                <a:latin typeface="Roboto" panose="02000000000000000000" pitchFamily="2" charset="0"/>
              </a:rPr>
              <a:t>track_vars</a:t>
            </a:r>
            <a:r>
              <a:rPr lang="es-ES" b="0" i="0" dirty="0">
                <a:solidFill>
                  <a:srgbClr val="000000"/>
                </a:solidFill>
                <a:effectLst/>
                <a:latin typeface="Roboto" panose="02000000000000000000" pitchFamily="2" charset="0"/>
              </a:rPr>
              <a:t> está activado y </a:t>
            </a:r>
            <a:r>
              <a:rPr lang="es-ES" b="0" i="0" dirty="0" err="1">
                <a:solidFill>
                  <a:srgbClr val="000000"/>
                </a:solidFill>
                <a:effectLst/>
                <a:latin typeface="Roboto" panose="02000000000000000000" pitchFamily="2" charset="0"/>
              </a:rPr>
              <a:t>register_globals</a:t>
            </a:r>
            <a:r>
              <a:rPr lang="es-ES" b="0" i="0" dirty="0">
                <a:solidFill>
                  <a:srgbClr val="000000"/>
                </a:solidFill>
                <a:effectLst/>
                <a:latin typeface="Roboto" panose="02000000000000000000" pitchFamily="2" charset="0"/>
              </a:rPr>
              <a:t> está desactivado. Este es el caso normal y el que suponemos tendrá el servidor donde programes, pero si esas variables cambian podría cambiar alguna cosita, como que las variables se tengan que registrar explícitamente con </a:t>
            </a:r>
            <a:r>
              <a:rPr lang="es-ES" b="0" i="0" dirty="0" err="1">
                <a:solidFill>
                  <a:srgbClr val="000000"/>
                </a:solidFill>
                <a:effectLst/>
                <a:latin typeface="Roboto" panose="02000000000000000000" pitchFamily="2" charset="0"/>
              </a:rPr>
              <a:t>session_register</a:t>
            </a:r>
            <a:r>
              <a:rPr lang="es-ES" b="0" i="0" dirty="0">
                <a:solidFill>
                  <a:srgbClr val="000000"/>
                </a:solidFill>
                <a:effectLst/>
                <a:latin typeface="Roboto" panose="02000000000000000000" pitchFamily="2" charset="0"/>
              </a:rPr>
              <a:t>().</a:t>
            </a:r>
            <a:endParaRPr lang="es-ES" dirty="0"/>
          </a:p>
        </p:txBody>
      </p:sp>
    </p:spTree>
    <p:extLst>
      <p:ext uri="{BB962C8B-B14F-4D97-AF65-F5344CB8AC3E}">
        <p14:creationId xmlns:p14="http://schemas.microsoft.com/office/powerpoint/2010/main" val="24792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n" dirty="0"/>
              <a:t>Profesorado</a:t>
            </a:r>
            <a:endParaRPr dirty="0"/>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50979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7" name="CuadroTexto 6">
            <a:extLst>
              <a:ext uri="{FF2B5EF4-FFF2-40B4-BE49-F238E27FC236}">
                <a16:creationId xmlns:a16="http://schemas.microsoft.com/office/drawing/2014/main" id="{96B85BEA-D09C-C830-E62F-4FFB0BF75B52}"/>
              </a:ext>
            </a:extLst>
          </p:cNvPr>
          <p:cNvSpPr txBox="1"/>
          <p:nvPr/>
        </p:nvSpPr>
        <p:spPr>
          <a:xfrm>
            <a:off x="467544" y="339502"/>
            <a:ext cx="7200800" cy="307777"/>
          </a:xfrm>
          <a:prstGeom prst="rect">
            <a:avLst/>
          </a:prstGeom>
          <a:noFill/>
        </p:spPr>
        <p:txBody>
          <a:bodyPr wrap="square">
            <a:spAutoFit/>
          </a:bodyPr>
          <a:lstStyle/>
          <a:p>
            <a:r>
              <a:rPr lang="es-ES" b="0" i="0" dirty="0">
                <a:solidFill>
                  <a:srgbClr val="000000"/>
                </a:solidFill>
                <a:effectLst/>
                <a:latin typeface="Arial" panose="020B0604020202020204" pitchFamily="34" charset="0"/>
              </a:rPr>
              <a:t>Las </a:t>
            </a:r>
            <a:r>
              <a:rPr lang="es-ES" b="0" i="0" dirty="0">
                <a:effectLst/>
                <a:latin typeface="Arial" panose="020B0604020202020204" pitchFamily="34" charset="0"/>
                <a:hlinkClick r:id="rId3"/>
              </a:rPr>
              <a:t>cookies</a:t>
            </a:r>
            <a:r>
              <a:rPr lang="es-ES" b="0" i="0" dirty="0">
                <a:solidFill>
                  <a:srgbClr val="000000"/>
                </a:solidFill>
                <a:effectLst/>
                <a:latin typeface="Arial" panose="020B0604020202020204" pitchFamily="34" charset="0"/>
              </a:rPr>
              <a:t> permiten que el servidor almacene datos en el ordenador del cliente.</a:t>
            </a:r>
            <a:endParaRPr lang="es-ES" dirty="0"/>
          </a:p>
        </p:txBody>
      </p:sp>
      <p:sp>
        <p:nvSpPr>
          <p:cNvPr id="12" name="CuadroTexto 11">
            <a:extLst>
              <a:ext uri="{FF2B5EF4-FFF2-40B4-BE49-F238E27FC236}">
                <a16:creationId xmlns:a16="http://schemas.microsoft.com/office/drawing/2014/main" id="{18708D23-C1B2-5B55-FF93-9DD51A1750A6}"/>
              </a:ext>
            </a:extLst>
          </p:cNvPr>
          <p:cNvSpPr txBox="1"/>
          <p:nvPr/>
        </p:nvSpPr>
        <p:spPr>
          <a:xfrm>
            <a:off x="395535" y="843558"/>
            <a:ext cx="8633739" cy="3539430"/>
          </a:xfrm>
          <a:prstGeom prst="rect">
            <a:avLst/>
          </a:prstGeom>
          <a:noFill/>
        </p:spPr>
        <p:txBody>
          <a:bodyPr wrap="square">
            <a:spAutoFit/>
          </a:bodyPr>
          <a:lstStyle/>
          <a:p>
            <a:r>
              <a:rPr lang="es-ES" dirty="0"/>
              <a:t>// Las cookies deben crearse o destruirse antes de enviar ningún carácter al navegador.</a:t>
            </a:r>
          </a:p>
          <a:p>
            <a:endParaRPr lang="es-ES" dirty="0"/>
          </a:p>
          <a:p>
            <a:r>
              <a:rPr lang="es-ES" dirty="0"/>
              <a:t>// Para crear una cookie, se utiliza la función </a:t>
            </a:r>
            <a:r>
              <a:rPr lang="es-ES" dirty="0" err="1"/>
              <a:t>setcookie</a:t>
            </a:r>
            <a:endParaRPr lang="es-ES" dirty="0"/>
          </a:p>
          <a:p>
            <a:endParaRPr lang="es-ES" dirty="0"/>
          </a:p>
          <a:p>
            <a:r>
              <a:rPr lang="es-ES" dirty="0" err="1"/>
              <a:t>setcookie</a:t>
            </a:r>
            <a:r>
              <a:rPr lang="es-ES" dirty="0"/>
              <a:t>("</a:t>
            </a:r>
            <a:r>
              <a:rPr lang="es-ES" dirty="0" err="1"/>
              <a:t>nombreCookie</a:t>
            </a:r>
            <a:r>
              <a:rPr lang="es-ES" dirty="0"/>
              <a:t>", </a:t>
            </a:r>
            <a:r>
              <a:rPr lang="es-ES" dirty="0" err="1"/>
              <a:t>valorCookie</a:t>
            </a:r>
            <a:r>
              <a:rPr lang="es-ES" dirty="0"/>
              <a:t>, </a:t>
            </a:r>
            <a:r>
              <a:rPr lang="es-ES" dirty="0" err="1"/>
              <a:t>momentoDestruccion</a:t>
            </a:r>
            <a:r>
              <a:rPr lang="es-ES" dirty="0"/>
              <a:t>);</a:t>
            </a:r>
          </a:p>
          <a:p>
            <a:endParaRPr lang="es-ES" dirty="0"/>
          </a:p>
          <a:p>
            <a:r>
              <a:rPr lang="es-ES" dirty="0"/>
              <a:t>// </a:t>
            </a:r>
            <a:r>
              <a:rPr lang="es-ES" dirty="0" err="1"/>
              <a:t>nombreCookie</a:t>
            </a:r>
            <a:r>
              <a:rPr lang="es-ES" dirty="0"/>
              <a:t> es el nombre con que identificará a la cookie.</a:t>
            </a:r>
          </a:p>
          <a:p>
            <a:r>
              <a:rPr lang="es-ES" dirty="0"/>
              <a:t>//    Los nombres de cookie no deben coincidir con los nombres de los controles de los formularios</a:t>
            </a:r>
          </a:p>
          <a:p>
            <a:r>
              <a:rPr lang="es-ES" dirty="0"/>
              <a:t>// </a:t>
            </a:r>
            <a:r>
              <a:rPr lang="es-ES" dirty="0" err="1"/>
              <a:t>valorCookie</a:t>
            </a:r>
            <a:r>
              <a:rPr lang="es-ES" dirty="0"/>
              <a:t> es el valor que se guarda en la cookie</a:t>
            </a:r>
          </a:p>
          <a:p>
            <a:r>
              <a:rPr lang="es-ES" dirty="0"/>
              <a:t>// </a:t>
            </a:r>
            <a:r>
              <a:rPr lang="es-ES" dirty="0" err="1"/>
              <a:t>momentoDestruccion</a:t>
            </a:r>
            <a:r>
              <a:rPr lang="es-ES" dirty="0"/>
              <a:t> es el momento en que se borrará automáticamente la cookie,</a:t>
            </a:r>
          </a:p>
          <a:p>
            <a:r>
              <a:rPr lang="es-ES" dirty="0"/>
              <a:t>//    expresado como tiempo Unix. Para calcularlo se suele utilizar la expresión</a:t>
            </a:r>
          </a:p>
          <a:p>
            <a:r>
              <a:rPr lang="es-ES" dirty="0"/>
              <a:t>//    time()+$</a:t>
            </a:r>
            <a:r>
              <a:rPr lang="es-ES" dirty="0" err="1"/>
              <a:t>duracion</a:t>
            </a:r>
            <a:r>
              <a:rPr lang="es-ES" dirty="0"/>
              <a:t> donde $</a:t>
            </a:r>
            <a:r>
              <a:rPr lang="es-ES" dirty="0" err="1"/>
              <a:t>duracion</a:t>
            </a:r>
            <a:r>
              <a:rPr lang="es-ES" dirty="0"/>
              <a:t> es el número de segundos que debe</a:t>
            </a:r>
          </a:p>
          <a:p>
            <a:r>
              <a:rPr lang="es-ES" dirty="0"/>
              <a:t>//    permanecer la cookie en el ordenador del cliente</a:t>
            </a:r>
          </a:p>
          <a:p>
            <a:r>
              <a:rPr lang="es-ES" dirty="0"/>
              <a:t>//    Si se omite, la cookie se borrará al cerrar el navegador</a:t>
            </a:r>
          </a:p>
          <a:p>
            <a:endParaRPr lang="es-ES" dirty="0"/>
          </a:p>
          <a:p>
            <a:r>
              <a:rPr lang="es-ES" dirty="0"/>
              <a:t>, time() - 3600);</a:t>
            </a:r>
          </a:p>
        </p:txBody>
      </p:sp>
    </p:spTree>
    <p:extLst>
      <p:ext uri="{BB962C8B-B14F-4D97-AF65-F5344CB8AC3E}">
        <p14:creationId xmlns:p14="http://schemas.microsoft.com/office/powerpoint/2010/main" val="51608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241F9DC-9231-692C-598A-3497CCAB0C86}"/>
              </a:ext>
            </a:extLst>
          </p:cNvPr>
          <p:cNvSpPr>
            <a:spLocks noGrp="1"/>
          </p:cNvSpPr>
          <p:nvPr>
            <p:ph type="body" idx="3"/>
          </p:nvPr>
        </p:nvSpPr>
        <p:spPr>
          <a:xfrm>
            <a:off x="395536" y="771550"/>
            <a:ext cx="7710755" cy="3725700"/>
          </a:xfrm>
        </p:spPr>
        <p:txBody>
          <a:bodyPr/>
          <a:lstStyle/>
          <a:p>
            <a:pPr marL="139700" indent="0">
              <a:buNone/>
            </a:pPr>
            <a:r>
              <a:rPr lang="es-ES" dirty="0"/>
              <a:t>// Los valores de las cookies se pueden consultar en cualquier página</a:t>
            </a:r>
          </a:p>
          <a:p>
            <a:pPr marL="139700" indent="0">
              <a:buNone/>
            </a:pPr>
            <a:r>
              <a:rPr lang="es-ES" dirty="0"/>
              <a:t>// del mismo dominio y se almacenan en la matriz $_COOKIE y en $_REQUEST</a:t>
            </a:r>
          </a:p>
          <a:p>
            <a:pPr marL="139700" indent="0">
              <a:buNone/>
            </a:pPr>
            <a:r>
              <a:rPr lang="es-ES" dirty="0"/>
              <a:t>// (por eso no deben coincidir los nombres de las cookies con los de los controles de los formularios)</a:t>
            </a:r>
          </a:p>
          <a:p>
            <a:pPr marL="139700" indent="0">
              <a:buNone/>
            </a:pPr>
            <a:endParaRPr lang="es-ES" dirty="0"/>
          </a:p>
          <a:p>
            <a:pPr marL="139700" indent="0">
              <a:buNone/>
            </a:pPr>
            <a:r>
              <a:rPr lang="es-ES" dirty="0"/>
              <a:t>$dato = $_COOKIE["</a:t>
            </a:r>
            <a:r>
              <a:rPr lang="es-ES" dirty="0" err="1"/>
              <a:t>nombreCookie</a:t>
            </a:r>
            <a:r>
              <a:rPr lang="es-ES" dirty="0"/>
              <a:t>"];</a:t>
            </a:r>
          </a:p>
          <a:p>
            <a:pPr marL="139700" indent="0">
              <a:buNone/>
            </a:pPr>
            <a:r>
              <a:rPr lang="es-ES" dirty="0"/>
              <a:t>$dato = $_REQUEST["</a:t>
            </a:r>
            <a:r>
              <a:rPr lang="es-ES" dirty="0" err="1"/>
              <a:t>nombreCookie</a:t>
            </a:r>
            <a:r>
              <a:rPr lang="es-ES" dirty="0"/>
              <a:t>"];</a:t>
            </a:r>
          </a:p>
          <a:p>
            <a:pPr marL="139700" indent="0">
              <a:buNone/>
            </a:pPr>
            <a:endParaRPr lang="es-ES" dirty="0"/>
          </a:p>
          <a:p>
            <a:pPr marL="139700" indent="0">
              <a:buNone/>
            </a:pPr>
            <a:r>
              <a:rPr lang="es-ES" dirty="0"/>
              <a:t>// Para borrar una cookie, basta con volver a crear la cookie con un tiempo anterior al actual</a:t>
            </a:r>
          </a:p>
          <a:p>
            <a:pPr marL="139700" indent="0">
              <a:buNone/>
            </a:pPr>
            <a:endParaRPr lang="es-ES" dirty="0"/>
          </a:p>
          <a:p>
            <a:pPr marL="139700" indent="0">
              <a:buNone/>
            </a:pPr>
            <a:r>
              <a:rPr lang="es-ES" dirty="0" err="1"/>
              <a:t>setcookie</a:t>
            </a:r>
            <a:r>
              <a:rPr lang="es-ES" dirty="0"/>
              <a:t>(</a:t>
            </a:r>
            <a:r>
              <a:rPr lang="es-ES" dirty="0" err="1"/>
              <a:t>nombreCookie</a:t>
            </a:r>
            <a:r>
              <a:rPr lang="es-ES" dirty="0"/>
              <a:t>, </a:t>
            </a:r>
            <a:r>
              <a:rPr lang="es-ES" dirty="0" err="1"/>
              <a:t>valorCookie</a:t>
            </a:r>
            <a:endParaRPr lang="es-ES" dirty="0"/>
          </a:p>
        </p:txBody>
      </p:sp>
      <p:sp>
        <p:nvSpPr>
          <p:cNvPr id="6" name="Marcador de número de diapositiva 5">
            <a:extLst>
              <a:ext uri="{FF2B5EF4-FFF2-40B4-BE49-F238E27FC236}">
                <a16:creationId xmlns:a16="http://schemas.microsoft.com/office/drawing/2014/main" id="{4BBB3F1E-4826-94D8-8789-97E6239EDB01}"/>
              </a:ext>
            </a:extLst>
          </p:cNvPr>
          <p:cNvSpPr>
            <a:spLocks noGrp="1"/>
          </p:cNvSpPr>
          <p:nvPr>
            <p:ph type="sldNum" idx="10"/>
          </p:nvPr>
        </p:nvSpPr>
        <p:spPr/>
        <p:txBody>
          <a:bodyPr/>
          <a:lstStyle/>
          <a:p>
            <a:fld id="{00000000-1234-1234-1234-123412341234}" type="slidenum">
              <a:rPr lang="es-ES" smtClean="0"/>
              <a:pPr/>
              <a:t>5</a:t>
            </a:fld>
            <a:endParaRPr lang="es-ES" dirty="0"/>
          </a:p>
        </p:txBody>
      </p:sp>
    </p:spTree>
    <p:extLst>
      <p:ext uri="{BB962C8B-B14F-4D97-AF65-F5344CB8AC3E}">
        <p14:creationId xmlns:p14="http://schemas.microsoft.com/office/powerpoint/2010/main" val="146862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3" name="Marcador de texto 2">
            <a:extLst>
              <a:ext uri="{FF2B5EF4-FFF2-40B4-BE49-F238E27FC236}">
                <a16:creationId xmlns:a16="http://schemas.microsoft.com/office/drawing/2014/main" id="{12BA7D2C-1294-950C-8D34-985BE2DDB1E4}"/>
              </a:ext>
            </a:extLst>
          </p:cNvPr>
          <p:cNvSpPr>
            <a:spLocks noGrp="1"/>
          </p:cNvSpPr>
          <p:nvPr>
            <p:ph type="body" idx="1"/>
          </p:nvPr>
        </p:nvSpPr>
        <p:spPr>
          <a:xfrm>
            <a:off x="893700" y="1373588"/>
            <a:ext cx="7854764" cy="3552300"/>
          </a:xfrm>
        </p:spPr>
        <p:txBody>
          <a:bodyPr/>
          <a:lstStyle/>
          <a:p>
            <a:pPr marL="114300" indent="0">
              <a:buNone/>
            </a:pPr>
            <a:r>
              <a:rPr lang="es-ES" b="0" i="0" dirty="0">
                <a:solidFill>
                  <a:srgbClr val="000000"/>
                </a:solidFill>
                <a:effectLst/>
                <a:latin typeface="Arial" panose="020B0604020202020204" pitchFamily="34" charset="0"/>
              </a:rPr>
              <a:t>Las </a:t>
            </a:r>
            <a:r>
              <a:rPr lang="es-ES" b="0" i="0" dirty="0">
                <a:effectLst/>
                <a:latin typeface="Arial" panose="020B0604020202020204" pitchFamily="34" charset="0"/>
                <a:hlinkClick r:id="rId3"/>
              </a:rPr>
              <a:t>sesiones</a:t>
            </a:r>
            <a:r>
              <a:rPr lang="es-ES" b="0" i="0" dirty="0">
                <a:solidFill>
                  <a:srgbClr val="000000"/>
                </a:solidFill>
                <a:effectLst/>
                <a:latin typeface="Arial" panose="020B0604020202020204" pitchFamily="34" charset="0"/>
              </a:rPr>
              <a:t> permiten que PHP "recuerde" datos cuando el usuario cambia de página dentro de un mismo sitio web, sin necesidad de ir pasándola de página a página como controles ocultos.</a:t>
            </a:r>
            <a:endParaRPr lang="es-ES" dirty="0"/>
          </a:p>
        </p:txBody>
      </p:sp>
    </p:spTree>
    <p:extLst>
      <p:ext uri="{BB962C8B-B14F-4D97-AF65-F5344CB8AC3E}">
        <p14:creationId xmlns:p14="http://schemas.microsoft.com/office/powerpoint/2010/main" val="395505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36201-F042-1EC8-0216-84FEEAC282B7}"/>
              </a:ext>
            </a:extLst>
          </p:cNvPr>
          <p:cNvSpPr>
            <a:spLocks noGrp="1"/>
          </p:cNvSpPr>
          <p:nvPr>
            <p:ph type="title"/>
          </p:nvPr>
        </p:nvSpPr>
        <p:spPr>
          <a:xfrm>
            <a:off x="467544" y="358388"/>
            <a:ext cx="6888756" cy="857400"/>
          </a:xfrm>
        </p:spPr>
        <p:txBody>
          <a:bodyPr/>
          <a:lstStyle/>
          <a:p>
            <a:r>
              <a:rPr lang="es-ES" b="1" i="0" dirty="0">
                <a:solidFill>
                  <a:srgbClr val="555555"/>
                </a:solidFill>
                <a:effectLst/>
                <a:latin typeface="Open Sans" panose="020B0606030504020204" pitchFamily="34" charset="0"/>
              </a:rPr>
              <a:t>Funciones de gestión de sesiones</a:t>
            </a:r>
            <a:endParaRPr lang="es-ES" dirty="0"/>
          </a:p>
        </p:txBody>
      </p:sp>
      <p:sp>
        <p:nvSpPr>
          <p:cNvPr id="3" name="Marcador de texto 2">
            <a:extLst>
              <a:ext uri="{FF2B5EF4-FFF2-40B4-BE49-F238E27FC236}">
                <a16:creationId xmlns:a16="http://schemas.microsoft.com/office/drawing/2014/main" id="{6704397C-6C38-5F7B-1ACC-B82436BA9D3F}"/>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EC84D2C6-31F9-3028-1980-76277F602F88}"/>
              </a:ext>
            </a:extLst>
          </p:cNvPr>
          <p:cNvSpPr>
            <a:spLocks noGrp="1"/>
          </p:cNvSpPr>
          <p:nvPr>
            <p:ph type="sldNum" idx="10"/>
          </p:nvPr>
        </p:nvSpPr>
        <p:spPr/>
        <p:txBody>
          <a:bodyPr/>
          <a:lstStyle/>
          <a:p>
            <a:fld id="{00000000-1234-1234-1234-123412341234}" type="slidenum">
              <a:rPr lang="es-ES" smtClean="0"/>
              <a:pPr/>
              <a:t>7</a:t>
            </a:fld>
            <a:endParaRPr lang="es-ES" dirty="0"/>
          </a:p>
        </p:txBody>
      </p:sp>
      <p:graphicFrame>
        <p:nvGraphicFramePr>
          <p:cNvPr id="6" name="Tabla 5">
            <a:extLst>
              <a:ext uri="{FF2B5EF4-FFF2-40B4-BE49-F238E27FC236}">
                <a16:creationId xmlns:a16="http://schemas.microsoft.com/office/drawing/2014/main" id="{1148D1A4-EA10-335C-0500-49B7B74262F8}"/>
              </a:ext>
            </a:extLst>
          </p:cNvPr>
          <p:cNvGraphicFramePr>
            <a:graphicFrameLocks noGrp="1"/>
          </p:cNvGraphicFramePr>
          <p:nvPr>
            <p:extLst>
              <p:ext uri="{D42A27DB-BD31-4B8C-83A1-F6EECF244321}">
                <p14:modId xmlns:p14="http://schemas.microsoft.com/office/powerpoint/2010/main" val="1530593397"/>
              </p:ext>
            </p:extLst>
          </p:nvPr>
        </p:nvGraphicFramePr>
        <p:xfrm>
          <a:off x="539552" y="1131590"/>
          <a:ext cx="7920880" cy="3556243"/>
        </p:xfrm>
        <a:graphic>
          <a:graphicData uri="http://schemas.openxmlformats.org/drawingml/2006/table">
            <a:tbl>
              <a:tblPr/>
              <a:tblGrid>
                <a:gridCol w="2217846">
                  <a:extLst>
                    <a:ext uri="{9D8B030D-6E8A-4147-A177-3AD203B41FA5}">
                      <a16:colId xmlns:a16="http://schemas.microsoft.com/office/drawing/2014/main" val="2267565790"/>
                    </a:ext>
                  </a:extLst>
                </a:gridCol>
                <a:gridCol w="5703034">
                  <a:extLst>
                    <a:ext uri="{9D8B030D-6E8A-4147-A177-3AD203B41FA5}">
                      <a16:colId xmlns:a16="http://schemas.microsoft.com/office/drawing/2014/main" val="2769330543"/>
                    </a:ext>
                  </a:extLst>
                </a:gridCol>
              </a:tblGrid>
              <a:tr h="247266">
                <a:tc>
                  <a:txBody>
                    <a:bodyPr/>
                    <a:lstStyle/>
                    <a:p>
                      <a:r>
                        <a:rPr lang="es-ES" sz="1200" b="1">
                          <a:effectLst/>
                        </a:rPr>
                        <a:t>función</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b="1">
                          <a:effectLst/>
                        </a:rPr>
                        <a:t>Significado</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9652895"/>
                  </a:ext>
                </a:extLst>
              </a:tr>
              <a:tr h="611658">
                <a:tc>
                  <a:txBody>
                    <a:bodyPr/>
                    <a:lstStyle/>
                    <a:p>
                      <a:r>
                        <a:rPr lang="es-ES" sz="1200" b="1">
                          <a:effectLst/>
                        </a:rPr>
                        <a:t>session_start();</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a:effectLst/>
                        </a:rPr>
                        <a:t>Si es la primera solicitud genera un identificador de sesión aleatorio cuyo nombre será sess_IDsesión; si es otra solicitud continua la sesión iniciada anteriormente.</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81762628"/>
                  </a:ext>
                </a:extLst>
              </a:tr>
              <a:tr h="429462">
                <a:tc>
                  <a:txBody>
                    <a:bodyPr/>
                    <a:lstStyle/>
                    <a:p>
                      <a:r>
                        <a:rPr lang="es-ES" sz="1200" b="1" dirty="0" err="1">
                          <a:effectLst/>
                        </a:rPr>
                        <a:t>session_destroy</a:t>
                      </a:r>
                      <a:r>
                        <a:rPr lang="es-ES" sz="1200" b="1" dirty="0">
                          <a:effectLst/>
                        </a:rPr>
                        <a:t>();</a:t>
                      </a:r>
                      <a:endParaRPr lang="es-ES" sz="1200" dirty="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a:effectLst/>
                        </a:rPr>
                        <a:t>Elimina todos los datos asociados con una sesión, borra el archivo en el servidor pero no borra la cookie.</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085209901"/>
                  </a:ext>
                </a:extLst>
              </a:tr>
              <a:tr h="611658">
                <a:tc>
                  <a:txBody>
                    <a:bodyPr/>
                    <a:lstStyle/>
                    <a:p>
                      <a:r>
                        <a:rPr lang="es-ES" sz="1200" b="1">
                          <a:effectLst/>
                        </a:rPr>
                        <a:t>session_register(nombre);</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a:effectLst/>
                        </a:rPr>
                        <a:t>Recibe como parámetro una serie de nombres de variable globales y los registra como variables de sesión en el fichero del servidor</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074648480"/>
                  </a:ext>
                </a:extLst>
              </a:tr>
              <a:tr h="793855">
                <a:tc>
                  <a:txBody>
                    <a:bodyPr/>
                    <a:lstStyle/>
                    <a:p>
                      <a:r>
                        <a:rPr lang="es-ES" sz="1200" b="1">
                          <a:effectLst/>
                        </a:rPr>
                        <a:t>session_unregister(nombre);</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a:effectLst/>
                        </a:rPr>
                        <a:t>Eliminamos la variable global introducida y se elimina el contenido de esta variable en el fichero del servidor.Sin pasar el parámetro nombre eliminaremos todas las variables de la sesión.</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116821572"/>
                  </a:ext>
                </a:extLst>
              </a:tr>
              <a:tr h="429462">
                <a:tc>
                  <a:txBody>
                    <a:bodyPr/>
                    <a:lstStyle/>
                    <a:p>
                      <a:r>
                        <a:rPr lang="es-ES" sz="1200" b="1">
                          <a:effectLst/>
                        </a:rPr>
                        <a:t>session_is_registered(nombre);</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a:effectLst/>
                        </a:rPr>
                        <a:t>Devuelve true en caso de que en la sesión se encuentre registrada una variable con dicho nombre.</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777897710"/>
                  </a:ext>
                </a:extLst>
              </a:tr>
              <a:tr h="429462">
                <a:tc>
                  <a:txBody>
                    <a:bodyPr/>
                    <a:lstStyle/>
                    <a:p>
                      <a:r>
                        <a:rPr lang="es-ES" sz="1200" b="1">
                          <a:effectLst/>
                        </a:rPr>
                        <a:t>session_unset();</a:t>
                      </a:r>
                      <a:endParaRPr lang="es-ES" sz="1200">
                        <a:effectLst/>
                      </a:endParaRP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200" dirty="0">
                          <a:effectLst/>
                        </a:rPr>
                        <a:t>Dejamos sin ningún valor asignado a todas las variables de la sesión</a:t>
                      </a:r>
                    </a:p>
                  </a:txBody>
                  <a:tcPr marL="78084" marR="54225" marT="32535" marB="32535"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1790738"/>
                  </a:ext>
                </a:extLst>
              </a:tr>
            </a:tbl>
          </a:graphicData>
        </a:graphic>
      </p:graphicFrame>
    </p:spTree>
    <p:extLst>
      <p:ext uri="{BB962C8B-B14F-4D97-AF65-F5344CB8AC3E}">
        <p14:creationId xmlns:p14="http://schemas.microsoft.com/office/powerpoint/2010/main" val="259142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F76BEB-3DF7-6C11-CC42-2404907F78B5}"/>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5DBD4B9-7F3E-D9FE-AA52-84C36EA8A65A}"/>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14C60001-5FFA-3667-B9FB-577D8C0D4246}"/>
              </a:ext>
            </a:extLst>
          </p:cNvPr>
          <p:cNvSpPr>
            <a:spLocks noGrp="1"/>
          </p:cNvSpPr>
          <p:nvPr>
            <p:ph type="sldNum" idx="10"/>
          </p:nvPr>
        </p:nvSpPr>
        <p:spPr/>
        <p:txBody>
          <a:bodyPr/>
          <a:lstStyle/>
          <a:p>
            <a:fld id="{00000000-1234-1234-1234-123412341234}" type="slidenum">
              <a:rPr lang="es-ES" smtClean="0"/>
              <a:pPr/>
              <a:t>8</a:t>
            </a:fld>
            <a:endParaRPr lang="es-ES" dirty="0"/>
          </a:p>
        </p:txBody>
      </p:sp>
      <p:graphicFrame>
        <p:nvGraphicFramePr>
          <p:cNvPr id="6" name="Tabla 5">
            <a:extLst>
              <a:ext uri="{FF2B5EF4-FFF2-40B4-BE49-F238E27FC236}">
                <a16:creationId xmlns:a16="http://schemas.microsoft.com/office/drawing/2014/main" id="{D92A91F0-3E8B-B989-BFD0-AE88A03B0037}"/>
              </a:ext>
            </a:extLst>
          </p:cNvPr>
          <p:cNvGraphicFramePr>
            <a:graphicFrameLocks noGrp="1"/>
          </p:cNvGraphicFramePr>
          <p:nvPr>
            <p:extLst>
              <p:ext uri="{D42A27DB-BD31-4B8C-83A1-F6EECF244321}">
                <p14:modId xmlns:p14="http://schemas.microsoft.com/office/powerpoint/2010/main" val="3372003094"/>
              </p:ext>
            </p:extLst>
          </p:nvPr>
        </p:nvGraphicFramePr>
        <p:xfrm>
          <a:off x="315740" y="641702"/>
          <a:ext cx="8648748" cy="3860095"/>
        </p:xfrm>
        <a:graphic>
          <a:graphicData uri="http://schemas.openxmlformats.org/drawingml/2006/table">
            <a:tbl>
              <a:tblPr/>
              <a:tblGrid>
                <a:gridCol w="4324374">
                  <a:extLst>
                    <a:ext uri="{9D8B030D-6E8A-4147-A177-3AD203B41FA5}">
                      <a16:colId xmlns:a16="http://schemas.microsoft.com/office/drawing/2014/main" val="2784293378"/>
                    </a:ext>
                  </a:extLst>
                </a:gridCol>
                <a:gridCol w="4324374">
                  <a:extLst>
                    <a:ext uri="{9D8B030D-6E8A-4147-A177-3AD203B41FA5}">
                      <a16:colId xmlns:a16="http://schemas.microsoft.com/office/drawing/2014/main" val="3506182360"/>
                    </a:ext>
                  </a:extLst>
                </a:gridCol>
              </a:tblGrid>
              <a:tr h="427022">
                <a:tc>
                  <a:txBody>
                    <a:bodyPr/>
                    <a:lstStyle/>
                    <a:p>
                      <a:r>
                        <a:rPr lang="es-ES" sz="1000" b="1">
                          <a:effectLst/>
                        </a:rPr>
                        <a:t>session_id([nombre]);</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Si no le proporcionamos ningún parámetro nos da el identificador de sesión; si le proporcionamos el parámetro nombre cambia el valor del identificador por el parámetro nombre.</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344747144"/>
                  </a:ext>
                </a:extLst>
              </a:tr>
              <a:tr h="427022">
                <a:tc>
                  <a:txBody>
                    <a:bodyPr/>
                    <a:lstStyle/>
                    <a:p>
                      <a:r>
                        <a:rPr lang="es-ES" sz="1000" b="1">
                          <a:effectLst/>
                        </a:rPr>
                        <a:t>session_name([nombre]);</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Si se invoca sin parámetro devuelve el nombre de la variable interna que tiene el id de sesiones; si se pasa parámetro cambia el nombre de la sesión.</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28435103"/>
                  </a:ext>
                </a:extLst>
              </a:tr>
              <a:tr h="427022">
                <a:tc>
                  <a:txBody>
                    <a:bodyPr/>
                    <a:lstStyle/>
                    <a:p>
                      <a:r>
                        <a:rPr lang="es-ES" sz="1000" b="1">
                          <a:effectLst/>
                        </a:rPr>
                        <a:t>session_get_cookie_params();</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Permite definir nuevos valores para los parámetros de configuración de las cookies.Para que el cambio sea permanente hay que invocar el cambio en todos los documentos.</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55267045"/>
                  </a:ext>
                </a:extLst>
              </a:tr>
              <a:tr h="347311">
                <a:tc>
                  <a:txBody>
                    <a:bodyPr/>
                    <a:lstStyle/>
                    <a:p>
                      <a:r>
                        <a:rPr lang="es-ES" sz="1000" b="1">
                          <a:effectLst/>
                        </a:rPr>
                        <a:t>session_cache_limiter([cache_limiter]);</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Si se le proporciona valor modifica el valor por defecto en cambio sino se muestra el caché que tiene por defecto.</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508695676"/>
                  </a:ext>
                </a:extLst>
              </a:tr>
              <a:tr h="347311">
                <a:tc>
                  <a:txBody>
                    <a:bodyPr/>
                    <a:lstStyle/>
                    <a:p>
                      <a:r>
                        <a:rPr lang="es-ES" sz="1000" b="1">
                          <a:effectLst/>
                        </a:rPr>
                        <a:t>session_encode();</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Devuelve una cadena con la información de una sesión, después de usar esta función la información de la sesión queda actualizada</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319346460"/>
                  </a:ext>
                </a:extLst>
              </a:tr>
              <a:tr h="347311">
                <a:tc>
                  <a:txBody>
                    <a:bodyPr/>
                    <a:lstStyle/>
                    <a:p>
                      <a:r>
                        <a:rPr lang="es-ES" sz="1000" b="1">
                          <a:effectLst/>
                        </a:rPr>
                        <a:t>session_decode(cadena);</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Descodifica la cadena que recibe como parámetro y que contiene la info de sesión, después de usar esta función se actualiza la info de sesión.</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35261577"/>
                  </a:ext>
                </a:extLst>
              </a:tr>
              <a:tr h="347311">
                <a:tc>
                  <a:txBody>
                    <a:bodyPr/>
                    <a:lstStyle/>
                    <a:p>
                      <a:r>
                        <a:rPr lang="es-ES" sz="1000" b="1">
                          <a:effectLst/>
                        </a:rPr>
                        <a:t>session_save_path([path]);</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Devuelve el camino al directorio donde se guardan los ficheros asociados a la sesión.El efecto solo dura en el script actual.</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550215680"/>
                  </a:ext>
                </a:extLst>
              </a:tr>
              <a:tr h="427022">
                <a:tc>
                  <a:txBody>
                    <a:bodyPr/>
                    <a:lstStyle/>
                    <a:p>
                      <a:r>
                        <a:rPr lang="es-ES" sz="1000" b="1">
                          <a:effectLst/>
                        </a:rPr>
                        <a:t>session_module_name([modulo]);</a:t>
                      </a:r>
                      <a:endParaRPr lang="es-E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a:txBody>
                    <a:bodyPr/>
                    <a:lstStyle/>
                    <a:p>
                      <a:r>
                        <a:rPr lang="es-ES" sz="1000">
                          <a:effectLst/>
                        </a:rPr>
                        <a:t>Devuelve el nombre del modulo que se usa para realizar la gestión de sesiones. Cuando se invoca un parámetro se usa como nuevo gestor de sesiones.</a:t>
                      </a: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352541852"/>
                  </a:ext>
                </a:extLst>
              </a:tr>
              <a:tr h="108179">
                <a:tc gridSpan="2">
                  <a:txBody>
                    <a:bodyPr/>
                    <a:lstStyle/>
                    <a:p>
                      <a:r>
                        <a:rPr lang="en-US" sz="1000" b="1">
                          <a:effectLst/>
                        </a:rPr>
                        <a:t>session_set_save_handler(open,close,read,write,destroy,gc);</a:t>
                      </a:r>
                      <a:endParaRPr lang="en-US" sz="100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hMerge="1">
                  <a:txBody>
                    <a:bodyPr/>
                    <a:lstStyle/>
                    <a:p>
                      <a:endParaRPr lang="es-ES"/>
                    </a:p>
                  </a:txBody>
                  <a:tcPr/>
                </a:tc>
                <a:extLst>
                  <a:ext uri="{0D108BD9-81ED-4DB2-BD59-A6C34878D82A}">
                    <a16:rowId xmlns:a16="http://schemas.microsoft.com/office/drawing/2014/main" val="3737126649"/>
                  </a:ext>
                </a:extLst>
              </a:tr>
              <a:tr h="347311">
                <a:tc gridSpan="2">
                  <a:txBody>
                    <a:bodyPr/>
                    <a:lstStyle/>
                    <a:p>
                      <a:r>
                        <a:rPr lang="es-ES" sz="1000" b="1" dirty="0">
                          <a:effectLst/>
                        </a:rPr>
                        <a:t>Permite definir su propio manejador para almacenar la información asociada con una </a:t>
                      </a:r>
                      <a:r>
                        <a:rPr lang="es-ES" sz="1000" b="1" dirty="0" err="1">
                          <a:effectLst/>
                        </a:rPr>
                        <a:t>sesión.De</a:t>
                      </a:r>
                      <a:r>
                        <a:rPr lang="es-ES" sz="1000" b="1" dirty="0">
                          <a:effectLst/>
                        </a:rPr>
                        <a:t> esta forma los datos pueden ser metidos en una BD en vez de en un fichero. Tenemos que pasarle como parámetro toda la información necesaria para crear y destruir sesiones.</a:t>
                      </a:r>
                      <a:endParaRPr lang="es-ES" sz="1000" dirty="0">
                        <a:effectLst/>
                      </a:endParaRPr>
                    </a:p>
                  </a:txBody>
                  <a:tcPr marL="34162" marR="23723" marT="14234" marB="14234" anchor="ctr">
                    <a:lnL>
                      <a:noFill/>
                    </a:lnL>
                    <a:lnR>
                      <a:noFill/>
                    </a:lnR>
                    <a:lnT w="6350" cap="flat" cmpd="sng" algn="ctr">
                      <a:solidFill>
                        <a:srgbClr val="EDEDED"/>
                      </a:solidFill>
                      <a:prstDash val="solid"/>
                      <a:round/>
                      <a:headEnd type="none" w="med" len="med"/>
                      <a:tailEnd type="none" w="med" len="med"/>
                    </a:lnT>
                    <a:lnB w="6350" cap="flat" cmpd="sng" algn="ctr">
                      <a:solidFill>
                        <a:srgbClr val="EDEDED"/>
                      </a:solidFill>
                      <a:prstDash val="solid"/>
                      <a:round/>
                      <a:headEnd type="none" w="med" len="med"/>
                      <a:tailEnd type="none" w="med" len="med"/>
                    </a:lnB>
                    <a:solidFill>
                      <a:srgbClr val="FFFFFF"/>
                    </a:solidFill>
                  </a:tcPr>
                </a:tc>
                <a:tc hMerge="1">
                  <a:txBody>
                    <a:bodyPr/>
                    <a:lstStyle/>
                    <a:p>
                      <a:endParaRPr lang="es-ES"/>
                    </a:p>
                  </a:txBody>
                  <a:tcPr/>
                </a:tc>
                <a:extLst>
                  <a:ext uri="{0D108BD9-81ED-4DB2-BD59-A6C34878D82A}">
                    <a16:rowId xmlns:a16="http://schemas.microsoft.com/office/drawing/2014/main" val="382453690"/>
                  </a:ext>
                </a:extLst>
              </a:tr>
            </a:tbl>
          </a:graphicData>
        </a:graphic>
      </p:graphicFrame>
    </p:spTree>
    <p:extLst>
      <p:ext uri="{BB962C8B-B14F-4D97-AF65-F5344CB8AC3E}">
        <p14:creationId xmlns:p14="http://schemas.microsoft.com/office/powerpoint/2010/main" val="257571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49885CCE-A2DB-40E2-AE64-528DF70CA48E}"/>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6" name="Marcador de texto 5">
            <a:extLst>
              <a:ext uri="{FF2B5EF4-FFF2-40B4-BE49-F238E27FC236}">
                <a16:creationId xmlns:a16="http://schemas.microsoft.com/office/drawing/2014/main" id="{7B385F70-82D2-079A-3378-DE30CB48ED8D}"/>
              </a:ext>
            </a:extLst>
          </p:cNvPr>
          <p:cNvSpPr>
            <a:spLocks noGrp="1"/>
          </p:cNvSpPr>
          <p:nvPr>
            <p:ph type="body" idx="1"/>
          </p:nvPr>
        </p:nvSpPr>
        <p:spPr>
          <a:xfrm>
            <a:off x="323528" y="795600"/>
            <a:ext cx="8496944" cy="3552300"/>
          </a:xfrm>
        </p:spPr>
        <p:txBody>
          <a:bodyPr numCol="2"/>
          <a:lstStyle/>
          <a:p>
            <a:pPr marL="114300" indent="0">
              <a:buNone/>
            </a:pPr>
            <a:r>
              <a:rPr lang="es-ES" sz="1400" dirty="0">
                <a:latin typeface="+mj-lt"/>
              </a:rPr>
              <a:t>// Para utilizar variables de sesión, cada página debe abrir la sesión:</a:t>
            </a:r>
          </a:p>
          <a:p>
            <a:pPr marL="114300" indent="0">
              <a:buNone/>
            </a:pPr>
            <a:endParaRPr lang="es-ES" sz="1400" dirty="0">
              <a:latin typeface="+mj-lt"/>
            </a:endParaRPr>
          </a:p>
          <a:p>
            <a:pPr marL="114300" indent="0">
              <a:buNone/>
            </a:pPr>
            <a:r>
              <a:rPr lang="es-ES" sz="1400" dirty="0" err="1">
                <a:latin typeface="+mj-lt"/>
              </a:rPr>
              <a:t>ini_set</a:t>
            </a:r>
            <a:r>
              <a:rPr lang="es-ES" sz="1400" dirty="0">
                <a:latin typeface="+mj-lt"/>
              </a:rPr>
              <a:t>("</a:t>
            </a:r>
            <a:r>
              <a:rPr lang="es-ES" sz="1400" dirty="0" err="1">
                <a:latin typeface="+mj-lt"/>
              </a:rPr>
              <a:t>session.save_handler</a:t>
            </a:r>
            <a:r>
              <a:rPr lang="es-ES" sz="1400" dirty="0">
                <a:latin typeface="+mj-lt"/>
              </a:rPr>
              <a:t>", "files"); // Sólo si </a:t>
            </a:r>
            <a:r>
              <a:rPr lang="es-ES" sz="1400" dirty="0" err="1">
                <a:latin typeface="+mj-lt"/>
              </a:rPr>
              <a:t>session.save_handler</a:t>
            </a:r>
            <a:r>
              <a:rPr lang="es-ES" sz="1400" dirty="0">
                <a:latin typeface="+mj-lt"/>
              </a:rPr>
              <a:t> = </a:t>
            </a:r>
            <a:r>
              <a:rPr lang="es-ES" sz="1400" dirty="0" err="1">
                <a:latin typeface="+mj-lt"/>
              </a:rPr>
              <a:t>user</a:t>
            </a:r>
            <a:r>
              <a:rPr lang="es-ES" sz="1400" dirty="0">
                <a:latin typeface="+mj-lt"/>
              </a:rPr>
              <a:t> en php.ini</a:t>
            </a:r>
          </a:p>
          <a:p>
            <a:pPr marL="114300" indent="0">
              <a:buNone/>
            </a:pPr>
            <a:r>
              <a:rPr lang="es-ES" sz="1400" dirty="0" err="1">
                <a:latin typeface="+mj-lt"/>
              </a:rPr>
              <a:t>session_start</a:t>
            </a:r>
            <a:r>
              <a:rPr lang="es-ES" sz="1400" dirty="0">
                <a:latin typeface="+mj-lt"/>
              </a:rPr>
              <a:t>();</a:t>
            </a:r>
          </a:p>
          <a:p>
            <a:pPr marL="114300" indent="0">
              <a:buNone/>
            </a:pPr>
            <a:endParaRPr lang="es-ES" sz="1400" dirty="0">
              <a:latin typeface="+mj-lt"/>
            </a:endParaRPr>
          </a:p>
          <a:p>
            <a:pPr marL="114300" indent="0">
              <a:buNone/>
            </a:pPr>
            <a:r>
              <a:rPr lang="es-ES" sz="1400" dirty="0">
                <a:latin typeface="+mj-lt"/>
              </a:rPr>
              <a:t>// Una vez abierta la sesión, se pueden almacenar valores en la matriz $_SESSION:</a:t>
            </a:r>
          </a:p>
          <a:p>
            <a:pPr marL="114300" indent="0">
              <a:buNone/>
            </a:pPr>
            <a:endParaRPr lang="es-ES" sz="1400" dirty="0">
              <a:latin typeface="+mj-lt"/>
            </a:endParaRPr>
          </a:p>
          <a:p>
            <a:pPr marL="114300" indent="0">
              <a:buNone/>
            </a:pPr>
            <a:r>
              <a:rPr lang="es-ES" sz="1400" dirty="0">
                <a:latin typeface="+mj-lt"/>
              </a:rPr>
              <a:t>$_SESSION["dato"] = $dato;</a:t>
            </a:r>
          </a:p>
          <a:p>
            <a:pPr marL="114300" indent="0">
              <a:buNone/>
            </a:pPr>
            <a:endParaRPr lang="es-ES" sz="1400" dirty="0">
              <a:latin typeface="+mj-lt"/>
            </a:endParaRPr>
          </a:p>
          <a:p>
            <a:pPr marL="114300" indent="0">
              <a:buNone/>
            </a:pPr>
            <a:r>
              <a:rPr lang="es-ES" sz="1400" dirty="0">
                <a:latin typeface="+mj-lt"/>
              </a:rPr>
              <a:t>// Los valores almacenados se pueden recuperar en cualquier página</a:t>
            </a:r>
          </a:p>
          <a:p>
            <a:pPr marL="114300" indent="0">
              <a:buNone/>
            </a:pPr>
            <a:r>
              <a:rPr lang="es-ES" sz="1400" dirty="0">
                <a:latin typeface="+mj-lt"/>
              </a:rPr>
              <a:t>// en la que se haya abierto sesión desde el mismo navegador:</a:t>
            </a:r>
          </a:p>
          <a:p>
            <a:pPr marL="114300" indent="0">
              <a:buNone/>
            </a:pPr>
            <a:endParaRPr lang="es-ES" sz="1400" dirty="0">
              <a:latin typeface="+mj-lt"/>
            </a:endParaRPr>
          </a:p>
          <a:p>
            <a:pPr marL="114300" indent="0">
              <a:buNone/>
            </a:pPr>
            <a:r>
              <a:rPr lang="es-ES" sz="1400" dirty="0">
                <a:latin typeface="+mj-lt"/>
              </a:rPr>
              <a:t>$dato = $_SESSION["dato"];</a:t>
            </a:r>
          </a:p>
          <a:p>
            <a:pPr marL="114300" indent="0">
              <a:buNone/>
            </a:pPr>
            <a:endParaRPr lang="es-ES" sz="1400" dirty="0">
              <a:latin typeface="+mj-lt"/>
            </a:endParaRPr>
          </a:p>
          <a:p>
            <a:pPr marL="114300" indent="0">
              <a:buNone/>
            </a:pPr>
            <a:r>
              <a:rPr lang="es-ES" sz="1400" dirty="0">
                <a:latin typeface="+mj-lt"/>
              </a:rPr>
              <a:t>// Las sesiones se pierden si el usuario cierra el navegador o si se</a:t>
            </a:r>
          </a:p>
          <a:p>
            <a:pPr marL="114300" indent="0">
              <a:buNone/>
            </a:pPr>
            <a:r>
              <a:rPr lang="es-ES" sz="1400" dirty="0">
                <a:latin typeface="+mj-lt"/>
              </a:rPr>
              <a:t>// destruye la sesión desde el servidor:</a:t>
            </a:r>
          </a:p>
          <a:p>
            <a:pPr marL="114300" indent="0">
              <a:buNone/>
            </a:pPr>
            <a:endParaRPr lang="es-ES" sz="1400" dirty="0">
              <a:latin typeface="+mj-lt"/>
            </a:endParaRPr>
          </a:p>
          <a:p>
            <a:pPr marL="114300" indent="0">
              <a:buNone/>
            </a:pPr>
            <a:r>
              <a:rPr lang="es-ES" sz="1400" dirty="0" err="1">
                <a:latin typeface="+mj-lt"/>
              </a:rPr>
              <a:t>session_destroy</a:t>
            </a:r>
            <a:r>
              <a:rPr lang="es-ES" sz="1400" dirty="0">
                <a:latin typeface="+mj-lt"/>
              </a:rPr>
              <a:t>();</a:t>
            </a:r>
          </a:p>
        </p:txBody>
      </p:sp>
    </p:spTree>
    <p:extLst>
      <p:ext uri="{BB962C8B-B14F-4D97-AF65-F5344CB8AC3E}">
        <p14:creationId xmlns:p14="http://schemas.microsoft.com/office/powerpoint/2010/main" val="3360507437"/>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2952</TotalTime>
  <Words>3784</Words>
  <Application>Microsoft Office PowerPoint</Application>
  <PresentationFormat>Presentación en pantalla (16:9)</PresentationFormat>
  <Paragraphs>442</Paragraphs>
  <Slides>30</Slides>
  <Notes>7</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Antonio template</vt:lpstr>
      <vt:lpstr>SESIONES Y COOKIES: RESUMEN</vt:lpstr>
      <vt:lpstr>Licencia</vt:lpstr>
      <vt:lpstr>Presentación de PowerPoint</vt:lpstr>
      <vt:lpstr>Presentación de PowerPoint</vt:lpstr>
      <vt:lpstr>Presentación de PowerPoint</vt:lpstr>
      <vt:lpstr>Presentación de PowerPoint</vt:lpstr>
      <vt:lpstr>Funciones de gestión de sesiones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Sesiones vs cookies cual usar</vt:lpstr>
      <vt:lpstr>Presentación de PowerPoint</vt:lpstr>
      <vt:lpstr>Presentación de PowerPoint</vt:lpstr>
      <vt:lpstr>Presentación de PowerPoint</vt:lpstr>
      <vt:lpstr>Presentación de PowerPoint</vt:lpstr>
      <vt:lpstr>Presentación de PowerPoint</vt:lpstr>
      <vt:lpstr>Ejemplo de un sencillo login con página protegida</vt:lpstr>
      <vt:lpstr>Presentación de PowerPoint</vt:lpstr>
      <vt:lpstr>Presentación de PowerPoint</vt:lpstr>
      <vt:lpstr>Presentación de PowerPoint</vt:lpstr>
      <vt:lpstr>Presentación de PowerPoint</vt:lpstr>
      <vt:lpstr>Presentación de PowerPoint</vt:lpstr>
      <vt:lpstr>Presentación de PowerPoint</vt:lpstr>
      <vt:lpstr>1. Profesorado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Fernandez</cp:lastModifiedBy>
  <cp:revision>42</cp:revision>
  <dcterms:modified xsi:type="dcterms:W3CDTF">2023-10-24T15:14:45Z</dcterms:modified>
</cp:coreProperties>
</file>