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44"/>
  </p:notesMasterIdLst>
  <p:sldIdLst>
    <p:sldId id="475" r:id="rId5"/>
    <p:sldId id="476" r:id="rId6"/>
    <p:sldId id="521" r:id="rId7"/>
    <p:sldId id="522" r:id="rId8"/>
    <p:sldId id="523" r:id="rId9"/>
    <p:sldId id="526" r:id="rId10"/>
    <p:sldId id="527" r:id="rId11"/>
    <p:sldId id="530" r:id="rId12"/>
    <p:sldId id="528" r:id="rId13"/>
    <p:sldId id="529" r:id="rId14"/>
    <p:sldId id="610" r:id="rId15"/>
    <p:sldId id="524" r:id="rId16"/>
    <p:sldId id="525" r:id="rId17"/>
    <p:sldId id="531" r:id="rId18"/>
    <p:sldId id="532" r:id="rId19"/>
    <p:sldId id="533" r:id="rId20"/>
    <p:sldId id="535" r:id="rId21"/>
    <p:sldId id="534" r:id="rId22"/>
    <p:sldId id="536" r:id="rId23"/>
    <p:sldId id="537" r:id="rId24"/>
    <p:sldId id="539" r:id="rId25"/>
    <p:sldId id="540" r:id="rId26"/>
    <p:sldId id="541" r:id="rId27"/>
    <p:sldId id="542" r:id="rId28"/>
    <p:sldId id="543" r:id="rId29"/>
    <p:sldId id="544" r:id="rId30"/>
    <p:sldId id="545" r:id="rId31"/>
    <p:sldId id="546" r:id="rId32"/>
    <p:sldId id="547" r:id="rId33"/>
    <p:sldId id="551" r:id="rId34"/>
    <p:sldId id="612" r:id="rId35"/>
    <p:sldId id="613" r:id="rId36"/>
    <p:sldId id="614" r:id="rId37"/>
    <p:sldId id="549" r:id="rId38"/>
    <p:sldId id="615" r:id="rId39"/>
    <p:sldId id="548" r:id="rId40"/>
    <p:sldId id="616" r:id="rId41"/>
    <p:sldId id="538" r:id="rId42"/>
    <p:sldId id="617" r:id="rId43"/>
  </p:sldIdLst>
  <p:sldSz cx="9144000" cy="5143500" type="screen16x9"/>
  <p:notesSz cx="6858000" cy="9144000"/>
  <p:embeddedFontLst>
    <p:embeddedFont>
      <p:font typeface="Lato" panose="020F0502020204030203" pitchFamily="34" charset="0"/>
      <p:regular r:id="rId45"/>
      <p:bold r:id="rId46"/>
      <p:italic r:id="rId47"/>
      <p:boldItalic r:id="rId48"/>
    </p:embeddedFont>
    <p:embeddedFont>
      <p:font typeface="Raleway" pitchFamily="2"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D82D50-2C4A-F8EE-55EC-D5200B749483}" v="4" dt="2024-11-06T07:26:53.461"/>
  </p1510:revLst>
</p1510:revInfo>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748" y="4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1.fntdata"/><Relationship Id="rId53" Type="http://schemas.openxmlformats.org/officeDocument/2006/relationships/presProps" Target="pres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4.fntdata"/><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7.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2.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5.fntdata"/><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notesMaster" Target="notesMasters/notesMaster1.xml"/><Relationship Id="rId5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8" name="7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822960" y="214953"/>
            <a:ext cx="7543800" cy="1088068"/>
          </a:xfrm>
          <a:prstGeom prst="rect">
            <a:avLst/>
          </a:prstGeom>
          <a:noFill/>
          <a:ln>
            <a:noFill/>
          </a:ln>
        </p:spPr>
        <p:txBody>
          <a:bodyPr spcFirstLastPara="1" wrap="square" lIns="68569" tIns="34275" rIns="68569" bIns="34275" anchor="b" anchorCtr="0">
            <a:noAutofit/>
          </a:bodyPr>
          <a:lstStyle>
            <a:lvl1pPr marR="0" lvl="0" algn="l">
              <a:lnSpc>
                <a:spcPct val="85000"/>
              </a:lnSpc>
              <a:spcBef>
                <a:spcPts val="0"/>
              </a:spcBef>
              <a:spcAft>
                <a:spcPts val="0"/>
              </a:spcAft>
              <a:buClr>
                <a:srgbClr val="3F3F3F"/>
              </a:buClr>
              <a:buSzPts val="4800"/>
              <a:buFont typeface="Calibri"/>
              <a:buNone/>
              <a:defRPr sz="3600" b="0" i="0" u="none" strike="noStrike" cap="none">
                <a:solidFill>
                  <a:srgbClr val="3F3F3F"/>
                </a:solidFill>
                <a:latin typeface="Calibri"/>
                <a:ea typeface="Calibri"/>
                <a:cs typeface="Calibri"/>
                <a:sym typeface="Calibri"/>
              </a:defRPr>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29" name="Google Shape;29;p3"/>
          <p:cNvSpPr txBox="1">
            <a:spLocks noGrp="1"/>
          </p:cNvSpPr>
          <p:nvPr>
            <p:ph type="body" idx="1"/>
          </p:nvPr>
        </p:nvSpPr>
        <p:spPr>
          <a:xfrm>
            <a:off x="822960" y="1384301"/>
            <a:ext cx="7543800" cy="3017520"/>
          </a:xfrm>
          <a:prstGeom prst="rect">
            <a:avLst/>
          </a:prstGeom>
          <a:noFill/>
          <a:ln>
            <a:noFill/>
          </a:ln>
        </p:spPr>
        <p:txBody>
          <a:bodyPr spcFirstLastPara="1" wrap="square" lIns="0" tIns="34275" rIns="0" bIns="34275" anchor="t" anchorCtr="0">
            <a:noAutofit/>
          </a:bodyPr>
          <a:lstStyle>
            <a:lvl1pPr marL="342900" marR="0" lvl="0" indent="-266700" algn="l">
              <a:lnSpc>
                <a:spcPct val="90000"/>
              </a:lnSpc>
              <a:spcBef>
                <a:spcPts val="900"/>
              </a:spcBef>
              <a:spcAft>
                <a:spcPts val="0"/>
              </a:spcAft>
              <a:buClr>
                <a:schemeClr val="accent1"/>
              </a:buClr>
              <a:buSzPts val="2000"/>
              <a:buFont typeface="Calibri"/>
              <a:buChar char=" "/>
              <a:defRPr sz="1500" b="0" i="0" u="none" strike="noStrike" cap="none">
                <a:solidFill>
                  <a:srgbClr val="3F3F3F"/>
                </a:solidFill>
                <a:latin typeface="Calibri"/>
                <a:ea typeface="Calibri"/>
                <a:cs typeface="Calibri"/>
                <a:sym typeface="Calibri"/>
              </a:defRPr>
            </a:lvl1pPr>
            <a:lvl2pPr marL="685800" marR="0" lvl="1" indent="-257175" algn="l">
              <a:lnSpc>
                <a:spcPct val="90000"/>
              </a:lnSpc>
              <a:spcBef>
                <a:spcPts val="15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2pPr>
            <a:lvl3pPr marL="1028700" marR="0" lvl="2"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3pPr>
            <a:lvl4pPr marL="1371600" marR="0" lvl="3"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4pPr>
            <a:lvl5pPr marL="1714500" marR="0" lvl="4"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5pPr>
            <a:lvl6pPr marL="2057400" marR="0" lvl="5"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6pPr>
            <a:lvl7pPr marL="2400300" marR="0" lvl="6"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7pPr>
            <a:lvl8pPr marL="2743200" marR="0" lvl="7"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8pPr>
            <a:lvl9pPr marL="3086100" marR="0" lvl="8" indent="-238125" algn="l">
              <a:lnSpc>
                <a:spcPct val="90000"/>
              </a:lnSpc>
              <a:spcBef>
                <a:spcPts val="300"/>
              </a:spcBef>
              <a:spcAft>
                <a:spcPts val="30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3">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5" name="4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9" name="6 Marcador de número de diapositiva"/>
          <p:cNvSpPr txBox="1">
            <a:spLocks/>
          </p:cNvSpPr>
          <p:nvPr userDrawn="1"/>
        </p:nvSpPr>
        <p:spPr>
          <a:xfrm>
            <a:off x="8215338" y="4830000"/>
            <a:ext cx="548700" cy="313500"/>
          </a:xfrm>
          <a:prstGeom prst="rect">
            <a:avLst/>
          </a:prstGeom>
        </p:spPr>
        <p:txBody>
          <a:bodyPr/>
          <a:lstStyle>
            <a:lvl1pPr>
              <a:defRPr>
                <a:solidFill>
                  <a:schemeClr val="bg2">
                    <a:lumMod val="50000"/>
                  </a:schemeClr>
                </a:solidFill>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ES" sz="1400" b="0" i="0" u="none" strike="noStrike" kern="0" cap="none" spc="0" normalizeH="0" baseline="0" noProof="0" smtClean="0">
                <a:ln>
                  <a:noFill/>
                </a:ln>
                <a:solidFill>
                  <a:schemeClr val="bg2">
                    <a:lumMod val="50000"/>
                  </a:schemeClr>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lang="es-ES" sz="1400" b="0" i="0" u="none" strike="noStrike" kern="0" cap="none" spc="0" normalizeH="0" baseline="0" noProof="0" dirty="0">
              <a:ln>
                <a:noFill/>
              </a:ln>
              <a:solidFill>
                <a:schemeClr val="bg2">
                  <a:lumMod val="50000"/>
                </a:schemeClr>
              </a:solidFill>
              <a:effectLst/>
              <a:uLnTx/>
              <a:uFillTx/>
              <a:latin typeface="Arial"/>
              <a:ea typeface="Arial"/>
              <a:cs typeface="Arial"/>
              <a:sym typeface="Arial"/>
            </a:endParaRPr>
          </a:p>
        </p:txBody>
      </p:sp>
      <p:pic>
        <p:nvPicPr>
          <p:cNvPr id="2" name="Picture 2" descr="Fundación San Pablo Andalucía CEU">
            <a:extLst>
              <a:ext uri="{FF2B5EF4-FFF2-40B4-BE49-F238E27FC236}">
                <a16:creationId xmlns:a16="http://schemas.microsoft.com/office/drawing/2014/main" id="{1F7B3C13-9D83-98BA-6998-C3430F09EE60}"/>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14502" y="-14288"/>
            <a:ext cx="1729498" cy="844824"/>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8" r:id="rId1"/>
    <p:sldLayoutId id="2147483659"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php.net/manual/en/function.header.ph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creativecommons.org/licenses/by-nc-nd/4.0/"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php.net/manual/en/session.configuration.php#ini.session.serialize-handler"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svg"/></Relationships>
</file>

<file path=ppt/slides/_rels/slide3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php.net/manual/en/function.session-save-path.php" TargetMode="External"/><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285720" y="2762725"/>
            <a:ext cx="6643734" cy="1159800"/>
          </a:xfrm>
          <a:prstGeom prst="rect">
            <a:avLst/>
          </a:prstGeom>
        </p:spPr>
        <p:txBody>
          <a:bodyPr spcFirstLastPara="1" wrap="square" lIns="91425" tIns="91425" rIns="91425" bIns="91425" anchor="t" anchorCtr="0">
            <a:noAutofit/>
          </a:bodyPr>
          <a:lstStyle/>
          <a:p>
            <a:pPr lvl="0"/>
            <a:r>
              <a:rPr lang="es-ES" sz="4000" dirty="0"/>
              <a:t>SESIONES</a:t>
            </a:r>
            <a:endParaRPr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6038F29B-EB97-2A44-94A3-1F1ADCCBE1B5}"/>
              </a:ext>
            </a:extLst>
          </p:cNvPr>
          <p:cNvSpPr>
            <a:spLocks noGrp="1"/>
          </p:cNvSpPr>
          <p:nvPr>
            <p:ph type="body" idx="1"/>
          </p:nvPr>
        </p:nvSpPr>
        <p:spPr>
          <a:xfrm>
            <a:off x="539552" y="1563638"/>
            <a:ext cx="8208912" cy="3017520"/>
          </a:xfrm>
        </p:spPr>
        <p:txBody>
          <a:bodyPr/>
          <a:lstStyle/>
          <a:p>
            <a:r>
              <a:rPr lang="es-ES" b="1" dirty="0"/>
              <a:t>Redirecciones: </a:t>
            </a:r>
            <a:r>
              <a:rPr lang="es-ES" b="1" dirty="0" err="1"/>
              <a:t>header</a:t>
            </a:r>
            <a:r>
              <a:rPr lang="es-ES" b="1" dirty="0"/>
              <a:t>("</a:t>
            </a:r>
            <a:r>
              <a:rPr lang="es-ES" b="1" dirty="0" err="1"/>
              <a:t>Location</a:t>
            </a:r>
            <a:r>
              <a:rPr lang="es-ES" b="1" dirty="0"/>
              <a:t>:...")</a:t>
            </a:r>
          </a:p>
          <a:p>
            <a:r>
              <a:rPr lang="es-ES" dirty="0"/>
              <a:t>La función </a:t>
            </a:r>
            <a:r>
              <a:rPr lang="es-ES" dirty="0" err="1">
                <a:hlinkClick r:id="rId2"/>
              </a:rPr>
              <a:t>header</a:t>
            </a:r>
            <a:r>
              <a:rPr lang="es-ES" dirty="0">
                <a:hlinkClick r:id="rId2"/>
              </a:rPr>
              <a:t>()</a:t>
            </a:r>
            <a:r>
              <a:rPr lang="es-ES" dirty="0"/>
              <a:t> se puede utilizar para redirigir automáticamente a otra página, enviando como argumento la cadena </a:t>
            </a:r>
            <a:r>
              <a:rPr lang="es-ES" b="1" dirty="0" err="1"/>
              <a:t>Location</a:t>
            </a:r>
            <a:r>
              <a:rPr lang="es-ES" b="1" dirty="0"/>
              <a:t>:</a:t>
            </a:r>
            <a:r>
              <a:rPr lang="es-ES" dirty="0"/>
              <a:t> seguida de la dirección absoluta o relativa de la página a la que queremos redirigir.</a:t>
            </a:r>
          </a:p>
          <a:p>
            <a:endParaRPr lang="es-ES" dirty="0"/>
          </a:p>
          <a:p>
            <a:r>
              <a:rPr lang="es-ES" dirty="0"/>
              <a:t>&lt;?</a:t>
            </a:r>
            <a:r>
              <a:rPr lang="es-ES" dirty="0" err="1"/>
              <a:t>php</a:t>
            </a:r>
            <a:endParaRPr lang="es-ES" dirty="0"/>
          </a:p>
          <a:p>
            <a:r>
              <a:rPr lang="es-ES" dirty="0" err="1"/>
              <a:t>header</a:t>
            </a:r>
            <a:r>
              <a:rPr lang="es-ES" dirty="0"/>
              <a:t>("</a:t>
            </a:r>
            <a:r>
              <a:rPr lang="es-ES" dirty="0" err="1"/>
              <a:t>Location:http</a:t>
            </a:r>
            <a:r>
              <a:rPr lang="es-ES" dirty="0"/>
              <a:t>://www.example.com/");</a:t>
            </a:r>
          </a:p>
          <a:p>
            <a:r>
              <a:rPr lang="es-ES" dirty="0"/>
              <a:t>?&gt;</a:t>
            </a:r>
          </a:p>
        </p:txBody>
      </p:sp>
      <p:sp>
        <p:nvSpPr>
          <p:cNvPr id="5" name="Título 4">
            <a:extLst>
              <a:ext uri="{FF2B5EF4-FFF2-40B4-BE49-F238E27FC236}">
                <a16:creationId xmlns:a16="http://schemas.microsoft.com/office/drawing/2014/main" id="{69619E0D-5355-9FB0-822A-C1D55E656570}"/>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621304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70DAEA40-FE53-DE2D-7EAC-25F9D6D6FA35}"/>
              </a:ext>
            </a:extLst>
          </p:cNvPr>
          <p:cNvSpPr>
            <a:spLocks noGrp="1"/>
          </p:cNvSpPr>
          <p:nvPr>
            <p:ph type="body" idx="1"/>
          </p:nvPr>
        </p:nvSpPr>
        <p:spPr>
          <a:xfrm>
            <a:off x="822960" y="1384301"/>
            <a:ext cx="7853496" cy="3017520"/>
          </a:xfrm>
        </p:spPr>
        <p:txBody>
          <a:bodyPr/>
          <a:lstStyle/>
          <a:p>
            <a:r>
              <a:rPr lang="es-ES" dirty="0"/>
              <a:t>Si además de redirigir a una página, se quieren enviar controles a dicha página, se pueden añadir a la cadena separando los controles con el carácter &amp;.</a:t>
            </a:r>
          </a:p>
          <a:p>
            <a:r>
              <a:rPr lang="es-ES" b="1" dirty="0"/>
              <a:t>Nota</a:t>
            </a:r>
            <a:r>
              <a:rPr lang="es-ES" dirty="0"/>
              <a:t>: En este caso no se debe utilizar la entidad de carácter </a:t>
            </a:r>
            <a:r>
              <a:rPr lang="es-ES" b="1" dirty="0"/>
              <a:t>&amp;</a:t>
            </a:r>
            <a:r>
              <a:rPr lang="es-ES" b="1" dirty="0" err="1"/>
              <a:t>amp</a:t>
            </a:r>
            <a:r>
              <a:rPr lang="es-ES" b="1" dirty="0"/>
              <a:t>;</a:t>
            </a:r>
          </a:p>
          <a:p>
            <a:endParaRPr lang="es-ES" b="1" dirty="0"/>
          </a:p>
          <a:p>
            <a:r>
              <a:rPr lang="es-ES" dirty="0"/>
              <a:t>&lt;?</a:t>
            </a:r>
            <a:r>
              <a:rPr lang="es-ES" dirty="0" err="1"/>
              <a:t>php</a:t>
            </a:r>
            <a:endParaRPr lang="es-ES" dirty="0"/>
          </a:p>
          <a:p>
            <a:r>
              <a:rPr lang="es-ES" dirty="0" err="1"/>
              <a:t>header</a:t>
            </a:r>
            <a:r>
              <a:rPr lang="es-ES" dirty="0"/>
              <a:t>("</a:t>
            </a:r>
            <a:r>
              <a:rPr lang="es-ES" dirty="0" err="1"/>
              <a:t>Location:http</a:t>
            </a:r>
            <a:r>
              <a:rPr lang="es-ES" dirty="0"/>
              <a:t>://www.example.com?nombre=Pepito&amp;edad=25");</a:t>
            </a:r>
          </a:p>
          <a:p>
            <a:r>
              <a:rPr lang="es-ES" dirty="0"/>
              <a:t>?&gt;</a:t>
            </a:r>
          </a:p>
        </p:txBody>
      </p:sp>
    </p:spTree>
    <p:extLst>
      <p:ext uri="{BB962C8B-B14F-4D97-AF65-F5344CB8AC3E}">
        <p14:creationId xmlns:p14="http://schemas.microsoft.com/office/powerpoint/2010/main" val="3023305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13353524-6B05-AB28-0A42-E227EC79EE4B}"/>
              </a:ext>
            </a:extLst>
          </p:cNvPr>
          <p:cNvSpPr txBox="1"/>
          <p:nvPr/>
        </p:nvSpPr>
        <p:spPr>
          <a:xfrm>
            <a:off x="467544" y="283767"/>
            <a:ext cx="7560840" cy="4016484"/>
          </a:xfrm>
          <a:prstGeom prst="rect">
            <a:avLst/>
          </a:prstGeom>
          <a:noFill/>
        </p:spPr>
        <p:txBody>
          <a:bodyPr wrap="square">
            <a:spAutoFit/>
          </a:bodyPr>
          <a:lstStyle/>
          <a:p>
            <a:r>
              <a:rPr lang="es-ES" sz="1500" dirty="0">
                <a:solidFill>
                  <a:srgbClr val="3F3F3F"/>
                </a:solidFill>
                <a:latin typeface="Calibri"/>
                <a:ea typeface="Calibri"/>
                <a:cs typeface="Calibri"/>
                <a:sym typeface="Calibri"/>
              </a:rPr>
              <a:t>Si el valor a enviar contiene espacios, se pueden escribir caracteres + o espacios para separar las palabras:</a:t>
            </a:r>
          </a:p>
          <a:p>
            <a:endParaRPr lang="es-ES" sz="1500" dirty="0">
              <a:solidFill>
                <a:srgbClr val="3F3F3F"/>
              </a:solidFill>
              <a:latin typeface="Calibri"/>
              <a:ea typeface="Calibri"/>
              <a:cs typeface="Calibri"/>
              <a:sym typeface="Calibri"/>
            </a:endParaRPr>
          </a:p>
          <a:p>
            <a:r>
              <a:rPr lang="es-ES" sz="1500" dirty="0">
                <a:solidFill>
                  <a:srgbClr val="3F3F3F"/>
                </a:solidFill>
                <a:latin typeface="Calibri"/>
                <a:ea typeface="Calibri"/>
                <a:cs typeface="Calibri"/>
                <a:sym typeface="Calibri"/>
              </a:rPr>
              <a:t>&lt;?</a:t>
            </a:r>
            <a:r>
              <a:rPr lang="es-ES" sz="1500" dirty="0" err="1">
                <a:solidFill>
                  <a:srgbClr val="3F3F3F"/>
                </a:solidFill>
                <a:latin typeface="Calibri"/>
                <a:ea typeface="Calibri"/>
                <a:cs typeface="Calibri"/>
                <a:sym typeface="Calibri"/>
              </a:rPr>
              <a:t>php</a:t>
            </a:r>
            <a:endParaRPr lang="es-ES" sz="1500" dirty="0">
              <a:solidFill>
                <a:srgbClr val="3F3F3F"/>
              </a:solidFill>
              <a:latin typeface="Calibri"/>
              <a:ea typeface="Calibri"/>
              <a:cs typeface="Calibri"/>
              <a:sym typeface="Calibri"/>
            </a:endParaRPr>
          </a:p>
          <a:p>
            <a:r>
              <a:rPr lang="es-ES" sz="1500" dirty="0" err="1">
                <a:solidFill>
                  <a:srgbClr val="3F3F3F"/>
                </a:solidFill>
                <a:latin typeface="Calibri"/>
                <a:ea typeface="Calibri"/>
                <a:cs typeface="Calibri"/>
                <a:sym typeface="Calibri"/>
              </a:rPr>
              <a:t>header</a:t>
            </a:r>
            <a:r>
              <a:rPr lang="es-ES" sz="1500" dirty="0">
                <a:solidFill>
                  <a:srgbClr val="3F3F3F"/>
                </a:solidFill>
                <a:latin typeface="Calibri"/>
                <a:ea typeface="Calibri"/>
                <a:cs typeface="Calibri"/>
                <a:sym typeface="Calibri"/>
              </a:rPr>
              <a:t>("</a:t>
            </a:r>
            <a:r>
              <a:rPr lang="es-ES" sz="1500" dirty="0" err="1">
                <a:solidFill>
                  <a:srgbClr val="3F3F3F"/>
                </a:solidFill>
                <a:latin typeface="Calibri"/>
                <a:ea typeface="Calibri"/>
                <a:cs typeface="Calibri"/>
                <a:sym typeface="Calibri"/>
              </a:rPr>
              <a:t>Location:http</a:t>
            </a:r>
            <a:r>
              <a:rPr lang="es-ES" sz="1500" dirty="0">
                <a:solidFill>
                  <a:srgbClr val="3F3F3F"/>
                </a:solidFill>
                <a:latin typeface="Calibri"/>
                <a:ea typeface="Calibri"/>
                <a:cs typeface="Calibri"/>
                <a:sym typeface="Calibri"/>
              </a:rPr>
              <a:t>://www.example.com?nombre=Pepito+Conejo&amp;edad=25");</a:t>
            </a:r>
          </a:p>
          <a:p>
            <a:r>
              <a:rPr lang="es-ES" sz="1500" dirty="0">
                <a:solidFill>
                  <a:srgbClr val="3F3F3F"/>
                </a:solidFill>
                <a:latin typeface="Calibri"/>
                <a:ea typeface="Calibri"/>
                <a:cs typeface="Calibri"/>
                <a:sym typeface="Calibri"/>
              </a:rPr>
              <a:t>?&gt;</a:t>
            </a:r>
          </a:p>
          <a:p>
            <a:endParaRPr lang="es-ES" sz="1500" dirty="0">
              <a:solidFill>
                <a:srgbClr val="3F3F3F"/>
              </a:solidFill>
              <a:latin typeface="Calibri"/>
              <a:ea typeface="Calibri"/>
              <a:cs typeface="Calibri"/>
              <a:sym typeface="Calibri"/>
            </a:endParaRPr>
          </a:p>
          <a:p>
            <a:r>
              <a:rPr lang="es-ES" sz="1500" dirty="0">
                <a:solidFill>
                  <a:srgbClr val="3F3F3F"/>
                </a:solidFill>
                <a:latin typeface="Calibri"/>
                <a:ea typeface="Calibri"/>
                <a:cs typeface="Calibri"/>
                <a:sym typeface="Calibri"/>
              </a:rPr>
              <a:t>&lt;?</a:t>
            </a:r>
            <a:r>
              <a:rPr lang="es-ES" sz="1500" dirty="0" err="1">
                <a:solidFill>
                  <a:srgbClr val="3F3F3F"/>
                </a:solidFill>
                <a:latin typeface="Calibri"/>
                <a:ea typeface="Calibri"/>
                <a:cs typeface="Calibri"/>
                <a:sym typeface="Calibri"/>
              </a:rPr>
              <a:t>php</a:t>
            </a:r>
            <a:endParaRPr lang="es-ES" sz="1500" dirty="0">
              <a:solidFill>
                <a:srgbClr val="3F3F3F"/>
              </a:solidFill>
              <a:latin typeface="Calibri"/>
              <a:ea typeface="Calibri"/>
              <a:cs typeface="Calibri"/>
              <a:sym typeface="Calibri"/>
            </a:endParaRPr>
          </a:p>
          <a:p>
            <a:r>
              <a:rPr lang="es-ES" sz="1500" dirty="0" err="1">
                <a:solidFill>
                  <a:srgbClr val="3F3F3F"/>
                </a:solidFill>
                <a:latin typeface="Calibri"/>
                <a:ea typeface="Calibri"/>
                <a:cs typeface="Calibri"/>
                <a:sym typeface="Calibri"/>
              </a:rPr>
              <a:t>header</a:t>
            </a:r>
            <a:r>
              <a:rPr lang="es-ES" sz="1500" dirty="0">
                <a:solidFill>
                  <a:srgbClr val="3F3F3F"/>
                </a:solidFill>
                <a:latin typeface="Calibri"/>
                <a:ea typeface="Calibri"/>
                <a:cs typeface="Calibri"/>
                <a:sym typeface="Calibri"/>
              </a:rPr>
              <a:t>("</a:t>
            </a:r>
            <a:r>
              <a:rPr lang="es-ES" sz="1500" dirty="0" err="1">
                <a:solidFill>
                  <a:srgbClr val="3F3F3F"/>
                </a:solidFill>
                <a:latin typeface="Calibri"/>
                <a:ea typeface="Calibri"/>
                <a:cs typeface="Calibri"/>
                <a:sym typeface="Calibri"/>
              </a:rPr>
              <a:t>Location:http</a:t>
            </a:r>
            <a:r>
              <a:rPr lang="es-ES" sz="1500" dirty="0">
                <a:solidFill>
                  <a:srgbClr val="3F3F3F"/>
                </a:solidFill>
                <a:latin typeface="Calibri"/>
                <a:ea typeface="Calibri"/>
                <a:cs typeface="Calibri"/>
                <a:sym typeface="Calibri"/>
              </a:rPr>
              <a:t>://www.example.com?nombre=Pepito </a:t>
            </a:r>
            <a:r>
              <a:rPr lang="es-ES" sz="1500" dirty="0" err="1">
                <a:solidFill>
                  <a:srgbClr val="3F3F3F"/>
                </a:solidFill>
                <a:latin typeface="Calibri"/>
                <a:ea typeface="Calibri"/>
                <a:cs typeface="Calibri"/>
                <a:sym typeface="Calibri"/>
              </a:rPr>
              <a:t>Conejo&amp;edad</a:t>
            </a:r>
            <a:r>
              <a:rPr lang="es-ES" sz="1500" dirty="0">
                <a:solidFill>
                  <a:srgbClr val="3F3F3F"/>
                </a:solidFill>
                <a:latin typeface="Calibri"/>
                <a:ea typeface="Calibri"/>
                <a:cs typeface="Calibri"/>
                <a:sym typeface="Calibri"/>
              </a:rPr>
              <a:t>=25");</a:t>
            </a:r>
          </a:p>
          <a:p>
            <a:r>
              <a:rPr lang="es-ES" sz="1500" dirty="0">
                <a:solidFill>
                  <a:srgbClr val="3F3F3F"/>
                </a:solidFill>
                <a:latin typeface="Calibri"/>
                <a:ea typeface="Calibri"/>
                <a:cs typeface="Calibri"/>
                <a:sym typeface="Calibri"/>
              </a:rPr>
              <a:t>?&gt;</a:t>
            </a:r>
          </a:p>
          <a:p>
            <a:endParaRPr lang="es-ES" sz="1500" dirty="0">
              <a:solidFill>
                <a:srgbClr val="3F3F3F"/>
              </a:solidFill>
              <a:latin typeface="Calibri"/>
              <a:ea typeface="Calibri"/>
              <a:cs typeface="Calibri"/>
              <a:sym typeface="Calibri"/>
            </a:endParaRPr>
          </a:p>
          <a:p>
            <a:r>
              <a:rPr lang="es-ES" sz="1500" dirty="0">
                <a:solidFill>
                  <a:srgbClr val="3F3F3F"/>
                </a:solidFill>
                <a:latin typeface="Calibri"/>
                <a:ea typeface="Calibri"/>
                <a:cs typeface="Calibri"/>
                <a:sym typeface="Calibri"/>
              </a:rPr>
              <a:t>El nombre de la cabecera (</a:t>
            </a:r>
            <a:r>
              <a:rPr lang="es-ES" sz="1500" dirty="0" err="1">
                <a:solidFill>
                  <a:srgbClr val="3F3F3F"/>
                </a:solidFill>
                <a:latin typeface="Calibri"/>
                <a:ea typeface="Calibri"/>
                <a:cs typeface="Calibri"/>
                <a:sym typeface="Calibri"/>
              </a:rPr>
              <a:t>location</a:t>
            </a:r>
            <a:r>
              <a:rPr lang="es-ES" sz="1500" dirty="0">
                <a:solidFill>
                  <a:srgbClr val="3F3F3F"/>
                </a:solidFill>
                <a:latin typeface="Calibri"/>
                <a:ea typeface="Calibri"/>
                <a:cs typeface="Calibri"/>
                <a:sym typeface="Calibri"/>
              </a:rPr>
              <a:t>) se puede escribir en mayúsculas o minúsculas y entre los dos puntos y la dirección puede haber espacios en blanco.</a:t>
            </a:r>
          </a:p>
          <a:p>
            <a:endParaRPr lang="es-ES" sz="1500" dirty="0">
              <a:solidFill>
                <a:srgbClr val="3F3F3F"/>
              </a:solidFill>
              <a:latin typeface="Calibri"/>
              <a:ea typeface="Calibri"/>
              <a:cs typeface="Calibri"/>
              <a:sym typeface="Calibri"/>
            </a:endParaRPr>
          </a:p>
          <a:p>
            <a:r>
              <a:rPr lang="es-ES" sz="1500" dirty="0">
                <a:solidFill>
                  <a:srgbClr val="3F3F3F"/>
                </a:solidFill>
                <a:latin typeface="Calibri"/>
                <a:ea typeface="Calibri"/>
                <a:cs typeface="Calibri"/>
                <a:sym typeface="Calibri"/>
              </a:rPr>
              <a:t>&lt;?</a:t>
            </a:r>
            <a:r>
              <a:rPr lang="es-ES" sz="1500" dirty="0" err="1">
                <a:solidFill>
                  <a:srgbClr val="3F3F3F"/>
                </a:solidFill>
                <a:latin typeface="Calibri"/>
                <a:ea typeface="Calibri"/>
                <a:cs typeface="Calibri"/>
                <a:sym typeface="Calibri"/>
              </a:rPr>
              <a:t>php</a:t>
            </a:r>
            <a:endParaRPr lang="es-ES" sz="1500" dirty="0">
              <a:solidFill>
                <a:srgbClr val="3F3F3F"/>
              </a:solidFill>
              <a:latin typeface="Calibri"/>
              <a:ea typeface="Calibri"/>
              <a:cs typeface="Calibri"/>
              <a:sym typeface="Calibri"/>
            </a:endParaRPr>
          </a:p>
          <a:p>
            <a:r>
              <a:rPr lang="es-ES" sz="1500" dirty="0" err="1">
                <a:solidFill>
                  <a:srgbClr val="3F3F3F"/>
                </a:solidFill>
                <a:latin typeface="Calibri"/>
                <a:ea typeface="Calibri"/>
                <a:cs typeface="Calibri"/>
                <a:sym typeface="Calibri"/>
              </a:rPr>
              <a:t>header</a:t>
            </a:r>
            <a:r>
              <a:rPr lang="es-ES" sz="1500" dirty="0">
                <a:solidFill>
                  <a:srgbClr val="3F3F3F"/>
                </a:solidFill>
                <a:latin typeface="Calibri"/>
                <a:ea typeface="Calibri"/>
                <a:cs typeface="Calibri"/>
                <a:sym typeface="Calibri"/>
              </a:rPr>
              <a:t>("</a:t>
            </a:r>
            <a:r>
              <a:rPr lang="es-ES" sz="1500" dirty="0" err="1">
                <a:solidFill>
                  <a:srgbClr val="3F3F3F"/>
                </a:solidFill>
                <a:latin typeface="Calibri"/>
                <a:ea typeface="Calibri"/>
                <a:cs typeface="Calibri"/>
                <a:sym typeface="Calibri"/>
              </a:rPr>
              <a:t>LoCaTiOn</a:t>
            </a:r>
            <a:r>
              <a:rPr lang="es-ES" sz="1500" dirty="0">
                <a:solidFill>
                  <a:srgbClr val="3F3F3F"/>
                </a:solidFill>
                <a:latin typeface="Calibri"/>
                <a:ea typeface="Calibri"/>
                <a:cs typeface="Calibri"/>
                <a:sym typeface="Calibri"/>
              </a:rPr>
              <a:t>: http://www.example.com/");</a:t>
            </a:r>
          </a:p>
          <a:p>
            <a:r>
              <a:rPr lang="es-ES" sz="1500" dirty="0">
                <a:solidFill>
                  <a:srgbClr val="3F3F3F"/>
                </a:solidFill>
                <a:latin typeface="Calibri"/>
                <a:ea typeface="Calibri"/>
                <a:cs typeface="Calibri"/>
                <a:sym typeface="Calibri"/>
              </a:rPr>
              <a:t>?&gt;</a:t>
            </a:r>
          </a:p>
        </p:txBody>
      </p:sp>
    </p:spTree>
    <p:extLst>
      <p:ext uri="{BB962C8B-B14F-4D97-AF65-F5344CB8AC3E}">
        <p14:creationId xmlns:p14="http://schemas.microsoft.com/office/powerpoint/2010/main" val="1363322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C1E3E284-DFCB-19DD-5B2D-ED7F7745844A}"/>
              </a:ext>
            </a:extLst>
          </p:cNvPr>
          <p:cNvSpPr>
            <a:spLocks noGrp="1"/>
          </p:cNvSpPr>
          <p:nvPr>
            <p:ph type="body" idx="1"/>
          </p:nvPr>
        </p:nvSpPr>
        <p:spPr>
          <a:xfrm>
            <a:off x="395536" y="483518"/>
            <a:ext cx="7543800" cy="3017520"/>
          </a:xfrm>
        </p:spPr>
        <p:txBody>
          <a:bodyPr/>
          <a:lstStyle/>
          <a:p>
            <a:pPr marL="76200" indent="0">
              <a:buNone/>
            </a:pPr>
            <a:r>
              <a:rPr lang="es-ES" dirty="0"/>
              <a:t>Resto del programa tras la redirección</a:t>
            </a:r>
          </a:p>
          <a:p>
            <a:pPr marL="76200" indent="0">
              <a:buNone/>
            </a:pPr>
            <a:endParaRPr lang="es-ES" dirty="0"/>
          </a:p>
          <a:p>
            <a:pPr marL="76200" indent="0">
              <a:buNone/>
            </a:pPr>
            <a:r>
              <a:rPr lang="es-ES" dirty="0"/>
              <a:t>La ejecución de un programa no se detiene al encontrar una redirección, sino que PHP ejecuta el programa hasta el final. Dependiendo de las instrucciones que haya tras la dirección, el resultado puede ser relevante o no.</a:t>
            </a:r>
          </a:p>
          <a:p>
            <a:pPr marL="76200" indent="0">
              <a:buNone/>
            </a:pPr>
            <a:endParaRPr lang="es-ES" dirty="0"/>
          </a:p>
          <a:p>
            <a:pPr marL="76200" indent="0">
              <a:buNone/>
            </a:pPr>
            <a:r>
              <a:rPr lang="es-ES" dirty="0"/>
              <a:t>    Si se escriben varias redirecciones, se aplicará la última. En el ejemplo siguiente, la página redirigiría a https://www.mclibre.org</a:t>
            </a:r>
          </a:p>
          <a:p>
            <a:pPr marL="76200" indent="0">
              <a:buNone/>
            </a:pPr>
            <a:endParaRPr lang="es-ES" dirty="0"/>
          </a:p>
          <a:p>
            <a:pPr marL="76200" indent="0">
              <a:buNone/>
            </a:pPr>
            <a:r>
              <a:rPr lang="es-ES" dirty="0"/>
              <a:t>    &lt;?</a:t>
            </a:r>
            <a:r>
              <a:rPr lang="es-ES" dirty="0" err="1"/>
              <a:t>php</a:t>
            </a:r>
            <a:endParaRPr lang="es-ES" dirty="0"/>
          </a:p>
          <a:p>
            <a:pPr marL="76200" indent="0">
              <a:buNone/>
            </a:pPr>
            <a:r>
              <a:rPr lang="es-ES" dirty="0"/>
              <a:t>    </a:t>
            </a:r>
            <a:r>
              <a:rPr lang="es-ES" dirty="0" err="1"/>
              <a:t>header</a:t>
            </a:r>
            <a:r>
              <a:rPr lang="es-ES" dirty="0"/>
              <a:t>("</a:t>
            </a:r>
            <a:r>
              <a:rPr lang="es-ES" dirty="0" err="1"/>
              <a:t>Location:http</a:t>
            </a:r>
            <a:r>
              <a:rPr lang="es-ES" dirty="0"/>
              <a:t>://www.example.com/");</a:t>
            </a:r>
          </a:p>
          <a:p>
            <a:pPr marL="76200" indent="0">
              <a:buNone/>
            </a:pPr>
            <a:r>
              <a:rPr lang="es-ES" dirty="0"/>
              <a:t>    </a:t>
            </a:r>
            <a:r>
              <a:rPr lang="es-ES" dirty="0" err="1"/>
              <a:t>header</a:t>
            </a:r>
            <a:r>
              <a:rPr lang="es-ES" dirty="0"/>
              <a:t>("</a:t>
            </a:r>
            <a:r>
              <a:rPr lang="es-ES" dirty="0" err="1"/>
              <a:t>Location:https</a:t>
            </a:r>
            <a:r>
              <a:rPr lang="es-ES" dirty="0"/>
              <a:t>://www.mclibre.org/");</a:t>
            </a:r>
          </a:p>
          <a:p>
            <a:pPr marL="76200" indent="0">
              <a:buNone/>
            </a:pPr>
            <a:r>
              <a:rPr lang="es-ES" dirty="0"/>
              <a:t>    // Esta página redirige a www.piernodoyuna.org</a:t>
            </a:r>
          </a:p>
        </p:txBody>
      </p:sp>
    </p:spTree>
    <p:extLst>
      <p:ext uri="{BB962C8B-B14F-4D97-AF65-F5344CB8AC3E}">
        <p14:creationId xmlns:p14="http://schemas.microsoft.com/office/powerpoint/2010/main" val="3794005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DBFCBE04-3C57-5C4E-317A-717449981CF0}"/>
              </a:ext>
            </a:extLst>
          </p:cNvPr>
          <p:cNvSpPr>
            <a:spLocks noGrp="1"/>
          </p:cNvSpPr>
          <p:nvPr>
            <p:ph type="body" idx="1"/>
          </p:nvPr>
        </p:nvSpPr>
        <p:spPr>
          <a:xfrm>
            <a:off x="179512" y="123478"/>
            <a:ext cx="7543800" cy="3017520"/>
          </a:xfrm>
        </p:spPr>
        <p:txBody>
          <a:bodyPr/>
          <a:lstStyle/>
          <a:p>
            <a:r>
              <a:rPr lang="es-ES" dirty="0"/>
              <a:t>Si después de la redirección se genera texto, ese texto no llegará al usuario, puesto que la redirección le llevará antes a otra página.</a:t>
            </a:r>
          </a:p>
          <a:p>
            <a:r>
              <a:rPr lang="es-ES" dirty="0"/>
              <a:t>&lt;?</a:t>
            </a:r>
            <a:r>
              <a:rPr lang="es-ES" dirty="0" err="1"/>
              <a:t>php</a:t>
            </a:r>
            <a:endParaRPr lang="es-ES" dirty="0"/>
          </a:p>
          <a:p>
            <a:r>
              <a:rPr lang="es-ES" dirty="0" err="1"/>
              <a:t>header</a:t>
            </a:r>
            <a:r>
              <a:rPr lang="es-ES" dirty="0"/>
              <a:t>("</a:t>
            </a:r>
            <a:r>
              <a:rPr lang="es-ES" dirty="0" err="1"/>
              <a:t>Location:https</a:t>
            </a:r>
            <a:r>
              <a:rPr lang="es-ES" dirty="0"/>
              <a:t>://www.piernodoyuna.org/");</a:t>
            </a:r>
          </a:p>
          <a:p>
            <a:r>
              <a:rPr lang="es-ES" dirty="0" err="1"/>
              <a:t>print</a:t>
            </a:r>
            <a:r>
              <a:rPr lang="es-ES" dirty="0"/>
              <a:t> "&lt;p&gt;Nadie leerá este texto&lt;/p&gt;\n";</a:t>
            </a:r>
          </a:p>
          <a:p>
            <a:r>
              <a:rPr lang="es-ES" dirty="0"/>
              <a:t>?&gt;</a:t>
            </a:r>
          </a:p>
          <a:p>
            <a:endParaRPr lang="es-ES" dirty="0"/>
          </a:p>
          <a:p>
            <a:r>
              <a:rPr lang="es-ES" dirty="0"/>
              <a:t>Si el programa realiza acciones como modificar registros en una base de datos, borrar archivos, etc., esas acciones sí que se realizarán. Por ejemplo, el siguiente programa redirige a la página web de </a:t>
            </a:r>
            <a:r>
              <a:rPr lang="es-ES" dirty="0" err="1"/>
              <a:t>piernodoyuna</a:t>
            </a:r>
            <a:r>
              <a:rPr lang="es-ES" dirty="0"/>
              <a:t>, pero también se borra a sí mismo.</a:t>
            </a:r>
          </a:p>
          <a:p>
            <a:endParaRPr lang="es-ES" dirty="0"/>
          </a:p>
          <a:p>
            <a:r>
              <a:rPr lang="es-ES" dirty="0"/>
              <a:t>&lt;?</a:t>
            </a:r>
            <a:r>
              <a:rPr lang="es-ES" dirty="0" err="1"/>
              <a:t>php</a:t>
            </a:r>
            <a:endParaRPr lang="es-ES" dirty="0"/>
          </a:p>
          <a:p>
            <a:r>
              <a:rPr lang="es-ES" dirty="0" err="1"/>
              <a:t>header</a:t>
            </a:r>
            <a:r>
              <a:rPr lang="es-ES" dirty="0"/>
              <a:t>("</a:t>
            </a:r>
            <a:r>
              <a:rPr lang="es-ES" dirty="0" err="1"/>
              <a:t>Location:https</a:t>
            </a:r>
            <a:r>
              <a:rPr lang="es-ES" dirty="0"/>
              <a:t>://www.pierdodoyuna.org/");</a:t>
            </a:r>
          </a:p>
          <a:p>
            <a:r>
              <a:rPr lang="es-ES" dirty="0" err="1"/>
              <a:t>unlink</a:t>
            </a:r>
            <a:r>
              <a:rPr lang="es-ES" dirty="0"/>
              <a:t>("</a:t>
            </a:r>
            <a:r>
              <a:rPr lang="es-ES" dirty="0" err="1"/>
              <a:t>ejemplo.php</a:t>
            </a:r>
            <a:r>
              <a:rPr lang="es-ES" dirty="0"/>
              <a:t>");</a:t>
            </a:r>
          </a:p>
          <a:p>
            <a:r>
              <a:rPr lang="es-ES" dirty="0"/>
              <a:t>?&gt;</a:t>
            </a:r>
          </a:p>
        </p:txBody>
      </p:sp>
    </p:spTree>
    <p:extLst>
      <p:ext uri="{BB962C8B-B14F-4D97-AF65-F5344CB8AC3E}">
        <p14:creationId xmlns:p14="http://schemas.microsoft.com/office/powerpoint/2010/main" val="2124243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4DF4672D-7B45-52B2-E63B-414A065B8860}"/>
              </a:ext>
            </a:extLst>
          </p:cNvPr>
          <p:cNvSpPr>
            <a:spLocks noGrp="1"/>
          </p:cNvSpPr>
          <p:nvPr>
            <p:ph type="body" idx="1"/>
          </p:nvPr>
        </p:nvSpPr>
        <p:spPr>
          <a:xfrm>
            <a:off x="179512" y="51470"/>
            <a:ext cx="8640960" cy="3017520"/>
          </a:xfrm>
        </p:spPr>
        <p:txBody>
          <a:bodyPr numCol="2"/>
          <a:lstStyle/>
          <a:p>
            <a:pPr marL="76200" indent="0" algn="just">
              <a:buNone/>
            </a:pPr>
            <a:r>
              <a:rPr lang="es-ES" dirty="0">
                <a:effectLst/>
              </a:rPr>
              <a:t>Si tras una redirección no queremos que se ejecute el resto del programa, tenemos dos opciones:</a:t>
            </a:r>
          </a:p>
          <a:p>
            <a:pPr marL="76200" indent="0" algn="just">
              <a:buNone/>
            </a:pPr>
            <a:r>
              <a:rPr lang="es-ES" dirty="0">
                <a:effectLst/>
              </a:rPr>
              <a:t>1.- podemos utilizar una expresión </a:t>
            </a:r>
            <a:r>
              <a:rPr lang="es-ES" dirty="0" err="1">
                <a:effectLst/>
              </a:rPr>
              <a:t>if</a:t>
            </a:r>
            <a:r>
              <a:rPr lang="es-ES" dirty="0">
                <a:effectLst/>
              </a:rPr>
              <a:t> ... </a:t>
            </a:r>
            <a:r>
              <a:rPr lang="es-ES" dirty="0" err="1">
                <a:effectLst/>
              </a:rPr>
              <a:t>else</a:t>
            </a:r>
            <a:r>
              <a:rPr lang="es-ES" dirty="0">
                <a:effectLst/>
              </a:rPr>
              <a:t> ...</a:t>
            </a:r>
          </a:p>
          <a:p>
            <a:pPr marL="76200" indent="0" algn="just">
              <a:buNone/>
            </a:pPr>
            <a:r>
              <a:rPr lang="es-ES" dirty="0">
                <a:effectLst/>
              </a:rPr>
              <a:t>    &lt;?</a:t>
            </a:r>
            <a:r>
              <a:rPr lang="es-ES" dirty="0" err="1">
                <a:effectLst/>
              </a:rPr>
              <a:t>php</a:t>
            </a:r>
            <a:endParaRPr lang="es-ES" dirty="0">
              <a:effectLst/>
            </a:endParaRPr>
          </a:p>
          <a:p>
            <a:pPr marL="76200" indent="0" algn="just">
              <a:buNone/>
            </a:pPr>
            <a:r>
              <a:rPr lang="es-ES" dirty="0">
                <a:effectLst/>
              </a:rPr>
              <a:t>    </a:t>
            </a:r>
            <a:r>
              <a:rPr lang="es-ES" dirty="0" err="1">
                <a:effectLst/>
              </a:rPr>
              <a:t>if</a:t>
            </a:r>
            <a:r>
              <a:rPr lang="es-ES" dirty="0">
                <a:effectLst/>
              </a:rPr>
              <a:t> (</a:t>
            </a:r>
            <a:r>
              <a:rPr lang="es-ES" dirty="0" err="1">
                <a:effectLst/>
              </a:rPr>
              <a:t>condicion</a:t>
            </a:r>
            <a:r>
              <a:rPr lang="es-ES" dirty="0">
                <a:effectLst/>
              </a:rPr>
              <a:t>) {</a:t>
            </a:r>
          </a:p>
          <a:p>
            <a:pPr marL="76200" indent="0" algn="just">
              <a:buNone/>
            </a:pPr>
            <a:r>
              <a:rPr lang="es-ES" dirty="0">
                <a:effectLst/>
              </a:rPr>
              <a:t>        </a:t>
            </a:r>
            <a:r>
              <a:rPr lang="es-ES" dirty="0" err="1">
                <a:effectLst/>
              </a:rPr>
              <a:t>header</a:t>
            </a:r>
            <a:r>
              <a:rPr lang="es-ES" dirty="0">
                <a:effectLst/>
              </a:rPr>
              <a:t>("</a:t>
            </a:r>
            <a:r>
              <a:rPr lang="es-ES" dirty="0" err="1">
                <a:effectLst/>
              </a:rPr>
              <a:t>Location:https</a:t>
            </a:r>
            <a:r>
              <a:rPr lang="es-ES" dirty="0">
                <a:effectLst/>
              </a:rPr>
              <a:t>://www.mclibre.org/");</a:t>
            </a:r>
          </a:p>
          <a:p>
            <a:pPr marL="76200" indent="0" algn="just">
              <a:buNone/>
            </a:pPr>
            <a:r>
              <a:rPr lang="es-ES" dirty="0">
                <a:effectLst/>
              </a:rPr>
              <a:t>    } </a:t>
            </a:r>
            <a:r>
              <a:rPr lang="es-ES" dirty="0" err="1">
                <a:effectLst/>
              </a:rPr>
              <a:t>else</a:t>
            </a:r>
            <a:r>
              <a:rPr lang="es-ES" dirty="0">
                <a:effectLst/>
              </a:rPr>
              <a:t> {</a:t>
            </a:r>
          </a:p>
          <a:p>
            <a:pPr marL="76200" indent="0" algn="just">
              <a:buNone/>
            </a:pPr>
            <a:r>
              <a:rPr lang="es-ES" dirty="0">
                <a:effectLst/>
              </a:rPr>
              <a:t>        ...</a:t>
            </a:r>
          </a:p>
          <a:p>
            <a:pPr marL="76200" indent="0" algn="just">
              <a:buNone/>
            </a:pPr>
            <a:r>
              <a:rPr lang="es-ES" dirty="0">
                <a:effectLst/>
              </a:rPr>
              <a:t>    }</a:t>
            </a:r>
          </a:p>
          <a:p>
            <a:pPr marL="76200" indent="0" algn="just">
              <a:buNone/>
            </a:pPr>
            <a:r>
              <a:rPr lang="es-ES" dirty="0">
                <a:effectLst/>
              </a:rPr>
              <a:t>    ?&gt;</a:t>
            </a:r>
          </a:p>
          <a:p>
            <a:pPr marL="76200" indent="0" algn="just">
              <a:buNone/>
            </a:pPr>
            <a:r>
              <a:rPr lang="es-ES" dirty="0">
                <a:effectLst/>
              </a:rPr>
              <a:t>2.-podemos utilizar la instrucción </a:t>
            </a:r>
            <a:r>
              <a:rPr lang="es-ES" dirty="0" err="1">
                <a:effectLst/>
              </a:rPr>
              <a:t>exit</a:t>
            </a:r>
            <a:r>
              <a:rPr lang="es-ES" dirty="0">
                <a:effectLst/>
              </a:rPr>
              <a:t>, que detiene el programa en ese punto.</a:t>
            </a:r>
          </a:p>
          <a:p>
            <a:pPr marL="76200" indent="0" algn="just">
              <a:buNone/>
            </a:pPr>
            <a:r>
              <a:rPr lang="es-ES" dirty="0">
                <a:effectLst/>
              </a:rPr>
              <a:t>    El ejemplo anterior se podría escribir entonces de la siguiente manera, sin necesidad de incluir las instrucciones posteriores en un bloque </a:t>
            </a:r>
            <a:r>
              <a:rPr lang="es-ES" dirty="0" err="1">
                <a:effectLst/>
              </a:rPr>
              <a:t>else</a:t>
            </a:r>
            <a:r>
              <a:rPr lang="es-ES" dirty="0">
                <a:effectLst/>
              </a:rPr>
              <a:t> ...:</a:t>
            </a:r>
          </a:p>
          <a:p>
            <a:pPr marL="76200" indent="0" algn="just">
              <a:buNone/>
            </a:pPr>
            <a:r>
              <a:rPr lang="es-ES" dirty="0">
                <a:effectLst/>
              </a:rPr>
              <a:t>    &lt;?</a:t>
            </a:r>
            <a:r>
              <a:rPr lang="es-ES" dirty="0" err="1">
                <a:effectLst/>
              </a:rPr>
              <a:t>php</a:t>
            </a:r>
            <a:endParaRPr lang="es-ES" dirty="0">
              <a:effectLst/>
            </a:endParaRPr>
          </a:p>
          <a:p>
            <a:pPr marL="76200" indent="0" algn="just">
              <a:buNone/>
            </a:pPr>
            <a:r>
              <a:rPr lang="es-ES" dirty="0">
                <a:effectLst/>
              </a:rPr>
              <a:t>    </a:t>
            </a:r>
            <a:r>
              <a:rPr lang="es-ES" dirty="0" err="1">
                <a:effectLst/>
              </a:rPr>
              <a:t>if</a:t>
            </a:r>
            <a:r>
              <a:rPr lang="es-ES" dirty="0">
                <a:effectLst/>
              </a:rPr>
              <a:t> (</a:t>
            </a:r>
            <a:r>
              <a:rPr lang="es-ES" dirty="0" err="1">
                <a:effectLst/>
              </a:rPr>
              <a:t>condicion</a:t>
            </a:r>
            <a:r>
              <a:rPr lang="es-ES" dirty="0">
                <a:effectLst/>
              </a:rPr>
              <a:t>) {</a:t>
            </a:r>
          </a:p>
          <a:p>
            <a:pPr marL="76200" indent="0" algn="just">
              <a:buNone/>
            </a:pPr>
            <a:r>
              <a:rPr lang="es-ES" dirty="0">
                <a:effectLst/>
              </a:rPr>
              <a:t>        </a:t>
            </a:r>
            <a:r>
              <a:rPr lang="es-ES" dirty="0" err="1">
                <a:effectLst/>
              </a:rPr>
              <a:t>header</a:t>
            </a:r>
            <a:r>
              <a:rPr lang="es-ES" dirty="0">
                <a:effectLst/>
              </a:rPr>
              <a:t>("</a:t>
            </a:r>
            <a:r>
              <a:rPr lang="es-ES" dirty="0" err="1">
                <a:effectLst/>
              </a:rPr>
              <a:t>Location:https</a:t>
            </a:r>
            <a:r>
              <a:rPr lang="es-ES" dirty="0">
                <a:effectLst/>
              </a:rPr>
              <a:t>://www.mclibre.org/");</a:t>
            </a:r>
          </a:p>
          <a:p>
            <a:pPr marL="76200" indent="0" algn="just">
              <a:buNone/>
            </a:pPr>
            <a:r>
              <a:rPr lang="es-ES" dirty="0">
                <a:effectLst/>
              </a:rPr>
              <a:t>        </a:t>
            </a:r>
            <a:r>
              <a:rPr lang="es-ES" dirty="0" err="1">
                <a:effectLst/>
              </a:rPr>
              <a:t>exit</a:t>
            </a:r>
            <a:r>
              <a:rPr lang="es-ES" dirty="0">
                <a:effectLst/>
              </a:rPr>
              <a:t>;</a:t>
            </a:r>
          </a:p>
          <a:p>
            <a:pPr marL="76200" indent="0" algn="just">
              <a:buNone/>
            </a:pPr>
            <a:r>
              <a:rPr lang="es-ES" dirty="0">
                <a:effectLst/>
              </a:rPr>
              <a:t>    }</a:t>
            </a:r>
          </a:p>
          <a:p>
            <a:pPr marL="76200" indent="0" algn="just">
              <a:buNone/>
            </a:pPr>
            <a:r>
              <a:rPr lang="es-ES" dirty="0">
                <a:effectLst/>
              </a:rPr>
              <a:t>    // ...</a:t>
            </a:r>
          </a:p>
          <a:p>
            <a:pPr marL="76200" indent="0" algn="just">
              <a:buNone/>
            </a:pPr>
            <a:r>
              <a:rPr lang="es-ES" dirty="0">
                <a:effectLst/>
              </a:rPr>
              <a:t>    ?&gt;</a:t>
            </a:r>
          </a:p>
          <a:p>
            <a:pPr marL="76200" indent="0" algn="just">
              <a:buNone/>
            </a:pPr>
            <a:r>
              <a:rPr lang="es-ES" dirty="0" err="1">
                <a:effectLst/>
              </a:rPr>
              <a:t>exit</a:t>
            </a:r>
            <a:r>
              <a:rPr lang="es-ES" dirty="0">
                <a:effectLst/>
              </a:rPr>
              <a:t> no es una función, sino una palabra reservada del lenguaje, pero también se puede utilizar seguida de paréntesis como si fuera una función: </a:t>
            </a:r>
            <a:r>
              <a:rPr lang="es-ES" dirty="0" err="1">
                <a:effectLst/>
              </a:rPr>
              <a:t>exit</a:t>
            </a:r>
            <a:r>
              <a:rPr lang="es-ES" dirty="0">
                <a:effectLst/>
              </a:rPr>
              <a:t>():</a:t>
            </a:r>
          </a:p>
          <a:p>
            <a:pPr marL="76200" indent="0" algn="just">
              <a:buNone/>
            </a:pPr>
            <a:r>
              <a:rPr lang="es-ES" dirty="0">
                <a:effectLst/>
              </a:rPr>
              <a:t>    Si el argumento de </a:t>
            </a:r>
            <a:r>
              <a:rPr lang="es-ES" dirty="0" err="1">
                <a:effectLst/>
              </a:rPr>
              <a:t>exit</a:t>
            </a:r>
            <a:r>
              <a:rPr lang="es-ES" dirty="0">
                <a:effectLst/>
              </a:rPr>
              <a:t>() es un valor numérico, el programa se interrumpiría y devolvería ese valor. Se suele utilizar para la gestión de errores en programas PHP pensados para ser llamados en la línea de comandos.</a:t>
            </a:r>
          </a:p>
          <a:p>
            <a:pPr marL="76200" indent="0" algn="just">
              <a:buNone/>
            </a:pPr>
            <a:r>
              <a:rPr lang="es-ES" dirty="0">
                <a:effectLst/>
              </a:rPr>
              <a:t>    Si el argumento de </a:t>
            </a:r>
            <a:r>
              <a:rPr lang="es-ES" dirty="0" err="1">
                <a:effectLst/>
              </a:rPr>
              <a:t>exit</a:t>
            </a:r>
            <a:r>
              <a:rPr lang="es-ES" dirty="0">
                <a:effectLst/>
              </a:rPr>
              <a:t>() es una cadena, el programa escribiría ese valor y se interrumpiría.</a:t>
            </a:r>
          </a:p>
          <a:p>
            <a:pPr marL="76200" indent="0">
              <a:buNone/>
            </a:pPr>
            <a:endParaRPr lang="es-ES" dirty="0"/>
          </a:p>
        </p:txBody>
      </p:sp>
    </p:spTree>
    <p:extLst>
      <p:ext uri="{BB962C8B-B14F-4D97-AF65-F5344CB8AC3E}">
        <p14:creationId xmlns:p14="http://schemas.microsoft.com/office/powerpoint/2010/main" val="1914698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129B34E-B946-2C45-874F-B2EFF7A3A13B}"/>
              </a:ext>
            </a:extLst>
          </p:cNvPr>
          <p:cNvSpPr>
            <a:spLocks noGrp="1"/>
          </p:cNvSpPr>
          <p:nvPr>
            <p:ph type="body" idx="1"/>
          </p:nvPr>
        </p:nvSpPr>
        <p:spPr>
          <a:xfrm>
            <a:off x="0" y="123478"/>
            <a:ext cx="8136904" cy="3017520"/>
          </a:xfrm>
        </p:spPr>
        <p:txBody>
          <a:bodyPr/>
          <a:lstStyle/>
          <a:p>
            <a:r>
              <a:rPr lang="es-ES" dirty="0"/>
              <a:t>Hay que tener en cuenta que </a:t>
            </a:r>
            <a:r>
              <a:rPr lang="es-ES" dirty="0" err="1"/>
              <a:t>exit</a:t>
            </a:r>
            <a:r>
              <a:rPr lang="es-ES" dirty="0"/>
              <a:t> detiene no sólo la ejecución del programa, sino también la de los programas que hubieran llamado a esos programas, como se muestra en los ejemplos siguientes:</a:t>
            </a:r>
          </a:p>
          <a:p>
            <a:endParaRPr lang="es-ES" dirty="0"/>
          </a:p>
          <a:p>
            <a:r>
              <a:rPr lang="es-ES" dirty="0"/>
              <a:t>    El programa ejemplo-1.php llama al programa ejemplo-2.php y el resultado incluye las instrucciones generadas por ambos programas. Es decir, si se ejecuta el programa ejemplo-1.php, el resultado final será una redirección a la página web de </a:t>
            </a:r>
            <a:r>
              <a:rPr lang="es-ES" dirty="0" err="1"/>
              <a:t>mclibre</a:t>
            </a:r>
            <a:r>
              <a:rPr lang="es-ES" dirty="0"/>
              <a:t>.</a:t>
            </a:r>
          </a:p>
          <a:p>
            <a:r>
              <a:rPr lang="es-ES" dirty="0"/>
              <a:t>    &lt;?</a:t>
            </a:r>
            <a:r>
              <a:rPr lang="es-ES" dirty="0" err="1"/>
              <a:t>php</a:t>
            </a:r>
            <a:endParaRPr lang="es-ES" dirty="0"/>
          </a:p>
          <a:p>
            <a:r>
              <a:rPr lang="es-ES" dirty="0"/>
              <a:t>    // ejemplo-1.php</a:t>
            </a:r>
          </a:p>
          <a:p>
            <a:r>
              <a:rPr lang="es-ES" dirty="0"/>
              <a:t>    </a:t>
            </a:r>
            <a:r>
              <a:rPr lang="es-ES" dirty="0" err="1"/>
              <a:t>include</a:t>
            </a:r>
            <a:r>
              <a:rPr lang="es-ES" dirty="0"/>
              <a:t> "ejemplo-2.php";</a:t>
            </a:r>
          </a:p>
          <a:p>
            <a:r>
              <a:rPr lang="es-ES" dirty="0"/>
              <a:t>    </a:t>
            </a:r>
            <a:r>
              <a:rPr lang="es-ES" dirty="0" err="1"/>
              <a:t>header</a:t>
            </a:r>
            <a:r>
              <a:rPr lang="es-ES" dirty="0"/>
              <a:t>("</a:t>
            </a:r>
            <a:r>
              <a:rPr lang="es-ES" dirty="0" err="1"/>
              <a:t>Location:https</a:t>
            </a:r>
            <a:r>
              <a:rPr lang="es-ES" dirty="0"/>
              <a:t>://www.piernodoyuna.org/");</a:t>
            </a:r>
          </a:p>
          <a:p>
            <a:r>
              <a:rPr lang="es-ES" dirty="0"/>
              <a:t>    ?&gt;</a:t>
            </a:r>
          </a:p>
          <a:p>
            <a:endParaRPr lang="es-ES" dirty="0"/>
          </a:p>
          <a:p>
            <a:r>
              <a:rPr lang="es-ES" dirty="0"/>
              <a:t>    &lt;?</a:t>
            </a:r>
            <a:r>
              <a:rPr lang="es-ES" dirty="0" err="1"/>
              <a:t>php</a:t>
            </a:r>
            <a:endParaRPr lang="es-ES" dirty="0"/>
          </a:p>
          <a:p>
            <a:r>
              <a:rPr lang="es-ES" dirty="0"/>
              <a:t>    // ejemplo-2.php</a:t>
            </a:r>
          </a:p>
          <a:p>
            <a:r>
              <a:rPr lang="es-ES" dirty="0"/>
              <a:t>    </a:t>
            </a:r>
            <a:r>
              <a:rPr lang="es-ES" dirty="0" err="1"/>
              <a:t>header</a:t>
            </a:r>
            <a:r>
              <a:rPr lang="es-ES" dirty="0"/>
              <a:t>("</a:t>
            </a:r>
            <a:r>
              <a:rPr lang="es-ES" dirty="0" err="1"/>
              <a:t>Location:http</a:t>
            </a:r>
            <a:r>
              <a:rPr lang="es-ES" dirty="0"/>
              <a:t>://www.example.com/");</a:t>
            </a:r>
          </a:p>
        </p:txBody>
      </p:sp>
    </p:spTree>
    <p:extLst>
      <p:ext uri="{BB962C8B-B14F-4D97-AF65-F5344CB8AC3E}">
        <p14:creationId xmlns:p14="http://schemas.microsoft.com/office/powerpoint/2010/main" val="2922244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BBB5713-221E-ECF0-5DD8-A07C0D27CF54}"/>
              </a:ext>
            </a:extLst>
          </p:cNvPr>
          <p:cNvSpPr>
            <a:spLocks noGrp="1"/>
          </p:cNvSpPr>
          <p:nvPr>
            <p:ph type="body" idx="1"/>
          </p:nvPr>
        </p:nvSpPr>
        <p:spPr>
          <a:xfrm>
            <a:off x="107504" y="123478"/>
            <a:ext cx="7543800" cy="3017520"/>
          </a:xfrm>
        </p:spPr>
        <p:txBody>
          <a:bodyPr/>
          <a:lstStyle/>
          <a:p>
            <a:r>
              <a:rPr lang="es-ES" dirty="0"/>
              <a:t>Pero si en el segundo programa se añade </a:t>
            </a:r>
            <a:r>
              <a:rPr lang="es-ES" dirty="0" err="1"/>
              <a:t>exit</a:t>
            </a:r>
            <a:r>
              <a:rPr lang="es-ES" dirty="0"/>
              <a:t>, se interrumpiría tanto el segundo como el primero. Es decir, si se ejecuta el programa ejemplo-3.php, el resultado final será una redirección a la página http://www.example.com/.</a:t>
            </a:r>
          </a:p>
          <a:p>
            <a:endParaRPr lang="es-ES" dirty="0"/>
          </a:p>
          <a:p>
            <a:r>
              <a:rPr lang="es-ES" dirty="0"/>
              <a:t>&lt;?</a:t>
            </a:r>
            <a:r>
              <a:rPr lang="es-ES" dirty="0" err="1"/>
              <a:t>php</a:t>
            </a:r>
            <a:endParaRPr lang="es-ES" dirty="0"/>
          </a:p>
          <a:p>
            <a:r>
              <a:rPr lang="es-ES" dirty="0"/>
              <a:t>// ejemplo-3.php</a:t>
            </a:r>
          </a:p>
          <a:p>
            <a:r>
              <a:rPr lang="es-ES" dirty="0" err="1"/>
              <a:t>include</a:t>
            </a:r>
            <a:r>
              <a:rPr lang="es-ES" dirty="0"/>
              <a:t> "ejemplo-4.php";</a:t>
            </a:r>
          </a:p>
          <a:p>
            <a:r>
              <a:rPr lang="es-ES" dirty="0" err="1"/>
              <a:t>header</a:t>
            </a:r>
            <a:r>
              <a:rPr lang="es-ES" dirty="0"/>
              <a:t>("</a:t>
            </a:r>
            <a:r>
              <a:rPr lang="es-ES" dirty="0" err="1"/>
              <a:t>Location:https</a:t>
            </a:r>
            <a:r>
              <a:rPr lang="es-ES" dirty="0"/>
              <a:t>://www.piernodoyuna.org/");</a:t>
            </a:r>
          </a:p>
          <a:p>
            <a:r>
              <a:rPr lang="es-ES" dirty="0"/>
              <a:t>?&gt;</a:t>
            </a:r>
          </a:p>
          <a:p>
            <a:endParaRPr lang="es-ES" dirty="0"/>
          </a:p>
          <a:p>
            <a:r>
              <a:rPr lang="es-ES" dirty="0"/>
              <a:t>&lt;?</a:t>
            </a:r>
            <a:r>
              <a:rPr lang="es-ES" dirty="0" err="1"/>
              <a:t>php</a:t>
            </a:r>
            <a:endParaRPr lang="es-ES" dirty="0"/>
          </a:p>
          <a:p>
            <a:r>
              <a:rPr lang="es-ES" dirty="0"/>
              <a:t>// ejemplo-4.php</a:t>
            </a:r>
          </a:p>
          <a:p>
            <a:r>
              <a:rPr lang="es-ES" dirty="0" err="1"/>
              <a:t>header</a:t>
            </a:r>
            <a:r>
              <a:rPr lang="es-ES" dirty="0"/>
              <a:t>("</a:t>
            </a:r>
            <a:r>
              <a:rPr lang="es-ES" dirty="0" err="1"/>
              <a:t>Location:http</a:t>
            </a:r>
            <a:r>
              <a:rPr lang="es-ES" dirty="0"/>
              <a:t>://www.example.com/");</a:t>
            </a:r>
          </a:p>
          <a:p>
            <a:r>
              <a:rPr lang="es-ES" dirty="0" err="1"/>
              <a:t>exit</a:t>
            </a:r>
            <a:r>
              <a:rPr lang="es-ES" dirty="0"/>
              <a:t>;</a:t>
            </a:r>
          </a:p>
          <a:p>
            <a:r>
              <a:rPr lang="es-ES" dirty="0"/>
              <a:t>?&gt;</a:t>
            </a:r>
          </a:p>
        </p:txBody>
      </p:sp>
    </p:spTree>
    <p:extLst>
      <p:ext uri="{BB962C8B-B14F-4D97-AF65-F5344CB8AC3E}">
        <p14:creationId xmlns:p14="http://schemas.microsoft.com/office/powerpoint/2010/main" val="3016915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867AE-5BC2-5C8C-7685-857EE58CC1F9}"/>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4A148965-1ADA-8ED2-EB39-857A763A3934}"/>
              </a:ext>
            </a:extLst>
          </p:cNvPr>
          <p:cNvSpPr>
            <a:spLocks noGrp="1"/>
          </p:cNvSpPr>
          <p:nvPr>
            <p:ph type="body" idx="1"/>
          </p:nvPr>
        </p:nvSpPr>
        <p:spPr>
          <a:xfrm>
            <a:off x="822960" y="2050033"/>
            <a:ext cx="7543800" cy="1043433"/>
          </a:xfrm>
        </p:spPr>
        <p:txBody>
          <a:bodyPr/>
          <a:lstStyle/>
          <a:p>
            <a:r>
              <a:rPr lang="es-ES" sz="3600" dirty="0"/>
              <a:t>SESIONES</a:t>
            </a:r>
          </a:p>
        </p:txBody>
      </p:sp>
    </p:spTree>
    <p:extLst>
      <p:ext uri="{BB962C8B-B14F-4D97-AF65-F5344CB8AC3E}">
        <p14:creationId xmlns:p14="http://schemas.microsoft.com/office/powerpoint/2010/main" val="2312554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1466ECD-FDFD-3CCE-B4B2-09F7BF0D9E69}"/>
              </a:ext>
            </a:extLst>
          </p:cNvPr>
          <p:cNvSpPr>
            <a:spLocks noGrp="1"/>
          </p:cNvSpPr>
          <p:nvPr>
            <p:ph type="body" idx="1"/>
          </p:nvPr>
        </p:nvSpPr>
        <p:spPr>
          <a:xfrm>
            <a:off x="467544" y="555526"/>
            <a:ext cx="7543800" cy="3017520"/>
          </a:xfrm>
        </p:spPr>
        <p:txBody>
          <a:bodyPr/>
          <a:lstStyle/>
          <a:p>
            <a:r>
              <a:rPr lang="es-ES" b="0" dirty="0">
                <a:effectLst/>
              </a:rPr>
              <a:t>El ejemplo siguiente muestra dos páginas: en la primera se crea una variable, que se puede utilizar en esa misma página. La segunda página, que se encuentra en el mismo servidor, no tiene acceso a la variable creada en el primer programa y por eso se produce un aviso al ejecutarla.</a:t>
            </a:r>
          </a:p>
          <a:p>
            <a:r>
              <a:rPr lang="es-ES" dirty="0"/>
              <a:t>&lt;?</a:t>
            </a:r>
            <a:r>
              <a:rPr lang="es-ES" dirty="0" err="1"/>
              <a:t>php</a:t>
            </a:r>
            <a:endParaRPr lang="es-ES" dirty="0"/>
          </a:p>
          <a:p>
            <a:r>
              <a:rPr lang="es-ES" dirty="0"/>
              <a:t>$nombre = "Pepito Conejo";</a:t>
            </a:r>
          </a:p>
          <a:p>
            <a:r>
              <a:rPr lang="es-ES" dirty="0" err="1"/>
              <a:t>print</a:t>
            </a:r>
            <a:r>
              <a:rPr lang="es-ES" dirty="0"/>
              <a:t> "&lt;p&gt;El nombre es $nombre&lt;/p&gt;";</a:t>
            </a:r>
          </a:p>
          <a:p>
            <a:endParaRPr lang="es-ES" dirty="0"/>
          </a:p>
          <a:p>
            <a:endParaRPr lang="es-ES" dirty="0"/>
          </a:p>
          <a:p>
            <a:endParaRPr lang="es-ES" dirty="0"/>
          </a:p>
          <a:p>
            <a:r>
              <a:rPr lang="es-ES" dirty="0"/>
              <a:t>&lt;?</a:t>
            </a:r>
            <a:r>
              <a:rPr lang="es-ES" dirty="0" err="1"/>
              <a:t>php</a:t>
            </a:r>
            <a:endParaRPr lang="es-ES" dirty="0"/>
          </a:p>
          <a:p>
            <a:r>
              <a:rPr lang="es-ES" dirty="0" err="1"/>
              <a:t>print</a:t>
            </a:r>
            <a:r>
              <a:rPr lang="es-ES" dirty="0"/>
              <a:t> "&lt;p&gt;El nombre es $nombre&lt;/p&gt;";</a:t>
            </a:r>
          </a:p>
          <a:p>
            <a:endParaRPr lang="es-ES" dirty="0"/>
          </a:p>
          <a:p>
            <a:endParaRPr lang="es-ES" dirty="0"/>
          </a:p>
          <a:p>
            <a:endParaRPr lang="es-ES" dirty="0"/>
          </a:p>
        </p:txBody>
      </p:sp>
      <p:pic>
        <p:nvPicPr>
          <p:cNvPr id="9" name="Imagen 8">
            <a:extLst>
              <a:ext uri="{FF2B5EF4-FFF2-40B4-BE49-F238E27FC236}">
                <a16:creationId xmlns:a16="http://schemas.microsoft.com/office/drawing/2014/main" id="{81D2A2F4-C2A2-466A-2047-65BFFFF00150}"/>
              </a:ext>
            </a:extLst>
          </p:cNvPr>
          <p:cNvPicPr>
            <a:picLocks noChangeAspect="1"/>
          </p:cNvPicPr>
          <p:nvPr/>
        </p:nvPicPr>
        <p:blipFill>
          <a:blip r:embed="rId2"/>
          <a:stretch>
            <a:fillRect/>
          </a:stretch>
        </p:blipFill>
        <p:spPr>
          <a:xfrm>
            <a:off x="4716016" y="1769056"/>
            <a:ext cx="3845556" cy="590460"/>
          </a:xfrm>
          <a:prstGeom prst="rect">
            <a:avLst/>
          </a:prstGeom>
        </p:spPr>
      </p:pic>
      <p:pic>
        <p:nvPicPr>
          <p:cNvPr id="11" name="Imagen 10">
            <a:extLst>
              <a:ext uri="{FF2B5EF4-FFF2-40B4-BE49-F238E27FC236}">
                <a16:creationId xmlns:a16="http://schemas.microsoft.com/office/drawing/2014/main" id="{42192B6F-272F-6937-EC6D-C42FA81E2004}"/>
              </a:ext>
            </a:extLst>
          </p:cNvPr>
          <p:cNvPicPr>
            <a:picLocks noChangeAspect="1"/>
          </p:cNvPicPr>
          <p:nvPr/>
        </p:nvPicPr>
        <p:blipFill>
          <a:blip r:embed="rId3"/>
          <a:stretch>
            <a:fillRect/>
          </a:stretch>
        </p:blipFill>
        <p:spPr>
          <a:xfrm>
            <a:off x="4572000" y="3584358"/>
            <a:ext cx="3965756" cy="508162"/>
          </a:xfrm>
          <a:prstGeom prst="rect">
            <a:avLst/>
          </a:prstGeom>
        </p:spPr>
      </p:pic>
    </p:spTree>
    <p:extLst>
      <p:ext uri="{BB962C8B-B14F-4D97-AF65-F5344CB8AC3E}">
        <p14:creationId xmlns:p14="http://schemas.microsoft.com/office/powerpoint/2010/main" val="2886124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99382" y="124457"/>
            <a:ext cx="7886700" cy="994172"/>
          </a:xfrm>
          <a:prstGeom prst="rect">
            <a:avLst/>
          </a:prstGeom>
          <a:noFill/>
          <a:ln>
            <a:noFill/>
          </a:ln>
        </p:spPr>
        <p:txBody>
          <a:bodyPr spcFirstLastPara="1" wrap="square" lIns="68569" tIns="34275" rIns="68569" bIns="34275" anchor="b" anchorCtr="0">
            <a:noAutofit/>
          </a:bodyPr>
          <a:lstStyle/>
          <a:p>
            <a:pPr algn="ctr"/>
            <a:r>
              <a:rPr lang="es-ES_tradnl" b="1" dirty="0"/>
              <a:t>Licencia</a:t>
            </a:r>
            <a:endParaRPr lang="es-ES_tradnl" dirty="0"/>
          </a:p>
        </p:txBody>
      </p:sp>
      <p:sp>
        <p:nvSpPr>
          <p:cNvPr id="113" name="Google Shape;113;p14"/>
          <p:cNvSpPr txBox="1"/>
          <p:nvPr/>
        </p:nvSpPr>
        <p:spPr>
          <a:xfrm>
            <a:off x="370115" y="1541274"/>
            <a:ext cx="8145234" cy="3052498"/>
          </a:xfrm>
          <a:prstGeom prst="rect">
            <a:avLst/>
          </a:prstGeom>
          <a:noFill/>
          <a:ln>
            <a:noFill/>
          </a:ln>
        </p:spPr>
        <p:txBody>
          <a:bodyPr spcFirstLastPara="1" wrap="square" lIns="0" tIns="34275" rIns="0" bIns="34275" anchor="t" anchorCtr="0">
            <a:noAutofit/>
          </a:bodyPr>
          <a:lstStyle/>
          <a:p>
            <a:pPr marL="272653" algn="ctr">
              <a:lnSpc>
                <a:spcPct val="90000"/>
              </a:lnSpc>
              <a:buClr>
                <a:schemeClr val="accent1"/>
              </a:buClr>
              <a:buSzPts val="2400"/>
            </a:pPr>
            <a:r>
              <a:rPr lang="en-US" sz="1800" b="1" dirty="0">
                <a:solidFill>
                  <a:srgbClr val="3F3F3F"/>
                </a:solidFill>
                <a:latin typeface="Calibri"/>
                <a:ea typeface="Calibri"/>
                <a:cs typeface="Calibri"/>
                <a:sym typeface="Calibri"/>
              </a:rPr>
              <a:t>Toda la </a:t>
            </a:r>
            <a:r>
              <a:rPr lang="es-ES_tradnl" sz="1800" b="1" dirty="0">
                <a:solidFill>
                  <a:srgbClr val="3F3F3F"/>
                </a:solidFill>
                <a:latin typeface="Calibri"/>
                <a:ea typeface="Calibri"/>
                <a:cs typeface="Calibri"/>
                <a:sym typeface="Calibri"/>
              </a:rPr>
              <a:t>documentación</a:t>
            </a:r>
            <a:r>
              <a:rPr lang="en-US" sz="1800" b="1" dirty="0">
                <a:solidFill>
                  <a:srgbClr val="3F3F3F"/>
                </a:solidFill>
                <a:latin typeface="Calibri"/>
                <a:ea typeface="Calibri"/>
                <a:cs typeface="Calibri"/>
                <a:sym typeface="Calibri"/>
              </a:rPr>
              <a:t> de esta asignatura queda recogida bajo la licencia de Creative Commons</a:t>
            </a:r>
            <a:endParaRPr sz="1800" b="1" dirty="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dirty="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dirty="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dirty="0">
              <a:solidFill>
                <a:srgbClr val="3F3F3F"/>
              </a:solidFill>
              <a:latin typeface="Calibri"/>
              <a:ea typeface="Calibri"/>
              <a:cs typeface="Calibri"/>
              <a:sym typeface="Calibri"/>
            </a:endParaRPr>
          </a:p>
          <a:p>
            <a:pPr marL="68580" indent="-1903">
              <a:lnSpc>
                <a:spcPct val="90000"/>
              </a:lnSpc>
              <a:spcBef>
                <a:spcPts val="1050"/>
              </a:spcBef>
              <a:buClr>
                <a:schemeClr val="accent1"/>
              </a:buClr>
              <a:buSzPts val="1400"/>
            </a:pPr>
            <a:endParaRPr sz="1100" dirty="0">
              <a:solidFill>
                <a:srgbClr val="3F3F3F"/>
              </a:solidFill>
              <a:latin typeface="Calibri"/>
              <a:ea typeface="Calibri"/>
              <a:cs typeface="Calibri"/>
              <a:sym typeface="Calibri"/>
            </a:endParaRPr>
          </a:p>
        </p:txBody>
      </p:sp>
      <p:pic>
        <p:nvPicPr>
          <p:cNvPr id="114" name="Google Shape;114;p14" descr="Licencia Creative Commons"/>
          <p:cNvPicPr preferRelativeResize="0"/>
          <p:nvPr/>
        </p:nvPicPr>
        <p:blipFill rotWithShape="1">
          <a:blip r:embed="rId3">
            <a:alphaModFix/>
          </a:blip>
          <a:srcRect/>
          <a:stretch/>
        </p:blipFill>
        <p:spPr>
          <a:xfrm>
            <a:off x="3400927" y="2398382"/>
            <a:ext cx="2083610" cy="733999"/>
          </a:xfrm>
          <a:prstGeom prst="rect">
            <a:avLst/>
          </a:prstGeom>
          <a:noFill/>
          <a:ln>
            <a:noFill/>
          </a:ln>
        </p:spPr>
      </p:pic>
      <p:sp>
        <p:nvSpPr>
          <p:cNvPr id="115" name="Google Shape;115;p14"/>
          <p:cNvSpPr/>
          <p:nvPr/>
        </p:nvSpPr>
        <p:spPr>
          <a:xfrm>
            <a:off x="2508212" y="3162748"/>
            <a:ext cx="4135490" cy="484748"/>
          </a:xfrm>
          <a:prstGeom prst="rect">
            <a:avLst/>
          </a:prstGeom>
          <a:noFill/>
          <a:ln>
            <a:noFill/>
          </a:ln>
        </p:spPr>
        <p:txBody>
          <a:bodyPr spcFirstLastPara="1" wrap="square" lIns="68569" tIns="34275" rIns="68569" bIns="34275" anchor="t" anchorCtr="0">
            <a:noAutofit/>
          </a:bodyPr>
          <a:lstStyle/>
          <a:p>
            <a:pPr>
              <a:buSzPts val="1800"/>
            </a:pPr>
            <a:r>
              <a:rPr lang="en-US" u="sng" dirty="0">
                <a:solidFill>
                  <a:schemeClr val="hlink"/>
                </a:solidFill>
                <a:latin typeface="Calibri"/>
                <a:ea typeface="Calibri"/>
                <a:cs typeface="Calibri"/>
                <a:sym typeface="Calibri"/>
                <a:hlinkClick r:id="rId4"/>
              </a:rPr>
              <a:t>https://creativecommons.org/licenses/by-nc-nd/4.0/</a:t>
            </a:r>
            <a:endParaRPr dirty="0">
              <a:solidFill>
                <a:schemeClr val="dk1"/>
              </a:solidFill>
              <a:latin typeface="Calibri"/>
              <a:ea typeface="Calibri"/>
              <a:cs typeface="Calibri"/>
              <a:sym typeface="Calibri"/>
            </a:endParaRPr>
          </a:p>
          <a:p>
            <a:pPr>
              <a:buSzPts val="1800"/>
            </a:pPr>
            <a:endParaRPr dirty="0">
              <a:solidFill>
                <a:schemeClr val="dk1"/>
              </a:solidFill>
              <a:latin typeface="Calibri"/>
              <a:ea typeface="Calibri"/>
              <a:cs typeface="Calibri"/>
              <a:sym typeface="Calibri"/>
            </a:endParaRPr>
          </a:p>
        </p:txBody>
      </p:sp>
      <p:sp>
        <p:nvSpPr>
          <p:cNvPr id="116" name="Google Shape;116;p14"/>
          <p:cNvSpPr/>
          <p:nvPr/>
        </p:nvSpPr>
        <p:spPr>
          <a:xfrm>
            <a:off x="604094" y="3585394"/>
            <a:ext cx="8145233" cy="1038746"/>
          </a:xfrm>
          <a:prstGeom prst="rect">
            <a:avLst/>
          </a:prstGeom>
          <a:noFill/>
          <a:ln>
            <a:noFill/>
          </a:ln>
        </p:spPr>
        <p:txBody>
          <a:bodyPr spcFirstLastPara="1" wrap="square" lIns="68569" tIns="34275" rIns="68569" bIns="34275" anchor="t" anchorCtr="0">
            <a:noAutofit/>
          </a:bodyPr>
          <a:lstStyle/>
          <a:p>
            <a:pPr algn="just">
              <a:buSzPts val="1200"/>
            </a:pPr>
            <a:r>
              <a:rPr lang="en-US" sz="900" i="1" dirty="0">
                <a:solidFill>
                  <a:srgbClr val="333333"/>
                </a:solidFill>
                <a:latin typeface="Helvetica Neue"/>
                <a:ea typeface="Helvetica Neue"/>
                <a:cs typeface="Helvetica Neue"/>
                <a:sym typeface="Helvetica Neue"/>
              </a:rPr>
              <a:t>En el caso de incumplimiento o infracción de una licencia Creative Commons, el autor, como con cualquier otra obra y licencia, habrá de recurrir a los tribunales. Cuando se trate de una infracción directa (por un usuario de la licencia Creative Commons), el autor le podrá demandar tanto por infracción de la propiedad intelectual como por incumplimiento contractual (ya que la licencia crea un vínculo directo entre autor y usuario/licenciatario). El derecho moral de integridad recogido por la legislación española queda protegido aunque no aparezca en las licencias Creative Commons. Estas licencias no sustituyen ni reducen los derechos que la ley confiere al autor; por tanto, el autor podría demandar a un usuario que, con cualquier licencia Creative Commons, hubiera modificado o mutilado su obra causando un perjuicio a su reputación o sus intereses. Por descontado, la decisión de cuándo ha habido mutilación y de cuándo la mutilación perjudica la reputación o los intereses del autor quedaría en manos de cada Juez o Tribunal.</a:t>
            </a:r>
            <a:endParaRPr sz="900" i="1" dirty="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3B369928-A552-56DE-38E0-3DE0C5A6D707}"/>
              </a:ext>
            </a:extLst>
          </p:cNvPr>
          <p:cNvSpPr>
            <a:spLocks noGrp="1"/>
          </p:cNvSpPr>
          <p:nvPr>
            <p:ph type="body" idx="1"/>
          </p:nvPr>
        </p:nvSpPr>
        <p:spPr>
          <a:xfrm>
            <a:off x="-180528" y="0"/>
            <a:ext cx="8208912" cy="3017520"/>
          </a:xfrm>
        </p:spPr>
        <p:txBody>
          <a:bodyPr/>
          <a:lstStyle/>
          <a:p>
            <a:r>
              <a:rPr lang="es-ES" sz="1600" dirty="0"/>
              <a:t>PHP puede superar esta limitación mediante las sesiones. Las sesiones permiten que páginas distintas puedan acceder a una variable común, la matriz $_SESSION.</a:t>
            </a:r>
          </a:p>
          <a:p>
            <a:r>
              <a:rPr lang="es-ES" sz="1600" dirty="0"/>
              <a:t>El ejemplo siguiente muestra dos páginas: en la primera se crea la variable en la matriz $_SESSION, que se puede utilizar en esa misma página. La segunda página, que se encuentra en el mismo servidor, tiene acceso a la variable creada en el primer programa (si se ha ejecutado antes el primer programa, obviamente).</a:t>
            </a:r>
          </a:p>
          <a:p>
            <a:endParaRPr lang="es-ES" sz="1600" dirty="0"/>
          </a:p>
          <a:p>
            <a:r>
              <a:rPr lang="fr-FR" sz="1600" dirty="0"/>
              <a:t>&lt;?</a:t>
            </a:r>
            <a:r>
              <a:rPr lang="fr-FR" sz="1600" dirty="0" err="1"/>
              <a:t>php</a:t>
            </a:r>
            <a:endParaRPr lang="fr-FR" sz="1600" dirty="0"/>
          </a:p>
          <a:p>
            <a:r>
              <a:rPr lang="fr-FR" sz="1600" dirty="0" err="1"/>
              <a:t>session_start</a:t>
            </a:r>
            <a:r>
              <a:rPr lang="fr-FR" sz="1600" dirty="0"/>
              <a:t>();</a:t>
            </a:r>
          </a:p>
          <a:p>
            <a:r>
              <a:rPr lang="fr-FR" sz="1600" dirty="0"/>
              <a:t>$_SESSION["nombre"] = "Pepito </a:t>
            </a:r>
            <a:r>
              <a:rPr lang="fr-FR" sz="1600" dirty="0" err="1"/>
              <a:t>Conejo</a:t>
            </a:r>
            <a:r>
              <a:rPr lang="fr-FR" sz="1600" dirty="0"/>
              <a:t>";</a:t>
            </a:r>
          </a:p>
          <a:p>
            <a:r>
              <a:rPr lang="fr-FR" sz="1600" dirty="0" err="1"/>
              <a:t>print</a:t>
            </a:r>
            <a:r>
              <a:rPr lang="fr-FR" sz="1600" dirty="0"/>
              <a:t> "&lt;p&gt;El nombre es $_SESSION[nombre]&lt;/p&gt;";</a:t>
            </a:r>
          </a:p>
          <a:p>
            <a:endParaRPr lang="fr-FR" sz="1600" dirty="0"/>
          </a:p>
          <a:p>
            <a:r>
              <a:rPr lang="fr-FR" sz="1600" dirty="0"/>
              <a:t>&lt;?</a:t>
            </a:r>
            <a:r>
              <a:rPr lang="fr-FR" sz="1600" dirty="0" err="1"/>
              <a:t>php</a:t>
            </a:r>
            <a:endParaRPr lang="fr-FR" sz="1600" dirty="0"/>
          </a:p>
          <a:p>
            <a:r>
              <a:rPr lang="fr-FR" sz="1600" dirty="0" err="1"/>
              <a:t>session_start</a:t>
            </a:r>
            <a:r>
              <a:rPr lang="fr-FR" sz="1600" dirty="0"/>
              <a:t>();</a:t>
            </a:r>
          </a:p>
          <a:p>
            <a:r>
              <a:rPr lang="fr-FR" sz="1600" dirty="0" err="1"/>
              <a:t>print</a:t>
            </a:r>
            <a:r>
              <a:rPr lang="fr-FR" sz="1600" dirty="0"/>
              <a:t> "&lt;p&gt;El nombre es $_SESSION[nombre]&lt;/p&gt;";</a:t>
            </a:r>
            <a:endParaRPr lang="es-ES" sz="1600" dirty="0"/>
          </a:p>
        </p:txBody>
      </p:sp>
      <p:pic>
        <p:nvPicPr>
          <p:cNvPr id="7" name="Imagen 6">
            <a:extLst>
              <a:ext uri="{FF2B5EF4-FFF2-40B4-BE49-F238E27FC236}">
                <a16:creationId xmlns:a16="http://schemas.microsoft.com/office/drawing/2014/main" id="{EE1DA019-DD5C-7C44-5EB0-0D38FBEED5D6}"/>
              </a:ext>
            </a:extLst>
          </p:cNvPr>
          <p:cNvPicPr>
            <a:picLocks noChangeAspect="1"/>
          </p:cNvPicPr>
          <p:nvPr/>
        </p:nvPicPr>
        <p:blipFill>
          <a:blip r:embed="rId2"/>
          <a:stretch>
            <a:fillRect/>
          </a:stretch>
        </p:blipFill>
        <p:spPr>
          <a:xfrm>
            <a:off x="4602536" y="2424909"/>
            <a:ext cx="3845556" cy="590460"/>
          </a:xfrm>
          <a:prstGeom prst="rect">
            <a:avLst/>
          </a:prstGeom>
        </p:spPr>
      </p:pic>
      <p:pic>
        <p:nvPicPr>
          <p:cNvPr id="9" name="Imagen 8">
            <a:extLst>
              <a:ext uri="{FF2B5EF4-FFF2-40B4-BE49-F238E27FC236}">
                <a16:creationId xmlns:a16="http://schemas.microsoft.com/office/drawing/2014/main" id="{4C4D5BF9-CA6C-9615-3A50-657568607027}"/>
              </a:ext>
            </a:extLst>
          </p:cNvPr>
          <p:cNvPicPr>
            <a:picLocks noChangeAspect="1"/>
          </p:cNvPicPr>
          <p:nvPr/>
        </p:nvPicPr>
        <p:blipFill>
          <a:blip r:embed="rId2"/>
          <a:stretch>
            <a:fillRect/>
          </a:stretch>
        </p:blipFill>
        <p:spPr>
          <a:xfrm>
            <a:off x="4716016" y="3997514"/>
            <a:ext cx="3845556" cy="590460"/>
          </a:xfrm>
          <a:prstGeom prst="rect">
            <a:avLst/>
          </a:prstGeom>
        </p:spPr>
      </p:pic>
    </p:spTree>
    <p:extLst>
      <p:ext uri="{BB962C8B-B14F-4D97-AF65-F5344CB8AC3E}">
        <p14:creationId xmlns:p14="http://schemas.microsoft.com/office/powerpoint/2010/main" val="1180068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BB64E1C9-0F88-BD29-8FAA-840F3FDAFFA9}"/>
              </a:ext>
            </a:extLst>
          </p:cNvPr>
          <p:cNvSpPr>
            <a:spLocks noGrp="1"/>
          </p:cNvSpPr>
          <p:nvPr>
            <p:ph type="body" idx="1"/>
          </p:nvPr>
        </p:nvSpPr>
        <p:spPr>
          <a:xfrm>
            <a:off x="0" y="483518"/>
            <a:ext cx="8964488" cy="3017520"/>
          </a:xfrm>
        </p:spPr>
        <p:txBody>
          <a:bodyPr/>
          <a:lstStyle/>
          <a:p>
            <a:r>
              <a:rPr lang="es-ES" sz="1600" dirty="0"/>
              <a:t>El trabajo con sesiones tiene tres partes:</a:t>
            </a:r>
          </a:p>
          <a:p>
            <a:r>
              <a:rPr lang="es-ES" sz="1600" b="1" dirty="0"/>
              <a:t>    Creación o apertura de la sesión</a:t>
            </a:r>
          </a:p>
          <a:p>
            <a:pPr marL="762000" lvl="2" indent="0">
              <a:buNone/>
            </a:pPr>
            <a:r>
              <a:rPr lang="es-ES" sz="1600" dirty="0"/>
              <a:t>Cuando alguna página crea una sesión utilizando la función correspondiente, el servidor asocia al navegador del usuario un identificador de usuario único. El identificador se guarda en el usuario en forma de cookie o, si el navegador del usuario no permite la creación de cookies, añadiendo el identificador en la dirección de la página.</a:t>
            </a:r>
          </a:p>
          <a:p>
            <a:r>
              <a:rPr lang="es-ES" sz="1600" dirty="0"/>
              <a:t>    </a:t>
            </a:r>
            <a:r>
              <a:rPr lang="es-ES" sz="1600" b="1" dirty="0"/>
              <a:t>Utilización de la sesión</a:t>
            </a:r>
          </a:p>
          <a:p>
            <a:pPr marL="762000" lvl="2" indent="0">
              <a:buNone/>
            </a:pPr>
            <a:r>
              <a:rPr lang="es-ES" sz="1600" dirty="0"/>
              <a:t>Si ya se ha creado la sesión, las páginas solicitadas por el mismo navegador pueden guardar y recuperar información en el servidor, información que se asocia al identificador de usuario, por lo que no es accesible a otros usuarios. La información se conserva hasta que el usuario o el servidor destruyan la sesión.</a:t>
            </a:r>
          </a:p>
          <a:p>
            <a:r>
              <a:rPr lang="es-ES" sz="1600" b="1" dirty="0"/>
              <a:t>    Destrucción o cierre de la sesión</a:t>
            </a:r>
          </a:p>
          <a:p>
            <a:pPr marL="762000" lvl="2" indent="0">
              <a:buNone/>
            </a:pPr>
            <a:r>
              <a:rPr lang="es-ES" sz="1600" dirty="0"/>
              <a:t>Tanto el usuario como el servidor pueden cerrar la sesión. El usuario puede destruir la sesión cerrando el navegador. El servidor puede destruir la sesión cuando alguna página utilice la función correspondiente o al cabo de un tiempo determinado (definido mediante la función </a:t>
            </a:r>
            <a:r>
              <a:rPr lang="es-ES" sz="1600" dirty="0" err="1"/>
              <a:t>session_set_cookie_params</a:t>
            </a:r>
            <a:r>
              <a:rPr lang="es-ES" sz="1600" dirty="0"/>
              <a:t>()).</a:t>
            </a:r>
          </a:p>
          <a:p>
            <a:endParaRPr lang="es-ES" sz="1600" dirty="0"/>
          </a:p>
        </p:txBody>
      </p:sp>
    </p:spTree>
    <p:extLst>
      <p:ext uri="{BB962C8B-B14F-4D97-AF65-F5344CB8AC3E}">
        <p14:creationId xmlns:p14="http://schemas.microsoft.com/office/powerpoint/2010/main" val="2535284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74C8A28-90AF-2755-B55D-1DCAC50BB8B7}"/>
              </a:ext>
            </a:extLst>
          </p:cNvPr>
          <p:cNvSpPr>
            <a:spLocks noGrp="1"/>
          </p:cNvSpPr>
          <p:nvPr>
            <p:ph type="body" idx="1"/>
          </p:nvPr>
        </p:nvSpPr>
        <p:spPr>
          <a:xfrm>
            <a:off x="107504" y="51470"/>
            <a:ext cx="7543800" cy="3017520"/>
          </a:xfrm>
        </p:spPr>
        <p:txBody>
          <a:bodyPr/>
          <a:lstStyle/>
          <a:p>
            <a:pPr marL="76200" indent="0">
              <a:buNone/>
            </a:pPr>
            <a:r>
              <a:rPr lang="es-ES" b="1" dirty="0"/>
              <a:t>Crear la sesión / Unirse a la sesión</a:t>
            </a:r>
          </a:p>
          <a:p>
            <a:pPr marL="76200" indent="0">
              <a:buNone/>
            </a:pPr>
            <a:endParaRPr lang="es-ES" b="1" dirty="0"/>
          </a:p>
          <a:p>
            <a:pPr marL="76200" indent="0">
              <a:buNone/>
            </a:pPr>
            <a:r>
              <a:rPr lang="es-ES" dirty="0"/>
              <a:t>En PHP, las sesiones se crean mediante la función </a:t>
            </a:r>
            <a:r>
              <a:rPr lang="es-ES" dirty="0" err="1"/>
              <a:t>session_start</a:t>
            </a:r>
            <a:r>
              <a:rPr lang="es-ES" dirty="0"/>
              <a:t>(). Si la sesión no existía, esta función crea la sesión y le asocia un identificador de sesión único. Si la sesión ya existía, esta función permite que la página se una a la sesión ya existente y tenga acceso a la información vinculada a la sesión. Es decir, todas las páginas que quieran guardar datos en $_SESSION o leer datos de $_SESSION deben comenzar con la función </a:t>
            </a:r>
            <a:r>
              <a:rPr lang="es-ES" dirty="0" err="1"/>
              <a:t>session_start</a:t>
            </a:r>
            <a:r>
              <a:rPr lang="es-ES" dirty="0"/>
              <a:t>().</a:t>
            </a:r>
          </a:p>
          <a:p>
            <a:pPr marL="76200" indent="0">
              <a:buNone/>
            </a:pPr>
            <a:endParaRPr lang="fr-FR" dirty="0"/>
          </a:p>
          <a:p>
            <a:pPr marL="76200" indent="0">
              <a:buNone/>
            </a:pPr>
            <a:r>
              <a:rPr lang="fr-FR" dirty="0"/>
              <a:t>&lt;?</a:t>
            </a:r>
            <a:r>
              <a:rPr lang="fr-FR" dirty="0" err="1"/>
              <a:t>php</a:t>
            </a:r>
            <a:endParaRPr lang="fr-FR" dirty="0"/>
          </a:p>
          <a:p>
            <a:pPr marL="76200" indent="0">
              <a:buNone/>
            </a:pPr>
            <a:r>
              <a:rPr lang="fr-FR" dirty="0" err="1"/>
              <a:t>session_start</a:t>
            </a:r>
            <a:r>
              <a:rPr lang="fr-FR" dirty="0"/>
              <a:t>();</a:t>
            </a:r>
          </a:p>
          <a:p>
            <a:pPr marL="76200" indent="0">
              <a:buNone/>
            </a:pPr>
            <a:r>
              <a:rPr lang="fr-FR" dirty="0"/>
              <a:t>$_SESSION["nombre"] = "Pepito </a:t>
            </a:r>
            <a:r>
              <a:rPr lang="fr-FR" dirty="0" err="1"/>
              <a:t>Conejo</a:t>
            </a:r>
            <a:r>
              <a:rPr lang="fr-FR" dirty="0"/>
              <a:t>";</a:t>
            </a:r>
          </a:p>
          <a:p>
            <a:pPr marL="76200" indent="0">
              <a:buNone/>
            </a:pPr>
            <a:r>
              <a:rPr lang="fr-FR" dirty="0" err="1"/>
              <a:t>print</a:t>
            </a:r>
            <a:r>
              <a:rPr lang="fr-FR" dirty="0"/>
              <a:t> "&lt;p&gt;El nombre es $_SESSION[nombre]&lt;/p&gt;";</a:t>
            </a:r>
          </a:p>
          <a:p>
            <a:pPr marL="76200" indent="0">
              <a:buNone/>
            </a:pPr>
            <a:endParaRPr lang="fr-FR" dirty="0"/>
          </a:p>
          <a:p>
            <a:pPr marL="76200" indent="0">
              <a:buNone/>
            </a:pPr>
            <a:r>
              <a:rPr lang="fr-FR" dirty="0"/>
              <a:t>&lt;?</a:t>
            </a:r>
            <a:r>
              <a:rPr lang="fr-FR" dirty="0" err="1"/>
              <a:t>php</a:t>
            </a:r>
            <a:endParaRPr lang="fr-FR" dirty="0"/>
          </a:p>
          <a:p>
            <a:pPr marL="76200" indent="0">
              <a:buNone/>
            </a:pPr>
            <a:r>
              <a:rPr lang="fr-FR" dirty="0" err="1"/>
              <a:t>session_start</a:t>
            </a:r>
            <a:r>
              <a:rPr lang="fr-FR" dirty="0"/>
              <a:t>();</a:t>
            </a:r>
          </a:p>
          <a:p>
            <a:pPr marL="76200" indent="0">
              <a:buNone/>
            </a:pPr>
            <a:r>
              <a:rPr lang="fr-FR" dirty="0" err="1"/>
              <a:t>print</a:t>
            </a:r>
            <a:r>
              <a:rPr lang="fr-FR" dirty="0"/>
              <a:t> "&lt;p&gt;El nombre es $_SESSION[nombre]&lt;/p&gt;";</a:t>
            </a:r>
            <a:endParaRPr lang="es-ES" dirty="0"/>
          </a:p>
        </p:txBody>
      </p:sp>
      <p:pic>
        <p:nvPicPr>
          <p:cNvPr id="4" name="Imagen 3">
            <a:extLst>
              <a:ext uri="{FF2B5EF4-FFF2-40B4-BE49-F238E27FC236}">
                <a16:creationId xmlns:a16="http://schemas.microsoft.com/office/drawing/2014/main" id="{B184D24E-49F0-5284-66A6-AB976C370FEE}"/>
              </a:ext>
            </a:extLst>
          </p:cNvPr>
          <p:cNvPicPr>
            <a:picLocks noChangeAspect="1"/>
          </p:cNvPicPr>
          <p:nvPr/>
        </p:nvPicPr>
        <p:blipFill>
          <a:blip r:embed="rId2"/>
          <a:stretch>
            <a:fillRect/>
          </a:stretch>
        </p:blipFill>
        <p:spPr>
          <a:xfrm>
            <a:off x="4602536" y="2424909"/>
            <a:ext cx="3845556" cy="590460"/>
          </a:xfrm>
          <a:prstGeom prst="rect">
            <a:avLst/>
          </a:prstGeom>
        </p:spPr>
      </p:pic>
      <p:pic>
        <p:nvPicPr>
          <p:cNvPr id="5" name="Imagen 4">
            <a:extLst>
              <a:ext uri="{FF2B5EF4-FFF2-40B4-BE49-F238E27FC236}">
                <a16:creationId xmlns:a16="http://schemas.microsoft.com/office/drawing/2014/main" id="{5ED89DEE-2C9C-EDA3-C03F-BB277EB971C8}"/>
              </a:ext>
            </a:extLst>
          </p:cNvPr>
          <p:cNvPicPr>
            <a:picLocks noChangeAspect="1"/>
          </p:cNvPicPr>
          <p:nvPr/>
        </p:nvPicPr>
        <p:blipFill>
          <a:blip r:embed="rId2"/>
          <a:stretch>
            <a:fillRect/>
          </a:stretch>
        </p:blipFill>
        <p:spPr>
          <a:xfrm>
            <a:off x="4716016" y="3997514"/>
            <a:ext cx="3845556" cy="590460"/>
          </a:xfrm>
          <a:prstGeom prst="rect">
            <a:avLst/>
          </a:prstGeom>
        </p:spPr>
      </p:pic>
    </p:spTree>
    <p:extLst>
      <p:ext uri="{BB962C8B-B14F-4D97-AF65-F5344CB8AC3E}">
        <p14:creationId xmlns:p14="http://schemas.microsoft.com/office/powerpoint/2010/main" val="3423928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1E6AD5F4-D060-2413-B221-4C297EA60688}"/>
              </a:ext>
            </a:extLst>
          </p:cNvPr>
          <p:cNvSpPr>
            <a:spLocks noGrp="1"/>
          </p:cNvSpPr>
          <p:nvPr>
            <p:ph type="body" idx="1"/>
          </p:nvPr>
        </p:nvSpPr>
        <p:spPr>
          <a:xfrm>
            <a:off x="323528" y="267494"/>
            <a:ext cx="7543800" cy="3017520"/>
          </a:xfrm>
        </p:spPr>
        <p:txBody>
          <a:bodyPr/>
          <a:lstStyle/>
          <a:p>
            <a:pPr marL="76200" indent="0">
              <a:buNone/>
            </a:pPr>
            <a:r>
              <a:rPr lang="es-ES" dirty="0"/>
              <a:t>La creación de sesiones requiere el envío de cabeceras HTTP, por lo que la función </a:t>
            </a:r>
            <a:r>
              <a:rPr lang="es-ES" dirty="0" err="1"/>
              <a:t>session_start</a:t>
            </a:r>
            <a:r>
              <a:rPr lang="es-ES" dirty="0"/>
              <a:t>() debe utilizarse antes de empezar a escribir el contenido de la página. En caso contrario PHP producirá un aviso y no se creará la sesión. El motivo es que el identificador de sesión se utiliza en las cabeceras de respuesta HTTP y las cabeceras se envían antes del texto de la página.</a:t>
            </a:r>
          </a:p>
          <a:p>
            <a:pPr marL="76200" indent="0">
              <a:buNone/>
            </a:pPr>
            <a:endParaRPr lang="es-ES" dirty="0"/>
          </a:p>
          <a:p>
            <a:pPr marL="76200" indent="0">
              <a:buNone/>
            </a:pPr>
            <a:r>
              <a:rPr lang="es-ES" dirty="0"/>
              <a:t>El ejemplo siguiente es incorrecto, ya que utiliza la función </a:t>
            </a:r>
            <a:r>
              <a:rPr lang="es-ES" dirty="0" err="1"/>
              <a:t>session_start</a:t>
            </a:r>
            <a:r>
              <a:rPr lang="es-ES" dirty="0"/>
              <a:t>() después de haber escrito texto.</a:t>
            </a:r>
          </a:p>
          <a:p>
            <a:pPr marL="76200" indent="0">
              <a:buNone/>
            </a:pPr>
            <a:endParaRPr lang="es-ES" dirty="0"/>
          </a:p>
          <a:p>
            <a:pPr marL="76200" indent="0">
              <a:buNone/>
            </a:pPr>
            <a:r>
              <a:rPr lang="es-ES" dirty="0"/>
              <a:t>&lt;?</a:t>
            </a:r>
            <a:r>
              <a:rPr lang="es-ES" dirty="0" err="1"/>
              <a:t>php</a:t>
            </a:r>
            <a:endParaRPr lang="es-ES" dirty="0"/>
          </a:p>
          <a:p>
            <a:pPr marL="76200" indent="0">
              <a:buNone/>
            </a:pPr>
            <a:r>
              <a:rPr lang="es-ES" dirty="0"/>
              <a:t>// Este código es incorrecto, la sesión se crea después de crear texto</a:t>
            </a:r>
          </a:p>
          <a:p>
            <a:pPr marL="76200" indent="0">
              <a:buNone/>
            </a:pPr>
            <a:r>
              <a:rPr lang="es-ES" dirty="0" err="1"/>
              <a:t>print</a:t>
            </a:r>
            <a:r>
              <a:rPr lang="es-ES" dirty="0"/>
              <a:t> "&lt;p&gt;Hola&lt;/p&gt;\n";</a:t>
            </a:r>
          </a:p>
          <a:p>
            <a:pPr marL="76200" indent="0">
              <a:buNone/>
            </a:pPr>
            <a:r>
              <a:rPr lang="es-ES" dirty="0" err="1"/>
              <a:t>session_start</a:t>
            </a:r>
            <a:r>
              <a:rPr lang="es-ES" dirty="0"/>
              <a:t>();</a:t>
            </a:r>
          </a:p>
        </p:txBody>
      </p:sp>
      <p:pic>
        <p:nvPicPr>
          <p:cNvPr id="4" name="Imagen 3">
            <a:extLst>
              <a:ext uri="{FF2B5EF4-FFF2-40B4-BE49-F238E27FC236}">
                <a16:creationId xmlns:a16="http://schemas.microsoft.com/office/drawing/2014/main" id="{AFF73BB1-BBFE-3C49-F1CD-F8758FFD34C9}"/>
              </a:ext>
            </a:extLst>
          </p:cNvPr>
          <p:cNvPicPr>
            <a:picLocks noChangeAspect="1"/>
          </p:cNvPicPr>
          <p:nvPr/>
        </p:nvPicPr>
        <p:blipFill>
          <a:blip r:embed="rId2"/>
          <a:stretch>
            <a:fillRect/>
          </a:stretch>
        </p:blipFill>
        <p:spPr>
          <a:xfrm>
            <a:off x="3491880" y="3363838"/>
            <a:ext cx="5423000" cy="1355750"/>
          </a:xfrm>
          <a:prstGeom prst="rect">
            <a:avLst/>
          </a:prstGeom>
        </p:spPr>
      </p:pic>
    </p:spTree>
    <p:extLst>
      <p:ext uri="{BB962C8B-B14F-4D97-AF65-F5344CB8AC3E}">
        <p14:creationId xmlns:p14="http://schemas.microsoft.com/office/powerpoint/2010/main" val="2073804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EC2AD6-CEA8-CAAD-358F-807379040EBB}"/>
              </a:ext>
            </a:extLst>
          </p:cNvPr>
          <p:cNvSpPr>
            <a:spLocks noGrp="1"/>
          </p:cNvSpPr>
          <p:nvPr>
            <p:ph type="title"/>
          </p:nvPr>
        </p:nvSpPr>
        <p:spPr/>
        <p:txBody>
          <a:bodyPr/>
          <a:lstStyle/>
          <a:p>
            <a:endParaRPr lang="es-ES" dirty="0"/>
          </a:p>
        </p:txBody>
      </p:sp>
      <p:sp>
        <p:nvSpPr>
          <p:cNvPr id="3" name="Marcador de texto 2">
            <a:extLst>
              <a:ext uri="{FF2B5EF4-FFF2-40B4-BE49-F238E27FC236}">
                <a16:creationId xmlns:a16="http://schemas.microsoft.com/office/drawing/2014/main" id="{C83DB422-0530-AFC2-7306-F6E94BA9E5DD}"/>
              </a:ext>
            </a:extLst>
          </p:cNvPr>
          <p:cNvSpPr>
            <a:spLocks noGrp="1"/>
          </p:cNvSpPr>
          <p:nvPr>
            <p:ph type="body" idx="1"/>
          </p:nvPr>
        </p:nvSpPr>
        <p:spPr/>
        <p:txBody>
          <a:bodyPr/>
          <a:lstStyle/>
          <a:p>
            <a:pPr marL="76200" indent="0">
              <a:buNone/>
            </a:pPr>
            <a:r>
              <a:rPr lang="es-ES" dirty="0"/>
              <a:t>Si en una página se repite la llamada a </a:t>
            </a:r>
            <a:r>
              <a:rPr lang="es-ES" dirty="0" err="1"/>
              <a:t>session_start</a:t>
            </a:r>
            <a:r>
              <a:rPr lang="es-ES" dirty="0"/>
              <a:t>(), se genera un aviso.</a:t>
            </a:r>
          </a:p>
          <a:p>
            <a:pPr marL="76200" indent="0">
              <a:buNone/>
            </a:pPr>
            <a:endParaRPr lang="es-ES" dirty="0"/>
          </a:p>
          <a:p>
            <a:pPr marL="76200" indent="0">
              <a:buNone/>
            </a:pPr>
            <a:r>
              <a:rPr lang="en-US" dirty="0"/>
              <a:t>&lt;?</a:t>
            </a:r>
            <a:r>
              <a:rPr lang="en-US" dirty="0" err="1"/>
              <a:t>php</a:t>
            </a:r>
            <a:endParaRPr lang="en-US" dirty="0"/>
          </a:p>
          <a:p>
            <a:pPr marL="76200" indent="0">
              <a:buNone/>
            </a:pPr>
            <a:r>
              <a:rPr lang="en-US" dirty="0" err="1"/>
              <a:t>session_start</a:t>
            </a:r>
            <a:r>
              <a:rPr lang="en-US" dirty="0"/>
              <a:t>();</a:t>
            </a:r>
          </a:p>
          <a:p>
            <a:pPr marL="76200" indent="0">
              <a:buNone/>
            </a:pPr>
            <a:r>
              <a:rPr lang="en-US" dirty="0" err="1"/>
              <a:t>session_start</a:t>
            </a:r>
            <a:r>
              <a:rPr lang="en-US" dirty="0"/>
              <a:t>();</a:t>
            </a:r>
            <a:endParaRPr lang="es-ES" dirty="0"/>
          </a:p>
        </p:txBody>
      </p:sp>
      <p:pic>
        <p:nvPicPr>
          <p:cNvPr id="6" name="Imagen 5">
            <a:extLst>
              <a:ext uri="{FF2B5EF4-FFF2-40B4-BE49-F238E27FC236}">
                <a16:creationId xmlns:a16="http://schemas.microsoft.com/office/drawing/2014/main" id="{85CA6FF0-8CED-9ED4-5A69-416EEDBF72CD}"/>
              </a:ext>
            </a:extLst>
          </p:cNvPr>
          <p:cNvPicPr>
            <a:picLocks noChangeAspect="1"/>
          </p:cNvPicPr>
          <p:nvPr/>
        </p:nvPicPr>
        <p:blipFill>
          <a:blip r:embed="rId2"/>
          <a:stretch>
            <a:fillRect/>
          </a:stretch>
        </p:blipFill>
        <p:spPr>
          <a:xfrm>
            <a:off x="2483768" y="2211710"/>
            <a:ext cx="5184576" cy="862907"/>
          </a:xfrm>
          <a:prstGeom prst="rect">
            <a:avLst/>
          </a:prstGeom>
        </p:spPr>
      </p:pic>
    </p:spTree>
    <p:extLst>
      <p:ext uri="{BB962C8B-B14F-4D97-AF65-F5344CB8AC3E}">
        <p14:creationId xmlns:p14="http://schemas.microsoft.com/office/powerpoint/2010/main" val="2315164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5C18045F-441A-2521-E603-E340E8AFE109}"/>
              </a:ext>
            </a:extLst>
          </p:cNvPr>
          <p:cNvSpPr>
            <a:spLocks noGrp="1"/>
          </p:cNvSpPr>
          <p:nvPr>
            <p:ph type="body" idx="1"/>
          </p:nvPr>
        </p:nvSpPr>
        <p:spPr>
          <a:xfrm>
            <a:off x="-1936" y="0"/>
            <a:ext cx="8568952" cy="3017520"/>
          </a:xfrm>
        </p:spPr>
        <p:txBody>
          <a:bodyPr/>
          <a:lstStyle/>
          <a:p>
            <a:pPr marL="76200" indent="0">
              <a:buNone/>
            </a:pPr>
            <a:r>
              <a:rPr lang="es-ES" sz="1400" b="1" dirty="0"/>
              <a:t>Utilizar la sesión</a:t>
            </a:r>
          </a:p>
          <a:p>
            <a:pPr marL="76200" indent="0">
              <a:buNone/>
            </a:pPr>
            <a:endParaRPr lang="es-ES" sz="1400" dirty="0"/>
          </a:p>
          <a:p>
            <a:pPr marL="76200" indent="0">
              <a:buNone/>
            </a:pPr>
            <a:r>
              <a:rPr lang="es-ES" sz="1400" dirty="0"/>
              <a:t>Cuando una página ha creado una sesión o ha accedido a una sesión ya existente mediante </a:t>
            </a:r>
            <a:r>
              <a:rPr lang="es-ES" sz="1400" dirty="0" err="1"/>
              <a:t>session_start</a:t>
            </a:r>
            <a:r>
              <a:rPr lang="es-ES" sz="1400" dirty="0"/>
              <a:t>(), la página tiene acceso a la matriz $_SESSION que contiene las variables de esa sesión.</a:t>
            </a:r>
          </a:p>
          <a:p>
            <a:pPr marL="76200" indent="0">
              <a:buNone/>
            </a:pPr>
            <a:r>
              <a:rPr lang="es-ES" sz="1400" dirty="0"/>
              <a:t>La matriz $_SESSION es una matriz asociativa en la que se pueden definir valores como en cualquier otra matriz. La diferencia es que $_SESSION es accesible desde páginas diferentes (siempre que esas páginas tengan asociada la misma sesión), manteniéndose los valores de una página a otra.</a:t>
            </a:r>
          </a:p>
          <a:p>
            <a:pPr marL="76200" indent="0">
              <a:buNone/>
            </a:pPr>
            <a:r>
              <a:rPr lang="es-ES" sz="1400" dirty="0"/>
              <a:t>El ejemplo siguiente muestra dos páginas. La primera página guarda información en $_SESSION y la segunda la utiliza.</a:t>
            </a:r>
          </a:p>
          <a:p>
            <a:pPr marL="76200" indent="0">
              <a:buNone/>
            </a:pPr>
            <a:r>
              <a:rPr lang="es-ES" sz="1400" dirty="0"/>
              <a:t>&lt;?</a:t>
            </a:r>
            <a:r>
              <a:rPr lang="es-ES" sz="1400" dirty="0" err="1"/>
              <a:t>php</a:t>
            </a:r>
            <a:endParaRPr lang="es-ES" sz="1400" dirty="0"/>
          </a:p>
          <a:p>
            <a:pPr marL="76200" indent="0">
              <a:buNone/>
            </a:pPr>
            <a:r>
              <a:rPr lang="es-ES" sz="1400" dirty="0" err="1"/>
              <a:t>session_start</a:t>
            </a:r>
            <a:r>
              <a:rPr lang="es-ES" sz="1400" dirty="0"/>
              <a:t>();</a:t>
            </a:r>
          </a:p>
          <a:p>
            <a:pPr marL="76200" indent="0">
              <a:buNone/>
            </a:pPr>
            <a:r>
              <a:rPr lang="es-ES" sz="1400" dirty="0"/>
              <a:t>$_SESSION["nombre"] = "Pepito Conejo";</a:t>
            </a:r>
          </a:p>
          <a:p>
            <a:pPr marL="76200" indent="0">
              <a:buNone/>
            </a:pPr>
            <a:r>
              <a:rPr lang="es-ES" sz="1400" dirty="0" err="1"/>
              <a:t>print</a:t>
            </a:r>
            <a:r>
              <a:rPr lang="es-ES" sz="1400" dirty="0"/>
              <a:t> "&lt;p&gt;Se ha guardado su nombre.&lt;/p&gt;\n";</a:t>
            </a:r>
          </a:p>
          <a:p>
            <a:pPr marL="76200" indent="0">
              <a:buNone/>
            </a:pPr>
            <a:endParaRPr lang="fr-FR" sz="1400" dirty="0"/>
          </a:p>
          <a:p>
            <a:pPr marL="76200" indent="0">
              <a:buNone/>
            </a:pPr>
            <a:r>
              <a:rPr lang="fr-FR" sz="1400" dirty="0"/>
              <a:t>&lt;?</a:t>
            </a:r>
            <a:r>
              <a:rPr lang="fr-FR" sz="1400" dirty="0" err="1"/>
              <a:t>php</a:t>
            </a:r>
            <a:endParaRPr lang="fr-FR" sz="1400" dirty="0"/>
          </a:p>
          <a:p>
            <a:pPr marL="76200" indent="0">
              <a:buNone/>
            </a:pPr>
            <a:r>
              <a:rPr lang="fr-FR" sz="1400" dirty="0" err="1"/>
              <a:t>session_start</a:t>
            </a:r>
            <a:r>
              <a:rPr lang="fr-FR" sz="1400" dirty="0"/>
              <a:t>();</a:t>
            </a:r>
          </a:p>
          <a:p>
            <a:pPr marL="76200" indent="0">
              <a:buNone/>
            </a:pPr>
            <a:r>
              <a:rPr lang="fr-FR" sz="1400" dirty="0" err="1"/>
              <a:t>print</a:t>
            </a:r>
            <a:r>
              <a:rPr lang="fr-FR" sz="1400" dirty="0"/>
              <a:t> "&lt;p&gt;Su nombre es $_SESSION[nombre].&lt;/p&gt;\n";</a:t>
            </a:r>
            <a:endParaRPr lang="es-ES" sz="1400" dirty="0"/>
          </a:p>
        </p:txBody>
      </p:sp>
      <p:pic>
        <p:nvPicPr>
          <p:cNvPr id="4" name="Imagen 3">
            <a:extLst>
              <a:ext uri="{FF2B5EF4-FFF2-40B4-BE49-F238E27FC236}">
                <a16:creationId xmlns:a16="http://schemas.microsoft.com/office/drawing/2014/main" id="{BBD4F249-DB58-4E74-A623-465312440603}"/>
              </a:ext>
            </a:extLst>
          </p:cNvPr>
          <p:cNvPicPr>
            <a:picLocks noChangeAspect="1"/>
          </p:cNvPicPr>
          <p:nvPr/>
        </p:nvPicPr>
        <p:blipFill>
          <a:blip r:embed="rId2"/>
          <a:stretch>
            <a:fillRect/>
          </a:stretch>
        </p:blipFill>
        <p:spPr>
          <a:xfrm>
            <a:off x="4605492" y="2715766"/>
            <a:ext cx="3308158" cy="762410"/>
          </a:xfrm>
          <a:prstGeom prst="rect">
            <a:avLst/>
          </a:prstGeom>
        </p:spPr>
      </p:pic>
      <p:pic>
        <p:nvPicPr>
          <p:cNvPr id="6" name="Imagen 5">
            <a:extLst>
              <a:ext uri="{FF2B5EF4-FFF2-40B4-BE49-F238E27FC236}">
                <a16:creationId xmlns:a16="http://schemas.microsoft.com/office/drawing/2014/main" id="{FAA3E364-2B0C-8E57-8591-7A2F7A7B007F}"/>
              </a:ext>
            </a:extLst>
          </p:cNvPr>
          <p:cNvPicPr>
            <a:picLocks noChangeAspect="1"/>
          </p:cNvPicPr>
          <p:nvPr/>
        </p:nvPicPr>
        <p:blipFill>
          <a:blip r:embed="rId3"/>
          <a:stretch>
            <a:fillRect/>
          </a:stretch>
        </p:blipFill>
        <p:spPr>
          <a:xfrm>
            <a:off x="4380708" y="4078058"/>
            <a:ext cx="3385804" cy="661954"/>
          </a:xfrm>
          <a:prstGeom prst="rect">
            <a:avLst/>
          </a:prstGeom>
        </p:spPr>
      </p:pic>
    </p:spTree>
    <p:extLst>
      <p:ext uri="{BB962C8B-B14F-4D97-AF65-F5344CB8AC3E}">
        <p14:creationId xmlns:p14="http://schemas.microsoft.com/office/powerpoint/2010/main" val="1845422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8B73829-9CCB-8090-6AB6-066D1C66FB73}"/>
              </a:ext>
            </a:extLst>
          </p:cNvPr>
          <p:cNvSpPr>
            <a:spLocks noGrp="1"/>
          </p:cNvSpPr>
          <p:nvPr>
            <p:ph type="body" idx="1"/>
          </p:nvPr>
        </p:nvSpPr>
        <p:spPr>
          <a:xfrm>
            <a:off x="13693" y="51470"/>
            <a:ext cx="7543800" cy="3017520"/>
          </a:xfrm>
        </p:spPr>
        <p:txBody>
          <a:bodyPr/>
          <a:lstStyle/>
          <a:p>
            <a:pPr marL="76200" indent="0">
              <a:buNone/>
            </a:pPr>
            <a:r>
              <a:rPr lang="es-ES" sz="1400" dirty="0"/>
              <a:t>Los nombres de los primeros índices de la matriz $_SESSION tienen que cumplir las mismas reglas que los nombres de las variables, es decir, que el primer carácter debe ser una letra o un guion bajo (_). En particular, no deben ser números ni contener caracteres no alfanuméricos.</a:t>
            </a:r>
          </a:p>
          <a:p>
            <a:pPr marL="76200" indent="0">
              <a:buNone/>
            </a:pPr>
            <a:endParaRPr lang="es-ES" sz="1400" dirty="0"/>
          </a:p>
          <a:p>
            <a:pPr marL="76200" indent="0">
              <a:buNone/>
            </a:pPr>
            <a:r>
              <a:rPr lang="es-ES" sz="1400" dirty="0"/>
              <a:t>&lt;?</a:t>
            </a:r>
            <a:r>
              <a:rPr lang="es-ES" sz="1400" dirty="0" err="1"/>
              <a:t>php</a:t>
            </a:r>
            <a:endParaRPr lang="es-ES" sz="1400" dirty="0"/>
          </a:p>
          <a:p>
            <a:pPr marL="76200" indent="0">
              <a:buNone/>
            </a:pPr>
            <a:r>
              <a:rPr lang="es-ES" sz="1400" dirty="0" err="1"/>
              <a:t>session_start</a:t>
            </a:r>
            <a:r>
              <a:rPr lang="es-ES" sz="1400" dirty="0"/>
              <a:t>();</a:t>
            </a:r>
          </a:p>
          <a:p>
            <a:pPr marL="76200" indent="0">
              <a:buNone/>
            </a:pPr>
            <a:r>
              <a:rPr lang="es-ES" sz="1400" dirty="0"/>
              <a:t>// Este código es incorrecto, ya que PHP no puede crear un índice numérico</a:t>
            </a:r>
          </a:p>
          <a:p>
            <a:pPr marL="76200" indent="0">
              <a:buNone/>
            </a:pPr>
            <a:r>
              <a:rPr lang="es-ES" sz="1400" dirty="0"/>
              <a:t>// en $_SESSION. Aunque en la ejecución de este programa $_SESSION contiene</a:t>
            </a:r>
          </a:p>
          <a:p>
            <a:pPr marL="76200" indent="0">
              <a:buNone/>
            </a:pPr>
            <a:r>
              <a:rPr lang="es-ES" sz="1400" dirty="0"/>
              <a:t>// el elemento con índice numérico, y por eso se muestra en la pantalla, la</a:t>
            </a:r>
          </a:p>
          <a:p>
            <a:pPr marL="76200" indent="0">
              <a:buNone/>
            </a:pPr>
            <a:r>
              <a:rPr lang="es-ES" sz="1400" dirty="0"/>
              <a:t>// sesión se destruye al finalizar la página y no estará disponible para</a:t>
            </a:r>
          </a:p>
          <a:p>
            <a:pPr marL="76200" indent="0">
              <a:buNone/>
            </a:pPr>
            <a:r>
              <a:rPr lang="es-ES" sz="1400" dirty="0"/>
              <a:t>// otras páginas.</a:t>
            </a:r>
          </a:p>
          <a:p>
            <a:pPr marL="76200" indent="0">
              <a:buNone/>
            </a:pPr>
            <a:r>
              <a:rPr lang="es-ES" sz="1400" dirty="0"/>
              <a:t>$_SESSION[0] = "Pepito Conejo";</a:t>
            </a:r>
          </a:p>
          <a:p>
            <a:pPr marL="76200" indent="0">
              <a:buNone/>
            </a:pPr>
            <a:r>
              <a:rPr lang="es-ES" sz="1400" dirty="0" err="1"/>
              <a:t>print</a:t>
            </a:r>
            <a:r>
              <a:rPr lang="es-ES" sz="1400" dirty="0"/>
              <a:t> "&lt;p&gt;Se ha guardado su nombre.&lt;/p&gt;\n";</a:t>
            </a:r>
          </a:p>
          <a:p>
            <a:pPr marL="76200" indent="0">
              <a:buNone/>
            </a:pPr>
            <a:r>
              <a:rPr lang="es-ES" sz="1400" dirty="0" err="1"/>
              <a:t>print</a:t>
            </a:r>
            <a:r>
              <a:rPr lang="es-ES" sz="1400" dirty="0"/>
              <a:t> "&lt;pre&gt;"; </a:t>
            </a:r>
            <a:r>
              <a:rPr lang="es-ES" sz="1400" dirty="0" err="1"/>
              <a:t>print_r</a:t>
            </a:r>
            <a:r>
              <a:rPr lang="es-ES" sz="1400" dirty="0"/>
              <a:t>($_SESSION); </a:t>
            </a:r>
            <a:r>
              <a:rPr lang="es-ES" sz="1400" dirty="0" err="1"/>
              <a:t>print</a:t>
            </a:r>
            <a:r>
              <a:rPr lang="es-ES" sz="1400" dirty="0"/>
              <a:t> "&lt;/pre&gt;\n";</a:t>
            </a:r>
          </a:p>
        </p:txBody>
      </p:sp>
      <p:pic>
        <p:nvPicPr>
          <p:cNvPr id="5" name="Imagen 4">
            <a:extLst>
              <a:ext uri="{FF2B5EF4-FFF2-40B4-BE49-F238E27FC236}">
                <a16:creationId xmlns:a16="http://schemas.microsoft.com/office/drawing/2014/main" id="{9DB866BA-B110-5FAC-02B9-B103192A0C21}"/>
              </a:ext>
            </a:extLst>
          </p:cNvPr>
          <p:cNvPicPr>
            <a:picLocks noChangeAspect="1"/>
          </p:cNvPicPr>
          <p:nvPr/>
        </p:nvPicPr>
        <p:blipFill>
          <a:blip r:embed="rId2"/>
          <a:stretch>
            <a:fillRect/>
          </a:stretch>
        </p:blipFill>
        <p:spPr>
          <a:xfrm>
            <a:off x="6009321" y="1131590"/>
            <a:ext cx="3096344" cy="1499193"/>
          </a:xfrm>
          <a:prstGeom prst="rect">
            <a:avLst/>
          </a:prstGeom>
        </p:spPr>
      </p:pic>
      <p:sp>
        <p:nvSpPr>
          <p:cNvPr id="7" name="CuadroTexto 6">
            <a:extLst>
              <a:ext uri="{FF2B5EF4-FFF2-40B4-BE49-F238E27FC236}">
                <a16:creationId xmlns:a16="http://schemas.microsoft.com/office/drawing/2014/main" id="{62B680F4-D829-2702-3752-6DADBD8AECAB}"/>
              </a:ext>
            </a:extLst>
          </p:cNvPr>
          <p:cNvSpPr txBox="1"/>
          <p:nvPr/>
        </p:nvSpPr>
        <p:spPr>
          <a:xfrm>
            <a:off x="4427984" y="3108061"/>
            <a:ext cx="4591372" cy="1600438"/>
          </a:xfrm>
          <a:prstGeom prst="rect">
            <a:avLst/>
          </a:prstGeom>
          <a:noFill/>
        </p:spPr>
        <p:txBody>
          <a:bodyPr wrap="square">
            <a:spAutoFit/>
          </a:bodyPr>
          <a:lstStyle/>
          <a:p>
            <a:r>
              <a:rPr lang="es-ES" dirty="0">
                <a:solidFill>
                  <a:srgbClr val="3F3F3F"/>
                </a:solidFill>
                <a:latin typeface="Calibri"/>
                <a:ea typeface="Calibri"/>
                <a:cs typeface="Calibri"/>
                <a:sym typeface="Calibri"/>
              </a:rPr>
              <a:t>El mensaje de error se produce al finalizar la página, cuando PHP intenta guardar los datos de sesión. Este limitación tiene su origen en el </a:t>
            </a:r>
            <a:r>
              <a:rPr lang="es-ES" dirty="0" err="1">
                <a:solidFill>
                  <a:srgbClr val="3F3F3F"/>
                </a:solidFill>
                <a:latin typeface="Calibri"/>
                <a:ea typeface="Calibri"/>
                <a:cs typeface="Calibri"/>
                <a:sym typeface="Calibri"/>
              </a:rPr>
              <a:t>serializador</a:t>
            </a:r>
            <a:r>
              <a:rPr lang="es-ES" dirty="0">
                <a:solidFill>
                  <a:srgbClr val="3F3F3F"/>
                </a:solidFill>
                <a:latin typeface="Calibri"/>
                <a:ea typeface="Calibri"/>
                <a:cs typeface="Calibri"/>
                <a:sym typeface="Calibri"/>
              </a:rPr>
              <a:t> empleado habitualmente por PHP. PHP dispone de otro </a:t>
            </a:r>
            <a:r>
              <a:rPr lang="es-ES" dirty="0" err="1">
                <a:solidFill>
                  <a:srgbClr val="3F3F3F"/>
                </a:solidFill>
                <a:latin typeface="Calibri"/>
                <a:ea typeface="Calibri"/>
                <a:cs typeface="Calibri"/>
                <a:sym typeface="Calibri"/>
              </a:rPr>
              <a:t>serializador</a:t>
            </a:r>
            <a:r>
              <a:rPr lang="es-ES" dirty="0">
                <a:solidFill>
                  <a:srgbClr val="3F3F3F"/>
                </a:solidFill>
                <a:latin typeface="Calibri"/>
                <a:ea typeface="Calibri"/>
                <a:cs typeface="Calibri"/>
                <a:sym typeface="Calibri"/>
              </a:rPr>
              <a:t> que no tiene esta limitación. Para utilizarlo debería configurarse la directiva de configuración </a:t>
            </a:r>
            <a:r>
              <a:rPr lang="es-ES" dirty="0" err="1">
                <a:solidFill>
                  <a:srgbClr val="3F3F3F"/>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session.serialize_handler</a:t>
            </a:r>
            <a:r>
              <a:rPr lang="es-ES" dirty="0">
                <a:solidFill>
                  <a:srgbClr val="3F3F3F"/>
                </a:solidFill>
                <a:latin typeface="Calibri"/>
                <a:ea typeface="Calibri"/>
                <a:cs typeface="Calibri"/>
                <a:sym typeface="Calibri"/>
              </a:rPr>
              <a:t> con el valor </a:t>
            </a:r>
            <a:r>
              <a:rPr lang="es-ES" dirty="0" err="1">
                <a:solidFill>
                  <a:srgbClr val="3F3F3F"/>
                </a:solidFill>
                <a:latin typeface="Calibri"/>
                <a:ea typeface="Calibri"/>
                <a:cs typeface="Calibri"/>
                <a:sym typeface="Calibri"/>
              </a:rPr>
              <a:t>php_serialize</a:t>
            </a:r>
            <a:r>
              <a:rPr lang="es-ES" dirty="0">
                <a:solidFill>
                  <a:srgbClr val="3F3F3F"/>
                </a:solidFill>
                <a:latin typeface="Calibri"/>
                <a:ea typeface="Calibri"/>
                <a:cs typeface="Calibri"/>
                <a:sym typeface="Calibri"/>
              </a:rPr>
              <a:t> en vez de el valor habitual </a:t>
            </a:r>
            <a:r>
              <a:rPr lang="es-ES" dirty="0" err="1">
                <a:solidFill>
                  <a:srgbClr val="3F3F3F"/>
                </a:solidFill>
                <a:latin typeface="Calibri"/>
                <a:ea typeface="Calibri"/>
                <a:cs typeface="Calibri"/>
                <a:sym typeface="Calibri"/>
              </a:rPr>
              <a:t>php</a:t>
            </a:r>
            <a:endParaRPr lang="es-ES" dirty="0">
              <a:solidFill>
                <a:srgbClr val="3F3F3F"/>
              </a:solidFill>
              <a:latin typeface="Calibri"/>
              <a:ea typeface="Calibri"/>
              <a:cs typeface="Calibri"/>
              <a:sym typeface="Calibri"/>
            </a:endParaRPr>
          </a:p>
        </p:txBody>
      </p:sp>
    </p:spTree>
    <p:extLst>
      <p:ext uri="{BB962C8B-B14F-4D97-AF65-F5344CB8AC3E}">
        <p14:creationId xmlns:p14="http://schemas.microsoft.com/office/powerpoint/2010/main" val="1736457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3C39BE7C-0D83-8ED9-DDE9-B3AADA5B6D3E}"/>
              </a:ext>
            </a:extLst>
          </p:cNvPr>
          <p:cNvSpPr>
            <a:spLocks noGrp="1"/>
          </p:cNvSpPr>
          <p:nvPr>
            <p:ph type="body" idx="1"/>
          </p:nvPr>
        </p:nvSpPr>
        <p:spPr>
          <a:xfrm>
            <a:off x="395536" y="850374"/>
            <a:ext cx="8208912" cy="3017520"/>
          </a:xfrm>
        </p:spPr>
        <p:txBody>
          <a:bodyPr/>
          <a:lstStyle/>
          <a:p>
            <a:pPr marL="76200" indent="0">
              <a:buNone/>
            </a:pPr>
            <a:r>
              <a:rPr lang="es-ES" dirty="0"/>
              <a:t>La matriz $_SESSION puede tener más de una dimensión y en ese caso los segundos índices ya no tiene la limitación de no poder ser números.</a:t>
            </a:r>
          </a:p>
          <a:p>
            <a:pPr marL="76200" indent="0">
              <a:buNone/>
            </a:pPr>
            <a:endParaRPr lang="es-ES" dirty="0"/>
          </a:p>
          <a:p>
            <a:pPr marL="76200" indent="0">
              <a:buNone/>
            </a:pPr>
            <a:r>
              <a:rPr lang="es-ES" dirty="0"/>
              <a:t>&lt;?</a:t>
            </a:r>
            <a:r>
              <a:rPr lang="es-ES" dirty="0" err="1"/>
              <a:t>php</a:t>
            </a:r>
            <a:endParaRPr lang="es-ES" dirty="0"/>
          </a:p>
          <a:p>
            <a:pPr marL="76200" indent="0">
              <a:buNone/>
            </a:pPr>
            <a:r>
              <a:rPr lang="es-ES" dirty="0" err="1"/>
              <a:t>session_start</a:t>
            </a:r>
            <a:r>
              <a:rPr lang="es-ES" dirty="0"/>
              <a:t>();</a:t>
            </a:r>
          </a:p>
          <a:p>
            <a:pPr marL="76200" indent="0">
              <a:buNone/>
            </a:pPr>
            <a:endParaRPr lang="es-ES" dirty="0"/>
          </a:p>
          <a:p>
            <a:pPr marL="76200" indent="0">
              <a:buNone/>
            </a:pPr>
            <a:r>
              <a:rPr lang="es-ES" dirty="0"/>
              <a:t>// Este código es correcto, ya que el primer índice no es numérico</a:t>
            </a:r>
          </a:p>
          <a:p>
            <a:pPr marL="76200" indent="0">
              <a:buNone/>
            </a:pPr>
            <a:r>
              <a:rPr lang="es-ES" dirty="0"/>
              <a:t>$_SESSION["nombres"][0] = "Pepito Conejo";</a:t>
            </a:r>
          </a:p>
          <a:p>
            <a:pPr marL="76200" indent="0">
              <a:buNone/>
            </a:pPr>
            <a:r>
              <a:rPr lang="es-ES" dirty="0" err="1"/>
              <a:t>print</a:t>
            </a:r>
            <a:r>
              <a:rPr lang="es-ES" dirty="0"/>
              <a:t> "&lt;p&gt;Se ha guardado su nombre.&lt;/p&gt;\n";</a:t>
            </a:r>
          </a:p>
          <a:p>
            <a:pPr marL="76200" indent="0">
              <a:buNone/>
            </a:pPr>
            <a:r>
              <a:rPr lang="es-ES" dirty="0" err="1"/>
              <a:t>print</a:t>
            </a:r>
            <a:r>
              <a:rPr lang="es-ES" dirty="0"/>
              <a:t> "&lt;pre&gt;"; </a:t>
            </a:r>
            <a:r>
              <a:rPr lang="es-ES" dirty="0" err="1"/>
              <a:t>print_r</a:t>
            </a:r>
            <a:r>
              <a:rPr lang="es-ES" dirty="0"/>
              <a:t>($_SESSION); </a:t>
            </a:r>
            <a:r>
              <a:rPr lang="es-ES" dirty="0" err="1"/>
              <a:t>print</a:t>
            </a:r>
            <a:r>
              <a:rPr lang="es-ES" dirty="0"/>
              <a:t> "&lt;/pre&gt;\n";</a:t>
            </a:r>
          </a:p>
        </p:txBody>
      </p:sp>
      <p:pic>
        <p:nvPicPr>
          <p:cNvPr id="4" name="Imagen 3">
            <a:extLst>
              <a:ext uri="{FF2B5EF4-FFF2-40B4-BE49-F238E27FC236}">
                <a16:creationId xmlns:a16="http://schemas.microsoft.com/office/drawing/2014/main" id="{3C6E0F20-FF5E-27E8-B196-A8737BBF33AB}"/>
              </a:ext>
            </a:extLst>
          </p:cNvPr>
          <p:cNvPicPr>
            <a:picLocks noChangeAspect="1"/>
          </p:cNvPicPr>
          <p:nvPr/>
        </p:nvPicPr>
        <p:blipFill>
          <a:blip r:embed="rId2"/>
          <a:stretch>
            <a:fillRect/>
          </a:stretch>
        </p:blipFill>
        <p:spPr>
          <a:xfrm>
            <a:off x="5076056" y="3073875"/>
            <a:ext cx="3822861" cy="1588038"/>
          </a:xfrm>
          <a:prstGeom prst="rect">
            <a:avLst/>
          </a:prstGeom>
        </p:spPr>
      </p:pic>
    </p:spTree>
    <p:extLst>
      <p:ext uri="{BB962C8B-B14F-4D97-AF65-F5344CB8AC3E}">
        <p14:creationId xmlns:p14="http://schemas.microsoft.com/office/powerpoint/2010/main" val="3502086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47A56004-A638-5725-25DA-44A0ACE1A708}"/>
              </a:ext>
            </a:extLst>
          </p:cNvPr>
          <p:cNvSpPr>
            <a:spLocks noGrp="1"/>
          </p:cNvSpPr>
          <p:nvPr>
            <p:ph type="body" idx="1"/>
          </p:nvPr>
        </p:nvSpPr>
        <p:spPr>
          <a:xfrm>
            <a:off x="22984" y="0"/>
            <a:ext cx="8941503" cy="3017520"/>
          </a:xfrm>
        </p:spPr>
        <p:txBody>
          <a:bodyPr/>
          <a:lstStyle/>
          <a:p>
            <a:pPr marL="76200" indent="0">
              <a:buNone/>
            </a:pPr>
            <a:r>
              <a:rPr lang="es-ES" b="1" dirty="0"/>
              <a:t>Cerrar la sesión</a:t>
            </a:r>
          </a:p>
          <a:p>
            <a:pPr marL="76200" indent="0">
              <a:buNone/>
            </a:pPr>
            <a:endParaRPr lang="es-ES" dirty="0"/>
          </a:p>
          <a:p>
            <a:pPr marL="76200" indent="0">
              <a:buNone/>
            </a:pPr>
            <a:r>
              <a:rPr lang="es-ES" dirty="0"/>
              <a:t>Cerrar una sesión es destruir la matriz $_SESSION y el identificador de la sesión.</a:t>
            </a:r>
          </a:p>
          <a:p>
            <a:pPr marL="76200" indent="0">
              <a:buNone/>
            </a:pPr>
            <a:endParaRPr lang="es-ES" dirty="0"/>
          </a:p>
          <a:p>
            <a:pPr marL="76200" indent="0">
              <a:buNone/>
            </a:pPr>
            <a:r>
              <a:rPr lang="es-ES" dirty="0"/>
              <a:t>Las sesiones se pueden cerrar de varias maneras:</a:t>
            </a:r>
          </a:p>
          <a:p>
            <a:pPr marL="76200" indent="0">
              <a:buNone/>
            </a:pPr>
            <a:endParaRPr lang="es-ES" dirty="0"/>
          </a:p>
          <a:p>
            <a:pPr marL="704850" lvl="1" indent="-285750">
              <a:buFont typeface="Arial" panose="020B0604020202020204" pitchFamily="34" charset="0"/>
              <a:buChar char="•"/>
            </a:pPr>
            <a:r>
              <a:rPr lang="es-ES" sz="1500" dirty="0"/>
              <a:t>El usuario puede cerrar la sesión simplemente cerrando el navegador (no basta con cerrar las pestañas).</a:t>
            </a:r>
          </a:p>
          <a:p>
            <a:pPr marL="704850" lvl="1" indent="-285750">
              <a:buFont typeface="Arial" panose="020B0604020202020204" pitchFamily="34" charset="0"/>
              <a:buChar char="•"/>
            </a:pPr>
            <a:r>
              <a:rPr lang="es-ES" sz="1500" dirty="0"/>
              <a:t>Un programa puede cerrar la sesión mediante la función </a:t>
            </a:r>
            <a:r>
              <a:rPr lang="es-ES" sz="1500" dirty="0" err="1"/>
              <a:t>session_destroy</a:t>
            </a:r>
            <a:r>
              <a:rPr lang="es-ES" sz="1500" dirty="0"/>
              <a:t>().</a:t>
            </a:r>
          </a:p>
          <a:p>
            <a:pPr marL="704850" lvl="1" indent="-285750">
              <a:buFont typeface="Arial" panose="020B0604020202020204" pitchFamily="34" charset="0"/>
              <a:buChar char="•"/>
            </a:pPr>
            <a:r>
              <a:rPr lang="es-ES" sz="1500" dirty="0"/>
              <a:t>En general, las cookies tienen una duración establecida en la directiva </a:t>
            </a:r>
            <a:r>
              <a:rPr lang="es-ES" sz="1500" dirty="0" err="1"/>
              <a:t>session.cookie_lifetime</a:t>
            </a:r>
            <a:r>
              <a:rPr lang="es-ES" sz="1500" dirty="0"/>
              <a:t> (y el servidor puede borrar la información cuando ha pasado el tiempo indicado en segundos en la directiva </a:t>
            </a:r>
            <a:r>
              <a:rPr lang="es-ES" sz="1500" dirty="0" err="1"/>
              <a:t>session.gc_maxlifetime</a:t>
            </a:r>
            <a:r>
              <a:rPr lang="es-ES" sz="1500" dirty="0"/>
              <a:t>), pero la duración de una sesión en particular puede establecerse en el momento de su creación mediante la función </a:t>
            </a:r>
            <a:r>
              <a:rPr lang="es-ES" sz="1500" dirty="0" err="1"/>
              <a:t>session_set_cookie_params</a:t>
            </a:r>
            <a:r>
              <a:rPr lang="es-ES" sz="1500" dirty="0"/>
              <a:t>() (tiempo que se puede modificar posteriormente).</a:t>
            </a:r>
          </a:p>
          <a:p>
            <a:pPr marL="76200" indent="0">
              <a:buNone/>
            </a:pPr>
            <a:endParaRPr lang="es-ES" dirty="0"/>
          </a:p>
          <a:p>
            <a:pPr marL="76200" indent="0">
              <a:buNone/>
            </a:pPr>
            <a:r>
              <a:rPr lang="es-ES" dirty="0"/>
              <a:t>Cuando se destruye una sesión, el programa que ha destruido la sesión sigue teniendo acceso a los valores de $_SESSION creados antes de la destrucción de la sesión, pero las páginas siguientes no. Si se ejecuta el primero de los ejemplos siguientes y después el segundo, se obtienen los resultados indicados:</a:t>
            </a:r>
          </a:p>
        </p:txBody>
      </p:sp>
    </p:spTree>
    <p:extLst>
      <p:ext uri="{BB962C8B-B14F-4D97-AF65-F5344CB8AC3E}">
        <p14:creationId xmlns:p14="http://schemas.microsoft.com/office/powerpoint/2010/main" val="2184591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BD8771A0-D9B4-3BFB-2071-FB6878843B03}"/>
              </a:ext>
            </a:extLst>
          </p:cNvPr>
          <p:cNvSpPr>
            <a:spLocks noGrp="1"/>
          </p:cNvSpPr>
          <p:nvPr>
            <p:ph type="body" idx="1"/>
          </p:nvPr>
        </p:nvSpPr>
        <p:spPr>
          <a:xfrm>
            <a:off x="-17074" y="51470"/>
            <a:ext cx="9034361" cy="3017520"/>
          </a:xfrm>
        </p:spPr>
        <p:txBody>
          <a:bodyPr/>
          <a:lstStyle/>
          <a:p>
            <a:pPr marL="76200" indent="0">
              <a:buNone/>
            </a:pPr>
            <a:r>
              <a:rPr lang="es-ES" sz="1400" dirty="0"/>
              <a:t>&lt;?</a:t>
            </a:r>
            <a:r>
              <a:rPr lang="es-ES" sz="1400" dirty="0" err="1"/>
              <a:t>php</a:t>
            </a:r>
            <a:endParaRPr lang="es-ES" sz="1400" dirty="0"/>
          </a:p>
          <a:p>
            <a:pPr marL="76200" indent="0">
              <a:buNone/>
            </a:pPr>
            <a:r>
              <a:rPr lang="es-ES" sz="1400" dirty="0" err="1"/>
              <a:t>session_start</a:t>
            </a:r>
            <a:r>
              <a:rPr lang="es-ES" sz="1400" dirty="0"/>
              <a:t>();</a:t>
            </a:r>
          </a:p>
          <a:p>
            <a:pPr marL="76200" indent="0">
              <a:buNone/>
            </a:pPr>
            <a:r>
              <a:rPr lang="es-ES" sz="1400" dirty="0"/>
              <a:t>$_SESSION["nombre"] = "Pepito Conejo";</a:t>
            </a:r>
          </a:p>
          <a:p>
            <a:pPr marL="76200" indent="0">
              <a:buNone/>
            </a:pPr>
            <a:r>
              <a:rPr lang="es-ES" sz="1400" dirty="0" err="1"/>
              <a:t>session_destroy</a:t>
            </a:r>
            <a:r>
              <a:rPr lang="es-ES" sz="1400" dirty="0"/>
              <a:t>();</a:t>
            </a:r>
          </a:p>
          <a:p>
            <a:pPr marL="76200" indent="0">
              <a:buNone/>
            </a:pPr>
            <a:r>
              <a:rPr lang="es-ES" sz="1400" dirty="0" err="1"/>
              <a:t>if</a:t>
            </a:r>
            <a:r>
              <a:rPr lang="es-ES" sz="1400" dirty="0"/>
              <a:t> (</a:t>
            </a:r>
            <a:r>
              <a:rPr lang="es-ES" sz="1400" dirty="0" err="1"/>
              <a:t>isset</a:t>
            </a:r>
            <a:r>
              <a:rPr lang="es-ES" sz="1400" dirty="0"/>
              <a:t>($_SESSION["nombre"])) {</a:t>
            </a:r>
          </a:p>
          <a:p>
            <a:pPr marL="76200" indent="0">
              <a:buNone/>
            </a:pPr>
            <a:r>
              <a:rPr lang="es-ES" sz="1400" dirty="0"/>
              <a:t>    </a:t>
            </a:r>
            <a:r>
              <a:rPr lang="es-ES" sz="1400" dirty="0" err="1"/>
              <a:t>print</a:t>
            </a:r>
            <a:r>
              <a:rPr lang="es-ES" sz="1400" dirty="0"/>
              <a:t> "&lt;p&gt;Su nombre es $_SESSION[nombre].&lt;/p&gt;\n";</a:t>
            </a:r>
          </a:p>
          <a:p>
            <a:pPr marL="76200" indent="0">
              <a:buNone/>
            </a:pPr>
            <a:r>
              <a:rPr lang="es-ES" sz="1400" dirty="0"/>
              <a:t>} </a:t>
            </a:r>
            <a:r>
              <a:rPr lang="es-ES" sz="1400" dirty="0" err="1"/>
              <a:t>else</a:t>
            </a:r>
            <a:r>
              <a:rPr lang="es-ES" sz="1400" dirty="0"/>
              <a:t> {</a:t>
            </a:r>
          </a:p>
          <a:p>
            <a:pPr marL="76200" indent="0">
              <a:buNone/>
            </a:pPr>
            <a:r>
              <a:rPr lang="es-ES" sz="1400" dirty="0"/>
              <a:t>    </a:t>
            </a:r>
            <a:r>
              <a:rPr lang="es-ES" sz="1400" dirty="0" err="1"/>
              <a:t>print</a:t>
            </a:r>
            <a:r>
              <a:rPr lang="es-ES" sz="1400" dirty="0"/>
              <a:t> "&lt;p&gt;No sé su nombre.&lt;/p&gt;\n";</a:t>
            </a:r>
          </a:p>
          <a:p>
            <a:pPr marL="76200" indent="0">
              <a:buNone/>
            </a:pPr>
            <a:r>
              <a:rPr lang="es-ES" sz="1400" dirty="0"/>
              <a:t>}</a:t>
            </a:r>
          </a:p>
          <a:p>
            <a:pPr marL="76200" indent="0">
              <a:buNone/>
            </a:pPr>
            <a:r>
              <a:rPr lang="es-ES" sz="1400" dirty="0"/>
              <a:t>&lt;?</a:t>
            </a:r>
            <a:r>
              <a:rPr lang="es-ES" sz="1400" dirty="0" err="1"/>
              <a:t>php</a:t>
            </a:r>
            <a:endParaRPr lang="es-ES" sz="1400" dirty="0"/>
          </a:p>
          <a:p>
            <a:pPr marL="76200" indent="0">
              <a:buNone/>
            </a:pPr>
            <a:r>
              <a:rPr lang="es-ES" sz="1400" dirty="0" err="1"/>
              <a:t>session_start</a:t>
            </a:r>
            <a:r>
              <a:rPr lang="es-ES" sz="1400" dirty="0"/>
              <a:t>();</a:t>
            </a:r>
          </a:p>
          <a:p>
            <a:pPr marL="76200" indent="0">
              <a:buNone/>
            </a:pPr>
            <a:r>
              <a:rPr lang="es-ES" sz="1400" dirty="0" err="1"/>
              <a:t>if</a:t>
            </a:r>
            <a:r>
              <a:rPr lang="es-ES" sz="1400" dirty="0"/>
              <a:t> (</a:t>
            </a:r>
            <a:r>
              <a:rPr lang="es-ES" sz="1400" dirty="0" err="1"/>
              <a:t>isset</a:t>
            </a:r>
            <a:r>
              <a:rPr lang="es-ES" sz="1400" dirty="0"/>
              <a:t>($_SESSION["nombre"])) {</a:t>
            </a:r>
          </a:p>
          <a:p>
            <a:pPr marL="76200" indent="0">
              <a:buNone/>
            </a:pPr>
            <a:r>
              <a:rPr lang="es-ES" sz="1400" dirty="0"/>
              <a:t>    </a:t>
            </a:r>
            <a:r>
              <a:rPr lang="es-ES" sz="1400" dirty="0" err="1"/>
              <a:t>print</a:t>
            </a:r>
            <a:r>
              <a:rPr lang="es-ES" sz="1400" dirty="0"/>
              <a:t> "&lt;p&gt;Su nombre es $_SESSION[nombre].&lt;/p&gt;\n";</a:t>
            </a:r>
          </a:p>
          <a:p>
            <a:pPr marL="76200" indent="0">
              <a:buNone/>
            </a:pPr>
            <a:r>
              <a:rPr lang="es-ES" sz="1400" dirty="0"/>
              <a:t>} </a:t>
            </a:r>
            <a:r>
              <a:rPr lang="es-ES" sz="1400" dirty="0" err="1"/>
              <a:t>else</a:t>
            </a:r>
            <a:r>
              <a:rPr lang="es-ES" sz="1400" dirty="0"/>
              <a:t> {</a:t>
            </a:r>
          </a:p>
          <a:p>
            <a:pPr marL="76200" indent="0">
              <a:buNone/>
            </a:pPr>
            <a:r>
              <a:rPr lang="es-ES" sz="1400" dirty="0"/>
              <a:t>    </a:t>
            </a:r>
            <a:r>
              <a:rPr lang="es-ES" sz="1400" dirty="0" err="1"/>
              <a:t>print</a:t>
            </a:r>
            <a:r>
              <a:rPr lang="es-ES" sz="1400" dirty="0"/>
              <a:t> "&lt;p&gt;No sé su nombre.&lt;/p&gt;\n";</a:t>
            </a:r>
          </a:p>
          <a:p>
            <a:pPr marL="76200" indent="0">
              <a:buNone/>
            </a:pPr>
            <a:r>
              <a:rPr lang="es-ES" sz="1400" dirty="0"/>
              <a:t>}</a:t>
            </a:r>
          </a:p>
        </p:txBody>
      </p:sp>
      <p:pic>
        <p:nvPicPr>
          <p:cNvPr id="4" name="Imagen 3">
            <a:extLst>
              <a:ext uri="{FF2B5EF4-FFF2-40B4-BE49-F238E27FC236}">
                <a16:creationId xmlns:a16="http://schemas.microsoft.com/office/drawing/2014/main" id="{B40750CD-56F8-600C-FA80-218ADC2EFABA}"/>
              </a:ext>
            </a:extLst>
          </p:cNvPr>
          <p:cNvPicPr>
            <a:picLocks noChangeAspect="1"/>
          </p:cNvPicPr>
          <p:nvPr/>
        </p:nvPicPr>
        <p:blipFill>
          <a:blip r:embed="rId2"/>
          <a:stretch>
            <a:fillRect/>
          </a:stretch>
        </p:blipFill>
        <p:spPr>
          <a:xfrm>
            <a:off x="4644008" y="1131590"/>
            <a:ext cx="4104456" cy="1325230"/>
          </a:xfrm>
          <a:prstGeom prst="rect">
            <a:avLst/>
          </a:prstGeom>
        </p:spPr>
      </p:pic>
      <p:pic>
        <p:nvPicPr>
          <p:cNvPr id="6" name="Imagen 5">
            <a:extLst>
              <a:ext uri="{FF2B5EF4-FFF2-40B4-BE49-F238E27FC236}">
                <a16:creationId xmlns:a16="http://schemas.microsoft.com/office/drawing/2014/main" id="{1C1CB561-F151-31CD-3A5F-DF6E52DA4C16}"/>
              </a:ext>
            </a:extLst>
          </p:cNvPr>
          <p:cNvPicPr>
            <a:picLocks noChangeAspect="1"/>
          </p:cNvPicPr>
          <p:nvPr/>
        </p:nvPicPr>
        <p:blipFill>
          <a:blip r:embed="rId3"/>
          <a:stretch>
            <a:fillRect/>
          </a:stretch>
        </p:blipFill>
        <p:spPr>
          <a:xfrm>
            <a:off x="4932040" y="3068990"/>
            <a:ext cx="3653908" cy="1248743"/>
          </a:xfrm>
          <a:prstGeom prst="rect">
            <a:avLst/>
          </a:prstGeom>
        </p:spPr>
      </p:pic>
    </p:spTree>
    <p:extLst>
      <p:ext uri="{BB962C8B-B14F-4D97-AF65-F5344CB8AC3E}">
        <p14:creationId xmlns:p14="http://schemas.microsoft.com/office/powerpoint/2010/main" val="1277681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1E363D-1B88-D5A0-D85C-39431E019587}"/>
              </a:ext>
            </a:extLst>
          </p:cNvPr>
          <p:cNvSpPr>
            <a:spLocks noGrp="1"/>
          </p:cNvSpPr>
          <p:nvPr>
            <p:ph type="title"/>
          </p:nvPr>
        </p:nvSpPr>
        <p:spPr/>
        <p:txBody>
          <a:bodyPr/>
          <a:lstStyle/>
          <a:p>
            <a:r>
              <a:rPr lang="es-ES" dirty="0"/>
              <a:t>INTRODUCCION</a:t>
            </a:r>
          </a:p>
        </p:txBody>
      </p:sp>
      <p:sp>
        <p:nvSpPr>
          <p:cNvPr id="3" name="Marcador de texto 2">
            <a:extLst>
              <a:ext uri="{FF2B5EF4-FFF2-40B4-BE49-F238E27FC236}">
                <a16:creationId xmlns:a16="http://schemas.microsoft.com/office/drawing/2014/main" id="{F0B8FCAB-9462-F58F-53C3-5A8EBB39A77C}"/>
              </a:ext>
            </a:extLst>
          </p:cNvPr>
          <p:cNvSpPr>
            <a:spLocks noGrp="1"/>
          </p:cNvSpPr>
          <p:nvPr>
            <p:ph type="body" idx="1"/>
          </p:nvPr>
        </p:nvSpPr>
        <p:spPr>
          <a:xfrm>
            <a:off x="822960" y="1384301"/>
            <a:ext cx="8069520" cy="3017520"/>
          </a:xfrm>
        </p:spPr>
        <p:txBody>
          <a:bodyPr/>
          <a:lstStyle/>
          <a:p>
            <a:r>
              <a:rPr lang="es-ES" dirty="0"/>
              <a:t>Una de las limitaciones de las páginas web es que cada página web es un documento independiente. Eso hace que dos programas PHP no puedan, en principio, compartir información.</a:t>
            </a:r>
          </a:p>
          <a:p>
            <a:endParaRPr lang="es-ES" dirty="0"/>
          </a:p>
          <a:p>
            <a:r>
              <a:rPr lang="es-ES" dirty="0"/>
              <a:t>En principio, la única manera de enviar información de una página a otra es a través de un formulario y se trata de la información que ha introducido el usuario en ese formulario.</a:t>
            </a:r>
          </a:p>
          <a:p>
            <a:endParaRPr lang="es-ES" dirty="0"/>
          </a:p>
          <a:p>
            <a:r>
              <a:rPr lang="es-ES" dirty="0"/>
              <a:t> Como mucho podemos enviar información adicional mediante controles ocultos (como se comenta en el apartado sobre controles ocultos más adelante), o podemos "imitar" a un formulario redirigiendo a otra página enviando información en la dirección (como se comenta en el apartado cabeceras), pero esto no puede considerarse compartir información, puesto que la página que recibe la información no puede saber si la información ha sido manipulada por el camino ni quién se la envía.</a:t>
            </a:r>
          </a:p>
          <a:p>
            <a:endParaRPr lang="es-ES" dirty="0"/>
          </a:p>
          <a:p>
            <a:endParaRPr lang="es-ES" dirty="0"/>
          </a:p>
        </p:txBody>
      </p:sp>
    </p:spTree>
    <p:extLst>
      <p:ext uri="{BB962C8B-B14F-4D97-AF65-F5344CB8AC3E}">
        <p14:creationId xmlns:p14="http://schemas.microsoft.com/office/powerpoint/2010/main" val="721536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3091211F-FCC6-36E2-AD23-EB05029426B6}"/>
              </a:ext>
            </a:extLst>
          </p:cNvPr>
          <p:cNvSpPr>
            <a:spLocks noGrp="1"/>
          </p:cNvSpPr>
          <p:nvPr>
            <p:ph type="body" idx="1"/>
          </p:nvPr>
        </p:nvSpPr>
        <p:spPr>
          <a:xfrm>
            <a:off x="0" y="0"/>
            <a:ext cx="7543800" cy="3017520"/>
          </a:xfrm>
        </p:spPr>
        <p:txBody>
          <a:bodyPr numCol="2"/>
          <a:lstStyle/>
          <a:p>
            <a:r>
              <a:rPr lang="es-ES" dirty="0"/>
              <a:t>Tras destruir una sesión, una página puede volver a unirse a una sesión.</a:t>
            </a:r>
          </a:p>
          <a:p>
            <a:r>
              <a:rPr lang="es-ES" dirty="0"/>
              <a:t>&lt;?</a:t>
            </a:r>
            <a:r>
              <a:rPr lang="es-ES" dirty="0" err="1"/>
              <a:t>php</a:t>
            </a:r>
            <a:endParaRPr lang="es-ES" dirty="0"/>
          </a:p>
          <a:p>
            <a:r>
              <a:rPr lang="es-ES" dirty="0" err="1"/>
              <a:t>session_start</a:t>
            </a:r>
            <a:r>
              <a:rPr lang="es-ES" dirty="0"/>
              <a:t>();</a:t>
            </a:r>
          </a:p>
          <a:p>
            <a:r>
              <a:rPr lang="es-ES" dirty="0"/>
              <a:t>$_SESSION["nombre"] = "Pepito";</a:t>
            </a:r>
          </a:p>
          <a:p>
            <a:r>
              <a:rPr lang="es-ES" dirty="0" err="1"/>
              <a:t>session_destroy</a:t>
            </a:r>
            <a:r>
              <a:rPr lang="es-ES" dirty="0"/>
              <a:t>();</a:t>
            </a:r>
          </a:p>
          <a:p>
            <a:r>
              <a:rPr lang="es-ES" dirty="0" err="1"/>
              <a:t>session_start</a:t>
            </a:r>
            <a:r>
              <a:rPr lang="es-ES" dirty="0"/>
              <a:t>();</a:t>
            </a:r>
          </a:p>
          <a:p>
            <a:r>
              <a:rPr lang="es-ES" dirty="0"/>
              <a:t>$_SESSION["apellido"] = "Conejo";</a:t>
            </a:r>
          </a:p>
          <a:p>
            <a:r>
              <a:rPr lang="es-ES" dirty="0" err="1"/>
              <a:t>header</a:t>
            </a:r>
            <a:r>
              <a:rPr lang="es-ES" dirty="0"/>
              <a:t>("Location:pagina-2.php");</a:t>
            </a:r>
          </a:p>
          <a:p>
            <a:endParaRPr lang="es-ES" dirty="0"/>
          </a:p>
          <a:p>
            <a:r>
              <a:rPr lang="es-ES" dirty="0"/>
              <a:t>&lt;?</a:t>
            </a:r>
            <a:r>
              <a:rPr lang="es-ES" dirty="0" err="1"/>
              <a:t>php</a:t>
            </a:r>
            <a:endParaRPr lang="es-ES" dirty="0"/>
          </a:p>
          <a:p>
            <a:r>
              <a:rPr lang="es-ES" dirty="0" err="1"/>
              <a:t>session_start</a:t>
            </a:r>
            <a:r>
              <a:rPr lang="es-ES" dirty="0"/>
              <a:t>();</a:t>
            </a:r>
          </a:p>
          <a:p>
            <a:r>
              <a:rPr lang="es-ES" dirty="0" err="1"/>
              <a:t>if</a:t>
            </a:r>
            <a:r>
              <a:rPr lang="es-ES" dirty="0"/>
              <a:t> (</a:t>
            </a:r>
            <a:r>
              <a:rPr lang="es-ES" dirty="0" err="1"/>
              <a:t>isset</a:t>
            </a:r>
            <a:r>
              <a:rPr lang="es-ES" dirty="0"/>
              <a:t>($_SESSION["nombre"])) {</a:t>
            </a:r>
          </a:p>
          <a:p>
            <a:r>
              <a:rPr lang="es-ES" dirty="0"/>
              <a:t>  </a:t>
            </a:r>
            <a:r>
              <a:rPr lang="es-ES" dirty="0" err="1"/>
              <a:t>print</a:t>
            </a:r>
            <a:r>
              <a:rPr lang="es-ES" dirty="0"/>
              <a:t> "&lt;p&gt;Su nombre es $_SESSION[nombre].&lt;/p&gt;\n";</a:t>
            </a:r>
          </a:p>
          <a:p>
            <a:r>
              <a:rPr lang="es-ES" dirty="0"/>
              <a:t>} </a:t>
            </a:r>
            <a:r>
              <a:rPr lang="es-ES" dirty="0" err="1"/>
              <a:t>else</a:t>
            </a:r>
            <a:r>
              <a:rPr lang="es-ES" dirty="0"/>
              <a:t> {</a:t>
            </a:r>
          </a:p>
          <a:p>
            <a:r>
              <a:rPr lang="es-ES" dirty="0"/>
              <a:t>  </a:t>
            </a:r>
            <a:r>
              <a:rPr lang="es-ES" dirty="0" err="1"/>
              <a:t>print</a:t>
            </a:r>
            <a:r>
              <a:rPr lang="es-ES" dirty="0"/>
              <a:t> "&lt;p&gt;No sé su nombre.&lt;/p&gt;\n";</a:t>
            </a:r>
          </a:p>
          <a:p>
            <a:r>
              <a:rPr lang="es-ES" dirty="0"/>
              <a:t>}</a:t>
            </a:r>
          </a:p>
          <a:p>
            <a:endParaRPr lang="es-ES" dirty="0"/>
          </a:p>
          <a:p>
            <a:r>
              <a:rPr lang="es-ES" dirty="0" err="1"/>
              <a:t>if</a:t>
            </a:r>
            <a:r>
              <a:rPr lang="es-ES" dirty="0"/>
              <a:t> (</a:t>
            </a:r>
            <a:r>
              <a:rPr lang="es-ES" dirty="0" err="1"/>
              <a:t>isset</a:t>
            </a:r>
            <a:r>
              <a:rPr lang="es-ES" dirty="0"/>
              <a:t>($_SESSION["apellido"])) {</a:t>
            </a:r>
          </a:p>
          <a:p>
            <a:r>
              <a:rPr lang="es-ES" dirty="0"/>
              <a:t>    </a:t>
            </a:r>
            <a:r>
              <a:rPr lang="es-ES" dirty="0" err="1"/>
              <a:t>print</a:t>
            </a:r>
            <a:r>
              <a:rPr lang="es-ES" dirty="0"/>
              <a:t> "&lt;p&gt;Su apellido es $_SESSION[apellido].&lt;/p&gt;\n";</a:t>
            </a:r>
          </a:p>
          <a:p>
            <a:r>
              <a:rPr lang="es-ES" dirty="0"/>
              <a:t>} </a:t>
            </a:r>
            <a:r>
              <a:rPr lang="es-ES" dirty="0" err="1"/>
              <a:t>else</a:t>
            </a:r>
            <a:r>
              <a:rPr lang="es-ES" dirty="0"/>
              <a:t> {</a:t>
            </a:r>
          </a:p>
          <a:p>
            <a:r>
              <a:rPr lang="es-ES" dirty="0"/>
              <a:t>    </a:t>
            </a:r>
            <a:r>
              <a:rPr lang="es-ES" dirty="0" err="1"/>
              <a:t>print</a:t>
            </a:r>
            <a:r>
              <a:rPr lang="es-ES" dirty="0"/>
              <a:t> "&lt;p&gt;No sé su apellido.&lt;/p&gt;\n";</a:t>
            </a:r>
          </a:p>
          <a:p>
            <a:r>
              <a:rPr lang="es-ES" dirty="0"/>
              <a:t>}</a:t>
            </a:r>
          </a:p>
        </p:txBody>
      </p:sp>
      <p:pic>
        <p:nvPicPr>
          <p:cNvPr id="5" name="Imagen 4">
            <a:extLst>
              <a:ext uri="{FF2B5EF4-FFF2-40B4-BE49-F238E27FC236}">
                <a16:creationId xmlns:a16="http://schemas.microsoft.com/office/drawing/2014/main" id="{02133E5B-0812-D2A3-33CA-2C30357F45B8}"/>
              </a:ext>
            </a:extLst>
          </p:cNvPr>
          <p:cNvPicPr>
            <a:picLocks noChangeAspect="1"/>
          </p:cNvPicPr>
          <p:nvPr/>
        </p:nvPicPr>
        <p:blipFill>
          <a:blip r:embed="rId2"/>
          <a:stretch>
            <a:fillRect/>
          </a:stretch>
        </p:blipFill>
        <p:spPr>
          <a:xfrm>
            <a:off x="6139644" y="3579862"/>
            <a:ext cx="2808312" cy="1448761"/>
          </a:xfrm>
          <a:prstGeom prst="rect">
            <a:avLst/>
          </a:prstGeom>
        </p:spPr>
      </p:pic>
    </p:spTree>
    <p:extLst>
      <p:ext uri="{BB962C8B-B14F-4D97-AF65-F5344CB8AC3E}">
        <p14:creationId xmlns:p14="http://schemas.microsoft.com/office/powerpoint/2010/main" val="3614595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85D831-663A-9893-A6FA-661066A9082A}"/>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E3D8442F-994D-FB33-767C-236C836B516F}"/>
              </a:ext>
            </a:extLst>
          </p:cNvPr>
          <p:cNvSpPr>
            <a:spLocks noGrp="1"/>
          </p:cNvSpPr>
          <p:nvPr>
            <p:ph type="body" idx="1"/>
          </p:nvPr>
        </p:nvSpPr>
        <p:spPr>
          <a:xfrm>
            <a:off x="-26596" y="0"/>
            <a:ext cx="8820472" cy="3017520"/>
          </a:xfrm>
        </p:spPr>
        <p:txBody>
          <a:bodyPr numCol="1">
            <a:noAutofit/>
          </a:bodyPr>
          <a:lstStyle/>
          <a:p>
            <a:r>
              <a:rPr lang="es-ES" sz="1400" b="1" dirty="0"/>
              <a:t>Nombre de sesión</a:t>
            </a:r>
          </a:p>
          <a:p>
            <a:r>
              <a:rPr lang="es-ES" sz="1400" dirty="0"/>
              <a:t>Cuando el navegador se conecta a un servidor, la sesión es única, es decir, todas las páginas del mismo dominio compartirán la misma matriz $_SESSION. La función </a:t>
            </a:r>
            <a:r>
              <a:rPr lang="es-ES" sz="1400" dirty="0" err="1"/>
              <a:t>session_name</a:t>
            </a:r>
            <a:r>
              <a:rPr lang="es-ES" sz="1400" dirty="0"/>
              <a:t>() permite establecer un nombre de sesión específico, de manera que todas las páginas que declaren el mismo nombre de sesión accederán a la misma matriz $_</a:t>
            </a:r>
            <a:r>
              <a:rPr lang="es-ES" sz="1400" dirty="0" err="1"/>
              <a:t>SESSION.En</a:t>
            </a:r>
            <a:r>
              <a:rPr lang="es-ES" sz="1400" dirty="0"/>
              <a:t> el ejemplo siguiente, los dos primeros programas crean la misma variable en $_SESSION, pero como se ha utilizado la función </a:t>
            </a:r>
            <a:r>
              <a:rPr lang="es-ES" sz="1400" dirty="0" err="1"/>
              <a:t>session_name</a:t>
            </a:r>
            <a:r>
              <a:rPr lang="es-ES" sz="1400" dirty="0"/>
              <a:t>() con nombres diferentes, realmente lo hacen en matrices $_SESSION distintas.</a:t>
            </a:r>
          </a:p>
          <a:p>
            <a:r>
              <a:rPr lang="es-ES" sz="1400" dirty="0"/>
              <a:t>&lt;?</a:t>
            </a:r>
            <a:r>
              <a:rPr lang="es-ES" sz="1400" dirty="0" err="1"/>
              <a:t>php</a:t>
            </a:r>
            <a:endParaRPr lang="es-ES" sz="1400" dirty="0"/>
          </a:p>
          <a:p>
            <a:r>
              <a:rPr lang="es-ES" sz="1400" dirty="0" err="1"/>
              <a:t>session_name</a:t>
            </a:r>
            <a:r>
              <a:rPr lang="es-ES" sz="1400" dirty="0"/>
              <a:t>("ejemplo1");</a:t>
            </a:r>
          </a:p>
          <a:p>
            <a:r>
              <a:rPr lang="es-ES" sz="1400" dirty="0" err="1"/>
              <a:t>session_start</a:t>
            </a:r>
            <a:r>
              <a:rPr lang="es-ES" sz="1400" dirty="0"/>
              <a:t>();</a:t>
            </a:r>
          </a:p>
          <a:p>
            <a:r>
              <a:rPr lang="es-ES" sz="1400" dirty="0"/>
              <a:t>$_SESSION["nombre"] = "Pepito Conejo";</a:t>
            </a:r>
          </a:p>
          <a:p>
            <a:r>
              <a:rPr lang="es-ES" sz="1400" dirty="0" err="1"/>
              <a:t>print</a:t>
            </a:r>
            <a:r>
              <a:rPr lang="es-ES" sz="1400" dirty="0"/>
              <a:t> "&lt;p&gt;El nombre es $_SESSION[nombre]&lt;/p&gt;";</a:t>
            </a:r>
          </a:p>
          <a:p>
            <a:endParaRPr lang="fr-FR" sz="1400" dirty="0"/>
          </a:p>
          <a:p>
            <a:r>
              <a:rPr lang="fr-FR" sz="1400" dirty="0"/>
              <a:t>&lt;?</a:t>
            </a:r>
            <a:r>
              <a:rPr lang="fr-FR" sz="1400" dirty="0" err="1"/>
              <a:t>php</a:t>
            </a:r>
            <a:endParaRPr lang="fr-FR" sz="1400" dirty="0"/>
          </a:p>
          <a:p>
            <a:r>
              <a:rPr lang="fr-FR" sz="1400" dirty="0" err="1"/>
              <a:t>session_name</a:t>
            </a:r>
            <a:r>
              <a:rPr lang="fr-FR" sz="1400" dirty="0"/>
              <a:t>("ejemplo2");</a:t>
            </a:r>
          </a:p>
          <a:p>
            <a:r>
              <a:rPr lang="fr-FR" sz="1400" dirty="0" err="1"/>
              <a:t>session_start</a:t>
            </a:r>
            <a:r>
              <a:rPr lang="fr-FR" sz="1400" dirty="0"/>
              <a:t>();</a:t>
            </a:r>
          </a:p>
          <a:p>
            <a:r>
              <a:rPr lang="fr-FR" sz="1400" dirty="0"/>
              <a:t>$_SESSION["nombre"] = "Juan </a:t>
            </a:r>
            <a:r>
              <a:rPr lang="fr-FR" sz="1400" dirty="0" err="1"/>
              <a:t>Fulánez</a:t>
            </a:r>
            <a:r>
              <a:rPr lang="fr-FR" sz="1400" dirty="0"/>
              <a:t>";</a:t>
            </a:r>
          </a:p>
          <a:p>
            <a:r>
              <a:rPr lang="fr-FR" sz="1400" dirty="0" err="1"/>
              <a:t>print</a:t>
            </a:r>
            <a:r>
              <a:rPr lang="fr-FR" sz="1400" dirty="0"/>
              <a:t> "&lt;p&gt;El nombre es $_SESSION[nombre]&lt;/p&gt;";</a:t>
            </a:r>
            <a:endParaRPr lang="es-ES" sz="1400" dirty="0"/>
          </a:p>
        </p:txBody>
      </p:sp>
      <p:pic>
        <p:nvPicPr>
          <p:cNvPr id="6" name="Imagen 5">
            <a:extLst>
              <a:ext uri="{FF2B5EF4-FFF2-40B4-BE49-F238E27FC236}">
                <a16:creationId xmlns:a16="http://schemas.microsoft.com/office/drawing/2014/main" id="{A38D87B2-047B-8187-6B45-45C059C89949}"/>
              </a:ext>
            </a:extLst>
          </p:cNvPr>
          <p:cNvPicPr>
            <a:picLocks noChangeAspect="1"/>
          </p:cNvPicPr>
          <p:nvPr/>
        </p:nvPicPr>
        <p:blipFill>
          <a:blip r:embed="rId2"/>
          <a:stretch>
            <a:fillRect/>
          </a:stretch>
        </p:blipFill>
        <p:spPr>
          <a:xfrm>
            <a:off x="4788024" y="2120386"/>
            <a:ext cx="3312921" cy="902727"/>
          </a:xfrm>
          <a:prstGeom prst="rect">
            <a:avLst/>
          </a:prstGeom>
        </p:spPr>
      </p:pic>
      <p:pic>
        <p:nvPicPr>
          <p:cNvPr id="9" name="Imagen 8">
            <a:extLst>
              <a:ext uri="{FF2B5EF4-FFF2-40B4-BE49-F238E27FC236}">
                <a16:creationId xmlns:a16="http://schemas.microsoft.com/office/drawing/2014/main" id="{52DAA525-0824-7E44-CF6D-7417126FB5F5}"/>
              </a:ext>
            </a:extLst>
          </p:cNvPr>
          <p:cNvPicPr>
            <a:picLocks noChangeAspect="1"/>
          </p:cNvPicPr>
          <p:nvPr/>
        </p:nvPicPr>
        <p:blipFill>
          <a:blip r:embed="rId3"/>
          <a:stretch>
            <a:fillRect/>
          </a:stretch>
        </p:blipFill>
        <p:spPr>
          <a:xfrm>
            <a:off x="4716016" y="3723878"/>
            <a:ext cx="3586663" cy="971686"/>
          </a:xfrm>
          <a:prstGeom prst="rect">
            <a:avLst/>
          </a:prstGeom>
        </p:spPr>
      </p:pic>
    </p:spTree>
    <p:extLst>
      <p:ext uri="{BB962C8B-B14F-4D97-AF65-F5344CB8AC3E}">
        <p14:creationId xmlns:p14="http://schemas.microsoft.com/office/powerpoint/2010/main" val="3083142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79689D6C-493E-1DE4-0FF6-4EBC184F873D}"/>
              </a:ext>
            </a:extLst>
          </p:cNvPr>
          <p:cNvSpPr>
            <a:spLocks noGrp="1"/>
          </p:cNvSpPr>
          <p:nvPr>
            <p:ph type="body" idx="1"/>
          </p:nvPr>
        </p:nvSpPr>
        <p:spPr>
          <a:xfrm>
            <a:off x="-108520" y="-92546"/>
            <a:ext cx="8208912" cy="3017520"/>
          </a:xfrm>
        </p:spPr>
        <p:txBody>
          <a:bodyPr/>
          <a:lstStyle/>
          <a:p>
            <a:r>
              <a:rPr lang="es-ES" dirty="0"/>
              <a:t>Los dos programas siguientes acceden después a las matrices $_SESSION, pero cada uno accede a la matriz correspondiente al nombre de sesión.</a:t>
            </a:r>
          </a:p>
          <a:p>
            <a:r>
              <a:rPr lang="fr-FR" dirty="0"/>
              <a:t>&lt;?</a:t>
            </a:r>
            <a:r>
              <a:rPr lang="fr-FR" dirty="0" err="1"/>
              <a:t>php</a:t>
            </a:r>
            <a:endParaRPr lang="fr-FR" dirty="0"/>
          </a:p>
          <a:p>
            <a:r>
              <a:rPr lang="fr-FR" dirty="0" err="1"/>
              <a:t>session_name</a:t>
            </a:r>
            <a:r>
              <a:rPr lang="fr-FR" dirty="0"/>
              <a:t>("ejemplo1");</a:t>
            </a:r>
          </a:p>
          <a:p>
            <a:r>
              <a:rPr lang="fr-FR" dirty="0" err="1"/>
              <a:t>session_start</a:t>
            </a:r>
            <a:r>
              <a:rPr lang="fr-FR" dirty="0"/>
              <a:t>();</a:t>
            </a:r>
          </a:p>
          <a:p>
            <a:r>
              <a:rPr lang="fr-FR" dirty="0" err="1"/>
              <a:t>print</a:t>
            </a:r>
            <a:r>
              <a:rPr lang="fr-FR" dirty="0"/>
              <a:t> "&lt;p&gt;El nombre es $_SESSION[nombre]&lt;/p&gt;";</a:t>
            </a:r>
          </a:p>
          <a:p>
            <a:endParaRPr lang="fr-FR" dirty="0"/>
          </a:p>
          <a:p>
            <a:r>
              <a:rPr lang="fr-FR" dirty="0"/>
              <a:t>&lt;?</a:t>
            </a:r>
            <a:r>
              <a:rPr lang="fr-FR" dirty="0" err="1"/>
              <a:t>php</a:t>
            </a:r>
            <a:endParaRPr lang="fr-FR" dirty="0"/>
          </a:p>
          <a:p>
            <a:r>
              <a:rPr lang="fr-FR" dirty="0" err="1"/>
              <a:t>session_name</a:t>
            </a:r>
            <a:r>
              <a:rPr lang="fr-FR" dirty="0"/>
              <a:t>("ejemplo2");</a:t>
            </a:r>
          </a:p>
          <a:p>
            <a:r>
              <a:rPr lang="fr-FR" dirty="0" err="1"/>
              <a:t>session_start</a:t>
            </a:r>
            <a:r>
              <a:rPr lang="fr-FR" dirty="0"/>
              <a:t>();</a:t>
            </a:r>
          </a:p>
          <a:p>
            <a:r>
              <a:rPr lang="fr-FR" dirty="0" err="1"/>
              <a:t>print</a:t>
            </a:r>
            <a:r>
              <a:rPr lang="fr-FR" dirty="0"/>
              <a:t> "&lt;p&gt;El nombre es $_SESSION[nombre]&lt;/p&gt;";</a:t>
            </a:r>
          </a:p>
          <a:p>
            <a:endParaRPr lang="fr-FR" dirty="0"/>
          </a:p>
          <a:p>
            <a:r>
              <a:rPr lang="es-ES" dirty="0"/>
              <a:t>El nombre de sesión distingue entre minúsculas y mayúsculas, es decir, dos sesiones con el mismo nombre, pero uno en minúsculas y otro en mayúsculas, son dos sesiones distintas.</a:t>
            </a:r>
          </a:p>
          <a:p>
            <a:r>
              <a:rPr lang="es-ES" dirty="0"/>
              <a:t>El nombre de la sesión no puede contener únicamente números, ni tampoco puede contener los caracteres espacio ( ), punto (.), </a:t>
            </a:r>
            <a:r>
              <a:rPr lang="es-ES" dirty="0" err="1"/>
              <a:t>ampersand</a:t>
            </a:r>
            <a:r>
              <a:rPr lang="es-ES" dirty="0"/>
              <a:t> (&amp;), más (+), corchete izquierdo ([) ni almohadilla (#).</a:t>
            </a:r>
          </a:p>
        </p:txBody>
      </p:sp>
      <p:pic>
        <p:nvPicPr>
          <p:cNvPr id="5" name="Imagen 4">
            <a:extLst>
              <a:ext uri="{FF2B5EF4-FFF2-40B4-BE49-F238E27FC236}">
                <a16:creationId xmlns:a16="http://schemas.microsoft.com/office/drawing/2014/main" id="{25A765D2-A9EC-7C12-71C2-D982D13F120F}"/>
              </a:ext>
            </a:extLst>
          </p:cNvPr>
          <p:cNvPicPr>
            <a:picLocks noChangeAspect="1"/>
          </p:cNvPicPr>
          <p:nvPr/>
        </p:nvPicPr>
        <p:blipFill>
          <a:blip r:embed="rId2"/>
          <a:stretch>
            <a:fillRect/>
          </a:stretch>
        </p:blipFill>
        <p:spPr>
          <a:xfrm>
            <a:off x="4860030" y="829484"/>
            <a:ext cx="3960993" cy="911657"/>
          </a:xfrm>
          <a:prstGeom prst="rect">
            <a:avLst/>
          </a:prstGeom>
        </p:spPr>
      </p:pic>
      <p:pic>
        <p:nvPicPr>
          <p:cNvPr id="7" name="Imagen 6">
            <a:extLst>
              <a:ext uri="{FF2B5EF4-FFF2-40B4-BE49-F238E27FC236}">
                <a16:creationId xmlns:a16="http://schemas.microsoft.com/office/drawing/2014/main" id="{92252B57-4FC8-B0F4-4EC2-DEC130C7DD9C}"/>
              </a:ext>
            </a:extLst>
          </p:cNvPr>
          <p:cNvPicPr>
            <a:picLocks noChangeAspect="1"/>
          </p:cNvPicPr>
          <p:nvPr/>
        </p:nvPicPr>
        <p:blipFill>
          <a:blip r:embed="rId3"/>
          <a:stretch>
            <a:fillRect/>
          </a:stretch>
        </p:blipFill>
        <p:spPr>
          <a:xfrm>
            <a:off x="5035666" y="2355726"/>
            <a:ext cx="3816977" cy="858315"/>
          </a:xfrm>
          <a:prstGeom prst="rect">
            <a:avLst/>
          </a:prstGeom>
        </p:spPr>
      </p:pic>
    </p:spTree>
    <p:extLst>
      <p:ext uri="{BB962C8B-B14F-4D97-AF65-F5344CB8AC3E}">
        <p14:creationId xmlns:p14="http://schemas.microsoft.com/office/powerpoint/2010/main" val="36361576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8ECA76-B267-7047-8EB6-9C03B59791F2}"/>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053751A8-832C-C5A9-4DD7-8D52E08229A2}"/>
              </a:ext>
            </a:extLst>
          </p:cNvPr>
          <p:cNvSpPr>
            <a:spLocks noGrp="1"/>
          </p:cNvSpPr>
          <p:nvPr>
            <p:ph type="body" idx="1"/>
          </p:nvPr>
        </p:nvSpPr>
        <p:spPr>
          <a:xfrm>
            <a:off x="-108520" y="-92546"/>
            <a:ext cx="8208912" cy="3017520"/>
          </a:xfrm>
        </p:spPr>
        <p:txBody>
          <a:bodyPr/>
          <a:lstStyle/>
          <a:p>
            <a:r>
              <a:rPr lang="es-ES" dirty="0"/>
              <a:t>Borrar elementos de la sesión</a:t>
            </a:r>
          </a:p>
          <a:p>
            <a:endParaRPr lang="es-ES" dirty="0"/>
          </a:p>
          <a:p>
            <a:r>
              <a:rPr lang="es-ES" dirty="0"/>
              <a:t>Los valores de $_SESSION se borran como en cualquier otra matriz mediante la función </a:t>
            </a:r>
            <a:r>
              <a:rPr lang="es-ES" dirty="0" err="1"/>
              <a:t>unset</a:t>
            </a:r>
            <a:r>
              <a:rPr lang="es-ES" dirty="0"/>
              <a:t>().</a:t>
            </a:r>
          </a:p>
          <a:p>
            <a:endParaRPr lang="es-ES" dirty="0"/>
          </a:p>
          <a:p>
            <a:r>
              <a:rPr lang="es-ES" dirty="0"/>
              <a:t>&lt;?</a:t>
            </a:r>
            <a:r>
              <a:rPr lang="es-ES" dirty="0" err="1"/>
              <a:t>php</a:t>
            </a:r>
            <a:endParaRPr lang="es-ES" dirty="0"/>
          </a:p>
          <a:p>
            <a:r>
              <a:rPr lang="es-ES" dirty="0" err="1"/>
              <a:t>session_start</a:t>
            </a:r>
            <a:r>
              <a:rPr lang="es-ES" dirty="0"/>
              <a:t>();</a:t>
            </a:r>
          </a:p>
          <a:p>
            <a:r>
              <a:rPr lang="es-ES" dirty="0"/>
              <a:t>$_SESSION["nombre"] = "Pepito Conejo";</a:t>
            </a:r>
          </a:p>
          <a:p>
            <a:r>
              <a:rPr lang="es-ES" dirty="0" err="1"/>
              <a:t>print</a:t>
            </a:r>
            <a:r>
              <a:rPr lang="es-ES" dirty="0"/>
              <a:t> "&lt;p&gt;Su nombre es $_SESSION[nombre].&lt;/p&gt;\n";</a:t>
            </a:r>
          </a:p>
          <a:p>
            <a:r>
              <a:rPr lang="es-ES" dirty="0" err="1"/>
              <a:t>unset</a:t>
            </a:r>
            <a:r>
              <a:rPr lang="es-ES" dirty="0"/>
              <a:t>($_SESSION["nombre"]);</a:t>
            </a:r>
          </a:p>
          <a:p>
            <a:r>
              <a:rPr lang="es-ES" dirty="0" err="1"/>
              <a:t>if</a:t>
            </a:r>
            <a:r>
              <a:rPr lang="es-ES" dirty="0"/>
              <a:t> (</a:t>
            </a:r>
            <a:r>
              <a:rPr lang="es-ES" dirty="0" err="1"/>
              <a:t>isset</a:t>
            </a:r>
            <a:r>
              <a:rPr lang="es-ES" dirty="0"/>
              <a:t>($_SESSION["nombre"])) {</a:t>
            </a:r>
          </a:p>
          <a:p>
            <a:r>
              <a:rPr lang="es-ES" dirty="0"/>
              <a:t>    </a:t>
            </a:r>
            <a:r>
              <a:rPr lang="es-ES" dirty="0" err="1"/>
              <a:t>print</a:t>
            </a:r>
            <a:r>
              <a:rPr lang="es-ES" dirty="0"/>
              <a:t> "&lt;p&gt;Su nombre es $_SESSION[nombre].&lt;/p&gt;\n";</a:t>
            </a:r>
          </a:p>
          <a:p>
            <a:r>
              <a:rPr lang="es-ES" dirty="0"/>
              <a:t>} </a:t>
            </a:r>
            <a:r>
              <a:rPr lang="es-ES" dirty="0" err="1"/>
              <a:t>else</a:t>
            </a:r>
            <a:r>
              <a:rPr lang="es-ES" dirty="0"/>
              <a:t> {</a:t>
            </a:r>
          </a:p>
          <a:p>
            <a:r>
              <a:rPr lang="es-ES" dirty="0"/>
              <a:t>    </a:t>
            </a:r>
            <a:r>
              <a:rPr lang="es-ES" dirty="0" err="1"/>
              <a:t>print</a:t>
            </a:r>
            <a:r>
              <a:rPr lang="es-ES" dirty="0"/>
              <a:t> "&lt;p&gt;No sé su nombre.&lt;/p&gt;\n";</a:t>
            </a:r>
          </a:p>
          <a:p>
            <a:r>
              <a:rPr lang="es-ES" dirty="0"/>
              <a:t>}</a:t>
            </a:r>
          </a:p>
        </p:txBody>
      </p:sp>
      <p:pic>
        <p:nvPicPr>
          <p:cNvPr id="4" name="Imagen 3">
            <a:extLst>
              <a:ext uri="{FF2B5EF4-FFF2-40B4-BE49-F238E27FC236}">
                <a16:creationId xmlns:a16="http://schemas.microsoft.com/office/drawing/2014/main" id="{F38874A0-3EF4-44D8-78BB-326A002511E4}"/>
              </a:ext>
            </a:extLst>
          </p:cNvPr>
          <p:cNvPicPr>
            <a:picLocks noChangeAspect="1"/>
          </p:cNvPicPr>
          <p:nvPr/>
        </p:nvPicPr>
        <p:blipFill>
          <a:blip r:embed="rId2"/>
          <a:stretch>
            <a:fillRect/>
          </a:stretch>
        </p:blipFill>
        <p:spPr>
          <a:xfrm>
            <a:off x="4716016" y="2067694"/>
            <a:ext cx="4344849" cy="2500714"/>
          </a:xfrm>
          <a:prstGeom prst="rect">
            <a:avLst/>
          </a:prstGeom>
        </p:spPr>
      </p:pic>
    </p:spTree>
    <p:extLst>
      <p:ext uri="{BB962C8B-B14F-4D97-AF65-F5344CB8AC3E}">
        <p14:creationId xmlns:p14="http://schemas.microsoft.com/office/powerpoint/2010/main" val="1120786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D618ED09-5719-48F3-A33F-EF05B1B2328E}"/>
              </a:ext>
            </a:extLst>
          </p:cNvPr>
          <p:cNvSpPr>
            <a:spLocks noGrp="1"/>
          </p:cNvSpPr>
          <p:nvPr>
            <p:ph type="body" idx="1"/>
          </p:nvPr>
        </p:nvSpPr>
        <p:spPr>
          <a:xfrm>
            <a:off x="0" y="483518"/>
            <a:ext cx="8568952" cy="3017520"/>
          </a:xfrm>
        </p:spPr>
        <p:txBody>
          <a:bodyPr numCol="2"/>
          <a:lstStyle/>
          <a:p>
            <a:r>
              <a:rPr lang="es-ES" sz="1400" dirty="0"/>
              <a:t>Para borrar todos los valores de $_SESSION se pueden borrar uno a uno o utilizar la función </a:t>
            </a:r>
            <a:r>
              <a:rPr lang="es-ES" sz="1400" dirty="0" err="1"/>
              <a:t>session_unset</a:t>
            </a:r>
            <a:r>
              <a:rPr lang="es-ES" sz="1400" dirty="0"/>
              <a:t>(), pero normalmente no se debe utilizar </a:t>
            </a:r>
            <a:r>
              <a:rPr lang="es-ES" sz="1400" dirty="0" err="1"/>
              <a:t>unset</a:t>
            </a:r>
            <a:r>
              <a:rPr lang="es-ES" sz="1400" dirty="0"/>
              <a:t>():</a:t>
            </a:r>
          </a:p>
          <a:p>
            <a:r>
              <a:rPr lang="es-ES" sz="1400" dirty="0"/>
              <a:t>    </a:t>
            </a:r>
            <a:r>
              <a:rPr lang="es-ES" sz="1400" dirty="0" err="1"/>
              <a:t>unset</a:t>
            </a:r>
            <a:r>
              <a:rPr lang="es-ES" sz="1400" dirty="0"/>
              <a:t>($_SESSION) impide que el resto de la página escriba o lea valores en $_SESSION, pero la sesión conserva los valores, por lo que otras páginas seguirían viendo esos valores. </a:t>
            </a:r>
          </a:p>
          <a:p>
            <a:r>
              <a:rPr lang="es-ES" sz="1400" dirty="0"/>
              <a:t>&lt;?</a:t>
            </a:r>
            <a:r>
              <a:rPr lang="es-ES" sz="1400" dirty="0" err="1"/>
              <a:t>php</a:t>
            </a:r>
            <a:endParaRPr lang="es-ES" sz="1400" dirty="0"/>
          </a:p>
          <a:p>
            <a:r>
              <a:rPr lang="es-ES" sz="1400" dirty="0" err="1"/>
              <a:t>session_start</a:t>
            </a:r>
            <a:r>
              <a:rPr lang="es-ES" sz="1400" dirty="0"/>
              <a:t>();</a:t>
            </a:r>
          </a:p>
          <a:p>
            <a:r>
              <a:rPr lang="es-ES" sz="1400" dirty="0"/>
              <a:t>$_SESSION["nombre"] = "Pepito";</a:t>
            </a:r>
          </a:p>
          <a:p>
            <a:r>
              <a:rPr lang="es-ES" sz="1400" dirty="0" err="1"/>
              <a:t>unset</a:t>
            </a:r>
            <a:r>
              <a:rPr lang="es-ES" sz="1400" dirty="0"/>
              <a:t>($_SESSION);</a:t>
            </a:r>
          </a:p>
          <a:p>
            <a:r>
              <a:rPr lang="es-ES" sz="1400" dirty="0"/>
              <a:t>$_SESSION["apellidos"] = "Conejo";</a:t>
            </a:r>
          </a:p>
          <a:p>
            <a:r>
              <a:rPr lang="es-ES" sz="1400" dirty="0" err="1"/>
              <a:t>header</a:t>
            </a:r>
            <a:r>
              <a:rPr lang="es-ES" sz="1400" dirty="0"/>
              <a:t>("Location:pagina-2.php");</a:t>
            </a:r>
          </a:p>
          <a:p>
            <a:endParaRPr lang="fr-FR" sz="1400" dirty="0"/>
          </a:p>
          <a:p>
            <a:r>
              <a:rPr lang="fr-FR" sz="1400" dirty="0"/>
              <a:t>&lt;?</a:t>
            </a:r>
            <a:r>
              <a:rPr lang="fr-FR" sz="1400" dirty="0" err="1"/>
              <a:t>php</a:t>
            </a:r>
            <a:endParaRPr lang="fr-FR" sz="1400" dirty="0"/>
          </a:p>
          <a:p>
            <a:r>
              <a:rPr lang="fr-FR" sz="1400" dirty="0" err="1"/>
              <a:t>session_start</a:t>
            </a:r>
            <a:r>
              <a:rPr lang="fr-FR" sz="1400" dirty="0"/>
              <a:t>();</a:t>
            </a:r>
          </a:p>
          <a:p>
            <a:r>
              <a:rPr lang="fr-FR" sz="1400" dirty="0"/>
              <a:t>$_SESSION["</a:t>
            </a:r>
            <a:r>
              <a:rPr lang="fr-FR" sz="1400" dirty="0" err="1"/>
              <a:t>saludo</a:t>
            </a:r>
            <a:r>
              <a:rPr lang="fr-FR" sz="1400" dirty="0"/>
              <a:t>"] = "</a:t>
            </a:r>
            <a:r>
              <a:rPr lang="fr-FR" sz="1400" dirty="0" err="1"/>
              <a:t>Hola</a:t>
            </a:r>
            <a:r>
              <a:rPr lang="fr-FR" sz="1400" dirty="0"/>
              <a:t>";</a:t>
            </a:r>
          </a:p>
          <a:p>
            <a:r>
              <a:rPr lang="fr-FR" sz="1400" dirty="0" err="1"/>
              <a:t>print</a:t>
            </a:r>
            <a:r>
              <a:rPr lang="fr-FR" sz="1400" dirty="0"/>
              <a:t> "&lt;</a:t>
            </a:r>
            <a:r>
              <a:rPr lang="fr-FR" sz="1400" dirty="0" err="1"/>
              <a:t>pre</a:t>
            </a:r>
            <a:r>
              <a:rPr lang="fr-FR" sz="1400" dirty="0"/>
              <a:t>&gt;\n";</a:t>
            </a:r>
          </a:p>
          <a:p>
            <a:r>
              <a:rPr lang="fr-FR" sz="1400" dirty="0" err="1"/>
              <a:t>print_r</a:t>
            </a:r>
            <a:r>
              <a:rPr lang="fr-FR" sz="1400" dirty="0"/>
              <a:t> ($_SESSION);</a:t>
            </a:r>
          </a:p>
          <a:p>
            <a:r>
              <a:rPr lang="fr-FR" sz="1400" dirty="0" err="1"/>
              <a:t>print</a:t>
            </a:r>
            <a:r>
              <a:rPr lang="fr-FR" sz="1400" dirty="0"/>
              <a:t> "&lt;/</a:t>
            </a:r>
            <a:r>
              <a:rPr lang="fr-FR" sz="1400" dirty="0" err="1"/>
              <a:t>pre</a:t>
            </a:r>
            <a:r>
              <a:rPr lang="fr-FR" sz="1400" dirty="0"/>
              <a:t>&gt;\n";</a:t>
            </a:r>
            <a:endParaRPr lang="es-ES" sz="1400" dirty="0"/>
          </a:p>
        </p:txBody>
      </p:sp>
      <p:pic>
        <p:nvPicPr>
          <p:cNvPr id="6" name="Imagen 5">
            <a:extLst>
              <a:ext uri="{FF2B5EF4-FFF2-40B4-BE49-F238E27FC236}">
                <a16:creationId xmlns:a16="http://schemas.microsoft.com/office/drawing/2014/main" id="{597A9019-E66E-9307-1A91-BF101A038AE6}"/>
              </a:ext>
            </a:extLst>
          </p:cNvPr>
          <p:cNvPicPr>
            <a:picLocks noChangeAspect="1"/>
          </p:cNvPicPr>
          <p:nvPr/>
        </p:nvPicPr>
        <p:blipFill>
          <a:blip r:embed="rId2"/>
          <a:stretch>
            <a:fillRect/>
          </a:stretch>
        </p:blipFill>
        <p:spPr>
          <a:xfrm>
            <a:off x="5724128" y="3413412"/>
            <a:ext cx="2924862" cy="1699206"/>
          </a:xfrm>
          <a:prstGeom prst="rect">
            <a:avLst/>
          </a:prstGeom>
        </p:spPr>
      </p:pic>
      <p:pic>
        <p:nvPicPr>
          <p:cNvPr id="8" name="Gráfico 7">
            <a:extLst>
              <a:ext uri="{FF2B5EF4-FFF2-40B4-BE49-F238E27FC236}">
                <a16:creationId xmlns:a16="http://schemas.microsoft.com/office/drawing/2014/main" id="{09966ABB-4DF9-5F61-133A-B50EC4BDE8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5856" y="2343150"/>
            <a:ext cx="457200" cy="457200"/>
          </a:xfrm>
          <a:prstGeom prst="rect">
            <a:avLst/>
          </a:prstGeom>
        </p:spPr>
      </p:pic>
    </p:spTree>
    <p:extLst>
      <p:ext uri="{BB962C8B-B14F-4D97-AF65-F5344CB8AC3E}">
        <p14:creationId xmlns:p14="http://schemas.microsoft.com/office/powerpoint/2010/main" val="679168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B05DE-672E-1244-1CAD-C86BA4681F20}"/>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FE467F50-EF40-DFD2-D9AF-5AD34E920217}"/>
              </a:ext>
            </a:extLst>
          </p:cNvPr>
          <p:cNvSpPr>
            <a:spLocks noGrp="1"/>
          </p:cNvSpPr>
          <p:nvPr>
            <p:ph type="body" idx="1"/>
          </p:nvPr>
        </p:nvSpPr>
        <p:spPr>
          <a:xfrm>
            <a:off x="0" y="-6944"/>
            <a:ext cx="8568952" cy="3017520"/>
          </a:xfrm>
        </p:spPr>
        <p:txBody>
          <a:bodyPr numCol="1"/>
          <a:lstStyle/>
          <a:p>
            <a:r>
              <a:rPr lang="es-ES" sz="1400" dirty="0"/>
              <a:t>la función </a:t>
            </a:r>
            <a:r>
              <a:rPr lang="es-ES" sz="1400" dirty="0" err="1"/>
              <a:t>session_unset</a:t>
            </a:r>
            <a:r>
              <a:rPr lang="es-ES" sz="1400" dirty="0"/>
              <a:t>() borra todos los valores pero permite que el resto de la página (y otras páginas) escriba o lea valores en $_SESSION.</a:t>
            </a:r>
          </a:p>
          <a:p>
            <a:endParaRPr lang="es-ES" sz="1400" dirty="0"/>
          </a:p>
          <a:p>
            <a:r>
              <a:rPr lang="es-ES" sz="1400" dirty="0"/>
              <a:t>&lt;?</a:t>
            </a:r>
            <a:r>
              <a:rPr lang="es-ES" sz="1400" dirty="0" err="1"/>
              <a:t>php</a:t>
            </a:r>
            <a:endParaRPr lang="es-ES" sz="1400" dirty="0"/>
          </a:p>
          <a:p>
            <a:r>
              <a:rPr lang="es-ES" sz="1400" dirty="0" err="1"/>
              <a:t>session_start</a:t>
            </a:r>
            <a:r>
              <a:rPr lang="es-ES" sz="1400" dirty="0"/>
              <a:t>();</a:t>
            </a:r>
          </a:p>
          <a:p>
            <a:r>
              <a:rPr lang="es-ES" sz="1400" dirty="0"/>
              <a:t>$_SESSION["nombre"] = "Pepito";</a:t>
            </a:r>
          </a:p>
          <a:p>
            <a:r>
              <a:rPr lang="es-ES" sz="1400" dirty="0" err="1"/>
              <a:t>session_unset</a:t>
            </a:r>
            <a:r>
              <a:rPr lang="es-ES" sz="1400" dirty="0"/>
              <a:t>();</a:t>
            </a:r>
          </a:p>
          <a:p>
            <a:r>
              <a:rPr lang="es-ES" sz="1400" dirty="0"/>
              <a:t>$_SESSION["apellidos"] = "Conejo";</a:t>
            </a:r>
          </a:p>
          <a:p>
            <a:r>
              <a:rPr lang="es-ES" sz="1400" dirty="0" err="1"/>
              <a:t>header</a:t>
            </a:r>
            <a:r>
              <a:rPr lang="es-ES" sz="1400" dirty="0"/>
              <a:t>("Location:pagina-2.php");</a:t>
            </a:r>
          </a:p>
          <a:p>
            <a:endParaRPr lang="es-ES" sz="1400" dirty="0"/>
          </a:p>
          <a:p>
            <a:r>
              <a:rPr lang="fr-FR" sz="1400" dirty="0"/>
              <a:t>&lt;?</a:t>
            </a:r>
            <a:r>
              <a:rPr lang="fr-FR" sz="1400" dirty="0" err="1"/>
              <a:t>php</a:t>
            </a:r>
            <a:endParaRPr lang="fr-FR" sz="1400" dirty="0"/>
          </a:p>
          <a:p>
            <a:r>
              <a:rPr lang="fr-FR" sz="1400" dirty="0" err="1"/>
              <a:t>session_start</a:t>
            </a:r>
            <a:r>
              <a:rPr lang="fr-FR" sz="1400" dirty="0"/>
              <a:t>();</a:t>
            </a:r>
          </a:p>
          <a:p>
            <a:r>
              <a:rPr lang="fr-FR" sz="1400" dirty="0"/>
              <a:t>$_SESSION["</a:t>
            </a:r>
            <a:r>
              <a:rPr lang="fr-FR" sz="1400" dirty="0" err="1"/>
              <a:t>saludo</a:t>
            </a:r>
            <a:r>
              <a:rPr lang="fr-FR" sz="1400" dirty="0"/>
              <a:t>"] = "</a:t>
            </a:r>
            <a:r>
              <a:rPr lang="fr-FR" sz="1400" dirty="0" err="1"/>
              <a:t>Hola</a:t>
            </a:r>
            <a:r>
              <a:rPr lang="fr-FR" sz="1400" dirty="0"/>
              <a:t>";</a:t>
            </a:r>
          </a:p>
          <a:p>
            <a:r>
              <a:rPr lang="fr-FR" sz="1400" dirty="0" err="1"/>
              <a:t>print</a:t>
            </a:r>
            <a:r>
              <a:rPr lang="fr-FR" sz="1400" dirty="0"/>
              <a:t> "&lt;</a:t>
            </a:r>
            <a:r>
              <a:rPr lang="fr-FR" sz="1400" dirty="0" err="1"/>
              <a:t>pre</a:t>
            </a:r>
            <a:r>
              <a:rPr lang="fr-FR" sz="1400" dirty="0"/>
              <a:t>&gt;\n";</a:t>
            </a:r>
          </a:p>
          <a:p>
            <a:r>
              <a:rPr lang="fr-FR" sz="1400" dirty="0" err="1"/>
              <a:t>print_r</a:t>
            </a:r>
            <a:r>
              <a:rPr lang="fr-FR" sz="1400" dirty="0"/>
              <a:t> ($_SESSION);</a:t>
            </a:r>
          </a:p>
          <a:p>
            <a:r>
              <a:rPr lang="fr-FR" sz="1400" dirty="0" err="1"/>
              <a:t>print</a:t>
            </a:r>
            <a:r>
              <a:rPr lang="fr-FR" sz="1400" dirty="0"/>
              <a:t> "&lt;/</a:t>
            </a:r>
            <a:r>
              <a:rPr lang="fr-FR" sz="1400" dirty="0" err="1"/>
              <a:t>pre</a:t>
            </a:r>
            <a:r>
              <a:rPr lang="fr-FR" sz="1400" dirty="0"/>
              <a:t>&gt;\n";</a:t>
            </a:r>
            <a:endParaRPr lang="es-ES" sz="1400" dirty="0"/>
          </a:p>
        </p:txBody>
      </p:sp>
      <p:pic>
        <p:nvPicPr>
          <p:cNvPr id="4" name="Gráfico 3">
            <a:extLst>
              <a:ext uri="{FF2B5EF4-FFF2-40B4-BE49-F238E27FC236}">
                <a16:creationId xmlns:a16="http://schemas.microsoft.com/office/drawing/2014/main" id="{F4470C91-C7A7-8E9C-3C68-390412733E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43808" y="2786738"/>
            <a:ext cx="457200" cy="447675"/>
          </a:xfrm>
          <a:prstGeom prst="rect">
            <a:avLst/>
          </a:prstGeom>
        </p:spPr>
      </p:pic>
      <p:pic>
        <p:nvPicPr>
          <p:cNvPr id="7" name="Imagen 6">
            <a:extLst>
              <a:ext uri="{FF2B5EF4-FFF2-40B4-BE49-F238E27FC236}">
                <a16:creationId xmlns:a16="http://schemas.microsoft.com/office/drawing/2014/main" id="{287354EE-4D87-A5E3-7B1B-B35D12480B72}"/>
              </a:ext>
            </a:extLst>
          </p:cNvPr>
          <p:cNvPicPr>
            <a:picLocks noChangeAspect="1"/>
          </p:cNvPicPr>
          <p:nvPr/>
        </p:nvPicPr>
        <p:blipFill>
          <a:blip r:embed="rId4"/>
          <a:stretch>
            <a:fillRect/>
          </a:stretch>
        </p:blipFill>
        <p:spPr>
          <a:xfrm>
            <a:off x="4860032" y="2427734"/>
            <a:ext cx="3496162" cy="2062450"/>
          </a:xfrm>
          <a:prstGeom prst="rect">
            <a:avLst/>
          </a:prstGeom>
        </p:spPr>
      </p:pic>
    </p:spTree>
    <p:extLst>
      <p:ext uri="{BB962C8B-B14F-4D97-AF65-F5344CB8AC3E}">
        <p14:creationId xmlns:p14="http://schemas.microsoft.com/office/powerpoint/2010/main" val="3646532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B98C5F-3168-6431-7308-BDF00BA2740C}"/>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B726A0B1-5159-698D-9B89-0EBAA8C86DF6}"/>
              </a:ext>
            </a:extLst>
          </p:cNvPr>
          <p:cNvSpPr>
            <a:spLocks noGrp="1"/>
          </p:cNvSpPr>
          <p:nvPr>
            <p:ph type="body" idx="1"/>
          </p:nvPr>
        </p:nvSpPr>
        <p:spPr>
          <a:xfrm>
            <a:off x="395536" y="771550"/>
            <a:ext cx="7543800" cy="1043433"/>
          </a:xfrm>
        </p:spPr>
        <p:txBody>
          <a:bodyPr/>
          <a:lstStyle/>
          <a:p>
            <a:r>
              <a:rPr lang="es-ES" sz="1800" b="1" dirty="0"/>
              <a:t>Implementación de las sesiones</a:t>
            </a:r>
          </a:p>
          <a:p>
            <a:endParaRPr lang="es-ES" sz="1800" dirty="0"/>
          </a:p>
          <a:p>
            <a:r>
              <a:rPr lang="es-ES" sz="1800" dirty="0"/>
              <a:t>Al crear una sesión, el servidor asigna un identificador al usuario. Este identificador se guarda en el ordenador del cliente en forma de cookie, mientras que en el servidor se guarda un fichero con los valores de las variables de sesión. Cada vez que el cliente solicita una página al servidor, le envía la cookie que contiene el identificador y así el servidor puede recuperar los valores de la variable de sesión para utilizarlos al ejecutar la página.</a:t>
            </a:r>
          </a:p>
          <a:p>
            <a:endParaRPr lang="es-ES" sz="1800" dirty="0"/>
          </a:p>
          <a:p>
            <a:r>
              <a:rPr lang="es-ES" sz="1800" dirty="0"/>
              <a:t>De esta manera, el ordenador cliente no tiene acceso a los valores almacenados en la sesión.</a:t>
            </a:r>
          </a:p>
        </p:txBody>
      </p:sp>
    </p:spTree>
    <p:extLst>
      <p:ext uri="{BB962C8B-B14F-4D97-AF65-F5344CB8AC3E}">
        <p14:creationId xmlns:p14="http://schemas.microsoft.com/office/powerpoint/2010/main" val="793617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52E611-C952-3A57-2DEC-F2C18F8BD551}"/>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9C3B5512-EBD2-D615-F6E8-B26C31C3E352}"/>
              </a:ext>
            </a:extLst>
          </p:cNvPr>
          <p:cNvSpPr>
            <a:spLocks noGrp="1"/>
          </p:cNvSpPr>
          <p:nvPr>
            <p:ph type="body" idx="1"/>
          </p:nvPr>
        </p:nvSpPr>
        <p:spPr>
          <a:xfrm>
            <a:off x="0" y="195486"/>
            <a:ext cx="9036496" cy="1043433"/>
          </a:xfrm>
        </p:spPr>
        <p:txBody>
          <a:bodyPr/>
          <a:lstStyle/>
          <a:p>
            <a:r>
              <a:rPr lang="es-ES" sz="1600" dirty="0"/>
              <a:t>La página siguiente crea una variable de sesión</a:t>
            </a:r>
          </a:p>
          <a:p>
            <a:endParaRPr lang="es-ES" sz="1600" dirty="0"/>
          </a:p>
          <a:p>
            <a:r>
              <a:rPr lang="es-ES" sz="1600" dirty="0"/>
              <a:t>&lt;?</a:t>
            </a:r>
            <a:r>
              <a:rPr lang="es-ES" sz="1600" dirty="0" err="1"/>
              <a:t>php</a:t>
            </a:r>
            <a:endParaRPr lang="es-ES" sz="1600" dirty="0"/>
          </a:p>
          <a:p>
            <a:r>
              <a:rPr lang="es-ES" sz="1600" dirty="0" err="1"/>
              <a:t>session_name</a:t>
            </a:r>
            <a:r>
              <a:rPr lang="es-ES" sz="1600" dirty="0"/>
              <a:t>("prueba");</a:t>
            </a:r>
          </a:p>
          <a:p>
            <a:r>
              <a:rPr lang="es-ES" sz="1600" dirty="0" err="1"/>
              <a:t>session_start</a:t>
            </a:r>
            <a:r>
              <a:rPr lang="es-ES" sz="1600" dirty="0"/>
              <a:t>();</a:t>
            </a:r>
          </a:p>
          <a:p>
            <a:endParaRPr lang="es-ES" sz="1600" dirty="0"/>
          </a:p>
          <a:p>
            <a:r>
              <a:rPr lang="es-ES" sz="1600" dirty="0"/>
              <a:t>$_SESSION["nombre"] = "</a:t>
            </a:r>
            <a:r>
              <a:rPr lang="es-ES" sz="1600" dirty="0" err="1"/>
              <a:t>Barto</a:t>
            </a:r>
            <a:r>
              <a:rPr lang="es-ES" sz="1600" dirty="0"/>
              <a:t>";</a:t>
            </a:r>
          </a:p>
          <a:p>
            <a:endParaRPr lang="es-ES" sz="1600" dirty="0"/>
          </a:p>
          <a:p>
            <a:r>
              <a:rPr lang="es-ES" sz="1600" dirty="0" err="1"/>
              <a:t>print</a:t>
            </a:r>
            <a:r>
              <a:rPr lang="es-ES" sz="1600" dirty="0"/>
              <a:t> "&lt;h1&gt;Prueba de sesión&lt;/h1&gt;\n";</a:t>
            </a:r>
          </a:p>
          <a:p>
            <a:endParaRPr lang="es-ES" sz="1600" dirty="0"/>
          </a:p>
          <a:p>
            <a:r>
              <a:rPr lang="es-ES" sz="1600" dirty="0"/>
              <a:t>Al ejecutar la páginas, en el ordenador cliente se crea una cookie, como puede comprobarse con las herramientas de desarrollador web del navegador. En Firefox las cookies se pueden consultar en la pestaña Almacenamiento &gt; Cookies. En Google Chrome las cookies se pueden consultar en la pestaña Aplicación &gt; Almacenamiento &gt; Cookies. </a:t>
            </a:r>
          </a:p>
        </p:txBody>
      </p:sp>
    </p:spTree>
    <p:extLst>
      <p:ext uri="{BB962C8B-B14F-4D97-AF65-F5344CB8AC3E}">
        <p14:creationId xmlns:p14="http://schemas.microsoft.com/office/powerpoint/2010/main" val="13910362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Interfaz de usuario gráfica, Texto, Aplicación&#10;&#10;Descripción generada automáticamente">
            <a:extLst>
              <a:ext uri="{FF2B5EF4-FFF2-40B4-BE49-F238E27FC236}">
                <a16:creationId xmlns:a16="http://schemas.microsoft.com/office/drawing/2014/main" id="{E0985429-C1F4-BE9D-D9E2-9CFF338C45DC}"/>
              </a:ext>
            </a:extLst>
          </p:cNvPr>
          <p:cNvPicPr>
            <a:picLocks noChangeAspect="1"/>
          </p:cNvPicPr>
          <p:nvPr/>
        </p:nvPicPr>
        <p:blipFill>
          <a:blip r:embed="rId2"/>
          <a:stretch>
            <a:fillRect/>
          </a:stretch>
        </p:blipFill>
        <p:spPr>
          <a:xfrm>
            <a:off x="31588" y="0"/>
            <a:ext cx="6192688" cy="2137516"/>
          </a:xfrm>
          <a:prstGeom prst="rect">
            <a:avLst/>
          </a:prstGeom>
        </p:spPr>
      </p:pic>
      <p:sp>
        <p:nvSpPr>
          <p:cNvPr id="10" name="CuadroTexto 9">
            <a:extLst>
              <a:ext uri="{FF2B5EF4-FFF2-40B4-BE49-F238E27FC236}">
                <a16:creationId xmlns:a16="http://schemas.microsoft.com/office/drawing/2014/main" id="{4E5D3674-107D-DBAA-0DAB-1637E3BA0747}"/>
              </a:ext>
            </a:extLst>
          </p:cNvPr>
          <p:cNvSpPr txBox="1"/>
          <p:nvPr/>
        </p:nvSpPr>
        <p:spPr>
          <a:xfrm>
            <a:off x="107504" y="2137516"/>
            <a:ext cx="8712968" cy="830997"/>
          </a:xfrm>
          <a:prstGeom prst="rect">
            <a:avLst/>
          </a:prstGeom>
          <a:noFill/>
        </p:spPr>
        <p:txBody>
          <a:bodyPr wrap="square">
            <a:spAutoFit/>
          </a:bodyPr>
          <a:lstStyle/>
          <a:p>
            <a:r>
              <a:rPr lang="es-ES" sz="1600" dirty="0">
                <a:solidFill>
                  <a:srgbClr val="3F3F3F"/>
                </a:solidFill>
                <a:latin typeface="Calibri"/>
                <a:ea typeface="Calibri"/>
                <a:cs typeface="Calibri"/>
                <a:sym typeface="Calibri"/>
              </a:rPr>
              <a:t>En el servidor se guarda la información de las sesiones en ficheros en directorios cuya ubicación se puede establecer con la directiva de PHP </a:t>
            </a:r>
            <a:r>
              <a:rPr lang="es-ES" sz="1600" dirty="0" err="1">
                <a:solidFill>
                  <a:srgbClr val="3F3F3F"/>
                </a:solidFill>
                <a:latin typeface="Calibri"/>
                <a:ea typeface="Calibri"/>
                <a:cs typeface="Calibri"/>
                <a:sym typeface="Calibri"/>
              </a:rPr>
              <a:t>session.save_path</a:t>
            </a:r>
            <a:r>
              <a:rPr lang="es-ES" sz="1600" dirty="0">
                <a:solidFill>
                  <a:srgbClr val="3F3F3F"/>
                </a:solidFill>
                <a:latin typeface="Calibri"/>
                <a:ea typeface="Calibri"/>
                <a:cs typeface="Calibri"/>
                <a:sym typeface="Calibri"/>
              </a:rPr>
              <a:t> o modificar en una página con la función </a:t>
            </a:r>
            <a:r>
              <a:rPr lang="es-ES" sz="1600" dirty="0" err="1">
                <a:solidFill>
                  <a:srgbClr val="3F3F3F"/>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sesion_save_path</a:t>
            </a:r>
            <a:r>
              <a:rPr lang="es-ES" sz="1600" dirty="0">
                <a:solidFill>
                  <a:srgbClr val="3F3F3F"/>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a:t>
            </a:r>
            <a:r>
              <a:rPr lang="es-ES" sz="1600" dirty="0">
                <a:solidFill>
                  <a:srgbClr val="3F3F3F"/>
                </a:solidFill>
                <a:latin typeface="Calibri"/>
                <a:ea typeface="Calibri"/>
                <a:cs typeface="Calibri"/>
                <a:sym typeface="Calibri"/>
              </a:rPr>
              <a:t>. </a:t>
            </a:r>
          </a:p>
        </p:txBody>
      </p:sp>
      <p:pic>
        <p:nvPicPr>
          <p:cNvPr id="12" name="Imagen 11" descr="Tabla&#10;&#10;Descripción generada automáticamente">
            <a:extLst>
              <a:ext uri="{FF2B5EF4-FFF2-40B4-BE49-F238E27FC236}">
                <a16:creationId xmlns:a16="http://schemas.microsoft.com/office/drawing/2014/main" id="{4DEF46AD-D31D-B455-EA95-9A6CB1F02C9C}"/>
              </a:ext>
            </a:extLst>
          </p:cNvPr>
          <p:cNvPicPr>
            <a:picLocks noChangeAspect="1"/>
          </p:cNvPicPr>
          <p:nvPr/>
        </p:nvPicPr>
        <p:blipFill>
          <a:blip r:embed="rId4"/>
          <a:stretch>
            <a:fillRect/>
          </a:stretch>
        </p:blipFill>
        <p:spPr>
          <a:xfrm>
            <a:off x="1637928" y="2968513"/>
            <a:ext cx="5652120" cy="1644355"/>
          </a:xfrm>
          <a:prstGeom prst="rect">
            <a:avLst/>
          </a:prstGeom>
        </p:spPr>
      </p:pic>
    </p:spTree>
    <p:extLst>
      <p:ext uri="{BB962C8B-B14F-4D97-AF65-F5344CB8AC3E}">
        <p14:creationId xmlns:p14="http://schemas.microsoft.com/office/powerpoint/2010/main" val="4234614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13231-A144-4396-83D2-BEAA75D2FE31}"/>
            </a:ext>
          </a:extLst>
        </p:cNvPr>
        <p:cNvGrpSpPr/>
        <p:nvPr/>
      </p:nvGrpSpPr>
      <p:grpSpPr>
        <a:xfrm>
          <a:off x="0" y="0"/>
          <a:ext cx="0" cy="0"/>
          <a:chOff x="0" y="0"/>
          <a:chExt cx="0" cy="0"/>
        </a:xfrm>
      </p:grpSpPr>
      <p:sp>
        <p:nvSpPr>
          <p:cNvPr id="10" name="CuadroTexto 9">
            <a:extLst>
              <a:ext uri="{FF2B5EF4-FFF2-40B4-BE49-F238E27FC236}">
                <a16:creationId xmlns:a16="http://schemas.microsoft.com/office/drawing/2014/main" id="{88525E8E-AFD7-6C80-DB01-209F15A73652}"/>
              </a:ext>
            </a:extLst>
          </p:cNvPr>
          <p:cNvSpPr txBox="1"/>
          <p:nvPr/>
        </p:nvSpPr>
        <p:spPr>
          <a:xfrm>
            <a:off x="53244" y="23100"/>
            <a:ext cx="8712968" cy="3108543"/>
          </a:xfrm>
          <a:prstGeom prst="rect">
            <a:avLst/>
          </a:prstGeom>
          <a:noFill/>
        </p:spPr>
        <p:txBody>
          <a:bodyPr wrap="square">
            <a:spAutoFit/>
          </a:bodyPr>
          <a:lstStyle/>
          <a:p>
            <a:r>
              <a:rPr lang="es-ES" sz="1600" dirty="0">
                <a:solidFill>
                  <a:srgbClr val="3F3F3F"/>
                </a:solidFill>
                <a:latin typeface="Calibri"/>
                <a:ea typeface="Calibri"/>
                <a:cs typeface="Calibri"/>
                <a:sym typeface="Calibri"/>
              </a:rPr>
              <a:t>En ese directorio podemos encontrar ficheros de texto plano que incluyen en su nombre el identificador de la sesión.</a:t>
            </a:r>
          </a:p>
          <a:p>
            <a:endParaRPr lang="es-ES" sz="1600" dirty="0">
              <a:solidFill>
                <a:srgbClr val="3F3F3F"/>
              </a:solidFill>
              <a:latin typeface="Calibri"/>
              <a:ea typeface="Calibri"/>
              <a:cs typeface="Calibri"/>
              <a:sym typeface="Calibri"/>
            </a:endParaRPr>
          </a:p>
          <a:p>
            <a:endParaRPr lang="es-ES" sz="1600" dirty="0">
              <a:solidFill>
                <a:srgbClr val="3F3F3F"/>
              </a:solidFill>
              <a:latin typeface="Calibri"/>
              <a:ea typeface="Calibri"/>
              <a:cs typeface="Calibri"/>
              <a:sym typeface="Calibri"/>
            </a:endParaRPr>
          </a:p>
          <a:p>
            <a:endParaRPr lang="es-ES" sz="1600" dirty="0">
              <a:solidFill>
                <a:srgbClr val="3F3F3F"/>
              </a:solidFill>
              <a:latin typeface="Calibri"/>
              <a:ea typeface="Calibri"/>
              <a:cs typeface="Calibri"/>
              <a:sym typeface="Calibri"/>
            </a:endParaRPr>
          </a:p>
          <a:p>
            <a:endParaRPr lang="es-ES" sz="1600" dirty="0">
              <a:solidFill>
                <a:srgbClr val="3F3F3F"/>
              </a:solidFill>
              <a:latin typeface="Calibri"/>
              <a:ea typeface="Calibri"/>
              <a:cs typeface="Calibri"/>
              <a:sym typeface="Calibri"/>
            </a:endParaRPr>
          </a:p>
          <a:p>
            <a:endParaRPr lang="es-ES" sz="1600" dirty="0">
              <a:solidFill>
                <a:srgbClr val="3F3F3F"/>
              </a:solidFill>
              <a:latin typeface="Calibri"/>
              <a:ea typeface="Calibri"/>
              <a:cs typeface="Calibri"/>
              <a:sym typeface="Calibri"/>
            </a:endParaRPr>
          </a:p>
          <a:p>
            <a:endParaRPr lang="es-ES" sz="1600" dirty="0">
              <a:solidFill>
                <a:srgbClr val="3F3F3F"/>
              </a:solidFill>
              <a:latin typeface="Calibri"/>
              <a:ea typeface="Calibri"/>
              <a:cs typeface="Calibri"/>
              <a:sym typeface="Calibri"/>
            </a:endParaRPr>
          </a:p>
          <a:p>
            <a:endParaRPr lang="es-ES" sz="1600" dirty="0">
              <a:solidFill>
                <a:srgbClr val="3F3F3F"/>
              </a:solidFill>
              <a:latin typeface="Calibri"/>
              <a:ea typeface="Calibri"/>
              <a:cs typeface="Calibri"/>
              <a:sym typeface="Calibri"/>
            </a:endParaRPr>
          </a:p>
          <a:p>
            <a:endParaRPr lang="es-ES" sz="1600" dirty="0">
              <a:solidFill>
                <a:srgbClr val="3F3F3F"/>
              </a:solidFill>
              <a:latin typeface="Calibri"/>
              <a:ea typeface="Calibri"/>
              <a:cs typeface="Calibri"/>
              <a:sym typeface="Calibri"/>
            </a:endParaRPr>
          </a:p>
          <a:p>
            <a:endParaRPr lang="es-ES" sz="1600" dirty="0">
              <a:solidFill>
                <a:srgbClr val="3F3F3F"/>
              </a:solidFill>
              <a:latin typeface="Calibri"/>
              <a:ea typeface="Calibri"/>
              <a:cs typeface="Calibri"/>
              <a:sym typeface="Calibri"/>
            </a:endParaRPr>
          </a:p>
          <a:p>
            <a:r>
              <a:rPr lang="es-ES" sz="1600" dirty="0">
                <a:solidFill>
                  <a:srgbClr val="3F3F3F"/>
                </a:solidFill>
                <a:latin typeface="Calibri"/>
                <a:ea typeface="Calibri"/>
                <a:cs typeface="Calibri"/>
              </a:rPr>
              <a:t>El fichero contiene los nombres y valores de las variables de sesión: </a:t>
            </a:r>
            <a:endParaRPr lang="es-ES" sz="1600" dirty="0">
              <a:solidFill>
                <a:srgbClr val="3F3F3F"/>
              </a:solidFill>
              <a:latin typeface="Calibri"/>
              <a:ea typeface="Calibri"/>
              <a:cs typeface="Calibri"/>
              <a:sym typeface="Calibri"/>
            </a:endParaRPr>
          </a:p>
        </p:txBody>
      </p:sp>
      <p:pic>
        <p:nvPicPr>
          <p:cNvPr id="3" name="Imagen 2" descr="Interfaz de usuario gráfica, Texto, Aplicación&#10;&#10;Descripción generada automáticamente">
            <a:extLst>
              <a:ext uri="{FF2B5EF4-FFF2-40B4-BE49-F238E27FC236}">
                <a16:creationId xmlns:a16="http://schemas.microsoft.com/office/drawing/2014/main" id="{91E5202A-697A-ACFF-F274-1EC498662187}"/>
              </a:ext>
            </a:extLst>
          </p:cNvPr>
          <p:cNvPicPr>
            <a:picLocks noChangeAspect="1"/>
          </p:cNvPicPr>
          <p:nvPr/>
        </p:nvPicPr>
        <p:blipFill>
          <a:blip r:embed="rId2"/>
          <a:stretch>
            <a:fillRect/>
          </a:stretch>
        </p:blipFill>
        <p:spPr>
          <a:xfrm>
            <a:off x="323528" y="627534"/>
            <a:ext cx="7740352" cy="1587377"/>
          </a:xfrm>
          <a:prstGeom prst="rect">
            <a:avLst/>
          </a:prstGeom>
        </p:spPr>
      </p:pic>
      <p:pic>
        <p:nvPicPr>
          <p:cNvPr id="5" name="Imagen 4" descr="Interfaz de usuario gráfica, Aplicación, Word&#10;&#10;Descripción generada automáticamente">
            <a:extLst>
              <a:ext uri="{FF2B5EF4-FFF2-40B4-BE49-F238E27FC236}">
                <a16:creationId xmlns:a16="http://schemas.microsoft.com/office/drawing/2014/main" id="{AFA4129F-85F8-CD90-95E7-EB70315C157C}"/>
              </a:ext>
            </a:extLst>
          </p:cNvPr>
          <p:cNvPicPr>
            <a:picLocks noChangeAspect="1"/>
          </p:cNvPicPr>
          <p:nvPr/>
        </p:nvPicPr>
        <p:blipFill>
          <a:blip r:embed="rId3"/>
          <a:stretch>
            <a:fillRect/>
          </a:stretch>
        </p:blipFill>
        <p:spPr>
          <a:xfrm>
            <a:off x="467544" y="3075806"/>
            <a:ext cx="7308304" cy="1734295"/>
          </a:xfrm>
          <a:prstGeom prst="rect">
            <a:avLst/>
          </a:prstGeom>
        </p:spPr>
      </p:pic>
    </p:spTree>
    <p:extLst>
      <p:ext uri="{BB962C8B-B14F-4D97-AF65-F5344CB8AC3E}">
        <p14:creationId xmlns:p14="http://schemas.microsoft.com/office/powerpoint/2010/main" val="3883973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70DDAE-13ED-AD17-B876-2E5E784672D9}"/>
              </a:ext>
            </a:extLst>
          </p:cNvPr>
          <p:cNvSpPr>
            <a:spLocks noGrp="1"/>
          </p:cNvSpPr>
          <p:nvPr>
            <p:ph type="title"/>
          </p:nvPr>
        </p:nvSpPr>
        <p:spPr/>
        <p:txBody>
          <a:bodyPr/>
          <a:lstStyle/>
          <a:p>
            <a:endParaRPr lang="es-ES" dirty="0"/>
          </a:p>
        </p:txBody>
      </p:sp>
      <p:sp>
        <p:nvSpPr>
          <p:cNvPr id="3" name="Marcador de texto 2">
            <a:extLst>
              <a:ext uri="{FF2B5EF4-FFF2-40B4-BE49-F238E27FC236}">
                <a16:creationId xmlns:a16="http://schemas.microsoft.com/office/drawing/2014/main" id="{0BD6803E-BE69-B547-B1AE-4255CDA08360}"/>
              </a:ext>
            </a:extLst>
          </p:cNvPr>
          <p:cNvSpPr>
            <a:spLocks noGrp="1"/>
          </p:cNvSpPr>
          <p:nvPr>
            <p:ph type="body" idx="1"/>
          </p:nvPr>
        </p:nvSpPr>
        <p:spPr>
          <a:xfrm>
            <a:off x="822960" y="2050033"/>
            <a:ext cx="7543800" cy="1043433"/>
          </a:xfrm>
        </p:spPr>
        <p:txBody>
          <a:bodyPr/>
          <a:lstStyle/>
          <a:p>
            <a:r>
              <a:rPr lang="es-ES" sz="4000" dirty="0"/>
              <a:t>controles ocultos</a:t>
            </a:r>
            <a:endParaRPr lang="es-ES" sz="3600" dirty="0"/>
          </a:p>
        </p:txBody>
      </p:sp>
    </p:spTree>
    <p:extLst>
      <p:ext uri="{BB962C8B-B14F-4D97-AF65-F5344CB8AC3E}">
        <p14:creationId xmlns:p14="http://schemas.microsoft.com/office/powerpoint/2010/main" val="483375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D052EC-EEA6-6357-EA90-0BABB5015EDA}"/>
              </a:ext>
            </a:extLst>
          </p:cNvPr>
          <p:cNvSpPr>
            <a:spLocks noGrp="1"/>
          </p:cNvSpPr>
          <p:nvPr>
            <p:ph type="title"/>
          </p:nvPr>
        </p:nvSpPr>
        <p:spPr/>
        <p:txBody>
          <a:bodyPr/>
          <a:lstStyle/>
          <a:p>
            <a:endParaRPr lang="es-ES" dirty="0"/>
          </a:p>
        </p:txBody>
      </p:sp>
      <p:sp>
        <p:nvSpPr>
          <p:cNvPr id="3" name="Marcador de texto 2">
            <a:extLst>
              <a:ext uri="{FF2B5EF4-FFF2-40B4-BE49-F238E27FC236}">
                <a16:creationId xmlns:a16="http://schemas.microsoft.com/office/drawing/2014/main" id="{2064020D-4A35-EFB8-E57D-D794A5A4ED00}"/>
              </a:ext>
            </a:extLst>
          </p:cNvPr>
          <p:cNvSpPr>
            <a:spLocks noGrp="1"/>
          </p:cNvSpPr>
          <p:nvPr>
            <p:ph type="body" idx="1"/>
          </p:nvPr>
        </p:nvSpPr>
        <p:spPr/>
        <p:txBody>
          <a:bodyPr/>
          <a:lstStyle/>
          <a:p>
            <a:r>
              <a:rPr lang="es-ES" b="1" dirty="0"/>
              <a:t>Uso de controles ocultos</a:t>
            </a:r>
          </a:p>
          <a:p>
            <a:r>
              <a:rPr lang="es-ES" dirty="0"/>
              <a:t>Los controles ocultos es una de las maneras de pasar información entre varias páginas (también se pueden utilizar las sesiones o las cookies).</a:t>
            </a:r>
          </a:p>
          <a:p>
            <a:endParaRPr lang="es-ES" dirty="0"/>
          </a:p>
        </p:txBody>
      </p:sp>
      <p:pic>
        <p:nvPicPr>
          <p:cNvPr id="5" name="Imagen 4">
            <a:extLst>
              <a:ext uri="{FF2B5EF4-FFF2-40B4-BE49-F238E27FC236}">
                <a16:creationId xmlns:a16="http://schemas.microsoft.com/office/drawing/2014/main" id="{AD5EFF02-53B7-2A08-A2F6-F85EC09C241D}"/>
              </a:ext>
            </a:extLst>
          </p:cNvPr>
          <p:cNvPicPr>
            <a:picLocks noChangeAspect="1"/>
          </p:cNvPicPr>
          <p:nvPr/>
        </p:nvPicPr>
        <p:blipFill>
          <a:blip r:embed="rId2"/>
          <a:stretch>
            <a:fillRect/>
          </a:stretch>
        </p:blipFill>
        <p:spPr>
          <a:xfrm>
            <a:off x="22860" y="2571750"/>
            <a:ext cx="9144000" cy="1545740"/>
          </a:xfrm>
          <a:prstGeom prst="rect">
            <a:avLst/>
          </a:prstGeom>
        </p:spPr>
      </p:pic>
    </p:spTree>
    <p:extLst>
      <p:ext uri="{BB962C8B-B14F-4D97-AF65-F5344CB8AC3E}">
        <p14:creationId xmlns:p14="http://schemas.microsoft.com/office/powerpoint/2010/main" val="4064484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5E4C64-AFB2-721B-3795-A9C6B41DDD67}"/>
              </a:ext>
            </a:extLst>
          </p:cNvPr>
          <p:cNvSpPr>
            <a:spLocks noGrp="1"/>
          </p:cNvSpPr>
          <p:nvPr>
            <p:ph type="title"/>
          </p:nvPr>
        </p:nvSpPr>
        <p:spPr/>
        <p:txBody>
          <a:bodyPr/>
          <a:lstStyle/>
          <a:p>
            <a:endParaRPr lang="es-ES" dirty="0"/>
          </a:p>
        </p:txBody>
      </p:sp>
      <p:sp>
        <p:nvSpPr>
          <p:cNvPr id="3" name="Marcador de texto 2">
            <a:extLst>
              <a:ext uri="{FF2B5EF4-FFF2-40B4-BE49-F238E27FC236}">
                <a16:creationId xmlns:a16="http://schemas.microsoft.com/office/drawing/2014/main" id="{8AAFA921-7EB5-2E92-893A-6FC5AD4FAA5E}"/>
              </a:ext>
            </a:extLst>
          </p:cNvPr>
          <p:cNvSpPr>
            <a:spLocks noGrp="1"/>
          </p:cNvSpPr>
          <p:nvPr>
            <p:ph type="body" idx="1"/>
          </p:nvPr>
        </p:nvSpPr>
        <p:spPr>
          <a:xfrm>
            <a:off x="251520" y="1384301"/>
            <a:ext cx="8424936" cy="3017520"/>
          </a:xfrm>
        </p:spPr>
        <p:txBody>
          <a:bodyPr/>
          <a:lstStyle/>
          <a:p>
            <a:r>
              <a:rPr lang="es-ES" dirty="0"/>
              <a:t>El programa anterior está formado por </a:t>
            </a:r>
            <a:r>
              <a:rPr lang="es-ES" dirty="0" err="1"/>
              <a:t>por</a:t>
            </a:r>
            <a:r>
              <a:rPr lang="es-ES" dirty="0"/>
              <a:t> tres páginas:</a:t>
            </a:r>
          </a:p>
          <a:p>
            <a:endParaRPr lang="es-ES" dirty="0"/>
          </a:p>
          <a:p>
            <a:pPr>
              <a:buFont typeface="Arial" panose="020B0604020202020204" pitchFamily="34" charset="0"/>
              <a:buChar char="•"/>
            </a:pPr>
            <a:r>
              <a:rPr lang="es-ES" dirty="0"/>
              <a:t>La primera página contiene un formulario que solicita el nombre al usuario. Ese formulario envía el dato a la segunda página.</a:t>
            </a:r>
          </a:p>
          <a:p>
            <a:pPr>
              <a:buFont typeface="Arial" panose="020B0604020202020204" pitchFamily="34" charset="0"/>
              <a:buChar char="•"/>
            </a:pPr>
            <a:r>
              <a:rPr lang="es-ES" dirty="0"/>
              <a:t>La segunda página muestra el nombre recibido y contiene otro formulario que solicita el apellido al usuario. Ese formulario envía el dato a la tercera página.</a:t>
            </a:r>
          </a:p>
          <a:p>
            <a:pPr>
              <a:buFont typeface="Arial" panose="020B0604020202020204" pitchFamily="34" charset="0"/>
              <a:buChar char="•"/>
            </a:pPr>
            <a:r>
              <a:rPr lang="es-ES" dirty="0"/>
              <a:t>La tercera página recibe el nombre y el apellido y lo muestra en pantalla.</a:t>
            </a:r>
          </a:p>
          <a:p>
            <a:pPr>
              <a:buFont typeface="Arial" panose="020B0604020202020204" pitchFamily="34" charset="0"/>
              <a:buChar char="•"/>
            </a:pPr>
            <a:endParaRPr lang="es-ES" dirty="0"/>
          </a:p>
          <a:p>
            <a:r>
              <a:rPr lang="es-ES" dirty="0"/>
              <a:t>Aunque las tres páginas están relacionadas, hay que tener en cuenta que cada página es un programa independiente (la primera página ni siquiera es un programa, es una simple página </a:t>
            </a:r>
            <a:r>
              <a:rPr lang="es-ES" dirty="0" err="1"/>
              <a:t>html</a:t>
            </a:r>
            <a:r>
              <a:rPr lang="es-ES" dirty="0"/>
              <a:t>). En PHP cada programa (es decir, cada página) solo conoce los datos que le envía el formulario que lo llama. Y cada formulario sólo envía los datos de los controles incluidos en el formulario.</a:t>
            </a:r>
          </a:p>
        </p:txBody>
      </p:sp>
    </p:spTree>
    <p:extLst>
      <p:ext uri="{BB962C8B-B14F-4D97-AF65-F5344CB8AC3E}">
        <p14:creationId xmlns:p14="http://schemas.microsoft.com/office/powerpoint/2010/main" val="3334452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D67481DD-8F53-AB20-420E-D15FE24BC1CF}"/>
              </a:ext>
            </a:extLst>
          </p:cNvPr>
          <p:cNvSpPr>
            <a:spLocks noGrp="1"/>
          </p:cNvSpPr>
          <p:nvPr>
            <p:ph type="body" idx="1"/>
          </p:nvPr>
        </p:nvSpPr>
        <p:spPr>
          <a:xfrm>
            <a:off x="251520" y="627534"/>
            <a:ext cx="8424936" cy="3017520"/>
          </a:xfrm>
        </p:spPr>
        <p:txBody>
          <a:bodyPr/>
          <a:lstStyle/>
          <a:p>
            <a:r>
              <a:rPr lang="es-ES" sz="1600" dirty="0"/>
              <a:t>En el ejemplo anterior, si los únicos controles de los formularios fueran las cajas de texto (para el nombre y el apellido), la segunda página sólo recibiría el nombre y la tercera página sólo recibiría el apellido. como muestra la imagen siguiente:</a:t>
            </a:r>
            <a:endParaRPr lang="es-ES" sz="1400" dirty="0"/>
          </a:p>
        </p:txBody>
      </p:sp>
      <p:pic>
        <p:nvPicPr>
          <p:cNvPr id="4" name="Gráfico 3">
            <a:extLst>
              <a:ext uri="{FF2B5EF4-FFF2-40B4-BE49-F238E27FC236}">
                <a16:creationId xmlns:a16="http://schemas.microsoft.com/office/drawing/2014/main" id="{EB489EB5-C448-6B84-DDA6-8E6434CF94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1678" y="2087959"/>
            <a:ext cx="7867650" cy="1571625"/>
          </a:xfrm>
          <a:prstGeom prst="rect">
            <a:avLst/>
          </a:prstGeom>
        </p:spPr>
      </p:pic>
    </p:spTree>
    <p:extLst>
      <p:ext uri="{BB962C8B-B14F-4D97-AF65-F5344CB8AC3E}">
        <p14:creationId xmlns:p14="http://schemas.microsoft.com/office/powerpoint/2010/main" val="990132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70978E-D9D7-9A25-A48A-77DBE685C60F}"/>
              </a:ext>
            </a:extLst>
          </p:cNvPr>
          <p:cNvSpPr>
            <a:spLocks noGrp="1"/>
          </p:cNvSpPr>
          <p:nvPr>
            <p:ph type="title"/>
          </p:nvPr>
        </p:nvSpPr>
        <p:spPr/>
        <p:txBody>
          <a:bodyPr/>
          <a:lstStyle/>
          <a:p>
            <a:endParaRPr lang="es-ES" dirty="0"/>
          </a:p>
        </p:txBody>
      </p:sp>
      <p:sp>
        <p:nvSpPr>
          <p:cNvPr id="3" name="Marcador de texto 2">
            <a:extLst>
              <a:ext uri="{FF2B5EF4-FFF2-40B4-BE49-F238E27FC236}">
                <a16:creationId xmlns:a16="http://schemas.microsoft.com/office/drawing/2014/main" id="{62463A53-7C45-95A9-61AC-5197C1705BA6}"/>
              </a:ext>
            </a:extLst>
          </p:cNvPr>
          <p:cNvSpPr>
            <a:spLocks noGrp="1"/>
          </p:cNvSpPr>
          <p:nvPr>
            <p:ph type="body" idx="1"/>
          </p:nvPr>
        </p:nvSpPr>
        <p:spPr/>
        <p:txBody>
          <a:bodyPr/>
          <a:lstStyle/>
          <a:p>
            <a:r>
              <a:rPr lang="es-ES" dirty="0"/>
              <a:t>¿Cómo puede entonces enviar la segunda página el nombre que recibió de la primera? Una forma de conseguirlo es que la segunda página incluya un control oculto que contenga el nombre recibido de la primera página. De esa manera la tercera página recibirá dos controles, el nombre (control oculto) y el apellido (caja de texto), como muestra la imagen siguiente:</a:t>
            </a:r>
          </a:p>
        </p:txBody>
      </p:sp>
      <p:pic>
        <p:nvPicPr>
          <p:cNvPr id="6" name="Gráfico 5">
            <a:extLst>
              <a:ext uri="{FF2B5EF4-FFF2-40B4-BE49-F238E27FC236}">
                <a16:creationId xmlns:a16="http://schemas.microsoft.com/office/drawing/2014/main" id="{FE88C12F-35FB-2708-F990-D618A84343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3390" y="2540001"/>
            <a:ext cx="7867650" cy="1943100"/>
          </a:xfrm>
          <a:prstGeom prst="rect">
            <a:avLst/>
          </a:prstGeom>
        </p:spPr>
      </p:pic>
    </p:spTree>
    <p:extLst>
      <p:ext uri="{BB962C8B-B14F-4D97-AF65-F5344CB8AC3E}">
        <p14:creationId xmlns:p14="http://schemas.microsoft.com/office/powerpoint/2010/main" val="1169436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4CE55F-0B8B-4508-9C44-E0F1714540F3}"/>
              </a:ext>
            </a:extLst>
          </p:cNvPr>
          <p:cNvSpPr>
            <a:spLocks noGrp="1"/>
          </p:cNvSpPr>
          <p:nvPr>
            <p:ph type="title"/>
          </p:nvPr>
        </p:nvSpPr>
        <p:spPr>
          <a:xfrm>
            <a:off x="822960" y="1791252"/>
            <a:ext cx="7543800" cy="1088068"/>
          </a:xfrm>
        </p:spPr>
        <p:txBody>
          <a:bodyPr/>
          <a:lstStyle/>
          <a:p>
            <a:r>
              <a:rPr lang="es-ES" dirty="0"/>
              <a:t>Cabeceras</a:t>
            </a:r>
          </a:p>
        </p:txBody>
      </p:sp>
    </p:spTree>
    <p:extLst>
      <p:ext uri="{BB962C8B-B14F-4D97-AF65-F5344CB8AC3E}">
        <p14:creationId xmlns:p14="http://schemas.microsoft.com/office/powerpoint/2010/main" val="3549116718"/>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ddffda1-743c-4ef1-b61a-94d8ea38e42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30EBF90037FD864DA4180022578B173A" ma:contentTypeVersion="15" ma:contentTypeDescription="Crear nuevo documento." ma:contentTypeScope="" ma:versionID="afd95147e9da4e87979d49258960e202">
  <xsd:schema xmlns:xsd="http://www.w3.org/2001/XMLSchema" xmlns:xs="http://www.w3.org/2001/XMLSchema" xmlns:p="http://schemas.microsoft.com/office/2006/metadata/properties" xmlns:ns3="cddffda1-743c-4ef1-b61a-94d8ea38e423" xmlns:ns4="b238f60b-93df-48e1-afe7-e53c24212f34" targetNamespace="http://schemas.microsoft.com/office/2006/metadata/properties" ma:root="true" ma:fieldsID="7f3fe03f09ac6bc6c1889a2b68a2ffb6" ns3:_="" ns4:_="">
    <xsd:import namespace="cddffda1-743c-4ef1-b61a-94d8ea38e423"/>
    <xsd:import namespace="b238f60b-93df-48e1-afe7-e53c24212f3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SystemTags" minOccurs="0"/>
                <xsd:element ref="ns3:MediaServiceSearchPropertie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ffda1-743c-4ef1-b61a-94d8ea38e4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238f60b-93df-48e1-afe7-e53c24212f34"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SharingHintHash" ma:index="18"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C43E9F-2750-4D86-84AD-1A1A90D28455}">
  <ds:schemaRefs>
    <ds:schemaRef ds:uri="http://purl.org/dc/elements/1.1/"/>
    <ds:schemaRef ds:uri="http://purl.org/dc/terms/"/>
    <ds:schemaRef ds:uri="cddffda1-743c-4ef1-b61a-94d8ea38e423"/>
    <ds:schemaRef ds:uri="http://schemas.openxmlformats.org/package/2006/metadata/core-properties"/>
    <ds:schemaRef ds:uri="http://purl.org/dc/dcmitype/"/>
    <ds:schemaRef ds:uri="http://www.w3.org/XML/1998/namespace"/>
    <ds:schemaRef ds:uri="http://schemas.microsoft.com/office/2006/documentManagement/types"/>
    <ds:schemaRef ds:uri="http://schemas.microsoft.com/office/infopath/2007/PartnerControls"/>
    <ds:schemaRef ds:uri="b238f60b-93df-48e1-afe7-e53c24212f34"/>
    <ds:schemaRef ds:uri="http://schemas.microsoft.com/office/2006/metadata/properties"/>
  </ds:schemaRefs>
</ds:datastoreItem>
</file>

<file path=customXml/itemProps2.xml><?xml version="1.0" encoding="utf-8"?>
<ds:datastoreItem xmlns:ds="http://schemas.openxmlformats.org/officeDocument/2006/customXml" ds:itemID="{DB5F44EB-BDC4-405C-A236-879436A972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ffda1-743c-4ef1-b61a-94d8ea38e423"/>
    <ds:schemaRef ds:uri="b238f60b-93df-48e1-afe7-e53c24212f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0100129-57AD-455A-AFB4-0A7B644B100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3457</TotalTime>
  <Words>4214</Words>
  <Application>Microsoft Office PowerPoint</Application>
  <PresentationFormat>Presentación en pantalla (16:9)</PresentationFormat>
  <Paragraphs>357</Paragraphs>
  <Slides>39</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39</vt:i4>
      </vt:variant>
    </vt:vector>
  </HeadingPairs>
  <TitlesOfParts>
    <vt:vector size="45" baseType="lpstr">
      <vt:lpstr>Calibri</vt:lpstr>
      <vt:lpstr>Arial</vt:lpstr>
      <vt:lpstr>Lato</vt:lpstr>
      <vt:lpstr>Helvetica Neue</vt:lpstr>
      <vt:lpstr>Raleway</vt:lpstr>
      <vt:lpstr>Antonio template</vt:lpstr>
      <vt:lpstr>SESIONES</vt:lpstr>
      <vt:lpstr>Licencia</vt:lpstr>
      <vt:lpstr>INTRODUCCION</vt:lpstr>
      <vt:lpstr>Presentación de PowerPoint</vt:lpstr>
      <vt:lpstr>Presentación de PowerPoint</vt:lpstr>
      <vt:lpstr>Presentación de PowerPoint</vt:lpstr>
      <vt:lpstr>Presentación de PowerPoint</vt:lpstr>
      <vt:lpstr>Presentación de PowerPoint</vt:lpstr>
      <vt:lpstr>Cabeceras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Antonio Pérez</dc:creator>
  <cp:lastModifiedBy>Antonio Francisco Pérez Fernández</cp:lastModifiedBy>
  <cp:revision>49</cp:revision>
  <dcterms:modified xsi:type="dcterms:W3CDTF">2024-11-12T10:46:53Z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0x01010030EBF90037FD864DA4180022578B173A</vt:lpwstr>
  </property>
</Properties>
</file>