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60" r:id="rId2"/>
  </p:sldMasterIdLst>
  <p:notesMasterIdLst>
    <p:notesMasterId r:id="rId70"/>
  </p:notesMasterIdLst>
  <p:sldIdLst>
    <p:sldId id="256" r:id="rId3"/>
    <p:sldId id="295" r:id="rId4"/>
    <p:sldId id="595" r:id="rId5"/>
    <p:sldId id="596" r:id="rId6"/>
    <p:sldId id="598" r:id="rId7"/>
    <p:sldId id="599" r:id="rId8"/>
    <p:sldId id="600" r:id="rId9"/>
    <p:sldId id="601" r:id="rId10"/>
    <p:sldId id="602" r:id="rId11"/>
    <p:sldId id="603" r:id="rId12"/>
    <p:sldId id="646" r:id="rId13"/>
    <p:sldId id="647" r:id="rId14"/>
    <p:sldId id="648" r:id="rId15"/>
    <p:sldId id="649" r:id="rId16"/>
    <p:sldId id="650" r:id="rId17"/>
    <p:sldId id="651" r:id="rId18"/>
    <p:sldId id="652" r:id="rId19"/>
    <p:sldId id="654" r:id="rId20"/>
    <p:sldId id="655" r:id="rId21"/>
    <p:sldId id="656" r:id="rId22"/>
    <p:sldId id="657" r:id="rId23"/>
    <p:sldId id="658" r:id="rId24"/>
    <p:sldId id="659" r:id="rId25"/>
    <p:sldId id="660" r:id="rId26"/>
    <p:sldId id="661" r:id="rId27"/>
    <p:sldId id="662" r:id="rId28"/>
    <p:sldId id="663" r:id="rId29"/>
    <p:sldId id="664" r:id="rId30"/>
    <p:sldId id="665" r:id="rId31"/>
    <p:sldId id="666" r:id="rId32"/>
    <p:sldId id="667" r:id="rId33"/>
    <p:sldId id="668" r:id="rId34"/>
    <p:sldId id="669" r:id="rId35"/>
    <p:sldId id="653" r:id="rId36"/>
    <p:sldId id="670" r:id="rId37"/>
    <p:sldId id="671" r:id="rId38"/>
    <p:sldId id="672" r:id="rId39"/>
    <p:sldId id="673" r:id="rId40"/>
    <p:sldId id="674" r:id="rId41"/>
    <p:sldId id="675" r:id="rId42"/>
    <p:sldId id="676" r:id="rId43"/>
    <p:sldId id="677" r:id="rId44"/>
    <p:sldId id="678" r:id="rId45"/>
    <p:sldId id="679" r:id="rId46"/>
    <p:sldId id="680" r:id="rId47"/>
    <p:sldId id="681" r:id="rId48"/>
    <p:sldId id="682" r:id="rId49"/>
    <p:sldId id="683" r:id="rId50"/>
    <p:sldId id="684" r:id="rId51"/>
    <p:sldId id="685" r:id="rId52"/>
    <p:sldId id="306" r:id="rId53"/>
    <p:sldId id="559" r:id="rId54"/>
    <p:sldId id="560" r:id="rId55"/>
    <p:sldId id="561" r:id="rId56"/>
    <p:sldId id="562" r:id="rId57"/>
    <p:sldId id="563" r:id="rId58"/>
    <p:sldId id="564" r:id="rId59"/>
    <p:sldId id="565" r:id="rId60"/>
    <p:sldId id="566" r:id="rId61"/>
    <p:sldId id="567" r:id="rId62"/>
    <p:sldId id="568" r:id="rId63"/>
    <p:sldId id="569" r:id="rId64"/>
    <p:sldId id="570" r:id="rId65"/>
    <p:sldId id="571" r:id="rId66"/>
    <p:sldId id="572" r:id="rId67"/>
    <p:sldId id="573" r:id="rId68"/>
    <p:sldId id="574" r:id="rId69"/>
  </p:sldIdLst>
  <p:sldSz cx="9144000" cy="5143500" type="screen16x9"/>
  <p:notesSz cx="6858000" cy="9144000"/>
  <p:embeddedFontLst>
    <p:embeddedFont>
      <p:font typeface="Lato" panose="020F0502020204030203" pitchFamily="34" charset="0"/>
      <p:regular r:id="rId71"/>
      <p:bold r:id="rId72"/>
      <p:italic r:id="rId73"/>
      <p:boldItalic r:id="rId74"/>
    </p:embeddedFont>
    <p:embeddedFont>
      <p:font typeface="Raleway" pitchFamily="2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660"/>
  </p:normalViewPr>
  <p:slideViewPr>
    <p:cSldViewPr>
      <p:cViewPr varScale="1">
        <p:scale>
          <a:sx n="82" d="100"/>
          <a:sy n="82" d="100"/>
        </p:scale>
        <p:origin x="148" y="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4.fntdata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font" Target="fonts/font7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2.fntdata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6.fntdata"/><Relationship Id="rId7" Type="http://schemas.openxmlformats.org/officeDocument/2006/relationships/slide" Target="slides/slide5.xml"/><Relationship Id="rId71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0" y="4786328"/>
            <a:ext cx="9144000" cy="35717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Antonio Pérez</a:t>
            </a: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0"/>
          </p:nvPr>
        </p:nvSpPr>
        <p:spPr>
          <a:xfrm>
            <a:off x="8215338" y="4830000"/>
            <a:ext cx="548700" cy="31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F0E9E0-9E55-4996-B1E6-2C4B26B3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2E08-B96F-41C8-89B9-FC3D3C532A45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0D9309-506F-4D6D-B734-1CF11BFB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CF5CB0-1275-40D3-A7DC-49A8A0E6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2747-B0E6-469D-9C20-E7C0530150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91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978E8-850B-4334-B5BE-886624E8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72EAF3-B9B1-42F9-9342-B31618B6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CA7478-CD15-4AAA-BC61-47E192137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08D4B8-B5BB-499B-99C8-DB747854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2E08-B96F-41C8-89B9-FC3D3C532A45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6EEE7E-3626-46F0-B835-912D89F7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3B5045-B5F6-439D-9A4D-166B99C4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2747-B0E6-469D-9C20-E7C0530150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175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1AF2C-04FF-4BB7-938A-B8A751C1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1DB1B5-649D-45E9-8FB2-81BF7A208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395B19-E551-4C2B-AFB5-C0492BBD9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D1E057-2222-4BE6-A518-B24EB479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2E08-B96F-41C8-89B9-FC3D3C532A45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1858BB-7738-429D-9A57-EA6F1FBD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5F0300-8D75-4AFF-B1A4-F1334539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2747-B0E6-469D-9C20-E7C0530150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622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1779D-01FF-4515-8828-F6404D1F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8922CC-4A1F-4669-9481-876A94A52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005DF2-8B32-4311-A61E-A9983724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2E08-B96F-41C8-89B9-FC3D3C532A45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59DACF-E317-4F4E-BDED-12F9853F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140FC8-DB57-49F5-87D4-39F89406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2747-B0E6-469D-9C20-E7C0530150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7630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836AED-D388-4C7A-B73A-AA9928AA0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377A7D-9DF6-4F14-9720-0CB166F5E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0889AF-738C-4F1C-A1AD-F0C3D3C7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2E08-B96F-41C8-89B9-FC3D3C532A45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7883BB-3BBC-4296-BD26-FF93CE3E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F480EA-C259-41BE-B9BE-95F673C5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2747-B0E6-469D-9C20-E7C0530150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79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" name="12 Rectángulo"/>
          <p:cNvSpPr/>
          <p:nvPr userDrawn="1"/>
        </p:nvSpPr>
        <p:spPr>
          <a:xfrm>
            <a:off x="0" y="4786328"/>
            <a:ext cx="9144000" cy="35717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Antonio Pérez</a:t>
            </a:r>
          </a:p>
        </p:txBody>
      </p:sp>
      <p:sp>
        <p:nvSpPr>
          <p:cNvPr id="14" name="6 Marcador de número de diapositiva"/>
          <p:cNvSpPr>
            <a:spLocks noGrp="1"/>
          </p:cNvSpPr>
          <p:nvPr>
            <p:ph type="sldNum" idx="10"/>
          </p:nvPr>
        </p:nvSpPr>
        <p:spPr>
          <a:xfrm>
            <a:off x="8215338" y="4830000"/>
            <a:ext cx="548700" cy="31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342900" marR="0" lvl="0" indent="-2667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812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C6CC9-8097-4185-9B48-9AA54F9DC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A02721-024E-4804-BDA3-E972E0CAE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E0153-CAC2-4527-88E2-ECD2BC77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2E08-B96F-41C8-89B9-FC3D3C532A45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204A7-1B59-490E-961D-8B5A53DF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B7A1AB-25A3-4D14-A504-E722C1E9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2747-B0E6-469D-9C20-E7C0530150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35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736D8-E96D-4BED-AAA8-5F6D90B7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DF1DD0-6713-4CFD-A5A5-ECEFDBA2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9232FB-B12B-438F-8160-9C19617B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2E08-B96F-41C8-89B9-FC3D3C532A45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714EB0-0F10-4071-ABEA-EE9D23FA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7AAE4E-E7C4-47E7-B7D4-6C87C51F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2747-B0E6-469D-9C20-E7C0530150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30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AAFE9-98BF-4C57-AD9F-F080470E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3791EC-8B51-4AA9-8DF8-8937D470F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1F382F-2786-4B12-9442-5CC1A6C5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2E08-B96F-41C8-89B9-FC3D3C532A45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4C307B-BD0D-49B6-B879-EBC4C833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567F5E-9AE7-49BC-9DF7-66F6CA10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2747-B0E6-469D-9C20-E7C0530150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039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F5E6E-90B2-4932-92A5-B63DDE64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F6BCDA-A176-4D89-996D-33BDD1102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F06C54-C5E5-4D4E-92C9-9D012D45D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0FAD32-DAA9-46EB-BAE6-8BD0C6F8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2E08-B96F-41C8-89B9-FC3D3C532A45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D5009-5CC5-406F-92D2-90B6E301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EEFEA6-6E05-4431-8E05-300682F0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2747-B0E6-469D-9C20-E7C0530150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79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966F6-0333-402A-BD97-37C1875F8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ED4415-1BC9-4F42-A3E1-25B4F0131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0A361E-1218-4F8B-B3A0-2E2302211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554706-D16B-4205-8D60-3BC6DAA2D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2F0C30-29A1-406F-A328-BF442B936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A26573-AE02-40C5-BB99-C6006CC2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2E08-B96F-41C8-89B9-FC3D3C532A45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1A30CE-0852-40D5-BA3F-D178E483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A6BDBE-9462-4B31-AF02-37D58270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2747-B0E6-469D-9C20-E7C0530150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15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D40E9-5C0A-43B9-9D91-A20EC395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76948F-BD57-4474-AB26-36335BAA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2E08-B96F-41C8-89B9-FC3D3C532A45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BD26B6-E56A-4550-B61A-79CE18C8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EFA3B5-74DE-4063-8412-B2BCD135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2747-B0E6-469D-9C20-E7C0530150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79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3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" name="4 Rectángulo"/>
          <p:cNvSpPr/>
          <p:nvPr userDrawn="1"/>
        </p:nvSpPr>
        <p:spPr>
          <a:xfrm>
            <a:off x="0" y="4786328"/>
            <a:ext cx="9144000" cy="35717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Antonio Pérez</a:t>
            </a:r>
          </a:p>
        </p:txBody>
      </p:sp>
      <p:sp>
        <p:nvSpPr>
          <p:cNvPr id="9" name="6 Marcador de número de diapositiva"/>
          <p:cNvSpPr txBox="1">
            <a:spLocks/>
          </p:cNvSpPr>
          <p:nvPr userDrawn="1"/>
        </p:nvSpPr>
        <p:spPr>
          <a:xfrm>
            <a:off x="8215338" y="4830000"/>
            <a:ext cx="548700" cy="31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144CDC3-FE1C-4C51-24FD-52EAD9E63A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987505" y="0"/>
            <a:ext cx="1156172" cy="5647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BE56D8-75B9-4375-85DA-981356D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45FC37-4B49-45D6-A11F-0FEED4198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BAEE4-AC5A-446E-929A-877523227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F2E08-B96F-41C8-89B9-FC3D3C532A45}" type="datetimeFigureOut">
              <a:rPr lang="es-ES" smtClean="0"/>
              <a:t>30/10/2024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2A49EF-4158-48CA-A61E-D298E18E1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AF7689-41CE-4ACF-9F44-00A0BC8AC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62747-B0E6-469D-9C20-E7C0530150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999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4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hp/func_mysqli_connect.asp" TargetMode="External"/><Relationship Id="rId13" Type="http://schemas.openxmlformats.org/officeDocument/2006/relationships/hyperlink" Target="https://www.w3schools.com/php/func_mysqli_dump_debug_info.asp" TargetMode="External"/><Relationship Id="rId3" Type="http://schemas.openxmlformats.org/officeDocument/2006/relationships/hyperlink" Target="https://www.w3schools.com/php/func_mysqli_autocommit.asp" TargetMode="External"/><Relationship Id="rId7" Type="http://schemas.openxmlformats.org/officeDocument/2006/relationships/hyperlink" Target="https://www.w3schools.com/php/func_mysqli_commit.asp" TargetMode="External"/><Relationship Id="rId12" Type="http://schemas.openxmlformats.org/officeDocument/2006/relationships/hyperlink" Target="https://www.w3schools.com/php/func_mysqli_debug.asp" TargetMode="External"/><Relationship Id="rId2" Type="http://schemas.openxmlformats.org/officeDocument/2006/relationships/hyperlink" Target="https://www.w3schools.com/php/func_mysqli_affected_row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hp/func_mysqli_close.asp" TargetMode="External"/><Relationship Id="rId11" Type="http://schemas.openxmlformats.org/officeDocument/2006/relationships/hyperlink" Target="https://www.w3schools.com/php/func_mysqli_data_seek.asp" TargetMode="External"/><Relationship Id="rId5" Type="http://schemas.openxmlformats.org/officeDocument/2006/relationships/hyperlink" Target="https://www.w3schools.com/php/func_mysqli_character_set_name.asp" TargetMode="External"/><Relationship Id="rId10" Type="http://schemas.openxmlformats.org/officeDocument/2006/relationships/hyperlink" Target="https://www.w3schools.com/php/func_mysqli_connect_error.asp" TargetMode="External"/><Relationship Id="rId4" Type="http://schemas.openxmlformats.org/officeDocument/2006/relationships/hyperlink" Target="https://www.w3schools.com/php/func_mysqli_change_user.asp" TargetMode="External"/><Relationship Id="rId9" Type="http://schemas.openxmlformats.org/officeDocument/2006/relationships/hyperlink" Target="https://www.w3schools.com/php/func_mysqli_connect_errno.asp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hp/func_math_atan.asp" TargetMode="External"/><Relationship Id="rId13" Type="http://schemas.openxmlformats.org/officeDocument/2006/relationships/hyperlink" Target="https://www.w3schools.com/php/func_math_ceil.asp" TargetMode="External"/><Relationship Id="rId3" Type="http://schemas.openxmlformats.org/officeDocument/2006/relationships/hyperlink" Target="https://www.w3schools.com/php/func_math_abs.asp" TargetMode="External"/><Relationship Id="rId7" Type="http://schemas.openxmlformats.org/officeDocument/2006/relationships/hyperlink" Target="https://www.w3schools.com/php/func_math_asinh.asp" TargetMode="External"/><Relationship Id="rId12" Type="http://schemas.openxmlformats.org/officeDocument/2006/relationships/hyperlink" Target="https://www.w3schools.com/php/func_math_bindec.asp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w3schools.com/php/func_math_decbin.as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php/func_math_asin.asp" TargetMode="External"/><Relationship Id="rId11" Type="http://schemas.openxmlformats.org/officeDocument/2006/relationships/hyperlink" Target="https://www.w3schools.com/php/func_math_base_convert.asp" TargetMode="External"/><Relationship Id="rId5" Type="http://schemas.openxmlformats.org/officeDocument/2006/relationships/hyperlink" Target="https://www.w3schools.com/php/func_math_acosh.asp" TargetMode="External"/><Relationship Id="rId15" Type="http://schemas.openxmlformats.org/officeDocument/2006/relationships/hyperlink" Target="https://www.w3schools.com/php/func_math_cosh.asp" TargetMode="External"/><Relationship Id="rId10" Type="http://schemas.openxmlformats.org/officeDocument/2006/relationships/hyperlink" Target="https://www.w3schools.com/php/func_math_atanh.asp" TargetMode="External"/><Relationship Id="rId4" Type="http://schemas.openxmlformats.org/officeDocument/2006/relationships/hyperlink" Target="https://www.w3schools.com/php/func_math_acos.asp" TargetMode="External"/><Relationship Id="rId9" Type="http://schemas.openxmlformats.org/officeDocument/2006/relationships/hyperlink" Target="https://www.w3schools.com/php/func_math_atan2.asp" TargetMode="External"/><Relationship Id="rId14" Type="http://schemas.openxmlformats.org/officeDocument/2006/relationships/hyperlink" Target="https://www.w3schools.com/php/func_math_cos.asp" TargetMode="Externa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hp/func_math_floor.asp" TargetMode="External"/><Relationship Id="rId13" Type="http://schemas.openxmlformats.org/officeDocument/2006/relationships/hyperlink" Target="https://www.w3schools.com/php/func_math_intdiv.asp" TargetMode="External"/><Relationship Id="rId3" Type="http://schemas.openxmlformats.org/officeDocument/2006/relationships/hyperlink" Target="https://www.w3schools.com/php/func_math_dechex.asp" TargetMode="External"/><Relationship Id="rId7" Type="http://schemas.openxmlformats.org/officeDocument/2006/relationships/hyperlink" Target="https://www.w3schools.com/php/func_math_expm1.asp" TargetMode="External"/><Relationship Id="rId12" Type="http://schemas.openxmlformats.org/officeDocument/2006/relationships/hyperlink" Target="https://www.w3schools.com/php/func_math_hypot.asp" TargetMode="External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www.w3schools.com/php/func_math_is_nan.as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php/func_math_exp.asp" TargetMode="External"/><Relationship Id="rId11" Type="http://schemas.openxmlformats.org/officeDocument/2006/relationships/hyperlink" Target="https://www.w3schools.com/php/func_math_hexdec.asp" TargetMode="External"/><Relationship Id="rId5" Type="http://schemas.openxmlformats.org/officeDocument/2006/relationships/hyperlink" Target="https://www.w3schools.com/php/func_math_deg2rad.asp" TargetMode="External"/><Relationship Id="rId15" Type="http://schemas.openxmlformats.org/officeDocument/2006/relationships/hyperlink" Target="https://www.w3schools.com/php/func_math_is_infinite.asp" TargetMode="External"/><Relationship Id="rId10" Type="http://schemas.openxmlformats.org/officeDocument/2006/relationships/hyperlink" Target="https://www.w3schools.com/php/func_math_getrandmax.asp" TargetMode="External"/><Relationship Id="rId4" Type="http://schemas.openxmlformats.org/officeDocument/2006/relationships/hyperlink" Target="https://www.w3schools.com/php/func_math_decoct.asp" TargetMode="External"/><Relationship Id="rId9" Type="http://schemas.openxmlformats.org/officeDocument/2006/relationships/hyperlink" Target="https://www.w3schools.com/php/func_math_fmod.asp" TargetMode="External"/><Relationship Id="rId14" Type="http://schemas.openxmlformats.org/officeDocument/2006/relationships/hyperlink" Target="https://www.w3schools.com/php/func_math_is_finite.asp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hp/func_math_mt_getrandmax.asp" TargetMode="External"/><Relationship Id="rId13" Type="http://schemas.openxmlformats.org/officeDocument/2006/relationships/hyperlink" Target="https://www.w3schools.com/php/func_math_pow.asp" TargetMode="External"/><Relationship Id="rId3" Type="http://schemas.openxmlformats.org/officeDocument/2006/relationships/hyperlink" Target="https://www.w3schools.com/php/func_math_log.asp" TargetMode="External"/><Relationship Id="rId7" Type="http://schemas.openxmlformats.org/officeDocument/2006/relationships/hyperlink" Target="https://www.w3schools.com/php/func_math_min.asp" TargetMode="External"/><Relationship Id="rId12" Type="http://schemas.openxmlformats.org/officeDocument/2006/relationships/hyperlink" Target="https://www.w3schools.com/php/func_math_pi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php/func_math_max.asp" TargetMode="External"/><Relationship Id="rId11" Type="http://schemas.openxmlformats.org/officeDocument/2006/relationships/hyperlink" Target="https://www.w3schools.com/php/func_math_octdec.asp" TargetMode="External"/><Relationship Id="rId5" Type="http://schemas.openxmlformats.org/officeDocument/2006/relationships/hyperlink" Target="https://www.w3schools.com/php/func_math_log1p.asp" TargetMode="External"/><Relationship Id="rId15" Type="http://schemas.openxmlformats.org/officeDocument/2006/relationships/hyperlink" Target="https://www.w3schools.com/php/func_math_rand.asp" TargetMode="External"/><Relationship Id="rId10" Type="http://schemas.openxmlformats.org/officeDocument/2006/relationships/hyperlink" Target="https://www.w3schools.com/php/func_math_mt_srand.asp" TargetMode="External"/><Relationship Id="rId4" Type="http://schemas.openxmlformats.org/officeDocument/2006/relationships/hyperlink" Target="https://www.w3schools.com/php/func_math_log10.asp" TargetMode="External"/><Relationship Id="rId9" Type="http://schemas.openxmlformats.org/officeDocument/2006/relationships/hyperlink" Target="https://www.w3schools.com/php/func_math_mt_rand.asp" TargetMode="External"/><Relationship Id="rId14" Type="http://schemas.openxmlformats.org/officeDocument/2006/relationships/hyperlink" Target="https://www.w3schools.com/php/func_math_rad2deg.asp" TargetMode="Externa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hp/func_math_tan.asp" TargetMode="External"/><Relationship Id="rId3" Type="http://schemas.openxmlformats.org/officeDocument/2006/relationships/hyperlink" Target="https://www.w3schools.com/php/func_math_round.asp" TargetMode="External"/><Relationship Id="rId7" Type="http://schemas.openxmlformats.org/officeDocument/2006/relationships/hyperlink" Target="https://www.w3schools.com/php/func_math_srand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php/func_math_sqrt.asp" TargetMode="External"/><Relationship Id="rId5" Type="http://schemas.openxmlformats.org/officeDocument/2006/relationships/hyperlink" Target="https://www.w3schools.com/php/func_math_sinh.asp" TargetMode="External"/><Relationship Id="rId4" Type="http://schemas.openxmlformats.org/officeDocument/2006/relationships/hyperlink" Target="https://www.w3schools.com/php/func_math_sin.asp" TargetMode="External"/><Relationship Id="rId9" Type="http://schemas.openxmlformats.org/officeDocument/2006/relationships/hyperlink" Target="https://www.w3schools.com/php/func_math_tanh.asp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hp/func_mysqli_fetch_field.asp" TargetMode="External"/><Relationship Id="rId13" Type="http://schemas.openxmlformats.org/officeDocument/2006/relationships/hyperlink" Target="https://www.w3schools.com/php/func_mysqli_fetch_row.asp" TargetMode="External"/><Relationship Id="rId3" Type="http://schemas.openxmlformats.org/officeDocument/2006/relationships/hyperlink" Target="https://www.w3schools.com/php/func_mysqli_error.asp" TargetMode="External"/><Relationship Id="rId7" Type="http://schemas.openxmlformats.org/officeDocument/2006/relationships/hyperlink" Target="https://www.w3schools.com/php/func_mysqli_fetch_assoc.asp" TargetMode="External"/><Relationship Id="rId12" Type="http://schemas.openxmlformats.org/officeDocument/2006/relationships/hyperlink" Target="https://www.w3schools.com/php/func_mysqli_fetch_object.asp" TargetMode="External"/><Relationship Id="rId2" Type="http://schemas.openxmlformats.org/officeDocument/2006/relationships/hyperlink" Target="https://www.w3schools.com/php/func_mysqli_errn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hp/func_mysqli_fetch_array.asp" TargetMode="External"/><Relationship Id="rId11" Type="http://schemas.openxmlformats.org/officeDocument/2006/relationships/hyperlink" Target="https://www.w3schools.com/php/func_mysqli_fetch_lengths.asp" TargetMode="External"/><Relationship Id="rId5" Type="http://schemas.openxmlformats.org/officeDocument/2006/relationships/hyperlink" Target="https://www.w3schools.com/php/func_mysqli_fetch_all.asp" TargetMode="External"/><Relationship Id="rId10" Type="http://schemas.openxmlformats.org/officeDocument/2006/relationships/hyperlink" Target="https://www.w3schools.com/php/func_mysqli_fetch_fields.asp" TargetMode="External"/><Relationship Id="rId4" Type="http://schemas.openxmlformats.org/officeDocument/2006/relationships/hyperlink" Target="https://www.w3schools.com/php/func_mysqli_error_list.asp" TargetMode="External"/><Relationship Id="rId9" Type="http://schemas.openxmlformats.org/officeDocument/2006/relationships/hyperlink" Target="https://www.w3schools.com/php/func_mysqli_fetch_field_direct.asp" TargetMode="External"/><Relationship Id="rId14" Type="http://schemas.openxmlformats.org/officeDocument/2006/relationships/hyperlink" Target="https://www.w3schools.com/php/func_mysqli_field_count.asp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func_mail_ezmlm_hash.as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php/func_mail_mail.asp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hp/func_mysqli_get_host_info.asp" TargetMode="External"/><Relationship Id="rId13" Type="http://schemas.openxmlformats.org/officeDocument/2006/relationships/hyperlink" Target="https://www.w3schools.com/php/func_mysqli_init.asp" TargetMode="External"/><Relationship Id="rId3" Type="http://schemas.openxmlformats.org/officeDocument/2006/relationships/hyperlink" Target="https://www.w3schools.com/php/func_mysqli_get_charset.asp" TargetMode="External"/><Relationship Id="rId7" Type="http://schemas.openxmlformats.org/officeDocument/2006/relationships/hyperlink" Target="https://www.w3schools.com/php/func_mysqli_get_connection_stats.asp" TargetMode="External"/><Relationship Id="rId12" Type="http://schemas.openxmlformats.org/officeDocument/2006/relationships/hyperlink" Target="https://www.w3schools.com/php/func_mysqli_info.asp" TargetMode="External"/><Relationship Id="rId2" Type="http://schemas.openxmlformats.org/officeDocument/2006/relationships/hyperlink" Target="https://www.w3schools.com/php/func_mysqli_field_seek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hp/func_mysqli_get_client_version.asp" TargetMode="External"/><Relationship Id="rId11" Type="http://schemas.openxmlformats.org/officeDocument/2006/relationships/hyperlink" Target="https://www.w3schools.com/php/func_mysqli_get_server_version.asp" TargetMode="External"/><Relationship Id="rId5" Type="http://schemas.openxmlformats.org/officeDocument/2006/relationships/hyperlink" Target="https://www.w3schools.com/php/func_mysqli_get_client_stats.asp" TargetMode="External"/><Relationship Id="rId15" Type="http://schemas.openxmlformats.org/officeDocument/2006/relationships/hyperlink" Target="https://www.w3schools.com/php/func_mysqli_kill.asp" TargetMode="External"/><Relationship Id="rId10" Type="http://schemas.openxmlformats.org/officeDocument/2006/relationships/hyperlink" Target="https://www.w3schools.com/php/func_mysqli_get_server_info.asp" TargetMode="External"/><Relationship Id="rId4" Type="http://schemas.openxmlformats.org/officeDocument/2006/relationships/hyperlink" Target="https://www.w3schools.com/php/func_mysqli_get_client_info.asp" TargetMode="External"/><Relationship Id="rId9" Type="http://schemas.openxmlformats.org/officeDocument/2006/relationships/hyperlink" Target="https://www.w3schools.com/php/func_mysqli_get_proto_info.asp" TargetMode="External"/><Relationship Id="rId14" Type="http://schemas.openxmlformats.org/officeDocument/2006/relationships/hyperlink" Target="https://www.w3schools.com/php/func_mysqli_insert_id.as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hp/func_mysqli_prepare.asp" TargetMode="External"/><Relationship Id="rId13" Type="http://schemas.openxmlformats.org/officeDocument/2006/relationships/hyperlink" Target="https://www.w3schools.com/php/func_mysqli_reap_async_query.asp" TargetMode="External"/><Relationship Id="rId3" Type="http://schemas.openxmlformats.org/officeDocument/2006/relationships/hyperlink" Target="https://www.w3schools.com/php/func_mysqli_multi_query.asp" TargetMode="External"/><Relationship Id="rId7" Type="http://schemas.openxmlformats.org/officeDocument/2006/relationships/hyperlink" Target="https://www.w3schools.com/php/func_mysqli_poll.asp" TargetMode="External"/><Relationship Id="rId12" Type="http://schemas.openxmlformats.org/officeDocument/2006/relationships/hyperlink" Target="https://www.w3schools.com/php/func_mysqli_real_query.asp" TargetMode="External"/><Relationship Id="rId2" Type="http://schemas.openxmlformats.org/officeDocument/2006/relationships/hyperlink" Target="https://www.w3schools.com/php/func_mysqli_more_result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hp/func_mysqli_ping.asp" TargetMode="External"/><Relationship Id="rId11" Type="http://schemas.openxmlformats.org/officeDocument/2006/relationships/hyperlink" Target="https://www.w3schools.com/php/func_mysqli_real_escape_string.asp" TargetMode="External"/><Relationship Id="rId5" Type="http://schemas.openxmlformats.org/officeDocument/2006/relationships/hyperlink" Target="https://www.w3schools.com/php/func_mysqli_options.asp" TargetMode="External"/><Relationship Id="rId15" Type="http://schemas.openxmlformats.org/officeDocument/2006/relationships/hyperlink" Target="https://www.w3schools.com/php/func_mysqli_rollback.asp" TargetMode="External"/><Relationship Id="rId10" Type="http://schemas.openxmlformats.org/officeDocument/2006/relationships/hyperlink" Target="https://www.w3schools.com/php/func_mysqli_real_connect.asp" TargetMode="External"/><Relationship Id="rId4" Type="http://schemas.openxmlformats.org/officeDocument/2006/relationships/hyperlink" Target="https://www.w3schools.com/php/func_mysqli_next_result.asp" TargetMode="External"/><Relationship Id="rId9" Type="http://schemas.openxmlformats.org/officeDocument/2006/relationships/hyperlink" Target="https://www.w3schools.com/php/func_mysqli_query.asp" TargetMode="External"/><Relationship Id="rId14" Type="http://schemas.openxmlformats.org/officeDocument/2006/relationships/hyperlink" Target="https://www.w3schools.com/php/func_mysqli_refresh.as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hp/func_mysqli_stmt_init.asp" TargetMode="External"/><Relationship Id="rId3" Type="http://schemas.openxmlformats.org/officeDocument/2006/relationships/hyperlink" Target="https://www.w3schools.com/php/func_mysqli_set_charset.asp" TargetMode="External"/><Relationship Id="rId7" Type="http://schemas.openxmlformats.org/officeDocument/2006/relationships/hyperlink" Target="https://www.w3schools.com/php/func_mysqli_stat.asp" TargetMode="External"/><Relationship Id="rId12" Type="http://schemas.openxmlformats.org/officeDocument/2006/relationships/hyperlink" Target="https://www.w3schools.com/php/func_mysqli_warning_count.asp" TargetMode="External"/><Relationship Id="rId2" Type="http://schemas.openxmlformats.org/officeDocument/2006/relationships/hyperlink" Target="https://www.w3schools.com/php/func_mysqli_select_db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hp/func_mysqli_ssl_set.asp" TargetMode="External"/><Relationship Id="rId11" Type="http://schemas.openxmlformats.org/officeDocument/2006/relationships/hyperlink" Target="https://www.w3schools.com/php/func_mysqli_use_result.asp" TargetMode="External"/><Relationship Id="rId5" Type="http://schemas.openxmlformats.org/officeDocument/2006/relationships/hyperlink" Target="https://www.w3schools.com/php/func_mysqli_sqlstate.asp" TargetMode="External"/><Relationship Id="rId10" Type="http://schemas.openxmlformats.org/officeDocument/2006/relationships/hyperlink" Target="https://www.w3schools.com/php/func_mysqli_thread_safe.asp" TargetMode="External"/><Relationship Id="rId4" Type="http://schemas.openxmlformats.org/officeDocument/2006/relationships/hyperlink" Target="https://www.w3schools.com/php/func_mysqli_set_local_infile_handler.asp" TargetMode="External"/><Relationship Id="rId9" Type="http://schemas.openxmlformats.org/officeDocument/2006/relationships/hyperlink" Target="https://www.w3schools.com/php/func_mysqli_thread_id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285720" y="2762725"/>
            <a:ext cx="664373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dirty="0"/>
              <a:t>Base de </a:t>
            </a:r>
            <a:r>
              <a:rPr lang="en-US" sz="4000" dirty="0" err="1"/>
              <a:t>datos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5" name="Google Shape;287;p46">
            <a:extLst>
              <a:ext uri="{FF2B5EF4-FFF2-40B4-BE49-F238E27FC236}">
                <a16:creationId xmlns:a16="http://schemas.microsoft.com/office/drawing/2014/main" id="{033ADED5-77C6-4BF8-ABAD-BB511CAECE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2976" y="107139"/>
            <a:ext cx="6172200" cy="65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s-ES" sz="2100"/>
              <a:t>PHP mysqli connect() Function</a:t>
            </a:r>
            <a:endParaRPr sz="2100"/>
          </a:p>
        </p:txBody>
      </p:sp>
      <p:sp>
        <p:nvSpPr>
          <p:cNvPr id="7" name="Google Shape;288;p46">
            <a:extLst>
              <a:ext uri="{FF2B5EF4-FFF2-40B4-BE49-F238E27FC236}">
                <a16:creationId xmlns:a16="http://schemas.microsoft.com/office/drawing/2014/main" id="{36FD02BC-4E82-48B1-836D-61CFF0DF8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712" y="642924"/>
            <a:ext cx="6172200" cy="1693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Char char="•"/>
            </a:pPr>
            <a:r>
              <a:rPr lang="es-ES"/>
              <a:t>Abrir conexión a MySQL server</a:t>
            </a:r>
            <a:endParaRPr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r>
              <a:rPr lang="es-ES"/>
              <a:t>Sintaxis:</a:t>
            </a:r>
            <a:endParaRPr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r>
              <a:rPr lang="es-ES"/>
              <a:t>mysqli_connect(</a:t>
            </a:r>
            <a:r>
              <a:rPr lang="es-ES" i="1"/>
              <a:t>host, username, password, dbname, port, socket</a:t>
            </a:r>
            <a:r>
              <a:rPr lang="es-ES"/>
              <a:t>)</a:t>
            </a:r>
            <a:endParaRPr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r>
              <a:rPr lang="es-ES"/>
              <a:t>$mysqli -&gt; new mysqli(</a:t>
            </a:r>
            <a:r>
              <a:rPr lang="es-ES" i="1"/>
              <a:t>host, username, password, dbname, port, socket)</a:t>
            </a:r>
            <a:endParaRPr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r>
              <a:rPr lang="es-ES"/>
              <a:t>Parametros:</a:t>
            </a:r>
            <a:endParaRPr/>
          </a:p>
        </p:txBody>
      </p:sp>
      <p:graphicFrame>
        <p:nvGraphicFramePr>
          <p:cNvPr id="8" name="Google Shape;289;p46">
            <a:extLst>
              <a:ext uri="{FF2B5EF4-FFF2-40B4-BE49-F238E27FC236}">
                <a16:creationId xmlns:a16="http://schemas.microsoft.com/office/drawing/2014/main" id="{55DC3027-E515-4B1D-93C0-873B878B31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509346"/>
              </p:ext>
            </p:extLst>
          </p:nvPr>
        </p:nvGraphicFramePr>
        <p:xfrm>
          <a:off x="1339463" y="2283718"/>
          <a:ext cx="6393676" cy="24765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9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Parameter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Description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/>
                        <a:t>host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Optional. Specifies a host name or an IP address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 dirty="0" err="1"/>
                        <a:t>username</a:t>
                      </a:r>
                      <a:endParaRPr sz="1100" dirty="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Optional. Specifies the MySQL username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/>
                        <a:t>password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Optional. Specifies the MySQL password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/>
                        <a:t>dbname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Optional. Specifies the default database to be used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/>
                        <a:t>port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Optional. Specifies the port number to attempt to connect to the MySQL server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/>
                        <a:t>socket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 err="1"/>
                        <a:t>Optional</a:t>
                      </a:r>
                      <a:r>
                        <a:rPr lang="es-ES" sz="1100" dirty="0"/>
                        <a:t>. </a:t>
                      </a:r>
                      <a:r>
                        <a:rPr lang="es-ES" sz="1100" dirty="0" err="1"/>
                        <a:t>Specifies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the</a:t>
                      </a:r>
                      <a:r>
                        <a:rPr lang="es-ES" sz="1100" dirty="0"/>
                        <a:t> socket </a:t>
                      </a:r>
                      <a:r>
                        <a:rPr lang="es-ES" sz="1100" dirty="0" err="1"/>
                        <a:t>or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named</a:t>
                      </a:r>
                      <a:r>
                        <a:rPr lang="es-ES" sz="1100" dirty="0"/>
                        <a:t> pipe </a:t>
                      </a:r>
                      <a:r>
                        <a:rPr lang="es-ES" sz="1100" dirty="0" err="1"/>
                        <a:t>to</a:t>
                      </a:r>
                      <a:r>
                        <a:rPr lang="es-ES" sz="1100" dirty="0"/>
                        <a:t> be </a:t>
                      </a:r>
                      <a:r>
                        <a:rPr lang="es-ES" sz="1100" dirty="0" err="1"/>
                        <a:t>used</a:t>
                      </a:r>
                      <a:endParaRPr sz="1100" dirty="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21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5" name="Google Shape;296;p47">
            <a:extLst>
              <a:ext uri="{FF2B5EF4-FFF2-40B4-BE49-F238E27FC236}">
                <a16:creationId xmlns:a16="http://schemas.microsoft.com/office/drawing/2014/main" id="{1A687DF0-56EF-46AC-A74F-CFF8171F6B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0133" y="1200150"/>
            <a:ext cx="6590156" cy="372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s-ES" sz="1800" dirty="0"/>
              <a:t>&lt;?</a:t>
            </a:r>
            <a:r>
              <a:rPr lang="es-ES" sz="1800" dirty="0" err="1"/>
              <a:t>php</a:t>
            </a:r>
            <a:br>
              <a:rPr lang="es-ES" sz="1800" dirty="0"/>
            </a:br>
            <a:r>
              <a:rPr lang="es-ES" sz="1800" dirty="0"/>
              <a:t>$con = </a:t>
            </a:r>
            <a:r>
              <a:rPr lang="es-ES" sz="1800" dirty="0" err="1"/>
              <a:t>mysqli_connect</a:t>
            </a:r>
            <a:r>
              <a:rPr lang="es-ES" sz="1800" dirty="0"/>
              <a:t>("localhost","my_</a:t>
            </a:r>
            <a:r>
              <a:rPr lang="es-ES" sz="1800" dirty="0" err="1"/>
              <a:t>user</a:t>
            </a:r>
            <a:r>
              <a:rPr lang="es-ES" sz="1800" dirty="0"/>
              <a:t>","my_</a:t>
            </a:r>
            <a:r>
              <a:rPr lang="es-ES" sz="1800" dirty="0" err="1"/>
              <a:t>password</a:t>
            </a:r>
            <a:r>
              <a:rPr lang="es-ES" sz="1800" dirty="0"/>
              <a:t>","</a:t>
            </a:r>
            <a:r>
              <a:rPr lang="es-ES" sz="1800" dirty="0" err="1"/>
              <a:t>my_db</a:t>
            </a:r>
            <a:r>
              <a:rPr lang="es-ES" sz="1800" dirty="0"/>
              <a:t>");</a:t>
            </a:r>
            <a:br>
              <a:rPr lang="es-ES" sz="1800" dirty="0"/>
            </a:br>
            <a:br>
              <a:rPr lang="es-ES" sz="1800" dirty="0"/>
            </a:br>
            <a:r>
              <a:rPr lang="es-ES" sz="1800" dirty="0"/>
              <a:t>// </a:t>
            </a:r>
            <a:r>
              <a:rPr lang="es-ES" sz="1800" dirty="0" err="1"/>
              <a:t>Check</a:t>
            </a:r>
            <a:r>
              <a:rPr lang="es-ES" sz="1800" dirty="0"/>
              <a:t> </a:t>
            </a:r>
            <a:r>
              <a:rPr lang="es-ES" sz="1800" dirty="0" err="1"/>
              <a:t>connection</a:t>
            </a:r>
            <a:br>
              <a:rPr lang="es-ES" sz="1800" dirty="0"/>
            </a:br>
            <a:r>
              <a:rPr lang="es-ES" sz="1800" dirty="0" err="1"/>
              <a:t>if</a:t>
            </a:r>
            <a:r>
              <a:rPr lang="es-ES" sz="1800" dirty="0"/>
              <a:t> (</a:t>
            </a:r>
            <a:r>
              <a:rPr lang="es-ES" sz="1800" dirty="0" err="1"/>
              <a:t>mysqli_connect_errno</a:t>
            </a:r>
            <a:r>
              <a:rPr lang="es-ES" sz="1800" dirty="0"/>
              <a:t>()) {</a:t>
            </a:r>
            <a:br>
              <a:rPr lang="es-ES" sz="1800" dirty="0"/>
            </a:br>
            <a:r>
              <a:rPr lang="es-ES" sz="1800" dirty="0"/>
              <a:t>  echo "</a:t>
            </a:r>
            <a:r>
              <a:rPr lang="es-ES" sz="1800" dirty="0" err="1"/>
              <a:t>Failed</a:t>
            </a:r>
            <a:r>
              <a:rPr lang="es-ES" sz="1800" dirty="0"/>
              <a:t> </a:t>
            </a:r>
            <a:r>
              <a:rPr lang="es-ES" sz="1800" dirty="0" err="1"/>
              <a:t>to</a:t>
            </a:r>
            <a:r>
              <a:rPr lang="es-ES" sz="1800" dirty="0"/>
              <a:t> </a:t>
            </a:r>
            <a:r>
              <a:rPr lang="es-ES" sz="1800" dirty="0" err="1"/>
              <a:t>connect</a:t>
            </a:r>
            <a:r>
              <a:rPr lang="es-ES" sz="1800" dirty="0"/>
              <a:t> </a:t>
            </a:r>
            <a:r>
              <a:rPr lang="es-ES" sz="1800" dirty="0" err="1"/>
              <a:t>to</a:t>
            </a:r>
            <a:r>
              <a:rPr lang="es-ES" sz="1800" dirty="0"/>
              <a:t> MySQL: " . </a:t>
            </a:r>
            <a:r>
              <a:rPr lang="es-ES" sz="1800" dirty="0" err="1"/>
              <a:t>mysqli_connect_error</a:t>
            </a:r>
            <a:r>
              <a:rPr lang="es-ES" sz="1800" dirty="0"/>
              <a:t>();</a:t>
            </a:r>
            <a:br>
              <a:rPr lang="es-ES" sz="1800" dirty="0"/>
            </a:br>
            <a:r>
              <a:rPr lang="es-ES" sz="1800" dirty="0"/>
              <a:t>  </a:t>
            </a:r>
            <a:r>
              <a:rPr lang="es-ES" sz="1800" dirty="0" err="1"/>
              <a:t>exit</a:t>
            </a:r>
            <a:r>
              <a:rPr lang="es-ES" sz="1800" dirty="0"/>
              <a:t>();</a:t>
            </a:r>
            <a:br>
              <a:rPr lang="es-ES" sz="1800" dirty="0"/>
            </a:br>
            <a:r>
              <a:rPr lang="es-ES" sz="1800" dirty="0"/>
              <a:t>}</a:t>
            </a:r>
            <a:br>
              <a:rPr lang="es-ES" sz="1800" dirty="0"/>
            </a:br>
            <a:r>
              <a:rPr lang="es-ES" sz="1800" dirty="0"/>
              <a:t>?&gt;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36858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5" name="Google Shape;301;p48">
            <a:extLst>
              <a:ext uri="{FF2B5EF4-FFF2-40B4-BE49-F238E27FC236}">
                <a16:creationId xmlns:a16="http://schemas.microsoft.com/office/drawing/2014/main" id="{AE0392AD-C356-4F33-9729-1F88A15462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59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s-ES" sz="2100"/>
              <a:t>PHP mysqli connect_errno() Function</a:t>
            </a:r>
            <a:endParaRPr sz="2100"/>
          </a:p>
        </p:txBody>
      </p:sp>
      <p:sp>
        <p:nvSpPr>
          <p:cNvPr id="7" name="Google Shape;302;p48">
            <a:extLst>
              <a:ext uri="{FF2B5EF4-FFF2-40B4-BE49-F238E27FC236}">
                <a16:creationId xmlns:a16="http://schemas.microsoft.com/office/drawing/2014/main" id="{7B123884-84D2-4716-A6F0-F63DD532DE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3568" y="775523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r>
              <a:rPr lang="es-ES" sz="2220" dirty="0"/>
              <a:t>Función que devuelve un código de error de la ultima conexión, si lo hubiera</a:t>
            </a:r>
            <a:endParaRPr sz="2220" dirty="0"/>
          </a:p>
          <a:p>
            <a:pPr marL="257175" indent="-257175">
              <a:spcBef>
                <a:spcPts val="444"/>
              </a:spcBef>
              <a:buClr>
                <a:schemeClr val="dk1"/>
              </a:buClr>
              <a:buSzPts val="2960"/>
              <a:buNone/>
            </a:pPr>
            <a:endParaRPr sz="2220" dirty="0"/>
          </a:p>
          <a:p>
            <a:pPr marL="257175" indent="-257175">
              <a:spcBef>
                <a:spcPts val="444"/>
              </a:spcBef>
              <a:buClr>
                <a:schemeClr val="dk1"/>
              </a:buClr>
              <a:buSzPts val="2960"/>
              <a:buNone/>
            </a:pPr>
            <a:r>
              <a:rPr lang="es-ES" sz="2220" dirty="0"/>
              <a:t>Sintaxis:</a:t>
            </a:r>
            <a:endParaRPr dirty="0"/>
          </a:p>
          <a:p>
            <a:pPr marL="257175" indent="-257175">
              <a:spcBef>
                <a:spcPts val="444"/>
              </a:spcBef>
              <a:buClr>
                <a:schemeClr val="dk1"/>
              </a:buClr>
              <a:buSzPts val="2960"/>
              <a:buNone/>
            </a:pPr>
            <a:endParaRPr sz="2220" dirty="0"/>
          </a:p>
          <a:p>
            <a:pPr marL="257175" indent="-257175">
              <a:spcBef>
                <a:spcPts val="444"/>
              </a:spcBef>
              <a:buClr>
                <a:schemeClr val="dk1"/>
              </a:buClr>
              <a:buSzPts val="2960"/>
              <a:buNone/>
            </a:pPr>
            <a:r>
              <a:rPr lang="es-ES" sz="2220" dirty="0" err="1"/>
              <a:t>mysqli_connect_errno</a:t>
            </a:r>
            <a:r>
              <a:rPr lang="es-ES" sz="2220" dirty="0"/>
              <a:t>()</a:t>
            </a:r>
            <a:endParaRPr dirty="0"/>
          </a:p>
          <a:p>
            <a:pPr marL="257175" indent="-257175">
              <a:spcBef>
                <a:spcPts val="444"/>
              </a:spcBef>
              <a:buClr>
                <a:schemeClr val="dk1"/>
              </a:buClr>
              <a:buSzPts val="2960"/>
              <a:buNone/>
            </a:pPr>
            <a:r>
              <a:rPr lang="es-ES" sz="2220" dirty="0"/>
              <a:t>$</a:t>
            </a:r>
            <a:r>
              <a:rPr lang="es-ES" sz="2220" dirty="0" err="1"/>
              <a:t>mysqli</a:t>
            </a:r>
            <a:r>
              <a:rPr lang="es-ES" sz="2220" dirty="0"/>
              <a:t> -&gt; </a:t>
            </a:r>
            <a:r>
              <a:rPr lang="es-ES" sz="2220" dirty="0" err="1"/>
              <a:t>connect_errno</a:t>
            </a:r>
            <a:endParaRPr sz="2220" dirty="0"/>
          </a:p>
          <a:p>
            <a:pPr marL="257175" indent="-257175">
              <a:spcBef>
                <a:spcPts val="444"/>
              </a:spcBef>
              <a:buClr>
                <a:schemeClr val="dk1"/>
              </a:buClr>
              <a:buSzPts val="2960"/>
              <a:buNone/>
            </a:pPr>
            <a:r>
              <a:rPr lang="es-ES" sz="2220" dirty="0"/>
              <a:t>Valor devuelto: Retorna un código de error. Cero no ha ocurrido error</a:t>
            </a:r>
            <a:endParaRPr sz="2220" dirty="0"/>
          </a:p>
        </p:txBody>
      </p:sp>
      <p:graphicFrame>
        <p:nvGraphicFramePr>
          <p:cNvPr id="8" name="Google Shape;290;p46">
            <a:extLst>
              <a:ext uri="{FF2B5EF4-FFF2-40B4-BE49-F238E27FC236}">
                <a16:creationId xmlns:a16="http://schemas.microsoft.com/office/drawing/2014/main" id="{F968E268-BB94-4A34-883D-10617C659C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84109"/>
              </p:ext>
            </p:extLst>
          </p:nvPr>
        </p:nvGraphicFramePr>
        <p:xfrm>
          <a:off x="1343579" y="4443958"/>
          <a:ext cx="6286519" cy="2360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8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3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/>
                        <a:t>Valor de Retorno:</a:t>
                      </a:r>
                      <a:endParaRPr sz="1100" dirty="0"/>
                    </a:p>
                  </a:txBody>
                  <a:tcPr marL="68363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/>
                        <a:t>Devuelve un objeto que representa la conexión al servidor MySQL</a:t>
                      </a:r>
                      <a:endParaRPr sz="1100" dirty="0"/>
                    </a:p>
                  </a:txBody>
                  <a:tcPr marL="34181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98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5" name="Google Shape;308;p49">
            <a:extLst>
              <a:ext uri="{FF2B5EF4-FFF2-40B4-BE49-F238E27FC236}">
                <a16:creationId xmlns:a16="http://schemas.microsoft.com/office/drawing/2014/main" id="{04D63A1F-3E24-4E3C-9AD2-0020213E1A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85900" y="1200151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ts val="2800"/>
              <a:buChar char="•"/>
            </a:pPr>
            <a:r>
              <a:rPr lang="es-ES" sz="2100" dirty="0"/>
              <a:t>&lt;?</a:t>
            </a:r>
            <a:r>
              <a:rPr lang="es-ES" sz="2100" dirty="0" err="1"/>
              <a:t>php</a:t>
            </a:r>
            <a:br>
              <a:rPr lang="es-ES" sz="2100" dirty="0"/>
            </a:br>
            <a:r>
              <a:rPr lang="es-ES" sz="2100" dirty="0"/>
              <a:t>$con = </a:t>
            </a:r>
            <a:r>
              <a:rPr lang="es-ES" sz="2100" dirty="0" err="1"/>
              <a:t>mysqli_connect</a:t>
            </a:r>
            <a:r>
              <a:rPr lang="es-ES" sz="2100" dirty="0"/>
              <a:t>("localhost","my_</a:t>
            </a:r>
            <a:r>
              <a:rPr lang="es-ES" sz="2100" dirty="0" err="1"/>
              <a:t>user</a:t>
            </a:r>
            <a:r>
              <a:rPr lang="es-ES" sz="2100" dirty="0"/>
              <a:t>","my_</a:t>
            </a:r>
            <a:r>
              <a:rPr lang="es-ES" sz="2100" dirty="0" err="1"/>
              <a:t>password</a:t>
            </a:r>
            <a:r>
              <a:rPr lang="es-ES" sz="2100" dirty="0"/>
              <a:t>","</a:t>
            </a:r>
            <a:r>
              <a:rPr lang="es-ES" sz="2100" dirty="0" err="1"/>
              <a:t>my_db</a:t>
            </a:r>
            <a:r>
              <a:rPr lang="es-ES" sz="2100" dirty="0"/>
              <a:t>");</a:t>
            </a:r>
            <a:br>
              <a:rPr lang="es-ES" sz="2100" dirty="0"/>
            </a:br>
            <a:br>
              <a:rPr lang="es-ES" sz="2100" dirty="0"/>
            </a:br>
            <a:r>
              <a:rPr lang="es-ES" sz="2100" dirty="0"/>
              <a:t>// </a:t>
            </a:r>
            <a:r>
              <a:rPr lang="es-ES" sz="2100" dirty="0" err="1"/>
              <a:t>Check</a:t>
            </a:r>
            <a:r>
              <a:rPr lang="es-ES" sz="2100" dirty="0"/>
              <a:t> </a:t>
            </a:r>
            <a:r>
              <a:rPr lang="es-ES" sz="2100" dirty="0" err="1"/>
              <a:t>connection</a:t>
            </a:r>
            <a:br>
              <a:rPr lang="es-ES" sz="2100" dirty="0"/>
            </a:br>
            <a:r>
              <a:rPr lang="es-ES" sz="2100" dirty="0" err="1"/>
              <a:t>if</a:t>
            </a:r>
            <a:r>
              <a:rPr lang="es-ES" sz="2100" dirty="0"/>
              <a:t> (</a:t>
            </a:r>
            <a:r>
              <a:rPr lang="es-ES" sz="2100" dirty="0" err="1"/>
              <a:t>mysqli_connect_errno</a:t>
            </a:r>
            <a:r>
              <a:rPr lang="es-ES" sz="2100" dirty="0"/>
              <a:t>()) {</a:t>
            </a:r>
            <a:br>
              <a:rPr lang="es-ES" sz="2100" dirty="0"/>
            </a:br>
            <a:r>
              <a:rPr lang="es-ES" sz="2100" dirty="0"/>
              <a:t>  echo "</a:t>
            </a:r>
            <a:r>
              <a:rPr lang="es-ES" sz="2100" dirty="0" err="1"/>
              <a:t>Failed</a:t>
            </a:r>
            <a:r>
              <a:rPr lang="es-ES" sz="2100" dirty="0"/>
              <a:t> </a:t>
            </a:r>
            <a:r>
              <a:rPr lang="es-ES" sz="2100" dirty="0" err="1"/>
              <a:t>to</a:t>
            </a:r>
            <a:r>
              <a:rPr lang="es-ES" sz="2100" dirty="0"/>
              <a:t> </a:t>
            </a:r>
            <a:r>
              <a:rPr lang="es-ES" sz="2100" dirty="0" err="1"/>
              <a:t>connect</a:t>
            </a:r>
            <a:r>
              <a:rPr lang="es-ES" sz="2100" dirty="0"/>
              <a:t> </a:t>
            </a:r>
            <a:r>
              <a:rPr lang="es-ES" sz="2100" dirty="0" err="1"/>
              <a:t>to</a:t>
            </a:r>
            <a:r>
              <a:rPr lang="es-ES" sz="2100" dirty="0"/>
              <a:t> MySQL: " . </a:t>
            </a:r>
            <a:r>
              <a:rPr lang="es-ES" sz="2100" dirty="0" err="1"/>
              <a:t>mysqli_connect_error</a:t>
            </a:r>
            <a:r>
              <a:rPr lang="es-ES" sz="2100" dirty="0"/>
              <a:t>();</a:t>
            </a:r>
            <a:br>
              <a:rPr lang="es-ES" sz="2100" dirty="0"/>
            </a:br>
            <a:r>
              <a:rPr lang="es-ES" sz="2100" dirty="0"/>
              <a:t>  </a:t>
            </a:r>
            <a:r>
              <a:rPr lang="es-ES" sz="2100" dirty="0" err="1"/>
              <a:t>exit</a:t>
            </a:r>
            <a:r>
              <a:rPr lang="es-ES" sz="2100" dirty="0"/>
              <a:t>();</a:t>
            </a:r>
            <a:br>
              <a:rPr lang="es-ES" sz="2100" dirty="0"/>
            </a:br>
            <a:r>
              <a:rPr lang="es-ES" sz="2100" dirty="0"/>
              <a:t>}</a:t>
            </a:r>
            <a:br>
              <a:rPr lang="es-ES" sz="2100" dirty="0"/>
            </a:br>
            <a:r>
              <a:rPr lang="es-ES" sz="2100" dirty="0"/>
              <a:t>?&gt;</a:t>
            </a:r>
            <a:endParaRPr sz="2100" dirty="0"/>
          </a:p>
        </p:txBody>
      </p:sp>
    </p:spTree>
    <p:extLst>
      <p:ext uri="{BB962C8B-B14F-4D97-AF65-F5344CB8AC3E}">
        <p14:creationId xmlns:p14="http://schemas.microsoft.com/office/powerpoint/2010/main" val="80005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5" name="Google Shape;313;p50">
            <a:extLst>
              <a:ext uri="{FF2B5EF4-FFF2-40B4-BE49-F238E27FC236}">
                <a16:creationId xmlns:a16="http://schemas.microsoft.com/office/drawing/2014/main" id="{A2D03932-3C02-4253-AEAF-0C0BCF8F3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0133" y="205979"/>
            <a:ext cx="6172200" cy="59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s-ES" sz="2100"/>
              <a:t>PHP mysqli close() Function</a:t>
            </a:r>
            <a:endParaRPr sz="2100"/>
          </a:p>
        </p:txBody>
      </p:sp>
      <p:sp>
        <p:nvSpPr>
          <p:cNvPr id="7" name="Google Shape;314;p50">
            <a:extLst>
              <a:ext uri="{FF2B5EF4-FFF2-40B4-BE49-F238E27FC236}">
                <a16:creationId xmlns:a16="http://schemas.microsoft.com/office/drawing/2014/main" id="{F252770D-8038-4BFC-969F-A658B8ABF3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712" y="857238"/>
            <a:ext cx="6172200" cy="238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ts val="2590"/>
              <a:buNone/>
            </a:pPr>
            <a:r>
              <a:rPr lang="es-ES" sz="1943"/>
              <a:t>Cierra la conexión abierta a una base de datos previamente</a:t>
            </a:r>
            <a:endParaRPr sz="1943"/>
          </a:p>
          <a:p>
            <a:pPr marL="257175" indent="-257175">
              <a:spcBef>
                <a:spcPts val="389"/>
              </a:spcBef>
              <a:buClr>
                <a:schemeClr val="dk1"/>
              </a:buClr>
              <a:buSzPts val="2590"/>
              <a:buNone/>
            </a:pPr>
            <a:endParaRPr sz="1943"/>
          </a:p>
          <a:p>
            <a:pPr marL="257175" indent="-257175">
              <a:spcBef>
                <a:spcPts val="389"/>
              </a:spcBef>
              <a:buClr>
                <a:schemeClr val="dk1"/>
              </a:buClr>
              <a:buSzPts val="2590"/>
              <a:buNone/>
            </a:pPr>
            <a:r>
              <a:rPr lang="es-ES" sz="1943"/>
              <a:t>Sintaxis:</a:t>
            </a:r>
            <a:endParaRPr/>
          </a:p>
          <a:p>
            <a:pPr marL="257175" indent="-257175">
              <a:spcBef>
                <a:spcPts val="389"/>
              </a:spcBef>
              <a:buClr>
                <a:schemeClr val="dk1"/>
              </a:buClr>
              <a:buSzPts val="2590"/>
              <a:buNone/>
            </a:pPr>
            <a:r>
              <a:rPr lang="es-ES" sz="1943"/>
              <a:t>mysqli_close(</a:t>
            </a:r>
            <a:r>
              <a:rPr lang="es-ES" sz="1943" i="1"/>
              <a:t>connection</a:t>
            </a:r>
            <a:r>
              <a:rPr lang="es-ES" sz="1943"/>
              <a:t>)</a:t>
            </a:r>
            <a:endParaRPr/>
          </a:p>
          <a:p>
            <a:pPr marL="257175" indent="-257175">
              <a:spcBef>
                <a:spcPts val="389"/>
              </a:spcBef>
              <a:buClr>
                <a:schemeClr val="dk1"/>
              </a:buClr>
              <a:buSzPts val="2590"/>
              <a:buNone/>
            </a:pPr>
            <a:r>
              <a:rPr lang="es-ES" sz="1943"/>
              <a:t>$mysqli -&gt; close()</a:t>
            </a:r>
            <a:endParaRPr/>
          </a:p>
          <a:p>
            <a:pPr marL="257175" indent="-257175">
              <a:spcBef>
                <a:spcPts val="389"/>
              </a:spcBef>
              <a:buClr>
                <a:schemeClr val="dk1"/>
              </a:buClr>
              <a:buSzPts val="2590"/>
              <a:buNone/>
            </a:pPr>
            <a:r>
              <a:rPr lang="es-ES" sz="1943"/>
              <a:t>Parámetros:</a:t>
            </a:r>
            <a:endParaRPr/>
          </a:p>
          <a:p>
            <a:pPr marL="257175" indent="-257175">
              <a:spcBef>
                <a:spcPts val="389"/>
              </a:spcBef>
              <a:buClr>
                <a:schemeClr val="dk1"/>
              </a:buClr>
              <a:buSzPts val="2590"/>
              <a:buNone/>
            </a:pPr>
            <a:endParaRPr sz="1943"/>
          </a:p>
          <a:p>
            <a:pPr marL="257175" indent="-257175">
              <a:spcBef>
                <a:spcPts val="389"/>
              </a:spcBef>
              <a:buClr>
                <a:schemeClr val="dk1"/>
              </a:buClr>
              <a:buSzPts val="2590"/>
              <a:buNone/>
            </a:pPr>
            <a:endParaRPr sz="1943"/>
          </a:p>
        </p:txBody>
      </p:sp>
      <p:graphicFrame>
        <p:nvGraphicFramePr>
          <p:cNvPr id="8" name="Google Shape;315;p50">
            <a:extLst>
              <a:ext uri="{FF2B5EF4-FFF2-40B4-BE49-F238E27FC236}">
                <a16:creationId xmlns:a16="http://schemas.microsoft.com/office/drawing/2014/main" id="{B9E13133-F53A-449E-9C5C-250CC398A1D3}"/>
              </a:ext>
            </a:extLst>
          </p:cNvPr>
          <p:cNvGraphicFramePr/>
          <p:nvPr/>
        </p:nvGraphicFramePr>
        <p:xfrm>
          <a:off x="1303712" y="3375428"/>
          <a:ext cx="6375844" cy="38818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6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0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Parameter</a:t>
                      </a:r>
                      <a:endParaRPr sz="1100"/>
                    </a:p>
                  </a:txBody>
                  <a:tcPr marL="68363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Description</a:t>
                      </a:r>
                      <a:endParaRPr sz="1100"/>
                    </a:p>
                  </a:txBody>
                  <a:tcPr marL="34181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0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i="1"/>
                        <a:t>connection</a:t>
                      </a:r>
                      <a:endParaRPr sz="800"/>
                    </a:p>
                  </a:txBody>
                  <a:tcPr marL="68363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Requiere la conexión para cerrarla</a:t>
                      </a:r>
                      <a:endParaRPr sz="800"/>
                    </a:p>
                  </a:txBody>
                  <a:tcPr marL="34181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316;p50">
            <a:extLst>
              <a:ext uri="{FF2B5EF4-FFF2-40B4-BE49-F238E27FC236}">
                <a16:creationId xmlns:a16="http://schemas.microsoft.com/office/drawing/2014/main" id="{423CD0D3-C645-440B-801C-3674B57AF10F}"/>
              </a:ext>
            </a:extLst>
          </p:cNvPr>
          <p:cNvGraphicFramePr/>
          <p:nvPr/>
        </p:nvGraphicFramePr>
        <p:xfrm>
          <a:off x="1357290" y="4339841"/>
          <a:ext cx="4572001" cy="1940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0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Valor de retorno:</a:t>
                      </a:r>
                      <a:endParaRPr sz="800"/>
                    </a:p>
                  </a:txBody>
                  <a:tcPr marL="68363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TRUE </a:t>
                      </a:r>
                      <a:r>
                        <a:rPr lang="es-ES" sz="800" dirty="0" err="1"/>
                        <a:t>Correto</a:t>
                      </a:r>
                      <a:r>
                        <a:rPr lang="es-ES" sz="800" dirty="0"/>
                        <a:t>. FALSE error</a:t>
                      </a:r>
                      <a:endParaRPr sz="800" dirty="0"/>
                    </a:p>
                  </a:txBody>
                  <a:tcPr marL="34181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94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5" name="Google Shape;322;p51">
            <a:extLst>
              <a:ext uri="{FF2B5EF4-FFF2-40B4-BE49-F238E27FC236}">
                <a16:creationId xmlns:a16="http://schemas.microsoft.com/office/drawing/2014/main" id="{D589695F-CB61-48D2-AE26-8DC6AB5E99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85900" y="1427575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None/>
            </a:pPr>
            <a:r>
              <a:rPr lang="es-ES" dirty="0"/>
              <a:t>&lt;?</a:t>
            </a:r>
            <a:r>
              <a:rPr lang="es-ES" dirty="0" err="1"/>
              <a:t>php</a:t>
            </a:r>
            <a:br>
              <a:rPr lang="es-ES" dirty="0"/>
            </a:br>
            <a:r>
              <a:rPr lang="es-ES" dirty="0"/>
              <a:t>$con=</a:t>
            </a:r>
            <a:r>
              <a:rPr lang="es-ES" dirty="0" err="1"/>
              <a:t>mysqli_connect</a:t>
            </a:r>
            <a:r>
              <a:rPr lang="es-ES" dirty="0"/>
              <a:t>("localhost","my_</a:t>
            </a:r>
            <a:r>
              <a:rPr lang="es-ES" dirty="0" err="1"/>
              <a:t>user</a:t>
            </a:r>
            <a:r>
              <a:rPr lang="es-ES" dirty="0"/>
              <a:t>","my_</a:t>
            </a:r>
            <a:r>
              <a:rPr lang="es-ES" dirty="0" err="1"/>
              <a:t>password</a:t>
            </a:r>
            <a:r>
              <a:rPr lang="es-ES" dirty="0"/>
              <a:t>","</a:t>
            </a:r>
            <a:r>
              <a:rPr lang="es-ES" dirty="0" err="1"/>
              <a:t>my_db</a:t>
            </a:r>
            <a:r>
              <a:rPr lang="es-ES" dirty="0"/>
              <a:t>");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if</a:t>
            </a:r>
            <a:r>
              <a:rPr lang="es-ES" dirty="0"/>
              <a:t> (</a:t>
            </a:r>
            <a:r>
              <a:rPr lang="es-ES" dirty="0" err="1"/>
              <a:t>mysqli_connect_errno</a:t>
            </a:r>
            <a:r>
              <a:rPr lang="es-ES" dirty="0"/>
              <a:t>()) {</a:t>
            </a:r>
            <a:br>
              <a:rPr lang="es-ES" dirty="0"/>
            </a:br>
            <a:r>
              <a:rPr lang="es-ES" dirty="0"/>
              <a:t>  echo "</a:t>
            </a:r>
            <a:r>
              <a:rPr lang="es-ES" dirty="0" err="1"/>
              <a:t>Failed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connect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MySQL: " . </a:t>
            </a:r>
            <a:r>
              <a:rPr lang="es-ES" dirty="0" err="1"/>
              <a:t>mysqli_connect_error</a:t>
            </a:r>
            <a:r>
              <a:rPr lang="es-ES" dirty="0"/>
              <a:t>();</a:t>
            </a:r>
            <a:br>
              <a:rPr lang="es-ES" dirty="0"/>
            </a:br>
            <a:r>
              <a:rPr lang="es-ES" dirty="0"/>
              <a:t>  </a:t>
            </a:r>
            <a:r>
              <a:rPr lang="es-ES" dirty="0" err="1"/>
              <a:t>exit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}</a:t>
            </a:r>
            <a:br>
              <a:rPr lang="es-ES" dirty="0"/>
            </a:br>
            <a:br>
              <a:rPr lang="es-ES" dirty="0"/>
            </a:br>
            <a:r>
              <a:rPr lang="es-ES" dirty="0"/>
              <a:t>// ....</a:t>
            </a:r>
            <a:r>
              <a:rPr lang="es-ES" dirty="0" err="1"/>
              <a:t>some</a:t>
            </a:r>
            <a:r>
              <a:rPr lang="es-ES" dirty="0"/>
              <a:t> PHP </a:t>
            </a:r>
            <a:r>
              <a:rPr lang="es-ES" dirty="0" err="1"/>
              <a:t>code</a:t>
            </a:r>
            <a:r>
              <a:rPr lang="es-ES" dirty="0"/>
              <a:t>...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mysqli_close</a:t>
            </a:r>
            <a:r>
              <a:rPr lang="es-ES" dirty="0"/>
              <a:t>($con);</a:t>
            </a:r>
            <a:br>
              <a:rPr lang="es-ES" dirty="0"/>
            </a:br>
            <a:r>
              <a:rPr lang="es-ES" dirty="0"/>
              <a:t>?&gt;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2496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5" name="Google Shape;327;p52">
            <a:extLst>
              <a:ext uri="{FF2B5EF4-FFF2-40B4-BE49-F238E27FC236}">
                <a16:creationId xmlns:a16="http://schemas.microsoft.com/office/drawing/2014/main" id="{9C991CFC-43E5-47D5-8D00-C68948B622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8359" y="51470"/>
            <a:ext cx="4854191" cy="54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s-ES" sz="2100"/>
              <a:t>PHP mysqli query() Function</a:t>
            </a:r>
            <a:endParaRPr sz="2100"/>
          </a:p>
        </p:txBody>
      </p:sp>
      <p:sp>
        <p:nvSpPr>
          <p:cNvPr id="7" name="Google Shape;328;p52">
            <a:extLst>
              <a:ext uri="{FF2B5EF4-FFF2-40B4-BE49-F238E27FC236}">
                <a16:creationId xmlns:a16="http://schemas.microsoft.com/office/drawing/2014/main" id="{F7A6850D-D249-4634-ABC3-371CFE4D6C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863466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s-ES" sz="1350"/>
              <a:t>La función query () / mysqli_query () realiza una consulta en una base de datos</a:t>
            </a:r>
            <a:endParaRPr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sz="1350"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es-ES" sz="1350"/>
              <a:t>Sintaxis:</a:t>
            </a:r>
            <a:endParaRPr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sz="1350"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es-ES" sz="1350"/>
              <a:t>mysqli_query(</a:t>
            </a:r>
            <a:r>
              <a:rPr lang="es-ES" sz="1350" i="1"/>
              <a:t>connection, query, resultmode</a:t>
            </a:r>
            <a:r>
              <a:rPr lang="es-ES" sz="1350"/>
              <a:t>)</a:t>
            </a:r>
            <a:endParaRPr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es-ES" sz="1350"/>
              <a:t>$mysqli -&gt; query(</a:t>
            </a:r>
            <a:r>
              <a:rPr lang="es-ES" sz="1350" i="1"/>
              <a:t>query, resultmode</a:t>
            </a:r>
            <a:r>
              <a:rPr lang="es-ES" sz="1350"/>
              <a:t>)</a:t>
            </a:r>
            <a:endParaRPr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sz="1350"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es-ES" sz="1350"/>
              <a:t>Parámetros:</a:t>
            </a:r>
            <a:endParaRPr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sz="1350"/>
          </a:p>
        </p:txBody>
      </p:sp>
      <p:graphicFrame>
        <p:nvGraphicFramePr>
          <p:cNvPr id="8" name="Google Shape;329;p52">
            <a:extLst>
              <a:ext uri="{FF2B5EF4-FFF2-40B4-BE49-F238E27FC236}">
                <a16:creationId xmlns:a16="http://schemas.microsoft.com/office/drawing/2014/main" id="{B551A151-B075-4B5B-8044-579242DE1F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7981508"/>
              </p:ext>
            </p:extLst>
          </p:nvPr>
        </p:nvGraphicFramePr>
        <p:xfrm>
          <a:off x="1348359" y="2899449"/>
          <a:ext cx="6107944" cy="14630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78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Parameter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Description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/>
                        <a:t>connection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Required. Specifies the MySQL connection to use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/>
                        <a:t>query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Required. Specifies the SQL query string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/>
                        <a:t>resultmode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Optional. A constant. Can be one of the following:</a:t>
                      </a:r>
                      <a:endParaRPr sz="1100"/>
                    </a:p>
                    <a:p>
                      <a:pPr marL="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ES" sz="1100"/>
                        <a:t>MYSQLI_USE_RESULT (Use this to retrieve large amount of data)</a:t>
                      </a:r>
                      <a:endParaRPr sz="1100"/>
                    </a:p>
                    <a:p>
                      <a:pPr marL="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s-ES" sz="1100"/>
                        <a:t>MYSQLI_STORE_RESULT (This is default)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oogle Shape;330;p52">
            <a:extLst>
              <a:ext uri="{FF2B5EF4-FFF2-40B4-BE49-F238E27FC236}">
                <a16:creationId xmlns:a16="http://schemas.microsoft.com/office/drawing/2014/main" id="{32255125-2B8A-49B0-879D-90650EB8DA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497470"/>
              </p:ext>
            </p:extLst>
          </p:nvPr>
        </p:nvGraphicFramePr>
        <p:xfrm>
          <a:off x="1455516" y="4399647"/>
          <a:ext cx="6161513" cy="3198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Valor de retorno</a:t>
                      </a:r>
                      <a:endParaRPr sz="800"/>
                    </a:p>
                  </a:txBody>
                  <a:tcPr marL="68363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Para consultas SELECT, SHOW, DESCRIBE o EXPLAIN con éxito devolverá un objeto </a:t>
                      </a:r>
                      <a:r>
                        <a:rPr lang="es-ES" sz="800" dirty="0" err="1"/>
                        <a:t>mysqli_result</a:t>
                      </a:r>
                      <a:r>
                        <a:rPr lang="es-ES" sz="800" dirty="0"/>
                        <a:t>. Para otras consultas exitosas, devolverá TRUE. FALSO si falla</a:t>
                      </a:r>
                      <a:endParaRPr sz="800" dirty="0"/>
                    </a:p>
                  </a:txBody>
                  <a:tcPr marL="34181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095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7" name="Google Shape;336;p53">
            <a:extLst>
              <a:ext uri="{FF2B5EF4-FFF2-40B4-BE49-F238E27FC236}">
                <a16:creationId xmlns:a16="http://schemas.microsoft.com/office/drawing/2014/main" id="{A7C3CE5B-A238-4CFA-80FC-19F4DA77EB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85900" y="1200151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Char char="•"/>
            </a:pPr>
            <a:r>
              <a:rPr lang="es-ES" dirty="0"/>
              <a:t>&lt;?</a:t>
            </a:r>
            <a:r>
              <a:rPr lang="es-ES" dirty="0" err="1"/>
              <a:t>php</a:t>
            </a:r>
            <a:br>
              <a:rPr lang="es-ES" dirty="0"/>
            </a:br>
            <a:r>
              <a:rPr lang="es-ES" dirty="0"/>
              <a:t>$con = </a:t>
            </a:r>
            <a:r>
              <a:rPr lang="es-ES" dirty="0" err="1"/>
              <a:t>mysqli_connect</a:t>
            </a:r>
            <a:r>
              <a:rPr lang="es-ES" dirty="0"/>
              <a:t>("localhost","my_</a:t>
            </a:r>
            <a:r>
              <a:rPr lang="es-ES" dirty="0" err="1"/>
              <a:t>user</a:t>
            </a:r>
            <a:r>
              <a:rPr lang="es-ES" dirty="0"/>
              <a:t>","my_</a:t>
            </a:r>
            <a:r>
              <a:rPr lang="es-ES" dirty="0" err="1"/>
              <a:t>password</a:t>
            </a:r>
            <a:r>
              <a:rPr lang="es-ES" dirty="0"/>
              <a:t>","</a:t>
            </a:r>
            <a:r>
              <a:rPr lang="es-ES" dirty="0" err="1"/>
              <a:t>my_db</a:t>
            </a:r>
            <a:r>
              <a:rPr lang="es-ES" dirty="0"/>
              <a:t>");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if</a:t>
            </a:r>
            <a:r>
              <a:rPr lang="es-ES" dirty="0"/>
              <a:t> (</a:t>
            </a:r>
            <a:r>
              <a:rPr lang="es-ES" dirty="0" err="1"/>
              <a:t>mysqli_connect_errno</a:t>
            </a:r>
            <a:r>
              <a:rPr lang="es-ES" dirty="0"/>
              <a:t>()) {</a:t>
            </a:r>
            <a:br>
              <a:rPr lang="es-ES" dirty="0"/>
            </a:br>
            <a:r>
              <a:rPr lang="es-ES" dirty="0"/>
              <a:t>  echo "</a:t>
            </a:r>
            <a:r>
              <a:rPr lang="es-ES" dirty="0" err="1"/>
              <a:t>Failed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connect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MySQL: " . </a:t>
            </a:r>
            <a:r>
              <a:rPr lang="es-ES" dirty="0" err="1"/>
              <a:t>mysqli_connect_error</a:t>
            </a:r>
            <a:r>
              <a:rPr lang="es-ES" dirty="0"/>
              <a:t>();</a:t>
            </a:r>
            <a:br>
              <a:rPr lang="es-ES" dirty="0"/>
            </a:br>
            <a:r>
              <a:rPr lang="es-ES" dirty="0"/>
              <a:t>  </a:t>
            </a:r>
            <a:r>
              <a:rPr lang="es-ES" dirty="0" err="1"/>
              <a:t>exit</a:t>
            </a:r>
            <a:r>
              <a:rPr lang="es-ES" dirty="0"/>
              <a:t>();</a:t>
            </a:r>
            <a:br>
              <a:rPr lang="es-ES" dirty="0"/>
            </a:br>
            <a:r>
              <a:rPr lang="es-ES" dirty="0"/>
              <a:t>}</a:t>
            </a:r>
            <a:br>
              <a:rPr lang="es-ES" dirty="0"/>
            </a:br>
            <a:br>
              <a:rPr lang="es-ES" dirty="0"/>
            </a:br>
            <a:r>
              <a:rPr lang="es-ES" dirty="0"/>
              <a:t>// </a:t>
            </a:r>
            <a:r>
              <a:rPr lang="es-ES" dirty="0" err="1"/>
              <a:t>Perform</a:t>
            </a:r>
            <a:r>
              <a:rPr lang="es-ES" dirty="0"/>
              <a:t> </a:t>
            </a:r>
            <a:r>
              <a:rPr lang="es-ES" dirty="0" err="1"/>
              <a:t>query</a:t>
            </a:r>
            <a:br>
              <a:rPr lang="es-ES" dirty="0"/>
            </a:br>
            <a:r>
              <a:rPr lang="es-ES" dirty="0" err="1"/>
              <a:t>if</a:t>
            </a:r>
            <a:r>
              <a:rPr lang="es-ES" dirty="0"/>
              <a:t> ($</a:t>
            </a:r>
            <a:r>
              <a:rPr lang="es-ES" dirty="0" err="1"/>
              <a:t>result</a:t>
            </a:r>
            <a:r>
              <a:rPr lang="es-ES" dirty="0"/>
              <a:t> = </a:t>
            </a:r>
            <a:r>
              <a:rPr lang="es-ES" dirty="0" err="1"/>
              <a:t>mysqli_query</a:t>
            </a:r>
            <a:r>
              <a:rPr lang="es-ES" dirty="0"/>
              <a:t>($con, "SELECT * FROM </a:t>
            </a:r>
            <a:r>
              <a:rPr lang="es-ES" dirty="0" err="1"/>
              <a:t>Persons</a:t>
            </a:r>
            <a:r>
              <a:rPr lang="es-ES" dirty="0"/>
              <a:t>")) {</a:t>
            </a:r>
            <a:br>
              <a:rPr lang="es-ES" dirty="0"/>
            </a:br>
            <a:r>
              <a:rPr lang="es-ES" dirty="0"/>
              <a:t>  echo "</a:t>
            </a:r>
            <a:r>
              <a:rPr lang="es-ES" dirty="0" err="1"/>
              <a:t>Returned</a:t>
            </a:r>
            <a:r>
              <a:rPr lang="es-ES" dirty="0"/>
              <a:t> </a:t>
            </a:r>
            <a:r>
              <a:rPr lang="es-ES" dirty="0" err="1"/>
              <a:t>rows</a:t>
            </a:r>
            <a:r>
              <a:rPr lang="es-ES" dirty="0"/>
              <a:t> are: " . </a:t>
            </a:r>
            <a:r>
              <a:rPr lang="es-ES" dirty="0" err="1"/>
              <a:t>mysqli_num_rows</a:t>
            </a:r>
            <a:r>
              <a:rPr lang="es-ES" dirty="0"/>
              <a:t>($</a:t>
            </a:r>
            <a:r>
              <a:rPr lang="es-ES" dirty="0" err="1"/>
              <a:t>result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  // Free </a:t>
            </a:r>
            <a:r>
              <a:rPr lang="es-ES" dirty="0" err="1"/>
              <a:t>result</a:t>
            </a:r>
            <a:r>
              <a:rPr lang="es-ES" dirty="0"/>
              <a:t> set</a:t>
            </a:r>
            <a:br>
              <a:rPr lang="es-ES" dirty="0"/>
            </a:br>
            <a:r>
              <a:rPr lang="es-ES" dirty="0"/>
              <a:t>  </a:t>
            </a:r>
            <a:r>
              <a:rPr lang="es-ES" dirty="0" err="1"/>
              <a:t>mysqli_free_result</a:t>
            </a:r>
            <a:r>
              <a:rPr lang="es-ES" dirty="0"/>
              <a:t>($</a:t>
            </a:r>
            <a:r>
              <a:rPr lang="es-ES" dirty="0" err="1"/>
              <a:t>result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}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mysqli_close</a:t>
            </a:r>
            <a:r>
              <a:rPr lang="es-ES" dirty="0"/>
              <a:t>($con);</a:t>
            </a:r>
            <a:br>
              <a:rPr lang="es-ES" dirty="0"/>
            </a:br>
            <a:r>
              <a:rPr lang="es-ES" dirty="0"/>
              <a:t>?&gt;x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353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5" name="Google Shape;341;p54">
            <a:extLst>
              <a:ext uri="{FF2B5EF4-FFF2-40B4-BE49-F238E27FC236}">
                <a16:creationId xmlns:a16="http://schemas.microsoft.com/office/drawing/2014/main" id="{A3C82A10-61DB-4493-8908-5058F609D9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2976" y="205979"/>
            <a:ext cx="6172200" cy="49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s-ES" sz="2100"/>
              <a:t>PHP mysqli connect_error() Function</a:t>
            </a:r>
            <a:endParaRPr sz="2100"/>
          </a:p>
        </p:txBody>
      </p:sp>
      <p:sp>
        <p:nvSpPr>
          <p:cNvPr id="7" name="Google Shape;342;p54">
            <a:extLst>
              <a:ext uri="{FF2B5EF4-FFF2-40B4-BE49-F238E27FC236}">
                <a16:creationId xmlns:a16="http://schemas.microsoft.com/office/drawing/2014/main" id="{8E004C42-A0A1-413E-B62B-666011B4AD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85900" y="1200151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960"/>
              <a:buChar char="•"/>
            </a:pPr>
            <a:r>
              <a:rPr lang="es-ES" sz="2220" dirty="0"/>
              <a:t>Retorna una descripción del error en la última conexión si lo hubiese</a:t>
            </a:r>
            <a:endParaRPr dirty="0"/>
          </a:p>
          <a:p>
            <a:pPr marL="257175" indent="-116205">
              <a:lnSpc>
                <a:spcPct val="80000"/>
              </a:lnSpc>
              <a:spcBef>
                <a:spcPts val="444"/>
              </a:spcBef>
              <a:buClr>
                <a:schemeClr val="dk1"/>
              </a:buClr>
              <a:buSzPts val="2960"/>
              <a:buNone/>
            </a:pPr>
            <a:endParaRPr sz="2220" dirty="0"/>
          </a:p>
          <a:p>
            <a:pPr marL="257175" indent="-257175">
              <a:lnSpc>
                <a:spcPct val="80000"/>
              </a:lnSpc>
              <a:spcBef>
                <a:spcPts val="444"/>
              </a:spcBef>
              <a:buClr>
                <a:schemeClr val="dk1"/>
              </a:buClr>
              <a:buSzPts val="2960"/>
              <a:buNone/>
            </a:pPr>
            <a:r>
              <a:rPr lang="es-ES" sz="2220" dirty="0"/>
              <a:t>	Sintaxis</a:t>
            </a:r>
            <a:endParaRPr dirty="0"/>
          </a:p>
          <a:p>
            <a:pPr marL="257175" indent="-257175">
              <a:lnSpc>
                <a:spcPct val="80000"/>
              </a:lnSpc>
              <a:spcBef>
                <a:spcPts val="444"/>
              </a:spcBef>
              <a:buClr>
                <a:schemeClr val="dk1"/>
              </a:buClr>
              <a:buSzPts val="2960"/>
              <a:buNone/>
            </a:pPr>
            <a:endParaRPr sz="2220" dirty="0"/>
          </a:p>
          <a:p>
            <a:pPr marL="257175" indent="-257175">
              <a:lnSpc>
                <a:spcPct val="80000"/>
              </a:lnSpc>
              <a:spcBef>
                <a:spcPts val="444"/>
              </a:spcBef>
              <a:buClr>
                <a:schemeClr val="dk1"/>
              </a:buClr>
              <a:buSzPts val="2960"/>
              <a:buNone/>
            </a:pPr>
            <a:r>
              <a:rPr lang="es-ES" sz="2220" dirty="0"/>
              <a:t>		</a:t>
            </a:r>
            <a:r>
              <a:rPr lang="es-ES" sz="2220" dirty="0" err="1"/>
              <a:t>mysqli_connect_error</a:t>
            </a:r>
            <a:r>
              <a:rPr lang="es-ES" sz="2220" dirty="0"/>
              <a:t>()</a:t>
            </a:r>
            <a:r>
              <a:rPr lang="es-ES" sz="2220" i="1" dirty="0"/>
              <a:t>;</a:t>
            </a:r>
            <a:endParaRPr dirty="0"/>
          </a:p>
          <a:p>
            <a:pPr marL="257175" indent="-257175">
              <a:lnSpc>
                <a:spcPct val="80000"/>
              </a:lnSpc>
              <a:spcBef>
                <a:spcPts val="444"/>
              </a:spcBef>
              <a:buClr>
                <a:schemeClr val="dk1"/>
              </a:buClr>
              <a:buSzPts val="2960"/>
              <a:buNone/>
            </a:pPr>
            <a:r>
              <a:rPr lang="es-ES" sz="2220" dirty="0"/>
              <a:t>		$</a:t>
            </a:r>
            <a:r>
              <a:rPr lang="es-ES" sz="2220" dirty="0" err="1"/>
              <a:t>mysqli</a:t>
            </a:r>
            <a:r>
              <a:rPr lang="es-ES" sz="2220" dirty="0"/>
              <a:t> -&gt; </a:t>
            </a:r>
            <a:r>
              <a:rPr lang="es-ES" sz="2220" dirty="0" err="1"/>
              <a:t>connect_error</a:t>
            </a:r>
            <a:endParaRPr sz="2220" i="1" dirty="0"/>
          </a:p>
          <a:p>
            <a:pPr marL="257175" indent="-257175">
              <a:lnSpc>
                <a:spcPct val="80000"/>
              </a:lnSpc>
              <a:spcBef>
                <a:spcPts val="444"/>
              </a:spcBef>
              <a:buClr>
                <a:schemeClr val="dk1"/>
              </a:buClr>
              <a:buSzPts val="2960"/>
              <a:buNone/>
            </a:pPr>
            <a:endParaRPr sz="2220" i="1" dirty="0"/>
          </a:p>
          <a:p>
            <a:pPr marL="257175" indent="-257175">
              <a:lnSpc>
                <a:spcPct val="80000"/>
              </a:lnSpc>
              <a:spcBef>
                <a:spcPts val="444"/>
              </a:spcBef>
              <a:buClr>
                <a:schemeClr val="dk1"/>
              </a:buClr>
              <a:buSzPts val="2960"/>
              <a:buNone/>
            </a:pPr>
            <a:r>
              <a:rPr lang="es-ES" sz="2220" dirty="0"/>
              <a:t>Valor retornado: </a:t>
            </a:r>
            <a:r>
              <a:rPr lang="es-ES" sz="2220" dirty="0" err="1"/>
              <a:t>Retona</a:t>
            </a:r>
            <a:r>
              <a:rPr lang="es-ES" sz="2220" dirty="0"/>
              <a:t> un </a:t>
            </a:r>
            <a:r>
              <a:rPr lang="es-ES" sz="2220" dirty="0" err="1"/>
              <a:t>string</a:t>
            </a:r>
            <a:r>
              <a:rPr lang="es-ES" sz="2220" dirty="0"/>
              <a:t> que describe el error. </a:t>
            </a:r>
            <a:r>
              <a:rPr lang="es-ES" sz="2220" dirty="0" err="1"/>
              <a:t>Null</a:t>
            </a:r>
            <a:r>
              <a:rPr lang="es-ES" sz="2220" dirty="0"/>
              <a:t> si no hay error</a:t>
            </a:r>
            <a:endParaRPr sz="2220" dirty="0"/>
          </a:p>
        </p:txBody>
      </p:sp>
    </p:spTree>
    <p:extLst>
      <p:ext uri="{BB962C8B-B14F-4D97-AF65-F5344CB8AC3E}">
        <p14:creationId xmlns:p14="http://schemas.microsoft.com/office/powerpoint/2010/main" val="1226091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5" name="Google Shape;348;p55">
            <a:extLst>
              <a:ext uri="{FF2B5EF4-FFF2-40B4-BE49-F238E27FC236}">
                <a16:creationId xmlns:a16="http://schemas.microsoft.com/office/drawing/2014/main" id="{107AF288-D2FC-4F67-83A0-4D57A5618B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85900" y="699542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s-ES" sz="2100" dirty="0"/>
              <a:t>&lt;?</a:t>
            </a:r>
            <a:r>
              <a:rPr lang="es-ES" sz="2100" dirty="0" err="1"/>
              <a:t>php</a:t>
            </a:r>
            <a:br>
              <a:rPr lang="es-ES" sz="2100" dirty="0"/>
            </a:br>
            <a:r>
              <a:rPr lang="es-ES" sz="2100" dirty="0"/>
              <a:t>$con = </a:t>
            </a:r>
            <a:r>
              <a:rPr lang="es-ES" sz="2100" dirty="0" err="1"/>
              <a:t>mysqli_connect</a:t>
            </a:r>
            <a:r>
              <a:rPr lang="es-ES" sz="2100" dirty="0"/>
              <a:t>("localhost","my_</a:t>
            </a:r>
            <a:r>
              <a:rPr lang="es-ES" sz="2100" dirty="0" err="1"/>
              <a:t>user</a:t>
            </a:r>
            <a:r>
              <a:rPr lang="es-ES" sz="2100" dirty="0"/>
              <a:t>","my_</a:t>
            </a:r>
            <a:r>
              <a:rPr lang="es-ES" sz="2100" dirty="0" err="1"/>
              <a:t>password</a:t>
            </a:r>
            <a:r>
              <a:rPr lang="es-ES" sz="2100" dirty="0"/>
              <a:t>","</a:t>
            </a:r>
            <a:r>
              <a:rPr lang="es-ES" sz="2100" dirty="0" err="1"/>
              <a:t>my_db</a:t>
            </a:r>
            <a:r>
              <a:rPr lang="es-ES" sz="2100" dirty="0"/>
              <a:t>");</a:t>
            </a:r>
            <a:br>
              <a:rPr lang="es-ES" sz="2100" dirty="0"/>
            </a:br>
            <a:br>
              <a:rPr lang="es-ES" sz="2100" dirty="0"/>
            </a:br>
            <a:r>
              <a:rPr lang="es-ES" sz="2100" dirty="0"/>
              <a:t>// </a:t>
            </a:r>
            <a:r>
              <a:rPr lang="es-ES" sz="2100" dirty="0" err="1"/>
              <a:t>Check</a:t>
            </a:r>
            <a:r>
              <a:rPr lang="es-ES" sz="2100" dirty="0"/>
              <a:t> </a:t>
            </a:r>
            <a:r>
              <a:rPr lang="es-ES" sz="2100" dirty="0" err="1"/>
              <a:t>connection</a:t>
            </a:r>
            <a:br>
              <a:rPr lang="es-ES" sz="2100" dirty="0"/>
            </a:br>
            <a:r>
              <a:rPr lang="es-ES" sz="2100" dirty="0" err="1"/>
              <a:t>if</a:t>
            </a:r>
            <a:r>
              <a:rPr lang="es-ES" sz="2100" dirty="0"/>
              <a:t> (</a:t>
            </a:r>
            <a:r>
              <a:rPr lang="es-ES" sz="2100" dirty="0" err="1"/>
              <a:t>mysqli_connect_errno</a:t>
            </a:r>
            <a:r>
              <a:rPr lang="es-ES" sz="2100" dirty="0"/>
              <a:t>()) {</a:t>
            </a:r>
            <a:br>
              <a:rPr lang="es-ES" sz="2100" dirty="0"/>
            </a:br>
            <a:r>
              <a:rPr lang="es-ES" sz="2100" dirty="0"/>
              <a:t>  echo "</a:t>
            </a:r>
            <a:r>
              <a:rPr lang="es-ES" sz="2100" dirty="0" err="1"/>
              <a:t>Failed</a:t>
            </a:r>
            <a:r>
              <a:rPr lang="es-ES" sz="2100" dirty="0"/>
              <a:t> </a:t>
            </a:r>
            <a:r>
              <a:rPr lang="es-ES" sz="2100" dirty="0" err="1"/>
              <a:t>to</a:t>
            </a:r>
            <a:r>
              <a:rPr lang="es-ES" sz="2100" dirty="0"/>
              <a:t> </a:t>
            </a:r>
            <a:r>
              <a:rPr lang="es-ES" sz="2100" dirty="0" err="1"/>
              <a:t>connect</a:t>
            </a:r>
            <a:r>
              <a:rPr lang="es-ES" sz="2100" dirty="0"/>
              <a:t> </a:t>
            </a:r>
            <a:r>
              <a:rPr lang="es-ES" sz="2100" dirty="0" err="1"/>
              <a:t>to</a:t>
            </a:r>
            <a:r>
              <a:rPr lang="es-ES" sz="2100" dirty="0"/>
              <a:t> MySQL: " . </a:t>
            </a:r>
            <a:r>
              <a:rPr lang="es-ES" sz="2100" dirty="0" err="1"/>
              <a:t>mysqli_connect_error</a:t>
            </a:r>
            <a:r>
              <a:rPr lang="es-ES" sz="2100" dirty="0"/>
              <a:t>();</a:t>
            </a:r>
            <a:br>
              <a:rPr lang="es-ES" sz="2100" dirty="0"/>
            </a:br>
            <a:r>
              <a:rPr lang="es-ES" sz="2100" dirty="0"/>
              <a:t>  </a:t>
            </a:r>
            <a:r>
              <a:rPr lang="es-ES" sz="2100" dirty="0" err="1"/>
              <a:t>exit</a:t>
            </a:r>
            <a:r>
              <a:rPr lang="es-ES" sz="2100" dirty="0"/>
              <a:t>();</a:t>
            </a:r>
            <a:br>
              <a:rPr lang="es-ES" sz="2100" dirty="0"/>
            </a:br>
            <a:r>
              <a:rPr lang="es-ES" sz="2100" dirty="0"/>
              <a:t>}</a:t>
            </a:r>
            <a:br>
              <a:rPr lang="es-ES" sz="2100" dirty="0"/>
            </a:br>
            <a:r>
              <a:rPr lang="es-ES" sz="2100" dirty="0"/>
              <a:t>?&gt;</a:t>
            </a:r>
            <a:endParaRPr sz="2100" dirty="0"/>
          </a:p>
        </p:txBody>
      </p:sp>
    </p:spTree>
    <p:extLst>
      <p:ext uri="{BB962C8B-B14F-4D97-AF65-F5344CB8AC3E}">
        <p14:creationId xmlns:p14="http://schemas.microsoft.com/office/powerpoint/2010/main" val="75928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499382" y="12445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 algn="ctr"/>
            <a:r>
              <a:rPr lang="en-US" b="1" dirty="0" err="1"/>
              <a:t>Licencia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370115" y="1541274"/>
            <a:ext cx="8145234" cy="30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272653" algn="ctr">
              <a:lnSpc>
                <a:spcPct val="90000"/>
              </a:lnSpc>
              <a:buClr>
                <a:schemeClr val="accent1"/>
              </a:buClr>
              <a:buSzPts val="2400"/>
            </a:pP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Toda la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documentación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asignatura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queda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recogida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bajo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licencia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Creative Commons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" indent="-1903"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 descr="Licencia Creative Comm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0927" y="2398382"/>
            <a:ext cx="2083610" cy="7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/>
          <p:nvPr/>
        </p:nvSpPr>
        <p:spPr>
          <a:xfrm>
            <a:off x="2508212" y="3162748"/>
            <a:ext cx="4135490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800"/>
            </a:pP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https://creativecommons.org/licenses/by-nc-nd/4.0/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604094" y="3585394"/>
            <a:ext cx="8145233" cy="10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just">
              <a:buSzPts val="1200"/>
            </a:pP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incumplimiento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infracción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Commons,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cualquier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habrá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recurrir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los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tribunales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trate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infracción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Commons),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podrá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demandar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infracción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propiedad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intelectual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incumplimiento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contractual (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vínculo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entre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licenciatario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derecho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moral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integridad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recogido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legislación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española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queda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protegido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aunque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aparezca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Commons.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sustituyen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los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derechos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ley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confiere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podría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demandar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con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cualquier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Commons,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hubiera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mutilado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causando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perjuicio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reputación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intereses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descontado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cuándo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habido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mutilación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cuándo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mutilación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perjudica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reputación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los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intereses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quedaría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manos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Juez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Tribunal.</a:t>
            </a:r>
            <a:endParaRPr sz="9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5" name="Google Shape;353;p56">
            <a:extLst>
              <a:ext uri="{FF2B5EF4-FFF2-40B4-BE49-F238E27FC236}">
                <a16:creationId xmlns:a16="http://schemas.microsoft.com/office/drawing/2014/main" id="{496694A9-D041-4E2D-B0A7-C27677C9A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7624" y="51470"/>
            <a:ext cx="6172200" cy="54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3200"/>
            </a:pPr>
            <a:r>
              <a:rPr lang="es-ES" sz="2400"/>
              <a:t>PHP mysqli fetch_all() Function</a:t>
            </a:r>
            <a:endParaRPr sz="2400"/>
          </a:p>
        </p:txBody>
      </p:sp>
      <p:sp>
        <p:nvSpPr>
          <p:cNvPr id="7" name="Google Shape;354;p56">
            <a:extLst>
              <a:ext uri="{FF2B5EF4-FFF2-40B4-BE49-F238E27FC236}">
                <a16:creationId xmlns:a16="http://schemas.microsoft.com/office/drawing/2014/main" id="{AB096443-D51E-4ED7-A0F4-6171CA1147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1521" y="649152"/>
            <a:ext cx="8136904" cy="2055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None/>
            </a:pPr>
            <a:r>
              <a:rPr lang="es-ES" dirty="0"/>
              <a:t>Definición:</a:t>
            </a:r>
            <a:endParaRPr dirty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r>
              <a:rPr lang="es-ES" dirty="0"/>
              <a:t>recupera todas las filas de resultados y devuelve el conjunto de resultados como una matriz asociativa, una matriz numérica o ambas.</a:t>
            </a:r>
            <a:endParaRPr dirty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r>
              <a:rPr lang="es-ES" dirty="0"/>
              <a:t>Sintaxis:</a:t>
            </a:r>
            <a:endParaRPr dirty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endParaRPr dirty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r>
              <a:rPr lang="es-ES" dirty="0"/>
              <a:t>	</a:t>
            </a:r>
            <a:r>
              <a:rPr lang="es-ES" dirty="0" err="1"/>
              <a:t>mysqli_fetch_all</a:t>
            </a:r>
            <a:r>
              <a:rPr lang="es-ES" dirty="0"/>
              <a:t>(</a:t>
            </a:r>
            <a:r>
              <a:rPr lang="es-ES" i="1" dirty="0" err="1"/>
              <a:t>result</a:t>
            </a:r>
            <a:r>
              <a:rPr lang="es-ES" i="1" dirty="0"/>
              <a:t>, </a:t>
            </a:r>
            <a:r>
              <a:rPr lang="es-ES" i="1" dirty="0" err="1"/>
              <a:t>resulttype</a:t>
            </a:r>
            <a:r>
              <a:rPr lang="es-ES" dirty="0"/>
              <a:t>)</a:t>
            </a:r>
            <a:endParaRPr dirty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r>
              <a:rPr lang="es-ES" dirty="0"/>
              <a:t>	$</a:t>
            </a:r>
            <a:r>
              <a:rPr lang="es-ES" dirty="0" err="1"/>
              <a:t>mysqli_result</a:t>
            </a:r>
            <a:r>
              <a:rPr lang="es-ES" dirty="0"/>
              <a:t> -&gt; </a:t>
            </a:r>
            <a:r>
              <a:rPr lang="es-ES" dirty="0" err="1"/>
              <a:t>fetch_all</a:t>
            </a:r>
            <a:r>
              <a:rPr lang="es-ES" dirty="0"/>
              <a:t>(</a:t>
            </a:r>
            <a:r>
              <a:rPr lang="es-ES" i="1" dirty="0" err="1"/>
              <a:t>resulttype</a:t>
            </a:r>
            <a:r>
              <a:rPr lang="es-ES" dirty="0"/>
              <a:t>)</a:t>
            </a:r>
            <a:endParaRPr dirty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endParaRPr dirty="0"/>
          </a:p>
        </p:txBody>
      </p:sp>
      <p:graphicFrame>
        <p:nvGraphicFramePr>
          <p:cNvPr id="8" name="Google Shape;355;p56">
            <a:extLst>
              <a:ext uri="{FF2B5EF4-FFF2-40B4-BE49-F238E27FC236}">
                <a16:creationId xmlns:a16="http://schemas.microsoft.com/office/drawing/2014/main" id="{81101A88-B356-4C41-8AC8-523D99FFA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144255"/>
              </p:ext>
            </p:extLst>
          </p:nvPr>
        </p:nvGraphicFramePr>
        <p:xfrm>
          <a:off x="1455516" y="2738713"/>
          <a:ext cx="6000788" cy="16230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78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2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Parameter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Description</a:t>
                      </a:r>
                      <a:endParaRPr sz="12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i="1"/>
                        <a:t>result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Required. Specifies a result set identifier returned by mysqli_query(), mysqli_store_result() or mysqli_use_result()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i="1" dirty="0" err="1"/>
                        <a:t>resulttype</a:t>
                      </a:r>
                      <a:endParaRPr sz="1200" dirty="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 err="1"/>
                        <a:t>Optional</a:t>
                      </a:r>
                      <a:r>
                        <a:rPr lang="es-ES" sz="1200" dirty="0"/>
                        <a:t>. </a:t>
                      </a:r>
                      <a:r>
                        <a:rPr lang="es-ES" sz="1200" dirty="0" err="1"/>
                        <a:t>Specifies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what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type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of</a:t>
                      </a:r>
                      <a:r>
                        <a:rPr lang="es-ES" sz="1200" dirty="0"/>
                        <a:t> array </a:t>
                      </a:r>
                      <a:r>
                        <a:rPr lang="es-ES" sz="1200" dirty="0" err="1"/>
                        <a:t>that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should</a:t>
                      </a:r>
                      <a:r>
                        <a:rPr lang="es-ES" sz="1200" dirty="0"/>
                        <a:t> be </a:t>
                      </a:r>
                      <a:r>
                        <a:rPr lang="es-ES" sz="1200" dirty="0" err="1"/>
                        <a:t>produced</a:t>
                      </a:r>
                      <a:r>
                        <a:rPr lang="es-ES" sz="1200" dirty="0"/>
                        <a:t>. Can be </a:t>
                      </a:r>
                      <a:r>
                        <a:rPr lang="es-ES" sz="1200" dirty="0" err="1"/>
                        <a:t>one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of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following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values:MYSQLI_ASSOC</a:t>
                      </a:r>
                      <a:endParaRPr sz="12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/>
                        <a:t>MYSQLI_NUM (</a:t>
                      </a:r>
                      <a:r>
                        <a:rPr lang="es-ES" sz="1200" dirty="0" err="1"/>
                        <a:t>this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is</a:t>
                      </a:r>
                      <a:r>
                        <a:rPr lang="es-ES" sz="1200" dirty="0"/>
                        <a:t> default)</a:t>
                      </a:r>
                      <a:endParaRPr sz="11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/>
                        <a:t>MYSQLI_BOTH</a:t>
                      </a:r>
                      <a:endParaRPr sz="1100" dirty="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oogle Shape;356;p56">
            <a:extLst>
              <a:ext uri="{FF2B5EF4-FFF2-40B4-BE49-F238E27FC236}">
                <a16:creationId xmlns:a16="http://schemas.microsoft.com/office/drawing/2014/main" id="{33CCBCD5-6BD6-44AF-9CF9-06432BA90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9393167"/>
              </p:ext>
            </p:extLst>
          </p:nvPr>
        </p:nvGraphicFramePr>
        <p:xfrm>
          <a:off x="1401938" y="4371950"/>
          <a:ext cx="4572001" cy="3198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Valor de Retorno:</a:t>
                      </a:r>
                      <a:endParaRPr sz="800"/>
                    </a:p>
                  </a:txBody>
                  <a:tcPr marL="68363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Devuelve una asociación de array </a:t>
                      </a:r>
                      <a:r>
                        <a:rPr lang="es-ES" sz="800" dirty="0" err="1"/>
                        <a:t>co</a:t>
                      </a:r>
                      <a:r>
                        <a:rPr lang="es-ES" sz="800" dirty="0"/>
                        <a:t> el resultado de las filas</a:t>
                      </a:r>
                      <a:endParaRPr sz="800" dirty="0"/>
                    </a:p>
                  </a:txBody>
                  <a:tcPr marL="34181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978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5" name="Google Shape;362;p57">
            <a:extLst>
              <a:ext uri="{FF2B5EF4-FFF2-40B4-BE49-F238E27FC236}">
                <a16:creationId xmlns:a16="http://schemas.microsoft.com/office/drawing/2014/main" id="{73DAD41E-6E23-497C-A492-0A4026F4ED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85900" y="1200151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760"/>
              <a:buNone/>
            </a:pPr>
            <a:r>
              <a:rPr lang="es-ES" sz="1320" dirty="0"/>
              <a:t>&lt;?</a:t>
            </a:r>
            <a:r>
              <a:rPr lang="es-ES" sz="1320" dirty="0" err="1"/>
              <a:t>php</a:t>
            </a:r>
            <a:br>
              <a:rPr lang="es-ES" sz="1320" dirty="0"/>
            </a:br>
            <a:r>
              <a:rPr lang="es-ES" sz="1320" dirty="0"/>
              <a:t>$con = </a:t>
            </a:r>
            <a:r>
              <a:rPr lang="es-ES" sz="1320" dirty="0" err="1"/>
              <a:t>mysqli_connect</a:t>
            </a:r>
            <a:r>
              <a:rPr lang="es-ES" sz="1320" dirty="0"/>
              <a:t>("localhost","my_</a:t>
            </a:r>
            <a:r>
              <a:rPr lang="es-ES" sz="1320" dirty="0" err="1"/>
              <a:t>user</a:t>
            </a:r>
            <a:r>
              <a:rPr lang="es-ES" sz="1320" dirty="0"/>
              <a:t>","my_</a:t>
            </a:r>
            <a:r>
              <a:rPr lang="es-ES" sz="1320" dirty="0" err="1"/>
              <a:t>password</a:t>
            </a:r>
            <a:r>
              <a:rPr lang="es-ES" sz="1320" dirty="0"/>
              <a:t>","</a:t>
            </a:r>
            <a:r>
              <a:rPr lang="es-ES" sz="1320" dirty="0" err="1"/>
              <a:t>my_db</a:t>
            </a:r>
            <a:r>
              <a:rPr lang="es-ES" sz="1320" dirty="0"/>
              <a:t>");</a:t>
            </a:r>
            <a:br>
              <a:rPr lang="es-ES" sz="1320" dirty="0"/>
            </a:br>
            <a:br>
              <a:rPr lang="es-ES" sz="1320" dirty="0"/>
            </a:br>
            <a:r>
              <a:rPr lang="es-ES" sz="1320" dirty="0" err="1"/>
              <a:t>if</a:t>
            </a:r>
            <a:r>
              <a:rPr lang="es-ES" sz="1320" dirty="0"/>
              <a:t> (</a:t>
            </a:r>
            <a:r>
              <a:rPr lang="es-ES" sz="1320" dirty="0" err="1"/>
              <a:t>mysqli_connect_errno</a:t>
            </a:r>
            <a:r>
              <a:rPr lang="es-ES" sz="1320" dirty="0"/>
              <a:t>()) {</a:t>
            </a:r>
            <a:br>
              <a:rPr lang="es-ES" sz="1320" dirty="0"/>
            </a:br>
            <a:r>
              <a:rPr lang="es-ES" sz="1320" dirty="0"/>
              <a:t>  echo "</a:t>
            </a:r>
            <a:r>
              <a:rPr lang="es-ES" sz="1320" dirty="0" err="1"/>
              <a:t>Failed</a:t>
            </a:r>
            <a:r>
              <a:rPr lang="es-ES" sz="1320" dirty="0"/>
              <a:t> </a:t>
            </a:r>
            <a:r>
              <a:rPr lang="es-ES" sz="1320" dirty="0" err="1"/>
              <a:t>to</a:t>
            </a:r>
            <a:r>
              <a:rPr lang="es-ES" sz="1320" dirty="0"/>
              <a:t> </a:t>
            </a:r>
            <a:r>
              <a:rPr lang="es-ES" sz="1320" dirty="0" err="1"/>
              <a:t>connect</a:t>
            </a:r>
            <a:r>
              <a:rPr lang="es-ES" sz="1320" dirty="0"/>
              <a:t> </a:t>
            </a:r>
            <a:r>
              <a:rPr lang="es-ES" sz="1320" dirty="0" err="1"/>
              <a:t>to</a:t>
            </a:r>
            <a:r>
              <a:rPr lang="es-ES" sz="1320" dirty="0"/>
              <a:t> MySQL: " . </a:t>
            </a:r>
            <a:r>
              <a:rPr lang="es-ES" sz="1320" dirty="0" err="1"/>
              <a:t>mysqli_connect_error</a:t>
            </a:r>
            <a:r>
              <a:rPr lang="es-ES" sz="1320" dirty="0"/>
              <a:t>();</a:t>
            </a:r>
            <a:br>
              <a:rPr lang="es-ES" sz="1320" dirty="0"/>
            </a:br>
            <a:r>
              <a:rPr lang="es-ES" sz="1320" dirty="0"/>
              <a:t>  </a:t>
            </a:r>
            <a:r>
              <a:rPr lang="es-ES" sz="1320" dirty="0" err="1"/>
              <a:t>exit</a:t>
            </a:r>
            <a:r>
              <a:rPr lang="es-ES" sz="1320" dirty="0"/>
              <a:t>();</a:t>
            </a:r>
            <a:br>
              <a:rPr lang="es-ES" sz="1320" dirty="0"/>
            </a:br>
            <a:r>
              <a:rPr lang="es-ES" sz="1320" dirty="0"/>
              <a:t>} </a:t>
            </a:r>
            <a:br>
              <a:rPr lang="es-ES" sz="1320" dirty="0"/>
            </a:br>
            <a:br>
              <a:rPr lang="es-ES" sz="1320" dirty="0"/>
            </a:br>
            <a:r>
              <a:rPr lang="es-ES" sz="1320" dirty="0"/>
              <a:t>$</a:t>
            </a:r>
            <a:r>
              <a:rPr lang="es-ES" sz="1320" dirty="0" err="1"/>
              <a:t>sql</a:t>
            </a:r>
            <a:r>
              <a:rPr lang="es-ES" sz="1320" dirty="0"/>
              <a:t> = "SELECT </a:t>
            </a:r>
            <a:r>
              <a:rPr lang="es-ES" sz="1320" dirty="0" err="1"/>
              <a:t>Lastname</a:t>
            </a:r>
            <a:r>
              <a:rPr lang="es-ES" sz="1320" dirty="0"/>
              <a:t>, Age FROM </a:t>
            </a:r>
            <a:r>
              <a:rPr lang="es-ES" sz="1320" dirty="0" err="1"/>
              <a:t>Persons</a:t>
            </a:r>
            <a:r>
              <a:rPr lang="es-ES" sz="1320" dirty="0"/>
              <a:t> ORDER BY </a:t>
            </a:r>
            <a:r>
              <a:rPr lang="es-ES" sz="1320" dirty="0" err="1"/>
              <a:t>Lastname</a:t>
            </a:r>
            <a:r>
              <a:rPr lang="es-ES" sz="1320" dirty="0"/>
              <a:t>";</a:t>
            </a:r>
            <a:br>
              <a:rPr lang="es-ES" sz="1320" dirty="0"/>
            </a:br>
            <a:r>
              <a:rPr lang="es-ES" sz="1320" dirty="0"/>
              <a:t>$</a:t>
            </a:r>
            <a:r>
              <a:rPr lang="es-ES" sz="1320" dirty="0" err="1"/>
              <a:t>result</a:t>
            </a:r>
            <a:r>
              <a:rPr lang="es-ES" sz="1320" dirty="0"/>
              <a:t> = </a:t>
            </a:r>
            <a:r>
              <a:rPr lang="es-ES" sz="1320" dirty="0" err="1"/>
              <a:t>mysqli_query</a:t>
            </a:r>
            <a:r>
              <a:rPr lang="es-ES" sz="1320" dirty="0"/>
              <a:t>($con, $</a:t>
            </a:r>
            <a:r>
              <a:rPr lang="es-ES" sz="1320" dirty="0" err="1"/>
              <a:t>sql</a:t>
            </a:r>
            <a:r>
              <a:rPr lang="es-ES" sz="1320" dirty="0"/>
              <a:t>);</a:t>
            </a:r>
            <a:br>
              <a:rPr lang="es-ES" sz="1320" dirty="0"/>
            </a:br>
            <a:br>
              <a:rPr lang="es-ES" sz="1320" dirty="0"/>
            </a:br>
            <a:r>
              <a:rPr lang="es-ES" sz="1320" dirty="0"/>
              <a:t>// </a:t>
            </a:r>
            <a:r>
              <a:rPr lang="es-ES" sz="1320" dirty="0" err="1"/>
              <a:t>Fetch</a:t>
            </a:r>
            <a:r>
              <a:rPr lang="es-ES" sz="1320" dirty="0"/>
              <a:t> </a:t>
            </a:r>
            <a:r>
              <a:rPr lang="es-ES" sz="1320" dirty="0" err="1"/>
              <a:t>all</a:t>
            </a:r>
            <a:br>
              <a:rPr lang="es-ES" sz="1320" dirty="0"/>
            </a:br>
            <a:r>
              <a:rPr lang="es-ES" sz="1320" dirty="0" err="1"/>
              <a:t>mysqli_fetch_all</a:t>
            </a:r>
            <a:r>
              <a:rPr lang="es-ES" sz="1320" dirty="0"/>
              <a:t>($</a:t>
            </a:r>
            <a:r>
              <a:rPr lang="es-ES" sz="1320" dirty="0" err="1"/>
              <a:t>result</a:t>
            </a:r>
            <a:r>
              <a:rPr lang="es-ES" sz="1320" dirty="0"/>
              <a:t>, MYSQLI_ASSOC);</a:t>
            </a:r>
            <a:br>
              <a:rPr lang="es-ES" sz="1320" dirty="0"/>
            </a:br>
            <a:br>
              <a:rPr lang="es-ES" sz="1320" dirty="0"/>
            </a:br>
            <a:r>
              <a:rPr lang="es-ES" sz="1320" dirty="0"/>
              <a:t>// Free </a:t>
            </a:r>
            <a:r>
              <a:rPr lang="es-ES" sz="1320" dirty="0" err="1"/>
              <a:t>result</a:t>
            </a:r>
            <a:r>
              <a:rPr lang="es-ES" sz="1320" dirty="0"/>
              <a:t> set</a:t>
            </a:r>
            <a:br>
              <a:rPr lang="es-ES" sz="1320" dirty="0"/>
            </a:br>
            <a:r>
              <a:rPr lang="es-ES" sz="1320" dirty="0" err="1"/>
              <a:t>mysqli_free_result</a:t>
            </a:r>
            <a:r>
              <a:rPr lang="es-ES" sz="1320" dirty="0"/>
              <a:t>($</a:t>
            </a:r>
            <a:r>
              <a:rPr lang="es-ES" sz="1320" dirty="0" err="1"/>
              <a:t>result</a:t>
            </a:r>
            <a:r>
              <a:rPr lang="es-ES" sz="1320" dirty="0"/>
              <a:t>);</a:t>
            </a:r>
            <a:br>
              <a:rPr lang="es-ES" sz="1320" dirty="0"/>
            </a:br>
            <a:br>
              <a:rPr lang="es-ES" sz="1320" dirty="0"/>
            </a:br>
            <a:r>
              <a:rPr lang="es-ES" sz="1320" dirty="0" err="1"/>
              <a:t>mysqli_close</a:t>
            </a:r>
            <a:r>
              <a:rPr lang="es-ES" sz="1320" dirty="0"/>
              <a:t>($con);</a:t>
            </a:r>
            <a:br>
              <a:rPr lang="es-ES" sz="1320" dirty="0"/>
            </a:br>
            <a:r>
              <a:rPr lang="es-ES" sz="1320" dirty="0"/>
              <a:t>?&gt;</a:t>
            </a:r>
            <a:endParaRPr sz="1320" dirty="0"/>
          </a:p>
        </p:txBody>
      </p:sp>
    </p:spTree>
    <p:extLst>
      <p:ext uri="{BB962C8B-B14F-4D97-AF65-F5344CB8AC3E}">
        <p14:creationId xmlns:p14="http://schemas.microsoft.com/office/powerpoint/2010/main" val="1899037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5" name="Google Shape;367;p58">
            <a:extLst>
              <a:ext uri="{FF2B5EF4-FFF2-40B4-BE49-F238E27FC236}">
                <a16:creationId xmlns:a16="http://schemas.microsoft.com/office/drawing/2014/main" id="{AB0BF8C6-ADF6-4695-BF97-9C6EB112DB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616" y="51470"/>
            <a:ext cx="6172200" cy="49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3200"/>
            </a:pPr>
            <a:r>
              <a:rPr lang="es-ES" sz="2400" dirty="0"/>
              <a:t>PHP </a:t>
            </a:r>
            <a:r>
              <a:rPr lang="es-ES" sz="2400" dirty="0" err="1"/>
              <a:t>mysqli</a:t>
            </a:r>
            <a:r>
              <a:rPr lang="es-ES" sz="2400" dirty="0"/>
              <a:t> </a:t>
            </a:r>
            <a:r>
              <a:rPr lang="es-ES" sz="2400" dirty="0" err="1"/>
              <a:t>fetch_array</a:t>
            </a:r>
            <a:r>
              <a:rPr lang="es-ES" sz="2400" dirty="0"/>
              <a:t>() </a:t>
            </a:r>
            <a:r>
              <a:rPr lang="es-ES" sz="2400" dirty="0" err="1"/>
              <a:t>Function</a:t>
            </a:r>
            <a:endParaRPr sz="2400" dirty="0"/>
          </a:p>
        </p:txBody>
      </p:sp>
      <p:sp>
        <p:nvSpPr>
          <p:cNvPr id="7" name="Google Shape;368;p58">
            <a:extLst>
              <a:ext uri="{FF2B5EF4-FFF2-40B4-BE49-F238E27FC236}">
                <a16:creationId xmlns:a16="http://schemas.microsoft.com/office/drawing/2014/main" id="{A238C62C-F383-4834-B673-D999CC793A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29930" y="488415"/>
            <a:ext cx="6172200" cy="2571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s-ES" sz="1350"/>
              <a:t>Definición:</a:t>
            </a:r>
            <a:endParaRPr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es-ES" sz="1350"/>
              <a:t>La función obtiene una fila de resultados como una matriz asociativa, una matriz numérica o ambas.</a:t>
            </a:r>
            <a:endParaRPr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sz="1350"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es-ES" sz="1350"/>
              <a:t>Sintaxis</a:t>
            </a:r>
            <a:endParaRPr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sz="1350"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es-ES" sz="1350"/>
              <a:t>	mysqli_fetch_array(</a:t>
            </a:r>
            <a:r>
              <a:rPr lang="es-ES" sz="1350" i="1"/>
              <a:t>result,resulttype</a:t>
            </a:r>
            <a:r>
              <a:rPr lang="es-ES" sz="1350"/>
              <a:t>)</a:t>
            </a:r>
            <a:endParaRPr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es-ES" sz="1350"/>
              <a:t>$mysqli_result -&gt; fetch_array(</a:t>
            </a:r>
            <a:r>
              <a:rPr lang="es-ES" sz="1350" i="1"/>
              <a:t>resulttype</a:t>
            </a:r>
            <a:r>
              <a:rPr lang="es-ES" sz="1350"/>
              <a:t>)</a:t>
            </a:r>
            <a:endParaRPr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sz="1350"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es-ES" sz="1350"/>
              <a:t>Parámetros:</a:t>
            </a:r>
            <a:endParaRPr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sz="1350"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sz="1350"/>
          </a:p>
        </p:txBody>
      </p:sp>
      <p:graphicFrame>
        <p:nvGraphicFramePr>
          <p:cNvPr id="8" name="Google Shape;369;p58">
            <a:extLst>
              <a:ext uri="{FF2B5EF4-FFF2-40B4-BE49-F238E27FC236}">
                <a16:creationId xmlns:a16="http://schemas.microsoft.com/office/drawing/2014/main" id="{3A4FA82F-9DB5-48F9-83C8-49F8682BBF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688837"/>
              </p:ext>
            </p:extLst>
          </p:nvPr>
        </p:nvGraphicFramePr>
        <p:xfrm>
          <a:off x="1276351" y="2937321"/>
          <a:ext cx="6483001" cy="16230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1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Parameter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Description</a:t>
                      </a:r>
                      <a:endParaRPr sz="12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i="1"/>
                        <a:t>result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Required. Specifies a result set identifier returned by mysqli_query(), mysqli_store_result() or mysqli_use_result()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i="1"/>
                        <a:t>resulttype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/>
                        <a:t>Optional. Specifies what type of array that should be produced. Can be one of the following values:MYSQLI_ASSOC</a:t>
                      </a:r>
                      <a:endParaRPr sz="120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/>
                        <a:t>MYSQLI_NUM</a:t>
                      </a:r>
                      <a:endParaRPr sz="110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/>
                        <a:t>MYSQLI_BOTH (this is default)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oogle Shape;370;p58">
            <a:extLst>
              <a:ext uri="{FF2B5EF4-FFF2-40B4-BE49-F238E27FC236}">
                <a16:creationId xmlns:a16="http://schemas.microsoft.com/office/drawing/2014/main" id="{0A1E592B-BCD5-4C09-87C3-83A6D003DA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8951390"/>
              </p:ext>
            </p:extLst>
          </p:nvPr>
        </p:nvGraphicFramePr>
        <p:xfrm>
          <a:off x="1276351" y="4560381"/>
          <a:ext cx="6375844" cy="31449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6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9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Return Value:</a:t>
                      </a:r>
                      <a:endParaRPr sz="1100"/>
                    </a:p>
                  </a:txBody>
                  <a:tcPr marL="68363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Returns an array of strings that corresponds to the fetched row. NULL if there are no more rows in result-set</a:t>
                      </a:r>
                      <a:endParaRPr sz="1100"/>
                    </a:p>
                  </a:txBody>
                  <a:tcPr marL="34181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176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23</a:t>
            </a:fld>
            <a:endParaRPr lang="es-ES" dirty="0"/>
          </a:p>
        </p:txBody>
      </p:sp>
      <p:sp>
        <p:nvSpPr>
          <p:cNvPr id="5" name="Google Shape;376;p59">
            <a:extLst>
              <a:ext uri="{FF2B5EF4-FFF2-40B4-BE49-F238E27FC236}">
                <a16:creationId xmlns:a16="http://schemas.microsoft.com/office/drawing/2014/main" id="{52FC5476-C4D7-4943-84F3-4BA30504D9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85900" y="771550"/>
            <a:ext cx="6172200" cy="378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520"/>
              <a:buNone/>
            </a:pPr>
            <a:r>
              <a:rPr lang="es-ES" sz="1140" dirty="0"/>
              <a:t>&lt;?</a:t>
            </a:r>
            <a:r>
              <a:rPr lang="es-ES" sz="1140" dirty="0" err="1"/>
              <a:t>php</a:t>
            </a:r>
            <a:br>
              <a:rPr lang="es-ES" sz="1140" dirty="0"/>
            </a:br>
            <a:r>
              <a:rPr lang="es-ES" sz="1140" dirty="0"/>
              <a:t>$con=</a:t>
            </a:r>
            <a:r>
              <a:rPr lang="es-ES" sz="1140" dirty="0" err="1"/>
              <a:t>mysqli_connect</a:t>
            </a:r>
            <a:r>
              <a:rPr lang="es-ES" sz="1140" dirty="0"/>
              <a:t>("localhost","my_</a:t>
            </a:r>
            <a:r>
              <a:rPr lang="es-ES" sz="1140" dirty="0" err="1"/>
              <a:t>user</a:t>
            </a:r>
            <a:r>
              <a:rPr lang="es-ES" sz="1140" dirty="0"/>
              <a:t>","my_</a:t>
            </a:r>
            <a:r>
              <a:rPr lang="es-ES" sz="1140" dirty="0" err="1"/>
              <a:t>password</a:t>
            </a:r>
            <a:r>
              <a:rPr lang="es-ES" sz="1140" dirty="0"/>
              <a:t>","</a:t>
            </a:r>
            <a:r>
              <a:rPr lang="es-ES" sz="1140" dirty="0" err="1"/>
              <a:t>my_db</a:t>
            </a:r>
            <a:r>
              <a:rPr lang="es-ES" sz="1140" dirty="0"/>
              <a:t>");</a:t>
            </a:r>
            <a:br>
              <a:rPr lang="es-ES" sz="1140" dirty="0"/>
            </a:br>
            <a:br>
              <a:rPr lang="es-ES" sz="1140" dirty="0"/>
            </a:br>
            <a:r>
              <a:rPr lang="es-ES" sz="1140" dirty="0" err="1"/>
              <a:t>if</a:t>
            </a:r>
            <a:r>
              <a:rPr lang="es-ES" sz="1140" dirty="0"/>
              <a:t> (</a:t>
            </a:r>
            <a:r>
              <a:rPr lang="es-ES" sz="1140" dirty="0" err="1"/>
              <a:t>mysqli_connect_errno</a:t>
            </a:r>
            <a:r>
              <a:rPr lang="es-ES" sz="1140" dirty="0"/>
              <a:t>()) {</a:t>
            </a:r>
            <a:br>
              <a:rPr lang="es-ES" sz="1140" dirty="0"/>
            </a:br>
            <a:r>
              <a:rPr lang="es-ES" sz="1140" dirty="0"/>
              <a:t>  echo "</a:t>
            </a:r>
            <a:r>
              <a:rPr lang="es-ES" sz="1140" dirty="0" err="1"/>
              <a:t>Failed</a:t>
            </a:r>
            <a:r>
              <a:rPr lang="es-ES" sz="1140" dirty="0"/>
              <a:t> </a:t>
            </a:r>
            <a:r>
              <a:rPr lang="es-ES" sz="1140" dirty="0" err="1"/>
              <a:t>to</a:t>
            </a:r>
            <a:r>
              <a:rPr lang="es-ES" sz="1140" dirty="0"/>
              <a:t> </a:t>
            </a:r>
            <a:r>
              <a:rPr lang="es-ES" sz="1140" dirty="0" err="1"/>
              <a:t>connect</a:t>
            </a:r>
            <a:r>
              <a:rPr lang="es-ES" sz="1140" dirty="0"/>
              <a:t> </a:t>
            </a:r>
            <a:r>
              <a:rPr lang="es-ES" sz="1140" dirty="0" err="1"/>
              <a:t>to</a:t>
            </a:r>
            <a:r>
              <a:rPr lang="es-ES" sz="1140" dirty="0"/>
              <a:t> MySQL: " . </a:t>
            </a:r>
            <a:r>
              <a:rPr lang="es-ES" sz="1140" dirty="0" err="1"/>
              <a:t>mysqli_connect_error</a:t>
            </a:r>
            <a:r>
              <a:rPr lang="es-ES" sz="1140" dirty="0"/>
              <a:t>();</a:t>
            </a:r>
            <a:br>
              <a:rPr lang="es-ES" sz="1140" dirty="0"/>
            </a:br>
            <a:r>
              <a:rPr lang="es-ES" sz="1140" dirty="0"/>
              <a:t>  </a:t>
            </a:r>
            <a:r>
              <a:rPr lang="es-ES" sz="1140" dirty="0" err="1"/>
              <a:t>exit</a:t>
            </a:r>
            <a:r>
              <a:rPr lang="es-ES" sz="1140" dirty="0"/>
              <a:t>();</a:t>
            </a:r>
            <a:br>
              <a:rPr lang="es-ES" sz="1140" dirty="0"/>
            </a:br>
            <a:r>
              <a:rPr lang="es-ES" sz="1140" dirty="0"/>
              <a:t>}</a:t>
            </a:r>
            <a:br>
              <a:rPr lang="es-ES" sz="1140" dirty="0"/>
            </a:br>
            <a:br>
              <a:rPr lang="es-ES" sz="1140" dirty="0"/>
            </a:br>
            <a:r>
              <a:rPr lang="es-ES" sz="1140" dirty="0"/>
              <a:t>$</a:t>
            </a:r>
            <a:r>
              <a:rPr lang="es-ES" sz="1140" dirty="0" err="1"/>
              <a:t>sql</a:t>
            </a:r>
            <a:r>
              <a:rPr lang="es-ES" sz="1140" dirty="0"/>
              <a:t> = "SELECT </a:t>
            </a:r>
            <a:r>
              <a:rPr lang="es-ES" sz="1140" dirty="0" err="1"/>
              <a:t>Lastname</a:t>
            </a:r>
            <a:r>
              <a:rPr lang="es-ES" sz="1140" dirty="0"/>
              <a:t>, Age FROM </a:t>
            </a:r>
            <a:r>
              <a:rPr lang="es-ES" sz="1140" dirty="0" err="1"/>
              <a:t>Persons</a:t>
            </a:r>
            <a:r>
              <a:rPr lang="es-ES" sz="1140" dirty="0"/>
              <a:t> ORDER BY </a:t>
            </a:r>
            <a:r>
              <a:rPr lang="es-ES" sz="1140" dirty="0" err="1"/>
              <a:t>Lastname</a:t>
            </a:r>
            <a:r>
              <a:rPr lang="es-ES" sz="1140" dirty="0"/>
              <a:t>";</a:t>
            </a:r>
            <a:br>
              <a:rPr lang="es-ES" sz="1140" dirty="0"/>
            </a:br>
            <a:r>
              <a:rPr lang="es-ES" sz="1140" dirty="0"/>
              <a:t>$</a:t>
            </a:r>
            <a:r>
              <a:rPr lang="es-ES" sz="1140" dirty="0" err="1"/>
              <a:t>result</a:t>
            </a:r>
            <a:r>
              <a:rPr lang="es-ES" sz="1140" dirty="0"/>
              <a:t> = </a:t>
            </a:r>
            <a:r>
              <a:rPr lang="es-ES" sz="1140" dirty="0" err="1"/>
              <a:t>mysqli_query</a:t>
            </a:r>
            <a:r>
              <a:rPr lang="es-ES" sz="1140" dirty="0"/>
              <a:t>($con,$</a:t>
            </a:r>
            <a:r>
              <a:rPr lang="es-ES" sz="1140" dirty="0" err="1"/>
              <a:t>sql</a:t>
            </a:r>
            <a:r>
              <a:rPr lang="es-ES" sz="1140" dirty="0"/>
              <a:t>);</a:t>
            </a:r>
            <a:br>
              <a:rPr lang="es-ES" sz="1140" dirty="0"/>
            </a:br>
            <a:br>
              <a:rPr lang="es-ES" sz="1140" dirty="0"/>
            </a:br>
            <a:r>
              <a:rPr lang="es-ES" sz="1140" dirty="0"/>
              <a:t>// </a:t>
            </a:r>
            <a:r>
              <a:rPr lang="es-ES" sz="1140" dirty="0" err="1"/>
              <a:t>Numeric</a:t>
            </a:r>
            <a:r>
              <a:rPr lang="es-ES" sz="1140" dirty="0"/>
              <a:t> array</a:t>
            </a:r>
            <a:br>
              <a:rPr lang="es-ES" sz="1140" dirty="0"/>
            </a:br>
            <a:r>
              <a:rPr lang="es-ES" sz="1140" dirty="0"/>
              <a:t>$</a:t>
            </a:r>
            <a:r>
              <a:rPr lang="es-ES" sz="1140" dirty="0" err="1"/>
              <a:t>row</a:t>
            </a:r>
            <a:r>
              <a:rPr lang="es-ES" sz="1140" dirty="0"/>
              <a:t> = </a:t>
            </a:r>
            <a:r>
              <a:rPr lang="es-ES" sz="1140" dirty="0" err="1"/>
              <a:t>mysqli_fetch_array</a:t>
            </a:r>
            <a:r>
              <a:rPr lang="es-ES" sz="1140" dirty="0"/>
              <a:t>($</a:t>
            </a:r>
            <a:r>
              <a:rPr lang="es-ES" sz="1140" dirty="0" err="1"/>
              <a:t>result</a:t>
            </a:r>
            <a:r>
              <a:rPr lang="es-ES" sz="1140" dirty="0"/>
              <a:t>, MYSQLI_NUM);</a:t>
            </a:r>
            <a:br>
              <a:rPr lang="es-ES" sz="1140" dirty="0"/>
            </a:br>
            <a:r>
              <a:rPr lang="es-ES" sz="1140" dirty="0" err="1"/>
              <a:t>printf</a:t>
            </a:r>
            <a:r>
              <a:rPr lang="es-ES" sz="1140" dirty="0"/>
              <a:t> ("%s (%s)\n", $</a:t>
            </a:r>
            <a:r>
              <a:rPr lang="es-ES" sz="1140" dirty="0" err="1"/>
              <a:t>row</a:t>
            </a:r>
            <a:r>
              <a:rPr lang="es-ES" sz="1140" dirty="0"/>
              <a:t>[0], $</a:t>
            </a:r>
            <a:r>
              <a:rPr lang="es-ES" sz="1140" dirty="0" err="1"/>
              <a:t>row</a:t>
            </a:r>
            <a:r>
              <a:rPr lang="es-ES" sz="1140" dirty="0"/>
              <a:t>[1]);</a:t>
            </a:r>
            <a:br>
              <a:rPr lang="es-ES" sz="1140" dirty="0"/>
            </a:br>
            <a:br>
              <a:rPr lang="es-ES" sz="1140" dirty="0"/>
            </a:br>
            <a:r>
              <a:rPr lang="es-ES" sz="1140" dirty="0"/>
              <a:t>// </a:t>
            </a:r>
            <a:r>
              <a:rPr lang="es-ES" sz="1140" dirty="0" err="1"/>
              <a:t>Associative</a:t>
            </a:r>
            <a:r>
              <a:rPr lang="es-ES" sz="1140" dirty="0"/>
              <a:t> array</a:t>
            </a:r>
            <a:br>
              <a:rPr lang="es-ES" sz="1140" dirty="0"/>
            </a:br>
            <a:r>
              <a:rPr lang="es-ES" sz="1140" dirty="0"/>
              <a:t>$</a:t>
            </a:r>
            <a:r>
              <a:rPr lang="es-ES" sz="1140" dirty="0" err="1"/>
              <a:t>row</a:t>
            </a:r>
            <a:r>
              <a:rPr lang="es-ES" sz="1140" dirty="0"/>
              <a:t> = </a:t>
            </a:r>
            <a:r>
              <a:rPr lang="es-ES" sz="1140" dirty="0" err="1"/>
              <a:t>mysqli_fetch_array</a:t>
            </a:r>
            <a:r>
              <a:rPr lang="es-ES" sz="1140" dirty="0"/>
              <a:t>($</a:t>
            </a:r>
            <a:r>
              <a:rPr lang="es-ES" sz="1140" dirty="0" err="1"/>
              <a:t>result</a:t>
            </a:r>
            <a:r>
              <a:rPr lang="es-ES" sz="1140" dirty="0"/>
              <a:t>, MYSQLI_ASSOC);</a:t>
            </a:r>
            <a:br>
              <a:rPr lang="es-ES" sz="1140" dirty="0"/>
            </a:br>
            <a:r>
              <a:rPr lang="es-ES" sz="1140" dirty="0" err="1"/>
              <a:t>printf</a:t>
            </a:r>
            <a:r>
              <a:rPr lang="es-ES" sz="1140" dirty="0"/>
              <a:t> ("%s (%s)\n", $</a:t>
            </a:r>
            <a:r>
              <a:rPr lang="es-ES" sz="1140" dirty="0" err="1"/>
              <a:t>row</a:t>
            </a:r>
            <a:r>
              <a:rPr lang="es-ES" sz="1140" dirty="0"/>
              <a:t>["</a:t>
            </a:r>
            <a:r>
              <a:rPr lang="es-ES" sz="1140" dirty="0" err="1"/>
              <a:t>Lastname</a:t>
            </a:r>
            <a:r>
              <a:rPr lang="es-ES" sz="1140" dirty="0"/>
              <a:t>"], $</a:t>
            </a:r>
            <a:r>
              <a:rPr lang="es-ES" sz="1140" dirty="0" err="1"/>
              <a:t>row</a:t>
            </a:r>
            <a:r>
              <a:rPr lang="es-ES" sz="1140" dirty="0"/>
              <a:t>["Age"]);</a:t>
            </a:r>
            <a:br>
              <a:rPr lang="es-ES" sz="1140" dirty="0"/>
            </a:br>
            <a:br>
              <a:rPr lang="es-ES" sz="1140" dirty="0"/>
            </a:br>
            <a:r>
              <a:rPr lang="es-ES" sz="1140" dirty="0"/>
              <a:t>// Free </a:t>
            </a:r>
            <a:r>
              <a:rPr lang="es-ES" sz="1140" dirty="0" err="1"/>
              <a:t>result</a:t>
            </a:r>
            <a:r>
              <a:rPr lang="es-ES" sz="1140" dirty="0"/>
              <a:t> set</a:t>
            </a:r>
            <a:br>
              <a:rPr lang="es-ES" sz="1140" dirty="0"/>
            </a:br>
            <a:r>
              <a:rPr lang="es-ES" sz="1140" dirty="0" err="1"/>
              <a:t>mysqli_free_result</a:t>
            </a:r>
            <a:r>
              <a:rPr lang="es-ES" sz="1140" dirty="0"/>
              <a:t>($</a:t>
            </a:r>
            <a:r>
              <a:rPr lang="es-ES" sz="1140" dirty="0" err="1"/>
              <a:t>result</a:t>
            </a:r>
            <a:r>
              <a:rPr lang="es-ES" sz="1140" dirty="0"/>
              <a:t>);</a:t>
            </a:r>
            <a:br>
              <a:rPr lang="es-ES" sz="1140" dirty="0"/>
            </a:br>
            <a:br>
              <a:rPr lang="es-ES" sz="1140" dirty="0"/>
            </a:br>
            <a:r>
              <a:rPr lang="es-ES" sz="1140" dirty="0" err="1"/>
              <a:t>mysqli_close</a:t>
            </a:r>
            <a:r>
              <a:rPr lang="es-ES" sz="1140" dirty="0"/>
              <a:t>($con);</a:t>
            </a:r>
            <a:br>
              <a:rPr lang="es-ES" sz="1140" dirty="0"/>
            </a:br>
            <a:r>
              <a:rPr lang="es-ES" sz="1140" dirty="0"/>
              <a:t>?&gt;</a:t>
            </a:r>
            <a:endParaRPr sz="1140" dirty="0"/>
          </a:p>
        </p:txBody>
      </p:sp>
    </p:spTree>
    <p:extLst>
      <p:ext uri="{BB962C8B-B14F-4D97-AF65-F5344CB8AC3E}">
        <p14:creationId xmlns:p14="http://schemas.microsoft.com/office/powerpoint/2010/main" val="3750743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24</a:t>
            </a:fld>
            <a:endParaRPr lang="es-ES" dirty="0"/>
          </a:p>
        </p:txBody>
      </p:sp>
      <p:sp>
        <p:nvSpPr>
          <p:cNvPr id="5" name="Google Shape;381;p60">
            <a:extLst>
              <a:ext uri="{FF2B5EF4-FFF2-40B4-BE49-F238E27FC236}">
                <a16:creationId xmlns:a16="http://schemas.microsoft.com/office/drawing/2014/main" id="{73B5C81E-8942-4CD8-8978-06340A361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7290" y="205979"/>
            <a:ext cx="493989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s-ES" sz="1800"/>
              <a:t>PHP mysqli fetch_assoc() Function</a:t>
            </a:r>
            <a:endParaRPr sz="1800"/>
          </a:p>
        </p:txBody>
      </p:sp>
      <p:sp>
        <p:nvSpPr>
          <p:cNvPr id="7" name="Google Shape;382;p60">
            <a:extLst>
              <a:ext uri="{FF2B5EF4-FFF2-40B4-BE49-F238E27FC236}">
                <a16:creationId xmlns:a16="http://schemas.microsoft.com/office/drawing/2014/main" id="{C6A38570-17B2-4657-86FF-D39C1A8B45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57290" y="857238"/>
            <a:ext cx="6172200" cy="228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ts val="1850"/>
              <a:buNone/>
            </a:pPr>
            <a:r>
              <a:rPr lang="es-ES" sz="1388"/>
              <a:t>Definición:</a:t>
            </a:r>
            <a:endParaRPr/>
          </a:p>
          <a:p>
            <a:pPr marL="257175" indent="-257175">
              <a:spcBef>
                <a:spcPts val="278"/>
              </a:spcBef>
              <a:buClr>
                <a:schemeClr val="dk1"/>
              </a:buClr>
              <a:buSzPts val="1850"/>
              <a:buNone/>
            </a:pPr>
            <a:r>
              <a:rPr lang="es-ES" sz="1388"/>
              <a:t>la función obtiene una fila de resultados como una matriz asociativa</a:t>
            </a:r>
            <a:endParaRPr/>
          </a:p>
          <a:p>
            <a:pPr marL="257175" indent="-257175">
              <a:spcBef>
                <a:spcPts val="278"/>
              </a:spcBef>
              <a:buClr>
                <a:schemeClr val="dk1"/>
              </a:buClr>
              <a:buSzPts val="1850"/>
              <a:buNone/>
            </a:pPr>
            <a:endParaRPr sz="1388"/>
          </a:p>
          <a:p>
            <a:pPr marL="257175" indent="-257175">
              <a:spcBef>
                <a:spcPts val="278"/>
              </a:spcBef>
              <a:buClr>
                <a:schemeClr val="dk1"/>
              </a:buClr>
              <a:buSzPts val="1850"/>
              <a:buNone/>
            </a:pPr>
            <a:r>
              <a:rPr lang="es-ES" sz="1388"/>
              <a:t>Sintaxis:</a:t>
            </a:r>
            <a:endParaRPr/>
          </a:p>
          <a:p>
            <a:pPr marL="257175" indent="-257175">
              <a:spcBef>
                <a:spcPts val="278"/>
              </a:spcBef>
              <a:buClr>
                <a:schemeClr val="dk1"/>
              </a:buClr>
              <a:buSzPts val="1850"/>
              <a:buNone/>
            </a:pPr>
            <a:endParaRPr sz="1388"/>
          </a:p>
          <a:p>
            <a:pPr marL="257175" indent="-257175">
              <a:spcBef>
                <a:spcPts val="278"/>
              </a:spcBef>
              <a:buClr>
                <a:schemeClr val="dk1"/>
              </a:buClr>
              <a:buSzPts val="1850"/>
              <a:buNone/>
            </a:pPr>
            <a:r>
              <a:rPr lang="es-ES" sz="1388"/>
              <a:t>	mysqli_fetch_assoc(</a:t>
            </a:r>
            <a:r>
              <a:rPr lang="es-ES" sz="1388" i="1"/>
              <a:t>result</a:t>
            </a:r>
            <a:r>
              <a:rPr lang="es-ES" sz="1388"/>
              <a:t>)</a:t>
            </a:r>
            <a:endParaRPr/>
          </a:p>
          <a:p>
            <a:pPr marL="257175" indent="-257175">
              <a:spcBef>
                <a:spcPts val="278"/>
              </a:spcBef>
              <a:buClr>
                <a:schemeClr val="dk1"/>
              </a:buClr>
              <a:buSzPts val="1850"/>
              <a:buNone/>
            </a:pPr>
            <a:r>
              <a:rPr lang="es-ES" sz="1388"/>
              <a:t>	$mysqli_result -&gt; fetch_assoc()</a:t>
            </a:r>
            <a:endParaRPr/>
          </a:p>
          <a:p>
            <a:pPr marL="257175" indent="-257175">
              <a:spcBef>
                <a:spcPts val="278"/>
              </a:spcBef>
              <a:buClr>
                <a:schemeClr val="dk1"/>
              </a:buClr>
              <a:buSzPts val="1850"/>
              <a:buNone/>
            </a:pPr>
            <a:endParaRPr sz="1388"/>
          </a:p>
          <a:p>
            <a:pPr marL="257175" indent="-257175">
              <a:spcBef>
                <a:spcPts val="278"/>
              </a:spcBef>
              <a:buClr>
                <a:schemeClr val="dk1"/>
              </a:buClr>
              <a:buSzPts val="1850"/>
              <a:buNone/>
            </a:pPr>
            <a:r>
              <a:rPr lang="es-ES" sz="1388"/>
              <a:t>Parámetro:</a:t>
            </a:r>
            <a:endParaRPr/>
          </a:p>
          <a:p>
            <a:pPr marL="257175" indent="-257175">
              <a:spcBef>
                <a:spcPts val="278"/>
              </a:spcBef>
              <a:buClr>
                <a:schemeClr val="dk1"/>
              </a:buClr>
              <a:buSzPts val="1850"/>
              <a:buNone/>
            </a:pPr>
            <a:endParaRPr sz="1388"/>
          </a:p>
        </p:txBody>
      </p:sp>
      <p:graphicFrame>
        <p:nvGraphicFramePr>
          <p:cNvPr id="8" name="Google Shape;383;p60">
            <a:extLst>
              <a:ext uri="{FF2B5EF4-FFF2-40B4-BE49-F238E27FC236}">
                <a16:creationId xmlns:a16="http://schemas.microsoft.com/office/drawing/2014/main" id="{3CAE539A-9F3F-4C98-8A32-FAEB261488AA}"/>
              </a:ext>
            </a:extLst>
          </p:cNvPr>
          <p:cNvGraphicFramePr/>
          <p:nvPr/>
        </p:nvGraphicFramePr>
        <p:xfrm>
          <a:off x="1464447" y="3214692"/>
          <a:ext cx="6322276" cy="960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61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Parameter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Description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i="1"/>
                        <a:t>result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Required. Specifies a result set identifier returned by mysqli_query(), mysqli_store_result() or mysqli_use_result()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384;p60">
            <a:extLst>
              <a:ext uri="{FF2B5EF4-FFF2-40B4-BE49-F238E27FC236}">
                <a16:creationId xmlns:a16="http://schemas.microsoft.com/office/drawing/2014/main" id="{D6D70B3D-275A-457F-85FD-6396621D3B02}"/>
              </a:ext>
            </a:extLst>
          </p:cNvPr>
          <p:cNvGraphicFramePr/>
          <p:nvPr/>
        </p:nvGraphicFramePr>
        <p:xfrm>
          <a:off x="1303712" y="4500576"/>
          <a:ext cx="6483000" cy="3198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7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5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Valor de retorno:</a:t>
                      </a:r>
                      <a:endParaRPr sz="800" dirty="0"/>
                    </a:p>
                  </a:txBody>
                  <a:tcPr marL="68363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Devuelve una matriz asociativa de cadenas que representan la fila obtenida. NULL si no hay más filas en el conjunto de resultados</a:t>
                      </a:r>
                      <a:endParaRPr sz="800" dirty="0"/>
                    </a:p>
                  </a:txBody>
                  <a:tcPr marL="34181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014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25</a:t>
            </a:fld>
            <a:endParaRPr lang="es-ES" dirty="0"/>
          </a:p>
        </p:txBody>
      </p:sp>
      <p:sp>
        <p:nvSpPr>
          <p:cNvPr id="5" name="Google Shape;390;p61">
            <a:extLst>
              <a:ext uri="{FF2B5EF4-FFF2-40B4-BE49-F238E27FC236}">
                <a16:creationId xmlns:a16="http://schemas.microsoft.com/office/drawing/2014/main" id="{52F8DCE8-CFE1-4810-BB9F-663229C95D59}"/>
              </a:ext>
            </a:extLst>
          </p:cNvPr>
          <p:cNvSpPr txBox="1">
            <a:spLocks/>
          </p:cNvSpPr>
          <p:nvPr/>
        </p:nvSpPr>
        <p:spPr>
          <a:xfrm>
            <a:off x="1485900" y="1200151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760"/>
              <a:buFont typeface="Lato"/>
              <a:buNone/>
            </a:pPr>
            <a:r>
              <a:rPr lang="es-ES" sz="1320"/>
              <a:t>&lt;?php</a:t>
            </a:r>
            <a:br>
              <a:rPr lang="es-ES" sz="1320"/>
            </a:br>
            <a:r>
              <a:rPr lang="es-ES" sz="1320"/>
              <a:t>$con = mysqli_connect("localhost","my_user","my_password","my_db");</a:t>
            </a:r>
            <a:br>
              <a:rPr lang="es-ES" sz="1320"/>
            </a:br>
            <a:r>
              <a:rPr lang="es-ES" sz="1320"/>
              <a:t>if (mysqli_connect_errno()) {</a:t>
            </a:r>
            <a:br>
              <a:rPr lang="es-ES" sz="1320"/>
            </a:br>
            <a:r>
              <a:rPr lang="es-ES" sz="1320"/>
              <a:t>  echo "Failed to connect to MySQL: " . mysqli_connect_error();</a:t>
            </a:r>
            <a:br>
              <a:rPr lang="es-ES" sz="1320"/>
            </a:br>
            <a:r>
              <a:rPr lang="es-ES" sz="1320"/>
              <a:t>  exit();</a:t>
            </a:r>
            <a:br>
              <a:rPr lang="es-ES" sz="1320"/>
            </a:br>
            <a:r>
              <a:rPr lang="es-ES" sz="1320"/>
              <a:t>}</a:t>
            </a:r>
            <a:br>
              <a:rPr lang="es-ES" sz="1320"/>
            </a:br>
            <a:br>
              <a:rPr lang="es-ES" sz="1320"/>
            </a:br>
            <a:r>
              <a:rPr lang="es-ES" sz="1320"/>
              <a:t>$sql = "SELECT Lastname, Age FROM Persons ORDER BY Lastname";</a:t>
            </a:r>
            <a:br>
              <a:rPr lang="es-ES" sz="1320"/>
            </a:br>
            <a:r>
              <a:rPr lang="es-ES" sz="1320"/>
              <a:t>$result = mysqli_query($con, $sql);</a:t>
            </a:r>
            <a:br>
              <a:rPr lang="es-ES" sz="1320"/>
            </a:br>
            <a:br>
              <a:rPr lang="es-ES" sz="1320"/>
            </a:br>
            <a:r>
              <a:rPr lang="es-ES" sz="1320"/>
              <a:t>// Associative array</a:t>
            </a:r>
            <a:br>
              <a:rPr lang="es-ES" sz="1320"/>
            </a:br>
            <a:r>
              <a:rPr lang="es-ES" sz="1320"/>
              <a:t>$row = mysqli_fetch_assoc($result);</a:t>
            </a:r>
            <a:br>
              <a:rPr lang="es-ES" sz="1320"/>
            </a:br>
            <a:r>
              <a:rPr lang="es-ES" sz="1320"/>
              <a:t>printf ("%s (%s)\n", $row["Lastname"], $row["Age"]);</a:t>
            </a:r>
            <a:br>
              <a:rPr lang="es-ES" sz="1320"/>
            </a:br>
            <a:br>
              <a:rPr lang="es-ES" sz="1320"/>
            </a:br>
            <a:r>
              <a:rPr lang="es-ES" sz="1320"/>
              <a:t>// Free result set</a:t>
            </a:r>
            <a:br>
              <a:rPr lang="es-ES" sz="1320"/>
            </a:br>
            <a:r>
              <a:rPr lang="es-ES" sz="1320"/>
              <a:t>mysqli_free_result($result);</a:t>
            </a:r>
            <a:br>
              <a:rPr lang="es-ES" sz="1320"/>
            </a:br>
            <a:br>
              <a:rPr lang="es-ES" sz="1320"/>
            </a:br>
            <a:r>
              <a:rPr lang="es-ES" sz="1320"/>
              <a:t>mysqli_close($con);</a:t>
            </a:r>
            <a:br>
              <a:rPr lang="es-ES" sz="1320"/>
            </a:br>
            <a:r>
              <a:rPr lang="es-ES" sz="1320"/>
              <a:t>?&gt;</a:t>
            </a:r>
            <a:endParaRPr lang="es-ES" sz="1320" dirty="0"/>
          </a:p>
        </p:txBody>
      </p:sp>
    </p:spTree>
    <p:extLst>
      <p:ext uri="{BB962C8B-B14F-4D97-AF65-F5344CB8AC3E}">
        <p14:creationId xmlns:p14="http://schemas.microsoft.com/office/powerpoint/2010/main" val="2060582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26</a:t>
            </a:fld>
            <a:endParaRPr lang="es-ES" dirty="0"/>
          </a:p>
        </p:txBody>
      </p:sp>
      <p:sp>
        <p:nvSpPr>
          <p:cNvPr id="5" name="Google Shape;395;p62">
            <a:extLst>
              <a:ext uri="{FF2B5EF4-FFF2-40B4-BE49-F238E27FC236}">
                <a16:creationId xmlns:a16="http://schemas.microsoft.com/office/drawing/2014/main" id="{B9E4F529-6171-4E05-A161-2C0C26E355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0868" y="51470"/>
            <a:ext cx="506850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s-ES" sz="2100" dirty="0"/>
              <a:t>PHP </a:t>
            </a:r>
            <a:r>
              <a:rPr lang="es-ES" sz="2100" dirty="0" err="1"/>
              <a:t>mysqli</a:t>
            </a:r>
            <a:r>
              <a:rPr lang="es-ES" sz="2100" dirty="0"/>
              <a:t> </a:t>
            </a:r>
            <a:r>
              <a:rPr lang="es-ES" sz="2100" dirty="0" err="1"/>
              <a:t>fetch_field</a:t>
            </a:r>
            <a:r>
              <a:rPr lang="es-ES" sz="2100" dirty="0"/>
              <a:t>() </a:t>
            </a:r>
            <a:r>
              <a:rPr lang="es-ES" sz="2100" dirty="0" err="1"/>
              <a:t>Function</a:t>
            </a:r>
            <a:endParaRPr sz="2100" dirty="0"/>
          </a:p>
        </p:txBody>
      </p:sp>
      <p:sp>
        <p:nvSpPr>
          <p:cNvPr id="7" name="Google Shape;396;p62">
            <a:extLst>
              <a:ext uri="{FF2B5EF4-FFF2-40B4-BE49-F238E27FC236}">
                <a16:creationId xmlns:a16="http://schemas.microsoft.com/office/drawing/2014/main" id="{1298E746-59DD-4736-B213-A8A0C0B95D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57290" y="809887"/>
            <a:ext cx="6354389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None/>
            </a:pPr>
            <a:r>
              <a:rPr lang="es-ES"/>
              <a:t>Definición:</a:t>
            </a:r>
            <a:endParaRPr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r>
              <a:rPr lang="es-ES"/>
              <a:t>La función devuelve el siguiente campo (columna) en el conjunto de resultados, como un objeto.</a:t>
            </a:r>
            <a:endParaRPr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r>
              <a:rPr lang="es-ES"/>
              <a:t>Sintaxis:</a:t>
            </a:r>
            <a:endParaRPr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r>
              <a:rPr lang="es-ES"/>
              <a:t>	mysqli_fetch_field(</a:t>
            </a:r>
            <a:r>
              <a:rPr lang="es-ES" i="1"/>
              <a:t>result</a:t>
            </a:r>
            <a:r>
              <a:rPr lang="es-ES"/>
              <a:t>)</a:t>
            </a:r>
            <a:endParaRPr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r>
              <a:rPr lang="es-ES"/>
              <a:t>$mysqli_result -&gt; fetch_field()</a:t>
            </a:r>
            <a:endParaRPr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r>
              <a:rPr lang="es-ES"/>
              <a:t>Parámetros:</a:t>
            </a:r>
            <a:endParaRPr/>
          </a:p>
        </p:txBody>
      </p:sp>
      <p:graphicFrame>
        <p:nvGraphicFramePr>
          <p:cNvPr id="8" name="Google Shape;397;p62">
            <a:extLst>
              <a:ext uri="{FF2B5EF4-FFF2-40B4-BE49-F238E27FC236}">
                <a16:creationId xmlns:a16="http://schemas.microsoft.com/office/drawing/2014/main" id="{8C356148-FECE-4150-A39E-8182EFD32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65615"/>
              </p:ext>
            </p:extLst>
          </p:nvPr>
        </p:nvGraphicFramePr>
        <p:xfrm>
          <a:off x="1410869" y="3921732"/>
          <a:ext cx="6322276" cy="960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61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Parameter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Description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i="1"/>
                        <a:t>result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Required. Specifies a result set identifier returned by mysqli_query(), mysqli_store_result() or mysqli_use_result()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486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27</a:t>
            </a:fld>
            <a:endParaRPr lang="es-ES" dirty="0"/>
          </a:p>
        </p:txBody>
      </p:sp>
      <p:graphicFrame>
        <p:nvGraphicFramePr>
          <p:cNvPr id="5" name="Google Shape;403;p63">
            <a:extLst>
              <a:ext uri="{FF2B5EF4-FFF2-40B4-BE49-F238E27FC236}">
                <a16:creationId xmlns:a16="http://schemas.microsoft.com/office/drawing/2014/main" id="{D84C3682-FAF0-4C4B-B68B-29BA74037571}"/>
              </a:ext>
            </a:extLst>
          </p:cNvPr>
          <p:cNvGraphicFramePr/>
          <p:nvPr/>
        </p:nvGraphicFramePr>
        <p:xfrm>
          <a:off x="1485900" y="1290171"/>
          <a:ext cx="6407982" cy="3040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7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0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03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 err="1"/>
                        <a:t>Return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Value</a:t>
                      </a:r>
                      <a:r>
                        <a:rPr lang="es-ES" sz="1200" dirty="0"/>
                        <a:t>:</a:t>
                      </a:r>
                      <a:endParaRPr sz="1100" dirty="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 err="1"/>
                        <a:t>Returns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an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object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containing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field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definition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information</a:t>
                      </a:r>
                      <a:r>
                        <a:rPr lang="es-ES" sz="1200" dirty="0"/>
                        <a:t>. FALSE </a:t>
                      </a:r>
                      <a:r>
                        <a:rPr lang="es-ES" sz="1200" dirty="0" err="1"/>
                        <a:t>if</a:t>
                      </a:r>
                      <a:r>
                        <a:rPr lang="es-ES" sz="1200" dirty="0"/>
                        <a:t> no </a:t>
                      </a:r>
                      <a:r>
                        <a:rPr lang="es-ES" sz="1200" dirty="0" err="1"/>
                        <a:t>info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is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available</a:t>
                      </a:r>
                      <a:r>
                        <a:rPr lang="es-ES" sz="1200" dirty="0"/>
                        <a:t>.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object</a:t>
                      </a:r>
                      <a:r>
                        <a:rPr lang="es-ES" sz="1200" dirty="0"/>
                        <a:t> has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following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properties</a:t>
                      </a:r>
                      <a:r>
                        <a:rPr lang="es-ES" sz="1200" dirty="0"/>
                        <a:t>:</a:t>
                      </a:r>
                      <a:endParaRPr sz="11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endParaRPr sz="12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 err="1"/>
                        <a:t>name</a:t>
                      </a:r>
                      <a:r>
                        <a:rPr lang="es-ES" sz="1200" dirty="0"/>
                        <a:t> - </a:t>
                      </a:r>
                      <a:r>
                        <a:rPr lang="es-ES" sz="1200" dirty="0" err="1"/>
                        <a:t>name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of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column</a:t>
                      </a:r>
                      <a:endParaRPr sz="11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 err="1"/>
                        <a:t>orgname</a:t>
                      </a:r>
                      <a:r>
                        <a:rPr lang="es-ES" sz="1200" dirty="0"/>
                        <a:t> - original </a:t>
                      </a:r>
                      <a:r>
                        <a:rPr lang="es-ES" sz="1200" dirty="0" err="1"/>
                        <a:t>column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name</a:t>
                      </a:r>
                      <a:r>
                        <a:rPr lang="es-ES" sz="1200" dirty="0"/>
                        <a:t> (</a:t>
                      </a:r>
                      <a:r>
                        <a:rPr lang="es-ES" sz="1200" dirty="0" err="1"/>
                        <a:t>if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an</a:t>
                      </a:r>
                      <a:r>
                        <a:rPr lang="es-ES" sz="1200" dirty="0"/>
                        <a:t> alias </a:t>
                      </a:r>
                      <a:r>
                        <a:rPr lang="es-ES" sz="1200" dirty="0" err="1"/>
                        <a:t>is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specified</a:t>
                      </a:r>
                      <a:r>
                        <a:rPr lang="es-ES" sz="1200" dirty="0"/>
                        <a:t>)</a:t>
                      </a:r>
                      <a:endParaRPr sz="11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/>
                        <a:t>table - </a:t>
                      </a:r>
                      <a:r>
                        <a:rPr lang="es-ES" sz="1200" dirty="0" err="1"/>
                        <a:t>name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of</a:t>
                      </a:r>
                      <a:r>
                        <a:rPr lang="es-ES" sz="1200" dirty="0"/>
                        <a:t> table</a:t>
                      </a:r>
                      <a:endParaRPr sz="11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 err="1"/>
                        <a:t>orgtable</a:t>
                      </a:r>
                      <a:r>
                        <a:rPr lang="es-ES" sz="1200" dirty="0"/>
                        <a:t> - original table </a:t>
                      </a:r>
                      <a:r>
                        <a:rPr lang="es-ES" sz="1200" dirty="0" err="1"/>
                        <a:t>name</a:t>
                      </a:r>
                      <a:r>
                        <a:rPr lang="es-ES" sz="1200" dirty="0"/>
                        <a:t> (</a:t>
                      </a:r>
                      <a:r>
                        <a:rPr lang="es-ES" sz="1200" dirty="0" err="1"/>
                        <a:t>if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an</a:t>
                      </a:r>
                      <a:r>
                        <a:rPr lang="es-ES" sz="1200" dirty="0"/>
                        <a:t> alias </a:t>
                      </a:r>
                      <a:r>
                        <a:rPr lang="es-ES" sz="1200" dirty="0" err="1"/>
                        <a:t>is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specified</a:t>
                      </a:r>
                      <a:r>
                        <a:rPr lang="es-ES" sz="1200" dirty="0"/>
                        <a:t>)</a:t>
                      </a:r>
                      <a:endParaRPr sz="11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 err="1"/>
                        <a:t>def</a:t>
                      </a:r>
                      <a:r>
                        <a:rPr lang="es-ES" sz="1200" dirty="0"/>
                        <a:t> - </a:t>
                      </a:r>
                      <a:r>
                        <a:rPr lang="es-ES" sz="1200" dirty="0" err="1"/>
                        <a:t>reserved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for</a:t>
                      </a:r>
                      <a:r>
                        <a:rPr lang="es-ES" sz="1200" dirty="0"/>
                        <a:t> default </a:t>
                      </a:r>
                      <a:r>
                        <a:rPr lang="es-ES" sz="1200" dirty="0" err="1"/>
                        <a:t>values</a:t>
                      </a:r>
                      <a:r>
                        <a:rPr lang="es-ES" sz="1200" dirty="0"/>
                        <a:t>, </a:t>
                      </a:r>
                      <a:r>
                        <a:rPr lang="es-ES" sz="1200" dirty="0" err="1"/>
                        <a:t>currently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always</a:t>
                      </a:r>
                      <a:r>
                        <a:rPr lang="es-ES" sz="1200" dirty="0"/>
                        <a:t> ""</a:t>
                      </a:r>
                      <a:endParaRPr sz="11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 err="1"/>
                        <a:t>db</a:t>
                      </a:r>
                      <a:r>
                        <a:rPr lang="es-ES" sz="1200" dirty="0"/>
                        <a:t> - </a:t>
                      </a:r>
                      <a:r>
                        <a:rPr lang="es-ES" sz="1200" dirty="0" err="1"/>
                        <a:t>database</a:t>
                      </a:r>
                      <a:r>
                        <a:rPr lang="es-ES" sz="1200" dirty="0"/>
                        <a:t> (new in PHP 5.3.6)</a:t>
                      </a:r>
                      <a:endParaRPr sz="11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 err="1"/>
                        <a:t>catalog</a:t>
                      </a:r>
                      <a:r>
                        <a:rPr lang="es-ES" sz="1200" dirty="0"/>
                        <a:t> - </a:t>
                      </a:r>
                      <a:r>
                        <a:rPr lang="es-ES" sz="1200" dirty="0" err="1"/>
                        <a:t>catalog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name</a:t>
                      </a:r>
                      <a:r>
                        <a:rPr lang="es-ES" sz="1200" dirty="0"/>
                        <a:t>, </a:t>
                      </a:r>
                      <a:r>
                        <a:rPr lang="es-ES" sz="1200" dirty="0" err="1"/>
                        <a:t>always</a:t>
                      </a:r>
                      <a:r>
                        <a:rPr lang="es-ES" sz="1200" dirty="0"/>
                        <a:t> "</a:t>
                      </a:r>
                      <a:r>
                        <a:rPr lang="es-ES" sz="1200" dirty="0" err="1"/>
                        <a:t>def</a:t>
                      </a:r>
                      <a:r>
                        <a:rPr lang="es-ES" sz="1200" dirty="0"/>
                        <a:t>" (</a:t>
                      </a:r>
                      <a:r>
                        <a:rPr lang="es-ES" sz="1200" dirty="0" err="1"/>
                        <a:t>since</a:t>
                      </a:r>
                      <a:r>
                        <a:rPr lang="es-ES" sz="1200" dirty="0"/>
                        <a:t> PHP 5.3.6)</a:t>
                      </a:r>
                      <a:endParaRPr sz="11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 err="1"/>
                        <a:t>max_length</a:t>
                      </a:r>
                      <a:r>
                        <a:rPr lang="es-ES" sz="1200" dirty="0"/>
                        <a:t> - </a:t>
                      </a:r>
                      <a:r>
                        <a:rPr lang="es-ES" sz="1200" dirty="0" err="1"/>
                        <a:t>maximum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width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of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field</a:t>
                      </a:r>
                      <a:endParaRPr sz="11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 err="1"/>
                        <a:t>length</a:t>
                      </a:r>
                      <a:r>
                        <a:rPr lang="es-ES" sz="1200" dirty="0"/>
                        <a:t> - </a:t>
                      </a:r>
                      <a:r>
                        <a:rPr lang="es-ES" sz="1200" dirty="0" err="1"/>
                        <a:t>width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of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field</a:t>
                      </a:r>
                      <a:r>
                        <a:rPr lang="es-ES" sz="1200" dirty="0"/>
                        <a:t> as </a:t>
                      </a:r>
                      <a:r>
                        <a:rPr lang="es-ES" sz="1200" dirty="0" err="1"/>
                        <a:t>specified</a:t>
                      </a:r>
                      <a:r>
                        <a:rPr lang="es-ES" sz="1200" dirty="0"/>
                        <a:t> in table </a:t>
                      </a:r>
                      <a:r>
                        <a:rPr lang="es-ES" sz="1200" dirty="0" err="1"/>
                        <a:t>definition</a:t>
                      </a:r>
                      <a:endParaRPr sz="11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 err="1"/>
                        <a:t>charsetnr</a:t>
                      </a:r>
                      <a:r>
                        <a:rPr lang="es-ES" sz="1200" dirty="0"/>
                        <a:t> - </a:t>
                      </a:r>
                      <a:r>
                        <a:rPr lang="es-ES" sz="1200" dirty="0" err="1"/>
                        <a:t>character</a:t>
                      </a:r>
                      <a:r>
                        <a:rPr lang="es-ES" sz="1200" dirty="0"/>
                        <a:t> set </a:t>
                      </a:r>
                      <a:r>
                        <a:rPr lang="es-ES" sz="1200" dirty="0" err="1"/>
                        <a:t>number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for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field</a:t>
                      </a:r>
                      <a:endParaRPr sz="11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 err="1"/>
                        <a:t>flags</a:t>
                      </a:r>
                      <a:r>
                        <a:rPr lang="es-ES" sz="1200" dirty="0"/>
                        <a:t> - bit-</a:t>
                      </a:r>
                      <a:r>
                        <a:rPr lang="es-ES" sz="1200" dirty="0" err="1"/>
                        <a:t>flags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for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field</a:t>
                      </a:r>
                      <a:endParaRPr sz="11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 err="1"/>
                        <a:t>type</a:t>
                      </a:r>
                      <a:r>
                        <a:rPr lang="es-ES" sz="1200" dirty="0"/>
                        <a:t> - data </a:t>
                      </a:r>
                      <a:r>
                        <a:rPr lang="es-ES" sz="1200" dirty="0" err="1"/>
                        <a:t>type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used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for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field</a:t>
                      </a:r>
                      <a:endParaRPr sz="11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 err="1"/>
                        <a:t>decimals</a:t>
                      </a:r>
                      <a:r>
                        <a:rPr lang="es-ES" sz="1200" dirty="0"/>
                        <a:t> - </a:t>
                      </a:r>
                      <a:r>
                        <a:rPr lang="es-ES" sz="1200" dirty="0" err="1"/>
                        <a:t>for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integer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fields</a:t>
                      </a:r>
                      <a:r>
                        <a:rPr lang="es-ES" sz="1200" dirty="0"/>
                        <a:t>;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number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of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decimals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used</a:t>
                      </a:r>
                      <a:endParaRPr sz="1100" dirty="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847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28</a:t>
            </a:fld>
            <a:endParaRPr lang="es-ES" dirty="0"/>
          </a:p>
        </p:txBody>
      </p:sp>
      <p:sp>
        <p:nvSpPr>
          <p:cNvPr id="5" name="Google Shape;408;p64">
            <a:extLst>
              <a:ext uri="{FF2B5EF4-FFF2-40B4-BE49-F238E27FC236}">
                <a16:creationId xmlns:a16="http://schemas.microsoft.com/office/drawing/2014/main" id="{DD2C3BFA-AE3C-43D9-97B6-7028C5483A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7290" y="205978"/>
            <a:ext cx="4961348" cy="54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s-ES" sz="1800" dirty="0"/>
              <a:t>PHP </a:t>
            </a:r>
            <a:r>
              <a:rPr lang="es-ES" sz="1800" dirty="0" err="1"/>
              <a:t>mysqli</a:t>
            </a:r>
            <a:r>
              <a:rPr lang="es-ES" sz="1800" dirty="0"/>
              <a:t> </a:t>
            </a:r>
            <a:r>
              <a:rPr lang="es-ES" sz="1800" dirty="0" err="1"/>
              <a:t>fetch_fields</a:t>
            </a:r>
            <a:r>
              <a:rPr lang="es-ES" sz="1800" dirty="0"/>
              <a:t>() </a:t>
            </a:r>
            <a:r>
              <a:rPr lang="es-ES" sz="1800" dirty="0" err="1"/>
              <a:t>Function</a:t>
            </a:r>
            <a:endParaRPr sz="1800" dirty="0"/>
          </a:p>
        </p:txBody>
      </p:sp>
      <p:sp>
        <p:nvSpPr>
          <p:cNvPr id="7" name="Google Shape;409;p64">
            <a:extLst>
              <a:ext uri="{FF2B5EF4-FFF2-40B4-BE49-F238E27FC236}">
                <a16:creationId xmlns:a16="http://schemas.microsoft.com/office/drawing/2014/main" id="{BE3C05DE-C4DC-4A82-99B8-5A1E52A38C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712" y="750082"/>
            <a:ext cx="6536577" cy="278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None/>
            </a:pPr>
            <a:r>
              <a:rPr lang="es-ES"/>
              <a:t>Definición:</a:t>
            </a:r>
            <a:endParaRPr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r>
              <a:rPr lang="es-ES"/>
              <a:t>La función devuelve una matriz de objetos que representan los campos en un conjunto de resultados.</a:t>
            </a:r>
            <a:endParaRPr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r>
              <a:rPr lang="es-ES"/>
              <a:t>Sintaxis:</a:t>
            </a:r>
            <a:endParaRPr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r>
              <a:rPr lang="es-ES"/>
              <a:t>	mysqli_fetch_fields(</a:t>
            </a:r>
            <a:r>
              <a:rPr lang="es-ES" i="1"/>
              <a:t>result</a:t>
            </a:r>
            <a:r>
              <a:rPr lang="es-ES"/>
              <a:t>)</a:t>
            </a:r>
            <a:endParaRPr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r>
              <a:rPr lang="es-ES"/>
              <a:t>	$mysqli_result -&gt; fetch_fields()</a:t>
            </a:r>
            <a:endParaRPr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r>
              <a:rPr lang="es-ES"/>
              <a:t>Parámetros:</a:t>
            </a:r>
            <a:endParaRPr/>
          </a:p>
        </p:txBody>
      </p:sp>
      <p:graphicFrame>
        <p:nvGraphicFramePr>
          <p:cNvPr id="8" name="Google Shape;410;p64">
            <a:extLst>
              <a:ext uri="{FF2B5EF4-FFF2-40B4-BE49-F238E27FC236}">
                <a16:creationId xmlns:a16="http://schemas.microsoft.com/office/drawing/2014/main" id="{887AF662-BAF5-4F8D-AA8B-487B52FAA1CA}"/>
              </a:ext>
            </a:extLst>
          </p:cNvPr>
          <p:cNvGraphicFramePr/>
          <p:nvPr/>
        </p:nvGraphicFramePr>
        <p:xfrm>
          <a:off x="1357290" y="3723336"/>
          <a:ext cx="6429432" cy="7772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17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1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Parameter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Description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i="1"/>
                        <a:t>result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Required. Specifies a result set identifier returned by mysqli_query(), mysqli_store_result() or mysqli_use_result()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92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29</a:t>
            </a:fld>
            <a:endParaRPr lang="es-ES" dirty="0"/>
          </a:p>
        </p:txBody>
      </p:sp>
      <p:graphicFrame>
        <p:nvGraphicFramePr>
          <p:cNvPr id="5" name="Google Shape;416;p65">
            <a:extLst>
              <a:ext uri="{FF2B5EF4-FFF2-40B4-BE49-F238E27FC236}">
                <a16:creationId xmlns:a16="http://schemas.microsoft.com/office/drawing/2014/main" id="{DA2426D3-4CD3-4628-AB46-EB7166F5F2BE}"/>
              </a:ext>
            </a:extLst>
          </p:cNvPr>
          <p:cNvGraphicFramePr/>
          <p:nvPr/>
        </p:nvGraphicFramePr>
        <p:xfrm>
          <a:off x="1357290" y="1633787"/>
          <a:ext cx="6172200" cy="2491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6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7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 err="1"/>
                        <a:t>Return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Value</a:t>
                      </a:r>
                      <a:r>
                        <a:rPr lang="es-ES" sz="1200" dirty="0"/>
                        <a:t>:</a:t>
                      </a:r>
                      <a:endParaRPr sz="1100" dirty="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 err="1"/>
                        <a:t>Returns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an</a:t>
                      </a:r>
                      <a:r>
                        <a:rPr lang="es-ES" sz="1200" dirty="0"/>
                        <a:t> array </a:t>
                      </a:r>
                      <a:r>
                        <a:rPr lang="es-ES" sz="1200" dirty="0" err="1"/>
                        <a:t>of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objects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containing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field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definition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information</a:t>
                      </a:r>
                      <a:r>
                        <a:rPr lang="es-ES" sz="1200" dirty="0"/>
                        <a:t>. FALSE </a:t>
                      </a:r>
                      <a:r>
                        <a:rPr lang="es-ES" sz="1200" dirty="0" err="1"/>
                        <a:t>if</a:t>
                      </a:r>
                      <a:r>
                        <a:rPr lang="es-ES" sz="1200" dirty="0"/>
                        <a:t> no </a:t>
                      </a:r>
                      <a:r>
                        <a:rPr lang="es-ES" sz="1200" dirty="0" err="1"/>
                        <a:t>info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is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available</a:t>
                      </a:r>
                      <a:r>
                        <a:rPr lang="es-ES" sz="1200" dirty="0"/>
                        <a:t>.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objects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have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following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properties</a:t>
                      </a:r>
                      <a:r>
                        <a:rPr lang="es-ES" sz="1200" dirty="0"/>
                        <a:t>:</a:t>
                      </a:r>
                      <a:endParaRPr sz="11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endParaRPr sz="12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 err="1"/>
                        <a:t>name</a:t>
                      </a:r>
                      <a:r>
                        <a:rPr lang="es-ES" sz="1200" dirty="0"/>
                        <a:t> - </a:t>
                      </a:r>
                      <a:r>
                        <a:rPr lang="es-ES" sz="1200" dirty="0" err="1"/>
                        <a:t>name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of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column</a:t>
                      </a:r>
                      <a:endParaRPr sz="11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 err="1"/>
                        <a:t>orgname</a:t>
                      </a:r>
                      <a:r>
                        <a:rPr lang="es-ES" sz="1200" dirty="0"/>
                        <a:t> - original </a:t>
                      </a:r>
                      <a:r>
                        <a:rPr lang="es-ES" sz="1200" dirty="0" err="1"/>
                        <a:t>column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name</a:t>
                      </a:r>
                      <a:r>
                        <a:rPr lang="es-ES" sz="1200" dirty="0"/>
                        <a:t> (</a:t>
                      </a:r>
                      <a:r>
                        <a:rPr lang="es-ES" sz="1200" dirty="0" err="1"/>
                        <a:t>if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an</a:t>
                      </a:r>
                      <a:r>
                        <a:rPr lang="es-ES" sz="1200" dirty="0"/>
                        <a:t> alias </a:t>
                      </a:r>
                      <a:r>
                        <a:rPr lang="es-ES" sz="1200" dirty="0" err="1"/>
                        <a:t>is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specified</a:t>
                      </a:r>
                      <a:r>
                        <a:rPr lang="es-ES" sz="1200" dirty="0"/>
                        <a:t>)</a:t>
                      </a:r>
                      <a:endParaRPr sz="11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/>
                        <a:t>table - </a:t>
                      </a:r>
                      <a:r>
                        <a:rPr lang="es-ES" sz="1200" dirty="0" err="1"/>
                        <a:t>name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of</a:t>
                      </a:r>
                      <a:r>
                        <a:rPr lang="es-ES" sz="1200" dirty="0"/>
                        <a:t> table</a:t>
                      </a:r>
                      <a:endParaRPr sz="11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 err="1"/>
                        <a:t>orgtable</a:t>
                      </a:r>
                      <a:r>
                        <a:rPr lang="es-ES" sz="1200" dirty="0"/>
                        <a:t> - original table </a:t>
                      </a:r>
                      <a:r>
                        <a:rPr lang="es-ES" sz="1200" dirty="0" err="1"/>
                        <a:t>name</a:t>
                      </a:r>
                      <a:r>
                        <a:rPr lang="es-ES" sz="1200" dirty="0"/>
                        <a:t> (</a:t>
                      </a:r>
                      <a:r>
                        <a:rPr lang="es-ES" sz="1200" dirty="0" err="1"/>
                        <a:t>if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an</a:t>
                      </a:r>
                      <a:r>
                        <a:rPr lang="es-ES" sz="1200" dirty="0"/>
                        <a:t> alias </a:t>
                      </a:r>
                      <a:r>
                        <a:rPr lang="es-ES" sz="1200" dirty="0" err="1"/>
                        <a:t>is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specified</a:t>
                      </a:r>
                      <a:r>
                        <a:rPr lang="es-ES" sz="1200" dirty="0"/>
                        <a:t>)</a:t>
                      </a:r>
                      <a:endParaRPr sz="11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 err="1"/>
                        <a:t>max_length</a:t>
                      </a:r>
                      <a:r>
                        <a:rPr lang="es-ES" sz="1200" dirty="0"/>
                        <a:t> - </a:t>
                      </a:r>
                      <a:r>
                        <a:rPr lang="es-ES" sz="1200" dirty="0" err="1"/>
                        <a:t>maximum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width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of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field</a:t>
                      </a:r>
                      <a:endParaRPr sz="11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 err="1"/>
                        <a:t>length</a:t>
                      </a:r>
                      <a:r>
                        <a:rPr lang="es-ES" sz="1200" dirty="0"/>
                        <a:t> - </a:t>
                      </a:r>
                      <a:r>
                        <a:rPr lang="es-ES" sz="1200" dirty="0" err="1"/>
                        <a:t>width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of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field</a:t>
                      </a:r>
                      <a:r>
                        <a:rPr lang="es-ES" sz="1200" dirty="0"/>
                        <a:t> as </a:t>
                      </a:r>
                      <a:r>
                        <a:rPr lang="es-ES" sz="1200" dirty="0" err="1"/>
                        <a:t>specified</a:t>
                      </a:r>
                      <a:r>
                        <a:rPr lang="es-ES" sz="1200" dirty="0"/>
                        <a:t> in table </a:t>
                      </a:r>
                      <a:r>
                        <a:rPr lang="es-ES" sz="1200" dirty="0" err="1"/>
                        <a:t>definition</a:t>
                      </a:r>
                      <a:endParaRPr sz="11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 err="1"/>
                        <a:t>charsetnr</a:t>
                      </a:r>
                      <a:r>
                        <a:rPr lang="es-ES" sz="1200" dirty="0"/>
                        <a:t> - </a:t>
                      </a:r>
                      <a:r>
                        <a:rPr lang="es-ES" sz="1200" dirty="0" err="1"/>
                        <a:t>character</a:t>
                      </a:r>
                      <a:r>
                        <a:rPr lang="es-ES" sz="1200" dirty="0"/>
                        <a:t> set </a:t>
                      </a:r>
                      <a:r>
                        <a:rPr lang="es-ES" sz="1200" dirty="0" err="1"/>
                        <a:t>number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for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field</a:t>
                      </a:r>
                      <a:endParaRPr sz="11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 err="1"/>
                        <a:t>flags</a:t>
                      </a:r>
                      <a:r>
                        <a:rPr lang="es-ES" sz="1200" dirty="0"/>
                        <a:t> - bit-</a:t>
                      </a:r>
                      <a:r>
                        <a:rPr lang="es-ES" sz="1200" dirty="0" err="1"/>
                        <a:t>flags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for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field</a:t>
                      </a:r>
                      <a:endParaRPr sz="11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 err="1"/>
                        <a:t>type</a:t>
                      </a:r>
                      <a:r>
                        <a:rPr lang="es-ES" sz="1200" dirty="0"/>
                        <a:t> - data </a:t>
                      </a:r>
                      <a:r>
                        <a:rPr lang="es-ES" sz="1200" dirty="0" err="1"/>
                        <a:t>type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used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for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field</a:t>
                      </a:r>
                      <a:endParaRPr sz="1100" dirty="0"/>
                    </a:p>
                    <a:p>
                      <a:pPr marL="0" marR="0" lvl="0" indent="-101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s-ES" sz="1200" dirty="0" err="1"/>
                        <a:t>decimals</a:t>
                      </a:r>
                      <a:r>
                        <a:rPr lang="es-ES" sz="1200" dirty="0"/>
                        <a:t> - </a:t>
                      </a:r>
                      <a:r>
                        <a:rPr lang="es-ES" sz="1200" dirty="0" err="1"/>
                        <a:t>for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integer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fields</a:t>
                      </a:r>
                      <a:r>
                        <a:rPr lang="es-ES" sz="1200" dirty="0"/>
                        <a:t>;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number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of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decimals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used</a:t>
                      </a:r>
                      <a:endParaRPr sz="1100" dirty="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64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D3F2A-19C3-4FEA-8CCC-4718D722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EECB3F-9A00-4522-B871-E71616F6BBB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7" name="Google Shape;242;p38">
            <a:extLst>
              <a:ext uri="{FF2B5EF4-FFF2-40B4-BE49-F238E27FC236}">
                <a16:creationId xmlns:a16="http://schemas.microsoft.com/office/drawing/2014/main" id="{2D50F970-CD8E-48FF-B201-584741C059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763" y="1200150"/>
            <a:ext cx="6918325" cy="372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s-ES" dirty="0" err="1"/>
              <a:t>MySQLi</a:t>
            </a:r>
            <a:r>
              <a:rPr lang="es-ES" dirty="0"/>
              <a:t> es un sistema de gestión de bases de datos SQL relacionales. </a:t>
            </a:r>
            <a:endParaRPr dirty="0"/>
          </a:p>
          <a:p>
            <a:pPr marL="257175" indent="-104775">
              <a:spcBef>
                <a:spcPts val="480"/>
              </a:spcBef>
              <a:buClr>
                <a:schemeClr val="dk1"/>
              </a:buClr>
              <a:buSzPts val="3200"/>
              <a:buNone/>
            </a:pPr>
            <a:endParaRPr dirty="0"/>
          </a:p>
          <a:p>
            <a:pPr marL="257175" indent="-257175">
              <a:spcBef>
                <a:spcPts val="480"/>
              </a:spcBef>
              <a:buClr>
                <a:schemeClr val="dk1"/>
              </a:buClr>
              <a:buSzPts val="3200"/>
              <a:buChar char="•"/>
            </a:pPr>
            <a:r>
              <a:rPr lang="es-ES" dirty="0" err="1"/>
              <a:t>MySQLi</a:t>
            </a:r>
            <a:r>
              <a:rPr lang="es-ES" dirty="0"/>
              <a:t> se utiliza dentro del lenguaje de programación PHP para proporcionar una interfaz con bases de datos MySQL. </a:t>
            </a:r>
          </a:p>
          <a:p>
            <a:pPr marL="257175" indent="-257175">
              <a:spcBef>
                <a:spcPts val="480"/>
              </a:spcBef>
              <a:buClr>
                <a:schemeClr val="dk1"/>
              </a:buClr>
              <a:buSzPts val="3200"/>
              <a:buChar char="•"/>
            </a:pPr>
            <a:endParaRPr lang="es-ES" dirty="0"/>
          </a:p>
          <a:p>
            <a:pPr marL="257175" indent="-257175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s-ES" dirty="0"/>
              <a:t>Una base de datos es una aplicación que almacena una colección de datos. </a:t>
            </a:r>
          </a:p>
          <a:p>
            <a:pPr marL="257175" indent="-104775">
              <a:spcBef>
                <a:spcPts val="480"/>
              </a:spcBef>
              <a:buClr>
                <a:schemeClr val="dk1"/>
              </a:buClr>
              <a:buSzPts val="3200"/>
              <a:buNone/>
            </a:pPr>
            <a:endParaRPr lang="es-ES" dirty="0"/>
          </a:p>
          <a:p>
            <a:pPr marL="257175" indent="-257175">
              <a:spcBef>
                <a:spcPts val="480"/>
              </a:spcBef>
              <a:buClr>
                <a:schemeClr val="dk1"/>
              </a:buClr>
              <a:buSzPts val="3200"/>
              <a:buChar char="•"/>
            </a:pPr>
            <a:r>
              <a:rPr lang="es-ES" dirty="0"/>
              <a:t>Cada base de datos tiene una o más API distintas para crear, acceder, administrar, buscar y replicar los datos que contiene. </a:t>
            </a:r>
          </a:p>
          <a:p>
            <a:pPr marL="257175" indent="-257175">
              <a:spcBef>
                <a:spcPts val="480"/>
              </a:spcBef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256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30</a:t>
            </a:fld>
            <a:endParaRPr lang="es-ES" dirty="0"/>
          </a:p>
        </p:txBody>
      </p:sp>
      <p:sp>
        <p:nvSpPr>
          <p:cNvPr id="5" name="Google Shape;422;p66">
            <a:extLst>
              <a:ext uri="{FF2B5EF4-FFF2-40B4-BE49-F238E27FC236}">
                <a16:creationId xmlns:a16="http://schemas.microsoft.com/office/drawing/2014/main" id="{060CF4A5-31E4-4377-92DA-75E91F9878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85900" y="699542"/>
            <a:ext cx="6172200" cy="378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520"/>
              <a:buNone/>
            </a:pPr>
            <a:r>
              <a:rPr lang="es-ES" sz="1140" dirty="0"/>
              <a:t>&lt;?</a:t>
            </a:r>
            <a:r>
              <a:rPr lang="es-ES" sz="1140" dirty="0" err="1"/>
              <a:t>php</a:t>
            </a:r>
            <a:br>
              <a:rPr lang="es-ES" sz="1140" dirty="0"/>
            </a:br>
            <a:r>
              <a:rPr lang="es-ES" sz="1140" dirty="0"/>
              <a:t>$con = </a:t>
            </a:r>
            <a:r>
              <a:rPr lang="es-ES" sz="1140" dirty="0" err="1"/>
              <a:t>mysqli_connect</a:t>
            </a:r>
            <a:r>
              <a:rPr lang="es-ES" sz="1140" dirty="0"/>
              <a:t>("localhost","my_</a:t>
            </a:r>
            <a:r>
              <a:rPr lang="es-ES" sz="1140" dirty="0" err="1"/>
              <a:t>user</a:t>
            </a:r>
            <a:r>
              <a:rPr lang="es-ES" sz="1140" dirty="0"/>
              <a:t>","my_</a:t>
            </a:r>
            <a:r>
              <a:rPr lang="es-ES" sz="1140" dirty="0" err="1"/>
              <a:t>password</a:t>
            </a:r>
            <a:r>
              <a:rPr lang="es-ES" sz="1140" dirty="0"/>
              <a:t>","</a:t>
            </a:r>
            <a:r>
              <a:rPr lang="es-ES" sz="1140" dirty="0" err="1"/>
              <a:t>my_db</a:t>
            </a:r>
            <a:r>
              <a:rPr lang="es-ES" sz="1140" dirty="0"/>
              <a:t>");</a:t>
            </a:r>
            <a:br>
              <a:rPr lang="es-ES" sz="1140" dirty="0"/>
            </a:br>
            <a:br>
              <a:rPr lang="es-ES" sz="1140" dirty="0"/>
            </a:br>
            <a:r>
              <a:rPr lang="es-ES" sz="1140" dirty="0" err="1"/>
              <a:t>if</a:t>
            </a:r>
            <a:r>
              <a:rPr lang="es-ES" sz="1140" dirty="0"/>
              <a:t> (</a:t>
            </a:r>
            <a:r>
              <a:rPr lang="es-ES" sz="1140" dirty="0" err="1"/>
              <a:t>mysqli_connect_errno</a:t>
            </a:r>
            <a:r>
              <a:rPr lang="es-ES" sz="1140" dirty="0"/>
              <a:t>()) {</a:t>
            </a:r>
            <a:br>
              <a:rPr lang="es-ES" sz="1140" dirty="0"/>
            </a:br>
            <a:r>
              <a:rPr lang="es-ES" sz="1140" dirty="0"/>
              <a:t>  echo "</a:t>
            </a:r>
            <a:r>
              <a:rPr lang="es-ES" sz="1140" dirty="0" err="1"/>
              <a:t>Failed</a:t>
            </a:r>
            <a:r>
              <a:rPr lang="es-ES" sz="1140" dirty="0"/>
              <a:t> </a:t>
            </a:r>
            <a:r>
              <a:rPr lang="es-ES" sz="1140" dirty="0" err="1"/>
              <a:t>to</a:t>
            </a:r>
            <a:r>
              <a:rPr lang="es-ES" sz="1140" dirty="0"/>
              <a:t> </a:t>
            </a:r>
            <a:r>
              <a:rPr lang="es-ES" sz="1140" dirty="0" err="1"/>
              <a:t>connect</a:t>
            </a:r>
            <a:r>
              <a:rPr lang="es-ES" sz="1140" dirty="0"/>
              <a:t> </a:t>
            </a:r>
            <a:r>
              <a:rPr lang="es-ES" sz="1140" dirty="0" err="1"/>
              <a:t>to</a:t>
            </a:r>
            <a:r>
              <a:rPr lang="es-ES" sz="1140" dirty="0"/>
              <a:t> MySQL: " . </a:t>
            </a:r>
            <a:r>
              <a:rPr lang="es-ES" sz="1140" dirty="0" err="1"/>
              <a:t>mysqli_connect_error</a:t>
            </a:r>
            <a:r>
              <a:rPr lang="es-ES" sz="1140" dirty="0"/>
              <a:t>();</a:t>
            </a:r>
            <a:br>
              <a:rPr lang="es-ES" sz="1140" dirty="0"/>
            </a:br>
            <a:r>
              <a:rPr lang="es-ES" sz="1140" dirty="0"/>
              <a:t>  </a:t>
            </a:r>
            <a:r>
              <a:rPr lang="es-ES" sz="1140" dirty="0" err="1"/>
              <a:t>exit</a:t>
            </a:r>
            <a:r>
              <a:rPr lang="es-ES" sz="1140" dirty="0"/>
              <a:t>();</a:t>
            </a:r>
            <a:br>
              <a:rPr lang="es-ES" sz="1140" dirty="0"/>
            </a:br>
            <a:r>
              <a:rPr lang="es-ES" sz="1140" dirty="0"/>
              <a:t>}</a:t>
            </a:r>
            <a:br>
              <a:rPr lang="es-ES" sz="1140" dirty="0"/>
            </a:br>
            <a:br>
              <a:rPr lang="es-ES" sz="1140" dirty="0"/>
            </a:br>
            <a:r>
              <a:rPr lang="es-ES" sz="1140" dirty="0"/>
              <a:t>$</a:t>
            </a:r>
            <a:r>
              <a:rPr lang="es-ES" sz="1140" dirty="0" err="1"/>
              <a:t>sql</a:t>
            </a:r>
            <a:r>
              <a:rPr lang="es-ES" sz="1140" dirty="0"/>
              <a:t> = "SELECT </a:t>
            </a:r>
            <a:r>
              <a:rPr lang="es-ES" sz="1140" dirty="0" err="1"/>
              <a:t>Lastname</a:t>
            </a:r>
            <a:r>
              <a:rPr lang="es-ES" sz="1140" dirty="0"/>
              <a:t>, Age FROM </a:t>
            </a:r>
            <a:r>
              <a:rPr lang="es-ES" sz="1140" dirty="0" err="1"/>
              <a:t>Persons</a:t>
            </a:r>
            <a:r>
              <a:rPr lang="es-ES" sz="1140" dirty="0"/>
              <a:t> ORDER BY </a:t>
            </a:r>
            <a:r>
              <a:rPr lang="es-ES" sz="1140" dirty="0" err="1"/>
              <a:t>Lastname</a:t>
            </a:r>
            <a:r>
              <a:rPr lang="es-ES" sz="1140" dirty="0"/>
              <a:t>";</a:t>
            </a:r>
            <a:br>
              <a:rPr lang="es-ES" sz="1140" dirty="0"/>
            </a:br>
            <a:br>
              <a:rPr lang="es-ES" sz="1140" dirty="0"/>
            </a:br>
            <a:r>
              <a:rPr lang="es-ES" sz="1140" dirty="0" err="1"/>
              <a:t>if</a:t>
            </a:r>
            <a:r>
              <a:rPr lang="es-ES" sz="1140" dirty="0"/>
              <a:t> ($</a:t>
            </a:r>
            <a:r>
              <a:rPr lang="es-ES" sz="1140" dirty="0" err="1"/>
              <a:t>result</a:t>
            </a:r>
            <a:r>
              <a:rPr lang="es-ES" sz="1140" dirty="0"/>
              <a:t> = </a:t>
            </a:r>
            <a:r>
              <a:rPr lang="es-ES" sz="1140" dirty="0" err="1"/>
              <a:t>mysqli_query</a:t>
            </a:r>
            <a:r>
              <a:rPr lang="es-ES" sz="1140" dirty="0"/>
              <a:t>($con , $</a:t>
            </a:r>
            <a:r>
              <a:rPr lang="es-ES" sz="1140" dirty="0" err="1"/>
              <a:t>sql</a:t>
            </a:r>
            <a:r>
              <a:rPr lang="es-ES" sz="1140" dirty="0"/>
              <a:t>)) {</a:t>
            </a:r>
            <a:br>
              <a:rPr lang="es-ES" sz="1140" dirty="0"/>
            </a:br>
            <a:br>
              <a:rPr lang="es-ES" sz="1140" dirty="0"/>
            </a:br>
            <a:r>
              <a:rPr lang="es-ES" sz="1140" dirty="0"/>
              <a:t>  // </a:t>
            </a:r>
            <a:r>
              <a:rPr lang="es-ES" sz="1140" dirty="0" err="1"/>
              <a:t>Get</a:t>
            </a:r>
            <a:r>
              <a:rPr lang="es-ES" sz="1140" dirty="0"/>
              <a:t> </a:t>
            </a:r>
            <a:r>
              <a:rPr lang="es-ES" sz="1140" dirty="0" err="1"/>
              <a:t>field</a:t>
            </a:r>
            <a:r>
              <a:rPr lang="es-ES" sz="1140" dirty="0"/>
              <a:t> </a:t>
            </a:r>
            <a:r>
              <a:rPr lang="es-ES" sz="1140" dirty="0" err="1"/>
              <a:t>information</a:t>
            </a:r>
            <a:r>
              <a:rPr lang="es-ES" sz="1140" dirty="0"/>
              <a:t> </a:t>
            </a:r>
            <a:r>
              <a:rPr lang="es-ES" sz="1140" dirty="0" err="1"/>
              <a:t>for</a:t>
            </a:r>
            <a:r>
              <a:rPr lang="es-ES" sz="1140" dirty="0"/>
              <a:t> </a:t>
            </a:r>
            <a:r>
              <a:rPr lang="es-ES" sz="1140" dirty="0" err="1"/>
              <a:t>all</a:t>
            </a:r>
            <a:r>
              <a:rPr lang="es-ES" sz="1140" dirty="0"/>
              <a:t> </a:t>
            </a:r>
            <a:r>
              <a:rPr lang="es-ES" sz="1140" dirty="0" err="1"/>
              <a:t>fields</a:t>
            </a:r>
            <a:br>
              <a:rPr lang="es-ES" sz="1140" dirty="0"/>
            </a:br>
            <a:r>
              <a:rPr lang="es-ES" sz="1140" dirty="0"/>
              <a:t>  $</a:t>
            </a:r>
            <a:r>
              <a:rPr lang="es-ES" sz="1140" dirty="0" err="1"/>
              <a:t>fieldinfo</a:t>
            </a:r>
            <a:r>
              <a:rPr lang="es-ES" sz="1140" dirty="0"/>
              <a:t> = </a:t>
            </a:r>
            <a:r>
              <a:rPr lang="es-ES" sz="1140" dirty="0" err="1"/>
              <a:t>mysqli_fetch_fields</a:t>
            </a:r>
            <a:r>
              <a:rPr lang="es-ES" sz="1140" dirty="0"/>
              <a:t>($</a:t>
            </a:r>
            <a:r>
              <a:rPr lang="es-ES" sz="1140" dirty="0" err="1"/>
              <a:t>result</a:t>
            </a:r>
            <a:r>
              <a:rPr lang="es-ES" sz="1140" dirty="0"/>
              <a:t>);</a:t>
            </a:r>
            <a:br>
              <a:rPr lang="es-ES" sz="1140" dirty="0"/>
            </a:br>
            <a:br>
              <a:rPr lang="es-ES" sz="1140" dirty="0"/>
            </a:br>
            <a:r>
              <a:rPr lang="es-ES" sz="1140" dirty="0"/>
              <a:t>  </a:t>
            </a:r>
            <a:r>
              <a:rPr lang="es-ES" sz="1140" dirty="0" err="1"/>
              <a:t>foreach</a:t>
            </a:r>
            <a:r>
              <a:rPr lang="es-ES" sz="1140" dirty="0"/>
              <a:t> ($</a:t>
            </a:r>
            <a:r>
              <a:rPr lang="es-ES" sz="1140" dirty="0" err="1"/>
              <a:t>fieldinfo</a:t>
            </a:r>
            <a:r>
              <a:rPr lang="es-ES" sz="1140" dirty="0"/>
              <a:t> as $val) {</a:t>
            </a:r>
            <a:br>
              <a:rPr lang="es-ES" sz="1140" dirty="0"/>
            </a:br>
            <a:r>
              <a:rPr lang="es-ES" sz="1140" dirty="0"/>
              <a:t>    </a:t>
            </a:r>
            <a:r>
              <a:rPr lang="es-ES" sz="1140" dirty="0" err="1"/>
              <a:t>printf</a:t>
            </a:r>
            <a:r>
              <a:rPr lang="es-ES" sz="1140" dirty="0"/>
              <a:t>("</a:t>
            </a:r>
            <a:r>
              <a:rPr lang="es-ES" sz="1140" dirty="0" err="1"/>
              <a:t>Name</a:t>
            </a:r>
            <a:r>
              <a:rPr lang="es-ES" sz="1140" dirty="0"/>
              <a:t>: %s\n", $val-&gt;</a:t>
            </a:r>
            <a:r>
              <a:rPr lang="es-ES" sz="1140" dirty="0" err="1"/>
              <a:t>name</a:t>
            </a:r>
            <a:r>
              <a:rPr lang="es-ES" sz="1140" dirty="0"/>
              <a:t>);</a:t>
            </a:r>
            <a:br>
              <a:rPr lang="es-ES" sz="1140" dirty="0"/>
            </a:br>
            <a:r>
              <a:rPr lang="es-ES" sz="1140" dirty="0"/>
              <a:t>    </a:t>
            </a:r>
            <a:r>
              <a:rPr lang="es-ES" sz="1140" dirty="0" err="1"/>
              <a:t>printf</a:t>
            </a:r>
            <a:r>
              <a:rPr lang="es-ES" sz="1140" dirty="0"/>
              <a:t>("Table: %s\n", $val-&gt;table);</a:t>
            </a:r>
            <a:br>
              <a:rPr lang="es-ES" sz="1140" dirty="0"/>
            </a:br>
            <a:r>
              <a:rPr lang="es-ES" sz="1140" dirty="0"/>
              <a:t>    </a:t>
            </a:r>
            <a:r>
              <a:rPr lang="es-ES" sz="1140" dirty="0" err="1"/>
              <a:t>printf</a:t>
            </a:r>
            <a:r>
              <a:rPr lang="es-ES" sz="1140" dirty="0"/>
              <a:t>("Max. Len: %d\n", $val-&gt;</a:t>
            </a:r>
            <a:r>
              <a:rPr lang="es-ES" sz="1140" dirty="0" err="1"/>
              <a:t>max_length</a:t>
            </a:r>
            <a:r>
              <a:rPr lang="es-ES" sz="1140" dirty="0"/>
              <a:t>);</a:t>
            </a:r>
            <a:br>
              <a:rPr lang="es-ES" sz="1140" dirty="0"/>
            </a:br>
            <a:r>
              <a:rPr lang="es-ES" sz="1140" dirty="0"/>
              <a:t>  }</a:t>
            </a:r>
            <a:br>
              <a:rPr lang="es-ES" sz="1140" dirty="0"/>
            </a:br>
            <a:r>
              <a:rPr lang="es-ES" sz="1140" dirty="0"/>
              <a:t>  </a:t>
            </a:r>
            <a:r>
              <a:rPr lang="es-ES" sz="1140" dirty="0" err="1"/>
              <a:t>mysqli_free_result</a:t>
            </a:r>
            <a:r>
              <a:rPr lang="es-ES" sz="1140" dirty="0"/>
              <a:t>($</a:t>
            </a:r>
            <a:r>
              <a:rPr lang="es-ES" sz="1140" dirty="0" err="1"/>
              <a:t>result</a:t>
            </a:r>
            <a:r>
              <a:rPr lang="es-ES" sz="1140" dirty="0"/>
              <a:t>);</a:t>
            </a:r>
            <a:br>
              <a:rPr lang="es-ES" sz="1140" dirty="0"/>
            </a:br>
            <a:r>
              <a:rPr lang="es-ES" sz="1140" dirty="0"/>
              <a:t>}</a:t>
            </a:r>
            <a:br>
              <a:rPr lang="es-ES" sz="1140" dirty="0"/>
            </a:br>
            <a:br>
              <a:rPr lang="es-ES" sz="1140" dirty="0"/>
            </a:br>
            <a:r>
              <a:rPr lang="es-ES" sz="1140" dirty="0" err="1"/>
              <a:t>mysqli_close</a:t>
            </a:r>
            <a:r>
              <a:rPr lang="es-ES" sz="1140" dirty="0"/>
              <a:t>($con);</a:t>
            </a:r>
            <a:br>
              <a:rPr lang="es-ES" sz="1140" dirty="0"/>
            </a:br>
            <a:r>
              <a:rPr lang="es-ES" sz="1140" dirty="0"/>
              <a:t>?&gt;</a:t>
            </a:r>
            <a:endParaRPr sz="1140" dirty="0"/>
          </a:p>
        </p:txBody>
      </p:sp>
    </p:spTree>
    <p:extLst>
      <p:ext uri="{BB962C8B-B14F-4D97-AF65-F5344CB8AC3E}">
        <p14:creationId xmlns:p14="http://schemas.microsoft.com/office/powerpoint/2010/main" val="1577664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31</a:t>
            </a:fld>
            <a:endParaRPr lang="es-ES" dirty="0"/>
          </a:p>
        </p:txBody>
      </p:sp>
      <p:sp>
        <p:nvSpPr>
          <p:cNvPr id="5" name="Google Shape;428;p67">
            <a:extLst>
              <a:ext uri="{FF2B5EF4-FFF2-40B4-BE49-F238E27FC236}">
                <a16:creationId xmlns:a16="http://schemas.microsoft.com/office/drawing/2014/main" id="{FD1CE854-D85D-4ED4-980F-93627AFA93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1600" y="483518"/>
            <a:ext cx="6429420" cy="2625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None/>
            </a:pPr>
            <a:r>
              <a:rPr lang="es-ES" dirty="0"/>
              <a:t>Definición:</a:t>
            </a:r>
            <a:endParaRPr dirty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r>
              <a:rPr lang="es-ES" dirty="0"/>
              <a:t>La función devuelve la longitud de los campos de la fila actual en el conjunto de resultados.</a:t>
            </a:r>
            <a:endParaRPr dirty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endParaRPr dirty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r>
              <a:rPr lang="es-ES" dirty="0"/>
              <a:t>Sintaxis:</a:t>
            </a:r>
            <a:endParaRPr dirty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endParaRPr dirty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r>
              <a:rPr lang="es-ES" dirty="0"/>
              <a:t>	</a:t>
            </a:r>
            <a:r>
              <a:rPr lang="es-ES" dirty="0" err="1"/>
              <a:t>mysqli_fetch_lengths</a:t>
            </a:r>
            <a:r>
              <a:rPr lang="es-ES" dirty="0"/>
              <a:t>(</a:t>
            </a:r>
            <a:r>
              <a:rPr lang="es-ES" i="1" dirty="0" err="1"/>
              <a:t>result</a:t>
            </a:r>
            <a:r>
              <a:rPr lang="es-ES" dirty="0"/>
              <a:t>)</a:t>
            </a:r>
            <a:endParaRPr dirty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r>
              <a:rPr lang="es-ES" dirty="0"/>
              <a:t>	$</a:t>
            </a:r>
            <a:r>
              <a:rPr lang="es-ES" dirty="0" err="1"/>
              <a:t>mysqli_result</a:t>
            </a:r>
            <a:r>
              <a:rPr lang="es-ES" dirty="0"/>
              <a:t> -&gt; </a:t>
            </a:r>
            <a:r>
              <a:rPr lang="es-ES" dirty="0" err="1"/>
              <a:t>lengths</a:t>
            </a:r>
            <a:endParaRPr dirty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endParaRPr dirty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None/>
            </a:pPr>
            <a:r>
              <a:rPr lang="es-ES" dirty="0"/>
              <a:t>Parámetros:</a:t>
            </a:r>
            <a:endParaRPr dirty="0"/>
          </a:p>
        </p:txBody>
      </p:sp>
      <p:graphicFrame>
        <p:nvGraphicFramePr>
          <p:cNvPr id="7" name="Google Shape;429;p67">
            <a:extLst>
              <a:ext uri="{FF2B5EF4-FFF2-40B4-BE49-F238E27FC236}">
                <a16:creationId xmlns:a16="http://schemas.microsoft.com/office/drawing/2014/main" id="{08AFB6C8-18FB-4953-BF13-24C112F1BB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8213701"/>
              </p:ext>
            </p:extLst>
          </p:nvPr>
        </p:nvGraphicFramePr>
        <p:xfrm>
          <a:off x="971600" y="3188880"/>
          <a:ext cx="6536569" cy="7772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Parameter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Description</a:t>
                      </a:r>
                      <a:endParaRPr sz="12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i="1"/>
                        <a:t>result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Required. Specifies a result set identifier returned by mysqli_query(), mysqli_store_result() or mysqli_use_result()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430;p67">
            <a:extLst>
              <a:ext uri="{FF2B5EF4-FFF2-40B4-BE49-F238E27FC236}">
                <a16:creationId xmlns:a16="http://schemas.microsoft.com/office/drawing/2014/main" id="{B3421E22-B7B3-41B2-8B3C-E77B12764A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0569533"/>
              </p:ext>
            </p:extLst>
          </p:nvPr>
        </p:nvGraphicFramePr>
        <p:xfrm>
          <a:off x="971600" y="4019699"/>
          <a:ext cx="6375844" cy="3198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6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Valor Devuelto:</a:t>
                      </a:r>
                      <a:endParaRPr sz="800"/>
                    </a:p>
                  </a:txBody>
                  <a:tcPr marL="68363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Devuelve una matriz de enteros que representa el tamaño de cada campo (columna). FALSO si ocurre un error</a:t>
                      </a:r>
                      <a:endParaRPr sz="800"/>
                    </a:p>
                  </a:txBody>
                  <a:tcPr marL="34181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5243FDBC-35C9-4474-B071-69505FFDD720}"/>
              </a:ext>
            </a:extLst>
          </p:cNvPr>
          <p:cNvSpPr txBox="1"/>
          <p:nvPr/>
        </p:nvSpPr>
        <p:spPr>
          <a:xfrm>
            <a:off x="539552" y="95726"/>
            <a:ext cx="6696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accent6"/>
                </a:solidFill>
                <a:latin typeface="Raleway"/>
                <a:sym typeface="Raleway"/>
              </a:rPr>
              <a:t>PHP </a:t>
            </a:r>
            <a:r>
              <a:rPr lang="es-ES" sz="2400" dirty="0" err="1">
                <a:solidFill>
                  <a:schemeClr val="accent6"/>
                </a:solidFill>
                <a:latin typeface="Raleway"/>
                <a:sym typeface="Raleway"/>
              </a:rPr>
              <a:t>mysqli</a:t>
            </a:r>
            <a:r>
              <a:rPr lang="es-ES" sz="2400" dirty="0">
                <a:solidFill>
                  <a:schemeClr val="accent6"/>
                </a:solidFill>
                <a:latin typeface="Raleway"/>
                <a:sym typeface="Raleway"/>
              </a:rPr>
              <a:t> </a:t>
            </a:r>
            <a:r>
              <a:rPr lang="es-ES" sz="2400" dirty="0" err="1">
                <a:solidFill>
                  <a:schemeClr val="accent6"/>
                </a:solidFill>
                <a:latin typeface="Raleway"/>
                <a:sym typeface="Raleway"/>
              </a:rPr>
              <a:t>fetch_lengths</a:t>
            </a:r>
            <a:r>
              <a:rPr lang="es-ES" sz="2400" dirty="0">
                <a:solidFill>
                  <a:schemeClr val="accent6"/>
                </a:solidFill>
                <a:latin typeface="Raleway"/>
                <a:sym typeface="Raleway"/>
              </a:rPr>
              <a:t>() </a:t>
            </a:r>
            <a:r>
              <a:rPr lang="es-ES" sz="2400" dirty="0" err="1">
                <a:solidFill>
                  <a:schemeClr val="accent6"/>
                </a:solidFill>
                <a:latin typeface="Raleway"/>
                <a:sym typeface="Raleway"/>
              </a:rPr>
              <a:t>Function</a:t>
            </a:r>
            <a:endParaRPr lang="es-ES" sz="2400" dirty="0">
              <a:solidFill>
                <a:schemeClr val="accent6"/>
              </a:solidFill>
              <a:latin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75109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32</a:t>
            </a:fld>
            <a:endParaRPr lang="es-ES" dirty="0"/>
          </a:p>
        </p:txBody>
      </p:sp>
      <p:sp>
        <p:nvSpPr>
          <p:cNvPr id="5" name="Google Shape;436;p68">
            <a:extLst>
              <a:ext uri="{FF2B5EF4-FFF2-40B4-BE49-F238E27FC236}">
                <a16:creationId xmlns:a16="http://schemas.microsoft.com/office/drawing/2014/main" id="{6B50D4EC-3896-4178-AD69-BA38CD11A8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85900" y="771550"/>
            <a:ext cx="6172200" cy="372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760"/>
              <a:buNone/>
            </a:pPr>
            <a:r>
              <a:rPr lang="es-ES" sz="1320" dirty="0"/>
              <a:t>&lt;?</a:t>
            </a:r>
            <a:r>
              <a:rPr lang="es-ES" sz="1320" dirty="0" err="1"/>
              <a:t>php</a:t>
            </a:r>
            <a:br>
              <a:rPr lang="es-ES" sz="1320" dirty="0"/>
            </a:br>
            <a:r>
              <a:rPr lang="es-ES" sz="1320" dirty="0"/>
              <a:t>$con = </a:t>
            </a:r>
            <a:r>
              <a:rPr lang="es-ES" sz="1320" dirty="0" err="1"/>
              <a:t>mysqli_connect</a:t>
            </a:r>
            <a:r>
              <a:rPr lang="es-ES" sz="1320" dirty="0"/>
              <a:t>("localhost","my_</a:t>
            </a:r>
            <a:r>
              <a:rPr lang="es-ES" sz="1320" dirty="0" err="1"/>
              <a:t>user</a:t>
            </a:r>
            <a:r>
              <a:rPr lang="es-ES" sz="1320" dirty="0"/>
              <a:t>","my_</a:t>
            </a:r>
            <a:r>
              <a:rPr lang="es-ES" sz="1320" dirty="0" err="1"/>
              <a:t>password</a:t>
            </a:r>
            <a:r>
              <a:rPr lang="es-ES" sz="1320" dirty="0"/>
              <a:t>","</a:t>
            </a:r>
            <a:r>
              <a:rPr lang="es-ES" sz="1320" dirty="0" err="1"/>
              <a:t>my_db</a:t>
            </a:r>
            <a:r>
              <a:rPr lang="es-ES" sz="1320" dirty="0"/>
              <a:t>");</a:t>
            </a:r>
            <a:br>
              <a:rPr lang="es-ES" sz="1320" dirty="0"/>
            </a:br>
            <a:br>
              <a:rPr lang="es-ES" sz="1320" dirty="0"/>
            </a:br>
            <a:r>
              <a:rPr lang="es-ES" sz="1320" dirty="0" err="1"/>
              <a:t>if</a:t>
            </a:r>
            <a:r>
              <a:rPr lang="es-ES" sz="1320" dirty="0"/>
              <a:t> (</a:t>
            </a:r>
            <a:r>
              <a:rPr lang="es-ES" sz="1320" dirty="0" err="1"/>
              <a:t>mysqli_connect_errno</a:t>
            </a:r>
            <a:r>
              <a:rPr lang="es-ES" sz="1320" dirty="0"/>
              <a:t>()) {</a:t>
            </a:r>
            <a:br>
              <a:rPr lang="es-ES" sz="1320" dirty="0"/>
            </a:br>
            <a:r>
              <a:rPr lang="es-ES" sz="1320" dirty="0"/>
              <a:t>  echo "</a:t>
            </a:r>
            <a:r>
              <a:rPr lang="es-ES" sz="1320" dirty="0" err="1"/>
              <a:t>Failed</a:t>
            </a:r>
            <a:r>
              <a:rPr lang="es-ES" sz="1320" dirty="0"/>
              <a:t> </a:t>
            </a:r>
            <a:r>
              <a:rPr lang="es-ES" sz="1320" dirty="0" err="1"/>
              <a:t>to</a:t>
            </a:r>
            <a:r>
              <a:rPr lang="es-ES" sz="1320" dirty="0"/>
              <a:t> </a:t>
            </a:r>
            <a:r>
              <a:rPr lang="es-ES" sz="1320" dirty="0" err="1"/>
              <a:t>connect</a:t>
            </a:r>
            <a:r>
              <a:rPr lang="es-ES" sz="1320" dirty="0"/>
              <a:t> </a:t>
            </a:r>
            <a:r>
              <a:rPr lang="es-ES" sz="1320" dirty="0" err="1"/>
              <a:t>to</a:t>
            </a:r>
            <a:r>
              <a:rPr lang="es-ES" sz="1320" dirty="0"/>
              <a:t> MySQL: " . </a:t>
            </a:r>
            <a:r>
              <a:rPr lang="es-ES" sz="1320" dirty="0" err="1"/>
              <a:t>mysqli_connect_error</a:t>
            </a:r>
            <a:r>
              <a:rPr lang="es-ES" sz="1320" dirty="0"/>
              <a:t>();</a:t>
            </a:r>
            <a:br>
              <a:rPr lang="es-ES" sz="1320" dirty="0"/>
            </a:br>
            <a:r>
              <a:rPr lang="es-ES" sz="1320" dirty="0"/>
              <a:t>  </a:t>
            </a:r>
            <a:r>
              <a:rPr lang="es-ES" sz="1320" dirty="0" err="1"/>
              <a:t>exit</a:t>
            </a:r>
            <a:r>
              <a:rPr lang="es-ES" sz="1320" dirty="0"/>
              <a:t>();</a:t>
            </a:r>
            <a:br>
              <a:rPr lang="es-ES" sz="1320" dirty="0"/>
            </a:br>
            <a:r>
              <a:rPr lang="es-ES" sz="1320" dirty="0"/>
              <a:t>}</a:t>
            </a:r>
            <a:br>
              <a:rPr lang="es-ES" sz="1320" dirty="0"/>
            </a:br>
            <a:br>
              <a:rPr lang="es-ES" sz="1320" dirty="0"/>
            </a:br>
            <a:r>
              <a:rPr lang="es-ES" sz="1320" dirty="0"/>
              <a:t>$</a:t>
            </a:r>
            <a:r>
              <a:rPr lang="es-ES" sz="1320" dirty="0" err="1"/>
              <a:t>sql</a:t>
            </a:r>
            <a:r>
              <a:rPr lang="es-ES" sz="1320" dirty="0"/>
              <a:t> = "SELECT * FROM </a:t>
            </a:r>
            <a:r>
              <a:rPr lang="es-ES" sz="1320" dirty="0" err="1"/>
              <a:t>Persons</a:t>
            </a:r>
            <a:r>
              <a:rPr lang="es-ES" sz="1320" dirty="0"/>
              <a:t> ORDER BY </a:t>
            </a:r>
            <a:r>
              <a:rPr lang="es-ES" sz="1320" dirty="0" err="1"/>
              <a:t>Lastname</a:t>
            </a:r>
            <a:r>
              <a:rPr lang="es-ES" sz="1320" dirty="0"/>
              <a:t>";</a:t>
            </a:r>
            <a:br>
              <a:rPr lang="es-ES" sz="1320" dirty="0"/>
            </a:br>
            <a:br>
              <a:rPr lang="es-ES" sz="1320" dirty="0"/>
            </a:br>
            <a:r>
              <a:rPr lang="es-ES" sz="1320" dirty="0" err="1"/>
              <a:t>if</a:t>
            </a:r>
            <a:r>
              <a:rPr lang="es-ES" sz="1320" dirty="0"/>
              <a:t> ($</a:t>
            </a:r>
            <a:r>
              <a:rPr lang="es-ES" sz="1320" dirty="0" err="1"/>
              <a:t>result</a:t>
            </a:r>
            <a:r>
              <a:rPr lang="es-ES" sz="1320" dirty="0"/>
              <a:t> = </a:t>
            </a:r>
            <a:r>
              <a:rPr lang="es-ES" sz="1320" dirty="0" err="1"/>
              <a:t>mysqli_query</a:t>
            </a:r>
            <a:r>
              <a:rPr lang="es-ES" sz="1320" dirty="0"/>
              <a:t>($con, $</a:t>
            </a:r>
            <a:r>
              <a:rPr lang="es-ES" sz="1320" dirty="0" err="1"/>
              <a:t>sql</a:t>
            </a:r>
            <a:r>
              <a:rPr lang="es-ES" sz="1320" dirty="0"/>
              <a:t>)) {</a:t>
            </a:r>
            <a:br>
              <a:rPr lang="es-ES" sz="1320" dirty="0"/>
            </a:br>
            <a:r>
              <a:rPr lang="es-ES" sz="1320" dirty="0"/>
              <a:t>  $</a:t>
            </a:r>
            <a:r>
              <a:rPr lang="es-ES" sz="1320" dirty="0" err="1"/>
              <a:t>row</a:t>
            </a:r>
            <a:r>
              <a:rPr lang="es-ES" sz="1320" dirty="0"/>
              <a:t> = </a:t>
            </a:r>
            <a:r>
              <a:rPr lang="es-ES" sz="1320" dirty="0" err="1"/>
              <a:t>mysqli_fetch_row</a:t>
            </a:r>
            <a:r>
              <a:rPr lang="es-ES" sz="1320" dirty="0"/>
              <a:t>($</a:t>
            </a:r>
            <a:r>
              <a:rPr lang="es-ES" sz="1320" dirty="0" err="1"/>
              <a:t>result</a:t>
            </a:r>
            <a:r>
              <a:rPr lang="es-ES" sz="1320" dirty="0"/>
              <a:t>);</a:t>
            </a:r>
            <a:br>
              <a:rPr lang="es-ES" sz="1320" dirty="0"/>
            </a:br>
            <a:r>
              <a:rPr lang="es-ES" sz="1320" dirty="0"/>
              <a:t>  // </a:t>
            </a:r>
            <a:r>
              <a:rPr lang="es-ES" sz="1320" dirty="0" err="1"/>
              <a:t>Display</a:t>
            </a:r>
            <a:r>
              <a:rPr lang="es-ES" sz="1320" dirty="0"/>
              <a:t> </a:t>
            </a:r>
            <a:r>
              <a:rPr lang="es-ES" sz="1320" dirty="0" err="1"/>
              <a:t>field</a:t>
            </a:r>
            <a:r>
              <a:rPr lang="es-ES" sz="1320" dirty="0"/>
              <a:t> </a:t>
            </a:r>
            <a:r>
              <a:rPr lang="es-ES" sz="1320" dirty="0" err="1"/>
              <a:t>lengths</a:t>
            </a:r>
            <a:br>
              <a:rPr lang="es-ES" sz="1320" dirty="0"/>
            </a:br>
            <a:r>
              <a:rPr lang="es-ES" sz="1320" dirty="0"/>
              <a:t>  </a:t>
            </a:r>
            <a:r>
              <a:rPr lang="es-ES" sz="1320" dirty="0" err="1"/>
              <a:t>foreach</a:t>
            </a:r>
            <a:r>
              <a:rPr lang="es-ES" sz="1320" dirty="0"/>
              <a:t> (</a:t>
            </a:r>
            <a:r>
              <a:rPr lang="es-ES" sz="1320" dirty="0" err="1"/>
              <a:t>mysqli_fetch_lengths</a:t>
            </a:r>
            <a:r>
              <a:rPr lang="es-ES" sz="1320" dirty="0"/>
              <a:t>($</a:t>
            </a:r>
            <a:r>
              <a:rPr lang="es-ES" sz="1320" dirty="0" err="1"/>
              <a:t>result</a:t>
            </a:r>
            <a:r>
              <a:rPr lang="es-ES" sz="1320" dirty="0"/>
              <a:t>) as $i =&gt; $val) {</a:t>
            </a:r>
            <a:br>
              <a:rPr lang="es-ES" sz="1320" dirty="0"/>
            </a:br>
            <a:r>
              <a:rPr lang="es-ES" sz="1320" dirty="0"/>
              <a:t>    </a:t>
            </a:r>
            <a:r>
              <a:rPr lang="es-ES" sz="1320" dirty="0" err="1"/>
              <a:t>printf</a:t>
            </a:r>
            <a:r>
              <a:rPr lang="es-ES" sz="1320" dirty="0"/>
              <a:t>("Field %2d has </a:t>
            </a:r>
            <a:r>
              <a:rPr lang="es-ES" sz="1320" dirty="0" err="1"/>
              <a:t>length</a:t>
            </a:r>
            <a:r>
              <a:rPr lang="es-ES" sz="1320" dirty="0"/>
              <a:t>: %2d\n", $i+1, $val);</a:t>
            </a:r>
            <a:br>
              <a:rPr lang="es-ES" sz="1320" dirty="0"/>
            </a:br>
            <a:r>
              <a:rPr lang="es-ES" sz="1320" dirty="0"/>
              <a:t>  }</a:t>
            </a:r>
            <a:br>
              <a:rPr lang="es-ES" sz="1320" dirty="0"/>
            </a:br>
            <a:br>
              <a:rPr lang="es-ES" sz="1320" dirty="0"/>
            </a:br>
            <a:r>
              <a:rPr lang="es-ES" sz="1320" dirty="0"/>
              <a:t>  </a:t>
            </a:r>
            <a:r>
              <a:rPr lang="es-ES" sz="1320" dirty="0" err="1"/>
              <a:t>mysqli_free_result</a:t>
            </a:r>
            <a:r>
              <a:rPr lang="es-ES" sz="1320" dirty="0"/>
              <a:t>($</a:t>
            </a:r>
            <a:r>
              <a:rPr lang="es-ES" sz="1320" dirty="0" err="1"/>
              <a:t>result</a:t>
            </a:r>
            <a:r>
              <a:rPr lang="es-ES" sz="1320" dirty="0"/>
              <a:t>);</a:t>
            </a:r>
            <a:br>
              <a:rPr lang="es-ES" sz="1320" dirty="0"/>
            </a:br>
            <a:r>
              <a:rPr lang="es-ES" sz="1320" dirty="0"/>
              <a:t>}</a:t>
            </a:r>
            <a:br>
              <a:rPr lang="es-ES" sz="1320" dirty="0"/>
            </a:br>
            <a:br>
              <a:rPr lang="es-ES" sz="1320" dirty="0"/>
            </a:br>
            <a:r>
              <a:rPr lang="es-ES" sz="1320" dirty="0" err="1"/>
              <a:t>mysqli_close</a:t>
            </a:r>
            <a:r>
              <a:rPr lang="es-ES" sz="1320" dirty="0"/>
              <a:t>($con);</a:t>
            </a:r>
            <a:br>
              <a:rPr lang="es-ES" sz="1320" dirty="0"/>
            </a:br>
            <a:r>
              <a:rPr lang="es-ES" sz="1320" dirty="0"/>
              <a:t>?&gt;</a:t>
            </a:r>
            <a:endParaRPr sz="1320" dirty="0"/>
          </a:p>
        </p:txBody>
      </p:sp>
    </p:spTree>
    <p:extLst>
      <p:ext uri="{BB962C8B-B14F-4D97-AF65-F5344CB8AC3E}">
        <p14:creationId xmlns:p14="http://schemas.microsoft.com/office/powerpoint/2010/main" val="4288513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33</a:t>
            </a:fld>
            <a:endParaRPr lang="es-ES" dirty="0"/>
          </a:p>
        </p:txBody>
      </p:sp>
      <p:sp>
        <p:nvSpPr>
          <p:cNvPr id="5" name="Google Shape;441;p69">
            <a:extLst>
              <a:ext uri="{FF2B5EF4-FFF2-40B4-BE49-F238E27FC236}">
                <a16:creationId xmlns:a16="http://schemas.microsoft.com/office/drawing/2014/main" id="{02E2AECF-24E9-423E-B407-EE395F0B3E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712" y="205979"/>
            <a:ext cx="542210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3200"/>
            </a:pPr>
            <a:r>
              <a:rPr lang="es-ES" sz="2400" dirty="0"/>
              <a:t>PHP </a:t>
            </a:r>
            <a:r>
              <a:rPr lang="es-ES" sz="2400" dirty="0" err="1"/>
              <a:t>mysqli</a:t>
            </a:r>
            <a:r>
              <a:rPr lang="es-ES" sz="2400" dirty="0"/>
              <a:t> </a:t>
            </a:r>
            <a:r>
              <a:rPr lang="es-ES" sz="2400" dirty="0" err="1"/>
              <a:t>fetch_object</a:t>
            </a:r>
            <a:r>
              <a:rPr lang="es-ES" sz="2400" dirty="0"/>
              <a:t>() </a:t>
            </a:r>
            <a:r>
              <a:rPr lang="es-ES" sz="2400" dirty="0" err="1"/>
              <a:t>Function</a:t>
            </a:r>
            <a:endParaRPr sz="2400" dirty="0"/>
          </a:p>
        </p:txBody>
      </p:sp>
      <p:sp>
        <p:nvSpPr>
          <p:cNvPr id="7" name="Google Shape;442;p69">
            <a:extLst>
              <a:ext uri="{FF2B5EF4-FFF2-40B4-BE49-F238E27FC236}">
                <a16:creationId xmlns:a16="http://schemas.microsoft.com/office/drawing/2014/main" id="{ADE6DA92-23C4-499E-B32B-9278156829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712" y="964395"/>
            <a:ext cx="6172200" cy="233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s-ES" sz="1350"/>
              <a:t>Definición:</a:t>
            </a:r>
            <a:endParaRPr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sz="1350"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es-ES" sz="1350"/>
              <a:t>La función devuelve la fila actual de un conjunto de resultados, como un objeto.</a:t>
            </a:r>
            <a:endParaRPr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sz="1350"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es-ES" sz="1350"/>
              <a:t>Sintaxis:</a:t>
            </a:r>
            <a:endParaRPr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sz="1350"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es-ES" sz="1350"/>
              <a:t>mysqli_fetch_object(</a:t>
            </a:r>
            <a:r>
              <a:rPr lang="es-ES" sz="1350" i="1"/>
              <a:t>result</a:t>
            </a:r>
            <a:r>
              <a:rPr lang="es-ES" sz="1350"/>
              <a:t>, </a:t>
            </a:r>
            <a:r>
              <a:rPr lang="es-ES" sz="1350" i="1"/>
              <a:t>classname</a:t>
            </a:r>
            <a:r>
              <a:rPr lang="es-ES" sz="1350"/>
              <a:t>, </a:t>
            </a:r>
            <a:r>
              <a:rPr lang="es-ES" sz="1350" i="1"/>
              <a:t>params</a:t>
            </a:r>
            <a:r>
              <a:rPr lang="es-ES" sz="1350"/>
              <a:t>)</a:t>
            </a:r>
            <a:endParaRPr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es-ES" sz="1350"/>
              <a:t>$mysqli_result -&gt; fetch_object(</a:t>
            </a:r>
            <a:r>
              <a:rPr lang="es-ES" sz="1350" i="1"/>
              <a:t>classname</a:t>
            </a:r>
            <a:r>
              <a:rPr lang="es-ES" sz="1350"/>
              <a:t>, </a:t>
            </a:r>
            <a:r>
              <a:rPr lang="es-ES" sz="1350" i="1"/>
              <a:t>params</a:t>
            </a:r>
            <a:r>
              <a:rPr lang="es-ES" sz="1350"/>
              <a:t>)</a:t>
            </a:r>
            <a:endParaRPr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sz="1350"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es-ES" sz="1350"/>
              <a:t>Parámetros:</a:t>
            </a:r>
            <a:endParaRPr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sz="1350"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sz="1350"/>
          </a:p>
        </p:txBody>
      </p:sp>
      <p:graphicFrame>
        <p:nvGraphicFramePr>
          <p:cNvPr id="8" name="Google Shape;443;p69">
            <a:extLst>
              <a:ext uri="{FF2B5EF4-FFF2-40B4-BE49-F238E27FC236}">
                <a16:creationId xmlns:a16="http://schemas.microsoft.com/office/drawing/2014/main" id="{4147AB87-16FB-4ACF-B496-0313BCEBB188}"/>
              </a:ext>
            </a:extLst>
          </p:cNvPr>
          <p:cNvGraphicFramePr/>
          <p:nvPr/>
        </p:nvGraphicFramePr>
        <p:xfrm>
          <a:off x="1357290" y="3246138"/>
          <a:ext cx="6429431" cy="16306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31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Parameter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Description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/>
                        <a:t>result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Required. Specifies a result set identifier returned by mysqli_query(), mysqli_store_result() or mysqli_use_result()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/>
                        <a:t>classname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Optional. Specifies the name of the class to instantiate, set the properties of, and return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1"/>
                        <a:t>params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Optional. Specifies an array of parameters to pass to the constructor for </a:t>
                      </a:r>
                      <a:r>
                        <a:rPr lang="es-ES" sz="1100" i="1"/>
                        <a:t>classname</a:t>
                      </a:r>
                      <a:r>
                        <a:rPr lang="es-ES" sz="1100"/>
                        <a:t> objects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oogle Shape;444;p69">
            <a:extLst>
              <a:ext uri="{FF2B5EF4-FFF2-40B4-BE49-F238E27FC236}">
                <a16:creationId xmlns:a16="http://schemas.microsoft.com/office/drawing/2014/main" id="{E7DAB771-37B3-4387-A10B-69C9545CF268}"/>
              </a:ext>
            </a:extLst>
          </p:cNvPr>
          <p:cNvGraphicFramePr/>
          <p:nvPr/>
        </p:nvGraphicFramePr>
        <p:xfrm>
          <a:off x="1303712" y="4714890"/>
          <a:ext cx="6483000" cy="3198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7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5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Return Value:</a:t>
                      </a:r>
                      <a:endParaRPr sz="1100"/>
                    </a:p>
                  </a:txBody>
                  <a:tcPr marL="68363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Devuelve un objeto con propiedades de cadena para la fila recuperada. NULL si no hay más filas en el conjunto de resultados</a:t>
                      </a:r>
                      <a:endParaRPr sz="800"/>
                    </a:p>
                  </a:txBody>
                  <a:tcPr marL="34181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471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34</a:t>
            </a:fld>
            <a:endParaRPr lang="es-ES" dirty="0"/>
          </a:p>
        </p:txBody>
      </p:sp>
      <p:sp>
        <p:nvSpPr>
          <p:cNvPr id="5" name="Google Shape;449;p70">
            <a:extLst>
              <a:ext uri="{FF2B5EF4-FFF2-40B4-BE49-F238E27FC236}">
                <a16:creationId xmlns:a16="http://schemas.microsoft.com/office/drawing/2014/main" id="{52E8504E-961A-4AFA-ABA1-9434FAEE19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4447" y="205979"/>
            <a:ext cx="506850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s-ES" sz="2100" dirty="0"/>
              <a:t>PHP </a:t>
            </a:r>
            <a:r>
              <a:rPr lang="es-ES" sz="2100" dirty="0" err="1"/>
              <a:t>mysqli</a:t>
            </a:r>
            <a:r>
              <a:rPr lang="es-ES" sz="2100" dirty="0"/>
              <a:t> </a:t>
            </a:r>
            <a:r>
              <a:rPr lang="es-ES" sz="2100" dirty="0" err="1"/>
              <a:t>fetch_row</a:t>
            </a:r>
            <a:r>
              <a:rPr lang="es-ES" sz="2100" dirty="0"/>
              <a:t>() </a:t>
            </a:r>
            <a:r>
              <a:rPr lang="es-ES" sz="2100" dirty="0" err="1"/>
              <a:t>Function</a:t>
            </a:r>
            <a:endParaRPr sz="2100" dirty="0"/>
          </a:p>
        </p:txBody>
      </p:sp>
      <p:sp>
        <p:nvSpPr>
          <p:cNvPr id="7" name="Google Shape;450;p70">
            <a:extLst>
              <a:ext uri="{FF2B5EF4-FFF2-40B4-BE49-F238E27FC236}">
                <a16:creationId xmlns:a16="http://schemas.microsoft.com/office/drawing/2014/main" id="{40AE9D55-1F69-4627-A9D5-B1CD95E201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712" y="857238"/>
            <a:ext cx="6172200" cy="255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Definición: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  <a:p>
            <a:pPr marL="257175" indent="-17335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Char char="•"/>
            </a:pPr>
            <a:r>
              <a:rPr lang="es-ES" sz="1320"/>
              <a:t>La función obtiene una fila de un conjunto de resultados y la devuelve como una matriz enumerada.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Sintaxis: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mysqli_fetch_row(</a:t>
            </a:r>
            <a:r>
              <a:rPr lang="es-ES" sz="1320" i="1"/>
              <a:t>result</a:t>
            </a:r>
            <a:r>
              <a:rPr lang="es-ES" sz="1320"/>
              <a:t>)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$mysqli_result -&gt; fetch_row()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Parámetros:</a:t>
            </a:r>
            <a:endParaRPr sz="1320"/>
          </a:p>
        </p:txBody>
      </p:sp>
      <p:graphicFrame>
        <p:nvGraphicFramePr>
          <p:cNvPr id="8" name="Google Shape;451;p70">
            <a:extLst>
              <a:ext uri="{FF2B5EF4-FFF2-40B4-BE49-F238E27FC236}">
                <a16:creationId xmlns:a16="http://schemas.microsoft.com/office/drawing/2014/main" id="{2DCAA39C-B76D-4979-BAA6-CED7BE3421AD}"/>
              </a:ext>
            </a:extLst>
          </p:cNvPr>
          <p:cNvGraphicFramePr/>
          <p:nvPr/>
        </p:nvGraphicFramePr>
        <p:xfrm>
          <a:off x="1357290" y="3375428"/>
          <a:ext cx="6483000" cy="8686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32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Parameter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Description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i="1"/>
                        <a:t>result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Required. Specifies a result set identifier returned by mysqli_query(), mysqli_store_result() or mysqli_use_result()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452;p70">
            <a:extLst>
              <a:ext uri="{FF2B5EF4-FFF2-40B4-BE49-F238E27FC236}">
                <a16:creationId xmlns:a16="http://schemas.microsoft.com/office/drawing/2014/main" id="{CF84A85A-9A6A-4388-9693-DEE051CBF0FB}"/>
              </a:ext>
            </a:extLst>
          </p:cNvPr>
          <p:cNvGraphicFramePr/>
          <p:nvPr/>
        </p:nvGraphicFramePr>
        <p:xfrm>
          <a:off x="1357290" y="4500576"/>
          <a:ext cx="6429432" cy="3198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7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Return Value:</a:t>
                      </a:r>
                      <a:endParaRPr sz="1100"/>
                    </a:p>
                  </a:txBody>
                  <a:tcPr marL="68363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Devuelve una matriz de cadenas que corresponde a la fila obtenida. NULL si no hay más filas en el conjunto de resultados</a:t>
                      </a:r>
                      <a:endParaRPr sz="800"/>
                    </a:p>
                  </a:txBody>
                  <a:tcPr marL="34181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012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35</a:t>
            </a:fld>
            <a:endParaRPr lang="es-ES" dirty="0"/>
          </a:p>
        </p:txBody>
      </p:sp>
      <p:sp>
        <p:nvSpPr>
          <p:cNvPr id="5" name="Google Shape;458;p71">
            <a:extLst>
              <a:ext uri="{FF2B5EF4-FFF2-40B4-BE49-F238E27FC236}">
                <a16:creationId xmlns:a16="http://schemas.microsoft.com/office/drawing/2014/main" id="{0E08727B-7050-42AE-A15C-354995372D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85900" y="1200151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760"/>
              <a:buNone/>
            </a:pPr>
            <a:r>
              <a:rPr lang="es-ES" sz="1320" dirty="0"/>
              <a:t>&lt;?</a:t>
            </a:r>
            <a:r>
              <a:rPr lang="es-ES" sz="1320" dirty="0" err="1"/>
              <a:t>php</a:t>
            </a:r>
            <a:br>
              <a:rPr lang="es-ES" sz="1320" dirty="0"/>
            </a:br>
            <a:r>
              <a:rPr lang="es-ES" sz="1320" dirty="0"/>
              <a:t>$con = </a:t>
            </a:r>
            <a:r>
              <a:rPr lang="es-ES" sz="1320" dirty="0" err="1"/>
              <a:t>mysqli_connect</a:t>
            </a:r>
            <a:r>
              <a:rPr lang="es-ES" sz="1320" dirty="0"/>
              <a:t>("localhost","my_</a:t>
            </a:r>
            <a:r>
              <a:rPr lang="es-ES" sz="1320" dirty="0" err="1"/>
              <a:t>user</a:t>
            </a:r>
            <a:r>
              <a:rPr lang="es-ES" sz="1320" dirty="0"/>
              <a:t>","my_</a:t>
            </a:r>
            <a:r>
              <a:rPr lang="es-ES" sz="1320" dirty="0" err="1"/>
              <a:t>password</a:t>
            </a:r>
            <a:r>
              <a:rPr lang="es-ES" sz="1320" dirty="0"/>
              <a:t>","</a:t>
            </a:r>
            <a:r>
              <a:rPr lang="es-ES" sz="1320" dirty="0" err="1"/>
              <a:t>my_db</a:t>
            </a:r>
            <a:r>
              <a:rPr lang="es-ES" sz="1320" dirty="0"/>
              <a:t>");</a:t>
            </a:r>
            <a:br>
              <a:rPr lang="es-ES" sz="1320" dirty="0"/>
            </a:br>
            <a:br>
              <a:rPr lang="es-ES" sz="1320" dirty="0"/>
            </a:br>
            <a:r>
              <a:rPr lang="es-ES" sz="1320" dirty="0" err="1"/>
              <a:t>if</a:t>
            </a:r>
            <a:r>
              <a:rPr lang="es-ES" sz="1320" dirty="0"/>
              <a:t> (</a:t>
            </a:r>
            <a:r>
              <a:rPr lang="es-ES" sz="1320" dirty="0" err="1"/>
              <a:t>mysqli_connect_errno</a:t>
            </a:r>
            <a:r>
              <a:rPr lang="es-ES" sz="1320" dirty="0"/>
              <a:t>()) {</a:t>
            </a:r>
            <a:br>
              <a:rPr lang="es-ES" sz="1320" dirty="0"/>
            </a:br>
            <a:r>
              <a:rPr lang="es-ES" sz="1320" dirty="0"/>
              <a:t>  echo "</a:t>
            </a:r>
            <a:r>
              <a:rPr lang="es-ES" sz="1320" dirty="0" err="1"/>
              <a:t>Failed</a:t>
            </a:r>
            <a:r>
              <a:rPr lang="es-ES" sz="1320" dirty="0"/>
              <a:t> </a:t>
            </a:r>
            <a:r>
              <a:rPr lang="es-ES" sz="1320" dirty="0" err="1"/>
              <a:t>to</a:t>
            </a:r>
            <a:r>
              <a:rPr lang="es-ES" sz="1320" dirty="0"/>
              <a:t> </a:t>
            </a:r>
            <a:r>
              <a:rPr lang="es-ES" sz="1320" dirty="0" err="1"/>
              <a:t>connect</a:t>
            </a:r>
            <a:r>
              <a:rPr lang="es-ES" sz="1320" dirty="0"/>
              <a:t> </a:t>
            </a:r>
            <a:r>
              <a:rPr lang="es-ES" sz="1320" dirty="0" err="1"/>
              <a:t>to</a:t>
            </a:r>
            <a:r>
              <a:rPr lang="es-ES" sz="1320" dirty="0"/>
              <a:t> MySQL: " . </a:t>
            </a:r>
            <a:r>
              <a:rPr lang="es-ES" sz="1320" dirty="0" err="1"/>
              <a:t>mysqli_connect_error</a:t>
            </a:r>
            <a:r>
              <a:rPr lang="es-ES" sz="1320" dirty="0"/>
              <a:t>();</a:t>
            </a:r>
            <a:br>
              <a:rPr lang="es-ES" sz="1320" dirty="0"/>
            </a:br>
            <a:r>
              <a:rPr lang="es-ES" sz="1320" dirty="0"/>
              <a:t>  </a:t>
            </a:r>
            <a:r>
              <a:rPr lang="es-ES" sz="1320" dirty="0" err="1"/>
              <a:t>exit</a:t>
            </a:r>
            <a:r>
              <a:rPr lang="es-ES" sz="1320" dirty="0"/>
              <a:t>();</a:t>
            </a:r>
            <a:br>
              <a:rPr lang="es-ES" sz="1320" dirty="0"/>
            </a:br>
            <a:r>
              <a:rPr lang="es-ES" sz="1320" dirty="0"/>
              <a:t>}</a:t>
            </a:r>
            <a:br>
              <a:rPr lang="es-ES" sz="1320" dirty="0"/>
            </a:br>
            <a:br>
              <a:rPr lang="es-ES" sz="1320" dirty="0"/>
            </a:br>
            <a:r>
              <a:rPr lang="es-ES" sz="1320" dirty="0"/>
              <a:t>$</a:t>
            </a:r>
            <a:r>
              <a:rPr lang="es-ES" sz="1320" dirty="0" err="1"/>
              <a:t>sql</a:t>
            </a:r>
            <a:r>
              <a:rPr lang="es-ES" sz="1320" dirty="0"/>
              <a:t> = "SELECT </a:t>
            </a:r>
            <a:r>
              <a:rPr lang="es-ES" sz="1320" dirty="0" err="1"/>
              <a:t>Lastname</a:t>
            </a:r>
            <a:r>
              <a:rPr lang="es-ES" sz="1320" dirty="0"/>
              <a:t>, Age FROM </a:t>
            </a:r>
            <a:r>
              <a:rPr lang="es-ES" sz="1320" dirty="0" err="1"/>
              <a:t>Persons</a:t>
            </a:r>
            <a:r>
              <a:rPr lang="es-ES" sz="1320" dirty="0"/>
              <a:t> ORDER BY </a:t>
            </a:r>
            <a:r>
              <a:rPr lang="es-ES" sz="1320" dirty="0" err="1"/>
              <a:t>Lastname</a:t>
            </a:r>
            <a:r>
              <a:rPr lang="es-ES" sz="1320" dirty="0"/>
              <a:t>";</a:t>
            </a:r>
            <a:br>
              <a:rPr lang="es-ES" sz="1320" dirty="0"/>
            </a:br>
            <a:br>
              <a:rPr lang="es-ES" sz="1320" dirty="0"/>
            </a:br>
            <a:r>
              <a:rPr lang="es-ES" sz="1320" dirty="0" err="1"/>
              <a:t>if</a:t>
            </a:r>
            <a:r>
              <a:rPr lang="es-ES" sz="1320" dirty="0"/>
              <a:t> ($</a:t>
            </a:r>
            <a:r>
              <a:rPr lang="es-ES" sz="1320" dirty="0" err="1"/>
              <a:t>result</a:t>
            </a:r>
            <a:r>
              <a:rPr lang="es-ES" sz="1320" dirty="0"/>
              <a:t> = </a:t>
            </a:r>
            <a:r>
              <a:rPr lang="es-ES" sz="1320" dirty="0" err="1"/>
              <a:t>mysqli_query</a:t>
            </a:r>
            <a:r>
              <a:rPr lang="es-ES" sz="1320" dirty="0"/>
              <a:t>($con, $</a:t>
            </a:r>
            <a:r>
              <a:rPr lang="es-ES" sz="1320" dirty="0" err="1"/>
              <a:t>sql</a:t>
            </a:r>
            <a:r>
              <a:rPr lang="es-ES" sz="1320" dirty="0"/>
              <a:t>)) {</a:t>
            </a:r>
            <a:br>
              <a:rPr lang="es-ES" sz="1320" dirty="0"/>
            </a:br>
            <a:r>
              <a:rPr lang="es-ES" sz="1320" dirty="0"/>
              <a:t>  // </a:t>
            </a:r>
            <a:r>
              <a:rPr lang="es-ES" sz="1320" dirty="0" err="1"/>
              <a:t>Fetch</a:t>
            </a:r>
            <a:r>
              <a:rPr lang="es-ES" sz="1320" dirty="0"/>
              <a:t> </a:t>
            </a:r>
            <a:r>
              <a:rPr lang="es-ES" sz="1320" dirty="0" err="1"/>
              <a:t>one</a:t>
            </a:r>
            <a:r>
              <a:rPr lang="es-ES" sz="1320" dirty="0"/>
              <a:t> and </a:t>
            </a:r>
            <a:r>
              <a:rPr lang="es-ES" sz="1320" dirty="0" err="1"/>
              <a:t>one</a:t>
            </a:r>
            <a:r>
              <a:rPr lang="es-ES" sz="1320" dirty="0"/>
              <a:t> </a:t>
            </a:r>
            <a:r>
              <a:rPr lang="es-ES" sz="1320" dirty="0" err="1"/>
              <a:t>row</a:t>
            </a:r>
            <a:br>
              <a:rPr lang="es-ES" sz="1320" dirty="0"/>
            </a:br>
            <a:r>
              <a:rPr lang="es-ES" sz="1320" dirty="0"/>
              <a:t>  </a:t>
            </a:r>
            <a:r>
              <a:rPr lang="es-ES" sz="1320" dirty="0" err="1"/>
              <a:t>while</a:t>
            </a:r>
            <a:r>
              <a:rPr lang="es-ES" sz="1320" dirty="0"/>
              <a:t> ($</a:t>
            </a:r>
            <a:r>
              <a:rPr lang="es-ES" sz="1320" dirty="0" err="1"/>
              <a:t>row</a:t>
            </a:r>
            <a:r>
              <a:rPr lang="es-ES" sz="1320" dirty="0"/>
              <a:t> = </a:t>
            </a:r>
            <a:r>
              <a:rPr lang="es-ES" sz="1320" dirty="0" err="1"/>
              <a:t>mysqli_fetch_row</a:t>
            </a:r>
            <a:r>
              <a:rPr lang="es-ES" sz="1320" dirty="0"/>
              <a:t>($</a:t>
            </a:r>
            <a:r>
              <a:rPr lang="es-ES" sz="1320" dirty="0" err="1"/>
              <a:t>result</a:t>
            </a:r>
            <a:r>
              <a:rPr lang="es-ES" sz="1320" dirty="0"/>
              <a:t>)) {</a:t>
            </a:r>
            <a:br>
              <a:rPr lang="es-ES" sz="1320" dirty="0"/>
            </a:br>
            <a:r>
              <a:rPr lang="es-ES" sz="1320" dirty="0"/>
              <a:t>    </a:t>
            </a:r>
            <a:r>
              <a:rPr lang="es-ES" sz="1320" dirty="0" err="1"/>
              <a:t>printf</a:t>
            </a:r>
            <a:r>
              <a:rPr lang="es-ES" sz="1320" dirty="0"/>
              <a:t> ("%s (%s)\n", $</a:t>
            </a:r>
            <a:r>
              <a:rPr lang="es-ES" sz="1320" dirty="0" err="1"/>
              <a:t>row</a:t>
            </a:r>
            <a:r>
              <a:rPr lang="es-ES" sz="1320" dirty="0"/>
              <a:t>[0], $</a:t>
            </a:r>
            <a:r>
              <a:rPr lang="es-ES" sz="1320" dirty="0" err="1"/>
              <a:t>row</a:t>
            </a:r>
            <a:r>
              <a:rPr lang="es-ES" sz="1320" dirty="0"/>
              <a:t>[1]);</a:t>
            </a:r>
            <a:br>
              <a:rPr lang="es-ES" sz="1320" dirty="0"/>
            </a:br>
            <a:r>
              <a:rPr lang="es-ES" sz="1320" dirty="0"/>
              <a:t>  }</a:t>
            </a:r>
            <a:br>
              <a:rPr lang="es-ES" sz="1320" dirty="0"/>
            </a:br>
            <a:r>
              <a:rPr lang="es-ES" sz="1320" dirty="0"/>
              <a:t>  </a:t>
            </a:r>
            <a:r>
              <a:rPr lang="es-ES" sz="1320" dirty="0" err="1"/>
              <a:t>mysqli_free_result</a:t>
            </a:r>
            <a:r>
              <a:rPr lang="es-ES" sz="1320" dirty="0"/>
              <a:t>($</a:t>
            </a:r>
            <a:r>
              <a:rPr lang="es-ES" sz="1320" dirty="0" err="1"/>
              <a:t>result</a:t>
            </a:r>
            <a:r>
              <a:rPr lang="es-ES" sz="1320" dirty="0"/>
              <a:t>);</a:t>
            </a:r>
            <a:br>
              <a:rPr lang="es-ES" sz="1320" dirty="0"/>
            </a:br>
            <a:r>
              <a:rPr lang="es-ES" sz="1320" dirty="0"/>
              <a:t>}</a:t>
            </a:r>
            <a:br>
              <a:rPr lang="es-ES" sz="1320" dirty="0"/>
            </a:br>
            <a:br>
              <a:rPr lang="es-ES" sz="1320" dirty="0"/>
            </a:br>
            <a:r>
              <a:rPr lang="es-ES" sz="1320" dirty="0" err="1"/>
              <a:t>mysqli_close</a:t>
            </a:r>
            <a:r>
              <a:rPr lang="es-ES" sz="1320" dirty="0"/>
              <a:t>($con);</a:t>
            </a:r>
            <a:br>
              <a:rPr lang="es-ES" sz="1320" dirty="0"/>
            </a:br>
            <a:r>
              <a:rPr lang="es-ES" sz="1320" dirty="0"/>
              <a:t>?&gt;</a:t>
            </a:r>
            <a:endParaRPr sz="1320" dirty="0"/>
          </a:p>
        </p:txBody>
      </p:sp>
    </p:spTree>
    <p:extLst>
      <p:ext uri="{BB962C8B-B14F-4D97-AF65-F5344CB8AC3E}">
        <p14:creationId xmlns:p14="http://schemas.microsoft.com/office/powerpoint/2010/main" val="879245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36</a:t>
            </a:fld>
            <a:endParaRPr lang="es-ES" dirty="0"/>
          </a:p>
        </p:txBody>
      </p:sp>
      <p:sp>
        <p:nvSpPr>
          <p:cNvPr id="5" name="Google Shape;463;p72">
            <a:extLst>
              <a:ext uri="{FF2B5EF4-FFF2-40B4-BE49-F238E27FC236}">
                <a16:creationId xmlns:a16="http://schemas.microsoft.com/office/drawing/2014/main" id="{66414FAF-7FCC-4F53-8E80-BF478757EC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7290" y="205979"/>
            <a:ext cx="501492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s-ES" sz="2100" dirty="0"/>
              <a:t>PHP </a:t>
            </a:r>
            <a:r>
              <a:rPr lang="es-ES" sz="2100" dirty="0" err="1"/>
              <a:t>mysqli</a:t>
            </a:r>
            <a:r>
              <a:rPr lang="es-ES" sz="2100" dirty="0"/>
              <a:t> </a:t>
            </a:r>
            <a:r>
              <a:rPr lang="es-ES" sz="2100" dirty="0" err="1"/>
              <a:t>field_count</a:t>
            </a:r>
            <a:r>
              <a:rPr lang="es-ES" sz="2100" dirty="0"/>
              <a:t>() </a:t>
            </a:r>
            <a:r>
              <a:rPr lang="es-ES" sz="2100" dirty="0" err="1"/>
              <a:t>Function</a:t>
            </a:r>
            <a:endParaRPr sz="2100" dirty="0"/>
          </a:p>
        </p:txBody>
      </p:sp>
      <p:sp>
        <p:nvSpPr>
          <p:cNvPr id="7" name="Google Shape;464;p72">
            <a:extLst>
              <a:ext uri="{FF2B5EF4-FFF2-40B4-BE49-F238E27FC236}">
                <a16:creationId xmlns:a16="http://schemas.microsoft.com/office/drawing/2014/main" id="{9E950422-55F7-48F0-85F2-3A9DC385BE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712" y="910816"/>
            <a:ext cx="6172200" cy="228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Definición: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La función devuelve el número de columnas de la consulta más reciente.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Sintaxis: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mysqli_field_count(</a:t>
            </a:r>
            <a:r>
              <a:rPr lang="es-ES" sz="1320" i="1"/>
              <a:t>connection</a:t>
            </a:r>
            <a:r>
              <a:rPr lang="es-ES" sz="1320"/>
              <a:t>)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$mysqli -&gt; field_count()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Parámetros: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</p:txBody>
      </p:sp>
      <p:graphicFrame>
        <p:nvGraphicFramePr>
          <p:cNvPr id="8" name="Google Shape;465;p72">
            <a:extLst>
              <a:ext uri="{FF2B5EF4-FFF2-40B4-BE49-F238E27FC236}">
                <a16:creationId xmlns:a16="http://schemas.microsoft.com/office/drawing/2014/main" id="{D3037C68-DE33-44F2-887E-A50CD91DC395}"/>
              </a:ext>
            </a:extLst>
          </p:cNvPr>
          <p:cNvGraphicFramePr/>
          <p:nvPr/>
        </p:nvGraphicFramePr>
        <p:xfrm>
          <a:off x="1357290" y="3161114"/>
          <a:ext cx="6536569" cy="6553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Parameter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Description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i="1"/>
                        <a:t>connection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Required. Specifies the MySQL connection to use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466;p72">
            <a:extLst>
              <a:ext uri="{FF2B5EF4-FFF2-40B4-BE49-F238E27FC236}">
                <a16:creationId xmlns:a16="http://schemas.microsoft.com/office/drawing/2014/main" id="{5F9F950E-3993-4B75-A8EC-1DB52890AE57}"/>
              </a:ext>
            </a:extLst>
          </p:cNvPr>
          <p:cNvGraphicFramePr/>
          <p:nvPr/>
        </p:nvGraphicFramePr>
        <p:xfrm>
          <a:off x="1303712" y="4446998"/>
          <a:ext cx="6429432" cy="3198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7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Return Value:</a:t>
                      </a:r>
                      <a:endParaRPr sz="1100"/>
                    </a:p>
                  </a:txBody>
                  <a:tcPr marL="68363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s-ES" sz="800"/>
                        <a:t>Devuelve un número entero que representa el número de columnas en el conjunto de resultados.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4181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388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37</a:t>
            </a:fld>
            <a:endParaRPr lang="es-ES" dirty="0"/>
          </a:p>
        </p:txBody>
      </p:sp>
      <p:sp>
        <p:nvSpPr>
          <p:cNvPr id="5" name="Google Shape;471;p73">
            <a:extLst>
              <a:ext uri="{FF2B5EF4-FFF2-40B4-BE49-F238E27FC236}">
                <a16:creationId xmlns:a16="http://schemas.microsoft.com/office/drawing/2014/main" id="{AC860964-9913-4368-89F8-B7273C6669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008" y="205979"/>
            <a:ext cx="565786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s-ES" sz="2100" dirty="0"/>
              <a:t>PHP </a:t>
            </a:r>
            <a:r>
              <a:rPr lang="es-ES" sz="2100" dirty="0" err="1"/>
              <a:t>mysqli</a:t>
            </a:r>
            <a:r>
              <a:rPr lang="es-ES" sz="2100" dirty="0"/>
              <a:t> </a:t>
            </a:r>
            <a:r>
              <a:rPr lang="es-ES" sz="2100" dirty="0" err="1"/>
              <a:t>get_connection_stats</a:t>
            </a:r>
            <a:r>
              <a:rPr lang="es-ES" sz="2100" dirty="0"/>
              <a:t>() </a:t>
            </a:r>
            <a:r>
              <a:rPr lang="es-ES" sz="2100" dirty="0" err="1"/>
              <a:t>Function</a:t>
            </a:r>
            <a:endParaRPr sz="2100" dirty="0"/>
          </a:p>
        </p:txBody>
      </p:sp>
      <p:sp>
        <p:nvSpPr>
          <p:cNvPr id="7" name="Google Shape;472;p73">
            <a:extLst>
              <a:ext uri="{FF2B5EF4-FFF2-40B4-BE49-F238E27FC236}">
                <a16:creationId xmlns:a16="http://schemas.microsoft.com/office/drawing/2014/main" id="{5344129C-D400-48CC-8E9A-C9A7415FA9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85900" y="1200151"/>
            <a:ext cx="6172200" cy="244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s-ES"/>
              <a:t>Definición: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r>
              <a:rPr lang="es-ES"/>
              <a:t>La función devuelve estadísticas sobre la conexión del cliente.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r>
              <a:rPr lang="es-ES"/>
              <a:t>Sintaxis: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r>
              <a:rPr lang="es-ES"/>
              <a:t>mysqli_get_connection_stats(</a:t>
            </a:r>
            <a:r>
              <a:rPr lang="es-ES" i="1"/>
              <a:t>connection</a:t>
            </a:r>
            <a:r>
              <a:rPr lang="es-ES"/>
              <a:t>)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r>
              <a:rPr lang="es-ES"/>
              <a:t>$mysqli -&gt; get_connection_stats()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r>
              <a:rPr lang="es-ES"/>
              <a:t>Parámetros: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</p:txBody>
      </p:sp>
      <p:graphicFrame>
        <p:nvGraphicFramePr>
          <p:cNvPr id="8" name="Google Shape;473;p73">
            <a:extLst>
              <a:ext uri="{FF2B5EF4-FFF2-40B4-BE49-F238E27FC236}">
                <a16:creationId xmlns:a16="http://schemas.microsoft.com/office/drawing/2014/main" id="{DE691798-7FA8-45CB-83C4-006A107E4EF8}"/>
              </a:ext>
            </a:extLst>
          </p:cNvPr>
          <p:cNvGraphicFramePr/>
          <p:nvPr/>
        </p:nvGraphicFramePr>
        <p:xfrm>
          <a:off x="1303712" y="3589742"/>
          <a:ext cx="6536569" cy="5943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3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Parameter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Description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i="1"/>
                        <a:t>connection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Required. Specifies the MySQL connection to use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474;p73">
            <a:extLst>
              <a:ext uri="{FF2B5EF4-FFF2-40B4-BE49-F238E27FC236}">
                <a16:creationId xmlns:a16="http://schemas.microsoft.com/office/drawing/2014/main" id="{1468279A-16A0-4AD4-ABD9-08948749318F}"/>
              </a:ext>
            </a:extLst>
          </p:cNvPr>
          <p:cNvGraphicFramePr/>
          <p:nvPr/>
        </p:nvGraphicFramePr>
        <p:xfrm>
          <a:off x="1357290" y="4554155"/>
          <a:ext cx="4572001" cy="3198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Return Value:</a:t>
                      </a:r>
                      <a:endParaRPr sz="1100"/>
                    </a:p>
                  </a:txBody>
                  <a:tcPr marL="68363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Devuelve una matriz con estadísticas de conexión en caso de éxito. FALSO si falla</a:t>
                      </a:r>
                      <a:endParaRPr sz="800"/>
                    </a:p>
                  </a:txBody>
                  <a:tcPr marL="34181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404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38</a:t>
            </a:fld>
            <a:endParaRPr lang="es-ES" dirty="0"/>
          </a:p>
        </p:txBody>
      </p:sp>
      <p:sp>
        <p:nvSpPr>
          <p:cNvPr id="5" name="Google Shape;480;p74">
            <a:extLst>
              <a:ext uri="{FF2B5EF4-FFF2-40B4-BE49-F238E27FC236}">
                <a16:creationId xmlns:a16="http://schemas.microsoft.com/office/drawing/2014/main" id="{866807D0-D8B8-452F-B9DF-4CDF9480BB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57290" y="1200151"/>
            <a:ext cx="630081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ts val="2200"/>
              <a:buChar char="•"/>
            </a:pPr>
            <a:r>
              <a:rPr lang="es-ES" sz="1650" dirty="0"/>
              <a:t>&lt;?</a:t>
            </a:r>
            <a:r>
              <a:rPr lang="es-ES" sz="1650" dirty="0" err="1"/>
              <a:t>php</a:t>
            </a:r>
            <a:br>
              <a:rPr lang="es-ES" sz="1650" dirty="0"/>
            </a:br>
            <a:r>
              <a:rPr lang="es-ES" sz="1650" dirty="0"/>
              <a:t>$con = </a:t>
            </a:r>
            <a:r>
              <a:rPr lang="es-ES" sz="1650" dirty="0" err="1"/>
              <a:t>mysqli_connect</a:t>
            </a:r>
            <a:r>
              <a:rPr lang="es-ES" sz="1650" dirty="0"/>
              <a:t>("localhost","my_</a:t>
            </a:r>
            <a:r>
              <a:rPr lang="es-ES" sz="1650" dirty="0" err="1"/>
              <a:t>user</a:t>
            </a:r>
            <a:r>
              <a:rPr lang="es-ES" sz="1650" dirty="0"/>
              <a:t>","my_</a:t>
            </a:r>
            <a:r>
              <a:rPr lang="es-ES" sz="1650" dirty="0" err="1"/>
              <a:t>password</a:t>
            </a:r>
            <a:r>
              <a:rPr lang="es-ES" sz="1650" dirty="0"/>
              <a:t>","</a:t>
            </a:r>
            <a:r>
              <a:rPr lang="es-ES" sz="1650" dirty="0" err="1"/>
              <a:t>my_db</a:t>
            </a:r>
            <a:r>
              <a:rPr lang="es-ES" sz="1650" dirty="0"/>
              <a:t>");</a:t>
            </a:r>
            <a:br>
              <a:rPr lang="es-ES" sz="1650" dirty="0"/>
            </a:br>
            <a:r>
              <a:rPr lang="es-ES" sz="1650" dirty="0" err="1"/>
              <a:t>print_r</a:t>
            </a:r>
            <a:r>
              <a:rPr lang="es-ES" sz="1650" dirty="0"/>
              <a:t>(</a:t>
            </a:r>
            <a:r>
              <a:rPr lang="es-ES" sz="1650" dirty="0" err="1"/>
              <a:t>mysqli_get_connection_stats</a:t>
            </a:r>
            <a:r>
              <a:rPr lang="es-ES" sz="1650" dirty="0"/>
              <a:t>($con));</a:t>
            </a:r>
            <a:br>
              <a:rPr lang="es-ES" sz="1650" dirty="0"/>
            </a:br>
            <a:r>
              <a:rPr lang="es-ES" sz="1650" dirty="0"/>
              <a:t>?&gt;</a:t>
            </a:r>
            <a:endParaRPr sz="1650" dirty="0"/>
          </a:p>
        </p:txBody>
      </p:sp>
    </p:spTree>
    <p:extLst>
      <p:ext uri="{BB962C8B-B14F-4D97-AF65-F5344CB8AC3E}">
        <p14:creationId xmlns:p14="http://schemas.microsoft.com/office/powerpoint/2010/main" val="1581133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39</a:t>
            </a:fld>
            <a:endParaRPr lang="es-ES" dirty="0"/>
          </a:p>
        </p:txBody>
      </p:sp>
      <p:sp>
        <p:nvSpPr>
          <p:cNvPr id="5" name="Google Shape;485;p75">
            <a:extLst>
              <a:ext uri="{FF2B5EF4-FFF2-40B4-BE49-F238E27FC236}">
                <a16:creationId xmlns:a16="http://schemas.microsoft.com/office/drawing/2014/main" id="{34594328-57A9-4062-B6EA-64E8824B23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4447" y="205979"/>
            <a:ext cx="4907769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s-ES" sz="2100" dirty="0"/>
              <a:t>PHP </a:t>
            </a:r>
            <a:r>
              <a:rPr lang="es-ES" sz="2100" dirty="0" err="1"/>
              <a:t>mysqli</a:t>
            </a:r>
            <a:r>
              <a:rPr lang="es-ES" sz="2100" dirty="0"/>
              <a:t> </a:t>
            </a:r>
            <a:r>
              <a:rPr lang="es-ES" sz="2100" dirty="0" err="1"/>
              <a:t>insert_id</a:t>
            </a:r>
            <a:r>
              <a:rPr lang="es-ES" sz="2100" dirty="0"/>
              <a:t>() </a:t>
            </a:r>
            <a:r>
              <a:rPr lang="es-ES" sz="2100" dirty="0" err="1"/>
              <a:t>Function</a:t>
            </a:r>
            <a:endParaRPr sz="2100" dirty="0"/>
          </a:p>
        </p:txBody>
      </p:sp>
      <p:sp>
        <p:nvSpPr>
          <p:cNvPr id="7" name="Google Shape;486;p75">
            <a:extLst>
              <a:ext uri="{FF2B5EF4-FFF2-40B4-BE49-F238E27FC236}">
                <a16:creationId xmlns:a16="http://schemas.microsoft.com/office/drawing/2014/main" id="{AE16EB17-FE61-42ED-A92B-B5F84C89BE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00196" y="910816"/>
            <a:ext cx="6172200" cy="251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Definición: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  <a:p>
            <a:pPr marL="257175" indent="-17335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Char char="•"/>
            </a:pPr>
            <a:r>
              <a:rPr lang="es-ES" sz="1320"/>
              <a:t>La función devuelve el id (generado con AUTO_INCREMENT) de la última consulta.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Sintaxis: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mysqli_insert_id(</a:t>
            </a:r>
            <a:r>
              <a:rPr lang="es-ES" sz="1320" i="1"/>
              <a:t>connection</a:t>
            </a:r>
            <a:r>
              <a:rPr lang="es-ES" sz="1320"/>
              <a:t>)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$mysqli -&gt; insert_id</a:t>
            </a:r>
            <a:endParaRPr sz="1320"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Parámetros: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</p:txBody>
      </p:sp>
      <p:graphicFrame>
        <p:nvGraphicFramePr>
          <p:cNvPr id="8" name="Google Shape;487;p75">
            <a:extLst>
              <a:ext uri="{FF2B5EF4-FFF2-40B4-BE49-F238E27FC236}">
                <a16:creationId xmlns:a16="http://schemas.microsoft.com/office/drawing/2014/main" id="{857D8BB2-F223-4303-80C5-9D5B325E1C75}"/>
              </a:ext>
            </a:extLst>
          </p:cNvPr>
          <p:cNvGraphicFramePr/>
          <p:nvPr/>
        </p:nvGraphicFramePr>
        <p:xfrm>
          <a:off x="1357290" y="3482585"/>
          <a:ext cx="6429412" cy="6553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32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Parameter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Description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i="1"/>
                        <a:t>connection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Required. Specifies the MySQL connection to use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488;p75">
            <a:extLst>
              <a:ext uri="{FF2B5EF4-FFF2-40B4-BE49-F238E27FC236}">
                <a16:creationId xmlns:a16="http://schemas.microsoft.com/office/drawing/2014/main" id="{9192F168-DB1E-4FAB-B80F-B1D2F101BB95}"/>
              </a:ext>
            </a:extLst>
          </p:cNvPr>
          <p:cNvGraphicFramePr/>
          <p:nvPr/>
        </p:nvGraphicFramePr>
        <p:xfrm>
          <a:off x="1357290" y="4446998"/>
          <a:ext cx="6483000" cy="3198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7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5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Return Value:</a:t>
                      </a:r>
                      <a:endParaRPr sz="1100"/>
                    </a:p>
                  </a:txBody>
                  <a:tcPr marL="68363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Un número entero que representa el valor del campo AUTO_INCREMENT actualizado por la última consulta. Devuelve cero si no hubo ninguna actualización o ningún campo AUTO_INCREMENT</a:t>
                      </a:r>
                      <a:endParaRPr sz="800"/>
                    </a:p>
                  </a:txBody>
                  <a:tcPr marL="34181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76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7" name="Google Shape;253;p40">
            <a:extLst>
              <a:ext uri="{FF2B5EF4-FFF2-40B4-BE49-F238E27FC236}">
                <a16:creationId xmlns:a16="http://schemas.microsoft.com/office/drawing/2014/main" id="{52FF5FF6-427E-4A70-AF1F-EAD687604D67}"/>
              </a:ext>
            </a:extLst>
          </p:cNvPr>
          <p:cNvSpPr txBox="1">
            <a:spLocks/>
          </p:cNvSpPr>
          <p:nvPr/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buClr>
                <a:schemeClr val="dk1"/>
              </a:buClr>
              <a:buSzPts val="3959"/>
            </a:pPr>
            <a:r>
              <a:rPr lang="es-ES" sz="2969"/>
              <a:t>MySQLi Database</a:t>
            </a:r>
            <a:br>
              <a:rPr lang="es-ES" sz="2969"/>
            </a:br>
            <a:endParaRPr lang="es-ES" sz="2969"/>
          </a:p>
        </p:txBody>
      </p:sp>
      <p:sp>
        <p:nvSpPr>
          <p:cNvPr id="8" name="Google Shape;254;p40">
            <a:extLst>
              <a:ext uri="{FF2B5EF4-FFF2-40B4-BE49-F238E27FC236}">
                <a16:creationId xmlns:a16="http://schemas.microsoft.com/office/drawing/2014/main" id="{C90A6B23-8E72-417A-84C0-B81CA71081FD}"/>
              </a:ext>
            </a:extLst>
          </p:cNvPr>
          <p:cNvSpPr txBox="1">
            <a:spLocks/>
          </p:cNvSpPr>
          <p:nvPr/>
        </p:nvSpPr>
        <p:spPr>
          <a:xfrm>
            <a:off x="1303712" y="750082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57175" indent="-257175">
              <a:spcBef>
                <a:spcPts val="0"/>
              </a:spcBef>
              <a:buClr>
                <a:schemeClr val="dk1"/>
              </a:buClr>
              <a:buFont typeface="Lato"/>
              <a:buChar char="•"/>
            </a:pPr>
            <a:r>
              <a:rPr lang="es-ES" sz="1050"/>
              <a:t>MySQLi es un RDBMS rápido y fácil de usar que se utiliza para muchas pequeñas y grandes empresas. </a:t>
            </a:r>
            <a:endParaRPr lang="es-ES"/>
          </a:p>
          <a:p>
            <a:pPr marL="257175" indent="-190500">
              <a:spcBef>
                <a:spcPts val="210"/>
              </a:spcBef>
              <a:buClr>
                <a:schemeClr val="dk1"/>
              </a:buClr>
              <a:buFont typeface="Lato"/>
              <a:buNone/>
            </a:pPr>
            <a:endParaRPr lang="es-ES" sz="1050"/>
          </a:p>
          <a:p>
            <a:pPr marL="257175" indent="-257175">
              <a:spcBef>
                <a:spcPts val="210"/>
              </a:spcBef>
              <a:buClr>
                <a:schemeClr val="dk1"/>
              </a:buClr>
              <a:buFont typeface="Lato"/>
              <a:buChar char="•"/>
            </a:pPr>
            <a:r>
              <a:rPr lang="es-ES" sz="1050"/>
              <a:t>MySQLi Extension está desarrollada, comercializada y respaldada por MySQL. MySQL se está volviendo tan popular debido a muchas buenas razones: </a:t>
            </a:r>
            <a:endParaRPr lang="es-ES"/>
          </a:p>
          <a:p>
            <a:pPr marL="257175" indent="-190500">
              <a:spcBef>
                <a:spcPts val="210"/>
              </a:spcBef>
              <a:buClr>
                <a:schemeClr val="dk1"/>
              </a:buClr>
              <a:buFont typeface="Lato"/>
              <a:buNone/>
            </a:pPr>
            <a:endParaRPr lang="es-ES" sz="1050"/>
          </a:p>
          <a:p>
            <a:pPr marL="557213" lvl="1" indent="-214313">
              <a:spcBef>
                <a:spcPts val="210"/>
              </a:spcBef>
              <a:buFont typeface="Lato"/>
              <a:buChar char="–"/>
            </a:pPr>
            <a:r>
              <a:rPr lang="es-ES" sz="1050"/>
              <a:t>MySQLi se lanza bajo una licencia de código abierto. </a:t>
            </a:r>
            <a:endParaRPr lang="es-ES"/>
          </a:p>
          <a:p>
            <a:pPr marL="557213" lvl="1" indent="-214313">
              <a:spcBef>
                <a:spcPts val="210"/>
              </a:spcBef>
              <a:buFont typeface="Lato"/>
              <a:buChar char="–"/>
            </a:pPr>
            <a:r>
              <a:rPr lang="es-ES" sz="1050"/>
              <a:t>MySQLi Maneja un gran subconjunto de la funcionalidad de los paquetes de bases de datos más grandes</a:t>
            </a:r>
            <a:endParaRPr lang="es-ES"/>
          </a:p>
          <a:p>
            <a:pPr marL="557213" lvl="1" indent="-214313">
              <a:spcBef>
                <a:spcPts val="210"/>
              </a:spcBef>
              <a:buFont typeface="Lato"/>
              <a:buChar char="–"/>
            </a:pPr>
            <a:r>
              <a:rPr lang="es-ES" sz="1050"/>
              <a:t>MySQLi utiliza una forma estándar del conocido lenguaje de datos SQL. </a:t>
            </a:r>
            <a:endParaRPr lang="es-ES"/>
          </a:p>
          <a:p>
            <a:pPr marL="557213" lvl="1" indent="-147638">
              <a:spcBef>
                <a:spcPts val="210"/>
              </a:spcBef>
              <a:buFont typeface="Lato"/>
              <a:buNone/>
            </a:pPr>
            <a:endParaRPr lang="es-ES" sz="1050"/>
          </a:p>
          <a:p>
            <a:pPr marL="557213" lvl="1" indent="-214313">
              <a:spcBef>
                <a:spcPts val="210"/>
              </a:spcBef>
              <a:buFont typeface="Lato"/>
              <a:buChar char="–"/>
            </a:pPr>
            <a:r>
              <a:rPr lang="es-ES" sz="1050"/>
              <a:t>MySQLi funciona en muchos sistemas operativos y con muchos lenguajes, incluidos PHP, PERL, C, C ++, JAVA, etc. </a:t>
            </a:r>
            <a:endParaRPr lang="es-ES"/>
          </a:p>
          <a:p>
            <a:pPr marL="557213" lvl="1" indent="-147638">
              <a:spcBef>
                <a:spcPts val="210"/>
              </a:spcBef>
              <a:buFont typeface="Lato"/>
              <a:buNone/>
            </a:pPr>
            <a:endParaRPr lang="es-ES" sz="1050"/>
          </a:p>
          <a:p>
            <a:pPr marL="557213" lvl="1" indent="-214313">
              <a:spcBef>
                <a:spcPts val="210"/>
              </a:spcBef>
              <a:buFont typeface="Lato"/>
              <a:buChar char="–"/>
            </a:pPr>
            <a:r>
              <a:rPr lang="es-ES" sz="1050"/>
              <a:t>MySQLi es una base de datos muy rápida. </a:t>
            </a:r>
            <a:endParaRPr lang="es-ES"/>
          </a:p>
          <a:p>
            <a:pPr marL="557213" lvl="1" indent="-147638">
              <a:spcBef>
                <a:spcPts val="210"/>
              </a:spcBef>
              <a:buFont typeface="Lato"/>
              <a:buNone/>
            </a:pPr>
            <a:endParaRPr lang="es-ES" sz="1050"/>
          </a:p>
          <a:p>
            <a:pPr marL="557213" lvl="1" indent="-214313">
              <a:spcBef>
                <a:spcPts val="210"/>
              </a:spcBef>
              <a:buFont typeface="Lato"/>
              <a:buChar char="–"/>
            </a:pPr>
            <a:r>
              <a:rPr lang="es-ES" sz="1050"/>
              <a:t>MySQLi es muy amigable con PHP, el lenguaje más apreciado para el desarrollo web. </a:t>
            </a:r>
            <a:endParaRPr lang="es-ES"/>
          </a:p>
          <a:p>
            <a:pPr marL="557213" lvl="1" indent="-147638">
              <a:spcBef>
                <a:spcPts val="210"/>
              </a:spcBef>
              <a:buFont typeface="Lato"/>
              <a:buNone/>
            </a:pPr>
            <a:endParaRPr lang="es-ES" sz="1050"/>
          </a:p>
          <a:p>
            <a:pPr marL="557213" lvl="1" indent="-214313">
              <a:spcBef>
                <a:spcPts val="210"/>
              </a:spcBef>
              <a:buFont typeface="Lato"/>
              <a:buChar char="–"/>
            </a:pPr>
            <a:r>
              <a:rPr lang="es-ES" sz="1050"/>
              <a:t>MySQLi admite hasta 50 millones de filas o más en una tabla. El límite de tamaño de archivo predeterminado para una tabla es de 4 GB, pero puede aumentarlo (si su sistema operativo puede manejarlo) hasta un límite teórico de 8 millones de terabytes (TB). </a:t>
            </a:r>
            <a:endParaRPr lang="es-ES"/>
          </a:p>
          <a:p>
            <a:pPr marL="557213" lvl="1" indent="-147638">
              <a:spcBef>
                <a:spcPts val="210"/>
              </a:spcBef>
              <a:buFont typeface="Lato"/>
              <a:buNone/>
            </a:pPr>
            <a:endParaRPr lang="es-ES" sz="1050"/>
          </a:p>
          <a:p>
            <a:pPr marL="557213" lvl="1" indent="-214313">
              <a:spcBef>
                <a:spcPts val="210"/>
              </a:spcBef>
              <a:buFont typeface="Lato"/>
              <a:buChar char="–"/>
            </a:pPr>
            <a:r>
              <a:rPr lang="es-ES" sz="1050"/>
              <a:t>MySQLi es personalizable. La licencia GPL de código abierto permite a los programadores modificar el software MySQL para adaptarlo a sus propios entornos específicos.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2831117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40</a:t>
            </a:fld>
            <a:endParaRPr lang="es-ES" dirty="0"/>
          </a:p>
        </p:txBody>
      </p:sp>
      <p:sp>
        <p:nvSpPr>
          <p:cNvPr id="5" name="Google Shape;494;p76">
            <a:extLst>
              <a:ext uri="{FF2B5EF4-FFF2-40B4-BE49-F238E27FC236}">
                <a16:creationId xmlns:a16="http://schemas.microsoft.com/office/drawing/2014/main" id="{FAC5DA82-735A-48BD-A9CE-08090D7105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85900" y="1200151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s-ES" dirty="0"/>
              <a:t>&lt;?</a:t>
            </a:r>
            <a:r>
              <a:rPr lang="es-ES" dirty="0" err="1"/>
              <a:t>php</a:t>
            </a:r>
            <a:br>
              <a:rPr lang="es-ES" dirty="0"/>
            </a:br>
            <a:r>
              <a:rPr lang="es-ES" dirty="0"/>
              <a:t>$con = </a:t>
            </a:r>
            <a:r>
              <a:rPr lang="es-ES" dirty="0" err="1"/>
              <a:t>mysqli_connect</a:t>
            </a:r>
            <a:r>
              <a:rPr lang="es-ES" dirty="0"/>
              <a:t>("localhost","my_</a:t>
            </a:r>
            <a:r>
              <a:rPr lang="es-ES" dirty="0" err="1"/>
              <a:t>user</a:t>
            </a:r>
            <a:r>
              <a:rPr lang="es-ES" dirty="0"/>
              <a:t>","my_</a:t>
            </a:r>
            <a:r>
              <a:rPr lang="es-ES" dirty="0" err="1"/>
              <a:t>password</a:t>
            </a:r>
            <a:r>
              <a:rPr lang="es-ES" dirty="0"/>
              <a:t>","</a:t>
            </a:r>
            <a:r>
              <a:rPr lang="es-ES" dirty="0" err="1"/>
              <a:t>my_db</a:t>
            </a:r>
            <a:r>
              <a:rPr lang="es-ES" dirty="0"/>
              <a:t>");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if</a:t>
            </a:r>
            <a:r>
              <a:rPr lang="es-ES" dirty="0"/>
              <a:t> (</a:t>
            </a:r>
            <a:r>
              <a:rPr lang="es-ES" dirty="0" err="1"/>
              <a:t>mysqli_connect_errno</a:t>
            </a:r>
            <a:r>
              <a:rPr lang="es-ES" dirty="0"/>
              <a:t>()) {</a:t>
            </a:r>
            <a:br>
              <a:rPr lang="es-ES" dirty="0"/>
            </a:br>
            <a:r>
              <a:rPr lang="es-ES" dirty="0"/>
              <a:t>  echo "</a:t>
            </a:r>
            <a:r>
              <a:rPr lang="es-ES" dirty="0" err="1"/>
              <a:t>Failed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connect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MySQL: " . </a:t>
            </a:r>
            <a:r>
              <a:rPr lang="es-ES" dirty="0" err="1"/>
              <a:t>mysqli_connect_error</a:t>
            </a:r>
            <a:r>
              <a:rPr lang="es-ES" dirty="0"/>
              <a:t>();</a:t>
            </a:r>
            <a:br>
              <a:rPr lang="es-ES" dirty="0"/>
            </a:br>
            <a:r>
              <a:rPr lang="es-ES" dirty="0"/>
              <a:t>  </a:t>
            </a:r>
            <a:r>
              <a:rPr lang="es-ES" dirty="0" err="1"/>
              <a:t>exit</a:t>
            </a:r>
            <a:r>
              <a:rPr lang="es-ES" dirty="0"/>
              <a:t>();</a:t>
            </a:r>
            <a:br>
              <a:rPr lang="es-ES" dirty="0"/>
            </a:br>
            <a:r>
              <a:rPr lang="es-ES" dirty="0"/>
              <a:t>}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mysqli_query</a:t>
            </a:r>
            <a:r>
              <a:rPr lang="es-ES" dirty="0"/>
              <a:t>($con, "INSERT INTO </a:t>
            </a:r>
            <a:r>
              <a:rPr lang="es-ES" dirty="0" err="1"/>
              <a:t>Persons</a:t>
            </a:r>
            <a:r>
              <a:rPr lang="es-ES" dirty="0"/>
              <a:t> (</a:t>
            </a:r>
            <a:r>
              <a:rPr lang="es-ES" dirty="0" err="1"/>
              <a:t>FirstName</a:t>
            </a:r>
            <a:r>
              <a:rPr lang="es-ES" dirty="0"/>
              <a:t>, </a:t>
            </a:r>
            <a:r>
              <a:rPr lang="es-ES" dirty="0" err="1"/>
              <a:t>LastName</a:t>
            </a:r>
            <a:r>
              <a:rPr lang="es-ES" dirty="0"/>
              <a:t>, Age) VALUES ('Glenn', '</a:t>
            </a:r>
            <a:r>
              <a:rPr lang="es-ES" dirty="0" err="1"/>
              <a:t>Quagmire</a:t>
            </a:r>
            <a:r>
              <a:rPr lang="es-ES" dirty="0"/>
              <a:t>', 33)");</a:t>
            </a:r>
            <a:br>
              <a:rPr lang="es-ES" dirty="0"/>
            </a:br>
            <a:br>
              <a:rPr lang="es-ES" dirty="0"/>
            </a:br>
            <a:r>
              <a:rPr lang="es-ES" dirty="0"/>
              <a:t>// </a:t>
            </a:r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auto-generated</a:t>
            </a:r>
            <a:r>
              <a:rPr lang="es-ES" dirty="0"/>
              <a:t> id</a:t>
            </a:r>
            <a:br>
              <a:rPr lang="es-ES" dirty="0"/>
            </a:br>
            <a:r>
              <a:rPr lang="es-ES" dirty="0"/>
              <a:t>echo "New </a:t>
            </a:r>
            <a:r>
              <a:rPr lang="es-ES" dirty="0" err="1"/>
              <a:t>record</a:t>
            </a:r>
            <a:r>
              <a:rPr lang="es-ES" dirty="0"/>
              <a:t> has id: " . </a:t>
            </a:r>
            <a:r>
              <a:rPr lang="es-ES" dirty="0" err="1"/>
              <a:t>mysqli_insert_id</a:t>
            </a:r>
            <a:r>
              <a:rPr lang="es-ES" dirty="0"/>
              <a:t>($con);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mysqli_close</a:t>
            </a:r>
            <a:r>
              <a:rPr lang="es-ES" dirty="0"/>
              <a:t>($con);</a:t>
            </a:r>
            <a:br>
              <a:rPr lang="es-ES" dirty="0"/>
            </a:br>
            <a:r>
              <a:rPr lang="es-ES" dirty="0"/>
              <a:t>?&gt;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7209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41</a:t>
            </a:fld>
            <a:endParaRPr lang="es-ES" dirty="0"/>
          </a:p>
        </p:txBody>
      </p:sp>
      <p:sp>
        <p:nvSpPr>
          <p:cNvPr id="5" name="Google Shape;499;p77">
            <a:extLst>
              <a:ext uri="{FF2B5EF4-FFF2-40B4-BE49-F238E27FC236}">
                <a16:creationId xmlns:a16="http://schemas.microsoft.com/office/drawing/2014/main" id="{83E87849-A5F7-4778-9DF1-F453CFE319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4447" y="205979"/>
            <a:ext cx="4907769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s-ES" sz="2100" dirty="0"/>
              <a:t>PHP </a:t>
            </a:r>
            <a:r>
              <a:rPr lang="es-ES" sz="2100" dirty="0" err="1"/>
              <a:t>mysqli</a:t>
            </a:r>
            <a:r>
              <a:rPr lang="es-ES" sz="2100" dirty="0"/>
              <a:t> </a:t>
            </a:r>
            <a:r>
              <a:rPr lang="es-ES" sz="2100" dirty="0" err="1"/>
              <a:t>multi_query</a:t>
            </a:r>
            <a:r>
              <a:rPr lang="es-ES" sz="2100" dirty="0"/>
              <a:t>() </a:t>
            </a:r>
            <a:r>
              <a:rPr lang="es-ES" sz="2100" dirty="0" err="1"/>
              <a:t>Function</a:t>
            </a:r>
            <a:endParaRPr sz="2100" dirty="0"/>
          </a:p>
        </p:txBody>
      </p:sp>
      <p:sp>
        <p:nvSpPr>
          <p:cNvPr id="7" name="Google Shape;500;p77">
            <a:extLst>
              <a:ext uri="{FF2B5EF4-FFF2-40B4-BE49-F238E27FC236}">
                <a16:creationId xmlns:a16="http://schemas.microsoft.com/office/drawing/2014/main" id="{1DA31114-FA9D-4143-9113-2A167A162C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85900" y="1200151"/>
            <a:ext cx="6172200" cy="233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Definición: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La función realiza una o más consultas en la base de datos. Las consultas se separan con punto y coma.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Sintaxis: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mysqli_multi_query(</a:t>
            </a:r>
            <a:r>
              <a:rPr lang="es-ES" sz="1320" i="1"/>
              <a:t>connection, query</a:t>
            </a:r>
            <a:r>
              <a:rPr lang="es-ES" sz="1320"/>
              <a:t>)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$mysqli -&gt; multi_query(</a:t>
            </a:r>
            <a:r>
              <a:rPr lang="es-ES" sz="1320" i="1"/>
              <a:t>query</a:t>
            </a:r>
            <a:r>
              <a:rPr lang="es-ES" sz="1320"/>
              <a:t>)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Parámetros:</a:t>
            </a:r>
            <a:endParaRPr sz="1320"/>
          </a:p>
        </p:txBody>
      </p:sp>
      <p:graphicFrame>
        <p:nvGraphicFramePr>
          <p:cNvPr id="8" name="Google Shape;501;p77">
            <a:extLst>
              <a:ext uri="{FF2B5EF4-FFF2-40B4-BE49-F238E27FC236}">
                <a16:creationId xmlns:a16="http://schemas.microsoft.com/office/drawing/2014/main" id="{7DBD1AD3-3AA1-4291-9630-390C516D3169}"/>
              </a:ext>
            </a:extLst>
          </p:cNvPr>
          <p:cNvGraphicFramePr/>
          <p:nvPr/>
        </p:nvGraphicFramePr>
        <p:xfrm>
          <a:off x="1357290" y="3429006"/>
          <a:ext cx="6483000" cy="1196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32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Parameter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Description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i="1"/>
                        <a:t>connection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Required. Specifies the MySQL connection to use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i="1"/>
                        <a:t>query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Required. Specifies one or more queries, separated with semicolon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oogle Shape;502;p77">
            <a:extLst>
              <a:ext uri="{FF2B5EF4-FFF2-40B4-BE49-F238E27FC236}">
                <a16:creationId xmlns:a16="http://schemas.microsoft.com/office/drawing/2014/main" id="{4DEC6275-35F8-4968-B52A-0235E1A17275}"/>
              </a:ext>
            </a:extLst>
          </p:cNvPr>
          <p:cNvGraphicFramePr/>
          <p:nvPr/>
        </p:nvGraphicFramePr>
        <p:xfrm>
          <a:off x="1357290" y="4607733"/>
          <a:ext cx="4572001" cy="1940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0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Return Value:</a:t>
                      </a:r>
                      <a:endParaRPr sz="1100"/>
                    </a:p>
                  </a:txBody>
                  <a:tcPr marL="68363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FALSO si la primera consulta falla</a:t>
                      </a:r>
                      <a:endParaRPr sz="800"/>
                    </a:p>
                  </a:txBody>
                  <a:tcPr marL="34181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142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42</a:t>
            </a:fld>
            <a:endParaRPr lang="es-ES" dirty="0"/>
          </a:p>
        </p:txBody>
      </p:sp>
      <p:sp>
        <p:nvSpPr>
          <p:cNvPr id="5" name="Google Shape;507;p78">
            <a:extLst>
              <a:ext uri="{FF2B5EF4-FFF2-40B4-BE49-F238E27FC236}">
                <a16:creationId xmlns:a16="http://schemas.microsoft.com/office/drawing/2014/main" id="{C357E95A-80F7-42CD-B47F-C851532937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7290" y="205979"/>
            <a:ext cx="501492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3200"/>
            </a:pPr>
            <a:r>
              <a:rPr lang="es-ES" sz="2400" dirty="0"/>
              <a:t>PHP </a:t>
            </a:r>
            <a:r>
              <a:rPr lang="es-ES" sz="2400" dirty="0" err="1"/>
              <a:t>mysqli</a:t>
            </a:r>
            <a:r>
              <a:rPr lang="es-ES" sz="2400" dirty="0"/>
              <a:t> prepare() </a:t>
            </a:r>
            <a:r>
              <a:rPr lang="es-ES" sz="2400" dirty="0" err="1"/>
              <a:t>Function</a:t>
            </a:r>
            <a:endParaRPr sz="2400" dirty="0"/>
          </a:p>
        </p:txBody>
      </p:sp>
      <p:sp>
        <p:nvSpPr>
          <p:cNvPr id="7" name="Google Shape;508;p78">
            <a:extLst>
              <a:ext uri="{FF2B5EF4-FFF2-40B4-BE49-F238E27FC236}">
                <a16:creationId xmlns:a16="http://schemas.microsoft.com/office/drawing/2014/main" id="{4AAEE503-61C3-43C0-86B2-C631EA7769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712" y="1017973"/>
            <a:ext cx="6536577" cy="217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Definición: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La función se utiliza para preparar una declaración SQL para su ejecución.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Sintaxis: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mysqli_prepare(</a:t>
            </a:r>
            <a:r>
              <a:rPr lang="es-ES" sz="1320" i="1"/>
              <a:t>connection, query</a:t>
            </a:r>
            <a:r>
              <a:rPr lang="es-ES" sz="1320"/>
              <a:t>)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$mysqli -&gt; prepare(</a:t>
            </a:r>
            <a:r>
              <a:rPr lang="es-ES" sz="1320" i="1"/>
              <a:t>query</a:t>
            </a:r>
            <a:r>
              <a:rPr lang="es-ES" sz="1320"/>
              <a:t>)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endParaRPr sz="1320"/>
          </a:p>
          <a:p>
            <a:pPr marL="257175" indent="-257175">
              <a:lnSpc>
                <a:spcPct val="80000"/>
              </a:lnSpc>
              <a:spcBef>
                <a:spcPts val="264"/>
              </a:spcBef>
              <a:buClr>
                <a:schemeClr val="dk1"/>
              </a:buClr>
              <a:buSzPts val="1760"/>
              <a:buNone/>
            </a:pPr>
            <a:r>
              <a:rPr lang="es-ES" sz="1320"/>
              <a:t>Parámetros:</a:t>
            </a:r>
            <a:endParaRPr sz="1320"/>
          </a:p>
        </p:txBody>
      </p:sp>
      <p:graphicFrame>
        <p:nvGraphicFramePr>
          <p:cNvPr id="8" name="Google Shape;509;p78">
            <a:extLst>
              <a:ext uri="{FF2B5EF4-FFF2-40B4-BE49-F238E27FC236}">
                <a16:creationId xmlns:a16="http://schemas.microsoft.com/office/drawing/2014/main" id="{6C75BDC9-60F0-41D8-96E0-C9BAF9719D1C}"/>
              </a:ext>
            </a:extLst>
          </p:cNvPr>
          <p:cNvGraphicFramePr/>
          <p:nvPr/>
        </p:nvGraphicFramePr>
        <p:xfrm>
          <a:off x="1303712" y="3161114"/>
          <a:ext cx="6536569" cy="10744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Parameter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Description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i="1"/>
                        <a:t>connection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Required. Specifies the MySQL connection to use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i="1"/>
                        <a:t>query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Required. Specifies an SQL query. </a:t>
                      </a:r>
                      <a:r>
                        <a:rPr lang="es-ES" sz="1200" b="1"/>
                        <a:t>Note:</a:t>
                      </a:r>
                      <a:r>
                        <a:rPr lang="es-ES" sz="1200"/>
                        <a:t> Do not add semicolon to the end of the query!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oogle Shape;510;p78">
            <a:extLst>
              <a:ext uri="{FF2B5EF4-FFF2-40B4-BE49-F238E27FC236}">
                <a16:creationId xmlns:a16="http://schemas.microsoft.com/office/drawing/2014/main" id="{17268DF1-9E0D-48A4-AC89-7A529FFAC70D}"/>
              </a:ext>
            </a:extLst>
          </p:cNvPr>
          <p:cNvGraphicFramePr/>
          <p:nvPr/>
        </p:nvGraphicFramePr>
        <p:xfrm>
          <a:off x="1410869" y="4500576"/>
          <a:ext cx="4572001" cy="1940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0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Return Value:</a:t>
                      </a:r>
                      <a:endParaRPr sz="1100"/>
                    </a:p>
                  </a:txBody>
                  <a:tcPr marL="68363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Un objeto de declaración sobre el éxito. FALSO si falla</a:t>
                      </a:r>
                      <a:endParaRPr sz="800"/>
                    </a:p>
                  </a:txBody>
                  <a:tcPr marL="34181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040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43</a:t>
            </a:fld>
            <a:endParaRPr lang="es-ES" dirty="0"/>
          </a:p>
        </p:txBody>
      </p:sp>
      <p:sp>
        <p:nvSpPr>
          <p:cNvPr id="5" name="Google Shape;515;p79">
            <a:extLst>
              <a:ext uri="{FF2B5EF4-FFF2-40B4-BE49-F238E27FC236}">
                <a16:creationId xmlns:a16="http://schemas.microsoft.com/office/drawing/2014/main" id="{1B42CC8C-86B0-4877-BF7D-B991271F04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7290" y="205979"/>
            <a:ext cx="5336397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3200"/>
            </a:pPr>
            <a:r>
              <a:rPr lang="es-ES" sz="2400" dirty="0"/>
              <a:t>PHP </a:t>
            </a:r>
            <a:r>
              <a:rPr lang="es-ES" sz="2400" dirty="0" err="1"/>
              <a:t>mysqli</a:t>
            </a:r>
            <a:r>
              <a:rPr lang="es-ES" sz="2400" dirty="0"/>
              <a:t> </a:t>
            </a:r>
            <a:r>
              <a:rPr lang="es-ES" sz="2400" dirty="0" err="1"/>
              <a:t>real_connect</a:t>
            </a:r>
            <a:r>
              <a:rPr lang="es-ES" sz="2400" dirty="0"/>
              <a:t>() </a:t>
            </a:r>
            <a:r>
              <a:rPr lang="es-ES" sz="2400" dirty="0" err="1"/>
              <a:t>Function</a:t>
            </a:r>
            <a:endParaRPr sz="2400" dirty="0"/>
          </a:p>
        </p:txBody>
      </p:sp>
      <p:sp>
        <p:nvSpPr>
          <p:cNvPr id="7" name="Google Shape;516;p79">
            <a:extLst>
              <a:ext uri="{FF2B5EF4-FFF2-40B4-BE49-F238E27FC236}">
                <a16:creationId xmlns:a16="http://schemas.microsoft.com/office/drawing/2014/main" id="{FB8F8073-1C6E-4294-BD24-4FFE7D17DA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85900" y="1071553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240"/>
              <a:buNone/>
            </a:pPr>
            <a:r>
              <a:rPr lang="es-ES" sz="1680"/>
              <a:t>Definición: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336"/>
              </a:spcBef>
              <a:buClr>
                <a:schemeClr val="dk1"/>
              </a:buClr>
              <a:buSzPts val="2240"/>
              <a:buNone/>
            </a:pPr>
            <a:endParaRPr sz="1680"/>
          </a:p>
          <a:p>
            <a:pPr marL="257175" indent="-257175">
              <a:lnSpc>
                <a:spcPct val="80000"/>
              </a:lnSpc>
              <a:spcBef>
                <a:spcPts val="336"/>
              </a:spcBef>
              <a:buClr>
                <a:schemeClr val="dk1"/>
              </a:buClr>
              <a:buSzPts val="2240"/>
              <a:buNone/>
            </a:pPr>
            <a:r>
              <a:rPr lang="es-ES" sz="1680"/>
              <a:t>La función abre una nueva conexión al servidor MySQL. 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336"/>
              </a:spcBef>
              <a:buClr>
                <a:schemeClr val="dk1"/>
              </a:buClr>
              <a:buSzPts val="2240"/>
              <a:buNone/>
            </a:pPr>
            <a:endParaRPr sz="1680"/>
          </a:p>
          <a:p>
            <a:pPr marL="257175" indent="-257175">
              <a:lnSpc>
                <a:spcPct val="80000"/>
              </a:lnSpc>
              <a:spcBef>
                <a:spcPts val="336"/>
              </a:spcBef>
              <a:buClr>
                <a:schemeClr val="dk1"/>
              </a:buClr>
              <a:buSzPts val="2240"/>
              <a:buNone/>
            </a:pPr>
            <a:r>
              <a:rPr lang="es-ES" sz="1680"/>
              <a:t>Esta función se diferencia de connect () en las siguientes formas: 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336"/>
              </a:spcBef>
              <a:buClr>
                <a:schemeClr val="dk1"/>
              </a:buClr>
              <a:buSzPts val="2240"/>
              <a:buNone/>
            </a:pPr>
            <a:r>
              <a:rPr lang="es-ES" sz="1680"/>
              <a:t>	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336"/>
              </a:spcBef>
              <a:buClr>
                <a:schemeClr val="dk1"/>
              </a:buClr>
              <a:buSzPts val="2240"/>
              <a:buNone/>
            </a:pPr>
            <a:r>
              <a:rPr lang="es-ES" sz="1680"/>
              <a:t>	real_connect () requiere un objeto válido creado por init () 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336"/>
              </a:spcBef>
              <a:buClr>
                <a:schemeClr val="dk1"/>
              </a:buClr>
              <a:buSzPts val="2240"/>
              <a:buNone/>
            </a:pPr>
            <a:r>
              <a:rPr lang="es-ES" sz="1680"/>
              <a:t>	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336"/>
              </a:spcBef>
              <a:buClr>
                <a:schemeClr val="dk1"/>
              </a:buClr>
              <a:buSzPts val="2240"/>
              <a:buNone/>
            </a:pPr>
            <a:r>
              <a:rPr lang="es-ES" sz="1680"/>
              <a:t>	real_connect () se puede usar con options () para establecer diferentes opciones para la conexión 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336"/>
              </a:spcBef>
              <a:buClr>
                <a:schemeClr val="dk1"/>
              </a:buClr>
              <a:buSzPts val="2240"/>
              <a:buNone/>
            </a:pPr>
            <a:r>
              <a:rPr lang="es-ES" sz="1680"/>
              <a:t>	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336"/>
              </a:spcBef>
              <a:buClr>
                <a:schemeClr val="dk1"/>
              </a:buClr>
              <a:buSzPts val="2240"/>
              <a:buNone/>
            </a:pPr>
            <a:r>
              <a:rPr lang="es-ES" sz="1680"/>
              <a:t>	real_connect () tiene un parámetro de bandera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336"/>
              </a:spcBef>
              <a:buClr>
                <a:schemeClr val="dk1"/>
              </a:buClr>
              <a:buSzPts val="2240"/>
              <a:buNone/>
            </a:pPr>
            <a:endParaRPr sz="1680"/>
          </a:p>
        </p:txBody>
      </p:sp>
    </p:spTree>
    <p:extLst>
      <p:ext uri="{BB962C8B-B14F-4D97-AF65-F5344CB8AC3E}">
        <p14:creationId xmlns:p14="http://schemas.microsoft.com/office/powerpoint/2010/main" val="1396029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44</a:t>
            </a:fld>
            <a:endParaRPr lang="es-ES" dirty="0"/>
          </a:p>
        </p:txBody>
      </p:sp>
      <p:sp>
        <p:nvSpPr>
          <p:cNvPr id="5" name="Google Shape;521;p80">
            <a:extLst>
              <a:ext uri="{FF2B5EF4-FFF2-40B4-BE49-F238E27FC236}">
                <a16:creationId xmlns:a16="http://schemas.microsoft.com/office/drawing/2014/main" id="{4C2902BE-6E16-4836-9B96-7B53A098FD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7544" y="51470"/>
            <a:ext cx="6643710" cy="174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s-ES" sz="1350" dirty="0"/>
              <a:t>Sintaxis:</a:t>
            </a:r>
            <a:endParaRPr dirty="0"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sz="1350" dirty="0"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es-ES" sz="1350" dirty="0" err="1"/>
              <a:t>mysqli_real_connect</a:t>
            </a:r>
            <a:r>
              <a:rPr lang="es-ES" sz="1350" dirty="0"/>
              <a:t>(</a:t>
            </a:r>
            <a:r>
              <a:rPr lang="es-ES" sz="1350" i="1" dirty="0" err="1"/>
              <a:t>connection</a:t>
            </a:r>
            <a:r>
              <a:rPr lang="es-ES" sz="1350" i="1" dirty="0"/>
              <a:t>, host, </a:t>
            </a:r>
            <a:r>
              <a:rPr lang="es-ES" sz="1350" i="1" dirty="0" err="1"/>
              <a:t>username</a:t>
            </a:r>
            <a:r>
              <a:rPr lang="es-ES" sz="1350" i="1" dirty="0"/>
              <a:t>, </a:t>
            </a:r>
            <a:r>
              <a:rPr lang="es-ES" sz="1350" i="1" dirty="0" err="1"/>
              <a:t>password</a:t>
            </a:r>
            <a:r>
              <a:rPr lang="es-ES" sz="1350" i="1" dirty="0"/>
              <a:t>, </a:t>
            </a:r>
            <a:r>
              <a:rPr lang="es-ES" sz="1350" i="1" dirty="0" err="1"/>
              <a:t>dbname</a:t>
            </a:r>
            <a:r>
              <a:rPr lang="es-ES" sz="1350" i="1" dirty="0"/>
              <a:t>, </a:t>
            </a:r>
            <a:r>
              <a:rPr lang="es-ES" sz="1350" i="1" dirty="0" err="1"/>
              <a:t>port</a:t>
            </a:r>
            <a:r>
              <a:rPr lang="es-ES" sz="1350" i="1" dirty="0"/>
              <a:t>, socket, </a:t>
            </a:r>
            <a:r>
              <a:rPr lang="es-ES" sz="1350" i="1" dirty="0" err="1"/>
              <a:t>flag</a:t>
            </a:r>
            <a:r>
              <a:rPr lang="es-ES" sz="1350" dirty="0"/>
              <a:t>)</a:t>
            </a:r>
            <a:endParaRPr dirty="0"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es-ES" sz="1350" dirty="0"/>
              <a:t>$</a:t>
            </a:r>
            <a:r>
              <a:rPr lang="es-ES" sz="1350" dirty="0" err="1"/>
              <a:t>mysqli</a:t>
            </a:r>
            <a:r>
              <a:rPr lang="es-ES" sz="1350" dirty="0"/>
              <a:t> -&gt; </a:t>
            </a:r>
            <a:r>
              <a:rPr lang="es-ES" sz="1350" dirty="0" err="1"/>
              <a:t>real_connect</a:t>
            </a:r>
            <a:r>
              <a:rPr lang="es-ES" sz="1350" dirty="0"/>
              <a:t>(</a:t>
            </a:r>
            <a:r>
              <a:rPr lang="es-ES" sz="1350" i="1" dirty="0"/>
              <a:t>host, </a:t>
            </a:r>
            <a:r>
              <a:rPr lang="es-ES" sz="1350" i="1" dirty="0" err="1"/>
              <a:t>username</a:t>
            </a:r>
            <a:r>
              <a:rPr lang="es-ES" sz="1350" i="1" dirty="0"/>
              <a:t>, </a:t>
            </a:r>
            <a:r>
              <a:rPr lang="es-ES" sz="1350" i="1" dirty="0" err="1"/>
              <a:t>password</a:t>
            </a:r>
            <a:r>
              <a:rPr lang="es-ES" sz="1350" i="1" dirty="0"/>
              <a:t>, </a:t>
            </a:r>
            <a:r>
              <a:rPr lang="es-ES" sz="1350" i="1" dirty="0" err="1"/>
              <a:t>dbname</a:t>
            </a:r>
            <a:r>
              <a:rPr lang="es-ES" sz="1350" i="1" dirty="0"/>
              <a:t>, </a:t>
            </a:r>
            <a:r>
              <a:rPr lang="es-ES" sz="1350" i="1" dirty="0" err="1"/>
              <a:t>port</a:t>
            </a:r>
            <a:r>
              <a:rPr lang="es-ES" sz="1350" i="1" dirty="0"/>
              <a:t>, socket, </a:t>
            </a:r>
            <a:r>
              <a:rPr lang="es-ES" sz="1350" i="1" dirty="0" err="1"/>
              <a:t>flag</a:t>
            </a:r>
            <a:r>
              <a:rPr lang="es-ES" sz="1350" dirty="0"/>
              <a:t>)</a:t>
            </a:r>
            <a:endParaRPr dirty="0"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sz="1350" dirty="0"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es-ES" sz="1350" dirty="0"/>
              <a:t>Parámetros:</a:t>
            </a:r>
            <a:endParaRPr sz="1350" dirty="0"/>
          </a:p>
        </p:txBody>
      </p:sp>
      <p:graphicFrame>
        <p:nvGraphicFramePr>
          <p:cNvPr id="7" name="Google Shape;522;p80">
            <a:extLst>
              <a:ext uri="{FF2B5EF4-FFF2-40B4-BE49-F238E27FC236}">
                <a16:creationId xmlns:a16="http://schemas.microsoft.com/office/drawing/2014/main" id="{12DED766-0346-48B0-B552-834079366D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402414"/>
              </p:ext>
            </p:extLst>
          </p:nvPr>
        </p:nvGraphicFramePr>
        <p:xfrm>
          <a:off x="467544" y="1551668"/>
          <a:ext cx="6643707" cy="3223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10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2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Parameter</a:t>
                      </a:r>
                      <a:endParaRPr sz="9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Description</a:t>
                      </a:r>
                      <a:endParaRPr sz="9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/>
                        <a:t>connection</a:t>
                      </a:r>
                      <a:endParaRPr sz="9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Required. Specifies the MySQL connection to use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/>
                        <a:t>host</a:t>
                      </a:r>
                      <a:endParaRPr sz="9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Optional. Specifies a host name or an IP address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/>
                        <a:t>username</a:t>
                      </a:r>
                      <a:endParaRPr sz="9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Optional. Specifies the MySQL username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/>
                        <a:t>password</a:t>
                      </a:r>
                      <a:endParaRPr sz="9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Optional. Specifies the MySQL password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/>
                        <a:t>dbname</a:t>
                      </a:r>
                      <a:endParaRPr sz="9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Optional. Specifies the default database to be used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/>
                        <a:t>port</a:t>
                      </a:r>
                      <a:endParaRPr sz="9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Optional. Specifies the port number to attempt to connect to the MySQL server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/>
                        <a:t>socket</a:t>
                      </a:r>
                      <a:endParaRPr sz="9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/>
                        <a:t>Optional. Specifies the socket or named pipe to be used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115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/>
                        <a:t>flag</a:t>
                      </a:r>
                      <a:endParaRPr sz="9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s-ES" sz="900"/>
                        <a:t>Optional. Specifies different connection options. Possible values:</a:t>
                      </a:r>
                      <a:br>
                        <a:rPr lang="es-ES" sz="900"/>
                      </a:br>
                      <a:r>
                        <a:rPr lang="es-ES" sz="900"/>
                        <a:t>MYSQLI_CLIENT_COMPRESS - Use compression protocol</a:t>
                      </a:r>
                      <a:endParaRPr sz="900"/>
                    </a:p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s-ES" sz="900"/>
                        <a:t>MYSQLI_CLIENT_FOUND_ROWS - Return number of matched rows (not affected rows)</a:t>
                      </a:r>
                      <a:endParaRPr sz="1100"/>
                    </a:p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s-ES" sz="900"/>
                        <a:t>MYSQLI_CLIENT_IGNORE_SPACE - Allow spaces after function names. Make function names reserved words</a:t>
                      </a:r>
                      <a:endParaRPr sz="900"/>
                    </a:p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s-ES" sz="900"/>
                        <a:t>MYSQLI_CLIENT_INTERACTIVE - Allow interactive_timeout seconds of inactivity before closing connection</a:t>
                      </a:r>
                      <a:endParaRPr sz="900"/>
                    </a:p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s-ES" sz="900"/>
                        <a:t>MYSQLI_CLIENT_SSL - Use SSL encryption</a:t>
                      </a:r>
                      <a:endParaRPr sz="900"/>
                    </a:p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s-ES" sz="900"/>
                        <a:t>MYSQLI_CLIENT_SSL_DONT_VERIFY_SERVER_CERT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4711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45</a:t>
            </a:fld>
            <a:endParaRPr lang="es-ES" dirty="0"/>
          </a:p>
        </p:txBody>
      </p:sp>
      <p:graphicFrame>
        <p:nvGraphicFramePr>
          <p:cNvPr id="5" name="Google Shape;528;p81">
            <a:extLst>
              <a:ext uri="{FF2B5EF4-FFF2-40B4-BE49-F238E27FC236}">
                <a16:creationId xmlns:a16="http://schemas.microsoft.com/office/drawing/2014/main" id="{79B9E9B6-BAA4-4B89-8F21-D4F592D48708}"/>
              </a:ext>
            </a:extLst>
          </p:cNvPr>
          <p:cNvGraphicFramePr/>
          <p:nvPr/>
        </p:nvGraphicFramePr>
        <p:xfrm>
          <a:off x="1303712" y="4339841"/>
          <a:ext cx="6172201" cy="2637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5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6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7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 Value:</a:t>
                      </a:r>
                      <a:endParaRPr sz="1100"/>
                    </a:p>
                  </a:txBody>
                  <a:tcPr marL="92288" marR="46144" marT="46144" marB="46144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True/false</a:t>
                      </a:r>
                      <a:endParaRPr sz="1100"/>
                    </a:p>
                  </a:txBody>
                  <a:tcPr marL="46144" marR="46144" marT="46144" marB="46144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Google Shape;529;p81">
            <a:extLst>
              <a:ext uri="{FF2B5EF4-FFF2-40B4-BE49-F238E27FC236}">
                <a16:creationId xmlns:a16="http://schemas.microsoft.com/office/drawing/2014/main" id="{D7A10166-3096-469B-930D-2389E717C062}"/>
              </a:ext>
            </a:extLst>
          </p:cNvPr>
          <p:cNvSpPr/>
          <p:nvPr/>
        </p:nvSpPr>
        <p:spPr>
          <a:xfrm>
            <a:off x="1357290" y="946605"/>
            <a:ext cx="6429420" cy="339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</a:t>
            </a:r>
            <a:r>
              <a:rPr lang="es-E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b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$con = </a:t>
            </a:r>
            <a:r>
              <a:rPr lang="es-E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mysqli_init</a:t>
            </a: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b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(!$con) {</a:t>
            </a:r>
            <a:b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die("</a:t>
            </a:r>
            <a:r>
              <a:rPr lang="es-E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mysqli_init</a:t>
            </a: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failed</a:t>
            </a: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");</a:t>
            </a:r>
            <a:b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s-E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</a:t>
            </a: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timeout</a:t>
            </a:r>
            <a:b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mysqli_options</a:t>
            </a: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($con, MYSQLI_OPT_CONNECT_TIMEOUT, 10);</a:t>
            </a:r>
            <a:b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s-E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</a:t>
            </a: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</a:t>
            </a: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named</a:t>
            </a: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</a:t>
            </a:r>
            <a:r>
              <a:rPr lang="es-E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</a:t>
            </a: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my.cnf</a:t>
            </a:r>
            <a:b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mysqli_options</a:t>
            </a: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($con, MYSQLI_READ_DEFAULT_FILE, "</a:t>
            </a:r>
            <a:r>
              <a:rPr lang="es-E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myfile.cnf</a:t>
            </a: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");</a:t>
            </a:r>
            <a:b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mysqli_real_connect</a:t>
            </a: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($con,"localhost","my_</a:t>
            </a:r>
            <a:r>
              <a:rPr lang="es-E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","my_</a:t>
            </a:r>
            <a:r>
              <a:rPr lang="es-E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","</a:t>
            </a:r>
            <a:r>
              <a:rPr lang="es-E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my_db</a:t>
            </a: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");</a:t>
            </a:r>
            <a:b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?&gt; </a:t>
            </a:r>
            <a:endParaRPr sz="1050" dirty="0"/>
          </a:p>
          <a:p>
            <a:br>
              <a:rPr lang="es-E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4929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46</a:t>
            </a:fld>
            <a:endParaRPr lang="es-ES" dirty="0"/>
          </a:p>
        </p:txBody>
      </p:sp>
      <p:sp>
        <p:nvSpPr>
          <p:cNvPr id="5" name="Google Shape;534;p82">
            <a:extLst>
              <a:ext uri="{FF2B5EF4-FFF2-40B4-BE49-F238E27FC236}">
                <a16:creationId xmlns:a16="http://schemas.microsoft.com/office/drawing/2014/main" id="{0ED93DED-63CF-4CD3-A99B-20106A9C5D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5900" y="51470"/>
            <a:ext cx="6172200" cy="59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s-ES" sz="1800" dirty="0"/>
              <a:t>PHP </a:t>
            </a:r>
            <a:r>
              <a:rPr lang="es-ES" sz="1800" dirty="0" err="1"/>
              <a:t>mysqli</a:t>
            </a:r>
            <a:r>
              <a:rPr lang="es-ES" sz="1800" dirty="0"/>
              <a:t> </a:t>
            </a:r>
            <a:r>
              <a:rPr lang="es-ES" sz="1800" dirty="0" err="1"/>
              <a:t>real_escape_string</a:t>
            </a:r>
            <a:r>
              <a:rPr lang="es-ES" sz="1800" dirty="0"/>
              <a:t>() </a:t>
            </a:r>
            <a:r>
              <a:rPr lang="es-ES" sz="1800" dirty="0" err="1"/>
              <a:t>Function</a:t>
            </a:r>
            <a:endParaRPr sz="1800" dirty="0"/>
          </a:p>
        </p:txBody>
      </p:sp>
      <p:sp>
        <p:nvSpPr>
          <p:cNvPr id="7" name="Google Shape;535;p82">
            <a:extLst>
              <a:ext uri="{FF2B5EF4-FFF2-40B4-BE49-F238E27FC236}">
                <a16:creationId xmlns:a16="http://schemas.microsoft.com/office/drawing/2014/main" id="{A28E85A0-5B61-40E3-BA15-2B7FAA10C7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712" y="702730"/>
            <a:ext cx="6536577" cy="257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850"/>
              <a:buNone/>
            </a:pPr>
            <a:r>
              <a:rPr lang="es-ES" sz="1388"/>
              <a:t>Definición: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78"/>
              </a:spcBef>
              <a:buClr>
                <a:schemeClr val="dk1"/>
              </a:buClr>
              <a:buSzPts val="1850"/>
              <a:buNone/>
            </a:pPr>
            <a:endParaRPr sz="1388"/>
          </a:p>
          <a:p>
            <a:pPr marL="257175" indent="-257175">
              <a:lnSpc>
                <a:spcPct val="80000"/>
              </a:lnSpc>
              <a:spcBef>
                <a:spcPts val="278"/>
              </a:spcBef>
              <a:buClr>
                <a:schemeClr val="dk1"/>
              </a:buClr>
              <a:buSzPts val="1850"/>
              <a:buNone/>
            </a:pPr>
            <a:r>
              <a:rPr lang="es-ES" sz="1388"/>
              <a:t>La función pone los caracteres especiales en una cadena para su uso en una consulta SQL.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78"/>
              </a:spcBef>
              <a:buClr>
                <a:schemeClr val="dk1"/>
              </a:buClr>
              <a:buSzPts val="1850"/>
              <a:buNone/>
            </a:pPr>
            <a:r>
              <a:rPr lang="es-ES" sz="1388"/>
              <a:t> 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78"/>
              </a:spcBef>
              <a:buClr>
                <a:schemeClr val="dk1"/>
              </a:buClr>
              <a:buSzPts val="1850"/>
              <a:buNone/>
            </a:pPr>
            <a:r>
              <a:rPr lang="es-ES" sz="1388"/>
              <a:t>Sintaxis: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78"/>
              </a:spcBef>
              <a:buClr>
                <a:schemeClr val="dk1"/>
              </a:buClr>
              <a:buSzPts val="1850"/>
              <a:buNone/>
            </a:pPr>
            <a:endParaRPr sz="1388"/>
          </a:p>
          <a:p>
            <a:pPr marL="257175" indent="-257175">
              <a:lnSpc>
                <a:spcPct val="80000"/>
              </a:lnSpc>
              <a:spcBef>
                <a:spcPts val="278"/>
              </a:spcBef>
              <a:buClr>
                <a:schemeClr val="dk1"/>
              </a:buClr>
              <a:buSzPts val="1850"/>
              <a:buNone/>
            </a:pPr>
            <a:r>
              <a:rPr lang="es-ES" sz="1388"/>
              <a:t>mysqli_real_escape_string(</a:t>
            </a:r>
            <a:r>
              <a:rPr lang="es-ES" sz="1388" i="1"/>
              <a:t>connection, escapestring</a:t>
            </a:r>
            <a:r>
              <a:rPr lang="es-ES" sz="1388"/>
              <a:t>)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78"/>
              </a:spcBef>
              <a:buClr>
                <a:schemeClr val="dk1"/>
              </a:buClr>
              <a:buSzPts val="1850"/>
              <a:buNone/>
            </a:pPr>
            <a:r>
              <a:rPr lang="es-ES" sz="1388"/>
              <a:t>$mysqli -&gt; real_escape_string(</a:t>
            </a:r>
            <a:r>
              <a:rPr lang="es-ES" sz="1388" i="1"/>
              <a:t>escapestring</a:t>
            </a:r>
            <a:r>
              <a:rPr lang="es-ES" sz="1388"/>
              <a:t>)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278"/>
              </a:spcBef>
              <a:buClr>
                <a:schemeClr val="dk1"/>
              </a:buClr>
              <a:buSzPts val="1850"/>
              <a:buNone/>
            </a:pPr>
            <a:endParaRPr sz="1388"/>
          </a:p>
          <a:p>
            <a:pPr marL="257175" indent="-257175">
              <a:lnSpc>
                <a:spcPct val="80000"/>
              </a:lnSpc>
              <a:spcBef>
                <a:spcPts val="278"/>
              </a:spcBef>
              <a:buClr>
                <a:schemeClr val="dk1"/>
              </a:buClr>
              <a:buSzPts val="1850"/>
              <a:buNone/>
            </a:pPr>
            <a:r>
              <a:rPr lang="es-ES" sz="1388"/>
              <a:t>Parámetros:</a:t>
            </a:r>
            <a:endParaRPr sz="1388"/>
          </a:p>
        </p:txBody>
      </p:sp>
      <p:graphicFrame>
        <p:nvGraphicFramePr>
          <p:cNvPr id="8" name="Google Shape;536;p82">
            <a:extLst>
              <a:ext uri="{FF2B5EF4-FFF2-40B4-BE49-F238E27FC236}">
                <a16:creationId xmlns:a16="http://schemas.microsoft.com/office/drawing/2014/main" id="{00E5A885-9413-4593-AB27-46CF93413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3322892"/>
              </p:ext>
            </p:extLst>
          </p:nvPr>
        </p:nvGraphicFramePr>
        <p:xfrm>
          <a:off x="1357290" y="3113762"/>
          <a:ext cx="6483000" cy="10744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32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Parameter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Description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i="1"/>
                        <a:t>connection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Required. Specifies the MySQL connection to use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i="1"/>
                        <a:t>escapestring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Required. The string to be escaped. Characters encoded are NUL (ASCII 0), \n, \r, \, ', ", and Control-Z.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oogle Shape;537;p82">
            <a:extLst>
              <a:ext uri="{FF2B5EF4-FFF2-40B4-BE49-F238E27FC236}">
                <a16:creationId xmlns:a16="http://schemas.microsoft.com/office/drawing/2014/main" id="{C004935D-E8CA-43BC-B827-5E37669FF5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1069189"/>
              </p:ext>
            </p:extLst>
          </p:nvPr>
        </p:nvGraphicFramePr>
        <p:xfrm>
          <a:off x="1464447" y="4560381"/>
          <a:ext cx="4572001" cy="1940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0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Return Value:</a:t>
                      </a:r>
                      <a:endParaRPr sz="1100"/>
                    </a:p>
                  </a:txBody>
                  <a:tcPr marL="68363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Returns the escaped string</a:t>
                      </a:r>
                      <a:endParaRPr sz="800"/>
                    </a:p>
                  </a:txBody>
                  <a:tcPr marL="34181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765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47</a:t>
            </a:fld>
            <a:endParaRPr lang="es-ES" dirty="0"/>
          </a:p>
        </p:txBody>
      </p:sp>
      <p:sp>
        <p:nvSpPr>
          <p:cNvPr id="5" name="Google Shape;543;p83">
            <a:extLst>
              <a:ext uri="{FF2B5EF4-FFF2-40B4-BE49-F238E27FC236}">
                <a16:creationId xmlns:a16="http://schemas.microsoft.com/office/drawing/2014/main" id="{AE094F82-DF27-48F6-839E-5DF1A868BE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85900" y="1200151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520"/>
              <a:buNone/>
            </a:pPr>
            <a:r>
              <a:rPr lang="es-ES" sz="1140" dirty="0"/>
              <a:t>&lt;?</a:t>
            </a:r>
            <a:r>
              <a:rPr lang="es-ES" sz="1140" dirty="0" err="1"/>
              <a:t>php</a:t>
            </a:r>
            <a:br>
              <a:rPr lang="es-ES" sz="1140" dirty="0"/>
            </a:br>
            <a:r>
              <a:rPr lang="es-ES" sz="1140" dirty="0"/>
              <a:t>$con = </a:t>
            </a:r>
            <a:r>
              <a:rPr lang="es-ES" sz="1140" dirty="0" err="1"/>
              <a:t>mysqli_connect</a:t>
            </a:r>
            <a:r>
              <a:rPr lang="es-ES" sz="1140" dirty="0"/>
              <a:t>("localhost","my_</a:t>
            </a:r>
            <a:r>
              <a:rPr lang="es-ES" sz="1140" dirty="0" err="1"/>
              <a:t>user</a:t>
            </a:r>
            <a:r>
              <a:rPr lang="es-ES" sz="1140" dirty="0"/>
              <a:t>","my_</a:t>
            </a:r>
            <a:r>
              <a:rPr lang="es-ES" sz="1140" dirty="0" err="1"/>
              <a:t>password</a:t>
            </a:r>
            <a:r>
              <a:rPr lang="es-ES" sz="1140" dirty="0"/>
              <a:t>","</a:t>
            </a:r>
            <a:r>
              <a:rPr lang="es-ES" sz="1140" dirty="0" err="1"/>
              <a:t>my_db</a:t>
            </a:r>
            <a:r>
              <a:rPr lang="es-ES" sz="1140" dirty="0"/>
              <a:t>");</a:t>
            </a:r>
            <a:br>
              <a:rPr lang="es-ES" sz="1140" dirty="0"/>
            </a:br>
            <a:br>
              <a:rPr lang="es-ES" sz="1140" dirty="0"/>
            </a:br>
            <a:r>
              <a:rPr lang="es-ES" sz="1140" dirty="0" err="1"/>
              <a:t>if</a:t>
            </a:r>
            <a:r>
              <a:rPr lang="es-ES" sz="1140" dirty="0"/>
              <a:t> (</a:t>
            </a:r>
            <a:r>
              <a:rPr lang="es-ES" sz="1140" dirty="0" err="1"/>
              <a:t>mysqli_connect_errno</a:t>
            </a:r>
            <a:r>
              <a:rPr lang="es-ES" sz="1140" dirty="0"/>
              <a:t>()) {</a:t>
            </a:r>
            <a:br>
              <a:rPr lang="es-ES" sz="1140" dirty="0"/>
            </a:br>
            <a:r>
              <a:rPr lang="es-ES" sz="1140" dirty="0"/>
              <a:t>  echo "</a:t>
            </a:r>
            <a:r>
              <a:rPr lang="es-ES" sz="1140" dirty="0" err="1"/>
              <a:t>Failed</a:t>
            </a:r>
            <a:r>
              <a:rPr lang="es-ES" sz="1140" dirty="0"/>
              <a:t> </a:t>
            </a:r>
            <a:r>
              <a:rPr lang="es-ES" sz="1140" dirty="0" err="1"/>
              <a:t>to</a:t>
            </a:r>
            <a:r>
              <a:rPr lang="es-ES" sz="1140" dirty="0"/>
              <a:t> </a:t>
            </a:r>
            <a:r>
              <a:rPr lang="es-ES" sz="1140" dirty="0" err="1"/>
              <a:t>connect</a:t>
            </a:r>
            <a:r>
              <a:rPr lang="es-ES" sz="1140" dirty="0"/>
              <a:t> </a:t>
            </a:r>
            <a:r>
              <a:rPr lang="es-ES" sz="1140" dirty="0" err="1"/>
              <a:t>to</a:t>
            </a:r>
            <a:r>
              <a:rPr lang="es-ES" sz="1140" dirty="0"/>
              <a:t> MySQL: " . </a:t>
            </a:r>
            <a:r>
              <a:rPr lang="es-ES" sz="1140" dirty="0" err="1"/>
              <a:t>mysqli_connect_error</a:t>
            </a:r>
            <a:r>
              <a:rPr lang="es-ES" sz="1140" dirty="0"/>
              <a:t>();</a:t>
            </a:r>
            <a:br>
              <a:rPr lang="es-ES" sz="1140" dirty="0"/>
            </a:br>
            <a:r>
              <a:rPr lang="es-ES" sz="1140" dirty="0"/>
              <a:t>  </a:t>
            </a:r>
            <a:r>
              <a:rPr lang="es-ES" sz="1140" dirty="0" err="1"/>
              <a:t>exit</a:t>
            </a:r>
            <a:r>
              <a:rPr lang="es-ES" sz="1140" dirty="0"/>
              <a:t>();</a:t>
            </a:r>
            <a:br>
              <a:rPr lang="es-ES" sz="1140" dirty="0"/>
            </a:br>
            <a:r>
              <a:rPr lang="es-ES" sz="1140" dirty="0"/>
              <a:t>}</a:t>
            </a:r>
            <a:br>
              <a:rPr lang="es-ES" sz="1140" dirty="0"/>
            </a:br>
            <a:br>
              <a:rPr lang="es-ES" sz="1140" dirty="0"/>
            </a:br>
            <a:r>
              <a:rPr lang="es-ES" sz="1140" dirty="0"/>
              <a:t>// Escape </a:t>
            </a:r>
            <a:r>
              <a:rPr lang="es-ES" sz="1140" dirty="0" err="1"/>
              <a:t>special</a:t>
            </a:r>
            <a:r>
              <a:rPr lang="es-ES" sz="1140" dirty="0"/>
              <a:t> </a:t>
            </a:r>
            <a:r>
              <a:rPr lang="es-ES" sz="1140" dirty="0" err="1"/>
              <a:t>characters</a:t>
            </a:r>
            <a:r>
              <a:rPr lang="es-ES" sz="1140" dirty="0"/>
              <a:t>, </a:t>
            </a:r>
            <a:r>
              <a:rPr lang="es-ES" sz="1140" dirty="0" err="1"/>
              <a:t>if</a:t>
            </a:r>
            <a:r>
              <a:rPr lang="es-ES" sz="1140" dirty="0"/>
              <a:t> </a:t>
            </a:r>
            <a:r>
              <a:rPr lang="es-ES" sz="1140" dirty="0" err="1"/>
              <a:t>any</a:t>
            </a:r>
            <a:br>
              <a:rPr lang="es-ES" sz="1140" dirty="0"/>
            </a:br>
            <a:r>
              <a:rPr lang="es-ES" sz="1140" dirty="0"/>
              <a:t>$</a:t>
            </a:r>
            <a:r>
              <a:rPr lang="es-ES" sz="1140" dirty="0" err="1"/>
              <a:t>firstname</a:t>
            </a:r>
            <a:r>
              <a:rPr lang="es-ES" sz="1140" dirty="0"/>
              <a:t> = </a:t>
            </a:r>
            <a:r>
              <a:rPr lang="es-ES" sz="1140" dirty="0" err="1"/>
              <a:t>mysqli_real_escape_string</a:t>
            </a:r>
            <a:r>
              <a:rPr lang="es-ES" sz="1140" dirty="0"/>
              <a:t>($con, $_POST['</a:t>
            </a:r>
            <a:r>
              <a:rPr lang="es-ES" sz="1140" dirty="0" err="1"/>
              <a:t>firstname</a:t>
            </a:r>
            <a:r>
              <a:rPr lang="es-ES" sz="1140" dirty="0"/>
              <a:t>']);</a:t>
            </a:r>
            <a:br>
              <a:rPr lang="es-ES" sz="1140" dirty="0"/>
            </a:br>
            <a:r>
              <a:rPr lang="es-ES" sz="1140" dirty="0"/>
              <a:t>$</a:t>
            </a:r>
            <a:r>
              <a:rPr lang="es-ES" sz="1140" dirty="0" err="1"/>
              <a:t>lastname</a:t>
            </a:r>
            <a:r>
              <a:rPr lang="es-ES" sz="1140" dirty="0"/>
              <a:t> = </a:t>
            </a:r>
            <a:r>
              <a:rPr lang="es-ES" sz="1140" dirty="0" err="1"/>
              <a:t>mysqli_real_escape_string</a:t>
            </a:r>
            <a:r>
              <a:rPr lang="es-ES" sz="1140" dirty="0"/>
              <a:t>($con, $_POST['</a:t>
            </a:r>
            <a:r>
              <a:rPr lang="es-ES" sz="1140" dirty="0" err="1"/>
              <a:t>lastname</a:t>
            </a:r>
            <a:r>
              <a:rPr lang="es-ES" sz="1140" dirty="0"/>
              <a:t>']);</a:t>
            </a:r>
            <a:br>
              <a:rPr lang="es-ES" sz="1140" dirty="0"/>
            </a:br>
            <a:r>
              <a:rPr lang="es-ES" sz="1140" dirty="0"/>
              <a:t>$</a:t>
            </a:r>
            <a:r>
              <a:rPr lang="es-ES" sz="1140" dirty="0" err="1"/>
              <a:t>age</a:t>
            </a:r>
            <a:r>
              <a:rPr lang="es-ES" sz="1140" dirty="0"/>
              <a:t> = </a:t>
            </a:r>
            <a:r>
              <a:rPr lang="es-ES" sz="1140" dirty="0" err="1"/>
              <a:t>mysqli_real_escape_string</a:t>
            </a:r>
            <a:r>
              <a:rPr lang="es-ES" sz="1140" dirty="0"/>
              <a:t>($con, $_POST['</a:t>
            </a:r>
            <a:r>
              <a:rPr lang="es-ES" sz="1140" dirty="0" err="1"/>
              <a:t>age</a:t>
            </a:r>
            <a:r>
              <a:rPr lang="es-ES" sz="1140" dirty="0"/>
              <a:t>']);</a:t>
            </a:r>
            <a:br>
              <a:rPr lang="es-ES" sz="1140" dirty="0"/>
            </a:br>
            <a:br>
              <a:rPr lang="es-ES" sz="1140" dirty="0"/>
            </a:br>
            <a:r>
              <a:rPr lang="es-ES" sz="1140" dirty="0"/>
              <a:t>$</a:t>
            </a:r>
            <a:r>
              <a:rPr lang="es-ES" sz="1140" dirty="0" err="1"/>
              <a:t>sql</a:t>
            </a:r>
            <a:r>
              <a:rPr lang="es-ES" sz="1140" dirty="0"/>
              <a:t>="INSERT INTO </a:t>
            </a:r>
            <a:r>
              <a:rPr lang="es-ES" sz="1140" dirty="0" err="1"/>
              <a:t>Persons</a:t>
            </a:r>
            <a:r>
              <a:rPr lang="es-ES" sz="1140" dirty="0"/>
              <a:t> (</a:t>
            </a:r>
            <a:r>
              <a:rPr lang="es-ES" sz="1140" dirty="0" err="1"/>
              <a:t>FirstName</a:t>
            </a:r>
            <a:r>
              <a:rPr lang="es-ES" sz="1140" dirty="0"/>
              <a:t>, </a:t>
            </a:r>
            <a:r>
              <a:rPr lang="es-ES" sz="1140" dirty="0" err="1"/>
              <a:t>LastName</a:t>
            </a:r>
            <a:r>
              <a:rPr lang="es-ES" sz="1140" dirty="0"/>
              <a:t>, Age) VALUES ('$</a:t>
            </a:r>
            <a:r>
              <a:rPr lang="es-ES" sz="1140" dirty="0" err="1"/>
              <a:t>firstname</a:t>
            </a:r>
            <a:r>
              <a:rPr lang="es-ES" sz="1140" dirty="0"/>
              <a:t>', '$</a:t>
            </a:r>
            <a:r>
              <a:rPr lang="es-ES" sz="1140" dirty="0" err="1"/>
              <a:t>lastname</a:t>
            </a:r>
            <a:r>
              <a:rPr lang="es-ES" sz="1140" dirty="0"/>
              <a:t>', '$</a:t>
            </a:r>
            <a:r>
              <a:rPr lang="es-ES" sz="1140" dirty="0" err="1"/>
              <a:t>age</a:t>
            </a:r>
            <a:r>
              <a:rPr lang="es-ES" sz="1140" dirty="0"/>
              <a:t>')";</a:t>
            </a:r>
            <a:br>
              <a:rPr lang="es-ES" sz="1140" dirty="0"/>
            </a:br>
            <a:br>
              <a:rPr lang="es-ES" sz="1140" dirty="0"/>
            </a:br>
            <a:r>
              <a:rPr lang="es-ES" sz="1140" dirty="0" err="1"/>
              <a:t>if</a:t>
            </a:r>
            <a:r>
              <a:rPr lang="es-ES" sz="1140" dirty="0"/>
              <a:t> (!</a:t>
            </a:r>
            <a:r>
              <a:rPr lang="es-ES" sz="1140" dirty="0" err="1"/>
              <a:t>mysqli_query</a:t>
            </a:r>
            <a:r>
              <a:rPr lang="es-ES" sz="1140" dirty="0"/>
              <a:t>($con, $</a:t>
            </a:r>
            <a:r>
              <a:rPr lang="es-ES" sz="1140" dirty="0" err="1"/>
              <a:t>sql</a:t>
            </a:r>
            <a:r>
              <a:rPr lang="es-ES" sz="1140" dirty="0"/>
              <a:t>)) {</a:t>
            </a:r>
            <a:br>
              <a:rPr lang="es-ES" sz="1140" dirty="0"/>
            </a:br>
            <a:r>
              <a:rPr lang="es-ES" sz="1140" dirty="0"/>
              <a:t>  </a:t>
            </a:r>
            <a:r>
              <a:rPr lang="es-ES" sz="1140" dirty="0" err="1"/>
              <a:t>printf</a:t>
            </a:r>
            <a:r>
              <a:rPr lang="es-ES" sz="1140" dirty="0"/>
              <a:t>("%d </a:t>
            </a:r>
            <a:r>
              <a:rPr lang="es-ES" sz="1140" dirty="0" err="1"/>
              <a:t>Row</a:t>
            </a:r>
            <a:r>
              <a:rPr lang="es-ES" sz="1140" dirty="0"/>
              <a:t> </a:t>
            </a:r>
            <a:r>
              <a:rPr lang="es-ES" sz="1140" dirty="0" err="1"/>
              <a:t>inserted</a:t>
            </a:r>
            <a:r>
              <a:rPr lang="es-ES" sz="1140" dirty="0"/>
              <a:t>.\n", </a:t>
            </a:r>
            <a:r>
              <a:rPr lang="es-ES" sz="1140" dirty="0" err="1"/>
              <a:t>mysqli_affected_rows</a:t>
            </a:r>
            <a:r>
              <a:rPr lang="es-ES" sz="1140" dirty="0"/>
              <a:t>($con));</a:t>
            </a:r>
            <a:br>
              <a:rPr lang="es-ES" sz="1140" dirty="0"/>
            </a:br>
            <a:r>
              <a:rPr lang="es-ES" sz="1140" dirty="0"/>
              <a:t>}</a:t>
            </a:r>
            <a:br>
              <a:rPr lang="es-ES" sz="1140" dirty="0"/>
            </a:br>
            <a:br>
              <a:rPr lang="es-ES" sz="1140" dirty="0"/>
            </a:br>
            <a:r>
              <a:rPr lang="es-ES" sz="1140" dirty="0" err="1"/>
              <a:t>mysqli_close</a:t>
            </a:r>
            <a:r>
              <a:rPr lang="es-ES" sz="1140" dirty="0"/>
              <a:t>($con);</a:t>
            </a:r>
            <a:br>
              <a:rPr lang="es-ES" sz="1140" dirty="0"/>
            </a:br>
            <a:r>
              <a:rPr lang="es-ES" sz="1140" dirty="0"/>
              <a:t>?&gt;</a:t>
            </a:r>
            <a:endParaRPr sz="1140" dirty="0"/>
          </a:p>
        </p:txBody>
      </p:sp>
    </p:spTree>
    <p:extLst>
      <p:ext uri="{BB962C8B-B14F-4D97-AF65-F5344CB8AC3E}">
        <p14:creationId xmlns:p14="http://schemas.microsoft.com/office/powerpoint/2010/main" val="11878817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48</a:t>
            </a:fld>
            <a:endParaRPr lang="es-ES" dirty="0"/>
          </a:p>
        </p:txBody>
      </p:sp>
      <p:sp>
        <p:nvSpPr>
          <p:cNvPr id="5" name="Google Shape;548;p84">
            <a:extLst>
              <a:ext uri="{FF2B5EF4-FFF2-40B4-BE49-F238E27FC236}">
                <a16:creationId xmlns:a16="http://schemas.microsoft.com/office/drawing/2014/main" id="{EBEB63EB-002D-46F9-A8F1-C3060B84C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0868" y="205979"/>
            <a:ext cx="517566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3200"/>
            </a:pPr>
            <a:r>
              <a:rPr lang="es-ES" sz="2400" dirty="0"/>
              <a:t>PHP </a:t>
            </a:r>
            <a:r>
              <a:rPr lang="es-ES" sz="2400" dirty="0" err="1"/>
              <a:t>mysqli</a:t>
            </a:r>
            <a:r>
              <a:rPr lang="es-ES" sz="2400" dirty="0"/>
              <a:t> </a:t>
            </a:r>
            <a:r>
              <a:rPr lang="es-ES" sz="2400" dirty="0" err="1"/>
              <a:t>select_db</a:t>
            </a:r>
            <a:r>
              <a:rPr lang="es-ES" sz="2400" dirty="0"/>
              <a:t>() </a:t>
            </a:r>
            <a:r>
              <a:rPr lang="es-ES" sz="2400" dirty="0" err="1"/>
              <a:t>Function</a:t>
            </a:r>
            <a:endParaRPr sz="2400" dirty="0"/>
          </a:p>
        </p:txBody>
      </p:sp>
      <p:sp>
        <p:nvSpPr>
          <p:cNvPr id="7" name="Google Shape;549;p84">
            <a:extLst>
              <a:ext uri="{FF2B5EF4-FFF2-40B4-BE49-F238E27FC236}">
                <a16:creationId xmlns:a16="http://schemas.microsoft.com/office/drawing/2014/main" id="{E8F2995B-782D-4BDE-9BCA-7CC4F71ABD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711" y="910816"/>
            <a:ext cx="6697289" cy="260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s-ES"/>
              <a:t>Definición: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r>
              <a:rPr lang="es-ES"/>
              <a:t>La función se utiliza para cambiar la base de datos predeterminada para la conexión.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r>
              <a:rPr lang="es-ES"/>
              <a:t>Sintaxis: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r>
              <a:rPr lang="es-ES"/>
              <a:t>mysqli_select_db(</a:t>
            </a:r>
            <a:r>
              <a:rPr lang="es-ES" i="1"/>
              <a:t>connection, name</a:t>
            </a:r>
            <a:r>
              <a:rPr lang="es-ES"/>
              <a:t>)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r>
              <a:rPr lang="es-ES"/>
              <a:t>$mysqli -&gt; select_db(</a:t>
            </a:r>
            <a:r>
              <a:rPr lang="es-ES" i="1"/>
              <a:t>name</a:t>
            </a:r>
            <a:r>
              <a:rPr lang="es-ES"/>
              <a:t>)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r>
              <a:rPr lang="es-ES"/>
              <a:t>Parámetros: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</p:txBody>
      </p:sp>
      <p:graphicFrame>
        <p:nvGraphicFramePr>
          <p:cNvPr id="8" name="Google Shape;550;p84">
            <a:extLst>
              <a:ext uri="{FF2B5EF4-FFF2-40B4-BE49-F238E27FC236}">
                <a16:creationId xmlns:a16="http://schemas.microsoft.com/office/drawing/2014/main" id="{544BCF94-9007-4DEA-8282-C0D429BC455B}"/>
              </a:ext>
            </a:extLst>
          </p:cNvPr>
          <p:cNvGraphicFramePr/>
          <p:nvPr/>
        </p:nvGraphicFramePr>
        <p:xfrm>
          <a:off x="1303712" y="3268271"/>
          <a:ext cx="6536588" cy="10744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68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Parameter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Description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i="1"/>
                        <a:t>connection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Required. Specifies the MySQL connection to use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i="1"/>
                        <a:t>name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Required. Specifies the database name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oogle Shape;551;p84">
            <a:extLst>
              <a:ext uri="{FF2B5EF4-FFF2-40B4-BE49-F238E27FC236}">
                <a16:creationId xmlns:a16="http://schemas.microsoft.com/office/drawing/2014/main" id="{E174DAC9-13B1-431A-882F-278CFCE19610}"/>
              </a:ext>
            </a:extLst>
          </p:cNvPr>
          <p:cNvGraphicFramePr/>
          <p:nvPr/>
        </p:nvGraphicFramePr>
        <p:xfrm>
          <a:off x="1303712" y="4393419"/>
          <a:ext cx="4572001" cy="1940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0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Return Value:</a:t>
                      </a:r>
                      <a:endParaRPr sz="1100"/>
                    </a:p>
                  </a:txBody>
                  <a:tcPr marL="68363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TRUE on success. FALSE on failure</a:t>
                      </a:r>
                      <a:endParaRPr sz="1100"/>
                    </a:p>
                  </a:txBody>
                  <a:tcPr marL="34181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434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49</a:t>
            </a:fld>
            <a:endParaRPr lang="es-ES" dirty="0"/>
          </a:p>
        </p:txBody>
      </p:sp>
      <p:sp>
        <p:nvSpPr>
          <p:cNvPr id="5" name="Google Shape;557;p85">
            <a:extLst>
              <a:ext uri="{FF2B5EF4-FFF2-40B4-BE49-F238E27FC236}">
                <a16:creationId xmlns:a16="http://schemas.microsoft.com/office/drawing/2014/main" id="{F5F0980D-5847-4B6C-8535-3BCAAABF25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10869" y="910817"/>
            <a:ext cx="6172200" cy="407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ts val="1200"/>
              <a:buNone/>
            </a:pPr>
            <a:r>
              <a:rPr lang="es-ES" sz="900" dirty="0"/>
              <a:t>&lt;?</a:t>
            </a:r>
            <a:r>
              <a:rPr lang="es-ES" sz="900" dirty="0" err="1"/>
              <a:t>php</a:t>
            </a:r>
            <a:br>
              <a:rPr lang="es-ES" sz="900" dirty="0"/>
            </a:br>
            <a:r>
              <a:rPr lang="es-ES" sz="900" dirty="0"/>
              <a:t>$con=</a:t>
            </a:r>
            <a:r>
              <a:rPr lang="es-ES" sz="900" dirty="0" err="1"/>
              <a:t>mysqli_connect</a:t>
            </a:r>
            <a:r>
              <a:rPr lang="es-ES" sz="900" dirty="0"/>
              <a:t>("localhost","my_</a:t>
            </a:r>
            <a:r>
              <a:rPr lang="es-ES" sz="900" dirty="0" err="1"/>
              <a:t>user</a:t>
            </a:r>
            <a:r>
              <a:rPr lang="es-ES" sz="900" dirty="0"/>
              <a:t>","my_</a:t>
            </a:r>
            <a:r>
              <a:rPr lang="es-ES" sz="900" dirty="0" err="1"/>
              <a:t>password</a:t>
            </a:r>
            <a:r>
              <a:rPr lang="es-ES" sz="900" dirty="0"/>
              <a:t>","</a:t>
            </a:r>
            <a:r>
              <a:rPr lang="es-ES" sz="900" dirty="0" err="1"/>
              <a:t>my_db</a:t>
            </a:r>
            <a:r>
              <a:rPr lang="es-ES" sz="900" dirty="0"/>
              <a:t>");</a:t>
            </a:r>
            <a:br>
              <a:rPr lang="es-ES" sz="900" dirty="0"/>
            </a:br>
            <a:br>
              <a:rPr lang="es-ES" sz="900" dirty="0"/>
            </a:br>
            <a:r>
              <a:rPr lang="es-ES" sz="900" dirty="0" err="1"/>
              <a:t>if</a:t>
            </a:r>
            <a:r>
              <a:rPr lang="es-ES" sz="900" dirty="0"/>
              <a:t> (</a:t>
            </a:r>
            <a:r>
              <a:rPr lang="es-ES" sz="900" dirty="0" err="1"/>
              <a:t>mysqli_connect_errno</a:t>
            </a:r>
            <a:r>
              <a:rPr lang="es-ES" sz="900" dirty="0"/>
              <a:t>()) {</a:t>
            </a:r>
            <a:br>
              <a:rPr lang="es-ES" sz="900" dirty="0"/>
            </a:br>
            <a:r>
              <a:rPr lang="es-ES" sz="900" dirty="0"/>
              <a:t>  echo "</a:t>
            </a:r>
            <a:r>
              <a:rPr lang="es-ES" sz="900" dirty="0" err="1"/>
              <a:t>Failed</a:t>
            </a:r>
            <a:r>
              <a:rPr lang="es-ES" sz="900" dirty="0"/>
              <a:t> </a:t>
            </a:r>
            <a:r>
              <a:rPr lang="es-ES" sz="900" dirty="0" err="1"/>
              <a:t>to</a:t>
            </a:r>
            <a:r>
              <a:rPr lang="es-ES" sz="900" dirty="0"/>
              <a:t> </a:t>
            </a:r>
            <a:r>
              <a:rPr lang="es-ES" sz="900" dirty="0" err="1"/>
              <a:t>connect</a:t>
            </a:r>
            <a:r>
              <a:rPr lang="es-ES" sz="900" dirty="0"/>
              <a:t> </a:t>
            </a:r>
            <a:r>
              <a:rPr lang="es-ES" sz="900" dirty="0" err="1"/>
              <a:t>to</a:t>
            </a:r>
            <a:r>
              <a:rPr lang="es-ES" sz="900" dirty="0"/>
              <a:t> MySQL: " . </a:t>
            </a:r>
            <a:r>
              <a:rPr lang="es-ES" sz="900" dirty="0" err="1"/>
              <a:t>mysqli_connect_error</a:t>
            </a:r>
            <a:r>
              <a:rPr lang="es-ES" sz="900" dirty="0"/>
              <a:t>();</a:t>
            </a:r>
            <a:br>
              <a:rPr lang="es-ES" sz="900" dirty="0"/>
            </a:br>
            <a:r>
              <a:rPr lang="es-ES" sz="900" dirty="0"/>
              <a:t>  </a:t>
            </a:r>
            <a:r>
              <a:rPr lang="es-ES" sz="900" dirty="0" err="1"/>
              <a:t>exit</a:t>
            </a:r>
            <a:r>
              <a:rPr lang="es-ES" sz="900" dirty="0"/>
              <a:t>;</a:t>
            </a:r>
            <a:br>
              <a:rPr lang="es-ES" sz="900" dirty="0"/>
            </a:br>
            <a:r>
              <a:rPr lang="es-ES" sz="900" dirty="0"/>
              <a:t>}</a:t>
            </a:r>
            <a:br>
              <a:rPr lang="es-ES" sz="900" dirty="0"/>
            </a:br>
            <a:br>
              <a:rPr lang="es-ES" sz="900" dirty="0"/>
            </a:br>
            <a:r>
              <a:rPr lang="es-ES" sz="900" dirty="0"/>
              <a:t>// </a:t>
            </a:r>
            <a:r>
              <a:rPr lang="es-ES" sz="900" dirty="0" err="1"/>
              <a:t>Return</a:t>
            </a:r>
            <a:r>
              <a:rPr lang="es-ES" sz="900" dirty="0"/>
              <a:t> </a:t>
            </a:r>
            <a:r>
              <a:rPr lang="es-ES" sz="900" dirty="0" err="1"/>
              <a:t>name</a:t>
            </a:r>
            <a:r>
              <a:rPr lang="es-ES" sz="900" dirty="0"/>
              <a:t> </a:t>
            </a:r>
            <a:r>
              <a:rPr lang="es-ES" sz="900" dirty="0" err="1"/>
              <a:t>of</a:t>
            </a:r>
            <a:r>
              <a:rPr lang="es-ES" sz="900" dirty="0"/>
              <a:t> </a:t>
            </a:r>
            <a:r>
              <a:rPr lang="es-ES" sz="900" dirty="0" err="1"/>
              <a:t>current</a:t>
            </a:r>
            <a:r>
              <a:rPr lang="es-ES" sz="900" dirty="0"/>
              <a:t> default </a:t>
            </a:r>
            <a:r>
              <a:rPr lang="es-ES" sz="900" dirty="0" err="1"/>
              <a:t>database</a:t>
            </a:r>
            <a:br>
              <a:rPr lang="es-ES" sz="900" dirty="0"/>
            </a:br>
            <a:r>
              <a:rPr lang="es-ES" sz="900" dirty="0" err="1"/>
              <a:t>if</a:t>
            </a:r>
            <a:r>
              <a:rPr lang="es-ES" sz="900" dirty="0"/>
              <a:t> ($</a:t>
            </a:r>
            <a:r>
              <a:rPr lang="es-ES" sz="900" dirty="0" err="1"/>
              <a:t>result</a:t>
            </a:r>
            <a:r>
              <a:rPr lang="es-ES" sz="900" dirty="0"/>
              <a:t> = </a:t>
            </a:r>
            <a:r>
              <a:rPr lang="es-ES" sz="900" dirty="0" err="1"/>
              <a:t>mysqli_query</a:t>
            </a:r>
            <a:r>
              <a:rPr lang="es-ES" sz="900" dirty="0"/>
              <a:t>($con, "SELECT DATABASE()")) {</a:t>
            </a:r>
            <a:br>
              <a:rPr lang="es-ES" sz="900" dirty="0"/>
            </a:br>
            <a:r>
              <a:rPr lang="es-ES" sz="900" dirty="0"/>
              <a:t>  $</a:t>
            </a:r>
            <a:r>
              <a:rPr lang="es-ES" sz="900" dirty="0" err="1"/>
              <a:t>row</a:t>
            </a:r>
            <a:r>
              <a:rPr lang="es-ES" sz="900" dirty="0"/>
              <a:t> = </a:t>
            </a:r>
            <a:r>
              <a:rPr lang="es-ES" sz="900" dirty="0" err="1"/>
              <a:t>mysqli_fetch_row</a:t>
            </a:r>
            <a:r>
              <a:rPr lang="es-ES" sz="900" dirty="0"/>
              <a:t>($</a:t>
            </a:r>
            <a:r>
              <a:rPr lang="es-ES" sz="900" dirty="0" err="1"/>
              <a:t>result</a:t>
            </a:r>
            <a:r>
              <a:rPr lang="es-ES" sz="900" dirty="0"/>
              <a:t>);</a:t>
            </a:r>
            <a:br>
              <a:rPr lang="es-ES" sz="900" dirty="0"/>
            </a:br>
            <a:r>
              <a:rPr lang="es-ES" sz="900" dirty="0"/>
              <a:t>  echo "Default </a:t>
            </a:r>
            <a:r>
              <a:rPr lang="es-ES" sz="900" dirty="0" err="1"/>
              <a:t>database</a:t>
            </a:r>
            <a:r>
              <a:rPr lang="es-ES" sz="900" dirty="0"/>
              <a:t> </a:t>
            </a:r>
            <a:r>
              <a:rPr lang="es-ES" sz="900" dirty="0" err="1"/>
              <a:t>is</a:t>
            </a:r>
            <a:r>
              <a:rPr lang="es-ES" sz="900" dirty="0"/>
              <a:t> " . $</a:t>
            </a:r>
            <a:r>
              <a:rPr lang="es-ES" sz="900" dirty="0" err="1"/>
              <a:t>row</a:t>
            </a:r>
            <a:r>
              <a:rPr lang="es-ES" sz="900" dirty="0"/>
              <a:t>[0];</a:t>
            </a:r>
            <a:br>
              <a:rPr lang="es-ES" sz="900" dirty="0"/>
            </a:br>
            <a:r>
              <a:rPr lang="es-ES" sz="900" dirty="0"/>
              <a:t>  </a:t>
            </a:r>
            <a:r>
              <a:rPr lang="es-ES" sz="900" dirty="0" err="1"/>
              <a:t>mysqli_free_result</a:t>
            </a:r>
            <a:r>
              <a:rPr lang="es-ES" sz="900" dirty="0"/>
              <a:t>($</a:t>
            </a:r>
            <a:r>
              <a:rPr lang="es-ES" sz="900" dirty="0" err="1"/>
              <a:t>result</a:t>
            </a:r>
            <a:r>
              <a:rPr lang="es-ES" sz="900" dirty="0"/>
              <a:t>);</a:t>
            </a:r>
            <a:br>
              <a:rPr lang="es-ES" sz="900" dirty="0"/>
            </a:br>
            <a:r>
              <a:rPr lang="es-ES" sz="900" dirty="0"/>
              <a:t>}</a:t>
            </a:r>
            <a:br>
              <a:rPr lang="es-ES" sz="900" dirty="0"/>
            </a:br>
            <a:br>
              <a:rPr lang="es-ES" sz="900" dirty="0"/>
            </a:br>
            <a:r>
              <a:rPr lang="es-ES" sz="900" dirty="0"/>
              <a:t>// Change </a:t>
            </a:r>
            <a:r>
              <a:rPr lang="es-ES" sz="900" dirty="0" err="1"/>
              <a:t>db</a:t>
            </a:r>
            <a:r>
              <a:rPr lang="es-ES" sz="900" dirty="0"/>
              <a:t> </a:t>
            </a:r>
            <a:r>
              <a:rPr lang="es-ES" sz="900" dirty="0" err="1"/>
              <a:t>to</a:t>
            </a:r>
            <a:r>
              <a:rPr lang="es-ES" sz="900" dirty="0"/>
              <a:t> "test" </a:t>
            </a:r>
            <a:r>
              <a:rPr lang="es-ES" sz="900" dirty="0" err="1"/>
              <a:t>db</a:t>
            </a:r>
            <a:br>
              <a:rPr lang="es-ES" sz="900" dirty="0"/>
            </a:br>
            <a:r>
              <a:rPr lang="es-ES" sz="900" dirty="0" err="1"/>
              <a:t>mysqli_select_db</a:t>
            </a:r>
            <a:r>
              <a:rPr lang="es-ES" sz="900" dirty="0"/>
              <a:t>($con, "test");</a:t>
            </a:r>
            <a:br>
              <a:rPr lang="es-ES" sz="900" dirty="0"/>
            </a:br>
            <a:br>
              <a:rPr lang="es-ES" sz="900" dirty="0"/>
            </a:br>
            <a:r>
              <a:rPr lang="es-ES" sz="900" dirty="0"/>
              <a:t>// </a:t>
            </a:r>
            <a:r>
              <a:rPr lang="es-ES" sz="900" dirty="0" err="1"/>
              <a:t>Return</a:t>
            </a:r>
            <a:r>
              <a:rPr lang="es-ES" sz="900" dirty="0"/>
              <a:t> </a:t>
            </a:r>
            <a:r>
              <a:rPr lang="es-ES" sz="900" dirty="0" err="1"/>
              <a:t>name</a:t>
            </a:r>
            <a:r>
              <a:rPr lang="es-ES" sz="900" dirty="0"/>
              <a:t> </a:t>
            </a:r>
            <a:r>
              <a:rPr lang="es-ES" sz="900" dirty="0" err="1"/>
              <a:t>of</a:t>
            </a:r>
            <a:r>
              <a:rPr lang="es-ES" sz="900" dirty="0"/>
              <a:t> </a:t>
            </a:r>
            <a:r>
              <a:rPr lang="es-ES" sz="900" dirty="0" err="1"/>
              <a:t>current</a:t>
            </a:r>
            <a:r>
              <a:rPr lang="es-ES" sz="900" dirty="0"/>
              <a:t> default </a:t>
            </a:r>
            <a:r>
              <a:rPr lang="es-ES" sz="900" dirty="0" err="1"/>
              <a:t>database</a:t>
            </a:r>
            <a:br>
              <a:rPr lang="es-ES" sz="900" dirty="0"/>
            </a:br>
            <a:r>
              <a:rPr lang="es-ES" sz="900" dirty="0" err="1"/>
              <a:t>if</a:t>
            </a:r>
            <a:r>
              <a:rPr lang="es-ES" sz="900" dirty="0"/>
              <a:t> ($</a:t>
            </a:r>
            <a:r>
              <a:rPr lang="es-ES" sz="900" dirty="0" err="1"/>
              <a:t>result</a:t>
            </a:r>
            <a:r>
              <a:rPr lang="es-ES" sz="900" dirty="0"/>
              <a:t> = </a:t>
            </a:r>
            <a:r>
              <a:rPr lang="es-ES" sz="900" dirty="0" err="1"/>
              <a:t>mysqli_query</a:t>
            </a:r>
            <a:r>
              <a:rPr lang="es-ES" sz="900" dirty="0"/>
              <a:t>($con, "SELECT DATABASE()")) {</a:t>
            </a:r>
            <a:br>
              <a:rPr lang="es-ES" sz="900" dirty="0"/>
            </a:br>
            <a:r>
              <a:rPr lang="es-ES" sz="900" dirty="0"/>
              <a:t>  $</a:t>
            </a:r>
            <a:r>
              <a:rPr lang="es-ES" sz="900" dirty="0" err="1"/>
              <a:t>row</a:t>
            </a:r>
            <a:r>
              <a:rPr lang="es-ES" sz="900" dirty="0"/>
              <a:t> = </a:t>
            </a:r>
            <a:r>
              <a:rPr lang="es-ES" sz="900" dirty="0" err="1"/>
              <a:t>mysqli_fetch_row</a:t>
            </a:r>
            <a:r>
              <a:rPr lang="es-ES" sz="900" dirty="0"/>
              <a:t>($</a:t>
            </a:r>
            <a:r>
              <a:rPr lang="es-ES" sz="900" dirty="0" err="1"/>
              <a:t>result</a:t>
            </a:r>
            <a:r>
              <a:rPr lang="es-ES" sz="900" dirty="0"/>
              <a:t>);</a:t>
            </a:r>
            <a:br>
              <a:rPr lang="es-ES" sz="900" dirty="0"/>
            </a:br>
            <a:r>
              <a:rPr lang="es-ES" sz="900" dirty="0"/>
              <a:t>  echo "Default </a:t>
            </a:r>
            <a:r>
              <a:rPr lang="es-ES" sz="900" dirty="0" err="1"/>
              <a:t>database</a:t>
            </a:r>
            <a:r>
              <a:rPr lang="es-ES" sz="900" dirty="0"/>
              <a:t> </a:t>
            </a:r>
            <a:r>
              <a:rPr lang="es-ES" sz="900" dirty="0" err="1"/>
              <a:t>is</a:t>
            </a:r>
            <a:r>
              <a:rPr lang="es-ES" sz="900" dirty="0"/>
              <a:t> " . $</a:t>
            </a:r>
            <a:r>
              <a:rPr lang="es-ES" sz="900" dirty="0" err="1"/>
              <a:t>row</a:t>
            </a:r>
            <a:r>
              <a:rPr lang="es-ES" sz="900" dirty="0"/>
              <a:t>[0];</a:t>
            </a:r>
            <a:br>
              <a:rPr lang="es-ES" sz="900" dirty="0"/>
            </a:br>
            <a:r>
              <a:rPr lang="es-ES" sz="900" dirty="0"/>
              <a:t>  </a:t>
            </a:r>
            <a:r>
              <a:rPr lang="es-ES" sz="900" dirty="0" err="1"/>
              <a:t>mysqli_free_result</a:t>
            </a:r>
            <a:r>
              <a:rPr lang="es-ES" sz="900" dirty="0"/>
              <a:t>($</a:t>
            </a:r>
            <a:r>
              <a:rPr lang="es-ES" sz="900" dirty="0" err="1"/>
              <a:t>result</a:t>
            </a:r>
            <a:r>
              <a:rPr lang="es-ES" sz="900" dirty="0"/>
              <a:t>);</a:t>
            </a:r>
            <a:br>
              <a:rPr lang="es-ES" sz="900" dirty="0"/>
            </a:br>
            <a:r>
              <a:rPr lang="es-ES" sz="900" dirty="0"/>
              <a:t>}</a:t>
            </a:r>
            <a:br>
              <a:rPr lang="es-ES" sz="900" dirty="0"/>
            </a:br>
            <a:br>
              <a:rPr lang="es-ES" sz="900" dirty="0"/>
            </a:br>
            <a:r>
              <a:rPr lang="es-ES" sz="900" dirty="0"/>
              <a:t>// </a:t>
            </a:r>
            <a:r>
              <a:rPr lang="es-ES" sz="900" dirty="0" err="1"/>
              <a:t>Close</a:t>
            </a:r>
            <a:r>
              <a:rPr lang="es-ES" sz="900" dirty="0"/>
              <a:t> </a:t>
            </a:r>
            <a:r>
              <a:rPr lang="es-ES" sz="900" dirty="0" err="1"/>
              <a:t>connection</a:t>
            </a:r>
            <a:br>
              <a:rPr lang="es-ES" sz="900" dirty="0"/>
            </a:br>
            <a:r>
              <a:rPr lang="es-ES" sz="900" dirty="0" err="1"/>
              <a:t>mysqli_close</a:t>
            </a:r>
            <a:r>
              <a:rPr lang="es-ES" sz="900" dirty="0"/>
              <a:t>($con);</a:t>
            </a:r>
            <a:br>
              <a:rPr lang="es-ES" sz="900" dirty="0"/>
            </a:br>
            <a:r>
              <a:rPr lang="es-ES" sz="900" dirty="0"/>
              <a:t>?&gt;</a:t>
            </a: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158956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5</a:t>
            </a:fld>
            <a:endParaRPr lang="es-ES" dirty="0"/>
          </a:p>
        </p:txBody>
      </p:sp>
      <p:graphicFrame>
        <p:nvGraphicFramePr>
          <p:cNvPr id="5" name="Google Shape;259;p41">
            <a:extLst>
              <a:ext uri="{FF2B5EF4-FFF2-40B4-BE49-F238E27FC236}">
                <a16:creationId xmlns:a16="http://schemas.microsoft.com/office/drawing/2014/main" id="{470D8E0D-C48F-4E37-9E98-22E255F04E5B}"/>
              </a:ext>
            </a:extLst>
          </p:cNvPr>
          <p:cNvGraphicFramePr/>
          <p:nvPr/>
        </p:nvGraphicFramePr>
        <p:xfrm>
          <a:off x="1464469" y="660335"/>
          <a:ext cx="6172200" cy="41148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96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Function</a:t>
                      </a:r>
                      <a:endParaRPr sz="1100" u="none" strike="noStrike" cap="none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Description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 strike="noStrike" cap="none">
                          <a:solidFill>
                            <a:schemeClr val="hlink"/>
                          </a:solidFill>
                          <a:hlinkClick r:id="rId2"/>
                        </a:rPr>
                        <a:t>affected_rows()</a:t>
                      </a:r>
                      <a:endParaRPr sz="1100" u="none" strike="noStrike" cap="none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Returns the number of affected rows in the previous MySQL operation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 strike="noStrike" cap="none">
                          <a:solidFill>
                            <a:schemeClr val="hlink"/>
                          </a:solidFill>
                          <a:hlinkClick r:id="rId3"/>
                        </a:rPr>
                        <a:t>autocommit()</a:t>
                      </a:r>
                      <a:endParaRPr sz="1100" u="none" strike="noStrike" cap="none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Turns on or off auto-committing database modifications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begin_transaction()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Starts a transaction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 strike="noStrike" cap="none" dirty="0" err="1">
                          <a:solidFill>
                            <a:schemeClr val="hlink"/>
                          </a:solidFill>
                          <a:hlinkClick r:id="rId4"/>
                        </a:rPr>
                        <a:t>change_user</a:t>
                      </a:r>
                      <a:r>
                        <a:rPr lang="es-ES" sz="1100" u="sng" strike="noStrike" cap="none" dirty="0">
                          <a:solidFill>
                            <a:schemeClr val="hlink"/>
                          </a:solidFill>
                          <a:hlinkClick r:id="rId4"/>
                        </a:rPr>
                        <a:t>()</a:t>
                      </a:r>
                      <a:endParaRPr sz="1100" u="none" strike="noStrike" cap="none" dirty="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Changes the user of the specified database connection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 strike="noStrike" cap="none">
                          <a:solidFill>
                            <a:schemeClr val="hlink"/>
                          </a:solidFill>
                          <a:hlinkClick r:id="rId5"/>
                        </a:rPr>
                        <a:t>character_set_name()</a:t>
                      </a:r>
                      <a:endParaRPr sz="1100" u="none" strike="noStrike" cap="none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Returns the default character set for the database connection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 strike="noStrike" cap="none">
                          <a:solidFill>
                            <a:schemeClr val="hlink"/>
                          </a:solidFill>
                          <a:hlinkClick r:id="rId6"/>
                        </a:rPr>
                        <a:t>close()</a:t>
                      </a:r>
                      <a:endParaRPr sz="1100" u="none" strike="noStrike" cap="none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Closes a previously opened database connection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 strike="noStrike" cap="none">
                          <a:solidFill>
                            <a:schemeClr val="hlink"/>
                          </a:solidFill>
                          <a:hlinkClick r:id="rId7"/>
                        </a:rPr>
                        <a:t>commit()</a:t>
                      </a:r>
                      <a:endParaRPr sz="1100" u="none" strike="noStrike" cap="none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Commits the current transaction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 strike="noStrike" cap="none">
                          <a:solidFill>
                            <a:schemeClr val="hlink"/>
                          </a:solidFill>
                          <a:hlinkClick r:id="rId8"/>
                        </a:rPr>
                        <a:t>connect()</a:t>
                      </a:r>
                      <a:endParaRPr sz="1100" u="none" strike="noStrike" cap="none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Opens a new connection to the MySQL server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 strike="noStrike" cap="none">
                          <a:solidFill>
                            <a:schemeClr val="hlink"/>
                          </a:solidFill>
                          <a:hlinkClick r:id="rId9"/>
                        </a:rPr>
                        <a:t>connect_errno()</a:t>
                      </a:r>
                      <a:endParaRPr sz="1100" u="none" strike="noStrike" cap="none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Returns the error code from the last connection error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 strike="noStrike" cap="none">
                          <a:solidFill>
                            <a:schemeClr val="hlink"/>
                          </a:solidFill>
                          <a:hlinkClick r:id="rId10"/>
                        </a:rPr>
                        <a:t>connect_error()</a:t>
                      </a:r>
                      <a:endParaRPr sz="1100" u="none" strike="noStrike" cap="none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Returns the error description from the last connection error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 strike="noStrike" cap="none">
                          <a:solidFill>
                            <a:schemeClr val="hlink"/>
                          </a:solidFill>
                          <a:hlinkClick r:id="rId11"/>
                        </a:rPr>
                        <a:t>data_seek()</a:t>
                      </a:r>
                      <a:endParaRPr sz="1100" u="none" strike="noStrike" cap="none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Adjusts the result pointer to an arbitrary row in the result-set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 strike="noStrike" cap="none">
                          <a:solidFill>
                            <a:schemeClr val="hlink"/>
                          </a:solidFill>
                          <a:hlinkClick r:id="rId12"/>
                        </a:rPr>
                        <a:t>debug()</a:t>
                      </a:r>
                      <a:endParaRPr sz="1100" u="none" strike="noStrike" cap="none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Performs debugging operations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 strike="noStrike" cap="none">
                          <a:solidFill>
                            <a:schemeClr val="hlink"/>
                          </a:solidFill>
                          <a:hlinkClick r:id="rId13"/>
                        </a:rPr>
                        <a:t>dump_debug_info()</a:t>
                      </a:r>
                      <a:endParaRPr sz="1100" u="none" strike="noStrike" cap="none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 dirty="0" err="1"/>
                        <a:t>Dumps</a:t>
                      </a:r>
                      <a:r>
                        <a:rPr lang="es-ES" sz="1100" u="none" strike="noStrike" cap="none" dirty="0"/>
                        <a:t> </a:t>
                      </a:r>
                      <a:r>
                        <a:rPr lang="es-ES" sz="1100" u="none" strike="noStrike" cap="none" dirty="0" err="1"/>
                        <a:t>debugging</a:t>
                      </a:r>
                      <a:r>
                        <a:rPr lang="es-ES" sz="1100" u="none" strike="noStrike" cap="none" dirty="0"/>
                        <a:t> </a:t>
                      </a:r>
                      <a:r>
                        <a:rPr lang="es-ES" sz="1100" u="none" strike="noStrike" cap="none" dirty="0" err="1"/>
                        <a:t>info</a:t>
                      </a:r>
                      <a:r>
                        <a:rPr lang="es-ES" sz="1100" u="none" strike="noStrike" cap="none" dirty="0"/>
                        <a:t> </a:t>
                      </a:r>
                      <a:r>
                        <a:rPr lang="es-ES" sz="1100" u="none" strike="noStrike" cap="none" dirty="0" err="1"/>
                        <a:t>into</a:t>
                      </a:r>
                      <a:r>
                        <a:rPr lang="es-ES" sz="1100" u="none" strike="noStrike" cap="none" dirty="0"/>
                        <a:t> </a:t>
                      </a:r>
                      <a:r>
                        <a:rPr lang="es-ES" sz="1100" u="none" strike="noStrike" cap="none" dirty="0" err="1"/>
                        <a:t>the</a:t>
                      </a:r>
                      <a:r>
                        <a:rPr lang="es-ES" sz="1100" u="none" strike="noStrike" cap="none" dirty="0"/>
                        <a:t> log</a:t>
                      </a:r>
                      <a:endParaRPr sz="1100" dirty="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9125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50</a:t>
            </a:fld>
            <a:endParaRPr lang="es-ES" dirty="0"/>
          </a:p>
        </p:txBody>
      </p:sp>
      <p:sp>
        <p:nvSpPr>
          <p:cNvPr id="5" name="Google Shape;562;p86">
            <a:extLst>
              <a:ext uri="{FF2B5EF4-FFF2-40B4-BE49-F238E27FC236}">
                <a16:creationId xmlns:a16="http://schemas.microsoft.com/office/drawing/2014/main" id="{6BF6A75E-6DC7-4E98-87B1-709154590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7290" y="205979"/>
            <a:ext cx="506850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s-ES" sz="2100" dirty="0"/>
              <a:t>PHP </a:t>
            </a:r>
            <a:r>
              <a:rPr lang="es-ES" sz="2100" dirty="0" err="1"/>
              <a:t>mysqli</a:t>
            </a:r>
            <a:r>
              <a:rPr lang="es-ES" sz="2100" dirty="0"/>
              <a:t> </a:t>
            </a:r>
            <a:r>
              <a:rPr lang="es-ES" sz="2100" dirty="0" err="1"/>
              <a:t>set_charset</a:t>
            </a:r>
            <a:r>
              <a:rPr lang="es-ES" sz="2100" dirty="0"/>
              <a:t>() </a:t>
            </a:r>
            <a:r>
              <a:rPr lang="es-ES" sz="2100" dirty="0" err="1"/>
              <a:t>Function</a:t>
            </a:r>
            <a:endParaRPr sz="2100" dirty="0"/>
          </a:p>
        </p:txBody>
      </p:sp>
      <p:sp>
        <p:nvSpPr>
          <p:cNvPr id="7" name="Google Shape;563;p86">
            <a:extLst>
              <a:ext uri="{FF2B5EF4-FFF2-40B4-BE49-F238E27FC236}">
                <a16:creationId xmlns:a16="http://schemas.microsoft.com/office/drawing/2014/main" id="{AC4041CD-BC3C-49C5-AE8F-E913FA82FA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712" y="910817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s-ES" sz="1350"/>
              <a:t>Definición:</a:t>
            </a:r>
            <a:endParaRPr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sz="1350"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es-ES" sz="1350"/>
              <a:t>La función especifica el juego de caracteres predeterminado que se utilizará al enviar datos hacia y desde el servidor de la base de datos.</a:t>
            </a:r>
            <a:endParaRPr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sz="1350"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es-ES" sz="1350"/>
              <a:t>Sintaxis:</a:t>
            </a:r>
            <a:endParaRPr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sz="1350"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es-ES" sz="1350"/>
              <a:t>mysqli_set_charset(</a:t>
            </a:r>
            <a:r>
              <a:rPr lang="es-ES" sz="1350" i="1"/>
              <a:t>connection, charset</a:t>
            </a:r>
            <a:r>
              <a:rPr lang="es-ES" sz="1350"/>
              <a:t>)</a:t>
            </a:r>
            <a:endParaRPr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es-ES" sz="1350"/>
              <a:t>$mysqli -&gt; set_charset(</a:t>
            </a:r>
            <a:r>
              <a:rPr lang="es-ES" sz="1350" i="1"/>
              <a:t>charset</a:t>
            </a:r>
            <a:r>
              <a:rPr lang="es-ES" sz="1350"/>
              <a:t>)</a:t>
            </a:r>
            <a:endParaRPr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sz="1350"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r>
              <a:rPr lang="es-ES" sz="1350"/>
              <a:t>Parámetros:</a:t>
            </a:r>
            <a:endParaRPr/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  <a:buNone/>
            </a:pPr>
            <a:endParaRPr sz="1350"/>
          </a:p>
        </p:txBody>
      </p:sp>
      <p:graphicFrame>
        <p:nvGraphicFramePr>
          <p:cNvPr id="8" name="Google Shape;564;p86">
            <a:extLst>
              <a:ext uri="{FF2B5EF4-FFF2-40B4-BE49-F238E27FC236}">
                <a16:creationId xmlns:a16="http://schemas.microsoft.com/office/drawing/2014/main" id="{1AC17C58-0784-416C-89F3-3B36889E913F}"/>
              </a:ext>
            </a:extLst>
          </p:cNvPr>
          <p:cNvGraphicFramePr/>
          <p:nvPr/>
        </p:nvGraphicFramePr>
        <p:xfrm>
          <a:off x="1196555" y="3589742"/>
          <a:ext cx="6697294" cy="8915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2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Parameter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Description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i="1"/>
                        <a:t>connection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Required. Specifies the MySQL connection to use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i="1"/>
                        <a:t>charset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Required. Specifies the default character set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oogle Shape;565;p86">
            <a:extLst>
              <a:ext uri="{FF2B5EF4-FFF2-40B4-BE49-F238E27FC236}">
                <a16:creationId xmlns:a16="http://schemas.microsoft.com/office/drawing/2014/main" id="{09F027B7-271A-4F4E-8D05-9F71D0527CA3}"/>
              </a:ext>
            </a:extLst>
          </p:cNvPr>
          <p:cNvGraphicFramePr/>
          <p:nvPr/>
        </p:nvGraphicFramePr>
        <p:xfrm>
          <a:off x="1732340" y="4661312"/>
          <a:ext cx="4572001" cy="1940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0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Return Value:</a:t>
                      </a:r>
                      <a:endParaRPr sz="1100"/>
                    </a:p>
                  </a:txBody>
                  <a:tcPr marL="68363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TRUE on success. FALSE on failure</a:t>
                      </a:r>
                      <a:endParaRPr sz="1100"/>
                    </a:p>
                  </a:txBody>
                  <a:tcPr marL="34181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5165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7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endParaRPr/>
          </a:p>
        </p:txBody>
      </p:sp>
      <p:sp>
        <p:nvSpPr>
          <p:cNvPr id="571" name="Google Shape;571;p87"/>
          <p:cNvSpPr txBox="1">
            <a:spLocks noGrp="1"/>
          </p:cNvSpPr>
          <p:nvPr>
            <p:ph type="body" idx="1"/>
          </p:nvPr>
        </p:nvSpPr>
        <p:spPr>
          <a:xfrm>
            <a:off x="1485900" y="1200151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104775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305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endParaRPr/>
          </a:p>
        </p:txBody>
      </p:sp>
      <p:sp>
        <p:nvSpPr>
          <p:cNvPr id="1888" name="Google Shape;1888;p305"/>
          <p:cNvSpPr txBox="1">
            <a:spLocks noGrp="1"/>
          </p:cNvSpPr>
          <p:nvPr>
            <p:ph type="body" idx="1"/>
          </p:nvPr>
        </p:nvSpPr>
        <p:spPr>
          <a:xfrm>
            <a:off x="1485900" y="1200151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s-ES"/>
              <a:t>PHP Math Functions</a:t>
            </a:r>
            <a:endParaRPr/>
          </a:p>
          <a:p>
            <a:pPr marL="257175" indent="-104775">
              <a:spcBef>
                <a:spcPts val="480"/>
              </a:spcBef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306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endParaRPr/>
          </a:p>
        </p:txBody>
      </p:sp>
      <p:graphicFrame>
        <p:nvGraphicFramePr>
          <p:cNvPr id="1894" name="Google Shape;1894;p306"/>
          <p:cNvGraphicFramePr/>
          <p:nvPr/>
        </p:nvGraphicFramePr>
        <p:xfrm>
          <a:off x="1410869" y="53561"/>
          <a:ext cx="6407963" cy="5128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1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Function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Description</a:t>
                      </a:r>
                      <a:endParaRPr sz="14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3"/>
                        </a:rPr>
                        <a:t>abs()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Returns the absolute (positive) value of a number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4"/>
                        </a:rPr>
                        <a:t>acos()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Returns the arc cosine of a number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5"/>
                        </a:rPr>
                        <a:t>acosh()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Returns the inverse hyperbolic cosine of a number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6"/>
                        </a:rPr>
                        <a:t>asin()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Returns the arc sine of a number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7"/>
                        </a:rPr>
                        <a:t>asinh()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Returns the inverse hyperbolic sine of a number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8"/>
                        </a:rPr>
                        <a:t>atan()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Returns the arc tangent of a number in radians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9"/>
                        </a:rPr>
                        <a:t>atan2()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Returns the arc tangent of two variables x and y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10"/>
                        </a:rPr>
                        <a:t>atanh()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Returns the inverse hyperbolic tangent of a number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11"/>
                        </a:rPr>
                        <a:t>base_convert()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Converts a number from one number base to another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12"/>
                        </a:rPr>
                        <a:t>bindec()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Converts a binary number to a decimal number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13"/>
                        </a:rPr>
                        <a:t>ceil()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Rounds a number up to the nearest integer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14"/>
                        </a:rPr>
                        <a:t>cos()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Returns the cosine of a number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15"/>
                        </a:rPr>
                        <a:t>cosh()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Returns the hyperbolic cosine of a number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16"/>
                        </a:rPr>
                        <a:t>decbin()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Converts a decimal number to a binary number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307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endParaRPr/>
          </a:p>
        </p:txBody>
      </p:sp>
      <p:graphicFrame>
        <p:nvGraphicFramePr>
          <p:cNvPr id="1900" name="Google Shape;1900;p307"/>
          <p:cNvGraphicFramePr/>
          <p:nvPr/>
        </p:nvGraphicFramePr>
        <p:xfrm>
          <a:off x="1485900" y="160718"/>
          <a:ext cx="6172200" cy="5128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10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Function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Description</a:t>
                      </a:r>
                      <a:endParaRPr sz="14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3"/>
                        </a:rPr>
                        <a:t>dechex()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Converts a decimal number to a hexadecimal number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4"/>
                        </a:rPr>
                        <a:t>decoct()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Converts a decimal number to an octal number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5"/>
                        </a:rPr>
                        <a:t>deg2rad()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Converts a degree value to a radian value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6"/>
                        </a:rPr>
                        <a:t>exp()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Calculates the exponent of 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7"/>
                        </a:rPr>
                        <a:t>expm1()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Returns exp(x) - 1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8"/>
                        </a:rPr>
                        <a:t>floor()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Rounds a number down to the nearest integer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9"/>
                        </a:rPr>
                        <a:t>fmod()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Returns the remainder of x/y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10"/>
                        </a:rPr>
                        <a:t>getrandmax()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Returns the largest possible value returned by rand()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11"/>
                        </a:rPr>
                        <a:t>hexdec()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Converts a hexadecimal number to a decimal number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12"/>
                        </a:rPr>
                        <a:t>hypot()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Calculates the hypotenuse of a right-angle triangle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13"/>
                        </a:rPr>
                        <a:t>intdiv()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Performs integer division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14"/>
                        </a:rPr>
                        <a:t>is_finite()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Checks whether a value is finite or not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15"/>
                        </a:rPr>
                        <a:t>is_infinite()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Checks whether a value is infinite or not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16"/>
                        </a:rPr>
                        <a:t>is_nan()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Checks whether a value is 'not-a-number'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308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endParaRPr/>
          </a:p>
        </p:txBody>
      </p:sp>
      <p:graphicFrame>
        <p:nvGraphicFramePr>
          <p:cNvPr id="1906" name="Google Shape;1906;p308"/>
          <p:cNvGraphicFramePr/>
          <p:nvPr/>
        </p:nvGraphicFramePr>
        <p:xfrm>
          <a:off x="1196579" y="124794"/>
          <a:ext cx="6750863" cy="48844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1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Function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Description</a:t>
                      </a:r>
                      <a:endParaRPr sz="14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sng">
                          <a:solidFill>
                            <a:schemeClr val="hlink"/>
                          </a:solidFill>
                          <a:hlinkClick r:id="rId3"/>
                        </a:rPr>
                        <a:t>log()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Returns the natural logarithm of a number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sng">
                          <a:solidFill>
                            <a:schemeClr val="hlink"/>
                          </a:solidFill>
                          <a:hlinkClick r:id="rId4"/>
                        </a:rPr>
                        <a:t>log10()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Returns the base-10 logarithm of a number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sng">
                          <a:solidFill>
                            <a:schemeClr val="hlink"/>
                          </a:solidFill>
                          <a:hlinkClick r:id="rId5"/>
                        </a:rPr>
                        <a:t>log1p()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Returns log(1+number)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sng">
                          <a:solidFill>
                            <a:schemeClr val="hlink"/>
                          </a:solidFill>
                          <a:hlinkClick r:id="rId6"/>
                        </a:rPr>
                        <a:t>max()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Returns the highest value in an array, or the highest value of several specified values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sng">
                          <a:solidFill>
                            <a:schemeClr val="hlink"/>
                          </a:solidFill>
                          <a:hlinkClick r:id="rId7"/>
                        </a:rPr>
                        <a:t>min()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Returns the lowest value in an array, or the lowest value of several specified values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sng">
                          <a:solidFill>
                            <a:schemeClr val="hlink"/>
                          </a:solidFill>
                          <a:hlinkClick r:id="rId8"/>
                        </a:rPr>
                        <a:t>mt_getrandmax()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Returns the largest possible value returned by mt_rand()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sng">
                          <a:solidFill>
                            <a:schemeClr val="hlink"/>
                          </a:solidFill>
                          <a:hlinkClick r:id="rId9"/>
                        </a:rPr>
                        <a:t>mt_rand()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Generates a random integer using Mersenne Twister algorithm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sng">
                          <a:solidFill>
                            <a:schemeClr val="hlink"/>
                          </a:solidFill>
                          <a:hlinkClick r:id="rId10"/>
                        </a:rPr>
                        <a:t>mt_srand()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Seeds the Mersenne Twister random number generator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sng">
                          <a:solidFill>
                            <a:schemeClr val="hlink"/>
                          </a:solidFill>
                          <a:hlinkClick r:id="rId11"/>
                        </a:rPr>
                        <a:t>octdec()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Converts an octal number to a decimal number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sng">
                          <a:solidFill>
                            <a:schemeClr val="hlink"/>
                          </a:solidFill>
                          <a:hlinkClick r:id="rId12"/>
                        </a:rPr>
                        <a:t>pi()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Returns the value of PI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sng">
                          <a:solidFill>
                            <a:schemeClr val="hlink"/>
                          </a:solidFill>
                          <a:hlinkClick r:id="rId13"/>
                        </a:rPr>
                        <a:t>pow()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Returns x raised to the power of y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sng">
                          <a:solidFill>
                            <a:schemeClr val="hlink"/>
                          </a:solidFill>
                          <a:hlinkClick r:id="rId14"/>
                        </a:rPr>
                        <a:t>rad2deg()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Converts a radian value to a degree value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sng">
                          <a:solidFill>
                            <a:schemeClr val="hlink"/>
                          </a:solidFill>
                          <a:hlinkClick r:id="rId15"/>
                        </a:rPr>
                        <a:t>rand()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Generates a random integer</a:t>
                      </a:r>
                      <a:endParaRPr sz="12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309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endParaRPr/>
          </a:p>
        </p:txBody>
      </p:sp>
      <p:graphicFrame>
        <p:nvGraphicFramePr>
          <p:cNvPr id="1912" name="Google Shape;1912;p309"/>
          <p:cNvGraphicFramePr/>
          <p:nvPr/>
        </p:nvGraphicFramePr>
        <p:xfrm>
          <a:off x="1485900" y="1200150"/>
          <a:ext cx="6172200" cy="3048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Function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Description</a:t>
                      </a:r>
                      <a:endParaRPr sz="14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3"/>
                        </a:rPr>
                        <a:t>round()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Rounds a floating-point number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4"/>
                        </a:rPr>
                        <a:t>sin()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Returns the sine of a number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5"/>
                        </a:rPr>
                        <a:t>sinh()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Returns the hyperbolic sine of a number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6"/>
                        </a:rPr>
                        <a:t>sqrt()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Returns the square root of a number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7"/>
                        </a:rPr>
                        <a:t>srand()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Seeds the random number generator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8"/>
                        </a:rPr>
                        <a:t>tan()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Returns the tangent of a number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9"/>
                        </a:rPr>
                        <a:t>tanh()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Returns the hyperbolic tangent of a number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310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r>
              <a:rPr lang="es-ES"/>
              <a:t>PHP Predefined Math Constants</a:t>
            </a:r>
            <a:endParaRPr/>
          </a:p>
        </p:txBody>
      </p:sp>
      <p:graphicFrame>
        <p:nvGraphicFramePr>
          <p:cNvPr id="1918" name="Google Shape;1918;p310"/>
          <p:cNvGraphicFramePr/>
          <p:nvPr/>
        </p:nvGraphicFramePr>
        <p:xfrm>
          <a:off x="1485900" y="803660"/>
          <a:ext cx="6172200" cy="4229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0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Constant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Value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Description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INF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INF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The infinite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M_E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2.7182818284590452354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M_EULER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0.57721566490153286061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Euler constant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M_LNPI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1.14472988584940017414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natural logarithm of PI: log_e(pi)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M_LN2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0.69314718055994530942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natural logarithm of 2: log_e 2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M_LN10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2.30258509299404568402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natural logarithm of 10: log_e 10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M_LOG2E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1.4426950408889634074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base-2 logarithm of E: log_2 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M_LOG10E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0.43429448190325182765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base-10 logarithm of E: log_10 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M_PI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3.14159265358979323846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Pi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M_PI_2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1.57079632679489661923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Pi/2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M_PI_4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0.78539816339744830962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Pi/4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M_1_PI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0.31830988618379067154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1/Pi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M_2_PI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0.63661977236758134308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2/Pi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M_SQRTPI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1.77245385090551602729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square root of PI: sqrt(pi)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311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endParaRPr/>
          </a:p>
        </p:txBody>
      </p:sp>
      <p:graphicFrame>
        <p:nvGraphicFramePr>
          <p:cNvPr id="1924" name="Google Shape;1924;p311"/>
          <p:cNvGraphicFramePr/>
          <p:nvPr/>
        </p:nvGraphicFramePr>
        <p:xfrm>
          <a:off x="1485900" y="1200150"/>
          <a:ext cx="6172200" cy="34899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Constant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Value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Description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M_2_SQRTPI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1.12837916709551257390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2/square root of PI: 2/sqrt(pi)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M_SQRT1_2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0.70710678118654752440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square root of 1/2: 1/sqrt(2)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M_SQRT2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1.41421356237309504880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square root of 2: sqrt(2)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M_SQRT3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1.73205080756887729352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square root of 3: sqrt(3)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NAN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NAN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Not A Number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PHP_ROUND_HALF_UP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1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Round halves up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PHP_ROUND_HALF_DOWN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2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Round halves down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PHP_ROUND_HALF_EVEN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3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Round halves to even numbers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PHP_ROUND_HALF_ODD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4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Round halves to odd numbers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312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endParaRPr/>
          </a:p>
        </p:txBody>
      </p:sp>
      <p:sp>
        <p:nvSpPr>
          <p:cNvPr id="1930" name="Google Shape;1930;p312"/>
          <p:cNvSpPr txBox="1">
            <a:spLocks noGrp="1"/>
          </p:cNvSpPr>
          <p:nvPr>
            <p:ph type="body" idx="1"/>
          </p:nvPr>
        </p:nvSpPr>
        <p:spPr>
          <a:xfrm>
            <a:off x="1485900" y="1200151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s-ES"/>
              <a:t>PHP Mail Functions</a:t>
            </a:r>
            <a:endParaRPr/>
          </a:p>
          <a:p>
            <a:pPr marL="257175" indent="-104775">
              <a:spcBef>
                <a:spcPts val="480"/>
              </a:spcBef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6</a:t>
            </a:fld>
            <a:endParaRPr lang="es-ES" dirty="0"/>
          </a:p>
        </p:txBody>
      </p:sp>
      <p:graphicFrame>
        <p:nvGraphicFramePr>
          <p:cNvPr id="5" name="Google Shape;264;p42">
            <a:extLst>
              <a:ext uri="{FF2B5EF4-FFF2-40B4-BE49-F238E27FC236}">
                <a16:creationId xmlns:a16="http://schemas.microsoft.com/office/drawing/2014/main" id="{7705256E-EF28-45D6-A9E8-07C7CCC37E24}"/>
              </a:ext>
            </a:extLst>
          </p:cNvPr>
          <p:cNvGraphicFramePr/>
          <p:nvPr/>
        </p:nvGraphicFramePr>
        <p:xfrm>
          <a:off x="1518026" y="713913"/>
          <a:ext cx="6172201" cy="394716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3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588" marR="68588" marT="34294" marB="342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2"/>
                        </a:rPr>
                        <a:t>errno()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last error code for the most recent function call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3"/>
                        </a:rPr>
                        <a:t>error()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last error description for the most recent function call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4"/>
                        </a:rPr>
                        <a:t>error_list()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a list of errors for the most recent function call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5"/>
                        </a:rPr>
                        <a:t>fetch_all()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Fetches all result rows as an associative array, a numeric array, or both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6"/>
                        </a:rPr>
                        <a:t>fetch_array()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Fetches a result row as an associative, a numeric array, or both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7"/>
                        </a:rPr>
                        <a:t>fetch_assoc()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 err="1"/>
                        <a:t>Fetches</a:t>
                      </a:r>
                      <a:r>
                        <a:rPr lang="es-ES" sz="1100" dirty="0"/>
                        <a:t> a </a:t>
                      </a:r>
                      <a:r>
                        <a:rPr lang="es-ES" sz="1100" dirty="0" err="1"/>
                        <a:t>result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row</a:t>
                      </a:r>
                      <a:r>
                        <a:rPr lang="es-ES" sz="1100" dirty="0"/>
                        <a:t> as </a:t>
                      </a:r>
                      <a:r>
                        <a:rPr lang="es-ES" sz="1100" dirty="0" err="1"/>
                        <a:t>an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associative</a:t>
                      </a:r>
                      <a:r>
                        <a:rPr lang="es-ES" sz="1100" dirty="0"/>
                        <a:t> array</a:t>
                      </a:r>
                      <a:endParaRPr sz="1100" dirty="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8"/>
                        </a:rPr>
                        <a:t>fetch_field()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next field in the result-set, as an object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9"/>
                        </a:rPr>
                        <a:t>fetch_field_direct()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meta-data for a single field in the result-set, as an object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10"/>
                        </a:rPr>
                        <a:t>fetch_fields()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an array of objects that represent the fields in a result-set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11"/>
                        </a:rPr>
                        <a:t>fetch_lengths()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lengths of the columns of the current row in the result-set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12"/>
                        </a:rPr>
                        <a:t>fetch_object()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current row of a result-set, as an object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13"/>
                        </a:rPr>
                        <a:t>fetch_row()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Fetches one row from a result-set and returns it as an enumerated array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14"/>
                        </a:rPr>
                        <a:t>field_count()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 err="1"/>
                        <a:t>Returns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the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number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of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columns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for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the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most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recent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query</a:t>
                      </a:r>
                      <a:endParaRPr sz="1100" dirty="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2042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3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endParaRPr/>
          </a:p>
        </p:txBody>
      </p:sp>
      <p:sp>
        <p:nvSpPr>
          <p:cNvPr id="1936" name="Google Shape;1936;p313"/>
          <p:cNvSpPr txBox="1">
            <a:spLocks noGrp="1"/>
          </p:cNvSpPr>
          <p:nvPr>
            <p:ph type="body" idx="1"/>
          </p:nvPr>
        </p:nvSpPr>
        <p:spPr>
          <a:xfrm>
            <a:off x="1485900" y="1200151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240"/>
              <a:buChar char="•"/>
            </a:pPr>
            <a:r>
              <a:rPr lang="es-ES" sz="1680"/>
              <a:t>La función mail () le permite enviar correos electrónicos directamente desde un script.</a:t>
            </a:r>
            <a:endParaRPr/>
          </a:p>
          <a:p>
            <a:pPr marL="257175" indent="-150495">
              <a:lnSpc>
                <a:spcPct val="80000"/>
              </a:lnSpc>
              <a:spcBef>
                <a:spcPts val="336"/>
              </a:spcBef>
              <a:buClr>
                <a:schemeClr val="dk1"/>
              </a:buClr>
              <a:buSzPts val="2240"/>
              <a:buNone/>
            </a:pPr>
            <a:endParaRPr sz="1680"/>
          </a:p>
          <a:p>
            <a:pPr marL="257175" indent="-257175">
              <a:lnSpc>
                <a:spcPct val="80000"/>
              </a:lnSpc>
              <a:spcBef>
                <a:spcPts val="336"/>
              </a:spcBef>
              <a:buClr>
                <a:schemeClr val="dk1"/>
              </a:buClr>
              <a:buSzPts val="2240"/>
              <a:buChar char="•"/>
            </a:pPr>
            <a:r>
              <a:rPr lang="es-ES" sz="1680"/>
              <a:t>Requerimientos</a:t>
            </a:r>
            <a:endParaRPr/>
          </a:p>
          <a:p>
            <a:pPr marL="257175" indent="-150495">
              <a:lnSpc>
                <a:spcPct val="80000"/>
              </a:lnSpc>
              <a:spcBef>
                <a:spcPts val="336"/>
              </a:spcBef>
              <a:buClr>
                <a:schemeClr val="dk1"/>
              </a:buClr>
              <a:buSzPts val="2240"/>
              <a:buNone/>
            </a:pPr>
            <a:endParaRPr sz="1680"/>
          </a:p>
          <a:p>
            <a:pPr marL="257175" indent="-150495">
              <a:lnSpc>
                <a:spcPct val="80000"/>
              </a:lnSpc>
              <a:spcBef>
                <a:spcPts val="336"/>
              </a:spcBef>
              <a:buClr>
                <a:schemeClr val="dk1"/>
              </a:buClr>
              <a:buSzPts val="2240"/>
              <a:buNone/>
            </a:pPr>
            <a:endParaRPr sz="1680"/>
          </a:p>
          <a:p>
            <a:pPr marL="257175" indent="-257175">
              <a:lnSpc>
                <a:spcPct val="80000"/>
              </a:lnSpc>
              <a:spcBef>
                <a:spcPts val="336"/>
              </a:spcBef>
              <a:buClr>
                <a:schemeClr val="dk1"/>
              </a:buClr>
              <a:buSzPts val="2240"/>
              <a:buChar char="•"/>
            </a:pPr>
            <a:r>
              <a:rPr lang="es-ES" sz="1680"/>
              <a:t>Para que las funciones de correo estén disponibles, PHP requiere un sistema de correo electrónico instalado y en funcionamiento. </a:t>
            </a:r>
            <a:endParaRPr/>
          </a:p>
          <a:p>
            <a:pPr marL="257175" indent="-150495">
              <a:lnSpc>
                <a:spcPct val="80000"/>
              </a:lnSpc>
              <a:spcBef>
                <a:spcPts val="336"/>
              </a:spcBef>
              <a:buClr>
                <a:schemeClr val="dk1"/>
              </a:buClr>
              <a:buSzPts val="2240"/>
              <a:buNone/>
            </a:pPr>
            <a:endParaRPr sz="1680"/>
          </a:p>
          <a:p>
            <a:pPr marL="257175" indent="-257175">
              <a:lnSpc>
                <a:spcPct val="80000"/>
              </a:lnSpc>
              <a:spcBef>
                <a:spcPts val="336"/>
              </a:spcBef>
              <a:buClr>
                <a:schemeClr val="dk1"/>
              </a:buClr>
              <a:buSzPts val="2240"/>
              <a:buChar char="•"/>
            </a:pPr>
            <a:r>
              <a:rPr lang="es-ES" sz="1680"/>
              <a:t>El programa que se utilizará está definido por los ajustes de configuración en el archivo php.ini.</a:t>
            </a:r>
            <a:endParaRPr/>
          </a:p>
          <a:p>
            <a:pPr marL="257175" indent="-150495">
              <a:lnSpc>
                <a:spcPct val="80000"/>
              </a:lnSpc>
              <a:spcBef>
                <a:spcPts val="336"/>
              </a:spcBef>
              <a:buClr>
                <a:schemeClr val="dk1"/>
              </a:buClr>
              <a:buSzPts val="2240"/>
              <a:buNone/>
            </a:pPr>
            <a:endParaRPr sz="1680"/>
          </a:p>
          <a:p>
            <a:pPr marL="257175" indent="-257175">
              <a:lnSpc>
                <a:spcPct val="80000"/>
              </a:lnSpc>
              <a:spcBef>
                <a:spcPts val="336"/>
              </a:spcBef>
              <a:buClr>
                <a:schemeClr val="dk1"/>
              </a:buClr>
              <a:buSzPts val="2240"/>
              <a:buChar char="•"/>
            </a:pPr>
            <a:r>
              <a:rPr lang="es-ES" sz="1680"/>
              <a:t>El comportamiento de las funciones de correo se ve afectado por la configuración en php.ini:</a:t>
            </a:r>
            <a:endParaRPr/>
          </a:p>
          <a:p>
            <a:pPr marL="257175" indent="-150495">
              <a:lnSpc>
                <a:spcPct val="80000"/>
              </a:lnSpc>
              <a:spcBef>
                <a:spcPts val="336"/>
              </a:spcBef>
              <a:buClr>
                <a:schemeClr val="dk1"/>
              </a:buClr>
              <a:buSzPts val="2240"/>
              <a:buNone/>
            </a:pPr>
            <a:endParaRPr sz="1680"/>
          </a:p>
          <a:p>
            <a:pPr marL="257175" indent="-150495">
              <a:lnSpc>
                <a:spcPct val="80000"/>
              </a:lnSpc>
              <a:spcBef>
                <a:spcPts val="336"/>
              </a:spcBef>
              <a:buClr>
                <a:schemeClr val="dk1"/>
              </a:buClr>
              <a:buSzPts val="2240"/>
              <a:buNone/>
            </a:pPr>
            <a:endParaRPr sz="168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314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endParaRPr/>
          </a:p>
        </p:txBody>
      </p:sp>
      <p:graphicFrame>
        <p:nvGraphicFramePr>
          <p:cNvPr id="1942" name="Google Shape;1942;p314"/>
          <p:cNvGraphicFramePr/>
          <p:nvPr/>
        </p:nvGraphicFramePr>
        <p:xfrm>
          <a:off x="1485900" y="964395"/>
          <a:ext cx="6172218" cy="4488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10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Name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Default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Description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Changeable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mail.add_x_header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"0"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Add X-PHP-Originating-Script that will include UID of the script followed by the filename. For PHP 5.3.0 and above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PHP_INI_PERDIR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mail.log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NULL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The path to a log file that will log all mail() calls. Log  include full path of script, line number, To address and headers. For PHP 5.3.0 and above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PHP_INI_PERDIR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SMTP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"localhost"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Windows only: The DNS name or IP address of the SMTP server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PHP_INI_ALL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smtp_port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"25"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Windows only: The SMTP port number. For PHP 4.3.0 and above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PHP_INI_ALL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sendmail_from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NULL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Windows only: Specifies the "from" address to be used when sending mail from mail()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PHP_INI_ALL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sendmail_path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"/usr/sbin/sendmail -t -i"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Specifies where the sendmail program can be found. This directive works also under Windows. If set, SMTP, smtp_port and sendmail_from are ignored</a:t>
                      </a:r>
                      <a:endParaRPr sz="1100"/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PHP_INI_SYSTEM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315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endParaRPr/>
          </a:p>
        </p:txBody>
      </p:sp>
      <p:sp>
        <p:nvSpPr>
          <p:cNvPr id="1948" name="Google Shape;1948;p315"/>
          <p:cNvSpPr txBox="1">
            <a:spLocks noGrp="1"/>
          </p:cNvSpPr>
          <p:nvPr>
            <p:ph type="body" idx="1"/>
          </p:nvPr>
        </p:nvSpPr>
        <p:spPr>
          <a:xfrm>
            <a:off x="1485900" y="1200151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s-ES"/>
              <a:t>PHP Mail Functions</a:t>
            </a:r>
            <a:endParaRPr/>
          </a:p>
          <a:p>
            <a:pPr marL="257175" indent="-104775">
              <a:spcBef>
                <a:spcPts val="480"/>
              </a:spcBef>
              <a:buClr>
                <a:schemeClr val="dk1"/>
              </a:buClr>
              <a:buSzPts val="3200"/>
              <a:buNone/>
            </a:pPr>
            <a:endParaRPr/>
          </a:p>
          <a:p>
            <a:pPr marL="257175" indent="-104775">
              <a:spcBef>
                <a:spcPts val="480"/>
              </a:spcBef>
              <a:buClr>
                <a:schemeClr val="dk1"/>
              </a:buClr>
              <a:buSzPts val="3200"/>
              <a:buNone/>
            </a:pPr>
            <a:endParaRPr/>
          </a:p>
        </p:txBody>
      </p:sp>
      <p:graphicFrame>
        <p:nvGraphicFramePr>
          <p:cNvPr id="1949" name="Google Shape;1949;p315"/>
          <p:cNvGraphicFramePr/>
          <p:nvPr/>
        </p:nvGraphicFramePr>
        <p:xfrm>
          <a:off x="1518026" y="1875230"/>
          <a:ext cx="4572000" cy="140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Function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Description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3"/>
                        </a:rPr>
                        <a:t>ezmlm_hash()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Calculates the hash value needed by EZMLM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sng">
                          <a:solidFill>
                            <a:schemeClr val="hlink"/>
                          </a:solidFill>
                          <a:hlinkClick r:id="rId4"/>
                        </a:rPr>
                        <a:t>mail()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Allows you to send emails directly from a script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316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endParaRPr/>
          </a:p>
        </p:txBody>
      </p:sp>
      <p:sp>
        <p:nvSpPr>
          <p:cNvPr id="1955" name="Google Shape;1955;p316"/>
          <p:cNvSpPr txBox="1">
            <a:spLocks noGrp="1"/>
          </p:cNvSpPr>
          <p:nvPr>
            <p:ph type="body" idx="1"/>
          </p:nvPr>
        </p:nvSpPr>
        <p:spPr>
          <a:xfrm>
            <a:off x="1485900" y="1200151"/>
            <a:ext cx="6172200" cy="222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Char char="•"/>
            </a:pPr>
            <a:r>
              <a:rPr lang="es-ES"/>
              <a:t>PHP ezmlm_hash() Function</a:t>
            </a:r>
            <a:endParaRPr/>
          </a:p>
          <a:p>
            <a:pPr marL="257175" indent="-16192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Char char="•"/>
            </a:pPr>
            <a:r>
              <a:rPr lang="es-ES"/>
              <a:t>Calcule el valor hash de una dirección de correo electrónico:</a:t>
            </a:r>
            <a:endParaRPr/>
          </a:p>
          <a:p>
            <a:pPr marL="557213" lvl="1" indent="-214313">
              <a:lnSpc>
                <a:spcPct val="80000"/>
              </a:lnSpc>
              <a:spcBef>
                <a:spcPts val="263"/>
              </a:spcBef>
              <a:buClr>
                <a:schemeClr val="dk1"/>
              </a:buClr>
              <a:buSzPts val="1750"/>
              <a:buChar char="–"/>
            </a:pPr>
            <a:r>
              <a:rPr lang="es-ES" sz="1313"/>
              <a:t>&lt;?php</a:t>
            </a:r>
            <a:br>
              <a:rPr lang="es-ES" sz="1313"/>
            </a:br>
            <a:r>
              <a:rPr lang="es-ES" sz="1313"/>
              <a:t>$user = "someone@example.com";</a:t>
            </a:r>
            <a:br>
              <a:rPr lang="es-ES" sz="1313"/>
            </a:br>
            <a:r>
              <a:rPr lang="es-ES" sz="1313"/>
              <a:t>$hash = ezmlm_hash($user);</a:t>
            </a:r>
            <a:br>
              <a:rPr lang="es-ES" sz="1313"/>
            </a:br>
            <a:br>
              <a:rPr lang="es-ES" sz="1313"/>
            </a:br>
            <a:r>
              <a:rPr lang="es-ES" sz="1313"/>
              <a:t>echo "The hash value for $user is: $hash.";</a:t>
            </a:r>
            <a:br>
              <a:rPr lang="es-ES" sz="1313"/>
            </a:br>
            <a:r>
              <a:rPr lang="es-ES" sz="1313"/>
              <a:t>?&gt;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Char char="•"/>
            </a:pPr>
            <a:r>
              <a:rPr lang="es-ES"/>
              <a:t>Sintaxis:</a:t>
            </a:r>
            <a:endParaRPr/>
          </a:p>
          <a:p>
            <a:pPr marL="557213" lvl="1" indent="-214313">
              <a:lnSpc>
                <a:spcPct val="80000"/>
              </a:lnSpc>
              <a:spcBef>
                <a:spcPts val="263"/>
              </a:spcBef>
              <a:buClr>
                <a:schemeClr val="dk1"/>
              </a:buClr>
              <a:buSzPts val="1750"/>
              <a:buChar char="–"/>
            </a:pPr>
            <a:r>
              <a:rPr lang="es-ES" sz="1313"/>
              <a:t>ezmlm_hash(</a:t>
            </a:r>
            <a:r>
              <a:rPr lang="es-ES" sz="1313" i="1"/>
              <a:t>address</a:t>
            </a:r>
            <a:r>
              <a:rPr lang="es-ES" sz="1313"/>
              <a:t>);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  <a:p>
            <a:pPr marL="257175" indent="-257175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None/>
            </a:pPr>
            <a:endParaRPr/>
          </a:p>
        </p:txBody>
      </p:sp>
      <p:graphicFrame>
        <p:nvGraphicFramePr>
          <p:cNvPr id="1956" name="Google Shape;1956;p316"/>
          <p:cNvGraphicFramePr/>
          <p:nvPr/>
        </p:nvGraphicFramePr>
        <p:xfrm>
          <a:off x="1410869" y="3429006"/>
          <a:ext cx="4572000" cy="10820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Parameter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Description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i="1"/>
                        <a:t>address</a:t>
                      </a:r>
                      <a:endParaRPr sz="14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/>
                        <a:t>Required. Specifies the email address being hashed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57" name="Google Shape;1957;p316"/>
          <p:cNvGraphicFramePr/>
          <p:nvPr/>
        </p:nvGraphicFramePr>
        <p:xfrm>
          <a:off x="1571604" y="4607733"/>
          <a:ext cx="4572001" cy="1940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0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Return Value:</a:t>
                      </a:r>
                      <a:endParaRPr sz="1100"/>
                    </a:p>
                  </a:txBody>
                  <a:tcPr marL="68363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Returns the hash value of the </a:t>
                      </a:r>
                      <a:r>
                        <a:rPr lang="es-ES" sz="800" i="1"/>
                        <a:t>address</a:t>
                      </a:r>
                      <a:r>
                        <a:rPr lang="es-ES" sz="800"/>
                        <a:t> parameter, or FALSE on failure</a:t>
                      </a:r>
                      <a:endParaRPr sz="1100"/>
                    </a:p>
                  </a:txBody>
                  <a:tcPr marL="34181" marR="34181" marT="34181" marB="341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317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r>
              <a:rPr lang="es-ES"/>
              <a:t>PHP mail() Function</a:t>
            </a:r>
            <a:endParaRPr/>
          </a:p>
        </p:txBody>
      </p:sp>
      <p:sp>
        <p:nvSpPr>
          <p:cNvPr id="1963" name="Google Shape;1963;p317"/>
          <p:cNvSpPr txBox="1">
            <a:spLocks noGrp="1"/>
          </p:cNvSpPr>
          <p:nvPr>
            <p:ph type="body" idx="1"/>
          </p:nvPr>
        </p:nvSpPr>
        <p:spPr>
          <a:xfrm>
            <a:off x="1485900" y="1200151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480"/>
              <a:buChar char="•"/>
            </a:pPr>
            <a:r>
              <a:rPr lang="es-ES" sz="1860"/>
              <a:t>&lt;?php</a:t>
            </a:r>
            <a:br>
              <a:rPr lang="es-ES" sz="1860"/>
            </a:br>
            <a:r>
              <a:rPr lang="es-ES" sz="1860"/>
              <a:t>// the message</a:t>
            </a:r>
            <a:br>
              <a:rPr lang="es-ES" sz="1860"/>
            </a:br>
            <a:r>
              <a:rPr lang="es-ES" sz="1860"/>
              <a:t>$msg = "First line of text\nSecond line of text";</a:t>
            </a:r>
            <a:br>
              <a:rPr lang="es-ES" sz="1860"/>
            </a:br>
            <a:br>
              <a:rPr lang="es-ES" sz="1860"/>
            </a:br>
            <a:r>
              <a:rPr lang="es-ES" sz="1860"/>
              <a:t>// use wordwrap() if lines are longer than 70 characters</a:t>
            </a:r>
            <a:br>
              <a:rPr lang="es-ES" sz="1860"/>
            </a:br>
            <a:r>
              <a:rPr lang="es-ES" sz="1860"/>
              <a:t>$msg = wordwrap($msg,70);</a:t>
            </a:r>
            <a:br>
              <a:rPr lang="es-ES" sz="1860"/>
            </a:br>
            <a:br>
              <a:rPr lang="es-ES" sz="1860"/>
            </a:br>
            <a:r>
              <a:rPr lang="es-ES" sz="1860"/>
              <a:t>// send email</a:t>
            </a:r>
            <a:br>
              <a:rPr lang="es-ES" sz="1860"/>
            </a:br>
            <a:r>
              <a:rPr lang="es-ES" sz="1860"/>
              <a:t>mail("someone@example.com","My subject",$msg);</a:t>
            </a:r>
            <a:endParaRPr/>
          </a:p>
          <a:p>
            <a:pPr marL="257175" indent="-139065">
              <a:lnSpc>
                <a:spcPct val="80000"/>
              </a:lnSpc>
              <a:spcBef>
                <a:spcPts val="372"/>
              </a:spcBef>
              <a:buClr>
                <a:schemeClr val="dk1"/>
              </a:buClr>
              <a:buSzPts val="2480"/>
              <a:buNone/>
            </a:pPr>
            <a:endParaRPr sz="1860"/>
          </a:p>
          <a:p>
            <a:pPr marL="257175" indent="-257175">
              <a:lnSpc>
                <a:spcPct val="80000"/>
              </a:lnSpc>
              <a:spcBef>
                <a:spcPts val="372"/>
              </a:spcBef>
              <a:buClr>
                <a:schemeClr val="dk1"/>
              </a:buClr>
              <a:buSzPts val="2480"/>
              <a:buChar char="•"/>
            </a:pPr>
            <a:r>
              <a:rPr lang="es-ES" sz="1860"/>
              <a:t>Sintaxis:</a:t>
            </a:r>
            <a:endParaRPr/>
          </a:p>
          <a:p>
            <a:pPr marL="257175" indent="-139065">
              <a:lnSpc>
                <a:spcPct val="80000"/>
              </a:lnSpc>
              <a:spcBef>
                <a:spcPts val="372"/>
              </a:spcBef>
              <a:buClr>
                <a:schemeClr val="dk1"/>
              </a:buClr>
              <a:buSzPts val="2480"/>
              <a:buNone/>
            </a:pPr>
            <a:endParaRPr sz="1860"/>
          </a:p>
          <a:p>
            <a:pPr marL="257175" indent="-257175">
              <a:lnSpc>
                <a:spcPct val="80000"/>
              </a:lnSpc>
              <a:spcBef>
                <a:spcPts val="372"/>
              </a:spcBef>
              <a:buClr>
                <a:schemeClr val="dk1"/>
              </a:buClr>
              <a:buSzPts val="2480"/>
              <a:buNone/>
            </a:pPr>
            <a:r>
              <a:rPr lang="es-ES" sz="1860"/>
              <a:t>		mail(</a:t>
            </a:r>
            <a:r>
              <a:rPr lang="es-ES" sz="1860" i="1"/>
              <a:t>to,subject,message,headers,parameters</a:t>
            </a:r>
            <a:r>
              <a:rPr lang="es-ES" sz="1860"/>
              <a:t>);</a:t>
            </a:r>
            <a:endParaRPr/>
          </a:p>
          <a:p>
            <a:pPr marL="257175" indent="-257175">
              <a:lnSpc>
                <a:spcPct val="80000"/>
              </a:lnSpc>
              <a:spcBef>
                <a:spcPts val="372"/>
              </a:spcBef>
              <a:buClr>
                <a:schemeClr val="dk1"/>
              </a:buClr>
              <a:buSzPts val="2480"/>
              <a:buNone/>
            </a:pPr>
            <a:endParaRPr sz="1860"/>
          </a:p>
          <a:p>
            <a:pPr marL="257175" indent="-257175">
              <a:lnSpc>
                <a:spcPct val="80000"/>
              </a:lnSpc>
              <a:spcBef>
                <a:spcPts val="372"/>
              </a:spcBef>
              <a:buClr>
                <a:schemeClr val="dk1"/>
              </a:buClr>
              <a:buSzPts val="2480"/>
              <a:buNone/>
            </a:pPr>
            <a:endParaRPr sz="186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318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endParaRPr/>
          </a:p>
        </p:txBody>
      </p:sp>
      <p:graphicFrame>
        <p:nvGraphicFramePr>
          <p:cNvPr id="1969" name="Google Shape;1969;p318"/>
          <p:cNvGraphicFramePr/>
          <p:nvPr/>
        </p:nvGraphicFramePr>
        <p:xfrm>
          <a:off x="1357290" y="4339841"/>
          <a:ext cx="6172201" cy="6066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5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6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 Value:</a:t>
                      </a:r>
                      <a:endParaRPr sz="1100"/>
                    </a:p>
                  </a:txBody>
                  <a:tcPr marL="92288" marR="46144" marT="46144" marB="46144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hash value of the </a:t>
                      </a:r>
                      <a:r>
                        <a:rPr lang="es-ES" sz="1100" i="1"/>
                        <a:t>address</a:t>
                      </a:r>
                      <a:r>
                        <a:rPr lang="es-ES" sz="1100"/>
                        <a:t> parameter, or FALSE on failure. </a:t>
                      </a:r>
                      <a:r>
                        <a:rPr lang="es-ES" sz="1100" b="1"/>
                        <a:t>Note:</a:t>
                      </a:r>
                      <a:r>
                        <a:rPr lang="es-ES" sz="1100"/>
                        <a:t> Keep in mind that even if the email was accepted for delivery, it does NOT mean the email is actually sent and received!</a:t>
                      </a:r>
                      <a:endParaRPr sz="1100"/>
                    </a:p>
                  </a:txBody>
                  <a:tcPr marL="46144" marR="46144" marT="46144" marB="46144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0" name="Google Shape;1970;p318"/>
          <p:cNvGraphicFramePr/>
          <p:nvPr/>
        </p:nvGraphicFramePr>
        <p:xfrm>
          <a:off x="1303712" y="267875"/>
          <a:ext cx="6590156" cy="4160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87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Parameter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Description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i="1"/>
                        <a:t>to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Required. Specifies the receiver / receivers of the email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i="1"/>
                        <a:t>subject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Required. Specifies the subject of the email. </a:t>
                      </a:r>
                      <a:r>
                        <a:rPr lang="es-ES" sz="1200" b="1"/>
                        <a:t>Note:</a:t>
                      </a:r>
                      <a:r>
                        <a:rPr lang="es-ES" sz="1200"/>
                        <a:t> This parameter cannot contain any newline characters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44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i="1"/>
                        <a:t>message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Required. Defines the message to be sent. Each line should be separated with a LF (\n). Lines should not exceed 70 characters.</a:t>
                      </a:r>
                      <a:r>
                        <a:rPr lang="es-ES" sz="1200" b="1"/>
                        <a:t>Windows note:</a:t>
                      </a:r>
                      <a:r>
                        <a:rPr lang="es-ES" sz="1200"/>
                        <a:t> If a full stop is found on the beginning of a line in the message, it might be removed. To solve this problem, replace the full stop with a double dot:</a:t>
                      </a:r>
                      <a:br>
                        <a:rPr lang="es-ES" sz="1200"/>
                      </a:br>
                      <a:r>
                        <a:rPr lang="es-ES" sz="1200"/>
                        <a:t>&lt;?php</a:t>
                      </a:r>
                      <a:br>
                        <a:rPr lang="es-ES" sz="1200"/>
                      </a:br>
                      <a:r>
                        <a:rPr lang="es-ES" sz="1200"/>
                        <a:t>$txt = str_replace("\n.", "\n..", $txt);</a:t>
                      </a:r>
                      <a:br>
                        <a:rPr lang="es-ES" sz="1200"/>
                      </a:br>
                      <a:r>
                        <a:rPr lang="es-ES" sz="1200"/>
                        <a:t>?&gt;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i="1"/>
                        <a:t>headers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Optional. Specifies additional headers, like From, Cc, and Bcc. The additional headers should be separated with a CRLF (\r\n).</a:t>
                      </a:r>
                      <a:r>
                        <a:rPr lang="es-ES" sz="1200" b="1"/>
                        <a:t>Note:</a:t>
                      </a:r>
                      <a:r>
                        <a:rPr lang="es-ES" sz="1200"/>
                        <a:t> When sending an email, it must contain a From header. This can be set with this parameter or in the php.ini file.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i="1"/>
                        <a:t>parameters</a:t>
                      </a:r>
                      <a:endParaRPr sz="12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Optional. Specifies an additional parameter to the sendmail program (the one defined in the sendmail_path configuration setting). (i.e. this can be used to set the envelope sender address when using sendmail with the -f sendmail option)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319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endParaRPr/>
          </a:p>
        </p:txBody>
      </p:sp>
      <p:sp>
        <p:nvSpPr>
          <p:cNvPr id="1976" name="Google Shape;1976;p319"/>
          <p:cNvSpPr txBox="1">
            <a:spLocks noGrp="1"/>
          </p:cNvSpPr>
          <p:nvPr>
            <p:ph type="body" idx="1"/>
          </p:nvPr>
        </p:nvSpPr>
        <p:spPr>
          <a:xfrm>
            <a:off x="1485900" y="1200151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720"/>
              <a:buChar char="•"/>
            </a:pPr>
            <a:r>
              <a:rPr lang="es-ES" sz="2040"/>
              <a:t>Send an email with extra headers:</a:t>
            </a:r>
            <a:endParaRPr/>
          </a:p>
          <a:p>
            <a:pPr marL="257175" indent="-127635">
              <a:lnSpc>
                <a:spcPct val="80000"/>
              </a:lnSpc>
              <a:spcBef>
                <a:spcPts val="408"/>
              </a:spcBef>
              <a:buClr>
                <a:schemeClr val="dk1"/>
              </a:buClr>
              <a:buSzPts val="2720"/>
              <a:buNone/>
            </a:pPr>
            <a:endParaRPr sz="2040"/>
          </a:p>
          <a:p>
            <a:pPr marL="257175" indent="-257175">
              <a:lnSpc>
                <a:spcPct val="80000"/>
              </a:lnSpc>
              <a:spcBef>
                <a:spcPts val="408"/>
              </a:spcBef>
              <a:buClr>
                <a:schemeClr val="dk1"/>
              </a:buClr>
              <a:buSzPts val="2720"/>
              <a:buChar char="•"/>
            </a:pPr>
            <a:r>
              <a:rPr lang="es-ES" sz="2040"/>
              <a:t>&lt;?php</a:t>
            </a:r>
            <a:br>
              <a:rPr lang="es-ES" sz="2040"/>
            </a:br>
            <a:r>
              <a:rPr lang="es-ES" sz="2040"/>
              <a:t>$to = "somebody@example.com";</a:t>
            </a:r>
            <a:br>
              <a:rPr lang="es-ES" sz="2040"/>
            </a:br>
            <a:r>
              <a:rPr lang="es-ES" sz="2040"/>
              <a:t>$subject = "My subject";</a:t>
            </a:r>
            <a:br>
              <a:rPr lang="es-ES" sz="2040"/>
            </a:br>
            <a:r>
              <a:rPr lang="es-ES" sz="2040"/>
              <a:t>$txt = "Hello world!";</a:t>
            </a:r>
            <a:br>
              <a:rPr lang="es-ES" sz="2040"/>
            </a:br>
            <a:r>
              <a:rPr lang="es-ES" sz="2040"/>
              <a:t>$headers = "From: webmaster@example.com" . "\r\n" .</a:t>
            </a:r>
            <a:br>
              <a:rPr lang="es-ES" sz="2040"/>
            </a:br>
            <a:r>
              <a:rPr lang="es-ES" sz="2040"/>
              <a:t>"CC: somebodyelse@example.com";</a:t>
            </a:r>
            <a:br>
              <a:rPr lang="es-ES" sz="2040"/>
            </a:br>
            <a:br>
              <a:rPr lang="es-ES" sz="2040"/>
            </a:br>
            <a:r>
              <a:rPr lang="es-ES" sz="2040"/>
              <a:t>mail($to,$subject,$txt,$headers);</a:t>
            </a:r>
            <a:br>
              <a:rPr lang="es-ES" sz="2040"/>
            </a:br>
            <a:r>
              <a:rPr lang="es-ES" sz="2040"/>
              <a:t>?&gt;</a:t>
            </a:r>
            <a:endParaRPr sz="204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320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endParaRPr/>
          </a:p>
        </p:txBody>
      </p:sp>
      <p:sp>
        <p:nvSpPr>
          <p:cNvPr id="1982" name="Google Shape;1982;p320"/>
          <p:cNvSpPr txBox="1">
            <a:spLocks noGrp="1"/>
          </p:cNvSpPr>
          <p:nvPr>
            <p:ph type="body" idx="1"/>
          </p:nvPr>
        </p:nvSpPr>
        <p:spPr>
          <a:xfrm>
            <a:off x="1485900" y="267874"/>
            <a:ext cx="6172200" cy="487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257175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280"/>
              <a:buChar char="•"/>
            </a:pPr>
            <a:r>
              <a:rPr lang="es-ES" sz="960"/>
              <a:t>Send an HTML email:</a:t>
            </a:r>
            <a:endParaRPr/>
          </a:p>
          <a:p>
            <a:pPr marL="257175" indent="-196215">
              <a:lnSpc>
                <a:spcPct val="80000"/>
              </a:lnSpc>
              <a:spcBef>
                <a:spcPts val="192"/>
              </a:spcBef>
              <a:buClr>
                <a:schemeClr val="dk1"/>
              </a:buClr>
              <a:buSzPts val="1280"/>
              <a:buNone/>
            </a:pPr>
            <a:endParaRPr sz="960"/>
          </a:p>
          <a:p>
            <a:pPr marL="257175" indent="-257175">
              <a:lnSpc>
                <a:spcPct val="80000"/>
              </a:lnSpc>
              <a:spcBef>
                <a:spcPts val="192"/>
              </a:spcBef>
              <a:buClr>
                <a:schemeClr val="dk1"/>
              </a:buClr>
              <a:buSzPts val="1280"/>
              <a:buChar char="•"/>
            </a:pPr>
            <a:r>
              <a:rPr lang="es-ES" sz="960"/>
              <a:t>&lt;?php</a:t>
            </a:r>
            <a:br>
              <a:rPr lang="es-ES" sz="960"/>
            </a:br>
            <a:r>
              <a:rPr lang="es-ES" sz="960"/>
              <a:t>$to = "somebody@example.com, somebodyelse@example.com";</a:t>
            </a:r>
            <a:br>
              <a:rPr lang="es-ES" sz="960"/>
            </a:br>
            <a:r>
              <a:rPr lang="es-ES" sz="960"/>
              <a:t>$subject = "HTML email";</a:t>
            </a:r>
            <a:br>
              <a:rPr lang="es-ES" sz="960"/>
            </a:br>
            <a:br>
              <a:rPr lang="es-ES" sz="960"/>
            </a:br>
            <a:r>
              <a:rPr lang="es-ES" sz="960"/>
              <a:t>$message = "</a:t>
            </a:r>
            <a:br>
              <a:rPr lang="es-ES" sz="960"/>
            </a:br>
            <a:r>
              <a:rPr lang="es-ES" sz="960"/>
              <a:t>&lt;html&gt;</a:t>
            </a:r>
            <a:br>
              <a:rPr lang="es-ES" sz="960"/>
            </a:br>
            <a:r>
              <a:rPr lang="es-ES" sz="960"/>
              <a:t>&lt;head&gt;</a:t>
            </a:r>
            <a:br>
              <a:rPr lang="es-ES" sz="960"/>
            </a:br>
            <a:r>
              <a:rPr lang="es-ES" sz="960"/>
              <a:t>&lt;title&gt;HTML email&lt;/title&gt;</a:t>
            </a:r>
            <a:br>
              <a:rPr lang="es-ES" sz="960"/>
            </a:br>
            <a:r>
              <a:rPr lang="es-ES" sz="960"/>
              <a:t>&lt;/head&gt;</a:t>
            </a:r>
            <a:br>
              <a:rPr lang="es-ES" sz="960"/>
            </a:br>
            <a:r>
              <a:rPr lang="es-ES" sz="960"/>
              <a:t>&lt;body&gt;</a:t>
            </a:r>
            <a:br>
              <a:rPr lang="es-ES" sz="960"/>
            </a:br>
            <a:r>
              <a:rPr lang="es-ES" sz="960"/>
              <a:t>&lt;p&gt;This email contains HTML Tags!&lt;/p&gt;</a:t>
            </a:r>
            <a:br>
              <a:rPr lang="es-ES" sz="960"/>
            </a:br>
            <a:r>
              <a:rPr lang="es-ES" sz="960"/>
              <a:t>&lt;table&gt;</a:t>
            </a:r>
            <a:br>
              <a:rPr lang="es-ES" sz="960"/>
            </a:br>
            <a:r>
              <a:rPr lang="es-ES" sz="960"/>
              <a:t>&lt;tr&gt;</a:t>
            </a:r>
            <a:br>
              <a:rPr lang="es-ES" sz="960"/>
            </a:br>
            <a:r>
              <a:rPr lang="es-ES" sz="960"/>
              <a:t>&lt;th&gt;Firstname&lt;/th&gt;</a:t>
            </a:r>
            <a:br>
              <a:rPr lang="es-ES" sz="960"/>
            </a:br>
            <a:r>
              <a:rPr lang="es-ES" sz="960"/>
              <a:t>&lt;th&gt;Lastname&lt;/th&gt;</a:t>
            </a:r>
            <a:br>
              <a:rPr lang="es-ES" sz="960"/>
            </a:br>
            <a:r>
              <a:rPr lang="es-ES" sz="960"/>
              <a:t>&lt;/tr&gt;</a:t>
            </a:r>
            <a:br>
              <a:rPr lang="es-ES" sz="960"/>
            </a:br>
            <a:r>
              <a:rPr lang="es-ES" sz="960"/>
              <a:t>&lt;tr&gt;</a:t>
            </a:r>
            <a:br>
              <a:rPr lang="es-ES" sz="960"/>
            </a:br>
            <a:r>
              <a:rPr lang="es-ES" sz="960"/>
              <a:t>&lt;td&gt;John&lt;/td&gt;</a:t>
            </a:r>
            <a:br>
              <a:rPr lang="es-ES" sz="960"/>
            </a:br>
            <a:r>
              <a:rPr lang="es-ES" sz="960"/>
              <a:t>&lt;td&gt;Doe&lt;/td&gt;</a:t>
            </a:r>
            <a:br>
              <a:rPr lang="es-ES" sz="960"/>
            </a:br>
            <a:r>
              <a:rPr lang="es-ES" sz="960"/>
              <a:t>&lt;/tr&gt;</a:t>
            </a:r>
            <a:br>
              <a:rPr lang="es-ES" sz="960"/>
            </a:br>
            <a:r>
              <a:rPr lang="es-ES" sz="960"/>
              <a:t>&lt;/table&gt;</a:t>
            </a:r>
            <a:br>
              <a:rPr lang="es-ES" sz="960"/>
            </a:br>
            <a:r>
              <a:rPr lang="es-ES" sz="960"/>
              <a:t>&lt;/body&gt;</a:t>
            </a:r>
            <a:br>
              <a:rPr lang="es-ES" sz="960"/>
            </a:br>
            <a:r>
              <a:rPr lang="es-ES" sz="960"/>
              <a:t>&lt;/html&gt;</a:t>
            </a:r>
            <a:br>
              <a:rPr lang="es-ES" sz="960"/>
            </a:br>
            <a:r>
              <a:rPr lang="es-ES" sz="960"/>
              <a:t>";</a:t>
            </a:r>
            <a:br>
              <a:rPr lang="es-ES" sz="960"/>
            </a:br>
            <a:br>
              <a:rPr lang="es-ES" sz="960"/>
            </a:br>
            <a:r>
              <a:rPr lang="es-ES" sz="960"/>
              <a:t>// Always set content-type when sending HTML email</a:t>
            </a:r>
            <a:br>
              <a:rPr lang="es-ES" sz="960"/>
            </a:br>
            <a:r>
              <a:rPr lang="es-ES" sz="960"/>
              <a:t>$headers = "MIME-Version: 1.0" . "\r\n";</a:t>
            </a:r>
            <a:br>
              <a:rPr lang="es-ES" sz="960"/>
            </a:br>
            <a:r>
              <a:rPr lang="es-ES" sz="960"/>
              <a:t>$headers .= "Content-type:text/html;charset=UTF-8" . "\r\n";</a:t>
            </a:r>
            <a:br>
              <a:rPr lang="es-ES" sz="960"/>
            </a:br>
            <a:br>
              <a:rPr lang="es-ES" sz="960"/>
            </a:br>
            <a:r>
              <a:rPr lang="es-ES" sz="960"/>
              <a:t>// More headers</a:t>
            </a:r>
            <a:br>
              <a:rPr lang="es-ES" sz="960"/>
            </a:br>
            <a:r>
              <a:rPr lang="es-ES" sz="960"/>
              <a:t>$headers .= 'From: &lt;webmaster@example.com&gt;' . "\r\n";</a:t>
            </a:r>
            <a:br>
              <a:rPr lang="es-ES" sz="960"/>
            </a:br>
            <a:r>
              <a:rPr lang="es-ES" sz="960"/>
              <a:t>$headers .= 'Cc: myboss@example.com' . "\r\n";</a:t>
            </a:r>
            <a:br>
              <a:rPr lang="es-ES" sz="960"/>
            </a:br>
            <a:br>
              <a:rPr lang="es-ES" sz="960"/>
            </a:br>
            <a:r>
              <a:rPr lang="es-ES" sz="960"/>
              <a:t>mail($to,$subject,$message,$headers);</a:t>
            </a:r>
            <a:br>
              <a:rPr lang="es-ES" sz="960"/>
            </a:br>
            <a:r>
              <a:rPr lang="es-ES" sz="960"/>
              <a:t>?&gt;</a:t>
            </a:r>
            <a:endParaRPr sz="96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7</a:t>
            </a:fld>
            <a:endParaRPr lang="es-ES" dirty="0"/>
          </a:p>
        </p:txBody>
      </p:sp>
      <p:graphicFrame>
        <p:nvGraphicFramePr>
          <p:cNvPr id="5" name="Google Shape;270;p43">
            <a:extLst>
              <a:ext uri="{FF2B5EF4-FFF2-40B4-BE49-F238E27FC236}">
                <a16:creationId xmlns:a16="http://schemas.microsoft.com/office/drawing/2014/main" id="{4147A113-EAAE-49CF-98AF-7A00D19EA2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082057"/>
              </p:ext>
            </p:extLst>
          </p:nvPr>
        </p:nvGraphicFramePr>
        <p:xfrm>
          <a:off x="1400196" y="195486"/>
          <a:ext cx="6172200" cy="42252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1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88" marR="68588" marT="34294" marB="342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2"/>
                        </a:rPr>
                        <a:t>field_seek()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Sets the field cursor to the given field offset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3"/>
                        </a:rPr>
                        <a:t>get_charset()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a character set object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4"/>
                        </a:rPr>
                        <a:t>get_client_info()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MySQL client library version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5"/>
                        </a:rPr>
                        <a:t>get_client_stats()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statistics about client per-process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6"/>
                        </a:rPr>
                        <a:t>get_client_version()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MySQL client library version as an integer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7"/>
                        </a:rPr>
                        <a:t>get_connection_stats()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statistics about the client connection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8"/>
                        </a:rPr>
                        <a:t>get_host_info()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MySQL server hostname and the connection type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9"/>
                        </a:rPr>
                        <a:t>get_proto_info()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MySQL protocol version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10"/>
                        </a:rPr>
                        <a:t>get_server_info()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MySQL server version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11"/>
                        </a:rPr>
                        <a:t>get_server_version()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MySQL server version as an integer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12"/>
                        </a:rPr>
                        <a:t>info()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information about the last executed query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13"/>
                        </a:rPr>
                        <a:t>init()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Initializes MySQLi and returns a resource for use with real_connect()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14"/>
                        </a:rPr>
                        <a:t>insert_id()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auto-generated id from the last query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15"/>
                        </a:rPr>
                        <a:t>kill()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 err="1"/>
                        <a:t>Asks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the</a:t>
                      </a:r>
                      <a:r>
                        <a:rPr lang="es-ES" sz="1100" dirty="0"/>
                        <a:t> server </a:t>
                      </a:r>
                      <a:r>
                        <a:rPr lang="es-ES" sz="1100" dirty="0" err="1"/>
                        <a:t>to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kill</a:t>
                      </a:r>
                      <a:r>
                        <a:rPr lang="es-ES" sz="1100" dirty="0"/>
                        <a:t> a MySQL </a:t>
                      </a:r>
                      <a:r>
                        <a:rPr lang="es-ES" sz="1100" dirty="0" err="1"/>
                        <a:t>thread</a:t>
                      </a:r>
                      <a:endParaRPr sz="1100" dirty="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15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8</a:t>
            </a:fld>
            <a:endParaRPr lang="es-ES" dirty="0"/>
          </a:p>
        </p:txBody>
      </p:sp>
      <p:graphicFrame>
        <p:nvGraphicFramePr>
          <p:cNvPr id="5" name="Google Shape;276;p44">
            <a:extLst>
              <a:ext uri="{FF2B5EF4-FFF2-40B4-BE49-F238E27FC236}">
                <a16:creationId xmlns:a16="http://schemas.microsoft.com/office/drawing/2014/main" id="{9BB59211-719C-4DAD-BCCE-AD510147B4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517634"/>
              </p:ext>
            </p:extLst>
          </p:nvPr>
        </p:nvGraphicFramePr>
        <p:xfrm>
          <a:off x="1115616" y="195486"/>
          <a:ext cx="6172200" cy="45605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3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88" marR="68588" marT="34294" marB="342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2"/>
                        </a:rPr>
                        <a:t>more_results()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Checks if there are more results from a multi query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3"/>
                        </a:rPr>
                        <a:t>multi_query()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Performs one or more queries on the database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4"/>
                        </a:rPr>
                        <a:t>next_result()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Prepares the next result-set from multi_query()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5"/>
                        </a:rPr>
                        <a:t>options()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Sets extra connect options and affect behavior for a connection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6"/>
                        </a:rPr>
                        <a:t>ping()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Pings a server connection, or tries to reconnect if the connection has gone down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7"/>
                        </a:rPr>
                        <a:t>poll()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Polls connections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8"/>
                        </a:rPr>
                        <a:t>prepare()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Prepares an SQL statement for execution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9"/>
                        </a:rPr>
                        <a:t>query()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Performs a query against a database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10"/>
                        </a:rPr>
                        <a:t>real_connect()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Opens a new connection to the MySQL server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11"/>
                        </a:rPr>
                        <a:t>real_escape_string()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Escapes special characters in a string for use in an SQL statement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12"/>
                        </a:rPr>
                        <a:t>real_query()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Executes a single SQL query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13"/>
                        </a:rPr>
                        <a:t>reap_async_query()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result from an async SQL query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14"/>
                        </a:rPr>
                        <a:t>refresh()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Refreshes/flushes tables or caches, or resets the replication server information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15"/>
                        </a:rPr>
                        <a:t>rollback()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/>
                        <a:t>Rolls back </a:t>
                      </a:r>
                      <a:r>
                        <a:rPr lang="es-ES" sz="1100" dirty="0" err="1"/>
                        <a:t>the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current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transaction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for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the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database</a:t>
                      </a:r>
                      <a:endParaRPr sz="1100" dirty="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53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C251B-0A5D-43DA-A371-1E5D4B0EC0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9</a:t>
            </a:fld>
            <a:endParaRPr lang="es-ES" dirty="0"/>
          </a:p>
        </p:txBody>
      </p:sp>
      <p:graphicFrame>
        <p:nvGraphicFramePr>
          <p:cNvPr id="5" name="Google Shape;282;p45">
            <a:extLst>
              <a:ext uri="{FF2B5EF4-FFF2-40B4-BE49-F238E27FC236}">
                <a16:creationId xmlns:a16="http://schemas.microsoft.com/office/drawing/2014/main" id="{3A390E9D-D1DA-4232-9391-C3B3722F8139}"/>
              </a:ext>
            </a:extLst>
          </p:cNvPr>
          <p:cNvGraphicFramePr/>
          <p:nvPr/>
        </p:nvGraphicFramePr>
        <p:xfrm>
          <a:off x="1485900" y="205281"/>
          <a:ext cx="6172200" cy="42786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9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88" marR="68588" marT="34294" marB="34294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88" marR="68588" marT="34294" marB="342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2"/>
                        </a:rPr>
                        <a:t>select_db()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Select the default database for database queries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3"/>
                        </a:rPr>
                        <a:t>set_charset()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Sets the default client character set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set_local_infile_default()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Unsets user defined handler for load local infile command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4"/>
                        </a:rPr>
                        <a:t>set_local_infile_handler()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Set callback function for LOAD DATA LOCAL INFILE command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5"/>
                        </a:rPr>
                        <a:t>sqlstate()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SQLSTATE error code for the error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6"/>
                        </a:rPr>
                        <a:t>ssl_set()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Used to establish secure connections using SSL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 dirty="0" err="1">
                          <a:solidFill>
                            <a:schemeClr val="hlink"/>
                          </a:solidFill>
                          <a:hlinkClick r:id="rId7"/>
                        </a:rPr>
                        <a:t>stat</a:t>
                      </a:r>
                      <a:r>
                        <a:rPr lang="es-ES" sz="1100" u="sng" dirty="0">
                          <a:solidFill>
                            <a:schemeClr val="hlink"/>
                          </a:solidFill>
                          <a:hlinkClick r:id="rId7"/>
                        </a:rPr>
                        <a:t>()</a:t>
                      </a:r>
                      <a:endParaRPr sz="1100" dirty="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current system status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8"/>
                        </a:rPr>
                        <a:t>stmt_init()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Initializes a statement and returns an object for use with stmt_prepare()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store_result()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Transfers a result-set from the last query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9"/>
                        </a:rPr>
                        <a:t>thread_id()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the thread ID for the current connection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10"/>
                        </a:rPr>
                        <a:t>thread_safe()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Returns whether the client library is compiled as thread-safe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11"/>
                        </a:rPr>
                        <a:t>use_result()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Initiates the retrieval of a result-set from the last query executed</a:t>
                      </a:r>
                      <a:endParaRPr sz="110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sng">
                          <a:solidFill>
                            <a:schemeClr val="hlink"/>
                          </a:solidFill>
                          <a:hlinkClick r:id="rId12"/>
                        </a:rPr>
                        <a:t>warning_count()</a:t>
                      </a:r>
                      <a:endParaRPr sz="1100"/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 err="1"/>
                        <a:t>Returns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the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number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of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warnings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from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the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last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query</a:t>
                      </a:r>
                      <a:r>
                        <a:rPr lang="es-ES" sz="1100" dirty="0"/>
                        <a:t> in </a:t>
                      </a:r>
                      <a:r>
                        <a:rPr lang="es-ES" sz="1100" dirty="0" err="1"/>
                        <a:t>the</a:t>
                      </a:r>
                      <a:r>
                        <a:rPr lang="es-ES" sz="1100" dirty="0"/>
                        <a:t> </a:t>
                      </a:r>
                      <a:r>
                        <a:rPr lang="es-ES" sz="1100" dirty="0" err="1"/>
                        <a:t>connection</a:t>
                      </a:r>
                      <a:endParaRPr sz="1100" dirty="0"/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99573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7844</Words>
  <Application>Microsoft Office PowerPoint</Application>
  <PresentationFormat>Presentación en pantalla (16:9)</PresentationFormat>
  <Paragraphs>931</Paragraphs>
  <Slides>67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67</vt:i4>
      </vt:variant>
    </vt:vector>
  </HeadingPairs>
  <TitlesOfParts>
    <vt:vector size="75" baseType="lpstr">
      <vt:lpstr>Calibri Light</vt:lpstr>
      <vt:lpstr>Arial</vt:lpstr>
      <vt:lpstr>Raleway</vt:lpstr>
      <vt:lpstr>Helvetica Neue</vt:lpstr>
      <vt:lpstr>Calibri</vt:lpstr>
      <vt:lpstr>Lato</vt:lpstr>
      <vt:lpstr>Antonio template</vt:lpstr>
      <vt:lpstr>Diseño personalizado</vt:lpstr>
      <vt:lpstr>Base de datos</vt:lpstr>
      <vt:lpstr>Licencia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PHP mysqli connect() Function</vt:lpstr>
      <vt:lpstr>Presentación de PowerPoint</vt:lpstr>
      <vt:lpstr>PHP mysqli connect_errno() Function</vt:lpstr>
      <vt:lpstr>Presentación de PowerPoint</vt:lpstr>
      <vt:lpstr>PHP mysqli close() Function</vt:lpstr>
      <vt:lpstr>Presentación de PowerPoint</vt:lpstr>
      <vt:lpstr>PHP mysqli query() Function</vt:lpstr>
      <vt:lpstr>Presentación de PowerPoint</vt:lpstr>
      <vt:lpstr>PHP mysqli connect_error() Function</vt:lpstr>
      <vt:lpstr>Presentación de PowerPoint</vt:lpstr>
      <vt:lpstr>PHP mysqli fetch_all() Function</vt:lpstr>
      <vt:lpstr>Presentación de PowerPoint</vt:lpstr>
      <vt:lpstr>PHP mysqli fetch_array() Function</vt:lpstr>
      <vt:lpstr>Presentación de PowerPoint</vt:lpstr>
      <vt:lpstr>PHP mysqli fetch_assoc() Function</vt:lpstr>
      <vt:lpstr>Presentación de PowerPoint</vt:lpstr>
      <vt:lpstr>PHP mysqli fetch_field() Function</vt:lpstr>
      <vt:lpstr>Presentación de PowerPoint</vt:lpstr>
      <vt:lpstr>PHP mysqli fetch_fields() Function</vt:lpstr>
      <vt:lpstr>Presentación de PowerPoint</vt:lpstr>
      <vt:lpstr>Presentación de PowerPoint</vt:lpstr>
      <vt:lpstr>Presentación de PowerPoint</vt:lpstr>
      <vt:lpstr>Presentación de PowerPoint</vt:lpstr>
      <vt:lpstr>PHP mysqli fetch_object() Function</vt:lpstr>
      <vt:lpstr>PHP mysqli fetch_row() Function</vt:lpstr>
      <vt:lpstr>Presentación de PowerPoint</vt:lpstr>
      <vt:lpstr>PHP mysqli field_count() Function</vt:lpstr>
      <vt:lpstr>PHP mysqli get_connection_stats() Function</vt:lpstr>
      <vt:lpstr>Presentación de PowerPoint</vt:lpstr>
      <vt:lpstr>PHP mysqli insert_id() Function</vt:lpstr>
      <vt:lpstr>Presentación de PowerPoint</vt:lpstr>
      <vt:lpstr>PHP mysqli multi_query() Function</vt:lpstr>
      <vt:lpstr>PHP mysqli prepare() Function</vt:lpstr>
      <vt:lpstr>PHP mysqli real_connect() Function</vt:lpstr>
      <vt:lpstr>Presentación de PowerPoint</vt:lpstr>
      <vt:lpstr>Presentación de PowerPoint</vt:lpstr>
      <vt:lpstr>PHP mysqli real_escape_string() Function</vt:lpstr>
      <vt:lpstr>Presentación de PowerPoint</vt:lpstr>
      <vt:lpstr>PHP mysqli select_db() Function</vt:lpstr>
      <vt:lpstr>Presentación de PowerPoint</vt:lpstr>
      <vt:lpstr>PHP mysqli set_charset() Function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PHP Predefined Math Constants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PHP mail() Function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Antonio Pérez</dc:creator>
  <cp:lastModifiedBy>Antonio Francisco Pérez Fernández</cp:lastModifiedBy>
  <cp:revision>37</cp:revision>
  <dcterms:modified xsi:type="dcterms:W3CDTF">2024-10-30T08:39:57Z</dcterms:modified>
</cp:coreProperties>
</file>