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9"/>
  </p:notesMasterIdLst>
  <p:sldIdLst>
    <p:sldId id="256" r:id="rId5"/>
    <p:sldId id="295" r:id="rId6"/>
    <p:sldId id="394" r:id="rId7"/>
    <p:sldId id="395" r:id="rId8"/>
    <p:sldId id="396" r:id="rId9"/>
    <p:sldId id="397" r:id="rId10"/>
    <p:sldId id="398" r:id="rId11"/>
    <p:sldId id="399" r:id="rId12"/>
    <p:sldId id="400" r:id="rId13"/>
    <p:sldId id="401" r:id="rId14"/>
    <p:sldId id="361" r:id="rId15"/>
    <p:sldId id="363" r:id="rId16"/>
    <p:sldId id="364" r:id="rId17"/>
    <p:sldId id="365" r:id="rId18"/>
    <p:sldId id="366" r:id="rId19"/>
    <p:sldId id="367" r:id="rId20"/>
    <p:sldId id="369" r:id="rId21"/>
    <p:sldId id="368"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7" r:id="rId37"/>
    <p:sldId id="294" r:id="rId38"/>
  </p:sldIdLst>
  <p:sldSz cx="9144000" cy="5143500" type="screen16x9"/>
  <p:notesSz cx="6858000" cy="9144000"/>
  <p:embeddedFontLst>
    <p:embeddedFont>
      <p:font typeface="Poppins"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999AC-4E06-D35D-4615-8B7F2696AA36}" v="20" dt="2024-12-17T07:14:04.328"/>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21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9F0999AC-4E06-D35D-4615-8B7F2696AA36}"/>
    <pc:docChg chg="delSld">
      <pc:chgData name="Antonio Francisco Pérez Fernández" userId="S::afperez@ceu.es::44b7fe62-a8c9-47a8-84a1-bb9e9d27ff2c" providerId="AD" clId="Web-{9F0999AC-4E06-D35D-4615-8B7F2696AA36}" dt="2024-12-17T07:14:04.328" v="19"/>
      <pc:docMkLst>
        <pc:docMk/>
      </pc:docMkLst>
      <pc:sldChg chg="del">
        <pc:chgData name="Antonio Francisco Pérez Fernández" userId="S::afperez@ceu.es::44b7fe62-a8c9-47a8-84a1-bb9e9d27ff2c" providerId="AD" clId="Web-{9F0999AC-4E06-D35D-4615-8B7F2696AA36}" dt="2024-12-17T07:14:04.328" v="19"/>
        <pc:sldMkLst>
          <pc:docMk/>
          <pc:sldMk cId="1749014695" sldId="388"/>
        </pc:sldMkLst>
      </pc:sldChg>
      <pc:sldChg chg="del">
        <pc:chgData name="Antonio Francisco Pérez Fernández" userId="S::afperez@ceu.es::44b7fe62-a8c9-47a8-84a1-bb9e9d27ff2c" providerId="AD" clId="Web-{9F0999AC-4E06-D35D-4615-8B7F2696AA36}" dt="2024-12-17T07:14:04.328" v="17"/>
        <pc:sldMkLst>
          <pc:docMk/>
          <pc:sldMk cId="2556003144" sldId="402"/>
        </pc:sldMkLst>
      </pc:sldChg>
      <pc:sldChg chg="del">
        <pc:chgData name="Antonio Francisco Pérez Fernández" userId="S::afperez@ceu.es::44b7fe62-a8c9-47a8-84a1-bb9e9d27ff2c" providerId="AD" clId="Web-{9F0999AC-4E06-D35D-4615-8B7F2696AA36}" dt="2024-12-17T07:14:04.328" v="16"/>
        <pc:sldMkLst>
          <pc:docMk/>
          <pc:sldMk cId="1260356647" sldId="403"/>
        </pc:sldMkLst>
      </pc:sldChg>
      <pc:sldChg chg="del">
        <pc:chgData name="Antonio Francisco Pérez Fernández" userId="S::afperez@ceu.es::44b7fe62-a8c9-47a8-84a1-bb9e9d27ff2c" providerId="AD" clId="Web-{9F0999AC-4E06-D35D-4615-8B7F2696AA36}" dt="2024-12-17T07:14:04.328" v="15"/>
        <pc:sldMkLst>
          <pc:docMk/>
          <pc:sldMk cId="3730707184" sldId="404"/>
        </pc:sldMkLst>
      </pc:sldChg>
      <pc:sldChg chg="del">
        <pc:chgData name="Antonio Francisco Pérez Fernández" userId="S::afperez@ceu.es::44b7fe62-a8c9-47a8-84a1-bb9e9d27ff2c" providerId="AD" clId="Web-{9F0999AC-4E06-D35D-4615-8B7F2696AA36}" dt="2024-12-17T07:14:04.328" v="14"/>
        <pc:sldMkLst>
          <pc:docMk/>
          <pc:sldMk cId="2454992291" sldId="405"/>
        </pc:sldMkLst>
      </pc:sldChg>
      <pc:sldChg chg="del">
        <pc:chgData name="Antonio Francisco Pérez Fernández" userId="S::afperez@ceu.es::44b7fe62-a8c9-47a8-84a1-bb9e9d27ff2c" providerId="AD" clId="Web-{9F0999AC-4E06-D35D-4615-8B7F2696AA36}" dt="2024-12-17T07:14:04.328" v="13"/>
        <pc:sldMkLst>
          <pc:docMk/>
          <pc:sldMk cId="398438456" sldId="406"/>
        </pc:sldMkLst>
      </pc:sldChg>
      <pc:sldChg chg="del">
        <pc:chgData name="Antonio Francisco Pérez Fernández" userId="S::afperez@ceu.es::44b7fe62-a8c9-47a8-84a1-bb9e9d27ff2c" providerId="AD" clId="Web-{9F0999AC-4E06-D35D-4615-8B7F2696AA36}" dt="2024-12-17T07:14:04.328" v="12"/>
        <pc:sldMkLst>
          <pc:docMk/>
          <pc:sldMk cId="416173007" sldId="407"/>
        </pc:sldMkLst>
      </pc:sldChg>
      <pc:sldChg chg="del">
        <pc:chgData name="Antonio Francisco Pérez Fernández" userId="S::afperez@ceu.es::44b7fe62-a8c9-47a8-84a1-bb9e9d27ff2c" providerId="AD" clId="Web-{9F0999AC-4E06-D35D-4615-8B7F2696AA36}" dt="2024-12-17T07:14:04.328" v="11"/>
        <pc:sldMkLst>
          <pc:docMk/>
          <pc:sldMk cId="2017324269" sldId="408"/>
        </pc:sldMkLst>
      </pc:sldChg>
      <pc:sldChg chg="del">
        <pc:chgData name="Antonio Francisco Pérez Fernández" userId="S::afperez@ceu.es::44b7fe62-a8c9-47a8-84a1-bb9e9d27ff2c" providerId="AD" clId="Web-{9F0999AC-4E06-D35D-4615-8B7F2696AA36}" dt="2024-12-17T07:14:04.328" v="10"/>
        <pc:sldMkLst>
          <pc:docMk/>
          <pc:sldMk cId="4243752625" sldId="409"/>
        </pc:sldMkLst>
      </pc:sldChg>
      <pc:sldChg chg="del">
        <pc:chgData name="Antonio Francisco Pérez Fernández" userId="S::afperez@ceu.es::44b7fe62-a8c9-47a8-84a1-bb9e9d27ff2c" providerId="AD" clId="Web-{9F0999AC-4E06-D35D-4615-8B7F2696AA36}" dt="2024-12-17T07:14:04.313" v="9"/>
        <pc:sldMkLst>
          <pc:docMk/>
          <pc:sldMk cId="2480792834" sldId="410"/>
        </pc:sldMkLst>
      </pc:sldChg>
      <pc:sldChg chg="del">
        <pc:chgData name="Antonio Francisco Pérez Fernández" userId="S::afperez@ceu.es::44b7fe62-a8c9-47a8-84a1-bb9e9d27ff2c" providerId="AD" clId="Web-{9F0999AC-4E06-D35D-4615-8B7F2696AA36}" dt="2024-12-17T07:14:04.313" v="8"/>
        <pc:sldMkLst>
          <pc:docMk/>
          <pc:sldMk cId="567452351" sldId="411"/>
        </pc:sldMkLst>
      </pc:sldChg>
      <pc:sldChg chg="del">
        <pc:chgData name="Antonio Francisco Pérez Fernández" userId="S::afperez@ceu.es::44b7fe62-a8c9-47a8-84a1-bb9e9d27ff2c" providerId="AD" clId="Web-{9F0999AC-4E06-D35D-4615-8B7F2696AA36}" dt="2024-12-17T07:14:04.313" v="7"/>
        <pc:sldMkLst>
          <pc:docMk/>
          <pc:sldMk cId="951459423" sldId="412"/>
        </pc:sldMkLst>
      </pc:sldChg>
      <pc:sldChg chg="del">
        <pc:chgData name="Antonio Francisco Pérez Fernández" userId="S::afperez@ceu.es::44b7fe62-a8c9-47a8-84a1-bb9e9d27ff2c" providerId="AD" clId="Web-{9F0999AC-4E06-D35D-4615-8B7F2696AA36}" dt="2024-12-17T07:14:04.313" v="6"/>
        <pc:sldMkLst>
          <pc:docMk/>
          <pc:sldMk cId="2175293920" sldId="413"/>
        </pc:sldMkLst>
      </pc:sldChg>
      <pc:sldChg chg="del">
        <pc:chgData name="Antonio Francisco Pérez Fernández" userId="S::afperez@ceu.es::44b7fe62-a8c9-47a8-84a1-bb9e9d27ff2c" providerId="AD" clId="Web-{9F0999AC-4E06-D35D-4615-8B7F2696AA36}" dt="2024-12-17T07:14:04.313" v="5"/>
        <pc:sldMkLst>
          <pc:docMk/>
          <pc:sldMk cId="1383702305" sldId="414"/>
        </pc:sldMkLst>
      </pc:sldChg>
      <pc:sldChg chg="del">
        <pc:chgData name="Antonio Francisco Pérez Fernández" userId="S::afperez@ceu.es::44b7fe62-a8c9-47a8-84a1-bb9e9d27ff2c" providerId="AD" clId="Web-{9F0999AC-4E06-D35D-4615-8B7F2696AA36}" dt="2024-12-17T07:14:04.313" v="4"/>
        <pc:sldMkLst>
          <pc:docMk/>
          <pc:sldMk cId="238664716" sldId="415"/>
        </pc:sldMkLst>
      </pc:sldChg>
      <pc:sldChg chg="del">
        <pc:chgData name="Antonio Francisco Pérez Fernández" userId="S::afperez@ceu.es::44b7fe62-a8c9-47a8-84a1-bb9e9d27ff2c" providerId="AD" clId="Web-{9F0999AC-4E06-D35D-4615-8B7F2696AA36}" dt="2024-12-17T07:14:04.313" v="3"/>
        <pc:sldMkLst>
          <pc:docMk/>
          <pc:sldMk cId="1236475287" sldId="416"/>
        </pc:sldMkLst>
      </pc:sldChg>
      <pc:sldChg chg="del">
        <pc:chgData name="Antonio Francisco Pérez Fernández" userId="S::afperez@ceu.es::44b7fe62-a8c9-47a8-84a1-bb9e9d27ff2c" providerId="AD" clId="Web-{9F0999AC-4E06-D35D-4615-8B7F2696AA36}" dt="2024-12-17T07:14:04.313" v="2"/>
        <pc:sldMkLst>
          <pc:docMk/>
          <pc:sldMk cId="3450465479" sldId="417"/>
        </pc:sldMkLst>
      </pc:sldChg>
      <pc:sldChg chg="del">
        <pc:chgData name="Antonio Francisco Pérez Fernández" userId="S::afperez@ceu.es::44b7fe62-a8c9-47a8-84a1-bb9e9d27ff2c" providerId="AD" clId="Web-{9F0999AC-4E06-D35D-4615-8B7F2696AA36}" dt="2024-12-17T07:14:04.313" v="1"/>
        <pc:sldMkLst>
          <pc:docMk/>
          <pc:sldMk cId="1870840083" sldId="418"/>
        </pc:sldMkLst>
      </pc:sldChg>
      <pc:sldChg chg="del">
        <pc:chgData name="Antonio Francisco Pérez Fernández" userId="S::afperez@ceu.es::44b7fe62-a8c9-47a8-84a1-bb9e9d27ff2c" providerId="AD" clId="Web-{9F0999AC-4E06-D35D-4615-8B7F2696AA36}" dt="2024-12-17T07:14:04.313" v="0"/>
        <pc:sldMkLst>
          <pc:docMk/>
          <pc:sldMk cId="2147768759" sldId="419"/>
        </pc:sldMkLst>
      </pc:sldChg>
      <pc:sldChg chg="del">
        <pc:chgData name="Antonio Francisco Pérez Fernández" userId="S::afperez@ceu.es::44b7fe62-a8c9-47a8-84a1-bb9e9d27ff2c" providerId="AD" clId="Web-{9F0999AC-4E06-D35D-4615-8B7F2696AA36}" dt="2024-12-17T07:14:04.328" v="18"/>
        <pc:sldMkLst>
          <pc:docMk/>
          <pc:sldMk cId="3202858034" sldId="420"/>
        </pc:sldMkLst>
      </pc:sldChg>
    </pc:docChg>
  </pc:docChgLst>
  <pc:docChgLst>
    <pc:chgData name="Antonio Francisco Pérez Fernández" userId="S::afperez@ceu.es::44b7fe62-a8c9-47a8-84a1-bb9e9d27ff2c" providerId="AD" clId="Web-{080C91A4-3C05-EEA1-6FA6-D06F21800823}"/>
    <pc:docChg chg="delSld sldOrd">
      <pc:chgData name="Antonio Francisco Pérez Fernández" userId="S::afperez@ceu.es::44b7fe62-a8c9-47a8-84a1-bb9e9d27ff2c" providerId="AD" clId="Web-{080C91A4-3C05-EEA1-6FA6-D06F21800823}" dt="2024-01-15T14:42:14.934" v="3"/>
      <pc:docMkLst>
        <pc:docMk/>
      </pc:docMkLst>
      <pc:sldChg chg="ord">
        <pc:chgData name="Antonio Francisco Pérez Fernández" userId="S::afperez@ceu.es::44b7fe62-a8c9-47a8-84a1-bb9e9d27ff2c" providerId="AD" clId="Web-{080C91A4-3C05-EEA1-6FA6-D06F21800823}" dt="2024-01-15T14:32:19.583" v="0"/>
        <pc:sldMkLst>
          <pc:docMk/>
          <pc:sldMk cId="2414177487" sldId="368"/>
        </pc:sldMkLst>
      </pc:sldChg>
      <pc:sldChg chg="del">
        <pc:chgData name="Antonio Francisco Pérez Fernández" userId="S::afperez@ceu.es::44b7fe62-a8c9-47a8-84a1-bb9e9d27ff2c" providerId="AD" clId="Web-{080C91A4-3C05-EEA1-6FA6-D06F21800823}" dt="2024-01-15T14:42:14.934" v="3"/>
        <pc:sldMkLst>
          <pc:docMk/>
          <pc:sldMk cId="2674145954" sldId="384"/>
        </pc:sldMkLst>
      </pc:sldChg>
      <pc:sldChg chg="del">
        <pc:chgData name="Antonio Francisco Pérez Fernández" userId="S::afperez@ceu.es::44b7fe62-a8c9-47a8-84a1-bb9e9d27ff2c" providerId="AD" clId="Web-{080C91A4-3C05-EEA1-6FA6-D06F21800823}" dt="2024-01-15T14:42:14.934" v="2"/>
        <pc:sldMkLst>
          <pc:docMk/>
          <pc:sldMk cId="611144925" sldId="385"/>
        </pc:sldMkLst>
      </pc:sldChg>
      <pc:sldChg chg="del">
        <pc:chgData name="Antonio Francisco Pérez Fernández" userId="S::afperez@ceu.es::44b7fe62-a8c9-47a8-84a1-bb9e9d27ff2c" providerId="AD" clId="Web-{080C91A4-3C05-EEA1-6FA6-D06F21800823}" dt="2024-01-15T14:42:14.934" v="1"/>
        <pc:sldMkLst>
          <pc:docMk/>
          <pc:sldMk cId="308113469" sldId="3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a:lnSpc>
                <a:spcPct val="107000"/>
              </a:lnSpc>
              <a:spcAft>
                <a:spcPts val="800"/>
              </a:spcAft>
            </a:pPr>
            <a:r>
              <a:rPr lang="es-ES" sz="2800" kern="100" dirty="0">
                <a:effectLst/>
                <a:latin typeface="Calibri" panose="020F0502020204030204" pitchFamily="34" charset="0"/>
                <a:ea typeface="Calibri" panose="020F0502020204030204" pitchFamily="34" charset="0"/>
                <a:cs typeface="Times New Roman" panose="02020603050405020304" pitchFamily="18" charset="0"/>
              </a:rPr>
              <a:t>Carrito de la compra: Varias formas</a:t>
            </a:r>
            <a:endParaRPr lang="es-ES" sz="1600" b="1" i="0" dirty="0">
              <a:solidFill>
                <a:srgbClr val="000000"/>
              </a:solidFill>
              <a:effectLst/>
              <a:latin typeface="Poppins" panose="00000500000000000000" pitchFamily="2" charset="0"/>
            </a:endParaRPr>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4C88F-9BD4-1739-82BA-1FBF7C27D370}"/>
              </a:ext>
            </a:extLst>
          </p:cNvPr>
          <p:cNvSpPr>
            <a:spLocks noGrp="1"/>
          </p:cNvSpPr>
          <p:nvPr>
            <p:ph type="title"/>
          </p:nvPr>
        </p:nvSpPr>
        <p:spPr>
          <a:xfrm>
            <a:off x="0" y="-236562"/>
            <a:ext cx="9252520" cy="1088068"/>
          </a:xfrm>
        </p:spPr>
        <p:txBody>
          <a:bodyPr/>
          <a:lstStyle/>
          <a:p>
            <a:r>
              <a:rPr lang="es-ES" sz="3400" dirty="0"/>
              <a:t>Gestión de productos en PHP – Carrito de compras</a:t>
            </a:r>
          </a:p>
        </p:txBody>
      </p:sp>
      <p:sp>
        <p:nvSpPr>
          <p:cNvPr id="3" name="Marcador de texto 2">
            <a:extLst>
              <a:ext uri="{FF2B5EF4-FFF2-40B4-BE49-F238E27FC236}">
                <a16:creationId xmlns:a16="http://schemas.microsoft.com/office/drawing/2014/main" id="{DBAC2FA9-FCF2-A321-DBF4-E3D6E63C323E}"/>
              </a:ext>
            </a:extLst>
          </p:cNvPr>
          <p:cNvSpPr>
            <a:spLocks noGrp="1"/>
          </p:cNvSpPr>
          <p:nvPr>
            <p:ph type="body" idx="1"/>
          </p:nvPr>
        </p:nvSpPr>
        <p:spPr>
          <a:xfrm>
            <a:off x="107504" y="868531"/>
            <a:ext cx="8784976" cy="3017520"/>
          </a:xfrm>
        </p:spPr>
        <p:txBody>
          <a:bodyPr/>
          <a:lstStyle/>
          <a:p>
            <a:pPr marL="76200" indent="0">
              <a:buNone/>
            </a:pPr>
            <a:r>
              <a:rPr lang="es-ES" dirty="0"/>
              <a:t>Comencemos viendo la administración de productos. Las funciones que se encargan de todo ello son las siguientes:</a:t>
            </a:r>
          </a:p>
          <a:p>
            <a:pPr marL="76200" indent="0">
              <a:buNone/>
            </a:pPr>
            <a:r>
              <a:rPr lang="es-ES" dirty="0"/>
              <a:t>&lt;?</a:t>
            </a:r>
            <a:r>
              <a:rPr lang="es-ES" dirty="0" err="1"/>
              <a:t>php</a:t>
            </a:r>
            <a:endParaRPr lang="es-ES" dirty="0"/>
          </a:p>
          <a:p>
            <a:pPr marL="76200" indent="0">
              <a:buNone/>
            </a:pPr>
            <a:r>
              <a:rPr lang="es-ES" dirty="0" err="1"/>
              <a:t>function</a:t>
            </a:r>
            <a:r>
              <a:rPr lang="es-ES" dirty="0"/>
              <a:t> </a:t>
            </a:r>
            <a:r>
              <a:rPr lang="es-ES" dirty="0" err="1"/>
              <a:t>eliminarProducto</a:t>
            </a:r>
            <a:r>
              <a:rPr lang="es-ES" dirty="0"/>
              <a:t>($id) </a:t>
            </a:r>
            <a:r>
              <a:rPr lang="es-ES" b="1" dirty="0">
                <a:solidFill>
                  <a:srgbClr val="FF0000"/>
                </a:solidFill>
              </a:rPr>
              <a:t>//función elimina producto de la base de datos según su identificador ($id).</a:t>
            </a:r>
          </a:p>
          <a:p>
            <a:pPr marL="76200" indent="0">
              <a:buNone/>
            </a:pPr>
            <a:r>
              <a:rPr lang="es-ES" dirty="0"/>
              <a:t>{</a:t>
            </a:r>
          </a:p>
          <a:p>
            <a:pPr marL="76200" indent="0">
              <a:buNone/>
            </a:pPr>
            <a:r>
              <a:rPr lang="es-ES" dirty="0"/>
              <a:t>//</a:t>
            </a:r>
            <a:r>
              <a:rPr lang="es-ES" b="1" dirty="0">
                <a:solidFill>
                  <a:srgbClr val="FF0000"/>
                </a:solidFill>
              </a:rPr>
              <a:t>Utiliza la función </a:t>
            </a:r>
            <a:r>
              <a:rPr lang="es-ES" b="1" dirty="0" err="1">
                <a:solidFill>
                  <a:srgbClr val="FF0000"/>
                </a:solidFill>
              </a:rPr>
              <a:t>obtenerConexion</a:t>
            </a:r>
            <a:r>
              <a:rPr lang="es-ES" b="1" dirty="0">
                <a:solidFill>
                  <a:srgbClr val="FF0000"/>
                </a:solidFill>
              </a:rPr>
              <a:t>() para obtener una conexión a la base de datos.</a:t>
            </a:r>
          </a:p>
          <a:p>
            <a:pPr marL="76200" indent="0">
              <a:buNone/>
            </a:pPr>
            <a:r>
              <a:rPr lang="es-ES" dirty="0"/>
              <a:t>    $</a:t>
            </a:r>
            <a:r>
              <a:rPr lang="es-ES" dirty="0" err="1"/>
              <a:t>bd</a:t>
            </a:r>
            <a:r>
              <a:rPr lang="es-ES" dirty="0"/>
              <a:t> = </a:t>
            </a:r>
            <a:r>
              <a:rPr lang="es-ES" dirty="0" err="1"/>
              <a:t>obtenerConexion</a:t>
            </a:r>
            <a:r>
              <a:rPr lang="es-ES" dirty="0"/>
              <a:t>();</a:t>
            </a:r>
          </a:p>
          <a:p>
            <a:pPr marL="76200" indent="0">
              <a:buNone/>
            </a:pPr>
            <a:r>
              <a:rPr lang="es-ES" b="1" dirty="0">
                <a:solidFill>
                  <a:srgbClr val="FF0000"/>
                </a:solidFill>
              </a:rPr>
              <a:t>//Sentencia SQL, elimina un producto de la tabla donde el campo id coincide con el valor proporcionado</a:t>
            </a:r>
          </a:p>
          <a:p>
            <a:pPr marL="76200" indent="0">
              <a:buNone/>
            </a:pPr>
            <a:r>
              <a:rPr lang="es-ES" dirty="0"/>
              <a:t>    $sentencia = $</a:t>
            </a:r>
            <a:r>
              <a:rPr lang="es-ES" dirty="0" err="1"/>
              <a:t>bd</a:t>
            </a:r>
            <a:r>
              <a:rPr lang="es-ES" dirty="0"/>
              <a:t>-&gt;prepare("DELETE FROM productos WHERE id = ?");</a:t>
            </a:r>
          </a:p>
          <a:p>
            <a:pPr marL="76200" indent="0">
              <a:buNone/>
            </a:pPr>
            <a:r>
              <a:rPr lang="es-ES" b="1" dirty="0">
                <a:solidFill>
                  <a:srgbClr val="FF0000"/>
                </a:solidFill>
              </a:rPr>
              <a:t>//Ejecuta con el método </a:t>
            </a:r>
            <a:r>
              <a:rPr lang="es-ES" b="1" dirty="0" err="1">
                <a:solidFill>
                  <a:srgbClr val="FF0000"/>
                </a:solidFill>
              </a:rPr>
              <a:t>execute</a:t>
            </a:r>
            <a:r>
              <a:rPr lang="es-ES" b="1" dirty="0">
                <a:solidFill>
                  <a:srgbClr val="FF0000"/>
                </a:solidFill>
              </a:rPr>
              <a:t>(), pasando el valor del identificador como un array de un solo elemento</a:t>
            </a:r>
          </a:p>
          <a:p>
            <a:pPr marL="76200" indent="0">
              <a:buNone/>
            </a:pPr>
            <a:r>
              <a:rPr lang="es-ES" dirty="0" err="1"/>
              <a:t>return</a:t>
            </a:r>
            <a:r>
              <a:rPr lang="es-ES" dirty="0"/>
              <a:t> $sentencia-&gt;</a:t>
            </a:r>
            <a:r>
              <a:rPr lang="es-ES" dirty="0" err="1"/>
              <a:t>execute</a:t>
            </a:r>
            <a:r>
              <a:rPr lang="es-ES" dirty="0"/>
              <a:t>([$id]);</a:t>
            </a:r>
          </a:p>
          <a:p>
            <a:pPr marL="76200" indent="0">
              <a:buNone/>
            </a:pPr>
            <a:r>
              <a:rPr lang="es-ES" b="1" dirty="0">
                <a:solidFill>
                  <a:srgbClr val="FF0000"/>
                </a:solidFill>
              </a:rPr>
              <a:t>// Retorna el resultado: true si la eliminación fue exitosa y false en caso contrario.</a:t>
            </a:r>
          </a:p>
          <a:p>
            <a:pPr marL="76200" indent="0">
              <a:buNone/>
            </a:pPr>
            <a:endParaRPr lang="es-ES" dirty="0"/>
          </a:p>
          <a:p>
            <a:pPr marL="76200" indent="0">
              <a:buNone/>
            </a:pPr>
            <a:r>
              <a:rPr lang="es-ES" dirty="0"/>
              <a:t>}</a:t>
            </a:r>
          </a:p>
          <a:p>
            <a:pPr marL="76200" indent="0">
              <a:buNone/>
            </a:pPr>
            <a:endParaRPr lang="es-ES" dirty="0"/>
          </a:p>
        </p:txBody>
      </p:sp>
    </p:spTree>
    <p:extLst>
      <p:ext uri="{BB962C8B-B14F-4D97-AF65-F5344CB8AC3E}">
        <p14:creationId xmlns:p14="http://schemas.microsoft.com/office/powerpoint/2010/main" val="69425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95536" y="339502"/>
            <a:ext cx="8640960" cy="3017520"/>
          </a:xfrm>
        </p:spPr>
        <p:txBody>
          <a:bodyPr/>
          <a:lstStyle/>
          <a:p>
            <a:pPr marL="76200" indent="0">
              <a:buNone/>
            </a:pPr>
            <a:r>
              <a:rPr lang="es-ES" b="1" dirty="0" err="1"/>
              <a:t>function</a:t>
            </a:r>
            <a:r>
              <a:rPr lang="es-ES" b="1" dirty="0"/>
              <a:t> </a:t>
            </a:r>
            <a:r>
              <a:rPr lang="es-ES" b="1" dirty="0" err="1"/>
              <a:t>guardarProducto</a:t>
            </a:r>
            <a:r>
              <a:rPr lang="es-ES" b="1" dirty="0"/>
              <a:t>($nombre, $precio, $</a:t>
            </a:r>
            <a:r>
              <a:rPr lang="es-ES" b="1" dirty="0" err="1"/>
              <a:t>descripcion</a:t>
            </a:r>
            <a:r>
              <a:rPr lang="es-ES" b="1" dirty="0"/>
              <a:t>)</a:t>
            </a:r>
          </a:p>
          <a:p>
            <a:pPr marL="76200" indent="0">
              <a:buNone/>
            </a:pPr>
            <a:r>
              <a:rPr lang="es-ES" b="1" dirty="0">
                <a:solidFill>
                  <a:srgbClr val="FF0000"/>
                </a:solidFill>
              </a:rPr>
              <a:t> /*Esta función guarda un nuevo producto en la base de datos con la información proporcionada. utiliza </a:t>
            </a:r>
            <a:r>
              <a:rPr lang="es-ES" b="1" dirty="0" err="1">
                <a:solidFill>
                  <a:srgbClr val="FF0000"/>
                </a:solidFill>
              </a:rPr>
              <a:t>obtenerConexion</a:t>
            </a:r>
            <a:r>
              <a:rPr lang="es-ES" b="1" dirty="0">
                <a:solidFill>
                  <a:srgbClr val="FF0000"/>
                </a:solidFill>
              </a:rPr>
              <a:t>() para obtener una conexión a la base de datos.*/</a:t>
            </a:r>
          </a:p>
          <a:p>
            <a:pPr marL="76200" indent="0">
              <a:buNone/>
            </a:pPr>
            <a:r>
              <a:rPr lang="es-ES" b="1" dirty="0"/>
              <a:t>    </a:t>
            </a:r>
          </a:p>
          <a:p>
            <a:pPr marL="76200" indent="0">
              <a:buNone/>
            </a:pPr>
            <a:r>
              <a:rPr lang="es-ES" b="1" dirty="0"/>
              <a:t>    {</a:t>
            </a:r>
          </a:p>
          <a:p>
            <a:pPr marL="76200" indent="0">
              <a:buNone/>
            </a:pPr>
            <a:r>
              <a:rPr lang="es-ES" b="1" dirty="0"/>
              <a:t>    $</a:t>
            </a:r>
            <a:r>
              <a:rPr lang="es-ES" b="1" dirty="0" err="1"/>
              <a:t>bd</a:t>
            </a:r>
            <a:r>
              <a:rPr lang="es-ES" b="1" dirty="0"/>
              <a:t> = </a:t>
            </a:r>
            <a:r>
              <a:rPr lang="es-ES" b="1" dirty="0" err="1"/>
              <a:t>obtenerConexion</a:t>
            </a:r>
            <a:r>
              <a:rPr lang="es-ES" b="1" dirty="0"/>
              <a:t>();</a:t>
            </a:r>
          </a:p>
          <a:p>
            <a:pPr marL="76200" indent="0">
              <a:buNone/>
            </a:pPr>
            <a:r>
              <a:rPr lang="es-ES" b="1" dirty="0">
                <a:solidFill>
                  <a:srgbClr val="FF0000"/>
                </a:solidFill>
              </a:rPr>
              <a:t>/*Prepara una sentencia SQL de inserción que añade un nuevo producto a la tabla productos con los valores dados para nombre, precio y </a:t>
            </a:r>
            <a:r>
              <a:rPr lang="es-ES" b="1" dirty="0" err="1">
                <a:solidFill>
                  <a:srgbClr val="FF0000"/>
                </a:solidFill>
              </a:rPr>
              <a:t>descripcion</a:t>
            </a:r>
            <a:r>
              <a:rPr lang="es-ES" b="1" dirty="0">
                <a:solidFill>
                  <a:srgbClr val="FF0000"/>
                </a:solidFill>
              </a:rPr>
              <a:t>. */  </a:t>
            </a:r>
          </a:p>
          <a:p>
            <a:pPr marL="76200" indent="0">
              <a:buNone/>
            </a:pPr>
            <a:r>
              <a:rPr lang="es-ES" b="1" dirty="0"/>
              <a:t> $sentencia = $</a:t>
            </a:r>
            <a:r>
              <a:rPr lang="es-ES" b="1" dirty="0" err="1"/>
              <a:t>bd</a:t>
            </a:r>
            <a:r>
              <a:rPr lang="es-ES" b="1" dirty="0"/>
              <a:t>-&gt;prepare("INSERT INTO productos(nombre, precio, </a:t>
            </a:r>
            <a:r>
              <a:rPr lang="es-ES" b="1" dirty="0" err="1"/>
              <a:t>descripcion</a:t>
            </a:r>
            <a:r>
              <a:rPr lang="es-ES" b="1" dirty="0"/>
              <a:t>) VALUES(?, ?, ?)");</a:t>
            </a:r>
          </a:p>
          <a:p>
            <a:pPr marL="76200" indent="0">
              <a:buNone/>
            </a:pPr>
            <a:r>
              <a:rPr lang="es-ES" b="1" dirty="0"/>
              <a:t>    </a:t>
            </a:r>
            <a:r>
              <a:rPr lang="es-ES" b="1" dirty="0" err="1"/>
              <a:t>return</a:t>
            </a:r>
            <a:r>
              <a:rPr lang="es-ES" b="1" dirty="0"/>
              <a:t> $sentencia-&gt;</a:t>
            </a:r>
            <a:r>
              <a:rPr lang="es-ES" b="1" dirty="0" err="1"/>
              <a:t>execute</a:t>
            </a:r>
            <a:r>
              <a:rPr lang="es-ES" b="1" dirty="0"/>
              <a:t>([$nombre, $precio, $</a:t>
            </a:r>
            <a:r>
              <a:rPr lang="es-ES" b="1" dirty="0" err="1"/>
              <a:t>descripcion</a:t>
            </a:r>
            <a:r>
              <a:rPr lang="es-ES" b="1" dirty="0"/>
              <a:t>]);</a:t>
            </a:r>
          </a:p>
          <a:p>
            <a:pPr marL="76200" indent="0">
              <a:buNone/>
            </a:pPr>
            <a:r>
              <a:rPr lang="es-ES" b="1" dirty="0">
                <a:solidFill>
                  <a:srgbClr val="FF0000"/>
                </a:solidFill>
              </a:rPr>
              <a:t>/*Ejecuta la sentencia SQL con el método </a:t>
            </a:r>
            <a:r>
              <a:rPr lang="es-ES" b="1" dirty="0" err="1">
                <a:solidFill>
                  <a:srgbClr val="FF0000"/>
                </a:solidFill>
              </a:rPr>
              <a:t>execute</a:t>
            </a:r>
            <a:r>
              <a:rPr lang="es-ES" b="1" dirty="0">
                <a:solidFill>
                  <a:srgbClr val="FF0000"/>
                </a:solidFill>
              </a:rPr>
              <a:t>(), pasando un array con los valores proporcionados. Retorna el resultado de la ejecución de la sentencia, siendo true si la inserción fue exitosa y false en caso contrario.*/</a:t>
            </a:r>
          </a:p>
          <a:p>
            <a:pPr marL="76200" indent="0">
              <a:buNone/>
            </a:pPr>
            <a:r>
              <a:rPr lang="es-ES" b="1" dirty="0"/>
              <a:t>}</a:t>
            </a:r>
          </a:p>
        </p:txBody>
      </p:sp>
    </p:spTree>
    <p:extLst>
      <p:ext uri="{BB962C8B-B14F-4D97-AF65-F5344CB8AC3E}">
        <p14:creationId xmlns:p14="http://schemas.microsoft.com/office/powerpoint/2010/main" val="267788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0"/>
            <a:ext cx="8568952" cy="428268"/>
          </a:xfrm>
        </p:spPr>
        <p:txBody>
          <a:bodyPr/>
          <a:lstStyle/>
          <a:p>
            <a:r>
              <a:rPr lang="es-ES" b="1" dirty="0"/>
              <a:t>Tenemos el formulario:</a:t>
            </a:r>
            <a:endParaRPr lang="es-ES" dirty="0"/>
          </a:p>
          <a:p>
            <a:endParaRPr lang="es-ES" dirty="0"/>
          </a:p>
          <a:p>
            <a:endParaRPr lang="es-ES" dirty="0"/>
          </a:p>
          <a:p>
            <a:endParaRPr lang="es-ES" dirty="0"/>
          </a:p>
          <a:p>
            <a:endParaRPr lang="es-ES" dirty="0"/>
          </a:p>
          <a:p>
            <a:endParaRPr lang="es-ES" dirty="0"/>
          </a:p>
        </p:txBody>
      </p:sp>
      <p:sp>
        <p:nvSpPr>
          <p:cNvPr id="5" name="CuadroTexto 4">
            <a:extLst>
              <a:ext uri="{FF2B5EF4-FFF2-40B4-BE49-F238E27FC236}">
                <a16:creationId xmlns:a16="http://schemas.microsoft.com/office/drawing/2014/main" id="{FF38E4A6-5709-C6B9-C452-1A1CB5EC61D3}"/>
              </a:ext>
            </a:extLst>
          </p:cNvPr>
          <p:cNvSpPr txBox="1"/>
          <p:nvPr/>
        </p:nvSpPr>
        <p:spPr>
          <a:xfrm>
            <a:off x="683568" y="428268"/>
            <a:ext cx="8388932" cy="6370975"/>
          </a:xfrm>
          <a:prstGeom prst="rect">
            <a:avLst/>
          </a:prstGeom>
          <a:noFill/>
        </p:spPr>
        <p:txBody>
          <a:bodyPr wrap="square" numCol="2">
            <a:spAutoFit/>
          </a:bodyPr>
          <a:lstStyle/>
          <a:p>
            <a:r>
              <a:rPr lang="es-ES" sz="1200" dirty="0">
                <a:latin typeface="Calibri" panose="020F0502020204030204" pitchFamily="34" charset="0"/>
                <a:ea typeface="Calibri" panose="020F0502020204030204" pitchFamily="34" charset="0"/>
                <a:cs typeface="Calibri" panose="020F0502020204030204" pitchFamily="34" charset="0"/>
              </a:rPr>
              <a:t>&lt;?</a:t>
            </a:r>
            <a:r>
              <a:rPr lang="es-ES" sz="1200" dirty="0" err="1">
                <a:latin typeface="Calibri" panose="020F0502020204030204" pitchFamily="34" charset="0"/>
                <a:ea typeface="Calibri" panose="020F0502020204030204" pitchFamily="34" charset="0"/>
                <a:cs typeface="Calibri" panose="020F0502020204030204" pitchFamily="34" charset="0"/>
              </a:rPr>
              <a:t>php</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include_once</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encabezado.php</a:t>
            </a:r>
            <a:r>
              <a:rPr lang="es-ES" sz="1200" dirty="0">
                <a:latin typeface="Calibri" panose="020F0502020204030204" pitchFamily="34" charset="0"/>
                <a:ea typeface="Calibri" panose="020F0502020204030204" pitchFamily="34" charset="0"/>
                <a:cs typeface="Calibri" panose="020F0502020204030204" pitchFamily="34" charset="0"/>
              </a:rPr>
              <a:t>" ?&gt;</a:t>
            </a:r>
          </a:p>
          <a:p>
            <a:r>
              <a:rPr lang="es-ES" sz="1200" dirty="0">
                <a:latin typeface="Calibri" panose="020F0502020204030204" pitchFamily="34" charset="0"/>
                <a:ea typeface="Calibri" panose="020F0502020204030204" pitchFamily="34" charset="0"/>
                <a:cs typeface="Calibri" panose="020F0502020204030204" pitchFamily="34" charset="0"/>
              </a:rPr>
              <a:t>&lt;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columns</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column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is-one-third</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&lt;h2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="is-size-2"&gt;Nuevo producto&lt;/h2&gt;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form</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action</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guardar_producto.php</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method</a:t>
            </a:r>
            <a:r>
              <a:rPr lang="es-ES" sz="1200" dirty="0">
                <a:latin typeface="Calibri" panose="020F0502020204030204" pitchFamily="34" charset="0"/>
                <a:ea typeface="Calibri" panose="020F0502020204030204" pitchFamily="34" charset="0"/>
                <a:cs typeface="Calibri" panose="020F0502020204030204" pitchFamily="34" charset="0"/>
              </a:rPr>
              <a:t>="post"&gt;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field</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for</a:t>
            </a:r>
            <a:r>
              <a:rPr lang="es-ES" sz="1200" dirty="0">
                <a:latin typeface="Calibri" panose="020F0502020204030204" pitchFamily="34" charset="0"/>
                <a:ea typeface="Calibri" panose="020F0502020204030204" pitchFamily="34" charset="0"/>
                <a:cs typeface="Calibri" panose="020F0502020204030204" pitchFamily="34" charset="0"/>
              </a:rPr>
              <a:t>="nombre"&gt;Nombre&lt;/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="control"&gt;</a:t>
            </a:r>
          </a:p>
          <a:p>
            <a:r>
              <a:rPr lang="es-ES" sz="1200" dirty="0">
                <a:latin typeface="Calibri" panose="020F0502020204030204" pitchFamily="34" charset="0"/>
                <a:ea typeface="Calibri" panose="020F0502020204030204" pitchFamily="34" charset="0"/>
                <a:cs typeface="Calibri" panose="020F0502020204030204" pitchFamily="34" charset="0"/>
              </a:rPr>
              <a:t>                    &lt;input </a:t>
            </a:r>
            <a:r>
              <a:rPr lang="es-ES" sz="1200" dirty="0" err="1">
                <a:latin typeface="Calibri" panose="020F0502020204030204" pitchFamily="34" charset="0"/>
                <a:ea typeface="Calibri" panose="020F0502020204030204" pitchFamily="34" charset="0"/>
                <a:cs typeface="Calibri" panose="020F0502020204030204" pitchFamily="34" charset="0"/>
              </a:rPr>
              <a:t>required</a:t>
            </a:r>
            <a:r>
              <a:rPr lang="es-ES" sz="1200" dirty="0">
                <a:latin typeface="Calibri" panose="020F0502020204030204" pitchFamily="34" charset="0"/>
                <a:ea typeface="Calibri" panose="020F0502020204030204" pitchFamily="34" charset="0"/>
                <a:cs typeface="Calibri" panose="020F0502020204030204" pitchFamily="34" charset="0"/>
              </a:rPr>
              <a:t> id="nombre"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="input" </a:t>
            </a:r>
            <a:r>
              <a:rPr lang="es-ES" sz="1200" dirty="0" err="1">
                <a:latin typeface="Calibri" panose="020F0502020204030204" pitchFamily="34" charset="0"/>
                <a:ea typeface="Calibri" panose="020F0502020204030204" pitchFamily="34" charset="0"/>
                <a:cs typeface="Calibri" panose="020F0502020204030204" pitchFamily="34" charset="0"/>
              </a:rPr>
              <a:t>type</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text</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placeholder</a:t>
            </a:r>
            <a:r>
              <a:rPr lang="es-ES" sz="1200" dirty="0">
                <a:latin typeface="Calibri" panose="020F0502020204030204" pitchFamily="34" charset="0"/>
                <a:ea typeface="Calibri" panose="020F0502020204030204" pitchFamily="34" charset="0"/>
                <a:cs typeface="Calibri" panose="020F0502020204030204" pitchFamily="34" charset="0"/>
              </a:rPr>
              <a:t>="Nombre" </a:t>
            </a:r>
            <a:r>
              <a:rPr lang="es-ES" sz="1200" dirty="0" err="1">
                <a:latin typeface="Calibri" panose="020F0502020204030204" pitchFamily="34" charset="0"/>
                <a:ea typeface="Calibri" panose="020F0502020204030204" pitchFamily="34" charset="0"/>
                <a:cs typeface="Calibri" panose="020F0502020204030204" pitchFamily="34" charset="0"/>
              </a:rPr>
              <a:t>name</a:t>
            </a:r>
            <a:r>
              <a:rPr lang="es-ES" sz="1200" dirty="0">
                <a:latin typeface="Calibri" panose="020F0502020204030204" pitchFamily="34" charset="0"/>
                <a:ea typeface="Calibri" panose="020F0502020204030204" pitchFamily="34" charset="0"/>
                <a:cs typeface="Calibri" panose="020F0502020204030204" pitchFamily="34" charset="0"/>
              </a:rPr>
              <a:t>="nombre"&gt;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field</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for</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descripcion</a:t>
            </a:r>
            <a:r>
              <a:rPr lang="es-ES" sz="1200" dirty="0">
                <a:latin typeface="Calibri" panose="020F0502020204030204" pitchFamily="34" charset="0"/>
                <a:ea typeface="Calibri" panose="020F0502020204030204" pitchFamily="34" charset="0"/>
                <a:cs typeface="Calibri" panose="020F0502020204030204" pitchFamily="34" charset="0"/>
              </a:rPr>
              <a:t>"&gt;Descripción&lt;/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="control"&gt;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textarea</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name</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descripcion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textarea</a:t>
            </a:r>
            <a:r>
              <a:rPr lang="es-ES" sz="1200" dirty="0">
                <a:latin typeface="Calibri" panose="020F0502020204030204" pitchFamily="34" charset="0"/>
                <a:ea typeface="Calibri" panose="020F0502020204030204" pitchFamily="34" charset="0"/>
                <a:cs typeface="Calibri" panose="020F0502020204030204" pitchFamily="34" charset="0"/>
              </a:rPr>
              <a:t>" id="</a:t>
            </a:r>
            <a:r>
              <a:rPr lang="es-ES" sz="1200" dirty="0" err="1">
                <a:latin typeface="Calibri" panose="020F0502020204030204" pitchFamily="34" charset="0"/>
                <a:ea typeface="Calibri" panose="020F0502020204030204" pitchFamily="34" charset="0"/>
                <a:cs typeface="Calibri" panose="020F0502020204030204" pitchFamily="34" charset="0"/>
              </a:rPr>
              <a:t>descripcion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cols</a:t>
            </a:r>
            <a:r>
              <a:rPr lang="es-ES" sz="1200" dirty="0">
                <a:latin typeface="Calibri" panose="020F0502020204030204" pitchFamily="34" charset="0"/>
                <a:ea typeface="Calibri" panose="020F0502020204030204" pitchFamily="34" charset="0"/>
                <a:cs typeface="Calibri" panose="020F0502020204030204" pitchFamily="34" charset="0"/>
              </a:rPr>
              <a:t>="30" </a:t>
            </a:r>
            <a:r>
              <a:rPr lang="es-ES" sz="1200" dirty="0" err="1">
                <a:latin typeface="Calibri" panose="020F0502020204030204" pitchFamily="34" charset="0"/>
                <a:ea typeface="Calibri" panose="020F0502020204030204" pitchFamily="34" charset="0"/>
                <a:cs typeface="Calibri" panose="020F0502020204030204" pitchFamily="34" charset="0"/>
              </a:rPr>
              <a:t>rows</a:t>
            </a:r>
            <a:r>
              <a:rPr lang="es-ES" sz="1200" dirty="0">
                <a:latin typeface="Calibri" panose="020F0502020204030204" pitchFamily="34" charset="0"/>
                <a:ea typeface="Calibri" panose="020F0502020204030204" pitchFamily="34" charset="0"/>
                <a:cs typeface="Calibri" panose="020F0502020204030204" pitchFamily="34" charset="0"/>
              </a:rPr>
              <a:t>="5" </a:t>
            </a:r>
            <a:r>
              <a:rPr lang="es-ES" sz="1200" dirty="0" err="1">
                <a:latin typeface="Calibri" panose="020F0502020204030204" pitchFamily="34" charset="0"/>
                <a:ea typeface="Calibri" panose="020F0502020204030204" pitchFamily="34" charset="0"/>
                <a:cs typeface="Calibri" panose="020F0502020204030204" pitchFamily="34" charset="0"/>
              </a:rPr>
              <a:t>placeholder</a:t>
            </a:r>
            <a:r>
              <a:rPr lang="es-ES" sz="1200" dirty="0">
                <a:latin typeface="Calibri" panose="020F0502020204030204" pitchFamily="34" charset="0"/>
                <a:ea typeface="Calibri" panose="020F0502020204030204" pitchFamily="34" charset="0"/>
                <a:cs typeface="Calibri" panose="020F0502020204030204" pitchFamily="34" charset="0"/>
              </a:rPr>
              <a:t>="Descripción" </a:t>
            </a:r>
            <a:r>
              <a:rPr lang="es-ES" sz="1200" dirty="0" err="1">
                <a:latin typeface="Calibri" panose="020F0502020204030204" pitchFamily="34" charset="0"/>
                <a:ea typeface="Calibri" panose="020F0502020204030204" pitchFamily="34" charset="0"/>
                <a:cs typeface="Calibri" panose="020F0502020204030204" pitchFamily="34" charset="0"/>
              </a:rPr>
              <a:t>required</a:t>
            </a:r>
            <a:r>
              <a:rPr lang="es-ES" sz="1200" dirty="0">
                <a:latin typeface="Calibri" panose="020F0502020204030204" pitchFamily="34" charset="0"/>
                <a:ea typeface="Calibri" panose="020F0502020204030204" pitchFamily="34" charset="0"/>
                <a:cs typeface="Calibri" panose="020F0502020204030204" pitchFamily="34" charset="0"/>
              </a:rPr>
              <a:t>&gt;&lt;/</a:t>
            </a:r>
            <a:r>
              <a:rPr lang="es-ES" sz="1200" dirty="0" err="1">
                <a:latin typeface="Calibri" panose="020F0502020204030204" pitchFamily="34" charset="0"/>
                <a:ea typeface="Calibri" panose="020F0502020204030204" pitchFamily="34" charset="0"/>
                <a:cs typeface="Calibri" panose="020F0502020204030204" pitchFamily="34" charset="0"/>
              </a:rPr>
              <a:t>textarea</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field</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for</a:t>
            </a:r>
            <a:r>
              <a:rPr lang="es-ES" sz="1200" dirty="0">
                <a:latin typeface="Calibri" panose="020F0502020204030204" pitchFamily="34" charset="0"/>
                <a:ea typeface="Calibri" panose="020F0502020204030204" pitchFamily="34" charset="0"/>
                <a:cs typeface="Calibri" panose="020F0502020204030204" pitchFamily="34" charset="0"/>
              </a:rPr>
              <a:t>="precio"&gt;Precio&lt;/</a:t>
            </a:r>
            <a:r>
              <a:rPr lang="es-ES" sz="1200" dirty="0" err="1">
                <a:latin typeface="Calibri" panose="020F0502020204030204" pitchFamily="34" charset="0"/>
                <a:ea typeface="Calibri" panose="020F0502020204030204" pitchFamily="34" charset="0"/>
                <a:cs typeface="Calibri" panose="020F0502020204030204" pitchFamily="34" charset="0"/>
              </a:rPr>
              <a:t>label</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="control"&gt;</a:t>
            </a:r>
          </a:p>
          <a:p>
            <a:r>
              <a:rPr lang="es-ES" sz="1200" dirty="0">
                <a:latin typeface="Calibri" panose="020F0502020204030204" pitchFamily="34" charset="0"/>
                <a:ea typeface="Calibri" panose="020F0502020204030204" pitchFamily="34" charset="0"/>
                <a:cs typeface="Calibri" panose="020F0502020204030204" pitchFamily="34" charset="0"/>
              </a:rPr>
              <a:t>                    &lt;input </a:t>
            </a:r>
            <a:r>
              <a:rPr lang="es-ES" sz="1200" dirty="0" err="1">
                <a:latin typeface="Calibri" panose="020F0502020204030204" pitchFamily="34" charset="0"/>
                <a:ea typeface="Calibri" panose="020F0502020204030204" pitchFamily="34" charset="0"/>
                <a:cs typeface="Calibri" panose="020F0502020204030204" pitchFamily="34" charset="0"/>
              </a:rPr>
              <a:t>required</a:t>
            </a:r>
            <a:r>
              <a:rPr lang="es-ES" sz="1200" dirty="0">
                <a:latin typeface="Calibri" panose="020F0502020204030204" pitchFamily="34" charset="0"/>
                <a:ea typeface="Calibri" panose="020F0502020204030204" pitchFamily="34" charset="0"/>
                <a:cs typeface="Calibri" panose="020F0502020204030204" pitchFamily="34" charset="0"/>
              </a:rPr>
              <a:t> id="precio" </a:t>
            </a:r>
            <a:r>
              <a:rPr lang="es-ES" sz="1200" dirty="0" err="1">
                <a:latin typeface="Calibri" panose="020F0502020204030204" pitchFamily="34" charset="0"/>
                <a:ea typeface="Calibri" panose="020F0502020204030204" pitchFamily="34" charset="0"/>
                <a:cs typeface="Calibri" panose="020F0502020204030204" pitchFamily="34" charset="0"/>
              </a:rPr>
              <a:t>name</a:t>
            </a:r>
            <a:r>
              <a:rPr lang="es-ES" sz="1200" dirty="0">
                <a:latin typeface="Calibri" panose="020F0502020204030204" pitchFamily="34" charset="0"/>
                <a:ea typeface="Calibri" panose="020F0502020204030204" pitchFamily="34" charset="0"/>
                <a:cs typeface="Calibri" panose="020F0502020204030204" pitchFamily="34" charset="0"/>
              </a:rPr>
              <a:t>="precio"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="input" </a:t>
            </a:r>
            <a:r>
              <a:rPr lang="es-ES" sz="1200" dirty="0" err="1">
                <a:latin typeface="Calibri" panose="020F0502020204030204" pitchFamily="34" charset="0"/>
                <a:ea typeface="Calibri" panose="020F0502020204030204" pitchFamily="34" charset="0"/>
                <a:cs typeface="Calibri" panose="020F0502020204030204" pitchFamily="34" charset="0"/>
              </a:rPr>
              <a:t>type</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number</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placeholder</a:t>
            </a:r>
            <a:r>
              <a:rPr lang="es-ES" sz="1200" dirty="0">
                <a:latin typeface="Calibri" panose="020F0502020204030204" pitchFamily="34" charset="0"/>
                <a:ea typeface="Calibri" panose="020F0502020204030204" pitchFamily="34" charset="0"/>
                <a:cs typeface="Calibri" panose="020F0502020204030204" pitchFamily="34" charset="0"/>
              </a:rPr>
              <a:t>="Precio"&gt;</a:t>
            </a: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endParaRPr lang="es-ES" sz="1200" dirty="0">
              <a:latin typeface="Calibri" panose="020F0502020204030204" pitchFamily="34" charset="0"/>
              <a:ea typeface="Calibri" panose="020F0502020204030204" pitchFamily="34" charset="0"/>
              <a:cs typeface="Calibri" panose="020F0502020204030204" pitchFamily="34" charset="0"/>
            </a:endParaRP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field</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="control"&gt;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button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button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is-success</a:t>
            </a:r>
            <a:r>
              <a:rPr lang="es-ES" sz="1200" dirty="0">
                <a:latin typeface="Calibri" panose="020F0502020204030204" pitchFamily="34" charset="0"/>
                <a:ea typeface="Calibri" panose="020F0502020204030204" pitchFamily="34" charset="0"/>
                <a:cs typeface="Calibri" panose="020F0502020204030204" pitchFamily="34" charset="0"/>
              </a:rPr>
              <a:t>"&gt;Guardar&lt;/</a:t>
            </a:r>
            <a:r>
              <a:rPr lang="es-ES" sz="1200" dirty="0" err="1">
                <a:latin typeface="Calibri" panose="020F0502020204030204" pitchFamily="34" charset="0"/>
                <a:ea typeface="Calibri" panose="020F0502020204030204" pitchFamily="34" charset="0"/>
                <a:cs typeface="Calibri" panose="020F0502020204030204" pitchFamily="34" charset="0"/>
              </a:rPr>
              <a:t>button</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 </a:t>
            </a:r>
            <a:r>
              <a:rPr lang="es-ES" sz="1200" dirty="0" err="1">
                <a:latin typeface="Calibri" panose="020F0502020204030204" pitchFamily="34" charset="0"/>
                <a:ea typeface="Calibri" panose="020F0502020204030204" pitchFamily="34" charset="0"/>
                <a:cs typeface="Calibri" panose="020F0502020204030204" pitchFamily="34" charset="0"/>
              </a:rPr>
              <a:t>href</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productos.php</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class</a:t>
            </a:r>
            <a:r>
              <a:rPr lang="es-ES" sz="1200" dirty="0">
                <a:latin typeface="Calibri" panose="020F0502020204030204" pitchFamily="34" charset="0"/>
                <a:ea typeface="Calibri" panose="020F0502020204030204" pitchFamily="34" charset="0"/>
                <a:cs typeface="Calibri" panose="020F0502020204030204" pitchFamily="34" charset="0"/>
              </a:rPr>
              <a:t>="</a:t>
            </a:r>
            <a:r>
              <a:rPr lang="es-ES" sz="1200" dirty="0" err="1">
                <a:latin typeface="Calibri" panose="020F0502020204030204" pitchFamily="34" charset="0"/>
                <a:ea typeface="Calibri" panose="020F0502020204030204" pitchFamily="34" charset="0"/>
                <a:cs typeface="Calibri" panose="020F0502020204030204" pitchFamily="34" charset="0"/>
              </a:rPr>
              <a:t>button</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is-warning</a:t>
            </a:r>
            <a:r>
              <a:rPr lang="es-ES" sz="1200" dirty="0">
                <a:latin typeface="Calibri" panose="020F0502020204030204" pitchFamily="34" charset="0"/>
                <a:ea typeface="Calibri" panose="020F0502020204030204" pitchFamily="34" charset="0"/>
                <a:cs typeface="Calibri" panose="020F0502020204030204" pitchFamily="34" charset="0"/>
              </a:rPr>
              <a:t>"&gt;Volver&lt;/a&gt;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form</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    &lt;/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&lt;/</a:t>
            </a:r>
            <a:r>
              <a:rPr lang="es-ES" sz="1200" dirty="0" err="1">
                <a:latin typeface="Calibri" panose="020F0502020204030204" pitchFamily="34" charset="0"/>
                <a:ea typeface="Calibri" panose="020F0502020204030204" pitchFamily="34" charset="0"/>
                <a:cs typeface="Calibri" panose="020F0502020204030204" pitchFamily="34" charset="0"/>
              </a:rPr>
              <a:t>div</a:t>
            </a:r>
            <a:r>
              <a:rPr lang="es-ES" sz="1200" dirty="0">
                <a:latin typeface="Calibri" panose="020F0502020204030204" pitchFamily="34" charset="0"/>
                <a:ea typeface="Calibri" panose="020F0502020204030204" pitchFamily="34" charset="0"/>
                <a:cs typeface="Calibri" panose="020F0502020204030204" pitchFamily="34" charset="0"/>
              </a:rPr>
              <a:t>&gt;</a:t>
            </a:r>
          </a:p>
          <a:p>
            <a:r>
              <a:rPr lang="es-ES" sz="1200" dirty="0">
                <a:latin typeface="Calibri" panose="020F0502020204030204" pitchFamily="34" charset="0"/>
                <a:ea typeface="Calibri" panose="020F0502020204030204" pitchFamily="34" charset="0"/>
                <a:cs typeface="Calibri" panose="020F0502020204030204" pitchFamily="34" charset="0"/>
              </a:rPr>
              <a:t>&lt;?</a:t>
            </a:r>
            <a:r>
              <a:rPr lang="es-ES" sz="1200" dirty="0" err="1">
                <a:latin typeface="Calibri" panose="020F0502020204030204" pitchFamily="34" charset="0"/>
                <a:ea typeface="Calibri" panose="020F0502020204030204" pitchFamily="34" charset="0"/>
                <a:cs typeface="Calibri" panose="020F0502020204030204" pitchFamily="34" charset="0"/>
              </a:rPr>
              <a:t>php</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include_once</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dirty="0" err="1">
                <a:latin typeface="Calibri" panose="020F0502020204030204" pitchFamily="34" charset="0"/>
                <a:ea typeface="Calibri" panose="020F0502020204030204" pitchFamily="34" charset="0"/>
                <a:cs typeface="Calibri" panose="020F0502020204030204" pitchFamily="34" charset="0"/>
              </a:rPr>
              <a:t>pie.php</a:t>
            </a:r>
            <a:r>
              <a:rPr lang="es-ES" sz="1200" dirty="0">
                <a:latin typeface="Calibri" panose="020F0502020204030204" pitchFamily="34" charset="0"/>
                <a:ea typeface="Calibri" panose="020F0502020204030204" pitchFamily="34" charset="0"/>
                <a:cs typeface="Calibri" panose="020F0502020204030204" pitchFamily="34" charset="0"/>
              </a:rPr>
              <a:t>" ?&gt;</a:t>
            </a:r>
          </a:p>
        </p:txBody>
      </p:sp>
    </p:spTree>
    <p:extLst>
      <p:ext uri="{BB962C8B-B14F-4D97-AF65-F5344CB8AC3E}">
        <p14:creationId xmlns:p14="http://schemas.microsoft.com/office/powerpoint/2010/main" val="85096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22196" y="0"/>
            <a:ext cx="8986684" cy="3017520"/>
          </a:xfrm>
        </p:spPr>
        <p:txBody>
          <a:bodyPr/>
          <a:lstStyle/>
          <a:p>
            <a:r>
              <a:rPr lang="es-ES" b="1" dirty="0"/>
              <a:t> &lt;?</a:t>
            </a:r>
            <a:r>
              <a:rPr lang="es-ES" b="1" dirty="0" err="1"/>
              <a:t>php</a:t>
            </a:r>
            <a:r>
              <a:rPr lang="es-ES" b="1" dirty="0"/>
              <a:t> </a:t>
            </a:r>
            <a:r>
              <a:rPr lang="es-ES" b="1" dirty="0" err="1"/>
              <a:t>include_once</a:t>
            </a:r>
            <a:r>
              <a:rPr lang="es-ES" b="1" dirty="0"/>
              <a:t> "</a:t>
            </a:r>
            <a:r>
              <a:rPr lang="es-ES" b="1" dirty="0" err="1"/>
              <a:t>encabezado.php</a:t>
            </a:r>
            <a:r>
              <a:rPr lang="es-ES" b="1" dirty="0"/>
              <a:t>" ?&gt;:</a:t>
            </a:r>
          </a:p>
          <a:p>
            <a:r>
              <a:rPr lang="es-ES" dirty="0"/>
              <a:t>Incluye el contenido del archivo </a:t>
            </a:r>
            <a:r>
              <a:rPr lang="es-ES" dirty="0" err="1"/>
              <a:t>encabezado.php</a:t>
            </a:r>
            <a:r>
              <a:rPr lang="es-ES" dirty="0"/>
              <a:t> en esta posición. Esto es comúnmente utilizado para reutilizar código, como encabezados, barras de navegación o scripts comunes en varias páginas.</a:t>
            </a:r>
          </a:p>
          <a:p>
            <a:r>
              <a:rPr lang="es-ES" b="1" dirty="0"/>
              <a:t>Contenido HTML:</a:t>
            </a:r>
          </a:p>
          <a:p>
            <a:r>
              <a:rPr lang="es-ES" dirty="0"/>
              <a:t>Se define una estructura HTML básica con un diseño de columnas.</a:t>
            </a:r>
          </a:p>
          <a:p>
            <a:r>
              <a:rPr lang="es-ES" dirty="0"/>
              <a:t>Se utiliza una clase </a:t>
            </a:r>
            <a:r>
              <a:rPr lang="es-ES" dirty="0" err="1"/>
              <a:t>columns</a:t>
            </a:r>
            <a:r>
              <a:rPr lang="es-ES" dirty="0"/>
              <a:t> para dividir el contenido en columnas.</a:t>
            </a:r>
          </a:p>
          <a:p>
            <a:r>
              <a:rPr lang="es-ES" dirty="0"/>
              <a:t>La primera columna (</a:t>
            </a:r>
            <a:r>
              <a:rPr lang="es-ES" dirty="0" err="1"/>
              <a:t>column</a:t>
            </a:r>
            <a:r>
              <a:rPr lang="es-ES" dirty="0"/>
              <a:t> </a:t>
            </a:r>
            <a:r>
              <a:rPr lang="es-ES" dirty="0" err="1"/>
              <a:t>is-one-third</a:t>
            </a:r>
            <a:r>
              <a:rPr lang="es-ES" dirty="0"/>
              <a:t>) ocupa un tercio del ancho y contiene un formulario para agregar un nuevo producto.</a:t>
            </a:r>
          </a:p>
          <a:p>
            <a:r>
              <a:rPr lang="es-ES" dirty="0"/>
              <a:t>Se utilizan etiquetas &lt;</a:t>
            </a:r>
            <a:r>
              <a:rPr lang="es-ES" dirty="0" err="1"/>
              <a:t>label</a:t>
            </a:r>
            <a:r>
              <a:rPr lang="es-ES" dirty="0"/>
              <a:t>&gt;, &lt;input&gt;, y &lt;</a:t>
            </a:r>
            <a:r>
              <a:rPr lang="es-ES" dirty="0" err="1"/>
              <a:t>textarea</a:t>
            </a:r>
            <a:r>
              <a:rPr lang="es-ES" dirty="0"/>
              <a:t>&gt; para recopilar información sobre el nuevo producto, como nombre, descripción y precio.</a:t>
            </a:r>
          </a:p>
          <a:p>
            <a:r>
              <a:rPr lang="es-ES" dirty="0"/>
              <a:t>Se utiliza una etiqueta &lt;</a:t>
            </a:r>
            <a:r>
              <a:rPr lang="es-ES" dirty="0" err="1"/>
              <a:t>button</a:t>
            </a:r>
            <a:r>
              <a:rPr lang="es-ES" dirty="0"/>
              <a:t>&gt; para enviar el formulario y guardar el nuevo producto en la base de datos.</a:t>
            </a:r>
          </a:p>
          <a:p>
            <a:r>
              <a:rPr lang="es-ES" dirty="0"/>
              <a:t>Se proporciona también un botón &lt;a&gt; que enlaza a la página </a:t>
            </a:r>
            <a:r>
              <a:rPr lang="es-ES" dirty="0" err="1"/>
              <a:t>productos.php</a:t>
            </a:r>
            <a:r>
              <a:rPr lang="es-ES" dirty="0"/>
              <a:t> para volver a la lista de productos.</a:t>
            </a:r>
          </a:p>
          <a:p>
            <a:r>
              <a:rPr lang="es-ES" b="1" dirty="0"/>
              <a:t>&lt;?</a:t>
            </a:r>
            <a:r>
              <a:rPr lang="es-ES" b="1" dirty="0" err="1"/>
              <a:t>php</a:t>
            </a:r>
            <a:r>
              <a:rPr lang="es-ES" b="1" dirty="0"/>
              <a:t> </a:t>
            </a:r>
            <a:r>
              <a:rPr lang="es-ES" b="1" dirty="0" err="1"/>
              <a:t>include_once</a:t>
            </a:r>
            <a:r>
              <a:rPr lang="es-ES" b="1" dirty="0"/>
              <a:t> "</a:t>
            </a:r>
            <a:r>
              <a:rPr lang="es-ES" b="1" dirty="0" err="1"/>
              <a:t>pie.php</a:t>
            </a:r>
            <a:r>
              <a:rPr lang="es-ES" b="1" dirty="0"/>
              <a:t>" ?&gt;:</a:t>
            </a:r>
          </a:p>
          <a:p>
            <a:r>
              <a:rPr lang="es-ES" dirty="0"/>
              <a:t>Incluye el contenido del archivo </a:t>
            </a:r>
            <a:r>
              <a:rPr lang="es-ES" dirty="0" err="1"/>
              <a:t>pie.php</a:t>
            </a:r>
            <a:r>
              <a:rPr lang="es-ES" dirty="0"/>
              <a:t>. Similar al </a:t>
            </a:r>
            <a:r>
              <a:rPr lang="es-ES" dirty="0" err="1"/>
              <a:t>encabezado.php</a:t>
            </a:r>
            <a:r>
              <a:rPr lang="es-ES" dirty="0"/>
              <a:t>, </a:t>
            </a:r>
          </a:p>
          <a:p>
            <a:r>
              <a:rPr lang="es-ES" dirty="0"/>
              <a:t>En resumen, este código representa una página web que permite a los usuarios ingresar información sobre un nuevo producto, la cual será enviada a través de un formulario a la página </a:t>
            </a:r>
            <a:r>
              <a:rPr lang="es-ES" dirty="0" err="1"/>
              <a:t>guardar_producto.php</a:t>
            </a:r>
            <a:r>
              <a:rPr lang="es-ES" dirty="0"/>
              <a:t> para su procesamiento y almacenamiento en una base de datos</a:t>
            </a:r>
          </a:p>
        </p:txBody>
      </p:sp>
    </p:spTree>
    <p:extLst>
      <p:ext uri="{BB962C8B-B14F-4D97-AF65-F5344CB8AC3E}">
        <p14:creationId xmlns:p14="http://schemas.microsoft.com/office/powerpoint/2010/main" val="341791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95536" y="555526"/>
            <a:ext cx="8496944" cy="3017520"/>
          </a:xfrm>
        </p:spPr>
        <p:txBody>
          <a:bodyPr/>
          <a:lstStyle/>
          <a:p>
            <a:r>
              <a:rPr lang="es-ES" dirty="0"/>
              <a:t>El mismo será enviado a </a:t>
            </a:r>
            <a:r>
              <a:rPr lang="es-ES" dirty="0" err="1"/>
              <a:t>guardar_producto.php</a:t>
            </a:r>
            <a:r>
              <a:rPr lang="es-ES" dirty="0"/>
              <a:t> en donde recibimos los datos, incluimos las funciones, invocamos al método necesario y redireccionamos. Así de simple. Este patrón se sigue en los demás archivos.</a:t>
            </a:r>
          </a:p>
          <a:p>
            <a:endParaRPr lang="es-ES" b="1" dirty="0"/>
          </a:p>
          <a:p>
            <a:r>
              <a:rPr lang="es-ES" dirty="0"/>
              <a:t>&lt;?</a:t>
            </a:r>
            <a:r>
              <a:rPr lang="es-ES" dirty="0" err="1"/>
              <a:t>php</a:t>
            </a:r>
            <a:endParaRPr lang="es-ES" dirty="0"/>
          </a:p>
          <a:p>
            <a:r>
              <a:rPr lang="es-ES" b="1" dirty="0">
                <a:solidFill>
                  <a:srgbClr val="FF0000"/>
                </a:solidFill>
              </a:rPr>
              <a:t>//Comprobamos que no vengan vacíos los campos</a:t>
            </a:r>
          </a:p>
          <a:p>
            <a:endParaRPr lang="es-ES" dirty="0"/>
          </a:p>
          <a:p>
            <a:r>
              <a:rPr lang="es-ES" dirty="0" err="1"/>
              <a:t>if</a:t>
            </a:r>
            <a:r>
              <a:rPr lang="es-ES" dirty="0"/>
              <a:t> (!</a:t>
            </a:r>
            <a:r>
              <a:rPr lang="es-ES" dirty="0" err="1"/>
              <a:t>isset</a:t>
            </a:r>
            <a:r>
              <a:rPr lang="es-ES" dirty="0"/>
              <a:t>($_POST["nombre"]) || !</a:t>
            </a:r>
            <a:r>
              <a:rPr lang="es-ES" dirty="0" err="1"/>
              <a:t>isset</a:t>
            </a:r>
            <a:r>
              <a:rPr lang="es-ES" dirty="0"/>
              <a:t>($_POST["precio"]) || !</a:t>
            </a:r>
            <a:r>
              <a:rPr lang="es-ES" dirty="0" err="1"/>
              <a:t>isset</a:t>
            </a:r>
            <a:r>
              <a:rPr lang="es-ES" dirty="0"/>
              <a:t>($_POST["</a:t>
            </a:r>
            <a:r>
              <a:rPr lang="es-ES" dirty="0" err="1"/>
              <a:t>descripcion</a:t>
            </a:r>
            <a:r>
              <a:rPr lang="es-ES" dirty="0"/>
              <a:t>"])) {</a:t>
            </a:r>
          </a:p>
          <a:p>
            <a:r>
              <a:rPr lang="es-ES" dirty="0"/>
              <a:t>    </a:t>
            </a:r>
            <a:r>
              <a:rPr lang="es-ES" dirty="0" err="1"/>
              <a:t>exit</a:t>
            </a:r>
            <a:r>
              <a:rPr lang="es-ES" dirty="0"/>
              <a:t>("Faltan datos");</a:t>
            </a:r>
          </a:p>
          <a:p>
            <a:r>
              <a:rPr lang="es-ES" dirty="0"/>
              <a:t>}</a:t>
            </a:r>
          </a:p>
          <a:p>
            <a:r>
              <a:rPr lang="es-ES" dirty="0" err="1"/>
              <a:t>include_once</a:t>
            </a:r>
            <a:r>
              <a:rPr lang="es-ES" dirty="0"/>
              <a:t> "</a:t>
            </a:r>
            <a:r>
              <a:rPr lang="es-ES" dirty="0" err="1"/>
              <a:t>funciones.php</a:t>
            </a:r>
            <a:r>
              <a:rPr lang="es-ES" dirty="0"/>
              <a:t>";</a:t>
            </a:r>
          </a:p>
          <a:p>
            <a:r>
              <a:rPr lang="es-ES" b="1" dirty="0">
                <a:solidFill>
                  <a:srgbClr val="FF0000"/>
                </a:solidFill>
              </a:rPr>
              <a:t>// Usamos la función </a:t>
            </a:r>
            <a:r>
              <a:rPr lang="es-ES" b="1" dirty="0" err="1">
                <a:solidFill>
                  <a:srgbClr val="FF0000"/>
                </a:solidFill>
              </a:rPr>
              <a:t>guardarProductos</a:t>
            </a:r>
            <a:r>
              <a:rPr lang="es-ES" b="1" dirty="0">
                <a:solidFill>
                  <a:srgbClr val="FF0000"/>
                </a:solidFill>
              </a:rPr>
              <a:t> del paquete </a:t>
            </a:r>
            <a:r>
              <a:rPr lang="es-ES" b="1" dirty="0" err="1">
                <a:solidFill>
                  <a:srgbClr val="FF0000"/>
                </a:solidFill>
              </a:rPr>
              <a:t>funciones.php</a:t>
            </a:r>
            <a:endParaRPr lang="es-ES" b="1" dirty="0">
              <a:solidFill>
                <a:srgbClr val="FF0000"/>
              </a:solidFill>
            </a:endParaRPr>
          </a:p>
          <a:p>
            <a:r>
              <a:rPr lang="es-ES" dirty="0" err="1"/>
              <a:t>guardarProducto</a:t>
            </a:r>
            <a:r>
              <a:rPr lang="es-ES" dirty="0"/>
              <a:t>($_POST["nombre"], $_POST["precio"], $_POST["</a:t>
            </a:r>
            <a:r>
              <a:rPr lang="es-ES" dirty="0" err="1"/>
              <a:t>descripcion</a:t>
            </a:r>
            <a:r>
              <a:rPr lang="es-ES" dirty="0"/>
              <a:t>"]);</a:t>
            </a:r>
          </a:p>
          <a:p>
            <a:r>
              <a:rPr lang="es-ES" dirty="0" err="1"/>
              <a:t>header</a:t>
            </a:r>
            <a:r>
              <a:rPr lang="es-ES" dirty="0"/>
              <a:t>("</a:t>
            </a:r>
            <a:r>
              <a:rPr lang="es-ES" dirty="0" err="1"/>
              <a:t>Location</a:t>
            </a:r>
            <a:r>
              <a:rPr lang="es-ES" dirty="0"/>
              <a:t>: </a:t>
            </a:r>
            <a:r>
              <a:rPr lang="es-ES" dirty="0" err="1"/>
              <a:t>productos.php</a:t>
            </a:r>
            <a:r>
              <a:rPr lang="es-ES" dirty="0"/>
              <a:t>");</a:t>
            </a:r>
          </a:p>
        </p:txBody>
      </p:sp>
    </p:spTree>
    <p:extLst>
      <p:ext uri="{BB962C8B-B14F-4D97-AF65-F5344CB8AC3E}">
        <p14:creationId xmlns:p14="http://schemas.microsoft.com/office/powerpoint/2010/main" val="293269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p:txBody>
          <a:bodyPr/>
          <a:lstStyle/>
          <a:p>
            <a:endParaRPr lang="es-ES" dirty="0"/>
          </a:p>
        </p:txBody>
      </p:sp>
      <p:pic>
        <p:nvPicPr>
          <p:cNvPr id="5" name="Imagen 4">
            <a:extLst>
              <a:ext uri="{FF2B5EF4-FFF2-40B4-BE49-F238E27FC236}">
                <a16:creationId xmlns:a16="http://schemas.microsoft.com/office/drawing/2014/main" id="{0AD3B941-658B-9341-B45D-F8230874311C}"/>
              </a:ext>
            </a:extLst>
          </p:cNvPr>
          <p:cNvPicPr>
            <a:picLocks noChangeAspect="1"/>
          </p:cNvPicPr>
          <p:nvPr/>
        </p:nvPicPr>
        <p:blipFill>
          <a:blip r:embed="rId2"/>
          <a:stretch>
            <a:fillRect/>
          </a:stretch>
        </p:blipFill>
        <p:spPr>
          <a:xfrm>
            <a:off x="0" y="761151"/>
            <a:ext cx="9144000" cy="3621197"/>
          </a:xfrm>
          <a:prstGeom prst="rect">
            <a:avLst/>
          </a:prstGeom>
        </p:spPr>
      </p:pic>
      <p:sp>
        <p:nvSpPr>
          <p:cNvPr id="7" name="Marcador de texto 6">
            <a:extLst>
              <a:ext uri="{FF2B5EF4-FFF2-40B4-BE49-F238E27FC236}">
                <a16:creationId xmlns:a16="http://schemas.microsoft.com/office/drawing/2014/main" id="{231B9F4F-D838-364F-BC25-D1DD31DF4D5D}"/>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52942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8496944" cy="628605"/>
          </a:xfrm>
        </p:spPr>
        <p:txBody>
          <a:bodyPr/>
          <a:lstStyle/>
          <a:p>
            <a:r>
              <a:rPr lang="es-ES" sz="3000" dirty="0"/>
              <a:t>Tienda de productos – Mostrar botón para agregar o quitar del carrito de compras</a:t>
            </a:r>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No es una tienda completa. Es más bien un listado de todos los productos, destinada más al usuario que agregará los productos a su carro. En este caso cada producto tiene un botón para agregar al carrito.</a:t>
            </a:r>
          </a:p>
          <a:p>
            <a:endParaRPr lang="es-ES" dirty="0"/>
          </a:p>
          <a:p>
            <a:r>
              <a:rPr lang="es-ES" dirty="0"/>
              <a:t>También se está verificando si el producto ya está en el carrito de compras, en ese caso se muestra un botón para quitarlo.</a:t>
            </a:r>
          </a:p>
          <a:p>
            <a:endParaRPr lang="es-ES" dirty="0"/>
          </a:p>
          <a:p>
            <a:r>
              <a:rPr lang="es-ES" dirty="0"/>
              <a:t>El código para mostrar esto es el siguiente:</a:t>
            </a:r>
          </a:p>
        </p:txBody>
      </p:sp>
    </p:spTree>
    <p:extLst>
      <p:ext uri="{BB962C8B-B14F-4D97-AF65-F5344CB8AC3E}">
        <p14:creationId xmlns:p14="http://schemas.microsoft.com/office/powerpoint/2010/main" val="77336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22886" y="267494"/>
            <a:ext cx="8568952" cy="3017520"/>
          </a:xfrm>
        </p:spPr>
        <p:txBody>
          <a:bodyPr numCol="2"/>
          <a:lstStyle/>
          <a:p>
            <a:r>
              <a:rPr lang="es-ES" sz="1200" dirty="0"/>
              <a:t> &lt;?</a:t>
            </a:r>
            <a:r>
              <a:rPr lang="es-ES" sz="1200" dirty="0" err="1"/>
              <a:t>php</a:t>
            </a:r>
            <a:r>
              <a:rPr lang="es-ES" sz="1200" dirty="0"/>
              <a:t> </a:t>
            </a:r>
            <a:r>
              <a:rPr lang="es-ES" sz="1200" dirty="0" err="1"/>
              <a:t>if</a:t>
            </a:r>
            <a:r>
              <a:rPr lang="es-ES" sz="1200" dirty="0"/>
              <a:t> (</a:t>
            </a:r>
            <a:r>
              <a:rPr lang="es-ES" sz="1200" b="1" dirty="0" err="1">
                <a:solidFill>
                  <a:srgbClr val="FF0000"/>
                </a:solidFill>
              </a:rPr>
              <a:t>productoYaEstaEnCarrito</a:t>
            </a:r>
            <a:r>
              <a:rPr lang="es-ES" sz="1200" dirty="0"/>
              <a:t>($producto-&gt;id)) { ?&gt;</a:t>
            </a:r>
          </a:p>
          <a:p>
            <a:r>
              <a:rPr lang="es-ES" sz="1200" dirty="0"/>
              <a:t>                        &lt;h1 </a:t>
            </a:r>
            <a:r>
              <a:rPr lang="es-ES" sz="1200" dirty="0" err="1"/>
              <a:t>class</a:t>
            </a:r>
            <a:r>
              <a:rPr lang="es-ES" sz="1200" dirty="0"/>
              <a:t>="is-size-3"&gt;$&lt;?</a:t>
            </a:r>
            <a:r>
              <a:rPr lang="es-ES" sz="1200" dirty="0" err="1"/>
              <a:t>php</a:t>
            </a:r>
            <a:r>
              <a:rPr lang="es-ES" sz="1200" dirty="0"/>
              <a:t> echo </a:t>
            </a:r>
            <a:r>
              <a:rPr lang="es-ES" sz="1200" dirty="0" err="1"/>
              <a:t>number_format</a:t>
            </a:r>
            <a:r>
              <a:rPr lang="es-ES" sz="1200" dirty="0"/>
              <a:t>($producto-&gt;precio, 2) ?&gt;&lt;/h1&gt;</a:t>
            </a:r>
          </a:p>
          <a:p>
            <a:r>
              <a:rPr lang="es-ES" sz="1200" dirty="0"/>
              <a:t>                        &lt;</a:t>
            </a:r>
            <a:r>
              <a:rPr lang="es-ES" sz="1200" dirty="0" err="1"/>
              <a:t>form</a:t>
            </a:r>
            <a:r>
              <a:rPr lang="es-ES" sz="1200" dirty="0"/>
              <a:t> </a:t>
            </a:r>
            <a:r>
              <a:rPr lang="es-ES" sz="1200" dirty="0" err="1"/>
              <a:t>action</a:t>
            </a:r>
            <a:r>
              <a:rPr lang="es-ES" sz="1200" dirty="0"/>
              <a:t>="</a:t>
            </a:r>
            <a:r>
              <a:rPr lang="es-ES" sz="1200" b="1" dirty="0" err="1">
                <a:solidFill>
                  <a:srgbClr val="FF0000"/>
                </a:solidFill>
              </a:rPr>
              <a:t>eliminar_del_carrito.php</a:t>
            </a:r>
            <a:r>
              <a:rPr lang="es-ES" sz="1200" dirty="0"/>
              <a:t>" </a:t>
            </a:r>
            <a:r>
              <a:rPr lang="es-ES" sz="1200" dirty="0" err="1"/>
              <a:t>method</a:t>
            </a:r>
            <a:r>
              <a:rPr lang="es-ES" sz="1200" dirty="0"/>
              <a:t>="post"&gt;</a:t>
            </a:r>
          </a:p>
          <a:p>
            <a:r>
              <a:rPr lang="es-ES" sz="1200" dirty="0"/>
              <a:t>                            &lt;input </a:t>
            </a:r>
            <a:r>
              <a:rPr lang="es-ES" sz="1200" dirty="0" err="1"/>
              <a:t>type</a:t>
            </a:r>
            <a:r>
              <a:rPr lang="es-ES" sz="1200" dirty="0"/>
              <a:t>="</a:t>
            </a:r>
            <a:r>
              <a:rPr lang="es-ES" sz="1200" dirty="0" err="1"/>
              <a:t>hidden</a:t>
            </a:r>
            <a:r>
              <a:rPr lang="es-ES" sz="1200" dirty="0"/>
              <a:t>" </a:t>
            </a:r>
            <a:r>
              <a:rPr lang="es-ES" sz="1200" dirty="0" err="1"/>
              <a:t>name</a:t>
            </a:r>
            <a:r>
              <a:rPr lang="es-ES" sz="1200" dirty="0"/>
              <a:t>="</a:t>
            </a:r>
            <a:r>
              <a:rPr lang="es-ES" sz="1200" dirty="0" err="1"/>
              <a:t>id_producto</a:t>
            </a:r>
            <a:r>
              <a:rPr lang="es-ES" sz="1200" dirty="0"/>
              <a:t>" </a:t>
            </a:r>
            <a:r>
              <a:rPr lang="es-ES" sz="1200" dirty="0" err="1"/>
              <a:t>value</a:t>
            </a:r>
            <a:r>
              <a:rPr lang="es-ES" sz="1200" dirty="0"/>
              <a:t>="&lt;?</a:t>
            </a:r>
            <a:r>
              <a:rPr lang="es-ES" sz="1200" dirty="0" err="1"/>
              <a:t>php</a:t>
            </a:r>
            <a:r>
              <a:rPr lang="es-ES" sz="1200" dirty="0"/>
              <a:t> echo $producto-&gt;id ?&gt;"&gt;</a:t>
            </a:r>
          </a:p>
          <a:p>
            <a:r>
              <a:rPr lang="es-ES" sz="1200" dirty="0"/>
              <a:t>                            &lt;</a:t>
            </a:r>
            <a:r>
              <a:rPr lang="es-ES" sz="1200" dirty="0" err="1"/>
              <a:t>span</a:t>
            </a:r>
            <a:r>
              <a:rPr lang="es-ES" sz="1200" dirty="0"/>
              <a:t> </a:t>
            </a:r>
            <a:r>
              <a:rPr lang="es-ES" sz="1200" dirty="0" err="1"/>
              <a:t>class</a:t>
            </a:r>
            <a:r>
              <a:rPr lang="es-ES" sz="1200" dirty="0"/>
              <a:t>="</a:t>
            </a:r>
            <a:r>
              <a:rPr lang="es-ES" sz="1200" dirty="0" err="1"/>
              <a:t>button</a:t>
            </a:r>
            <a:r>
              <a:rPr lang="es-ES" sz="1200" dirty="0"/>
              <a:t> </a:t>
            </a:r>
            <a:r>
              <a:rPr lang="es-ES" sz="1200" dirty="0" err="1"/>
              <a:t>is-success</a:t>
            </a:r>
            <a:r>
              <a:rPr lang="es-ES" sz="1200" dirty="0"/>
              <a:t>"&gt;</a:t>
            </a:r>
          </a:p>
          <a:p>
            <a:r>
              <a:rPr lang="es-ES" sz="1200" dirty="0"/>
              <a:t>                                &lt;i </a:t>
            </a:r>
            <a:r>
              <a:rPr lang="es-ES" sz="1200" dirty="0" err="1"/>
              <a:t>class</a:t>
            </a:r>
            <a:r>
              <a:rPr lang="es-ES" sz="1200" dirty="0"/>
              <a:t>="fa fa-</a:t>
            </a:r>
            <a:r>
              <a:rPr lang="es-ES" sz="1200" dirty="0" err="1"/>
              <a:t>check</a:t>
            </a:r>
            <a:r>
              <a:rPr lang="es-ES" sz="1200" dirty="0"/>
              <a:t>"&gt;&lt;/i&gt;&amp;</a:t>
            </a:r>
            <a:r>
              <a:rPr lang="es-ES" sz="1200" dirty="0" err="1"/>
              <a:t>nbsp;En</a:t>
            </a:r>
            <a:r>
              <a:rPr lang="es-ES" sz="1200" dirty="0"/>
              <a:t> el carrito</a:t>
            </a:r>
          </a:p>
          <a:p>
            <a:r>
              <a:rPr lang="es-ES" sz="1200" dirty="0"/>
              <a:t>                            &lt;/</a:t>
            </a:r>
            <a:r>
              <a:rPr lang="es-ES" sz="1200" dirty="0" err="1"/>
              <a:t>span</a:t>
            </a:r>
            <a:r>
              <a:rPr lang="es-ES" sz="1200" dirty="0"/>
              <a:t>&gt;</a:t>
            </a:r>
          </a:p>
          <a:p>
            <a:r>
              <a:rPr lang="es-ES" sz="1200" dirty="0"/>
              <a:t>                            &lt;</a:t>
            </a:r>
            <a:r>
              <a:rPr lang="es-ES" sz="1200" dirty="0" err="1"/>
              <a:t>button</a:t>
            </a:r>
            <a:r>
              <a:rPr lang="es-ES" sz="1200" dirty="0"/>
              <a:t> </a:t>
            </a:r>
            <a:r>
              <a:rPr lang="es-ES" sz="1200" dirty="0" err="1"/>
              <a:t>class</a:t>
            </a:r>
            <a:r>
              <a:rPr lang="es-ES" sz="1200" dirty="0"/>
              <a:t>="</a:t>
            </a:r>
            <a:r>
              <a:rPr lang="es-ES" sz="1200" dirty="0" err="1"/>
              <a:t>button</a:t>
            </a:r>
            <a:r>
              <a:rPr lang="es-ES" sz="1200" dirty="0"/>
              <a:t> </a:t>
            </a:r>
            <a:r>
              <a:rPr lang="es-ES" sz="1200" dirty="0" err="1"/>
              <a:t>is-danger</a:t>
            </a:r>
            <a:r>
              <a:rPr lang="es-ES" sz="1200" dirty="0"/>
              <a:t>"&gt;</a:t>
            </a:r>
          </a:p>
          <a:p>
            <a:r>
              <a:rPr lang="es-ES" sz="1200" dirty="0"/>
              <a:t>                                &lt;i </a:t>
            </a:r>
            <a:r>
              <a:rPr lang="es-ES" sz="1200" dirty="0" err="1"/>
              <a:t>class</a:t>
            </a:r>
            <a:r>
              <a:rPr lang="es-ES" sz="1200" dirty="0"/>
              <a:t>="fa fa-</a:t>
            </a:r>
            <a:r>
              <a:rPr lang="es-ES" sz="1200" dirty="0" err="1"/>
              <a:t>trash</a:t>
            </a:r>
            <a:r>
              <a:rPr lang="es-ES" sz="1200" dirty="0"/>
              <a:t>-o"&gt;&lt;/i&gt;&amp;</a:t>
            </a:r>
            <a:r>
              <a:rPr lang="es-ES" sz="1200" dirty="0" err="1"/>
              <a:t>nbsp;Quitar</a:t>
            </a:r>
            <a:endParaRPr lang="es-ES" sz="1200" dirty="0"/>
          </a:p>
          <a:p>
            <a:r>
              <a:rPr lang="es-ES" sz="1200" dirty="0"/>
              <a:t>                            &lt;/</a:t>
            </a:r>
            <a:r>
              <a:rPr lang="es-ES" sz="1200" dirty="0" err="1"/>
              <a:t>button</a:t>
            </a:r>
            <a:r>
              <a:rPr lang="es-ES" sz="1200" dirty="0"/>
              <a:t>&gt;</a:t>
            </a:r>
          </a:p>
          <a:p>
            <a:r>
              <a:rPr lang="es-ES" sz="1200" dirty="0"/>
              <a:t>                        &lt;/</a:t>
            </a:r>
            <a:r>
              <a:rPr lang="es-ES" sz="1200" dirty="0" err="1"/>
              <a:t>form</a:t>
            </a:r>
            <a:r>
              <a:rPr lang="es-ES" sz="1200" dirty="0"/>
              <a:t>&gt;</a:t>
            </a:r>
          </a:p>
          <a:p>
            <a:r>
              <a:rPr lang="es-ES" sz="1200" dirty="0"/>
              <a:t>                    &lt;?</a:t>
            </a:r>
            <a:r>
              <a:rPr lang="es-ES" sz="1200" dirty="0" err="1"/>
              <a:t>php</a:t>
            </a:r>
            <a:r>
              <a:rPr lang="es-ES" sz="1200" dirty="0"/>
              <a:t> } </a:t>
            </a:r>
            <a:r>
              <a:rPr lang="es-ES" sz="1200" dirty="0" err="1"/>
              <a:t>else</a:t>
            </a:r>
            <a:r>
              <a:rPr lang="es-ES" sz="1200" dirty="0"/>
              <a:t> { ?&gt;</a:t>
            </a:r>
          </a:p>
          <a:p>
            <a:r>
              <a:rPr lang="es-ES" sz="1200" dirty="0"/>
              <a:t>                        &lt;</a:t>
            </a:r>
            <a:r>
              <a:rPr lang="es-ES" sz="1200" dirty="0" err="1"/>
              <a:t>form</a:t>
            </a:r>
            <a:r>
              <a:rPr lang="es-ES" sz="1200" dirty="0"/>
              <a:t> </a:t>
            </a:r>
            <a:r>
              <a:rPr lang="es-ES" sz="1200" dirty="0" err="1"/>
              <a:t>action</a:t>
            </a:r>
            <a:r>
              <a:rPr lang="es-ES" sz="1200" dirty="0"/>
              <a:t>="</a:t>
            </a:r>
            <a:r>
              <a:rPr lang="es-ES" sz="1200" b="1" dirty="0" err="1">
                <a:solidFill>
                  <a:srgbClr val="FF0000"/>
                </a:solidFill>
              </a:rPr>
              <a:t>agregar_al_carrito.php</a:t>
            </a:r>
            <a:r>
              <a:rPr lang="es-ES" sz="1200" dirty="0"/>
              <a:t>" </a:t>
            </a:r>
            <a:r>
              <a:rPr lang="es-ES" sz="1200" dirty="0" err="1"/>
              <a:t>method</a:t>
            </a:r>
            <a:r>
              <a:rPr lang="es-ES" sz="1200" dirty="0"/>
              <a:t>="post"&gt;</a:t>
            </a:r>
          </a:p>
          <a:p>
            <a:r>
              <a:rPr lang="es-ES" sz="1200" dirty="0"/>
              <a:t>                            &lt;input </a:t>
            </a:r>
            <a:r>
              <a:rPr lang="es-ES" sz="1200" dirty="0" err="1"/>
              <a:t>type</a:t>
            </a:r>
            <a:r>
              <a:rPr lang="es-ES" sz="1200" dirty="0"/>
              <a:t>="</a:t>
            </a:r>
            <a:r>
              <a:rPr lang="es-ES" sz="1200" dirty="0" err="1"/>
              <a:t>hidden</a:t>
            </a:r>
            <a:r>
              <a:rPr lang="es-ES" sz="1200" dirty="0"/>
              <a:t>" </a:t>
            </a:r>
            <a:r>
              <a:rPr lang="es-ES" sz="1200" dirty="0" err="1"/>
              <a:t>name</a:t>
            </a:r>
            <a:r>
              <a:rPr lang="es-ES" sz="1200" dirty="0"/>
              <a:t>="</a:t>
            </a:r>
            <a:r>
              <a:rPr lang="es-ES" sz="1200" dirty="0" err="1"/>
              <a:t>id_producto</a:t>
            </a:r>
            <a:r>
              <a:rPr lang="es-ES" sz="1200" dirty="0"/>
              <a:t>" </a:t>
            </a:r>
            <a:r>
              <a:rPr lang="es-ES" sz="1200" dirty="0" err="1"/>
              <a:t>value</a:t>
            </a:r>
            <a:r>
              <a:rPr lang="es-ES" sz="1200" dirty="0"/>
              <a:t>="&lt;?</a:t>
            </a:r>
            <a:r>
              <a:rPr lang="es-ES" sz="1200" dirty="0" err="1"/>
              <a:t>php</a:t>
            </a:r>
            <a:r>
              <a:rPr lang="es-ES" sz="1200" dirty="0"/>
              <a:t> echo $producto-&gt;id ?&gt;"&gt;</a:t>
            </a:r>
          </a:p>
          <a:p>
            <a:r>
              <a:rPr lang="es-ES" sz="1200" dirty="0"/>
              <a:t>                            &lt;</a:t>
            </a:r>
            <a:r>
              <a:rPr lang="es-ES" sz="1200" dirty="0" err="1"/>
              <a:t>button</a:t>
            </a:r>
            <a:r>
              <a:rPr lang="es-ES" sz="1200" dirty="0"/>
              <a:t> </a:t>
            </a:r>
            <a:r>
              <a:rPr lang="es-ES" sz="1200" dirty="0" err="1"/>
              <a:t>class</a:t>
            </a:r>
            <a:r>
              <a:rPr lang="es-ES" sz="1200" dirty="0"/>
              <a:t>="</a:t>
            </a:r>
            <a:r>
              <a:rPr lang="es-ES" sz="1200" dirty="0" err="1"/>
              <a:t>button</a:t>
            </a:r>
            <a:r>
              <a:rPr lang="es-ES" sz="1200" dirty="0"/>
              <a:t> </a:t>
            </a:r>
            <a:r>
              <a:rPr lang="es-ES" sz="1200" dirty="0" err="1"/>
              <a:t>is-primary</a:t>
            </a:r>
            <a:r>
              <a:rPr lang="es-ES" sz="1200" dirty="0"/>
              <a:t>"&gt;</a:t>
            </a:r>
          </a:p>
          <a:p>
            <a:r>
              <a:rPr lang="es-ES" sz="1200" dirty="0"/>
              <a:t>                                &lt;i </a:t>
            </a:r>
            <a:r>
              <a:rPr lang="es-ES" sz="1200" dirty="0" err="1"/>
              <a:t>class</a:t>
            </a:r>
            <a:r>
              <a:rPr lang="es-ES" sz="1200" dirty="0"/>
              <a:t>="fa fa-</a:t>
            </a:r>
            <a:r>
              <a:rPr lang="es-ES" sz="1200" dirty="0" err="1"/>
              <a:t>cart</a:t>
            </a:r>
            <a:r>
              <a:rPr lang="es-ES" sz="1200" dirty="0"/>
              <a:t>-plus"&gt;&lt;/i&gt;&amp;</a:t>
            </a:r>
            <a:r>
              <a:rPr lang="es-ES" sz="1200" dirty="0" err="1"/>
              <a:t>nbsp;Agregar</a:t>
            </a:r>
            <a:r>
              <a:rPr lang="es-ES" sz="1200" dirty="0"/>
              <a:t> al carrito</a:t>
            </a:r>
          </a:p>
          <a:p>
            <a:r>
              <a:rPr lang="es-ES" sz="1200" dirty="0"/>
              <a:t>                            &lt;/</a:t>
            </a:r>
            <a:r>
              <a:rPr lang="es-ES" sz="1200" dirty="0" err="1"/>
              <a:t>button</a:t>
            </a:r>
            <a:r>
              <a:rPr lang="es-ES" sz="1200" dirty="0"/>
              <a:t>&gt;</a:t>
            </a:r>
          </a:p>
          <a:p>
            <a:r>
              <a:rPr lang="es-ES" sz="1200" dirty="0"/>
              <a:t>                        &lt;/</a:t>
            </a:r>
            <a:r>
              <a:rPr lang="es-ES" sz="1200" dirty="0" err="1"/>
              <a:t>form</a:t>
            </a:r>
            <a:r>
              <a:rPr lang="es-ES" sz="1200" dirty="0"/>
              <a:t>&gt;</a:t>
            </a:r>
          </a:p>
          <a:p>
            <a:r>
              <a:rPr lang="es-ES" sz="1200" dirty="0"/>
              <a:t>                    &lt;?</a:t>
            </a:r>
            <a:r>
              <a:rPr lang="es-ES" sz="1200" dirty="0" err="1"/>
              <a:t>php</a:t>
            </a:r>
            <a:r>
              <a:rPr lang="es-ES" sz="1200" dirty="0"/>
              <a:t> } ?&gt;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&lt;?</a:t>
            </a:r>
            <a:r>
              <a:rPr lang="es-ES" sz="1200" dirty="0" err="1"/>
              <a:t>php</a:t>
            </a:r>
            <a:r>
              <a:rPr lang="es-ES" sz="1200" dirty="0"/>
              <a:t> } ?&gt;</a:t>
            </a:r>
          </a:p>
          <a:p>
            <a:r>
              <a:rPr lang="es-ES" sz="1200" dirty="0"/>
              <a:t>&lt;?</a:t>
            </a:r>
            <a:r>
              <a:rPr lang="es-ES" sz="1200" dirty="0" err="1"/>
              <a:t>php</a:t>
            </a:r>
            <a:r>
              <a:rPr lang="es-ES" sz="1200" dirty="0"/>
              <a:t> </a:t>
            </a:r>
            <a:r>
              <a:rPr lang="es-ES" sz="1200" dirty="0" err="1"/>
              <a:t>include_once</a:t>
            </a:r>
            <a:r>
              <a:rPr lang="es-ES" sz="1200" dirty="0"/>
              <a:t> "</a:t>
            </a:r>
            <a:r>
              <a:rPr lang="es-ES" sz="1200" dirty="0" err="1"/>
              <a:t>pie.php</a:t>
            </a:r>
            <a:r>
              <a:rPr lang="es-ES" sz="1200" dirty="0"/>
              <a:t>" ?&gt;</a:t>
            </a:r>
          </a:p>
        </p:txBody>
      </p:sp>
    </p:spTree>
    <p:extLst>
      <p:ext uri="{BB962C8B-B14F-4D97-AF65-F5344CB8AC3E}">
        <p14:creationId xmlns:p14="http://schemas.microsoft.com/office/powerpoint/2010/main" val="115320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numCol="2"/>
          <a:lstStyle/>
          <a:p>
            <a:pPr marL="76200" indent="0">
              <a:buNone/>
            </a:pPr>
            <a:r>
              <a:rPr lang="es-ES" sz="1200" dirty="0"/>
              <a:t>&lt;?</a:t>
            </a:r>
            <a:r>
              <a:rPr lang="es-ES" sz="1200" dirty="0" err="1"/>
              <a:t>php</a:t>
            </a:r>
            <a:r>
              <a:rPr lang="es-ES" sz="1200" dirty="0"/>
              <a:t> </a:t>
            </a:r>
            <a:r>
              <a:rPr lang="es-ES" sz="1200" dirty="0" err="1"/>
              <a:t>include_once</a:t>
            </a:r>
            <a:r>
              <a:rPr lang="es-ES" sz="1200" dirty="0"/>
              <a:t> "</a:t>
            </a:r>
            <a:r>
              <a:rPr lang="es-ES" sz="1200" dirty="0" err="1"/>
              <a:t>encabezado.php</a:t>
            </a:r>
            <a:r>
              <a:rPr lang="es-ES" sz="1200" dirty="0"/>
              <a:t>" ?&gt;</a:t>
            </a:r>
          </a:p>
          <a:p>
            <a:pPr marL="76200" indent="0">
              <a:buNone/>
            </a:pPr>
            <a:r>
              <a:rPr lang="es-ES" sz="1200" dirty="0"/>
              <a:t>&lt;?</a:t>
            </a:r>
            <a:r>
              <a:rPr lang="es-ES" sz="1200" dirty="0" err="1"/>
              <a:t>php</a:t>
            </a:r>
            <a:endParaRPr lang="es-ES" sz="1200" dirty="0"/>
          </a:p>
          <a:p>
            <a:pPr marL="76200" indent="0">
              <a:buNone/>
            </a:pPr>
            <a:r>
              <a:rPr lang="es-ES" sz="1200" dirty="0" err="1"/>
              <a:t>include_once</a:t>
            </a:r>
            <a:r>
              <a:rPr lang="es-ES" sz="1200" dirty="0"/>
              <a:t> "</a:t>
            </a:r>
            <a:r>
              <a:rPr lang="es-ES" sz="1200" dirty="0" err="1"/>
              <a:t>funciones.php</a:t>
            </a:r>
            <a:r>
              <a:rPr lang="es-ES" sz="1200" dirty="0"/>
              <a:t>";</a:t>
            </a:r>
          </a:p>
          <a:p>
            <a:pPr marL="76200" indent="0">
              <a:buNone/>
            </a:pPr>
            <a:r>
              <a:rPr lang="es-ES" sz="1200" dirty="0"/>
              <a:t>$productos = </a:t>
            </a:r>
            <a:r>
              <a:rPr lang="es-ES" sz="1200" b="1" dirty="0" err="1">
                <a:solidFill>
                  <a:srgbClr val="FF0000"/>
                </a:solidFill>
              </a:rPr>
              <a:t>obtenerProductos</a:t>
            </a:r>
            <a:r>
              <a:rPr lang="es-ES" sz="1200" b="1" dirty="0">
                <a:solidFill>
                  <a:srgbClr val="FF0000"/>
                </a:solidFill>
              </a:rPr>
              <a:t>();</a:t>
            </a:r>
          </a:p>
          <a:p>
            <a:pPr marL="76200" indent="0">
              <a:buNone/>
            </a:pPr>
            <a:r>
              <a:rPr lang="es-ES" sz="1200" dirty="0"/>
              <a:t>?&gt;</a:t>
            </a:r>
          </a:p>
          <a:p>
            <a:pPr marL="76200" indent="0">
              <a:buNone/>
            </a:pPr>
            <a:r>
              <a:rPr lang="es-ES" sz="1200" dirty="0"/>
              <a:t>&lt;</a:t>
            </a:r>
            <a:r>
              <a:rPr lang="es-ES" sz="1200" dirty="0" err="1"/>
              <a:t>div</a:t>
            </a:r>
            <a:r>
              <a:rPr lang="es-ES" sz="1200" dirty="0"/>
              <a:t> </a:t>
            </a:r>
            <a:r>
              <a:rPr lang="es-ES" sz="1200" dirty="0" err="1"/>
              <a:t>class</a:t>
            </a:r>
            <a:r>
              <a:rPr lang="es-ES" sz="1200" dirty="0"/>
              <a:t>="</a:t>
            </a:r>
            <a:r>
              <a:rPr lang="es-ES" sz="1200" dirty="0" err="1"/>
              <a:t>columns</a:t>
            </a:r>
            <a:r>
              <a:rPr lang="es-ES" sz="1200" dirty="0"/>
              <a:t>"&gt;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column</a:t>
            </a:r>
            <a:r>
              <a:rPr lang="es-ES" sz="1200" dirty="0"/>
              <a:t>"&gt;</a:t>
            </a:r>
          </a:p>
          <a:p>
            <a:pPr marL="76200" indent="0">
              <a:buNone/>
            </a:pPr>
            <a:r>
              <a:rPr lang="es-ES" sz="1200" dirty="0"/>
              <a:t>        &lt;h2 </a:t>
            </a:r>
            <a:r>
              <a:rPr lang="es-ES" sz="1200" dirty="0" err="1"/>
              <a:t>class</a:t>
            </a:r>
            <a:r>
              <a:rPr lang="es-ES" sz="1200" dirty="0"/>
              <a:t>="is-size-2"&gt;Tienda&lt;/h2&gt;</a:t>
            </a:r>
          </a:p>
          <a:p>
            <a:pPr marL="76200" indent="0">
              <a:buNone/>
            </a:pPr>
            <a:r>
              <a:rPr lang="es-ES" sz="1200" dirty="0"/>
              <a:t>    &lt;/</a:t>
            </a:r>
            <a:r>
              <a:rPr lang="es-ES" sz="1200" dirty="0" err="1"/>
              <a:t>div</a:t>
            </a:r>
            <a:r>
              <a:rPr lang="es-ES" sz="1200" dirty="0"/>
              <a:t>&gt;</a:t>
            </a:r>
          </a:p>
          <a:p>
            <a:pPr marL="76200" indent="0">
              <a:buNone/>
            </a:pPr>
            <a:r>
              <a:rPr lang="es-ES" sz="1200" dirty="0"/>
              <a:t>&lt;/</a:t>
            </a:r>
            <a:r>
              <a:rPr lang="es-ES" sz="1200" dirty="0" err="1"/>
              <a:t>div</a:t>
            </a:r>
            <a:r>
              <a:rPr lang="es-ES" sz="1200" dirty="0"/>
              <a:t>&gt;</a:t>
            </a:r>
          </a:p>
          <a:p>
            <a:pPr marL="76200" indent="0">
              <a:buNone/>
            </a:pPr>
            <a:r>
              <a:rPr lang="es-ES" sz="1200" dirty="0"/>
              <a:t>&lt;?</a:t>
            </a:r>
            <a:r>
              <a:rPr lang="es-ES" sz="1200" dirty="0" err="1"/>
              <a:t>php</a:t>
            </a:r>
            <a:r>
              <a:rPr lang="es-ES" sz="1200" dirty="0"/>
              <a:t> </a:t>
            </a:r>
            <a:r>
              <a:rPr lang="es-ES" sz="1200" dirty="0" err="1"/>
              <a:t>foreach</a:t>
            </a:r>
            <a:r>
              <a:rPr lang="es-ES" sz="1200" dirty="0"/>
              <a:t> ($productos as $producto) { ?&gt;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columns</a:t>
            </a:r>
            <a:r>
              <a:rPr lang="es-ES" sz="1200" dirty="0"/>
              <a:t>"&gt;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column</a:t>
            </a:r>
            <a:r>
              <a:rPr lang="es-ES" sz="1200" dirty="0"/>
              <a:t> </a:t>
            </a:r>
            <a:r>
              <a:rPr lang="es-ES" sz="1200" dirty="0" err="1"/>
              <a:t>is</a:t>
            </a:r>
            <a:r>
              <a:rPr lang="es-ES" sz="1200" dirty="0"/>
              <a:t>-full"&gt;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card</a:t>
            </a:r>
            <a:r>
              <a:rPr lang="es-ES" sz="1200" dirty="0"/>
              <a:t>"&gt;</a:t>
            </a:r>
          </a:p>
          <a:p>
            <a:pPr marL="76200" indent="0">
              <a:buNone/>
            </a:pPr>
            <a:r>
              <a:rPr lang="es-ES" sz="1200" dirty="0"/>
              <a:t>                &lt;</a:t>
            </a:r>
            <a:r>
              <a:rPr lang="es-ES" sz="1200" dirty="0" err="1"/>
              <a:t>header</a:t>
            </a:r>
            <a:r>
              <a:rPr lang="es-ES" sz="1200" dirty="0"/>
              <a:t> </a:t>
            </a:r>
            <a:r>
              <a:rPr lang="es-ES" sz="1200" dirty="0" err="1"/>
              <a:t>class</a:t>
            </a:r>
            <a:r>
              <a:rPr lang="es-ES" sz="1200" dirty="0"/>
              <a:t>="</a:t>
            </a:r>
            <a:r>
              <a:rPr lang="es-ES" sz="1200" dirty="0" err="1"/>
              <a:t>card-header</a:t>
            </a:r>
            <a:r>
              <a:rPr lang="es-ES" sz="1200" dirty="0"/>
              <a:t>"&gt;</a:t>
            </a:r>
          </a:p>
          <a:p>
            <a:pPr marL="76200" indent="0">
              <a:buNone/>
            </a:pPr>
            <a:r>
              <a:rPr lang="es-ES" sz="1200" dirty="0"/>
              <a:t>                    &lt;p </a:t>
            </a:r>
            <a:r>
              <a:rPr lang="es-ES" sz="1200" dirty="0" err="1"/>
              <a:t>class</a:t>
            </a:r>
            <a:r>
              <a:rPr lang="es-ES" sz="1200" dirty="0"/>
              <a:t>="</a:t>
            </a:r>
            <a:r>
              <a:rPr lang="es-ES" sz="1200" dirty="0" err="1"/>
              <a:t>card-header-title</a:t>
            </a:r>
            <a:r>
              <a:rPr lang="es-ES" sz="1200" dirty="0"/>
              <a:t> is-size-4"&gt;</a:t>
            </a:r>
          </a:p>
          <a:p>
            <a:pPr marL="76200" indent="0">
              <a:buNone/>
            </a:pPr>
            <a:r>
              <a:rPr lang="es-ES" sz="1200" dirty="0"/>
              <a:t>                        &lt;?</a:t>
            </a:r>
            <a:r>
              <a:rPr lang="es-ES" sz="1200" dirty="0" err="1"/>
              <a:t>php</a:t>
            </a:r>
            <a:r>
              <a:rPr lang="es-ES" sz="1200" dirty="0"/>
              <a:t> echo $producto-&gt;nombre ?&gt;</a:t>
            </a:r>
          </a:p>
          <a:p>
            <a:pPr marL="76200" indent="0">
              <a:buNone/>
            </a:pPr>
            <a:r>
              <a:rPr lang="es-ES" sz="1200" dirty="0"/>
              <a:t>                    &lt;/p&gt;</a:t>
            </a:r>
          </a:p>
          <a:p>
            <a:pPr marL="76200" indent="0">
              <a:buNone/>
            </a:pPr>
            <a:r>
              <a:rPr lang="es-ES" sz="1200" dirty="0"/>
              <a:t>                &lt;/</a:t>
            </a:r>
            <a:r>
              <a:rPr lang="es-ES" sz="1200" dirty="0" err="1"/>
              <a:t>header</a:t>
            </a:r>
            <a:r>
              <a:rPr lang="es-ES" sz="1200" dirty="0"/>
              <a:t>&gt;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card-content</a:t>
            </a:r>
            <a:r>
              <a:rPr lang="es-ES" sz="1200" dirty="0"/>
              <a:t>"&gt;</a:t>
            </a:r>
          </a:p>
          <a:p>
            <a:pPr marL="762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content</a:t>
            </a:r>
            <a:r>
              <a:rPr lang="es-ES" sz="1200" dirty="0"/>
              <a:t>"&gt;</a:t>
            </a:r>
          </a:p>
          <a:p>
            <a:pPr marL="76200" indent="0">
              <a:buNone/>
            </a:pPr>
            <a:r>
              <a:rPr lang="es-ES" sz="1200" dirty="0"/>
              <a:t>                        &lt;?</a:t>
            </a:r>
            <a:r>
              <a:rPr lang="es-ES" sz="1200" dirty="0" err="1"/>
              <a:t>php</a:t>
            </a:r>
            <a:r>
              <a:rPr lang="es-ES" sz="1200" dirty="0"/>
              <a:t> echo $producto-&gt;</a:t>
            </a:r>
            <a:r>
              <a:rPr lang="es-ES" sz="1200" dirty="0" err="1"/>
              <a:t>descripcion</a:t>
            </a:r>
            <a:r>
              <a:rPr lang="es-ES" sz="1200" dirty="0"/>
              <a:t> ?&gt;</a:t>
            </a:r>
          </a:p>
          <a:p>
            <a:pPr marL="76200" indent="0">
              <a:buNone/>
            </a:pPr>
            <a:r>
              <a:rPr lang="es-ES" sz="1200" dirty="0"/>
              <a:t>                    &lt;/</a:t>
            </a:r>
            <a:r>
              <a:rPr lang="es-ES" sz="1200" dirty="0" err="1"/>
              <a:t>div</a:t>
            </a:r>
            <a:r>
              <a:rPr lang="es-ES" sz="1200" dirty="0"/>
              <a:t>&gt;</a:t>
            </a:r>
          </a:p>
        </p:txBody>
      </p:sp>
    </p:spTree>
    <p:extLst>
      <p:ext uri="{BB962C8B-B14F-4D97-AF65-F5344CB8AC3E}">
        <p14:creationId xmlns:p14="http://schemas.microsoft.com/office/powerpoint/2010/main" val="241417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25021" y="123478"/>
            <a:ext cx="8568952" cy="3017520"/>
          </a:xfrm>
        </p:spPr>
        <p:txBody>
          <a:bodyPr/>
          <a:lstStyle/>
          <a:p>
            <a:r>
              <a:rPr lang="es-ES" dirty="0"/>
              <a:t>Condición </a:t>
            </a:r>
            <a:r>
              <a:rPr lang="es-ES" dirty="0" err="1"/>
              <a:t>productoYaEstaEnCarrito</a:t>
            </a:r>
            <a:r>
              <a:rPr lang="es-ES" dirty="0"/>
              <a:t>($producto-&gt;id):</a:t>
            </a:r>
          </a:p>
          <a:p>
            <a:endParaRPr lang="es-ES" dirty="0"/>
          </a:p>
          <a:p>
            <a:r>
              <a:rPr lang="es-ES" dirty="0"/>
              <a:t>    Se usa para determinar si el producto ya está en el carrito. Presumiblemente, esta función verificará si el producto con el ID proporcionado ya ha sido agregado al carrito. No se proporciona el código de la función, pero su nombre sugiere su propósito.</a:t>
            </a:r>
          </a:p>
          <a:p>
            <a:endParaRPr lang="es-ES" dirty="0"/>
          </a:p>
          <a:p>
            <a:r>
              <a:rPr lang="es-ES" dirty="0"/>
              <a:t>Bloque condicional PHP:</a:t>
            </a:r>
          </a:p>
          <a:p>
            <a:endParaRPr lang="es-ES" dirty="0"/>
          </a:p>
          <a:p>
            <a:r>
              <a:rPr lang="es-ES" dirty="0"/>
              <a:t>    &lt;?</a:t>
            </a:r>
            <a:r>
              <a:rPr lang="es-ES" dirty="0" err="1"/>
              <a:t>php</a:t>
            </a:r>
            <a:r>
              <a:rPr lang="es-ES" dirty="0"/>
              <a:t> </a:t>
            </a:r>
            <a:r>
              <a:rPr lang="es-ES" dirty="0" err="1"/>
              <a:t>if</a:t>
            </a:r>
            <a:r>
              <a:rPr lang="es-ES" dirty="0"/>
              <a:t> (</a:t>
            </a:r>
            <a:r>
              <a:rPr lang="es-ES" dirty="0" err="1"/>
              <a:t>productoYaEstaEnCarrito</a:t>
            </a:r>
            <a:r>
              <a:rPr lang="es-ES" dirty="0"/>
              <a:t>($producto-&gt;id)) { ?&gt; ... &lt;?</a:t>
            </a:r>
            <a:r>
              <a:rPr lang="es-ES" dirty="0" err="1"/>
              <a:t>php</a:t>
            </a:r>
            <a:r>
              <a:rPr lang="es-ES" dirty="0"/>
              <a:t> } </a:t>
            </a:r>
            <a:r>
              <a:rPr lang="es-ES" dirty="0" err="1"/>
              <a:t>else</a:t>
            </a:r>
            <a:r>
              <a:rPr lang="es-ES" dirty="0"/>
              <a:t> { ?&gt; ... &lt;?</a:t>
            </a:r>
            <a:r>
              <a:rPr lang="es-ES" dirty="0" err="1"/>
              <a:t>php</a:t>
            </a:r>
            <a:r>
              <a:rPr lang="es-ES" dirty="0"/>
              <a:t> } ?&gt;: </a:t>
            </a:r>
          </a:p>
          <a:p>
            <a:endParaRPr lang="es-ES" dirty="0"/>
          </a:p>
          <a:p>
            <a:r>
              <a:rPr lang="es-ES" dirty="0"/>
              <a:t>Se utiliza para mostrar contenido condicionalmente dependiendo de si el producto ya está en el carrito o no.</a:t>
            </a:r>
          </a:p>
          <a:p>
            <a:r>
              <a:rPr lang="es-ES" dirty="0"/>
              <a:t>    Si el producto ya está en el carrito, se muestra el precio del producto, un mensaje indicando que está en el carrito, y un botón para quitarlo del carrito.</a:t>
            </a:r>
          </a:p>
          <a:p>
            <a:r>
              <a:rPr lang="es-ES" dirty="0"/>
              <a:t>    Si el producto no está en el carrito, se muestra un formulario con un botón para agregar el producto al carrito.</a:t>
            </a:r>
          </a:p>
          <a:p>
            <a:endParaRPr lang="es-ES" dirty="0"/>
          </a:p>
          <a:p>
            <a:endParaRPr lang="es-ES" dirty="0"/>
          </a:p>
          <a:p>
            <a:endParaRPr lang="es-ES" dirty="0"/>
          </a:p>
          <a:p>
            <a:endParaRPr lang="es-ES" dirty="0"/>
          </a:p>
          <a:p>
            <a:r>
              <a:rPr lang="es-ES" dirty="0"/>
              <a:t>.</a:t>
            </a:r>
          </a:p>
        </p:txBody>
      </p:sp>
    </p:spTree>
    <p:extLst>
      <p:ext uri="{BB962C8B-B14F-4D97-AF65-F5344CB8AC3E}">
        <p14:creationId xmlns:p14="http://schemas.microsoft.com/office/powerpoint/2010/main" val="278086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267494"/>
            <a:ext cx="8568952" cy="3017520"/>
          </a:xfrm>
        </p:spPr>
        <p:txBody>
          <a:bodyPr/>
          <a:lstStyle/>
          <a:p>
            <a:r>
              <a:rPr lang="es-ES" dirty="0"/>
              <a:t>HTML dentro de los bloques condicionales:</a:t>
            </a:r>
          </a:p>
          <a:p>
            <a:endParaRPr lang="es-ES" dirty="0"/>
          </a:p>
          <a:p>
            <a:r>
              <a:rPr lang="es-ES" dirty="0"/>
              <a:t>    En ambos casos, se utilizan formularios &lt;</a:t>
            </a:r>
            <a:r>
              <a:rPr lang="es-ES" dirty="0" err="1"/>
              <a:t>form</a:t>
            </a:r>
            <a:r>
              <a:rPr lang="es-ES" dirty="0"/>
              <a:t>&gt; con diferentes acciones (</a:t>
            </a:r>
            <a:r>
              <a:rPr lang="es-ES" dirty="0" err="1"/>
              <a:t>eliminar_del_carrito.php</a:t>
            </a:r>
            <a:r>
              <a:rPr lang="es-ES" dirty="0"/>
              <a:t> y </a:t>
            </a:r>
            <a:r>
              <a:rPr lang="es-ES" dirty="0" err="1"/>
              <a:t>agregar_al_carrito.php</a:t>
            </a:r>
            <a:r>
              <a:rPr lang="es-ES" dirty="0"/>
              <a:t>) y métodos POST para enviar información al servidor.</a:t>
            </a:r>
          </a:p>
          <a:p>
            <a:r>
              <a:rPr lang="es-ES" dirty="0"/>
              <a:t>    Se utilizan elementos &lt;input </a:t>
            </a:r>
            <a:r>
              <a:rPr lang="es-ES" dirty="0" err="1"/>
              <a:t>type</a:t>
            </a:r>
            <a:r>
              <a:rPr lang="es-ES" dirty="0"/>
              <a:t>="</a:t>
            </a:r>
            <a:r>
              <a:rPr lang="es-ES" dirty="0" err="1"/>
              <a:t>hidden</a:t>
            </a:r>
            <a:r>
              <a:rPr lang="es-ES" dirty="0"/>
              <a:t>"&gt; para enviar el ID del producto al servidor de manera que no sea visible para el usuario.</a:t>
            </a:r>
          </a:p>
          <a:p>
            <a:r>
              <a:rPr lang="es-ES" dirty="0"/>
              <a:t>    Se utilizan botones &lt;</a:t>
            </a:r>
            <a:r>
              <a:rPr lang="es-ES" dirty="0" err="1"/>
              <a:t>button</a:t>
            </a:r>
            <a:r>
              <a:rPr lang="es-ES" dirty="0"/>
              <a:t>&gt; con clases de estilo Bootstrap (</a:t>
            </a:r>
            <a:r>
              <a:rPr lang="es-ES" dirty="0" err="1"/>
              <a:t>is-success</a:t>
            </a:r>
            <a:r>
              <a:rPr lang="es-ES" dirty="0"/>
              <a:t>, </a:t>
            </a:r>
            <a:r>
              <a:rPr lang="es-ES" dirty="0" err="1"/>
              <a:t>is-danger</a:t>
            </a:r>
            <a:r>
              <a:rPr lang="es-ES" dirty="0"/>
              <a:t>, </a:t>
            </a:r>
            <a:r>
              <a:rPr lang="es-ES" dirty="0" err="1"/>
              <a:t>is-primary</a:t>
            </a:r>
            <a:r>
              <a:rPr lang="es-ES" dirty="0"/>
              <a:t>) para proporcionar un aspecto visual consistente.</a:t>
            </a:r>
          </a:p>
          <a:p>
            <a:endParaRPr lang="es-ES" dirty="0"/>
          </a:p>
          <a:p>
            <a:r>
              <a:rPr lang="es-ES" dirty="0"/>
              <a:t>Cierre del bucle y del archivo:</a:t>
            </a:r>
          </a:p>
          <a:p>
            <a:endParaRPr lang="es-ES" dirty="0"/>
          </a:p>
          <a:p>
            <a:r>
              <a:rPr lang="es-ES" dirty="0"/>
              <a:t>    Parece ser parte de un bucle (</a:t>
            </a:r>
            <a:r>
              <a:rPr lang="es-ES" dirty="0" err="1"/>
              <a:t>foreach</a:t>
            </a:r>
            <a:r>
              <a:rPr lang="es-ES" dirty="0"/>
              <a:t> o similar) que itera sobre una lista de productos y ejecuta este bloque de código para cada producto.</a:t>
            </a:r>
          </a:p>
          <a:p>
            <a:r>
              <a:rPr lang="es-ES" dirty="0"/>
              <a:t>    Se cierra el bucle y se incluye el archivo </a:t>
            </a:r>
            <a:r>
              <a:rPr lang="es-ES" dirty="0" err="1"/>
              <a:t>pie.php</a:t>
            </a:r>
            <a:r>
              <a:rPr lang="es-ES" dirty="0"/>
              <a:t>, que probablemente contenga el código HTML para el pie de página de la aplicación.</a:t>
            </a:r>
          </a:p>
        </p:txBody>
      </p:sp>
    </p:spTree>
    <p:extLst>
      <p:ext uri="{BB962C8B-B14F-4D97-AF65-F5344CB8AC3E}">
        <p14:creationId xmlns:p14="http://schemas.microsoft.com/office/powerpoint/2010/main" val="249555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r>
              <a:rPr lang="es-ES" dirty="0"/>
              <a:t>Agregar producto al carrito</a:t>
            </a:r>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endParaRPr lang="es-ES" b="1" dirty="0"/>
          </a:p>
          <a:p>
            <a:r>
              <a:rPr lang="es-ES" dirty="0"/>
              <a:t>Para agregar un producto al carrito en este ejemplo con PHP se muestra un botón dentro de un formulario que lleva el id del producto:</a:t>
            </a:r>
          </a:p>
          <a:p>
            <a:endParaRPr lang="es-ES" dirty="0"/>
          </a:p>
          <a:p>
            <a:endParaRPr lang="es-ES" dirty="0"/>
          </a:p>
          <a:p>
            <a:r>
              <a:rPr lang="es-ES" dirty="0"/>
              <a:t>&lt;</a:t>
            </a:r>
            <a:r>
              <a:rPr lang="es-ES" dirty="0" err="1"/>
              <a:t>form</a:t>
            </a:r>
            <a:r>
              <a:rPr lang="es-ES" dirty="0"/>
              <a:t> </a:t>
            </a:r>
            <a:r>
              <a:rPr lang="es-ES" dirty="0" err="1"/>
              <a:t>action</a:t>
            </a:r>
            <a:r>
              <a:rPr lang="es-ES" dirty="0"/>
              <a:t>="</a:t>
            </a:r>
            <a:r>
              <a:rPr lang="es-ES" dirty="0" err="1"/>
              <a:t>agregar_al_carrito.php</a:t>
            </a:r>
            <a:r>
              <a:rPr lang="es-ES" dirty="0"/>
              <a:t>" </a:t>
            </a:r>
            <a:r>
              <a:rPr lang="es-ES" dirty="0" err="1"/>
              <a:t>method</a:t>
            </a:r>
            <a:r>
              <a:rPr lang="es-ES" dirty="0"/>
              <a:t>="post"&gt;</a:t>
            </a:r>
          </a:p>
          <a:p>
            <a:r>
              <a:rPr lang="es-ES" dirty="0"/>
              <a:t>    &lt;input </a:t>
            </a:r>
            <a:r>
              <a:rPr lang="es-ES" dirty="0" err="1"/>
              <a:t>type</a:t>
            </a:r>
            <a:r>
              <a:rPr lang="es-ES" dirty="0"/>
              <a:t>="</a:t>
            </a:r>
            <a:r>
              <a:rPr lang="es-ES" dirty="0" err="1"/>
              <a:t>hidden</a:t>
            </a:r>
            <a:r>
              <a:rPr lang="es-ES" dirty="0"/>
              <a:t>" </a:t>
            </a:r>
            <a:r>
              <a:rPr lang="es-ES" dirty="0" err="1"/>
              <a:t>name</a:t>
            </a:r>
            <a:r>
              <a:rPr lang="es-ES" dirty="0"/>
              <a:t>="</a:t>
            </a:r>
            <a:r>
              <a:rPr lang="es-ES" dirty="0" err="1"/>
              <a:t>id_producto</a:t>
            </a:r>
            <a:r>
              <a:rPr lang="es-ES" dirty="0"/>
              <a:t>" </a:t>
            </a:r>
            <a:r>
              <a:rPr lang="es-ES" dirty="0" err="1"/>
              <a:t>value</a:t>
            </a:r>
            <a:r>
              <a:rPr lang="es-ES" dirty="0"/>
              <a:t>="&lt;?</a:t>
            </a:r>
            <a:r>
              <a:rPr lang="es-ES" dirty="0" err="1"/>
              <a:t>php</a:t>
            </a:r>
            <a:r>
              <a:rPr lang="es-ES" dirty="0"/>
              <a:t> echo $producto-&gt;id ?&gt;"&gt;</a:t>
            </a:r>
          </a:p>
          <a:p>
            <a:r>
              <a:rPr lang="es-ES" dirty="0"/>
              <a:t>    &lt;</a:t>
            </a:r>
            <a:r>
              <a:rPr lang="es-ES" dirty="0" err="1"/>
              <a:t>button</a:t>
            </a:r>
            <a:r>
              <a:rPr lang="es-ES" dirty="0"/>
              <a:t> </a:t>
            </a:r>
            <a:r>
              <a:rPr lang="es-ES" dirty="0" err="1"/>
              <a:t>class</a:t>
            </a:r>
            <a:r>
              <a:rPr lang="es-ES" dirty="0"/>
              <a:t>="</a:t>
            </a:r>
            <a:r>
              <a:rPr lang="es-ES" dirty="0" err="1"/>
              <a:t>button</a:t>
            </a:r>
            <a:r>
              <a:rPr lang="es-ES" dirty="0"/>
              <a:t> </a:t>
            </a:r>
            <a:r>
              <a:rPr lang="es-ES" dirty="0" err="1"/>
              <a:t>is-primary</a:t>
            </a:r>
            <a:r>
              <a:rPr lang="es-ES" dirty="0"/>
              <a:t>"&gt;</a:t>
            </a:r>
          </a:p>
          <a:p>
            <a:r>
              <a:rPr lang="es-ES" dirty="0"/>
              <a:t>        &lt;i </a:t>
            </a:r>
            <a:r>
              <a:rPr lang="es-ES" dirty="0" err="1"/>
              <a:t>class</a:t>
            </a:r>
            <a:r>
              <a:rPr lang="es-ES" dirty="0"/>
              <a:t>="fa fa-</a:t>
            </a:r>
            <a:r>
              <a:rPr lang="es-ES" dirty="0" err="1"/>
              <a:t>cart</a:t>
            </a:r>
            <a:r>
              <a:rPr lang="es-ES" dirty="0"/>
              <a:t>-plus"&gt;&lt;/i&gt;&amp;</a:t>
            </a:r>
            <a:r>
              <a:rPr lang="es-ES" dirty="0" err="1"/>
              <a:t>nbsp;Agregar</a:t>
            </a:r>
            <a:r>
              <a:rPr lang="es-ES" dirty="0"/>
              <a:t> al carrito</a:t>
            </a:r>
          </a:p>
          <a:p>
            <a:r>
              <a:rPr lang="es-ES" dirty="0"/>
              <a:t>    &lt;/</a:t>
            </a:r>
            <a:r>
              <a:rPr lang="es-ES" dirty="0" err="1"/>
              <a:t>button</a:t>
            </a:r>
            <a:r>
              <a:rPr lang="es-ES" dirty="0"/>
              <a:t>&gt;</a:t>
            </a:r>
          </a:p>
          <a:p>
            <a:r>
              <a:rPr lang="es-ES" dirty="0"/>
              <a:t>&lt;/</a:t>
            </a:r>
            <a:r>
              <a:rPr lang="es-ES" dirty="0" err="1"/>
              <a:t>form</a:t>
            </a:r>
            <a:r>
              <a:rPr lang="es-ES" dirty="0"/>
              <a:t>&gt;</a:t>
            </a:r>
          </a:p>
        </p:txBody>
      </p:sp>
    </p:spTree>
    <p:extLst>
      <p:ext uri="{BB962C8B-B14F-4D97-AF65-F5344CB8AC3E}">
        <p14:creationId xmlns:p14="http://schemas.microsoft.com/office/powerpoint/2010/main" val="300372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El </a:t>
            </a:r>
            <a:r>
              <a:rPr lang="es-ES" dirty="0" err="1"/>
              <a:t>action</a:t>
            </a:r>
            <a:r>
              <a:rPr lang="es-ES" dirty="0"/>
              <a:t> del formulario es </a:t>
            </a:r>
            <a:r>
              <a:rPr lang="es-ES" dirty="0" err="1"/>
              <a:t>agregar_al_carrito.php</a:t>
            </a:r>
            <a:r>
              <a:rPr lang="es-ES" dirty="0"/>
              <a:t>, ahí recibimos el ID e invocamos a la función pertinente:</a:t>
            </a:r>
          </a:p>
          <a:p>
            <a:r>
              <a:rPr lang="es-ES" dirty="0"/>
              <a:t>&lt;?</a:t>
            </a:r>
            <a:r>
              <a:rPr lang="es-ES" dirty="0" err="1"/>
              <a:t>php</a:t>
            </a:r>
            <a:endParaRPr lang="es-ES" dirty="0"/>
          </a:p>
          <a:p>
            <a:r>
              <a:rPr lang="es-ES" dirty="0" err="1"/>
              <a:t>include_once</a:t>
            </a:r>
            <a:r>
              <a:rPr lang="es-ES" dirty="0"/>
              <a:t> "</a:t>
            </a:r>
            <a:r>
              <a:rPr lang="es-ES" dirty="0" err="1"/>
              <a:t>funciones.php</a:t>
            </a:r>
            <a:r>
              <a:rPr lang="es-ES" dirty="0"/>
              <a:t>";</a:t>
            </a:r>
          </a:p>
          <a:p>
            <a:r>
              <a:rPr lang="es-ES" dirty="0" err="1"/>
              <a:t>if</a:t>
            </a:r>
            <a:r>
              <a:rPr lang="es-ES" dirty="0"/>
              <a:t> (!</a:t>
            </a:r>
            <a:r>
              <a:rPr lang="es-ES" dirty="0" err="1"/>
              <a:t>isset</a:t>
            </a:r>
            <a:r>
              <a:rPr lang="es-ES" dirty="0"/>
              <a:t>($_POST["</a:t>
            </a:r>
            <a:r>
              <a:rPr lang="es-ES" dirty="0" err="1"/>
              <a:t>id_producto</a:t>
            </a:r>
            <a:r>
              <a:rPr lang="es-ES" dirty="0"/>
              <a:t>"])) {</a:t>
            </a:r>
          </a:p>
          <a:p>
            <a:r>
              <a:rPr lang="es-ES" dirty="0"/>
              <a:t>    </a:t>
            </a:r>
            <a:r>
              <a:rPr lang="es-ES" dirty="0" err="1"/>
              <a:t>exit</a:t>
            </a:r>
            <a:r>
              <a:rPr lang="es-ES" dirty="0"/>
              <a:t>("No hay </a:t>
            </a:r>
            <a:r>
              <a:rPr lang="es-ES" dirty="0" err="1"/>
              <a:t>id_producto</a:t>
            </a:r>
            <a:r>
              <a:rPr lang="es-ES" dirty="0"/>
              <a:t>");</a:t>
            </a:r>
          </a:p>
          <a:p>
            <a:r>
              <a:rPr lang="es-ES" dirty="0"/>
              <a:t>}</a:t>
            </a:r>
          </a:p>
          <a:p>
            <a:r>
              <a:rPr lang="es-ES" dirty="0" err="1"/>
              <a:t>agregarProductoAlCarrito</a:t>
            </a:r>
            <a:r>
              <a:rPr lang="es-ES" dirty="0"/>
              <a:t>($_POST["</a:t>
            </a:r>
            <a:r>
              <a:rPr lang="es-ES" dirty="0" err="1"/>
              <a:t>id_producto</a:t>
            </a:r>
            <a:r>
              <a:rPr lang="es-ES" dirty="0"/>
              <a:t>"]);</a:t>
            </a:r>
          </a:p>
          <a:p>
            <a:r>
              <a:rPr lang="es-ES" dirty="0" err="1"/>
              <a:t>header</a:t>
            </a:r>
            <a:r>
              <a:rPr lang="es-ES" dirty="0"/>
              <a:t>("</a:t>
            </a:r>
            <a:r>
              <a:rPr lang="es-ES" dirty="0" err="1"/>
              <a:t>Location</a:t>
            </a:r>
            <a:r>
              <a:rPr lang="es-ES" dirty="0"/>
              <a:t>: </a:t>
            </a:r>
            <a:r>
              <a:rPr lang="es-ES" dirty="0" err="1"/>
              <a:t>tienda.php</a:t>
            </a:r>
            <a:r>
              <a:rPr lang="es-ES" dirty="0"/>
              <a:t>");</a:t>
            </a:r>
          </a:p>
        </p:txBody>
      </p:sp>
    </p:spTree>
    <p:extLst>
      <p:ext uri="{BB962C8B-B14F-4D97-AF65-F5344CB8AC3E}">
        <p14:creationId xmlns:p14="http://schemas.microsoft.com/office/powerpoint/2010/main" val="425894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La verdadera magia está ocurriendo en las funciones:</a:t>
            </a:r>
          </a:p>
          <a:p>
            <a:endParaRPr lang="es-ES" dirty="0"/>
          </a:p>
          <a:p>
            <a:r>
              <a:rPr lang="es-ES" dirty="0"/>
              <a:t>&lt;?</a:t>
            </a:r>
            <a:r>
              <a:rPr lang="es-ES" dirty="0" err="1"/>
              <a:t>php</a:t>
            </a:r>
            <a:endParaRPr lang="es-ES" dirty="0"/>
          </a:p>
          <a:p>
            <a:r>
              <a:rPr lang="es-ES" dirty="0" err="1"/>
              <a:t>function</a:t>
            </a:r>
            <a:r>
              <a:rPr lang="es-ES" dirty="0"/>
              <a:t> </a:t>
            </a:r>
            <a:r>
              <a:rPr lang="es-ES" dirty="0" err="1"/>
              <a:t>agregarProductoAlCarrito</a:t>
            </a:r>
            <a:r>
              <a:rPr lang="es-ES" dirty="0"/>
              <a:t>($</a:t>
            </a:r>
            <a:r>
              <a:rPr lang="es-ES" dirty="0" err="1"/>
              <a:t>idProducto</a:t>
            </a:r>
            <a:r>
              <a:rPr lang="es-ES" dirty="0"/>
              <a:t>)</a:t>
            </a:r>
          </a:p>
          <a:p>
            <a:r>
              <a:rPr lang="es-ES" dirty="0"/>
              <a:t>{</a:t>
            </a:r>
          </a:p>
          <a:p>
            <a:r>
              <a:rPr lang="es-ES" dirty="0"/>
              <a:t>    // Ligar el id del producto con el usuario a través de la sesión</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a:t>
            </a:r>
            <a:r>
              <a:rPr lang="es-ES" dirty="0" err="1"/>
              <a:t>idSesion</a:t>
            </a:r>
            <a:r>
              <a:rPr lang="es-ES" dirty="0"/>
              <a:t> = </a:t>
            </a:r>
            <a:r>
              <a:rPr lang="es-ES" dirty="0" err="1"/>
              <a:t>session_id</a:t>
            </a:r>
            <a:r>
              <a:rPr lang="es-ES" dirty="0"/>
              <a:t>();</a:t>
            </a:r>
          </a:p>
          <a:p>
            <a:r>
              <a:rPr lang="es-ES" dirty="0"/>
              <a:t>    $sentencia = $</a:t>
            </a:r>
            <a:r>
              <a:rPr lang="es-ES" dirty="0" err="1"/>
              <a:t>bd</a:t>
            </a:r>
            <a:r>
              <a:rPr lang="es-ES" dirty="0"/>
              <a:t>-&gt;prepare("INSERT INTO </a:t>
            </a:r>
            <a:r>
              <a:rPr lang="es-ES" dirty="0" err="1"/>
              <a:t>carrito_usuarios</a:t>
            </a:r>
            <a:r>
              <a:rPr lang="es-ES" dirty="0"/>
              <a:t>(</a:t>
            </a:r>
            <a:r>
              <a:rPr lang="es-ES" dirty="0" err="1"/>
              <a:t>id_sesion</a:t>
            </a:r>
            <a:r>
              <a:rPr lang="es-ES" dirty="0"/>
              <a:t>, </a:t>
            </a:r>
            <a:r>
              <a:rPr lang="es-ES" dirty="0" err="1"/>
              <a:t>id_producto</a:t>
            </a:r>
            <a:r>
              <a:rPr lang="es-ES" dirty="0"/>
              <a:t>) VALUES (?, ?)");</a:t>
            </a:r>
          </a:p>
          <a:p>
            <a:r>
              <a:rPr lang="es-ES" dirty="0"/>
              <a:t>    </a:t>
            </a:r>
            <a:r>
              <a:rPr lang="es-ES" dirty="0" err="1"/>
              <a:t>return</a:t>
            </a:r>
            <a:r>
              <a:rPr lang="es-ES" dirty="0"/>
              <a:t> $sentencia-&gt;</a:t>
            </a:r>
            <a:r>
              <a:rPr lang="es-ES" dirty="0" err="1"/>
              <a:t>execute</a:t>
            </a:r>
            <a:r>
              <a:rPr lang="es-ES" dirty="0"/>
              <a:t>([$</a:t>
            </a:r>
            <a:r>
              <a:rPr lang="es-ES" dirty="0" err="1"/>
              <a:t>idSesion</a:t>
            </a:r>
            <a:r>
              <a:rPr lang="es-ES" dirty="0"/>
              <a:t>, $</a:t>
            </a:r>
            <a:r>
              <a:rPr lang="es-ES" dirty="0" err="1"/>
              <a:t>idProducto</a:t>
            </a:r>
            <a:r>
              <a:rPr lang="es-ES" dirty="0"/>
              <a:t>]);</a:t>
            </a:r>
          </a:p>
          <a:p>
            <a:r>
              <a:rPr lang="es-ES" dirty="0"/>
              <a:t>}</a:t>
            </a:r>
          </a:p>
        </p:txBody>
      </p:sp>
    </p:spTree>
    <p:extLst>
      <p:ext uri="{BB962C8B-B14F-4D97-AF65-F5344CB8AC3E}">
        <p14:creationId xmlns:p14="http://schemas.microsoft.com/office/powerpoint/2010/main" val="2988666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16" y="267494"/>
            <a:ext cx="9145016" cy="3017520"/>
          </a:xfrm>
        </p:spPr>
        <p:txBody>
          <a:bodyPr/>
          <a:lstStyle/>
          <a:p>
            <a:r>
              <a:rPr lang="es-ES" dirty="0"/>
              <a:t>Lo que hacemos es obtener la conexión, iniciar la sesión si no está iniciada, obtener el id de sesión de ese usuario e insertar un registro que solo llevará el id de la sesión y el id del producto. Todo eso con sentencias preparadas para evitar inyecciones SQL.</a:t>
            </a:r>
          </a:p>
          <a:p>
            <a:endParaRPr lang="es-ES" dirty="0"/>
          </a:p>
          <a:p>
            <a:r>
              <a:rPr lang="es-ES" dirty="0"/>
              <a:t>Ya después podemos obtener los productos igualmente a través del id de sesión:</a:t>
            </a:r>
          </a:p>
          <a:p>
            <a:r>
              <a:rPr lang="es-ES" dirty="0"/>
              <a:t>&lt;?</a:t>
            </a:r>
            <a:r>
              <a:rPr lang="es-ES" dirty="0" err="1"/>
              <a:t>php</a:t>
            </a:r>
            <a:endParaRPr lang="es-ES" dirty="0"/>
          </a:p>
          <a:p>
            <a:r>
              <a:rPr lang="es-ES" dirty="0" err="1"/>
              <a:t>function</a:t>
            </a:r>
            <a:r>
              <a:rPr lang="es-ES" dirty="0"/>
              <a:t> </a:t>
            </a:r>
            <a:r>
              <a:rPr lang="es-ES" dirty="0" err="1"/>
              <a:t>obtenerIdsDeProductosEnCarrito</a:t>
            </a:r>
            <a:r>
              <a:rPr lang="es-ES" dirty="0"/>
              <a:t>()</a:t>
            </a:r>
          </a:p>
          <a:p>
            <a:r>
              <a:rPr lang="es-ES" dirty="0"/>
              <a:t>{</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$sentencia = $</a:t>
            </a:r>
            <a:r>
              <a:rPr lang="es-ES" dirty="0" err="1"/>
              <a:t>bd</a:t>
            </a:r>
            <a:r>
              <a:rPr lang="es-ES" dirty="0"/>
              <a:t>-&gt;prepare("SELECT </a:t>
            </a:r>
            <a:r>
              <a:rPr lang="es-ES" dirty="0" err="1"/>
              <a:t>id_producto</a:t>
            </a:r>
            <a:r>
              <a:rPr lang="es-ES" dirty="0"/>
              <a:t> FROM </a:t>
            </a:r>
            <a:r>
              <a:rPr lang="es-ES" dirty="0" err="1"/>
              <a:t>carrito_usuarios</a:t>
            </a:r>
            <a:r>
              <a:rPr lang="es-ES" dirty="0"/>
              <a:t> WHERE </a:t>
            </a:r>
            <a:r>
              <a:rPr lang="es-ES" dirty="0" err="1"/>
              <a:t>id_sesion</a:t>
            </a:r>
            <a:r>
              <a:rPr lang="es-ES" dirty="0"/>
              <a:t> = ?");</a:t>
            </a:r>
          </a:p>
          <a:p>
            <a:r>
              <a:rPr lang="es-ES" dirty="0"/>
              <a:t>    $</a:t>
            </a:r>
            <a:r>
              <a:rPr lang="es-ES" dirty="0" err="1"/>
              <a:t>idSesion</a:t>
            </a:r>
            <a:r>
              <a:rPr lang="es-ES" dirty="0"/>
              <a:t> = </a:t>
            </a:r>
            <a:r>
              <a:rPr lang="es-ES" dirty="0" err="1"/>
              <a:t>session_id</a:t>
            </a:r>
            <a:r>
              <a:rPr lang="es-ES" dirty="0"/>
              <a:t>();</a:t>
            </a:r>
          </a:p>
          <a:p>
            <a:r>
              <a:rPr lang="es-ES" dirty="0"/>
              <a:t>    $sentencia-&gt;</a:t>
            </a:r>
            <a:r>
              <a:rPr lang="es-ES" dirty="0" err="1"/>
              <a:t>execute</a:t>
            </a:r>
            <a:r>
              <a:rPr lang="es-ES" dirty="0"/>
              <a:t>([$</a:t>
            </a:r>
            <a:r>
              <a:rPr lang="es-ES" dirty="0" err="1"/>
              <a:t>idSesion</a:t>
            </a:r>
            <a:r>
              <a:rPr lang="es-ES" dirty="0"/>
              <a:t>]);</a:t>
            </a:r>
          </a:p>
          <a:p>
            <a:r>
              <a:rPr lang="es-ES" dirty="0"/>
              <a:t>    </a:t>
            </a:r>
            <a:r>
              <a:rPr lang="es-ES" dirty="0" err="1"/>
              <a:t>return</a:t>
            </a:r>
            <a:r>
              <a:rPr lang="es-ES" dirty="0"/>
              <a:t> $sentencia-&gt;</a:t>
            </a:r>
            <a:r>
              <a:rPr lang="es-ES" dirty="0" err="1"/>
              <a:t>fetchAll</a:t>
            </a:r>
            <a:r>
              <a:rPr lang="es-ES" dirty="0"/>
              <a:t>(PDO::FETCH_COLUMN);</a:t>
            </a:r>
          </a:p>
        </p:txBody>
      </p:sp>
    </p:spTree>
    <p:extLst>
      <p:ext uri="{BB962C8B-B14F-4D97-AF65-F5344CB8AC3E}">
        <p14:creationId xmlns:p14="http://schemas.microsoft.com/office/powerpoint/2010/main" val="279004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6512" y="-32096"/>
            <a:ext cx="9073008" cy="3017520"/>
          </a:xfrm>
        </p:spPr>
        <p:txBody>
          <a:bodyPr/>
          <a:lstStyle/>
          <a:p>
            <a:pPr marL="76200" indent="0">
              <a:buNone/>
            </a:pPr>
            <a:r>
              <a:rPr lang="es-ES" sz="1400" dirty="0"/>
              <a:t>O también obtener, a través de un INNER JOIN, los detalles de los productos del carrito de compras:</a:t>
            </a:r>
          </a:p>
          <a:p>
            <a:pPr marL="76200" indent="0">
              <a:buNone/>
            </a:pPr>
            <a:r>
              <a:rPr lang="es-ES" sz="1400" dirty="0"/>
              <a:t>&lt;?</a:t>
            </a:r>
            <a:r>
              <a:rPr lang="es-ES" sz="1400" dirty="0" err="1"/>
              <a:t>php</a:t>
            </a:r>
            <a:endParaRPr lang="es-ES" sz="1400" dirty="0"/>
          </a:p>
          <a:p>
            <a:pPr marL="76200" indent="0">
              <a:buNone/>
            </a:pPr>
            <a:r>
              <a:rPr lang="es-ES" sz="1400" dirty="0" err="1"/>
              <a:t>function</a:t>
            </a:r>
            <a:r>
              <a:rPr lang="es-ES" sz="1400" dirty="0"/>
              <a:t> </a:t>
            </a:r>
            <a:r>
              <a:rPr lang="es-ES" sz="1400" dirty="0" err="1"/>
              <a:t>obtenerProductosEnCarrito</a:t>
            </a:r>
            <a:r>
              <a:rPr lang="es-ES" sz="1400" dirty="0"/>
              <a:t>()</a:t>
            </a:r>
          </a:p>
          <a:p>
            <a:pPr marL="76200" indent="0">
              <a:buNone/>
            </a:pPr>
            <a:r>
              <a:rPr lang="es-ES" sz="1400" dirty="0"/>
              <a:t>{</a:t>
            </a:r>
          </a:p>
          <a:p>
            <a:pPr marL="76200" indent="0">
              <a:buNone/>
            </a:pPr>
            <a:r>
              <a:rPr lang="es-ES" sz="1400" dirty="0"/>
              <a:t>    $</a:t>
            </a:r>
            <a:r>
              <a:rPr lang="es-ES" sz="1400" dirty="0" err="1"/>
              <a:t>bd</a:t>
            </a:r>
            <a:r>
              <a:rPr lang="es-ES" sz="1400" dirty="0"/>
              <a:t> = </a:t>
            </a:r>
            <a:r>
              <a:rPr lang="es-ES" sz="1400" dirty="0" err="1"/>
              <a:t>obtenerConexion</a:t>
            </a:r>
            <a:r>
              <a:rPr lang="es-ES" sz="1400" dirty="0"/>
              <a:t>(); </a:t>
            </a:r>
            <a:r>
              <a:rPr lang="es-ES" sz="1400" dirty="0">
                <a:solidFill>
                  <a:srgbClr val="FF0000"/>
                </a:solidFill>
              </a:rPr>
              <a:t>//</a:t>
            </a:r>
            <a:r>
              <a:rPr lang="es-ES" sz="1400" dirty="0" err="1">
                <a:solidFill>
                  <a:srgbClr val="FF0000"/>
                </a:solidFill>
              </a:rPr>
              <a:t>Conexion</a:t>
            </a:r>
            <a:endParaRPr lang="es-ES" sz="1400" dirty="0">
              <a:solidFill>
                <a:srgbClr val="FF0000"/>
              </a:solidFill>
            </a:endParaRPr>
          </a:p>
          <a:p>
            <a:pPr marL="76200" indent="0">
              <a:buNone/>
            </a:pPr>
            <a:r>
              <a:rPr lang="es-ES" sz="1400" dirty="0"/>
              <a:t>    </a:t>
            </a:r>
            <a:r>
              <a:rPr lang="es-ES" sz="1400" dirty="0" err="1"/>
              <a:t>iniciarSesionSiNoEstaIniciada</a:t>
            </a:r>
            <a:r>
              <a:rPr lang="es-ES" sz="1400" dirty="0"/>
              <a:t>(); </a:t>
            </a:r>
          </a:p>
          <a:p>
            <a:pPr marL="76200" indent="0">
              <a:buNone/>
            </a:pPr>
            <a:r>
              <a:rPr lang="es-ES" sz="1400" b="1" dirty="0"/>
              <a:t>//Sentencia </a:t>
            </a:r>
            <a:r>
              <a:rPr lang="es-ES" sz="1400" b="1" dirty="0" err="1"/>
              <a:t>preparafa</a:t>
            </a:r>
            <a:r>
              <a:rPr lang="es-ES" sz="1400" b="1" dirty="0"/>
              <a:t> con INNER JOIN</a:t>
            </a:r>
          </a:p>
          <a:p>
            <a:pPr marL="76200" indent="0">
              <a:buNone/>
            </a:pPr>
            <a:r>
              <a:rPr lang="es-ES" sz="1400" dirty="0"/>
              <a:t>    $sentencia = $</a:t>
            </a:r>
            <a:r>
              <a:rPr lang="es-ES" sz="1400" dirty="0" err="1"/>
              <a:t>bd</a:t>
            </a:r>
            <a:r>
              <a:rPr lang="es-ES" sz="1400" dirty="0"/>
              <a:t>-&gt;prepare("SELECT </a:t>
            </a:r>
            <a:r>
              <a:rPr lang="es-ES" sz="1400" dirty="0" err="1"/>
              <a:t>productos.id</a:t>
            </a:r>
            <a:r>
              <a:rPr lang="es-ES" sz="1400" dirty="0"/>
              <a:t>, </a:t>
            </a:r>
            <a:r>
              <a:rPr lang="es-ES" sz="1400" dirty="0" err="1"/>
              <a:t>productos.nombre</a:t>
            </a:r>
            <a:r>
              <a:rPr lang="es-ES" sz="1400" dirty="0"/>
              <a:t>, </a:t>
            </a:r>
            <a:r>
              <a:rPr lang="es-ES" sz="1400" dirty="0" err="1"/>
              <a:t>productos.descripcion</a:t>
            </a:r>
            <a:r>
              <a:rPr lang="es-ES" sz="1400" dirty="0"/>
              <a:t>, </a:t>
            </a:r>
            <a:r>
              <a:rPr lang="es-ES" sz="1400" dirty="0" err="1"/>
              <a:t>productos.precio</a:t>
            </a:r>
            <a:endParaRPr lang="es-ES" sz="1400" dirty="0"/>
          </a:p>
          <a:p>
            <a:pPr marL="76200" indent="0">
              <a:buNone/>
            </a:pPr>
            <a:r>
              <a:rPr lang="es-ES" sz="1400" dirty="0"/>
              <a:t>     FROM productos</a:t>
            </a:r>
          </a:p>
          <a:p>
            <a:pPr marL="76200" indent="0">
              <a:buNone/>
            </a:pPr>
            <a:r>
              <a:rPr lang="es-ES" sz="1400" dirty="0"/>
              <a:t>     INNER JOIN </a:t>
            </a:r>
            <a:r>
              <a:rPr lang="es-ES" sz="1400" dirty="0" err="1"/>
              <a:t>carrito_usuarios</a:t>
            </a:r>
            <a:endParaRPr lang="es-ES" sz="1400" dirty="0"/>
          </a:p>
          <a:p>
            <a:pPr marL="76200" indent="0">
              <a:buNone/>
            </a:pPr>
            <a:r>
              <a:rPr lang="es-ES" sz="1400" dirty="0"/>
              <a:t>     ON </a:t>
            </a:r>
            <a:r>
              <a:rPr lang="es-ES" sz="1400" dirty="0" err="1"/>
              <a:t>productos.id</a:t>
            </a:r>
            <a:r>
              <a:rPr lang="es-ES" sz="1400" dirty="0"/>
              <a:t> = </a:t>
            </a:r>
            <a:r>
              <a:rPr lang="es-ES" sz="1400" dirty="0" err="1"/>
              <a:t>carrito_usuarios.id_producto</a:t>
            </a:r>
            <a:endParaRPr lang="es-ES" sz="1400" dirty="0"/>
          </a:p>
          <a:p>
            <a:pPr marL="76200" indent="0">
              <a:buNone/>
            </a:pPr>
            <a:r>
              <a:rPr lang="es-ES" sz="1400" dirty="0"/>
              <a:t>     WHERE </a:t>
            </a:r>
            <a:r>
              <a:rPr lang="es-ES" sz="1400" dirty="0" err="1"/>
              <a:t>carrito_usuarios.id_sesion</a:t>
            </a:r>
            <a:r>
              <a:rPr lang="es-ES" sz="1400" dirty="0"/>
              <a:t> = ?");</a:t>
            </a:r>
          </a:p>
          <a:p>
            <a:pPr marL="76200" indent="0">
              <a:buNone/>
            </a:pPr>
            <a:r>
              <a:rPr lang="es-ES" sz="1400" dirty="0"/>
              <a:t>    $</a:t>
            </a:r>
            <a:r>
              <a:rPr lang="es-ES" sz="1400" dirty="0" err="1"/>
              <a:t>idSesion</a:t>
            </a:r>
            <a:r>
              <a:rPr lang="es-ES" sz="1400" dirty="0"/>
              <a:t> = </a:t>
            </a:r>
            <a:r>
              <a:rPr lang="es-ES" sz="1400" dirty="0" err="1"/>
              <a:t>session_id</a:t>
            </a:r>
            <a:r>
              <a:rPr lang="es-ES" sz="1400" dirty="0"/>
              <a:t>();</a:t>
            </a:r>
          </a:p>
          <a:p>
            <a:pPr marL="76200" indent="0">
              <a:buNone/>
            </a:pPr>
            <a:r>
              <a:rPr lang="es-ES" sz="1400" dirty="0"/>
              <a:t>    $sentencia-&gt;</a:t>
            </a:r>
            <a:r>
              <a:rPr lang="es-ES" sz="1400" dirty="0" err="1"/>
              <a:t>execute</a:t>
            </a:r>
            <a:r>
              <a:rPr lang="es-ES" sz="1400" dirty="0"/>
              <a:t>([$</a:t>
            </a:r>
            <a:r>
              <a:rPr lang="es-ES" sz="1400" dirty="0" err="1"/>
              <a:t>idSesion</a:t>
            </a:r>
            <a:r>
              <a:rPr lang="es-ES" sz="1400" dirty="0"/>
              <a:t>]);</a:t>
            </a:r>
          </a:p>
          <a:p>
            <a:pPr marL="76200" indent="0">
              <a:buNone/>
            </a:pPr>
            <a:r>
              <a:rPr lang="es-ES" sz="1400" dirty="0"/>
              <a:t>    </a:t>
            </a:r>
            <a:r>
              <a:rPr lang="es-ES" sz="1400" dirty="0" err="1"/>
              <a:t>return</a:t>
            </a:r>
            <a:r>
              <a:rPr lang="es-ES" sz="1400" dirty="0"/>
              <a:t> $sentencia-&gt;</a:t>
            </a:r>
            <a:r>
              <a:rPr lang="es-ES" sz="1400" dirty="0" err="1"/>
              <a:t>fetchAll</a:t>
            </a:r>
            <a:r>
              <a:rPr lang="es-ES" sz="1400" dirty="0"/>
              <a:t>();</a:t>
            </a:r>
          </a:p>
          <a:p>
            <a:pPr marL="76200" indent="0">
              <a:buNone/>
            </a:pPr>
            <a:r>
              <a:rPr lang="es-ES" sz="1400" dirty="0"/>
              <a:t>}.</a:t>
            </a:r>
          </a:p>
          <a:p>
            <a:pPr marL="76200" indent="0">
              <a:buNone/>
            </a:pPr>
            <a:endParaRPr lang="es-ES" sz="1400" dirty="0"/>
          </a:p>
        </p:txBody>
      </p:sp>
    </p:spTree>
    <p:extLst>
      <p:ext uri="{BB962C8B-B14F-4D97-AF65-F5344CB8AC3E}">
        <p14:creationId xmlns:p14="http://schemas.microsoft.com/office/powerpoint/2010/main" val="284850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Y para quitar un producto del carrito, eliminamos usando el id del producto y el de sesión:</a:t>
            </a:r>
          </a:p>
          <a:p>
            <a:r>
              <a:rPr lang="es-ES" dirty="0"/>
              <a:t>&lt;?</a:t>
            </a:r>
            <a:r>
              <a:rPr lang="es-ES" dirty="0" err="1"/>
              <a:t>php</a:t>
            </a:r>
            <a:endParaRPr lang="es-ES" dirty="0"/>
          </a:p>
          <a:p>
            <a:r>
              <a:rPr lang="es-ES" dirty="0" err="1"/>
              <a:t>function</a:t>
            </a:r>
            <a:r>
              <a:rPr lang="es-ES" dirty="0"/>
              <a:t> </a:t>
            </a:r>
            <a:r>
              <a:rPr lang="es-ES" dirty="0" err="1"/>
              <a:t>quitarProductoDelCarrito</a:t>
            </a:r>
            <a:r>
              <a:rPr lang="es-ES" dirty="0"/>
              <a:t>($</a:t>
            </a:r>
            <a:r>
              <a:rPr lang="es-ES" dirty="0" err="1"/>
              <a:t>idProducto</a:t>
            </a:r>
            <a:r>
              <a:rPr lang="es-ES" dirty="0"/>
              <a:t>)</a:t>
            </a:r>
          </a:p>
          <a:p>
            <a:r>
              <a:rPr lang="es-ES" dirty="0"/>
              <a:t>{</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a:t>
            </a:r>
            <a:r>
              <a:rPr lang="es-ES" dirty="0" err="1"/>
              <a:t>idSesion</a:t>
            </a:r>
            <a:r>
              <a:rPr lang="es-ES" dirty="0"/>
              <a:t> = </a:t>
            </a:r>
            <a:r>
              <a:rPr lang="es-ES" dirty="0" err="1"/>
              <a:t>session_id</a:t>
            </a:r>
            <a:r>
              <a:rPr lang="es-ES" dirty="0"/>
              <a:t>();</a:t>
            </a:r>
          </a:p>
          <a:p>
            <a:r>
              <a:rPr lang="es-ES" dirty="0"/>
              <a:t>    $sentencia = $</a:t>
            </a:r>
            <a:r>
              <a:rPr lang="es-ES" dirty="0" err="1"/>
              <a:t>bd</a:t>
            </a:r>
            <a:r>
              <a:rPr lang="es-ES" dirty="0"/>
              <a:t>-&gt;prepare("DELETE FROM </a:t>
            </a:r>
            <a:r>
              <a:rPr lang="es-ES" dirty="0" err="1"/>
              <a:t>carrito_usuarios</a:t>
            </a:r>
            <a:r>
              <a:rPr lang="es-ES" dirty="0"/>
              <a:t> WHERE </a:t>
            </a:r>
            <a:r>
              <a:rPr lang="es-ES" dirty="0" err="1"/>
              <a:t>id_sesion</a:t>
            </a:r>
            <a:r>
              <a:rPr lang="es-ES" dirty="0"/>
              <a:t> = ? AND </a:t>
            </a:r>
            <a:r>
              <a:rPr lang="es-ES" dirty="0" err="1"/>
              <a:t>id_producto</a:t>
            </a:r>
            <a:r>
              <a:rPr lang="es-ES" dirty="0"/>
              <a:t> = ?");</a:t>
            </a:r>
          </a:p>
          <a:p>
            <a:r>
              <a:rPr lang="es-ES" dirty="0"/>
              <a:t>    </a:t>
            </a:r>
            <a:r>
              <a:rPr lang="es-ES" dirty="0" err="1"/>
              <a:t>return</a:t>
            </a:r>
            <a:r>
              <a:rPr lang="es-ES" dirty="0"/>
              <a:t> $sentencia-&gt;</a:t>
            </a:r>
            <a:r>
              <a:rPr lang="es-ES" dirty="0" err="1"/>
              <a:t>execute</a:t>
            </a:r>
            <a:r>
              <a:rPr lang="es-ES" dirty="0"/>
              <a:t>([$</a:t>
            </a:r>
            <a:r>
              <a:rPr lang="es-ES" dirty="0" err="1"/>
              <a:t>idSesion</a:t>
            </a:r>
            <a:r>
              <a:rPr lang="es-ES" dirty="0"/>
              <a:t>, $</a:t>
            </a:r>
            <a:r>
              <a:rPr lang="es-ES" dirty="0" err="1"/>
              <a:t>idProducto</a:t>
            </a:r>
            <a:r>
              <a:rPr lang="es-ES" dirty="0"/>
              <a:t>]);</a:t>
            </a:r>
          </a:p>
          <a:p>
            <a:r>
              <a:rPr lang="es-ES" dirty="0"/>
              <a:t>}</a:t>
            </a:r>
          </a:p>
        </p:txBody>
      </p:sp>
    </p:spTree>
    <p:extLst>
      <p:ext uri="{BB962C8B-B14F-4D97-AF65-F5344CB8AC3E}">
        <p14:creationId xmlns:p14="http://schemas.microsoft.com/office/powerpoint/2010/main" val="242671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5" name="Marcador de texto 4">
            <a:extLst>
              <a:ext uri="{FF2B5EF4-FFF2-40B4-BE49-F238E27FC236}">
                <a16:creationId xmlns:a16="http://schemas.microsoft.com/office/drawing/2014/main" id="{1BAC0AD9-0FFB-4BD0-3A63-8AF296DE33D9}"/>
              </a:ext>
            </a:extLst>
          </p:cNvPr>
          <p:cNvSpPr>
            <a:spLocks noGrp="1"/>
          </p:cNvSpPr>
          <p:nvPr>
            <p:ph type="body" idx="1"/>
          </p:nvPr>
        </p:nvSpPr>
        <p:spPr/>
        <p:txBody>
          <a:bodyPr/>
          <a:lstStyle/>
          <a:p>
            <a:endParaRPr lang="es-ES"/>
          </a:p>
        </p:txBody>
      </p:sp>
      <p:pic>
        <p:nvPicPr>
          <p:cNvPr id="7" name="Imagen 6">
            <a:extLst>
              <a:ext uri="{FF2B5EF4-FFF2-40B4-BE49-F238E27FC236}">
                <a16:creationId xmlns:a16="http://schemas.microsoft.com/office/drawing/2014/main" id="{C3B7324D-0012-6F59-4FC3-D04C36191797}"/>
              </a:ext>
            </a:extLst>
          </p:cNvPr>
          <p:cNvPicPr>
            <a:picLocks noChangeAspect="1"/>
          </p:cNvPicPr>
          <p:nvPr/>
        </p:nvPicPr>
        <p:blipFill>
          <a:blip r:embed="rId2"/>
          <a:stretch>
            <a:fillRect/>
          </a:stretch>
        </p:blipFill>
        <p:spPr>
          <a:xfrm>
            <a:off x="0" y="447410"/>
            <a:ext cx="9144000" cy="4248679"/>
          </a:xfrm>
          <a:prstGeom prst="rect">
            <a:avLst/>
          </a:prstGeom>
        </p:spPr>
      </p:pic>
    </p:spTree>
    <p:extLst>
      <p:ext uri="{BB962C8B-B14F-4D97-AF65-F5344CB8AC3E}">
        <p14:creationId xmlns:p14="http://schemas.microsoft.com/office/powerpoint/2010/main" val="240343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316858"/>
            <a:ext cx="8820472" cy="628605"/>
          </a:xfrm>
        </p:spPr>
        <p:txBody>
          <a:bodyPr/>
          <a:lstStyle/>
          <a:p>
            <a:r>
              <a:rPr lang="es-ES" dirty="0"/>
              <a:t>Ver carrito de compras con PHP – Mostrar total y botón para terminar compra</a:t>
            </a:r>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endParaRPr lang="es-ES" dirty="0"/>
          </a:p>
          <a:p>
            <a:r>
              <a:rPr lang="es-ES" dirty="0"/>
              <a:t>Ya para terminar veamos qué pasa cuando el usuario ve su cesta de compras. Simplemente obtenemos todos los productos que ha agregado y los mostramos en una tabla con un botón para quitarlos.</a:t>
            </a:r>
          </a:p>
          <a:p>
            <a:endParaRPr lang="es-ES" dirty="0"/>
          </a:p>
          <a:p>
            <a:r>
              <a:rPr lang="es-ES" dirty="0"/>
              <a:t>También mostramos el total a pagar y un botón para terminar la compra. El código es:</a:t>
            </a:r>
          </a:p>
        </p:txBody>
      </p:sp>
    </p:spTree>
    <p:extLst>
      <p:ext uri="{BB962C8B-B14F-4D97-AF65-F5344CB8AC3E}">
        <p14:creationId xmlns:p14="http://schemas.microsoft.com/office/powerpoint/2010/main" val="340522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555526"/>
            <a:ext cx="8568952" cy="3017520"/>
          </a:xfrm>
        </p:spPr>
        <p:txBody>
          <a:bodyPr numCol="2"/>
          <a:lstStyle/>
          <a:p>
            <a:pPr marL="76200" indent="0">
              <a:buNone/>
            </a:pPr>
            <a:r>
              <a:rPr lang="es-ES" dirty="0"/>
              <a:t>&lt;?</a:t>
            </a:r>
            <a:r>
              <a:rPr lang="es-ES" dirty="0" err="1"/>
              <a:t>php</a:t>
            </a:r>
            <a:r>
              <a:rPr lang="es-ES" dirty="0"/>
              <a:t> </a:t>
            </a:r>
            <a:r>
              <a:rPr lang="es-ES" dirty="0" err="1"/>
              <a:t>include_once</a:t>
            </a:r>
            <a:r>
              <a:rPr lang="es-ES" dirty="0"/>
              <a:t> "</a:t>
            </a:r>
            <a:r>
              <a:rPr lang="es-ES" dirty="0" err="1"/>
              <a:t>encabezado.php</a:t>
            </a:r>
            <a:r>
              <a:rPr lang="es-ES" dirty="0"/>
              <a:t>" ?&gt;</a:t>
            </a:r>
          </a:p>
          <a:p>
            <a:pPr marL="76200" indent="0">
              <a:buNone/>
            </a:pPr>
            <a:r>
              <a:rPr lang="es-ES" dirty="0"/>
              <a:t>&lt;?</a:t>
            </a:r>
            <a:r>
              <a:rPr lang="es-ES" dirty="0" err="1"/>
              <a:t>php</a:t>
            </a:r>
            <a:endParaRPr lang="es-ES" dirty="0"/>
          </a:p>
          <a:p>
            <a:pPr marL="76200" indent="0">
              <a:buNone/>
            </a:pPr>
            <a:r>
              <a:rPr lang="es-ES" dirty="0" err="1"/>
              <a:t>include_once</a:t>
            </a:r>
            <a:r>
              <a:rPr lang="es-ES" dirty="0"/>
              <a:t> "</a:t>
            </a:r>
            <a:r>
              <a:rPr lang="es-ES" dirty="0" err="1"/>
              <a:t>funciones.php</a:t>
            </a:r>
            <a:r>
              <a:rPr lang="es-ES" dirty="0"/>
              <a:t>";</a:t>
            </a:r>
          </a:p>
          <a:p>
            <a:pPr marL="76200" indent="0">
              <a:buNone/>
            </a:pPr>
            <a:r>
              <a:rPr lang="es-ES" dirty="0"/>
              <a:t>$productos = </a:t>
            </a:r>
            <a:r>
              <a:rPr lang="es-ES" dirty="0" err="1"/>
              <a:t>obtenerProductosEnCarrito</a:t>
            </a:r>
            <a:r>
              <a:rPr lang="es-ES" dirty="0"/>
              <a:t>();</a:t>
            </a:r>
          </a:p>
          <a:p>
            <a:pPr marL="76200" indent="0">
              <a:buNone/>
            </a:pPr>
            <a:r>
              <a:rPr lang="es-ES" dirty="0" err="1"/>
              <a:t>if</a:t>
            </a:r>
            <a:r>
              <a:rPr lang="es-ES" dirty="0"/>
              <a:t> (</a:t>
            </a:r>
            <a:r>
              <a:rPr lang="es-ES" dirty="0" err="1"/>
              <a:t>count</a:t>
            </a:r>
            <a:r>
              <a:rPr lang="es-ES" dirty="0"/>
              <a:t>($productos) &lt;= 0) {</a:t>
            </a:r>
          </a:p>
          <a:p>
            <a:pPr marL="76200" indent="0">
              <a:buNone/>
            </a:pPr>
            <a:r>
              <a:rPr lang="es-ES" dirty="0"/>
              <a:t>?&gt;</a:t>
            </a:r>
          </a:p>
          <a:p>
            <a:pPr marL="76200" indent="0">
              <a:buNone/>
            </a:pPr>
            <a:r>
              <a:rPr lang="es-ES" dirty="0"/>
              <a:t>    &lt;</a:t>
            </a:r>
            <a:r>
              <a:rPr lang="es-ES" dirty="0" err="1"/>
              <a:t>section</a:t>
            </a:r>
            <a:r>
              <a:rPr lang="es-ES" dirty="0"/>
              <a:t> </a:t>
            </a:r>
            <a:r>
              <a:rPr lang="es-ES" dirty="0" err="1"/>
              <a:t>class</a:t>
            </a:r>
            <a:r>
              <a:rPr lang="es-ES" dirty="0"/>
              <a:t>="</a:t>
            </a:r>
            <a:r>
              <a:rPr lang="es-ES" dirty="0" err="1"/>
              <a:t>hero</a:t>
            </a:r>
            <a:r>
              <a:rPr lang="es-ES" dirty="0"/>
              <a:t> </a:t>
            </a:r>
            <a:r>
              <a:rPr lang="es-ES" dirty="0" err="1"/>
              <a:t>is-info</a:t>
            </a:r>
            <a:r>
              <a:rPr lang="es-ES" dirty="0"/>
              <a:t>"&gt;</a:t>
            </a:r>
          </a:p>
          <a:p>
            <a:pPr marL="76200" indent="0">
              <a:buNone/>
            </a:pPr>
            <a:r>
              <a:rPr lang="es-ES" dirty="0"/>
              <a:t>        &lt;</a:t>
            </a:r>
            <a:r>
              <a:rPr lang="es-ES" dirty="0" err="1"/>
              <a:t>div</a:t>
            </a:r>
            <a:r>
              <a:rPr lang="es-ES" dirty="0"/>
              <a:t> </a:t>
            </a:r>
            <a:r>
              <a:rPr lang="es-ES" dirty="0" err="1"/>
              <a:t>class</a:t>
            </a:r>
            <a:r>
              <a:rPr lang="es-ES" dirty="0"/>
              <a:t>="</a:t>
            </a:r>
            <a:r>
              <a:rPr lang="es-ES" dirty="0" err="1"/>
              <a:t>hero-body</a:t>
            </a:r>
            <a:r>
              <a:rPr lang="es-ES" dirty="0"/>
              <a:t>"&gt;</a:t>
            </a:r>
          </a:p>
          <a:p>
            <a:pPr marL="76200" indent="0">
              <a:buNone/>
            </a:pPr>
            <a:r>
              <a:rPr lang="es-ES" dirty="0"/>
              <a:t>            &lt;</a:t>
            </a:r>
            <a:r>
              <a:rPr lang="es-ES" dirty="0" err="1"/>
              <a:t>div</a:t>
            </a:r>
            <a:r>
              <a:rPr lang="es-ES" dirty="0"/>
              <a:t> </a:t>
            </a:r>
            <a:r>
              <a:rPr lang="es-ES" dirty="0" err="1"/>
              <a:t>class</a:t>
            </a:r>
            <a:r>
              <a:rPr lang="es-ES" dirty="0"/>
              <a:t>="container"&gt;</a:t>
            </a:r>
          </a:p>
          <a:p>
            <a:pPr marL="76200" indent="0">
              <a:buNone/>
            </a:pPr>
            <a:r>
              <a:rPr lang="es-ES" dirty="0"/>
              <a:t>                &lt;h1 </a:t>
            </a:r>
            <a:r>
              <a:rPr lang="es-ES" dirty="0" err="1"/>
              <a:t>class</a:t>
            </a:r>
            <a:r>
              <a:rPr lang="es-ES" dirty="0"/>
              <a:t>="</a:t>
            </a:r>
            <a:r>
              <a:rPr lang="es-ES" dirty="0" err="1"/>
              <a:t>title</a:t>
            </a:r>
            <a:r>
              <a:rPr lang="es-ES" dirty="0"/>
              <a:t>"&gt;</a:t>
            </a:r>
          </a:p>
          <a:p>
            <a:pPr marL="76200" indent="0">
              <a:buNone/>
            </a:pPr>
            <a:r>
              <a:rPr lang="es-ES" dirty="0"/>
              <a:t>                    Todavía no hay productos</a:t>
            </a:r>
          </a:p>
          <a:p>
            <a:pPr marL="76200" indent="0">
              <a:buNone/>
            </a:pPr>
            <a:r>
              <a:rPr lang="es-ES" dirty="0"/>
              <a:t>                &lt;/h1&gt;</a:t>
            </a:r>
          </a:p>
          <a:p>
            <a:pPr marL="76200" indent="0">
              <a:buNone/>
            </a:pPr>
            <a:r>
              <a:rPr lang="es-ES" dirty="0"/>
              <a:t>                &lt;h2 </a:t>
            </a:r>
            <a:r>
              <a:rPr lang="es-ES" dirty="0" err="1"/>
              <a:t>class</a:t>
            </a:r>
            <a:r>
              <a:rPr lang="es-ES" dirty="0"/>
              <a:t>="</a:t>
            </a:r>
            <a:r>
              <a:rPr lang="es-ES" dirty="0" err="1"/>
              <a:t>subtitle</a:t>
            </a:r>
            <a:r>
              <a:rPr lang="es-ES" dirty="0"/>
              <a:t>"&gt;</a:t>
            </a:r>
          </a:p>
          <a:p>
            <a:pPr marL="76200" indent="0">
              <a:buNone/>
            </a:pPr>
            <a:r>
              <a:rPr lang="es-ES" dirty="0"/>
              <a:t>                    Visita la tienda para agregar productos a tu carrito</a:t>
            </a:r>
          </a:p>
          <a:p>
            <a:pPr marL="76200" indent="0">
              <a:buNone/>
            </a:pPr>
            <a:r>
              <a:rPr lang="es-ES" dirty="0"/>
              <a:t>                &lt;/h2&gt;</a:t>
            </a:r>
          </a:p>
          <a:p>
            <a:pPr marL="76200" indent="0">
              <a:buNone/>
            </a:pPr>
            <a:r>
              <a:rPr lang="es-ES" dirty="0"/>
              <a:t>                &lt;a </a:t>
            </a:r>
            <a:r>
              <a:rPr lang="es-ES" dirty="0" err="1"/>
              <a:t>href</a:t>
            </a:r>
            <a:r>
              <a:rPr lang="es-ES" dirty="0"/>
              <a:t>="</a:t>
            </a:r>
            <a:r>
              <a:rPr lang="es-ES" dirty="0" err="1"/>
              <a:t>tienda.php</a:t>
            </a:r>
            <a:r>
              <a:rPr lang="es-ES" dirty="0"/>
              <a:t>" </a:t>
            </a:r>
            <a:r>
              <a:rPr lang="es-ES" dirty="0" err="1"/>
              <a:t>class</a:t>
            </a:r>
            <a:r>
              <a:rPr lang="es-ES" dirty="0"/>
              <a:t>="</a:t>
            </a:r>
            <a:r>
              <a:rPr lang="es-ES" dirty="0" err="1"/>
              <a:t>button</a:t>
            </a:r>
            <a:r>
              <a:rPr lang="es-ES" dirty="0"/>
              <a:t> </a:t>
            </a:r>
            <a:r>
              <a:rPr lang="es-ES" dirty="0" err="1"/>
              <a:t>is-warning</a:t>
            </a:r>
            <a:r>
              <a:rPr lang="es-ES" dirty="0"/>
              <a:t>"&gt;Ver tienda&lt;/a&gt;</a:t>
            </a:r>
          </a:p>
          <a:p>
            <a:pPr marL="76200" indent="0">
              <a:buNone/>
            </a:pPr>
            <a:r>
              <a:rPr lang="es-ES" dirty="0"/>
              <a:t>            &lt;/</a:t>
            </a:r>
            <a:r>
              <a:rPr lang="es-ES" dirty="0" err="1"/>
              <a:t>div</a:t>
            </a:r>
            <a:r>
              <a:rPr lang="es-ES" dirty="0"/>
              <a:t>&gt;</a:t>
            </a:r>
          </a:p>
          <a:p>
            <a:pPr marL="76200" indent="0">
              <a:buNone/>
            </a:pPr>
            <a:r>
              <a:rPr lang="es-ES" dirty="0"/>
              <a:t>        &lt;/</a:t>
            </a:r>
            <a:r>
              <a:rPr lang="es-ES" dirty="0" err="1"/>
              <a:t>div</a:t>
            </a:r>
            <a:r>
              <a:rPr lang="es-ES" dirty="0"/>
              <a:t>&gt;</a:t>
            </a:r>
          </a:p>
          <a:p>
            <a:pPr marL="76200" indent="0">
              <a:buNone/>
            </a:pPr>
            <a:r>
              <a:rPr lang="es-ES" dirty="0"/>
              <a:t>    &lt;/</a:t>
            </a:r>
            <a:r>
              <a:rPr lang="es-ES" dirty="0" err="1"/>
              <a:t>section</a:t>
            </a:r>
            <a:r>
              <a:rPr lang="es-ES" dirty="0"/>
              <a:t>&gt;</a:t>
            </a:r>
          </a:p>
        </p:txBody>
      </p:sp>
    </p:spTree>
    <p:extLst>
      <p:ext uri="{BB962C8B-B14F-4D97-AF65-F5344CB8AC3E}">
        <p14:creationId xmlns:p14="http://schemas.microsoft.com/office/powerpoint/2010/main" val="305806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dirty="0"/>
              <a:t>Hoy vamos a ver cómo implementar un carrito de compras con PHP y MySQL. Vamos a poner una especie de tienda o e-</a:t>
            </a:r>
            <a:r>
              <a:rPr lang="es-ES" dirty="0" err="1"/>
              <a:t>commerce</a:t>
            </a:r>
            <a:r>
              <a:rPr lang="es-ES" dirty="0"/>
              <a:t> con PHP en donde el usuario puede agregar productos al carrito, ver su carrito de compras con el total, y quitar </a:t>
            </a:r>
            <a:r>
              <a:rPr lang="es-ES" dirty="0" err="1"/>
              <a:t>prod</a:t>
            </a:r>
            <a:endParaRPr lang="es-ES" dirty="0"/>
          </a:p>
          <a:p>
            <a:endParaRPr lang="es-ES" dirty="0"/>
          </a:p>
          <a:p>
            <a:r>
              <a:rPr lang="es-ES" dirty="0"/>
              <a:t>Para ello vamos a usar la sesión y MySQL. Con la sesión vamos a identificar al usuario y la gestión del carrito se hará a través de esta base de datos. Ten en cuenta que aquí el punto es el carrito de compras, no una tienda </a:t>
            </a:r>
            <a:r>
              <a:rPr lang="es-ES" dirty="0" err="1"/>
              <a:t>online.uctos</a:t>
            </a:r>
            <a:r>
              <a:rPr lang="es-ES" dirty="0"/>
              <a:t> del mismo.</a:t>
            </a:r>
          </a:p>
        </p:txBody>
      </p:sp>
    </p:spTree>
    <p:extLst>
      <p:ext uri="{BB962C8B-B14F-4D97-AF65-F5344CB8AC3E}">
        <p14:creationId xmlns:p14="http://schemas.microsoft.com/office/powerpoint/2010/main" val="602047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0"/>
            <a:ext cx="9144000" cy="3017520"/>
          </a:xfrm>
        </p:spPr>
        <p:txBody>
          <a:bodyPr numCol="2"/>
          <a:lstStyle/>
          <a:p>
            <a:pPr marL="76200" indent="0">
              <a:spcBef>
                <a:spcPts val="600"/>
              </a:spcBef>
              <a:buNone/>
            </a:pPr>
            <a:r>
              <a:rPr lang="es-ES" sz="1200" dirty="0"/>
              <a:t>&lt;?</a:t>
            </a:r>
            <a:r>
              <a:rPr lang="es-ES" sz="1200" dirty="0" err="1"/>
              <a:t>php</a:t>
            </a:r>
            <a:r>
              <a:rPr lang="es-ES" sz="1200" dirty="0"/>
              <a:t> } </a:t>
            </a:r>
            <a:r>
              <a:rPr lang="es-ES" sz="1200" dirty="0" err="1"/>
              <a:t>else</a:t>
            </a:r>
            <a:r>
              <a:rPr lang="es-ES" sz="1200" dirty="0"/>
              <a:t> { ?&gt;</a:t>
            </a:r>
          </a:p>
          <a:p>
            <a:pPr marL="76200" indent="0">
              <a:spcBef>
                <a:spcPts val="600"/>
              </a:spcBef>
              <a:buNone/>
            </a:pPr>
            <a:r>
              <a:rPr lang="es-ES" sz="1200" dirty="0"/>
              <a:t>    &lt;</a:t>
            </a:r>
            <a:r>
              <a:rPr lang="es-ES" sz="1200" dirty="0" err="1"/>
              <a:t>div</a:t>
            </a:r>
            <a:r>
              <a:rPr lang="es-ES" sz="1200" dirty="0"/>
              <a:t> </a:t>
            </a:r>
            <a:r>
              <a:rPr lang="es-ES" sz="1200" dirty="0" err="1"/>
              <a:t>class</a:t>
            </a:r>
            <a:r>
              <a:rPr lang="es-ES" sz="1200" dirty="0"/>
              <a:t>="</a:t>
            </a:r>
            <a:r>
              <a:rPr lang="es-ES" sz="1200" dirty="0" err="1"/>
              <a:t>columns</a:t>
            </a:r>
            <a:r>
              <a:rPr lang="es-ES" sz="1200" dirty="0"/>
              <a:t>"&gt;</a:t>
            </a:r>
          </a:p>
          <a:p>
            <a:pPr marL="76200" indent="0">
              <a:spcBef>
                <a:spcPts val="600"/>
              </a:spcBef>
              <a:buNone/>
            </a:pPr>
            <a:r>
              <a:rPr lang="es-ES" sz="1200" dirty="0"/>
              <a:t>        &lt;</a:t>
            </a:r>
            <a:r>
              <a:rPr lang="es-ES" sz="1200" dirty="0" err="1"/>
              <a:t>div</a:t>
            </a:r>
            <a:r>
              <a:rPr lang="es-ES" sz="1200" dirty="0"/>
              <a:t> </a:t>
            </a:r>
            <a:r>
              <a:rPr lang="es-ES" sz="1200" dirty="0" err="1"/>
              <a:t>class</a:t>
            </a:r>
            <a:r>
              <a:rPr lang="es-ES" sz="1200" dirty="0"/>
              <a:t>="</a:t>
            </a:r>
            <a:r>
              <a:rPr lang="es-ES" sz="1200" dirty="0" err="1"/>
              <a:t>column</a:t>
            </a:r>
            <a:r>
              <a:rPr lang="es-ES" sz="1200" dirty="0"/>
              <a:t>"&gt;</a:t>
            </a:r>
          </a:p>
          <a:p>
            <a:pPr marL="76200" indent="0">
              <a:spcBef>
                <a:spcPts val="600"/>
              </a:spcBef>
              <a:buNone/>
            </a:pPr>
            <a:r>
              <a:rPr lang="es-ES" sz="1200" dirty="0"/>
              <a:t>            &lt;h2 </a:t>
            </a:r>
            <a:r>
              <a:rPr lang="es-ES" sz="1200" dirty="0" err="1"/>
              <a:t>class</a:t>
            </a:r>
            <a:r>
              <a:rPr lang="es-ES" sz="1200" dirty="0"/>
              <a:t>="is-size-2"&gt;Mi carrito de compras&lt;/h2&gt;</a:t>
            </a:r>
          </a:p>
          <a:p>
            <a:pPr marL="76200" indent="0">
              <a:spcBef>
                <a:spcPts val="600"/>
              </a:spcBef>
              <a:buNone/>
            </a:pPr>
            <a:r>
              <a:rPr lang="es-ES" sz="1200" dirty="0"/>
              <a:t>            &lt;table </a:t>
            </a:r>
            <a:r>
              <a:rPr lang="es-ES" sz="1200" dirty="0" err="1"/>
              <a:t>class</a:t>
            </a:r>
            <a:r>
              <a:rPr lang="es-ES" sz="1200" dirty="0"/>
              <a:t>="table"&gt;</a:t>
            </a:r>
          </a:p>
          <a:p>
            <a:pPr marL="76200" indent="0">
              <a:spcBef>
                <a:spcPts val="600"/>
              </a:spcBef>
              <a:buNone/>
            </a:pPr>
            <a:r>
              <a:rPr lang="es-ES" sz="1200" dirty="0"/>
              <a:t>                &lt;</a:t>
            </a:r>
            <a:r>
              <a:rPr lang="es-ES" sz="1200" dirty="0" err="1"/>
              <a:t>thead</a:t>
            </a:r>
            <a:r>
              <a:rPr lang="es-ES" sz="1200" dirty="0"/>
              <a:t>&gt;</a:t>
            </a:r>
          </a:p>
          <a:p>
            <a:pPr marL="76200" indent="0">
              <a:spcBef>
                <a:spcPts val="600"/>
              </a:spcBef>
              <a:buNone/>
            </a:pPr>
            <a:r>
              <a:rPr lang="es-ES" sz="1200" dirty="0"/>
              <a:t>                    &lt;</a:t>
            </a:r>
            <a:r>
              <a:rPr lang="es-ES" sz="1200" dirty="0" err="1"/>
              <a:t>tr</a:t>
            </a:r>
            <a:r>
              <a:rPr lang="es-ES" sz="1200" dirty="0"/>
              <a:t>&gt;</a:t>
            </a:r>
          </a:p>
          <a:p>
            <a:pPr marL="76200" indent="0">
              <a:spcBef>
                <a:spcPts val="600"/>
              </a:spcBef>
              <a:buNone/>
            </a:pPr>
            <a:r>
              <a:rPr lang="es-ES" sz="1200" dirty="0"/>
              <a:t>                        &lt;</a:t>
            </a:r>
            <a:r>
              <a:rPr lang="es-ES" sz="1200" dirty="0" err="1"/>
              <a:t>th</a:t>
            </a:r>
            <a:r>
              <a:rPr lang="es-ES" sz="1200" dirty="0"/>
              <a:t>&gt;Nombre&lt;/</a:t>
            </a:r>
            <a:r>
              <a:rPr lang="es-ES" sz="1200" dirty="0" err="1"/>
              <a:t>th</a:t>
            </a:r>
            <a:r>
              <a:rPr lang="es-ES" sz="1200" dirty="0"/>
              <a:t>&gt;</a:t>
            </a:r>
          </a:p>
          <a:p>
            <a:pPr marL="76200" indent="0">
              <a:spcBef>
                <a:spcPts val="600"/>
              </a:spcBef>
              <a:buNone/>
            </a:pPr>
            <a:r>
              <a:rPr lang="es-ES" sz="1200" dirty="0"/>
              <a:t>                        &lt;</a:t>
            </a:r>
            <a:r>
              <a:rPr lang="es-ES" sz="1200" dirty="0" err="1"/>
              <a:t>th</a:t>
            </a:r>
            <a:r>
              <a:rPr lang="es-ES" sz="1200" dirty="0"/>
              <a:t>&gt;Descripción&lt;/</a:t>
            </a:r>
            <a:r>
              <a:rPr lang="es-ES" sz="1200" dirty="0" err="1"/>
              <a:t>th</a:t>
            </a:r>
            <a:r>
              <a:rPr lang="es-ES" sz="1200" dirty="0"/>
              <a:t>&gt;</a:t>
            </a:r>
          </a:p>
          <a:p>
            <a:pPr marL="76200" indent="0">
              <a:spcBef>
                <a:spcPts val="600"/>
              </a:spcBef>
              <a:buNone/>
            </a:pPr>
            <a:r>
              <a:rPr lang="es-ES" sz="1200" dirty="0"/>
              <a:t>                        &lt;</a:t>
            </a:r>
            <a:r>
              <a:rPr lang="es-ES" sz="1200" dirty="0" err="1"/>
              <a:t>th</a:t>
            </a:r>
            <a:r>
              <a:rPr lang="es-ES" sz="1200" dirty="0"/>
              <a:t>&gt;Precio&lt;/</a:t>
            </a:r>
            <a:r>
              <a:rPr lang="es-ES" sz="1200" dirty="0" err="1"/>
              <a:t>th</a:t>
            </a:r>
            <a:r>
              <a:rPr lang="es-ES" sz="1200" dirty="0"/>
              <a:t>&gt;</a:t>
            </a:r>
          </a:p>
          <a:p>
            <a:pPr marL="76200" indent="0">
              <a:spcBef>
                <a:spcPts val="600"/>
              </a:spcBef>
              <a:buNone/>
            </a:pPr>
            <a:r>
              <a:rPr lang="es-ES" sz="1200" dirty="0"/>
              <a:t>                        &lt;</a:t>
            </a:r>
            <a:r>
              <a:rPr lang="es-ES" sz="1200" dirty="0" err="1"/>
              <a:t>th</a:t>
            </a:r>
            <a:r>
              <a:rPr lang="es-ES" sz="1200" dirty="0"/>
              <a:t>&gt;Quitar&lt;/</a:t>
            </a:r>
            <a:r>
              <a:rPr lang="es-ES" sz="1200" dirty="0" err="1"/>
              <a:t>th</a:t>
            </a:r>
            <a:r>
              <a:rPr lang="es-ES" sz="1200" dirty="0"/>
              <a:t>&gt;</a:t>
            </a:r>
          </a:p>
          <a:p>
            <a:pPr marL="76200" indent="0">
              <a:spcBef>
                <a:spcPts val="600"/>
              </a:spcBef>
              <a:buNone/>
            </a:pPr>
            <a:r>
              <a:rPr lang="es-ES" sz="1200" dirty="0"/>
              <a:t>                    &lt;/</a:t>
            </a:r>
            <a:r>
              <a:rPr lang="es-ES" sz="1200" dirty="0" err="1"/>
              <a:t>tr</a:t>
            </a:r>
            <a:r>
              <a:rPr lang="es-ES" sz="1200" dirty="0"/>
              <a:t>&gt;</a:t>
            </a:r>
          </a:p>
          <a:p>
            <a:pPr marL="76200" indent="0">
              <a:spcBef>
                <a:spcPts val="600"/>
              </a:spcBef>
              <a:buNone/>
            </a:pPr>
            <a:r>
              <a:rPr lang="es-ES" sz="1200" dirty="0"/>
              <a:t>                &lt;/</a:t>
            </a:r>
            <a:r>
              <a:rPr lang="es-ES" sz="1200" dirty="0" err="1"/>
              <a:t>thead</a:t>
            </a:r>
            <a:r>
              <a:rPr lang="es-ES" sz="1200" dirty="0"/>
              <a:t>&gt;</a:t>
            </a:r>
          </a:p>
          <a:p>
            <a:pPr marL="76200" indent="0">
              <a:spcBef>
                <a:spcPts val="600"/>
              </a:spcBef>
              <a:buNone/>
            </a:pPr>
            <a:r>
              <a:rPr lang="es-ES" sz="1200" dirty="0"/>
              <a:t>                &lt;</a:t>
            </a:r>
            <a:r>
              <a:rPr lang="es-ES" sz="1200" dirty="0" err="1"/>
              <a:t>tbody</a:t>
            </a:r>
            <a:r>
              <a:rPr lang="es-ES" sz="1200" dirty="0"/>
              <a:t>&gt;</a:t>
            </a:r>
          </a:p>
          <a:p>
            <a:pPr marL="76200" indent="0">
              <a:spcBef>
                <a:spcPts val="600"/>
              </a:spcBef>
              <a:buNone/>
            </a:pPr>
            <a:r>
              <a:rPr lang="es-ES" sz="1200" dirty="0"/>
              <a:t>                    &lt;?</a:t>
            </a:r>
            <a:r>
              <a:rPr lang="es-ES" sz="1200" dirty="0" err="1"/>
              <a:t>php</a:t>
            </a:r>
            <a:endParaRPr lang="es-ES" sz="1200" dirty="0"/>
          </a:p>
          <a:p>
            <a:pPr marL="76200" indent="0">
              <a:spcBef>
                <a:spcPts val="600"/>
              </a:spcBef>
              <a:buNone/>
            </a:pPr>
            <a:r>
              <a:rPr lang="es-ES" sz="1200" dirty="0"/>
              <a:t>                    $total = 0;</a:t>
            </a:r>
          </a:p>
          <a:p>
            <a:pPr marL="76200" indent="0">
              <a:spcBef>
                <a:spcPts val="600"/>
              </a:spcBef>
              <a:buNone/>
            </a:pPr>
            <a:r>
              <a:rPr lang="es-ES" sz="1200" dirty="0"/>
              <a:t>                    </a:t>
            </a:r>
            <a:r>
              <a:rPr lang="es-ES" sz="1200" dirty="0" err="1"/>
              <a:t>foreach</a:t>
            </a:r>
            <a:r>
              <a:rPr lang="es-ES" sz="1200" dirty="0"/>
              <a:t> ($productos as $producto) {</a:t>
            </a:r>
          </a:p>
          <a:p>
            <a:pPr marL="76200" indent="0">
              <a:spcBef>
                <a:spcPts val="600"/>
              </a:spcBef>
              <a:buNone/>
            </a:pPr>
            <a:r>
              <a:rPr lang="es-ES" sz="1200" dirty="0"/>
              <a:t>                        $total += $producto-&gt;precio;</a:t>
            </a:r>
          </a:p>
          <a:p>
            <a:pPr marL="76200" indent="0">
              <a:spcBef>
                <a:spcPts val="600"/>
              </a:spcBef>
              <a:buNone/>
            </a:pPr>
            <a:r>
              <a:rPr lang="es-ES" sz="1200" dirty="0"/>
              <a:t>                    ?&gt;</a:t>
            </a:r>
          </a:p>
          <a:p>
            <a:pPr marL="76200" indent="0">
              <a:spcBef>
                <a:spcPts val="600"/>
              </a:spcBef>
              <a:buNone/>
            </a:pPr>
            <a:r>
              <a:rPr lang="es-ES" sz="1200" dirty="0"/>
              <a:t>                        &lt;</a:t>
            </a:r>
            <a:r>
              <a:rPr lang="es-ES" sz="1200" dirty="0" err="1"/>
              <a:t>tr</a:t>
            </a:r>
            <a:r>
              <a:rPr lang="es-ES" sz="1200" dirty="0"/>
              <a:t>&gt;</a:t>
            </a:r>
          </a:p>
          <a:p>
            <a:pPr marL="76200" indent="0">
              <a:spcBef>
                <a:spcPts val="600"/>
              </a:spcBef>
              <a:buNone/>
            </a:pPr>
            <a:r>
              <a:rPr lang="es-ES" sz="1200" dirty="0"/>
              <a:t>                            &lt;</a:t>
            </a:r>
            <a:r>
              <a:rPr lang="es-ES" sz="1200" dirty="0" err="1"/>
              <a:t>td</a:t>
            </a:r>
            <a:r>
              <a:rPr lang="es-ES" sz="1200" dirty="0"/>
              <a:t>&gt;&lt;?</a:t>
            </a:r>
            <a:r>
              <a:rPr lang="es-ES" sz="1200" dirty="0" err="1"/>
              <a:t>php</a:t>
            </a:r>
            <a:r>
              <a:rPr lang="es-ES" sz="1200" dirty="0"/>
              <a:t> echo $producto-&gt;nombre ?&gt;&lt;/</a:t>
            </a:r>
            <a:r>
              <a:rPr lang="es-ES" sz="1200" dirty="0" err="1"/>
              <a:t>td</a:t>
            </a:r>
            <a:r>
              <a:rPr lang="es-ES" sz="1200" dirty="0"/>
              <a:t>&gt;</a:t>
            </a:r>
          </a:p>
          <a:p>
            <a:pPr marL="76200" indent="0">
              <a:spcBef>
                <a:spcPts val="600"/>
              </a:spcBef>
              <a:buNone/>
            </a:pPr>
            <a:r>
              <a:rPr lang="es-ES" sz="1200" dirty="0"/>
              <a:t>                            &lt;</a:t>
            </a:r>
            <a:r>
              <a:rPr lang="es-ES" sz="1200" dirty="0" err="1"/>
              <a:t>td</a:t>
            </a:r>
            <a:r>
              <a:rPr lang="es-ES" sz="1200" dirty="0"/>
              <a:t>&gt;&lt;?</a:t>
            </a:r>
            <a:r>
              <a:rPr lang="es-ES" sz="1200" dirty="0" err="1"/>
              <a:t>php</a:t>
            </a:r>
            <a:r>
              <a:rPr lang="es-ES" sz="1200" dirty="0"/>
              <a:t> echo $producto-&gt;</a:t>
            </a:r>
            <a:r>
              <a:rPr lang="es-ES" sz="1200" dirty="0" err="1"/>
              <a:t>descripcion</a:t>
            </a:r>
            <a:r>
              <a:rPr lang="es-ES" sz="1200" dirty="0"/>
              <a:t> ?&gt;&lt;/</a:t>
            </a:r>
            <a:r>
              <a:rPr lang="es-ES" sz="1200" dirty="0" err="1"/>
              <a:t>td</a:t>
            </a:r>
            <a:r>
              <a:rPr lang="es-ES" sz="1200" dirty="0"/>
              <a:t>&gt;</a:t>
            </a:r>
          </a:p>
          <a:p>
            <a:pPr marL="76200" indent="0">
              <a:spcBef>
                <a:spcPts val="600"/>
              </a:spcBef>
              <a:buNone/>
            </a:pPr>
            <a:r>
              <a:rPr lang="es-ES" sz="1200" dirty="0"/>
              <a:t>                            &lt;</a:t>
            </a:r>
            <a:r>
              <a:rPr lang="es-ES" sz="1200" dirty="0" err="1"/>
              <a:t>td</a:t>
            </a:r>
            <a:r>
              <a:rPr lang="es-ES" sz="1200" dirty="0"/>
              <a:t>&gt;$&lt;?</a:t>
            </a:r>
            <a:r>
              <a:rPr lang="es-ES" sz="1200" dirty="0" err="1"/>
              <a:t>php</a:t>
            </a:r>
            <a:r>
              <a:rPr lang="es-ES" sz="1200" dirty="0"/>
              <a:t> echo </a:t>
            </a:r>
            <a:r>
              <a:rPr lang="es-ES" sz="1200" dirty="0" err="1"/>
              <a:t>number_format</a:t>
            </a:r>
            <a:r>
              <a:rPr lang="es-ES" sz="1200" dirty="0"/>
              <a:t>($producto-&gt;precio, 2) ?&gt;&lt;/</a:t>
            </a:r>
            <a:r>
              <a:rPr lang="es-ES" sz="1200" dirty="0" err="1"/>
              <a:t>td</a:t>
            </a:r>
            <a:r>
              <a:rPr lang="es-ES" sz="1200" dirty="0"/>
              <a:t>&gt;</a:t>
            </a:r>
          </a:p>
          <a:p>
            <a:pPr marL="76200" indent="0">
              <a:spcBef>
                <a:spcPts val="600"/>
              </a:spcBef>
              <a:buNone/>
            </a:pPr>
            <a:r>
              <a:rPr lang="es-ES" sz="1200" dirty="0"/>
              <a:t>                            &lt;</a:t>
            </a:r>
            <a:r>
              <a:rPr lang="es-ES" sz="1200" dirty="0" err="1"/>
              <a:t>td</a:t>
            </a:r>
            <a:r>
              <a:rPr lang="es-ES" sz="1200" dirty="0"/>
              <a:t>&gt;</a:t>
            </a:r>
          </a:p>
          <a:p>
            <a:pPr marL="76200" indent="0">
              <a:spcBef>
                <a:spcPts val="600"/>
              </a:spcBef>
              <a:buNone/>
            </a:pPr>
            <a:r>
              <a:rPr lang="es-ES" sz="1200" dirty="0"/>
              <a:t>                                &lt;</a:t>
            </a:r>
            <a:r>
              <a:rPr lang="es-ES" sz="1200" dirty="0" err="1"/>
              <a:t>form</a:t>
            </a:r>
            <a:r>
              <a:rPr lang="es-ES" sz="1200" dirty="0"/>
              <a:t> </a:t>
            </a:r>
            <a:r>
              <a:rPr lang="es-ES" sz="1200" dirty="0" err="1"/>
              <a:t>action</a:t>
            </a:r>
            <a:r>
              <a:rPr lang="es-ES" sz="1200" dirty="0"/>
              <a:t>="</a:t>
            </a:r>
            <a:r>
              <a:rPr lang="es-ES" sz="1200" dirty="0" err="1"/>
              <a:t>eliminar_del_carrito.php</a:t>
            </a:r>
            <a:r>
              <a:rPr lang="es-ES" sz="1200" dirty="0"/>
              <a:t>" </a:t>
            </a:r>
            <a:r>
              <a:rPr lang="es-ES" sz="1200" dirty="0" err="1"/>
              <a:t>method</a:t>
            </a:r>
            <a:r>
              <a:rPr lang="es-ES" sz="1200" dirty="0"/>
              <a:t>="post"&gt;</a:t>
            </a:r>
          </a:p>
          <a:p>
            <a:pPr marL="76200" indent="0">
              <a:spcBef>
                <a:spcPts val="600"/>
              </a:spcBef>
              <a:buNone/>
            </a:pPr>
            <a:r>
              <a:rPr lang="es-ES" sz="1200" dirty="0"/>
              <a:t>                                    &lt;input </a:t>
            </a:r>
            <a:r>
              <a:rPr lang="es-ES" sz="1200" dirty="0" err="1"/>
              <a:t>type</a:t>
            </a:r>
            <a:r>
              <a:rPr lang="es-ES" sz="1200" dirty="0"/>
              <a:t>="</a:t>
            </a:r>
            <a:r>
              <a:rPr lang="es-ES" sz="1200" dirty="0" err="1"/>
              <a:t>hidden</a:t>
            </a:r>
            <a:r>
              <a:rPr lang="es-ES" sz="1200" dirty="0"/>
              <a:t>" </a:t>
            </a:r>
            <a:r>
              <a:rPr lang="es-ES" sz="1200" dirty="0" err="1"/>
              <a:t>name</a:t>
            </a:r>
            <a:r>
              <a:rPr lang="es-ES" sz="1200" dirty="0"/>
              <a:t>="</a:t>
            </a:r>
            <a:r>
              <a:rPr lang="es-ES" sz="1200" dirty="0" err="1"/>
              <a:t>id_producto</a:t>
            </a:r>
            <a:r>
              <a:rPr lang="es-ES" sz="1200" dirty="0"/>
              <a:t>" </a:t>
            </a:r>
            <a:r>
              <a:rPr lang="es-ES" sz="1200" dirty="0" err="1"/>
              <a:t>value</a:t>
            </a:r>
            <a:r>
              <a:rPr lang="es-ES" sz="1200" dirty="0"/>
              <a:t>="&lt;?</a:t>
            </a:r>
            <a:r>
              <a:rPr lang="es-ES" sz="1200" dirty="0" err="1"/>
              <a:t>php</a:t>
            </a:r>
            <a:r>
              <a:rPr lang="es-ES" sz="1200" dirty="0"/>
              <a:t> echo $producto-&gt;id ?&gt;"&gt;</a:t>
            </a:r>
          </a:p>
          <a:p>
            <a:pPr marL="76200" indent="0">
              <a:spcBef>
                <a:spcPts val="600"/>
              </a:spcBef>
              <a:buNone/>
            </a:pPr>
            <a:r>
              <a:rPr lang="es-ES" sz="1200" dirty="0"/>
              <a:t>                                    &lt;input </a:t>
            </a:r>
            <a:r>
              <a:rPr lang="es-ES" sz="1200" dirty="0" err="1"/>
              <a:t>type</a:t>
            </a:r>
            <a:r>
              <a:rPr lang="es-ES" sz="1200" dirty="0"/>
              <a:t>="</a:t>
            </a:r>
            <a:r>
              <a:rPr lang="es-ES" sz="1200" dirty="0" err="1"/>
              <a:t>hidden</a:t>
            </a:r>
            <a:r>
              <a:rPr lang="es-ES" sz="1200" dirty="0"/>
              <a:t>" </a:t>
            </a:r>
            <a:r>
              <a:rPr lang="es-ES" sz="1200" dirty="0" err="1"/>
              <a:t>name</a:t>
            </a:r>
            <a:r>
              <a:rPr lang="es-ES" sz="1200" dirty="0"/>
              <a:t>="</a:t>
            </a:r>
            <a:r>
              <a:rPr lang="es-ES" sz="1200" dirty="0" err="1"/>
              <a:t>redireccionar_carrito</a:t>
            </a:r>
            <a:r>
              <a:rPr lang="es-ES" sz="1200" dirty="0"/>
              <a:t>"&gt;</a:t>
            </a:r>
          </a:p>
          <a:p>
            <a:pPr marL="76200" indent="0">
              <a:spcBef>
                <a:spcPts val="600"/>
              </a:spcBef>
              <a:buNone/>
            </a:pPr>
            <a:r>
              <a:rPr lang="es-ES" sz="1200" dirty="0"/>
              <a:t>                                    &lt;</a:t>
            </a:r>
            <a:r>
              <a:rPr lang="es-ES" sz="1200" dirty="0" err="1"/>
              <a:t>button</a:t>
            </a:r>
            <a:r>
              <a:rPr lang="es-ES" sz="1200" dirty="0"/>
              <a:t> </a:t>
            </a:r>
            <a:r>
              <a:rPr lang="es-ES" sz="1200" dirty="0" err="1"/>
              <a:t>class</a:t>
            </a:r>
            <a:r>
              <a:rPr lang="es-ES" sz="1200" dirty="0"/>
              <a:t>="</a:t>
            </a:r>
            <a:r>
              <a:rPr lang="es-ES" sz="1200" dirty="0" err="1"/>
              <a:t>button</a:t>
            </a:r>
            <a:r>
              <a:rPr lang="es-ES" sz="1200" dirty="0"/>
              <a:t> </a:t>
            </a:r>
            <a:r>
              <a:rPr lang="es-ES" sz="1200" dirty="0" err="1"/>
              <a:t>is-danger</a:t>
            </a:r>
            <a:r>
              <a:rPr lang="es-ES" sz="1200" dirty="0"/>
              <a:t>"&gt;</a:t>
            </a:r>
          </a:p>
          <a:p>
            <a:pPr marL="76200" indent="0">
              <a:spcBef>
                <a:spcPts val="600"/>
              </a:spcBef>
              <a:buNone/>
            </a:pPr>
            <a:r>
              <a:rPr lang="es-ES" sz="1200" dirty="0"/>
              <a:t>                                        &lt;i </a:t>
            </a:r>
            <a:r>
              <a:rPr lang="es-ES" sz="1200" dirty="0" err="1"/>
              <a:t>class</a:t>
            </a:r>
            <a:r>
              <a:rPr lang="es-ES" sz="1200" dirty="0"/>
              <a:t>="fa fa-</a:t>
            </a:r>
            <a:r>
              <a:rPr lang="es-ES" sz="1200" dirty="0" err="1"/>
              <a:t>trash</a:t>
            </a:r>
            <a:r>
              <a:rPr lang="es-ES" sz="1200" dirty="0"/>
              <a:t>-o"&gt;&lt;/i&gt;</a:t>
            </a:r>
          </a:p>
          <a:p>
            <a:pPr marL="76200" indent="0">
              <a:spcBef>
                <a:spcPts val="600"/>
              </a:spcBef>
              <a:buNone/>
            </a:pPr>
            <a:r>
              <a:rPr lang="es-ES" sz="1200" dirty="0"/>
              <a:t>                                    &lt;/</a:t>
            </a:r>
            <a:r>
              <a:rPr lang="es-ES" sz="1200" dirty="0" err="1"/>
              <a:t>button</a:t>
            </a:r>
            <a:r>
              <a:rPr lang="es-ES" sz="1200" dirty="0"/>
              <a:t>&gt;</a:t>
            </a:r>
          </a:p>
          <a:p>
            <a:pPr marL="76200" indent="0">
              <a:spcBef>
                <a:spcPts val="600"/>
              </a:spcBef>
              <a:buNone/>
            </a:pPr>
            <a:r>
              <a:rPr lang="es-ES" sz="1200" dirty="0"/>
              <a:t>                                &lt;/</a:t>
            </a:r>
            <a:r>
              <a:rPr lang="es-ES" sz="1200" dirty="0" err="1"/>
              <a:t>form</a:t>
            </a:r>
            <a:r>
              <a:rPr lang="es-ES" sz="1200" dirty="0"/>
              <a:t>&gt;</a:t>
            </a:r>
          </a:p>
          <a:p>
            <a:pPr marL="76200" indent="0">
              <a:spcBef>
                <a:spcPts val="600"/>
              </a:spcBef>
              <a:buNone/>
            </a:pPr>
            <a:r>
              <a:rPr lang="es-ES" sz="1200" dirty="0"/>
              <a:t>                            &lt;/</a:t>
            </a:r>
            <a:r>
              <a:rPr lang="es-ES" sz="1200" dirty="0" err="1"/>
              <a:t>td</a:t>
            </a:r>
            <a:r>
              <a:rPr lang="es-ES" sz="1200" dirty="0"/>
              <a:t>&gt;</a:t>
            </a:r>
          </a:p>
          <a:p>
            <a:pPr marL="76200" indent="0">
              <a:spcBef>
                <a:spcPts val="600"/>
              </a:spcBef>
              <a:buNone/>
            </a:pPr>
            <a:r>
              <a:rPr lang="es-ES" sz="1200" dirty="0"/>
              <a:t>                        &lt;?</a:t>
            </a:r>
            <a:r>
              <a:rPr lang="es-ES" sz="1200" dirty="0" err="1"/>
              <a:t>php</a:t>
            </a:r>
            <a:r>
              <a:rPr lang="es-ES" sz="1200" dirty="0"/>
              <a:t> } ?&gt;</a:t>
            </a:r>
          </a:p>
          <a:p>
            <a:pPr marL="76200" indent="0">
              <a:spcBef>
                <a:spcPts val="600"/>
              </a:spcBef>
              <a:buNone/>
            </a:pPr>
            <a:r>
              <a:rPr lang="es-ES" sz="1200" dirty="0"/>
              <a:t>                        &lt;/</a:t>
            </a:r>
            <a:r>
              <a:rPr lang="es-ES" sz="1200" dirty="0" err="1"/>
              <a:t>tr</a:t>
            </a:r>
            <a:r>
              <a:rPr lang="es-ES" sz="1200" dirty="0"/>
              <a:t>&gt;</a:t>
            </a:r>
          </a:p>
          <a:p>
            <a:pPr marL="76200" indent="0">
              <a:spcBef>
                <a:spcPts val="600"/>
              </a:spcBef>
              <a:buNone/>
            </a:pPr>
            <a:r>
              <a:rPr lang="es-ES" sz="1200" dirty="0"/>
              <a:t>                &lt;/</a:t>
            </a:r>
            <a:r>
              <a:rPr lang="es-ES" sz="1200" dirty="0" err="1"/>
              <a:t>tbody</a:t>
            </a:r>
            <a:r>
              <a:rPr lang="es-ES" sz="1200" dirty="0"/>
              <a:t>&gt;</a:t>
            </a:r>
          </a:p>
          <a:p>
            <a:pPr marL="76200" indent="0">
              <a:spcBef>
                <a:spcPts val="600"/>
              </a:spcBef>
              <a:buNone/>
            </a:pPr>
            <a:r>
              <a:rPr lang="es-ES" sz="1200" dirty="0"/>
              <a:t>                &lt;</a:t>
            </a:r>
            <a:r>
              <a:rPr lang="es-ES" sz="1200" dirty="0" err="1"/>
              <a:t>tfoot</a:t>
            </a:r>
            <a:r>
              <a:rPr lang="es-ES" sz="1200" dirty="0"/>
              <a:t>&gt;</a:t>
            </a:r>
          </a:p>
        </p:txBody>
      </p:sp>
    </p:spTree>
    <p:extLst>
      <p:ext uri="{BB962C8B-B14F-4D97-AF65-F5344CB8AC3E}">
        <p14:creationId xmlns:p14="http://schemas.microsoft.com/office/powerpoint/2010/main" val="2805740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195486"/>
            <a:ext cx="9073008" cy="3017520"/>
          </a:xfrm>
        </p:spPr>
        <p:txBody>
          <a:bodyPr/>
          <a:lstStyle/>
          <a:p>
            <a:r>
              <a:rPr lang="es-ES" dirty="0"/>
              <a:t> &lt;</a:t>
            </a:r>
            <a:r>
              <a:rPr lang="es-ES" dirty="0" err="1"/>
              <a:t>tr</a:t>
            </a:r>
            <a:r>
              <a:rPr lang="es-ES" dirty="0"/>
              <a:t>&gt;</a:t>
            </a:r>
          </a:p>
          <a:p>
            <a:r>
              <a:rPr lang="es-ES" dirty="0"/>
              <a:t>                        &lt;</a:t>
            </a:r>
            <a:r>
              <a:rPr lang="es-ES" dirty="0" err="1"/>
              <a:t>td</a:t>
            </a:r>
            <a:r>
              <a:rPr lang="es-ES" dirty="0"/>
              <a:t> </a:t>
            </a:r>
            <a:r>
              <a:rPr lang="es-ES" dirty="0" err="1"/>
              <a:t>colspan</a:t>
            </a:r>
            <a:r>
              <a:rPr lang="es-ES" dirty="0"/>
              <a:t>="2" </a:t>
            </a:r>
            <a:r>
              <a:rPr lang="es-ES" dirty="0" err="1"/>
              <a:t>class</a:t>
            </a:r>
            <a:r>
              <a:rPr lang="es-ES" dirty="0"/>
              <a:t>="is-size-4 has-</a:t>
            </a:r>
            <a:r>
              <a:rPr lang="es-ES" dirty="0" err="1"/>
              <a:t>text</a:t>
            </a:r>
            <a:r>
              <a:rPr lang="es-ES" dirty="0"/>
              <a:t>-</a:t>
            </a:r>
            <a:r>
              <a:rPr lang="es-ES" dirty="0" err="1"/>
              <a:t>right</a:t>
            </a:r>
            <a:r>
              <a:rPr lang="es-ES" dirty="0"/>
              <a:t>"&gt;&lt;</a:t>
            </a:r>
            <a:r>
              <a:rPr lang="es-ES" dirty="0" err="1"/>
              <a:t>strong</a:t>
            </a:r>
            <a:r>
              <a:rPr lang="es-ES" dirty="0"/>
              <a:t>&gt;Total&lt;/</a:t>
            </a:r>
            <a:r>
              <a:rPr lang="es-ES" dirty="0" err="1"/>
              <a:t>strong</a:t>
            </a:r>
            <a:r>
              <a:rPr lang="es-ES" dirty="0"/>
              <a:t>&gt;&lt;/</a:t>
            </a:r>
            <a:r>
              <a:rPr lang="es-ES" dirty="0" err="1"/>
              <a:t>td</a:t>
            </a:r>
            <a:r>
              <a:rPr lang="es-ES" dirty="0"/>
              <a:t>&gt;</a:t>
            </a:r>
          </a:p>
          <a:p>
            <a:r>
              <a:rPr lang="es-ES" dirty="0"/>
              <a:t>                        &lt;</a:t>
            </a:r>
            <a:r>
              <a:rPr lang="es-ES" dirty="0" err="1"/>
              <a:t>td</a:t>
            </a:r>
            <a:r>
              <a:rPr lang="es-ES" dirty="0"/>
              <a:t> </a:t>
            </a:r>
            <a:r>
              <a:rPr lang="es-ES" dirty="0" err="1"/>
              <a:t>colspan</a:t>
            </a:r>
            <a:r>
              <a:rPr lang="es-ES" dirty="0"/>
              <a:t>="2" </a:t>
            </a:r>
            <a:r>
              <a:rPr lang="es-ES" dirty="0" err="1"/>
              <a:t>class</a:t>
            </a:r>
            <a:r>
              <a:rPr lang="es-ES" dirty="0"/>
              <a:t>="is-size-4"&gt;</a:t>
            </a:r>
          </a:p>
          <a:p>
            <a:r>
              <a:rPr lang="es-ES" dirty="0"/>
              <a:t>                            $&lt;?</a:t>
            </a:r>
            <a:r>
              <a:rPr lang="es-ES" dirty="0" err="1"/>
              <a:t>php</a:t>
            </a:r>
            <a:r>
              <a:rPr lang="es-ES" dirty="0"/>
              <a:t> echo </a:t>
            </a:r>
            <a:r>
              <a:rPr lang="es-ES" dirty="0" err="1"/>
              <a:t>number_format</a:t>
            </a:r>
            <a:r>
              <a:rPr lang="es-ES" dirty="0"/>
              <a:t>($total, 2) ?&gt;</a:t>
            </a:r>
          </a:p>
          <a:p>
            <a:r>
              <a:rPr lang="es-ES" dirty="0"/>
              <a:t>                        &lt;/</a:t>
            </a:r>
            <a:r>
              <a:rPr lang="es-ES" dirty="0" err="1"/>
              <a:t>td</a:t>
            </a:r>
            <a:r>
              <a:rPr lang="es-ES" dirty="0"/>
              <a:t>&gt;</a:t>
            </a:r>
          </a:p>
          <a:p>
            <a:r>
              <a:rPr lang="es-ES" dirty="0"/>
              <a:t>                    &lt;/</a:t>
            </a:r>
            <a:r>
              <a:rPr lang="es-ES" dirty="0" err="1"/>
              <a:t>tr</a:t>
            </a:r>
            <a:r>
              <a:rPr lang="es-ES" dirty="0"/>
              <a:t>&gt;</a:t>
            </a:r>
          </a:p>
          <a:p>
            <a:r>
              <a:rPr lang="es-ES" dirty="0"/>
              <a:t>                &lt;/</a:t>
            </a:r>
            <a:r>
              <a:rPr lang="es-ES" dirty="0" err="1"/>
              <a:t>tfoot</a:t>
            </a:r>
            <a:r>
              <a:rPr lang="es-ES" dirty="0"/>
              <a:t>&gt;</a:t>
            </a:r>
          </a:p>
          <a:p>
            <a:r>
              <a:rPr lang="es-ES" dirty="0"/>
              <a:t>            &lt;/table&gt;</a:t>
            </a:r>
          </a:p>
          <a:p>
            <a:r>
              <a:rPr lang="es-ES" dirty="0"/>
              <a:t>            &lt;a </a:t>
            </a:r>
            <a:r>
              <a:rPr lang="es-ES" dirty="0" err="1"/>
              <a:t>href</a:t>
            </a:r>
            <a:r>
              <a:rPr lang="es-ES" dirty="0"/>
              <a:t>="</a:t>
            </a:r>
            <a:r>
              <a:rPr lang="es-ES" dirty="0" err="1"/>
              <a:t>terminar_compra.php</a:t>
            </a:r>
            <a:r>
              <a:rPr lang="es-ES" dirty="0"/>
              <a:t>" </a:t>
            </a:r>
            <a:r>
              <a:rPr lang="es-ES" dirty="0" err="1"/>
              <a:t>class</a:t>
            </a:r>
            <a:r>
              <a:rPr lang="es-ES" dirty="0"/>
              <a:t>="</a:t>
            </a:r>
            <a:r>
              <a:rPr lang="es-ES" dirty="0" err="1"/>
              <a:t>button</a:t>
            </a:r>
            <a:r>
              <a:rPr lang="es-ES" dirty="0"/>
              <a:t> </a:t>
            </a:r>
            <a:r>
              <a:rPr lang="es-ES" dirty="0" err="1"/>
              <a:t>is-success</a:t>
            </a:r>
            <a:r>
              <a:rPr lang="es-ES" dirty="0"/>
              <a:t> </a:t>
            </a:r>
            <a:r>
              <a:rPr lang="es-ES" dirty="0" err="1"/>
              <a:t>is-large</a:t>
            </a:r>
            <a:r>
              <a:rPr lang="es-ES" dirty="0"/>
              <a:t>"&gt;&lt;i </a:t>
            </a:r>
            <a:r>
              <a:rPr lang="es-ES" dirty="0" err="1"/>
              <a:t>class</a:t>
            </a:r>
            <a:r>
              <a:rPr lang="es-ES" dirty="0"/>
              <a:t>="fa fa-</a:t>
            </a:r>
            <a:r>
              <a:rPr lang="es-ES" dirty="0" err="1"/>
              <a:t>check</a:t>
            </a:r>
            <a:r>
              <a:rPr lang="es-ES" dirty="0"/>
              <a:t>"&gt;&lt;/i&gt;&amp;</a:t>
            </a:r>
            <a:r>
              <a:rPr lang="es-ES" dirty="0" err="1"/>
              <a:t>nbsp;Terminar</a:t>
            </a:r>
            <a:r>
              <a:rPr lang="es-ES" dirty="0"/>
              <a:t> compra&lt;/a&gt;</a:t>
            </a:r>
          </a:p>
          <a:p>
            <a:r>
              <a:rPr lang="es-ES" dirty="0"/>
              <a:t>        &lt;/</a:t>
            </a:r>
            <a:r>
              <a:rPr lang="es-ES" dirty="0" err="1"/>
              <a:t>div</a:t>
            </a:r>
            <a:r>
              <a:rPr lang="es-ES" dirty="0"/>
              <a:t>&gt;</a:t>
            </a:r>
          </a:p>
          <a:p>
            <a:r>
              <a:rPr lang="es-ES" dirty="0"/>
              <a:t>    &lt;/</a:t>
            </a:r>
            <a:r>
              <a:rPr lang="es-ES" dirty="0" err="1"/>
              <a:t>div</a:t>
            </a:r>
            <a:r>
              <a:rPr lang="es-ES" dirty="0"/>
              <a:t>&gt;</a:t>
            </a:r>
          </a:p>
          <a:p>
            <a:r>
              <a:rPr lang="es-ES" dirty="0"/>
              <a:t>&lt;?</a:t>
            </a:r>
            <a:r>
              <a:rPr lang="es-ES" dirty="0" err="1"/>
              <a:t>php</a:t>
            </a:r>
            <a:r>
              <a:rPr lang="es-ES" dirty="0"/>
              <a:t> } ?&gt;</a:t>
            </a:r>
          </a:p>
          <a:p>
            <a:r>
              <a:rPr lang="es-ES" dirty="0"/>
              <a:t>&lt;?</a:t>
            </a:r>
            <a:r>
              <a:rPr lang="es-ES" dirty="0" err="1"/>
              <a:t>php</a:t>
            </a:r>
            <a:r>
              <a:rPr lang="es-ES" dirty="0"/>
              <a:t> </a:t>
            </a:r>
            <a:r>
              <a:rPr lang="es-ES" dirty="0" err="1"/>
              <a:t>include_once</a:t>
            </a:r>
            <a:r>
              <a:rPr lang="es-ES" dirty="0"/>
              <a:t> "</a:t>
            </a:r>
            <a:r>
              <a:rPr lang="es-ES" dirty="0" err="1"/>
              <a:t>pie.php</a:t>
            </a:r>
            <a:r>
              <a:rPr lang="es-ES" dirty="0"/>
              <a:t>" ?&gt;</a:t>
            </a:r>
          </a:p>
        </p:txBody>
      </p:sp>
    </p:spTree>
    <p:extLst>
      <p:ext uri="{BB962C8B-B14F-4D97-AF65-F5344CB8AC3E}">
        <p14:creationId xmlns:p14="http://schemas.microsoft.com/office/powerpoint/2010/main" val="3160305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pic>
        <p:nvPicPr>
          <p:cNvPr id="5" name="Imagen 4">
            <a:extLst>
              <a:ext uri="{FF2B5EF4-FFF2-40B4-BE49-F238E27FC236}">
                <a16:creationId xmlns:a16="http://schemas.microsoft.com/office/drawing/2014/main" id="{2D036268-CD82-7919-0D9F-0AE8C1CD5C66}"/>
              </a:ext>
            </a:extLst>
          </p:cNvPr>
          <p:cNvPicPr>
            <a:picLocks noChangeAspect="1"/>
          </p:cNvPicPr>
          <p:nvPr/>
        </p:nvPicPr>
        <p:blipFill>
          <a:blip r:embed="rId2"/>
          <a:stretch>
            <a:fillRect/>
          </a:stretch>
        </p:blipFill>
        <p:spPr>
          <a:xfrm>
            <a:off x="1520668" y="1228656"/>
            <a:ext cx="6102664" cy="2686188"/>
          </a:xfrm>
          <a:prstGeom prst="rect">
            <a:avLst/>
          </a:prstGeom>
        </p:spPr>
      </p:pic>
    </p:spTree>
    <p:extLst>
      <p:ext uri="{BB962C8B-B14F-4D97-AF65-F5344CB8AC3E}">
        <p14:creationId xmlns:p14="http://schemas.microsoft.com/office/powerpoint/2010/main" val="3922389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dirty="0"/>
              <a:t>carrito-compras-</a:t>
            </a:r>
            <a:r>
              <a:rPr lang="es-ES" dirty="0" err="1"/>
              <a:t>php</a:t>
            </a:r>
            <a:r>
              <a:rPr lang="es-ES" dirty="0"/>
              <a:t>-</a:t>
            </a:r>
            <a:r>
              <a:rPr lang="es-ES" dirty="0" err="1"/>
              <a:t>main</a:t>
            </a:r>
            <a:endParaRPr lang="es-ES" dirty="0"/>
          </a:p>
        </p:txBody>
      </p:sp>
      <p:pic>
        <p:nvPicPr>
          <p:cNvPr id="5" name="Imagen 4">
            <a:extLst>
              <a:ext uri="{FF2B5EF4-FFF2-40B4-BE49-F238E27FC236}">
                <a16:creationId xmlns:a16="http://schemas.microsoft.com/office/drawing/2014/main" id="{0731C355-443F-6EB7-9E1A-A8DA35093C75}"/>
              </a:ext>
            </a:extLst>
          </p:cNvPr>
          <p:cNvPicPr>
            <a:picLocks noChangeAspect="1"/>
          </p:cNvPicPr>
          <p:nvPr/>
        </p:nvPicPr>
        <p:blipFill>
          <a:blip r:embed="rId2"/>
          <a:stretch>
            <a:fillRect/>
          </a:stretch>
        </p:blipFill>
        <p:spPr>
          <a:xfrm>
            <a:off x="3635896" y="785719"/>
            <a:ext cx="3365673" cy="3619686"/>
          </a:xfrm>
          <a:prstGeom prst="rect">
            <a:avLst/>
          </a:prstGeom>
        </p:spPr>
      </p:pic>
    </p:spTree>
    <p:extLst>
      <p:ext uri="{BB962C8B-B14F-4D97-AF65-F5344CB8AC3E}">
        <p14:creationId xmlns:p14="http://schemas.microsoft.com/office/powerpoint/2010/main" val="1906296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r>
              <a:rPr lang="es-ES" b="1" dirty="0"/>
              <a:t>Módulos del sistema</a:t>
            </a:r>
            <a:endParaRPr lang="es-ES" dirty="0"/>
          </a:p>
        </p:txBody>
      </p:sp>
      <p:sp>
        <p:nvSpPr>
          <p:cNvPr id="5" name="Marcador de texto 4">
            <a:extLst>
              <a:ext uri="{FF2B5EF4-FFF2-40B4-BE49-F238E27FC236}">
                <a16:creationId xmlns:a16="http://schemas.microsoft.com/office/drawing/2014/main" id="{F7CEF60A-1D8B-5A6D-3ACD-5ABB4D9ABED9}"/>
              </a:ext>
            </a:extLst>
          </p:cNvPr>
          <p:cNvSpPr>
            <a:spLocks noGrp="1"/>
          </p:cNvSpPr>
          <p:nvPr>
            <p:ph type="body" idx="1"/>
          </p:nvPr>
        </p:nvSpPr>
        <p:spPr/>
        <p:txBody>
          <a:bodyPr/>
          <a:lstStyle/>
          <a:p>
            <a:r>
              <a:rPr lang="es-ES" dirty="0"/>
              <a:t>Como lo dije, esto será más que nada un ejemplo. Tendremos el módulo de gestión de productos para agregar y eliminar productos como administradores de la tienda.</a:t>
            </a:r>
          </a:p>
          <a:p>
            <a:endParaRPr lang="es-ES" dirty="0"/>
          </a:p>
          <a:p>
            <a:r>
              <a:rPr lang="es-ES" dirty="0"/>
              <a:t>Por otro lado existirá el módulo de tienda en donde el usuario podrá agregar productos al carro y más tarde ver los productos que tiene en su cesta así como el total para terminar su compra.</a:t>
            </a:r>
          </a:p>
          <a:p>
            <a:endParaRPr lang="es-ES" dirty="0"/>
          </a:p>
          <a:p>
            <a:r>
              <a:rPr lang="es-ES" dirty="0"/>
              <a:t>Una vez que el usuario termine su compra, el programador es libre de hacer lo que guste con los productos. Es decir, puede registrar la venta, restar existencia, etcétera.</a:t>
            </a:r>
          </a:p>
        </p:txBody>
      </p:sp>
    </p:spTree>
    <p:extLst>
      <p:ext uri="{BB962C8B-B14F-4D97-AF65-F5344CB8AC3E}">
        <p14:creationId xmlns:p14="http://schemas.microsoft.com/office/powerpoint/2010/main" val="35293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r>
              <a:rPr lang="es-ES" b="1"/>
              <a:t>Base de datos</a:t>
            </a:r>
          </a:p>
        </p:txBody>
      </p:sp>
      <p:sp>
        <p:nvSpPr>
          <p:cNvPr id="5" name="Marcador de texto 4">
            <a:extLst>
              <a:ext uri="{FF2B5EF4-FFF2-40B4-BE49-F238E27FC236}">
                <a16:creationId xmlns:a16="http://schemas.microsoft.com/office/drawing/2014/main" id="{F7492125-0DE4-1CBF-0727-D271AB70EA24}"/>
              </a:ext>
            </a:extLst>
          </p:cNvPr>
          <p:cNvSpPr>
            <a:spLocks noGrp="1"/>
          </p:cNvSpPr>
          <p:nvPr>
            <p:ph type="body" idx="1"/>
          </p:nvPr>
        </p:nvSpPr>
        <p:spPr>
          <a:xfrm>
            <a:off x="280480" y="1062990"/>
            <a:ext cx="8179951" cy="3017520"/>
          </a:xfrm>
        </p:spPr>
        <p:txBody>
          <a:bodyPr numCol="2"/>
          <a:lstStyle/>
          <a:p>
            <a:r>
              <a:rPr lang="es-ES" dirty="0"/>
              <a:t>Antes de comenzar, te mostraré cómo configurar la base de datos. Las tablas son las siguientes:</a:t>
            </a:r>
          </a:p>
          <a:p>
            <a:endParaRPr lang="es-ES" dirty="0"/>
          </a:p>
          <a:p>
            <a:r>
              <a:rPr lang="es-ES" dirty="0"/>
              <a:t>CREATE TABLE IF NOT EXISTS productos(</a:t>
            </a:r>
          </a:p>
          <a:p>
            <a:r>
              <a:rPr lang="es-ES" dirty="0"/>
              <a:t>    id BIGINT UNSIGNED NOT NULL AUTO_INCREMENT PRIMARY KEY,</a:t>
            </a:r>
          </a:p>
          <a:p>
            <a:r>
              <a:rPr lang="es-ES" dirty="0"/>
              <a:t>    nombre VARCHAR(255) NOT NULL,</a:t>
            </a:r>
          </a:p>
          <a:p>
            <a:r>
              <a:rPr lang="es-ES" dirty="0"/>
              <a:t>    </a:t>
            </a:r>
            <a:r>
              <a:rPr lang="es-ES" dirty="0" err="1"/>
              <a:t>descripcion</a:t>
            </a:r>
            <a:r>
              <a:rPr lang="es-ES" dirty="0"/>
              <a:t> VARCHAR(1024) NOT NULL,</a:t>
            </a:r>
          </a:p>
          <a:p>
            <a:r>
              <a:rPr lang="es-ES" dirty="0"/>
              <a:t>    precio DECIMAL(9,2)</a:t>
            </a:r>
          </a:p>
          <a:p>
            <a:r>
              <a:rPr lang="es-ES" dirty="0"/>
              <a:t>);</a:t>
            </a:r>
          </a:p>
          <a:p>
            <a:r>
              <a:rPr lang="es-ES" dirty="0"/>
              <a:t>CREATE TABLE IF NOT EXISTS </a:t>
            </a:r>
            <a:r>
              <a:rPr lang="es-ES" dirty="0" err="1"/>
              <a:t>carrito_usuarios</a:t>
            </a:r>
            <a:r>
              <a:rPr lang="es-ES" dirty="0"/>
              <a:t>(</a:t>
            </a:r>
          </a:p>
          <a:p>
            <a:r>
              <a:rPr lang="es-ES" dirty="0"/>
              <a:t>    </a:t>
            </a:r>
            <a:r>
              <a:rPr lang="es-ES" dirty="0" err="1"/>
              <a:t>id_sesion</a:t>
            </a:r>
            <a:r>
              <a:rPr lang="es-ES" dirty="0"/>
              <a:t> VARCHAR(255) NOT NULL,</a:t>
            </a:r>
          </a:p>
          <a:p>
            <a:r>
              <a:rPr lang="es-ES" dirty="0"/>
              <a:t>    </a:t>
            </a:r>
            <a:r>
              <a:rPr lang="es-ES" dirty="0" err="1"/>
              <a:t>id_producto</a:t>
            </a:r>
            <a:r>
              <a:rPr lang="es-ES" dirty="0"/>
              <a:t> BIGINT UNSIGNED NOT NULL,</a:t>
            </a:r>
          </a:p>
          <a:p>
            <a:r>
              <a:rPr lang="es-ES" dirty="0"/>
              <a:t>    FOREIGN KEY (</a:t>
            </a:r>
            <a:r>
              <a:rPr lang="es-ES" dirty="0" err="1"/>
              <a:t>id_producto</a:t>
            </a:r>
            <a:r>
              <a:rPr lang="es-ES" dirty="0"/>
              <a:t>) REFERENCES productos(id)</a:t>
            </a:r>
          </a:p>
          <a:p>
            <a:r>
              <a:rPr lang="es-ES" dirty="0"/>
              <a:t>    ON UPDATE CASCADE ON DELETE CASCADE</a:t>
            </a:r>
          </a:p>
          <a:p>
            <a:r>
              <a:rPr lang="es-ES" dirty="0"/>
              <a:t>);</a:t>
            </a:r>
          </a:p>
        </p:txBody>
      </p:sp>
    </p:spTree>
    <p:extLst>
      <p:ext uri="{BB962C8B-B14F-4D97-AF65-F5344CB8AC3E}">
        <p14:creationId xmlns:p14="http://schemas.microsoft.com/office/powerpoint/2010/main" val="363402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20F56808-256E-0D77-3CDF-30B0B761BCCE}"/>
              </a:ext>
            </a:extLst>
          </p:cNvPr>
          <p:cNvSpPr>
            <a:spLocks noGrp="1"/>
          </p:cNvSpPr>
          <p:nvPr>
            <p:ph type="body" idx="1"/>
          </p:nvPr>
        </p:nvSpPr>
        <p:spPr/>
        <p:txBody>
          <a:bodyPr/>
          <a:lstStyle/>
          <a:p>
            <a:r>
              <a:rPr lang="es-ES" dirty="0"/>
              <a:t>Tenemos la tabla de los productos de la tienda y la tabla para la relación entre los productos que el usuario agrega a su cesta. Para identificar al usuario usamos su id de sesión.</a:t>
            </a:r>
          </a:p>
          <a:p>
            <a:endParaRPr lang="es-ES" dirty="0"/>
          </a:p>
          <a:p>
            <a:r>
              <a:rPr lang="es-ES" dirty="0"/>
              <a:t>Recuerda que debes crear el archivo </a:t>
            </a:r>
            <a:r>
              <a:rPr lang="es-ES" dirty="0" err="1"/>
              <a:t>env.php</a:t>
            </a:r>
            <a:r>
              <a:rPr lang="es-ES" dirty="0"/>
              <a:t> basándote en el archivo para configurar las credenciales de la base de datos. El mío se ve así:</a:t>
            </a:r>
          </a:p>
          <a:p>
            <a:r>
              <a:rPr lang="en-US" dirty="0"/>
              <a:t>; &lt;?</a:t>
            </a:r>
            <a:r>
              <a:rPr lang="en-US" dirty="0" err="1"/>
              <a:t>php</a:t>
            </a:r>
            <a:r>
              <a:rPr lang="en-US" dirty="0"/>
              <a:t> exit; ?&gt;</a:t>
            </a:r>
          </a:p>
          <a:p>
            <a:r>
              <a:rPr lang="en-US" dirty="0"/>
              <a:t>MYSQL_DATABASE_NAME = “</a:t>
            </a:r>
            <a:r>
              <a:rPr lang="en-US" dirty="0" err="1"/>
              <a:t>crud_ajax</a:t>
            </a:r>
            <a:r>
              <a:rPr lang="en-US" dirty="0"/>
              <a:t>"</a:t>
            </a:r>
          </a:p>
          <a:p>
            <a:r>
              <a:rPr lang="en-US" dirty="0"/>
              <a:t>MYSQL_USER = "root"</a:t>
            </a:r>
          </a:p>
          <a:p>
            <a:r>
              <a:rPr lang="en-US" dirty="0"/>
              <a:t>MYSQL_PASSWORD = ""</a:t>
            </a:r>
            <a:endParaRPr lang="es-ES" dirty="0"/>
          </a:p>
          <a:p>
            <a:endParaRPr lang="es-ES" dirty="0"/>
          </a:p>
        </p:txBody>
      </p:sp>
    </p:spTree>
    <p:extLst>
      <p:ext uri="{BB962C8B-B14F-4D97-AF65-F5344CB8AC3E}">
        <p14:creationId xmlns:p14="http://schemas.microsoft.com/office/powerpoint/2010/main" val="69324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65F98700-183A-B87B-290F-07AE3B7BB69E}"/>
              </a:ext>
            </a:extLst>
          </p:cNvPr>
          <p:cNvSpPr>
            <a:spLocks noGrp="1"/>
          </p:cNvSpPr>
          <p:nvPr>
            <p:ph type="body" idx="1"/>
          </p:nvPr>
        </p:nvSpPr>
        <p:spPr>
          <a:xfrm>
            <a:off x="-8963" y="9867"/>
            <a:ext cx="7543800" cy="755401"/>
          </a:xfrm>
        </p:spPr>
        <p:txBody>
          <a:bodyPr/>
          <a:lstStyle/>
          <a:p>
            <a:r>
              <a:rPr lang="es-ES" dirty="0"/>
              <a:t>Para obtener la conexión tenemos la siguiente función:</a:t>
            </a:r>
          </a:p>
        </p:txBody>
      </p:sp>
      <p:sp>
        <p:nvSpPr>
          <p:cNvPr id="38" name="CuadroTexto 37">
            <a:extLst>
              <a:ext uri="{FF2B5EF4-FFF2-40B4-BE49-F238E27FC236}">
                <a16:creationId xmlns:a16="http://schemas.microsoft.com/office/drawing/2014/main" id="{088B801C-4950-FEA0-E28B-76D2F7351357}"/>
              </a:ext>
            </a:extLst>
          </p:cNvPr>
          <p:cNvSpPr txBox="1"/>
          <p:nvPr/>
        </p:nvSpPr>
        <p:spPr>
          <a:xfrm>
            <a:off x="35496" y="483518"/>
            <a:ext cx="9001000" cy="4247317"/>
          </a:xfrm>
          <a:prstGeom prst="rect">
            <a:avLst/>
          </a:prstGeom>
          <a:noFill/>
        </p:spPr>
        <p:txBody>
          <a:bodyPr wrap="square" numCol="1">
            <a:spAutoFit/>
          </a:bodyPr>
          <a:lstStyle/>
          <a:p>
            <a:r>
              <a:rPr lang="es-ES" sz="1000" dirty="0">
                <a:latin typeface="Calibri" panose="020F0502020204030204" pitchFamily="34" charset="0"/>
                <a:ea typeface="Calibri" panose="020F0502020204030204" pitchFamily="34" charset="0"/>
                <a:cs typeface="Calibri" panose="020F0502020204030204" pitchFamily="34" charset="0"/>
              </a:rPr>
              <a:t>&lt;?</a:t>
            </a:r>
            <a:r>
              <a:rPr lang="es-ES" sz="1000" dirty="0" err="1">
                <a:latin typeface="Calibri" panose="020F0502020204030204" pitchFamily="34" charset="0"/>
                <a:ea typeface="Calibri" panose="020F0502020204030204" pitchFamily="34" charset="0"/>
                <a:cs typeface="Calibri" panose="020F0502020204030204" pitchFamily="34" charset="0"/>
              </a:rPr>
              <a:t>php</a:t>
            </a:r>
            <a:endParaRPr lang="es-ES" sz="1000" dirty="0">
              <a:latin typeface="Calibri" panose="020F0502020204030204" pitchFamily="34" charset="0"/>
              <a:ea typeface="Calibri" panose="020F0502020204030204" pitchFamily="34" charset="0"/>
              <a:cs typeface="Calibri" panose="020F0502020204030204" pitchFamily="34" charset="0"/>
            </a:endParaRPr>
          </a:p>
          <a:p>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  Esta función toma una clave ($</a:t>
            </a:r>
            <a:r>
              <a:rPr lang="es-ES" sz="1000" b="1" dirty="0" err="1">
                <a:solidFill>
                  <a:srgbClr val="FF0000"/>
                </a:solidFill>
                <a:latin typeface="Calibri" panose="020F0502020204030204" pitchFamily="34" charset="0"/>
                <a:ea typeface="Calibri" panose="020F0502020204030204" pitchFamily="34" charset="0"/>
                <a:cs typeface="Calibri" panose="020F0502020204030204" pitchFamily="34" charset="0"/>
              </a:rPr>
              <a:t>key</a:t>
            </a:r>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 como argumento y devuelve el valor correspondiente de la variable de entorno asociada.</a:t>
            </a:r>
          </a:p>
          <a:p>
            <a:r>
              <a:rPr lang="es-ES" sz="1000" dirty="0">
                <a:latin typeface="Calibri" panose="020F0502020204030204" pitchFamily="34" charset="0"/>
                <a:ea typeface="Calibri" panose="020F0502020204030204" pitchFamily="34" charset="0"/>
                <a:cs typeface="Calibri" panose="020F0502020204030204" pitchFamily="34" charset="0"/>
              </a:rPr>
              <a:t>Después de obtener las variables de entorno, las almacena en la constante _ENV_CACHE para evitar tener que leer el archivo en futuras llamadas.</a:t>
            </a:r>
          </a:p>
          <a:p>
            <a:endParaRPr lang="es-ES" sz="1000" dirty="0">
              <a:latin typeface="Calibri" panose="020F0502020204030204" pitchFamily="34" charset="0"/>
              <a:ea typeface="Calibri" panose="020F0502020204030204" pitchFamily="34" charset="0"/>
              <a:cs typeface="Calibri" panose="020F0502020204030204" pitchFamily="34" charset="0"/>
            </a:endParaRPr>
          </a:p>
          <a:p>
            <a:r>
              <a:rPr lang="es-ES" sz="1000" dirty="0" err="1">
                <a:latin typeface="Calibri" panose="020F0502020204030204" pitchFamily="34" charset="0"/>
                <a:ea typeface="Calibri" panose="020F0502020204030204" pitchFamily="34" charset="0"/>
                <a:cs typeface="Calibri" panose="020F0502020204030204" pitchFamily="34" charset="0"/>
              </a:rPr>
              <a:t>function</a:t>
            </a:r>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obtenerVariableDelEntorno</a:t>
            </a:r>
            <a:r>
              <a:rPr lang="es-ES" sz="1000" dirty="0">
                <a:latin typeface="Calibri" panose="020F0502020204030204" pitchFamily="34" charset="0"/>
                <a:ea typeface="Calibri" panose="020F0502020204030204" pitchFamily="34" charset="0"/>
                <a:cs typeface="Calibri" panose="020F0502020204030204" pitchFamily="34" charset="0"/>
              </a:rPr>
              <a:t>($</a:t>
            </a:r>
            <a:r>
              <a:rPr lang="es-ES" sz="1000" dirty="0" err="1">
                <a:latin typeface="Calibri" panose="020F0502020204030204" pitchFamily="34" charset="0"/>
                <a:ea typeface="Calibri" panose="020F0502020204030204" pitchFamily="34" charset="0"/>
                <a:cs typeface="Calibri" panose="020F0502020204030204" pitchFamily="34" charset="0"/>
              </a:rPr>
              <a:t>key</a:t>
            </a:r>
            <a:r>
              <a:rPr lang="es-ES" sz="1000" dirty="0">
                <a:latin typeface="Calibri" panose="020F0502020204030204" pitchFamily="34" charset="0"/>
                <a:ea typeface="Calibri" panose="020F0502020204030204" pitchFamily="34" charset="0"/>
                <a:cs typeface="Calibri" panose="020F0502020204030204" pitchFamily="34" charset="0"/>
              </a:rPr>
              <a:t>)</a:t>
            </a:r>
          </a:p>
          <a:p>
            <a:r>
              <a:rPr lang="es-ES" sz="1000" dirty="0">
                <a:latin typeface="Calibri" panose="020F0502020204030204" pitchFamily="34" charset="0"/>
                <a:ea typeface="Calibri" panose="020F0502020204030204" pitchFamily="34" charset="0"/>
                <a:cs typeface="Calibri" panose="020F0502020204030204" pitchFamily="34" charset="0"/>
              </a:rPr>
              <a:t>{</a:t>
            </a:r>
          </a:p>
          <a:p>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/*Primero, verifica si la constante _ENV_CACHE está definida. Si no está definida, intenta cargar las variables de entorno desde un archivo llamado "</a:t>
            </a:r>
            <a:r>
              <a:rPr lang="es-ES" sz="1000" b="1" dirty="0" err="1">
                <a:solidFill>
                  <a:srgbClr val="FF0000"/>
                </a:solidFill>
                <a:latin typeface="Calibri" panose="020F0502020204030204" pitchFamily="34" charset="0"/>
                <a:ea typeface="Calibri" panose="020F0502020204030204" pitchFamily="34" charset="0"/>
                <a:cs typeface="Calibri" panose="020F0502020204030204" pitchFamily="34" charset="0"/>
              </a:rPr>
              <a:t>env.php</a:t>
            </a:r>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 utilizando </a:t>
            </a:r>
            <a:r>
              <a:rPr lang="es-ES" sz="1000" b="1" dirty="0" err="1">
                <a:solidFill>
                  <a:srgbClr val="FF0000"/>
                </a:solidFill>
                <a:latin typeface="Calibri" panose="020F0502020204030204" pitchFamily="34" charset="0"/>
                <a:ea typeface="Calibri" panose="020F0502020204030204" pitchFamily="34" charset="0"/>
                <a:cs typeface="Calibri" panose="020F0502020204030204" pitchFamily="34" charset="0"/>
              </a:rPr>
              <a:t>parse_ini_file</a:t>
            </a:r>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 Si el archivo no existe, lanza una excepción indicando que el archivo debe crearse.*/</a:t>
            </a:r>
          </a:p>
          <a:p>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if</a:t>
            </a:r>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defined</a:t>
            </a:r>
            <a:r>
              <a:rPr lang="es-ES" sz="1000" dirty="0">
                <a:latin typeface="Calibri" panose="020F0502020204030204" pitchFamily="34" charset="0"/>
                <a:ea typeface="Calibri" panose="020F0502020204030204" pitchFamily="34" charset="0"/>
                <a:cs typeface="Calibri" panose="020F0502020204030204" pitchFamily="34" charset="0"/>
              </a:rPr>
              <a:t>("_ENV_CACHE")) {</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vars</a:t>
            </a:r>
            <a:r>
              <a:rPr lang="es-ES" sz="1000" dirty="0">
                <a:latin typeface="Calibri" panose="020F0502020204030204" pitchFamily="34" charset="0"/>
                <a:ea typeface="Calibri" panose="020F0502020204030204" pitchFamily="34" charset="0"/>
                <a:cs typeface="Calibri" panose="020F0502020204030204" pitchFamily="34" charset="0"/>
              </a:rPr>
              <a:t> = _ENV_CACHE;</a:t>
            </a:r>
          </a:p>
          <a:p>
            <a:r>
              <a:rPr lang="es-ES" sz="1000" dirty="0">
                <a:latin typeface="Calibri" panose="020F0502020204030204" pitchFamily="34" charset="0"/>
                <a:ea typeface="Calibri" panose="020F0502020204030204" pitchFamily="34" charset="0"/>
                <a:cs typeface="Calibri" panose="020F0502020204030204" pitchFamily="34" charset="0"/>
              </a:rPr>
              <a:t>    } </a:t>
            </a:r>
            <a:r>
              <a:rPr lang="es-ES" sz="1000" dirty="0" err="1">
                <a:latin typeface="Calibri" panose="020F0502020204030204" pitchFamily="34" charset="0"/>
                <a:ea typeface="Calibri" panose="020F0502020204030204" pitchFamily="34" charset="0"/>
                <a:cs typeface="Calibri" panose="020F0502020204030204" pitchFamily="34" charset="0"/>
              </a:rPr>
              <a:t>else</a:t>
            </a:r>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dirty="0">
                <a:latin typeface="Calibri" panose="020F0502020204030204" pitchFamily="34" charset="0"/>
                <a:ea typeface="Calibri" panose="020F0502020204030204" pitchFamily="34" charset="0"/>
                <a:cs typeface="Calibri" panose="020F0502020204030204" pitchFamily="34" charset="0"/>
              </a:rPr>
              <a:t>        $file = "</a:t>
            </a:r>
            <a:r>
              <a:rPr lang="es-ES" sz="1000" dirty="0" err="1">
                <a:latin typeface="Calibri" panose="020F0502020204030204" pitchFamily="34" charset="0"/>
                <a:ea typeface="Calibri" panose="020F0502020204030204" pitchFamily="34" charset="0"/>
                <a:cs typeface="Calibri" panose="020F0502020204030204" pitchFamily="34" charset="0"/>
              </a:rPr>
              <a:t>env.php</a:t>
            </a:r>
            <a:r>
              <a:rPr lang="es-ES" sz="1000" dirty="0">
                <a:latin typeface="Calibri" panose="020F0502020204030204" pitchFamily="34" charset="0"/>
                <a:ea typeface="Calibri" panose="020F0502020204030204" pitchFamily="34" charset="0"/>
                <a:cs typeface="Calibri" panose="020F0502020204030204" pitchFamily="34" charset="0"/>
              </a:rPr>
              <a:t>";</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if</a:t>
            </a:r>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file_exists</a:t>
            </a:r>
            <a:r>
              <a:rPr lang="es-ES" sz="1000" dirty="0">
                <a:latin typeface="Calibri" panose="020F0502020204030204" pitchFamily="34" charset="0"/>
                <a:ea typeface="Calibri" panose="020F0502020204030204" pitchFamily="34" charset="0"/>
                <a:cs typeface="Calibri" panose="020F0502020204030204" pitchFamily="34" charset="0"/>
              </a:rPr>
              <a:t>($file)) {</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throw</a:t>
            </a:r>
            <a:r>
              <a:rPr lang="es-ES" sz="1000" dirty="0">
                <a:latin typeface="Calibri" panose="020F0502020204030204" pitchFamily="34" charset="0"/>
                <a:ea typeface="Calibri" panose="020F0502020204030204" pitchFamily="34" charset="0"/>
                <a:cs typeface="Calibri" panose="020F0502020204030204" pitchFamily="34" charset="0"/>
              </a:rPr>
              <a:t> new </a:t>
            </a:r>
            <a:r>
              <a:rPr lang="es-ES" sz="1000" dirty="0" err="1">
                <a:latin typeface="Calibri" panose="020F0502020204030204" pitchFamily="34" charset="0"/>
                <a:ea typeface="Calibri" panose="020F0502020204030204" pitchFamily="34" charset="0"/>
                <a:cs typeface="Calibri" panose="020F0502020204030204" pitchFamily="34" charset="0"/>
              </a:rPr>
              <a:t>Exception</a:t>
            </a:r>
            <a:r>
              <a:rPr lang="es-ES" sz="1000" dirty="0">
                <a:latin typeface="Calibri" panose="020F0502020204030204" pitchFamily="34" charset="0"/>
                <a:ea typeface="Calibri" panose="020F0502020204030204" pitchFamily="34" charset="0"/>
                <a:cs typeface="Calibri" panose="020F0502020204030204" pitchFamily="34" charset="0"/>
              </a:rPr>
              <a:t>("El archivo de las variables de entorno ($file) no existe. Favor de crearlo");</a:t>
            </a:r>
          </a:p>
          <a:p>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//Almacena en la constante _ENV_CACHE las variables de entorno para evitar tener que leer el archivo en futuras llamadas.</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vars</a:t>
            </a:r>
            <a:r>
              <a:rPr lang="es-ES" sz="1000" dirty="0">
                <a:latin typeface="Calibri" panose="020F0502020204030204" pitchFamily="34" charset="0"/>
                <a:ea typeface="Calibri" panose="020F0502020204030204" pitchFamily="34" charset="0"/>
                <a:cs typeface="Calibri" panose="020F0502020204030204" pitchFamily="34" charset="0"/>
              </a:rPr>
              <a:t> = </a:t>
            </a:r>
            <a:r>
              <a:rPr lang="es-ES" sz="1000" dirty="0" err="1">
                <a:latin typeface="Calibri" panose="020F0502020204030204" pitchFamily="34" charset="0"/>
                <a:ea typeface="Calibri" panose="020F0502020204030204" pitchFamily="34" charset="0"/>
                <a:cs typeface="Calibri" panose="020F0502020204030204" pitchFamily="34" charset="0"/>
              </a:rPr>
              <a:t>parse_ini_file</a:t>
            </a:r>
            <a:r>
              <a:rPr lang="es-ES" sz="1000" dirty="0">
                <a:latin typeface="Calibri" panose="020F0502020204030204" pitchFamily="34" charset="0"/>
                <a:ea typeface="Calibri" panose="020F0502020204030204" pitchFamily="34" charset="0"/>
                <a:cs typeface="Calibri" panose="020F0502020204030204" pitchFamily="34" charset="0"/>
              </a:rPr>
              <a:t>($file);</a:t>
            </a:r>
          </a:p>
          <a:p>
            <a:r>
              <a:rPr lang="es-ES" sz="1000" dirty="0">
                <a:latin typeface="Calibri" panose="020F0502020204030204" pitchFamily="34" charset="0"/>
                <a:ea typeface="Calibri" panose="020F0502020204030204" pitchFamily="34" charset="0"/>
                <a:cs typeface="Calibri" panose="020F0502020204030204" pitchFamily="34" charset="0"/>
              </a:rPr>
              <a:t>        define("_ENV_CACHE", $</a:t>
            </a:r>
            <a:r>
              <a:rPr lang="es-ES" sz="1000" dirty="0" err="1">
                <a:latin typeface="Calibri" panose="020F0502020204030204" pitchFamily="34" charset="0"/>
                <a:ea typeface="Calibri" panose="020F0502020204030204" pitchFamily="34" charset="0"/>
                <a:cs typeface="Calibri" panose="020F0502020204030204" pitchFamily="34" charset="0"/>
              </a:rPr>
              <a:t>vars</a:t>
            </a:r>
            <a:r>
              <a:rPr lang="es-ES" sz="1000" dirty="0">
                <a:latin typeface="Calibri" panose="020F0502020204030204" pitchFamily="34" charset="0"/>
                <a:ea typeface="Calibri" panose="020F0502020204030204" pitchFamily="34" charset="0"/>
                <a:cs typeface="Calibri" panose="020F0502020204030204" pitchFamily="34" charset="0"/>
              </a:rPr>
              <a:t>);</a:t>
            </a:r>
          </a:p>
          <a:p>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b="1" dirty="0">
                <a:solidFill>
                  <a:srgbClr val="FF0000"/>
                </a:solidFill>
                <a:latin typeface="Calibri" panose="020F0502020204030204" pitchFamily="34" charset="0"/>
                <a:ea typeface="Calibri" panose="020F0502020204030204" pitchFamily="34" charset="0"/>
                <a:cs typeface="Calibri" panose="020F0502020204030204" pitchFamily="34" charset="0"/>
              </a:rPr>
              <a:t>// si la clave proporcionada existe en las variables de entorno, devuelve su valor. Si no existe, lanza una excepción.</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if</a:t>
            </a:r>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isset</a:t>
            </a:r>
            <a:r>
              <a:rPr lang="es-ES" sz="1000" dirty="0">
                <a:latin typeface="Calibri" panose="020F0502020204030204" pitchFamily="34" charset="0"/>
                <a:ea typeface="Calibri" panose="020F0502020204030204" pitchFamily="34" charset="0"/>
                <a:cs typeface="Calibri" panose="020F0502020204030204" pitchFamily="34" charset="0"/>
              </a:rPr>
              <a:t>($</a:t>
            </a:r>
            <a:r>
              <a:rPr lang="es-ES" sz="1000" dirty="0" err="1">
                <a:latin typeface="Calibri" panose="020F0502020204030204" pitchFamily="34" charset="0"/>
                <a:ea typeface="Calibri" panose="020F0502020204030204" pitchFamily="34" charset="0"/>
                <a:cs typeface="Calibri" panose="020F0502020204030204" pitchFamily="34" charset="0"/>
              </a:rPr>
              <a:t>vars</a:t>
            </a:r>
            <a:r>
              <a:rPr lang="es-ES" sz="1000" dirty="0">
                <a:latin typeface="Calibri" panose="020F0502020204030204" pitchFamily="34" charset="0"/>
                <a:ea typeface="Calibri" panose="020F0502020204030204" pitchFamily="34" charset="0"/>
                <a:cs typeface="Calibri" panose="020F0502020204030204" pitchFamily="34" charset="0"/>
              </a:rPr>
              <a:t>[$</a:t>
            </a:r>
            <a:r>
              <a:rPr lang="es-ES" sz="1000" dirty="0" err="1">
                <a:latin typeface="Calibri" panose="020F0502020204030204" pitchFamily="34" charset="0"/>
                <a:ea typeface="Calibri" panose="020F0502020204030204" pitchFamily="34" charset="0"/>
                <a:cs typeface="Calibri" panose="020F0502020204030204" pitchFamily="34" charset="0"/>
              </a:rPr>
              <a:t>key</a:t>
            </a:r>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return</a:t>
            </a:r>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vars</a:t>
            </a:r>
            <a:r>
              <a:rPr lang="es-ES" sz="1000" dirty="0">
                <a:latin typeface="Calibri" panose="020F0502020204030204" pitchFamily="34" charset="0"/>
                <a:ea typeface="Calibri" panose="020F0502020204030204" pitchFamily="34" charset="0"/>
                <a:cs typeface="Calibri" panose="020F0502020204030204" pitchFamily="34" charset="0"/>
              </a:rPr>
              <a:t>[$</a:t>
            </a:r>
            <a:r>
              <a:rPr lang="es-ES" sz="1000" dirty="0" err="1">
                <a:latin typeface="Calibri" panose="020F0502020204030204" pitchFamily="34" charset="0"/>
                <a:ea typeface="Calibri" panose="020F0502020204030204" pitchFamily="34" charset="0"/>
                <a:cs typeface="Calibri" panose="020F0502020204030204" pitchFamily="34" charset="0"/>
              </a:rPr>
              <a:t>key</a:t>
            </a:r>
            <a:r>
              <a:rPr lang="es-ES" sz="1000" dirty="0">
                <a:latin typeface="Calibri" panose="020F0502020204030204" pitchFamily="34" charset="0"/>
                <a:ea typeface="Calibri" panose="020F0502020204030204" pitchFamily="34" charset="0"/>
                <a:cs typeface="Calibri" panose="020F0502020204030204" pitchFamily="34" charset="0"/>
              </a:rPr>
              <a:t>];</a:t>
            </a:r>
          </a:p>
          <a:p>
            <a:r>
              <a:rPr lang="es-ES" sz="1000" dirty="0">
                <a:latin typeface="Calibri" panose="020F0502020204030204" pitchFamily="34" charset="0"/>
                <a:ea typeface="Calibri" panose="020F0502020204030204" pitchFamily="34" charset="0"/>
                <a:cs typeface="Calibri" panose="020F0502020204030204" pitchFamily="34" charset="0"/>
              </a:rPr>
              <a:t>    } </a:t>
            </a:r>
            <a:r>
              <a:rPr lang="es-ES" sz="1000" dirty="0" err="1">
                <a:latin typeface="Calibri" panose="020F0502020204030204" pitchFamily="34" charset="0"/>
                <a:ea typeface="Calibri" panose="020F0502020204030204" pitchFamily="34" charset="0"/>
                <a:cs typeface="Calibri" panose="020F0502020204030204" pitchFamily="34" charset="0"/>
              </a:rPr>
              <a:t>else</a:t>
            </a:r>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dirty="0">
                <a:latin typeface="Calibri" panose="020F0502020204030204" pitchFamily="34" charset="0"/>
                <a:ea typeface="Calibri" panose="020F0502020204030204" pitchFamily="34" charset="0"/>
                <a:cs typeface="Calibri" panose="020F0502020204030204" pitchFamily="34" charset="0"/>
              </a:rPr>
              <a:t>        </a:t>
            </a:r>
            <a:r>
              <a:rPr lang="es-ES" sz="1000" dirty="0" err="1">
                <a:latin typeface="Calibri" panose="020F0502020204030204" pitchFamily="34" charset="0"/>
                <a:ea typeface="Calibri" panose="020F0502020204030204" pitchFamily="34" charset="0"/>
                <a:cs typeface="Calibri" panose="020F0502020204030204" pitchFamily="34" charset="0"/>
              </a:rPr>
              <a:t>throw</a:t>
            </a:r>
            <a:r>
              <a:rPr lang="es-ES" sz="1000" dirty="0">
                <a:latin typeface="Calibri" panose="020F0502020204030204" pitchFamily="34" charset="0"/>
                <a:ea typeface="Calibri" panose="020F0502020204030204" pitchFamily="34" charset="0"/>
                <a:cs typeface="Calibri" panose="020F0502020204030204" pitchFamily="34" charset="0"/>
              </a:rPr>
              <a:t> new </a:t>
            </a:r>
            <a:r>
              <a:rPr lang="es-ES" sz="1000" dirty="0" err="1">
                <a:latin typeface="Calibri" panose="020F0502020204030204" pitchFamily="34" charset="0"/>
                <a:ea typeface="Calibri" panose="020F0502020204030204" pitchFamily="34" charset="0"/>
                <a:cs typeface="Calibri" panose="020F0502020204030204" pitchFamily="34" charset="0"/>
              </a:rPr>
              <a:t>Exception</a:t>
            </a:r>
            <a:r>
              <a:rPr lang="es-ES" sz="1000" dirty="0">
                <a:latin typeface="Calibri" panose="020F0502020204030204" pitchFamily="34" charset="0"/>
                <a:ea typeface="Calibri" panose="020F0502020204030204" pitchFamily="34" charset="0"/>
                <a:cs typeface="Calibri" panose="020F0502020204030204" pitchFamily="34" charset="0"/>
              </a:rPr>
              <a:t>("La clave especificada (" . $</a:t>
            </a:r>
            <a:r>
              <a:rPr lang="es-ES" sz="1000" dirty="0" err="1">
                <a:latin typeface="Calibri" panose="020F0502020204030204" pitchFamily="34" charset="0"/>
                <a:ea typeface="Calibri" panose="020F0502020204030204" pitchFamily="34" charset="0"/>
                <a:cs typeface="Calibri" panose="020F0502020204030204" pitchFamily="34" charset="0"/>
              </a:rPr>
              <a:t>key</a:t>
            </a:r>
            <a:r>
              <a:rPr lang="es-ES" sz="1000" dirty="0">
                <a:latin typeface="Calibri" panose="020F0502020204030204" pitchFamily="34" charset="0"/>
                <a:ea typeface="Calibri" panose="020F0502020204030204" pitchFamily="34" charset="0"/>
                <a:cs typeface="Calibri" panose="020F0502020204030204" pitchFamily="34" charset="0"/>
              </a:rPr>
              <a:t> . ") no existe en el archivo de las variables de entorno");</a:t>
            </a:r>
          </a:p>
          <a:p>
            <a:r>
              <a:rPr lang="es-ES" sz="1000" dirty="0">
                <a:latin typeface="Calibri" panose="020F0502020204030204" pitchFamily="34" charset="0"/>
                <a:ea typeface="Calibri" panose="020F0502020204030204" pitchFamily="34" charset="0"/>
                <a:cs typeface="Calibri" panose="020F0502020204030204" pitchFamily="34" charset="0"/>
              </a:rPr>
              <a:t>    }</a:t>
            </a:r>
          </a:p>
          <a:p>
            <a:r>
              <a:rPr lang="es-ES" sz="1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4750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1DB16A8-3B92-5A38-D8BD-E984A9B7D239}"/>
              </a:ext>
            </a:extLst>
          </p:cNvPr>
          <p:cNvSpPr>
            <a:spLocks noGrp="1"/>
          </p:cNvSpPr>
          <p:nvPr>
            <p:ph type="body" idx="1"/>
          </p:nvPr>
        </p:nvSpPr>
        <p:spPr>
          <a:xfrm>
            <a:off x="0" y="-85730"/>
            <a:ext cx="8964488" cy="3017520"/>
          </a:xfrm>
        </p:spPr>
        <p:txBody>
          <a:bodyPr/>
          <a:lstStyle/>
          <a:p>
            <a:r>
              <a:rPr lang="es-ES" sz="1400" dirty="0" err="1"/>
              <a:t>function</a:t>
            </a:r>
            <a:r>
              <a:rPr lang="es-ES" sz="1400" dirty="0"/>
              <a:t> </a:t>
            </a:r>
            <a:r>
              <a:rPr lang="es-ES" sz="1400" dirty="0" err="1"/>
              <a:t>obtenerConexion</a:t>
            </a:r>
            <a:r>
              <a:rPr lang="es-ES" sz="1400" dirty="0"/>
              <a:t>()</a:t>
            </a:r>
          </a:p>
          <a:p>
            <a:r>
              <a:rPr lang="es-ES" sz="1300" b="1" dirty="0">
                <a:solidFill>
                  <a:srgbClr val="FF0000"/>
                </a:solidFill>
              </a:rPr>
              <a:t>/* Esta función utiliza la función </a:t>
            </a:r>
            <a:r>
              <a:rPr lang="es-ES" sz="1300" b="1" dirty="0" err="1">
                <a:solidFill>
                  <a:srgbClr val="FF0000"/>
                </a:solidFill>
              </a:rPr>
              <a:t>obtenerVariableDelEntorno</a:t>
            </a:r>
            <a:r>
              <a:rPr lang="es-ES" sz="1300" b="1" dirty="0">
                <a:solidFill>
                  <a:srgbClr val="FF0000"/>
                </a:solidFill>
              </a:rPr>
              <a:t>() para obtener las credenciales de la base de datos desde las variables de entorno. Utiliza PDO (PHP Data </a:t>
            </a:r>
            <a:r>
              <a:rPr lang="es-ES" sz="1300" b="1" dirty="0" err="1">
                <a:solidFill>
                  <a:srgbClr val="FF0000"/>
                </a:solidFill>
              </a:rPr>
              <a:t>Objects</a:t>
            </a:r>
            <a:r>
              <a:rPr lang="es-ES" sz="1300" b="1" dirty="0">
                <a:solidFill>
                  <a:srgbClr val="FF0000"/>
                </a:solidFill>
              </a:rPr>
              <a:t>) para establecer una conexión a la base de datos MySQL.</a:t>
            </a:r>
          </a:p>
          <a:p>
            <a:r>
              <a:rPr lang="es-ES" sz="1300" b="1" dirty="0">
                <a:solidFill>
                  <a:srgbClr val="FF0000"/>
                </a:solidFill>
              </a:rPr>
              <a:t>Configura algunos aspectos de la conexión, como el juego de caracteres, el manejo de preparaciones, el modo de error y el modo de obtención de resultados predeterminado.</a:t>
            </a:r>
          </a:p>
          <a:p>
            <a:r>
              <a:rPr lang="es-ES" sz="1300" b="1" dirty="0">
                <a:solidFill>
                  <a:srgbClr val="FF0000"/>
                </a:solidFill>
              </a:rPr>
              <a:t>Finalmente, devuelve el objeto de conexión PDO.*/</a:t>
            </a:r>
          </a:p>
          <a:p>
            <a:r>
              <a:rPr lang="es-ES" sz="1400" dirty="0"/>
              <a:t>{</a:t>
            </a:r>
          </a:p>
          <a:p>
            <a:r>
              <a:rPr lang="es-ES" sz="1400" dirty="0"/>
              <a:t>    $</a:t>
            </a:r>
            <a:r>
              <a:rPr lang="es-ES" sz="1400" dirty="0" err="1"/>
              <a:t>password</a:t>
            </a:r>
            <a:r>
              <a:rPr lang="es-ES" sz="1400" dirty="0"/>
              <a:t> = </a:t>
            </a:r>
            <a:r>
              <a:rPr lang="es-ES" sz="1400" dirty="0" err="1"/>
              <a:t>obtenerVariableDelEntorno</a:t>
            </a:r>
            <a:r>
              <a:rPr lang="es-ES" sz="1400" dirty="0"/>
              <a:t>("MYSQL_PASSWORD");</a:t>
            </a:r>
          </a:p>
          <a:p>
            <a:r>
              <a:rPr lang="es-ES" sz="1400" dirty="0"/>
              <a:t>    $</a:t>
            </a:r>
            <a:r>
              <a:rPr lang="es-ES" sz="1400" dirty="0" err="1"/>
              <a:t>user</a:t>
            </a:r>
            <a:r>
              <a:rPr lang="es-ES" sz="1400" dirty="0"/>
              <a:t> = </a:t>
            </a:r>
            <a:r>
              <a:rPr lang="es-ES" sz="1400" dirty="0" err="1"/>
              <a:t>obtenerVariableDelEntorno</a:t>
            </a:r>
            <a:r>
              <a:rPr lang="es-ES" sz="1400" dirty="0"/>
              <a:t>("MYSQL_USER");</a:t>
            </a:r>
          </a:p>
          <a:p>
            <a:r>
              <a:rPr lang="es-ES" sz="1400" dirty="0"/>
              <a:t>    $</a:t>
            </a:r>
            <a:r>
              <a:rPr lang="es-ES" sz="1400" dirty="0" err="1"/>
              <a:t>dbName</a:t>
            </a:r>
            <a:r>
              <a:rPr lang="es-ES" sz="1400" dirty="0"/>
              <a:t> = </a:t>
            </a:r>
            <a:r>
              <a:rPr lang="es-ES" sz="1400" dirty="0" err="1"/>
              <a:t>obtenerVariableDelEntorno</a:t>
            </a:r>
            <a:r>
              <a:rPr lang="es-ES" sz="1400" dirty="0"/>
              <a:t>("MYSQL_DATABASE_NAME");</a:t>
            </a:r>
          </a:p>
          <a:p>
            <a:r>
              <a:rPr lang="es-ES" sz="1400" dirty="0"/>
              <a:t>    $</a:t>
            </a:r>
            <a:r>
              <a:rPr lang="es-ES" sz="1400" dirty="0" err="1"/>
              <a:t>database</a:t>
            </a:r>
            <a:r>
              <a:rPr lang="es-ES" sz="1400" dirty="0"/>
              <a:t> = new PDO('</a:t>
            </a:r>
            <a:r>
              <a:rPr lang="es-ES" sz="1400" dirty="0" err="1"/>
              <a:t>mysql:host</a:t>
            </a:r>
            <a:r>
              <a:rPr lang="es-ES" sz="1400" dirty="0"/>
              <a:t>=</a:t>
            </a:r>
            <a:r>
              <a:rPr lang="es-ES" sz="1400" dirty="0" err="1"/>
              <a:t>localhost;dbname</a:t>
            </a:r>
            <a:r>
              <a:rPr lang="es-ES" sz="1400" dirty="0"/>
              <a:t>=' . $</a:t>
            </a:r>
            <a:r>
              <a:rPr lang="es-ES" sz="1400" dirty="0" err="1"/>
              <a:t>dbName</a:t>
            </a:r>
            <a:r>
              <a:rPr lang="es-ES" sz="1400" dirty="0"/>
              <a:t>, $</a:t>
            </a:r>
            <a:r>
              <a:rPr lang="es-ES" sz="1400" dirty="0" err="1"/>
              <a:t>user</a:t>
            </a:r>
            <a:r>
              <a:rPr lang="es-ES" sz="1400" dirty="0"/>
              <a:t>, $</a:t>
            </a:r>
            <a:r>
              <a:rPr lang="es-ES" sz="1400" dirty="0" err="1"/>
              <a:t>password</a:t>
            </a:r>
            <a:r>
              <a:rPr lang="es-ES" sz="1400" dirty="0"/>
              <a:t>);</a:t>
            </a:r>
          </a:p>
          <a:p>
            <a:r>
              <a:rPr lang="es-ES" sz="1400" dirty="0"/>
              <a:t>    $</a:t>
            </a:r>
            <a:r>
              <a:rPr lang="es-ES" sz="1400" dirty="0" err="1"/>
              <a:t>database</a:t>
            </a:r>
            <a:r>
              <a:rPr lang="es-ES" sz="1400" dirty="0"/>
              <a:t>-&gt;</a:t>
            </a:r>
            <a:r>
              <a:rPr lang="es-ES" sz="1400" dirty="0" err="1"/>
              <a:t>query</a:t>
            </a:r>
            <a:r>
              <a:rPr lang="es-ES" sz="1400" dirty="0"/>
              <a:t>("set </a:t>
            </a:r>
            <a:r>
              <a:rPr lang="es-ES" sz="1400" dirty="0" err="1"/>
              <a:t>names</a:t>
            </a:r>
            <a:r>
              <a:rPr lang="es-ES" sz="1400" dirty="0"/>
              <a:t> utf8;");</a:t>
            </a:r>
          </a:p>
          <a:p>
            <a:r>
              <a:rPr lang="es-ES" sz="1400" dirty="0"/>
              <a:t>    $</a:t>
            </a:r>
            <a:r>
              <a:rPr lang="es-ES" sz="1400" dirty="0" err="1"/>
              <a:t>database</a:t>
            </a:r>
            <a:r>
              <a:rPr lang="es-ES" sz="1400" dirty="0"/>
              <a:t>-&gt;</a:t>
            </a:r>
            <a:r>
              <a:rPr lang="es-ES" sz="1400" dirty="0" err="1"/>
              <a:t>setAttribute</a:t>
            </a:r>
            <a:r>
              <a:rPr lang="es-ES" sz="1400" dirty="0"/>
              <a:t>(PDO::ATTR_EMULATE_PREPARES, FALSE);</a:t>
            </a:r>
          </a:p>
          <a:p>
            <a:r>
              <a:rPr lang="es-ES" sz="1400" dirty="0"/>
              <a:t>    $</a:t>
            </a:r>
            <a:r>
              <a:rPr lang="es-ES" sz="1400" dirty="0" err="1"/>
              <a:t>database</a:t>
            </a:r>
            <a:r>
              <a:rPr lang="es-ES" sz="1400" dirty="0"/>
              <a:t>-&gt;</a:t>
            </a:r>
            <a:r>
              <a:rPr lang="es-ES" sz="1400" dirty="0" err="1"/>
              <a:t>setAttribute</a:t>
            </a:r>
            <a:r>
              <a:rPr lang="es-ES" sz="1400" dirty="0"/>
              <a:t>(PDO::ATTR_ERRMODE, PDO::ERRMODE_EXCEPTION);</a:t>
            </a:r>
          </a:p>
          <a:p>
            <a:r>
              <a:rPr lang="es-ES" sz="1400" dirty="0"/>
              <a:t>    $</a:t>
            </a:r>
            <a:r>
              <a:rPr lang="es-ES" sz="1400" dirty="0" err="1"/>
              <a:t>database</a:t>
            </a:r>
            <a:r>
              <a:rPr lang="es-ES" sz="1400" dirty="0"/>
              <a:t>-&gt;</a:t>
            </a:r>
            <a:r>
              <a:rPr lang="es-ES" sz="1400" dirty="0" err="1"/>
              <a:t>setAttribute</a:t>
            </a:r>
            <a:r>
              <a:rPr lang="es-ES" sz="1400" dirty="0"/>
              <a:t>(PDO::ATTR_DEFAULT_FETCH_MODE, PDO::FETCH_OBJ);</a:t>
            </a:r>
          </a:p>
          <a:p>
            <a:r>
              <a:rPr lang="es-ES" sz="1400" dirty="0"/>
              <a:t>    </a:t>
            </a:r>
            <a:r>
              <a:rPr lang="es-ES" sz="1400" dirty="0" err="1"/>
              <a:t>return</a:t>
            </a:r>
            <a:r>
              <a:rPr lang="es-ES" sz="1400" dirty="0"/>
              <a:t> $</a:t>
            </a:r>
            <a:r>
              <a:rPr lang="es-ES" sz="1400" dirty="0" err="1"/>
              <a:t>database</a:t>
            </a:r>
            <a:r>
              <a:rPr lang="es-ES" sz="1400" dirty="0"/>
              <a:t>;</a:t>
            </a:r>
          </a:p>
          <a:p>
            <a:r>
              <a:rPr lang="es-ES" sz="1400" dirty="0"/>
              <a:t>}</a:t>
            </a:r>
          </a:p>
          <a:p>
            <a:endParaRPr lang="es-ES" sz="1400" dirty="0"/>
          </a:p>
        </p:txBody>
      </p:sp>
    </p:spTree>
    <p:extLst>
      <p:ext uri="{BB962C8B-B14F-4D97-AF65-F5344CB8AC3E}">
        <p14:creationId xmlns:p14="http://schemas.microsoft.com/office/powerpoint/2010/main" val="320182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r>
              <a:rPr lang="es-ES" b="1" dirty="0"/>
              <a:t>Gestión de productos</a:t>
            </a:r>
            <a:endParaRPr lang="es-ES" dirty="0"/>
          </a:p>
        </p:txBody>
      </p:sp>
      <p:sp>
        <p:nvSpPr>
          <p:cNvPr id="5" name="Marcador de texto 4">
            <a:extLst>
              <a:ext uri="{FF2B5EF4-FFF2-40B4-BE49-F238E27FC236}">
                <a16:creationId xmlns:a16="http://schemas.microsoft.com/office/drawing/2014/main" id="{47A4620E-C8CB-39BA-2F65-7D4500B0D972}"/>
              </a:ext>
            </a:extLst>
          </p:cNvPr>
          <p:cNvSpPr>
            <a:spLocks noGrp="1"/>
          </p:cNvSpPr>
          <p:nvPr>
            <p:ph type="body" idx="1"/>
          </p:nvPr>
        </p:nvSpPr>
        <p:spPr/>
        <p:txBody>
          <a:bodyPr/>
          <a:lstStyle/>
          <a:p>
            <a:endParaRPr lang="es-ES" dirty="0"/>
          </a:p>
        </p:txBody>
      </p:sp>
      <p:pic>
        <p:nvPicPr>
          <p:cNvPr id="7" name="Imagen 6">
            <a:extLst>
              <a:ext uri="{FF2B5EF4-FFF2-40B4-BE49-F238E27FC236}">
                <a16:creationId xmlns:a16="http://schemas.microsoft.com/office/drawing/2014/main" id="{3E766612-D096-B66F-AA37-3E3E3B80BA31}"/>
              </a:ext>
            </a:extLst>
          </p:cNvPr>
          <p:cNvPicPr>
            <a:picLocks noChangeAspect="1"/>
          </p:cNvPicPr>
          <p:nvPr/>
        </p:nvPicPr>
        <p:blipFill>
          <a:blip r:embed="rId2"/>
          <a:stretch>
            <a:fillRect/>
          </a:stretch>
        </p:blipFill>
        <p:spPr>
          <a:xfrm>
            <a:off x="0" y="741679"/>
            <a:ext cx="9144000" cy="4048598"/>
          </a:xfrm>
          <a:prstGeom prst="rect">
            <a:avLst/>
          </a:prstGeom>
        </p:spPr>
      </p:pic>
    </p:spTree>
    <p:extLst>
      <p:ext uri="{BB962C8B-B14F-4D97-AF65-F5344CB8AC3E}">
        <p14:creationId xmlns:p14="http://schemas.microsoft.com/office/powerpoint/2010/main" val="44303041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3" ma:contentTypeDescription="Crear nuevo documento." ma:contentTypeScope="" ma:versionID="78987175bf08ec3432b8f1ae25757b30">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61c451788732d32cf6dd0bc0092d449b"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03CC14E6-5E99-415E-B018-B856C399D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45121C-A1BF-423C-8A13-DDEC6058A65D}">
  <ds:schemaRefs>
    <ds:schemaRef ds:uri="http://schemas.microsoft.com/sharepoint/v3/contenttype/forms"/>
  </ds:schemaRefs>
</ds:datastoreItem>
</file>

<file path=customXml/itemProps3.xml><?xml version="1.0" encoding="utf-8"?>
<ds:datastoreItem xmlns:ds="http://schemas.openxmlformats.org/officeDocument/2006/customXml" ds:itemID="{5A8C957B-AC2F-43D1-9C26-B4C1D0475AE8}">
  <ds:schemaRefs>
    <ds:schemaRef ds:uri="b238f60b-93df-48e1-afe7-e53c24212f34"/>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cddffda1-743c-4ef1-b61a-94d8ea38e42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3378</TotalTime>
  <Words>5569</Words>
  <Application>Microsoft Office PowerPoint</Application>
  <PresentationFormat>Presentación en pantalla (16:9)</PresentationFormat>
  <Paragraphs>560</Paragraphs>
  <Slides>34</Slides>
  <Notes>2</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Antonio template</vt:lpstr>
      <vt:lpstr>Carrito de la compra: Varias formas</vt:lpstr>
      <vt:lpstr>Licencia</vt:lpstr>
      <vt:lpstr>Presentación de PowerPoint</vt:lpstr>
      <vt:lpstr>Módulos del sistema</vt:lpstr>
      <vt:lpstr>Base de datos</vt:lpstr>
      <vt:lpstr>Presentación de PowerPoint</vt:lpstr>
      <vt:lpstr>Presentación de PowerPoint</vt:lpstr>
      <vt:lpstr>Presentación de PowerPoint</vt:lpstr>
      <vt:lpstr>Gestión de productos</vt:lpstr>
      <vt:lpstr>Gestión de productos en PHP – Carrito de compras</vt:lpstr>
      <vt:lpstr>Presentación de PowerPoint</vt:lpstr>
      <vt:lpstr>Presentación de PowerPoint</vt:lpstr>
      <vt:lpstr>Presentación de PowerPoint</vt:lpstr>
      <vt:lpstr>Presentación de PowerPoint</vt:lpstr>
      <vt:lpstr>Presentación de PowerPoint</vt:lpstr>
      <vt:lpstr>Tienda de productos – Mostrar botón para agregar o quitar del carrito de compras</vt:lpstr>
      <vt:lpstr>Presentación de PowerPoint</vt:lpstr>
      <vt:lpstr>Presentación de PowerPoint</vt:lpstr>
      <vt:lpstr>Presentación de PowerPoint</vt:lpstr>
      <vt:lpstr>Presentación de PowerPoint</vt:lpstr>
      <vt:lpstr>Agregar producto al carrito</vt:lpstr>
      <vt:lpstr>Presentación de PowerPoint</vt:lpstr>
      <vt:lpstr>Presentación de PowerPoint</vt:lpstr>
      <vt:lpstr>Presentación de PowerPoint</vt:lpstr>
      <vt:lpstr>Presentación de PowerPoint</vt:lpstr>
      <vt:lpstr>Presentación de PowerPoint</vt:lpstr>
      <vt:lpstr>Presentación de PowerPoint</vt:lpstr>
      <vt:lpstr>Ver carrito de compras con PHP – Mostrar total y botón para terminar compra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Perez</cp:lastModifiedBy>
  <cp:revision>37</cp:revision>
  <dcterms:modified xsi:type="dcterms:W3CDTF">2024-12-17T07:14:04Z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