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23"/>
  </p:notesMasterIdLst>
  <p:sldIdLst>
    <p:sldId id="475" r:id="rId5"/>
    <p:sldId id="476" r:id="rId6"/>
    <p:sldId id="644" r:id="rId7"/>
    <p:sldId id="628" r:id="rId8"/>
    <p:sldId id="636" r:id="rId9"/>
    <p:sldId id="668" r:id="rId10"/>
    <p:sldId id="669" r:id="rId11"/>
    <p:sldId id="637" r:id="rId12"/>
    <p:sldId id="638" r:id="rId13"/>
    <p:sldId id="639" r:id="rId14"/>
    <p:sldId id="640" r:id="rId15"/>
    <p:sldId id="641" r:id="rId16"/>
    <p:sldId id="642" r:id="rId17"/>
    <p:sldId id="643" r:id="rId18"/>
    <p:sldId id="655" r:id="rId19"/>
    <p:sldId id="656" r:id="rId20"/>
    <p:sldId id="657" r:id="rId21"/>
    <p:sldId id="658" r:id="rId22"/>
    <p:sldId id="659" r:id="rId23"/>
    <p:sldId id="660" r:id="rId24"/>
    <p:sldId id="645" r:id="rId25"/>
    <p:sldId id="661" r:id="rId26"/>
    <p:sldId id="670" r:id="rId27"/>
    <p:sldId id="663" r:id="rId28"/>
    <p:sldId id="671" r:id="rId29"/>
    <p:sldId id="664" r:id="rId30"/>
    <p:sldId id="666" r:id="rId31"/>
    <p:sldId id="672" r:id="rId32"/>
    <p:sldId id="667" r:id="rId33"/>
    <p:sldId id="665" r:id="rId34"/>
    <p:sldId id="673" r:id="rId35"/>
    <p:sldId id="674" r:id="rId36"/>
    <p:sldId id="675" r:id="rId37"/>
    <p:sldId id="676" r:id="rId38"/>
    <p:sldId id="677" r:id="rId39"/>
    <p:sldId id="678" r:id="rId40"/>
    <p:sldId id="679" r:id="rId41"/>
    <p:sldId id="680" r:id="rId42"/>
    <p:sldId id="681" r:id="rId43"/>
    <p:sldId id="682" r:id="rId44"/>
    <p:sldId id="683" r:id="rId45"/>
    <p:sldId id="684" r:id="rId46"/>
    <p:sldId id="685" r:id="rId47"/>
    <p:sldId id="686" r:id="rId48"/>
    <p:sldId id="687" r:id="rId49"/>
    <p:sldId id="688" r:id="rId50"/>
    <p:sldId id="689" r:id="rId51"/>
    <p:sldId id="690" r:id="rId52"/>
    <p:sldId id="691" r:id="rId53"/>
    <p:sldId id="692" r:id="rId54"/>
    <p:sldId id="693" r:id="rId55"/>
    <p:sldId id="694" r:id="rId56"/>
    <p:sldId id="695" r:id="rId57"/>
    <p:sldId id="696" r:id="rId58"/>
    <p:sldId id="697" r:id="rId59"/>
    <p:sldId id="698" r:id="rId60"/>
    <p:sldId id="699" r:id="rId61"/>
    <p:sldId id="700" r:id="rId62"/>
    <p:sldId id="701" r:id="rId63"/>
    <p:sldId id="702" r:id="rId64"/>
    <p:sldId id="703" r:id="rId65"/>
    <p:sldId id="704" r:id="rId66"/>
    <p:sldId id="705" r:id="rId67"/>
    <p:sldId id="706" r:id="rId68"/>
    <p:sldId id="709" r:id="rId69"/>
    <p:sldId id="710" r:id="rId70"/>
    <p:sldId id="707" r:id="rId71"/>
    <p:sldId id="708" r:id="rId72"/>
    <p:sldId id="711" r:id="rId73"/>
    <p:sldId id="712" r:id="rId74"/>
    <p:sldId id="713" r:id="rId75"/>
    <p:sldId id="714" r:id="rId76"/>
    <p:sldId id="715" r:id="rId77"/>
    <p:sldId id="716" r:id="rId78"/>
    <p:sldId id="717" r:id="rId79"/>
    <p:sldId id="718" r:id="rId80"/>
    <p:sldId id="719" r:id="rId81"/>
    <p:sldId id="720" r:id="rId82"/>
    <p:sldId id="721" r:id="rId83"/>
    <p:sldId id="722" r:id="rId84"/>
    <p:sldId id="723" r:id="rId85"/>
    <p:sldId id="724" r:id="rId86"/>
    <p:sldId id="725" r:id="rId87"/>
    <p:sldId id="726" r:id="rId88"/>
    <p:sldId id="727" r:id="rId89"/>
    <p:sldId id="728" r:id="rId90"/>
    <p:sldId id="729" r:id="rId91"/>
    <p:sldId id="730" r:id="rId92"/>
    <p:sldId id="731" r:id="rId93"/>
    <p:sldId id="732" r:id="rId94"/>
    <p:sldId id="733" r:id="rId95"/>
    <p:sldId id="734" r:id="rId96"/>
    <p:sldId id="735" r:id="rId97"/>
    <p:sldId id="736" r:id="rId98"/>
    <p:sldId id="737" r:id="rId99"/>
    <p:sldId id="738" r:id="rId100"/>
    <p:sldId id="739" r:id="rId101"/>
    <p:sldId id="740" r:id="rId102"/>
    <p:sldId id="741" r:id="rId103"/>
    <p:sldId id="742" r:id="rId104"/>
    <p:sldId id="743" r:id="rId105"/>
    <p:sldId id="744" r:id="rId106"/>
    <p:sldId id="745" r:id="rId107"/>
    <p:sldId id="746" r:id="rId108"/>
    <p:sldId id="747" r:id="rId109"/>
    <p:sldId id="748" r:id="rId110"/>
    <p:sldId id="749" r:id="rId111"/>
    <p:sldId id="750" r:id="rId112"/>
    <p:sldId id="751" r:id="rId113"/>
    <p:sldId id="752" r:id="rId114"/>
    <p:sldId id="753" r:id="rId115"/>
    <p:sldId id="754" r:id="rId116"/>
    <p:sldId id="755" r:id="rId117"/>
    <p:sldId id="757" r:id="rId118"/>
    <p:sldId id="760" r:id="rId119"/>
    <p:sldId id="756" r:id="rId120"/>
    <p:sldId id="758" r:id="rId121"/>
    <p:sldId id="759" r:id="rId122"/>
  </p:sldIdLst>
  <p:sldSz cx="9144000" cy="5143500" type="screen16x9"/>
  <p:notesSz cx="6858000" cy="9144000"/>
  <p:embeddedFontLst>
    <p:embeddedFont>
      <p:font typeface="Lato" panose="020F0502020204030203" pitchFamily="34" charset="0"/>
      <p:regular r:id="rId124"/>
      <p:bold r:id="rId125"/>
      <p:italic r:id="rId126"/>
      <p:boldItalic r:id="rId127"/>
    </p:embeddedFont>
    <p:embeddedFont>
      <p:font typeface="Raleway" pitchFamily="2" charset="0"/>
      <p:regular r:id="rId128"/>
      <p:bold r:id="rId129"/>
      <p:italic r:id="rId130"/>
      <p:boldItalic r:id="rId1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82D50-2C4A-F8EE-55EC-D5200B749483}" v="4" dt="2024-11-06T07:26:53.461"/>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font" Target="fonts/font7.fntdata"/><Relationship Id="rId135"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font" Target="fonts/font2.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font" Target="fonts/font8.fntdata"/><Relationship Id="rId136"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font" Target="fonts/font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presProps" Target="pres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font" Target="fonts/font4.fntdata"/><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14502" y="-14288"/>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formulario.txt"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Ver%20carrito%20de%20compras%20con%20PHP.txt"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s-ES" sz="4000" dirty="0"/>
              <a:t>HERRAMIENTAS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B349EB6-A4CC-0004-B943-EB8765FC8840}"/>
              </a:ext>
            </a:extLst>
          </p:cNvPr>
          <p:cNvSpPr>
            <a:spLocks noGrp="1"/>
          </p:cNvSpPr>
          <p:nvPr>
            <p:ph type="body" idx="1"/>
          </p:nvPr>
        </p:nvSpPr>
        <p:spPr>
          <a:xfrm>
            <a:off x="395536" y="771550"/>
            <a:ext cx="7543800" cy="3017520"/>
          </a:xfrm>
        </p:spPr>
        <p:txBody>
          <a:bodyPr/>
          <a:lstStyle/>
          <a:p>
            <a:r>
              <a:rPr lang="es-ES" b="1" dirty="0"/>
              <a:t>3. </a:t>
            </a:r>
            <a:r>
              <a:rPr lang="es-ES" b="1" dirty="0" err="1"/>
              <a:t>Secure</a:t>
            </a:r>
            <a:r>
              <a:rPr lang="es-ES" b="1" dirty="0"/>
              <a:t> </a:t>
            </a:r>
            <a:r>
              <a:rPr lang="es-ES" b="1" dirty="0" err="1"/>
              <a:t>Attribute</a:t>
            </a:r>
            <a:endParaRPr lang="es-ES" b="1" dirty="0"/>
          </a:p>
          <a:p>
            <a:endParaRPr lang="es-ES" dirty="0"/>
          </a:p>
          <a:p>
            <a:r>
              <a:rPr lang="es-ES" dirty="0"/>
              <a:t>El atributo </a:t>
            </a:r>
            <a:r>
              <a:rPr lang="es-ES" dirty="0" err="1"/>
              <a:t>Secure</a:t>
            </a:r>
            <a:r>
              <a:rPr lang="es-ES" dirty="0"/>
              <a:t> asegura que las cookies solo sean enviadas a través de solicitudes HTTPS, lo que aumenta la seguridad al enviar información sensible.</a:t>
            </a:r>
          </a:p>
          <a:p>
            <a:endParaRPr lang="es-ES" dirty="0"/>
          </a:p>
          <a:p>
            <a:r>
              <a:rPr lang="es-ES" b="1" dirty="0"/>
              <a:t>4. Considera la Caducidad de las Cookies</a:t>
            </a:r>
          </a:p>
          <a:p>
            <a:endParaRPr lang="es-ES" dirty="0"/>
          </a:p>
          <a:p>
            <a:r>
              <a:rPr lang="es-ES" dirty="0"/>
              <a:t>Configura un tiempo de expiración adecuado para tus cookies, dependiendo de la naturaleza de la información que contienen. Esto limita el tiempo durante el cual la información es válida y puede ser potencialmente expuesta.</a:t>
            </a:r>
          </a:p>
        </p:txBody>
      </p:sp>
    </p:spTree>
    <p:extLst>
      <p:ext uri="{BB962C8B-B14F-4D97-AF65-F5344CB8AC3E}">
        <p14:creationId xmlns:p14="http://schemas.microsoft.com/office/powerpoint/2010/main" val="11520954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4F55B-C2C5-4FCD-5662-8E702CD7E45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0F9AEAA-3D8D-7DE1-B838-A1B2A310357A}"/>
              </a:ext>
            </a:extLst>
          </p:cNvPr>
          <p:cNvSpPr>
            <a:spLocks noGrp="1"/>
          </p:cNvSpPr>
          <p:nvPr>
            <p:ph type="body" idx="1"/>
          </p:nvPr>
        </p:nvSpPr>
        <p:spPr/>
        <p:txBody>
          <a:bodyPr/>
          <a:lstStyle/>
          <a:p>
            <a:r>
              <a:rPr lang="es-ES" dirty="0"/>
              <a:t>Lo que importa aquí es el </a:t>
            </a:r>
            <a:r>
              <a:rPr lang="es-ES" dirty="0" err="1"/>
              <a:t>name</a:t>
            </a:r>
            <a:r>
              <a:rPr lang="es-ES" dirty="0"/>
              <a:t> de los input, pues los vamos a recibir así en PHP. El </a:t>
            </a:r>
            <a:r>
              <a:rPr lang="es-ES" dirty="0" err="1"/>
              <a:t>action</a:t>
            </a:r>
            <a:r>
              <a:rPr lang="es-ES" dirty="0"/>
              <a:t> importa, pues es a donde se enviarán los datos del formulario y en este caso es a login.php.</a:t>
            </a:r>
          </a:p>
          <a:p>
            <a:endParaRPr lang="es-ES" dirty="0"/>
          </a:p>
          <a:p>
            <a:r>
              <a:rPr lang="es-ES" dirty="0"/>
              <a:t>El método o </a:t>
            </a:r>
            <a:r>
              <a:rPr lang="es-ES" dirty="0" err="1"/>
              <a:t>method</a:t>
            </a:r>
            <a:r>
              <a:rPr lang="es-ES" dirty="0"/>
              <a:t> también es importante, puede ser post o </a:t>
            </a:r>
            <a:r>
              <a:rPr lang="es-ES" dirty="0" err="1"/>
              <a:t>get</a:t>
            </a:r>
            <a:r>
              <a:rPr lang="es-ES" dirty="0"/>
              <a:t>, pero cuando estemos tratando con datos como contraseñas y usuarios (algo confidencial) debemos usar post; de esta forma los datos viajan en el cuerpo de la petición, no en la URL.</a:t>
            </a:r>
          </a:p>
          <a:p>
            <a:endParaRPr lang="es-ES" dirty="0"/>
          </a:p>
          <a:p>
            <a:r>
              <a:rPr lang="es-ES" dirty="0"/>
              <a:t>El botón que está al final del formulario se encarga de enviar el formulario. Espero que los comentarios sean suficientes.</a:t>
            </a:r>
          </a:p>
        </p:txBody>
      </p:sp>
    </p:spTree>
    <p:extLst>
      <p:ext uri="{BB962C8B-B14F-4D97-AF65-F5344CB8AC3E}">
        <p14:creationId xmlns:p14="http://schemas.microsoft.com/office/powerpoint/2010/main" val="3691173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CBAEF-57CC-86F2-4C21-F1E834BF844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B91E375-49E1-74CA-930F-0BC9565AB802}"/>
              </a:ext>
            </a:extLst>
          </p:cNvPr>
          <p:cNvSpPr>
            <a:spLocks noGrp="1"/>
          </p:cNvSpPr>
          <p:nvPr>
            <p:ph type="body" idx="1"/>
          </p:nvPr>
        </p:nvSpPr>
        <p:spPr/>
        <p:txBody>
          <a:bodyPr/>
          <a:lstStyle/>
          <a:p>
            <a:r>
              <a:rPr lang="es-ES" b="1" dirty="0"/>
              <a:t>Procesar </a:t>
            </a:r>
            <a:r>
              <a:rPr lang="es-ES" b="1" dirty="0" err="1"/>
              <a:t>login</a:t>
            </a:r>
            <a:endParaRPr lang="es-ES" b="1" dirty="0"/>
          </a:p>
          <a:p>
            <a:r>
              <a:rPr lang="es-ES" dirty="0"/>
              <a:t>Los datos se van a enviar al archivo login.php, ahí los vamos a recibir en $_POST (bueno, de hecho PHP se encarga de leer la petición HTTP y poner todo dentro del arreglo).</a:t>
            </a:r>
          </a:p>
          <a:p>
            <a:endParaRPr lang="es-ES" dirty="0"/>
          </a:p>
          <a:p>
            <a:r>
              <a:rPr lang="es-ES" dirty="0"/>
              <a:t>Comparamos el usuario y la contraseña y en caso de que coincidan, iniciamos sesión son </a:t>
            </a:r>
            <a:r>
              <a:rPr lang="es-ES" dirty="0" err="1"/>
              <a:t>session_start</a:t>
            </a:r>
            <a:r>
              <a:rPr lang="es-ES" dirty="0"/>
              <a:t>(), más tarde se le ponen datos a $_SESSION (este es el paso más importante) y redireccionamos a la página secreta.</a:t>
            </a:r>
          </a:p>
        </p:txBody>
      </p:sp>
    </p:spTree>
    <p:extLst>
      <p:ext uri="{BB962C8B-B14F-4D97-AF65-F5344CB8AC3E}">
        <p14:creationId xmlns:p14="http://schemas.microsoft.com/office/powerpoint/2010/main" val="22392404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49184F4-4072-5D62-15BB-B3CF26A143E8}"/>
              </a:ext>
            </a:extLst>
          </p:cNvPr>
          <p:cNvSpPr>
            <a:spLocks noGrp="1"/>
          </p:cNvSpPr>
          <p:nvPr>
            <p:ph type="body" idx="1"/>
          </p:nvPr>
        </p:nvSpPr>
        <p:spPr>
          <a:xfrm>
            <a:off x="-180528" y="339502"/>
            <a:ext cx="8748464" cy="3017520"/>
          </a:xfrm>
        </p:spPr>
        <p:txBody>
          <a:bodyPr numCol="2"/>
          <a:lstStyle/>
          <a:p>
            <a:r>
              <a:rPr lang="es-ES" sz="1300" dirty="0"/>
              <a:t>&lt;?</a:t>
            </a:r>
            <a:r>
              <a:rPr lang="es-ES" sz="1300" dirty="0" err="1"/>
              <a:t>php</a:t>
            </a:r>
            <a:endParaRPr lang="es-ES" sz="1300" dirty="0"/>
          </a:p>
          <a:p>
            <a:r>
              <a:rPr lang="es-ES" sz="1300" dirty="0"/>
              <a:t># Las claves de acceso, ahora las ponemos aquí  y en otro ejercicio las ponemos en una base de datos</a:t>
            </a:r>
          </a:p>
          <a:p>
            <a:r>
              <a:rPr lang="es-ES" sz="1300" dirty="0"/>
              <a:t>$</a:t>
            </a:r>
            <a:r>
              <a:rPr lang="es-ES" sz="1300" dirty="0" err="1"/>
              <a:t>usuario_correcto</a:t>
            </a:r>
            <a:r>
              <a:rPr lang="es-ES" sz="1300" dirty="0"/>
              <a:t> = "</a:t>
            </a:r>
            <a:r>
              <a:rPr lang="es-ES" sz="1300" dirty="0" err="1"/>
              <a:t>parzibyte</a:t>
            </a:r>
            <a:r>
              <a:rPr lang="es-ES" sz="1300" dirty="0"/>
              <a:t>";</a:t>
            </a:r>
          </a:p>
          <a:p>
            <a:r>
              <a:rPr lang="es-ES" sz="1300" dirty="0"/>
              <a:t>$</a:t>
            </a:r>
            <a:r>
              <a:rPr lang="es-ES" sz="1300" dirty="0" err="1"/>
              <a:t>palabra_secreta_correcta</a:t>
            </a:r>
            <a:r>
              <a:rPr lang="es-ES" sz="1300" dirty="0"/>
              <a:t> = "hunter2";</a:t>
            </a:r>
          </a:p>
          <a:p>
            <a:r>
              <a:rPr lang="es-ES" sz="1300" dirty="0"/>
              <a:t>/*</a:t>
            </a:r>
          </a:p>
          <a:p>
            <a:r>
              <a:rPr lang="es-ES" sz="1300" dirty="0"/>
              <a:t>Para leer los datos que fueron enviados al formulario, accedemos al arreglo </a:t>
            </a:r>
            <a:r>
              <a:rPr lang="es-ES" sz="1300" dirty="0" err="1"/>
              <a:t>superglobal</a:t>
            </a:r>
            <a:r>
              <a:rPr lang="es-ES" sz="1300" dirty="0"/>
              <a:t> llamado $_POST en PHP, y para obtener un valor accedemos a $_POST["clave"] en donde clave es el "</a:t>
            </a:r>
            <a:r>
              <a:rPr lang="es-ES" sz="1300" dirty="0" err="1"/>
              <a:t>name</a:t>
            </a:r>
            <a:r>
              <a:rPr lang="es-ES" sz="1300" dirty="0"/>
              <a:t>" que le dimos al input</a:t>
            </a:r>
          </a:p>
          <a:p>
            <a:r>
              <a:rPr lang="es-ES" sz="1300" dirty="0"/>
              <a:t> */</a:t>
            </a:r>
          </a:p>
          <a:p>
            <a:r>
              <a:rPr lang="es-ES" sz="1300" dirty="0"/>
              <a:t># Nota: no estamos haciendo validaciones</a:t>
            </a:r>
          </a:p>
          <a:p>
            <a:r>
              <a:rPr lang="es-ES" sz="1300" dirty="0"/>
              <a:t>$usuario = $_POST["usuario"];</a:t>
            </a:r>
          </a:p>
          <a:p>
            <a:r>
              <a:rPr lang="es-ES" sz="1300" dirty="0"/>
              <a:t>$</a:t>
            </a:r>
            <a:r>
              <a:rPr lang="es-ES" sz="1300" dirty="0" err="1"/>
              <a:t>palabra_secreta</a:t>
            </a:r>
            <a:r>
              <a:rPr lang="es-ES" sz="1300" dirty="0"/>
              <a:t> = $_POST["</a:t>
            </a:r>
            <a:r>
              <a:rPr lang="es-ES" sz="1300" dirty="0" err="1"/>
              <a:t>palabra_secreta</a:t>
            </a:r>
            <a:r>
              <a:rPr lang="es-ES" sz="1300" dirty="0"/>
              <a:t>"];</a:t>
            </a:r>
          </a:p>
          <a:p>
            <a:r>
              <a:rPr lang="es-ES" sz="1300" dirty="0"/>
              <a:t># Luego de haber obtenido los valores, ya podemos comprobar:</a:t>
            </a:r>
          </a:p>
          <a:p>
            <a:r>
              <a:rPr lang="es-ES" sz="1300" dirty="0" err="1"/>
              <a:t>if</a:t>
            </a:r>
            <a:r>
              <a:rPr lang="es-ES" sz="1300" dirty="0"/>
              <a:t> ($usuario === $</a:t>
            </a:r>
            <a:r>
              <a:rPr lang="es-ES" sz="1300" dirty="0" err="1"/>
              <a:t>usuario_correcto</a:t>
            </a:r>
            <a:r>
              <a:rPr lang="es-ES" sz="1300" dirty="0"/>
              <a:t> &amp;&amp; $</a:t>
            </a:r>
            <a:r>
              <a:rPr lang="es-ES" sz="1300" dirty="0" err="1"/>
              <a:t>palabra_secreta</a:t>
            </a:r>
            <a:r>
              <a:rPr lang="es-ES" sz="1300" dirty="0"/>
              <a:t> === $</a:t>
            </a:r>
            <a:r>
              <a:rPr lang="es-ES" sz="1300" dirty="0" err="1"/>
              <a:t>palabra_secreta_correcta</a:t>
            </a:r>
            <a:r>
              <a:rPr lang="es-ES" sz="1300" dirty="0"/>
              <a:t>) {</a:t>
            </a:r>
          </a:p>
          <a:p>
            <a:r>
              <a:rPr lang="es-ES" sz="1300" dirty="0"/>
              <a:t>    # Significa que coinciden, así que vamos a guardar algo en el arreglo </a:t>
            </a:r>
            <a:r>
              <a:rPr lang="es-ES" sz="1300" dirty="0" err="1"/>
              <a:t>superglobal</a:t>
            </a:r>
            <a:r>
              <a:rPr lang="es-ES" sz="1300" dirty="0"/>
              <a:t> $_SESSION, ya que ese arreglo "persiste" a través de todas las páginas</a:t>
            </a:r>
          </a:p>
          <a:p>
            <a:r>
              <a:rPr lang="es-ES" sz="1300" dirty="0"/>
              <a:t>    # Iniciar sesión para poder usar el arreglo</a:t>
            </a:r>
          </a:p>
          <a:p>
            <a:r>
              <a:rPr lang="es-ES" sz="1300" dirty="0"/>
              <a:t>    </a:t>
            </a:r>
            <a:r>
              <a:rPr lang="es-ES" sz="1300" dirty="0" err="1"/>
              <a:t>session_start</a:t>
            </a:r>
            <a:r>
              <a:rPr lang="es-ES" sz="1300" dirty="0"/>
              <a:t>();</a:t>
            </a:r>
          </a:p>
          <a:p>
            <a:r>
              <a:rPr lang="es-ES" sz="1300" dirty="0"/>
              <a:t>    # Y guardar un valor que nos pueda decir si el usuario ya ha iniciado sesión o no. En este caso es el nombre de usuario</a:t>
            </a:r>
          </a:p>
          <a:p>
            <a:r>
              <a:rPr lang="es-ES" sz="1300" dirty="0"/>
              <a:t>    $_SESSION["usuario"] = $usuario;</a:t>
            </a:r>
          </a:p>
          <a:p>
            <a:r>
              <a:rPr lang="es-ES" sz="1300" dirty="0"/>
              <a:t>    # Luego redireccionamos a la página "Secreta"</a:t>
            </a:r>
          </a:p>
          <a:p>
            <a:r>
              <a:rPr lang="es-ES" sz="1300" dirty="0"/>
              <a:t>    </a:t>
            </a:r>
            <a:r>
              <a:rPr lang="es-ES" sz="1300" dirty="0" err="1"/>
              <a:t>header</a:t>
            </a:r>
            <a:r>
              <a:rPr lang="es-ES" sz="1300" dirty="0"/>
              <a:t>("</a:t>
            </a:r>
            <a:r>
              <a:rPr lang="es-ES" sz="1300" dirty="0" err="1"/>
              <a:t>Location</a:t>
            </a:r>
            <a:r>
              <a:rPr lang="es-ES" sz="1300" dirty="0"/>
              <a:t>: </a:t>
            </a:r>
            <a:r>
              <a:rPr lang="es-ES" sz="1300" dirty="0" err="1"/>
              <a:t>secreta.php</a:t>
            </a:r>
            <a:r>
              <a:rPr lang="es-ES" sz="1300" dirty="0"/>
              <a:t>");</a:t>
            </a:r>
          </a:p>
          <a:p>
            <a:r>
              <a:rPr lang="es-ES" sz="1300" dirty="0"/>
              <a:t>} </a:t>
            </a:r>
            <a:r>
              <a:rPr lang="es-ES" sz="1300" dirty="0" err="1"/>
              <a:t>else</a:t>
            </a:r>
            <a:r>
              <a:rPr lang="es-ES" sz="1300" dirty="0"/>
              <a:t> {</a:t>
            </a:r>
          </a:p>
          <a:p>
            <a:r>
              <a:rPr lang="es-ES" sz="1300" dirty="0"/>
              <a:t>    # No coinciden, así que simplemente imprimimos un mensaje diciendo que es incorrecto</a:t>
            </a:r>
          </a:p>
          <a:p>
            <a:r>
              <a:rPr lang="es-ES" sz="1300" dirty="0"/>
              <a:t>    echo "El usuario o la contraseña son incorrectos";</a:t>
            </a:r>
          </a:p>
          <a:p>
            <a:r>
              <a:rPr lang="es-ES" sz="1300" dirty="0"/>
              <a:t>}</a:t>
            </a:r>
          </a:p>
        </p:txBody>
      </p:sp>
    </p:spTree>
    <p:extLst>
      <p:ext uri="{BB962C8B-B14F-4D97-AF65-F5344CB8AC3E}">
        <p14:creationId xmlns:p14="http://schemas.microsoft.com/office/powerpoint/2010/main" val="19559667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C7BA2-0C1B-0AFB-9B53-448850CCB01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A68CF676-48DE-8811-A641-6B1589B83C11}"/>
              </a:ext>
            </a:extLst>
          </p:cNvPr>
          <p:cNvSpPr>
            <a:spLocks noGrp="1"/>
          </p:cNvSpPr>
          <p:nvPr>
            <p:ph type="body" idx="1"/>
          </p:nvPr>
        </p:nvSpPr>
        <p:spPr/>
        <p:txBody>
          <a:bodyPr/>
          <a:lstStyle/>
          <a:p>
            <a:r>
              <a:rPr lang="es-ES" dirty="0"/>
              <a:t>Para redireccionar mandamos un encabezado que dice </a:t>
            </a:r>
            <a:r>
              <a:rPr lang="es-ES" dirty="0" err="1"/>
              <a:t>Location</a:t>
            </a:r>
            <a:r>
              <a:rPr lang="es-ES" dirty="0"/>
              <a:t>: </a:t>
            </a:r>
            <a:r>
              <a:rPr lang="es-ES" dirty="0" err="1"/>
              <a:t>secreta.php</a:t>
            </a:r>
            <a:endParaRPr lang="es-ES" dirty="0"/>
          </a:p>
          <a:p>
            <a:endParaRPr lang="es-ES" dirty="0"/>
          </a:p>
          <a:p>
            <a:r>
              <a:rPr lang="es-ES" dirty="0"/>
              <a:t>Lo dije hace un momento y lo digo de nuevo: la parte crucial es iniciar sesión y establecer un valor en $_SESSION para que luego se pueda leer desde otros lugares.</a:t>
            </a:r>
          </a:p>
          <a:p>
            <a:endParaRPr lang="es-ES" dirty="0"/>
          </a:p>
          <a:p>
            <a:r>
              <a:rPr lang="es-ES" dirty="0"/>
              <a:t>Por cierto, no estamos obligados a guardar únicamente un valor, podemos guardar muchos, y también guardar valores complejos.</a:t>
            </a:r>
          </a:p>
        </p:txBody>
      </p:sp>
    </p:spTree>
    <p:extLst>
      <p:ext uri="{BB962C8B-B14F-4D97-AF65-F5344CB8AC3E}">
        <p14:creationId xmlns:p14="http://schemas.microsoft.com/office/powerpoint/2010/main" val="33959202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D2A9A-EB4B-4A03-D7C3-0B48F02A498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853BBF4-92E2-0AB8-9D62-9FFA533A27EC}"/>
              </a:ext>
            </a:extLst>
          </p:cNvPr>
          <p:cNvSpPr>
            <a:spLocks noGrp="1"/>
          </p:cNvSpPr>
          <p:nvPr>
            <p:ph type="body" idx="1"/>
          </p:nvPr>
        </p:nvSpPr>
        <p:spPr/>
        <p:txBody>
          <a:bodyPr/>
          <a:lstStyle/>
          <a:p>
            <a:r>
              <a:rPr lang="es-ES" dirty="0"/>
              <a:t>La página secreta a la que solamente los usuarios que iniciaron sesión pueden acceder</a:t>
            </a:r>
          </a:p>
          <a:p>
            <a:r>
              <a:rPr lang="es-ES" dirty="0"/>
              <a:t>Bueno ahora veamos la página secreta o protegida. En esta página verificamos si hay algo en $_SESSION en la posición usuario, en caso de que no, salimos directamente del  script.</a:t>
            </a:r>
          </a:p>
          <a:p>
            <a:endParaRPr lang="es-ES" dirty="0"/>
          </a:p>
          <a:p>
            <a:r>
              <a:rPr lang="es-ES" dirty="0"/>
              <a:t>Es importante notar que, en cualquier lugar, para poder usar a $_SESSION, primero debemos llamar a </a:t>
            </a:r>
            <a:r>
              <a:rPr lang="es-ES" dirty="0" err="1"/>
              <a:t>session_start</a:t>
            </a:r>
            <a:r>
              <a:rPr lang="es-ES" dirty="0"/>
              <a:t>. La página protegida está así:</a:t>
            </a:r>
          </a:p>
        </p:txBody>
      </p:sp>
    </p:spTree>
    <p:extLst>
      <p:ext uri="{BB962C8B-B14F-4D97-AF65-F5344CB8AC3E}">
        <p14:creationId xmlns:p14="http://schemas.microsoft.com/office/powerpoint/2010/main" val="41553151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7FE546-DF29-CB79-0332-89DE3934BC6A}"/>
              </a:ext>
            </a:extLst>
          </p:cNvPr>
          <p:cNvSpPr>
            <a:spLocks noGrp="1"/>
          </p:cNvSpPr>
          <p:nvPr>
            <p:ph type="body" idx="1"/>
          </p:nvPr>
        </p:nvSpPr>
        <p:spPr>
          <a:xfrm>
            <a:off x="0" y="-16237"/>
            <a:ext cx="8532440" cy="3017520"/>
          </a:xfrm>
        </p:spPr>
        <p:txBody>
          <a:bodyPr numCol="2"/>
          <a:lstStyle/>
          <a:p>
            <a:r>
              <a:rPr lang="es-ES" dirty="0"/>
              <a:t>&lt;?</a:t>
            </a:r>
            <a:r>
              <a:rPr lang="es-ES" dirty="0" err="1"/>
              <a:t>php</a:t>
            </a:r>
            <a:endParaRPr lang="es-ES" dirty="0"/>
          </a:p>
          <a:p>
            <a:r>
              <a:rPr lang="es-ES" dirty="0"/>
              <a:t># Si no entiendes el código, primero mira a login.php</a:t>
            </a:r>
          </a:p>
          <a:p>
            <a:r>
              <a:rPr lang="es-ES" dirty="0"/>
              <a:t># Iniciar sesión para usar $_SESSION</a:t>
            </a:r>
          </a:p>
          <a:p>
            <a:r>
              <a:rPr lang="es-ES" dirty="0" err="1"/>
              <a:t>session_start</a:t>
            </a:r>
            <a:r>
              <a:rPr lang="es-ES" dirty="0"/>
              <a:t>();</a:t>
            </a:r>
          </a:p>
          <a:p>
            <a:r>
              <a:rPr lang="es-ES" dirty="0"/>
              <a:t># Y ahora leer si NO hay algo llamado usuario en la sesión,</a:t>
            </a:r>
          </a:p>
          <a:p>
            <a:r>
              <a:rPr lang="es-ES" dirty="0"/>
              <a:t># usando </a:t>
            </a:r>
            <a:r>
              <a:rPr lang="es-ES" dirty="0" err="1"/>
              <a:t>empty</a:t>
            </a:r>
            <a:r>
              <a:rPr lang="es-ES" dirty="0"/>
              <a:t> (vacío, ¿está vacío?)</a:t>
            </a:r>
          </a:p>
          <a:p>
            <a:r>
              <a:rPr lang="es-ES" dirty="0"/>
              <a:t># Recomiendo: https://parzibyte.me/blog/2018/08/09/isset-vs-empty-en-php/</a:t>
            </a:r>
          </a:p>
          <a:p>
            <a:r>
              <a:rPr lang="es-ES" dirty="0" err="1"/>
              <a:t>if</a:t>
            </a:r>
            <a:r>
              <a:rPr lang="es-ES" dirty="0"/>
              <a:t> (</a:t>
            </a:r>
            <a:r>
              <a:rPr lang="es-ES" dirty="0" err="1"/>
              <a:t>empty</a:t>
            </a:r>
            <a:r>
              <a:rPr lang="es-ES" dirty="0"/>
              <a:t>($_SESSION["usuario"])) {</a:t>
            </a:r>
          </a:p>
          <a:p>
            <a:r>
              <a:rPr lang="es-ES" dirty="0"/>
              <a:t>    # Lo redireccionamos al formulario de inicio de sesión</a:t>
            </a:r>
          </a:p>
          <a:p>
            <a:r>
              <a:rPr lang="es-ES" dirty="0"/>
              <a:t>    </a:t>
            </a:r>
            <a:r>
              <a:rPr lang="es-ES" dirty="0" err="1"/>
              <a:t>header</a:t>
            </a:r>
            <a:r>
              <a:rPr lang="es-ES" dirty="0"/>
              <a:t>("</a:t>
            </a:r>
            <a:r>
              <a:rPr lang="es-ES" dirty="0" err="1"/>
              <a:t>Location</a:t>
            </a:r>
            <a:r>
              <a:rPr lang="es-ES" dirty="0"/>
              <a:t>: formulario.html");</a:t>
            </a:r>
          </a:p>
          <a:p>
            <a:r>
              <a:rPr lang="es-ES" dirty="0"/>
              <a:t>    # Y salimos del script</a:t>
            </a:r>
          </a:p>
          <a:p>
            <a:r>
              <a:rPr lang="es-ES" dirty="0"/>
              <a:t>    </a:t>
            </a:r>
            <a:r>
              <a:rPr lang="es-ES" dirty="0" err="1"/>
              <a:t>exit</a:t>
            </a:r>
            <a:r>
              <a:rPr lang="es-ES" dirty="0"/>
              <a:t>();</a:t>
            </a:r>
          </a:p>
          <a:p>
            <a:r>
              <a:rPr lang="es-ES" dirty="0"/>
              <a:t>}</a:t>
            </a:r>
          </a:p>
          <a:p>
            <a:r>
              <a:rPr lang="es-ES" dirty="0"/>
              <a:t># No hace falta un </a:t>
            </a:r>
            <a:r>
              <a:rPr lang="es-ES" dirty="0" err="1"/>
              <a:t>else</a:t>
            </a:r>
            <a:r>
              <a:rPr lang="es-ES" dirty="0"/>
              <a:t>, pues si el usuario no se </a:t>
            </a:r>
            <a:r>
              <a:rPr lang="es-ES" dirty="0" err="1"/>
              <a:t>loguea</a:t>
            </a:r>
            <a:r>
              <a:rPr lang="es-ES" dirty="0"/>
              <a:t>, todo lo de abajo no se ejecuta</a:t>
            </a:r>
          </a:p>
          <a:p>
            <a:r>
              <a:rPr lang="es-ES" dirty="0"/>
              <a:t>echo "Soy un mensaje secreto";</a:t>
            </a:r>
          </a:p>
          <a:p>
            <a:r>
              <a:rPr lang="es-ES" dirty="0"/>
              <a:t>?&gt;</a:t>
            </a:r>
          </a:p>
          <a:p>
            <a:r>
              <a:rPr lang="es-ES" dirty="0"/>
              <a:t>&lt;!-- Por cierto, también se puede usar HTML como en todos los scripts de PHP--&gt;</a:t>
            </a:r>
          </a:p>
          <a:p>
            <a:r>
              <a:rPr lang="es-ES" dirty="0"/>
              <a:t>&lt;p&gt;</a:t>
            </a:r>
          </a:p>
          <a:p>
            <a:r>
              <a:rPr lang="es-ES" dirty="0"/>
              <a:t>    Hola mundo, soy un párrafo HTML que solamente pueden ver los usuarios </a:t>
            </a:r>
            <a:r>
              <a:rPr lang="es-ES" dirty="0" err="1"/>
              <a:t>logueados</a:t>
            </a:r>
            <a:endParaRPr lang="es-ES" dirty="0"/>
          </a:p>
          <a:p>
            <a:r>
              <a:rPr lang="es-ES" dirty="0"/>
              <a:t>&lt;/p&gt;</a:t>
            </a:r>
          </a:p>
          <a:p>
            <a:r>
              <a:rPr lang="es-ES" dirty="0"/>
              <a:t>&lt;!-- Y aprovechando, le indicamos al usuario un enlace para salir--&gt;</a:t>
            </a:r>
          </a:p>
          <a:p>
            <a:r>
              <a:rPr lang="es-ES" dirty="0"/>
              <a:t>&lt;a </a:t>
            </a:r>
            <a:r>
              <a:rPr lang="es-ES" dirty="0" err="1"/>
              <a:t>href</a:t>
            </a:r>
            <a:r>
              <a:rPr lang="es-ES" dirty="0"/>
              <a:t>="</a:t>
            </a:r>
            <a:r>
              <a:rPr lang="es-ES" dirty="0" err="1"/>
              <a:t>logout.php</a:t>
            </a:r>
            <a:r>
              <a:rPr lang="es-ES" dirty="0"/>
              <a:t>"&gt;Cerrar sesión&lt;/a&gt;</a:t>
            </a:r>
          </a:p>
        </p:txBody>
      </p:sp>
    </p:spTree>
    <p:extLst>
      <p:ext uri="{BB962C8B-B14F-4D97-AF65-F5344CB8AC3E}">
        <p14:creationId xmlns:p14="http://schemas.microsoft.com/office/powerpoint/2010/main" val="5498090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D35D0A2-ABA2-0285-CE69-726F13D234CF}"/>
              </a:ext>
            </a:extLst>
          </p:cNvPr>
          <p:cNvSpPr>
            <a:spLocks noGrp="1"/>
          </p:cNvSpPr>
          <p:nvPr>
            <p:ph type="body" idx="1"/>
          </p:nvPr>
        </p:nvSpPr>
        <p:spPr>
          <a:xfrm>
            <a:off x="179512" y="51470"/>
            <a:ext cx="7543800" cy="3017520"/>
          </a:xfrm>
        </p:spPr>
        <p:txBody>
          <a:bodyPr/>
          <a:lstStyle/>
          <a:p>
            <a:r>
              <a:rPr lang="es-ES" dirty="0"/>
              <a:t>Finalmente la página para cerrar sesión</a:t>
            </a:r>
          </a:p>
          <a:p>
            <a:r>
              <a:rPr lang="es-ES" dirty="0"/>
              <a:t>Para cerrar sesión en PHP primero se debe llamar a </a:t>
            </a:r>
            <a:r>
              <a:rPr lang="es-ES" dirty="0" err="1"/>
              <a:t>session_start</a:t>
            </a:r>
            <a:r>
              <a:rPr lang="es-ES" dirty="0"/>
              <a:t>() y luego a </a:t>
            </a:r>
            <a:r>
              <a:rPr lang="es-ES" dirty="0" err="1"/>
              <a:t>session_destroy</a:t>
            </a:r>
            <a:r>
              <a:rPr lang="es-ES" dirty="0"/>
              <a:t>(), lo que destruirá lo que hay en $_SESSION.</a:t>
            </a:r>
          </a:p>
          <a:p>
            <a:endParaRPr lang="es-ES" dirty="0"/>
          </a:p>
          <a:p>
            <a:r>
              <a:rPr lang="es-ES" dirty="0"/>
              <a:t>Aquí el script:</a:t>
            </a:r>
          </a:p>
          <a:p>
            <a:endParaRPr lang="es-ES" dirty="0"/>
          </a:p>
          <a:p>
            <a:r>
              <a:rPr lang="es-ES" dirty="0"/>
              <a:t>&lt;?</a:t>
            </a:r>
            <a:r>
              <a:rPr lang="es-ES" dirty="0" err="1"/>
              <a:t>php</a:t>
            </a:r>
            <a:endParaRPr lang="es-ES" dirty="0"/>
          </a:p>
          <a:p>
            <a:r>
              <a:rPr lang="es-ES" dirty="0"/>
              <a:t># Si no entiendes esto, primero mira a login.php</a:t>
            </a:r>
          </a:p>
          <a:p>
            <a:r>
              <a:rPr lang="es-ES" dirty="0"/>
              <a:t># Iniciar sesión (sí, aunque la vamos a destruir, primero se debe iniciar)</a:t>
            </a:r>
          </a:p>
          <a:p>
            <a:r>
              <a:rPr lang="es-ES" dirty="0" err="1"/>
              <a:t>session_start</a:t>
            </a:r>
            <a:r>
              <a:rPr lang="es-ES" dirty="0"/>
              <a:t>();</a:t>
            </a:r>
          </a:p>
          <a:p>
            <a:r>
              <a:rPr lang="es-ES" dirty="0"/>
              <a:t># Después, destruirla</a:t>
            </a:r>
          </a:p>
          <a:p>
            <a:r>
              <a:rPr lang="es-ES" dirty="0"/>
              <a:t># Eso va a eliminar todo lo que haya en $_SESSION</a:t>
            </a:r>
          </a:p>
          <a:p>
            <a:r>
              <a:rPr lang="es-ES" dirty="0" err="1"/>
              <a:t>session_destroy</a:t>
            </a:r>
            <a:r>
              <a:rPr lang="es-ES" dirty="0"/>
              <a:t>();</a:t>
            </a:r>
          </a:p>
          <a:p>
            <a:r>
              <a:rPr lang="es-ES" dirty="0"/>
              <a:t># Finalmente lo redireccionamos al formulario</a:t>
            </a:r>
          </a:p>
          <a:p>
            <a:r>
              <a:rPr lang="es-ES" dirty="0" err="1"/>
              <a:t>header</a:t>
            </a:r>
            <a:r>
              <a:rPr lang="es-ES" dirty="0"/>
              <a:t>("</a:t>
            </a:r>
            <a:r>
              <a:rPr lang="es-ES" dirty="0" err="1"/>
              <a:t>Location</a:t>
            </a:r>
            <a:r>
              <a:rPr lang="es-ES" dirty="0"/>
              <a:t>: formulario.html");</a:t>
            </a:r>
          </a:p>
        </p:txBody>
      </p:sp>
    </p:spTree>
    <p:extLst>
      <p:ext uri="{BB962C8B-B14F-4D97-AF65-F5344CB8AC3E}">
        <p14:creationId xmlns:p14="http://schemas.microsoft.com/office/powerpoint/2010/main" val="5723386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ABCBC9-B794-A5F9-1D4B-2E21A11D3581}"/>
              </a:ext>
            </a:extLst>
          </p:cNvPr>
          <p:cNvSpPr>
            <a:spLocks noGrp="1"/>
          </p:cNvSpPr>
          <p:nvPr>
            <p:ph type="title"/>
          </p:nvPr>
        </p:nvSpPr>
        <p:spPr>
          <a:xfrm>
            <a:off x="776518" y="2211710"/>
            <a:ext cx="7543800" cy="1088068"/>
          </a:xfrm>
        </p:spPr>
        <p:txBody>
          <a:bodyPr/>
          <a:lstStyle/>
          <a:p>
            <a:r>
              <a:rPr lang="es-ES" b="1" i="0" dirty="0">
                <a:solidFill>
                  <a:srgbClr val="3A3A3A"/>
                </a:solidFill>
                <a:effectLst/>
                <a:latin typeface="-apple-system"/>
              </a:rPr>
              <a:t>Autenticar, registrar y comprobar credenciales de usuarios usando PHP con MySQL</a:t>
            </a:r>
            <a:endParaRPr lang="es-ES" dirty="0"/>
          </a:p>
        </p:txBody>
      </p:sp>
    </p:spTree>
    <p:extLst>
      <p:ext uri="{BB962C8B-B14F-4D97-AF65-F5344CB8AC3E}">
        <p14:creationId xmlns:p14="http://schemas.microsoft.com/office/powerpoint/2010/main" val="7858844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A76AA-D481-B5A5-206F-70878B9BC49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CAB2869-81B1-C354-6FB7-118818EEA6AB}"/>
              </a:ext>
            </a:extLst>
          </p:cNvPr>
          <p:cNvSpPr>
            <a:spLocks noGrp="1"/>
          </p:cNvSpPr>
          <p:nvPr>
            <p:ph type="body" idx="1"/>
          </p:nvPr>
        </p:nvSpPr>
        <p:spPr/>
        <p:txBody>
          <a:bodyPr/>
          <a:lstStyle/>
          <a:p>
            <a:r>
              <a:rPr lang="es-ES" dirty="0"/>
              <a:t>En este tutorial veremos cómo registrar usuarios en una base de datos, los cuales tendrán correo y contraseña. </a:t>
            </a:r>
          </a:p>
          <a:p>
            <a:endParaRPr lang="es-ES" dirty="0"/>
          </a:p>
          <a:p>
            <a:r>
              <a:rPr lang="es-ES" dirty="0"/>
              <a:t>Más tarde, en el apartado del </a:t>
            </a:r>
            <a:r>
              <a:rPr lang="es-ES" dirty="0" err="1"/>
              <a:t>login</a:t>
            </a:r>
            <a:r>
              <a:rPr lang="es-ES" dirty="0"/>
              <a:t> vamos a comprobar que los datos coincidan de acuerdo a los que existen en la base de datos.</a:t>
            </a:r>
          </a:p>
        </p:txBody>
      </p:sp>
    </p:spTree>
    <p:extLst>
      <p:ext uri="{BB962C8B-B14F-4D97-AF65-F5344CB8AC3E}">
        <p14:creationId xmlns:p14="http://schemas.microsoft.com/office/powerpoint/2010/main" val="32254141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4DFEC6-3FD2-AF8D-6842-31B01CC744EF}"/>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08AE8B1-0DFF-1C5C-82B3-EDA31885EDB1}"/>
              </a:ext>
            </a:extLst>
          </p:cNvPr>
          <p:cNvSpPr>
            <a:spLocks noGrp="1"/>
          </p:cNvSpPr>
          <p:nvPr>
            <p:ph type="body" idx="1"/>
          </p:nvPr>
        </p:nvSpPr>
        <p:spPr/>
        <p:txBody>
          <a:bodyPr/>
          <a:lstStyle/>
          <a:p>
            <a:r>
              <a:rPr lang="es-ES" dirty="0"/>
              <a:t>Al final tendremos un sitio web que permitirá registrar usuarios y dejar que inicien sesión para mostrar una página protegida con la sesión.</a:t>
            </a:r>
          </a:p>
          <a:p>
            <a:endParaRPr lang="es-ES" dirty="0"/>
          </a:p>
          <a:p>
            <a:r>
              <a:rPr lang="es-ES" b="1" dirty="0"/>
              <a:t>Registrar usuario para que se </a:t>
            </a:r>
            <a:r>
              <a:rPr lang="es-ES" b="1" dirty="0" err="1"/>
              <a:t>loguee</a:t>
            </a:r>
            <a:r>
              <a:rPr lang="es-ES" b="1" dirty="0"/>
              <a:t> más tarde</a:t>
            </a:r>
          </a:p>
          <a:p>
            <a:r>
              <a:rPr lang="es-ES" dirty="0"/>
              <a:t>Comencemos viendo lo que se muestra al usuario cuando se quiere registrar. Es un formulario HTML que tiene un campo para el correo electrónico y dos campos para las contraseñas. Queda así:</a:t>
            </a:r>
          </a:p>
        </p:txBody>
      </p:sp>
    </p:spTree>
    <p:extLst>
      <p:ext uri="{BB962C8B-B14F-4D97-AF65-F5344CB8AC3E}">
        <p14:creationId xmlns:p14="http://schemas.microsoft.com/office/powerpoint/2010/main" val="264556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9F0D282-CF73-36C2-B639-F9099B5A1D76}"/>
              </a:ext>
            </a:extLst>
          </p:cNvPr>
          <p:cNvSpPr>
            <a:spLocks noGrp="1"/>
          </p:cNvSpPr>
          <p:nvPr>
            <p:ph type="body" idx="1"/>
          </p:nvPr>
        </p:nvSpPr>
        <p:spPr>
          <a:xfrm>
            <a:off x="323528" y="843558"/>
            <a:ext cx="7543800" cy="3017520"/>
          </a:xfrm>
        </p:spPr>
        <p:txBody>
          <a:bodyPr/>
          <a:lstStyle/>
          <a:p>
            <a:r>
              <a:rPr lang="es-ES" b="1" dirty="0"/>
              <a:t>Conclusiones</a:t>
            </a:r>
          </a:p>
          <a:p>
            <a:endParaRPr lang="es-ES" dirty="0"/>
          </a:p>
          <a:p>
            <a:r>
              <a:rPr lang="es-ES" dirty="0"/>
              <a:t>El manejo adecuado de cookies es fundamental para la seguridad y eficiencia de tus aplicaciones web en PHP. </a:t>
            </a:r>
          </a:p>
          <a:p>
            <a:endParaRPr lang="es-ES" dirty="0"/>
          </a:p>
          <a:p>
            <a:r>
              <a:rPr lang="es-ES" dirty="0"/>
              <a:t>Al seguir las prácticas descritas en este artículo, podrás mejorar significativamente la gestión de las cookies en tus proyectos, beneficiando tanto a tus usuarios como a la integridad de tus aplicaciones.</a:t>
            </a:r>
          </a:p>
        </p:txBody>
      </p:sp>
    </p:spTree>
    <p:extLst>
      <p:ext uri="{BB962C8B-B14F-4D97-AF65-F5344CB8AC3E}">
        <p14:creationId xmlns:p14="http://schemas.microsoft.com/office/powerpoint/2010/main" val="14650509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C6B92D6-01C8-8266-C664-C381ABEE6B19}"/>
              </a:ext>
            </a:extLst>
          </p:cNvPr>
          <p:cNvSpPr>
            <a:spLocks noGrp="1"/>
          </p:cNvSpPr>
          <p:nvPr>
            <p:ph type="body" idx="1"/>
          </p:nvPr>
        </p:nvSpPr>
        <p:spPr>
          <a:xfrm>
            <a:off x="-4432" y="0"/>
            <a:ext cx="8824904" cy="3017520"/>
          </a:xfrm>
        </p:spPr>
        <p:txBody>
          <a:bodyPr numCol="2"/>
          <a:lstStyle/>
          <a:p>
            <a:r>
              <a:rPr lang="es-ES" sz="1200" dirty="0"/>
              <a:t>&lt;!DOCTYPE </a:t>
            </a:r>
            <a:r>
              <a:rPr lang="es-ES" sz="1200" dirty="0" err="1"/>
              <a:t>html</a:t>
            </a:r>
            <a:r>
              <a:rPr lang="es-ES" sz="1200" dirty="0"/>
              <a:t>&gt;</a:t>
            </a:r>
          </a:p>
          <a:p>
            <a:r>
              <a:rPr lang="es-ES" sz="1200" dirty="0"/>
              <a:t>&lt;</a:t>
            </a:r>
            <a:r>
              <a:rPr lang="es-ES" sz="1200" dirty="0" err="1"/>
              <a:t>html</a:t>
            </a:r>
            <a:r>
              <a:rPr lang="es-ES" sz="1200" dirty="0"/>
              <a:t> </a:t>
            </a:r>
            <a:r>
              <a:rPr lang="es-ES" sz="1200" dirty="0" err="1"/>
              <a:t>lang</a:t>
            </a:r>
            <a:r>
              <a:rPr lang="es-ES" sz="1200" dirty="0"/>
              <a:t>="es"&gt;</a:t>
            </a:r>
          </a:p>
          <a:p>
            <a:r>
              <a:rPr lang="es-ES" sz="1200" dirty="0"/>
              <a:t>&lt;head&gt;</a:t>
            </a:r>
          </a:p>
          <a:p>
            <a:r>
              <a:rPr lang="es-ES" sz="1200" dirty="0"/>
              <a:t>    &lt;meta </a:t>
            </a:r>
            <a:r>
              <a:rPr lang="es-ES" sz="1200" dirty="0" err="1"/>
              <a:t>charset</a:t>
            </a:r>
            <a:r>
              <a:rPr lang="es-ES" sz="1200" dirty="0"/>
              <a:t>="UTF-8"&gt;</a:t>
            </a:r>
          </a:p>
          <a:p>
            <a:r>
              <a:rPr lang="es-ES" sz="1200" dirty="0"/>
              <a:t>    &lt;meta </a:t>
            </a:r>
            <a:r>
              <a:rPr lang="es-ES" sz="1200" dirty="0" err="1"/>
              <a:t>name</a:t>
            </a:r>
            <a:r>
              <a:rPr lang="es-ES" sz="1200" dirty="0"/>
              <a:t>="</a:t>
            </a:r>
            <a:r>
              <a:rPr lang="es-ES" sz="1200" dirty="0" err="1"/>
              <a:t>viewport</a:t>
            </a:r>
            <a:r>
              <a:rPr lang="es-ES" sz="1200" dirty="0"/>
              <a:t>" </a:t>
            </a:r>
            <a:r>
              <a:rPr lang="es-ES" sz="1200" dirty="0" err="1"/>
              <a:t>content</a:t>
            </a:r>
            <a:r>
              <a:rPr lang="es-ES" sz="1200" dirty="0"/>
              <a:t>="</a:t>
            </a:r>
            <a:r>
              <a:rPr lang="es-ES" sz="1200" dirty="0" err="1"/>
              <a:t>width</a:t>
            </a:r>
            <a:r>
              <a:rPr lang="es-ES" sz="1200" dirty="0"/>
              <a:t>=</a:t>
            </a:r>
            <a:r>
              <a:rPr lang="es-ES" sz="1200" dirty="0" err="1"/>
              <a:t>device-width</a:t>
            </a:r>
            <a:r>
              <a:rPr lang="es-ES" sz="1200" dirty="0"/>
              <a:t>, </a:t>
            </a:r>
            <a:r>
              <a:rPr lang="es-ES" sz="1200" dirty="0" err="1"/>
              <a:t>initial-scale</a:t>
            </a:r>
            <a:r>
              <a:rPr lang="es-ES" sz="1200" dirty="0"/>
              <a:t>=1.0"&gt;</a:t>
            </a:r>
          </a:p>
          <a:p>
            <a:r>
              <a:rPr lang="es-ES" sz="1200" dirty="0"/>
              <a:t>    &lt;meta http-</a:t>
            </a:r>
            <a:r>
              <a:rPr lang="es-ES" sz="1200" dirty="0" err="1"/>
              <a:t>equiv</a:t>
            </a:r>
            <a:r>
              <a:rPr lang="es-ES" sz="1200" dirty="0"/>
              <a:t>="X-UA-Compatible" </a:t>
            </a:r>
            <a:r>
              <a:rPr lang="es-ES" sz="1200" dirty="0" err="1"/>
              <a:t>content</a:t>
            </a:r>
            <a:r>
              <a:rPr lang="es-ES" sz="1200" dirty="0"/>
              <a:t>="</a:t>
            </a:r>
            <a:r>
              <a:rPr lang="es-ES" sz="1200" dirty="0" err="1"/>
              <a:t>ie</a:t>
            </a:r>
            <a:r>
              <a:rPr lang="es-ES" sz="1200" dirty="0"/>
              <a:t>=</a:t>
            </a:r>
            <a:r>
              <a:rPr lang="es-ES" sz="1200" dirty="0" err="1"/>
              <a:t>edge</a:t>
            </a:r>
            <a:r>
              <a:rPr lang="es-ES" sz="1200" dirty="0"/>
              <a:t>"&gt;</a:t>
            </a:r>
          </a:p>
          <a:p>
            <a:r>
              <a:rPr lang="es-ES" sz="1200" dirty="0"/>
              <a:t>    &lt;</a:t>
            </a:r>
            <a:r>
              <a:rPr lang="es-ES" sz="1200" dirty="0" err="1"/>
              <a:t>title</a:t>
            </a:r>
            <a:r>
              <a:rPr lang="es-ES" sz="1200" dirty="0"/>
              <a:t>&gt;Registro para </a:t>
            </a:r>
            <a:r>
              <a:rPr lang="es-ES" sz="1200" dirty="0" err="1"/>
              <a:t>login</a:t>
            </a:r>
            <a:r>
              <a:rPr lang="es-ES" sz="1200" dirty="0"/>
              <a:t> con PHP | </a:t>
            </a:r>
            <a:r>
              <a:rPr lang="es-ES" sz="1200" dirty="0" err="1"/>
              <a:t>parzibyte.me</a:t>
            </a:r>
            <a:r>
              <a:rPr lang="es-ES" sz="1200" dirty="0"/>
              <a:t>&lt;/</a:t>
            </a:r>
            <a:r>
              <a:rPr lang="es-ES" sz="1200" dirty="0" err="1"/>
              <a:t>title</a:t>
            </a:r>
            <a:r>
              <a:rPr lang="es-ES" sz="1200" dirty="0"/>
              <a:t>&gt;</a:t>
            </a:r>
          </a:p>
          <a:p>
            <a:r>
              <a:rPr lang="es-ES" sz="1200" dirty="0"/>
              <a:t>&lt;/head&gt;</a:t>
            </a:r>
          </a:p>
          <a:p>
            <a:r>
              <a:rPr lang="es-ES" sz="1200" dirty="0"/>
              <a:t>&lt;</a:t>
            </a:r>
            <a:r>
              <a:rPr lang="es-ES" sz="1200" dirty="0" err="1"/>
              <a:t>body</a:t>
            </a:r>
            <a:r>
              <a:rPr lang="es-ES" sz="1200" dirty="0"/>
              <a:t>&gt;</a:t>
            </a:r>
          </a:p>
          <a:p>
            <a:r>
              <a:rPr lang="es-ES" sz="1200" dirty="0"/>
              <a:t>    &lt;!-- Se va a procesar en </a:t>
            </a:r>
            <a:r>
              <a:rPr lang="es-ES" sz="1200" dirty="0" err="1"/>
              <a:t>registrar.php</a:t>
            </a:r>
            <a:r>
              <a:rPr lang="es-ES" sz="1200" dirty="0"/>
              <a:t> y se enviará por POST, no por GET--&gt;</a:t>
            </a:r>
          </a:p>
          <a:p>
            <a:r>
              <a:rPr lang="es-ES" sz="1200" dirty="0"/>
              <a:t>    &lt;</a:t>
            </a:r>
            <a:r>
              <a:rPr lang="es-ES" sz="1200" dirty="0" err="1"/>
              <a:t>form</a:t>
            </a:r>
            <a:r>
              <a:rPr lang="es-ES" sz="1200" dirty="0"/>
              <a:t> </a:t>
            </a:r>
            <a:r>
              <a:rPr lang="es-ES" sz="1200" dirty="0" err="1"/>
              <a:t>action</a:t>
            </a:r>
            <a:r>
              <a:rPr lang="es-ES" sz="1200" dirty="0"/>
              <a:t>="</a:t>
            </a:r>
            <a:r>
              <a:rPr lang="es-ES" sz="1200" dirty="0" err="1"/>
              <a:t>registrar.php</a:t>
            </a:r>
            <a:r>
              <a:rPr lang="es-ES" sz="1200" dirty="0"/>
              <a:t>" </a:t>
            </a:r>
            <a:r>
              <a:rPr lang="es-ES" sz="1200" dirty="0" err="1"/>
              <a:t>method</a:t>
            </a:r>
            <a:r>
              <a:rPr lang="es-ES" sz="1200" dirty="0"/>
              <a:t>="post"&gt;</a:t>
            </a:r>
          </a:p>
          <a:p>
            <a:r>
              <a:rPr lang="es-ES" sz="1200" dirty="0"/>
              <a:t>        &lt;!--</a:t>
            </a:r>
          </a:p>
          <a:p>
            <a:r>
              <a:rPr lang="es-ES" sz="1200" dirty="0"/>
              <a:t>            Nota: el atributo </a:t>
            </a:r>
            <a:r>
              <a:rPr lang="es-ES" sz="1200" dirty="0" err="1"/>
              <a:t>name</a:t>
            </a:r>
            <a:r>
              <a:rPr lang="es-ES" sz="1200" dirty="0"/>
              <a:t> es importante, pues lo vamos a recibir de esa manera</a:t>
            </a:r>
          </a:p>
          <a:p>
            <a:r>
              <a:rPr lang="es-ES" sz="1200" dirty="0"/>
              <a:t>            en PHP</a:t>
            </a:r>
          </a:p>
          <a:p>
            <a:r>
              <a:rPr lang="es-ES" sz="1200" dirty="0"/>
              <a:t>        --&gt;</a:t>
            </a:r>
          </a:p>
          <a:p>
            <a:r>
              <a:rPr lang="es-ES" sz="1200" dirty="0"/>
              <a:t>        &lt;input </a:t>
            </a:r>
            <a:r>
              <a:rPr lang="es-ES" sz="1200" dirty="0" err="1"/>
              <a:t>required</a:t>
            </a:r>
            <a:r>
              <a:rPr lang="es-ES" sz="1200" dirty="0"/>
              <a:t> </a:t>
            </a:r>
            <a:r>
              <a:rPr lang="es-ES" sz="1200" dirty="0" err="1"/>
              <a:t>name</a:t>
            </a:r>
            <a:r>
              <a:rPr lang="es-ES" sz="1200" dirty="0"/>
              <a:t>="correo" </a:t>
            </a:r>
            <a:r>
              <a:rPr lang="es-ES" sz="1200" dirty="0" err="1"/>
              <a:t>type</a:t>
            </a:r>
            <a:r>
              <a:rPr lang="es-ES" sz="1200" dirty="0"/>
              <a:t>="email" </a:t>
            </a:r>
            <a:r>
              <a:rPr lang="es-ES" sz="1200" dirty="0" err="1"/>
              <a:t>placeholder</a:t>
            </a:r>
            <a:r>
              <a:rPr lang="es-ES" sz="1200" dirty="0"/>
              <a:t>="Tu correo electrónico"&gt;</a:t>
            </a:r>
          </a:p>
          <a:p>
            <a:r>
              <a:rPr lang="es-ES" sz="1200" dirty="0"/>
              <a:t>        &lt;</a:t>
            </a:r>
            <a:r>
              <a:rPr lang="es-ES" sz="1200" dirty="0" err="1"/>
              <a:t>br</a:t>
            </a:r>
            <a:r>
              <a:rPr lang="es-ES" sz="1200" dirty="0"/>
              <a:t>&gt;&lt;</a:t>
            </a:r>
            <a:r>
              <a:rPr lang="es-ES" sz="1200" dirty="0" err="1"/>
              <a:t>br</a:t>
            </a:r>
            <a:r>
              <a:rPr lang="es-ES" sz="1200" dirty="0"/>
              <a:t>&gt;</a:t>
            </a:r>
          </a:p>
          <a:p>
            <a:r>
              <a:rPr lang="es-ES" sz="1200" dirty="0"/>
              <a:t>        &lt;input </a:t>
            </a:r>
            <a:r>
              <a:rPr lang="es-ES" sz="1200" dirty="0" err="1"/>
              <a:t>required</a:t>
            </a:r>
            <a:r>
              <a:rPr lang="es-ES" sz="1200" dirty="0"/>
              <a:t> </a:t>
            </a:r>
            <a:r>
              <a:rPr lang="es-ES" sz="1200" dirty="0" err="1"/>
              <a:t>name</a:t>
            </a:r>
            <a:r>
              <a:rPr lang="es-ES" sz="1200" dirty="0"/>
              <a:t>="</a:t>
            </a:r>
            <a:r>
              <a:rPr lang="es-ES" sz="1200" dirty="0" err="1"/>
              <a:t>palabra_secreta</a:t>
            </a:r>
            <a:r>
              <a:rPr lang="es-ES" sz="1200" dirty="0"/>
              <a:t>" </a:t>
            </a:r>
            <a:r>
              <a:rPr lang="es-ES" sz="1200" dirty="0" err="1"/>
              <a:t>type</a:t>
            </a:r>
            <a:r>
              <a:rPr lang="es-ES" sz="1200" dirty="0"/>
              <a:t>="</a:t>
            </a:r>
            <a:r>
              <a:rPr lang="es-ES" sz="1200" dirty="0" err="1"/>
              <a:t>password</a:t>
            </a:r>
            <a:r>
              <a:rPr lang="es-ES" sz="1200" dirty="0"/>
              <a:t>" </a:t>
            </a:r>
            <a:r>
              <a:rPr lang="es-ES" sz="1200" dirty="0" err="1"/>
              <a:t>placeholder</a:t>
            </a:r>
            <a:r>
              <a:rPr lang="es-ES" sz="1200" dirty="0"/>
              <a:t>="Contraseña"&gt;</a:t>
            </a:r>
          </a:p>
          <a:p>
            <a:r>
              <a:rPr lang="es-ES" sz="1200" dirty="0"/>
              <a:t>        &lt;</a:t>
            </a:r>
            <a:r>
              <a:rPr lang="es-ES" sz="1200" dirty="0" err="1"/>
              <a:t>br</a:t>
            </a:r>
            <a:r>
              <a:rPr lang="es-ES" sz="1200" dirty="0"/>
              <a:t>&gt;&lt;</a:t>
            </a:r>
            <a:r>
              <a:rPr lang="es-ES" sz="1200" dirty="0" err="1"/>
              <a:t>br</a:t>
            </a:r>
            <a:r>
              <a:rPr lang="es-ES" sz="1200" dirty="0"/>
              <a:t>&gt;</a:t>
            </a:r>
          </a:p>
          <a:p>
            <a:r>
              <a:rPr lang="es-ES" sz="1200" dirty="0"/>
              <a:t>        &lt;input </a:t>
            </a:r>
            <a:r>
              <a:rPr lang="es-ES" sz="1200" dirty="0" err="1"/>
              <a:t>required</a:t>
            </a:r>
            <a:r>
              <a:rPr lang="es-ES" sz="1200" dirty="0"/>
              <a:t> </a:t>
            </a:r>
            <a:r>
              <a:rPr lang="es-ES" sz="1200" dirty="0" err="1"/>
              <a:t>name</a:t>
            </a:r>
            <a:r>
              <a:rPr lang="es-ES" sz="1200" dirty="0"/>
              <a:t>="</a:t>
            </a:r>
            <a:r>
              <a:rPr lang="es-ES" sz="1200" dirty="0" err="1"/>
              <a:t>palabra_secreta_confirmar</a:t>
            </a:r>
            <a:r>
              <a:rPr lang="es-ES" sz="1200" dirty="0"/>
              <a:t>" </a:t>
            </a:r>
            <a:r>
              <a:rPr lang="es-ES" sz="1200" dirty="0" err="1"/>
              <a:t>type</a:t>
            </a:r>
            <a:r>
              <a:rPr lang="es-ES" sz="1200" dirty="0"/>
              <a:t>="</a:t>
            </a:r>
            <a:r>
              <a:rPr lang="es-ES" sz="1200" dirty="0" err="1"/>
              <a:t>password</a:t>
            </a:r>
            <a:r>
              <a:rPr lang="es-ES" sz="1200" dirty="0"/>
              <a:t>" </a:t>
            </a:r>
            <a:r>
              <a:rPr lang="es-ES" sz="1200" dirty="0" err="1"/>
              <a:t>placeholder</a:t>
            </a:r>
            <a:r>
              <a:rPr lang="es-ES" sz="1200" dirty="0"/>
              <a:t>="Confirma tu contraseña"&gt;</a:t>
            </a:r>
          </a:p>
          <a:p>
            <a:r>
              <a:rPr lang="es-ES" sz="1200" dirty="0"/>
              <a:t>        &lt;</a:t>
            </a:r>
            <a:r>
              <a:rPr lang="es-ES" sz="1200" dirty="0" err="1"/>
              <a:t>br</a:t>
            </a:r>
            <a:r>
              <a:rPr lang="es-ES" sz="1200" dirty="0"/>
              <a:t>&gt;&lt;</a:t>
            </a:r>
            <a:r>
              <a:rPr lang="es-ES" sz="1200" dirty="0" err="1"/>
              <a:t>br</a:t>
            </a:r>
            <a:r>
              <a:rPr lang="es-ES" sz="1200" dirty="0"/>
              <a:t>&gt;</a:t>
            </a:r>
          </a:p>
          <a:p>
            <a:r>
              <a:rPr lang="es-ES" sz="1200" dirty="0"/>
              <a:t>        &lt;!--Lo siguiente envía el formulario--&gt;</a:t>
            </a:r>
          </a:p>
          <a:p>
            <a:r>
              <a:rPr lang="es-ES" sz="1200" dirty="0"/>
              <a:t>        &lt;input </a:t>
            </a:r>
            <a:r>
              <a:rPr lang="es-ES" sz="1200" dirty="0" err="1"/>
              <a:t>type</a:t>
            </a:r>
            <a:r>
              <a:rPr lang="es-ES" sz="1200" dirty="0"/>
              <a:t>="</a:t>
            </a:r>
            <a:r>
              <a:rPr lang="es-ES" sz="1200" dirty="0" err="1"/>
              <a:t>submit</a:t>
            </a:r>
            <a:r>
              <a:rPr lang="es-ES" sz="1200" dirty="0"/>
              <a:t>" </a:t>
            </a:r>
            <a:r>
              <a:rPr lang="es-ES" sz="1200" dirty="0" err="1"/>
              <a:t>value</a:t>
            </a:r>
            <a:r>
              <a:rPr lang="es-ES" sz="1200" dirty="0"/>
              <a:t>="Registrarme"&gt;</a:t>
            </a:r>
          </a:p>
          <a:p>
            <a:r>
              <a:rPr lang="es-ES" sz="1200" dirty="0"/>
              <a:t>    &lt;/</a:t>
            </a:r>
            <a:r>
              <a:rPr lang="es-ES" sz="1200" dirty="0" err="1"/>
              <a:t>form</a:t>
            </a:r>
            <a:r>
              <a:rPr lang="es-ES" sz="1200" dirty="0"/>
              <a:t>&gt;</a:t>
            </a:r>
          </a:p>
          <a:p>
            <a:r>
              <a:rPr lang="es-ES" sz="1200" dirty="0"/>
              <a:t>    &lt;a </a:t>
            </a:r>
            <a:r>
              <a:rPr lang="es-ES" sz="1200" dirty="0" err="1"/>
              <a:t>href</a:t>
            </a:r>
            <a:r>
              <a:rPr lang="es-ES" sz="1200" dirty="0"/>
              <a:t>="login.html"&gt;Ya tengo una cuenta&lt;/a&gt;</a:t>
            </a:r>
          </a:p>
          <a:p>
            <a:r>
              <a:rPr lang="es-ES" sz="1200" dirty="0"/>
              <a:t>    &lt;</a:t>
            </a:r>
            <a:r>
              <a:rPr lang="es-ES" sz="1200" dirty="0" err="1"/>
              <a:t>br</a:t>
            </a:r>
            <a:r>
              <a:rPr lang="es-ES" sz="1200" dirty="0"/>
              <a:t>&gt;&lt;</a:t>
            </a:r>
            <a:r>
              <a:rPr lang="es-ES" sz="1200" dirty="0" err="1"/>
              <a:t>br</a:t>
            </a:r>
            <a:r>
              <a:rPr lang="es-ES" sz="1200" dirty="0"/>
              <a:t>&gt;&lt;a </a:t>
            </a:r>
            <a:r>
              <a:rPr lang="es-ES" sz="1200" dirty="0" err="1"/>
              <a:t>href</a:t>
            </a:r>
            <a:r>
              <a:rPr lang="es-ES" sz="1200" dirty="0"/>
              <a:t>="//</a:t>
            </a:r>
            <a:r>
              <a:rPr lang="es-ES" sz="1200" dirty="0" err="1"/>
              <a:t>parzibyte.me</a:t>
            </a:r>
            <a:r>
              <a:rPr lang="es-ES" sz="1200" dirty="0"/>
              <a:t>"&gt;Creado por </a:t>
            </a:r>
            <a:r>
              <a:rPr lang="es-ES" sz="1200" dirty="0" err="1"/>
              <a:t>Parzibyte</a:t>
            </a:r>
            <a:r>
              <a:rPr lang="es-ES" sz="1200" dirty="0"/>
              <a:t>&lt;/a&gt;</a:t>
            </a:r>
          </a:p>
          <a:p>
            <a:r>
              <a:rPr lang="es-ES" sz="1200" dirty="0"/>
              <a:t>&lt;/</a:t>
            </a:r>
            <a:r>
              <a:rPr lang="es-ES" sz="1200" dirty="0" err="1"/>
              <a:t>body</a:t>
            </a:r>
            <a:r>
              <a:rPr lang="es-ES" sz="1200" dirty="0"/>
              <a:t>&gt;</a:t>
            </a:r>
          </a:p>
          <a:p>
            <a:endParaRPr lang="es-ES" sz="1200" dirty="0"/>
          </a:p>
          <a:p>
            <a:r>
              <a:rPr lang="es-ES" sz="1200" dirty="0"/>
              <a:t>&lt;/</a:t>
            </a:r>
            <a:r>
              <a:rPr lang="es-ES" sz="1200" dirty="0" err="1"/>
              <a:t>html</a:t>
            </a:r>
            <a:r>
              <a:rPr lang="es-ES" sz="1200" dirty="0"/>
              <a:t>&gt;</a:t>
            </a:r>
          </a:p>
        </p:txBody>
      </p:sp>
    </p:spTree>
    <p:extLst>
      <p:ext uri="{BB962C8B-B14F-4D97-AF65-F5344CB8AC3E}">
        <p14:creationId xmlns:p14="http://schemas.microsoft.com/office/powerpoint/2010/main" val="8300835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3A450DA-8BB4-D0E1-02DD-DF8965442C02}"/>
              </a:ext>
            </a:extLst>
          </p:cNvPr>
          <p:cNvSpPr>
            <a:spLocks noGrp="1"/>
          </p:cNvSpPr>
          <p:nvPr>
            <p:ph type="body" idx="1"/>
          </p:nvPr>
        </p:nvSpPr>
        <p:spPr>
          <a:xfrm>
            <a:off x="0" y="0"/>
            <a:ext cx="9036496" cy="3017520"/>
          </a:xfrm>
        </p:spPr>
        <p:txBody>
          <a:bodyPr numCol="2"/>
          <a:lstStyle/>
          <a:p>
            <a:r>
              <a:rPr lang="es-ES" dirty="0"/>
              <a:t>Cuando el formulario sea enviado, los datos serán procesados en </a:t>
            </a:r>
            <a:r>
              <a:rPr lang="es-ES" sz="1300" b="1" dirty="0" err="1"/>
              <a:t>registrar.php</a:t>
            </a:r>
            <a:r>
              <a:rPr lang="es-ES" sz="1300" b="1" dirty="0"/>
              <a:t> </a:t>
            </a:r>
            <a:r>
              <a:rPr lang="es-ES" dirty="0"/>
              <a:t>cuyo código es este:</a:t>
            </a:r>
          </a:p>
          <a:p>
            <a:r>
              <a:rPr lang="es-ES" sz="1300" dirty="0"/>
              <a:t>&lt;?</a:t>
            </a:r>
            <a:r>
              <a:rPr lang="es-ES" sz="1300" dirty="0" err="1"/>
              <a:t>php</a:t>
            </a:r>
            <a:endParaRPr lang="es-ES" sz="1300" dirty="0"/>
          </a:p>
          <a:p>
            <a:r>
              <a:rPr lang="es-ES" sz="1300" dirty="0"/>
              <a:t># Nota: no estamos haciendo validaciones</a:t>
            </a:r>
          </a:p>
          <a:p>
            <a:r>
              <a:rPr lang="es-ES" sz="1300" dirty="0"/>
              <a:t>$correo = $_POST["correo"];</a:t>
            </a:r>
          </a:p>
          <a:p>
            <a:r>
              <a:rPr lang="es-ES" sz="1300" dirty="0"/>
              <a:t>$</a:t>
            </a:r>
            <a:r>
              <a:rPr lang="es-ES" sz="1300" dirty="0" err="1"/>
              <a:t>palabra_secreta</a:t>
            </a:r>
            <a:r>
              <a:rPr lang="es-ES" sz="1300" dirty="0"/>
              <a:t> = $_POST["</a:t>
            </a:r>
            <a:r>
              <a:rPr lang="es-ES" sz="1300" dirty="0" err="1"/>
              <a:t>palabra_secreta</a:t>
            </a:r>
            <a:r>
              <a:rPr lang="es-ES" sz="1300" dirty="0"/>
              <a:t>"];</a:t>
            </a:r>
          </a:p>
          <a:p>
            <a:r>
              <a:rPr lang="es-ES" sz="1300" dirty="0"/>
              <a:t>$</a:t>
            </a:r>
            <a:r>
              <a:rPr lang="es-ES" sz="1300" dirty="0" err="1"/>
              <a:t>palabra_secreta_confirmar</a:t>
            </a:r>
            <a:r>
              <a:rPr lang="es-ES" sz="1300" dirty="0"/>
              <a:t> = $_POST["</a:t>
            </a:r>
            <a:r>
              <a:rPr lang="es-ES" sz="1300" dirty="0" err="1"/>
              <a:t>palabra_secreta_confirmar</a:t>
            </a:r>
            <a:r>
              <a:rPr lang="es-ES" sz="1300" dirty="0"/>
              <a:t>"];</a:t>
            </a:r>
          </a:p>
          <a:p>
            <a:r>
              <a:rPr lang="es-ES" sz="1300" dirty="0"/>
              <a:t># Si no coinciden ambas contraseñas, lo indicamos y salimos</a:t>
            </a:r>
          </a:p>
          <a:p>
            <a:r>
              <a:rPr lang="es-ES" sz="1300" dirty="0" err="1"/>
              <a:t>if</a:t>
            </a:r>
            <a:r>
              <a:rPr lang="es-ES" sz="1300" dirty="0"/>
              <a:t> ($</a:t>
            </a:r>
            <a:r>
              <a:rPr lang="es-ES" sz="1300" dirty="0" err="1"/>
              <a:t>palabra_secreta</a:t>
            </a:r>
            <a:r>
              <a:rPr lang="es-ES" sz="1300" dirty="0"/>
              <a:t> !== $</a:t>
            </a:r>
            <a:r>
              <a:rPr lang="es-ES" sz="1300" dirty="0" err="1"/>
              <a:t>palabra_secreta_confirmar</a:t>
            </a:r>
            <a:r>
              <a:rPr lang="es-ES" sz="1300" dirty="0"/>
              <a:t>) {</a:t>
            </a:r>
          </a:p>
          <a:p>
            <a:r>
              <a:rPr lang="es-ES" sz="1300" dirty="0"/>
              <a:t>    echo "Las contraseñas no coinciden, intente de nuevo";</a:t>
            </a:r>
          </a:p>
          <a:p>
            <a:r>
              <a:rPr lang="es-ES" sz="1300" dirty="0"/>
              <a:t>    </a:t>
            </a:r>
            <a:r>
              <a:rPr lang="es-ES" sz="1300" dirty="0" err="1"/>
              <a:t>exit</a:t>
            </a:r>
            <a:r>
              <a:rPr lang="es-ES" sz="1300" dirty="0"/>
              <a:t>;</a:t>
            </a:r>
          </a:p>
          <a:p>
            <a:r>
              <a:rPr lang="es-ES" sz="1300" dirty="0"/>
              <a:t>}</a:t>
            </a:r>
          </a:p>
          <a:p>
            <a:r>
              <a:rPr lang="es-ES" sz="1300" dirty="0"/>
              <a:t># Incluimos las funciones, mira </a:t>
            </a:r>
            <a:r>
              <a:rPr lang="es-ES" sz="1300" dirty="0" err="1"/>
              <a:t>funciones.php</a:t>
            </a:r>
            <a:r>
              <a:rPr lang="es-ES" sz="1300" dirty="0"/>
              <a:t> para una mejor idea</a:t>
            </a:r>
          </a:p>
          <a:p>
            <a:r>
              <a:rPr lang="es-ES" sz="1300" dirty="0" err="1"/>
              <a:t>include_once</a:t>
            </a:r>
            <a:r>
              <a:rPr lang="es-ES" sz="1300" dirty="0"/>
              <a:t> "</a:t>
            </a:r>
            <a:r>
              <a:rPr lang="es-ES" sz="1300" dirty="0" err="1"/>
              <a:t>funciones.php</a:t>
            </a:r>
            <a:r>
              <a:rPr lang="es-ES" sz="1300" dirty="0"/>
              <a:t>";</a:t>
            </a:r>
          </a:p>
          <a:p>
            <a:r>
              <a:rPr lang="es-ES" sz="1300" dirty="0"/>
              <a:t># Primero debemos saber si existe o no</a:t>
            </a:r>
          </a:p>
          <a:p>
            <a:r>
              <a:rPr lang="es-ES" sz="1300" dirty="0"/>
              <a:t>$existe = </a:t>
            </a:r>
            <a:r>
              <a:rPr lang="es-ES" sz="1300" dirty="0" err="1"/>
              <a:t>usuarioExiste</a:t>
            </a:r>
            <a:r>
              <a:rPr lang="es-ES" sz="1300" dirty="0"/>
              <a:t>($correo);</a:t>
            </a:r>
          </a:p>
          <a:p>
            <a:r>
              <a:rPr lang="es-ES" sz="1300" dirty="0" err="1"/>
              <a:t>if</a:t>
            </a:r>
            <a:r>
              <a:rPr lang="es-ES" sz="1300" dirty="0"/>
              <a:t> ($existe) {</a:t>
            </a:r>
          </a:p>
          <a:p>
            <a:r>
              <a:rPr lang="es-ES" sz="1300" dirty="0"/>
              <a:t>    echo "Lo siento, ya existe alguien registrado con ese correo";</a:t>
            </a:r>
          </a:p>
          <a:p>
            <a:r>
              <a:rPr lang="es-ES" sz="1300" dirty="0"/>
              <a:t>    </a:t>
            </a:r>
            <a:r>
              <a:rPr lang="es-ES" sz="1300" dirty="0" err="1"/>
              <a:t>exit</a:t>
            </a:r>
            <a:r>
              <a:rPr lang="es-ES" sz="1300" dirty="0"/>
              <a:t>; # Salir para no ejecutar el siguiente código</a:t>
            </a:r>
          </a:p>
          <a:p>
            <a:r>
              <a:rPr lang="es-ES" sz="1300" dirty="0"/>
              <a:t>}</a:t>
            </a:r>
          </a:p>
          <a:p>
            <a:endParaRPr lang="es-ES" sz="1300" dirty="0"/>
          </a:p>
          <a:p>
            <a:r>
              <a:rPr lang="es-ES" sz="1300" dirty="0"/>
              <a:t># Si no existe, se ejecuta esta parte</a:t>
            </a:r>
          </a:p>
          <a:p>
            <a:r>
              <a:rPr lang="es-ES" sz="1300" dirty="0"/>
              <a:t># Ahora intentamos registrarlo</a:t>
            </a:r>
          </a:p>
          <a:p>
            <a:r>
              <a:rPr lang="es-ES" sz="1300" dirty="0"/>
              <a:t>$</a:t>
            </a:r>
            <a:r>
              <a:rPr lang="es-ES" sz="1300" dirty="0" err="1"/>
              <a:t>registradoCorrectamente</a:t>
            </a:r>
            <a:r>
              <a:rPr lang="es-ES" sz="1300" dirty="0"/>
              <a:t> = </a:t>
            </a:r>
            <a:r>
              <a:rPr lang="es-ES" sz="1300" dirty="0" err="1"/>
              <a:t>registrarUsuario</a:t>
            </a:r>
            <a:r>
              <a:rPr lang="es-ES" sz="1300" dirty="0"/>
              <a:t>($correo, $</a:t>
            </a:r>
            <a:r>
              <a:rPr lang="es-ES" sz="1300" dirty="0" err="1"/>
              <a:t>palabra_secreta</a:t>
            </a:r>
            <a:r>
              <a:rPr lang="es-ES" sz="1300" dirty="0"/>
              <a:t>);</a:t>
            </a:r>
          </a:p>
          <a:p>
            <a:r>
              <a:rPr lang="es-ES" sz="1300" dirty="0" err="1"/>
              <a:t>if</a:t>
            </a:r>
            <a:r>
              <a:rPr lang="es-ES" sz="1300" dirty="0"/>
              <a:t> ($</a:t>
            </a:r>
            <a:r>
              <a:rPr lang="es-ES" sz="1300" dirty="0" err="1"/>
              <a:t>registradoCorrectamente</a:t>
            </a:r>
            <a:r>
              <a:rPr lang="es-ES" sz="1300" dirty="0"/>
              <a:t>) {</a:t>
            </a:r>
          </a:p>
          <a:p>
            <a:r>
              <a:rPr lang="es-ES" sz="1300" dirty="0"/>
              <a:t>    echo "Registrado correctamente. Ahora puedes iniciar sesión";</a:t>
            </a:r>
          </a:p>
          <a:p>
            <a:r>
              <a:rPr lang="es-ES" sz="1300" dirty="0"/>
              <a:t>} </a:t>
            </a:r>
            <a:r>
              <a:rPr lang="es-ES" sz="1300" dirty="0" err="1"/>
              <a:t>else</a:t>
            </a:r>
            <a:r>
              <a:rPr lang="es-ES" sz="1300" dirty="0"/>
              <a:t> {</a:t>
            </a:r>
          </a:p>
          <a:p>
            <a:r>
              <a:rPr lang="es-ES" sz="1300" dirty="0"/>
              <a:t>    echo "Error al registrarte. Intenta más tarde";</a:t>
            </a:r>
          </a:p>
          <a:p>
            <a:r>
              <a:rPr lang="es-ES" sz="1300" dirty="0"/>
              <a:t>}</a:t>
            </a:r>
          </a:p>
        </p:txBody>
      </p:sp>
    </p:spTree>
    <p:extLst>
      <p:ext uri="{BB962C8B-B14F-4D97-AF65-F5344CB8AC3E}">
        <p14:creationId xmlns:p14="http://schemas.microsoft.com/office/powerpoint/2010/main" val="35448363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E31F3-5FA0-EF60-4A13-131D5E5BEE5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C427DE8-E0A4-E4A0-45E1-02DD5A81B851}"/>
              </a:ext>
            </a:extLst>
          </p:cNvPr>
          <p:cNvSpPr>
            <a:spLocks noGrp="1"/>
          </p:cNvSpPr>
          <p:nvPr>
            <p:ph type="body" idx="1"/>
          </p:nvPr>
        </p:nvSpPr>
        <p:spPr/>
        <p:txBody>
          <a:bodyPr/>
          <a:lstStyle/>
          <a:p>
            <a:r>
              <a:rPr lang="es-ES" dirty="0"/>
              <a:t>Por ahora no te preocupes por el </a:t>
            </a:r>
            <a:r>
              <a:rPr lang="es-ES" dirty="0" err="1"/>
              <a:t>include</a:t>
            </a:r>
            <a:r>
              <a:rPr lang="es-ES" dirty="0"/>
              <a:t> de las funciones, simplemente basta con que sepas que hay una función que te dice si el usuario existe, la cual devuelve un booleano indicando si existe o no.</a:t>
            </a:r>
          </a:p>
          <a:p>
            <a:endParaRPr lang="es-ES" dirty="0"/>
          </a:p>
          <a:p>
            <a:r>
              <a:rPr lang="es-ES" dirty="0"/>
              <a:t>También hay otra función que se llama </a:t>
            </a:r>
            <a:r>
              <a:rPr lang="es-ES" dirty="0" err="1"/>
              <a:t>registrarUsuario</a:t>
            </a:r>
            <a:r>
              <a:rPr lang="es-ES" dirty="0"/>
              <a:t>, la cual recibe la contraseña y el usuario. Por cierto, ya te habrás dado cuenta que primero comparamos que las contraseñas coincidan y si no, lo indicamos.</a:t>
            </a:r>
          </a:p>
          <a:p>
            <a:endParaRPr lang="es-ES" dirty="0"/>
          </a:p>
          <a:p>
            <a:r>
              <a:rPr lang="es-ES" dirty="0"/>
              <a:t>Si el usuario existe, se indica. Y si no existe, se trata de registrar y se muestra el resultado.</a:t>
            </a:r>
          </a:p>
        </p:txBody>
      </p:sp>
    </p:spTree>
    <p:extLst>
      <p:ext uri="{BB962C8B-B14F-4D97-AF65-F5344CB8AC3E}">
        <p14:creationId xmlns:p14="http://schemas.microsoft.com/office/powerpoint/2010/main" val="18135083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4B2FD-F062-8E1D-7701-C2879A5BA38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33BAB36-0918-B346-F4D7-B4627407A54F}"/>
              </a:ext>
            </a:extLst>
          </p:cNvPr>
          <p:cNvSpPr>
            <a:spLocks noGrp="1"/>
          </p:cNvSpPr>
          <p:nvPr>
            <p:ph type="body" idx="1"/>
          </p:nvPr>
        </p:nvSpPr>
        <p:spPr/>
        <p:txBody>
          <a:bodyPr/>
          <a:lstStyle/>
          <a:p>
            <a:r>
              <a:rPr lang="es-ES" b="1" dirty="0"/>
              <a:t>Las funciones</a:t>
            </a:r>
          </a:p>
          <a:p>
            <a:r>
              <a:rPr lang="es-ES" dirty="0"/>
              <a:t>Es un buen momento para introducir nuestro archivo de funciones. Tiene muchos métodos útiles que nos permitirán separar la lógica y manejar todo lo relacionado a la gestión de usuarios para el </a:t>
            </a:r>
            <a:r>
              <a:rPr lang="es-ES" dirty="0" err="1"/>
              <a:t>login</a:t>
            </a:r>
            <a:r>
              <a:rPr lang="es-ES" dirty="0"/>
              <a:t>.</a:t>
            </a:r>
          </a:p>
          <a:p>
            <a:endParaRPr lang="es-ES" dirty="0"/>
          </a:p>
          <a:p>
            <a:r>
              <a:rPr lang="es-ES" dirty="0"/>
              <a:t>El código fuente es el que se ve a continuación; el de la base de datos lo veremos más tarde, por ahora basta saber que existe una función llamada </a:t>
            </a:r>
            <a:r>
              <a:rPr lang="es-ES" dirty="0" err="1"/>
              <a:t>obtenerBaseDeDatos</a:t>
            </a:r>
            <a:r>
              <a:rPr lang="es-ES" dirty="0"/>
              <a:t> que regresa una base de datos de MySQL.</a:t>
            </a:r>
          </a:p>
        </p:txBody>
      </p:sp>
    </p:spTree>
    <p:extLst>
      <p:ext uri="{BB962C8B-B14F-4D97-AF65-F5344CB8AC3E}">
        <p14:creationId xmlns:p14="http://schemas.microsoft.com/office/powerpoint/2010/main" val="16938451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2194A1-32B5-0929-3CE3-E08731296463}"/>
              </a:ext>
            </a:extLst>
          </p:cNvPr>
          <p:cNvSpPr>
            <a:spLocks noGrp="1"/>
          </p:cNvSpPr>
          <p:nvPr>
            <p:ph type="title"/>
          </p:nvPr>
        </p:nvSpPr>
        <p:spPr>
          <a:xfrm>
            <a:off x="971600" y="2067694"/>
            <a:ext cx="7543800" cy="1088068"/>
          </a:xfrm>
        </p:spPr>
        <p:txBody>
          <a:bodyPr/>
          <a:lstStyle/>
          <a:p>
            <a:r>
              <a:rPr lang="es-ES" dirty="0"/>
              <a:t>CARRITO</a:t>
            </a:r>
          </a:p>
        </p:txBody>
      </p:sp>
    </p:spTree>
    <p:extLst>
      <p:ext uri="{BB962C8B-B14F-4D97-AF65-F5344CB8AC3E}">
        <p14:creationId xmlns:p14="http://schemas.microsoft.com/office/powerpoint/2010/main" val="343210324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880B6-C6DF-4E85-1377-C5DFB9171F4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0BBE603-362F-C14F-ED12-4A2BB5E92632}"/>
              </a:ext>
            </a:extLst>
          </p:cNvPr>
          <p:cNvSpPr>
            <a:spLocks noGrp="1"/>
          </p:cNvSpPr>
          <p:nvPr>
            <p:ph type="body" idx="1"/>
          </p:nvPr>
        </p:nvSpPr>
        <p:spPr/>
        <p:txBody>
          <a:bodyPr/>
          <a:lstStyle/>
          <a:p>
            <a:r>
              <a:rPr lang="es-ES" dirty="0"/>
              <a:t>Se necesitan mínimo cuatro tablas para crear un carrito de la compra básico en PHP y MySQL basado en sesiones (</a:t>
            </a:r>
            <a:r>
              <a:rPr lang="es-ES" dirty="0" err="1"/>
              <a:t>customers</a:t>
            </a:r>
            <a:r>
              <a:rPr lang="es-ES" dirty="0"/>
              <a:t>, </a:t>
            </a:r>
            <a:r>
              <a:rPr lang="es-ES" dirty="0" err="1"/>
              <a:t>products</a:t>
            </a:r>
            <a:r>
              <a:rPr lang="es-ES" dirty="0"/>
              <a:t>, </a:t>
            </a:r>
            <a:r>
              <a:rPr lang="es-ES" dirty="0" err="1"/>
              <a:t>orders</a:t>
            </a:r>
            <a:r>
              <a:rPr lang="es-ES" dirty="0"/>
              <a:t> y </a:t>
            </a:r>
            <a:r>
              <a:rPr lang="es-ES" dirty="0" err="1"/>
              <a:t>order_items</a:t>
            </a:r>
            <a:r>
              <a:rPr lang="es-ES" dirty="0"/>
              <a:t>).</a:t>
            </a:r>
          </a:p>
          <a:p>
            <a:endParaRPr lang="es-ES" dirty="0"/>
          </a:p>
          <a:p>
            <a:r>
              <a:rPr lang="es-ES" b="1" dirty="0"/>
              <a:t>La tabla </a:t>
            </a:r>
            <a:r>
              <a:rPr lang="es-ES" b="1" dirty="0" err="1"/>
              <a:t>customers</a:t>
            </a:r>
            <a:r>
              <a:rPr lang="es-ES" b="1" dirty="0"/>
              <a:t> </a:t>
            </a:r>
            <a:r>
              <a:rPr lang="es-ES" dirty="0"/>
              <a:t>contendrá toda la información sobre los clientes.</a:t>
            </a:r>
          </a:p>
          <a:p>
            <a:r>
              <a:rPr lang="es-ES" b="1" i="0" dirty="0">
                <a:solidFill>
                  <a:srgbClr val="757575"/>
                </a:solidFill>
                <a:effectLst/>
                <a:latin typeface="helvetica neue"/>
              </a:rPr>
              <a:t>La tabla </a:t>
            </a:r>
            <a:r>
              <a:rPr lang="es-ES" b="1" i="0" dirty="0" err="1">
                <a:solidFill>
                  <a:srgbClr val="757575"/>
                </a:solidFill>
                <a:effectLst/>
                <a:latin typeface="helvetica neue"/>
              </a:rPr>
              <a:t>products</a:t>
            </a:r>
            <a:r>
              <a:rPr lang="es-ES" b="1" i="0" dirty="0">
                <a:solidFill>
                  <a:srgbClr val="757575"/>
                </a:solidFill>
                <a:effectLst/>
                <a:latin typeface="helvetica neue"/>
              </a:rPr>
              <a:t> </a:t>
            </a:r>
            <a:r>
              <a:rPr lang="es-ES" b="0" i="0" dirty="0">
                <a:solidFill>
                  <a:srgbClr val="757575"/>
                </a:solidFill>
                <a:effectLst/>
                <a:latin typeface="helvetica neue"/>
              </a:rPr>
              <a:t>contendrá toda la información sobre los productos.</a:t>
            </a:r>
          </a:p>
          <a:p>
            <a:r>
              <a:rPr lang="es-ES" b="1" i="0" dirty="0">
                <a:solidFill>
                  <a:srgbClr val="757575"/>
                </a:solidFill>
                <a:effectLst/>
                <a:latin typeface="helvetica neue"/>
              </a:rPr>
              <a:t>La tabla </a:t>
            </a:r>
            <a:r>
              <a:rPr lang="es-ES" b="1" i="0" dirty="0" err="1">
                <a:solidFill>
                  <a:srgbClr val="757575"/>
                </a:solidFill>
                <a:effectLst/>
                <a:latin typeface="helvetica neue"/>
              </a:rPr>
              <a:t>orders</a:t>
            </a:r>
            <a:r>
              <a:rPr lang="es-ES" b="1" i="0" dirty="0">
                <a:solidFill>
                  <a:srgbClr val="757575"/>
                </a:solidFill>
                <a:effectLst/>
                <a:latin typeface="helvetica neue"/>
              </a:rPr>
              <a:t> </a:t>
            </a:r>
            <a:r>
              <a:rPr lang="es-ES" b="0" i="0" dirty="0">
                <a:solidFill>
                  <a:srgbClr val="757575"/>
                </a:solidFill>
                <a:effectLst/>
                <a:latin typeface="helvetica neue"/>
              </a:rPr>
              <a:t>contendrá los pedidos enviados por el usuario. El campo </a:t>
            </a:r>
            <a:r>
              <a:rPr lang="es-ES" b="0" i="0" dirty="0" err="1">
                <a:solidFill>
                  <a:srgbClr val="757575"/>
                </a:solidFill>
                <a:effectLst/>
                <a:latin typeface="helvetica neue"/>
              </a:rPr>
              <a:t>customer_id</a:t>
            </a:r>
            <a:r>
              <a:rPr lang="es-ES" b="0" i="0" dirty="0">
                <a:solidFill>
                  <a:srgbClr val="757575"/>
                </a:solidFill>
                <a:effectLst/>
                <a:latin typeface="helvetica neue"/>
              </a:rPr>
              <a:t> será un FK asociada a la tabla </a:t>
            </a:r>
            <a:r>
              <a:rPr lang="es-ES" b="0" i="0" dirty="0" err="1">
                <a:solidFill>
                  <a:srgbClr val="757575"/>
                </a:solidFill>
                <a:effectLst/>
                <a:latin typeface="helvetica neue"/>
              </a:rPr>
              <a:t>customers</a:t>
            </a:r>
            <a:r>
              <a:rPr lang="es-ES" b="0" i="0" dirty="0">
                <a:solidFill>
                  <a:srgbClr val="757575"/>
                </a:solidFill>
                <a:effectLst/>
                <a:latin typeface="helvetica neue"/>
              </a:rPr>
              <a:t>.</a:t>
            </a:r>
            <a:endParaRPr lang="es-ES" dirty="0">
              <a:solidFill>
                <a:srgbClr val="757575"/>
              </a:solidFill>
              <a:latin typeface="helvetica neue"/>
            </a:endParaRPr>
          </a:p>
          <a:p>
            <a:r>
              <a:rPr lang="es-ES" b="1" i="0" dirty="0">
                <a:solidFill>
                  <a:srgbClr val="757575"/>
                </a:solidFill>
                <a:effectLst/>
                <a:latin typeface="helvetica neue"/>
              </a:rPr>
              <a:t>La tabla </a:t>
            </a:r>
            <a:r>
              <a:rPr lang="es-ES" b="1" i="0" dirty="0" err="1">
                <a:solidFill>
                  <a:srgbClr val="757575"/>
                </a:solidFill>
                <a:effectLst/>
                <a:latin typeface="helvetica neue"/>
              </a:rPr>
              <a:t>order_items</a:t>
            </a:r>
            <a:r>
              <a:rPr lang="es-ES" b="1" i="0" dirty="0">
                <a:solidFill>
                  <a:srgbClr val="757575"/>
                </a:solidFill>
                <a:effectLst/>
                <a:latin typeface="helvetica neue"/>
              </a:rPr>
              <a:t> </a:t>
            </a:r>
            <a:r>
              <a:rPr lang="es-ES" b="0" i="0" dirty="0">
                <a:solidFill>
                  <a:srgbClr val="757575"/>
                </a:solidFill>
                <a:effectLst/>
                <a:latin typeface="helvetica neue"/>
              </a:rPr>
              <a:t>contendrá los productos de cada pedido, por lo que se insertarán varias filas en un mismo pedido. El campo </a:t>
            </a:r>
            <a:r>
              <a:rPr lang="es-ES" b="0" i="0" dirty="0" err="1">
                <a:solidFill>
                  <a:srgbClr val="757575"/>
                </a:solidFill>
                <a:effectLst/>
                <a:latin typeface="helvetica neue"/>
              </a:rPr>
              <a:t>order_id</a:t>
            </a:r>
            <a:r>
              <a:rPr lang="es-ES" b="0" i="0" dirty="0">
                <a:solidFill>
                  <a:srgbClr val="757575"/>
                </a:solidFill>
                <a:effectLst/>
                <a:latin typeface="helvetica neue"/>
              </a:rPr>
              <a:t> será un FK asociada a la tabla </a:t>
            </a:r>
            <a:r>
              <a:rPr lang="es-ES" b="0" i="0" dirty="0" err="1">
                <a:solidFill>
                  <a:srgbClr val="757575"/>
                </a:solidFill>
                <a:effectLst/>
                <a:latin typeface="helvetica neue"/>
              </a:rPr>
              <a:t>orders</a:t>
            </a:r>
            <a:r>
              <a:rPr lang="es-ES" b="0" i="0" dirty="0">
                <a:solidFill>
                  <a:srgbClr val="757575"/>
                </a:solidFill>
                <a:effectLst/>
                <a:latin typeface="helvetica neue"/>
              </a:rPr>
              <a:t>.</a:t>
            </a:r>
            <a:endParaRPr lang="es-ES" dirty="0"/>
          </a:p>
          <a:p>
            <a:endParaRPr lang="es-ES" dirty="0"/>
          </a:p>
          <a:p>
            <a:endParaRPr lang="es-ES" dirty="0"/>
          </a:p>
        </p:txBody>
      </p:sp>
    </p:spTree>
    <p:extLst>
      <p:ext uri="{BB962C8B-B14F-4D97-AF65-F5344CB8AC3E}">
        <p14:creationId xmlns:p14="http://schemas.microsoft.com/office/powerpoint/2010/main" val="22818665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D67AE80-D05B-ADF8-9FD8-73442E4E9054}"/>
              </a:ext>
            </a:extLst>
          </p:cNvPr>
          <p:cNvSpPr>
            <a:spLocks noGrp="1"/>
          </p:cNvSpPr>
          <p:nvPr>
            <p:ph type="body" idx="1"/>
          </p:nvPr>
        </p:nvSpPr>
        <p:spPr>
          <a:xfrm>
            <a:off x="-180528" y="-92546"/>
            <a:ext cx="8710210" cy="3017520"/>
          </a:xfrm>
        </p:spPr>
        <p:txBody>
          <a:bodyPr/>
          <a:lstStyle/>
          <a:p>
            <a:r>
              <a:rPr lang="es-ES" sz="1400" dirty="0"/>
              <a:t>Crear las tablas de la base de datos</a:t>
            </a:r>
          </a:p>
          <a:p>
            <a:r>
              <a:rPr lang="es-ES" sz="1400" dirty="0"/>
              <a:t>Se necesitan mínimo cuatro tablas para crear un carrito de la compra básico en PHP y MySQL basado en sesiones (</a:t>
            </a:r>
            <a:r>
              <a:rPr lang="es-ES" sz="1400" dirty="0" err="1"/>
              <a:t>customers</a:t>
            </a:r>
            <a:r>
              <a:rPr lang="es-ES" sz="1400" dirty="0"/>
              <a:t>, </a:t>
            </a:r>
            <a:r>
              <a:rPr lang="es-ES" sz="1400" dirty="0" err="1"/>
              <a:t>products</a:t>
            </a:r>
            <a:r>
              <a:rPr lang="es-ES" sz="1400" dirty="0"/>
              <a:t>, </a:t>
            </a:r>
            <a:r>
              <a:rPr lang="es-ES" sz="1400" dirty="0" err="1"/>
              <a:t>orders</a:t>
            </a:r>
            <a:r>
              <a:rPr lang="es-ES" sz="1400" dirty="0"/>
              <a:t> y </a:t>
            </a:r>
            <a:r>
              <a:rPr lang="es-ES" sz="1400" dirty="0" err="1"/>
              <a:t>order_items</a:t>
            </a:r>
            <a:r>
              <a:rPr lang="es-ES" sz="1400" dirty="0"/>
              <a:t>).</a:t>
            </a:r>
          </a:p>
          <a:p>
            <a:endParaRPr lang="es-ES" sz="1400" dirty="0"/>
          </a:p>
          <a:p>
            <a:r>
              <a:rPr lang="es-ES" sz="1400" dirty="0"/>
              <a:t>La tabla </a:t>
            </a:r>
            <a:r>
              <a:rPr lang="es-ES" sz="1400" dirty="0" err="1"/>
              <a:t>customers</a:t>
            </a:r>
            <a:r>
              <a:rPr lang="es-ES" sz="1400" dirty="0"/>
              <a:t> contendrá toda la información sobre los clientes.</a:t>
            </a:r>
          </a:p>
          <a:p>
            <a:r>
              <a:rPr lang="es-ES" sz="1400" dirty="0"/>
              <a:t>CREATE TABLE `</a:t>
            </a:r>
            <a:r>
              <a:rPr lang="es-ES" sz="1400" dirty="0" err="1"/>
              <a:t>customers</a:t>
            </a:r>
            <a:r>
              <a:rPr lang="es-ES" sz="1400" dirty="0"/>
              <a:t>` (</a:t>
            </a:r>
          </a:p>
          <a:p>
            <a:r>
              <a:rPr lang="es-ES" sz="1400" dirty="0"/>
              <a:t> `id` </a:t>
            </a:r>
            <a:r>
              <a:rPr lang="es-ES" sz="1400" dirty="0" err="1"/>
              <a:t>int</a:t>
            </a:r>
            <a:r>
              <a:rPr lang="es-ES" sz="1400" dirty="0"/>
              <a:t>(11) NOT NULL AUTO_INCREMENT,</a:t>
            </a:r>
          </a:p>
          <a:p>
            <a:r>
              <a:rPr lang="es-ES" sz="1400" dirty="0"/>
              <a:t> `</a:t>
            </a:r>
            <a:r>
              <a:rPr lang="es-ES" sz="1400" dirty="0" err="1"/>
              <a:t>name</a:t>
            </a:r>
            <a:r>
              <a:rPr lang="es-ES" sz="1400" dirty="0"/>
              <a:t>` </a:t>
            </a:r>
            <a:r>
              <a:rPr lang="es-ES" sz="1400" dirty="0" err="1"/>
              <a:t>varchar</a:t>
            </a:r>
            <a:r>
              <a:rPr lang="es-ES" sz="1400" dirty="0"/>
              <a:t>(100) COLLATE utf8_unicode_ci NOT NULL,</a:t>
            </a:r>
          </a:p>
          <a:p>
            <a:r>
              <a:rPr lang="es-ES" sz="1400" dirty="0"/>
              <a:t> `email` </a:t>
            </a:r>
            <a:r>
              <a:rPr lang="es-ES" sz="1400" dirty="0" err="1"/>
              <a:t>varchar</a:t>
            </a:r>
            <a:r>
              <a:rPr lang="es-ES" sz="1400" dirty="0"/>
              <a:t>(100) COLLATE utf8_unicode_ci NOT NULL,</a:t>
            </a:r>
          </a:p>
          <a:p>
            <a:r>
              <a:rPr lang="es-ES" sz="1400" dirty="0"/>
              <a:t> `</a:t>
            </a:r>
            <a:r>
              <a:rPr lang="es-ES" sz="1400" dirty="0" err="1"/>
              <a:t>phone</a:t>
            </a:r>
            <a:r>
              <a:rPr lang="es-ES" sz="1400" dirty="0"/>
              <a:t>` </a:t>
            </a:r>
            <a:r>
              <a:rPr lang="es-ES" sz="1400" dirty="0" err="1"/>
              <a:t>varchar</a:t>
            </a:r>
            <a:r>
              <a:rPr lang="es-ES" sz="1400" dirty="0"/>
              <a:t>(15) COLLATE utf8_unicode_ci NOT NULL,</a:t>
            </a:r>
          </a:p>
          <a:p>
            <a:r>
              <a:rPr lang="es-ES" sz="1400" dirty="0"/>
              <a:t> `</a:t>
            </a:r>
            <a:r>
              <a:rPr lang="es-ES" sz="1400" dirty="0" err="1"/>
              <a:t>address</a:t>
            </a:r>
            <a:r>
              <a:rPr lang="es-ES" sz="1400" dirty="0"/>
              <a:t>` </a:t>
            </a:r>
            <a:r>
              <a:rPr lang="es-ES" sz="1400" dirty="0" err="1"/>
              <a:t>text</a:t>
            </a:r>
            <a:r>
              <a:rPr lang="es-ES" sz="1400" dirty="0"/>
              <a:t> COLLATE utf8_unicode_ci NOT NULL,</a:t>
            </a:r>
          </a:p>
          <a:p>
            <a:r>
              <a:rPr lang="es-ES" sz="1400" dirty="0"/>
              <a:t> `</a:t>
            </a:r>
            <a:r>
              <a:rPr lang="es-ES" sz="1400" dirty="0" err="1"/>
              <a:t>created</a:t>
            </a:r>
            <a:r>
              <a:rPr lang="es-ES" sz="1400" dirty="0"/>
              <a:t>` </a:t>
            </a:r>
            <a:r>
              <a:rPr lang="es-ES" sz="1400" dirty="0" err="1"/>
              <a:t>datetime</a:t>
            </a:r>
            <a:r>
              <a:rPr lang="es-ES" sz="1400" dirty="0"/>
              <a:t> NOT NULL,</a:t>
            </a:r>
          </a:p>
          <a:p>
            <a:r>
              <a:rPr lang="es-ES" sz="1400" dirty="0"/>
              <a:t> `</a:t>
            </a:r>
            <a:r>
              <a:rPr lang="es-ES" sz="1400" dirty="0" err="1"/>
              <a:t>modified</a:t>
            </a:r>
            <a:r>
              <a:rPr lang="es-ES" sz="1400" dirty="0"/>
              <a:t>` </a:t>
            </a:r>
            <a:r>
              <a:rPr lang="es-ES" sz="1400" dirty="0" err="1"/>
              <a:t>datetime</a:t>
            </a:r>
            <a:r>
              <a:rPr lang="es-ES" sz="1400" dirty="0"/>
              <a:t> NOT NULL,</a:t>
            </a:r>
          </a:p>
          <a:p>
            <a:r>
              <a:rPr lang="es-ES" sz="1400" dirty="0"/>
              <a:t> `status` </a:t>
            </a:r>
            <a:r>
              <a:rPr lang="es-ES" sz="1400" dirty="0" err="1"/>
              <a:t>enum</a:t>
            </a:r>
            <a:r>
              <a:rPr lang="es-ES" sz="1400" dirty="0"/>
              <a:t>('1','0') COLLATE utf8_unicode_ci NOT NULL DEFAULT '1',</a:t>
            </a:r>
          </a:p>
          <a:p>
            <a:r>
              <a:rPr lang="es-ES" sz="1400" dirty="0"/>
              <a:t> PRIMARY KEY (`id`)</a:t>
            </a:r>
          </a:p>
          <a:p>
            <a:r>
              <a:rPr lang="es-ES" sz="1400" dirty="0"/>
              <a:t>) ENGINE=</a:t>
            </a:r>
            <a:r>
              <a:rPr lang="es-ES" sz="1400" dirty="0" err="1"/>
              <a:t>InnoDB</a:t>
            </a:r>
            <a:r>
              <a:rPr lang="es-ES" sz="1400" dirty="0"/>
              <a:t> DEFAULT CHARSET=utf8 COLLATE=utf8_unicode_ci;</a:t>
            </a:r>
          </a:p>
        </p:txBody>
      </p:sp>
    </p:spTree>
    <p:extLst>
      <p:ext uri="{BB962C8B-B14F-4D97-AF65-F5344CB8AC3E}">
        <p14:creationId xmlns:p14="http://schemas.microsoft.com/office/powerpoint/2010/main" val="32734264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403B44D-6775-22DB-F77E-7EAA431EE56E}"/>
              </a:ext>
            </a:extLst>
          </p:cNvPr>
          <p:cNvSpPr>
            <a:spLocks noGrp="1"/>
          </p:cNvSpPr>
          <p:nvPr>
            <p:ph type="body" idx="1"/>
          </p:nvPr>
        </p:nvSpPr>
        <p:spPr>
          <a:xfrm>
            <a:off x="107504" y="123478"/>
            <a:ext cx="7543800" cy="3017520"/>
          </a:xfrm>
        </p:spPr>
        <p:txBody>
          <a:bodyPr/>
          <a:lstStyle/>
          <a:p>
            <a:r>
              <a:rPr lang="es-ES" dirty="0"/>
              <a:t>La tabla </a:t>
            </a:r>
            <a:r>
              <a:rPr lang="es-ES" dirty="0" err="1"/>
              <a:t>products</a:t>
            </a:r>
            <a:r>
              <a:rPr lang="es-ES" dirty="0"/>
              <a:t> contendrá toda la información sobre los productos.</a:t>
            </a:r>
          </a:p>
          <a:p>
            <a:endParaRPr lang="es-ES" dirty="0"/>
          </a:p>
          <a:p>
            <a:r>
              <a:rPr lang="es-ES" dirty="0"/>
              <a:t>CREATE TABLE `</a:t>
            </a:r>
            <a:r>
              <a:rPr lang="es-ES" dirty="0" err="1"/>
              <a:t>products</a:t>
            </a:r>
            <a:r>
              <a:rPr lang="es-ES" dirty="0"/>
              <a:t>` (</a:t>
            </a:r>
          </a:p>
          <a:p>
            <a:r>
              <a:rPr lang="es-ES" dirty="0"/>
              <a:t> `id` </a:t>
            </a:r>
            <a:r>
              <a:rPr lang="es-ES" dirty="0" err="1"/>
              <a:t>int</a:t>
            </a:r>
            <a:r>
              <a:rPr lang="es-ES" dirty="0"/>
              <a:t>(11) NOT NULL AUTO_INCREMENT,</a:t>
            </a:r>
          </a:p>
          <a:p>
            <a:r>
              <a:rPr lang="es-ES" dirty="0"/>
              <a:t> `</a:t>
            </a:r>
            <a:r>
              <a:rPr lang="es-ES" dirty="0" err="1"/>
              <a:t>name</a:t>
            </a:r>
            <a:r>
              <a:rPr lang="es-ES" dirty="0"/>
              <a:t>` </a:t>
            </a:r>
            <a:r>
              <a:rPr lang="es-ES" dirty="0" err="1"/>
              <a:t>varchar</a:t>
            </a:r>
            <a:r>
              <a:rPr lang="es-ES" dirty="0"/>
              <a:t>(200) COLLATE utf8_unicode_ci NOT NULL,</a:t>
            </a:r>
          </a:p>
          <a:p>
            <a:r>
              <a:rPr lang="es-ES" dirty="0"/>
              <a:t> `</a:t>
            </a:r>
            <a:r>
              <a:rPr lang="es-ES" dirty="0" err="1"/>
              <a:t>description</a:t>
            </a:r>
            <a:r>
              <a:rPr lang="es-ES" dirty="0"/>
              <a:t>` </a:t>
            </a:r>
            <a:r>
              <a:rPr lang="es-ES" dirty="0" err="1"/>
              <a:t>text</a:t>
            </a:r>
            <a:r>
              <a:rPr lang="es-ES" dirty="0"/>
              <a:t> COLLATE utf8_unicode_ci NOT NULL,</a:t>
            </a:r>
          </a:p>
          <a:p>
            <a:r>
              <a:rPr lang="es-ES" dirty="0"/>
              <a:t> `</a:t>
            </a:r>
            <a:r>
              <a:rPr lang="es-ES" dirty="0" err="1"/>
              <a:t>price</a:t>
            </a:r>
            <a:r>
              <a:rPr lang="es-ES" dirty="0"/>
              <a:t>` </a:t>
            </a:r>
            <a:r>
              <a:rPr lang="es-ES" dirty="0" err="1"/>
              <a:t>float</a:t>
            </a:r>
            <a:r>
              <a:rPr lang="es-ES" dirty="0"/>
              <a:t>(10,2) NOT NULL,</a:t>
            </a:r>
          </a:p>
          <a:p>
            <a:r>
              <a:rPr lang="es-ES" dirty="0"/>
              <a:t> `</a:t>
            </a:r>
            <a:r>
              <a:rPr lang="es-ES" dirty="0" err="1"/>
              <a:t>created</a:t>
            </a:r>
            <a:r>
              <a:rPr lang="es-ES" dirty="0"/>
              <a:t>` </a:t>
            </a:r>
            <a:r>
              <a:rPr lang="es-ES" dirty="0" err="1"/>
              <a:t>datetime</a:t>
            </a:r>
            <a:r>
              <a:rPr lang="es-ES" dirty="0"/>
              <a:t> NOT NULL,</a:t>
            </a:r>
          </a:p>
          <a:p>
            <a:r>
              <a:rPr lang="es-ES" dirty="0"/>
              <a:t> `</a:t>
            </a:r>
            <a:r>
              <a:rPr lang="es-ES" dirty="0" err="1"/>
              <a:t>modified</a:t>
            </a:r>
            <a:r>
              <a:rPr lang="es-ES" dirty="0"/>
              <a:t>` </a:t>
            </a:r>
            <a:r>
              <a:rPr lang="es-ES" dirty="0" err="1"/>
              <a:t>datetime</a:t>
            </a:r>
            <a:r>
              <a:rPr lang="es-ES" dirty="0"/>
              <a:t> NOT NULL,</a:t>
            </a:r>
          </a:p>
          <a:p>
            <a:r>
              <a:rPr lang="es-ES" dirty="0"/>
              <a:t> `status` </a:t>
            </a:r>
            <a:r>
              <a:rPr lang="es-ES" dirty="0" err="1"/>
              <a:t>enum</a:t>
            </a:r>
            <a:r>
              <a:rPr lang="es-ES" dirty="0"/>
              <a:t>('1','0') COLLATE utf8_unicode_ci NOT NULL DEFAULT '1',</a:t>
            </a:r>
          </a:p>
          <a:p>
            <a:r>
              <a:rPr lang="es-ES" dirty="0"/>
              <a:t> PRIMARY KEY (`id`)</a:t>
            </a:r>
          </a:p>
          <a:p>
            <a:r>
              <a:rPr lang="es-ES" dirty="0"/>
              <a:t>) ENGINE=</a:t>
            </a:r>
            <a:r>
              <a:rPr lang="es-ES" dirty="0" err="1"/>
              <a:t>InnoDB</a:t>
            </a:r>
            <a:r>
              <a:rPr lang="es-ES" dirty="0"/>
              <a:t> DEFAULT CHARSET=utf8 COLLATE=utf8_unicode_ci;</a:t>
            </a:r>
          </a:p>
        </p:txBody>
      </p:sp>
    </p:spTree>
    <p:extLst>
      <p:ext uri="{BB962C8B-B14F-4D97-AF65-F5344CB8AC3E}">
        <p14:creationId xmlns:p14="http://schemas.microsoft.com/office/powerpoint/2010/main" val="15829986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F7B70B0-3DBA-FCFF-BCF9-33C40331D213}"/>
              </a:ext>
            </a:extLst>
          </p:cNvPr>
          <p:cNvSpPr>
            <a:spLocks noGrp="1"/>
          </p:cNvSpPr>
          <p:nvPr>
            <p:ph type="body" idx="1"/>
          </p:nvPr>
        </p:nvSpPr>
        <p:spPr>
          <a:xfrm>
            <a:off x="35496" y="14760"/>
            <a:ext cx="7543800" cy="3017520"/>
          </a:xfrm>
        </p:spPr>
        <p:txBody>
          <a:bodyPr/>
          <a:lstStyle/>
          <a:p>
            <a:r>
              <a:rPr lang="es-ES" dirty="0"/>
              <a:t>La tabla </a:t>
            </a:r>
            <a:r>
              <a:rPr lang="es-ES" dirty="0" err="1"/>
              <a:t>orders</a:t>
            </a:r>
            <a:r>
              <a:rPr lang="es-ES" dirty="0"/>
              <a:t> contendrá los pedidos enviados por el usuario. El campo </a:t>
            </a:r>
            <a:r>
              <a:rPr lang="es-ES" dirty="0" err="1"/>
              <a:t>customer_id</a:t>
            </a:r>
            <a:r>
              <a:rPr lang="es-ES" dirty="0"/>
              <a:t> será un FK asociada a la tabla </a:t>
            </a:r>
            <a:r>
              <a:rPr lang="es-ES" dirty="0" err="1"/>
              <a:t>customers</a:t>
            </a:r>
            <a:r>
              <a:rPr lang="es-ES" dirty="0"/>
              <a:t>.</a:t>
            </a:r>
          </a:p>
          <a:p>
            <a:endParaRPr lang="es-ES" dirty="0"/>
          </a:p>
          <a:p>
            <a:r>
              <a:rPr lang="es-ES" dirty="0"/>
              <a:t>CREATE TABLE `</a:t>
            </a:r>
            <a:r>
              <a:rPr lang="es-ES" dirty="0" err="1"/>
              <a:t>orders</a:t>
            </a:r>
            <a:r>
              <a:rPr lang="es-ES" dirty="0"/>
              <a:t>` (</a:t>
            </a:r>
          </a:p>
          <a:p>
            <a:r>
              <a:rPr lang="es-ES" dirty="0"/>
              <a:t> `id` </a:t>
            </a:r>
            <a:r>
              <a:rPr lang="es-ES" dirty="0" err="1"/>
              <a:t>int</a:t>
            </a:r>
            <a:r>
              <a:rPr lang="es-ES" dirty="0"/>
              <a:t>(11) NOT NULL AUTO_INCREMENT,</a:t>
            </a:r>
          </a:p>
          <a:p>
            <a:r>
              <a:rPr lang="es-ES" dirty="0"/>
              <a:t> `</a:t>
            </a:r>
            <a:r>
              <a:rPr lang="es-ES" dirty="0" err="1"/>
              <a:t>customer_id</a:t>
            </a:r>
            <a:r>
              <a:rPr lang="es-ES" dirty="0"/>
              <a:t>` </a:t>
            </a:r>
            <a:r>
              <a:rPr lang="es-ES" dirty="0" err="1"/>
              <a:t>int</a:t>
            </a:r>
            <a:r>
              <a:rPr lang="es-ES" dirty="0"/>
              <a:t>(11) NOT NULL,</a:t>
            </a:r>
          </a:p>
          <a:p>
            <a:r>
              <a:rPr lang="es-ES" dirty="0"/>
              <a:t> `</a:t>
            </a:r>
            <a:r>
              <a:rPr lang="es-ES" dirty="0" err="1"/>
              <a:t>total_price</a:t>
            </a:r>
            <a:r>
              <a:rPr lang="es-ES" dirty="0"/>
              <a:t>` </a:t>
            </a:r>
            <a:r>
              <a:rPr lang="es-ES" dirty="0" err="1"/>
              <a:t>float</a:t>
            </a:r>
            <a:r>
              <a:rPr lang="es-ES" dirty="0"/>
              <a:t>(10,2) NOT NULL,</a:t>
            </a:r>
          </a:p>
          <a:p>
            <a:r>
              <a:rPr lang="es-ES" dirty="0"/>
              <a:t> `</a:t>
            </a:r>
            <a:r>
              <a:rPr lang="es-ES" dirty="0" err="1"/>
              <a:t>created</a:t>
            </a:r>
            <a:r>
              <a:rPr lang="es-ES" dirty="0"/>
              <a:t>` </a:t>
            </a:r>
            <a:r>
              <a:rPr lang="es-ES" dirty="0" err="1"/>
              <a:t>datetime</a:t>
            </a:r>
            <a:r>
              <a:rPr lang="es-ES" dirty="0"/>
              <a:t> NOT NULL,</a:t>
            </a:r>
          </a:p>
          <a:p>
            <a:r>
              <a:rPr lang="es-ES" dirty="0"/>
              <a:t> `</a:t>
            </a:r>
            <a:r>
              <a:rPr lang="es-ES" dirty="0" err="1"/>
              <a:t>modified</a:t>
            </a:r>
            <a:r>
              <a:rPr lang="es-ES" dirty="0"/>
              <a:t>` </a:t>
            </a:r>
            <a:r>
              <a:rPr lang="es-ES" dirty="0" err="1"/>
              <a:t>datetime</a:t>
            </a:r>
            <a:r>
              <a:rPr lang="es-ES" dirty="0"/>
              <a:t> NOT NULL,</a:t>
            </a:r>
          </a:p>
          <a:p>
            <a:r>
              <a:rPr lang="es-ES" dirty="0"/>
              <a:t> `status` </a:t>
            </a:r>
            <a:r>
              <a:rPr lang="es-ES" dirty="0" err="1"/>
              <a:t>enum</a:t>
            </a:r>
            <a:r>
              <a:rPr lang="es-ES" dirty="0"/>
              <a:t>('1','0') COLLATE utf8_unicode_ci NOT NULL DEFAULT '1',</a:t>
            </a:r>
          </a:p>
          <a:p>
            <a:r>
              <a:rPr lang="es-ES" dirty="0"/>
              <a:t> PRIMARY KEY (`id`),</a:t>
            </a:r>
          </a:p>
          <a:p>
            <a:r>
              <a:rPr lang="es-ES" dirty="0"/>
              <a:t> KEY `</a:t>
            </a:r>
            <a:r>
              <a:rPr lang="es-ES" dirty="0" err="1"/>
              <a:t>customer_id</a:t>
            </a:r>
            <a:r>
              <a:rPr lang="es-ES" dirty="0"/>
              <a:t>` (`</a:t>
            </a:r>
            <a:r>
              <a:rPr lang="es-ES" dirty="0" err="1"/>
              <a:t>customer_id</a:t>
            </a:r>
            <a:r>
              <a:rPr lang="es-ES" dirty="0"/>
              <a:t>`),</a:t>
            </a:r>
          </a:p>
          <a:p>
            <a:r>
              <a:rPr lang="es-ES" dirty="0"/>
              <a:t> CONSTRAINT `orders_ibfk_1` FOREIGN KEY (`</a:t>
            </a:r>
            <a:r>
              <a:rPr lang="es-ES" dirty="0" err="1"/>
              <a:t>customer_id</a:t>
            </a:r>
            <a:r>
              <a:rPr lang="es-ES" dirty="0"/>
              <a:t>`) REFERENCES `</a:t>
            </a:r>
            <a:r>
              <a:rPr lang="es-ES" dirty="0" err="1"/>
              <a:t>customers</a:t>
            </a:r>
            <a:r>
              <a:rPr lang="es-ES" dirty="0"/>
              <a:t>` (`id`) ON DELETE CASCADE ON UPDATE NO ACTION</a:t>
            </a:r>
          </a:p>
          <a:p>
            <a:r>
              <a:rPr lang="es-ES" dirty="0"/>
              <a:t>) ENGINE=</a:t>
            </a:r>
            <a:r>
              <a:rPr lang="es-ES" dirty="0" err="1"/>
              <a:t>InnoDB</a:t>
            </a:r>
            <a:r>
              <a:rPr lang="es-ES" dirty="0"/>
              <a:t> DEFAULT CHARSET=utf8 COLLATE=utf8_unicode_ci;</a:t>
            </a:r>
          </a:p>
        </p:txBody>
      </p:sp>
    </p:spTree>
    <p:extLst>
      <p:ext uri="{BB962C8B-B14F-4D97-AF65-F5344CB8AC3E}">
        <p14:creationId xmlns:p14="http://schemas.microsoft.com/office/powerpoint/2010/main" val="419659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72516-C2AF-88B7-0F7A-B19AE8EB15E5}"/>
              </a:ext>
            </a:extLst>
          </p:cNvPr>
          <p:cNvSpPr>
            <a:spLocks noGrp="1"/>
          </p:cNvSpPr>
          <p:nvPr>
            <p:ph type="title"/>
          </p:nvPr>
        </p:nvSpPr>
        <p:spPr>
          <a:xfrm>
            <a:off x="764829" y="1923678"/>
            <a:ext cx="7543800" cy="1088068"/>
          </a:xfrm>
        </p:spPr>
        <p:txBody>
          <a:bodyPr/>
          <a:lstStyle/>
          <a:p>
            <a:r>
              <a:rPr lang="es-ES" dirty="0"/>
              <a:t>Protege tus Datos con Algoritmos de </a:t>
            </a:r>
            <a:r>
              <a:rPr lang="es-ES" dirty="0" err="1"/>
              <a:t>Hashing</a:t>
            </a:r>
            <a:r>
              <a:rPr lang="es-ES" dirty="0"/>
              <a:t> en PHP</a:t>
            </a:r>
          </a:p>
        </p:txBody>
      </p:sp>
      <p:sp>
        <p:nvSpPr>
          <p:cNvPr id="3" name="Marcador de texto 2">
            <a:extLst>
              <a:ext uri="{FF2B5EF4-FFF2-40B4-BE49-F238E27FC236}">
                <a16:creationId xmlns:a16="http://schemas.microsoft.com/office/drawing/2014/main" id="{53D4B0F5-0B17-97C8-7A48-9911F64E4B23}"/>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17337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F12CDC4-8D78-4806-D1E3-8950EE307599}"/>
              </a:ext>
            </a:extLst>
          </p:cNvPr>
          <p:cNvSpPr>
            <a:spLocks noGrp="1"/>
          </p:cNvSpPr>
          <p:nvPr>
            <p:ph type="body" idx="1"/>
          </p:nvPr>
        </p:nvSpPr>
        <p:spPr>
          <a:xfrm>
            <a:off x="467544" y="1419622"/>
            <a:ext cx="7543800" cy="3017520"/>
          </a:xfrm>
        </p:spPr>
        <p:txBody>
          <a:bodyPr/>
          <a:lstStyle/>
          <a:p>
            <a:r>
              <a:rPr lang="es-ES" b="1" dirty="0"/>
              <a:t>¿Qué es el </a:t>
            </a:r>
            <a:r>
              <a:rPr lang="es-ES" b="1" dirty="0" err="1"/>
              <a:t>Hashing</a:t>
            </a:r>
            <a:r>
              <a:rPr lang="es-ES" b="1" dirty="0"/>
              <a:t>?</a:t>
            </a:r>
          </a:p>
          <a:p>
            <a:endParaRPr lang="es-ES" dirty="0"/>
          </a:p>
          <a:p>
            <a:r>
              <a:rPr lang="es-ES" dirty="0"/>
              <a:t>El </a:t>
            </a:r>
            <a:r>
              <a:rPr lang="es-ES" dirty="0" err="1"/>
              <a:t>hashing</a:t>
            </a:r>
            <a:r>
              <a:rPr lang="es-ES" dirty="0"/>
              <a:t> es un proceso mediante el cual se transforma una cantidad arbitraria de datos en una cadena de texto de longitud fija. Esta cadena, conocida como "hash", ayuda a proteger la integridad y la confidencialidad de los datos originales. En la práctica, el </a:t>
            </a:r>
            <a:r>
              <a:rPr lang="es-ES" dirty="0" err="1"/>
              <a:t>hashing</a:t>
            </a:r>
            <a:r>
              <a:rPr lang="es-ES" dirty="0"/>
              <a:t> se utiliza para almacenar contraseñas de manera segura, verificar la integridad de los datos y realizar búsquedas rápidas en bases de datos, entre otras funciones.</a:t>
            </a:r>
          </a:p>
        </p:txBody>
      </p:sp>
    </p:spTree>
    <p:extLst>
      <p:ext uri="{BB962C8B-B14F-4D97-AF65-F5344CB8AC3E}">
        <p14:creationId xmlns:p14="http://schemas.microsoft.com/office/powerpoint/2010/main" val="370336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3ADDF50-EC76-993C-8278-0AC868AD4A97}"/>
              </a:ext>
            </a:extLst>
          </p:cNvPr>
          <p:cNvSpPr>
            <a:spLocks noGrp="1"/>
          </p:cNvSpPr>
          <p:nvPr>
            <p:ph type="body" idx="1"/>
          </p:nvPr>
        </p:nvSpPr>
        <p:spPr>
          <a:xfrm>
            <a:off x="24660" y="0"/>
            <a:ext cx="8723804" cy="3017520"/>
          </a:xfrm>
        </p:spPr>
        <p:txBody>
          <a:bodyPr/>
          <a:lstStyle/>
          <a:p>
            <a:r>
              <a:rPr lang="es-ES" b="1" dirty="0"/>
              <a:t>Funciones de </a:t>
            </a:r>
            <a:r>
              <a:rPr lang="es-ES" b="1" dirty="0" err="1"/>
              <a:t>Hashing</a:t>
            </a:r>
            <a:r>
              <a:rPr lang="es-ES" b="1" dirty="0"/>
              <a:t> en PHP</a:t>
            </a:r>
          </a:p>
          <a:p>
            <a:endParaRPr lang="es-ES" dirty="0"/>
          </a:p>
          <a:p>
            <a:r>
              <a:rPr lang="es-ES" dirty="0"/>
              <a:t>PHP ofrece una variedad de funciones de </a:t>
            </a:r>
            <a:r>
              <a:rPr lang="es-ES" dirty="0" err="1"/>
              <a:t>hashing</a:t>
            </a:r>
            <a:r>
              <a:rPr lang="es-ES" dirty="0"/>
              <a:t> que se pueden utilizar fácilmente para cualquier proyecto. La función hash() y la API </a:t>
            </a:r>
            <a:r>
              <a:rPr lang="es-ES" dirty="0" err="1"/>
              <a:t>password_hash</a:t>
            </a:r>
            <a:r>
              <a:rPr lang="es-ES" dirty="0"/>
              <a:t>() son dos de las más comunes para la gestión de la seguridad.</a:t>
            </a:r>
          </a:p>
          <a:p>
            <a:r>
              <a:rPr lang="es-ES" b="1" dirty="0"/>
              <a:t>Utilizando la función hash()</a:t>
            </a:r>
          </a:p>
          <a:p>
            <a:r>
              <a:rPr lang="es-ES" dirty="0"/>
              <a:t>La función hash() de PHP permite aplicar diversos algoritmos de </a:t>
            </a:r>
            <a:r>
              <a:rPr lang="es-ES" dirty="0" err="1"/>
              <a:t>hashing</a:t>
            </a:r>
            <a:r>
              <a:rPr lang="es-ES" dirty="0"/>
              <a:t> disponibles. Por ejemplo, si deseas aplicar SHA-256, puedes hacerlo de la siguiente manera:</a:t>
            </a:r>
          </a:p>
          <a:p>
            <a:r>
              <a:rPr lang="es-ES" dirty="0"/>
              <a:t>$datos = "Esta es una cadena de prueba.";</a:t>
            </a:r>
          </a:p>
          <a:p>
            <a:r>
              <a:rPr lang="es-ES" dirty="0"/>
              <a:t>$hash = hash('sha256', $datos);</a:t>
            </a:r>
          </a:p>
          <a:p>
            <a:r>
              <a:rPr lang="es-ES" dirty="0"/>
              <a:t>echo $hash;</a:t>
            </a:r>
          </a:p>
          <a:p>
            <a:endParaRPr lang="es-ES" dirty="0"/>
          </a:p>
          <a:p>
            <a:r>
              <a:rPr lang="es-ES" dirty="0"/>
              <a:t>Este fragmento generará un hash SHA-256 de la cadena proporcionada. </a:t>
            </a:r>
          </a:p>
          <a:p>
            <a:r>
              <a:rPr lang="es-ES" dirty="0"/>
              <a:t>Puedes explorar otros algoritmos soportados por PHP visitando su documentación oficial o utilizando la función </a:t>
            </a:r>
            <a:r>
              <a:rPr lang="es-ES" dirty="0" err="1"/>
              <a:t>hash_algos</a:t>
            </a:r>
            <a:r>
              <a:rPr lang="es-ES" dirty="0"/>
              <a:t>(), la cual te listará todos los algoritmos disponibles en tu versión de PHP.</a:t>
            </a:r>
          </a:p>
        </p:txBody>
      </p:sp>
    </p:spTree>
    <p:extLst>
      <p:ext uri="{BB962C8B-B14F-4D97-AF65-F5344CB8AC3E}">
        <p14:creationId xmlns:p14="http://schemas.microsoft.com/office/powerpoint/2010/main" val="105291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039F19A-B917-3618-9231-2F388D960907}"/>
              </a:ext>
            </a:extLst>
          </p:cNvPr>
          <p:cNvSpPr>
            <a:spLocks noGrp="1"/>
          </p:cNvSpPr>
          <p:nvPr>
            <p:ph type="body" idx="1"/>
          </p:nvPr>
        </p:nvSpPr>
        <p:spPr>
          <a:xfrm>
            <a:off x="323528" y="843558"/>
            <a:ext cx="8640960" cy="3017520"/>
          </a:xfrm>
        </p:spPr>
        <p:txBody>
          <a:bodyPr numCol="1"/>
          <a:lstStyle/>
          <a:p>
            <a:r>
              <a:rPr lang="es-ES" sz="1400" b="1" dirty="0"/>
              <a:t>Uso de </a:t>
            </a:r>
            <a:r>
              <a:rPr lang="es-ES" sz="1400" b="1" dirty="0" err="1"/>
              <a:t>password_hash</a:t>
            </a:r>
            <a:r>
              <a:rPr lang="es-ES" sz="1400" b="1" dirty="0"/>
              <a:t>() y </a:t>
            </a:r>
            <a:r>
              <a:rPr lang="es-ES" sz="1400" b="1" dirty="0" err="1"/>
              <a:t>password_verify</a:t>
            </a:r>
            <a:r>
              <a:rPr lang="es-ES" sz="1400" b="1" dirty="0"/>
              <a:t>()</a:t>
            </a:r>
          </a:p>
          <a:p>
            <a:endParaRPr lang="es-ES" sz="1400" b="1" dirty="0"/>
          </a:p>
          <a:p>
            <a:r>
              <a:rPr lang="es-ES" sz="1400" dirty="0"/>
              <a:t>Para el manejo de contraseñas, PHP proporciona una API muy potente que incluye la función </a:t>
            </a:r>
            <a:r>
              <a:rPr lang="es-ES" sz="1400" dirty="0" err="1"/>
              <a:t>password_hash</a:t>
            </a:r>
            <a:r>
              <a:rPr lang="es-ES" sz="1400" dirty="0"/>
              <a:t>(). Esta función no solo aplica un algoritmo de </a:t>
            </a:r>
            <a:r>
              <a:rPr lang="es-ES" sz="1400" dirty="0" err="1"/>
              <a:t>hashing</a:t>
            </a:r>
            <a:r>
              <a:rPr lang="es-ES" sz="1400" dirty="0"/>
              <a:t> seguro (como BCRYPT), sino que también gestiona automáticamente la sal (un fragmento de datos aleatorios que se añade al hash) y el costo del hash para mayor seguridad.</a:t>
            </a:r>
          </a:p>
          <a:p>
            <a:endParaRPr lang="es-ES" sz="1400" dirty="0"/>
          </a:p>
          <a:p>
            <a:r>
              <a:rPr lang="es-ES" sz="1400" dirty="0"/>
              <a:t>$</a:t>
            </a:r>
            <a:r>
              <a:rPr lang="es-ES" sz="1400" dirty="0" err="1"/>
              <a:t>contrasena</a:t>
            </a:r>
            <a:r>
              <a:rPr lang="es-ES" sz="1400" dirty="0"/>
              <a:t> = "MiContraseñaSegura123!";</a:t>
            </a:r>
          </a:p>
          <a:p>
            <a:r>
              <a:rPr lang="es-ES" sz="1400" dirty="0"/>
              <a:t>$hash = </a:t>
            </a:r>
            <a:r>
              <a:rPr lang="es-ES" sz="1400" dirty="0" err="1"/>
              <a:t>password_hash</a:t>
            </a:r>
            <a:r>
              <a:rPr lang="es-ES" sz="1400" dirty="0"/>
              <a:t>($</a:t>
            </a:r>
            <a:r>
              <a:rPr lang="es-ES" sz="1400" dirty="0" err="1"/>
              <a:t>contrasena</a:t>
            </a:r>
            <a:r>
              <a:rPr lang="es-ES" sz="1400" dirty="0"/>
              <a:t>, PASSWORD_BCRYPT);</a:t>
            </a:r>
          </a:p>
          <a:p>
            <a:endParaRPr lang="es-ES" sz="1400" dirty="0"/>
          </a:p>
          <a:p>
            <a:r>
              <a:rPr lang="es-ES" sz="1400" dirty="0"/>
              <a:t>echo $hash;</a:t>
            </a:r>
            <a:endParaRPr lang="es-ES" dirty="0"/>
          </a:p>
        </p:txBody>
      </p:sp>
    </p:spTree>
    <p:extLst>
      <p:ext uri="{BB962C8B-B14F-4D97-AF65-F5344CB8AC3E}">
        <p14:creationId xmlns:p14="http://schemas.microsoft.com/office/powerpoint/2010/main" val="229923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3EE93B5-2096-C1C6-BD9B-3687A3942E17}"/>
              </a:ext>
            </a:extLst>
          </p:cNvPr>
          <p:cNvSpPr>
            <a:spLocks noGrp="1"/>
          </p:cNvSpPr>
          <p:nvPr>
            <p:ph type="body" idx="1"/>
          </p:nvPr>
        </p:nvSpPr>
        <p:spPr>
          <a:xfrm>
            <a:off x="539552" y="771550"/>
            <a:ext cx="7543800" cy="3017520"/>
          </a:xfrm>
        </p:spPr>
        <p:txBody>
          <a:bodyPr/>
          <a:lstStyle/>
          <a:p>
            <a:r>
              <a:rPr lang="es-ES" dirty="0"/>
              <a:t>Cuando necesites verificar una contraseña, podrás utilizar la función </a:t>
            </a:r>
            <a:r>
              <a:rPr lang="es-ES" dirty="0" err="1"/>
              <a:t>password_verify</a:t>
            </a:r>
            <a:r>
              <a:rPr lang="es-ES" dirty="0"/>
              <a:t>(), la cual compara una contraseña con un hash:</a:t>
            </a:r>
          </a:p>
          <a:p>
            <a:endParaRPr lang="es-ES" dirty="0"/>
          </a:p>
          <a:p>
            <a:r>
              <a:rPr lang="es-ES" dirty="0"/>
              <a:t>$</a:t>
            </a:r>
            <a:r>
              <a:rPr lang="es-ES" dirty="0" err="1"/>
              <a:t>hash_almacenado</a:t>
            </a:r>
            <a:r>
              <a:rPr lang="es-ES" dirty="0"/>
              <a:t> = $hash; // Este valor generalmente viene de una base de datos</a:t>
            </a:r>
          </a:p>
          <a:p>
            <a:r>
              <a:rPr lang="es-ES" dirty="0"/>
              <a:t>$</a:t>
            </a:r>
            <a:r>
              <a:rPr lang="es-ES" dirty="0" err="1"/>
              <a:t>contrasena_ingresada</a:t>
            </a:r>
            <a:r>
              <a:rPr lang="es-ES" dirty="0"/>
              <a:t> = "MiContraseñaSegura123!";</a:t>
            </a:r>
          </a:p>
          <a:p>
            <a:endParaRPr lang="es-ES" dirty="0"/>
          </a:p>
          <a:p>
            <a:r>
              <a:rPr lang="es-ES" dirty="0" err="1"/>
              <a:t>if</a:t>
            </a:r>
            <a:r>
              <a:rPr lang="es-ES" dirty="0"/>
              <a:t> (</a:t>
            </a:r>
            <a:r>
              <a:rPr lang="es-ES" dirty="0" err="1"/>
              <a:t>password_verify</a:t>
            </a:r>
            <a:r>
              <a:rPr lang="es-ES" dirty="0"/>
              <a:t>($</a:t>
            </a:r>
            <a:r>
              <a:rPr lang="es-ES" dirty="0" err="1"/>
              <a:t>contrasena_ingresada</a:t>
            </a:r>
            <a:r>
              <a:rPr lang="es-ES" dirty="0"/>
              <a:t>, $</a:t>
            </a:r>
            <a:r>
              <a:rPr lang="es-ES" dirty="0" err="1"/>
              <a:t>hash_almacenado</a:t>
            </a:r>
            <a:r>
              <a:rPr lang="es-ES" dirty="0"/>
              <a:t>)) {</a:t>
            </a:r>
          </a:p>
          <a:p>
            <a:r>
              <a:rPr lang="es-ES" dirty="0"/>
              <a:t>    echo '¡Contraseña correcta!';</a:t>
            </a:r>
          </a:p>
          <a:p>
            <a:r>
              <a:rPr lang="es-ES" dirty="0"/>
              <a:t>} </a:t>
            </a:r>
            <a:r>
              <a:rPr lang="es-ES" dirty="0" err="1"/>
              <a:t>else</a:t>
            </a:r>
            <a:r>
              <a:rPr lang="es-ES" dirty="0"/>
              <a:t> {</a:t>
            </a:r>
          </a:p>
          <a:p>
            <a:r>
              <a:rPr lang="es-ES" dirty="0"/>
              <a:t>    echo 'Contraseña incorrecta.';</a:t>
            </a:r>
          </a:p>
          <a:p>
            <a:r>
              <a:rPr lang="es-ES" dirty="0"/>
              <a:t>}</a:t>
            </a:r>
          </a:p>
        </p:txBody>
      </p:sp>
    </p:spTree>
    <p:extLst>
      <p:ext uri="{BB962C8B-B14F-4D97-AF65-F5344CB8AC3E}">
        <p14:creationId xmlns:p14="http://schemas.microsoft.com/office/powerpoint/2010/main" val="306693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949E1-55D1-6A27-B4CB-1E8280D24DC0}"/>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521C7C3-D3BC-23F3-22F1-CE60E39F412B}"/>
              </a:ext>
            </a:extLst>
          </p:cNvPr>
          <p:cNvSpPr>
            <a:spLocks noGrp="1"/>
          </p:cNvSpPr>
          <p:nvPr>
            <p:ph type="body" idx="1"/>
          </p:nvPr>
        </p:nvSpPr>
        <p:spPr>
          <a:xfrm>
            <a:off x="611560" y="555526"/>
            <a:ext cx="7543800" cy="3017520"/>
          </a:xfrm>
        </p:spPr>
        <p:txBody>
          <a:bodyPr/>
          <a:lstStyle/>
          <a:p>
            <a:r>
              <a:rPr lang="es-ES" b="1" dirty="0"/>
              <a:t>Consideraciones de Seguridad</a:t>
            </a:r>
          </a:p>
          <a:p>
            <a:endParaRPr lang="es-ES" dirty="0"/>
          </a:p>
          <a:p>
            <a:r>
              <a:rPr lang="es-ES" dirty="0"/>
              <a:t>Si bien el </a:t>
            </a:r>
            <a:r>
              <a:rPr lang="es-ES" dirty="0" err="1"/>
              <a:t>hashing</a:t>
            </a:r>
            <a:r>
              <a:rPr lang="es-ES" dirty="0"/>
              <a:t> es una técnica de seguridad crucial, su eficacia puede verse comprometida si no se implementa adecuadamente. Aquí algunos consejos para fortalecer la seguridad de tus hashes en PHP:</a:t>
            </a:r>
          </a:p>
          <a:p>
            <a:endParaRPr lang="es-ES" dirty="0"/>
          </a:p>
          <a:p>
            <a:r>
              <a:rPr lang="es-ES" b="1" dirty="0"/>
              <a:t>    Actualiza tus algoritmos</a:t>
            </a:r>
            <a:r>
              <a:rPr lang="es-ES" dirty="0"/>
              <a:t>: La tecnología avanza y lo que ayer era seguro, hoy puede no serlo. Asegúrate de utilizar algoritmos de </a:t>
            </a:r>
            <a:r>
              <a:rPr lang="es-ES" dirty="0" err="1"/>
              <a:t>hashing</a:t>
            </a:r>
            <a:r>
              <a:rPr lang="es-ES" dirty="0"/>
              <a:t> modernos y seguros, como </a:t>
            </a:r>
            <a:r>
              <a:rPr lang="es-ES" dirty="0" err="1"/>
              <a:t>Bcrypt</a:t>
            </a:r>
            <a:r>
              <a:rPr lang="es-ES" dirty="0"/>
              <a:t>, Argon2, etc.</a:t>
            </a:r>
          </a:p>
          <a:p>
            <a:r>
              <a:rPr lang="es-ES" b="1" dirty="0"/>
              <a:t>    Sal y </a:t>
            </a:r>
            <a:r>
              <a:rPr lang="es-ES" b="1" dirty="0" err="1"/>
              <a:t>Pepper</a:t>
            </a:r>
            <a:r>
              <a:rPr lang="es-ES" b="1" dirty="0"/>
              <a:t>: </a:t>
            </a:r>
            <a:r>
              <a:rPr lang="es-ES" dirty="0"/>
              <a:t>Aunque PHP maneja automáticamente la sal en </a:t>
            </a:r>
            <a:r>
              <a:rPr lang="es-ES" dirty="0" err="1"/>
              <a:t>password_hash</a:t>
            </a:r>
            <a:r>
              <a:rPr lang="es-ES" dirty="0"/>
              <a:t>(), puedes añadir un "</a:t>
            </a:r>
            <a:r>
              <a:rPr lang="es-ES" dirty="0" err="1"/>
              <a:t>pepper</a:t>
            </a:r>
            <a:r>
              <a:rPr lang="es-ES" dirty="0"/>
              <a:t>" (un valor adicional que se concatena antes del </a:t>
            </a:r>
            <a:r>
              <a:rPr lang="es-ES" dirty="0" err="1"/>
              <a:t>hashing</a:t>
            </a:r>
            <a:r>
              <a:rPr lang="es-ES" dirty="0"/>
              <a:t>) para añadir una capa adicional de seguridad.</a:t>
            </a:r>
          </a:p>
          <a:p>
            <a:r>
              <a:rPr lang="es-ES" b="1" dirty="0"/>
              <a:t>    Gestión de claves: </a:t>
            </a:r>
            <a:r>
              <a:rPr lang="es-ES" dirty="0"/>
              <a:t>Para aplicaciones que demandan un alto nivel de seguridad, considera la implementación de una gestión de claves apropiada, donde las claves de criptografía y </a:t>
            </a:r>
            <a:r>
              <a:rPr lang="es-ES" dirty="0" err="1"/>
              <a:t>hashing</a:t>
            </a:r>
            <a:r>
              <a:rPr lang="es-ES" dirty="0"/>
              <a:t> se almacenan y manejan de forma segura.</a:t>
            </a:r>
          </a:p>
        </p:txBody>
      </p:sp>
    </p:spTree>
    <p:extLst>
      <p:ext uri="{BB962C8B-B14F-4D97-AF65-F5344CB8AC3E}">
        <p14:creationId xmlns:p14="http://schemas.microsoft.com/office/powerpoint/2010/main" val="63806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BF70B-14DF-9D82-FDD9-1BC3212ECED4}"/>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929A98F-629D-BC55-F8F7-6A889CB26782}"/>
              </a:ext>
            </a:extLst>
          </p:cNvPr>
          <p:cNvSpPr>
            <a:spLocks noGrp="1"/>
          </p:cNvSpPr>
          <p:nvPr>
            <p:ph type="body" idx="1"/>
          </p:nvPr>
        </p:nvSpPr>
        <p:spPr/>
        <p:txBody>
          <a:bodyPr/>
          <a:lstStyle/>
          <a:p>
            <a:r>
              <a:rPr lang="es-ES" b="1" dirty="0"/>
              <a:t>Conclusión</a:t>
            </a:r>
          </a:p>
          <a:p>
            <a:endParaRPr lang="es-ES" dirty="0"/>
          </a:p>
          <a:p>
            <a:r>
              <a:rPr lang="es-ES" dirty="0"/>
              <a:t>Implementar </a:t>
            </a:r>
            <a:r>
              <a:rPr lang="es-ES" dirty="0" err="1"/>
              <a:t>hashing</a:t>
            </a:r>
            <a:r>
              <a:rPr lang="es-ES" dirty="0"/>
              <a:t> en PHP es un proceso relativamente simple, pero vital para la seguridad de las aplicaciones web. Con funciones integradas como hash() y </a:t>
            </a:r>
            <a:r>
              <a:rPr lang="es-ES" dirty="0" err="1"/>
              <a:t>password_hash</a:t>
            </a:r>
            <a:r>
              <a:rPr lang="es-ES" dirty="0"/>
              <a:t>(), PHP facilita a los desarrolladores proteger datos sensibles de manera eficiente.</a:t>
            </a:r>
          </a:p>
          <a:p>
            <a:endParaRPr lang="es-ES" dirty="0"/>
          </a:p>
          <a:p>
            <a:r>
              <a:rPr lang="es-ES" dirty="0"/>
              <a:t>Si tienes preguntas adicionales sobre cómo implementar estas técnicas en tus proyectos o necesitas ayuda para configurar tu entorno de desarrollo de PHP, no dudes en visitar mi blog o contactarme. ¡Estaré encantado de ayudarte a crear aplicaciones más seguras y robustas!</a:t>
            </a:r>
          </a:p>
        </p:txBody>
      </p:sp>
    </p:spTree>
    <p:extLst>
      <p:ext uri="{BB962C8B-B14F-4D97-AF65-F5344CB8AC3E}">
        <p14:creationId xmlns:p14="http://schemas.microsoft.com/office/powerpoint/2010/main" val="2264534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5417C-8600-B68B-B779-7B820558A410}"/>
              </a:ext>
            </a:extLst>
          </p:cNvPr>
          <p:cNvSpPr>
            <a:spLocks noGrp="1"/>
          </p:cNvSpPr>
          <p:nvPr>
            <p:ph type="title"/>
          </p:nvPr>
        </p:nvSpPr>
        <p:spPr>
          <a:xfrm>
            <a:off x="683568" y="1485439"/>
            <a:ext cx="7543800" cy="1088068"/>
          </a:xfrm>
        </p:spPr>
        <p:txBody>
          <a:bodyPr/>
          <a:lstStyle/>
          <a:p>
            <a:r>
              <a:rPr lang="es-ES" dirty="0"/>
              <a:t>Técnicas Fundamentales de Sanitización y Validación de Datos</a:t>
            </a:r>
          </a:p>
        </p:txBody>
      </p:sp>
    </p:spTree>
    <p:extLst>
      <p:ext uri="{BB962C8B-B14F-4D97-AF65-F5344CB8AC3E}">
        <p14:creationId xmlns:p14="http://schemas.microsoft.com/office/powerpoint/2010/main" val="240573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s-ES_tradnl" b="1" dirty="0"/>
              <a:t>Licencia</a:t>
            </a:r>
            <a:endParaRPr lang="es-ES_tradnl" dirty="0"/>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s-ES_tradnl" sz="1800" b="1" dirty="0">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esta asignatura queda recogida bajo la licencia de Creative Commons</a:t>
            </a:r>
            <a:endParaRPr sz="1800" b="1"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dirty="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dirty="0">
              <a:solidFill>
                <a:schemeClr val="dk1"/>
              </a:solidFill>
              <a:latin typeface="Calibri"/>
              <a:ea typeface="Calibri"/>
              <a:cs typeface="Calibri"/>
              <a:sym typeface="Calibri"/>
            </a:endParaRPr>
          </a:p>
          <a:p>
            <a:pPr>
              <a:buSzPts val="1800"/>
            </a:pPr>
            <a:endParaRPr dirty="0">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caso de incumplimiento o infracción de una licencia Creative Commons, el autor, como con cualquier otra obra y licencia, habrá de recurrir a los tribunales. Cuando se trate de una infracción directa (por un usuario de la licencia Creative Commons), el autor le podrá demandar tanto por infracción de la propiedad intelectual como por incumplimiento contractual (ya que la licencia crea un vínculo directo entre autor y usuario/licenciatario). El derecho moral de integridad recogido por la legislación española queda protegido aunque no aparezca en las licencias Creative Commons. Estas licencias no sustituyen ni reducen los derechos que la ley confiere al autor; por tanto, el autor podría demandar a un usuario que, con cualquier licencia Creative Commons, hubiera modificado o mutilado su obra causando un perjuicio a su reputación o sus intereses. Por descontado, la decisión de cuándo ha habido mutilación y de cuándo la mutilación perjudica la reputación o los intereses del autor quedaría en manos de cada Juez o Tribunal.</a:t>
            </a:r>
            <a:endParaRPr sz="900" i="1"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7E79-7843-DC40-FA9D-B55C7B42BE5F}"/>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56F83723-DB0E-01F3-D126-9F5D09297296}"/>
              </a:ext>
            </a:extLst>
          </p:cNvPr>
          <p:cNvSpPr>
            <a:spLocks noGrp="1"/>
          </p:cNvSpPr>
          <p:nvPr>
            <p:ph type="body" idx="1"/>
          </p:nvPr>
        </p:nvSpPr>
        <p:spPr/>
        <p:txBody>
          <a:bodyPr/>
          <a:lstStyle/>
          <a:p>
            <a:r>
              <a:rPr lang="es-ES" b="1" dirty="0"/>
              <a:t>¿Qué es la Sanitización y la Validación de Datos?</a:t>
            </a:r>
          </a:p>
          <a:p>
            <a:endParaRPr lang="es-ES" dirty="0"/>
          </a:p>
          <a:p>
            <a:r>
              <a:rPr lang="es-ES" dirty="0"/>
              <a:t>La sanitización de datos se refiere al proceso de limpieza de los datos de entrada, eliminando cualquier input no deseado o potencialmente peligroso que pueda interferir con el funcionamiento correcto y seguro de la aplicación. </a:t>
            </a:r>
          </a:p>
          <a:p>
            <a:endParaRPr lang="es-ES" dirty="0"/>
          </a:p>
          <a:p>
            <a:r>
              <a:rPr lang="es-ES" dirty="0"/>
              <a:t>Por otro lado, la validación de datos consiste en verificar que los datos proporcionados por el usuario cumplan con los requisitos y restricciones predefinidos antes de ser procesados o almacenados en la base de datos.</a:t>
            </a:r>
          </a:p>
        </p:txBody>
      </p:sp>
    </p:spTree>
    <p:extLst>
      <p:ext uri="{BB962C8B-B14F-4D97-AF65-F5344CB8AC3E}">
        <p14:creationId xmlns:p14="http://schemas.microsoft.com/office/powerpoint/2010/main" val="256688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144E289B-F799-11DB-5E84-D1E14A85056B}"/>
              </a:ext>
            </a:extLst>
          </p:cNvPr>
          <p:cNvSpPr>
            <a:spLocks noGrp="1"/>
          </p:cNvSpPr>
          <p:nvPr>
            <p:ph type="body" idx="1"/>
          </p:nvPr>
        </p:nvSpPr>
        <p:spPr>
          <a:xfrm>
            <a:off x="251520" y="1347614"/>
            <a:ext cx="7543800" cy="2071519"/>
          </a:xfrm>
        </p:spPr>
        <p:txBody>
          <a:bodyPr/>
          <a:lstStyle/>
          <a:p>
            <a:r>
              <a:rPr lang="es-ES" b="1" dirty="0"/>
              <a:t>Importancia de </a:t>
            </a:r>
            <a:r>
              <a:rPr lang="es-ES" b="1" dirty="0" err="1"/>
              <a:t>Sanitizar</a:t>
            </a:r>
            <a:r>
              <a:rPr lang="es-ES" b="1" dirty="0"/>
              <a:t> y Validar Datos en PHP</a:t>
            </a:r>
          </a:p>
          <a:p>
            <a:endParaRPr lang="es-ES" b="1" dirty="0"/>
          </a:p>
          <a:p>
            <a:r>
              <a:rPr lang="es-ES" dirty="0" err="1"/>
              <a:t>Sanitizar</a:t>
            </a:r>
            <a:r>
              <a:rPr lang="es-ES" dirty="0"/>
              <a:t> y validar los datos en PHP es fundamental para proteger tu aplicación de posibles ataques como los de tipo SQL </a:t>
            </a:r>
            <a:r>
              <a:rPr lang="es-ES" dirty="0" err="1"/>
              <a:t>Injection</a:t>
            </a:r>
            <a:r>
              <a:rPr lang="es-ES" dirty="0"/>
              <a:t>, Cross-Site Scripting (XSS), y otros. Estos ataques pueden resultar en acceso no autorizado a datos sensibles, pérdida de datos, y/o toma de control de la aplicación por parte de un agente malicioso.</a:t>
            </a:r>
          </a:p>
        </p:txBody>
      </p:sp>
    </p:spTree>
    <p:extLst>
      <p:ext uri="{BB962C8B-B14F-4D97-AF65-F5344CB8AC3E}">
        <p14:creationId xmlns:p14="http://schemas.microsoft.com/office/powerpoint/2010/main" val="1935451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CE9E6-66CF-3696-2B1D-0138EEB0555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2FE6E3F1-612D-95D5-AEE3-0185201FF6A7}"/>
              </a:ext>
            </a:extLst>
          </p:cNvPr>
          <p:cNvSpPr>
            <a:spLocks noGrp="1"/>
          </p:cNvSpPr>
          <p:nvPr>
            <p:ph type="body" idx="1"/>
          </p:nvPr>
        </p:nvSpPr>
        <p:spPr>
          <a:xfrm>
            <a:off x="251520" y="267494"/>
            <a:ext cx="7543800" cy="1944216"/>
          </a:xfrm>
        </p:spPr>
        <p:txBody>
          <a:bodyPr/>
          <a:lstStyle/>
          <a:p>
            <a:r>
              <a:rPr lang="es-ES" b="1" dirty="0"/>
              <a:t>Técnicas de Sanitización de Datos</a:t>
            </a:r>
          </a:p>
          <a:p>
            <a:r>
              <a:rPr lang="es-ES" dirty="0"/>
              <a:t>Utilización de funciones de PHP</a:t>
            </a:r>
          </a:p>
          <a:p>
            <a:endParaRPr lang="es-ES" dirty="0"/>
          </a:p>
          <a:p>
            <a:r>
              <a:rPr lang="es-ES" dirty="0"/>
              <a:t>PHP ofrece varias funciones que ayudan a limpiar los datos de entrada. </a:t>
            </a:r>
            <a:r>
              <a:rPr lang="es-ES" dirty="0" err="1"/>
              <a:t>htmlspecialchars</a:t>
            </a:r>
            <a:r>
              <a:rPr lang="es-ES" dirty="0"/>
              <a:t>() y </a:t>
            </a:r>
            <a:r>
              <a:rPr lang="es-ES" dirty="0" err="1"/>
              <a:t>strip_tags</a:t>
            </a:r>
            <a:r>
              <a:rPr lang="es-ES" dirty="0"/>
              <a:t>() son dos de las más utilizadas. </a:t>
            </a:r>
          </a:p>
          <a:p>
            <a:r>
              <a:rPr lang="es-ES" dirty="0"/>
              <a:t>La función </a:t>
            </a:r>
            <a:r>
              <a:rPr lang="es-ES" b="1" dirty="0" err="1"/>
              <a:t>htmlspecialchars</a:t>
            </a:r>
            <a:r>
              <a:rPr lang="es-ES" b="1" dirty="0"/>
              <a:t>() </a:t>
            </a:r>
            <a:r>
              <a:rPr lang="es-ES" dirty="0"/>
              <a:t>convierte caracteres especiales en entidades HTML, lo que es útil para prevenir XSS. Por ejemplo:</a:t>
            </a:r>
          </a:p>
          <a:p>
            <a:endParaRPr lang="es-ES" dirty="0"/>
          </a:p>
          <a:p>
            <a:r>
              <a:rPr lang="es-ES" dirty="0"/>
              <a:t>$</a:t>
            </a:r>
            <a:r>
              <a:rPr lang="es-ES" dirty="0" err="1"/>
              <a:t>safeData</a:t>
            </a:r>
            <a:r>
              <a:rPr lang="es-ES" dirty="0"/>
              <a:t> = </a:t>
            </a:r>
            <a:r>
              <a:rPr lang="es-ES" dirty="0" err="1"/>
              <a:t>htmlspecialchars</a:t>
            </a:r>
            <a:r>
              <a:rPr lang="es-ES" dirty="0"/>
              <a:t>($</a:t>
            </a:r>
            <a:r>
              <a:rPr lang="es-ES" dirty="0" err="1"/>
              <a:t>inputData</a:t>
            </a:r>
            <a:r>
              <a:rPr lang="es-ES" dirty="0"/>
              <a:t>, ENT_QUOTES, 'UTF-8');</a:t>
            </a:r>
          </a:p>
          <a:p>
            <a:endParaRPr lang="es-ES" dirty="0"/>
          </a:p>
          <a:p>
            <a:r>
              <a:rPr lang="es-ES" b="1" dirty="0" err="1"/>
              <a:t>strip_tags</a:t>
            </a:r>
            <a:r>
              <a:rPr lang="es-ES" b="1" dirty="0"/>
              <a:t>(), </a:t>
            </a:r>
            <a:r>
              <a:rPr lang="es-ES" dirty="0"/>
              <a:t>por otro lado, elimina etiquetas HTML y PHP del input, lo que puede ser útil para evitar que se incluya código malicioso en los datos que serán mostrados en una página web.</a:t>
            </a:r>
          </a:p>
          <a:p>
            <a:endParaRPr lang="es-ES" dirty="0"/>
          </a:p>
          <a:p>
            <a:r>
              <a:rPr lang="es-ES" dirty="0"/>
              <a:t>$</a:t>
            </a:r>
            <a:r>
              <a:rPr lang="es-ES" dirty="0" err="1"/>
              <a:t>cleanData</a:t>
            </a:r>
            <a:r>
              <a:rPr lang="es-ES" dirty="0"/>
              <a:t> = </a:t>
            </a:r>
            <a:r>
              <a:rPr lang="es-ES" dirty="0" err="1"/>
              <a:t>strip_tags</a:t>
            </a:r>
            <a:r>
              <a:rPr lang="es-ES" dirty="0"/>
              <a:t>($</a:t>
            </a:r>
            <a:r>
              <a:rPr lang="es-ES" dirty="0" err="1"/>
              <a:t>inputData</a:t>
            </a:r>
            <a:r>
              <a:rPr lang="es-ES" dirty="0"/>
              <a:t>);</a:t>
            </a:r>
          </a:p>
        </p:txBody>
      </p:sp>
    </p:spTree>
    <p:extLst>
      <p:ext uri="{BB962C8B-B14F-4D97-AF65-F5344CB8AC3E}">
        <p14:creationId xmlns:p14="http://schemas.microsoft.com/office/powerpoint/2010/main" val="2267650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76050-8E75-670B-1ABF-DFDE573A840F}"/>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E2FBFE5F-7A05-9DA6-F788-B4981ED690C0}"/>
              </a:ext>
            </a:extLst>
          </p:cNvPr>
          <p:cNvSpPr>
            <a:spLocks noGrp="1"/>
          </p:cNvSpPr>
          <p:nvPr>
            <p:ph type="body" idx="1"/>
          </p:nvPr>
        </p:nvSpPr>
        <p:spPr>
          <a:xfrm>
            <a:off x="251520" y="267494"/>
            <a:ext cx="7543800" cy="1944216"/>
          </a:xfrm>
        </p:spPr>
        <p:txBody>
          <a:bodyPr/>
          <a:lstStyle/>
          <a:p>
            <a:r>
              <a:rPr lang="es-ES" b="1" dirty="0"/>
              <a:t>Técnicas de Sanitización de Datos</a:t>
            </a:r>
          </a:p>
          <a:p>
            <a:r>
              <a:rPr lang="es-ES" dirty="0"/>
              <a:t>Filtrado de Variables</a:t>
            </a:r>
          </a:p>
          <a:p>
            <a:endParaRPr lang="es-ES" dirty="0"/>
          </a:p>
          <a:p>
            <a:r>
              <a:rPr lang="es-ES" dirty="0"/>
              <a:t>PHP ofrece un conjunto extenso de funciones de filtrado que se utilizan para </a:t>
            </a:r>
            <a:r>
              <a:rPr lang="es-ES" dirty="0" err="1"/>
              <a:t>sanitizar</a:t>
            </a:r>
            <a:r>
              <a:rPr lang="es-ES" dirty="0"/>
              <a:t> y validar tanto </a:t>
            </a:r>
            <a:r>
              <a:rPr lang="es-ES" dirty="0" err="1"/>
              <a:t>strings</a:t>
            </a:r>
            <a:r>
              <a:rPr lang="es-ES" dirty="0"/>
              <a:t> como otros tipos de datos. </a:t>
            </a:r>
          </a:p>
          <a:p>
            <a:endParaRPr lang="es-ES" dirty="0"/>
          </a:p>
          <a:p>
            <a:pPr marL="76200" indent="0">
              <a:buNone/>
            </a:pPr>
            <a:r>
              <a:rPr lang="es-ES" dirty="0"/>
              <a:t>Estas funciones permiten especificar el tipo de datos y el método de filtrado. Por ejemplo, </a:t>
            </a:r>
            <a:r>
              <a:rPr lang="es-ES" dirty="0" err="1"/>
              <a:t>filter_var</a:t>
            </a:r>
            <a:r>
              <a:rPr lang="es-ES" dirty="0"/>
              <a:t>() con el </a:t>
            </a:r>
            <a:r>
              <a:rPr lang="es-ES" dirty="0" err="1"/>
              <a:t>flag</a:t>
            </a:r>
            <a:r>
              <a:rPr lang="es-ES" dirty="0"/>
              <a:t> FILTER_SANITIZE_STRING se puede usar para sanear </a:t>
            </a:r>
            <a:r>
              <a:rPr lang="es-ES" dirty="0" err="1"/>
              <a:t>strings</a:t>
            </a:r>
            <a:r>
              <a:rPr lang="es-ES" dirty="0"/>
              <a:t>:</a:t>
            </a:r>
          </a:p>
          <a:p>
            <a:endParaRPr lang="es-ES" dirty="0"/>
          </a:p>
          <a:p>
            <a:r>
              <a:rPr lang="es-ES" dirty="0"/>
              <a:t>$</a:t>
            </a:r>
            <a:r>
              <a:rPr lang="es-ES" dirty="0" err="1"/>
              <a:t>cleanString</a:t>
            </a:r>
            <a:r>
              <a:rPr lang="es-ES" dirty="0"/>
              <a:t> = </a:t>
            </a:r>
            <a:r>
              <a:rPr lang="es-ES" dirty="0" err="1"/>
              <a:t>filter_var</a:t>
            </a:r>
            <a:r>
              <a:rPr lang="es-ES" dirty="0"/>
              <a:t>($</a:t>
            </a:r>
            <a:r>
              <a:rPr lang="es-ES" dirty="0" err="1"/>
              <a:t>inputString</a:t>
            </a:r>
            <a:r>
              <a:rPr lang="es-ES" dirty="0"/>
              <a:t>, FILTER_SANITIZE_STRING);</a:t>
            </a:r>
          </a:p>
        </p:txBody>
      </p:sp>
    </p:spTree>
    <p:extLst>
      <p:ext uri="{BB962C8B-B14F-4D97-AF65-F5344CB8AC3E}">
        <p14:creationId xmlns:p14="http://schemas.microsoft.com/office/powerpoint/2010/main" val="4291564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C5A70-BC86-6944-EAE3-A03598EE9C2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1F6793C-8AB3-2067-6765-9344EB5B7B39}"/>
              </a:ext>
            </a:extLst>
          </p:cNvPr>
          <p:cNvSpPr>
            <a:spLocks noGrp="1"/>
          </p:cNvSpPr>
          <p:nvPr>
            <p:ph type="body" idx="1"/>
          </p:nvPr>
        </p:nvSpPr>
        <p:spPr>
          <a:xfrm>
            <a:off x="395536" y="555526"/>
            <a:ext cx="7543800" cy="1944216"/>
          </a:xfrm>
        </p:spPr>
        <p:txBody>
          <a:bodyPr/>
          <a:lstStyle/>
          <a:p>
            <a:r>
              <a:rPr lang="es-ES" b="1" dirty="0"/>
              <a:t>Técnicas de Validación</a:t>
            </a:r>
          </a:p>
          <a:p>
            <a:r>
              <a:rPr lang="es-ES" dirty="0"/>
              <a:t>Validación con Funciones Nativas de PHP</a:t>
            </a:r>
          </a:p>
          <a:p>
            <a:endParaRPr lang="es-ES" dirty="0"/>
          </a:p>
          <a:p>
            <a:r>
              <a:rPr lang="es-ES" dirty="0"/>
              <a:t>La función </a:t>
            </a:r>
            <a:r>
              <a:rPr lang="es-ES" dirty="0" err="1"/>
              <a:t>filter_var</a:t>
            </a:r>
            <a:r>
              <a:rPr lang="es-ES" dirty="0"/>
              <a:t>() no solo se usa para </a:t>
            </a:r>
            <a:r>
              <a:rPr lang="es-ES" dirty="0" err="1"/>
              <a:t>sanitizar</a:t>
            </a:r>
            <a:r>
              <a:rPr lang="es-ES" dirty="0"/>
              <a:t> sino también para validar. Por ejemplo, para validar que una cadena sea un correo electrónico, puedes usar FILTER_VALIDATE_EMAIL:</a:t>
            </a:r>
          </a:p>
          <a:p>
            <a:endParaRPr lang="es-ES" dirty="0"/>
          </a:p>
          <a:p>
            <a:r>
              <a:rPr lang="es-ES" dirty="0" err="1"/>
              <a:t>if</a:t>
            </a:r>
            <a:r>
              <a:rPr lang="es-ES" dirty="0"/>
              <a:t> (</a:t>
            </a:r>
            <a:r>
              <a:rPr lang="es-ES" dirty="0" err="1"/>
              <a:t>filter_var</a:t>
            </a:r>
            <a:r>
              <a:rPr lang="es-ES" dirty="0"/>
              <a:t>($</a:t>
            </a:r>
            <a:r>
              <a:rPr lang="es-ES" dirty="0" err="1"/>
              <a:t>inputEmail</a:t>
            </a:r>
            <a:r>
              <a:rPr lang="es-ES" dirty="0"/>
              <a:t>, FILTER_VALIDATE_EMAIL)) {</a:t>
            </a:r>
          </a:p>
          <a:p>
            <a:r>
              <a:rPr lang="es-ES" dirty="0"/>
              <a:t>    echo "El correo es válido.";</a:t>
            </a:r>
          </a:p>
          <a:p>
            <a:r>
              <a:rPr lang="es-ES" dirty="0"/>
              <a:t>} </a:t>
            </a:r>
            <a:r>
              <a:rPr lang="es-ES" dirty="0" err="1"/>
              <a:t>else</a:t>
            </a:r>
            <a:r>
              <a:rPr lang="es-ES" dirty="0"/>
              <a:t> {</a:t>
            </a:r>
          </a:p>
          <a:p>
            <a:r>
              <a:rPr lang="es-ES" dirty="0"/>
              <a:t>    echo "El correo no es válido.";</a:t>
            </a:r>
          </a:p>
          <a:p>
            <a:r>
              <a:rPr lang="es-ES" dirty="0"/>
              <a:t>}</a:t>
            </a:r>
          </a:p>
        </p:txBody>
      </p:sp>
    </p:spTree>
    <p:extLst>
      <p:ext uri="{BB962C8B-B14F-4D97-AF65-F5344CB8AC3E}">
        <p14:creationId xmlns:p14="http://schemas.microsoft.com/office/powerpoint/2010/main" val="415450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98610-0EE6-DE28-74D3-DACE577DCFC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F1D409C5-C23E-5A75-6AB2-7F95E27E247A}"/>
              </a:ext>
            </a:extLst>
          </p:cNvPr>
          <p:cNvSpPr>
            <a:spLocks noGrp="1"/>
          </p:cNvSpPr>
          <p:nvPr>
            <p:ph type="body" idx="1"/>
          </p:nvPr>
        </p:nvSpPr>
        <p:spPr>
          <a:xfrm>
            <a:off x="395536" y="555526"/>
            <a:ext cx="7543800" cy="1944216"/>
          </a:xfrm>
        </p:spPr>
        <p:txBody>
          <a:bodyPr/>
          <a:lstStyle/>
          <a:p>
            <a:r>
              <a:rPr lang="es-ES" b="1" dirty="0"/>
              <a:t>Técnicas de Validación</a:t>
            </a:r>
          </a:p>
          <a:p>
            <a:r>
              <a:rPr lang="es-ES" dirty="0"/>
              <a:t>Expresiones Regulares</a:t>
            </a:r>
          </a:p>
          <a:p>
            <a:endParaRPr lang="es-ES" dirty="0"/>
          </a:p>
          <a:p>
            <a:r>
              <a:rPr lang="es-ES" dirty="0"/>
              <a:t>Las expresiones regulares proporcionan una manera potente y flexible de validar formatos de datos. Por ejemplo, para validar un número de teléfono:</a:t>
            </a:r>
          </a:p>
          <a:p>
            <a:endParaRPr lang="es-ES" dirty="0"/>
          </a:p>
          <a:p>
            <a:r>
              <a:rPr lang="es-ES" dirty="0" err="1"/>
              <a:t>if</a:t>
            </a:r>
            <a:r>
              <a:rPr lang="es-ES" dirty="0"/>
              <a:t> (</a:t>
            </a:r>
            <a:r>
              <a:rPr lang="es-ES" dirty="0" err="1"/>
              <a:t>preg_match</a:t>
            </a:r>
            <a:r>
              <a:rPr lang="es-ES" dirty="0"/>
              <a:t>("/^[0-9]{10}$/", $</a:t>
            </a:r>
            <a:r>
              <a:rPr lang="es-ES" dirty="0" err="1"/>
              <a:t>phoneNumber</a:t>
            </a:r>
            <a:r>
              <a:rPr lang="es-ES" dirty="0"/>
              <a:t>)) {</a:t>
            </a:r>
          </a:p>
          <a:p>
            <a:r>
              <a:rPr lang="es-ES" dirty="0"/>
              <a:t>    echo "El número de teléfono es válido.";</a:t>
            </a:r>
          </a:p>
          <a:p>
            <a:r>
              <a:rPr lang="es-ES" dirty="0"/>
              <a:t>} </a:t>
            </a:r>
            <a:r>
              <a:rPr lang="es-ES" dirty="0" err="1"/>
              <a:t>else</a:t>
            </a:r>
            <a:r>
              <a:rPr lang="es-ES" dirty="0"/>
              <a:t> {</a:t>
            </a:r>
          </a:p>
          <a:p>
            <a:r>
              <a:rPr lang="es-ES" dirty="0"/>
              <a:t>    echo "El número de teléfono no es válido.";</a:t>
            </a:r>
          </a:p>
          <a:p>
            <a:r>
              <a:rPr lang="es-ES" dirty="0"/>
              <a:t>}</a:t>
            </a:r>
          </a:p>
        </p:txBody>
      </p:sp>
    </p:spTree>
    <p:extLst>
      <p:ext uri="{BB962C8B-B14F-4D97-AF65-F5344CB8AC3E}">
        <p14:creationId xmlns:p14="http://schemas.microsoft.com/office/powerpoint/2010/main" val="953624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138D5-1F2F-8652-AB65-7A11126FC68B}"/>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D8B7B73-9D3C-A152-3553-91C6F25A5A44}"/>
              </a:ext>
            </a:extLst>
          </p:cNvPr>
          <p:cNvSpPr>
            <a:spLocks noGrp="1"/>
          </p:cNvSpPr>
          <p:nvPr>
            <p:ph type="body" idx="1"/>
          </p:nvPr>
        </p:nvSpPr>
        <p:spPr>
          <a:xfrm>
            <a:off x="395536" y="555526"/>
            <a:ext cx="7543800" cy="1944216"/>
          </a:xfrm>
        </p:spPr>
        <p:txBody>
          <a:bodyPr/>
          <a:lstStyle/>
          <a:p>
            <a:r>
              <a:rPr lang="es-ES" b="1" dirty="0"/>
              <a:t>Mejores Prácticas en Sanitización y Validación</a:t>
            </a:r>
          </a:p>
          <a:p>
            <a:endParaRPr lang="es-ES" b="1" dirty="0"/>
          </a:p>
          <a:p>
            <a:r>
              <a:rPr lang="es-ES" dirty="0"/>
              <a:t>    </a:t>
            </a:r>
            <a:r>
              <a:rPr lang="es-ES" b="1" dirty="0"/>
              <a:t>Valida todo lo que recibas: </a:t>
            </a:r>
            <a:r>
              <a:rPr lang="es-ES" dirty="0"/>
              <a:t>No asumas que cualquier dato proveniente del cliente es seguro o confiable.</a:t>
            </a:r>
          </a:p>
          <a:p>
            <a:r>
              <a:rPr lang="es-ES" dirty="0"/>
              <a:t>    </a:t>
            </a:r>
            <a:r>
              <a:rPr lang="es-ES" b="1" dirty="0"/>
              <a:t>Utiliza funciones robustas y probadas: </a:t>
            </a:r>
            <a:r>
              <a:rPr lang="es-ES" dirty="0"/>
              <a:t>Prefiere funciones nativas o bien documentadas y mantenidas por la comunidad.</a:t>
            </a:r>
          </a:p>
          <a:p>
            <a:r>
              <a:rPr lang="es-ES" b="1" dirty="0"/>
              <a:t>    </a:t>
            </a:r>
            <a:r>
              <a:rPr lang="es-ES" b="1" dirty="0" err="1"/>
              <a:t>Sanitiza</a:t>
            </a:r>
            <a:r>
              <a:rPr lang="es-ES" b="1" dirty="0"/>
              <a:t> datos según el uso que les darás: </a:t>
            </a:r>
            <a:r>
              <a:rPr lang="es-ES" dirty="0"/>
              <a:t>No es lo mismo </a:t>
            </a:r>
            <a:r>
              <a:rPr lang="es-ES" dirty="0" err="1"/>
              <a:t>sanitizar</a:t>
            </a:r>
            <a:r>
              <a:rPr lang="es-ES" dirty="0"/>
              <a:t> datos que serán impresos en HTML que datos que serán parte de una consulta SQL.</a:t>
            </a:r>
          </a:p>
          <a:p>
            <a:r>
              <a:rPr lang="es-ES" b="1" dirty="0"/>
              <a:t>    Codifica según el contexto: </a:t>
            </a:r>
            <a:r>
              <a:rPr lang="es-ES" dirty="0"/>
              <a:t>Si bien </a:t>
            </a:r>
            <a:r>
              <a:rPr lang="es-ES" dirty="0" err="1"/>
              <a:t>htmlspecialchars</a:t>
            </a:r>
            <a:r>
              <a:rPr lang="es-ES" dirty="0"/>
              <a:t>() es útil para proteger contra XSS en HTML, se necesitan otras técnicas para otros contextos, como las consultas a bases de datos.</a:t>
            </a:r>
          </a:p>
          <a:p>
            <a:r>
              <a:rPr lang="es-ES" b="1" dirty="0"/>
              <a:t>    Documenta tus políticas de validación y sanitización: </a:t>
            </a:r>
            <a:r>
              <a:rPr lang="es-ES" dirty="0"/>
              <a:t>Mantén una documentación clara de los métodos y políticas que utilizas para la validación y sanitización de datos.</a:t>
            </a:r>
          </a:p>
          <a:p>
            <a:endParaRPr lang="es-ES" dirty="0"/>
          </a:p>
          <a:p>
            <a:endParaRPr lang="es-ES" dirty="0"/>
          </a:p>
          <a:p>
            <a:endParaRPr lang="es-ES" dirty="0"/>
          </a:p>
        </p:txBody>
      </p:sp>
    </p:spTree>
    <p:extLst>
      <p:ext uri="{BB962C8B-B14F-4D97-AF65-F5344CB8AC3E}">
        <p14:creationId xmlns:p14="http://schemas.microsoft.com/office/powerpoint/2010/main" val="5924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6FD6-B1D5-911B-7FF2-4975AF41BA86}"/>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3ADCF864-0E76-0B86-AAC7-EB0AFFB700E8}"/>
              </a:ext>
            </a:extLst>
          </p:cNvPr>
          <p:cNvSpPr>
            <a:spLocks noGrp="1"/>
          </p:cNvSpPr>
          <p:nvPr>
            <p:ph type="body" idx="1"/>
          </p:nvPr>
        </p:nvSpPr>
        <p:spPr>
          <a:xfrm>
            <a:off x="395536" y="555526"/>
            <a:ext cx="7543800" cy="1944216"/>
          </a:xfrm>
        </p:spPr>
        <p:txBody>
          <a:bodyPr/>
          <a:lstStyle/>
          <a:p>
            <a:r>
              <a:rPr lang="es-ES" b="1" dirty="0"/>
              <a:t>Conclusión</a:t>
            </a:r>
          </a:p>
          <a:p>
            <a:endParaRPr lang="es-ES" b="1" dirty="0"/>
          </a:p>
          <a:p>
            <a:r>
              <a:rPr lang="es-ES" dirty="0"/>
              <a:t>La implementación correcta de técnicas de sanitización y validación en el desarrollo de aplicaciones web en PHP es esencial para asegurar la integridad, seguridad, y funcionalidad de tus aplicaciones. Al aplicar estas técnicas, estás no solo protegiendo tu aplicación, sino también la información y seguridad de tus usuarios.</a:t>
            </a:r>
          </a:p>
          <a:p>
            <a:endParaRPr lang="es-ES" b="1" dirty="0"/>
          </a:p>
          <a:p>
            <a:endParaRPr lang="es-ES" dirty="0"/>
          </a:p>
          <a:p>
            <a:endParaRPr lang="es-ES" dirty="0"/>
          </a:p>
          <a:p>
            <a:endParaRPr lang="es-ES" dirty="0"/>
          </a:p>
        </p:txBody>
      </p:sp>
    </p:spTree>
    <p:extLst>
      <p:ext uri="{BB962C8B-B14F-4D97-AF65-F5344CB8AC3E}">
        <p14:creationId xmlns:p14="http://schemas.microsoft.com/office/powerpoint/2010/main" val="58890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F3681-85EC-C96C-68FC-759FD313188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98C358-06FC-9445-A57E-95EE90ED1217}"/>
              </a:ext>
            </a:extLst>
          </p:cNvPr>
          <p:cNvSpPr>
            <a:spLocks noGrp="1"/>
          </p:cNvSpPr>
          <p:nvPr>
            <p:ph type="title"/>
          </p:nvPr>
        </p:nvSpPr>
        <p:spPr>
          <a:xfrm>
            <a:off x="683568" y="1485439"/>
            <a:ext cx="7543800" cy="1088068"/>
          </a:xfrm>
        </p:spPr>
        <p:txBody>
          <a:bodyPr/>
          <a:lstStyle/>
          <a:p>
            <a:r>
              <a:rPr lang="es-ES" b="1" dirty="0"/>
              <a:t>Estructuración de Código con </a:t>
            </a:r>
            <a:r>
              <a:rPr lang="es-ES" b="1" dirty="0" err="1"/>
              <a:t>Namespaces</a:t>
            </a:r>
            <a:r>
              <a:rPr lang="es-ES" b="1" dirty="0"/>
              <a:t> en PHP</a:t>
            </a:r>
          </a:p>
        </p:txBody>
      </p:sp>
    </p:spTree>
    <p:extLst>
      <p:ext uri="{BB962C8B-B14F-4D97-AF65-F5344CB8AC3E}">
        <p14:creationId xmlns:p14="http://schemas.microsoft.com/office/powerpoint/2010/main" val="1102818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2603-4C35-3CDB-7DB6-DCAC583D35D6}"/>
            </a:ext>
          </a:extLst>
        </p:cNvPr>
        <p:cNvGrpSpPr/>
        <p:nvPr/>
      </p:nvGrpSpPr>
      <p:grpSpPr>
        <a:xfrm>
          <a:off x="0" y="0"/>
          <a:ext cx="0" cy="0"/>
          <a:chOff x="0" y="0"/>
          <a:chExt cx="0" cy="0"/>
        </a:xfrm>
      </p:grpSpPr>
      <p:sp>
        <p:nvSpPr>
          <p:cNvPr id="4" name="Marcador de texto 3">
            <a:extLst>
              <a:ext uri="{FF2B5EF4-FFF2-40B4-BE49-F238E27FC236}">
                <a16:creationId xmlns:a16="http://schemas.microsoft.com/office/drawing/2014/main" id="{723531E3-DC17-C24C-238A-9A76BACF81A2}"/>
              </a:ext>
            </a:extLst>
          </p:cNvPr>
          <p:cNvSpPr>
            <a:spLocks noGrp="1"/>
          </p:cNvSpPr>
          <p:nvPr>
            <p:ph type="body" idx="1"/>
          </p:nvPr>
        </p:nvSpPr>
        <p:spPr/>
        <p:txBody>
          <a:bodyPr/>
          <a:lstStyle/>
          <a:p>
            <a:r>
              <a:rPr lang="es-ES" b="1" dirty="0"/>
              <a:t>¿Qué son los </a:t>
            </a:r>
            <a:r>
              <a:rPr lang="es-ES" b="1" dirty="0" err="1"/>
              <a:t>Namespaces</a:t>
            </a:r>
            <a:r>
              <a:rPr lang="es-ES" b="1" dirty="0"/>
              <a:t>?</a:t>
            </a:r>
          </a:p>
          <a:p>
            <a:endParaRPr lang="es-ES" dirty="0"/>
          </a:p>
          <a:p>
            <a:r>
              <a:rPr lang="es-ES" dirty="0"/>
              <a:t>Primero, es fundamental entender qué son exactamente los </a:t>
            </a:r>
            <a:r>
              <a:rPr lang="es-ES" dirty="0" err="1"/>
              <a:t>namespaces</a:t>
            </a:r>
            <a:r>
              <a:rPr lang="es-ES" dirty="0"/>
              <a:t> y cómo comenzaron a ser parte de PHP. Introducidos en PHP 5.3, los </a:t>
            </a:r>
            <a:r>
              <a:rPr lang="es-ES" dirty="0" err="1"/>
              <a:t>namespaces</a:t>
            </a:r>
            <a:r>
              <a:rPr lang="es-ES" dirty="0"/>
              <a:t> ofrecen un modo de encapsular elementos como clases, interfaces, funciones y constantes. </a:t>
            </a:r>
          </a:p>
          <a:p>
            <a:endParaRPr lang="es-ES" dirty="0"/>
          </a:p>
          <a:p>
            <a:r>
              <a:rPr lang="es-ES" dirty="0"/>
              <a:t>Una analogía útil es pensar en los </a:t>
            </a:r>
            <a:r>
              <a:rPr lang="es-ES" dirty="0" err="1"/>
              <a:t>namespaces</a:t>
            </a:r>
            <a:r>
              <a:rPr lang="es-ES" dirty="0"/>
              <a:t> como carpetas en un sistema de archivos, donde cada carpeta puede contener archivos (clases, interfaces, etc.) con el mismo nombre siempre y cuando estén en diferentes carpetas.</a:t>
            </a:r>
          </a:p>
        </p:txBody>
      </p:sp>
    </p:spTree>
    <p:extLst>
      <p:ext uri="{BB962C8B-B14F-4D97-AF65-F5344CB8AC3E}">
        <p14:creationId xmlns:p14="http://schemas.microsoft.com/office/powerpoint/2010/main" val="288918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BD24F-60B9-FD67-C070-7F3292B3EADA}"/>
              </a:ext>
            </a:extLst>
          </p:cNvPr>
          <p:cNvSpPr>
            <a:spLocks noGrp="1"/>
          </p:cNvSpPr>
          <p:nvPr>
            <p:ph type="title"/>
          </p:nvPr>
        </p:nvSpPr>
        <p:spPr>
          <a:xfrm>
            <a:off x="728092" y="2211710"/>
            <a:ext cx="7543800" cy="1088068"/>
          </a:xfrm>
        </p:spPr>
        <p:txBody>
          <a:bodyPr/>
          <a:lstStyle/>
          <a:p>
            <a:r>
              <a:rPr lang="es-ES" dirty="0"/>
              <a:t>Dominando el Manejo de Cookies en PHP: Creación, Lectura y Seguridad</a:t>
            </a:r>
          </a:p>
        </p:txBody>
      </p:sp>
      <p:sp>
        <p:nvSpPr>
          <p:cNvPr id="3" name="Marcador de texto 2">
            <a:extLst>
              <a:ext uri="{FF2B5EF4-FFF2-40B4-BE49-F238E27FC236}">
                <a16:creationId xmlns:a16="http://schemas.microsoft.com/office/drawing/2014/main" id="{E592597B-F754-F16E-3D42-6023FCB0F52A}"/>
              </a:ext>
            </a:extLst>
          </p:cNvPr>
          <p:cNvSpPr>
            <a:spLocks noGrp="1"/>
          </p:cNvSpPr>
          <p:nvPr>
            <p:ph type="body" idx="1"/>
          </p:nvPr>
        </p:nvSpPr>
        <p:spPr>
          <a:xfrm>
            <a:off x="323528" y="1384301"/>
            <a:ext cx="8352928" cy="3017520"/>
          </a:xfrm>
        </p:spPr>
        <p:txBody>
          <a:bodyPr/>
          <a:lstStyle/>
          <a:p>
            <a:endParaRPr lang="es-ES" dirty="0"/>
          </a:p>
        </p:txBody>
      </p:sp>
    </p:spTree>
    <p:extLst>
      <p:ext uri="{BB962C8B-B14F-4D97-AF65-F5344CB8AC3E}">
        <p14:creationId xmlns:p14="http://schemas.microsoft.com/office/powerpoint/2010/main" val="164284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3FBFDE7-4EF7-1F41-471A-40866100254B}"/>
              </a:ext>
            </a:extLst>
          </p:cNvPr>
          <p:cNvSpPr>
            <a:spLocks noGrp="1"/>
          </p:cNvSpPr>
          <p:nvPr>
            <p:ph type="body" idx="1"/>
          </p:nvPr>
        </p:nvSpPr>
        <p:spPr>
          <a:xfrm>
            <a:off x="107504" y="915566"/>
            <a:ext cx="7543800" cy="3017520"/>
          </a:xfrm>
        </p:spPr>
        <p:txBody>
          <a:bodyPr numCol="1"/>
          <a:lstStyle/>
          <a:p>
            <a:r>
              <a:rPr lang="es-ES" b="1" dirty="0"/>
              <a:t>Ventajas Clave de Usar </a:t>
            </a:r>
            <a:r>
              <a:rPr lang="es-ES" b="1" dirty="0" err="1"/>
              <a:t>Namespaces</a:t>
            </a:r>
            <a:endParaRPr lang="es-ES" b="1" dirty="0"/>
          </a:p>
          <a:p>
            <a:endParaRPr lang="es-ES" b="1" dirty="0"/>
          </a:p>
          <a:p>
            <a:r>
              <a:rPr lang="es-ES" b="1" dirty="0"/>
              <a:t>    Organización: </a:t>
            </a:r>
            <a:r>
              <a:rPr lang="es-ES" dirty="0"/>
              <a:t>Los </a:t>
            </a:r>
            <a:r>
              <a:rPr lang="es-ES" dirty="0" err="1"/>
              <a:t>namespaces</a:t>
            </a:r>
            <a:r>
              <a:rPr lang="es-ES" dirty="0"/>
              <a:t> permiten agrupar clases </a:t>
            </a:r>
            <a:r>
              <a:rPr lang="es-ES" dirty="0" err="1"/>
              <a:t>logicamente</a:t>
            </a:r>
            <a:r>
              <a:rPr lang="es-ES" dirty="0"/>
              <a:t> relacionadas bajo un mismo contexto, lo cual simplifica la búsqueda y la comprensión del código.</a:t>
            </a:r>
          </a:p>
          <a:p>
            <a:r>
              <a:rPr lang="es-ES" b="1" dirty="0"/>
              <a:t>    Evitar conflictos de nombres: </a:t>
            </a:r>
            <a:r>
              <a:rPr lang="es-ES" dirty="0"/>
              <a:t>Si se utilizan bibliotecas de terceros o se colabora en proyectos grandes, los </a:t>
            </a:r>
            <a:r>
              <a:rPr lang="es-ES" dirty="0" err="1"/>
              <a:t>namespaces</a:t>
            </a:r>
            <a:r>
              <a:rPr lang="es-ES" dirty="0"/>
              <a:t> ayudan a evitar que nombres de clases o funciones se </a:t>
            </a:r>
            <a:r>
              <a:rPr lang="es-ES" dirty="0" err="1"/>
              <a:t>sobreescriban</a:t>
            </a:r>
            <a:r>
              <a:rPr lang="es-ES" dirty="0"/>
              <a:t> o confundan.</a:t>
            </a:r>
          </a:p>
          <a:p>
            <a:r>
              <a:rPr lang="es-ES" b="1" dirty="0"/>
              <a:t>    Facilidad de mantenimiento: </a:t>
            </a:r>
            <a:r>
              <a:rPr lang="es-ES" dirty="0"/>
              <a:t>Un código bien organizado es mucho más fácil de mantener y escalar, especialmente en equipos grandes.</a:t>
            </a:r>
          </a:p>
          <a:p>
            <a:endParaRPr lang="es-ES" dirty="0"/>
          </a:p>
        </p:txBody>
      </p:sp>
    </p:spTree>
    <p:extLst>
      <p:ext uri="{BB962C8B-B14F-4D97-AF65-F5344CB8AC3E}">
        <p14:creationId xmlns:p14="http://schemas.microsoft.com/office/powerpoint/2010/main" val="140485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F70B8E9-FBBD-3E19-8F55-54BBFA32808C}"/>
              </a:ext>
            </a:extLst>
          </p:cNvPr>
          <p:cNvSpPr>
            <a:spLocks noGrp="1"/>
          </p:cNvSpPr>
          <p:nvPr>
            <p:ph type="body" idx="1"/>
          </p:nvPr>
        </p:nvSpPr>
        <p:spPr/>
        <p:txBody>
          <a:bodyPr/>
          <a:lstStyle/>
          <a:p>
            <a:r>
              <a:rPr lang="es-ES" b="1" dirty="0"/>
              <a:t>Implementación de </a:t>
            </a:r>
            <a:r>
              <a:rPr lang="es-ES" b="1" dirty="0" err="1"/>
              <a:t>Namespaces</a:t>
            </a:r>
            <a:r>
              <a:rPr lang="es-ES" b="1" dirty="0"/>
              <a:t> en PHP</a:t>
            </a:r>
          </a:p>
          <a:p>
            <a:endParaRPr lang="es-ES" dirty="0"/>
          </a:p>
          <a:p>
            <a:r>
              <a:rPr lang="es-ES" dirty="0"/>
              <a:t>Para implementar </a:t>
            </a:r>
            <a:r>
              <a:rPr lang="es-ES" dirty="0" err="1"/>
              <a:t>namespaces</a:t>
            </a:r>
            <a:r>
              <a:rPr lang="es-ES" dirty="0"/>
              <a:t> en PHP, comenzamos con la palabra clave </a:t>
            </a:r>
            <a:r>
              <a:rPr lang="es-ES" dirty="0" err="1"/>
              <a:t>namespace</a:t>
            </a:r>
            <a:r>
              <a:rPr lang="es-ES" dirty="0"/>
              <a:t> seguida del nombre que deseamos darle. </a:t>
            </a:r>
          </a:p>
          <a:p>
            <a:endParaRPr lang="es-ES" dirty="0"/>
          </a:p>
          <a:p>
            <a:r>
              <a:rPr lang="es-ES" dirty="0"/>
              <a:t>Este nombre puede constar de varios niveles, similar a la estructura de directorios en un sistema de archivos, utilizando el separador de </a:t>
            </a:r>
            <a:r>
              <a:rPr lang="es-ES" dirty="0" err="1"/>
              <a:t>backslash</a:t>
            </a:r>
            <a:r>
              <a:rPr lang="es-ES" dirty="0"/>
              <a:t> ().</a:t>
            </a:r>
          </a:p>
        </p:txBody>
      </p:sp>
    </p:spTree>
    <p:extLst>
      <p:ext uri="{BB962C8B-B14F-4D97-AF65-F5344CB8AC3E}">
        <p14:creationId xmlns:p14="http://schemas.microsoft.com/office/powerpoint/2010/main" val="4035904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62057-D1D8-DF6B-5E99-57042B113C4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A559561-EDE8-9344-9D7D-669CEF0082D0}"/>
              </a:ext>
            </a:extLst>
          </p:cNvPr>
          <p:cNvSpPr>
            <a:spLocks noGrp="1"/>
          </p:cNvSpPr>
          <p:nvPr>
            <p:ph type="body" idx="1"/>
          </p:nvPr>
        </p:nvSpPr>
        <p:spPr/>
        <p:txBody>
          <a:bodyPr/>
          <a:lstStyle/>
          <a:p>
            <a:r>
              <a:rPr lang="es-ES" b="1" dirty="0"/>
              <a:t>Ejemplo Básico de Definición de </a:t>
            </a:r>
            <a:r>
              <a:rPr lang="es-ES" b="1" dirty="0" err="1"/>
              <a:t>Namespace</a:t>
            </a:r>
            <a:endParaRPr lang="es-ES" b="1" dirty="0"/>
          </a:p>
          <a:p>
            <a:endParaRPr lang="es-ES" dirty="0"/>
          </a:p>
          <a:p>
            <a:r>
              <a:rPr lang="es-ES" dirty="0" err="1"/>
              <a:t>namespace</a:t>
            </a:r>
            <a:r>
              <a:rPr lang="es-ES" dirty="0"/>
              <a:t> </a:t>
            </a:r>
            <a:r>
              <a:rPr lang="es-ES" dirty="0" err="1"/>
              <a:t>SubsistemaGestorDeUsuarios</a:t>
            </a:r>
            <a:r>
              <a:rPr lang="es-ES" dirty="0"/>
              <a:t>;</a:t>
            </a:r>
          </a:p>
          <a:p>
            <a:endParaRPr lang="es-ES" dirty="0"/>
          </a:p>
          <a:p>
            <a:r>
              <a:rPr lang="es-ES" dirty="0" err="1"/>
              <a:t>class</a:t>
            </a:r>
            <a:r>
              <a:rPr lang="es-ES" dirty="0"/>
              <a:t> Administrador {</a:t>
            </a:r>
          </a:p>
          <a:p>
            <a:r>
              <a:rPr lang="es-ES" dirty="0"/>
              <a:t>    // Código de la clase Administrador</a:t>
            </a:r>
          </a:p>
          <a:p>
            <a:r>
              <a:rPr lang="es-ES" dirty="0"/>
              <a:t>}</a:t>
            </a:r>
          </a:p>
          <a:p>
            <a:endParaRPr lang="es-ES" dirty="0"/>
          </a:p>
          <a:p>
            <a:r>
              <a:rPr lang="es-ES" dirty="0"/>
              <a:t>En el código anterior, definimos un </a:t>
            </a:r>
            <a:r>
              <a:rPr lang="es-ES" dirty="0" err="1"/>
              <a:t>namespace</a:t>
            </a:r>
            <a:r>
              <a:rPr lang="es-ES" dirty="0"/>
              <a:t> </a:t>
            </a:r>
            <a:r>
              <a:rPr lang="es-ES" dirty="0" err="1"/>
              <a:t>SubsistemaGestorDeUsuarios</a:t>
            </a:r>
            <a:r>
              <a:rPr lang="es-ES" dirty="0"/>
              <a:t> para la clase Administrador. Esto indica que la clase reside dentro de ese "espacio" conceptual específico.</a:t>
            </a:r>
          </a:p>
        </p:txBody>
      </p:sp>
    </p:spTree>
    <p:extLst>
      <p:ext uri="{BB962C8B-B14F-4D97-AF65-F5344CB8AC3E}">
        <p14:creationId xmlns:p14="http://schemas.microsoft.com/office/powerpoint/2010/main" val="171952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1DF4449-0C15-493C-C4FD-0950DCF3C5CB}"/>
              </a:ext>
            </a:extLst>
          </p:cNvPr>
          <p:cNvSpPr>
            <a:spLocks noGrp="1"/>
          </p:cNvSpPr>
          <p:nvPr>
            <p:ph type="body" idx="1"/>
          </p:nvPr>
        </p:nvSpPr>
        <p:spPr>
          <a:xfrm>
            <a:off x="395536" y="699542"/>
            <a:ext cx="7543800" cy="3017520"/>
          </a:xfrm>
        </p:spPr>
        <p:txBody>
          <a:bodyPr/>
          <a:lstStyle/>
          <a:p>
            <a:r>
              <a:rPr lang="es-ES" b="1" dirty="0"/>
              <a:t>Importación de </a:t>
            </a:r>
            <a:r>
              <a:rPr lang="es-ES" b="1" dirty="0" err="1"/>
              <a:t>Namespaces</a:t>
            </a:r>
            <a:endParaRPr lang="es-ES" b="1" dirty="0"/>
          </a:p>
          <a:p>
            <a:endParaRPr lang="es-ES" dirty="0"/>
          </a:p>
          <a:p>
            <a:r>
              <a:rPr lang="es-ES" dirty="0"/>
              <a:t>Para utilizar clases o funciones desde otros </a:t>
            </a:r>
            <a:r>
              <a:rPr lang="es-ES" dirty="0" err="1"/>
              <a:t>namespaces</a:t>
            </a:r>
            <a:r>
              <a:rPr lang="es-ES" dirty="0"/>
              <a:t>, PHP ofrece la instrucción use. Esto permite incorporar un </a:t>
            </a:r>
            <a:r>
              <a:rPr lang="es-ES" dirty="0" err="1"/>
              <a:t>namespace</a:t>
            </a:r>
            <a:r>
              <a:rPr lang="es-ES" dirty="0"/>
              <a:t> (o parte de él), lo cual simplifica el acceso a sus clases o funciones.</a:t>
            </a:r>
          </a:p>
          <a:p>
            <a:endParaRPr lang="es-ES" dirty="0"/>
          </a:p>
          <a:p>
            <a:r>
              <a:rPr lang="es-ES" dirty="0"/>
              <a:t>use </a:t>
            </a:r>
            <a:r>
              <a:rPr lang="es-ES" dirty="0" err="1"/>
              <a:t>SubsistemaGestorDeUsuariosAdministrador</a:t>
            </a:r>
            <a:r>
              <a:rPr lang="es-ES" dirty="0"/>
              <a:t>;</a:t>
            </a:r>
          </a:p>
          <a:p>
            <a:endParaRPr lang="es-ES" dirty="0"/>
          </a:p>
          <a:p>
            <a:r>
              <a:rPr lang="es-ES" dirty="0"/>
              <a:t>$</a:t>
            </a:r>
            <a:r>
              <a:rPr lang="es-ES" dirty="0" err="1"/>
              <a:t>admin</a:t>
            </a:r>
            <a:r>
              <a:rPr lang="es-ES" dirty="0"/>
              <a:t> = new Administrador();</a:t>
            </a:r>
          </a:p>
          <a:p>
            <a:endParaRPr lang="es-ES" dirty="0"/>
          </a:p>
          <a:p>
            <a:r>
              <a:rPr lang="es-ES" dirty="0"/>
              <a:t>Gracias a la instrucción use, no es necesario usar el nombre completo del </a:t>
            </a:r>
            <a:r>
              <a:rPr lang="es-ES" dirty="0" err="1"/>
              <a:t>namespace</a:t>
            </a:r>
            <a:r>
              <a:rPr lang="es-ES" dirty="0"/>
              <a:t> cada vez que se hace referencia a la clase Administrador.</a:t>
            </a:r>
          </a:p>
        </p:txBody>
      </p:sp>
    </p:spTree>
    <p:extLst>
      <p:ext uri="{BB962C8B-B14F-4D97-AF65-F5344CB8AC3E}">
        <p14:creationId xmlns:p14="http://schemas.microsoft.com/office/powerpoint/2010/main" val="337708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A8113C-CD2F-044E-046D-99E0690D8284}"/>
              </a:ext>
            </a:extLst>
          </p:cNvPr>
          <p:cNvSpPr>
            <a:spLocks noGrp="1"/>
          </p:cNvSpPr>
          <p:nvPr>
            <p:ph type="body" idx="1"/>
          </p:nvPr>
        </p:nvSpPr>
        <p:spPr>
          <a:xfrm>
            <a:off x="539552" y="987574"/>
            <a:ext cx="7543800" cy="3017520"/>
          </a:xfrm>
        </p:spPr>
        <p:txBody>
          <a:bodyPr/>
          <a:lstStyle/>
          <a:p>
            <a:r>
              <a:rPr lang="es-ES" b="1" dirty="0"/>
              <a:t>Buenas Prácticas en el Uso de </a:t>
            </a:r>
            <a:r>
              <a:rPr lang="es-ES" b="1" dirty="0" err="1"/>
              <a:t>Namespaces</a:t>
            </a:r>
            <a:endParaRPr lang="es-ES" b="1" dirty="0"/>
          </a:p>
          <a:p>
            <a:endParaRPr lang="es-ES" dirty="0"/>
          </a:p>
          <a:p>
            <a:r>
              <a:rPr lang="es-ES" dirty="0"/>
              <a:t>Al trabajar con </a:t>
            </a:r>
            <a:r>
              <a:rPr lang="es-ES" dirty="0" err="1"/>
              <a:t>namespaces</a:t>
            </a:r>
            <a:r>
              <a:rPr lang="es-ES" dirty="0"/>
              <a:t>, es esencial adoptar ciertas prácticas para maximizar su efectividad y mantener el código limpio y organizado:</a:t>
            </a:r>
          </a:p>
          <a:p>
            <a:endParaRPr lang="es-ES" dirty="0"/>
          </a:p>
          <a:p>
            <a:r>
              <a:rPr lang="es-ES" b="1" dirty="0"/>
              <a:t>    Estructura coherente: </a:t>
            </a:r>
            <a:r>
              <a:rPr lang="es-ES" dirty="0"/>
              <a:t>Mantén una estructura de </a:t>
            </a:r>
            <a:r>
              <a:rPr lang="es-ES" dirty="0" err="1"/>
              <a:t>namespaces</a:t>
            </a:r>
            <a:r>
              <a:rPr lang="es-ES" dirty="0"/>
              <a:t> que refleje la lógica del sistema o aplicación. Esto ayuda a otros desarrolladores a navegar y entender el código rápidamente.</a:t>
            </a:r>
          </a:p>
          <a:p>
            <a:r>
              <a:rPr lang="es-ES" b="1" dirty="0"/>
              <a:t>    Nombres significativos: </a:t>
            </a:r>
            <a:r>
              <a:rPr lang="es-ES" dirty="0"/>
              <a:t>Elige nombres que expliquen claramente el propósito o función del </a:t>
            </a:r>
            <a:r>
              <a:rPr lang="es-ES" dirty="0" err="1"/>
              <a:t>namespace</a:t>
            </a:r>
            <a:r>
              <a:rPr lang="es-ES" dirty="0"/>
              <a:t> y sus componentes.</a:t>
            </a:r>
          </a:p>
          <a:p>
            <a:r>
              <a:rPr lang="es-ES" b="1" dirty="0"/>
              <a:t>    Evita el uso excesivo: </a:t>
            </a:r>
            <a:r>
              <a:rPr lang="es-ES" dirty="0"/>
              <a:t>Utilizar demasiados niveles de </a:t>
            </a:r>
            <a:r>
              <a:rPr lang="es-ES" dirty="0" err="1"/>
              <a:t>namespaces</a:t>
            </a:r>
            <a:r>
              <a:rPr lang="es-ES" dirty="0"/>
              <a:t> puede complicar innecesariamente el código. Es un balance entre organización y simplicidad.</a:t>
            </a:r>
          </a:p>
          <a:p>
            <a:endParaRPr lang="es-ES" dirty="0"/>
          </a:p>
        </p:txBody>
      </p:sp>
    </p:spTree>
    <p:extLst>
      <p:ext uri="{BB962C8B-B14F-4D97-AF65-F5344CB8AC3E}">
        <p14:creationId xmlns:p14="http://schemas.microsoft.com/office/powerpoint/2010/main" val="1188967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A4EBCB4-AFA2-60E4-B744-EB96F1920A2B}"/>
              </a:ext>
            </a:extLst>
          </p:cNvPr>
          <p:cNvSpPr>
            <a:spLocks noGrp="1"/>
          </p:cNvSpPr>
          <p:nvPr>
            <p:ph type="body" idx="1"/>
          </p:nvPr>
        </p:nvSpPr>
        <p:spPr/>
        <p:txBody>
          <a:bodyPr/>
          <a:lstStyle/>
          <a:p>
            <a:r>
              <a:rPr lang="es-ES" b="1" dirty="0"/>
              <a:t>Conclusión</a:t>
            </a:r>
          </a:p>
          <a:p>
            <a:endParaRPr lang="es-ES" dirty="0"/>
          </a:p>
          <a:p>
            <a:r>
              <a:rPr lang="es-ES" dirty="0"/>
              <a:t>Los </a:t>
            </a:r>
            <a:r>
              <a:rPr lang="es-ES" dirty="0" err="1"/>
              <a:t>namespaces</a:t>
            </a:r>
            <a:r>
              <a:rPr lang="es-ES" dirty="0"/>
              <a:t> son fundamentales para desarrollar aplicaciones robustas y bien organizadas en PHP. Permiten a los desarrolladores manejar grandes bases de código de manera más efectiva, evitando conflictos y promoviendo un mantenimiento más sencillo. </a:t>
            </a:r>
          </a:p>
          <a:p>
            <a:r>
              <a:rPr lang="es-ES" dirty="0"/>
              <a:t>Como todo poderoso conjunto de herramientas, su uso correcto exige comprensión y cuidado.</a:t>
            </a:r>
          </a:p>
        </p:txBody>
      </p:sp>
    </p:spTree>
    <p:extLst>
      <p:ext uri="{BB962C8B-B14F-4D97-AF65-F5344CB8AC3E}">
        <p14:creationId xmlns:p14="http://schemas.microsoft.com/office/powerpoint/2010/main" val="254720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496A2-3541-F5B2-8B82-4EB15658EC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356B4BD-7A52-7A60-AA22-D3177FC9AD52}"/>
              </a:ext>
            </a:extLst>
          </p:cNvPr>
          <p:cNvSpPr>
            <a:spLocks noGrp="1"/>
          </p:cNvSpPr>
          <p:nvPr>
            <p:ph type="title"/>
          </p:nvPr>
        </p:nvSpPr>
        <p:spPr>
          <a:xfrm>
            <a:off x="683568" y="1485439"/>
            <a:ext cx="7543800" cy="1088068"/>
          </a:xfrm>
        </p:spPr>
        <p:txBody>
          <a:bodyPr/>
          <a:lstStyle/>
          <a:p>
            <a:r>
              <a:rPr lang="es-ES" b="1" dirty="0"/>
              <a:t>Guía Completa para Crear un Calendario de Eventos en PHP</a:t>
            </a:r>
          </a:p>
        </p:txBody>
      </p:sp>
    </p:spTree>
    <p:extLst>
      <p:ext uri="{BB962C8B-B14F-4D97-AF65-F5344CB8AC3E}">
        <p14:creationId xmlns:p14="http://schemas.microsoft.com/office/powerpoint/2010/main" val="3906638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10759-7820-7B4C-86C2-625139383EB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ADBA051-4255-EE5E-5C4D-7212F458B39F}"/>
              </a:ext>
            </a:extLst>
          </p:cNvPr>
          <p:cNvSpPr>
            <a:spLocks noGrp="1"/>
          </p:cNvSpPr>
          <p:nvPr>
            <p:ph type="body" idx="1"/>
          </p:nvPr>
        </p:nvSpPr>
        <p:spPr/>
        <p:txBody>
          <a:bodyPr/>
          <a:lstStyle/>
          <a:p>
            <a:r>
              <a:rPr lang="es-ES" dirty="0"/>
              <a:t>Crear un calendario de eventos en PHP puede parecer una tarea desafiante, pero con las herramientas y técnicas adecuadas, es una tarea completamente manejable y sumamente gratificante. </a:t>
            </a:r>
          </a:p>
          <a:p>
            <a:r>
              <a:rPr lang="es-ES" dirty="0"/>
              <a:t>Este tutorial detallado está diseñado para guiarte a través de cada etapa del proceso de desarrollo, desde la configuración inicial hasta la implementación de funcionalidades dinámicas. </a:t>
            </a:r>
          </a:p>
          <a:p>
            <a:r>
              <a:rPr lang="es-ES" dirty="0"/>
              <a:t>Al final de este artículo, serás capaz de crear un calendario completamente funcional que no solo muestre eventos, sino que también permita a los usuarios interactuar con él.</a:t>
            </a:r>
          </a:p>
        </p:txBody>
      </p:sp>
    </p:spTree>
    <p:extLst>
      <p:ext uri="{BB962C8B-B14F-4D97-AF65-F5344CB8AC3E}">
        <p14:creationId xmlns:p14="http://schemas.microsoft.com/office/powerpoint/2010/main" val="421971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92447-DE26-C7E0-980A-A8AF14D5409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BB5DDEC-9E9D-C794-DE29-4EB41E3EBB0E}"/>
              </a:ext>
            </a:extLst>
          </p:cNvPr>
          <p:cNvSpPr>
            <a:spLocks noGrp="1"/>
          </p:cNvSpPr>
          <p:nvPr>
            <p:ph type="body" idx="1"/>
          </p:nvPr>
        </p:nvSpPr>
        <p:spPr/>
        <p:txBody>
          <a:bodyPr/>
          <a:lstStyle/>
          <a:p>
            <a:r>
              <a:rPr lang="es-ES" b="1" dirty="0"/>
              <a:t>¿Por qué PHP para un Calendario de Eventos?</a:t>
            </a:r>
          </a:p>
          <a:p>
            <a:endParaRPr lang="es-ES" dirty="0"/>
          </a:p>
          <a:p>
            <a:r>
              <a:rPr lang="es-ES" dirty="0"/>
              <a:t>PHP es un lenguaje de scripting del lado del servidor ampliamente usado que facilita la creación de contenido web dinámico. Su conectividad con bases de datos como MySQL hace que sea una opción excelente para desarrollar aplicaciones web que requieran almacenamiento y recuperación de datos, características esenciales para un calendario de eventos.</a:t>
            </a:r>
          </a:p>
        </p:txBody>
      </p:sp>
    </p:spTree>
    <p:extLst>
      <p:ext uri="{BB962C8B-B14F-4D97-AF65-F5344CB8AC3E}">
        <p14:creationId xmlns:p14="http://schemas.microsoft.com/office/powerpoint/2010/main" val="3766699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E2F83-334B-6561-27AF-2080DFE6BA7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87A3CFD-5933-0CE6-4E0F-FCF69FCF5186}"/>
              </a:ext>
            </a:extLst>
          </p:cNvPr>
          <p:cNvSpPr>
            <a:spLocks noGrp="1"/>
          </p:cNvSpPr>
          <p:nvPr>
            <p:ph type="body" idx="1"/>
          </p:nvPr>
        </p:nvSpPr>
        <p:spPr/>
        <p:txBody>
          <a:bodyPr/>
          <a:lstStyle/>
          <a:p>
            <a:r>
              <a:rPr lang="es-ES" b="1" dirty="0"/>
              <a:t>Configuración del Entorno de Desarrollo</a:t>
            </a:r>
          </a:p>
          <a:p>
            <a:endParaRPr lang="es-ES" dirty="0"/>
          </a:p>
          <a:p>
            <a:r>
              <a:rPr lang="es-ES" dirty="0"/>
              <a:t>Antes de comenzar a escribir código, necesitas preparar tu entorno de desarrollo. </a:t>
            </a:r>
          </a:p>
          <a:p>
            <a:endParaRPr lang="es-ES" dirty="0"/>
          </a:p>
          <a:p>
            <a:r>
              <a:rPr lang="es-ES" dirty="0"/>
              <a:t>Esto incluye la instalación de un servidor local (como XAMPP o MAMP), un editor de texto (como Visual Studio </a:t>
            </a:r>
            <a:r>
              <a:rPr lang="es-ES" dirty="0" err="1"/>
              <a:t>Code</a:t>
            </a:r>
            <a:r>
              <a:rPr lang="es-ES" dirty="0"/>
              <a:t> o Sublime Text), y acceso a una base de datos MySQL. Asegúrate de tener PHP y MySQL activos en tu servidor local.</a:t>
            </a:r>
          </a:p>
        </p:txBody>
      </p:sp>
    </p:spTree>
    <p:extLst>
      <p:ext uri="{BB962C8B-B14F-4D97-AF65-F5344CB8AC3E}">
        <p14:creationId xmlns:p14="http://schemas.microsoft.com/office/powerpoint/2010/main" val="277591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71792A-9243-E1A5-E251-28DDCF376C49}"/>
              </a:ext>
            </a:extLst>
          </p:cNvPr>
          <p:cNvSpPr>
            <a:spLocks noGrp="1"/>
          </p:cNvSpPr>
          <p:nvPr>
            <p:ph type="body" idx="1"/>
          </p:nvPr>
        </p:nvSpPr>
        <p:spPr>
          <a:xfrm>
            <a:off x="133624" y="1203598"/>
            <a:ext cx="8876752" cy="3017520"/>
          </a:xfrm>
        </p:spPr>
        <p:txBody>
          <a:bodyPr/>
          <a:lstStyle/>
          <a:p>
            <a:r>
              <a:rPr lang="es-ES" b="1" dirty="0"/>
              <a:t>¿Qué es una Cookie?</a:t>
            </a:r>
          </a:p>
          <a:p>
            <a:endParaRPr lang="es-ES" b="1" dirty="0"/>
          </a:p>
          <a:p>
            <a:r>
              <a:rPr lang="es-ES" dirty="0"/>
              <a:t>Una cookie es un pequeño archivo de texto que un servidor web puede guardar en el navegador del usuario. Contiene información que puede ser leída por el servidor en futuras visitas del usuario. Las cookies son utilizadas para diferentes propósitos como almacenar información de sesiones, preferencias del usuario, y rastrear información de visitas.</a:t>
            </a:r>
          </a:p>
        </p:txBody>
      </p:sp>
    </p:spTree>
    <p:extLst>
      <p:ext uri="{BB962C8B-B14F-4D97-AF65-F5344CB8AC3E}">
        <p14:creationId xmlns:p14="http://schemas.microsoft.com/office/powerpoint/2010/main" val="1886059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2010532-3BEE-8CD9-1B23-C060F88C69F9}"/>
              </a:ext>
            </a:extLst>
          </p:cNvPr>
          <p:cNvSpPr>
            <a:spLocks noGrp="1"/>
          </p:cNvSpPr>
          <p:nvPr>
            <p:ph type="body" idx="1"/>
          </p:nvPr>
        </p:nvSpPr>
        <p:spPr>
          <a:xfrm>
            <a:off x="35496" y="22509"/>
            <a:ext cx="8640960" cy="3017520"/>
          </a:xfrm>
        </p:spPr>
        <p:txBody>
          <a:bodyPr/>
          <a:lstStyle/>
          <a:p>
            <a:r>
              <a:rPr lang="es-ES" dirty="0"/>
              <a:t>Creación de la Base de Datos</a:t>
            </a:r>
          </a:p>
          <a:p>
            <a:endParaRPr lang="es-ES" dirty="0"/>
          </a:p>
          <a:p>
            <a:r>
              <a:rPr lang="es-ES" dirty="0"/>
              <a:t>El primer paso para nuestro calendario de eventos es crear una base de datos que almacenará toda la información sobre los eventos. Aquí te dejo el SQL necesario para configurar tu base de datos:</a:t>
            </a:r>
          </a:p>
          <a:p>
            <a:endParaRPr lang="es-ES" dirty="0"/>
          </a:p>
          <a:p>
            <a:r>
              <a:rPr lang="es-ES" dirty="0"/>
              <a:t>CREATE DATABASE </a:t>
            </a:r>
            <a:r>
              <a:rPr lang="es-ES" dirty="0" err="1"/>
              <a:t>CalendarioEventos</a:t>
            </a:r>
            <a:r>
              <a:rPr lang="es-ES" dirty="0"/>
              <a:t>;</a:t>
            </a:r>
          </a:p>
          <a:p>
            <a:endParaRPr lang="es-ES" dirty="0"/>
          </a:p>
          <a:p>
            <a:r>
              <a:rPr lang="es-ES" dirty="0"/>
              <a:t>USE </a:t>
            </a:r>
            <a:r>
              <a:rPr lang="es-ES" dirty="0" err="1"/>
              <a:t>CalendarioEventos</a:t>
            </a:r>
            <a:r>
              <a:rPr lang="es-ES" dirty="0"/>
              <a:t>;</a:t>
            </a:r>
          </a:p>
          <a:p>
            <a:r>
              <a:rPr lang="es-ES" dirty="0"/>
              <a:t>CREATE TABLE eventos (</a:t>
            </a:r>
          </a:p>
          <a:p>
            <a:r>
              <a:rPr lang="es-ES" dirty="0"/>
              <a:t>    id INT AUTO_INCREMENT PRIMARY KEY,</a:t>
            </a:r>
          </a:p>
          <a:p>
            <a:r>
              <a:rPr lang="es-ES" dirty="0"/>
              <a:t>    titulo VARCHAR(255) NOT NULL,</a:t>
            </a:r>
          </a:p>
          <a:p>
            <a:r>
              <a:rPr lang="es-ES" dirty="0"/>
              <a:t>    </a:t>
            </a:r>
            <a:r>
              <a:rPr lang="es-ES" dirty="0" err="1"/>
              <a:t>descripcion</a:t>
            </a:r>
            <a:r>
              <a:rPr lang="es-ES" dirty="0"/>
              <a:t> TEXT,</a:t>
            </a:r>
          </a:p>
          <a:p>
            <a:r>
              <a:rPr lang="es-ES" dirty="0"/>
              <a:t>    </a:t>
            </a:r>
            <a:r>
              <a:rPr lang="es-ES" dirty="0" err="1"/>
              <a:t>fecha_inicio</a:t>
            </a:r>
            <a:r>
              <a:rPr lang="es-ES" dirty="0"/>
              <a:t> DATETIME NOT NULL,</a:t>
            </a:r>
          </a:p>
          <a:p>
            <a:r>
              <a:rPr lang="es-ES" dirty="0"/>
              <a:t>    </a:t>
            </a:r>
            <a:r>
              <a:rPr lang="es-ES" dirty="0" err="1"/>
              <a:t>fecha_fin</a:t>
            </a:r>
            <a:r>
              <a:rPr lang="es-ES" dirty="0"/>
              <a:t> DATETIME NOT NULL</a:t>
            </a:r>
          </a:p>
          <a:p>
            <a:r>
              <a:rPr lang="es-ES" dirty="0"/>
              <a:t>);</a:t>
            </a:r>
          </a:p>
        </p:txBody>
      </p:sp>
    </p:spTree>
    <p:extLst>
      <p:ext uri="{BB962C8B-B14F-4D97-AF65-F5344CB8AC3E}">
        <p14:creationId xmlns:p14="http://schemas.microsoft.com/office/powerpoint/2010/main" val="348059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A97B3BD5-D223-CD36-0C8F-5E9270FAADE6}"/>
              </a:ext>
            </a:extLst>
          </p:cNvPr>
          <p:cNvSpPr>
            <a:spLocks noGrp="1"/>
          </p:cNvSpPr>
          <p:nvPr>
            <p:ph type="body" idx="1"/>
          </p:nvPr>
        </p:nvSpPr>
        <p:spPr>
          <a:xfrm>
            <a:off x="0" y="483518"/>
            <a:ext cx="8784976" cy="3017520"/>
          </a:xfrm>
        </p:spPr>
        <p:txBody>
          <a:bodyPr numCol="2"/>
          <a:lstStyle/>
          <a:p>
            <a:r>
              <a:rPr lang="es-ES" b="1" dirty="0"/>
              <a:t>Conectando PHP con MySQL</a:t>
            </a:r>
          </a:p>
          <a:p>
            <a:endParaRPr lang="es-ES" dirty="0"/>
          </a:p>
          <a:p>
            <a:r>
              <a:rPr lang="es-ES" dirty="0"/>
              <a:t>Con nuestra base de datos lista, el siguiente paso es conectarla con nuestro script PHP. El siguiente código muestra cómo realizar esta conexión usando PDO (PHP Data </a:t>
            </a:r>
            <a:r>
              <a:rPr lang="es-ES" dirty="0" err="1"/>
              <a:t>Objects</a:t>
            </a:r>
            <a:r>
              <a:rPr lang="es-ES" dirty="0"/>
              <a:t>), que es una manera segura y eficiente de conectarse a una base de datos desde PHP.</a:t>
            </a:r>
          </a:p>
          <a:p>
            <a:endParaRPr lang="es-ES" dirty="0"/>
          </a:p>
          <a:p>
            <a:r>
              <a:rPr lang="es-ES" dirty="0"/>
              <a:t>&lt;?</a:t>
            </a:r>
            <a:r>
              <a:rPr lang="es-ES" dirty="0" err="1"/>
              <a:t>php</a:t>
            </a:r>
            <a:endParaRPr lang="es-ES" dirty="0"/>
          </a:p>
          <a:p>
            <a:r>
              <a:rPr lang="es-ES" dirty="0"/>
              <a:t>$</a:t>
            </a:r>
            <a:r>
              <a:rPr lang="es-ES" dirty="0" err="1"/>
              <a:t>servername</a:t>
            </a:r>
            <a:r>
              <a:rPr lang="es-ES" dirty="0"/>
              <a:t> = "localhost";</a:t>
            </a:r>
          </a:p>
          <a:p>
            <a:r>
              <a:rPr lang="es-ES" dirty="0"/>
              <a:t>$</a:t>
            </a:r>
            <a:r>
              <a:rPr lang="es-ES" dirty="0" err="1"/>
              <a:t>username</a:t>
            </a:r>
            <a:r>
              <a:rPr lang="es-ES" dirty="0"/>
              <a:t> = "</a:t>
            </a:r>
            <a:r>
              <a:rPr lang="es-ES" dirty="0" err="1"/>
              <a:t>tu_usuario</a:t>
            </a:r>
            <a:r>
              <a:rPr lang="es-ES" dirty="0"/>
              <a:t>";</a:t>
            </a:r>
          </a:p>
          <a:p>
            <a:r>
              <a:rPr lang="es-ES" dirty="0"/>
              <a:t>$</a:t>
            </a:r>
            <a:r>
              <a:rPr lang="es-ES" dirty="0" err="1"/>
              <a:t>password</a:t>
            </a:r>
            <a:r>
              <a:rPr lang="es-ES" dirty="0"/>
              <a:t> = "</a:t>
            </a:r>
            <a:r>
              <a:rPr lang="es-ES" dirty="0" err="1"/>
              <a:t>tu_contraseña</a:t>
            </a:r>
            <a:r>
              <a:rPr lang="es-ES" dirty="0"/>
              <a:t>";</a:t>
            </a:r>
          </a:p>
          <a:p>
            <a:r>
              <a:rPr lang="es-ES" dirty="0"/>
              <a:t>$</a:t>
            </a:r>
            <a:r>
              <a:rPr lang="es-ES" dirty="0" err="1"/>
              <a:t>database</a:t>
            </a:r>
            <a:r>
              <a:rPr lang="es-ES" dirty="0"/>
              <a:t> = "</a:t>
            </a:r>
            <a:r>
              <a:rPr lang="es-ES" dirty="0" err="1"/>
              <a:t>CalendarioEventos</a:t>
            </a:r>
            <a:r>
              <a:rPr lang="es-ES" dirty="0"/>
              <a:t>";</a:t>
            </a:r>
          </a:p>
          <a:p>
            <a:endParaRPr lang="es-ES" dirty="0"/>
          </a:p>
          <a:p>
            <a:r>
              <a:rPr lang="es-ES" dirty="0"/>
              <a:t>try {</a:t>
            </a:r>
          </a:p>
          <a:p>
            <a:r>
              <a:rPr lang="es-ES" dirty="0"/>
              <a:t>    $</a:t>
            </a:r>
            <a:r>
              <a:rPr lang="es-ES" dirty="0" err="1"/>
              <a:t>conn</a:t>
            </a:r>
            <a:r>
              <a:rPr lang="es-ES" dirty="0"/>
              <a:t> = new PDO("</a:t>
            </a:r>
            <a:r>
              <a:rPr lang="es-ES" dirty="0" err="1"/>
              <a:t>mysql:host</a:t>
            </a:r>
            <a:r>
              <a:rPr lang="es-ES" dirty="0"/>
              <a:t>=$</a:t>
            </a:r>
            <a:r>
              <a:rPr lang="es-ES" dirty="0" err="1"/>
              <a:t>servername;dbname</a:t>
            </a:r>
            <a:r>
              <a:rPr lang="es-ES" dirty="0"/>
              <a:t>=$</a:t>
            </a:r>
            <a:r>
              <a:rPr lang="es-ES" dirty="0" err="1"/>
              <a:t>database</a:t>
            </a:r>
            <a:r>
              <a:rPr lang="es-ES" dirty="0"/>
              <a:t>", $</a:t>
            </a:r>
            <a:r>
              <a:rPr lang="es-ES" dirty="0" err="1"/>
              <a:t>username</a:t>
            </a:r>
            <a:r>
              <a:rPr lang="es-ES" dirty="0"/>
              <a:t>, $</a:t>
            </a:r>
            <a:r>
              <a:rPr lang="es-ES" dirty="0" err="1"/>
              <a:t>password</a:t>
            </a:r>
            <a:r>
              <a:rPr lang="es-ES" dirty="0"/>
              <a:t>);</a:t>
            </a:r>
          </a:p>
          <a:p>
            <a:r>
              <a:rPr lang="es-ES" dirty="0"/>
              <a:t>    $</a:t>
            </a:r>
            <a:r>
              <a:rPr lang="es-ES" dirty="0" err="1"/>
              <a:t>conn</a:t>
            </a:r>
            <a:r>
              <a:rPr lang="es-ES" dirty="0"/>
              <a:t>-&gt;</a:t>
            </a:r>
            <a:r>
              <a:rPr lang="es-ES" dirty="0" err="1"/>
              <a:t>setAttribute</a:t>
            </a:r>
            <a:r>
              <a:rPr lang="es-ES" dirty="0"/>
              <a:t>(PDO::ATTR_ERRMODE, PDO::ERRMODE_EXCEPTION);</a:t>
            </a:r>
          </a:p>
          <a:p>
            <a:r>
              <a:rPr lang="es-ES" dirty="0"/>
              <a:t>    echo "Conexión exitosa";</a:t>
            </a:r>
          </a:p>
          <a:p>
            <a:r>
              <a:rPr lang="es-ES" dirty="0"/>
              <a:t>} catch(</a:t>
            </a:r>
            <a:r>
              <a:rPr lang="es-ES" dirty="0" err="1"/>
              <a:t>PDOException</a:t>
            </a:r>
            <a:r>
              <a:rPr lang="es-ES" dirty="0"/>
              <a:t> $e) {</a:t>
            </a:r>
          </a:p>
          <a:p>
            <a:r>
              <a:rPr lang="es-ES" dirty="0"/>
              <a:t>    echo "Conexión fallida: " . $e-&gt;</a:t>
            </a:r>
            <a:r>
              <a:rPr lang="es-ES" dirty="0" err="1"/>
              <a:t>getMessage</a:t>
            </a:r>
            <a:r>
              <a:rPr lang="es-ES" dirty="0"/>
              <a:t>();</a:t>
            </a:r>
          </a:p>
          <a:p>
            <a:r>
              <a:rPr lang="es-ES" dirty="0"/>
              <a:t>}</a:t>
            </a:r>
          </a:p>
          <a:p>
            <a:r>
              <a:rPr lang="es-ES" dirty="0"/>
              <a:t>?&gt;</a:t>
            </a:r>
          </a:p>
        </p:txBody>
      </p:sp>
    </p:spTree>
    <p:extLst>
      <p:ext uri="{BB962C8B-B14F-4D97-AF65-F5344CB8AC3E}">
        <p14:creationId xmlns:p14="http://schemas.microsoft.com/office/powerpoint/2010/main" val="1216831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C3006-0CBF-0311-643D-FA7D77AD6ABF}"/>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0B7785A-4F59-E908-5637-695576D4B5D2}"/>
              </a:ext>
            </a:extLst>
          </p:cNvPr>
          <p:cNvSpPr>
            <a:spLocks noGrp="1"/>
          </p:cNvSpPr>
          <p:nvPr>
            <p:ph type="body" idx="1"/>
          </p:nvPr>
        </p:nvSpPr>
        <p:spPr/>
        <p:txBody>
          <a:bodyPr/>
          <a:lstStyle/>
          <a:p>
            <a:r>
              <a:rPr lang="es-ES" b="1" dirty="0"/>
              <a:t>Mostrando el Calendario</a:t>
            </a:r>
          </a:p>
          <a:p>
            <a:endParaRPr lang="es-ES" dirty="0"/>
          </a:p>
          <a:p>
            <a:r>
              <a:rPr lang="es-ES" dirty="0"/>
              <a:t>Para mostrar los eventos en un formato de calendario, necesitas generar dinámicamente los días y semanas del mes. </a:t>
            </a:r>
          </a:p>
          <a:p>
            <a:endParaRPr lang="es-ES" dirty="0"/>
          </a:p>
          <a:p>
            <a:r>
              <a:rPr lang="es-ES" dirty="0"/>
              <a:t>Esto se puede lograr utilizando las funciones de fecha y hora de PHP para determinar qué día comienza el mes y cuántos días tiene.</a:t>
            </a:r>
          </a:p>
        </p:txBody>
      </p:sp>
    </p:spTree>
    <p:extLst>
      <p:ext uri="{BB962C8B-B14F-4D97-AF65-F5344CB8AC3E}">
        <p14:creationId xmlns:p14="http://schemas.microsoft.com/office/powerpoint/2010/main" val="1911304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BA2AF9C-7EE2-14EE-5C46-A5CEED00E142}"/>
              </a:ext>
            </a:extLst>
          </p:cNvPr>
          <p:cNvSpPr>
            <a:spLocks noGrp="1"/>
          </p:cNvSpPr>
          <p:nvPr>
            <p:ph type="body" idx="1"/>
          </p:nvPr>
        </p:nvSpPr>
        <p:spPr>
          <a:xfrm>
            <a:off x="35496" y="627534"/>
            <a:ext cx="8820472" cy="3017520"/>
          </a:xfrm>
        </p:spPr>
        <p:txBody>
          <a:bodyPr numCol="2"/>
          <a:lstStyle/>
          <a:p>
            <a:r>
              <a:rPr lang="es-ES" b="1" dirty="0"/>
              <a:t>Implementación de Eventos Dinámicos</a:t>
            </a:r>
          </a:p>
          <a:p>
            <a:endParaRPr lang="es-ES" dirty="0"/>
          </a:p>
          <a:p>
            <a:r>
              <a:rPr lang="es-ES" dirty="0"/>
              <a:t>Aquí viene la parte emocionante: hacer que tu calendario interactúe con la base de datos para mostrar eventos. Esto se hace mediante la recuperación de eventos de la base de datos y su visualización en el calendario correspondiente a las fechas de los eventos.</a:t>
            </a:r>
          </a:p>
          <a:p>
            <a:endParaRPr lang="es-ES" dirty="0"/>
          </a:p>
          <a:p>
            <a:r>
              <a:rPr lang="es-ES" dirty="0"/>
              <a:t>&lt;?</a:t>
            </a:r>
            <a:r>
              <a:rPr lang="es-ES" dirty="0" err="1"/>
              <a:t>php</a:t>
            </a:r>
            <a:endParaRPr lang="es-ES" dirty="0"/>
          </a:p>
          <a:p>
            <a:r>
              <a:rPr lang="es-ES" dirty="0"/>
              <a:t>$</a:t>
            </a:r>
            <a:r>
              <a:rPr lang="es-ES" dirty="0" err="1"/>
              <a:t>stmt</a:t>
            </a:r>
            <a:r>
              <a:rPr lang="es-ES" dirty="0"/>
              <a:t> = $</a:t>
            </a:r>
            <a:r>
              <a:rPr lang="es-ES" dirty="0" err="1"/>
              <a:t>conn</a:t>
            </a:r>
            <a:r>
              <a:rPr lang="es-ES" dirty="0"/>
              <a:t>-&gt;prepare("SELECT id, titulo, </a:t>
            </a:r>
            <a:r>
              <a:rPr lang="es-ES" dirty="0" err="1"/>
              <a:t>descripcion</a:t>
            </a:r>
            <a:r>
              <a:rPr lang="es-ES" dirty="0"/>
              <a:t>, </a:t>
            </a:r>
            <a:r>
              <a:rPr lang="es-ES" dirty="0" err="1"/>
              <a:t>fecha_inicio</a:t>
            </a:r>
            <a:r>
              <a:rPr lang="es-ES" dirty="0"/>
              <a:t>, </a:t>
            </a:r>
            <a:r>
              <a:rPr lang="es-ES" dirty="0" err="1"/>
              <a:t>fecha_fin</a:t>
            </a:r>
            <a:r>
              <a:rPr lang="es-ES" dirty="0"/>
              <a:t> FROM eventos");</a:t>
            </a:r>
          </a:p>
          <a:p>
            <a:r>
              <a:rPr lang="es-ES" dirty="0"/>
              <a:t>$</a:t>
            </a:r>
            <a:r>
              <a:rPr lang="es-ES" dirty="0" err="1"/>
              <a:t>stmt</a:t>
            </a:r>
            <a:r>
              <a:rPr lang="es-ES" dirty="0"/>
              <a:t>-&gt;</a:t>
            </a:r>
            <a:r>
              <a:rPr lang="es-ES" dirty="0" err="1"/>
              <a:t>execute</a:t>
            </a:r>
            <a:r>
              <a:rPr lang="es-ES" dirty="0"/>
              <a:t>();</a:t>
            </a:r>
          </a:p>
          <a:p>
            <a:endParaRPr lang="es-ES" dirty="0"/>
          </a:p>
          <a:p>
            <a:r>
              <a:rPr lang="es-ES" dirty="0"/>
              <a:t>$</a:t>
            </a:r>
            <a:r>
              <a:rPr lang="es-ES" dirty="0" err="1"/>
              <a:t>result</a:t>
            </a:r>
            <a:r>
              <a:rPr lang="es-ES" dirty="0"/>
              <a:t> = $</a:t>
            </a:r>
            <a:r>
              <a:rPr lang="es-ES" dirty="0" err="1"/>
              <a:t>stmt</a:t>
            </a:r>
            <a:r>
              <a:rPr lang="es-ES" dirty="0"/>
              <a:t>-&gt;</a:t>
            </a:r>
            <a:r>
              <a:rPr lang="es-ES" dirty="0" err="1"/>
              <a:t>fetchAll</a:t>
            </a:r>
            <a:r>
              <a:rPr lang="es-ES" dirty="0"/>
              <a:t>();</a:t>
            </a:r>
          </a:p>
          <a:p>
            <a:endParaRPr lang="es-ES" dirty="0"/>
          </a:p>
          <a:p>
            <a:r>
              <a:rPr lang="es-ES" dirty="0" err="1"/>
              <a:t>foreach</a:t>
            </a:r>
            <a:r>
              <a:rPr lang="es-ES" dirty="0"/>
              <a:t> ($</a:t>
            </a:r>
            <a:r>
              <a:rPr lang="es-ES" dirty="0" err="1"/>
              <a:t>result</a:t>
            </a:r>
            <a:r>
              <a:rPr lang="es-ES" dirty="0"/>
              <a:t> as $</a:t>
            </a:r>
            <a:r>
              <a:rPr lang="es-ES" dirty="0" err="1"/>
              <a:t>row</a:t>
            </a:r>
            <a:r>
              <a:rPr lang="es-ES" dirty="0"/>
              <a:t>) {</a:t>
            </a:r>
          </a:p>
          <a:p>
            <a:r>
              <a:rPr lang="es-ES" dirty="0"/>
              <a:t>    echo "Evento: " . $</a:t>
            </a:r>
            <a:r>
              <a:rPr lang="es-ES" dirty="0" err="1"/>
              <a:t>row</a:t>
            </a:r>
            <a:r>
              <a:rPr lang="es-ES" dirty="0"/>
              <a:t>['titulo'] . "n";</a:t>
            </a:r>
          </a:p>
          <a:p>
            <a:r>
              <a:rPr lang="es-ES" dirty="0"/>
              <a:t>    echo "Descripción: " . $</a:t>
            </a:r>
            <a:r>
              <a:rPr lang="es-ES" dirty="0" err="1"/>
              <a:t>row</a:t>
            </a:r>
            <a:r>
              <a:rPr lang="es-ES" dirty="0"/>
              <a:t>['</a:t>
            </a:r>
            <a:r>
              <a:rPr lang="es-ES" dirty="0" err="1"/>
              <a:t>descripcion</a:t>
            </a:r>
            <a:r>
              <a:rPr lang="es-ES" dirty="0"/>
              <a:t>'] . "n";</a:t>
            </a:r>
          </a:p>
          <a:p>
            <a:r>
              <a:rPr lang="es-ES" dirty="0"/>
              <a:t>    echo "Inicio: " . date("d-m-Y H:i", </a:t>
            </a:r>
            <a:r>
              <a:rPr lang="es-ES" dirty="0" err="1"/>
              <a:t>strtotime</a:t>
            </a:r>
            <a:r>
              <a:rPr lang="es-ES" dirty="0"/>
              <a:t>($</a:t>
            </a:r>
            <a:r>
              <a:rPr lang="es-ES" dirty="0" err="1"/>
              <a:t>row</a:t>
            </a:r>
            <a:r>
              <a:rPr lang="es-ES" dirty="0"/>
              <a:t>['</a:t>
            </a:r>
            <a:r>
              <a:rPr lang="es-ES" dirty="0" err="1"/>
              <a:t>fecha_inicio</a:t>
            </a:r>
            <a:r>
              <a:rPr lang="es-ES" dirty="0"/>
              <a:t>'])) . "n";</a:t>
            </a:r>
          </a:p>
          <a:p>
            <a:r>
              <a:rPr lang="es-ES" dirty="0"/>
              <a:t>    echo "Fin: " . date("d-m-Y H:i", </a:t>
            </a:r>
            <a:r>
              <a:rPr lang="es-ES" dirty="0" err="1"/>
              <a:t>strtotime</a:t>
            </a:r>
            <a:r>
              <a:rPr lang="es-ES" dirty="0"/>
              <a:t>($</a:t>
            </a:r>
            <a:r>
              <a:rPr lang="es-ES" dirty="0" err="1"/>
              <a:t>row</a:t>
            </a:r>
            <a:r>
              <a:rPr lang="es-ES" dirty="0"/>
              <a:t>['</a:t>
            </a:r>
            <a:r>
              <a:rPr lang="es-ES" dirty="0" err="1"/>
              <a:t>fecha_fin</a:t>
            </a:r>
            <a:r>
              <a:rPr lang="es-ES" dirty="0"/>
              <a:t>'])) . "n";</a:t>
            </a:r>
          </a:p>
          <a:p>
            <a:r>
              <a:rPr lang="es-ES" dirty="0"/>
              <a:t>}</a:t>
            </a:r>
          </a:p>
          <a:p>
            <a:r>
              <a:rPr lang="es-ES" dirty="0"/>
              <a:t>?&gt;</a:t>
            </a:r>
          </a:p>
        </p:txBody>
      </p:sp>
    </p:spTree>
    <p:extLst>
      <p:ext uri="{BB962C8B-B14F-4D97-AF65-F5344CB8AC3E}">
        <p14:creationId xmlns:p14="http://schemas.microsoft.com/office/powerpoint/2010/main" val="1783827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7541E44-7074-3B8D-A241-D0C86BE9AA7C}"/>
              </a:ext>
            </a:extLst>
          </p:cNvPr>
          <p:cNvSpPr>
            <a:spLocks noGrp="1"/>
          </p:cNvSpPr>
          <p:nvPr>
            <p:ph type="body" idx="1"/>
          </p:nvPr>
        </p:nvSpPr>
        <p:spPr>
          <a:xfrm>
            <a:off x="179512" y="0"/>
            <a:ext cx="8496944" cy="3017520"/>
          </a:xfrm>
        </p:spPr>
        <p:txBody>
          <a:bodyPr/>
          <a:lstStyle/>
          <a:p>
            <a:r>
              <a:rPr lang="es-ES" b="1" dirty="0"/>
              <a:t>Añadir, Editar y Eliminar Eventos</a:t>
            </a:r>
          </a:p>
          <a:p>
            <a:endParaRPr lang="es-ES" dirty="0"/>
          </a:p>
          <a:p>
            <a:r>
              <a:rPr lang="es-ES" dirty="0"/>
              <a:t>Para que tu calendario sea realmente dinámico, necesitas proporcionar a los usuarios la capacidad de añadir, editar y eliminar eventos. Esto implica crear formularios HTML y manejar los datos del formulario con PHP para realizar operaciones CRUD (Crear, Leer, Actualizar, Eliminar) en la base de datos.</a:t>
            </a:r>
          </a:p>
          <a:p>
            <a:endParaRPr lang="es-ES" dirty="0"/>
          </a:p>
          <a:p>
            <a:r>
              <a:rPr lang="es-ES" b="1" dirty="0"/>
              <a:t>Estilizando el Calendario</a:t>
            </a:r>
          </a:p>
          <a:p>
            <a:endParaRPr lang="es-ES" dirty="0"/>
          </a:p>
          <a:p>
            <a:r>
              <a:rPr lang="es-ES" dirty="0"/>
              <a:t>Aunque la funcionalidad es crucial, la presentación visual también es importante. Utiliza CSS para dar estilo a tu calendario y mejorar la experiencia del usuario. Puedes incluso usar </a:t>
            </a:r>
            <a:r>
              <a:rPr lang="es-ES" dirty="0" err="1"/>
              <a:t>frameworks</a:t>
            </a:r>
            <a:r>
              <a:rPr lang="es-ES" dirty="0"/>
              <a:t> como Bootstrap para un diseño responsive y moderno.</a:t>
            </a:r>
          </a:p>
          <a:p>
            <a:endParaRPr lang="es-ES" dirty="0"/>
          </a:p>
          <a:p>
            <a:r>
              <a:rPr lang="es-ES" b="1" dirty="0"/>
              <a:t>Finalizando y </a:t>
            </a:r>
            <a:r>
              <a:rPr lang="es-ES" b="1" dirty="0" err="1"/>
              <a:t>Testing</a:t>
            </a:r>
            <a:endParaRPr lang="es-ES" b="1" dirty="0"/>
          </a:p>
          <a:p>
            <a:r>
              <a:rPr lang="es-ES" dirty="0"/>
              <a:t>Antes de lanzar tu calendario, realiza pruebas exhaustivas para asegurarte de que todas las funcionalidades trabajan correctamente en diferentes navegadores y dispositivos. Esto incluye probar la inserción, actualización y eliminación de eventos, así como la correcta visualización en el calendario.</a:t>
            </a:r>
          </a:p>
          <a:p>
            <a:endParaRPr lang="es-ES" dirty="0"/>
          </a:p>
        </p:txBody>
      </p:sp>
    </p:spTree>
    <p:extLst>
      <p:ext uri="{BB962C8B-B14F-4D97-AF65-F5344CB8AC3E}">
        <p14:creationId xmlns:p14="http://schemas.microsoft.com/office/powerpoint/2010/main" val="748956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CDA37-72B6-1302-9C94-A7FD453B0ED9}"/>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6975F36-A1DA-47BA-E380-4D9562636A91}"/>
              </a:ext>
            </a:extLst>
          </p:cNvPr>
          <p:cNvSpPr>
            <a:spLocks noGrp="1"/>
          </p:cNvSpPr>
          <p:nvPr>
            <p:ph type="body" idx="1"/>
          </p:nvPr>
        </p:nvSpPr>
        <p:spPr/>
        <p:txBody>
          <a:bodyPr/>
          <a:lstStyle/>
          <a:p>
            <a:r>
              <a:rPr lang="es-ES" b="1" dirty="0"/>
              <a:t>Publicando Tu Calendario</a:t>
            </a:r>
          </a:p>
          <a:p>
            <a:endParaRPr lang="es-ES" dirty="0"/>
          </a:p>
          <a:p>
            <a:r>
              <a:rPr lang="es-ES" dirty="0"/>
              <a:t>Una vez que estés satisfecho con el desarrollo y las pruebas, es hora de mover tu aplicación del entorno local a un servidor de producción. Esto implica transferir tus archivos y base de datos a un servidor web y realizar los ajustes necesarios en la configuración para asegurar que todo funciona como se espera.</a:t>
            </a:r>
          </a:p>
          <a:p>
            <a:endParaRPr lang="es-ES" dirty="0"/>
          </a:p>
          <a:p>
            <a:r>
              <a:rPr lang="es-ES" dirty="0"/>
              <a:t>Este tutorial apenas rasca la superficie de lo que es posible con PHP y el desarrollo de aplicaciones web.</a:t>
            </a:r>
          </a:p>
        </p:txBody>
      </p:sp>
    </p:spTree>
    <p:extLst>
      <p:ext uri="{BB962C8B-B14F-4D97-AF65-F5344CB8AC3E}">
        <p14:creationId xmlns:p14="http://schemas.microsoft.com/office/powerpoint/2010/main" val="1314338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A38600-E904-EC75-B6F8-B9901AFEFDAC}"/>
              </a:ext>
            </a:extLst>
          </p:cNvPr>
          <p:cNvSpPr>
            <a:spLocks noGrp="1"/>
          </p:cNvSpPr>
          <p:nvPr>
            <p:ph type="title"/>
          </p:nvPr>
        </p:nvSpPr>
        <p:spPr>
          <a:xfrm>
            <a:off x="899592" y="2027716"/>
            <a:ext cx="7543800" cy="1088068"/>
          </a:xfrm>
        </p:spPr>
        <p:txBody>
          <a:bodyPr/>
          <a:lstStyle/>
          <a:p>
            <a:r>
              <a:rPr lang="es-ES" b="1" dirty="0"/>
              <a:t>Crear un Sistema de Autenticación Seguro en PHP</a:t>
            </a:r>
            <a:endParaRPr lang="es-ES" dirty="0"/>
          </a:p>
        </p:txBody>
      </p:sp>
    </p:spTree>
    <p:extLst>
      <p:ext uri="{BB962C8B-B14F-4D97-AF65-F5344CB8AC3E}">
        <p14:creationId xmlns:p14="http://schemas.microsoft.com/office/powerpoint/2010/main" val="1692682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36724-6148-7864-1520-6FC7D96E7133}"/>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C909D84-6B78-BEE8-17AA-B694D4795225}"/>
              </a:ext>
            </a:extLst>
          </p:cNvPr>
          <p:cNvSpPr>
            <a:spLocks noGrp="1"/>
          </p:cNvSpPr>
          <p:nvPr>
            <p:ph type="body" idx="1"/>
          </p:nvPr>
        </p:nvSpPr>
        <p:spPr/>
        <p:txBody>
          <a:bodyPr/>
          <a:lstStyle/>
          <a:p>
            <a:r>
              <a:rPr lang="es-ES" dirty="0"/>
              <a:t>Crear un sistema de autenticación seguro es crucial para proteger la información y los datos de los usuarios. </a:t>
            </a:r>
          </a:p>
          <a:p>
            <a:endParaRPr lang="es-ES" dirty="0"/>
          </a:p>
          <a:p>
            <a:r>
              <a:rPr lang="es-ES" dirty="0"/>
              <a:t>En PHP, uno de los lenguajes de programación más utilizados para el desarrollo web, implementar un sistema de autenticación robusto y seguro puede ser una tarea desafiante pero esencial. </a:t>
            </a:r>
          </a:p>
          <a:p>
            <a:endParaRPr lang="es-ES" dirty="0"/>
          </a:p>
          <a:p>
            <a:r>
              <a:rPr lang="es-ES" dirty="0"/>
              <a:t>Este tutorial te guiará paso a paso para construir desde cero un sistema de autenticación en PHP, cubriendo prácticas de seguridad imprescindibles para proteger las credenciales y la información de los usuarios.</a:t>
            </a:r>
          </a:p>
        </p:txBody>
      </p:sp>
    </p:spTree>
    <p:extLst>
      <p:ext uri="{BB962C8B-B14F-4D97-AF65-F5344CB8AC3E}">
        <p14:creationId xmlns:p14="http://schemas.microsoft.com/office/powerpoint/2010/main" val="3896062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0D11-6DFD-872D-B8CD-B3F2BCEE9EA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8D4CFE6-0B3F-EA58-5FDB-2225760CA973}"/>
              </a:ext>
            </a:extLst>
          </p:cNvPr>
          <p:cNvSpPr>
            <a:spLocks noGrp="1"/>
          </p:cNvSpPr>
          <p:nvPr>
            <p:ph type="body" idx="1"/>
          </p:nvPr>
        </p:nvSpPr>
        <p:spPr/>
        <p:txBody>
          <a:bodyPr/>
          <a:lstStyle/>
          <a:p>
            <a:r>
              <a:rPr lang="es-ES" b="1" dirty="0"/>
              <a:t>Comprendiendo la Importancia de la Seguridad en la Autenticación</a:t>
            </a:r>
          </a:p>
          <a:p>
            <a:endParaRPr lang="es-ES" dirty="0"/>
          </a:p>
          <a:p>
            <a:r>
              <a:rPr lang="es-ES" dirty="0"/>
              <a:t>Antes de sumergirnos en el código, es vital entender por qué la seguridad en los sistemas de autenticación es tan importante. </a:t>
            </a:r>
          </a:p>
          <a:p>
            <a:endParaRPr lang="es-ES" dirty="0"/>
          </a:p>
          <a:p>
            <a:r>
              <a:rPr lang="es-ES" dirty="0"/>
              <a:t>Los ataques como la inyección de SQL, Cross-Site Scripting (XSS) y otros pueden comprometer la seguridad de tu aplicación exponiendo a los usuarios a robos de identidad, entre otros riesgos. </a:t>
            </a:r>
          </a:p>
          <a:p>
            <a:endParaRPr lang="es-ES" dirty="0"/>
          </a:p>
          <a:p>
            <a:r>
              <a:rPr lang="es-ES" dirty="0"/>
              <a:t>Implementar un sistema de autenticación con medidas de seguridad adecuadas es clave para mitigar estos riesgos.</a:t>
            </a:r>
          </a:p>
        </p:txBody>
      </p:sp>
    </p:spTree>
    <p:extLst>
      <p:ext uri="{BB962C8B-B14F-4D97-AF65-F5344CB8AC3E}">
        <p14:creationId xmlns:p14="http://schemas.microsoft.com/office/powerpoint/2010/main" val="3922142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06CE66C-2BEF-AFC5-0463-519D8F14EDBA}"/>
              </a:ext>
            </a:extLst>
          </p:cNvPr>
          <p:cNvSpPr>
            <a:spLocks noGrp="1"/>
          </p:cNvSpPr>
          <p:nvPr>
            <p:ph type="body" idx="1"/>
          </p:nvPr>
        </p:nvSpPr>
        <p:spPr>
          <a:xfrm>
            <a:off x="107504" y="0"/>
            <a:ext cx="8208912" cy="3017520"/>
          </a:xfrm>
        </p:spPr>
        <p:txBody>
          <a:bodyPr/>
          <a:lstStyle/>
          <a:p>
            <a:r>
              <a:rPr lang="es-ES" b="1" dirty="0"/>
              <a:t>Creando la Base de Datos</a:t>
            </a:r>
          </a:p>
          <a:p>
            <a:endParaRPr lang="es-ES" dirty="0"/>
          </a:p>
          <a:p>
            <a:r>
              <a:rPr lang="es-ES" dirty="0"/>
              <a:t>El primer paso es crear una base de datos que almacenará la información del usuario. Aquí está un ejemplo de cómo hacerlo en MySQL:</a:t>
            </a:r>
          </a:p>
          <a:p>
            <a:endParaRPr lang="es-ES" dirty="0"/>
          </a:p>
          <a:p>
            <a:r>
              <a:rPr lang="es-ES" dirty="0"/>
              <a:t>CREATE DATABASE </a:t>
            </a:r>
            <a:r>
              <a:rPr lang="es-ES" dirty="0" err="1"/>
              <a:t>auth_system</a:t>
            </a:r>
            <a:r>
              <a:rPr lang="es-ES" dirty="0"/>
              <a:t>;</a:t>
            </a:r>
          </a:p>
          <a:p>
            <a:r>
              <a:rPr lang="es-ES" dirty="0"/>
              <a:t>USE </a:t>
            </a:r>
            <a:r>
              <a:rPr lang="es-ES" dirty="0" err="1"/>
              <a:t>auth_system</a:t>
            </a:r>
            <a:r>
              <a:rPr lang="es-ES" dirty="0"/>
              <a:t>;</a:t>
            </a:r>
          </a:p>
          <a:p>
            <a:endParaRPr lang="es-ES" dirty="0"/>
          </a:p>
          <a:p>
            <a:r>
              <a:rPr lang="es-ES" dirty="0"/>
              <a:t>CREATE TABLE </a:t>
            </a:r>
            <a:r>
              <a:rPr lang="es-ES" dirty="0" err="1"/>
              <a:t>users</a:t>
            </a:r>
            <a:r>
              <a:rPr lang="es-ES" dirty="0"/>
              <a:t> (</a:t>
            </a:r>
          </a:p>
          <a:p>
            <a:r>
              <a:rPr lang="es-ES" dirty="0"/>
              <a:t>    id INT AUTO_INCREMENT PRIMARY KEY,</a:t>
            </a:r>
          </a:p>
          <a:p>
            <a:r>
              <a:rPr lang="es-ES" dirty="0"/>
              <a:t>    </a:t>
            </a:r>
            <a:r>
              <a:rPr lang="es-ES" dirty="0" err="1"/>
              <a:t>username</a:t>
            </a:r>
            <a:r>
              <a:rPr lang="es-ES" dirty="0"/>
              <a:t> VARCHAR(50) NOT NULL,</a:t>
            </a:r>
          </a:p>
          <a:p>
            <a:r>
              <a:rPr lang="es-ES" dirty="0"/>
              <a:t>    email VARCHAR(100) NOT NULL,</a:t>
            </a:r>
          </a:p>
          <a:p>
            <a:r>
              <a:rPr lang="es-ES" dirty="0"/>
              <a:t>    </a:t>
            </a:r>
            <a:r>
              <a:rPr lang="es-ES" dirty="0" err="1"/>
              <a:t>password</a:t>
            </a:r>
            <a:r>
              <a:rPr lang="es-ES" dirty="0"/>
              <a:t> VARCHAR(255) NOT NULL,</a:t>
            </a:r>
          </a:p>
          <a:p>
            <a:r>
              <a:rPr lang="es-ES" dirty="0"/>
              <a:t>    </a:t>
            </a:r>
            <a:r>
              <a:rPr lang="es-ES" dirty="0" err="1"/>
              <a:t>created_at</a:t>
            </a:r>
            <a:r>
              <a:rPr lang="es-ES" dirty="0"/>
              <a:t> TIMESTAMP DEFAULT CURRENT_TIMESTAMP</a:t>
            </a:r>
          </a:p>
          <a:p>
            <a:r>
              <a:rPr lang="es-ES" dirty="0"/>
              <a:t>);</a:t>
            </a:r>
          </a:p>
        </p:txBody>
      </p:sp>
    </p:spTree>
    <p:extLst>
      <p:ext uri="{BB962C8B-B14F-4D97-AF65-F5344CB8AC3E}">
        <p14:creationId xmlns:p14="http://schemas.microsoft.com/office/powerpoint/2010/main" val="387947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EE0B0DC-D15A-04B9-EBD4-31CBCA87A6A2}"/>
              </a:ext>
            </a:extLst>
          </p:cNvPr>
          <p:cNvSpPr>
            <a:spLocks noGrp="1"/>
          </p:cNvSpPr>
          <p:nvPr>
            <p:ph type="body" idx="1"/>
          </p:nvPr>
        </p:nvSpPr>
        <p:spPr>
          <a:xfrm>
            <a:off x="179512" y="195486"/>
            <a:ext cx="7543800" cy="3017520"/>
          </a:xfrm>
        </p:spPr>
        <p:txBody>
          <a:bodyPr/>
          <a:lstStyle/>
          <a:p>
            <a:r>
              <a:rPr lang="es-ES" b="1" dirty="0"/>
              <a:t>Creación de Cookies en PHP</a:t>
            </a:r>
          </a:p>
          <a:p>
            <a:r>
              <a:rPr lang="es-ES" b="1" dirty="0"/>
              <a:t>Paso 1: Establecer una Cookie</a:t>
            </a:r>
          </a:p>
          <a:p>
            <a:endParaRPr lang="es-ES" b="1" dirty="0"/>
          </a:p>
          <a:p>
            <a:r>
              <a:rPr lang="es-ES" dirty="0"/>
              <a:t>Para crear una cookie en PHP, utilizamos la función </a:t>
            </a:r>
            <a:r>
              <a:rPr lang="es-ES" dirty="0" err="1"/>
              <a:t>setcookie</a:t>
            </a:r>
            <a:r>
              <a:rPr lang="es-ES" dirty="0"/>
              <a:t>(). Esta función requiere varios parámetros, pero los más importantes son el nombre de la cookie y su valor. Aquí te muestro un ejemplo básico:</a:t>
            </a:r>
          </a:p>
          <a:p>
            <a:endParaRPr lang="es-ES" dirty="0"/>
          </a:p>
          <a:p>
            <a:r>
              <a:rPr lang="es-ES" dirty="0" err="1"/>
              <a:t>setcookie</a:t>
            </a:r>
            <a:r>
              <a:rPr lang="es-ES" dirty="0"/>
              <a:t>("usuario", "Juan Perez", time() + 3600);  // Expira en una hora</a:t>
            </a:r>
          </a:p>
          <a:p>
            <a:endParaRPr lang="es-ES" dirty="0"/>
          </a:p>
          <a:p>
            <a:r>
              <a:rPr lang="es-ES" dirty="0"/>
              <a:t>En este ejemplo, usuario es el nombre de la cookie, Juan Perez es el valor, y time() + 3600 indica que la cookie expirará en una hora.</a:t>
            </a:r>
          </a:p>
        </p:txBody>
      </p:sp>
    </p:spTree>
    <p:extLst>
      <p:ext uri="{BB962C8B-B14F-4D97-AF65-F5344CB8AC3E}">
        <p14:creationId xmlns:p14="http://schemas.microsoft.com/office/powerpoint/2010/main" val="1011349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8BD8913-F3F7-7732-06C9-088B0E7D1415}"/>
              </a:ext>
            </a:extLst>
          </p:cNvPr>
          <p:cNvSpPr>
            <a:spLocks noGrp="1"/>
          </p:cNvSpPr>
          <p:nvPr>
            <p:ph type="body" idx="1"/>
          </p:nvPr>
        </p:nvSpPr>
        <p:spPr>
          <a:xfrm>
            <a:off x="251520" y="123478"/>
            <a:ext cx="7543800" cy="3017520"/>
          </a:xfrm>
        </p:spPr>
        <p:txBody>
          <a:bodyPr/>
          <a:lstStyle/>
          <a:p>
            <a:r>
              <a:rPr lang="es-ES" b="1" dirty="0"/>
              <a:t>Registrando Usuarios</a:t>
            </a:r>
          </a:p>
          <a:p>
            <a:r>
              <a:rPr lang="es-ES" dirty="0"/>
              <a:t>El Formulario de Registro</a:t>
            </a:r>
          </a:p>
          <a:p>
            <a:endParaRPr lang="es-ES" dirty="0"/>
          </a:p>
          <a:p>
            <a:r>
              <a:rPr lang="es-ES" dirty="0"/>
              <a:t>Primero, crea un formulario simple en HTML para el registro de usuarios.</a:t>
            </a:r>
          </a:p>
          <a:p>
            <a:endParaRPr lang="es-ES" dirty="0"/>
          </a:p>
          <a:p>
            <a:r>
              <a:rPr lang="es-ES" dirty="0"/>
              <a:t>&lt;</a:t>
            </a:r>
            <a:r>
              <a:rPr lang="es-ES" dirty="0" err="1"/>
              <a:t>form</a:t>
            </a:r>
            <a:r>
              <a:rPr lang="es-ES" dirty="0"/>
              <a:t> </a:t>
            </a:r>
            <a:r>
              <a:rPr lang="es-ES" dirty="0" err="1"/>
              <a:t>method</a:t>
            </a:r>
            <a:r>
              <a:rPr lang="es-ES" dirty="0"/>
              <a:t>="POST" </a:t>
            </a:r>
            <a:r>
              <a:rPr lang="es-ES" dirty="0" err="1"/>
              <a:t>action</a:t>
            </a:r>
            <a:r>
              <a:rPr lang="es-ES" dirty="0"/>
              <a:t>="</a:t>
            </a:r>
            <a:r>
              <a:rPr lang="es-ES" dirty="0" err="1"/>
              <a:t>register.php</a:t>
            </a:r>
            <a:r>
              <a:rPr lang="es-ES" dirty="0"/>
              <a:t>"&gt;</a:t>
            </a:r>
          </a:p>
          <a:p>
            <a:r>
              <a:rPr lang="es-ES" dirty="0"/>
              <a:t>    &lt;</a:t>
            </a:r>
            <a:r>
              <a:rPr lang="es-ES" dirty="0" err="1"/>
              <a:t>label</a:t>
            </a:r>
            <a:r>
              <a:rPr lang="es-ES" dirty="0"/>
              <a:t> </a:t>
            </a:r>
            <a:r>
              <a:rPr lang="es-ES" dirty="0" err="1"/>
              <a:t>for</a:t>
            </a:r>
            <a:r>
              <a:rPr lang="es-ES" dirty="0"/>
              <a:t>="</a:t>
            </a:r>
            <a:r>
              <a:rPr lang="es-ES" dirty="0" err="1"/>
              <a:t>username</a:t>
            </a:r>
            <a:r>
              <a:rPr lang="es-ES" dirty="0"/>
              <a:t>"&gt;</a:t>
            </a:r>
            <a:r>
              <a:rPr lang="es-ES" dirty="0" err="1"/>
              <a:t>Username</a:t>
            </a:r>
            <a:r>
              <a:rPr lang="es-ES" dirty="0"/>
              <a:t>:&lt;/</a:t>
            </a:r>
            <a:r>
              <a:rPr lang="es-ES" dirty="0" err="1"/>
              <a:t>label</a:t>
            </a:r>
            <a:r>
              <a:rPr lang="es-ES" dirty="0"/>
              <a:t>&gt;</a:t>
            </a:r>
          </a:p>
          <a:p>
            <a:r>
              <a:rPr lang="es-ES" dirty="0"/>
              <a:t>    &lt;input </a:t>
            </a:r>
            <a:r>
              <a:rPr lang="es-ES" dirty="0" err="1"/>
              <a:t>type</a:t>
            </a:r>
            <a:r>
              <a:rPr lang="es-ES" dirty="0"/>
              <a:t>="</a:t>
            </a:r>
            <a:r>
              <a:rPr lang="es-ES" dirty="0" err="1"/>
              <a:t>text</a:t>
            </a:r>
            <a:r>
              <a:rPr lang="es-ES" dirty="0"/>
              <a:t>" id="</a:t>
            </a:r>
            <a:r>
              <a:rPr lang="es-ES" dirty="0" err="1"/>
              <a:t>username</a:t>
            </a:r>
            <a:r>
              <a:rPr lang="es-ES" dirty="0"/>
              <a:t>" </a:t>
            </a:r>
            <a:r>
              <a:rPr lang="es-ES" dirty="0" err="1"/>
              <a:t>name</a:t>
            </a:r>
            <a:r>
              <a:rPr lang="es-ES" dirty="0"/>
              <a:t>="</a:t>
            </a:r>
            <a:r>
              <a:rPr lang="es-ES" dirty="0" err="1"/>
              <a:t>username</a:t>
            </a:r>
            <a:r>
              <a:rPr lang="es-ES" dirty="0"/>
              <a:t>" </a:t>
            </a:r>
            <a:r>
              <a:rPr lang="es-ES" dirty="0" err="1"/>
              <a:t>required</a:t>
            </a:r>
            <a:r>
              <a:rPr lang="es-ES" dirty="0"/>
              <a:t>&gt;</a:t>
            </a:r>
          </a:p>
          <a:p>
            <a:r>
              <a:rPr lang="es-ES" dirty="0"/>
              <a:t>    &lt;</a:t>
            </a:r>
            <a:r>
              <a:rPr lang="es-ES" dirty="0" err="1"/>
              <a:t>label</a:t>
            </a:r>
            <a:r>
              <a:rPr lang="es-ES" dirty="0"/>
              <a:t> </a:t>
            </a:r>
            <a:r>
              <a:rPr lang="es-ES" dirty="0" err="1"/>
              <a:t>for</a:t>
            </a:r>
            <a:r>
              <a:rPr lang="es-ES" dirty="0"/>
              <a:t>="email"&gt;Email:&lt;/</a:t>
            </a:r>
            <a:r>
              <a:rPr lang="es-ES" dirty="0" err="1"/>
              <a:t>label</a:t>
            </a:r>
            <a:r>
              <a:rPr lang="es-ES" dirty="0"/>
              <a:t>&gt;</a:t>
            </a:r>
          </a:p>
          <a:p>
            <a:r>
              <a:rPr lang="es-ES" dirty="0"/>
              <a:t>    &lt;input </a:t>
            </a:r>
            <a:r>
              <a:rPr lang="es-ES" dirty="0" err="1"/>
              <a:t>type</a:t>
            </a:r>
            <a:r>
              <a:rPr lang="es-ES" dirty="0"/>
              <a:t>="email" id="email" </a:t>
            </a:r>
            <a:r>
              <a:rPr lang="es-ES" dirty="0" err="1"/>
              <a:t>name</a:t>
            </a:r>
            <a:r>
              <a:rPr lang="es-ES" dirty="0"/>
              <a:t>="email" </a:t>
            </a:r>
            <a:r>
              <a:rPr lang="es-ES" dirty="0" err="1"/>
              <a:t>required</a:t>
            </a:r>
            <a:r>
              <a:rPr lang="es-ES" dirty="0"/>
              <a:t>&gt;</a:t>
            </a:r>
          </a:p>
          <a:p>
            <a:r>
              <a:rPr lang="es-ES" dirty="0"/>
              <a:t>    &lt;</a:t>
            </a:r>
            <a:r>
              <a:rPr lang="es-ES" dirty="0" err="1"/>
              <a:t>label</a:t>
            </a:r>
            <a:r>
              <a:rPr lang="es-ES" dirty="0"/>
              <a:t> </a:t>
            </a:r>
            <a:r>
              <a:rPr lang="es-ES" dirty="0" err="1"/>
              <a:t>for</a:t>
            </a:r>
            <a:r>
              <a:rPr lang="es-ES" dirty="0"/>
              <a:t>="</a:t>
            </a:r>
            <a:r>
              <a:rPr lang="es-ES" dirty="0" err="1"/>
              <a:t>password</a:t>
            </a:r>
            <a:r>
              <a:rPr lang="es-ES" dirty="0"/>
              <a:t>"&gt;</a:t>
            </a:r>
            <a:r>
              <a:rPr lang="es-ES" dirty="0" err="1"/>
              <a:t>Password</a:t>
            </a:r>
            <a:r>
              <a:rPr lang="es-ES" dirty="0"/>
              <a:t>:&lt;/</a:t>
            </a:r>
            <a:r>
              <a:rPr lang="es-ES" dirty="0" err="1"/>
              <a:t>label</a:t>
            </a:r>
            <a:r>
              <a:rPr lang="es-ES" dirty="0"/>
              <a:t>&gt;</a:t>
            </a:r>
          </a:p>
          <a:p>
            <a:r>
              <a:rPr lang="es-ES" dirty="0"/>
              <a:t>    &lt;input </a:t>
            </a:r>
            <a:r>
              <a:rPr lang="es-ES" dirty="0" err="1"/>
              <a:t>type</a:t>
            </a:r>
            <a:r>
              <a:rPr lang="es-ES" dirty="0"/>
              <a:t>="</a:t>
            </a:r>
            <a:r>
              <a:rPr lang="es-ES" dirty="0" err="1"/>
              <a:t>password</a:t>
            </a:r>
            <a:r>
              <a:rPr lang="es-ES" dirty="0"/>
              <a:t>" id="</a:t>
            </a:r>
            <a:r>
              <a:rPr lang="es-ES" dirty="0" err="1"/>
              <a:t>password</a:t>
            </a:r>
            <a:r>
              <a:rPr lang="es-ES" dirty="0"/>
              <a:t>" </a:t>
            </a:r>
            <a:r>
              <a:rPr lang="es-ES" dirty="0" err="1"/>
              <a:t>name</a:t>
            </a:r>
            <a:r>
              <a:rPr lang="es-ES" dirty="0"/>
              <a:t>="</a:t>
            </a:r>
            <a:r>
              <a:rPr lang="es-ES" dirty="0" err="1"/>
              <a:t>password</a:t>
            </a:r>
            <a:r>
              <a:rPr lang="es-ES" dirty="0"/>
              <a:t>" </a:t>
            </a:r>
            <a:r>
              <a:rPr lang="es-ES" dirty="0" err="1"/>
              <a:t>required</a:t>
            </a:r>
            <a:r>
              <a:rPr lang="es-ES" dirty="0"/>
              <a:t>&gt;</a:t>
            </a:r>
          </a:p>
          <a:p>
            <a:r>
              <a:rPr lang="es-ES" dirty="0"/>
              <a:t>    &lt;</a:t>
            </a:r>
            <a:r>
              <a:rPr lang="es-ES" dirty="0" err="1"/>
              <a:t>button</a:t>
            </a:r>
            <a:r>
              <a:rPr lang="es-ES" dirty="0"/>
              <a:t> </a:t>
            </a:r>
            <a:r>
              <a:rPr lang="es-ES" dirty="0" err="1"/>
              <a:t>type</a:t>
            </a:r>
            <a:r>
              <a:rPr lang="es-ES" dirty="0"/>
              <a:t>="</a:t>
            </a:r>
            <a:r>
              <a:rPr lang="es-ES" dirty="0" err="1"/>
              <a:t>submit</a:t>
            </a:r>
            <a:r>
              <a:rPr lang="es-ES" dirty="0"/>
              <a:t>"&gt;</a:t>
            </a:r>
            <a:r>
              <a:rPr lang="es-ES" dirty="0" err="1"/>
              <a:t>Register</a:t>
            </a:r>
            <a:r>
              <a:rPr lang="es-ES" dirty="0"/>
              <a:t>&lt;/</a:t>
            </a:r>
            <a:r>
              <a:rPr lang="es-ES" dirty="0" err="1"/>
              <a:t>button</a:t>
            </a:r>
            <a:r>
              <a:rPr lang="es-ES" dirty="0"/>
              <a:t>&gt;</a:t>
            </a:r>
          </a:p>
          <a:p>
            <a:r>
              <a:rPr lang="es-ES" dirty="0"/>
              <a:t>&lt;/</a:t>
            </a:r>
            <a:r>
              <a:rPr lang="es-ES" dirty="0" err="1"/>
              <a:t>form</a:t>
            </a:r>
            <a:r>
              <a:rPr lang="es-ES" dirty="0"/>
              <a:t>&gt;</a:t>
            </a:r>
          </a:p>
        </p:txBody>
      </p:sp>
    </p:spTree>
    <p:extLst>
      <p:ext uri="{BB962C8B-B14F-4D97-AF65-F5344CB8AC3E}">
        <p14:creationId xmlns:p14="http://schemas.microsoft.com/office/powerpoint/2010/main" val="297429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FF85A-4DB1-9D82-BEA6-45A3F07555B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BC4D133-0F85-A9A6-6AB2-7E4EAD10E7FF}"/>
              </a:ext>
            </a:extLst>
          </p:cNvPr>
          <p:cNvSpPr>
            <a:spLocks noGrp="1"/>
          </p:cNvSpPr>
          <p:nvPr>
            <p:ph type="body" idx="1"/>
          </p:nvPr>
        </p:nvSpPr>
        <p:spPr/>
        <p:txBody>
          <a:bodyPr/>
          <a:lstStyle/>
          <a:p>
            <a:r>
              <a:rPr lang="es-ES" b="1" dirty="0"/>
              <a:t>Procesando el Registro en PHP</a:t>
            </a:r>
          </a:p>
          <a:p>
            <a:endParaRPr lang="es-ES" dirty="0"/>
          </a:p>
          <a:p>
            <a:r>
              <a:rPr lang="es-ES" dirty="0"/>
              <a:t>Cuando el usuario envía el formulario, es crucial validar y sanear las entradas para proteger tu aplicación de ataques. </a:t>
            </a:r>
          </a:p>
          <a:p>
            <a:endParaRPr lang="es-ES" dirty="0"/>
          </a:p>
          <a:p>
            <a:r>
              <a:rPr lang="es-ES" dirty="0"/>
              <a:t>Aquí es donde funciones como </a:t>
            </a:r>
            <a:r>
              <a:rPr lang="es-ES" dirty="0" err="1"/>
              <a:t>password_hash</a:t>
            </a:r>
            <a:r>
              <a:rPr lang="es-ES" dirty="0"/>
              <a:t> entran en juego para asegurar las contraseñas. </a:t>
            </a:r>
          </a:p>
          <a:p>
            <a:endParaRPr lang="es-ES" dirty="0"/>
          </a:p>
          <a:p>
            <a:r>
              <a:rPr lang="es-ES" dirty="0"/>
              <a:t>Observa cómo podrías manejar la lógica de registro en </a:t>
            </a:r>
            <a:r>
              <a:rPr lang="es-ES" dirty="0" err="1"/>
              <a:t>register.php</a:t>
            </a:r>
            <a:r>
              <a:rPr lang="es-ES" dirty="0"/>
              <a:t>:</a:t>
            </a:r>
          </a:p>
        </p:txBody>
      </p:sp>
    </p:spTree>
    <p:extLst>
      <p:ext uri="{BB962C8B-B14F-4D97-AF65-F5344CB8AC3E}">
        <p14:creationId xmlns:p14="http://schemas.microsoft.com/office/powerpoint/2010/main" val="101604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2135D3B-9BC6-F70A-ED80-B0A8DDBFB3C6}"/>
              </a:ext>
            </a:extLst>
          </p:cNvPr>
          <p:cNvSpPr>
            <a:spLocks noGrp="1"/>
          </p:cNvSpPr>
          <p:nvPr>
            <p:ph type="body" idx="1"/>
          </p:nvPr>
        </p:nvSpPr>
        <p:spPr>
          <a:xfrm>
            <a:off x="0" y="123478"/>
            <a:ext cx="8532440" cy="3017520"/>
          </a:xfrm>
        </p:spPr>
        <p:txBody>
          <a:bodyPr numCol="2"/>
          <a:lstStyle/>
          <a:p>
            <a:r>
              <a:rPr lang="es-ES" dirty="0"/>
              <a:t>&lt;?</a:t>
            </a:r>
            <a:r>
              <a:rPr lang="es-ES" dirty="0" err="1"/>
              <a:t>php</a:t>
            </a:r>
            <a:endParaRPr lang="es-ES" dirty="0"/>
          </a:p>
          <a:p>
            <a:r>
              <a:rPr lang="es-ES" dirty="0" err="1"/>
              <a:t>require</a:t>
            </a:r>
            <a:r>
              <a:rPr lang="es-ES" dirty="0"/>
              <a:t> '</a:t>
            </a:r>
            <a:r>
              <a:rPr lang="es-ES" dirty="0" err="1"/>
              <a:t>config.php</a:t>
            </a:r>
            <a:r>
              <a:rPr lang="es-ES" dirty="0"/>
              <a:t>';  // Asegúrate de tener un archivo </a:t>
            </a:r>
            <a:r>
              <a:rPr lang="es-ES" dirty="0" err="1"/>
              <a:t>config.php</a:t>
            </a:r>
            <a:r>
              <a:rPr lang="es-ES" dirty="0"/>
              <a:t> con la conexión a la base de datos</a:t>
            </a:r>
          </a:p>
          <a:p>
            <a:endParaRPr lang="es-ES" dirty="0"/>
          </a:p>
          <a:p>
            <a:r>
              <a:rPr lang="es-ES" dirty="0" err="1"/>
              <a:t>if</a:t>
            </a:r>
            <a:r>
              <a:rPr lang="es-ES" dirty="0"/>
              <a:t> ($_SERVER["REQUEST_METHOD"] == "POST") {</a:t>
            </a:r>
          </a:p>
          <a:p>
            <a:r>
              <a:rPr lang="es-ES" dirty="0"/>
              <a:t>    // Validar y sanear inputs</a:t>
            </a:r>
          </a:p>
          <a:p>
            <a:r>
              <a:rPr lang="es-ES" dirty="0"/>
              <a:t>    $</a:t>
            </a:r>
            <a:r>
              <a:rPr lang="es-ES" dirty="0" err="1"/>
              <a:t>username</a:t>
            </a:r>
            <a:r>
              <a:rPr lang="es-ES" dirty="0"/>
              <a:t> = </a:t>
            </a:r>
            <a:r>
              <a:rPr lang="es-ES" dirty="0" err="1"/>
              <a:t>htmlspecialchars</a:t>
            </a:r>
            <a:r>
              <a:rPr lang="es-ES" dirty="0"/>
              <a:t>(</a:t>
            </a:r>
            <a:r>
              <a:rPr lang="es-ES" dirty="0" err="1"/>
              <a:t>stripslashes</a:t>
            </a:r>
            <a:r>
              <a:rPr lang="es-ES" dirty="0"/>
              <a:t>(</a:t>
            </a:r>
            <a:r>
              <a:rPr lang="es-ES" dirty="0" err="1"/>
              <a:t>trim</a:t>
            </a:r>
            <a:r>
              <a:rPr lang="es-ES" dirty="0"/>
              <a:t>($_POST['</a:t>
            </a:r>
            <a:r>
              <a:rPr lang="es-ES" dirty="0" err="1"/>
              <a:t>username</a:t>
            </a:r>
            <a:r>
              <a:rPr lang="es-ES" dirty="0"/>
              <a:t>'])));</a:t>
            </a:r>
          </a:p>
          <a:p>
            <a:r>
              <a:rPr lang="es-ES" dirty="0"/>
              <a:t>    $email = </a:t>
            </a:r>
            <a:r>
              <a:rPr lang="es-ES" dirty="0" err="1"/>
              <a:t>filter_var</a:t>
            </a:r>
            <a:r>
              <a:rPr lang="es-ES" dirty="0"/>
              <a:t>(</a:t>
            </a:r>
            <a:r>
              <a:rPr lang="es-ES" dirty="0" err="1"/>
              <a:t>trim</a:t>
            </a:r>
            <a:r>
              <a:rPr lang="es-ES" dirty="0"/>
              <a:t>($_POST['email']), FILTER_SANITIZE_EMAIL);</a:t>
            </a:r>
          </a:p>
          <a:p>
            <a:r>
              <a:rPr lang="es-ES" dirty="0"/>
              <a:t>    $</a:t>
            </a:r>
            <a:r>
              <a:rPr lang="es-ES" dirty="0" err="1"/>
              <a:t>password</a:t>
            </a:r>
            <a:r>
              <a:rPr lang="es-ES" dirty="0"/>
              <a:t> = </a:t>
            </a:r>
            <a:r>
              <a:rPr lang="es-ES" dirty="0" err="1"/>
              <a:t>password_hash</a:t>
            </a:r>
            <a:r>
              <a:rPr lang="es-ES" dirty="0"/>
              <a:t>($_POST['</a:t>
            </a:r>
            <a:r>
              <a:rPr lang="es-ES" dirty="0" err="1"/>
              <a:t>password</a:t>
            </a:r>
            <a:r>
              <a:rPr lang="es-ES" dirty="0"/>
              <a:t>'], PASSWORD_DEFAULT);  // Encriptar contraseña</a:t>
            </a:r>
          </a:p>
          <a:p>
            <a:endParaRPr lang="es-ES" dirty="0"/>
          </a:p>
          <a:p>
            <a:endParaRPr lang="es-ES" dirty="0"/>
          </a:p>
          <a:p>
            <a:endParaRPr lang="es-ES" dirty="0"/>
          </a:p>
          <a:p>
            <a:r>
              <a:rPr lang="es-ES" dirty="0"/>
              <a:t>    // Insertar en la base de datos</a:t>
            </a:r>
          </a:p>
          <a:p>
            <a:r>
              <a:rPr lang="es-ES" dirty="0"/>
              <a:t>    $</a:t>
            </a:r>
            <a:r>
              <a:rPr lang="es-ES" dirty="0" err="1"/>
              <a:t>sql</a:t>
            </a:r>
            <a:r>
              <a:rPr lang="es-ES" dirty="0"/>
              <a:t> = "INSERT INTO </a:t>
            </a:r>
            <a:r>
              <a:rPr lang="es-ES" dirty="0" err="1"/>
              <a:t>users</a:t>
            </a:r>
            <a:r>
              <a:rPr lang="es-ES" dirty="0"/>
              <a:t> (</a:t>
            </a:r>
            <a:r>
              <a:rPr lang="es-ES" dirty="0" err="1"/>
              <a:t>username</a:t>
            </a:r>
            <a:r>
              <a:rPr lang="es-ES" dirty="0"/>
              <a:t>, email, </a:t>
            </a:r>
            <a:r>
              <a:rPr lang="es-ES" dirty="0" err="1"/>
              <a:t>password</a:t>
            </a:r>
            <a:r>
              <a:rPr lang="es-ES" dirty="0"/>
              <a:t>) VALUES (?, ?, ?)";</a:t>
            </a:r>
          </a:p>
          <a:p>
            <a:r>
              <a:rPr lang="es-ES" dirty="0"/>
              <a:t>    $</a:t>
            </a:r>
            <a:r>
              <a:rPr lang="es-ES" dirty="0" err="1"/>
              <a:t>stmt</a:t>
            </a:r>
            <a:r>
              <a:rPr lang="es-ES" dirty="0"/>
              <a:t> = $</a:t>
            </a:r>
            <a:r>
              <a:rPr lang="es-ES" dirty="0" err="1"/>
              <a:t>conn</a:t>
            </a:r>
            <a:r>
              <a:rPr lang="es-ES" dirty="0"/>
              <a:t>-&gt;prepare($</a:t>
            </a:r>
            <a:r>
              <a:rPr lang="es-ES" dirty="0" err="1"/>
              <a:t>sql</a:t>
            </a:r>
            <a:r>
              <a:rPr lang="es-ES" dirty="0"/>
              <a:t>);</a:t>
            </a:r>
          </a:p>
          <a:p>
            <a:r>
              <a:rPr lang="es-ES" dirty="0"/>
              <a:t>    $</a:t>
            </a:r>
            <a:r>
              <a:rPr lang="es-ES" dirty="0" err="1"/>
              <a:t>stmt</a:t>
            </a:r>
            <a:r>
              <a:rPr lang="es-ES" dirty="0"/>
              <a:t>-&gt;</a:t>
            </a:r>
            <a:r>
              <a:rPr lang="es-ES" dirty="0" err="1"/>
              <a:t>bind_param</a:t>
            </a:r>
            <a:r>
              <a:rPr lang="es-ES" dirty="0"/>
              <a:t>("</a:t>
            </a:r>
            <a:r>
              <a:rPr lang="es-ES" dirty="0" err="1"/>
              <a:t>sss</a:t>
            </a:r>
            <a:r>
              <a:rPr lang="es-ES" dirty="0"/>
              <a:t>", $</a:t>
            </a:r>
            <a:r>
              <a:rPr lang="es-ES" dirty="0" err="1"/>
              <a:t>username</a:t>
            </a:r>
            <a:r>
              <a:rPr lang="es-ES" dirty="0"/>
              <a:t>, $email, $</a:t>
            </a:r>
            <a:r>
              <a:rPr lang="es-ES" dirty="0" err="1"/>
              <a:t>password</a:t>
            </a:r>
            <a:r>
              <a:rPr lang="es-ES" dirty="0"/>
              <a:t>);</a:t>
            </a:r>
          </a:p>
          <a:p>
            <a:r>
              <a:rPr lang="es-ES" dirty="0"/>
              <a:t>    $</a:t>
            </a:r>
            <a:r>
              <a:rPr lang="es-ES" dirty="0" err="1"/>
              <a:t>stmt</a:t>
            </a:r>
            <a:r>
              <a:rPr lang="es-ES" dirty="0"/>
              <a:t>-&gt;</a:t>
            </a:r>
            <a:r>
              <a:rPr lang="es-ES" dirty="0" err="1"/>
              <a:t>execute</a:t>
            </a:r>
            <a:r>
              <a:rPr lang="es-ES" dirty="0"/>
              <a:t>();</a:t>
            </a:r>
          </a:p>
          <a:p>
            <a:endParaRPr lang="es-ES" dirty="0"/>
          </a:p>
          <a:p>
            <a:r>
              <a:rPr lang="es-ES" dirty="0"/>
              <a:t>    </a:t>
            </a:r>
            <a:r>
              <a:rPr lang="es-ES" dirty="0" err="1"/>
              <a:t>if</a:t>
            </a:r>
            <a:r>
              <a:rPr lang="es-ES" dirty="0"/>
              <a:t> ($</a:t>
            </a:r>
            <a:r>
              <a:rPr lang="es-ES" dirty="0" err="1"/>
              <a:t>stmt</a:t>
            </a:r>
            <a:r>
              <a:rPr lang="es-ES" dirty="0"/>
              <a:t>-&gt;</a:t>
            </a:r>
            <a:r>
              <a:rPr lang="es-ES" dirty="0" err="1"/>
              <a:t>affected_rows</a:t>
            </a:r>
            <a:r>
              <a:rPr lang="es-ES" dirty="0"/>
              <a:t> &gt; 0) {</a:t>
            </a:r>
          </a:p>
          <a:p>
            <a:r>
              <a:rPr lang="es-ES" dirty="0"/>
              <a:t>        echo "Usuario registrado con éxito.";</a:t>
            </a:r>
          </a:p>
          <a:p>
            <a:r>
              <a:rPr lang="es-ES" dirty="0"/>
              <a:t>    } </a:t>
            </a:r>
            <a:r>
              <a:rPr lang="es-ES" dirty="0" err="1"/>
              <a:t>else</a:t>
            </a:r>
            <a:r>
              <a:rPr lang="es-ES" dirty="0"/>
              <a:t> {</a:t>
            </a:r>
          </a:p>
          <a:p>
            <a:r>
              <a:rPr lang="es-ES" dirty="0"/>
              <a:t>        echo "Error al registrar usuario.";</a:t>
            </a:r>
          </a:p>
          <a:p>
            <a:r>
              <a:rPr lang="es-ES" dirty="0"/>
              <a:t>    }</a:t>
            </a:r>
          </a:p>
          <a:p>
            <a:r>
              <a:rPr lang="es-ES" dirty="0"/>
              <a:t>}</a:t>
            </a:r>
          </a:p>
          <a:p>
            <a:r>
              <a:rPr lang="es-ES" dirty="0"/>
              <a:t>?&gt;</a:t>
            </a:r>
          </a:p>
        </p:txBody>
      </p:sp>
    </p:spTree>
    <p:extLst>
      <p:ext uri="{BB962C8B-B14F-4D97-AF65-F5344CB8AC3E}">
        <p14:creationId xmlns:p14="http://schemas.microsoft.com/office/powerpoint/2010/main" val="1259154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BF916311-4FCA-8B38-0FDB-03D640CFB44A}"/>
              </a:ext>
            </a:extLst>
          </p:cNvPr>
          <p:cNvSpPr>
            <a:spLocks noGrp="1"/>
          </p:cNvSpPr>
          <p:nvPr>
            <p:ph type="body" idx="1"/>
          </p:nvPr>
        </p:nvSpPr>
        <p:spPr>
          <a:xfrm>
            <a:off x="30505" y="123478"/>
            <a:ext cx="7543800" cy="3017520"/>
          </a:xfrm>
        </p:spPr>
        <p:txBody>
          <a:bodyPr/>
          <a:lstStyle/>
          <a:p>
            <a:r>
              <a:rPr lang="es-ES" b="1" dirty="0"/>
              <a:t>Implementando el Inicio de Sesión</a:t>
            </a:r>
          </a:p>
          <a:p>
            <a:endParaRPr lang="es-ES" dirty="0"/>
          </a:p>
          <a:p>
            <a:r>
              <a:rPr lang="es-ES" dirty="0"/>
              <a:t>Similar al registro, necesitarás un formulario de inicio de sesión y un script en PHP para manejar la autenticación. Es importante usar siempre </a:t>
            </a:r>
            <a:r>
              <a:rPr lang="es-ES" dirty="0" err="1"/>
              <a:t>password_verify</a:t>
            </a:r>
            <a:r>
              <a:rPr lang="es-ES" dirty="0"/>
              <a:t> para comprobar las contraseñas.</a:t>
            </a:r>
          </a:p>
          <a:p>
            <a:r>
              <a:rPr lang="es-ES" dirty="0"/>
              <a:t>El Formulario de Inicio de Sesión</a:t>
            </a:r>
          </a:p>
          <a:p>
            <a:endParaRPr lang="es-ES" dirty="0"/>
          </a:p>
          <a:p>
            <a:r>
              <a:rPr lang="es-ES" dirty="0"/>
              <a:t>&lt;</a:t>
            </a:r>
            <a:r>
              <a:rPr lang="es-ES" dirty="0" err="1"/>
              <a:t>form</a:t>
            </a:r>
            <a:r>
              <a:rPr lang="es-ES" dirty="0"/>
              <a:t> </a:t>
            </a:r>
            <a:r>
              <a:rPr lang="es-ES" dirty="0" err="1"/>
              <a:t>method</a:t>
            </a:r>
            <a:r>
              <a:rPr lang="es-ES" dirty="0"/>
              <a:t>="POST" </a:t>
            </a:r>
            <a:r>
              <a:rPr lang="es-ES" dirty="0" err="1"/>
              <a:t>action</a:t>
            </a:r>
            <a:r>
              <a:rPr lang="es-ES" dirty="0"/>
              <a:t>="login.php"&gt;</a:t>
            </a:r>
          </a:p>
          <a:p>
            <a:r>
              <a:rPr lang="es-ES" dirty="0"/>
              <a:t>    &lt;</a:t>
            </a:r>
            <a:r>
              <a:rPr lang="es-ES" dirty="0" err="1"/>
              <a:t>label</a:t>
            </a:r>
            <a:r>
              <a:rPr lang="es-ES" dirty="0"/>
              <a:t> </a:t>
            </a:r>
            <a:r>
              <a:rPr lang="es-ES" dirty="0" err="1"/>
              <a:t>for</a:t>
            </a:r>
            <a:r>
              <a:rPr lang="es-ES" dirty="0"/>
              <a:t>="email"&gt;Email:&lt;/</a:t>
            </a:r>
            <a:r>
              <a:rPr lang="es-ES" dirty="0" err="1"/>
              <a:t>label</a:t>
            </a:r>
            <a:r>
              <a:rPr lang="es-ES" dirty="0"/>
              <a:t>&gt;</a:t>
            </a:r>
          </a:p>
          <a:p>
            <a:r>
              <a:rPr lang="es-ES" dirty="0"/>
              <a:t>    &lt;input </a:t>
            </a:r>
            <a:r>
              <a:rPr lang="es-ES" dirty="0" err="1"/>
              <a:t>type</a:t>
            </a:r>
            <a:r>
              <a:rPr lang="es-ES" dirty="0"/>
              <a:t>="email" id="email" </a:t>
            </a:r>
            <a:r>
              <a:rPr lang="es-ES" dirty="0" err="1"/>
              <a:t>name</a:t>
            </a:r>
            <a:r>
              <a:rPr lang="es-ES" dirty="0"/>
              <a:t>="email" </a:t>
            </a:r>
            <a:r>
              <a:rPr lang="es-ES" dirty="0" err="1"/>
              <a:t>required</a:t>
            </a:r>
            <a:r>
              <a:rPr lang="es-ES" dirty="0"/>
              <a:t>&gt;</a:t>
            </a:r>
          </a:p>
          <a:p>
            <a:r>
              <a:rPr lang="es-ES" dirty="0"/>
              <a:t>    &lt;</a:t>
            </a:r>
            <a:r>
              <a:rPr lang="es-ES" dirty="0" err="1"/>
              <a:t>label</a:t>
            </a:r>
            <a:r>
              <a:rPr lang="es-ES" dirty="0"/>
              <a:t> </a:t>
            </a:r>
            <a:r>
              <a:rPr lang="es-ES" dirty="0" err="1"/>
              <a:t>for</a:t>
            </a:r>
            <a:r>
              <a:rPr lang="es-ES" dirty="0"/>
              <a:t>="</a:t>
            </a:r>
            <a:r>
              <a:rPr lang="es-ES" dirty="0" err="1"/>
              <a:t>password</a:t>
            </a:r>
            <a:r>
              <a:rPr lang="es-ES" dirty="0"/>
              <a:t>"&gt;</a:t>
            </a:r>
            <a:r>
              <a:rPr lang="es-ES" dirty="0" err="1"/>
              <a:t>Password</a:t>
            </a:r>
            <a:r>
              <a:rPr lang="es-ES" dirty="0"/>
              <a:t>:&lt;/</a:t>
            </a:r>
            <a:r>
              <a:rPr lang="es-ES" dirty="0" err="1"/>
              <a:t>label</a:t>
            </a:r>
            <a:r>
              <a:rPr lang="es-ES" dirty="0"/>
              <a:t>&gt;</a:t>
            </a:r>
          </a:p>
          <a:p>
            <a:r>
              <a:rPr lang="es-ES" dirty="0"/>
              <a:t>    &lt;input </a:t>
            </a:r>
            <a:r>
              <a:rPr lang="es-ES" dirty="0" err="1"/>
              <a:t>type</a:t>
            </a:r>
            <a:r>
              <a:rPr lang="es-ES" dirty="0"/>
              <a:t>="</a:t>
            </a:r>
            <a:r>
              <a:rPr lang="es-ES" dirty="0" err="1"/>
              <a:t>password</a:t>
            </a:r>
            <a:r>
              <a:rPr lang="es-ES" dirty="0"/>
              <a:t>" id="</a:t>
            </a:r>
            <a:r>
              <a:rPr lang="es-ES" dirty="0" err="1"/>
              <a:t>password</a:t>
            </a:r>
            <a:r>
              <a:rPr lang="es-ES" dirty="0"/>
              <a:t>" </a:t>
            </a:r>
            <a:r>
              <a:rPr lang="es-ES" dirty="0" err="1"/>
              <a:t>name</a:t>
            </a:r>
            <a:r>
              <a:rPr lang="es-ES" dirty="0"/>
              <a:t>="</a:t>
            </a:r>
            <a:r>
              <a:rPr lang="es-ES" dirty="0" err="1"/>
              <a:t>password</a:t>
            </a:r>
            <a:r>
              <a:rPr lang="es-ES" dirty="0"/>
              <a:t>" </a:t>
            </a:r>
            <a:r>
              <a:rPr lang="es-ES" dirty="0" err="1"/>
              <a:t>required</a:t>
            </a:r>
            <a:r>
              <a:rPr lang="es-ES" dirty="0"/>
              <a:t>&gt;</a:t>
            </a:r>
          </a:p>
          <a:p>
            <a:r>
              <a:rPr lang="es-ES" dirty="0"/>
              <a:t>    &lt;</a:t>
            </a:r>
            <a:r>
              <a:rPr lang="es-ES" dirty="0" err="1"/>
              <a:t>button</a:t>
            </a:r>
            <a:r>
              <a:rPr lang="es-ES" dirty="0"/>
              <a:t> </a:t>
            </a:r>
            <a:r>
              <a:rPr lang="es-ES" dirty="0" err="1"/>
              <a:t>type</a:t>
            </a:r>
            <a:r>
              <a:rPr lang="es-ES" dirty="0"/>
              <a:t>="</a:t>
            </a:r>
            <a:r>
              <a:rPr lang="es-ES" dirty="0" err="1"/>
              <a:t>submit</a:t>
            </a:r>
            <a:r>
              <a:rPr lang="es-ES" dirty="0"/>
              <a:t>"&gt;</a:t>
            </a:r>
            <a:r>
              <a:rPr lang="es-ES" dirty="0" err="1"/>
              <a:t>Login</a:t>
            </a:r>
            <a:r>
              <a:rPr lang="es-ES" dirty="0"/>
              <a:t>&lt;/</a:t>
            </a:r>
            <a:r>
              <a:rPr lang="es-ES" dirty="0" err="1"/>
              <a:t>button</a:t>
            </a:r>
            <a:r>
              <a:rPr lang="es-ES" dirty="0"/>
              <a:t>&gt;</a:t>
            </a:r>
          </a:p>
          <a:p>
            <a:r>
              <a:rPr lang="es-ES" dirty="0"/>
              <a:t>&lt;/</a:t>
            </a:r>
            <a:r>
              <a:rPr lang="es-ES" dirty="0" err="1"/>
              <a:t>form</a:t>
            </a:r>
            <a:r>
              <a:rPr lang="es-ES" dirty="0"/>
              <a:t>&gt;</a:t>
            </a:r>
          </a:p>
        </p:txBody>
      </p:sp>
    </p:spTree>
    <p:extLst>
      <p:ext uri="{BB962C8B-B14F-4D97-AF65-F5344CB8AC3E}">
        <p14:creationId xmlns:p14="http://schemas.microsoft.com/office/powerpoint/2010/main" val="14822860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D379784-4218-16AE-D58D-41A7C4DB411B}"/>
              </a:ext>
            </a:extLst>
          </p:cNvPr>
          <p:cNvSpPr>
            <a:spLocks noGrp="1"/>
          </p:cNvSpPr>
          <p:nvPr>
            <p:ph type="body" idx="1"/>
          </p:nvPr>
        </p:nvSpPr>
        <p:spPr>
          <a:xfrm>
            <a:off x="0" y="0"/>
            <a:ext cx="8676456" cy="3017520"/>
          </a:xfrm>
        </p:spPr>
        <p:txBody>
          <a:bodyPr numCol="2"/>
          <a:lstStyle/>
          <a:p>
            <a:r>
              <a:rPr lang="es-ES" b="1" dirty="0"/>
              <a:t>Procesando el Inicio de Sesión en PHP</a:t>
            </a:r>
          </a:p>
          <a:p>
            <a:endParaRPr lang="es-ES" dirty="0"/>
          </a:p>
          <a:p>
            <a:r>
              <a:rPr lang="es-ES" dirty="0"/>
              <a:t>&lt;?</a:t>
            </a:r>
            <a:r>
              <a:rPr lang="es-ES" dirty="0" err="1"/>
              <a:t>php</a:t>
            </a:r>
            <a:endParaRPr lang="es-ES" dirty="0"/>
          </a:p>
          <a:p>
            <a:r>
              <a:rPr lang="es-ES" dirty="0" err="1"/>
              <a:t>require</a:t>
            </a:r>
            <a:r>
              <a:rPr lang="es-ES" dirty="0"/>
              <a:t> '</a:t>
            </a:r>
            <a:r>
              <a:rPr lang="es-ES" dirty="0" err="1"/>
              <a:t>config.php</a:t>
            </a:r>
            <a:r>
              <a:rPr lang="es-ES" dirty="0"/>
              <a:t>';</a:t>
            </a:r>
          </a:p>
          <a:p>
            <a:endParaRPr lang="es-ES" dirty="0"/>
          </a:p>
          <a:p>
            <a:r>
              <a:rPr lang="es-ES" dirty="0" err="1"/>
              <a:t>if</a:t>
            </a:r>
            <a:r>
              <a:rPr lang="es-ES" dirty="0"/>
              <a:t> ($_SERVER["REQUEST_METHOD"] == "POST") {</a:t>
            </a:r>
          </a:p>
          <a:p>
            <a:r>
              <a:rPr lang="es-ES" dirty="0"/>
              <a:t>    $email = </a:t>
            </a:r>
            <a:r>
              <a:rPr lang="es-ES" dirty="0" err="1"/>
              <a:t>filter_var</a:t>
            </a:r>
            <a:r>
              <a:rPr lang="es-ES" dirty="0"/>
              <a:t>(</a:t>
            </a:r>
            <a:r>
              <a:rPr lang="es-ES" dirty="0" err="1"/>
              <a:t>trim</a:t>
            </a:r>
            <a:r>
              <a:rPr lang="es-ES" dirty="0"/>
              <a:t>($_POST['email']), FILTER_SANITIZE_EMAIL);</a:t>
            </a:r>
          </a:p>
          <a:p>
            <a:r>
              <a:rPr lang="es-ES" dirty="0"/>
              <a:t>    $</a:t>
            </a:r>
            <a:r>
              <a:rPr lang="es-ES" dirty="0" err="1"/>
              <a:t>password</a:t>
            </a:r>
            <a:r>
              <a:rPr lang="es-ES" dirty="0"/>
              <a:t> = $_POST['</a:t>
            </a:r>
            <a:r>
              <a:rPr lang="es-ES" dirty="0" err="1"/>
              <a:t>password</a:t>
            </a:r>
            <a:r>
              <a:rPr lang="es-ES" dirty="0"/>
              <a:t>'];</a:t>
            </a:r>
          </a:p>
          <a:p>
            <a:endParaRPr lang="es-ES" dirty="0"/>
          </a:p>
          <a:p>
            <a:r>
              <a:rPr lang="es-ES" dirty="0"/>
              <a:t>    $</a:t>
            </a:r>
            <a:r>
              <a:rPr lang="es-ES" dirty="0" err="1"/>
              <a:t>sql</a:t>
            </a:r>
            <a:r>
              <a:rPr lang="es-ES" dirty="0"/>
              <a:t> = "SELECT * FROM </a:t>
            </a:r>
            <a:r>
              <a:rPr lang="es-ES" dirty="0" err="1"/>
              <a:t>users</a:t>
            </a:r>
            <a:r>
              <a:rPr lang="es-ES" dirty="0"/>
              <a:t> WHERE email = ?";</a:t>
            </a:r>
          </a:p>
          <a:p>
            <a:r>
              <a:rPr lang="es-ES" dirty="0"/>
              <a:t>    $</a:t>
            </a:r>
            <a:r>
              <a:rPr lang="es-ES" dirty="0" err="1"/>
              <a:t>stmt</a:t>
            </a:r>
            <a:r>
              <a:rPr lang="es-ES" dirty="0"/>
              <a:t> = $</a:t>
            </a:r>
            <a:r>
              <a:rPr lang="es-ES" dirty="0" err="1"/>
              <a:t>conn</a:t>
            </a:r>
            <a:r>
              <a:rPr lang="es-ES" dirty="0"/>
              <a:t>-&gt;prepare($</a:t>
            </a:r>
            <a:r>
              <a:rPr lang="es-ES" dirty="0" err="1"/>
              <a:t>sql</a:t>
            </a:r>
            <a:r>
              <a:rPr lang="es-ES" dirty="0"/>
              <a:t>);</a:t>
            </a:r>
          </a:p>
          <a:p>
            <a:r>
              <a:rPr lang="es-ES" dirty="0"/>
              <a:t>    $</a:t>
            </a:r>
            <a:r>
              <a:rPr lang="es-ES" dirty="0" err="1"/>
              <a:t>stmt</a:t>
            </a:r>
            <a:r>
              <a:rPr lang="es-ES" dirty="0"/>
              <a:t>-&gt;</a:t>
            </a:r>
            <a:r>
              <a:rPr lang="es-ES" dirty="0" err="1"/>
              <a:t>bind_param</a:t>
            </a:r>
            <a:r>
              <a:rPr lang="es-ES" dirty="0"/>
              <a:t>("s", $email);</a:t>
            </a:r>
          </a:p>
          <a:p>
            <a:r>
              <a:rPr lang="es-ES" dirty="0"/>
              <a:t>    $</a:t>
            </a:r>
            <a:r>
              <a:rPr lang="es-ES" dirty="0" err="1"/>
              <a:t>stmt</a:t>
            </a:r>
            <a:r>
              <a:rPr lang="es-ES" dirty="0"/>
              <a:t>-&gt;</a:t>
            </a:r>
            <a:r>
              <a:rPr lang="es-ES" dirty="0" err="1"/>
              <a:t>execute</a:t>
            </a:r>
            <a:r>
              <a:rPr lang="es-ES" dirty="0"/>
              <a:t>();</a:t>
            </a:r>
          </a:p>
          <a:p>
            <a:r>
              <a:rPr lang="es-ES" dirty="0"/>
              <a:t>    $</a:t>
            </a:r>
            <a:r>
              <a:rPr lang="es-ES" dirty="0" err="1"/>
              <a:t>result</a:t>
            </a:r>
            <a:r>
              <a:rPr lang="es-ES" dirty="0"/>
              <a:t> = $</a:t>
            </a:r>
            <a:r>
              <a:rPr lang="es-ES" dirty="0" err="1"/>
              <a:t>stmt</a:t>
            </a:r>
            <a:r>
              <a:rPr lang="es-ES" dirty="0"/>
              <a:t>-&gt;</a:t>
            </a:r>
            <a:r>
              <a:rPr lang="es-ES" dirty="0" err="1"/>
              <a:t>get_result</a:t>
            </a:r>
            <a:r>
              <a:rPr lang="es-ES" dirty="0"/>
              <a:t>();</a:t>
            </a:r>
          </a:p>
          <a:p>
            <a:r>
              <a:rPr lang="es-ES" dirty="0"/>
              <a:t>    $</a:t>
            </a:r>
            <a:r>
              <a:rPr lang="es-ES" dirty="0" err="1"/>
              <a:t>user</a:t>
            </a:r>
            <a:r>
              <a:rPr lang="es-ES" dirty="0"/>
              <a:t> = $</a:t>
            </a:r>
            <a:r>
              <a:rPr lang="es-ES" dirty="0" err="1"/>
              <a:t>result</a:t>
            </a:r>
            <a:r>
              <a:rPr lang="es-ES" dirty="0"/>
              <a:t>-&gt;</a:t>
            </a:r>
            <a:r>
              <a:rPr lang="es-ES" dirty="0" err="1"/>
              <a:t>fetch_assoc</a:t>
            </a:r>
            <a:r>
              <a:rPr lang="es-ES" dirty="0"/>
              <a:t>();</a:t>
            </a:r>
          </a:p>
          <a:p>
            <a:endParaRPr lang="es-ES" dirty="0"/>
          </a:p>
          <a:p>
            <a:r>
              <a:rPr lang="es-ES" dirty="0"/>
              <a:t>    </a:t>
            </a:r>
            <a:r>
              <a:rPr lang="es-ES" dirty="0" err="1"/>
              <a:t>if</a:t>
            </a:r>
            <a:r>
              <a:rPr lang="es-ES" dirty="0"/>
              <a:t> ($</a:t>
            </a:r>
            <a:r>
              <a:rPr lang="es-ES" dirty="0" err="1"/>
              <a:t>user</a:t>
            </a:r>
            <a:r>
              <a:rPr lang="es-ES" dirty="0"/>
              <a:t> &amp;&amp; </a:t>
            </a:r>
            <a:r>
              <a:rPr lang="es-ES" dirty="0" err="1"/>
              <a:t>password_verify</a:t>
            </a:r>
            <a:r>
              <a:rPr lang="es-ES" dirty="0"/>
              <a:t>($</a:t>
            </a:r>
            <a:r>
              <a:rPr lang="es-ES" dirty="0" err="1"/>
              <a:t>password</a:t>
            </a:r>
            <a:r>
              <a:rPr lang="es-ES" dirty="0"/>
              <a:t>, $</a:t>
            </a:r>
            <a:r>
              <a:rPr lang="es-ES" dirty="0" err="1"/>
              <a:t>user</a:t>
            </a:r>
            <a:r>
              <a:rPr lang="es-ES" dirty="0"/>
              <a:t>['</a:t>
            </a:r>
            <a:r>
              <a:rPr lang="es-ES" dirty="0" err="1"/>
              <a:t>password</a:t>
            </a:r>
            <a:r>
              <a:rPr lang="es-ES" dirty="0"/>
              <a:t>'])) {</a:t>
            </a:r>
          </a:p>
          <a:p>
            <a:r>
              <a:rPr lang="es-ES" dirty="0"/>
              <a:t>        // Iniciar sesión</a:t>
            </a:r>
          </a:p>
          <a:p>
            <a:r>
              <a:rPr lang="es-ES" dirty="0"/>
              <a:t>        </a:t>
            </a:r>
            <a:r>
              <a:rPr lang="es-ES" dirty="0" err="1"/>
              <a:t>session_start</a:t>
            </a:r>
            <a:r>
              <a:rPr lang="es-ES" dirty="0"/>
              <a:t>();</a:t>
            </a:r>
          </a:p>
          <a:p>
            <a:r>
              <a:rPr lang="es-ES" dirty="0"/>
              <a:t>        $_SESSION['</a:t>
            </a:r>
            <a:r>
              <a:rPr lang="es-ES" dirty="0" err="1"/>
              <a:t>user_id</a:t>
            </a:r>
            <a:r>
              <a:rPr lang="es-ES" dirty="0"/>
              <a:t>'] = $</a:t>
            </a:r>
            <a:r>
              <a:rPr lang="es-ES" dirty="0" err="1"/>
              <a:t>user</a:t>
            </a:r>
            <a:r>
              <a:rPr lang="es-ES" dirty="0"/>
              <a:t>['id'];</a:t>
            </a:r>
          </a:p>
          <a:p>
            <a:r>
              <a:rPr lang="es-ES" dirty="0"/>
              <a:t>        $_SESSION['</a:t>
            </a:r>
            <a:r>
              <a:rPr lang="es-ES" dirty="0" err="1"/>
              <a:t>username</a:t>
            </a:r>
            <a:r>
              <a:rPr lang="es-ES" dirty="0"/>
              <a:t>'] = $</a:t>
            </a:r>
            <a:r>
              <a:rPr lang="es-ES" dirty="0" err="1"/>
              <a:t>user</a:t>
            </a:r>
            <a:r>
              <a:rPr lang="es-ES" dirty="0"/>
              <a:t>['</a:t>
            </a:r>
            <a:r>
              <a:rPr lang="es-ES" dirty="0" err="1"/>
              <a:t>username</a:t>
            </a:r>
            <a:r>
              <a:rPr lang="es-ES" dirty="0"/>
              <a:t>'];</a:t>
            </a:r>
          </a:p>
          <a:p>
            <a:r>
              <a:rPr lang="es-ES" dirty="0"/>
              <a:t>        echo "Inicio de sesión exitoso!";</a:t>
            </a:r>
          </a:p>
          <a:p>
            <a:r>
              <a:rPr lang="es-ES" dirty="0"/>
              <a:t>    } </a:t>
            </a:r>
            <a:r>
              <a:rPr lang="es-ES" dirty="0" err="1"/>
              <a:t>else</a:t>
            </a:r>
            <a:r>
              <a:rPr lang="es-ES" dirty="0"/>
              <a:t> {</a:t>
            </a:r>
          </a:p>
          <a:p>
            <a:r>
              <a:rPr lang="es-ES" dirty="0"/>
              <a:t>        echo "Las credenciales no coinciden.";</a:t>
            </a:r>
          </a:p>
          <a:p>
            <a:r>
              <a:rPr lang="es-ES" dirty="0"/>
              <a:t>    }</a:t>
            </a:r>
          </a:p>
          <a:p>
            <a:r>
              <a:rPr lang="es-ES" dirty="0"/>
              <a:t>}</a:t>
            </a:r>
          </a:p>
          <a:p>
            <a:r>
              <a:rPr lang="es-ES" dirty="0"/>
              <a:t>?&gt;</a:t>
            </a:r>
          </a:p>
        </p:txBody>
      </p:sp>
    </p:spTree>
    <p:extLst>
      <p:ext uri="{BB962C8B-B14F-4D97-AF65-F5344CB8AC3E}">
        <p14:creationId xmlns:p14="http://schemas.microsoft.com/office/powerpoint/2010/main" val="2612592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AC287CF-07D1-1906-5ACC-2412F26064F1}"/>
              </a:ext>
            </a:extLst>
          </p:cNvPr>
          <p:cNvSpPr>
            <a:spLocks noGrp="1"/>
          </p:cNvSpPr>
          <p:nvPr>
            <p:ph type="body" idx="1"/>
          </p:nvPr>
        </p:nvSpPr>
        <p:spPr>
          <a:xfrm>
            <a:off x="251520" y="31802"/>
            <a:ext cx="7543800" cy="3017520"/>
          </a:xfrm>
        </p:spPr>
        <p:txBody>
          <a:bodyPr/>
          <a:lstStyle/>
          <a:p>
            <a:r>
              <a:rPr lang="es-ES" b="1" dirty="0"/>
              <a:t>Mejorando la Seguridad</a:t>
            </a:r>
          </a:p>
          <a:p>
            <a:endParaRPr lang="es-ES" b="1" dirty="0"/>
          </a:p>
          <a:p>
            <a:r>
              <a:rPr lang="es-ES" b="1" i="1" dirty="0" err="1"/>
              <a:t>Hashing</a:t>
            </a:r>
            <a:r>
              <a:rPr lang="es-ES" b="1" i="1" dirty="0"/>
              <a:t> y </a:t>
            </a:r>
            <a:r>
              <a:rPr lang="es-ES" b="1" i="1" dirty="0" err="1"/>
              <a:t>Salting</a:t>
            </a:r>
            <a:r>
              <a:rPr lang="es-ES" b="1" i="1" dirty="0"/>
              <a:t> de Contraseñas</a:t>
            </a:r>
          </a:p>
          <a:p>
            <a:r>
              <a:rPr lang="es-ES" dirty="0"/>
              <a:t>Ya has visto cómo </a:t>
            </a:r>
            <a:r>
              <a:rPr lang="es-ES" dirty="0" err="1"/>
              <a:t>password_hash</a:t>
            </a:r>
            <a:r>
              <a:rPr lang="es-ES" dirty="0"/>
              <a:t> y </a:t>
            </a:r>
            <a:r>
              <a:rPr lang="es-ES" dirty="0" err="1"/>
              <a:t>password_verify</a:t>
            </a:r>
            <a:r>
              <a:rPr lang="es-ES" dirty="0"/>
              <a:t> pueden ayudar a manejar las contraseñas de manera segura. Siempre asegúrate de que ningún dato sensible se guarde en forma legible en la base de datos.</a:t>
            </a:r>
          </a:p>
          <a:p>
            <a:endParaRPr lang="es-ES" b="1" i="1" dirty="0"/>
          </a:p>
          <a:p>
            <a:r>
              <a:rPr lang="es-ES" b="1" i="1" dirty="0"/>
              <a:t>Prevención de Inyecciones SQL</a:t>
            </a:r>
          </a:p>
          <a:p>
            <a:r>
              <a:rPr lang="es-ES" dirty="0"/>
              <a:t>Utilizar sentencias preparadas es un método eficaz para evitar inyecciones SQL, como has visto en los ejemplos de código. Nunca confíes en los datos proporcionados por el usuario.</a:t>
            </a:r>
          </a:p>
          <a:p>
            <a:endParaRPr lang="es-ES" b="1" i="1" dirty="0"/>
          </a:p>
          <a:p>
            <a:r>
              <a:rPr lang="es-ES" b="1" i="1" dirty="0"/>
              <a:t>Protección contra XSS</a:t>
            </a:r>
          </a:p>
          <a:p>
            <a:r>
              <a:rPr lang="es-ES" dirty="0"/>
              <a:t>Asegúrate de escapar y sanear cualquier dato que se vaya a mostrar en tus páginas para prevenir ataques XSS. Funciones como </a:t>
            </a:r>
            <a:r>
              <a:rPr lang="es-ES" dirty="0" err="1"/>
              <a:t>htmlspecialchars</a:t>
            </a:r>
            <a:r>
              <a:rPr lang="es-ES" dirty="0"/>
              <a:t> son esenciales en este aspecto.</a:t>
            </a:r>
          </a:p>
        </p:txBody>
      </p:sp>
    </p:spTree>
    <p:extLst>
      <p:ext uri="{BB962C8B-B14F-4D97-AF65-F5344CB8AC3E}">
        <p14:creationId xmlns:p14="http://schemas.microsoft.com/office/powerpoint/2010/main" val="4117656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0F9A0-6BEE-3823-A2AE-817CCA65990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AAC68BF-544E-897E-F03D-4C28A9809A8D}"/>
              </a:ext>
            </a:extLst>
          </p:cNvPr>
          <p:cNvSpPr>
            <a:spLocks noGrp="1"/>
          </p:cNvSpPr>
          <p:nvPr>
            <p:ph type="body" idx="1"/>
          </p:nvPr>
        </p:nvSpPr>
        <p:spPr/>
        <p:txBody>
          <a:bodyPr/>
          <a:lstStyle/>
          <a:p>
            <a:r>
              <a:rPr lang="es-ES" b="1" dirty="0"/>
              <a:t>Conclusión</a:t>
            </a:r>
          </a:p>
          <a:p>
            <a:endParaRPr lang="es-ES" dirty="0"/>
          </a:p>
          <a:p>
            <a:r>
              <a:rPr lang="es-ES" dirty="0"/>
              <a:t>Crear un sistema de autenticación seguro en PHP requiere atención meticulosa a los detalles de seguridad. </a:t>
            </a:r>
          </a:p>
          <a:p>
            <a:endParaRPr lang="es-ES" dirty="0"/>
          </a:p>
          <a:p>
            <a:r>
              <a:rPr lang="es-ES" dirty="0"/>
              <a:t>Siguiendo los pasos y prácticas descritos en este tutorial, puedes implementar un sistema robusto que proteja la información de los usuarios y fortalezca la seguridad de tu aplicación web. </a:t>
            </a:r>
          </a:p>
        </p:txBody>
      </p:sp>
    </p:spTree>
    <p:extLst>
      <p:ext uri="{BB962C8B-B14F-4D97-AF65-F5344CB8AC3E}">
        <p14:creationId xmlns:p14="http://schemas.microsoft.com/office/powerpoint/2010/main" val="721343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AE1CB-B32F-3FCA-9C0F-36BBD277941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6801AEC-F084-F479-543D-20477656CAD4}"/>
              </a:ext>
            </a:extLst>
          </p:cNvPr>
          <p:cNvSpPr>
            <a:spLocks noGrp="1"/>
          </p:cNvSpPr>
          <p:nvPr>
            <p:ph type="title"/>
          </p:nvPr>
        </p:nvSpPr>
        <p:spPr>
          <a:xfrm>
            <a:off x="899592" y="2027716"/>
            <a:ext cx="7543800" cy="1088068"/>
          </a:xfrm>
        </p:spPr>
        <p:txBody>
          <a:bodyPr/>
          <a:lstStyle/>
          <a:p>
            <a:r>
              <a:rPr lang="es-ES" b="1" dirty="0"/>
              <a:t>Cómo Crear y Gestionar Sesiones de Usuario en PHP</a:t>
            </a:r>
          </a:p>
        </p:txBody>
      </p:sp>
    </p:spTree>
    <p:extLst>
      <p:ext uri="{BB962C8B-B14F-4D97-AF65-F5344CB8AC3E}">
        <p14:creationId xmlns:p14="http://schemas.microsoft.com/office/powerpoint/2010/main" val="2184538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A3169-78AA-3A82-A26D-7A40027CB9B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2719F260-6E52-2828-70DA-0BBB222D598A}"/>
              </a:ext>
            </a:extLst>
          </p:cNvPr>
          <p:cNvSpPr>
            <a:spLocks noGrp="1"/>
          </p:cNvSpPr>
          <p:nvPr>
            <p:ph type="body" idx="1"/>
          </p:nvPr>
        </p:nvSpPr>
        <p:spPr/>
        <p:txBody>
          <a:bodyPr/>
          <a:lstStyle/>
          <a:p>
            <a:r>
              <a:rPr lang="es-ES" b="1" dirty="0"/>
              <a:t>¿Qué son las sesiones de usuario en PHP?</a:t>
            </a:r>
          </a:p>
          <a:p>
            <a:endParaRPr lang="es-ES" dirty="0"/>
          </a:p>
          <a:p>
            <a:r>
              <a:rPr lang="es-ES" dirty="0"/>
              <a:t>Una sesión de usuario en PHP es un mecanismo mediante el cual se pueden almacenar y acceder a datos específicos de cada usuario mientras navegan por un sitio web. Esto permite recordar información del usuario, como credenciales de inicio de sesión, preferencias o datos de carrito de compras, entre otros. Las sesiones se crean en el servidor y se asocian a un identificador único que se envía al cliente (navegador) en forma de cookie o a través de la URL.</a:t>
            </a:r>
          </a:p>
        </p:txBody>
      </p:sp>
    </p:spTree>
    <p:extLst>
      <p:ext uri="{BB962C8B-B14F-4D97-AF65-F5344CB8AC3E}">
        <p14:creationId xmlns:p14="http://schemas.microsoft.com/office/powerpoint/2010/main" val="2682748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39978-1968-9E0B-4EA1-6A723803E05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F45A41F-CE14-715C-8001-F53A53D34003}"/>
              </a:ext>
            </a:extLst>
          </p:cNvPr>
          <p:cNvSpPr>
            <a:spLocks noGrp="1"/>
          </p:cNvSpPr>
          <p:nvPr>
            <p:ph type="body" idx="1"/>
          </p:nvPr>
        </p:nvSpPr>
        <p:spPr/>
        <p:txBody>
          <a:bodyPr/>
          <a:lstStyle/>
          <a:p>
            <a:r>
              <a:rPr lang="es-ES" dirty="0"/>
              <a:t>Creación de una sesión en PHP</a:t>
            </a:r>
          </a:p>
          <a:p>
            <a:endParaRPr lang="es-ES" dirty="0"/>
          </a:p>
          <a:p>
            <a:r>
              <a:rPr lang="es-ES" dirty="0"/>
              <a:t>La creación de una sesión en PHP es muy sencilla. Se debe utilizar la función </a:t>
            </a:r>
            <a:r>
              <a:rPr lang="es-ES" dirty="0" err="1"/>
              <a:t>session_start</a:t>
            </a:r>
            <a:r>
              <a:rPr lang="es-ES" dirty="0"/>
              <a:t>() al comienzo de cada página donde se quiera utilizar la información de la sesión. Esto permite iniciar una sesión existente o crear una nueva si no existe. Por ejemplo:</a:t>
            </a:r>
          </a:p>
          <a:p>
            <a:endParaRPr lang="es-ES" dirty="0"/>
          </a:p>
          <a:p>
            <a:r>
              <a:rPr lang="es-ES" dirty="0"/>
              <a:t>&lt;?</a:t>
            </a:r>
            <a:r>
              <a:rPr lang="es-ES" dirty="0" err="1"/>
              <a:t>php</a:t>
            </a:r>
            <a:endParaRPr lang="es-ES" dirty="0"/>
          </a:p>
          <a:p>
            <a:r>
              <a:rPr lang="es-ES" dirty="0" err="1"/>
              <a:t>session_start</a:t>
            </a:r>
            <a:r>
              <a:rPr lang="es-ES" dirty="0"/>
              <a:t>();</a:t>
            </a:r>
          </a:p>
        </p:txBody>
      </p:sp>
    </p:spTree>
    <p:extLst>
      <p:ext uri="{BB962C8B-B14F-4D97-AF65-F5344CB8AC3E}">
        <p14:creationId xmlns:p14="http://schemas.microsoft.com/office/powerpoint/2010/main" val="96436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58D4A-F85C-58C2-F811-C2EC00E98B4E}"/>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A4FA6BE-F3A5-967C-DCD5-5E5535D05E51}"/>
              </a:ext>
            </a:extLst>
          </p:cNvPr>
          <p:cNvSpPr>
            <a:spLocks noGrp="1"/>
          </p:cNvSpPr>
          <p:nvPr>
            <p:ph type="body" idx="1"/>
          </p:nvPr>
        </p:nvSpPr>
        <p:spPr>
          <a:xfrm>
            <a:off x="179512" y="195486"/>
            <a:ext cx="7543800" cy="3017520"/>
          </a:xfrm>
        </p:spPr>
        <p:txBody>
          <a:bodyPr/>
          <a:lstStyle/>
          <a:p>
            <a:r>
              <a:rPr lang="es-ES" b="1" dirty="0"/>
              <a:t>Creación de Cookies en PHP</a:t>
            </a:r>
          </a:p>
          <a:p>
            <a:r>
              <a:rPr lang="es-ES" b="1" dirty="0"/>
              <a:t>Paso 2: Modificar una Cookie</a:t>
            </a:r>
          </a:p>
          <a:p>
            <a:endParaRPr lang="es-ES" b="1" dirty="0"/>
          </a:p>
          <a:p>
            <a:r>
              <a:rPr lang="es-ES" dirty="0"/>
              <a:t>Modificar una cookie es tan simple como volver a establecerla usando </a:t>
            </a:r>
            <a:r>
              <a:rPr lang="es-ES" dirty="0" err="1"/>
              <a:t>setcookie</a:t>
            </a:r>
            <a:r>
              <a:rPr lang="es-ES" dirty="0"/>
              <a:t>() con un nuevo valor. Recuerda especificar el mismo nombre de cookie:</a:t>
            </a:r>
          </a:p>
          <a:p>
            <a:endParaRPr lang="es-ES" dirty="0"/>
          </a:p>
          <a:p>
            <a:r>
              <a:rPr lang="es-ES" dirty="0" err="1"/>
              <a:t>setcookie</a:t>
            </a:r>
            <a:r>
              <a:rPr lang="es-ES" dirty="0"/>
              <a:t>("usuario", "Ana </a:t>
            </a:r>
            <a:r>
              <a:rPr lang="es-ES" dirty="0" err="1"/>
              <a:t>Gomez</a:t>
            </a:r>
            <a:r>
              <a:rPr lang="es-ES" dirty="0"/>
              <a:t>", time() + 3600);  // Cambia el valor de la cookie</a:t>
            </a:r>
          </a:p>
        </p:txBody>
      </p:sp>
    </p:spTree>
    <p:extLst>
      <p:ext uri="{BB962C8B-B14F-4D97-AF65-F5344CB8AC3E}">
        <p14:creationId xmlns:p14="http://schemas.microsoft.com/office/powerpoint/2010/main" val="1168589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09BF9-8132-C748-9F67-FAA67EAD499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D3998B1C-B389-78E2-7A02-FB785D3A5F33}"/>
              </a:ext>
            </a:extLst>
          </p:cNvPr>
          <p:cNvSpPr>
            <a:spLocks noGrp="1"/>
          </p:cNvSpPr>
          <p:nvPr>
            <p:ph type="body" idx="1"/>
          </p:nvPr>
        </p:nvSpPr>
        <p:spPr/>
        <p:txBody>
          <a:bodyPr/>
          <a:lstStyle/>
          <a:p>
            <a:r>
              <a:rPr lang="es-ES" b="1" dirty="0"/>
              <a:t>Almacenamiento de datos en la sesión</a:t>
            </a:r>
          </a:p>
          <a:p>
            <a:endParaRPr lang="es-ES" dirty="0"/>
          </a:p>
          <a:p>
            <a:r>
              <a:rPr lang="es-ES" dirty="0"/>
              <a:t>Una vez que se ha iniciado la sesión, se pueden almacenar datos en ella utilizando el </a:t>
            </a:r>
            <a:r>
              <a:rPr lang="es-ES" dirty="0" err="1"/>
              <a:t>superglobal</a:t>
            </a:r>
            <a:r>
              <a:rPr lang="es-ES" dirty="0"/>
              <a:t> $_SESSION. Esta variable es un array asociativo donde se pueden guardar cualquier tipo de dato. Por ejemplo, para guardar el nombre de usuario:</a:t>
            </a:r>
          </a:p>
          <a:p>
            <a:endParaRPr lang="es-ES" dirty="0"/>
          </a:p>
          <a:p>
            <a:r>
              <a:rPr lang="es-ES" dirty="0"/>
              <a:t>&lt;?</a:t>
            </a:r>
            <a:r>
              <a:rPr lang="es-ES" dirty="0" err="1"/>
              <a:t>php</a:t>
            </a:r>
            <a:endParaRPr lang="es-ES" dirty="0"/>
          </a:p>
          <a:p>
            <a:r>
              <a:rPr lang="es-ES" dirty="0"/>
              <a:t>$_SESSION['</a:t>
            </a:r>
            <a:r>
              <a:rPr lang="es-ES" dirty="0" err="1"/>
              <a:t>username</a:t>
            </a:r>
            <a:r>
              <a:rPr lang="es-ES" dirty="0"/>
              <a:t>'] = '</a:t>
            </a:r>
            <a:r>
              <a:rPr lang="es-ES" dirty="0" err="1"/>
              <a:t>JohnDoe</a:t>
            </a:r>
            <a:r>
              <a:rPr lang="es-ES" dirty="0"/>
              <a:t>';</a:t>
            </a:r>
          </a:p>
        </p:txBody>
      </p:sp>
    </p:spTree>
    <p:extLst>
      <p:ext uri="{BB962C8B-B14F-4D97-AF65-F5344CB8AC3E}">
        <p14:creationId xmlns:p14="http://schemas.microsoft.com/office/powerpoint/2010/main" val="14471446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18B1BE-6CE3-D0B8-CC23-4F08D0AA346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7802C9C9-0045-5085-2F23-32EADA9DB4FE}"/>
              </a:ext>
            </a:extLst>
          </p:cNvPr>
          <p:cNvSpPr>
            <a:spLocks noGrp="1"/>
          </p:cNvSpPr>
          <p:nvPr>
            <p:ph type="body" idx="1"/>
          </p:nvPr>
        </p:nvSpPr>
        <p:spPr/>
        <p:txBody>
          <a:bodyPr/>
          <a:lstStyle/>
          <a:p>
            <a:r>
              <a:rPr lang="es-ES" b="1" dirty="0"/>
              <a:t>Acceso a los datos de la sesión en PHP</a:t>
            </a:r>
          </a:p>
          <a:p>
            <a:endParaRPr lang="es-ES" dirty="0"/>
          </a:p>
          <a:p>
            <a:r>
              <a:rPr lang="es-ES" dirty="0"/>
              <a:t>Para acceder a los datos almacenados en la sesión, simplemente hay que utilizar la </a:t>
            </a:r>
            <a:r>
              <a:rPr lang="es-ES" dirty="0" err="1"/>
              <a:t>superglobal</a:t>
            </a:r>
            <a:r>
              <a:rPr lang="es-ES" dirty="0"/>
              <a:t> $_SESSION. Por ejemplo, para obtener el nombre de usuario:</a:t>
            </a:r>
          </a:p>
          <a:p>
            <a:endParaRPr lang="es-ES" dirty="0"/>
          </a:p>
          <a:p>
            <a:r>
              <a:rPr lang="es-ES" dirty="0"/>
              <a:t>&lt;?</a:t>
            </a:r>
            <a:r>
              <a:rPr lang="es-ES" dirty="0" err="1"/>
              <a:t>php</a:t>
            </a:r>
            <a:endParaRPr lang="es-ES" dirty="0"/>
          </a:p>
          <a:p>
            <a:r>
              <a:rPr lang="es-ES" dirty="0"/>
              <a:t>echo $_SESSION['</a:t>
            </a:r>
            <a:r>
              <a:rPr lang="es-ES" dirty="0" err="1"/>
              <a:t>username</a:t>
            </a:r>
            <a:r>
              <a:rPr lang="es-ES" dirty="0"/>
              <a:t>'];</a:t>
            </a:r>
          </a:p>
        </p:txBody>
      </p:sp>
    </p:spTree>
    <p:extLst>
      <p:ext uri="{BB962C8B-B14F-4D97-AF65-F5344CB8AC3E}">
        <p14:creationId xmlns:p14="http://schemas.microsoft.com/office/powerpoint/2010/main" val="16804729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93039FE-672B-D41E-51DE-BCCCE3FE8611}"/>
              </a:ext>
            </a:extLst>
          </p:cNvPr>
          <p:cNvSpPr>
            <a:spLocks noGrp="1"/>
          </p:cNvSpPr>
          <p:nvPr>
            <p:ph type="body" idx="1"/>
          </p:nvPr>
        </p:nvSpPr>
        <p:spPr>
          <a:xfrm>
            <a:off x="467544" y="699542"/>
            <a:ext cx="7543800" cy="3017520"/>
          </a:xfrm>
        </p:spPr>
        <p:txBody>
          <a:bodyPr/>
          <a:lstStyle/>
          <a:p>
            <a:r>
              <a:rPr lang="es-ES" b="1" dirty="0"/>
              <a:t>Gestión de sesiones en PHP</a:t>
            </a:r>
          </a:p>
          <a:p>
            <a:endParaRPr lang="es-ES" dirty="0"/>
          </a:p>
          <a:p>
            <a:r>
              <a:rPr lang="es-ES" dirty="0"/>
              <a:t>Además de la creación y almacenamiento de datos en la sesión, PHP ofrece diversas funciones para gestionar las sesiones de usuario de manera más eficiente. A continuación, veremos algunas de las más utilizadas.</a:t>
            </a:r>
          </a:p>
          <a:p>
            <a:endParaRPr lang="es-ES" dirty="0"/>
          </a:p>
          <a:p>
            <a:r>
              <a:rPr lang="es-ES" b="1" dirty="0"/>
              <a:t>Cierre de sesión en PHP</a:t>
            </a:r>
          </a:p>
          <a:p>
            <a:endParaRPr lang="es-ES" dirty="0"/>
          </a:p>
          <a:p>
            <a:r>
              <a:rPr lang="es-ES" dirty="0"/>
              <a:t>Para cerrar una sesión en PHP, se utiliza la función </a:t>
            </a:r>
            <a:r>
              <a:rPr lang="es-ES" dirty="0" err="1"/>
              <a:t>session_destroy</a:t>
            </a:r>
            <a:r>
              <a:rPr lang="es-ES" dirty="0"/>
              <a:t>(). Esta función destruye todos los datos asociados a la sesión actual y elimina el identificador de sesión. Por ejemplo:</a:t>
            </a:r>
          </a:p>
          <a:p>
            <a:endParaRPr lang="es-ES" dirty="0"/>
          </a:p>
          <a:p>
            <a:r>
              <a:rPr lang="es-ES" dirty="0"/>
              <a:t>&lt;?</a:t>
            </a:r>
            <a:r>
              <a:rPr lang="es-ES" dirty="0" err="1"/>
              <a:t>php</a:t>
            </a:r>
            <a:endParaRPr lang="es-ES" dirty="0"/>
          </a:p>
          <a:p>
            <a:r>
              <a:rPr lang="es-ES" dirty="0" err="1"/>
              <a:t>session_destroy</a:t>
            </a:r>
            <a:r>
              <a:rPr lang="es-ES" dirty="0"/>
              <a:t>();</a:t>
            </a:r>
          </a:p>
        </p:txBody>
      </p:sp>
    </p:spTree>
    <p:extLst>
      <p:ext uri="{BB962C8B-B14F-4D97-AF65-F5344CB8AC3E}">
        <p14:creationId xmlns:p14="http://schemas.microsoft.com/office/powerpoint/2010/main" val="3422841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2F5F7-C01B-F140-9162-7BDE97E6B7D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BBAB80D-1FE1-DEF4-86A6-FCD3C693E67E}"/>
              </a:ext>
            </a:extLst>
          </p:cNvPr>
          <p:cNvSpPr>
            <a:spLocks noGrp="1"/>
          </p:cNvSpPr>
          <p:nvPr>
            <p:ph type="body" idx="1"/>
          </p:nvPr>
        </p:nvSpPr>
        <p:spPr/>
        <p:txBody>
          <a:bodyPr/>
          <a:lstStyle/>
          <a:p>
            <a:r>
              <a:rPr lang="es-ES" dirty="0"/>
              <a:t>Comprobación de existencia de una sesión en PHP</a:t>
            </a:r>
          </a:p>
          <a:p>
            <a:endParaRPr lang="es-ES" dirty="0"/>
          </a:p>
          <a:p>
            <a:r>
              <a:rPr lang="es-ES" dirty="0"/>
              <a:t>Para comprobar si una sesión está activa, se puede utilizar la función </a:t>
            </a:r>
            <a:r>
              <a:rPr lang="es-ES" dirty="0" err="1"/>
              <a:t>session_status</a:t>
            </a:r>
            <a:r>
              <a:rPr lang="es-ES" dirty="0"/>
              <a:t>(). Esta función devuelve un valor que indica el estado de la sesión. Por ejemplo:</a:t>
            </a:r>
          </a:p>
          <a:p>
            <a:endParaRPr lang="es-ES" dirty="0"/>
          </a:p>
          <a:p>
            <a:r>
              <a:rPr lang="es-ES" dirty="0"/>
              <a:t>&lt;?</a:t>
            </a:r>
            <a:r>
              <a:rPr lang="es-ES" dirty="0" err="1"/>
              <a:t>php</a:t>
            </a:r>
            <a:endParaRPr lang="es-ES" dirty="0"/>
          </a:p>
          <a:p>
            <a:r>
              <a:rPr lang="es-ES" dirty="0" err="1"/>
              <a:t>if</a:t>
            </a:r>
            <a:r>
              <a:rPr lang="es-ES" dirty="0"/>
              <a:t> (</a:t>
            </a:r>
            <a:r>
              <a:rPr lang="es-ES" dirty="0" err="1"/>
              <a:t>session_status</a:t>
            </a:r>
            <a:r>
              <a:rPr lang="es-ES" dirty="0"/>
              <a:t>() === PHP_SESSION_ACTIVE) {</a:t>
            </a:r>
          </a:p>
          <a:p>
            <a:r>
              <a:rPr lang="es-ES" dirty="0"/>
              <a:t>    // La sesión está activa</a:t>
            </a:r>
          </a:p>
          <a:p>
            <a:r>
              <a:rPr lang="es-ES" dirty="0"/>
              <a:t>}</a:t>
            </a:r>
          </a:p>
        </p:txBody>
      </p:sp>
    </p:spTree>
    <p:extLst>
      <p:ext uri="{BB962C8B-B14F-4D97-AF65-F5344CB8AC3E}">
        <p14:creationId xmlns:p14="http://schemas.microsoft.com/office/powerpoint/2010/main" val="39572536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02C22-CCC7-9B7A-381A-20598B800A0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8B53FFC-D4F9-4905-8203-04331D1FE1B8}"/>
              </a:ext>
            </a:extLst>
          </p:cNvPr>
          <p:cNvSpPr>
            <a:spLocks noGrp="1"/>
          </p:cNvSpPr>
          <p:nvPr>
            <p:ph type="body" idx="1"/>
          </p:nvPr>
        </p:nvSpPr>
        <p:spPr/>
        <p:txBody>
          <a:bodyPr/>
          <a:lstStyle/>
          <a:p>
            <a:r>
              <a:rPr lang="es-ES" dirty="0"/>
              <a:t>Regeneración del identificador de sesión en PHP</a:t>
            </a:r>
          </a:p>
          <a:p>
            <a:endParaRPr lang="es-ES" dirty="0"/>
          </a:p>
          <a:p>
            <a:r>
              <a:rPr lang="es-ES" dirty="0"/>
              <a:t>Es recomendable regenerar el identificador de sesión periódicamente para evitar ataques de suplantación de identidad. Para hacerlo, se utiliza la función </a:t>
            </a:r>
            <a:r>
              <a:rPr lang="es-ES" dirty="0" err="1"/>
              <a:t>session_regenerate_id</a:t>
            </a:r>
            <a:r>
              <a:rPr lang="es-ES" dirty="0"/>
              <a:t>(). Por ejemplo:</a:t>
            </a:r>
          </a:p>
          <a:p>
            <a:endParaRPr lang="es-ES" dirty="0"/>
          </a:p>
          <a:p>
            <a:r>
              <a:rPr lang="es-ES" dirty="0"/>
              <a:t>&lt;?</a:t>
            </a:r>
            <a:r>
              <a:rPr lang="es-ES" dirty="0" err="1"/>
              <a:t>php</a:t>
            </a:r>
            <a:endParaRPr lang="es-ES" dirty="0"/>
          </a:p>
          <a:p>
            <a:r>
              <a:rPr lang="es-ES" dirty="0" err="1"/>
              <a:t>session_regenerate_id</a:t>
            </a:r>
            <a:r>
              <a:rPr lang="es-ES" dirty="0"/>
              <a:t>();</a:t>
            </a:r>
          </a:p>
        </p:txBody>
      </p:sp>
    </p:spTree>
    <p:extLst>
      <p:ext uri="{BB962C8B-B14F-4D97-AF65-F5344CB8AC3E}">
        <p14:creationId xmlns:p14="http://schemas.microsoft.com/office/powerpoint/2010/main" val="1322532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64269EA-65BF-FAED-923B-7F4FBD0180EB}"/>
              </a:ext>
            </a:extLst>
          </p:cNvPr>
          <p:cNvSpPr>
            <a:spLocks noGrp="1"/>
          </p:cNvSpPr>
          <p:nvPr>
            <p:ph type="body" idx="1"/>
          </p:nvPr>
        </p:nvSpPr>
        <p:spPr>
          <a:xfrm>
            <a:off x="323528" y="123478"/>
            <a:ext cx="7543800" cy="3017520"/>
          </a:xfrm>
        </p:spPr>
        <p:txBody>
          <a:bodyPr/>
          <a:lstStyle/>
          <a:p>
            <a:r>
              <a:rPr lang="es-ES" b="1" dirty="0"/>
              <a:t>¿Cómo trabajar con sesiones en PHP?</a:t>
            </a:r>
          </a:p>
          <a:p>
            <a:endParaRPr lang="es-ES" dirty="0"/>
          </a:p>
          <a:p>
            <a:r>
              <a:rPr lang="es-ES" dirty="0"/>
              <a:t>Para trabajar con sesiones en PHP, debemos seguir los siguientes pasos:</a:t>
            </a:r>
          </a:p>
          <a:p>
            <a:endParaRPr lang="es-ES" dirty="0"/>
          </a:p>
          <a:p>
            <a:r>
              <a:rPr lang="es-ES" b="1" dirty="0"/>
              <a:t>    Inicio de sesión: </a:t>
            </a:r>
            <a:r>
              <a:rPr lang="es-ES" dirty="0"/>
              <a:t>Utilizamos la función </a:t>
            </a:r>
            <a:r>
              <a:rPr lang="es-ES" dirty="0" err="1"/>
              <a:t>session_start</a:t>
            </a:r>
            <a:r>
              <a:rPr lang="es-ES" dirty="0"/>
              <a:t>() para iniciar una nueva sesión o reanudar una existente.</a:t>
            </a:r>
          </a:p>
          <a:p>
            <a:r>
              <a:rPr lang="es-ES" b="1" dirty="0"/>
              <a:t>    Almacenamiento de datos: </a:t>
            </a:r>
            <a:r>
              <a:rPr lang="es-ES" dirty="0"/>
              <a:t>Podemos utilizar la </a:t>
            </a:r>
            <a:r>
              <a:rPr lang="es-ES" dirty="0" err="1"/>
              <a:t>superglobal</a:t>
            </a:r>
            <a:r>
              <a:rPr lang="es-ES" dirty="0"/>
              <a:t> $_SESSION para almacenar los datos que deseamos conservar durante la sesión.</a:t>
            </a:r>
          </a:p>
          <a:p>
            <a:r>
              <a:rPr lang="es-ES" dirty="0"/>
              <a:t>    </a:t>
            </a:r>
            <a:r>
              <a:rPr lang="es-ES" b="1" dirty="0"/>
              <a:t>Recuperación de datos: </a:t>
            </a:r>
            <a:r>
              <a:rPr lang="es-ES" dirty="0"/>
              <a:t>Podemos acceder a los datos almacenados en la sesión utilizando la </a:t>
            </a:r>
            <a:r>
              <a:rPr lang="es-ES" dirty="0" err="1"/>
              <a:t>superglobal</a:t>
            </a:r>
            <a:r>
              <a:rPr lang="es-ES" dirty="0"/>
              <a:t> $_SESSION.</a:t>
            </a:r>
          </a:p>
          <a:p>
            <a:r>
              <a:rPr lang="es-ES" b="1" dirty="0"/>
              <a:t>    Cierre de sesión: </a:t>
            </a:r>
            <a:r>
              <a:rPr lang="es-ES" dirty="0"/>
              <a:t>Para finalizar una sesión, podemos utilizar la función </a:t>
            </a:r>
            <a:r>
              <a:rPr lang="es-ES" dirty="0" err="1"/>
              <a:t>session_destroy</a:t>
            </a:r>
            <a:r>
              <a:rPr lang="es-ES" dirty="0"/>
              <a:t>() o simplemente cerrar el navegador.</a:t>
            </a:r>
          </a:p>
          <a:p>
            <a:endParaRPr lang="es-ES" dirty="0"/>
          </a:p>
          <a:p>
            <a:r>
              <a:rPr lang="es-ES" dirty="0"/>
              <a:t>Es importante destacar que antes de utilizar la </a:t>
            </a:r>
            <a:r>
              <a:rPr lang="es-ES" dirty="0" err="1"/>
              <a:t>superglobal</a:t>
            </a:r>
            <a:r>
              <a:rPr lang="es-ES" dirty="0"/>
              <a:t> $_SESSION, debemos iniciar la sesión llamando a </a:t>
            </a:r>
            <a:r>
              <a:rPr lang="es-ES" dirty="0" err="1"/>
              <a:t>session_start</a:t>
            </a:r>
            <a:r>
              <a:rPr lang="es-ES" dirty="0"/>
              <a:t>() en cada página que necesite acceder a los datos de la sesión.</a:t>
            </a:r>
          </a:p>
        </p:txBody>
      </p:sp>
    </p:spTree>
    <p:extLst>
      <p:ext uri="{BB962C8B-B14F-4D97-AF65-F5344CB8AC3E}">
        <p14:creationId xmlns:p14="http://schemas.microsoft.com/office/powerpoint/2010/main" val="36906078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561D241-8AFC-FA8B-5289-DE302154969A}"/>
              </a:ext>
            </a:extLst>
          </p:cNvPr>
          <p:cNvSpPr>
            <a:spLocks noGrp="1"/>
          </p:cNvSpPr>
          <p:nvPr>
            <p:ph type="body" idx="1"/>
          </p:nvPr>
        </p:nvSpPr>
        <p:spPr>
          <a:xfrm>
            <a:off x="251520" y="267494"/>
            <a:ext cx="7543800" cy="3017520"/>
          </a:xfrm>
        </p:spPr>
        <p:txBody>
          <a:bodyPr/>
          <a:lstStyle/>
          <a:p>
            <a:r>
              <a:rPr lang="es-ES" dirty="0"/>
              <a:t>¿Cómo proteger las sesiones en PHP?</a:t>
            </a:r>
          </a:p>
          <a:p>
            <a:endParaRPr lang="es-ES" dirty="0"/>
          </a:p>
          <a:p>
            <a:r>
              <a:rPr lang="es-ES" dirty="0"/>
              <a:t>Para proteger las sesiones en PHP y evitar ataques como la suplantación de identidad (</a:t>
            </a:r>
            <a:r>
              <a:rPr lang="es-ES" dirty="0" err="1"/>
              <a:t>session</a:t>
            </a:r>
            <a:r>
              <a:rPr lang="es-ES" dirty="0"/>
              <a:t> </a:t>
            </a:r>
            <a:r>
              <a:rPr lang="es-ES" dirty="0" err="1"/>
              <a:t>hijacking</a:t>
            </a:r>
            <a:r>
              <a:rPr lang="es-ES" dirty="0"/>
              <a:t>) o la inyección de código (</a:t>
            </a:r>
            <a:r>
              <a:rPr lang="es-ES" dirty="0" err="1"/>
              <a:t>session</a:t>
            </a:r>
            <a:r>
              <a:rPr lang="es-ES" dirty="0"/>
              <a:t> </a:t>
            </a:r>
            <a:r>
              <a:rPr lang="es-ES" dirty="0" err="1"/>
              <a:t>injection</a:t>
            </a:r>
            <a:r>
              <a:rPr lang="es-ES" dirty="0"/>
              <a:t>), debemos seguir buenas prácticas de seguridad:</a:t>
            </a:r>
          </a:p>
          <a:p>
            <a:endParaRPr lang="es-ES" dirty="0"/>
          </a:p>
          <a:p>
            <a:r>
              <a:rPr lang="es-ES" dirty="0"/>
              <a:t>    </a:t>
            </a:r>
            <a:r>
              <a:rPr lang="es-ES" b="1" dirty="0"/>
              <a:t>Generar un ID de sesión seguro: </a:t>
            </a:r>
            <a:r>
              <a:rPr lang="es-ES" dirty="0"/>
              <a:t>Utilizar la función </a:t>
            </a:r>
            <a:r>
              <a:rPr lang="es-ES" dirty="0" err="1"/>
              <a:t>session_regenerate_id</a:t>
            </a:r>
            <a:r>
              <a:rPr lang="es-ES" dirty="0"/>
              <a:t>() para generar un nuevo ID de sesión en cada inicio de sesión y evitar que un atacante adivine o roba el ID de sesión.</a:t>
            </a:r>
          </a:p>
          <a:p>
            <a:r>
              <a:rPr lang="es-ES" dirty="0"/>
              <a:t>    </a:t>
            </a:r>
            <a:r>
              <a:rPr lang="es-ES" b="1" dirty="0"/>
              <a:t>Almacenar la sesión en un lugar seguro: </a:t>
            </a:r>
            <a:r>
              <a:rPr lang="es-ES" dirty="0"/>
              <a:t>Configurar la opción </a:t>
            </a:r>
            <a:r>
              <a:rPr lang="es-ES" dirty="0" err="1"/>
              <a:t>session.save_path</a:t>
            </a:r>
            <a:r>
              <a:rPr lang="es-ES" dirty="0"/>
              <a:t> en el archivo php.ini para almacenar las sesiones en una ubicación no accesible públicamente.</a:t>
            </a:r>
          </a:p>
          <a:p>
            <a:r>
              <a:rPr lang="es-ES" b="1" dirty="0"/>
              <a:t>    Utilizar cifrado para las cookies de sesión: </a:t>
            </a:r>
            <a:r>
              <a:rPr lang="es-ES" dirty="0"/>
              <a:t>Configurar la opción </a:t>
            </a:r>
            <a:r>
              <a:rPr lang="es-ES" dirty="0" err="1"/>
              <a:t>session.cookie_secure</a:t>
            </a:r>
            <a:r>
              <a:rPr lang="es-ES" dirty="0"/>
              <a:t> en true y </a:t>
            </a:r>
            <a:r>
              <a:rPr lang="es-ES" dirty="0" err="1"/>
              <a:t>session.cookie_httponly</a:t>
            </a:r>
            <a:r>
              <a:rPr lang="es-ES" dirty="0"/>
              <a:t> en true para garantizar que las cookies de sesión solo se transmitan a través de conexiones seguras y no sean accesibles desde scripts de cliente.</a:t>
            </a:r>
          </a:p>
          <a:p>
            <a:r>
              <a:rPr lang="es-ES" b="1" dirty="0"/>
              <a:t>    Limitar la duración de la sesión: </a:t>
            </a:r>
            <a:r>
              <a:rPr lang="es-ES" dirty="0"/>
              <a:t>Configurar la opción </a:t>
            </a:r>
            <a:r>
              <a:rPr lang="es-ES" dirty="0" err="1"/>
              <a:t>session.gc_maxlifetime</a:t>
            </a:r>
            <a:r>
              <a:rPr lang="es-ES" dirty="0"/>
              <a:t> para limitar la duración de la sesión y definir un tiempo de caducidad razonable.</a:t>
            </a:r>
          </a:p>
          <a:p>
            <a:endParaRPr lang="es-ES" dirty="0"/>
          </a:p>
        </p:txBody>
      </p:sp>
    </p:spTree>
    <p:extLst>
      <p:ext uri="{BB962C8B-B14F-4D97-AF65-F5344CB8AC3E}">
        <p14:creationId xmlns:p14="http://schemas.microsoft.com/office/powerpoint/2010/main" val="38912118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96527C-8A97-25AF-0A7B-0AFA0022AB3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B8FBB43-7BF8-3E03-0982-D67F2F957EF4}"/>
              </a:ext>
            </a:extLst>
          </p:cNvPr>
          <p:cNvSpPr>
            <a:spLocks noGrp="1"/>
          </p:cNvSpPr>
          <p:nvPr>
            <p:ph type="body" idx="1"/>
          </p:nvPr>
        </p:nvSpPr>
        <p:spPr/>
        <p:txBody>
          <a:bodyPr/>
          <a:lstStyle/>
          <a:p>
            <a:r>
              <a:rPr lang="es-ES" b="1" dirty="0" err="1"/>
              <a:t>Conclusion</a:t>
            </a:r>
            <a:endParaRPr lang="es-ES" b="1" dirty="0"/>
          </a:p>
          <a:p>
            <a:endParaRPr lang="es-ES" dirty="0"/>
          </a:p>
          <a:p>
            <a:r>
              <a:rPr lang="es-ES" dirty="0"/>
              <a:t>En resumen, las sesiones de usuario en PHP son una herramienta fundamental para mantener y gestionar la información de los usuarios en un sitio web. En este artículo, hemos aprendido cómo crear y gestionar sesiones de usuario en PHP, desde la creación y almacenamiento de datos hasta la comprobación de existencia y regeneración del identificador de sesión. </a:t>
            </a:r>
          </a:p>
          <a:p>
            <a:endParaRPr lang="es-ES" dirty="0"/>
          </a:p>
        </p:txBody>
      </p:sp>
    </p:spTree>
    <p:extLst>
      <p:ext uri="{BB962C8B-B14F-4D97-AF65-F5344CB8AC3E}">
        <p14:creationId xmlns:p14="http://schemas.microsoft.com/office/powerpoint/2010/main" val="31975949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1666419-7D63-6B55-1E0D-7364C2FE8AE9}"/>
              </a:ext>
            </a:extLst>
          </p:cNvPr>
          <p:cNvSpPr>
            <a:spLocks noGrp="1"/>
          </p:cNvSpPr>
          <p:nvPr>
            <p:ph type="body" idx="1"/>
          </p:nvPr>
        </p:nvSpPr>
        <p:spPr>
          <a:xfrm>
            <a:off x="323528" y="339502"/>
            <a:ext cx="7543800" cy="3017520"/>
          </a:xfrm>
        </p:spPr>
        <p:txBody>
          <a:bodyPr/>
          <a:lstStyle/>
          <a:p>
            <a:r>
              <a:rPr lang="es-ES" b="1" dirty="0"/>
              <a:t>¿Qué sucede si el usuario no acepta las cookies en su navegador?</a:t>
            </a:r>
          </a:p>
          <a:p>
            <a:endParaRPr lang="es-ES" dirty="0"/>
          </a:p>
          <a:p>
            <a:r>
              <a:rPr lang="es-ES" dirty="0"/>
              <a:t>Si un usuario no acepta las cookies en su navegador, se puede utilizar la opción de pasar el identificador de sesión a través de la URL en lugar de utilizar cookies. Esto se configura en el archivo de configuración de PHP (php.ini) con la directiva </a:t>
            </a:r>
            <a:r>
              <a:rPr lang="es-ES" dirty="0" err="1"/>
              <a:t>session.use_only_cookies</a:t>
            </a:r>
            <a:r>
              <a:rPr lang="es-ES" dirty="0"/>
              <a:t>.</a:t>
            </a:r>
          </a:p>
          <a:p>
            <a:r>
              <a:rPr lang="es-ES" dirty="0"/>
              <a:t>¿Es seguro almacenar datos sensibles en la sesión?</a:t>
            </a:r>
          </a:p>
          <a:p>
            <a:endParaRPr lang="es-ES" dirty="0"/>
          </a:p>
          <a:p>
            <a:r>
              <a:rPr lang="es-ES" dirty="0"/>
              <a:t>No se recomienda almacenar datos sensibles en la sesión, ya que la información se guarda en el servidor en archivos o en la base de datos. Es recomendable utilizar técnicas de encriptación para proteger la información sensible.</a:t>
            </a:r>
          </a:p>
          <a:p>
            <a:r>
              <a:rPr lang="es-ES" dirty="0"/>
              <a:t>¿Es necesario regenerar el identificador de sesión en cada petición?</a:t>
            </a:r>
          </a:p>
          <a:p>
            <a:endParaRPr lang="es-ES" dirty="0"/>
          </a:p>
          <a:p>
            <a:r>
              <a:rPr lang="es-ES" dirty="0"/>
              <a:t>No es necesario regenerar el identificador de sesión en cada petición. Se recomienda regenerar el identificador de sesión periódicamente para evitar ataques de suplantación de identidad. Esto se puede hacer utilizando la función </a:t>
            </a:r>
            <a:r>
              <a:rPr lang="es-ES" dirty="0" err="1"/>
              <a:t>session_regenerate_id</a:t>
            </a:r>
            <a:r>
              <a:rPr lang="es-ES" dirty="0"/>
              <a:t>().</a:t>
            </a:r>
          </a:p>
        </p:txBody>
      </p:sp>
    </p:spTree>
    <p:extLst>
      <p:ext uri="{BB962C8B-B14F-4D97-AF65-F5344CB8AC3E}">
        <p14:creationId xmlns:p14="http://schemas.microsoft.com/office/powerpoint/2010/main" val="8774931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1E34E-5B9C-3245-3BEA-99835B157971}"/>
              </a:ext>
            </a:extLst>
          </p:cNvPr>
          <p:cNvSpPr>
            <a:spLocks noGrp="1"/>
          </p:cNvSpPr>
          <p:nvPr>
            <p:ph type="title"/>
          </p:nvPr>
        </p:nvSpPr>
        <p:spPr>
          <a:xfrm>
            <a:off x="899592" y="2349027"/>
            <a:ext cx="7543800" cy="1088068"/>
          </a:xfrm>
        </p:spPr>
        <p:txBody>
          <a:bodyPr/>
          <a:lstStyle/>
          <a:p>
            <a:r>
              <a:rPr lang="es-ES" dirty="0"/>
              <a:t>Implementando Control de Acceso Basado en Roles con PHP</a:t>
            </a:r>
          </a:p>
        </p:txBody>
      </p:sp>
    </p:spTree>
    <p:extLst>
      <p:ext uri="{BB962C8B-B14F-4D97-AF65-F5344CB8AC3E}">
        <p14:creationId xmlns:p14="http://schemas.microsoft.com/office/powerpoint/2010/main" val="371631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2F73-1B99-0D58-8D31-4A6E50268B6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8D05DED-3616-4AEC-B664-222981E82D97}"/>
              </a:ext>
            </a:extLst>
          </p:cNvPr>
          <p:cNvSpPr>
            <a:spLocks noGrp="1"/>
          </p:cNvSpPr>
          <p:nvPr>
            <p:ph type="body" idx="1"/>
          </p:nvPr>
        </p:nvSpPr>
        <p:spPr>
          <a:xfrm>
            <a:off x="179512" y="195486"/>
            <a:ext cx="7543800" cy="3017520"/>
          </a:xfrm>
        </p:spPr>
        <p:txBody>
          <a:bodyPr/>
          <a:lstStyle/>
          <a:p>
            <a:r>
              <a:rPr lang="es-ES" b="1" dirty="0"/>
              <a:t>Creación de Cookies en PHP</a:t>
            </a:r>
          </a:p>
          <a:p>
            <a:r>
              <a:rPr lang="es-ES" b="1" dirty="0"/>
              <a:t>Paso 3: Configuraciones Avanzadas</a:t>
            </a:r>
          </a:p>
          <a:p>
            <a:endParaRPr lang="es-ES" b="1" dirty="0"/>
          </a:p>
          <a:p>
            <a:r>
              <a:rPr lang="es-ES" dirty="0" err="1"/>
              <a:t>setcookie</a:t>
            </a:r>
            <a:r>
              <a:rPr lang="es-ES" dirty="0"/>
              <a:t>() también permite configurar el dominio, el </a:t>
            </a:r>
            <a:r>
              <a:rPr lang="es-ES" dirty="0" err="1"/>
              <a:t>path</a:t>
            </a:r>
            <a:r>
              <a:rPr lang="es-ES" dirty="0"/>
              <a:t>, la seguridad y la accesibilidad de la cookie a través de HTTPS, usando parámetros adicionales:</a:t>
            </a:r>
          </a:p>
          <a:p>
            <a:endParaRPr lang="es-ES" dirty="0"/>
          </a:p>
          <a:p>
            <a:r>
              <a:rPr lang="es-ES" dirty="0" err="1"/>
              <a:t>setcookie</a:t>
            </a:r>
            <a:r>
              <a:rPr lang="es-ES" dirty="0"/>
              <a:t>("</a:t>
            </a:r>
            <a:r>
              <a:rPr lang="es-ES" dirty="0" err="1"/>
              <a:t>securityToken</a:t>
            </a:r>
            <a:r>
              <a:rPr lang="es-ES" dirty="0"/>
              <a:t>", "xyz123", time() + 3600, "/", "tusitio.com", true, true);</a:t>
            </a:r>
          </a:p>
          <a:p>
            <a:endParaRPr lang="es-ES" dirty="0"/>
          </a:p>
          <a:p>
            <a:r>
              <a:rPr lang="es-ES" dirty="0"/>
              <a:t>Este ejemplo establece una cookie que solo es accesible a través de HTTPS y no es accesible desde JavaScript (</a:t>
            </a:r>
            <a:r>
              <a:rPr lang="es-ES" dirty="0" err="1"/>
              <a:t>HttpOnly</a:t>
            </a:r>
            <a:r>
              <a:rPr lang="es-ES" dirty="0"/>
              <a:t>).</a:t>
            </a:r>
          </a:p>
        </p:txBody>
      </p:sp>
    </p:spTree>
    <p:extLst>
      <p:ext uri="{BB962C8B-B14F-4D97-AF65-F5344CB8AC3E}">
        <p14:creationId xmlns:p14="http://schemas.microsoft.com/office/powerpoint/2010/main" val="2700898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73C7F8-F79F-5922-E20E-FCFD211B5525}"/>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2C98CDF-4AF9-4411-0C03-A91753BC59B0}"/>
              </a:ext>
            </a:extLst>
          </p:cNvPr>
          <p:cNvSpPr>
            <a:spLocks noGrp="1"/>
          </p:cNvSpPr>
          <p:nvPr>
            <p:ph type="body" idx="1"/>
          </p:nvPr>
        </p:nvSpPr>
        <p:spPr/>
        <p:txBody>
          <a:bodyPr/>
          <a:lstStyle/>
          <a:p>
            <a:r>
              <a:rPr lang="es-ES" dirty="0"/>
              <a:t>En el mundo del desarrollo web, asegurar que los usuarios accedan solo a las partes de la aplicación que les corresponden es crucial para la seguridad y la eficiencia operativa de cualquier plataforma. </a:t>
            </a:r>
          </a:p>
          <a:p>
            <a:endParaRPr lang="es-ES" dirty="0"/>
          </a:p>
          <a:p>
            <a:r>
              <a:rPr lang="es-ES" dirty="0"/>
              <a:t>PHP, uno de los lenguajes de programación del lado del servidor más populares, ofrece múltiples formas de implementar sistemas de control de acceso. </a:t>
            </a:r>
          </a:p>
          <a:p>
            <a:endParaRPr lang="es-ES" dirty="0"/>
          </a:p>
          <a:p>
            <a:r>
              <a:rPr lang="es-ES" dirty="0"/>
              <a:t>Entre estos métodos, el Control de Acceso Basado en Roles (RBAC) se destaca por su flexibilidad y facilidad de gestión. En este artículo, te guiaré a través de los pasos prácticos para implementar RBAC en PHP.</a:t>
            </a:r>
          </a:p>
        </p:txBody>
      </p:sp>
    </p:spTree>
    <p:extLst>
      <p:ext uri="{BB962C8B-B14F-4D97-AF65-F5344CB8AC3E}">
        <p14:creationId xmlns:p14="http://schemas.microsoft.com/office/powerpoint/2010/main" val="27308444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9B717-2B46-D514-970E-BAEF4D0F6FD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9941FE7-959F-EF93-3692-1F8F4262D2EB}"/>
              </a:ext>
            </a:extLst>
          </p:cNvPr>
          <p:cNvSpPr>
            <a:spLocks noGrp="1"/>
          </p:cNvSpPr>
          <p:nvPr>
            <p:ph type="body" idx="1"/>
          </p:nvPr>
        </p:nvSpPr>
        <p:spPr/>
        <p:txBody>
          <a:bodyPr/>
          <a:lstStyle/>
          <a:p>
            <a:r>
              <a:rPr lang="es-ES" b="1" dirty="0"/>
              <a:t>¿Qué es RBAC?</a:t>
            </a:r>
          </a:p>
          <a:p>
            <a:endParaRPr lang="es-ES" dirty="0"/>
          </a:p>
          <a:p>
            <a:r>
              <a:rPr lang="es-ES" dirty="0"/>
              <a:t>RBAC es un método para restringir el acceso a sistema a los usuarios basándose en los roles que tienen asignados dentro de una organización. </a:t>
            </a:r>
          </a:p>
          <a:p>
            <a:endParaRPr lang="es-ES" dirty="0"/>
          </a:p>
          <a:p>
            <a:r>
              <a:rPr lang="es-ES" dirty="0"/>
              <a:t>En este modelo, los derechos de acceso son asignados a roles en lugar de usuarios individuales, lo cual simplifica la administración de los permisos a medida que los usuarios cambian de roles o se agregan nuevos permisos.</a:t>
            </a:r>
          </a:p>
        </p:txBody>
      </p:sp>
    </p:spTree>
    <p:extLst>
      <p:ext uri="{BB962C8B-B14F-4D97-AF65-F5344CB8AC3E}">
        <p14:creationId xmlns:p14="http://schemas.microsoft.com/office/powerpoint/2010/main" val="126026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5F13B-5881-A190-2507-5E6CC743DF2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193B8CD-8437-4E43-A9D5-F45CCB22526D}"/>
              </a:ext>
            </a:extLst>
          </p:cNvPr>
          <p:cNvSpPr>
            <a:spLocks noGrp="1"/>
          </p:cNvSpPr>
          <p:nvPr>
            <p:ph type="body" idx="1"/>
          </p:nvPr>
        </p:nvSpPr>
        <p:spPr/>
        <p:txBody>
          <a:bodyPr/>
          <a:lstStyle/>
          <a:p>
            <a:r>
              <a:rPr lang="es-ES" b="1" dirty="0"/>
              <a:t>Paso 1: Diseñar la Base de Datos</a:t>
            </a:r>
          </a:p>
          <a:p>
            <a:endParaRPr lang="es-ES" dirty="0"/>
          </a:p>
          <a:p>
            <a:r>
              <a:rPr lang="es-ES" dirty="0"/>
              <a:t>La estructura de la base de datos es fundamental para el éxito de la implementación de RBAC. Necesitarás al menos tres tablas: usuarios, roles y permisos. Aquí es cómo podrían estructurarse estas tablas:</a:t>
            </a:r>
          </a:p>
        </p:txBody>
      </p:sp>
    </p:spTree>
    <p:extLst>
      <p:ext uri="{BB962C8B-B14F-4D97-AF65-F5344CB8AC3E}">
        <p14:creationId xmlns:p14="http://schemas.microsoft.com/office/powerpoint/2010/main" val="217007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7FBF4A4-48FA-4AEB-2DED-FBAE79A993B4}"/>
              </a:ext>
            </a:extLst>
          </p:cNvPr>
          <p:cNvSpPr>
            <a:spLocks noGrp="1"/>
          </p:cNvSpPr>
          <p:nvPr>
            <p:ph type="body" idx="1"/>
          </p:nvPr>
        </p:nvSpPr>
        <p:spPr>
          <a:xfrm>
            <a:off x="107504" y="267494"/>
            <a:ext cx="8374009" cy="3017520"/>
          </a:xfrm>
        </p:spPr>
        <p:txBody>
          <a:bodyPr numCol="2"/>
          <a:lstStyle/>
          <a:p>
            <a:r>
              <a:rPr lang="es-ES" b="1" dirty="0"/>
              <a:t>Tabla usuarios</a:t>
            </a:r>
          </a:p>
          <a:p>
            <a:endParaRPr lang="es-ES" dirty="0"/>
          </a:p>
          <a:p>
            <a:r>
              <a:rPr lang="es-ES" dirty="0"/>
              <a:t>    id (INT, PRIMARY KEY, AUTO_INCREMENT)</a:t>
            </a:r>
          </a:p>
          <a:p>
            <a:r>
              <a:rPr lang="es-ES" dirty="0"/>
              <a:t>    nombre (VARCHAR)</a:t>
            </a:r>
          </a:p>
          <a:p>
            <a:r>
              <a:rPr lang="es-ES" dirty="0"/>
              <a:t>    email (VARCHAR, UNIQUE)</a:t>
            </a:r>
          </a:p>
          <a:p>
            <a:r>
              <a:rPr lang="es-ES" dirty="0"/>
              <a:t>    </a:t>
            </a:r>
            <a:r>
              <a:rPr lang="es-ES" dirty="0" err="1"/>
              <a:t>rol_id</a:t>
            </a:r>
            <a:r>
              <a:rPr lang="es-ES" dirty="0"/>
              <a:t> (INT, FOREIGN KEY </a:t>
            </a:r>
            <a:r>
              <a:rPr lang="es-ES" dirty="0" err="1"/>
              <a:t>references</a:t>
            </a:r>
            <a:r>
              <a:rPr lang="es-ES" dirty="0"/>
              <a:t> roles(id))</a:t>
            </a:r>
          </a:p>
          <a:p>
            <a:endParaRPr lang="es-ES" dirty="0"/>
          </a:p>
          <a:p>
            <a:r>
              <a:rPr lang="es-ES" b="1" dirty="0"/>
              <a:t>Tabla roles</a:t>
            </a:r>
          </a:p>
          <a:p>
            <a:endParaRPr lang="es-ES" dirty="0"/>
          </a:p>
          <a:p>
            <a:r>
              <a:rPr lang="es-ES" dirty="0"/>
              <a:t>    id (INT, PRIMARY KEY, AUTO_INCREMENT)</a:t>
            </a:r>
          </a:p>
          <a:p>
            <a:r>
              <a:rPr lang="es-ES" dirty="0"/>
              <a:t>    </a:t>
            </a:r>
            <a:r>
              <a:rPr lang="es-ES" dirty="0" err="1"/>
              <a:t>nombre_rol</a:t>
            </a:r>
            <a:r>
              <a:rPr lang="es-ES" dirty="0"/>
              <a:t> (VARCHAR)</a:t>
            </a:r>
          </a:p>
          <a:p>
            <a:endParaRPr lang="es-ES" dirty="0"/>
          </a:p>
          <a:p>
            <a:r>
              <a:rPr lang="es-ES" b="1" dirty="0"/>
              <a:t>Tabla permisos</a:t>
            </a:r>
          </a:p>
          <a:p>
            <a:endParaRPr lang="es-ES" dirty="0"/>
          </a:p>
          <a:p>
            <a:r>
              <a:rPr lang="es-ES" dirty="0"/>
              <a:t>    id (INT, PRIMARY KEY, AUTO_INCREMENT)</a:t>
            </a:r>
          </a:p>
          <a:p>
            <a:r>
              <a:rPr lang="es-ES" dirty="0"/>
              <a:t>    </a:t>
            </a:r>
            <a:r>
              <a:rPr lang="es-ES" dirty="0" err="1"/>
              <a:t>nombre_permiso</a:t>
            </a:r>
            <a:r>
              <a:rPr lang="es-ES" dirty="0"/>
              <a:t> (VARCHAR)</a:t>
            </a:r>
          </a:p>
          <a:p>
            <a:r>
              <a:rPr lang="es-ES" dirty="0"/>
              <a:t>    </a:t>
            </a:r>
            <a:r>
              <a:rPr lang="es-ES" dirty="0" err="1"/>
              <a:t>descripcion</a:t>
            </a:r>
            <a:r>
              <a:rPr lang="es-ES" dirty="0"/>
              <a:t> (TEXT)</a:t>
            </a:r>
          </a:p>
          <a:p>
            <a:endParaRPr lang="es-ES" dirty="0"/>
          </a:p>
          <a:p>
            <a:r>
              <a:rPr lang="es-ES" dirty="0"/>
              <a:t>Necesitarás una tabla adicional para relacionar roles con permisos, que podría llamarse </a:t>
            </a:r>
            <a:r>
              <a:rPr lang="es-ES" dirty="0" err="1"/>
              <a:t>rol_permiso</a:t>
            </a:r>
            <a:r>
              <a:rPr lang="es-ES" dirty="0"/>
              <a:t>:</a:t>
            </a:r>
          </a:p>
          <a:p>
            <a:r>
              <a:rPr lang="es-ES" b="1" dirty="0"/>
              <a:t>Tabla </a:t>
            </a:r>
            <a:r>
              <a:rPr lang="es-ES" b="1" dirty="0" err="1"/>
              <a:t>rol_permiso</a:t>
            </a:r>
            <a:endParaRPr lang="es-ES" b="1" dirty="0"/>
          </a:p>
          <a:p>
            <a:endParaRPr lang="es-ES" dirty="0"/>
          </a:p>
          <a:p>
            <a:r>
              <a:rPr lang="es-ES" dirty="0"/>
              <a:t>    </a:t>
            </a:r>
            <a:r>
              <a:rPr lang="es-ES" dirty="0" err="1"/>
              <a:t>rol_id</a:t>
            </a:r>
            <a:r>
              <a:rPr lang="es-ES" dirty="0"/>
              <a:t> (INT, FOREIGN KEY </a:t>
            </a:r>
            <a:r>
              <a:rPr lang="es-ES" dirty="0" err="1"/>
              <a:t>references</a:t>
            </a:r>
            <a:r>
              <a:rPr lang="es-ES" dirty="0"/>
              <a:t> roles(id))</a:t>
            </a:r>
          </a:p>
          <a:p>
            <a:r>
              <a:rPr lang="es-ES" dirty="0"/>
              <a:t>    </a:t>
            </a:r>
            <a:r>
              <a:rPr lang="es-ES" dirty="0" err="1"/>
              <a:t>permiso_id</a:t>
            </a:r>
            <a:r>
              <a:rPr lang="es-ES" dirty="0"/>
              <a:t> (INT, FOREIGN KEY </a:t>
            </a:r>
            <a:r>
              <a:rPr lang="es-ES" dirty="0" err="1"/>
              <a:t>references</a:t>
            </a:r>
            <a:r>
              <a:rPr lang="es-ES" dirty="0"/>
              <a:t> permisos(id))</a:t>
            </a:r>
          </a:p>
          <a:p>
            <a:endParaRPr lang="es-ES" dirty="0"/>
          </a:p>
        </p:txBody>
      </p:sp>
    </p:spTree>
    <p:extLst>
      <p:ext uri="{BB962C8B-B14F-4D97-AF65-F5344CB8AC3E}">
        <p14:creationId xmlns:p14="http://schemas.microsoft.com/office/powerpoint/2010/main" val="2799936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D3190D-8D82-DC0D-BD3F-34E4C39428D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D144B94-5088-74CE-9AAA-8C0BA2394885}"/>
              </a:ext>
            </a:extLst>
          </p:cNvPr>
          <p:cNvSpPr>
            <a:spLocks noGrp="1"/>
          </p:cNvSpPr>
          <p:nvPr>
            <p:ph type="body" idx="1"/>
          </p:nvPr>
        </p:nvSpPr>
        <p:spPr/>
        <p:txBody>
          <a:bodyPr/>
          <a:lstStyle/>
          <a:p>
            <a:r>
              <a:rPr lang="es-ES" b="1" dirty="0"/>
              <a:t>Paso 2: Implementación de la Lógica de RBAC en PHP</a:t>
            </a:r>
          </a:p>
          <a:p>
            <a:endParaRPr lang="es-ES" dirty="0"/>
          </a:p>
          <a:p>
            <a:r>
              <a:rPr lang="es-ES" dirty="0"/>
              <a:t>Con la base de datos configurada, el siguiente paso es escribir la lógica en PHP para manejar el sistema de RBAC. Un enfoque básico implica verificar los permisos del usuario actual antes de permitir el acceso a una funcionalidad específica.</a:t>
            </a:r>
          </a:p>
        </p:txBody>
      </p:sp>
    </p:spTree>
    <p:extLst>
      <p:ext uri="{BB962C8B-B14F-4D97-AF65-F5344CB8AC3E}">
        <p14:creationId xmlns:p14="http://schemas.microsoft.com/office/powerpoint/2010/main" val="416366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4D25F89-1AB1-B054-3B4A-A565A22B2F62}"/>
              </a:ext>
            </a:extLst>
          </p:cNvPr>
          <p:cNvSpPr>
            <a:spLocks noGrp="1"/>
          </p:cNvSpPr>
          <p:nvPr>
            <p:ph type="body" idx="1"/>
          </p:nvPr>
        </p:nvSpPr>
        <p:spPr>
          <a:xfrm>
            <a:off x="-361" y="0"/>
            <a:ext cx="8655605" cy="3017520"/>
          </a:xfrm>
        </p:spPr>
        <p:txBody>
          <a:bodyPr numCol="2"/>
          <a:lstStyle/>
          <a:p>
            <a:r>
              <a:rPr lang="es-ES" dirty="0"/>
              <a:t>Creando la clase RBAC</a:t>
            </a:r>
          </a:p>
          <a:p>
            <a:endParaRPr lang="es-ES" dirty="0"/>
          </a:p>
          <a:p>
            <a:r>
              <a:rPr lang="es-ES" dirty="0" err="1"/>
              <a:t>class</a:t>
            </a:r>
            <a:r>
              <a:rPr lang="es-ES" dirty="0"/>
              <a:t> RBAC {</a:t>
            </a:r>
          </a:p>
          <a:p>
            <a:r>
              <a:rPr lang="es-ES" dirty="0"/>
              <a:t>    </a:t>
            </a:r>
            <a:r>
              <a:rPr lang="es-ES" dirty="0" err="1"/>
              <a:t>protected</a:t>
            </a:r>
            <a:r>
              <a:rPr lang="es-ES" dirty="0"/>
              <a:t> $</a:t>
            </a:r>
            <a:r>
              <a:rPr lang="es-ES" dirty="0" err="1"/>
              <a:t>pdo</a:t>
            </a:r>
            <a:r>
              <a:rPr lang="es-ES" dirty="0"/>
              <a:t>;</a:t>
            </a:r>
          </a:p>
          <a:p>
            <a:endParaRPr lang="es-ES" dirty="0"/>
          </a:p>
          <a:p>
            <a:r>
              <a:rPr lang="es-ES" dirty="0"/>
              <a:t>    </a:t>
            </a:r>
            <a:r>
              <a:rPr lang="es-ES" dirty="0" err="1"/>
              <a:t>public</a:t>
            </a:r>
            <a:r>
              <a:rPr lang="es-ES" dirty="0"/>
              <a:t> </a:t>
            </a:r>
            <a:r>
              <a:rPr lang="es-ES" dirty="0" err="1"/>
              <a:t>function</a:t>
            </a:r>
            <a:r>
              <a:rPr lang="es-ES" dirty="0"/>
              <a:t> __</a:t>
            </a:r>
            <a:r>
              <a:rPr lang="es-ES" dirty="0" err="1"/>
              <a:t>construct</a:t>
            </a:r>
            <a:r>
              <a:rPr lang="es-ES" dirty="0"/>
              <a:t>($</a:t>
            </a:r>
            <a:r>
              <a:rPr lang="es-ES" dirty="0" err="1"/>
              <a:t>pdo</a:t>
            </a:r>
            <a:r>
              <a:rPr lang="es-ES" dirty="0"/>
              <a:t>) {</a:t>
            </a:r>
          </a:p>
          <a:p>
            <a:r>
              <a:rPr lang="es-ES" dirty="0"/>
              <a:t>        $</a:t>
            </a:r>
            <a:r>
              <a:rPr lang="es-ES" dirty="0" err="1"/>
              <a:t>this</a:t>
            </a:r>
            <a:r>
              <a:rPr lang="es-ES" dirty="0"/>
              <a:t>-&gt;</a:t>
            </a:r>
            <a:r>
              <a:rPr lang="es-ES" dirty="0" err="1"/>
              <a:t>pdo</a:t>
            </a:r>
            <a:r>
              <a:rPr lang="es-ES" dirty="0"/>
              <a:t> = $</a:t>
            </a:r>
            <a:r>
              <a:rPr lang="es-ES" dirty="0" err="1"/>
              <a:t>pdo</a:t>
            </a:r>
            <a:r>
              <a:rPr lang="es-ES" dirty="0"/>
              <a:t>;</a:t>
            </a:r>
          </a:p>
          <a:p>
            <a:r>
              <a:rPr lang="es-ES" dirty="0"/>
              <a:t>    }</a:t>
            </a:r>
          </a:p>
          <a:p>
            <a:endParaRPr lang="es-ES" dirty="0"/>
          </a:p>
          <a:p>
            <a:r>
              <a:rPr lang="es-ES" dirty="0"/>
              <a:t>    </a:t>
            </a:r>
            <a:r>
              <a:rPr lang="es-ES" dirty="0" err="1"/>
              <a:t>public</a:t>
            </a:r>
            <a:r>
              <a:rPr lang="es-ES" dirty="0"/>
              <a:t> </a:t>
            </a:r>
            <a:r>
              <a:rPr lang="es-ES" dirty="0" err="1"/>
              <a:t>function</a:t>
            </a:r>
            <a:r>
              <a:rPr lang="es-ES" dirty="0"/>
              <a:t> </a:t>
            </a:r>
            <a:r>
              <a:rPr lang="es-ES" dirty="0" err="1"/>
              <a:t>getRolePermissions</a:t>
            </a:r>
            <a:r>
              <a:rPr lang="es-ES" dirty="0"/>
              <a:t>($</a:t>
            </a:r>
            <a:r>
              <a:rPr lang="es-ES" dirty="0" err="1"/>
              <a:t>roleId</a:t>
            </a:r>
            <a:r>
              <a:rPr lang="es-ES" dirty="0"/>
              <a:t>) {</a:t>
            </a:r>
          </a:p>
          <a:p>
            <a:r>
              <a:rPr lang="es-ES" dirty="0"/>
              <a:t>        $</a:t>
            </a:r>
            <a:r>
              <a:rPr lang="es-ES" dirty="0" err="1"/>
              <a:t>stmt</a:t>
            </a:r>
            <a:r>
              <a:rPr lang="es-ES" dirty="0"/>
              <a:t> = $</a:t>
            </a:r>
            <a:r>
              <a:rPr lang="es-ES" dirty="0" err="1"/>
              <a:t>this</a:t>
            </a:r>
            <a:r>
              <a:rPr lang="es-ES" dirty="0"/>
              <a:t>-&gt;</a:t>
            </a:r>
            <a:r>
              <a:rPr lang="es-ES" dirty="0" err="1"/>
              <a:t>pdo</a:t>
            </a:r>
            <a:r>
              <a:rPr lang="es-ES" dirty="0"/>
              <a:t>-&gt;prepare("SELECT </a:t>
            </a:r>
            <a:r>
              <a:rPr lang="es-ES" dirty="0" err="1"/>
              <a:t>p.nombre_permiso</a:t>
            </a:r>
            <a:r>
              <a:rPr lang="es-ES" dirty="0"/>
              <a:t> FROM permisos p INNER JOIN </a:t>
            </a:r>
            <a:r>
              <a:rPr lang="es-ES" dirty="0" err="1"/>
              <a:t>rol_permiso</a:t>
            </a:r>
            <a:r>
              <a:rPr lang="es-ES" dirty="0"/>
              <a:t> </a:t>
            </a:r>
            <a:r>
              <a:rPr lang="es-ES" dirty="0" err="1"/>
              <a:t>rp</a:t>
            </a:r>
            <a:r>
              <a:rPr lang="es-ES" dirty="0"/>
              <a:t> ON </a:t>
            </a:r>
            <a:r>
              <a:rPr lang="es-ES" dirty="0" err="1"/>
              <a:t>p.id</a:t>
            </a:r>
            <a:r>
              <a:rPr lang="es-ES" dirty="0"/>
              <a:t> = </a:t>
            </a:r>
            <a:r>
              <a:rPr lang="es-ES" dirty="0" err="1"/>
              <a:t>rp.permiso_id</a:t>
            </a:r>
            <a:r>
              <a:rPr lang="es-ES" dirty="0"/>
              <a:t> WHERE </a:t>
            </a:r>
            <a:r>
              <a:rPr lang="es-ES" dirty="0" err="1"/>
              <a:t>rp.rol_id</a:t>
            </a:r>
            <a:r>
              <a:rPr lang="es-ES" dirty="0"/>
              <a:t> = ?");</a:t>
            </a:r>
          </a:p>
          <a:p>
            <a:r>
              <a:rPr lang="es-ES" dirty="0"/>
              <a:t>        $</a:t>
            </a:r>
            <a:r>
              <a:rPr lang="es-ES" dirty="0" err="1"/>
              <a:t>stmt</a:t>
            </a:r>
            <a:r>
              <a:rPr lang="es-ES" dirty="0"/>
              <a:t>-&gt;</a:t>
            </a:r>
            <a:r>
              <a:rPr lang="es-ES" dirty="0" err="1"/>
              <a:t>execute</a:t>
            </a:r>
            <a:r>
              <a:rPr lang="es-ES" dirty="0"/>
              <a:t>([$</a:t>
            </a:r>
            <a:r>
              <a:rPr lang="es-ES" dirty="0" err="1"/>
              <a:t>roleId</a:t>
            </a:r>
            <a:r>
              <a:rPr lang="es-ES" dirty="0"/>
              <a:t>]);</a:t>
            </a:r>
          </a:p>
          <a:p>
            <a:r>
              <a:rPr lang="es-ES" dirty="0"/>
              <a:t>        </a:t>
            </a:r>
            <a:r>
              <a:rPr lang="es-ES" dirty="0" err="1"/>
              <a:t>return</a:t>
            </a:r>
            <a:r>
              <a:rPr lang="es-ES" dirty="0"/>
              <a:t> $</a:t>
            </a:r>
            <a:r>
              <a:rPr lang="es-ES" dirty="0" err="1"/>
              <a:t>stmt</a:t>
            </a:r>
            <a:r>
              <a:rPr lang="es-ES" dirty="0"/>
              <a:t>-&gt;</a:t>
            </a:r>
            <a:r>
              <a:rPr lang="es-ES" dirty="0" err="1"/>
              <a:t>fetchAll</a:t>
            </a:r>
            <a:r>
              <a:rPr lang="es-ES" dirty="0"/>
              <a:t>(PDO::FETCH_COLUMN);</a:t>
            </a:r>
          </a:p>
          <a:p>
            <a:r>
              <a:rPr lang="es-ES" dirty="0"/>
              <a:t>    }</a:t>
            </a:r>
          </a:p>
          <a:p>
            <a:endParaRPr lang="es-ES" dirty="0"/>
          </a:p>
          <a:p>
            <a:r>
              <a:rPr lang="es-ES" dirty="0"/>
              <a:t>    </a:t>
            </a:r>
            <a:r>
              <a:rPr lang="es-ES" dirty="0" err="1"/>
              <a:t>public</a:t>
            </a:r>
            <a:r>
              <a:rPr lang="es-ES" dirty="0"/>
              <a:t> </a:t>
            </a:r>
            <a:r>
              <a:rPr lang="es-ES" dirty="0" err="1"/>
              <a:t>function</a:t>
            </a:r>
            <a:r>
              <a:rPr lang="es-ES" dirty="0"/>
              <a:t> </a:t>
            </a:r>
            <a:r>
              <a:rPr lang="es-ES" dirty="0" err="1"/>
              <a:t>checkPermission</a:t>
            </a:r>
            <a:r>
              <a:rPr lang="es-ES" dirty="0"/>
              <a:t>($</a:t>
            </a:r>
            <a:r>
              <a:rPr lang="es-ES" dirty="0" err="1"/>
              <a:t>userId</a:t>
            </a:r>
            <a:r>
              <a:rPr lang="es-ES" dirty="0"/>
              <a:t>, $</a:t>
            </a:r>
            <a:r>
              <a:rPr lang="es-ES" dirty="0" err="1"/>
              <a:t>permission</a:t>
            </a:r>
            <a:r>
              <a:rPr lang="es-ES" dirty="0"/>
              <a:t>) {</a:t>
            </a:r>
          </a:p>
          <a:p>
            <a:r>
              <a:rPr lang="es-ES" dirty="0"/>
              <a:t>        $</a:t>
            </a:r>
            <a:r>
              <a:rPr lang="es-ES" dirty="0" err="1"/>
              <a:t>stmt</a:t>
            </a:r>
            <a:r>
              <a:rPr lang="es-ES" dirty="0"/>
              <a:t> = $</a:t>
            </a:r>
            <a:r>
              <a:rPr lang="es-ES" dirty="0" err="1"/>
              <a:t>this</a:t>
            </a:r>
            <a:r>
              <a:rPr lang="es-ES" dirty="0"/>
              <a:t>-&gt;</a:t>
            </a:r>
            <a:r>
              <a:rPr lang="es-ES" dirty="0" err="1"/>
              <a:t>pdo</a:t>
            </a:r>
            <a:r>
              <a:rPr lang="es-ES" dirty="0"/>
              <a:t>-&gt;prepare("SELECT </a:t>
            </a:r>
            <a:r>
              <a:rPr lang="es-ES" dirty="0" err="1"/>
              <a:t>r.id</a:t>
            </a:r>
            <a:r>
              <a:rPr lang="es-ES" dirty="0"/>
              <a:t> FROM roles r INNER JOIN usuarios u ON </a:t>
            </a:r>
            <a:r>
              <a:rPr lang="es-ES" dirty="0" err="1"/>
              <a:t>r.id</a:t>
            </a:r>
            <a:r>
              <a:rPr lang="es-ES" dirty="0"/>
              <a:t> = </a:t>
            </a:r>
            <a:r>
              <a:rPr lang="es-ES" dirty="0" err="1"/>
              <a:t>u.rol_id</a:t>
            </a:r>
            <a:r>
              <a:rPr lang="es-ES" dirty="0"/>
              <a:t> WHERE </a:t>
            </a:r>
            <a:r>
              <a:rPr lang="es-ES" dirty="0" err="1"/>
              <a:t>u.id</a:t>
            </a:r>
            <a:r>
              <a:rPr lang="es-ES" dirty="0"/>
              <a:t> = ?");</a:t>
            </a:r>
          </a:p>
          <a:p>
            <a:r>
              <a:rPr lang="es-ES" dirty="0"/>
              <a:t>        $</a:t>
            </a:r>
            <a:r>
              <a:rPr lang="es-ES" dirty="0" err="1"/>
              <a:t>stmt</a:t>
            </a:r>
            <a:r>
              <a:rPr lang="es-ES" dirty="0"/>
              <a:t>-&gt;</a:t>
            </a:r>
            <a:r>
              <a:rPr lang="es-ES" dirty="0" err="1"/>
              <a:t>execute</a:t>
            </a:r>
            <a:r>
              <a:rPr lang="es-ES" dirty="0"/>
              <a:t>([$</a:t>
            </a:r>
            <a:r>
              <a:rPr lang="es-ES" dirty="0" err="1"/>
              <a:t>userId</a:t>
            </a:r>
            <a:r>
              <a:rPr lang="es-ES" dirty="0"/>
              <a:t>]);</a:t>
            </a:r>
          </a:p>
          <a:p>
            <a:r>
              <a:rPr lang="es-ES" dirty="0"/>
              <a:t>        $</a:t>
            </a:r>
            <a:r>
              <a:rPr lang="es-ES" dirty="0" err="1"/>
              <a:t>roleId</a:t>
            </a:r>
            <a:r>
              <a:rPr lang="es-ES" dirty="0"/>
              <a:t> = $</a:t>
            </a:r>
            <a:r>
              <a:rPr lang="es-ES" dirty="0" err="1"/>
              <a:t>stmt</a:t>
            </a:r>
            <a:r>
              <a:rPr lang="es-ES" dirty="0"/>
              <a:t>-&gt;</a:t>
            </a:r>
            <a:r>
              <a:rPr lang="es-ES" dirty="0" err="1"/>
              <a:t>fetchColumn</a:t>
            </a:r>
            <a:r>
              <a:rPr lang="es-ES" dirty="0"/>
              <a:t>();</a:t>
            </a:r>
          </a:p>
          <a:p>
            <a:endParaRPr lang="es-ES" dirty="0"/>
          </a:p>
          <a:p>
            <a:r>
              <a:rPr lang="es-ES" dirty="0"/>
              <a:t>        $</a:t>
            </a:r>
            <a:r>
              <a:rPr lang="es-ES" dirty="0" err="1"/>
              <a:t>permissions</a:t>
            </a:r>
            <a:r>
              <a:rPr lang="es-ES" dirty="0"/>
              <a:t> = $</a:t>
            </a:r>
            <a:r>
              <a:rPr lang="es-ES" dirty="0" err="1"/>
              <a:t>this</a:t>
            </a:r>
            <a:r>
              <a:rPr lang="es-ES" dirty="0"/>
              <a:t>-&gt;</a:t>
            </a:r>
            <a:r>
              <a:rPr lang="es-ES" dirty="0" err="1"/>
              <a:t>getRolePermissions</a:t>
            </a:r>
            <a:r>
              <a:rPr lang="es-ES" dirty="0"/>
              <a:t>($</a:t>
            </a:r>
            <a:r>
              <a:rPr lang="es-ES" dirty="0" err="1"/>
              <a:t>roleId</a:t>
            </a:r>
            <a:r>
              <a:rPr lang="es-ES" dirty="0"/>
              <a:t>);</a:t>
            </a:r>
          </a:p>
          <a:p>
            <a:r>
              <a:rPr lang="es-ES" dirty="0"/>
              <a:t>        </a:t>
            </a:r>
            <a:r>
              <a:rPr lang="es-ES" dirty="0" err="1"/>
              <a:t>return</a:t>
            </a:r>
            <a:r>
              <a:rPr lang="es-ES" dirty="0"/>
              <a:t> </a:t>
            </a:r>
            <a:r>
              <a:rPr lang="es-ES" dirty="0" err="1"/>
              <a:t>in_array</a:t>
            </a:r>
            <a:r>
              <a:rPr lang="es-ES" dirty="0"/>
              <a:t>($</a:t>
            </a:r>
            <a:r>
              <a:rPr lang="es-ES" dirty="0" err="1"/>
              <a:t>permission</a:t>
            </a:r>
            <a:r>
              <a:rPr lang="es-ES" dirty="0"/>
              <a:t>, $</a:t>
            </a:r>
            <a:r>
              <a:rPr lang="es-ES" dirty="0" err="1"/>
              <a:t>permissions</a:t>
            </a:r>
            <a:r>
              <a:rPr lang="es-ES" dirty="0"/>
              <a:t>);</a:t>
            </a:r>
          </a:p>
          <a:p>
            <a:r>
              <a:rPr lang="es-ES" dirty="0"/>
              <a:t>    }</a:t>
            </a:r>
          </a:p>
          <a:p>
            <a:r>
              <a:rPr lang="es-ES" dirty="0"/>
              <a:t>}</a:t>
            </a:r>
          </a:p>
        </p:txBody>
      </p:sp>
    </p:spTree>
    <p:extLst>
      <p:ext uri="{BB962C8B-B14F-4D97-AF65-F5344CB8AC3E}">
        <p14:creationId xmlns:p14="http://schemas.microsoft.com/office/powerpoint/2010/main" val="3174196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73EE1E7-8D90-C259-800E-DE4976B87A9D}"/>
              </a:ext>
            </a:extLst>
          </p:cNvPr>
          <p:cNvSpPr>
            <a:spLocks noGrp="1"/>
          </p:cNvSpPr>
          <p:nvPr>
            <p:ph type="body" idx="1"/>
          </p:nvPr>
        </p:nvSpPr>
        <p:spPr>
          <a:xfrm>
            <a:off x="611560" y="843558"/>
            <a:ext cx="7543800" cy="3017520"/>
          </a:xfrm>
        </p:spPr>
        <p:txBody>
          <a:bodyPr/>
          <a:lstStyle/>
          <a:p>
            <a:r>
              <a:rPr lang="es-ES" dirty="0"/>
              <a:t>Uso de la clase RBAC</a:t>
            </a:r>
          </a:p>
          <a:p>
            <a:endParaRPr lang="es-ES" dirty="0"/>
          </a:p>
          <a:p>
            <a:r>
              <a:rPr lang="es-ES" dirty="0"/>
              <a:t>// Suponiendo que $</a:t>
            </a:r>
            <a:r>
              <a:rPr lang="es-ES" dirty="0" err="1"/>
              <a:t>pdo</a:t>
            </a:r>
            <a:r>
              <a:rPr lang="es-ES" dirty="0"/>
              <a:t> es una instancia de PDO ya configurada</a:t>
            </a:r>
          </a:p>
          <a:p>
            <a:r>
              <a:rPr lang="es-ES" dirty="0"/>
              <a:t>$</a:t>
            </a:r>
            <a:r>
              <a:rPr lang="es-ES" dirty="0" err="1"/>
              <a:t>rbac</a:t>
            </a:r>
            <a:r>
              <a:rPr lang="es-ES" dirty="0"/>
              <a:t> = new RBAC($</a:t>
            </a:r>
            <a:r>
              <a:rPr lang="es-ES" dirty="0" err="1"/>
              <a:t>pdo</a:t>
            </a:r>
            <a:r>
              <a:rPr lang="es-ES" dirty="0"/>
              <a:t>);</a:t>
            </a:r>
          </a:p>
          <a:p>
            <a:endParaRPr lang="es-ES" dirty="0"/>
          </a:p>
          <a:p>
            <a:r>
              <a:rPr lang="es-ES" dirty="0"/>
              <a:t>// Verificar si el usuario con ID 1 tiene permiso para "</a:t>
            </a:r>
            <a:r>
              <a:rPr lang="es-ES" dirty="0" err="1"/>
              <a:t>editar_articulo</a:t>
            </a:r>
            <a:r>
              <a:rPr lang="es-ES" dirty="0"/>
              <a:t>"</a:t>
            </a:r>
          </a:p>
          <a:p>
            <a:r>
              <a:rPr lang="es-ES" dirty="0" err="1"/>
              <a:t>if</a:t>
            </a:r>
            <a:r>
              <a:rPr lang="es-ES" dirty="0"/>
              <a:t> ($</a:t>
            </a:r>
            <a:r>
              <a:rPr lang="es-ES" dirty="0" err="1"/>
              <a:t>rbac</a:t>
            </a:r>
            <a:r>
              <a:rPr lang="es-ES" dirty="0"/>
              <a:t>-&gt;</a:t>
            </a:r>
            <a:r>
              <a:rPr lang="es-ES" dirty="0" err="1"/>
              <a:t>checkPermission</a:t>
            </a:r>
            <a:r>
              <a:rPr lang="es-ES" dirty="0"/>
              <a:t>(1, '</a:t>
            </a:r>
            <a:r>
              <a:rPr lang="es-ES" dirty="0" err="1"/>
              <a:t>editar_articulo</a:t>
            </a:r>
            <a:r>
              <a:rPr lang="es-ES" dirty="0"/>
              <a:t>')) {</a:t>
            </a:r>
          </a:p>
          <a:p>
            <a:r>
              <a:rPr lang="es-ES" dirty="0"/>
              <a:t>    echo "Permiso concedido. Puede editar este artículo.";</a:t>
            </a:r>
          </a:p>
          <a:p>
            <a:r>
              <a:rPr lang="es-ES" dirty="0"/>
              <a:t>} </a:t>
            </a:r>
            <a:r>
              <a:rPr lang="es-ES" dirty="0" err="1"/>
              <a:t>else</a:t>
            </a:r>
            <a:r>
              <a:rPr lang="es-ES" dirty="0"/>
              <a:t> {</a:t>
            </a:r>
          </a:p>
          <a:p>
            <a:r>
              <a:rPr lang="es-ES" dirty="0"/>
              <a:t>    echo "Acceso denegado. No tiene permiso para editar artículos.";</a:t>
            </a:r>
          </a:p>
          <a:p>
            <a:r>
              <a:rPr lang="es-ES" dirty="0"/>
              <a:t>}</a:t>
            </a:r>
          </a:p>
        </p:txBody>
      </p:sp>
    </p:spTree>
    <p:extLst>
      <p:ext uri="{BB962C8B-B14F-4D97-AF65-F5344CB8AC3E}">
        <p14:creationId xmlns:p14="http://schemas.microsoft.com/office/powerpoint/2010/main" val="1040689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2813251-9440-5DCD-6E06-F1D7CFCA915E}"/>
              </a:ext>
            </a:extLst>
          </p:cNvPr>
          <p:cNvSpPr>
            <a:spLocks noGrp="1"/>
          </p:cNvSpPr>
          <p:nvPr>
            <p:ph type="body" idx="1"/>
          </p:nvPr>
        </p:nvSpPr>
        <p:spPr>
          <a:xfrm>
            <a:off x="755576" y="915566"/>
            <a:ext cx="7543800" cy="3017520"/>
          </a:xfrm>
        </p:spPr>
        <p:txBody>
          <a:bodyPr/>
          <a:lstStyle/>
          <a:p>
            <a:r>
              <a:rPr lang="es-ES" b="1" dirty="0"/>
              <a:t>Paso 3: Integración y Pruebas</a:t>
            </a:r>
          </a:p>
          <a:p>
            <a:endParaRPr lang="es-ES" dirty="0"/>
          </a:p>
          <a:p>
            <a:r>
              <a:rPr lang="es-ES" dirty="0"/>
              <a:t>Integra el sistema RBAC en tu aplicación PHP asegurándote de probar cada componente de manera exhaustiva. Crea diferentes roles y permisos, asigna estos roles a algunos usuarios y verifica si la lógica de permisos funciona como se espera.</a:t>
            </a:r>
          </a:p>
          <a:p>
            <a:endParaRPr lang="es-ES" dirty="0"/>
          </a:p>
          <a:p>
            <a:r>
              <a:rPr lang="es-ES" b="1" dirty="0"/>
              <a:t>Conclusiones</a:t>
            </a:r>
          </a:p>
          <a:p>
            <a:endParaRPr lang="es-ES" dirty="0"/>
          </a:p>
          <a:p>
            <a:r>
              <a:rPr lang="es-ES" dirty="0"/>
              <a:t>Implementar un sistema RBAC con PHP puede parecer desafiante, pero siguiendo estos pasos y con una cuidadosa planificación, puedes mejorar significativamente la seguridad y la </a:t>
            </a:r>
            <a:r>
              <a:rPr lang="es-ES" dirty="0" err="1"/>
              <a:t>gestionabilidad</a:t>
            </a:r>
            <a:r>
              <a:rPr lang="es-ES" dirty="0"/>
              <a:t> de tu aplicación. Recuerda que la seguridad es un proceso continuo y siempre debes estar atento a posibles mejoras y actualizaciones en tus metodologías.</a:t>
            </a:r>
          </a:p>
        </p:txBody>
      </p:sp>
    </p:spTree>
    <p:extLst>
      <p:ext uri="{BB962C8B-B14F-4D97-AF65-F5344CB8AC3E}">
        <p14:creationId xmlns:p14="http://schemas.microsoft.com/office/powerpoint/2010/main" val="6795026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959B6-B99E-09B2-0C38-A3873CA4A06A}"/>
              </a:ext>
            </a:extLst>
          </p:cNvPr>
          <p:cNvSpPr>
            <a:spLocks noGrp="1"/>
          </p:cNvSpPr>
          <p:nvPr>
            <p:ph type="title"/>
          </p:nvPr>
        </p:nvSpPr>
        <p:spPr>
          <a:xfrm>
            <a:off x="822960" y="2211710"/>
            <a:ext cx="7543800" cy="1088068"/>
          </a:xfrm>
        </p:spPr>
        <p:txBody>
          <a:bodyPr/>
          <a:lstStyle/>
          <a:p>
            <a:r>
              <a:rPr lang="es-ES" dirty="0"/>
              <a:t>Carrito de compras con PHP y MySQL</a:t>
            </a:r>
          </a:p>
        </p:txBody>
      </p:sp>
    </p:spTree>
    <p:extLst>
      <p:ext uri="{BB962C8B-B14F-4D97-AF65-F5344CB8AC3E}">
        <p14:creationId xmlns:p14="http://schemas.microsoft.com/office/powerpoint/2010/main" val="428482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280FF-1CAC-187E-524C-1B2ECB4F9B3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192E7F19-B055-FCAD-0599-BB2A4FFFC57C}"/>
              </a:ext>
            </a:extLst>
          </p:cNvPr>
          <p:cNvSpPr>
            <a:spLocks noGrp="1"/>
          </p:cNvSpPr>
          <p:nvPr>
            <p:ph type="body" idx="1"/>
          </p:nvPr>
        </p:nvSpPr>
        <p:spPr/>
        <p:txBody>
          <a:bodyPr/>
          <a:lstStyle/>
          <a:p>
            <a:r>
              <a:rPr lang="es-ES" dirty="0"/>
              <a:t>Vamos a poner una especie de tienda o e-</a:t>
            </a:r>
            <a:r>
              <a:rPr lang="es-ES" dirty="0" err="1"/>
              <a:t>commerce</a:t>
            </a:r>
            <a:r>
              <a:rPr lang="es-ES" dirty="0"/>
              <a:t> con PHP en donde el usuario puede agregar productos al carrito, ver su carrito de compras con el total, y quitar productos del mismo.</a:t>
            </a:r>
          </a:p>
          <a:p>
            <a:endParaRPr lang="es-ES" dirty="0"/>
          </a:p>
          <a:p>
            <a:r>
              <a:rPr lang="es-ES" dirty="0"/>
              <a:t>Para ello vamos a usar la sesión y MySQL. Con la sesión vamos a identificar al usuario y la gestión del carrito se hará a través de esta base de datos. Ten en cuenta que aquí el punto es el carrito de compras, no una tienda online.</a:t>
            </a:r>
          </a:p>
        </p:txBody>
      </p:sp>
    </p:spTree>
    <p:extLst>
      <p:ext uri="{BB962C8B-B14F-4D97-AF65-F5344CB8AC3E}">
        <p14:creationId xmlns:p14="http://schemas.microsoft.com/office/powerpoint/2010/main" val="154188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AE17304-7020-96B5-C987-318B3D4DE333}"/>
              </a:ext>
            </a:extLst>
          </p:cNvPr>
          <p:cNvSpPr>
            <a:spLocks noGrp="1"/>
          </p:cNvSpPr>
          <p:nvPr>
            <p:ph type="body" idx="1"/>
          </p:nvPr>
        </p:nvSpPr>
        <p:spPr>
          <a:xfrm>
            <a:off x="395536" y="411510"/>
            <a:ext cx="7543800" cy="3017520"/>
          </a:xfrm>
        </p:spPr>
        <p:txBody>
          <a:bodyPr/>
          <a:lstStyle/>
          <a:p>
            <a:r>
              <a:rPr lang="es-ES" dirty="0"/>
              <a:t>Lectura de Cookies en PHP</a:t>
            </a:r>
          </a:p>
          <a:p>
            <a:endParaRPr lang="es-ES" dirty="0"/>
          </a:p>
          <a:p>
            <a:r>
              <a:rPr lang="es-ES" dirty="0"/>
              <a:t>Para leer las cookies en PHP, puedes utilizar la </a:t>
            </a:r>
            <a:r>
              <a:rPr lang="es-ES" dirty="0" err="1"/>
              <a:t>superglobal</a:t>
            </a:r>
            <a:r>
              <a:rPr lang="es-ES" dirty="0"/>
              <a:t> $_COOKIE. Este array asocia el nombre de cada cookie con su respectivo valor. Por ejemplo:</a:t>
            </a:r>
          </a:p>
          <a:p>
            <a:endParaRPr lang="es-ES" dirty="0"/>
          </a:p>
          <a:p>
            <a:r>
              <a:rPr lang="es-ES" dirty="0" err="1"/>
              <a:t>if</a:t>
            </a:r>
            <a:r>
              <a:rPr lang="es-ES" dirty="0"/>
              <a:t>(!</a:t>
            </a:r>
            <a:r>
              <a:rPr lang="es-ES" dirty="0" err="1"/>
              <a:t>empty</a:t>
            </a:r>
            <a:r>
              <a:rPr lang="es-ES" dirty="0"/>
              <a:t>($_COOKIE["usuario"])) {</a:t>
            </a:r>
          </a:p>
          <a:p>
            <a:r>
              <a:rPr lang="es-ES" dirty="0"/>
              <a:t>    echo "Hola, " . $_COOKIE["usuario"];</a:t>
            </a:r>
          </a:p>
          <a:p>
            <a:r>
              <a:rPr lang="es-ES" dirty="0"/>
              <a:t>} </a:t>
            </a:r>
            <a:r>
              <a:rPr lang="es-ES" dirty="0" err="1"/>
              <a:t>else</a:t>
            </a:r>
            <a:r>
              <a:rPr lang="es-ES" dirty="0"/>
              <a:t> {</a:t>
            </a:r>
          </a:p>
          <a:p>
            <a:r>
              <a:rPr lang="es-ES" dirty="0"/>
              <a:t>    echo "¡Hola, visitante!";</a:t>
            </a:r>
          </a:p>
          <a:p>
            <a:r>
              <a:rPr lang="es-ES" dirty="0"/>
              <a:t>}</a:t>
            </a:r>
          </a:p>
          <a:p>
            <a:endParaRPr lang="es-ES" dirty="0"/>
          </a:p>
          <a:p>
            <a:r>
              <a:rPr lang="es-ES" dirty="0"/>
              <a:t>Este código verifica si la cookie usuario está establecida y muestra un mensaje de bienvenida personalizado.</a:t>
            </a:r>
          </a:p>
        </p:txBody>
      </p:sp>
    </p:spTree>
    <p:extLst>
      <p:ext uri="{BB962C8B-B14F-4D97-AF65-F5344CB8AC3E}">
        <p14:creationId xmlns:p14="http://schemas.microsoft.com/office/powerpoint/2010/main" val="25728380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1DF6B-AA12-C2FD-E84E-FA48EC44CC9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3E5D24E-1341-8673-1B39-0FF600D8F4B3}"/>
              </a:ext>
            </a:extLst>
          </p:cNvPr>
          <p:cNvSpPr>
            <a:spLocks noGrp="1"/>
          </p:cNvSpPr>
          <p:nvPr>
            <p:ph type="body" idx="1"/>
          </p:nvPr>
        </p:nvSpPr>
        <p:spPr/>
        <p:txBody>
          <a:bodyPr/>
          <a:lstStyle/>
          <a:p>
            <a:r>
              <a:rPr lang="es-ES" b="1" dirty="0"/>
              <a:t>Módulos del sistema</a:t>
            </a:r>
          </a:p>
          <a:p>
            <a:r>
              <a:rPr lang="es-ES" dirty="0"/>
              <a:t>Como lo dije, esto será más que nada un ejemplo. Tendremos el módulo de gestión de productos para agregar y eliminar productos como administradores de la tienda.</a:t>
            </a:r>
          </a:p>
          <a:p>
            <a:endParaRPr lang="es-ES" dirty="0"/>
          </a:p>
          <a:p>
            <a:r>
              <a:rPr lang="es-ES" dirty="0"/>
              <a:t>Por otro lado existirá el módulo de tienda en donde el usuario podrá agregar productos al carro y más tarde ver los productos que tiene en su cesta así como el total para terminar su compra.</a:t>
            </a:r>
          </a:p>
          <a:p>
            <a:endParaRPr lang="es-ES" dirty="0"/>
          </a:p>
          <a:p>
            <a:r>
              <a:rPr lang="es-ES" dirty="0"/>
              <a:t>Una vez que el usuario termine su compra, el programador es libre de hacer lo que guste con los productos. Es decir, puede registrar la venta, restar existencia, etcétera.</a:t>
            </a:r>
          </a:p>
        </p:txBody>
      </p:sp>
    </p:spTree>
    <p:extLst>
      <p:ext uri="{BB962C8B-B14F-4D97-AF65-F5344CB8AC3E}">
        <p14:creationId xmlns:p14="http://schemas.microsoft.com/office/powerpoint/2010/main" val="15245324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86E3EE2-C599-B80F-11C0-EB6EB34709B6}"/>
              </a:ext>
            </a:extLst>
          </p:cNvPr>
          <p:cNvSpPr>
            <a:spLocks noGrp="1"/>
          </p:cNvSpPr>
          <p:nvPr>
            <p:ph type="body" idx="1"/>
          </p:nvPr>
        </p:nvSpPr>
        <p:spPr>
          <a:xfrm>
            <a:off x="179512" y="51470"/>
            <a:ext cx="8496944" cy="3017520"/>
          </a:xfrm>
        </p:spPr>
        <p:txBody>
          <a:bodyPr/>
          <a:lstStyle/>
          <a:p>
            <a:r>
              <a:rPr lang="es-ES" b="1" dirty="0"/>
              <a:t>Base de datos</a:t>
            </a:r>
          </a:p>
          <a:p>
            <a:r>
              <a:rPr lang="es-ES" dirty="0"/>
              <a:t>Antes de comenzar, te mostraré cómo configurar la base de datos. Las tablas son las siguientes:</a:t>
            </a:r>
          </a:p>
          <a:p>
            <a:endParaRPr lang="es-ES" dirty="0"/>
          </a:p>
          <a:p>
            <a:r>
              <a:rPr lang="es-ES" dirty="0"/>
              <a:t>CREATE TABLE IF NOT EXISTS productos(</a:t>
            </a:r>
          </a:p>
          <a:p>
            <a:r>
              <a:rPr lang="es-ES" dirty="0"/>
              <a:t>    id BIGINT UNSIGNED NOT NULL AUTO_INCREMENT PRIMARY KEY,</a:t>
            </a:r>
          </a:p>
          <a:p>
            <a:r>
              <a:rPr lang="es-ES" dirty="0"/>
              <a:t>    nombre VARCHAR(255) NOT NULL,</a:t>
            </a:r>
          </a:p>
          <a:p>
            <a:r>
              <a:rPr lang="es-ES" dirty="0"/>
              <a:t>    </a:t>
            </a:r>
            <a:r>
              <a:rPr lang="es-ES" dirty="0" err="1"/>
              <a:t>descripcion</a:t>
            </a:r>
            <a:r>
              <a:rPr lang="es-ES" dirty="0"/>
              <a:t> VARCHAR(1024) NOT NULL,</a:t>
            </a:r>
          </a:p>
          <a:p>
            <a:r>
              <a:rPr lang="es-ES" dirty="0"/>
              <a:t>    precio DECIMAL(9,2)</a:t>
            </a:r>
          </a:p>
          <a:p>
            <a:r>
              <a:rPr lang="es-ES" dirty="0"/>
              <a:t>);</a:t>
            </a:r>
          </a:p>
          <a:p>
            <a:r>
              <a:rPr lang="es-ES" dirty="0"/>
              <a:t>CREATE TABLE IF NOT EXISTS </a:t>
            </a:r>
            <a:r>
              <a:rPr lang="es-ES" dirty="0" err="1"/>
              <a:t>carrito_usuarios</a:t>
            </a:r>
            <a:r>
              <a:rPr lang="es-ES" dirty="0"/>
              <a:t>(</a:t>
            </a:r>
          </a:p>
          <a:p>
            <a:r>
              <a:rPr lang="es-ES" dirty="0"/>
              <a:t>    </a:t>
            </a:r>
            <a:r>
              <a:rPr lang="es-ES" dirty="0" err="1"/>
              <a:t>id_sesion</a:t>
            </a:r>
            <a:r>
              <a:rPr lang="es-ES" dirty="0"/>
              <a:t> VARCHAR(255) NOT NULL,</a:t>
            </a:r>
          </a:p>
          <a:p>
            <a:r>
              <a:rPr lang="es-ES" dirty="0"/>
              <a:t>    </a:t>
            </a:r>
            <a:r>
              <a:rPr lang="es-ES" dirty="0" err="1"/>
              <a:t>id_producto</a:t>
            </a:r>
            <a:r>
              <a:rPr lang="es-ES" dirty="0"/>
              <a:t> BIGINT UNSIGNED NOT NULL,</a:t>
            </a:r>
          </a:p>
          <a:p>
            <a:r>
              <a:rPr lang="es-ES" dirty="0"/>
              <a:t>    FOREIGN KEY (</a:t>
            </a:r>
            <a:r>
              <a:rPr lang="es-ES" dirty="0" err="1"/>
              <a:t>id_producto</a:t>
            </a:r>
            <a:r>
              <a:rPr lang="es-ES" dirty="0"/>
              <a:t>) REFERENCES productos(id)</a:t>
            </a:r>
          </a:p>
          <a:p>
            <a:r>
              <a:rPr lang="es-ES" dirty="0"/>
              <a:t>    ON UPDATE CASCADE ON DELETE CASCADE</a:t>
            </a:r>
          </a:p>
          <a:p>
            <a:r>
              <a:rPr lang="es-ES" dirty="0"/>
              <a:t>);</a:t>
            </a:r>
          </a:p>
        </p:txBody>
      </p:sp>
    </p:spTree>
    <p:extLst>
      <p:ext uri="{BB962C8B-B14F-4D97-AF65-F5344CB8AC3E}">
        <p14:creationId xmlns:p14="http://schemas.microsoft.com/office/powerpoint/2010/main" val="39635157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7F725-66D1-7556-9221-61C4A1168CB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DEAB3C4-4F43-00F0-13A8-D34C13917E05}"/>
              </a:ext>
            </a:extLst>
          </p:cNvPr>
          <p:cNvSpPr>
            <a:spLocks noGrp="1"/>
          </p:cNvSpPr>
          <p:nvPr>
            <p:ph type="body" idx="1"/>
          </p:nvPr>
        </p:nvSpPr>
        <p:spPr/>
        <p:txBody>
          <a:bodyPr/>
          <a:lstStyle/>
          <a:p>
            <a:r>
              <a:rPr lang="es-ES" dirty="0"/>
              <a:t>Crear el archivo </a:t>
            </a:r>
            <a:r>
              <a:rPr lang="es-ES" dirty="0" err="1"/>
              <a:t>env.php</a:t>
            </a:r>
            <a:r>
              <a:rPr lang="es-ES" dirty="0"/>
              <a:t> basándote en el archivo </a:t>
            </a:r>
            <a:r>
              <a:rPr lang="es-ES" b="1" dirty="0" err="1"/>
              <a:t>env.ejemplo.php</a:t>
            </a:r>
            <a:r>
              <a:rPr lang="es-ES" b="1" dirty="0"/>
              <a:t> </a:t>
            </a:r>
            <a:r>
              <a:rPr lang="es-ES" dirty="0"/>
              <a:t>para configurar las credenciales de la base de datos. El mío se ve así:</a:t>
            </a:r>
          </a:p>
          <a:p>
            <a:endParaRPr lang="es-ES" dirty="0"/>
          </a:p>
          <a:p>
            <a:r>
              <a:rPr lang="es-ES" dirty="0"/>
              <a:t>; &lt;?</a:t>
            </a:r>
            <a:r>
              <a:rPr lang="es-ES" dirty="0" err="1"/>
              <a:t>php</a:t>
            </a:r>
            <a:r>
              <a:rPr lang="es-ES" dirty="0"/>
              <a:t> </a:t>
            </a:r>
            <a:r>
              <a:rPr lang="es-ES" dirty="0" err="1"/>
              <a:t>exit</a:t>
            </a:r>
            <a:r>
              <a:rPr lang="es-ES" dirty="0"/>
              <a:t>; ?&gt;</a:t>
            </a:r>
          </a:p>
          <a:p>
            <a:r>
              <a:rPr lang="es-ES" dirty="0"/>
              <a:t>MYSQL_DATABASE_NAME = "tienda"</a:t>
            </a:r>
          </a:p>
          <a:p>
            <a:r>
              <a:rPr lang="es-ES" dirty="0"/>
              <a:t>MYSQL_USER = "</a:t>
            </a:r>
            <a:r>
              <a:rPr lang="es-ES" dirty="0" err="1"/>
              <a:t>root</a:t>
            </a:r>
            <a:r>
              <a:rPr lang="es-ES" dirty="0"/>
              <a:t>"</a:t>
            </a:r>
          </a:p>
          <a:p>
            <a:r>
              <a:rPr lang="es-ES" dirty="0"/>
              <a:t>MYSQL_PASSWORD = ""</a:t>
            </a:r>
          </a:p>
        </p:txBody>
      </p:sp>
    </p:spTree>
    <p:extLst>
      <p:ext uri="{BB962C8B-B14F-4D97-AF65-F5344CB8AC3E}">
        <p14:creationId xmlns:p14="http://schemas.microsoft.com/office/powerpoint/2010/main" val="39281027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36883F6-1F14-E88A-31DE-324B31D0FCA5}"/>
              </a:ext>
            </a:extLst>
          </p:cNvPr>
          <p:cNvSpPr>
            <a:spLocks noGrp="1"/>
          </p:cNvSpPr>
          <p:nvPr>
            <p:ph type="body" idx="1"/>
          </p:nvPr>
        </p:nvSpPr>
        <p:spPr>
          <a:xfrm>
            <a:off x="21081" y="-16237"/>
            <a:ext cx="7543800" cy="3017520"/>
          </a:xfrm>
        </p:spPr>
        <p:txBody>
          <a:bodyPr/>
          <a:lstStyle/>
          <a:p>
            <a:r>
              <a:rPr lang="es-ES" dirty="0"/>
              <a:t>Para obtener la conexión tenemos la siguiente función:</a:t>
            </a:r>
          </a:p>
          <a:p>
            <a:endParaRPr lang="es-ES" dirty="0"/>
          </a:p>
          <a:p>
            <a:r>
              <a:rPr lang="es-ES" sz="1200" dirty="0"/>
              <a:t>&lt;?</a:t>
            </a:r>
            <a:r>
              <a:rPr lang="es-ES" sz="1200" dirty="0" err="1"/>
              <a:t>php</a:t>
            </a:r>
            <a:endParaRPr lang="es-ES" sz="1200" dirty="0"/>
          </a:p>
          <a:p>
            <a:r>
              <a:rPr lang="es-ES" sz="1200" dirty="0" err="1"/>
              <a:t>function</a:t>
            </a:r>
            <a:r>
              <a:rPr lang="es-ES" sz="1200" dirty="0"/>
              <a:t> </a:t>
            </a:r>
            <a:r>
              <a:rPr lang="es-ES" sz="1200" dirty="0" err="1"/>
              <a:t>obtenerVariableDelEntorno</a:t>
            </a:r>
            <a:r>
              <a:rPr lang="es-ES" sz="1200" dirty="0"/>
              <a:t>($</a:t>
            </a:r>
            <a:r>
              <a:rPr lang="es-ES" sz="1200" dirty="0" err="1"/>
              <a:t>key</a:t>
            </a:r>
            <a:r>
              <a:rPr lang="es-ES" sz="1200" dirty="0"/>
              <a:t>)</a:t>
            </a:r>
          </a:p>
          <a:p>
            <a:r>
              <a:rPr lang="es-ES" sz="1200" dirty="0"/>
              <a:t>{</a:t>
            </a:r>
          </a:p>
          <a:p>
            <a:r>
              <a:rPr lang="es-ES" sz="1200" dirty="0"/>
              <a:t>    </a:t>
            </a:r>
            <a:r>
              <a:rPr lang="es-ES" sz="1200" dirty="0" err="1"/>
              <a:t>if</a:t>
            </a:r>
            <a:r>
              <a:rPr lang="es-ES" sz="1200" dirty="0"/>
              <a:t> (</a:t>
            </a:r>
            <a:r>
              <a:rPr lang="es-ES" sz="1200" dirty="0" err="1"/>
              <a:t>defined</a:t>
            </a:r>
            <a:r>
              <a:rPr lang="es-ES" sz="1200" dirty="0"/>
              <a:t>("_ENV_CACHE")) {</a:t>
            </a:r>
          </a:p>
          <a:p>
            <a:r>
              <a:rPr lang="es-ES" sz="1200" dirty="0"/>
              <a:t>        $</a:t>
            </a:r>
            <a:r>
              <a:rPr lang="es-ES" sz="1200" dirty="0" err="1"/>
              <a:t>vars</a:t>
            </a:r>
            <a:r>
              <a:rPr lang="es-ES" sz="1200" dirty="0"/>
              <a:t> = _ENV_CACHE;</a:t>
            </a:r>
          </a:p>
          <a:p>
            <a:r>
              <a:rPr lang="es-ES" sz="1200" dirty="0"/>
              <a:t>    } </a:t>
            </a:r>
            <a:r>
              <a:rPr lang="es-ES" sz="1200" dirty="0" err="1"/>
              <a:t>else</a:t>
            </a:r>
            <a:r>
              <a:rPr lang="es-ES" sz="1200" dirty="0"/>
              <a:t> {</a:t>
            </a:r>
          </a:p>
          <a:p>
            <a:r>
              <a:rPr lang="es-ES" sz="1200" dirty="0"/>
              <a:t>        $file = "</a:t>
            </a:r>
            <a:r>
              <a:rPr lang="es-ES" sz="1200" dirty="0" err="1"/>
              <a:t>env.php</a:t>
            </a:r>
            <a:r>
              <a:rPr lang="es-ES" sz="1200" dirty="0"/>
              <a:t>";</a:t>
            </a:r>
          </a:p>
          <a:p>
            <a:r>
              <a:rPr lang="es-ES" sz="1200" dirty="0"/>
              <a:t>        </a:t>
            </a:r>
            <a:r>
              <a:rPr lang="es-ES" sz="1200" dirty="0" err="1"/>
              <a:t>if</a:t>
            </a:r>
            <a:r>
              <a:rPr lang="es-ES" sz="1200" dirty="0"/>
              <a:t> (!</a:t>
            </a:r>
            <a:r>
              <a:rPr lang="es-ES" sz="1200" dirty="0" err="1"/>
              <a:t>file_exists</a:t>
            </a:r>
            <a:r>
              <a:rPr lang="es-ES" sz="1200" dirty="0"/>
              <a:t>($file)) {</a:t>
            </a:r>
          </a:p>
          <a:p>
            <a:r>
              <a:rPr lang="es-ES" sz="1200" dirty="0"/>
              <a:t>            </a:t>
            </a:r>
            <a:r>
              <a:rPr lang="es-ES" sz="1200" dirty="0" err="1"/>
              <a:t>throw</a:t>
            </a:r>
            <a:r>
              <a:rPr lang="es-ES" sz="1200" dirty="0"/>
              <a:t> new </a:t>
            </a:r>
            <a:r>
              <a:rPr lang="es-ES" sz="1200" dirty="0" err="1"/>
              <a:t>Exception</a:t>
            </a:r>
            <a:r>
              <a:rPr lang="es-ES" sz="1200" dirty="0"/>
              <a:t>("El archivo de las variables de entorno ($file) no existe. Favor de crearlo");</a:t>
            </a:r>
          </a:p>
          <a:p>
            <a:r>
              <a:rPr lang="es-ES" sz="1200" dirty="0"/>
              <a:t>        }</a:t>
            </a:r>
          </a:p>
          <a:p>
            <a:r>
              <a:rPr lang="es-ES" sz="1200" dirty="0"/>
              <a:t>        $</a:t>
            </a:r>
            <a:r>
              <a:rPr lang="es-ES" sz="1200" dirty="0" err="1"/>
              <a:t>vars</a:t>
            </a:r>
            <a:r>
              <a:rPr lang="es-ES" sz="1200" dirty="0"/>
              <a:t> = </a:t>
            </a:r>
            <a:r>
              <a:rPr lang="es-ES" sz="1200" dirty="0" err="1"/>
              <a:t>parse_ini_file</a:t>
            </a:r>
            <a:r>
              <a:rPr lang="es-ES" sz="1200" dirty="0"/>
              <a:t>($file);</a:t>
            </a:r>
          </a:p>
          <a:p>
            <a:r>
              <a:rPr lang="es-ES" sz="1200" dirty="0"/>
              <a:t>        define("_ENV_CACHE", $</a:t>
            </a:r>
            <a:r>
              <a:rPr lang="es-ES" sz="1200" dirty="0" err="1"/>
              <a:t>vars</a:t>
            </a:r>
            <a:r>
              <a:rPr lang="es-ES" sz="1200" dirty="0"/>
              <a:t>);</a:t>
            </a:r>
          </a:p>
          <a:p>
            <a:r>
              <a:rPr lang="es-ES" sz="1200" dirty="0"/>
              <a:t>    }</a:t>
            </a:r>
          </a:p>
          <a:p>
            <a:r>
              <a:rPr lang="es-ES" sz="1200" dirty="0"/>
              <a:t>    </a:t>
            </a:r>
            <a:r>
              <a:rPr lang="es-ES" sz="1200" dirty="0" err="1"/>
              <a:t>if</a:t>
            </a:r>
            <a:r>
              <a:rPr lang="es-ES" sz="1200" dirty="0"/>
              <a:t> (</a:t>
            </a:r>
            <a:r>
              <a:rPr lang="es-ES" sz="1200" dirty="0" err="1"/>
              <a:t>isset</a:t>
            </a:r>
            <a:r>
              <a:rPr lang="es-ES" sz="1200" dirty="0"/>
              <a:t>($</a:t>
            </a:r>
            <a:r>
              <a:rPr lang="es-ES" sz="1200" dirty="0" err="1"/>
              <a:t>vars</a:t>
            </a:r>
            <a:r>
              <a:rPr lang="es-ES" sz="1200" dirty="0"/>
              <a:t>[$</a:t>
            </a:r>
            <a:r>
              <a:rPr lang="es-ES" sz="1200" dirty="0" err="1"/>
              <a:t>key</a:t>
            </a:r>
            <a:r>
              <a:rPr lang="es-ES" sz="1200" dirty="0"/>
              <a:t>])) {</a:t>
            </a:r>
          </a:p>
          <a:p>
            <a:r>
              <a:rPr lang="es-ES" sz="1200" dirty="0"/>
              <a:t>        </a:t>
            </a:r>
            <a:r>
              <a:rPr lang="es-ES" sz="1200" dirty="0" err="1"/>
              <a:t>return</a:t>
            </a:r>
            <a:r>
              <a:rPr lang="es-ES" sz="1200" dirty="0"/>
              <a:t> $</a:t>
            </a:r>
            <a:r>
              <a:rPr lang="es-ES" sz="1200" dirty="0" err="1"/>
              <a:t>vars</a:t>
            </a:r>
            <a:r>
              <a:rPr lang="es-ES" sz="1200" dirty="0"/>
              <a:t>[$</a:t>
            </a:r>
            <a:r>
              <a:rPr lang="es-ES" sz="1200" dirty="0" err="1"/>
              <a:t>key</a:t>
            </a:r>
            <a:r>
              <a:rPr lang="es-ES" sz="1200" dirty="0"/>
              <a:t>];</a:t>
            </a:r>
          </a:p>
          <a:p>
            <a:r>
              <a:rPr lang="es-ES" sz="1200" dirty="0"/>
              <a:t>    } </a:t>
            </a:r>
            <a:r>
              <a:rPr lang="es-ES" sz="1200" dirty="0" err="1"/>
              <a:t>else</a:t>
            </a:r>
            <a:r>
              <a:rPr lang="es-ES" sz="1200" dirty="0"/>
              <a:t> {</a:t>
            </a:r>
          </a:p>
          <a:p>
            <a:r>
              <a:rPr lang="es-ES" sz="1200" dirty="0"/>
              <a:t>        </a:t>
            </a:r>
            <a:r>
              <a:rPr lang="es-ES" sz="1200" dirty="0" err="1"/>
              <a:t>throw</a:t>
            </a:r>
            <a:r>
              <a:rPr lang="es-ES" sz="1200" dirty="0"/>
              <a:t> new </a:t>
            </a:r>
            <a:r>
              <a:rPr lang="es-ES" sz="1200" dirty="0" err="1"/>
              <a:t>Exception</a:t>
            </a:r>
            <a:r>
              <a:rPr lang="es-ES" sz="1200" dirty="0"/>
              <a:t>("La clave especificada (" . $</a:t>
            </a:r>
            <a:r>
              <a:rPr lang="es-ES" sz="1200" dirty="0" err="1"/>
              <a:t>key</a:t>
            </a:r>
            <a:r>
              <a:rPr lang="es-ES" sz="1200" dirty="0"/>
              <a:t> . ") no existe en el archivo de las variables de entorno");</a:t>
            </a:r>
          </a:p>
          <a:p>
            <a:r>
              <a:rPr lang="es-ES" sz="1200" dirty="0"/>
              <a:t>    }</a:t>
            </a:r>
          </a:p>
          <a:p>
            <a:r>
              <a:rPr lang="es-ES" sz="1200" dirty="0"/>
              <a:t>}</a:t>
            </a:r>
          </a:p>
          <a:p>
            <a:r>
              <a:rPr lang="es-ES" sz="1200" dirty="0" err="1"/>
              <a:t>function</a:t>
            </a:r>
            <a:r>
              <a:rPr lang="es-ES" sz="1200" dirty="0"/>
              <a:t> </a:t>
            </a:r>
            <a:r>
              <a:rPr lang="es-ES" sz="1200" dirty="0" err="1"/>
              <a:t>obtenerConexion</a:t>
            </a:r>
            <a:r>
              <a:rPr lang="es-ES" sz="1200" dirty="0"/>
              <a:t>()</a:t>
            </a:r>
          </a:p>
          <a:p>
            <a:r>
              <a:rPr lang="es-ES" sz="1200" dirty="0"/>
              <a:t>{</a:t>
            </a:r>
          </a:p>
          <a:p>
            <a:r>
              <a:rPr lang="es-ES" sz="1200" dirty="0"/>
              <a:t>    $</a:t>
            </a:r>
            <a:r>
              <a:rPr lang="es-ES" sz="1200" dirty="0" err="1"/>
              <a:t>password</a:t>
            </a:r>
            <a:r>
              <a:rPr lang="es-ES" sz="1200" dirty="0"/>
              <a:t> = </a:t>
            </a:r>
            <a:r>
              <a:rPr lang="es-ES" sz="1200" dirty="0" err="1"/>
              <a:t>obtenerVariableDelEntorno</a:t>
            </a:r>
            <a:r>
              <a:rPr lang="es-ES" sz="1200" dirty="0"/>
              <a:t>("MYSQL_PASSWORD");</a:t>
            </a:r>
          </a:p>
          <a:p>
            <a:r>
              <a:rPr lang="es-ES" sz="1200" dirty="0"/>
              <a:t>    $</a:t>
            </a:r>
            <a:r>
              <a:rPr lang="es-ES" sz="1200" dirty="0" err="1"/>
              <a:t>user</a:t>
            </a:r>
            <a:r>
              <a:rPr lang="es-ES" sz="1200" dirty="0"/>
              <a:t> = </a:t>
            </a:r>
            <a:r>
              <a:rPr lang="es-ES" sz="1200" dirty="0" err="1"/>
              <a:t>obtenerVariableDelEntorno</a:t>
            </a:r>
            <a:r>
              <a:rPr lang="es-ES" sz="1200" dirty="0"/>
              <a:t>("MYSQL_USER");</a:t>
            </a:r>
          </a:p>
          <a:p>
            <a:r>
              <a:rPr lang="es-ES" sz="1200" dirty="0"/>
              <a:t>    $</a:t>
            </a:r>
            <a:r>
              <a:rPr lang="es-ES" sz="1200" dirty="0" err="1"/>
              <a:t>dbName</a:t>
            </a:r>
            <a:r>
              <a:rPr lang="es-ES" sz="1200" dirty="0"/>
              <a:t> = </a:t>
            </a:r>
            <a:r>
              <a:rPr lang="es-ES" sz="1200" dirty="0" err="1"/>
              <a:t>obtenerVariableDelEntorno</a:t>
            </a:r>
            <a:r>
              <a:rPr lang="es-ES" sz="1200" dirty="0"/>
              <a:t>("MYSQL_DATABASE_NAME");</a:t>
            </a:r>
          </a:p>
          <a:p>
            <a:r>
              <a:rPr lang="es-ES" sz="1200" dirty="0"/>
              <a:t>    $</a:t>
            </a:r>
            <a:r>
              <a:rPr lang="es-ES" sz="1200" dirty="0" err="1"/>
              <a:t>database</a:t>
            </a:r>
            <a:r>
              <a:rPr lang="es-ES" sz="1200" dirty="0"/>
              <a:t> = new PDO('</a:t>
            </a:r>
            <a:r>
              <a:rPr lang="es-ES" sz="1200" dirty="0" err="1"/>
              <a:t>mysql:host</a:t>
            </a:r>
            <a:r>
              <a:rPr lang="es-ES" sz="1200" dirty="0"/>
              <a:t>=</a:t>
            </a:r>
            <a:r>
              <a:rPr lang="es-ES" sz="1200" dirty="0" err="1"/>
              <a:t>localhost;dbname</a:t>
            </a:r>
            <a:r>
              <a:rPr lang="es-ES" sz="1200" dirty="0"/>
              <a:t>=' . $</a:t>
            </a:r>
            <a:r>
              <a:rPr lang="es-ES" sz="1200" dirty="0" err="1"/>
              <a:t>dbName</a:t>
            </a:r>
            <a:r>
              <a:rPr lang="es-ES" sz="1200" dirty="0"/>
              <a:t>, $</a:t>
            </a:r>
            <a:r>
              <a:rPr lang="es-ES" sz="1200" dirty="0" err="1"/>
              <a:t>user</a:t>
            </a:r>
            <a:r>
              <a:rPr lang="es-ES" sz="1200" dirty="0"/>
              <a:t>, $</a:t>
            </a:r>
            <a:r>
              <a:rPr lang="es-ES" sz="1200" dirty="0" err="1"/>
              <a:t>password</a:t>
            </a:r>
            <a:r>
              <a:rPr lang="es-ES" sz="1200" dirty="0"/>
              <a:t>);</a:t>
            </a:r>
          </a:p>
          <a:p>
            <a:r>
              <a:rPr lang="es-ES" sz="1200" dirty="0"/>
              <a:t>    $</a:t>
            </a:r>
            <a:r>
              <a:rPr lang="es-ES" sz="1200" dirty="0" err="1"/>
              <a:t>database</a:t>
            </a:r>
            <a:r>
              <a:rPr lang="es-ES" sz="1200" dirty="0"/>
              <a:t>-&gt;</a:t>
            </a:r>
            <a:r>
              <a:rPr lang="es-ES" sz="1200" dirty="0" err="1"/>
              <a:t>query</a:t>
            </a:r>
            <a:r>
              <a:rPr lang="es-ES" sz="1200" dirty="0"/>
              <a:t>("set </a:t>
            </a:r>
            <a:r>
              <a:rPr lang="es-ES" sz="1200" dirty="0" err="1"/>
              <a:t>names</a:t>
            </a:r>
            <a:r>
              <a:rPr lang="es-ES" sz="1200" dirty="0"/>
              <a:t> utf8;");</a:t>
            </a:r>
          </a:p>
          <a:p>
            <a:r>
              <a:rPr lang="es-ES" sz="1200" dirty="0"/>
              <a:t>    $</a:t>
            </a:r>
            <a:r>
              <a:rPr lang="es-ES" sz="1200" dirty="0" err="1"/>
              <a:t>database</a:t>
            </a:r>
            <a:r>
              <a:rPr lang="es-ES" sz="1200" dirty="0"/>
              <a:t>-&gt;</a:t>
            </a:r>
            <a:r>
              <a:rPr lang="es-ES" sz="1200" dirty="0" err="1"/>
              <a:t>setAttribute</a:t>
            </a:r>
            <a:r>
              <a:rPr lang="es-ES" sz="1200" dirty="0"/>
              <a:t>(PDO::ATTR_EMULATE_PREPARES, FALSE);</a:t>
            </a:r>
          </a:p>
          <a:p>
            <a:r>
              <a:rPr lang="es-ES" sz="1200" dirty="0"/>
              <a:t>    $</a:t>
            </a:r>
            <a:r>
              <a:rPr lang="es-ES" sz="1200" dirty="0" err="1"/>
              <a:t>database</a:t>
            </a:r>
            <a:r>
              <a:rPr lang="es-ES" sz="1200" dirty="0"/>
              <a:t>-&gt;</a:t>
            </a:r>
            <a:r>
              <a:rPr lang="es-ES" sz="1200" dirty="0" err="1"/>
              <a:t>setAttribute</a:t>
            </a:r>
            <a:r>
              <a:rPr lang="es-ES" sz="1200" dirty="0"/>
              <a:t>(PDO::ATTR_ERRMODE, PDO::ERRMODE_EXCEPTION);</a:t>
            </a:r>
          </a:p>
          <a:p>
            <a:r>
              <a:rPr lang="es-ES" sz="1200" dirty="0"/>
              <a:t>    $</a:t>
            </a:r>
            <a:r>
              <a:rPr lang="es-ES" sz="1200" dirty="0" err="1"/>
              <a:t>database</a:t>
            </a:r>
            <a:r>
              <a:rPr lang="es-ES" sz="1200" dirty="0"/>
              <a:t>-&gt;</a:t>
            </a:r>
            <a:r>
              <a:rPr lang="es-ES" sz="1200" dirty="0" err="1"/>
              <a:t>setAttribute</a:t>
            </a:r>
            <a:r>
              <a:rPr lang="es-ES" sz="1200" dirty="0"/>
              <a:t>(PDO::ATTR_DEFAULT_FETCH_MODE, PDO::FETCH_OBJ);</a:t>
            </a:r>
          </a:p>
          <a:p>
            <a:r>
              <a:rPr lang="es-ES" sz="1200" dirty="0"/>
              <a:t>    </a:t>
            </a:r>
            <a:r>
              <a:rPr lang="es-ES" sz="1200" dirty="0" err="1"/>
              <a:t>return</a:t>
            </a:r>
            <a:r>
              <a:rPr lang="es-ES" sz="1200" dirty="0"/>
              <a:t> $</a:t>
            </a:r>
            <a:r>
              <a:rPr lang="es-ES" sz="1200" dirty="0" err="1"/>
              <a:t>database</a:t>
            </a:r>
            <a:r>
              <a:rPr lang="es-ES" sz="1200" dirty="0"/>
              <a:t>;</a:t>
            </a:r>
          </a:p>
          <a:p>
            <a:r>
              <a:rPr lang="es-ES" sz="1200" dirty="0"/>
              <a:t>}</a:t>
            </a:r>
          </a:p>
        </p:txBody>
      </p:sp>
    </p:spTree>
    <p:extLst>
      <p:ext uri="{BB962C8B-B14F-4D97-AF65-F5344CB8AC3E}">
        <p14:creationId xmlns:p14="http://schemas.microsoft.com/office/powerpoint/2010/main" val="4143622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A70C918-6AA4-02B7-7DC5-0147FFF23FA3}"/>
              </a:ext>
            </a:extLst>
          </p:cNvPr>
          <p:cNvSpPr>
            <a:spLocks noGrp="1"/>
          </p:cNvSpPr>
          <p:nvPr>
            <p:ph type="body" idx="1"/>
          </p:nvPr>
        </p:nvSpPr>
        <p:spPr>
          <a:xfrm>
            <a:off x="107504" y="51470"/>
            <a:ext cx="8568952" cy="3017520"/>
          </a:xfrm>
        </p:spPr>
        <p:txBody>
          <a:bodyPr/>
          <a:lstStyle/>
          <a:p>
            <a:r>
              <a:rPr lang="es-ES" b="1" dirty="0"/>
              <a:t>Gestión de productos en PHP – Carrito de compras</a:t>
            </a:r>
          </a:p>
          <a:p>
            <a:r>
              <a:rPr lang="es-ES" dirty="0"/>
              <a:t>Comencemos viendo la administración de productos. Las funciones que se encargan de todo ello son las siguientes:</a:t>
            </a:r>
          </a:p>
          <a:p>
            <a:endParaRPr lang="es-ES" dirty="0"/>
          </a:p>
          <a:p>
            <a:r>
              <a:rPr lang="es-ES" sz="1300" dirty="0"/>
              <a:t>&lt;?</a:t>
            </a:r>
            <a:r>
              <a:rPr lang="es-ES" sz="1300" dirty="0" err="1"/>
              <a:t>php</a:t>
            </a:r>
            <a:endParaRPr lang="es-ES" sz="1300" dirty="0"/>
          </a:p>
          <a:p>
            <a:r>
              <a:rPr lang="es-ES" sz="1300" dirty="0" err="1"/>
              <a:t>function</a:t>
            </a:r>
            <a:r>
              <a:rPr lang="es-ES" sz="1300" dirty="0"/>
              <a:t> </a:t>
            </a:r>
            <a:r>
              <a:rPr lang="es-ES" sz="1300" dirty="0" err="1"/>
              <a:t>eliminarProducto</a:t>
            </a:r>
            <a:r>
              <a:rPr lang="es-ES" sz="1300" dirty="0"/>
              <a:t>($id)</a:t>
            </a:r>
          </a:p>
          <a:p>
            <a:r>
              <a:rPr lang="es-ES" sz="1300" dirty="0"/>
              <a:t>{</a:t>
            </a:r>
          </a:p>
          <a:p>
            <a:r>
              <a:rPr lang="es-ES" sz="1300" dirty="0"/>
              <a:t>    $</a:t>
            </a:r>
            <a:r>
              <a:rPr lang="es-ES" sz="1300" dirty="0" err="1"/>
              <a:t>bd</a:t>
            </a:r>
            <a:r>
              <a:rPr lang="es-ES" sz="1300" dirty="0"/>
              <a:t> = </a:t>
            </a:r>
            <a:r>
              <a:rPr lang="es-ES" sz="1300" dirty="0" err="1"/>
              <a:t>obtenerConexion</a:t>
            </a:r>
            <a:r>
              <a:rPr lang="es-ES" sz="1300" dirty="0"/>
              <a:t>();</a:t>
            </a:r>
          </a:p>
          <a:p>
            <a:r>
              <a:rPr lang="es-ES" sz="1300" dirty="0"/>
              <a:t>    $sentencia = $</a:t>
            </a:r>
            <a:r>
              <a:rPr lang="es-ES" sz="1300" dirty="0" err="1"/>
              <a:t>bd</a:t>
            </a:r>
            <a:r>
              <a:rPr lang="es-ES" sz="1300" dirty="0"/>
              <a:t>-&gt;prepare("DELETE FROM productos WHERE id = ?");</a:t>
            </a:r>
          </a:p>
          <a:p>
            <a:r>
              <a:rPr lang="es-ES" sz="1300" dirty="0"/>
              <a:t>    </a:t>
            </a:r>
            <a:r>
              <a:rPr lang="es-ES" sz="1300" dirty="0" err="1"/>
              <a:t>return</a:t>
            </a:r>
            <a:r>
              <a:rPr lang="es-ES" sz="1300" dirty="0"/>
              <a:t> $sentencia-&gt;</a:t>
            </a:r>
            <a:r>
              <a:rPr lang="es-ES" sz="1300" dirty="0" err="1"/>
              <a:t>execute</a:t>
            </a:r>
            <a:r>
              <a:rPr lang="es-ES" sz="1300" dirty="0"/>
              <a:t>([$id]);</a:t>
            </a:r>
          </a:p>
          <a:p>
            <a:r>
              <a:rPr lang="es-ES" sz="1300" dirty="0"/>
              <a:t>}</a:t>
            </a:r>
          </a:p>
          <a:p>
            <a:r>
              <a:rPr lang="es-ES" sz="1300" dirty="0" err="1"/>
              <a:t>function</a:t>
            </a:r>
            <a:r>
              <a:rPr lang="es-ES" sz="1300" dirty="0"/>
              <a:t> </a:t>
            </a:r>
            <a:r>
              <a:rPr lang="es-ES" sz="1300" dirty="0" err="1"/>
              <a:t>guardarProducto</a:t>
            </a:r>
            <a:r>
              <a:rPr lang="es-ES" sz="1300" dirty="0"/>
              <a:t>($nombre, $precio, $</a:t>
            </a:r>
            <a:r>
              <a:rPr lang="es-ES" sz="1300" dirty="0" err="1"/>
              <a:t>descripcion</a:t>
            </a:r>
            <a:r>
              <a:rPr lang="es-ES" sz="1300" dirty="0"/>
              <a:t>)</a:t>
            </a:r>
          </a:p>
          <a:p>
            <a:r>
              <a:rPr lang="es-ES" sz="1300" dirty="0"/>
              <a:t>{</a:t>
            </a:r>
          </a:p>
          <a:p>
            <a:r>
              <a:rPr lang="es-ES" sz="1300" dirty="0"/>
              <a:t>    $</a:t>
            </a:r>
            <a:r>
              <a:rPr lang="es-ES" sz="1300" dirty="0" err="1"/>
              <a:t>bd</a:t>
            </a:r>
            <a:r>
              <a:rPr lang="es-ES" sz="1300" dirty="0"/>
              <a:t> = </a:t>
            </a:r>
            <a:r>
              <a:rPr lang="es-ES" sz="1300" dirty="0" err="1"/>
              <a:t>obtenerConexion</a:t>
            </a:r>
            <a:r>
              <a:rPr lang="es-ES" sz="1300" dirty="0"/>
              <a:t>();</a:t>
            </a:r>
          </a:p>
          <a:p>
            <a:r>
              <a:rPr lang="es-ES" sz="1300" dirty="0"/>
              <a:t>    $sentencia = $</a:t>
            </a:r>
            <a:r>
              <a:rPr lang="es-ES" sz="1300" dirty="0" err="1"/>
              <a:t>bd</a:t>
            </a:r>
            <a:r>
              <a:rPr lang="es-ES" sz="1300" dirty="0"/>
              <a:t>-&gt;prepare("INSERT INTO productos(nombre, precio, </a:t>
            </a:r>
            <a:r>
              <a:rPr lang="es-ES" sz="1300" dirty="0" err="1"/>
              <a:t>descripcion</a:t>
            </a:r>
            <a:r>
              <a:rPr lang="es-ES" sz="1300" dirty="0"/>
              <a:t>) VALUES(?, ?, ?)");</a:t>
            </a:r>
          </a:p>
          <a:p>
            <a:r>
              <a:rPr lang="es-ES" sz="1300" dirty="0"/>
              <a:t>    </a:t>
            </a:r>
            <a:r>
              <a:rPr lang="es-ES" sz="1300" dirty="0" err="1"/>
              <a:t>return</a:t>
            </a:r>
            <a:r>
              <a:rPr lang="es-ES" sz="1300" dirty="0"/>
              <a:t> $sentencia-&gt;</a:t>
            </a:r>
            <a:r>
              <a:rPr lang="es-ES" sz="1300" dirty="0" err="1"/>
              <a:t>execute</a:t>
            </a:r>
            <a:r>
              <a:rPr lang="es-ES" sz="1300" dirty="0"/>
              <a:t>([$nombre, $precio, $</a:t>
            </a:r>
            <a:r>
              <a:rPr lang="es-ES" sz="1300" dirty="0" err="1"/>
              <a:t>descripcion</a:t>
            </a:r>
            <a:r>
              <a:rPr lang="es-ES" sz="1300" dirty="0"/>
              <a:t>]);</a:t>
            </a:r>
          </a:p>
          <a:p>
            <a:r>
              <a:rPr lang="es-ES" sz="1300" dirty="0"/>
              <a:t>}</a:t>
            </a:r>
          </a:p>
        </p:txBody>
      </p:sp>
    </p:spTree>
    <p:extLst>
      <p:ext uri="{BB962C8B-B14F-4D97-AF65-F5344CB8AC3E}">
        <p14:creationId xmlns:p14="http://schemas.microsoft.com/office/powerpoint/2010/main" val="3986630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5E5B78A-28E5-024B-A502-ED7BB5F48C9F}"/>
              </a:ext>
            </a:extLst>
          </p:cNvPr>
          <p:cNvSpPr>
            <a:spLocks noGrp="1"/>
          </p:cNvSpPr>
          <p:nvPr>
            <p:ph type="body" idx="1"/>
          </p:nvPr>
        </p:nvSpPr>
        <p:spPr>
          <a:xfrm>
            <a:off x="35496" y="7011"/>
            <a:ext cx="8784976" cy="3017520"/>
          </a:xfrm>
        </p:spPr>
        <p:txBody>
          <a:bodyPr numCol="2"/>
          <a:lstStyle/>
          <a:p>
            <a:r>
              <a:rPr lang="es-ES" sz="1200" dirty="0"/>
              <a:t>Formulario</a:t>
            </a:r>
          </a:p>
          <a:p>
            <a:r>
              <a:rPr lang="es-ES" sz="1200" dirty="0"/>
              <a:t>&lt;?</a:t>
            </a:r>
            <a:r>
              <a:rPr lang="es-ES" sz="1200" dirty="0" err="1"/>
              <a:t>php</a:t>
            </a:r>
            <a:r>
              <a:rPr lang="es-ES" sz="1200" dirty="0"/>
              <a:t> </a:t>
            </a:r>
            <a:r>
              <a:rPr lang="es-ES" sz="1200" dirty="0" err="1"/>
              <a:t>include_once</a:t>
            </a:r>
            <a:r>
              <a:rPr lang="es-ES" sz="1200" dirty="0"/>
              <a:t> "</a:t>
            </a:r>
            <a:r>
              <a:rPr lang="es-ES" sz="1200" dirty="0" err="1"/>
              <a:t>encabezado.php</a:t>
            </a:r>
            <a:r>
              <a:rPr lang="es-ES" sz="1200" dirty="0"/>
              <a:t>" ?&gt;</a:t>
            </a:r>
          </a:p>
          <a:p>
            <a:r>
              <a:rPr lang="es-ES" sz="1200" dirty="0"/>
              <a:t>&lt;</a:t>
            </a:r>
            <a:r>
              <a:rPr lang="es-ES" sz="1200" dirty="0" err="1"/>
              <a:t>div</a:t>
            </a:r>
            <a:r>
              <a:rPr lang="es-ES" sz="1200" dirty="0"/>
              <a:t> </a:t>
            </a:r>
            <a:r>
              <a:rPr lang="es-ES" sz="1200" dirty="0" err="1"/>
              <a:t>class</a:t>
            </a:r>
            <a:r>
              <a:rPr lang="es-ES" sz="1200" dirty="0"/>
              <a:t>="</a:t>
            </a:r>
            <a:r>
              <a:rPr lang="es-ES" sz="1200" dirty="0" err="1"/>
              <a:t>columns</a:t>
            </a:r>
            <a:r>
              <a:rPr lang="es-ES" sz="1200" dirty="0"/>
              <a:t>"&gt;</a:t>
            </a:r>
          </a:p>
          <a:p>
            <a:r>
              <a:rPr lang="es-ES" sz="1200" dirty="0"/>
              <a:t>    &lt;</a:t>
            </a:r>
            <a:r>
              <a:rPr lang="es-ES" sz="1200" dirty="0" err="1"/>
              <a:t>div</a:t>
            </a:r>
            <a:r>
              <a:rPr lang="es-ES" sz="1200" dirty="0"/>
              <a:t> </a:t>
            </a:r>
            <a:r>
              <a:rPr lang="es-ES" sz="1200" dirty="0" err="1"/>
              <a:t>class</a:t>
            </a:r>
            <a:r>
              <a:rPr lang="es-ES" sz="1200" dirty="0"/>
              <a:t>="</a:t>
            </a:r>
            <a:r>
              <a:rPr lang="es-ES" sz="1200" dirty="0" err="1"/>
              <a:t>column</a:t>
            </a:r>
            <a:r>
              <a:rPr lang="es-ES" sz="1200" dirty="0"/>
              <a:t> </a:t>
            </a:r>
            <a:r>
              <a:rPr lang="es-ES" sz="1200" dirty="0" err="1"/>
              <a:t>is-one-third</a:t>
            </a:r>
            <a:r>
              <a:rPr lang="es-ES" sz="1200" dirty="0"/>
              <a:t>"&gt;</a:t>
            </a:r>
          </a:p>
          <a:p>
            <a:r>
              <a:rPr lang="es-ES" sz="1200" dirty="0"/>
              <a:t>        &lt;h2 </a:t>
            </a:r>
            <a:r>
              <a:rPr lang="es-ES" sz="1200" dirty="0" err="1"/>
              <a:t>class</a:t>
            </a:r>
            <a:r>
              <a:rPr lang="es-ES" sz="1200" dirty="0"/>
              <a:t>="is-size-2"&gt;Nuevo producto&lt;/h2&gt;</a:t>
            </a:r>
          </a:p>
          <a:p>
            <a:r>
              <a:rPr lang="es-ES" sz="1200" dirty="0"/>
              <a:t>        &lt;</a:t>
            </a:r>
            <a:r>
              <a:rPr lang="es-ES" sz="1200" dirty="0" err="1"/>
              <a:t>form</a:t>
            </a:r>
            <a:r>
              <a:rPr lang="es-ES" sz="1200" dirty="0"/>
              <a:t> </a:t>
            </a:r>
            <a:r>
              <a:rPr lang="es-ES" sz="1200" dirty="0" err="1"/>
              <a:t>action</a:t>
            </a:r>
            <a:r>
              <a:rPr lang="es-ES" sz="1200" dirty="0"/>
              <a:t>="</a:t>
            </a:r>
            <a:r>
              <a:rPr lang="es-ES" sz="1200" dirty="0" err="1"/>
              <a:t>guardar_producto.php</a:t>
            </a:r>
            <a:r>
              <a:rPr lang="es-ES" sz="1200" dirty="0"/>
              <a:t>" </a:t>
            </a:r>
            <a:r>
              <a:rPr lang="es-ES" sz="1200" dirty="0" err="1"/>
              <a:t>method</a:t>
            </a:r>
            <a:r>
              <a:rPr lang="es-ES" sz="1200" dirty="0"/>
              <a:t>="post"&gt;</a:t>
            </a:r>
          </a:p>
          <a:p>
            <a:r>
              <a:rPr lang="es-ES" sz="1200" dirty="0"/>
              <a:t>            &lt;</a:t>
            </a:r>
            <a:r>
              <a:rPr lang="es-ES" sz="1200" dirty="0" err="1"/>
              <a:t>div</a:t>
            </a:r>
            <a:r>
              <a:rPr lang="es-ES" sz="1200" dirty="0"/>
              <a:t> </a:t>
            </a:r>
            <a:r>
              <a:rPr lang="es-ES" sz="1200" dirty="0" err="1"/>
              <a:t>class</a:t>
            </a:r>
            <a:r>
              <a:rPr lang="es-ES" sz="1200" dirty="0"/>
              <a:t>="</a:t>
            </a:r>
            <a:r>
              <a:rPr lang="es-ES" sz="1200" dirty="0" err="1"/>
              <a:t>field</a:t>
            </a:r>
            <a:r>
              <a:rPr lang="es-ES" sz="1200" dirty="0"/>
              <a:t>"&gt;</a:t>
            </a:r>
          </a:p>
          <a:p>
            <a:r>
              <a:rPr lang="es-ES" sz="1200" dirty="0"/>
              <a:t>                &lt;</a:t>
            </a:r>
            <a:r>
              <a:rPr lang="es-ES" sz="1200" dirty="0" err="1"/>
              <a:t>label</a:t>
            </a:r>
            <a:r>
              <a:rPr lang="es-ES" sz="1200" dirty="0"/>
              <a:t> </a:t>
            </a:r>
            <a:r>
              <a:rPr lang="es-ES" sz="1200" dirty="0" err="1"/>
              <a:t>for</a:t>
            </a:r>
            <a:r>
              <a:rPr lang="es-ES" sz="1200" dirty="0"/>
              <a:t>="nombre"&gt;Nombre&lt;/</a:t>
            </a:r>
            <a:r>
              <a:rPr lang="es-ES" sz="1200" dirty="0" err="1"/>
              <a:t>label</a:t>
            </a:r>
            <a:r>
              <a:rPr lang="es-ES" sz="1200" dirty="0"/>
              <a:t>&gt;</a:t>
            </a:r>
          </a:p>
          <a:p>
            <a:r>
              <a:rPr lang="es-ES" sz="1200" dirty="0"/>
              <a:t>                &lt;</a:t>
            </a:r>
            <a:r>
              <a:rPr lang="es-ES" sz="1200" dirty="0" err="1"/>
              <a:t>div</a:t>
            </a:r>
            <a:r>
              <a:rPr lang="es-ES" sz="1200" dirty="0"/>
              <a:t> </a:t>
            </a:r>
            <a:r>
              <a:rPr lang="es-ES" sz="1200" dirty="0" err="1"/>
              <a:t>class</a:t>
            </a:r>
            <a:r>
              <a:rPr lang="es-ES" sz="1200" dirty="0"/>
              <a:t>="control"&gt;</a:t>
            </a:r>
          </a:p>
          <a:p>
            <a:r>
              <a:rPr lang="es-ES" sz="1200" dirty="0"/>
              <a:t>                    &lt;input </a:t>
            </a:r>
            <a:r>
              <a:rPr lang="es-ES" sz="1200" dirty="0" err="1"/>
              <a:t>required</a:t>
            </a:r>
            <a:r>
              <a:rPr lang="es-ES" sz="1200" dirty="0"/>
              <a:t> id="nombre" </a:t>
            </a:r>
            <a:r>
              <a:rPr lang="es-ES" sz="1200" dirty="0" err="1"/>
              <a:t>class</a:t>
            </a:r>
            <a:r>
              <a:rPr lang="es-ES" sz="1200" dirty="0"/>
              <a:t>="input" </a:t>
            </a:r>
            <a:r>
              <a:rPr lang="es-ES" sz="1200" dirty="0" err="1"/>
              <a:t>type</a:t>
            </a:r>
            <a:r>
              <a:rPr lang="es-ES" sz="1200" dirty="0"/>
              <a:t>="</a:t>
            </a:r>
            <a:r>
              <a:rPr lang="es-ES" sz="1200" dirty="0" err="1"/>
              <a:t>text</a:t>
            </a:r>
            <a:r>
              <a:rPr lang="es-ES" sz="1200" dirty="0"/>
              <a:t>" </a:t>
            </a:r>
            <a:r>
              <a:rPr lang="es-ES" sz="1200" dirty="0" err="1"/>
              <a:t>placeholder</a:t>
            </a:r>
            <a:r>
              <a:rPr lang="es-ES" sz="1200" dirty="0"/>
              <a:t>="Nombre" </a:t>
            </a:r>
            <a:r>
              <a:rPr lang="es-ES" sz="1200" dirty="0" err="1"/>
              <a:t>name</a:t>
            </a:r>
            <a:r>
              <a:rPr lang="es-ES" sz="1200" dirty="0"/>
              <a:t>="nombre"&gt;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 </a:t>
            </a:r>
            <a:r>
              <a:rPr lang="es-ES" sz="1200" dirty="0" err="1"/>
              <a:t>class</a:t>
            </a:r>
            <a:r>
              <a:rPr lang="es-ES" sz="1200" dirty="0"/>
              <a:t>="</a:t>
            </a:r>
            <a:r>
              <a:rPr lang="es-ES" sz="1200" dirty="0" err="1"/>
              <a:t>field</a:t>
            </a:r>
            <a:r>
              <a:rPr lang="es-ES" sz="1200" dirty="0"/>
              <a:t>"&gt;</a:t>
            </a:r>
          </a:p>
          <a:p>
            <a:r>
              <a:rPr lang="es-ES" sz="1200" dirty="0"/>
              <a:t>                &lt;</a:t>
            </a:r>
            <a:r>
              <a:rPr lang="es-ES" sz="1200" dirty="0" err="1"/>
              <a:t>label</a:t>
            </a:r>
            <a:r>
              <a:rPr lang="es-ES" sz="1200" dirty="0"/>
              <a:t> </a:t>
            </a:r>
            <a:r>
              <a:rPr lang="es-ES" sz="1200" dirty="0" err="1"/>
              <a:t>for</a:t>
            </a:r>
            <a:r>
              <a:rPr lang="es-ES" sz="1200" dirty="0"/>
              <a:t>="</a:t>
            </a:r>
            <a:r>
              <a:rPr lang="es-ES" sz="1200" dirty="0" err="1"/>
              <a:t>descripcion</a:t>
            </a:r>
            <a:r>
              <a:rPr lang="es-ES" sz="1200" dirty="0"/>
              <a:t>"&gt;Descripción&lt;/</a:t>
            </a:r>
            <a:r>
              <a:rPr lang="es-ES" sz="1200" dirty="0" err="1"/>
              <a:t>label</a:t>
            </a:r>
            <a:r>
              <a:rPr lang="es-ES" sz="1200" dirty="0"/>
              <a:t>&gt;</a:t>
            </a:r>
          </a:p>
          <a:p>
            <a:r>
              <a:rPr lang="es-ES" sz="1200" dirty="0"/>
              <a:t>                &lt;</a:t>
            </a:r>
            <a:r>
              <a:rPr lang="es-ES" sz="1200" dirty="0" err="1"/>
              <a:t>div</a:t>
            </a:r>
            <a:r>
              <a:rPr lang="es-ES" sz="1200" dirty="0"/>
              <a:t> </a:t>
            </a:r>
            <a:r>
              <a:rPr lang="es-ES" sz="1200" dirty="0" err="1"/>
              <a:t>class</a:t>
            </a:r>
            <a:r>
              <a:rPr lang="es-ES" sz="1200" dirty="0"/>
              <a:t>="control"&gt;</a:t>
            </a:r>
          </a:p>
          <a:p>
            <a:r>
              <a:rPr lang="es-ES" sz="1200" dirty="0"/>
              <a:t>                    &lt;</a:t>
            </a:r>
            <a:r>
              <a:rPr lang="es-ES" sz="1200" dirty="0" err="1"/>
              <a:t>textarea</a:t>
            </a:r>
            <a:r>
              <a:rPr lang="es-ES" sz="1200" dirty="0"/>
              <a:t> </a:t>
            </a:r>
            <a:r>
              <a:rPr lang="es-ES" sz="1200" dirty="0" err="1"/>
              <a:t>name</a:t>
            </a:r>
            <a:r>
              <a:rPr lang="es-ES" sz="1200" dirty="0"/>
              <a:t>="</a:t>
            </a:r>
            <a:r>
              <a:rPr lang="es-ES" sz="1200" dirty="0" err="1"/>
              <a:t>descripcion</a:t>
            </a:r>
            <a:r>
              <a:rPr lang="es-ES" sz="1200" dirty="0"/>
              <a:t>" </a:t>
            </a:r>
            <a:r>
              <a:rPr lang="es-ES" sz="1200" dirty="0" err="1"/>
              <a:t>class</a:t>
            </a:r>
            <a:r>
              <a:rPr lang="es-ES" sz="1200" dirty="0"/>
              <a:t>="</a:t>
            </a:r>
            <a:r>
              <a:rPr lang="es-ES" sz="1200" dirty="0" err="1"/>
              <a:t>textarea</a:t>
            </a:r>
            <a:r>
              <a:rPr lang="es-ES" sz="1200" dirty="0"/>
              <a:t>" id="</a:t>
            </a:r>
            <a:r>
              <a:rPr lang="es-ES" sz="1200" dirty="0" err="1"/>
              <a:t>descripcion</a:t>
            </a:r>
            <a:r>
              <a:rPr lang="es-ES" sz="1200" dirty="0"/>
              <a:t>" </a:t>
            </a:r>
            <a:r>
              <a:rPr lang="es-ES" sz="1200" dirty="0" err="1"/>
              <a:t>cols</a:t>
            </a:r>
            <a:r>
              <a:rPr lang="es-ES" sz="1200" dirty="0"/>
              <a:t>="30" </a:t>
            </a:r>
            <a:r>
              <a:rPr lang="es-ES" sz="1200" dirty="0" err="1"/>
              <a:t>rows</a:t>
            </a:r>
            <a:r>
              <a:rPr lang="es-ES" sz="1200" dirty="0"/>
              <a:t>="5" </a:t>
            </a:r>
            <a:r>
              <a:rPr lang="es-ES" sz="1200" dirty="0" err="1"/>
              <a:t>placeholder</a:t>
            </a:r>
            <a:r>
              <a:rPr lang="es-ES" sz="1200" dirty="0"/>
              <a:t>="Descripción" </a:t>
            </a:r>
            <a:r>
              <a:rPr lang="es-ES" sz="1200" dirty="0" err="1"/>
              <a:t>required</a:t>
            </a:r>
            <a:r>
              <a:rPr lang="es-ES" sz="1200" dirty="0"/>
              <a:t>&gt;&lt;/</a:t>
            </a:r>
            <a:r>
              <a:rPr lang="es-ES" sz="1200" dirty="0" err="1"/>
              <a:t>textarea</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 </a:t>
            </a:r>
            <a:r>
              <a:rPr lang="es-ES" sz="1200" dirty="0" err="1"/>
              <a:t>class</a:t>
            </a:r>
            <a:r>
              <a:rPr lang="es-ES" sz="1200" dirty="0"/>
              <a:t>="</a:t>
            </a:r>
            <a:r>
              <a:rPr lang="es-ES" sz="1200" dirty="0" err="1"/>
              <a:t>field</a:t>
            </a:r>
            <a:r>
              <a:rPr lang="es-ES" sz="1200" dirty="0"/>
              <a:t>"&gt;</a:t>
            </a:r>
          </a:p>
          <a:p>
            <a:r>
              <a:rPr lang="es-ES" sz="1200" dirty="0"/>
              <a:t>                &lt;</a:t>
            </a:r>
            <a:r>
              <a:rPr lang="es-ES" sz="1200" dirty="0" err="1"/>
              <a:t>label</a:t>
            </a:r>
            <a:r>
              <a:rPr lang="es-ES" sz="1200" dirty="0"/>
              <a:t> </a:t>
            </a:r>
            <a:r>
              <a:rPr lang="es-ES" sz="1200" dirty="0" err="1"/>
              <a:t>for</a:t>
            </a:r>
            <a:r>
              <a:rPr lang="es-ES" sz="1200" dirty="0"/>
              <a:t>="precio"&gt;Precio&lt;/</a:t>
            </a:r>
            <a:r>
              <a:rPr lang="es-ES" sz="1200" dirty="0" err="1"/>
              <a:t>label</a:t>
            </a:r>
            <a:r>
              <a:rPr lang="es-ES" sz="1200" dirty="0"/>
              <a:t>&gt;</a:t>
            </a:r>
          </a:p>
          <a:p>
            <a:r>
              <a:rPr lang="es-ES" sz="1200" dirty="0"/>
              <a:t>                &lt;</a:t>
            </a:r>
            <a:r>
              <a:rPr lang="es-ES" sz="1200" dirty="0" err="1"/>
              <a:t>div</a:t>
            </a:r>
            <a:r>
              <a:rPr lang="es-ES" sz="1200" dirty="0"/>
              <a:t> </a:t>
            </a:r>
            <a:r>
              <a:rPr lang="es-ES" sz="1200" dirty="0" err="1"/>
              <a:t>class</a:t>
            </a:r>
            <a:r>
              <a:rPr lang="es-ES" sz="1200" dirty="0"/>
              <a:t>="control"&gt;</a:t>
            </a:r>
          </a:p>
          <a:p>
            <a:r>
              <a:rPr lang="es-ES" sz="1200" dirty="0"/>
              <a:t>                    &lt;input </a:t>
            </a:r>
            <a:r>
              <a:rPr lang="es-ES" sz="1200" dirty="0" err="1"/>
              <a:t>required</a:t>
            </a:r>
            <a:r>
              <a:rPr lang="es-ES" sz="1200" dirty="0"/>
              <a:t> id="precio" </a:t>
            </a:r>
            <a:r>
              <a:rPr lang="es-ES" sz="1200" dirty="0" err="1"/>
              <a:t>name</a:t>
            </a:r>
            <a:r>
              <a:rPr lang="es-ES" sz="1200" dirty="0"/>
              <a:t>="precio" </a:t>
            </a:r>
            <a:r>
              <a:rPr lang="es-ES" sz="1200" dirty="0" err="1"/>
              <a:t>class</a:t>
            </a:r>
            <a:r>
              <a:rPr lang="es-ES" sz="1200" dirty="0"/>
              <a:t>="input" </a:t>
            </a:r>
            <a:r>
              <a:rPr lang="es-ES" sz="1200" dirty="0" err="1"/>
              <a:t>type</a:t>
            </a:r>
            <a:r>
              <a:rPr lang="es-ES" sz="1200" dirty="0"/>
              <a:t>="</a:t>
            </a:r>
            <a:r>
              <a:rPr lang="es-ES" sz="1200" dirty="0" err="1"/>
              <a:t>number</a:t>
            </a:r>
            <a:r>
              <a:rPr lang="es-ES" sz="1200" dirty="0"/>
              <a:t>" </a:t>
            </a:r>
            <a:r>
              <a:rPr lang="es-ES" sz="1200" dirty="0" err="1"/>
              <a:t>placeholder</a:t>
            </a:r>
            <a:r>
              <a:rPr lang="es-ES" sz="1200" dirty="0"/>
              <a:t>="Precio"&gt;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div</a:t>
            </a:r>
            <a:r>
              <a:rPr lang="es-ES" sz="1200" dirty="0"/>
              <a:t> </a:t>
            </a:r>
            <a:r>
              <a:rPr lang="es-ES" sz="1200" dirty="0" err="1"/>
              <a:t>class</a:t>
            </a:r>
            <a:r>
              <a:rPr lang="es-ES" sz="1200" dirty="0"/>
              <a:t>="</a:t>
            </a:r>
            <a:r>
              <a:rPr lang="es-ES" sz="1200" dirty="0" err="1"/>
              <a:t>field</a:t>
            </a:r>
            <a:r>
              <a:rPr lang="es-ES" sz="1200" dirty="0"/>
              <a:t>"&gt;</a:t>
            </a:r>
          </a:p>
          <a:p>
            <a:r>
              <a:rPr lang="es-ES" sz="1200" dirty="0"/>
              <a:t>                &lt;</a:t>
            </a:r>
            <a:r>
              <a:rPr lang="es-ES" sz="1200" dirty="0" err="1"/>
              <a:t>div</a:t>
            </a:r>
            <a:r>
              <a:rPr lang="es-ES" sz="1200" dirty="0"/>
              <a:t> </a:t>
            </a:r>
            <a:r>
              <a:rPr lang="es-ES" sz="1200" dirty="0" err="1"/>
              <a:t>class</a:t>
            </a:r>
            <a:r>
              <a:rPr lang="es-ES" sz="1200" dirty="0"/>
              <a:t>="control"&gt;</a:t>
            </a:r>
          </a:p>
          <a:p>
            <a:r>
              <a:rPr lang="es-ES" sz="1200" dirty="0"/>
              <a:t>                    &lt;</a:t>
            </a:r>
            <a:r>
              <a:rPr lang="es-ES" sz="1200" dirty="0" err="1"/>
              <a:t>button</a:t>
            </a:r>
            <a:r>
              <a:rPr lang="es-ES" sz="1200" dirty="0"/>
              <a:t> </a:t>
            </a:r>
            <a:r>
              <a:rPr lang="es-ES" sz="1200" dirty="0" err="1"/>
              <a:t>class</a:t>
            </a:r>
            <a:r>
              <a:rPr lang="es-ES" sz="1200" dirty="0"/>
              <a:t>="</a:t>
            </a:r>
            <a:r>
              <a:rPr lang="es-ES" sz="1200" dirty="0" err="1"/>
              <a:t>button</a:t>
            </a:r>
            <a:r>
              <a:rPr lang="es-ES" sz="1200" dirty="0"/>
              <a:t> </a:t>
            </a:r>
            <a:r>
              <a:rPr lang="es-ES" sz="1200" dirty="0" err="1"/>
              <a:t>is-success</a:t>
            </a:r>
            <a:r>
              <a:rPr lang="es-ES" sz="1200" dirty="0"/>
              <a:t>"&gt;Guardar&lt;/</a:t>
            </a:r>
            <a:r>
              <a:rPr lang="es-ES" sz="1200" dirty="0" err="1"/>
              <a:t>button</a:t>
            </a:r>
            <a:r>
              <a:rPr lang="es-ES" sz="1200" dirty="0"/>
              <a:t>&gt;</a:t>
            </a:r>
          </a:p>
          <a:p>
            <a:r>
              <a:rPr lang="es-ES" sz="1200" dirty="0"/>
              <a:t>                    &lt;a </a:t>
            </a:r>
            <a:r>
              <a:rPr lang="es-ES" sz="1200" dirty="0" err="1"/>
              <a:t>href</a:t>
            </a:r>
            <a:r>
              <a:rPr lang="es-ES" sz="1200" dirty="0"/>
              <a:t>="</a:t>
            </a:r>
            <a:r>
              <a:rPr lang="es-ES" sz="1200" dirty="0" err="1"/>
              <a:t>productos.php</a:t>
            </a:r>
            <a:r>
              <a:rPr lang="es-ES" sz="1200" dirty="0"/>
              <a:t>" </a:t>
            </a:r>
            <a:r>
              <a:rPr lang="es-ES" sz="1200" dirty="0" err="1"/>
              <a:t>class</a:t>
            </a:r>
            <a:r>
              <a:rPr lang="es-ES" sz="1200" dirty="0"/>
              <a:t>="</a:t>
            </a:r>
            <a:r>
              <a:rPr lang="es-ES" sz="1200" dirty="0" err="1"/>
              <a:t>button</a:t>
            </a:r>
            <a:r>
              <a:rPr lang="es-ES" sz="1200" dirty="0"/>
              <a:t> </a:t>
            </a:r>
            <a:r>
              <a:rPr lang="es-ES" sz="1200" dirty="0" err="1"/>
              <a:t>is-warning</a:t>
            </a:r>
            <a:r>
              <a:rPr lang="es-ES" sz="1200" dirty="0"/>
              <a:t>"&gt;Volver&lt;/a&gt;</a:t>
            </a:r>
          </a:p>
          <a:p>
            <a:r>
              <a:rPr lang="es-ES" sz="1200" dirty="0"/>
              <a:t>                &lt;/</a:t>
            </a:r>
            <a:r>
              <a:rPr lang="es-ES" sz="1200" dirty="0" err="1"/>
              <a:t>div</a:t>
            </a:r>
            <a:r>
              <a:rPr lang="es-ES" sz="1200" dirty="0"/>
              <a:t>&gt;</a:t>
            </a:r>
          </a:p>
          <a:p>
            <a:r>
              <a:rPr lang="es-ES" sz="1200" dirty="0"/>
              <a:t>            &lt;/</a:t>
            </a:r>
            <a:r>
              <a:rPr lang="es-ES" sz="1200" dirty="0" err="1"/>
              <a:t>div</a:t>
            </a:r>
            <a:r>
              <a:rPr lang="es-ES" sz="1200" dirty="0"/>
              <a:t>&gt;</a:t>
            </a:r>
          </a:p>
          <a:p>
            <a:r>
              <a:rPr lang="es-ES" sz="1200" dirty="0"/>
              <a:t>        &lt;/</a:t>
            </a:r>
            <a:r>
              <a:rPr lang="es-ES" sz="1200" dirty="0" err="1"/>
              <a:t>form</a:t>
            </a:r>
            <a:r>
              <a:rPr lang="es-ES" sz="1200" dirty="0"/>
              <a:t>&gt;</a:t>
            </a:r>
          </a:p>
          <a:p>
            <a:r>
              <a:rPr lang="es-ES" sz="1200" dirty="0"/>
              <a:t>    &lt;/</a:t>
            </a:r>
            <a:r>
              <a:rPr lang="es-ES" sz="1200" dirty="0" err="1"/>
              <a:t>div</a:t>
            </a:r>
            <a:r>
              <a:rPr lang="es-ES" sz="1200" dirty="0"/>
              <a:t>&gt;</a:t>
            </a:r>
          </a:p>
          <a:p>
            <a:r>
              <a:rPr lang="es-ES" sz="1200" dirty="0"/>
              <a:t>&lt;/</a:t>
            </a:r>
            <a:r>
              <a:rPr lang="es-ES" sz="1200" dirty="0" err="1"/>
              <a:t>div</a:t>
            </a:r>
            <a:r>
              <a:rPr lang="es-ES" sz="1200" dirty="0"/>
              <a:t>&gt;</a:t>
            </a:r>
          </a:p>
          <a:p>
            <a:r>
              <a:rPr lang="es-ES" sz="1200" dirty="0"/>
              <a:t>&lt;?</a:t>
            </a:r>
            <a:r>
              <a:rPr lang="es-ES" sz="1200" dirty="0" err="1"/>
              <a:t>php</a:t>
            </a:r>
            <a:r>
              <a:rPr lang="es-ES" sz="1200" dirty="0"/>
              <a:t> </a:t>
            </a:r>
            <a:r>
              <a:rPr lang="es-ES" sz="1200" dirty="0" err="1"/>
              <a:t>include_once</a:t>
            </a:r>
            <a:r>
              <a:rPr lang="es-ES" sz="1200" dirty="0"/>
              <a:t> "</a:t>
            </a:r>
            <a:r>
              <a:rPr lang="es-ES" sz="1200" dirty="0" err="1"/>
              <a:t>pie.php</a:t>
            </a:r>
            <a:r>
              <a:rPr lang="es-ES" sz="1200" dirty="0"/>
              <a:t>" ?&gt;</a:t>
            </a:r>
          </a:p>
        </p:txBody>
      </p:sp>
    </p:spTree>
    <p:extLst>
      <p:ext uri="{BB962C8B-B14F-4D97-AF65-F5344CB8AC3E}">
        <p14:creationId xmlns:p14="http://schemas.microsoft.com/office/powerpoint/2010/main" val="34840596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96FBE71C-0EBE-1380-8DBF-4CE88EBF928C}"/>
              </a:ext>
            </a:extLst>
          </p:cNvPr>
          <p:cNvSpPr>
            <a:spLocks noGrp="1"/>
          </p:cNvSpPr>
          <p:nvPr>
            <p:ph type="body" idx="1"/>
          </p:nvPr>
        </p:nvSpPr>
        <p:spPr>
          <a:xfrm>
            <a:off x="539552" y="771550"/>
            <a:ext cx="7543800" cy="3017520"/>
          </a:xfrm>
        </p:spPr>
        <p:txBody>
          <a:bodyPr/>
          <a:lstStyle/>
          <a:p>
            <a:r>
              <a:rPr lang="es-ES" dirty="0"/>
              <a:t>El mismo será enviado a </a:t>
            </a:r>
            <a:r>
              <a:rPr lang="es-ES" dirty="0" err="1"/>
              <a:t>guardar_producto.php</a:t>
            </a:r>
            <a:r>
              <a:rPr lang="es-ES" dirty="0"/>
              <a:t> en donde recibimos los datos, incluimos las funciones, invocamos al método necesario y redireccionamos. Así de simple. Este patrón se sigue en los demás archivos.</a:t>
            </a:r>
          </a:p>
          <a:p>
            <a:endParaRPr lang="es-ES" dirty="0"/>
          </a:p>
          <a:p>
            <a:r>
              <a:rPr lang="es-ES" dirty="0"/>
              <a:t>&lt;?</a:t>
            </a:r>
            <a:r>
              <a:rPr lang="es-ES" dirty="0" err="1"/>
              <a:t>php</a:t>
            </a:r>
            <a:endParaRPr lang="es-ES" dirty="0"/>
          </a:p>
          <a:p>
            <a:r>
              <a:rPr lang="es-ES" dirty="0" err="1"/>
              <a:t>if</a:t>
            </a:r>
            <a:r>
              <a:rPr lang="es-ES" dirty="0"/>
              <a:t> (!</a:t>
            </a:r>
            <a:r>
              <a:rPr lang="es-ES" dirty="0" err="1"/>
              <a:t>isset</a:t>
            </a:r>
            <a:r>
              <a:rPr lang="es-ES" dirty="0"/>
              <a:t>($_POST["nombre"]) || !</a:t>
            </a:r>
            <a:r>
              <a:rPr lang="es-ES" dirty="0" err="1"/>
              <a:t>isset</a:t>
            </a:r>
            <a:r>
              <a:rPr lang="es-ES" dirty="0"/>
              <a:t>($_POST["precio"]) || !</a:t>
            </a:r>
            <a:r>
              <a:rPr lang="es-ES" dirty="0" err="1"/>
              <a:t>isset</a:t>
            </a:r>
            <a:r>
              <a:rPr lang="es-ES" dirty="0"/>
              <a:t>($_POST["</a:t>
            </a:r>
            <a:r>
              <a:rPr lang="es-ES" dirty="0" err="1"/>
              <a:t>descripcion</a:t>
            </a:r>
            <a:r>
              <a:rPr lang="es-ES" dirty="0"/>
              <a:t>"])) {</a:t>
            </a:r>
          </a:p>
          <a:p>
            <a:r>
              <a:rPr lang="es-ES" dirty="0"/>
              <a:t>    </a:t>
            </a:r>
            <a:r>
              <a:rPr lang="es-ES" dirty="0" err="1"/>
              <a:t>exit</a:t>
            </a:r>
            <a:r>
              <a:rPr lang="es-ES" dirty="0"/>
              <a:t>("Faltan datos");</a:t>
            </a:r>
          </a:p>
          <a:p>
            <a:r>
              <a:rPr lang="es-ES" dirty="0"/>
              <a:t>}</a:t>
            </a:r>
          </a:p>
          <a:p>
            <a:r>
              <a:rPr lang="es-ES" dirty="0" err="1"/>
              <a:t>include_once</a:t>
            </a:r>
            <a:r>
              <a:rPr lang="es-ES" dirty="0"/>
              <a:t> "</a:t>
            </a:r>
            <a:r>
              <a:rPr lang="es-ES" dirty="0" err="1"/>
              <a:t>funciones.php</a:t>
            </a:r>
            <a:r>
              <a:rPr lang="es-ES" dirty="0"/>
              <a:t>";</a:t>
            </a:r>
          </a:p>
          <a:p>
            <a:r>
              <a:rPr lang="es-ES" dirty="0" err="1"/>
              <a:t>guardarProducto</a:t>
            </a:r>
            <a:r>
              <a:rPr lang="es-ES" dirty="0"/>
              <a:t>($_POST["nombre"], $_POST["precio"], $_POST["</a:t>
            </a:r>
            <a:r>
              <a:rPr lang="es-ES" dirty="0" err="1"/>
              <a:t>descripcion</a:t>
            </a:r>
            <a:r>
              <a:rPr lang="es-ES" dirty="0"/>
              <a:t>"]);</a:t>
            </a:r>
          </a:p>
          <a:p>
            <a:r>
              <a:rPr lang="es-ES" dirty="0" err="1"/>
              <a:t>header</a:t>
            </a:r>
            <a:r>
              <a:rPr lang="es-ES" dirty="0"/>
              <a:t>("</a:t>
            </a:r>
            <a:r>
              <a:rPr lang="es-ES" dirty="0" err="1"/>
              <a:t>Location</a:t>
            </a:r>
            <a:r>
              <a:rPr lang="es-ES" dirty="0"/>
              <a:t>: </a:t>
            </a:r>
            <a:r>
              <a:rPr lang="es-ES" dirty="0" err="1"/>
              <a:t>productos.php</a:t>
            </a:r>
            <a:r>
              <a:rPr lang="es-ES" dirty="0"/>
              <a:t>");</a:t>
            </a:r>
          </a:p>
        </p:txBody>
      </p:sp>
    </p:spTree>
    <p:extLst>
      <p:ext uri="{BB962C8B-B14F-4D97-AF65-F5344CB8AC3E}">
        <p14:creationId xmlns:p14="http://schemas.microsoft.com/office/powerpoint/2010/main" val="42782908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C74C1A-15B6-5CBD-830A-54957A5C313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4FAA8DF-7ED5-FF2A-234B-517A4FA817DE}"/>
              </a:ext>
            </a:extLst>
          </p:cNvPr>
          <p:cNvSpPr>
            <a:spLocks noGrp="1"/>
          </p:cNvSpPr>
          <p:nvPr>
            <p:ph type="body" idx="1"/>
          </p:nvPr>
        </p:nvSpPr>
        <p:spPr/>
        <p:txBody>
          <a:bodyPr/>
          <a:lstStyle/>
          <a:p>
            <a:r>
              <a:rPr lang="es-ES" dirty="0"/>
              <a:t>Como lo dije, no es una tienda completa. Es más bien un listado de todos los productos, destinada más al usuario que agregará los productos a su carro. En este caso cada producto tiene un botón para agregar al carrito.</a:t>
            </a:r>
          </a:p>
          <a:p>
            <a:endParaRPr lang="es-ES" dirty="0"/>
          </a:p>
          <a:p>
            <a:r>
              <a:rPr lang="es-ES" dirty="0"/>
              <a:t>También se está verificando si el producto ya está en el carrito de compras, en ese caso se muestra un botón para quitarlo.</a:t>
            </a:r>
          </a:p>
          <a:p>
            <a:endParaRPr lang="es-ES" dirty="0"/>
          </a:p>
          <a:p>
            <a:r>
              <a:rPr lang="es-ES" dirty="0"/>
              <a:t>El código para mostrar esto es el siguiente:</a:t>
            </a:r>
          </a:p>
          <a:p>
            <a:r>
              <a:rPr lang="es-ES" dirty="0">
                <a:hlinkClick r:id="rId2" action="ppaction://hlinkfile"/>
              </a:rPr>
              <a:t>formulario.txt</a:t>
            </a:r>
            <a:endParaRPr lang="es-ES" dirty="0"/>
          </a:p>
          <a:p>
            <a:endParaRPr lang="es-ES" dirty="0"/>
          </a:p>
        </p:txBody>
      </p:sp>
    </p:spTree>
    <p:extLst>
      <p:ext uri="{BB962C8B-B14F-4D97-AF65-F5344CB8AC3E}">
        <p14:creationId xmlns:p14="http://schemas.microsoft.com/office/powerpoint/2010/main" val="1168154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6427546-0050-B49C-4ACC-BA0BF8E2F410}"/>
              </a:ext>
            </a:extLst>
          </p:cNvPr>
          <p:cNvSpPr>
            <a:spLocks noGrp="1"/>
          </p:cNvSpPr>
          <p:nvPr>
            <p:ph type="body" idx="1"/>
          </p:nvPr>
        </p:nvSpPr>
        <p:spPr>
          <a:xfrm>
            <a:off x="822960" y="1384301"/>
            <a:ext cx="7543800" cy="1331465"/>
          </a:xfrm>
        </p:spPr>
        <p:txBody>
          <a:bodyPr/>
          <a:lstStyle/>
          <a:p>
            <a:r>
              <a:rPr lang="es-ES" dirty="0"/>
              <a:t>Agregar producto al carrito</a:t>
            </a:r>
          </a:p>
          <a:p>
            <a:r>
              <a:rPr lang="es-ES" dirty="0"/>
              <a:t>Para agregar un producto al carrito en este ejemplo con PHP se muestra un botón dentro de un formulario que lleva el id del producto:</a:t>
            </a:r>
          </a:p>
          <a:p>
            <a:endParaRPr lang="es-ES" dirty="0"/>
          </a:p>
          <a:p>
            <a:r>
              <a:rPr lang="es-ES" dirty="0"/>
              <a:t>&lt;</a:t>
            </a:r>
            <a:r>
              <a:rPr lang="es-ES" dirty="0" err="1"/>
              <a:t>form</a:t>
            </a:r>
            <a:r>
              <a:rPr lang="es-ES" dirty="0"/>
              <a:t> </a:t>
            </a:r>
            <a:r>
              <a:rPr lang="es-ES" dirty="0" err="1"/>
              <a:t>action</a:t>
            </a:r>
            <a:r>
              <a:rPr lang="es-ES" dirty="0"/>
              <a:t>="</a:t>
            </a:r>
            <a:r>
              <a:rPr lang="es-ES" dirty="0" err="1"/>
              <a:t>agregar_al_carrito.php</a:t>
            </a:r>
            <a:r>
              <a:rPr lang="es-ES" dirty="0"/>
              <a:t>" </a:t>
            </a:r>
            <a:r>
              <a:rPr lang="es-ES" dirty="0" err="1"/>
              <a:t>method</a:t>
            </a:r>
            <a:r>
              <a:rPr lang="es-ES" dirty="0"/>
              <a:t>="post"&gt;</a:t>
            </a:r>
          </a:p>
          <a:p>
            <a:r>
              <a:rPr lang="es-ES" dirty="0"/>
              <a:t>    &lt;input </a:t>
            </a:r>
            <a:r>
              <a:rPr lang="es-ES" dirty="0" err="1"/>
              <a:t>type</a:t>
            </a:r>
            <a:r>
              <a:rPr lang="es-ES" dirty="0"/>
              <a:t>="</a:t>
            </a:r>
            <a:r>
              <a:rPr lang="es-ES" dirty="0" err="1"/>
              <a:t>hidden</a:t>
            </a:r>
            <a:r>
              <a:rPr lang="es-ES" dirty="0"/>
              <a:t>" </a:t>
            </a:r>
            <a:r>
              <a:rPr lang="es-ES" dirty="0" err="1"/>
              <a:t>name</a:t>
            </a:r>
            <a:r>
              <a:rPr lang="es-ES" dirty="0"/>
              <a:t>="</a:t>
            </a:r>
            <a:r>
              <a:rPr lang="es-ES" dirty="0" err="1"/>
              <a:t>id_producto</a:t>
            </a:r>
            <a:r>
              <a:rPr lang="es-ES" dirty="0"/>
              <a:t>" </a:t>
            </a:r>
            <a:r>
              <a:rPr lang="es-ES" dirty="0" err="1"/>
              <a:t>value</a:t>
            </a:r>
            <a:r>
              <a:rPr lang="es-ES" dirty="0"/>
              <a:t>="&lt;?</a:t>
            </a:r>
            <a:r>
              <a:rPr lang="es-ES" dirty="0" err="1"/>
              <a:t>php</a:t>
            </a:r>
            <a:r>
              <a:rPr lang="es-ES" dirty="0"/>
              <a:t> echo $producto-&gt;id ?&gt;"&gt;</a:t>
            </a:r>
          </a:p>
          <a:p>
            <a:r>
              <a:rPr lang="es-ES" dirty="0"/>
              <a:t>    &lt;</a:t>
            </a:r>
            <a:r>
              <a:rPr lang="es-ES" dirty="0" err="1"/>
              <a:t>button</a:t>
            </a:r>
            <a:r>
              <a:rPr lang="es-ES" dirty="0"/>
              <a:t> </a:t>
            </a:r>
            <a:r>
              <a:rPr lang="es-ES" dirty="0" err="1"/>
              <a:t>class</a:t>
            </a:r>
            <a:r>
              <a:rPr lang="es-ES" dirty="0"/>
              <a:t>="</a:t>
            </a:r>
            <a:r>
              <a:rPr lang="es-ES" dirty="0" err="1"/>
              <a:t>button</a:t>
            </a:r>
            <a:r>
              <a:rPr lang="es-ES" dirty="0"/>
              <a:t> </a:t>
            </a:r>
            <a:r>
              <a:rPr lang="es-ES" dirty="0" err="1"/>
              <a:t>is-primary</a:t>
            </a:r>
            <a:r>
              <a:rPr lang="es-ES" dirty="0"/>
              <a:t>"&gt;</a:t>
            </a:r>
          </a:p>
          <a:p>
            <a:r>
              <a:rPr lang="es-ES" dirty="0"/>
              <a:t>        &lt;i </a:t>
            </a:r>
            <a:r>
              <a:rPr lang="es-ES" dirty="0" err="1"/>
              <a:t>class</a:t>
            </a:r>
            <a:r>
              <a:rPr lang="es-ES" dirty="0"/>
              <a:t>="fa fa-</a:t>
            </a:r>
            <a:r>
              <a:rPr lang="es-ES" dirty="0" err="1"/>
              <a:t>cart</a:t>
            </a:r>
            <a:r>
              <a:rPr lang="es-ES" dirty="0"/>
              <a:t>-plus"&gt;&lt;/i&gt;&amp;</a:t>
            </a:r>
            <a:r>
              <a:rPr lang="es-ES" dirty="0" err="1"/>
              <a:t>nbsp;Agregar</a:t>
            </a:r>
            <a:r>
              <a:rPr lang="es-ES" dirty="0"/>
              <a:t> al carrito</a:t>
            </a:r>
          </a:p>
          <a:p>
            <a:r>
              <a:rPr lang="es-ES" dirty="0"/>
              <a:t>    &lt;/</a:t>
            </a:r>
            <a:r>
              <a:rPr lang="es-ES" dirty="0" err="1"/>
              <a:t>button</a:t>
            </a:r>
            <a:r>
              <a:rPr lang="es-ES" dirty="0"/>
              <a:t>&gt;</a:t>
            </a:r>
          </a:p>
          <a:p>
            <a:r>
              <a:rPr lang="es-ES" dirty="0"/>
              <a:t>&lt;/</a:t>
            </a:r>
            <a:r>
              <a:rPr lang="es-ES" dirty="0" err="1"/>
              <a:t>form</a:t>
            </a:r>
            <a:r>
              <a:rPr lang="es-ES" dirty="0"/>
              <a:t>&gt;</a:t>
            </a:r>
          </a:p>
        </p:txBody>
      </p:sp>
    </p:spTree>
    <p:extLst>
      <p:ext uri="{BB962C8B-B14F-4D97-AF65-F5344CB8AC3E}">
        <p14:creationId xmlns:p14="http://schemas.microsoft.com/office/powerpoint/2010/main" val="1433115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C6DD0-7DAF-8552-424D-6EDAD3112BA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85475B2E-0EA8-3AA3-6419-436BA1D2CED1}"/>
              </a:ext>
            </a:extLst>
          </p:cNvPr>
          <p:cNvSpPr>
            <a:spLocks noGrp="1"/>
          </p:cNvSpPr>
          <p:nvPr>
            <p:ph type="body" idx="1"/>
          </p:nvPr>
        </p:nvSpPr>
        <p:spPr/>
        <p:txBody>
          <a:bodyPr/>
          <a:lstStyle/>
          <a:p>
            <a:r>
              <a:rPr lang="es-ES" dirty="0"/>
              <a:t>El </a:t>
            </a:r>
            <a:r>
              <a:rPr lang="es-ES" dirty="0" err="1"/>
              <a:t>action</a:t>
            </a:r>
            <a:r>
              <a:rPr lang="es-ES" dirty="0"/>
              <a:t> del formulario es </a:t>
            </a:r>
            <a:r>
              <a:rPr lang="es-ES" dirty="0" err="1"/>
              <a:t>agregar_al_carrito.php</a:t>
            </a:r>
            <a:r>
              <a:rPr lang="es-ES" dirty="0"/>
              <a:t>, ahí recibimos el ID e invocamos a la función pertinente:</a:t>
            </a:r>
          </a:p>
          <a:p>
            <a:endParaRPr lang="es-ES" dirty="0"/>
          </a:p>
          <a:p>
            <a:r>
              <a:rPr lang="es-ES" dirty="0"/>
              <a:t>&lt;?</a:t>
            </a:r>
            <a:r>
              <a:rPr lang="es-ES" dirty="0" err="1"/>
              <a:t>php</a:t>
            </a:r>
            <a:endParaRPr lang="es-ES" dirty="0"/>
          </a:p>
          <a:p>
            <a:r>
              <a:rPr lang="es-ES" dirty="0" err="1"/>
              <a:t>include_once</a:t>
            </a:r>
            <a:r>
              <a:rPr lang="es-ES" dirty="0"/>
              <a:t> "</a:t>
            </a:r>
            <a:r>
              <a:rPr lang="es-ES" dirty="0" err="1"/>
              <a:t>funciones.php</a:t>
            </a:r>
            <a:r>
              <a:rPr lang="es-ES" dirty="0"/>
              <a:t>";</a:t>
            </a:r>
          </a:p>
          <a:p>
            <a:r>
              <a:rPr lang="es-ES" dirty="0" err="1"/>
              <a:t>if</a:t>
            </a:r>
            <a:r>
              <a:rPr lang="es-ES" dirty="0"/>
              <a:t> (!</a:t>
            </a:r>
            <a:r>
              <a:rPr lang="es-ES" dirty="0" err="1"/>
              <a:t>isset</a:t>
            </a:r>
            <a:r>
              <a:rPr lang="es-ES" dirty="0"/>
              <a:t>($_POST["</a:t>
            </a:r>
            <a:r>
              <a:rPr lang="es-ES" dirty="0" err="1"/>
              <a:t>id_producto</a:t>
            </a:r>
            <a:r>
              <a:rPr lang="es-ES" dirty="0"/>
              <a:t>"])) {</a:t>
            </a:r>
          </a:p>
          <a:p>
            <a:r>
              <a:rPr lang="es-ES" dirty="0"/>
              <a:t>    </a:t>
            </a:r>
            <a:r>
              <a:rPr lang="es-ES" dirty="0" err="1"/>
              <a:t>exit</a:t>
            </a:r>
            <a:r>
              <a:rPr lang="es-ES" dirty="0"/>
              <a:t>("No hay </a:t>
            </a:r>
            <a:r>
              <a:rPr lang="es-ES" dirty="0" err="1"/>
              <a:t>id_producto</a:t>
            </a:r>
            <a:r>
              <a:rPr lang="es-ES" dirty="0"/>
              <a:t>");</a:t>
            </a:r>
          </a:p>
          <a:p>
            <a:r>
              <a:rPr lang="es-ES" dirty="0"/>
              <a:t>}</a:t>
            </a:r>
          </a:p>
          <a:p>
            <a:r>
              <a:rPr lang="es-ES" dirty="0" err="1"/>
              <a:t>agregarProductoAlCarrito</a:t>
            </a:r>
            <a:r>
              <a:rPr lang="es-ES" dirty="0"/>
              <a:t>($_POST["</a:t>
            </a:r>
            <a:r>
              <a:rPr lang="es-ES" dirty="0" err="1"/>
              <a:t>id_producto</a:t>
            </a:r>
            <a:r>
              <a:rPr lang="es-ES" dirty="0"/>
              <a:t>"]);</a:t>
            </a:r>
          </a:p>
          <a:p>
            <a:r>
              <a:rPr lang="es-ES" dirty="0" err="1"/>
              <a:t>header</a:t>
            </a:r>
            <a:r>
              <a:rPr lang="es-ES" dirty="0"/>
              <a:t>("</a:t>
            </a:r>
            <a:r>
              <a:rPr lang="es-ES" dirty="0" err="1"/>
              <a:t>Location</a:t>
            </a:r>
            <a:r>
              <a:rPr lang="es-ES" dirty="0"/>
              <a:t>: </a:t>
            </a:r>
            <a:r>
              <a:rPr lang="es-ES" dirty="0" err="1"/>
              <a:t>tienda.php</a:t>
            </a:r>
            <a:r>
              <a:rPr lang="es-ES" dirty="0"/>
              <a:t>");</a:t>
            </a:r>
          </a:p>
        </p:txBody>
      </p:sp>
    </p:spTree>
    <p:extLst>
      <p:ext uri="{BB962C8B-B14F-4D97-AF65-F5344CB8AC3E}">
        <p14:creationId xmlns:p14="http://schemas.microsoft.com/office/powerpoint/2010/main" val="320840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408D522-4F58-3F2E-5AA2-13B60B464BD3}"/>
              </a:ext>
            </a:extLst>
          </p:cNvPr>
          <p:cNvSpPr>
            <a:spLocks noGrp="1"/>
          </p:cNvSpPr>
          <p:nvPr>
            <p:ph type="body" idx="1"/>
          </p:nvPr>
        </p:nvSpPr>
        <p:spPr>
          <a:xfrm>
            <a:off x="107504" y="267494"/>
            <a:ext cx="7543800" cy="3017520"/>
          </a:xfrm>
        </p:spPr>
        <p:txBody>
          <a:bodyPr/>
          <a:lstStyle/>
          <a:p>
            <a:r>
              <a:rPr lang="es-ES" b="1" dirty="0"/>
              <a:t>Seguridad de las Cookies</a:t>
            </a:r>
          </a:p>
          <a:p>
            <a:endParaRPr lang="es-ES" b="1" dirty="0"/>
          </a:p>
          <a:p>
            <a:r>
              <a:rPr lang="es-ES" dirty="0"/>
              <a:t>La seguridad es crucial en el manejo de cookies debido a la sensibilidad de la información que pueden almacenar. Aquí te comparto algunas mejores prácticas:</a:t>
            </a:r>
          </a:p>
          <a:p>
            <a:endParaRPr lang="es-ES" b="1" dirty="0"/>
          </a:p>
          <a:p>
            <a:r>
              <a:rPr lang="es-ES" b="1" dirty="0"/>
              <a:t>1. Uso de HTTPS</a:t>
            </a:r>
          </a:p>
          <a:p>
            <a:r>
              <a:rPr lang="es-ES" dirty="0"/>
              <a:t>Siempre usa HTTPS para asegurarte de que la información de las cookies se transmite de forma segura y no pueda ser interceptada fácilmente por terceros malintencionados.</a:t>
            </a:r>
          </a:p>
          <a:p>
            <a:endParaRPr lang="es-ES" b="1" dirty="0"/>
          </a:p>
          <a:p>
            <a:r>
              <a:rPr lang="es-ES" b="1" dirty="0"/>
              <a:t>2. Atributo </a:t>
            </a:r>
            <a:r>
              <a:rPr lang="es-ES" b="1" dirty="0" err="1"/>
              <a:t>HttpOnly</a:t>
            </a:r>
            <a:endParaRPr lang="es-ES" b="1" dirty="0"/>
          </a:p>
          <a:p>
            <a:r>
              <a:rPr lang="es-ES" dirty="0"/>
              <a:t>Utiliza el atributo </a:t>
            </a:r>
            <a:r>
              <a:rPr lang="es-ES" dirty="0" err="1"/>
              <a:t>HttpOnly</a:t>
            </a:r>
            <a:r>
              <a:rPr lang="es-ES" dirty="0"/>
              <a:t> al configurar tus cookies para prevenir que sean accesibles por scripts del lado del cliente, como JavaScript. Esto ayuda a mitigar ataques de tipo XSS (Cross-Site Scripting).</a:t>
            </a:r>
          </a:p>
        </p:txBody>
      </p:sp>
    </p:spTree>
    <p:extLst>
      <p:ext uri="{BB962C8B-B14F-4D97-AF65-F5344CB8AC3E}">
        <p14:creationId xmlns:p14="http://schemas.microsoft.com/office/powerpoint/2010/main" val="389894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13356EE-0757-5C35-CFBE-25C30CDB8F66}"/>
              </a:ext>
            </a:extLst>
          </p:cNvPr>
          <p:cNvSpPr>
            <a:spLocks noGrp="1"/>
          </p:cNvSpPr>
          <p:nvPr>
            <p:ph type="body" idx="1"/>
          </p:nvPr>
        </p:nvSpPr>
        <p:spPr>
          <a:xfrm>
            <a:off x="107504" y="14990"/>
            <a:ext cx="8208912" cy="3017520"/>
          </a:xfrm>
        </p:spPr>
        <p:txBody>
          <a:bodyPr/>
          <a:lstStyle/>
          <a:p>
            <a:r>
              <a:rPr lang="es-ES" dirty="0"/>
              <a:t>La verdadera magia está ocurriendo en las funciones:</a:t>
            </a:r>
          </a:p>
          <a:p>
            <a:endParaRPr lang="es-ES" dirty="0"/>
          </a:p>
          <a:p>
            <a:r>
              <a:rPr lang="es-ES" dirty="0"/>
              <a:t>&lt;?</a:t>
            </a:r>
            <a:r>
              <a:rPr lang="es-ES" dirty="0" err="1"/>
              <a:t>php</a:t>
            </a:r>
            <a:endParaRPr lang="es-ES" dirty="0"/>
          </a:p>
          <a:p>
            <a:r>
              <a:rPr lang="es-ES" dirty="0" err="1"/>
              <a:t>function</a:t>
            </a:r>
            <a:r>
              <a:rPr lang="es-ES" dirty="0"/>
              <a:t> </a:t>
            </a:r>
            <a:r>
              <a:rPr lang="es-ES" dirty="0" err="1"/>
              <a:t>agregarProductoAlCarrito</a:t>
            </a:r>
            <a:r>
              <a:rPr lang="es-ES" dirty="0"/>
              <a:t>($</a:t>
            </a:r>
            <a:r>
              <a:rPr lang="es-ES" dirty="0" err="1"/>
              <a:t>idProducto</a:t>
            </a:r>
            <a:r>
              <a:rPr lang="es-ES" dirty="0"/>
              <a:t>)</a:t>
            </a:r>
          </a:p>
          <a:p>
            <a:r>
              <a:rPr lang="es-ES" dirty="0"/>
              <a:t>{</a:t>
            </a:r>
          </a:p>
          <a:p>
            <a:r>
              <a:rPr lang="es-ES" dirty="0"/>
              <a:t>    // Ligar el id del producto con el usuario a través de la sesión</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a:t>
            </a:r>
            <a:r>
              <a:rPr lang="es-ES" dirty="0" err="1"/>
              <a:t>idSesion</a:t>
            </a:r>
            <a:r>
              <a:rPr lang="es-ES" dirty="0"/>
              <a:t> = </a:t>
            </a:r>
            <a:r>
              <a:rPr lang="es-ES" dirty="0" err="1"/>
              <a:t>session_id</a:t>
            </a:r>
            <a:r>
              <a:rPr lang="es-ES" dirty="0"/>
              <a:t>();</a:t>
            </a:r>
          </a:p>
          <a:p>
            <a:r>
              <a:rPr lang="es-ES" dirty="0"/>
              <a:t>    $sentencia = $</a:t>
            </a:r>
            <a:r>
              <a:rPr lang="es-ES" dirty="0" err="1"/>
              <a:t>bd</a:t>
            </a:r>
            <a:r>
              <a:rPr lang="es-ES" dirty="0"/>
              <a:t>-&gt;prepare("INSERT INTO </a:t>
            </a:r>
            <a:r>
              <a:rPr lang="es-ES" dirty="0" err="1"/>
              <a:t>carrito_usuarios</a:t>
            </a:r>
            <a:r>
              <a:rPr lang="es-ES" dirty="0"/>
              <a:t>(</a:t>
            </a:r>
            <a:r>
              <a:rPr lang="es-ES" dirty="0" err="1"/>
              <a:t>id_sesion</a:t>
            </a:r>
            <a:r>
              <a:rPr lang="es-ES" dirty="0"/>
              <a:t>, </a:t>
            </a:r>
            <a:r>
              <a:rPr lang="es-ES" dirty="0" err="1"/>
              <a:t>id_producto</a:t>
            </a:r>
            <a:r>
              <a:rPr lang="es-ES" dirty="0"/>
              <a:t>) VALUES (?, ?)");</a:t>
            </a:r>
          </a:p>
          <a:p>
            <a:r>
              <a:rPr lang="es-ES" dirty="0"/>
              <a:t>    </a:t>
            </a:r>
            <a:r>
              <a:rPr lang="es-ES" dirty="0" err="1"/>
              <a:t>return</a:t>
            </a:r>
            <a:r>
              <a:rPr lang="es-ES" dirty="0"/>
              <a:t> $sentencia-&gt;</a:t>
            </a:r>
            <a:r>
              <a:rPr lang="es-ES" dirty="0" err="1"/>
              <a:t>execute</a:t>
            </a:r>
            <a:r>
              <a:rPr lang="es-ES" dirty="0"/>
              <a:t>([$</a:t>
            </a:r>
            <a:r>
              <a:rPr lang="es-ES" dirty="0" err="1"/>
              <a:t>idSesion</a:t>
            </a:r>
            <a:r>
              <a:rPr lang="es-ES" dirty="0"/>
              <a:t>, $</a:t>
            </a:r>
            <a:r>
              <a:rPr lang="es-ES" dirty="0" err="1"/>
              <a:t>idProducto</a:t>
            </a:r>
            <a:r>
              <a:rPr lang="es-ES" dirty="0"/>
              <a:t>]);</a:t>
            </a:r>
          </a:p>
          <a:p>
            <a:r>
              <a:rPr lang="es-ES" dirty="0"/>
              <a:t>}</a:t>
            </a:r>
          </a:p>
          <a:p>
            <a:r>
              <a:rPr lang="es-ES" dirty="0"/>
              <a:t>Lo que hacemos es obtener la conexión, iniciar la sesión si no está iniciada, obtener el id de sesión de ese usuario e insertar un registro que solo llevará el id de la sesión y el id del producto. Todo eso con sentencias preparadas para evitar inyecciones SQL.</a:t>
            </a:r>
          </a:p>
        </p:txBody>
      </p:sp>
    </p:spTree>
    <p:extLst>
      <p:ext uri="{BB962C8B-B14F-4D97-AF65-F5344CB8AC3E}">
        <p14:creationId xmlns:p14="http://schemas.microsoft.com/office/powerpoint/2010/main" val="30601547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C8C9396-E118-6084-A60C-A11563608773}"/>
              </a:ext>
            </a:extLst>
          </p:cNvPr>
          <p:cNvSpPr>
            <a:spLocks noGrp="1"/>
          </p:cNvSpPr>
          <p:nvPr>
            <p:ph type="body" idx="1"/>
          </p:nvPr>
        </p:nvSpPr>
        <p:spPr>
          <a:xfrm>
            <a:off x="323528" y="267494"/>
            <a:ext cx="7543800" cy="3017520"/>
          </a:xfrm>
        </p:spPr>
        <p:txBody>
          <a:bodyPr/>
          <a:lstStyle/>
          <a:p>
            <a:r>
              <a:rPr lang="es-ES" dirty="0"/>
              <a:t>Ya después podemos obtener los productos igualmente a través del id de sesión:</a:t>
            </a:r>
          </a:p>
          <a:p>
            <a:endParaRPr lang="es-ES" dirty="0"/>
          </a:p>
          <a:p>
            <a:r>
              <a:rPr lang="es-ES" dirty="0"/>
              <a:t>&lt;?</a:t>
            </a:r>
            <a:r>
              <a:rPr lang="es-ES" dirty="0" err="1"/>
              <a:t>php</a:t>
            </a:r>
            <a:endParaRPr lang="es-ES" dirty="0"/>
          </a:p>
          <a:p>
            <a:r>
              <a:rPr lang="es-ES" dirty="0" err="1"/>
              <a:t>function</a:t>
            </a:r>
            <a:r>
              <a:rPr lang="es-ES" dirty="0"/>
              <a:t> </a:t>
            </a:r>
            <a:r>
              <a:rPr lang="es-ES" dirty="0" err="1"/>
              <a:t>obtenerIdsDeProductosEnCarrito</a:t>
            </a:r>
            <a:r>
              <a:rPr lang="es-ES" dirty="0"/>
              <a:t>()</a:t>
            </a:r>
          </a:p>
          <a:p>
            <a:r>
              <a:rPr lang="es-ES" dirty="0"/>
              <a:t>{</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$sentencia = $</a:t>
            </a:r>
            <a:r>
              <a:rPr lang="es-ES" dirty="0" err="1"/>
              <a:t>bd</a:t>
            </a:r>
            <a:r>
              <a:rPr lang="es-ES" dirty="0"/>
              <a:t>-&gt;prepare("SELECT </a:t>
            </a:r>
            <a:r>
              <a:rPr lang="es-ES" dirty="0" err="1"/>
              <a:t>id_producto</a:t>
            </a:r>
            <a:r>
              <a:rPr lang="es-ES" dirty="0"/>
              <a:t> FROM </a:t>
            </a:r>
            <a:r>
              <a:rPr lang="es-ES" dirty="0" err="1"/>
              <a:t>carrito_usuarios</a:t>
            </a:r>
            <a:r>
              <a:rPr lang="es-ES" dirty="0"/>
              <a:t> WHERE </a:t>
            </a:r>
            <a:r>
              <a:rPr lang="es-ES" dirty="0" err="1"/>
              <a:t>id_sesion</a:t>
            </a:r>
            <a:r>
              <a:rPr lang="es-ES" dirty="0"/>
              <a:t> = ?");</a:t>
            </a:r>
          </a:p>
          <a:p>
            <a:r>
              <a:rPr lang="es-ES" dirty="0"/>
              <a:t>    $</a:t>
            </a:r>
            <a:r>
              <a:rPr lang="es-ES" dirty="0" err="1"/>
              <a:t>idSesion</a:t>
            </a:r>
            <a:r>
              <a:rPr lang="es-ES" dirty="0"/>
              <a:t> = </a:t>
            </a:r>
            <a:r>
              <a:rPr lang="es-ES" dirty="0" err="1"/>
              <a:t>session_id</a:t>
            </a:r>
            <a:r>
              <a:rPr lang="es-ES" dirty="0"/>
              <a:t>();</a:t>
            </a:r>
          </a:p>
          <a:p>
            <a:r>
              <a:rPr lang="es-ES" dirty="0"/>
              <a:t>    $sentencia-&gt;</a:t>
            </a:r>
            <a:r>
              <a:rPr lang="es-ES" dirty="0" err="1"/>
              <a:t>execute</a:t>
            </a:r>
            <a:r>
              <a:rPr lang="es-ES" dirty="0"/>
              <a:t>([$</a:t>
            </a:r>
            <a:r>
              <a:rPr lang="es-ES" dirty="0" err="1"/>
              <a:t>idSesion</a:t>
            </a:r>
            <a:r>
              <a:rPr lang="es-ES" dirty="0"/>
              <a:t>]);</a:t>
            </a:r>
          </a:p>
          <a:p>
            <a:r>
              <a:rPr lang="es-ES" dirty="0"/>
              <a:t>    </a:t>
            </a:r>
            <a:r>
              <a:rPr lang="es-ES" dirty="0" err="1"/>
              <a:t>return</a:t>
            </a:r>
            <a:r>
              <a:rPr lang="es-ES" dirty="0"/>
              <a:t> $sentencia-&gt;</a:t>
            </a:r>
            <a:r>
              <a:rPr lang="es-ES" dirty="0" err="1"/>
              <a:t>fetchAll</a:t>
            </a:r>
            <a:r>
              <a:rPr lang="es-ES" dirty="0"/>
              <a:t>(PDO::FETCH_COLUMN);</a:t>
            </a:r>
          </a:p>
          <a:p>
            <a:r>
              <a:rPr lang="es-ES" dirty="0"/>
              <a:t>}</a:t>
            </a:r>
          </a:p>
        </p:txBody>
      </p:sp>
    </p:spTree>
    <p:extLst>
      <p:ext uri="{BB962C8B-B14F-4D97-AF65-F5344CB8AC3E}">
        <p14:creationId xmlns:p14="http://schemas.microsoft.com/office/powerpoint/2010/main" val="2458498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86986DD-6B46-CF79-FD1C-8E06594E1EE6}"/>
              </a:ext>
            </a:extLst>
          </p:cNvPr>
          <p:cNvSpPr>
            <a:spLocks noGrp="1"/>
          </p:cNvSpPr>
          <p:nvPr>
            <p:ph type="body" idx="1"/>
          </p:nvPr>
        </p:nvSpPr>
        <p:spPr>
          <a:xfrm>
            <a:off x="179512" y="30849"/>
            <a:ext cx="8136904" cy="3017520"/>
          </a:xfrm>
        </p:spPr>
        <p:txBody>
          <a:bodyPr/>
          <a:lstStyle/>
          <a:p>
            <a:r>
              <a:rPr lang="es-ES" dirty="0"/>
              <a:t>O también obtener, a través de un INNER JOIN, los detalles de los productos del carrito de compras:</a:t>
            </a:r>
          </a:p>
          <a:p>
            <a:r>
              <a:rPr lang="es-ES" sz="1400" dirty="0"/>
              <a:t>&lt;?</a:t>
            </a:r>
            <a:r>
              <a:rPr lang="es-ES" sz="1400" dirty="0" err="1"/>
              <a:t>php</a:t>
            </a:r>
            <a:endParaRPr lang="es-ES" sz="1400" dirty="0"/>
          </a:p>
          <a:p>
            <a:r>
              <a:rPr lang="es-ES" sz="1400" dirty="0" err="1"/>
              <a:t>function</a:t>
            </a:r>
            <a:r>
              <a:rPr lang="es-ES" sz="1400" dirty="0"/>
              <a:t> </a:t>
            </a:r>
            <a:r>
              <a:rPr lang="es-ES" sz="1400" dirty="0" err="1"/>
              <a:t>obtenerProductosEnCarrito</a:t>
            </a:r>
            <a:r>
              <a:rPr lang="es-ES" sz="1400" dirty="0"/>
              <a:t>()</a:t>
            </a:r>
          </a:p>
          <a:p>
            <a:r>
              <a:rPr lang="es-ES" sz="1400" dirty="0"/>
              <a:t>{</a:t>
            </a:r>
          </a:p>
          <a:p>
            <a:r>
              <a:rPr lang="es-ES" sz="1400" dirty="0"/>
              <a:t>    $</a:t>
            </a:r>
            <a:r>
              <a:rPr lang="es-ES" sz="1400" dirty="0" err="1"/>
              <a:t>bd</a:t>
            </a:r>
            <a:r>
              <a:rPr lang="es-ES" sz="1400" dirty="0"/>
              <a:t> = </a:t>
            </a:r>
            <a:r>
              <a:rPr lang="es-ES" sz="1400" dirty="0" err="1"/>
              <a:t>obtenerConexion</a:t>
            </a:r>
            <a:r>
              <a:rPr lang="es-ES" sz="1400" dirty="0"/>
              <a:t>();</a:t>
            </a:r>
          </a:p>
          <a:p>
            <a:r>
              <a:rPr lang="es-ES" sz="1400" dirty="0"/>
              <a:t>    </a:t>
            </a:r>
            <a:r>
              <a:rPr lang="es-ES" sz="1400" dirty="0" err="1"/>
              <a:t>iniciarSesionSiNoEstaIniciada</a:t>
            </a:r>
            <a:r>
              <a:rPr lang="es-ES" sz="1400" dirty="0"/>
              <a:t>();</a:t>
            </a:r>
          </a:p>
          <a:p>
            <a:r>
              <a:rPr lang="es-ES" sz="1400" dirty="0"/>
              <a:t>    $sentencia = $</a:t>
            </a:r>
            <a:r>
              <a:rPr lang="es-ES" sz="1400" dirty="0" err="1"/>
              <a:t>bd</a:t>
            </a:r>
            <a:r>
              <a:rPr lang="es-ES" sz="1400" dirty="0"/>
              <a:t>-&gt;prepare("SELECT </a:t>
            </a:r>
            <a:r>
              <a:rPr lang="es-ES" sz="1400" dirty="0" err="1"/>
              <a:t>productos.id</a:t>
            </a:r>
            <a:r>
              <a:rPr lang="es-ES" sz="1400" dirty="0"/>
              <a:t>, </a:t>
            </a:r>
            <a:r>
              <a:rPr lang="es-ES" sz="1400" dirty="0" err="1"/>
              <a:t>productos.nombre</a:t>
            </a:r>
            <a:r>
              <a:rPr lang="es-ES" sz="1400" dirty="0"/>
              <a:t>, </a:t>
            </a:r>
            <a:r>
              <a:rPr lang="es-ES" sz="1400" dirty="0" err="1"/>
              <a:t>productos.descripcion</a:t>
            </a:r>
            <a:r>
              <a:rPr lang="es-ES" sz="1400" dirty="0"/>
              <a:t>, </a:t>
            </a:r>
            <a:r>
              <a:rPr lang="es-ES" sz="1400" dirty="0" err="1"/>
              <a:t>productos.precio</a:t>
            </a:r>
            <a:endParaRPr lang="es-ES" sz="1400" dirty="0"/>
          </a:p>
          <a:p>
            <a:r>
              <a:rPr lang="es-ES" sz="1400" dirty="0"/>
              <a:t>     FROM productos</a:t>
            </a:r>
          </a:p>
          <a:p>
            <a:r>
              <a:rPr lang="es-ES" sz="1400" dirty="0"/>
              <a:t>     INNER JOIN </a:t>
            </a:r>
            <a:r>
              <a:rPr lang="es-ES" sz="1400" dirty="0" err="1"/>
              <a:t>carrito_usuarios</a:t>
            </a:r>
            <a:endParaRPr lang="es-ES" sz="1400" dirty="0"/>
          </a:p>
          <a:p>
            <a:r>
              <a:rPr lang="es-ES" sz="1400" dirty="0"/>
              <a:t>     ON </a:t>
            </a:r>
            <a:r>
              <a:rPr lang="es-ES" sz="1400" dirty="0" err="1"/>
              <a:t>productos.id</a:t>
            </a:r>
            <a:r>
              <a:rPr lang="es-ES" sz="1400" dirty="0"/>
              <a:t> = </a:t>
            </a:r>
            <a:r>
              <a:rPr lang="es-ES" sz="1400" dirty="0" err="1"/>
              <a:t>carrito_usuarios.id_producto</a:t>
            </a:r>
            <a:endParaRPr lang="es-ES" sz="1400" dirty="0"/>
          </a:p>
          <a:p>
            <a:r>
              <a:rPr lang="es-ES" sz="1400" dirty="0"/>
              <a:t>     WHERE </a:t>
            </a:r>
            <a:r>
              <a:rPr lang="es-ES" sz="1400" dirty="0" err="1"/>
              <a:t>carrito_usuarios.id_sesion</a:t>
            </a:r>
            <a:r>
              <a:rPr lang="es-ES" sz="1400" dirty="0"/>
              <a:t> = ?");</a:t>
            </a:r>
          </a:p>
          <a:p>
            <a:r>
              <a:rPr lang="es-ES" sz="1400" dirty="0"/>
              <a:t>    $</a:t>
            </a:r>
            <a:r>
              <a:rPr lang="es-ES" sz="1400" dirty="0" err="1"/>
              <a:t>idSesion</a:t>
            </a:r>
            <a:r>
              <a:rPr lang="es-ES" sz="1400" dirty="0"/>
              <a:t> = </a:t>
            </a:r>
            <a:r>
              <a:rPr lang="es-ES" sz="1400" dirty="0" err="1"/>
              <a:t>session_id</a:t>
            </a:r>
            <a:r>
              <a:rPr lang="es-ES" sz="1400" dirty="0"/>
              <a:t>();</a:t>
            </a:r>
          </a:p>
          <a:p>
            <a:r>
              <a:rPr lang="es-ES" sz="1400" dirty="0"/>
              <a:t>    $sentencia-&gt;</a:t>
            </a:r>
            <a:r>
              <a:rPr lang="es-ES" sz="1400" dirty="0" err="1"/>
              <a:t>execute</a:t>
            </a:r>
            <a:r>
              <a:rPr lang="es-ES" sz="1400" dirty="0"/>
              <a:t>([$</a:t>
            </a:r>
            <a:r>
              <a:rPr lang="es-ES" sz="1400" dirty="0" err="1"/>
              <a:t>idSesion</a:t>
            </a:r>
            <a:r>
              <a:rPr lang="es-ES" sz="1400" dirty="0"/>
              <a:t>]);</a:t>
            </a:r>
          </a:p>
          <a:p>
            <a:r>
              <a:rPr lang="es-ES" sz="1400" dirty="0"/>
              <a:t>    </a:t>
            </a:r>
            <a:r>
              <a:rPr lang="es-ES" sz="1400" dirty="0" err="1"/>
              <a:t>return</a:t>
            </a:r>
            <a:r>
              <a:rPr lang="es-ES" sz="1400" dirty="0"/>
              <a:t> $sentencia-&gt;</a:t>
            </a:r>
            <a:r>
              <a:rPr lang="es-ES" sz="1400" dirty="0" err="1"/>
              <a:t>fetchAll</a:t>
            </a:r>
            <a:r>
              <a:rPr lang="es-ES" sz="1400" dirty="0"/>
              <a:t>();</a:t>
            </a:r>
          </a:p>
          <a:p>
            <a:r>
              <a:rPr lang="es-ES" sz="1400" dirty="0"/>
              <a:t>}</a:t>
            </a:r>
          </a:p>
        </p:txBody>
      </p:sp>
    </p:spTree>
    <p:extLst>
      <p:ext uri="{BB962C8B-B14F-4D97-AF65-F5344CB8AC3E}">
        <p14:creationId xmlns:p14="http://schemas.microsoft.com/office/powerpoint/2010/main" val="21623563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04CE36E-B090-FB6D-89FD-68A976230E53}"/>
              </a:ext>
            </a:extLst>
          </p:cNvPr>
          <p:cNvSpPr>
            <a:spLocks noGrp="1"/>
          </p:cNvSpPr>
          <p:nvPr>
            <p:ph type="body" idx="1"/>
          </p:nvPr>
        </p:nvSpPr>
        <p:spPr>
          <a:xfrm>
            <a:off x="179512" y="123478"/>
            <a:ext cx="7543800" cy="3017520"/>
          </a:xfrm>
        </p:spPr>
        <p:txBody>
          <a:bodyPr/>
          <a:lstStyle/>
          <a:p>
            <a:r>
              <a:rPr lang="es-ES" dirty="0"/>
              <a:t>Y para quitar un producto del carrito, eliminamos usando el id del producto y el de sesión:</a:t>
            </a:r>
          </a:p>
          <a:p>
            <a:endParaRPr lang="es-ES" dirty="0"/>
          </a:p>
          <a:p>
            <a:r>
              <a:rPr lang="es-ES" dirty="0"/>
              <a:t>&lt;?</a:t>
            </a:r>
            <a:r>
              <a:rPr lang="es-ES" dirty="0" err="1"/>
              <a:t>php</a:t>
            </a:r>
            <a:endParaRPr lang="es-ES" dirty="0"/>
          </a:p>
          <a:p>
            <a:r>
              <a:rPr lang="es-ES" dirty="0" err="1"/>
              <a:t>function</a:t>
            </a:r>
            <a:r>
              <a:rPr lang="es-ES" dirty="0"/>
              <a:t> </a:t>
            </a:r>
            <a:r>
              <a:rPr lang="es-ES" dirty="0" err="1"/>
              <a:t>quitarProductoDelCarrito</a:t>
            </a:r>
            <a:r>
              <a:rPr lang="es-ES" dirty="0"/>
              <a:t>($</a:t>
            </a:r>
            <a:r>
              <a:rPr lang="es-ES" dirty="0" err="1"/>
              <a:t>idProducto</a:t>
            </a:r>
            <a:r>
              <a:rPr lang="es-ES" dirty="0"/>
              <a:t>)</a:t>
            </a:r>
          </a:p>
          <a:p>
            <a:r>
              <a:rPr lang="es-ES" dirty="0"/>
              <a:t>{</a:t>
            </a:r>
          </a:p>
          <a:p>
            <a:r>
              <a:rPr lang="es-ES" dirty="0"/>
              <a:t>    $</a:t>
            </a:r>
            <a:r>
              <a:rPr lang="es-ES" dirty="0" err="1"/>
              <a:t>bd</a:t>
            </a:r>
            <a:r>
              <a:rPr lang="es-ES" dirty="0"/>
              <a:t> = </a:t>
            </a:r>
            <a:r>
              <a:rPr lang="es-ES" dirty="0" err="1"/>
              <a:t>obtenerConexion</a:t>
            </a:r>
            <a:r>
              <a:rPr lang="es-ES" dirty="0"/>
              <a:t>();</a:t>
            </a:r>
          </a:p>
          <a:p>
            <a:r>
              <a:rPr lang="es-ES" dirty="0"/>
              <a:t>    </a:t>
            </a:r>
            <a:r>
              <a:rPr lang="es-ES" dirty="0" err="1"/>
              <a:t>iniciarSesionSiNoEstaIniciada</a:t>
            </a:r>
            <a:r>
              <a:rPr lang="es-ES" dirty="0"/>
              <a:t>();</a:t>
            </a:r>
          </a:p>
          <a:p>
            <a:r>
              <a:rPr lang="es-ES" dirty="0"/>
              <a:t>    $</a:t>
            </a:r>
            <a:r>
              <a:rPr lang="es-ES" dirty="0" err="1"/>
              <a:t>idSesion</a:t>
            </a:r>
            <a:r>
              <a:rPr lang="es-ES" dirty="0"/>
              <a:t> = </a:t>
            </a:r>
            <a:r>
              <a:rPr lang="es-ES" dirty="0" err="1"/>
              <a:t>session_id</a:t>
            </a:r>
            <a:r>
              <a:rPr lang="es-ES" dirty="0"/>
              <a:t>();</a:t>
            </a:r>
          </a:p>
          <a:p>
            <a:r>
              <a:rPr lang="es-ES" dirty="0"/>
              <a:t>    $sentencia = $</a:t>
            </a:r>
            <a:r>
              <a:rPr lang="es-ES" dirty="0" err="1"/>
              <a:t>bd</a:t>
            </a:r>
            <a:r>
              <a:rPr lang="es-ES" dirty="0"/>
              <a:t>-&gt;prepare("DELETE FROM </a:t>
            </a:r>
            <a:r>
              <a:rPr lang="es-ES" dirty="0" err="1"/>
              <a:t>carrito_usuarios</a:t>
            </a:r>
            <a:r>
              <a:rPr lang="es-ES" dirty="0"/>
              <a:t> WHERE </a:t>
            </a:r>
            <a:r>
              <a:rPr lang="es-ES" dirty="0" err="1"/>
              <a:t>id_sesion</a:t>
            </a:r>
            <a:r>
              <a:rPr lang="es-ES" dirty="0"/>
              <a:t> = ? AND </a:t>
            </a:r>
            <a:r>
              <a:rPr lang="es-ES" dirty="0" err="1"/>
              <a:t>id_producto</a:t>
            </a:r>
            <a:r>
              <a:rPr lang="es-ES" dirty="0"/>
              <a:t> = ?");</a:t>
            </a:r>
          </a:p>
          <a:p>
            <a:r>
              <a:rPr lang="es-ES" dirty="0"/>
              <a:t>    </a:t>
            </a:r>
            <a:r>
              <a:rPr lang="es-ES" dirty="0" err="1"/>
              <a:t>return</a:t>
            </a:r>
            <a:r>
              <a:rPr lang="es-ES" dirty="0"/>
              <a:t> $sentencia-&gt;</a:t>
            </a:r>
            <a:r>
              <a:rPr lang="es-ES" dirty="0" err="1"/>
              <a:t>execute</a:t>
            </a:r>
            <a:r>
              <a:rPr lang="es-ES" dirty="0"/>
              <a:t>([$</a:t>
            </a:r>
            <a:r>
              <a:rPr lang="es-ES" dirty="0" err="1"/>
              <a:t>idSesion</a:t>
            </a:r>
            <a:r>
              <a:rPr lang="es-ES" dirty="0"/>
              <a:t>, $</a:t>
            </a:r>
            <a:r>
              <a:rPr lang="es-ES" dirty="0" err="1"/>
              <a:t>idProducto</a:t>
            </a:r>
            <a:r>
              <a:rPr lang="es-ES" dirty="0"/>
              <a:t>]);</a:t>
            </a:r>
          </a:p>
          <a:p>
            <a:r>
              <a:rPr lang="es-ES" dirty="0"/>
              <a:t>}</a:t>
            </a:r>
          </a:p>
          <a:p>
            <a:endParaRPr lang="es-ES" dirty="0"/>
          </a:p>
          <a:p>
            <a:r>
              <a:rPr lang="es-ES" dirty="0"/>
              <a:t>Te repito, en este caso si el usuario abandona el carrito de compras (es decir, cierra la página y luego la sesión cuenta con otro id) los datos se quedarán ahí por siempre.</a:t>
            </a:r>
          </a:p>
        </p:txBody>
      </p:sp>
    </p:spTree>
    <p:extLst>
      <p:ext uri="{BB962C8B-B14F-4D97-AF65-F5344CB8AC3E}">
        <p14:creationId xmlns:p14="http://schemas.microsoft.com/office/powerpoint/2010/main" val="18405434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D7733-AF42-606C-B202-4F8E3EDF3F9B}"/>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64F22F9-46CF-7C3E-82C3-9A92D9543BC5}"/>
              </a:ext>
            </a:extLst>
          </p:cNvPr>
          <p:cNvSpPr>
            <a:spLocks noGrp="1"/>
          </p:cNvSpPr>
          <p:nvPr>
            <p:ph type="body" idx="1"/>
          </p:nvPr>
        </p:nvSpPr>
        <p:spPr/>
        <p:txBody>
          <a:bodyPr/>
          <a:lstStyle/>
          <a:p>
            <a:r>
              <a:rPr lang="es-ES" dirty="0"/>
              <a:t>Ver carrito de compras con PHP – Mostrar total y botón para terminar compra</a:t>
            </a:r>
          </a:p>
          <a:p>
            <a:r>
              <a:rPr lang="es-ES" dirty="0"/>
              <a:t>Ya para terminar veamos qué pasa cuando el usuario ve su cesta de compras. Simplemente obtenemos todos los productos que ha agregado y los mostramos en una tabla con un botón para quitarlos.</a:t>
            </a:r>
          </a:p>
          <a:p>
            <a:endParaRPr lang="es-ES" dirty="0"/>
          </a:p>
          <a:p>
            <a:r>
              <a:rPr lang="es-ES" dirty="0"/>
              <a:t>También mostramos el total a pagar y un botón para terminar la compra. El código es:</a:t>
            </a:r>
          </a:p>
          <a:p>
            <a:endParaRPr lang="es-ES" dirty="0"/>
          </a:p>
          <a:p>
            <a:r>
              <a:rPr lang="es-ES" dirty="0">
                <a:hlinkClick r:id="rId2" action="ppaction://hlinkfile"/>
              </a:rPr>
              <a:t>Ver carrito de compras con PHP.txt</a:t>
            </a:r>
            <a:endParaRPr lang="es-ES" dirty="0"/>
          </a:p>
        </p:txBody>
      </p:sp>
    </p:spTree>
    <p:extLst>
      <p:ext uri="{BB962C8B-B14F-4D97-AF65-F5344CB8AC3E}">
        <p14:creationId xmlns:p14="http://schemas.microsoft.com/office/powerpoint/2010/main" val="34862045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5108AB2-19B4-F39F-EBF3-5DB91985D92F}"/>
              </a:ext>
            </a:extLst>
          </p:cNvPr>
          <p:cNvSpPr>
            <a:spLocks noGrp="1"/>
          </p:cNvSpPr>
          <p:nvPr>
            <p:ph type="body" idx="1"/>
          </p:nvPr>
        </p:nvSpPr>
        <p:spPr>
          <a:xfrm>
            <a:off x="395536" y="267494"/>
            <a:ext cx="7543800" cy="3017520"/>
          </a:xfrm>
        </p:spPr>
        <p:txBody>
          <a:bodyPr/>
          <a:lstStyle/>
          <a:p>
            <a:r>
              <a:rPr lang="es-ES" dirty="0"/>
              <a:t>Carrito de compras vacío con PHP y MySQL</a:t>
            </a:r>
          </a:p>
          <a:p>
            <a:r>
              <a:rPr lang="es-ES" dirty="0"/>
              <a:t>En el menú de navegación también se muestra la cantidad de elementos que hay en el carrito:</a:t>
            </a:r>
          </a:p>
          <a:p>
            <a:endParaRPr lang="es-ES" dirty="0"/>
          </a:p>
          <a:p>
            <a:r>
              <a:rPr lang="es-ES" dirty="0"/>
              <a:t>&lt;</a:t>
            </a:r>
            <a:r>
              <a:rPr lang="es-ES" dirty="0" err="1"/>
              <a:t>strong</a:t>
            </a:r>
            <a:r>
              <a:rPr lang="es-ES" dirty="0"/>
              <a:t>&gt;Ver carrito &lt;?</a:t>
            </a:r>
            <a:r>
              <a:rPr lang="es-ES" dirty="0" err="1"/>
              <a:t>php</a:t>
            </a:r>
            <a:endParaRPr lang="es-ES" dirty="0"/>
          </a:p>
          <a:p>
            <a:r>
              <a:rPr lang="es-ES" dirty="0" err="1"/>
              <a:t>include_once</a:t>
            </a:r>
            <a:r>
              <a:rPr lang="es-ES" dirty="0"/>
              <a:t> "</a:t>
            </a:r>
            <a:r>
              <a:rPr lang="es-ES" dirty="0" err="1"/>
              <a:t>funciones.php</a:t>
            </a:r>
            <a:r>
              <a:rPr lang="es-ES" dirty="0"/>
              <a:t>";</a:t>
            </a:r>
          </a:p>
          <a:p>
            <a:r>
              <a:rPr lang="es-ES" dirty="0"/>
              <a:t>$conteo = </a:t>
            </a:r>
            <a:r>
              <a:rPr lang="es-ES" dirty="0" err="1"/>
              <a:t>count</a:t>
            </a:r>
            <a:r>
              <a:rPr lang="es-ES" dirty="0"/>
              <a:t>(</a:t>
            </a:r>
            <a:r>
              <a:rPr lang="es-ES" dirty="0" err="1"/>
              <a:t>obtenerIdsDeProductosEnCarrito</a:t>
            </a:r>
            <a:r>
              <a:rPr lang="es-ES" dirty="0"/>
              <a:t>());</a:t>
            </a:r>
          </a:p>
          <a:p>
            <a:r>
              <a:rPr lang="es-ES" dirty="0" err="1"/>
              <a:t>if</a:t>
            </a:r>
            <a:r>
              <a:rPr lang="es-ES" dirty="0"/>
              <a:t> ($conteo &gt; 0) {</a:t>
            </a:r>
          </a:p>
          <a:p>
            <a:r>
              <a:rPr lang="es-ES" dirty="0"/>
              <a:t>    </a:t>
            </a:r>
            <a:r>
              <a:rPr lang="es-ES" dirty="0" err="1"/>
              <a:t>printf</a:t>
            </a:r>
            <a:r>
              <a:rPr lang="es-ES" dirty="0"/>
              <a:t>("(%d)", $conteo);</a:t>
            </a:r>
          </a:p>
          <a:p>
            <a:r>
              <a:rPr lang="es-ES" dirty="0"/>
              <a:t>}</a:t>
            </a:r>
          </a:p>
          <a:p>
            <a:r>
              <a:rPr lang="es-ES" dirty="0"/>
              <a:t>?&gt;&amp;</a:t>
            </a:r>
            <a:r>
              <a:rPr lang="es-ES" dirty="0" err="1"/>
              <a:t>nbsp</a:t>
            </a:r>
            <a:r>
              <a:rPr lang="es-ES" dirty="0"/>
              <a:t>;&lt;i </a:t>
            </a:r>
            <a:r>
              <a:rPr lang="es-ES" dirty="0" err="1"/>
              <a:t>class</a:t>
            </a:r>
            <a:r>
              <a:rPr lang="es-ES" dirty="0"/>
              <a:t>="fa fa-shopping-</a:t>
            </a:r>
            <a:r>
              <a:rPr lang="es-ES" dirty="0" err="1"/>
              <a:t>cart</a:t>
            </a:r>
            <a:r>
              <a:rPr lang="es-ES" dirty="0"/>
              <a:t>"&gt;&lt;/i&gt;&lt;/</a:t>
            </a:r>
            <a:r>
              <a:rPr lang="es-ES" dirty="0" err="1"/>
              <a:t>strong</a:t>
            </a:r>
            <a:r>
              <a:rPr lang="es-ES" dirty="0"/>
              <a:t>&gt;</a:t>
            </a:r>
          </a:p>
          <a:p>
            <a:r>
              <a:rPr lang="es-ES" dirty="0"/>
              <a:t>El conteo solo se muestra si el mismo es mayor que 0. Cuando el usuario termina la compra, solo se hace un </a:t>
            </a:r>
            <a:r>
              <a:rPr lang="es-ES" dirty="0" err="1"/>
              <a:t>var_dump</a:t>
            </a:r>
            <a:r>
              <a:rPr lang="es-ES" dirty="0"/>
              <a:t> de los productos; ahí el programador es libre de adaptar el proyecto a sus necesidades.</a:t>
            </a:r>
          </a:p>
        </p:txBody>
      </p:sp>
    </p:spTree>
    <p:extLst>
      <p:ext uri="{BB962C8B-B14F-4D97-AF65-F5344CB8AC3E}">
        <p14:creationId xmlns:p14="http://schemas.microsoft.com/office/powerpoint/2010/main" val="1606096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38016-507E-E74C-84E1-74FA759AFB7C}"/>
              </a:ext>
            </a:extLst>
          </p:cNvPr>
          <p:cNvSpPr>
            <a:spLocks noGrp="1"/>
          </p:cNvSpPr>
          <p:nvPr>
            <p:ph type="title"/>
          </p:nvPr>
        </p:nvSpPr>
        <p:spPr>
          <a:xfrm>
            <a:off x="800100" y="2139702"/>
            <a:ext cx="7543800" cy="1088068"/>
          </a:xfrm>
        </p:spPr>
        <p:txBody>
          <a:bodyPr/>
          <a:lstStyle/>
          <a:p>
            <a:r>
              <a:rPr lang="es-ES" dirty="0"/>
              <a:t>Ejemplo simple de </a:t>
            </a:r>
            <a:r>
              <a:rPr lang="es-ES" dirty="0" err="1"/>
              <a:t>login</a:t>
            </a:r>
            <a:r>
              <a:rPr lang="es-ES" dirty="0"/>
              <a:t> con PHP</a:t>
            </a:r>
          </a:p>
        </p:txBody>
      </p:sp>
      <p:sp>
        <p:nvSpPr>
          <p:cNvPr id="3" name="Marcador de texto 2">
            <a:extLst>
              <a:ext uri="{FF2B5EF4-FFF2-40B4-BE49-F238E27FC236}">
                <a16:creationId xmlns:a16="http://schemas.microsoft.com/office/drawing/2014/main" id="{DB779631-0414-9272-5794-B8ABABA6323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682800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EB7DB-963F-D2B3-D653-97708CED4F92}"/>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5B1A81E5-2C03-BF4F-2E00-31CBF3FBF9DD}"/>
              </a:ext>
            </a:extLst>
          </p:cNvPr>
          <p:cNvSpPr>
            <a:spLocks noGrp="1"/>
          </p:cNvSpPr>
          <p:nvPr>
            <p:ph type="body" idx="1"/>
          </p:nvPr>
        </p:nvSpPr>
        <p:spPr/>
        <p:txBody>
          <a:bodyPr/>
          <a:lstStyle/>
          <a:p>
            <a:r>
              <a:rPr lang="es-ES" dirty="0"/>
              <a:t>Trabajar con un </a:t>
            </a:r>
            <a:r>
              <a:rPr lang="es-ES" dirty="0" err="1"/>
              <a:t>login</a:t>
            </a:r>
            <a:r>
              <a:rPr lang="es-ES" dirty="0"/>
              <a:t> y sesiones en PHP. Será un ejemplo muy básico para principiantes, lo que haremos será:</a:t>
            </a:r>
          </a:p>
          <a:p>
            <a:endParaRPr lang="es-ES" dirty="0"/>
          </a:p>
          <a:p>
            <a:r>
              <a:rPr lang="es-ES" dirty="0"/>
              <a:t>Crear un formulario de </a:t>
            </a:r>
            <a:r>
              <a:rPr lang="es-ES" dirty="0" err="1"/>
              <a:t>login</a:t>
            </a:r>
            <a:endParaRPr lang="es-ES" dirty="0"/>
          </a:p>
          <a:p>
            <a:r>
              <a:rPr lang="es-ES" dirty="0"/>
              <a:t>Verificar si el usuario y la contraseña coinciden</a:t>
            </a:r>
          </a:p>
          <a:p>
            <a:r>
              <a:rPr lang="es-ES" dirty="0"/>
              <a:t>Si coinciden, se inicia sesión y se redirige a otra página</a:t>
            </a:r>
          </a:p>
          <a:p>
            <a:r>
              <a:rPr lang="es-ES" dirty="0"/>
              <a:t>Si no coinciden, se indica con un mensaje</a:t>
            </a:r>
          </a:p>
          <a:p>
            <a:r>
              <a:rPr lang="es-ES" dirty="0"/>
              <a:t>Poner un enlace para cerrar sesión</a:t>
            </a:r>
          </a:p>
        </p:txBody>
      </p:sp>
    </p:spTree>
    <p:extLst>
      <p:ext uri="{BB962C8B-B14F-4D97-AF65-F5344CB8AC3E}">
        <p14:creationId xmlns:p14="http://schemas.microsoft.com/office/powerpoint/2010/main" val="20522984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06B1945-409B-9421-5D60-A128BC4BFB50}"/>
              </a:ext>
            </a:extLst>
          </p:cNvPr>
          <p:cNvSpPr>
            <a:spLocks noGrp="1"/>
          </p:cNvSpPr>
          <p:nvPr>
            <p:ph type="body" idx="1"/>
          </p:nvPr>
        </p:nvSpPr>
        <p:spPr>
          <a:xfrm>
            <a:off x="539552" y="627534"/>
            <a:ext cx="7543800" cy="3017520"/>
          </a:xfrm>
        </p:spPr>
        <p:txBody>
          <a:bodyPr/>
          <a:lstStyle/>
          <a:p>
            <a:r>
              <a:rPr lang="es-ES" b="1" dirty="0"/>
              <a:t>¿Qué son las sesiones?</a:t>
            </a:r>
          </a:p>
          <a:p>
            <a:r>
              <a:rPr lang="es-ES" dirty="0"/>
              <a:t>Específicamente hablando de PHP (y dejando las definiciones formales), las sesiones nos permiten persistir los datos a través de distintas páginas; incluso si las mismas se refrescan o tienen otro nombre.</a:t>
            </a:r>
          </a:p>
          <a:p>
            <a:endParaRPr lang="es-ES" dirty="0"/>
          </a:p>
          <a:p>
            <a:r>
              <a:rPr lang="es-ES" dirty="0"/>
              <a:t>Por ejemplo, puede que iniciemos sesión en login.php y dejemos un valor en $_SESSION para recuperarlo más tarde en </a:t>
            </a:r>
            <a:r>
              <a:rPr lang="es-ES" dirty="0" err="1"/>
              <a:t>secreta.php</a:t>
            </a:r>
            <a:r>
              <a:rPr lang="es-ES" dirty="0"/>
              <a:t> (una página secreta)</a:t>
            </a:r>
          </a:p>
          <a:p>
            <a:endParaRPr lang="es-ES" dirty="0"/>
          </a:p>
          <a:p>
            <a:r>
              <a:rPr lang="es-ES" dirty="0"/>
              <a:t>PHP nos pone todo fácil a través de </a:t>
            </a:r>
            <a:r>
              <a:rPr lang="es-ES" dirty="0" err="1"/>
              <a:t>session_start</a:t>
            </a:r>
            <a:r>
              <a:rPr lang="es-ES" dirty="0"/>
              <a:t>, $_SESSION y </a:t>
            </a:r>
            <a:r>
              <a:rPr lang="es-ES" dirty="0" err="1"/>
              <a:t>session_destroy</a:t>
            </a:r>
            <a:r>
              <a:rPr lang="es-ES" dirty="0"/>
              <a:t>.</a:t>
            </a:r>
          </a:p>
          <a:p>
            <a:endParaRPr lang="es-ES" dirty="0"/>
          </a:p>
          <a:p>
            <a:r>
              <a:rPr lang="es-ES" dirty="0"/>
              <a:t>Claro que internamente PHP almacena las sesiones en archivos de texto, verifica las cookies para saber si hay determinado usuario en el sistema y también manda los encabezados HTTP con una cookie llamada PHPSESSID pero esa es otra historia larga y complicada.</a:t>
            </a:r>
          </a:p>
        </p:txBody>
      </p:sp>
    </p:spTree>
    <p:extLst>
      <p:ext uri="{BB962C8B-B14F-4D97-AF65-F5344CB8AC3E}">
        <p14:creationId xmlns:p14="http://schemas.microsoft.com/office/powerpoint/2010/main" val="14390349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E556D0B-8642-B420-E028-D17344EE191C}"/>
              </a:ext>
            </a:extLst>
          </p:cNvPr>
          <p:cNvSpPr>
            <a:spLocks noGrp="1"/>
          </p:cNvSpPr>
          <p:nvPr>
            <p:ph type="body" idx="1"/>
          </p:nvPr>
        </p:nvSpPr>
        <p:spPr>
          <a:xfrm>
            <a:off x="179512" y="9506"/>
            <a:ext cx="8856984" cy="3017520"/>
          </a:xfrm>
        </p:spPr>
        <p:txBody>
          <a:bodyPr numCol="2"/>
          <a:lstStyle/>
          <a:p>
            <a:r>
              <a:rPr lang="es-ES" dirty="0"/>
              <a:t>El formulario para </a:t>
            </a:r>
            <a:r>
              <a:rPr lang="es-ES" dirty="0" err="1"/>
              <a:t>login</a:t>
            </a:r>
            <a:endParaRPr lang="es-ES" dirty="0"/>
          </a:p>
          <a:p>
            <a:r>
              <a:rPr lang="es-ES" dirty="0"/>
              <a:t>Para que el usuario escriba sus credenciales debemos proporcionar una interfaz, en este caso es el formulario HTML y se ve así:</a:t>
            </a:r>
          </a:p>
          <a:p>
            <a:endParaRPr lang="es-ES" dirty="0"/>
          </a:p>
          <a:p>
            <a:r>
              <a:rPr lang="es-ES" sz="1300" dirty="0"/>
              <a:t>&lt;!DOCTYPE </a:t>
            </a:r>
            <a:r>
              <a:rPr lang="es-ES" sz="1300" dirty="0" err="1"/>
              <a:t>html</a:t>
            </a:r>
            <a:r>
              <a:rPr lang="es-ES" sz="1300" dirty="0"/>
              <a:t>&gt;</a:t>
            </a:r>
          </a:p>
          <a:p>
            <a:r>
              <a:rPr lang="es-ES" sz="1300" dirty="0"/>
              <a:t>&lt;</a:t>
            </a:r>
            <a:r>
              <a:rPr lang="es-ES" sz="1300" dirty="0" err="1"/>
              <a:t>html</a:t>
            </a:r>
            <a:r>
              <a:rPr lang="es-ES" sz="1300" dirty="0"/>
              <a:t> </a:t>
            </a:r>
            <a:r>
              <a:rPr lang="es-ES" sz="1300" dirty="0" err="1"/>
              <a:t>lang</a:t>
            </a:r>
            <a:r>
              <a:rPr lang="es-ES" sz="1300" dirty="0"/>
              <a:t>="es"&gt;</a:t>
            </a:r>
          </a:p>
          <a:p>
            <a:r>
              <a:rPr lang="es-ES" sz="1300" dirty="0"/>
              <a:t>&lt;head&gt;</a:t>
            </a:r>
          </a:p>
          <a:p>
            <a:r>
              <a:rPr lang="es-ES" sz="1300" dirty="0"/>
              <a:t>    &lt;meta </a:t>
            </a:r>
            <a:r>
              <a:rPr lang="es-ES" sz="1300" dirty="0" err="1"/>
              <a:t>charset</a:t>
            </a:r>
            <a:r>
              <a:rPr lang="es-ES" sz="1300" dirty="0"/>
              <a:t>="UTF-8"&gt;</a:t>
            </a:r>
          </a:p>
          <a:p>
            <a:r>
              <a:rPr lang="es-ES" sz="1300" dirty="0"/>
              <a:t>    &lt;meta </a:t>
            </a:r>
            <a:r>
              <a:rPr lang="es-ES" sz="1300" dirty="0" err="1"/>
              <a:t>name</a:t>
            </a:r>
            <a:r>
              <a:rPr lang="es-ES" sz="1300" dirty="0"/>
              <a:t>="</a:t>
            </a:r>
            <a:r>
              <a:rPr lang="es-ES" sz="1300" dirty="0" err="1"/>
              <a:t>viewport</a:t>
            </a:r>
            <a:r>
              <a:rPr lang="es-ES" sz="1300" dirty="0"/>
              <a:t>" </a:t>
            </a:r>
            <a:r>
              <a:rPr lang="es-ES" sz="1300" dirty="0" err="1"/>
              <a:t>content</a:t>
            </a:r>
            <a:r>
              <a:rPr lang="es-ES" sz="1300" dirty="0"/>
              <a:t>="</a:t>
            </a:r>
            <a:r>
              <a:rPr lang="es-ES" sz="1300" dirty="0" err="1"/>
              <a:t>width</a:t>
            </a:r>
            <a:r>
              <a:rPr lang="es-ES" sz="1300" dirty="0"/>
              <a:t>=</a:t>
            </a:r>
            <a:r>
              <a:rPr lang="es-ES" sz="1300" dirty="0" err="1"/>
              <a:t>device-width</a:t>
            </a:r>
            <a:r>
              <a:rPr lang="es-ES" sz="1300" dirty="0"/>
              <a:t>, </a:t>
            </a:r>
            <a:r>
              <a:rPr lang="es-ES" sz="1300" dirty="0" err="1"/>
              <a:t>initial-scale</a:t>
            </a:r>
            <a:r>
              <a:rPr lang="es-ES" sz="1300" dirty="0"/>
              <a:t>=1.0"&gt;</a:t>
            </a:r>
          </a:p>
          <a:p>
            <a:r>
              <a:rPr lang="es-ES" sz="1300" dirty="0"/>
              <a:t>    &lt;meta http-</a:t>
            </a:r>
            <a:r>
              <a:rPr lang="es-ES" sz="1300" dirty="0" err="1"/>
              <a:t>equiv</a:t>
            </a:r>
            <a:r>
              <a:rPr lang="es-ES" sz="1300" dirty="0"/>
              <a:t>="X-UA-Compatible" </a:t>
            </a:r>
            <a:r>
              <a:rPr lang="es-ES" sz="1300" dirty="0" err="1"/>
              <a:t>content</a:t>
            </a:r>
            <a:r>
              <a:rPr lang="es-ES" sz="1300" dirty="0"/>
              <a:t>="</a:t>
            </a:r>
            <a:r>
              <a:rPr lang="es-ES" sz="1300" dirty="0" err="1"/>
              <a:t>ie</a:t>
            </a:r>
            <a:r>
              <a:rPr lang="es-ES" sz="1300" dirty="0"/>
              <a:t>=</a:t>
            </a:r>
            <a:r>
              <a:rPr lang="es-ES" sz="1300" dirty="0" err="1"/>
              <a:t>edge</a:t>
            </a:r>
            <a:r>
              <a:rPr lang="es-ES" sz="1300" dirty="0"/>
              <a:t>"&gt;</a:t>
            </a:r>
          </a:p>
          <a:p>
            <a:r>
              <a:rPr lang="es-ES" sz="1300" dirty="0"/>
              <a:t>    &lt;</a:t>
            </a:r>
            <a:r>
              <a:rPr lang="es-ES" sz="1300" dirty="0" err="1"/>
              <a:t>title</a:t>
            </a:r>
            <a:r>
              <a:rPr lang="es-ES" sz="1300" dirty="0"/>
              <a:t>&gt;Ejemplo simple de </a:t>
            </a:r>
            <a:r>
              <a:rPr lang="es-ES" sz="1300" dirty="0" err="1"/>
              <a:t>login</a:t>
            </a:r>
            <a:r>
              <a:rPr lang="es-ES" sz="1300" dirty="0"/>
              <a:t> con PHP | </a:t>
            </a:r>
            <a:r>
              <a:rPr lang="es-ES" sz="1300" dirty="0" err="1"/>
              <a:t>parzibyte.me</a:t>
            </a:r>
            <a:r>
              <a:rPr lang="es-ES" sz="1300" dirty="0"/>
              <a:t>&lt;/</a:t>
            </a:r>
            <a:r>
              <a:rPr lang="es-ES" sz="1300" dirty="0" err="1"/>
              <a:t>title</a:t>
            </a:r>
            <a:r>
              <a:rPr lang="es-ES" sz="1300" dirty="0"/>
              <a:t>&gt;</a:t>
            </a:r>
          </a:p>
          <a:p>
            <a:r>
              <a:rPr lang="es-ES" sz="1300" dirty="0"/>
              <a:t>&lt;/head&gt;</a:t>
            </a:r>
          </a:p>
          <a:p>
            <a:r>
              <a:rPr lang="es-ES" sz="1300" dirty="0"/>
              <a:t>&lt;</a:t>
            </a:r>
            <a:r>
              <a:rPr lang="es-ES" sz="1300" dirty="0" err="1"/>
              <a:t>body</a:t>
            </a:r>
            <a:r>
              <a:rPr lang="es-ES" sz="1300" dirty="0"/>
              <a:t>&gt;</a:t>
            </a:r>
          </a:p>
          <a:p>
            <a:r>
              <a:rPr lang="es-ES" sz="1300" dirty="0"/>
              <a:t>    &lt;!-- Se va a procesar en login.php y se enviará por POST, no por GET--&gt;</a:t>
            </a:r>
          </a:p>
          <a:p>
            <a:r>
              <a:rPr lang="es-ES" sz="1300" dirty="0"/>
              <a:t>    &lt;</a:t>
            </a:r>
            <a:r>
              <a:rPr lang="es-ES" sz="1300" dirty="0" err="1"/>
              <a:t>form</a:t>
            </a:r>
            <a:r>
              <a:rPr lang="es-ES" sz="1300" dirty="0"/>
              <a:t> </a:t>
            </a:r>
            <a:r>
              <a:rPr lang="es-ES" sz="1300" dirty="0" err="1"/>
              <a:t>action</a:t>
            </a:r>
            <a:r>
              <a:rPr lang="es-ES" sz="1300" dirty="0"/>
              <a:t>="login.php" </a:t>
            </a:r>
            <a:r>
              <a:rPr lang="es-ES" sz="1300" dirty="0" err="1"/>
              <a:t>method</a:t>
            </a:r>
            <a:r>
              <a:rPr lang="es-ES" sz="1300" dirty="0"/>
              <a:t>="post"&gt;</a:t>
            </a:r>
          </a:p>
          <a:p>
            <a:r>
              <a:rPr lang="es-ES" sz="1300" dirty="0"/>
              <a:t>        &lt;!--</a:t>
            </a:r>
          </a:p>
          <a:p>
            <a:r>
              <a:rPr lang="es-ES" sz="1300" dirty="0"/>
              <a:t>            Nota: el atributo </a:t>
            </a:r>
            <a:r>
              <a:rPr lang="es-ES" sz="1300" dirty="0" err="1"/>
              <a:t>name</a:t>
            </a:r>
            <a:r>
              <a:rPr lang="es-ES" sz="1300" dirty="0"/>
              <a:t> es importante, pues lo vamos a recibir de esa manera</a:t>
            </a:r>
          </a:p>
          <a:p>
            <a:r>
              <a:rPr lang="es-ES" sz="1300" dirty="0"/>
              <a:t>            en PHP</a:t>
            </a:r>
          </a:p>
          <a:p>
            <a:r>
              <a:rPr lang="es-ES" sz="1300" dirty="0"/>
              <a:t>        --&gt;</a:t>
            </a:r>
          </a:p>
          <a:p>
            <a:r>
              <a:rPr lang="es-ES" sz="1300" dirty="0"/>
              <a:t>        &lt;input </a:t>
            </a:r>
            <a:r>
              <a:rPr lang="es-ES" sz="1300" dirty="0" err="1"/>
              <a:t>name</a:t>
            </a:r>
            <a:r>
              <a:rPr lang="es-ES" sz="1300" dirty="0"/>
              <a:t>="usuario" </a:t>
            </a:r>
            <a:r>
              <a:rPr lang="es-ES" sz="1300" dirty="0" err="1"/>
              <a:t>type</a:t>
            </a:r>
            <a:r>
              <a:rPr lang="es-ES" sz="1300" dirty="0"/>
              <a:t>="</a:t>
            </a:r>
            <a:r>
              <a:rPr lang="es-ES" sz="1300" dirty="0" err="1"/>
              <a:t>text</a:t>
            </a:r>
            <a:r>
              <a:rPr lang="es-ES" sz="1300" dirty="0"/>
              <a:t>" </a:t>
            </a:r>
            <a:r>
              <a:rPr lang="es-ES" sz="1300" dirty="0" err="1"/>
              <a:t>placeholder</a:t>
            </a:r>
            <a:r>
              <a:rPr lang="es-ES" sz="1300" dirty="0"/>
              <a:t>="Escribe tu nombre de usuario"&gt;</a:t>
            </a:r>
          </a:p>
          <a:p>
            <a:r>
              <a:rPr lang="es-ES" sz="1300" dirty="0"/>
              <a:t>        &lt;</a:t>
            </a:r>
            <a:r>
              <a:rPr lang="es-ES" sz="1300" dirty="0" err="1"/>
              <a:t>br</a:t>
            </a:r>
            <a:r>
              <a:rPr lang="es-ES" sz="1300" dirty="0"/>
              <a:t>&gt;&lt;</a:t>
            </a:r>
            <a:r>
              <a:rPr lang="es-ES" sz="1300" dirty="0" err="1"/>
              <a:t>br</a:t>
            </a:r>
            <a:r>
              <a:rPr lang="es-ES" sz="1300" dirty="0"/>
              <a:t>&gt;</a:t>
            </a:r>
          </a:p>
          <a:p>
            <a:r>
              <a:rPr lang="es-ES" sz="1300" dirty="0"/>
              <a:t>        &lt;input </a:t>
            </a:r>
            <a:r>
              <a:rPr lang="es-ES" sz="1300" dirty="0" err="1"/>
              <a:t>name</a:t>
            </a:r>
            <a:r>
              <a:rPr lang="es-ES" sz="1300" dirty="0"/>
              <a:t>="</a:t>
            </a:r>
            <a:r>
              <a:rPr lang="es-ES" sz="1300" dirty="0" err="1"/>
              <a:t>palabra_secreta</a:t>
            </a:r>
            <a:r>
              <a:rPr lang="es-ES" sz="1300" dirty="0"/>
              <a:t>" </a:t>
            </a:r>
            <a:r>
              <a:rPr lang="es-ES" sz="1300" dirty="0" err="1"/>
              <a:t>type</a:t>
            </a:r>
            <a:r>
              <a:rPr lang="es-ES" sz="1300" dirty="0"/>
              <a:t>="</a:t>
            </a:r>
            <a:r>
              <a:rPr lang="es-ES" sz="1300" dirty="0" err="1"/>
              <a:t>password</a:t>
            </a:r>
            <a:r>
              <a:rPr lang="es-ES" sz="1300" dirty="0"/>
              <a:t>" </a:t>
            </a:r>
            <a:r>
              <a:rPr lang="es-ES" sz="1300" dirty="0" err="1"/>
              <a:t>placeholder</a:t>
            </a:r>
            <a:r>
              <a:rPr lang="es-ES" sz="1300" dirty="0"/>
              <a:t>="Contraseña"&gt;</a:t>
            </a:r>
          </a:p>
          <a:p>
            <a:r>
              <a:rPr lang="es-ES" sz="1300" dirty="0"/>
              <a:t>        &lt;</a:t>
            </a:r>
            <a:r>
              <a:rPr lang="es-ES" sz="1300" dirty="0" err="1"/>
              <a:t>br</a:t>
            </a:r>
            <a:r>
              <a:rPr lang="es-ES" sz="1300" dirty="0"/>
              <a:t>&gt;&lt;</a:t>
            </a:r>
            <a:r>
              <a:rPr lang="es-ES" sz="1300" dirty="0" err="1"/>
              <a:t>br</a:t>
            </a:r>
            <a:r>
              <a:rPr lang="es-ES" sz="1300" dirty="0"/>
              <a:t>&gt;</a:t>
            </a:r>
          </a:p>
          <a:p>
            <a:r>
              <a:rPr lang="es-ES" sz="1300" dirty="0"/>
              <a:t>        &lt;!--Lo siguiente envía el formulario--&gt;</a:t>
            </a:r>
          </a:p>
          <a:p>
            <a:r>
              <a:rPr lang="es-ES" sz="1300" dirty="0"/>
              <a:t>        &lt;input </a:t>
            </a:r>
            <a:r>
              <a:rPr lang="es-ES" sz="1300" dirty="0" err="1"/>
              <a:t>type</a:t>
            </a:r>
            <a:r>
              <a:rPr lang="es-ES" sz="1300" dirty="0"/>
              <a:t>="</a:t>
            </a:r>
            <a:r>
              <a:rPr lang="es-ES" sz="1300" dirty="0" err="1"/>
              <a:t>submit</a:t>
            </a:r>
            <a:r>
              <a:rPr lang="es-ES" sz="1300" dirty="0"/>
              <a:t>" </a:t>
            </a:r>
            <a:r>
              <a:rPr lang="es-ES" sz="1300" dirty="0" err="1"/>
              <a:t>value</a:t>
            </a:r>
            <a:r>
              <a:rPr lang="es-ES" sz="1300" dirty="0"/>
              <a:t>="Iniciar sesión"&gt;</a:t>
            </a:r>
          </a:p>
          <a:p>
            <a:r>
              <a:rPr lang="es-ES" sz="1300" dirty="0"/>
              <a:t>    &lt;/</a:t>
            </a:r>
            <a:r>
              <a:rPr lang="es-ES" sz="1300" dirty="0" err="1"/>
              <a:t>form</a:t>
            </a:r>
            <a:r>
              <a:rPr lang="es-ES" sz="1300" dirty="0"/>
              <a:t>&gt;</a:t>
            </a:r>
          </a:p>
          <a:p>
            <a:r>
              <a:rPr lang="es-ES" sz="1300" dirty="0"/>
              <a:t>&lt;/</a:t>
            </a:r>
            <a:r>
              <a:rPr lang="es-ES" sz="1300" dirty="0" err="1"/>
              <a:t>body</a:t>
            </a:r>
            <a:r>
              <a:rPr lang="es-ES" sz="1300" dirty="0"/>
              <a:t>&gt;</a:t>
            </a:r>
          </a:p>
          <a:p>
            <a:r>
              <a:rPr lang="es-ES" sz="1300" dirty="0"/>
              <a:t>&lt;/</a:t>
            </a:r>
            <a:r>
              <a:rPr lang="es-ES" sz="1300" dirty="0" err="1"/>
              <a:t>html</a:t>
            </a:r>
            <a:r>
              <a:rPr lang="es-ES" sz="1300" dirty="0"/>
              <a:t>&gt;</a:t>
            </a:r>
          </a:p>
        </p:txBody>
      </p:sp>
    </p:spTree>
    <p:extLst>
      <p:ext uri="{BB962C8B-B14F-4D97-AF65-F5344CB8AC3E}">
        <p14:creationId xmlns:p14="http://schemas.microsoft.com/office/powerpoint/2010/main" val="1010386542"/>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C43E9F-2750-4D86-84AD-1A1A90D28455}">
  <ds:schemaRefs>
    <ds:schemaRef ds:uri="http://purl.org/dc/elements/1.1/"/>
    <ds:schemaRef ds:uri="http://purl.org/dc/terms/"/>
    <ds:schemaRef ds:uri="cddffda1-743c-4ef1-b61a-94d8ea38e423"/>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b238f60b-93df-48e1-afe7-e53c24212f34"/>
    <ds:schemaRef ds:uri="http://schemas.microsoft.com/office/2006/metadata/properties"/>
  </ds:schemaRefs>
</ds:datastoreItem>
</file>

<file path=customXml/itemProps2.xml><?xml version="1.0" encoding="utf-8"?>
<ds:datastoreItem xmlns:ds="http://schemas.openxmlformats.org/officeDocument/2006/customXml" ds:itemID="{F0100129-57AD-455A-AFB4-0A7B644B1002}">
  <ds:schemaRefs>
    <ds:schemaRef ds:uri="http://schemas.microsoft.com/sharepoint/v3/contenttype/forms"/>
  </ds:schemaRefs>
</ds:datastoreItem>
</file>

<file path=customXml/itemProps3.xml><?xml version="1.0" encoding="utf-8"?>
<ds:datastoreItem xmlns:ds="http://schemas.openxmlformats.org/officeDocument/2006/customXml" ds:itemID="{DB5F44EB-BDC4-405C-A236-879436A97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4763</TotalTime>
  <Words>11577</Words>
  <Application>Microsoft Office PowerPoint</Application>
  <PresentationFormat>Presentación en pantalla (16:9)</PresentationFormat>
  <Paragraphs>1039</Paragraphs>
  <Slides>118</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118</vt:i4>
      </vt:variant>
    </vt:vector>
  </HeadingPairs>
  <TitlesOfParts>
    <vt:vector size="126" baseType="lpstr">
      <vt:lpstr>Helvetica Neue</vt:lpstr>
      <vt:lpstr>-apple-system</vt:lpstr>
      <vt:lpstr>Helvetica Neue</vt:lpstr>
      <vt:lpstr>Calibri</vt:lpstr>
      <vt:lpstr>Raleway</vt:lpstr>
      <vt:lpstr>Arial</vt:lpstr>
      <vt:lpstr>Lato</vt:lpstr>
      <vt:lpstr>Antonio template</vt:lpstr>
      <vt:lpstr>HERRAMIENTAS</vt:lpstr>
      <vt:lpstr>Licencia</vt:lpstr>
      <vt:lpstr>Dominando el Manejo de Cookies en PHP: Creación, Lectura y Seguridad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Protege tus Datos con Algoritmos de Hashing en PHP</vt:lpstr>
      <vt:lpstr>Presentación de PowerPoint</vt:lpstr>
      <vt:lpstr>Presentación de PowerPoint</vt:lpstr>
      <vt:lpstr>Presentación de PowerPoint</vt:lpstr>
      <vt:lpstr>Presentación de PowerPoint</vt:lpstr>
      <vt:lpstr>Presentación de PowerPoint</vt:lpstr>
      <vt:lpstr>Presentación de PowerPoint</vt:lpstr>
      <vt:lpstr>Técnicas Fundamentales de Sanitización y Validación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Estructuración de Código con Namespaces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Guía Completa para Crear un Calendario de Eventos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Crear un Sistema de Autenticación Seguro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Cómo Crear y Gestionar Sesiones de Usuario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Implementando Control de Acceso Basado en Roles con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Carrito de compras con PHP y MySQL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simple de login con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Autenticar, registrar y comprobar credenciales de usuarios usando PHP con MySQL</vt:lpstr>
      <vt:lpstr>Presentación de PowerPoint</vt:lpstr>
      <vt:lpstr>Presentación de PowerPoint</vt:lpstr>
      <vt:lpstr>Presentación de PowerPoint</vt:lpstr>
      <vt:lpstr>Presentación de PowerPoint</vt:lpstr>
      <vt:lpstr>Presentación de PowerPoint</vt:lpstr>
      <vt:lpstr>Presentación de PowerPoint</vt:lpstr>
      <vt:lpstr>CARRITO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52</cp:revision>
  <dcterms:modified xsi:type="dcterms:W3CDTF">2024-12-10T10:01:30Z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