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38"/>
  </p:notesMasterIdLst>
  <p:sldIdLst>
    <p:sldId id="256" r:id="rId5"/>
    <p:sldId id="295" r:id="rId6"/>
    <p:sldId id="713" r:id="rId7"/>
    <p:sldId id="714" r:id="rId8"/>
    <p:sldId id="715" r:id="rId9"/>
    <p:sldId id="716" r:id="rId10"/>
    <p:sldId id="717" r:id="rId11"/>
    <p:sldId id="718" r:id="rId12"/>
    <p:sldId id="719" r:id="rId13"/>
    <p:sldId id="720" r:id="rId14"/>
    <p:sldId id="721" r:id="rId15"/>
    <p:sldId id="722" r:id="rId16"/>
    <p:sldId id="723" r:id="rId17"/>
    <p:sldId id="327" r:id="rId18"/>
    <p:sldId id="328" r:id="rId19"/>
    <p:sldId id="463" r:id="rId20"/>
    <p:sldId id="421" r:id="rId21"/>
    <p:sldId id="422" r:id="rId22"/>
    <p:sldId id="423" r:id="rId23"/>
    <p:sldId id="424" r:id="rId24"/>
    <p:sldId id="425" r:id="rId25"/>
    <p:sldId id="711" r:id="rId26"/>
    <p:sldId id="712" r:id="rId27"/>
    <p:sldId id="427" r:id="rId28"/>
    <p:sldId id="426" r:id="rId29"/>
    <p:sldId id="464" r:id="rId30"/>
    <p:sldId id="428" r:id="rId31"/>
    <p:sldId id="429"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7" r:id="rId45"/>
    <p:sldId id="488"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509" r:id="rId67"/>
    <p:sldId id="510" r:id="rId68"/>
    <p:sldId id="511" r:id="rId69"/>
    <p:sldId id="512" r:id="rId70"/>
    <p:sldId id="513" r:id="rId71"/>
    <p:sldId id="514" r:id="rId72"/>
    <p:sldId id="515" r:id="rId73"/>
    <p:sldId id="516" r:id="rId74"/>
    <p:sldId id="517" r:id="rId75"/>
    <p:sldId id="518" r:id="rId76"/>
    <p:sldId id="520" r:id="rId77"/>
    <p:sldId id="519" r:id="rId78"/>
    <p:sldId id="521" r:id="rId79"/>
    <p:sldId id="523" r:id="rId80"/>
    <p:sldId id="524" r:id="rId81"/>
    <p:sldId id="525" r:id="rId82"/>
    <p:sldId id="526" r:id="rId83"/>
    <p:sldId id="527" r:id="rId84"/>
    <p:sldId id="528" r:id="rId85"/>
    <p:sldId id="529" r:id="rId86"/>
    <p:sldId id="530" r:id="rId87"/>
    <p:sldId id="531" r:id="rId88"/>
    <p:sldId id="532" r:id="rId89"/>
    <p:sldId id="673" r:id="rId90"/>
    <p:sldId id="670" r:id="rId91"/>
    <p:sldId id="671" r:id="rId92"/>
    <p:sldId id="672" r:id="rId93"/>
    <p:sldId id="674" r:id="rId94"/>
    <p:sldId id="675" r:id="rId95"/>
    <p:sldId id="676" r:id="rId96"/>
    <p:sldId id="677" r:id="rId97"/>
    <p:sldId id="664" r:id="rId98"/>
    <p:sldId id="665" r:id="rId99"/>
    <p:sldId id="668" r:id="rId100"/>
    <p:sldId id="669" r:id="rId101"/>
    <p:sldId id="666" r:id="rId102"/>
    <p:sldId id="667" r:id="rId103"/>
    <p:sldId id="678" r:id="rId104"/>
    <p:sldId id="679" r:id="rId105"/>
    <p:sldId id="680" r:id="rId106"/>
    <p:sldId id="681" r:id="rId107"/>
    <p:sldId id="682" r:id="rId108"/>
    <p:sldId id="683" r:id="rId109"/>
    <p:sldId id="684" r:id="rId110"/>
    <p:sldId id="685" r:id="rId111"/>
    <p:sldId id="686" r:id="rId112"/>
    <p:sldId id="687" r:id="rId113"/>
    <p:sldId id="688" r:id="rId114"/>
    <p:sldId id="689" r:id="rId115"/>
    <p:sldId id="690" r:id="rId116"/>
    <p:sldId id="691" r:id="rId117"/>
    <p:sldId id="692" r:id="rId118"/>
    <p:sldId id="693" r:id="rId119"/>
    <p:sldId id="694" r:id="rId120"/>
    <p:sldId id="695" r:id="rId121"/>
    <p:sldId id="696" r:id="rId122"/>
    <p:sldId id="697" r:id="rId123"/>
    <p:sldId id="698" r:id="rId124"/>
    <p:sldId id="699" r:id="rId125"/>
    <p:sldId id="700" r:id="rId126"/>
    <p:sldId id="701" r:id="rId127"/>
    <p:sldId id="702" r:id="rId128"/>
    <p:sldId id="703" r:id="rId129"/>
    <p:sldId id="704" r:id="rId130"/>
    <p:sldId id="705" r:id="rId131"/>
    <p:sldId id="706" r:id="rId132"/>
    <p:sldId id="707" r:id="rId133"/>
    <p:sldId id="708" r:id="rId134"/>
    <p:sldId id="709" r:id="rId135"/>
    <p:sldId id="710" r:id="rId136"/>
    <p:sldId id="318" r:id="rId137"/>
  </p:sldIdLst>
  <p:sldSz cx="9144000" cy="5143500" type="screen16x9"/>
  <p:notesSz cx="6858000" cy="9144000"/>
  <p:embeddedFontLst>
    <p:embeddedFont>
      <p:font typeface="Consolas" panose="020B0609020204030204" pitchFamily="49" charset="0"/>
      <p:regular r:id="rId139"/>
      <p:bold r:id="rId140"/>
      <p:italic r:id="rId141"/>
      <p:boldItalic r:id="rId142"/>
    </p:embeddedFont>
    <p:embeddedFont>
      <p:font typeface="Lato" panose="020F0502020204030203" pitchFamily="34" charset="0"/>
      <p:regular r:id="rId143"/>
      <p:bold r:id="rId144"/>
      <p:italic r:id="rId145"/>
      <p:boldItalic r:id="rId146"/>
    </p:embeddedFont>
    <p:embeddedFont>
      <p:font typeface="Lucida Sans Unicode" panose="020B0602030504020204" pitchFamily="34" charset="0"/>
      <p:regular r:id="rId147"/>
    </p:embeddedFont>
    <p:embeddedFont>
      <p:font typeface="Raleway" pitchFamily="2" charset="0"/>
      <p:regular r:id="rId148"/>
      <p:bold r:id="rId149"/>
      <p:italic r:id="rId150"/>
      <p:boldItalic r:id="rId1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B3693-B0A2-489E-4B5F-439FE4AE7916}" v="21" dt="2024-10-21T05:39:43.193"/>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049" autoAdjust="0"/>
  </p:normalViewPr>
  <p:slideViewPr>
    <p:cSldViewPr>
      <p:cViewPr varScale="1">
        <p:scale>
          <a:sx n="82" d="100"/>
          <a:sy n="82" d="100"/>
        </p:scale>
        <p:origin x="800"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font" Target="fonts/font11.fntdata"/><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font" Target="fonts/font1.fntdata"/><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font" Target="fonts/font12.fntdata"/><Relationship Id="rId155" Type="http://schemas.openxmlformats.org/officeDocument/2006/relationships/tableStyles" Target="tableStyle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font" Target="fonts/font2.fntdata"/><Relationship Id="rId145"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font" Target="fonts/font13.fntdata"/><Relationship Id="rId156" Type="http://schemas.microsoft.com/office/2016/11/relationships/changesInfo" Target="changesInfos/changesInfo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font" Target="fonts/font3.fntdata"/><Relationship Id="rId146"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font" Target="fonts/font4.fntdata"/><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font" Target="fonts/font5.fntdata"/><Relationship Id="rId148"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theme" Target="theme/theme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font" Target="fonts/font6.fntdata"/><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AE3B3693-B0A2-489E-4B5F-439FE4AE7916}"/>
    <pc:docChg chg="addSld modSld">
      <pc:chgData name="Antonio Francisco Pérez Fernández" userId="S::afperez@ceu.es::44b7fe62-a8c9-47a8-84a1-bb9e9d27ff2c" providerId="AD" clId="Web-{AE3B3693-B0A2-489E-4B5F-439FE4AE7916}" dt="2024-10-21T05:39:43.193" v="20"/>
      <pc:docMkLst>
        <pc:docMk/>
      </pc:docMkLst>
      <pc:sldChg chg="addSp delSp modSp new">
        <pc:chgData name="Antonio Francisco Pérez Fernández" userId="S::afperez@ceu.es::44b7fe62-a8c9-47a8-84a1-bb9e9d27ff2c" providerId="AD" clId="Web-{AE3B3693-B0A2-489E-4B5F-439FE4AE7916}" dt="2024-10-21T05:39:38.192" v="19"/>
        <pc:sldMkLst>
          <pc:docMk/>
          <pc:sldMk cId="2349575420" sldId="711"/>
        </pc:sldMkLst>
        <pc:spChg chg="mod">
          <ac:chgData name="Antonio Francisco Pérez Fernández" userId="S::afperez@ceu.es::44b7fe62-a8c9-47a8-84a1-bb9e9d27ff2c" providerId="AD" clId="Web-{AE3B3693-B0A2-489E-4B5F-439FE4AE7916}" dt="2024-10-21T05:38:13.893" v="11" actId="20577"/>
          <ac:spMkLst>
            <pc:docMk/>
            <pc:sldMk cId="2349575420" sldId="711"/>
            <ac:spMk id="2" creationId="{98DF9561-F2C2-E45B-07A0-18532431B9DF}"/>
          </ac:spMkLst>
        </pc:spChg>
        <pc:spChg chg="mod">
          <ac:chgData name="Antonio Francisco Pérez Fernández" userId="S::afperez@ceu.es::44b7fe62-a8c9-47a8-84a1-bb9e9d27ff2c" providerId="AD" clId="Web-{AE3B3693-B0A2-489E-4B5F-439FE4AE7916}" dt="2024-10-21T05:39:30.051" v="16" actId="20577"/>
          <ac:spMkLst>
            <pc:docMk/>
            <pc:sldMk cId="2349575420" sldId="711"/>
            <ac:spMk id="3" creationId="{8647AED0-C72C-4EF8-7E70-A8DF5D6957EE}"/>
          </ac:spMkLst>
        </pc:spChg>
        <pc:spChg chg="add del mod">
          <ac:chgData name="Antonio Francisco Pérez Fernández" userId="S::afperez@ceu.es::44b7fe62-a8c9-47a8-84a1-bb9e9d27ff2c" providerId="AD" clId="Web-{AE3B3693-B0A2-489E-4B5F-439FE4AE7916}" dt="2024-10-21T05:39:38.192" v="19"/>
          <ac:spMkLst>
            <pc:docMk/>
            <pc:sldMk cId="2349575420" sldId="711"/>
            <ac:spMk id="5" creationId="{4ED71E8F-302A-1AD4-AF75-0404DF512603}"/>
          </ac:spMkLst>
        </pc:spChg>
      </pc:sldChg>
      <pc:sldChg chg="add replId">
        <pc:chgData name="Antonio Francisco Pérez Fernández" userId="S::afperez@ceu.es::44b7fe62-a8c9-47a8-84a1-bb9e9d27ff2c" providerId="AD" clId="Web-{AE3B3693-B0A2-489E-4B5F-439FE4AE7916}" dt="2024-10-21T05:39:43.193" v="20"/>
        <pc:sldMkLst>
          <pc:docMk/>
          <pc:sldMk cId="4075930601" sldId="7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263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59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619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3" name="12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4"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ww.phpclasses.org/browse/package/2827.html" TargetMode="Externa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606760" cy="1159800"/>
          </a:xfrm>
          <a:prstGeom prst="rect">
            <a:avLst/>
          </a:prstGeom>
        </p:spPr>
        <p:txBody>
          <a:bodyPr spcFirstLastPara="1" wrap="square" lIns="91425" tIns="91425" rIns="91425" bIns="91425" anchor="t" anchorCtr="0">
            <a:noAutofit/>
          </a:bodyPr>
          <a:lstStyle/>
          <a:p>
            <a:pPr lvl="0"/>
            <a:r>
              <a:rPr lang="es-ES" sz="2800" dirty="0"/>
              <a:t>TRUCOS VARIOS</a:t>
            </a:r>
            <a:endParaRPr sz="2000" dirty="0"/>
          </a:p>
        </p:txBody>
      </p:sp>
      <p:sp>
        <p:nvSpPr>
          <p:cNvPr id="3" name="2 Rectángulo"/>
          <p:cNvSpPr/>
          <p:nvPr/>
        </p:nvSpPr>
        <p:spPr>
          <a:xfrm>
            <a:off x="107504" y="4155926"/>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51E9BC3-3A56-09CC-6D80-959DE63BDABC}"/>
              </a:ext>
            </a:extLst>
          </p:cNvPr>
          <p:cNvSpPr>
            <a:spLocks noGrp="1"/>
          </p:cNvSpPr>
          <p:nvPr>
            <p:ph type="body" idx="1"/>
          </p:nvPr>
        </p:nvSpPr>
        <p:spPr>
          <a:xfrm>
            <a:off x="-180528" y="-92546"/>
            <a:ext cx="8856984" cy="3017520"/>
          </a:xfrm>
        </p:spPr>
        <p:txBody>
          <a:bodyPr/>
          <a:lstStyle/>
          <a:p>
            <a:r>
              <a:rPr lang="es-ES" b="1" dirty="0"/>
              <a:t>La ejecución de esta estructura de control es la siguiente:</a:t>
            </a:r>
          </a:p>
          <a:p>
            <a:endParaRPr lang="es-ES" dirty="0"/>
          </a:p>
          <a:p>
            <a:r>
              <a:rPr lang="es-ES" sz="1400" dirty="0"/>
              <a:t>Si la matriz no contiene elementos, el bucle no se ejecuta.</a:t>
            </a:r>
          </a:p>
          <a:p>
            <a:r>
              <a:rPr lang="es-ES" sz="1400" dirty="0"/>
              <a:t>Si la matriz contiene elementos:</a:t>
            </a:r>
          </a:p>
          <a:p>
            <a:r>
              <a:rPr lang="es-ES" sz="1400" dirty="0"/>
              <a:t>Se asigna el primer valor de la matriz a la variable auxiliar (y en su caso, el primer índice a la otra variable auxiliar)</a:t>
            </a:r>
          </a:p>
          <a:p>
            <a:r>
              <a:rPr lang="es-ES" sz="1400" dirty="0"/>
              <a:t>(*) Se ejecuta el bloque de sentencias</a:t>
            </a:r>
          </a:p>
          <a:p>
            <a:r>
              <a:rPr lang="es-ES" sz="1400" dirty="0"/>
              <a:t>Si la matriz no contiene más elementos, el bucle deja de ejecutarse.</a:t>
            </a:r>
          </a:p>
          <a:p>
            <a:r>
              <a:rPr lang="es-ES" sz="1400" dirty="0"/>
              <a:t>Si la matriz todavía contiene más elementos:</a:t>
            </a:r>
          </a:p>
          <a:p>
            <a:r>
              <a:rPr lang="es-ES" sz="1400" dirty="0"/>
              <a:t>Se asigna el siguiente valor de la matriz a la variable auxiliar (y en su caso, el siguiente índice a la otra variable auxiliar)</a:t>
            </a:r>
          </a:p>
          <a:p>
            <a:r>
              <a:rPr lang="es-ES" sz="1400" dirty="0"/>
              <a:t>Se vuelve al punto (*) (es decir, se ejecuta de nuevo el bloque de sentencias, etc.)</a:t>
            </a:r>
          </a:p>
          <a:p>
            <a:r>
              <a:rPr lang="es-ES" sz="1400" dirty="0"/>
              <a:t>El bucle se ejecuta tantas veces como elementos tiene la matriz. En cada iteración, las variables $</a:t>
            </a:r>
            <a:r>
              <a:rPr lang="es-ES" sz="1400" dirty="0" err="1"/>
              <a:t>indice</a:t>
            </a:r>
            <a:r>
              <a:rPr lang="es-ES" sz="1400" dirty="0"/>
              <a:t> y $valor van tomando los valores de los índices y de la matriz para ese índice.</a:t>
            </a:r>
          </a:p>
          <a:p>
            <a:endParaRPr lang="es-ES" dirty="0"/>
          </a:p>
          <a:p>
            <a:r>
              <a:rPr lang="es-ES" dirty="0"/>
              <a:t>Si sólo se necesitan los valores almacenados en la matriz se puede utilizar tanto la primera como la segunda forma. Si se necesitan tanto los índices como los valores se debe utilizar la segunda forma. Si sólo se necesitan los índices también se debe utilizar la segunda forma.</a:t>
            </a:r>
          </a:p>
        </p:txBody>
      </p:sp>
    </p:spTree>
    <p:extLst>
      <p:ext uri="{BB962C8B-B14F-4D97-AF65-F5344CB8AC3E}">
        <p14:creationId xmlns:p14="http://schemas.microsoft.com/office/powerpoint/2010/main" val="14238890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592EA3E-7DE2-3813-4E08-C8F29C5E1999}"/>
              </a:ext>
            </a:extLst>
          </p:cNvPr>
          <p:cNvSpPr>
            <a:spLocks noGrp="1"/>
          </p:cNvSpPr>
          <p:nvPr>
            <p:ph type="sldNum" idx="10"/>
          </p:nvPr>
        </p:nvSpPr>
        <p:spPr/>
        <p:txBody>
          <a:bodyPr/>
          <a:lstStyle/>
          <a:p>
            <a:fld id="{00000000-1234-1234-1234-123412341234}" type="slidenum">
              <a:rPr lang="es-ES" smtClean="0"/>
              <a:pPr/>
              <a:t>100</a:t>
            </a:fld>
            <a:endParaRPr lang="es-ES" dirty="0"/>
          </a:p>
        </p:txBody>
      </p:sp>
      <p:sp>
        <p:nvSpPr>
          <p:cNvPr id="6" name="CuadroTexto 5">
            <a:extLst>
              <a:ext uri="{FF2B5EF4-FFF2-40B4-BE49-F238E27FC236}">
                <a16:creationId xmlns:a16="http://schemas.microsoft.com/office/drawing/2014/main" id="{1C0672A5-0FA0-C190-83D6-32661ACFBD02}"/>
              </a:ext>
            </a:extLst>
          </p:cNvPr>
          <p:cNvSpPr txBox="1"/>
          <p:nvPr/>
        </p:nvSpPr>
        <p:spPr>
          <a:xfrm>
            <a:off x="323528" y="195486"/>
            <a:ext cx="8496944" cy="2462213"/>
          </a:xfrm>
          <a:prstGeom prst="rect">
            <a:avLst/>
          </a:prstGeom>
          <a:noFill/>
        </p:spPr>
        <p:txBody>
          <a:bodyPr wrap="square">
            <a:spAutoFit/>
          </a:bodyPr>
          <a:lstStyle/>
          <a:p>
            <a:r>
              <a:rPr lang="es-ES" b="1" dirty="0">
                <a:solidFill>
                  <a:schemeClr val="dk1"/>
                </a:solidFill>
                <a:latin typeface="Lato"/>
                <a:ea typeface="Lato"/>
                <a:cs typeface="Lato"/>
              </a:rPr>
              <a:t>Crear archivos con PHP</a:t>
            </a:r>
          </a:p>
          <a:p>
            <a:endParaRPr lang="es-ES" dirty="0">
              <a:solidFill>
                <a:schemeClr val="dk1"/>
              </a:solidFill>
              <a:latin typeface="Lato"/>
              <a:ea typeface="Lato"/>
              <a:cs typeface="Lato"/>
            </a:endParaRPr>
          </a:p>
          <a:p>
            <a:endParaRPr lang="es-ES" dirty="0">
              <a:solidFill>
                <a:schemeClr val="dk1"/>
              </a:solidFill>
              <a:latin typeface="Lato"/>
              <a:ea typeface="Lato"/>
              <a:cs typeface="Lato"/>
            </a:endParaRPr>
          </a:p>
          <a:p>
            <a:r>
              <a:rPr lang="es-ES" dirty="0">
                <a:solidFill>
                  <a:schemeClr val="dk1"/>
                </a:solidFill>
                <a:latin typeface="Lato"/>
                <a:ea typeface="Lato"/>
                <a:cs typeface="Lato"/>
              </a:rPr>
              <a:t>PHP dispone de una función del sistema llamada </a:t>
            </a:r>
            <a:r>
              <a:rPr lang="es-ES" dirty="0" err="1">
                <a:solidFill>
                  <a:schemeClr val="dk1"/>
                </a:solidFill>
                <a:latin typeface="Lato"/>
                <a:ea typeface="Lato"/>
                <a:cs typeface="Lato"/>
              </a:rPr>
              <a:t>fopen</a:t>
            </a:r>
            <a:r>
              <a:rPr lang="es-ES" dirty="0">
                <a:solidFill>
                  <a:schemeClr val="dk1"/>
                </a:solidFill>
                <a:latin typeface="Lato"/>
                <a:ea typeface="Lato"/>
                <a:cs typeface="Lato"/>
              </a:rPr>
              <a:t> para crear archivos.</a:t>
            </a:r>
          </a:p>
          <a:p>
            <a:endParaRPr lang="es-ES" dirty="0">
              <a:solidFill>
                <a:schemeClr val="dk1"/>
              </a:solidFill>
              <a:latin typeface="Lato"/>
              <a:ea typeface="Lato"/>
              <a:cs typeface="Lato"/>
            </a:endParaRPr>
          </a:p>
          <a:p>
            <a:r>
              <a:rPr lang="es-ES" dirty="0">
                <a:solidFill>
                  <a:schemeClr val="dk1"/>
                </a:solidFill>
                <a:latin typeface="Lato"/>
                <a:ea typeface="Lato"/>
                <a:cs typeface="Lato"/>
              </a:rPr>
              <a:t>A esta función se le pueden pasar dos parámetros: el nombre del archivo y el modo de apertura (abrir un archivo existente o crear uno nuevo).</a:t>
            </a:r>
          </a:p>
          <a:p>
            <a:endParaRPr lang="es-ES" dirty="0">
              <a:solidFill>
                <a:schemeClr val="dk1"/>
              </a:solidFill>
              <a:latin typeface="Lato"/>
              <a:ea typeface="Lato"/>
              <a:cs typeface="Lato"/>
            </a:endParaRPr>
          </a:p>
          <a:p>
            <a:r>
              <a:rPr lang="es-ES" dirty="0" err="1">
                <a:solidFill>
                  <a:schemeClr val="dk1"/>
                </a:solidFill>
                <a:latin typeface="Lato"/>
                <a:ea typeface="Lato"/>
                <a:cs typeface="Lato"/>
              </a:rPr>
              <a:t>fopen</a:t>
            </a:r>
            <a:r>
              <a:rPr lang="es-ES" dirty="0">
                <a:solidFill>
                  <a:schemeClr val="dk1"/>
                </a:solidFill>
                <a:latin typeface="Lato"/>
                <a:ea typeface="Lato"/>
                <a:cs typeface="Lato"/>
              </a:rPr>
              <a:t>($</a:t>
            </a:r>
            <a:r>
              <a:rPr lang="es-ES" dirty="0" err="1">
                <a:solidFill>
                  <a:schemeClr val="dk1"/>
                </a:solidFill>
                <a:latin typeface="Lato"/>
                <a:ea typeface="Lato"/>
                <a:cs typeface="Lato"/>
              </a:rPr>
              <a:t>filename</a:t>
            </a:r>
            <a:r>
              <a:rPr lang="es-ES" dirty="0">
                <a:solidFill>
                  <a:schemeClr val="dk1"/>
                </a:solidFill>
                <a:latin typeface="Lato"/>
                <a:ea typeface="Lato"/>
                <a:cs typeface="Lato"/>
              </a:rPr>
              <a:t>, $</a:t>
            </a:r>
            <a:r>
              <a:rPr lang="es-ES" dirty="0" err="1">
                <a:solidFill>
                  <a:schemeClr val="dk1"/>
                </a:solidFill>
                <a:latin typeface="Lato"/>
                <a:ea typeface="Lato"/>
                <a:cs typeface="Lato"/>
              </a:rPr>
              <a:t>mode</a:t>
            </a:r>
            <a:r>
              <a:rPr lang="es-ES" dirty="0">
                <a:solidFill>
                  <a:schemeClr val="dk1"/>
                </a:solidFill>
                <a:latin typeface="Lato"/>
                <a:ea typeface="Lato"/>
                <a:cs typeface="Lato"/>
              </a:rPr>
              <a:t>);</a:t>
            </a:r>
          </a:p>
          <a:p>
            <a:r>
              <a:rPr lang="es-ES" dirty="0">
                <a:solidFill>
                  <a:schemeClr val="dk1"/>
                </a:solidFill>
                <a:latin typeface="Lato"/>
                <a:ea typeface="Lato"/>
                <a:cs typeface="Lato"/>
              </a:rPr>
              <a:t>$</a:t>
            </a:r>
            <a:r>
              <a:rPr lang="es-ES" dirty="0" err="1">
                <a:solidFill>
                  <a:schemeClr val="dk1"/>
                </a:solidFill>
                <a:latin typeface="Lato"/>
                <a:ea typeface="Lato"/>
                <a:cs typeface="Lato"/>
              </a:rPr>
              <a:t>filename</a:t>
            </a:r>
            <a:r>
              <a:rPr lang="es-ES" dirty="0">
                <a:solidFill>
                  <a:schemeClr val="dk1"/>
                </a:solidFill>
                <a:latin typeface="Lato"/>
                <a:ea typeface="Lato"/>
                <a:cs typeface="Lato"/>
              </a:rPr>
              <a:t> – es la variable que contiene el nombre del archivo. También se puede pasar la ruta donde está guardado (ya sea en local o en remoto). Por ejemplo: /</a:t>
            </a:r>
            <a:r>
              <a:rPr lang="es-ES" dirty="0" err="1">
                <a:solidFill>
                  <a:schemeClr val="dk1"/>
                </a:solidFill>
                <a:latin typeface="Lato"/>
                <a:ea typeface="Lato"/>
                <a:cs typeface="Lato"/>
              </a:rPr>
              <a:t>htdocs</a:t>
            </a:r>
            <a:r>
              <a:rPr lang="es-ES" dirty="0">
                <a:solidFill>
                  <a:schemeClr val="dk1"/>
                </a:solidFill>
                <a:latin typeface="Lato"/>
                <a:ea typeface="Lato"/>
                <a:cs typeface="Lato"/>
              </a:rPr>
              <a:t>/</a:t>
            </a:r>
            <a:r>
              <a:rPr lang="es-ES" dirty="0" err="1">
                <a:solidFill>
                  <a:schemeClr val="dk1"/>
                </a:solidFill>
                <a:latin typeface="Lato"/>
                <a:ea typeface="Lato"/>
                <a:cs typeface="Lato"/>
              </a:rPr>
              <a:t>miweb</a:t>
            </a:r>
            <a:r>
              <a:rPr lang="es-ES" dirty="0">
                <a:solidFill>
                  <a:schemeClr val="dk1"/>
                </a:solidFill>
                <a:latin typeface="Lato"/>
                <a:ea typeface="Lato"/>
                <a:cs typeface="Lato"/>
              </a:rPr>
              <a:t>/archivo.txt</a:t>
            </a:r>
          </a:p>
        </p:txBody>
      </p:sp>
    </p:spTree>
    <p:extLst>
      <p:ext uri="{BB962C8B-B14F-4D97-AF65-F5344CB8AC3E}">
        <p14:creationId xmlns:p14="http://schemas.microsoft.com/office/powerpoint/2010/main" val="9461011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A3E4576-AD2B-E0F5-35A4-8CE9E792C267}"/>
              </a:ext>
            </a:extLst>
          </p:cNvPr>
          <p:cNvSpPr>
            <a:spLocks noGrp="1"/>
          </p:cNvSpPr>
          <p:nvPr>
            <p:ph type="sldNum" idx="10"/>
          </p:nvPr>
        </p:nvSpPr>
        <p:spPr/>
        <p:txBody>
          <a:bodyPr/>
          <a:lstStyle/>
          <a:p>
            <a:fld id="{00000000-1234-1234-1234-123412341234}" type="slidenum">
              <a:rPr lang="es-ES" smtClean="0"/>
              <a:pPr/>
              <a:t>101</a:t>
            </a:fld>
            <a:endParaRPr lang="es-ES" dirty="0"/>
          </a:p>
        </p:txBody>
      </p:sp>
      <p:sp>
        <p:nvSpPr>
          <p:cNvPr id="8" name="CuadroTexto 7">
            <a:extLst>
              <a:ext uri="{FF2B5EF4-FFF2-40B4-BE49-F238E27FC236}">
                <a16:creationId xmlns:a16="http://schemas.microsoft.com/office/drawing/2014/main" id="{089CCD4B-174C-BF67-82A1-913084B9EB7F}"/>
              </a:ext>
            </a:extLst>
          </p:cNvPr>
          <p:cNvSpPr txBox="1"/>
          <p:nvPr/>
        </p:nvSpPr>
        <p:spPr>
          <a:xfrm>
            <a:off x="35496" y="-20538"/>
            <a:ext cx="8368502" cy="4832092"/>
          </a:xfrm>
          <a:prstGeom prst="rect">
            <a:avLst/>
          </a:prstGeom>
          <a:noFill/>
        </p:spPr>
        <p:txBody>
          <a:bodyPr wrap="square">
            <a:spAutoFit/>
          </a:bodyPr>
          <a:lstStyle/>
          <a:p>
            <a:r>
              <a:rPr lang="es-ES" dirty="0">
                <a:solidFill>
                  <a:schemeClr val="dk1"/>
                </a:solidFill>
                <a:latin typeface="Lato"/>
                <a:ea typeface="Lato"/>
                <a:cs typeface="Lato"/>
              </a:rPr>
              <a:t>$</a:t>
            </a:r>
            <a:r>
              <a:rPr lang="es-ES" dirty="0" err="1">
                <a:solidFill>
                  <a:schemeClr val="dk1"/>
                </a:solidFill>
                <a:latin typeface="Lato"/>
                <a:ea typeface="Lato"/>
                <a:cs typeface="Lato"/>
              </a:rPr>
              <a:t>mode</a:t>
            </a:r>
            <a:r>
              <a:rPr lang="es-ES" dirty="0">
                <a:solidFill>
                  <a:schemeClr val="dk1"/>
                </a:solidFill>
                <a:latin typeface="Lato"/>
                <a:ea typeface="Lato"/>
                <a:cs typeface="Lato"/>
              </a:rPr>
              <a:t> – se utiliza para especificar cómo se quiere crear el archivo (Lectura, escritura, </a:t>
            </a:r>
            <a:r>
              <a:rPr lang="es-ES" dirty="0" err="1">
                <a:solidFill>
                  <a:schemeClr val="dk1"/>
                </a:solidFill>
                <a:latin typeface="Lato"/>
                <a:ea typeface="Lato"/>
                <a:cs typeface="Lato"/>
              </a:rPr>
              <a:t>etc</a:t>
            </a:r>
            <a:r>
              <a:rPr lang="es-ES" dirty="0">
                <a:solidFill>
                  <a:schemeClr val="dk1"/>
                </a:solidFill>
                <a:latin typeface="Lato"/>
                <a:ea typeface="Lato"/>
                <a:cs typeface="Lato"/>
              </a:rPr>
              <a:t>). En el manual de </a:t>
            </a:r>
            <a:r>
              <a:rPr lang="es-ES" dirty="0" err="1">
                <a:solidFill>
                  <a:schemeClr val="dk1"/>
                </a:solidFill>
                <a:latin typeface="Lato"/>
                <a:ea typeface="Lato"/>
                <a:cs typeface="Lato"/>
              </a:rPr>
              <a:t>php</a:t>
            </a:r>
            <a:r>
              <a:rPr lang="es-ES" dirty="0">
                <a:solidFill>
                  <a:schemeClr val="dk1"/>
                </a:solidFill>
                <a:latin typeface="Lato"/>
                <a:ea typeface="Lato"/>
                <a:cs typeface="Lato"/>
              </a:rPr>
              <a:t> hay una tabla completa con todos los tipos de modo que hay.</a:t>
            </a:r>
          </a:p>
          <a:p>
            <a:endParaRPr lang="es-ES" dirty="0">
              <a:solidFill>
                <a:schemeClr val="dk1"/>
              </a:solidFill>
              <a:latin typeface="Lato"/>
              <a:ea typeface="Lato"/>
              <a:cs typeface="Lato"/>
            </a:endParaRPr>
          </a:p>
          <a:p>
            <a:r>
              <a:rPr lang="es-ES" dirty="0">
                <a:solidFill>
                  <a:schemeClr val="dk1"/>
                </a:solidFill>
                <a:latin typeface="Lato"/>
                <a:ea typeface="Lato"/>
                <a:cs typeface="Lato"/>
              </a:rPr>
              <a:t>A continuación se muestra un código para crear un archivo nuevo en modo lectura y escritura (w+), lo que significa que crea un archivo y pone el puntero al principio del mismo, de modo que si ya existía lo </a:t>
            </a:r>
            <a:r>
              <a:rPr lang="es-ES" dirty="0" err="1">
                <a:solidFill>
                  <a:schemeClr val="dk1"/>
                </a:solidFill>
                <a:latin typeface="Lato"/>
                <a:ea typeface="Lato"/>
                <a:cs typeface="Lato"/>
              </a:rPr>
              <a:t>sobreescribe</a:t>
            </a:r>
            <a:r>
              <a:rPr lang="es-ES" dirty="0">
                <a:solidFill>
                  <a:schemeClr val="dk1"/>
                </a:solidFill>
                <a:latin typeface="Lato"/>
                <a:ea typeface="Lato"/>
                <a:cs typeface="Lato"/>
              </a:rPr>
              <a:t> y sino, intenta crearlo.</a:t>
            </a:r>
          </a:p>
          <a:p>
            <a:endParaRPr lang="es-ES" dirty="0">
              <a:solidFill>
                <a:schemeClr val="dk1"/>
              </a:solidFill>
              <a:latin typeface="Lato"/>
              <a:ea typeface="Lato"/>
              <a:cs typeface="Lato"/>
            </a:endParaRPr>
          </a:p>
          <a:p>
            <a:r>
              <a:rPr lang="es-ES" dirty="0">
                <a:solidFill>
                  <a:schemeClr val="dk1"/>
                </a:solidFill>
                <a:latin typeface="Lato"/>
                <a:ea typeface="Lato"/>
                <a:cs typeface="Lato"/>
              </a:rPr>
              <a:t>$</a:t>
            </a:r>
            <a:r>
              <a:rPr lang="es-ES" dirty="0" err="1">
                <a:solidFill>
                  <a:schemeClr val="dk1"/>
                </a:solidFill>
                <a:latin typeface="Lato"/>
                <a:ea typeface="Lato"/>
                <a:cs typeface="Lato"/>
              </a:rPr>
              <a:t>fp</a:t>
            </a:r>
            <a:r>
              <a:rPr lang="es-ES" dirty="0">
                <a:solidFill>
                  <a:schemeClr val="dk1"/>
                </a:solidFill>
                <a:latin typeface="Lato"/>
                <a:ea typeface="Lato"/>
                <a:cs typeface="Lato"/>
              </a:rPr>
              <a:t> = </a:t>
            </a:r>
            <a:r>
              <a:rPr lang="es-ES" dirty="0" err="1">
                <a:solidFill>
                  <a:schemeClr val="dk1"/>
                </a:solidFill>
                <a:latin typeface="Lato"/>
                <a:ea typeface="Lato"/>
                <a:cs typeface="Lato"/>
              </a:rPr>
              <a:t>fopen</a:t>
            </a:r>
            <a:r>
              <a:rPr lang="es-ES" dirty="0">
                <a:solidFill>
                  <a:schemeClr val="dk1"/>
                </a:solidFill>
                <a:latin typeface="Lato"/>
                <a:ea typeface="Lato"/>
                <a:cs typeface="Lato"/>
              </a:rPr>
              <a:t>("miarchivo.</a:t>
            </a:r>
            <a:r>
              <a:rPr lang="es-ES" dirty="0" err="1">
                <a:solidFill>
                  <a:schemeClr val="dk1"/>
                </a:solidFill>
                <a:latin typeface="Lato"/>
                <a:ea typeface="Lato"/>
                <a:cs typeface="Lato"/>
              </a:rPr>
              <a:t>txt</a:t>
            </a:r>
            <a:r>
              <a:rPr lang="es-ES" dirty="0">
                <a:solidFill>
                  <a:schemeClr val="dk1"/>
                </a:solidFill>
                <a:latin typeface="Lato"/>
                <a:ea typeface="Lato"/>
                <a:cs typeface="Lato"/>
              </a:rPr>
              <a:t>","w+"); </a:t>
            </a:r>
          </a:p>
          <a:p>
            <a:r>
              <a:rPr lang="es-ES" dirty="0">
                <a:solidFill>
                  <a:schemeClr val="dk1"/>
                </a:solidFill>
                <a:latin typeface="Lato"/>
                <a:ea typeface="Lato"/>
                <a:cs typeface="Lato"/>
              </a:rPr>
              <a:t>if($</a:t>
            </a:r>
            <a:r>
              <a:rPr lang="es-ES" dirty="0" err="1">
                <a:solidFill>
                  <a:schemeClr val="dk1"/>
                </a:solidFill>
                <a:latin typeface="Lato"/>
                <a:ea typeface="Lato"/>
                <a:cs typeface="Lato"/>
              </a:rPr>
              <a:t>fp</a:t>
            </a:r>
            <a:r>
              <a:rPr lang="es-ES" dirty="0">
                <a:solidFill>
                  <a:schemeClr val="dk1"/>
                </a:solidFill>
                <a:latin typeface="Lato"/>
                <a:ea typeface="Lato"/>
                <a:cs typeface="Lato"/>
              </a:rPr>
              <a:t> == false) { </a:t>
            </a:r>
          </a:p>
          <a:p>
            <a:r>
              <a:rPr lang="es-ES" dirty="0">
                <a:solidFill>
                  <a:schemeClr val="dk1"/>
                </a:solidFill>
                <a:latin typeface="Lato"/>
                <a:ea typeface="Lato"/>
                <a:cs typeface="Lato"/>
              </a:rPr>
              <a:t>   die("No se ha podido crear el archivo."); </a:t>
            </a:r>
          </a:p>
          <a:p>
            <a:r>
              <a:rPr lang="es-ES" dirty="0">
                <a:solidFill>
                  <a:schemeClr val="dk1"/>
                </a:solidFill>
                <a:latin typeface="Lato"/>
                <a:ea typeface="Lato"/>
                <a:cs typeface="Lato"/>
              </a:rPr>
              <a:t>}</a:t>
            </a:r>
          </a:p>
          <a:p>
            <a:endParaRPr lang="es-ES" dirty="0">
              <a:solidFill>
                <a:schemeClr val="dk1"/>
              </a:solidFill>
              <a:latin typeface="Lato"/>
              <a:ea typeface="Lato"/>
              <a:cs typeface="Lato"/>
            </a:endParaRPr>
          </a:p>
          <a:p>
            <a:r>
              <a:rPr lang="es-ES" dirty="0">
                <a:solidFill>
                  <a:schemeClr val="dk1"/>
                </a:solidFill>
                <a:latin typeface="Lato"/>
                <a:ea typeface="Lato"/>
                <a:cs typeface="Lato"/>
              </a:rPr>
              <a:t>Una vez tenemos el archivo creado y abierto, podemos empezar a escribir dentro de él con la función </a:t>
            </a:r>
            <a:r>
              <a:rPr lang="es-ES" dirty="0" err="1">
                <a:solidFill>
                  <a:schemeClr val="dk1"/>
                </a:solidFill>
                <a:latin typeface="Lato"/>
                <a:ea typeface="Lato"/>
                <a:cs typeface="Lato"/>
              </a:rPr>
              <a:t>fwrite</a:t>
            </a:r>
            <a:r>
              <a:rPr lang="es-ES" dirty="0">
                <a:solidFill>
                  <a:schemeClr val="dk1"/>
                </a:solidFill>
                <a:latin typeface="Lato"/>
                <a:ea typeface="Lato"/>
                <a:cs typeface="Lato"/>
              </a:rPr>
              <a:t>(</a:t>
            </a:r>
          </a:p>
          <a:p>
            <a:endParaRPr lang="es-ES" dirty="0">
              <a:solidFill>
                <a:schemeClr val="dk1"/>
              </a:solidFill>
              <a:latin typeface="Lato"/>
              <a:ea typeface="Lato"/>
              <a:cs typeface="Lato"/>
            </a:endParaRPr>
          </a:p>
          <a:p>
            <a:r>
              <a:rPr lang="es-ES" dirty="0" err="1">
                <a:solidFill>
                  <a:schemeClr val="dk1"/>
                </a:solidFill>
                <a:latin typeface="Lato"/>
                <a:ea typeface="Lato"/>
                <a:cs typeface="Lato"/>
              </a:rPr>
              <a:t>fwrite</a:t>
            </a:r>
            <a:r>
              <a:rPr lang="es-ES" dirty="0">
                <a:solidFill>
                  <a:schemeClr val="dk1"/>
                </a:solidFill>
                <a:latin typeface="Lato"/>
                <a:ea typeface="Lato"/>
                <a:cs typeface="Lato"/>
              </a:rPr>
              <a:t>($</a:t>
            </a:r>
            <a:r>
              <a:rPr lang="es-ES" dirty="0" err="1">
                <a:solidFill>
                  <a:schemeClr val="dk1"/>
                </a:solidFill>
                <a:latin typeface="Lato"/>
                <a:ea typeface="Lato"/>
                <a:cs typeface="Lato"/>
              </a:rPr>
              <a:t>fp</a:t>
            </a:r>
            <a:r>
              <a:rPr lang="es-ES" dirty="0">
                <a:solidFill>
                  <a:schemeClr val="dk1"/>
                </a:solidFill>
                <a:latin typeface="Lato"/>
                <a:ea typeface="Lato"/>
                <a:cs typeface="Lato"/>
              </a:rPr>
              <a:t>, 'texto');</a:t>
            </a:r>
          </a:p>
          <a:p>
            <a:r>
              <a:rPr lang="es-ES" dirty="0">
                <a:solidFill>
                  <a:schemeClr val="dk1"/>
                </a:solidFill>
                <a:latin typeface="Lato"/>
                <a:ea typeface="Lato"/>
                <a:cs typeface="Lato"/>
              </a:rPr>
              <a:t>Podemos comprobar si un archivo existe con la siguiente función:</a:t>
            </a:r>
          </a:p>
          <a:p>
            <a:endParaRPr lang="es-ES" dirty="0">
              <a:solidFill>
                <a:schemeClr val="dk1"/>
              </a:solidFill>
              <a:latin typeface="Lato"/>
              <a:ea typeface="Lato"/>
              <a:cs typeface="Lato"/>
            </a:endParaRPr>
          </a:p>
          <a:p>
            <a:r>
              <a:rPr lang="es-ES" dirty="0">
                <a:solidFill>
                  <a:schemeClr val="dk1"/>
                </a:solidFill>
                <a:latin typeface="Lato"/>
                <a:ea typeface="Lato"/>
                <a:cs typeface="Lato"/>
              </a:rPr>
              <a:t>if (</a:t>
            </a:r>
            <a:r>
              <a:rPr lang="es-ES" dirty="0" err="1">
                <a:solidFill>
                  <a:schemeClr val="dk1"/>
                </a:solidFill>
                <a:latin typeface="Lato"/>
                <a:ea typeface="Lato"/>
                <a:cs typeface="Lato"/>
              </a:rPr>
              <a:t>file_exists</a:t>
            </a:r>
            <a:r>
              <a:rPr lang="es-ES" dirty="0">
                <a:solidFill>
                  <a:schemeClr val="dk1"/>
                </a:solidFill>
                <a:latin typeface="Lato"/>
                <a:ea typeface="Lato"/>
                <a:cs typeface="Lato"/>
              </a:rPr>
              <a:t>('miarchivo.txt') { </a:t>
            </a:r>
          </a:p>
          <a:p>
            <a:r>
              <a:rPr lang="es-ES" dirty="0">
                <a:solidFill>
                  <a:schemeClr val="dk1"/>
                </a:solidFill>
                <a:latin typeface="Lato"/>
                <a:ea typeface="Lato"/>
                <a:cs typeface="Lato"/>
              </a:rPr>
              <a:t>...</a:t>
            </a:r>
          </a:p>
          <a:p>
            <a:r>
              <a:rPr lang="es-ES" dirty="0">
                <a:solidFill>
                  <a:schemeClr val="dk1"/>
                </a:solidFill>
                <a:latin typeface="Lato"/>
                <a:ea typeface="Lato"/>
                <a:cs typeface="Lato"/>
              </a:rPr>
              <a:t>}</a:t>
            </a:r>
          </a:p>
          <a:p>
            <a:r>
              <a:rPr lang="es-ES" dirty="0">
                <a:solidFill>
                  <a:schemeClr val="dk1"/>
                </a:solidFill>
                <a:latin typeface="Lato"/>
                <a:ea typeface="Lato"/>
                <a:cs typeface="Lato"/>
              </a:rPr>
              <a:t>La función </a:t>
            </a:r>
            <a:r>
              <a:rPr lang="es-ES" dirty="0" err="1">
                <a:solidFill>
                  <a:schemeClr val="dk1"/>
                </a:solidFill>
                <a:latin typeface="Lato"/>
                <a:ea typeface="Lato"/>
                <a:cs typeface="Lato"/>
              </a:rPr>
              <a:t>file_exists</a:t>
            </a:r>
            <a:r>
              <a:rPr lang="es-ES" dirty="0">
                <a:solidFill>
                  <a:schemeClr val="dk1"/>
                </a:solidFill>
                <a:latin typeface="Lato"/>
                <a:ea typeface="Lato"/>
                <a:cs typeface="Lato"/>
              </a:rPr>
              <a:t>() retorna TRUE si existe el archivo o directorio y FALSE si no existe.</a:t>
            </a:r>
          </a:p>
        </p:txBody>
      </p:sp>
    </p:spTree>
    <p:extLst>
      <p:ext uri="{BB962C8B-B14F-4D97-AF65-F5344CB8AC3E}">
        <p14:creationId xmlns:p14="http://schemas.microsoft.com/office/powerpoint/2010/main" val="4794553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52D7-2D02-084B-AC10-DDA1A864073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69BC01A-69A7-5A75-1C53-90C69F1F1D99}"/>
              </a:ext>
            </a:extLst>
          </p:cNvPr>
          <p:cNvSpPr>
            <a:spLocks noGrp="1"/>
          </p:cNvSpPr>
          <p:nvPr>
            <p:ph type="body" idx="1"/>
          </p:nvPr>
        </p:nvSpPr>
        <p:spPr/>
        <p:txBody>
          <a:bodyPr/>
          <a:lstStyle/>
          <a:p>
            <a:r>
              <a:rPr lang="es-ES" b="1" dirty="0"/>
              <a:t>Como Hacer un Sistema de Encuestas con PHP y MySQL</a:t>
            </a:r>
          </a:p>
          <a:p>
            <a:endParaRPr lang="es-ES" dirty="0"/>
          </a:p>
        </p:txBody>
      </p:sp>
      <p:sp>
        <p:nvSpPr>
          <p:cNvPr id="4" name="Marcador de número de diapositiva 3">
            <a:extLst>
              <a:ext uri="{FF2B5EF4-FFF2-40B4-BE49-F238E27FC236}">
                <a16:creationId xmlns:a16="http://schemas.microsoft.com/office/drawing/2014/main" id="{507F7CAE-9F03-AAB8-6C6D-A9F638BD489C}"/>
              </a:ext>
            </a:extLst>
          </p:cNvPr>
          <p:cNvSpPr>
            <a:spLocks noGrp="1"/>
          </p:cNvSpPr>
          <p:nvPr>
            <p:ph type="sldNum" idx="10"/>
          </p:nvPr>
        </p:nvSpPr>
        <p:spPr/>
        <p:txBody>
          <a:bodyPr/>
          <a:lstStyle/>
          <a:p>
            <a:fld id="{00000000-1234-1234-1234-123412341234}" type="slidenum">
              <a:rPr lang="es-ES" smtClean="0"/>
              <a:pPr/>
              <a:t>102</a:t>
            </a:fld>
            <a:endParaRPr lang="es-ES" dirty="0"/>
          </a:p>
        </p:txBody>
      </p:sp>
    </p:spTree>
    <p:extLst>
      <p:ext uri="{BB962C8B-B14F-4D97-AF65-F5344CB8AC3E}">
        <p14:creationId xmlns:p14="http://schemas.microsoft.com/office/powerpoint/2010/main" val="24476316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E33D4-AFD1-7AA5-46EC-C47412BBEE5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5879960-257C-219D-5CE4-639392517EA2}"/>
              </a:ext>
            </a:extLst>
          </p:cNvPr>
          <p:cNvSpPr>
            <a:spLocks noGrp="1"/>
          </p:cNvSpPr>
          <p:nvPr>
            <p:ph type="body" idx="1"/>
          </p:nvPr>
        </p:nvSpPr>
        <p:spPr>
          <a:xfrm>
            <a:off x="893700" y="1373588"/>
            <a:ext cx="7782756" cy="3552300"/>
          </a:xfrm>
        </p:spPr>
        <p:txBody>
          <a:bodyPr/>
          <a:lstStyle/>
          <a:p>
            <a:r>
              <a:rPr lang="es-ES" sz="1800" dirty="0" err="1"/>
              <a:t>aprenderas</a:t>
            </a:r>
            <a:r>
              <a:rPr lang="es-ES" sz="1800" dirty="0"/>
              <a:t> a hacer un sistema de encuestas funcional, práctico y expandible, usaremos PHP y MySQL con tablas relacionales.</a:t>
            </a:r>
          </a:p>
          <a:p>
            <a:r>
              <a:rPr lang="es-ES" sz="1800" dirty="0"/>
              <a:t>Trabajaremos con 4 ficheros PHP, uno para la conexión a la base de datos (</a:t>
            </a:r>
            <a:r>
              <a:rPr lang="es-ES" sz="1800" dirty="0" err="1"/>
              <a:t>conexion.php</a:t>
            </a:r>
            <a:r>
              <a:rPr lang="es-ES" sz="1800" dirty="0"/>
              <a:t>), uno para listar las encuestas (</a:t>
            </a:r>
            <a:r>
              <a:rPr lang="es-ES" sz="1800" dirty="0" err="1"/>
              <a:t>index.php</a:t>
            </a:r>
            <a:r>
              <a:rPr lang="es-ES" sz="1800" dirty="0"/>
              <a:t>), otro para crear nuevas encuestas (</a:t>
            </a:r>
            <a:r>
              <a:rPr lang="es-ES" sz="1800" dirty="0" err="1"/>
              <a:t>agregar.php</a:t>
            </a:r>
            <a:r>
              <a:rPr lang="es-ES" sz="1800" dirty="0"/>
              <a:t>), el que mostrara los resultados de las encuestas (</a:t>
            </a:r>
            <a:r>
              <a:rPr lang="es-ES" sz="1800" dirty="0" err="1"/>
              <a:t>resultado.php</a:t>
            </a:r>
            <a:r>
              <a:rPr lang="es-ES" sz="1800" dirty="0"/>
              <a:t>) y por ultimo estilos.css que se encargara de darle algo de </a:t>
            </a:r>
            <a:r>
              <a:rPr lang="es-ES" sz="1800" dirty="0" err="1"/>
              <a:t>estetica</a:t>
            </a:r>
            <a:r>
              <a:rPr lang="es-ES" sz="1800" dirty="0"/>
              <a:t> pero </a:t>
            </a:r>
            <a:r>
              <a:rPr lang="es-ES" sz="1800" dirty="0" err="1"/>
              <a:t>tambien</a:t>
            </a:r>
            <a:r>
              <a:rPr lang="es-ES" sz="1800" dirty="0"/>
              <a:t> de una parte muy esencial que es la de mostrar la barra de votaciones.</a:t>
            </a:r>
          </a:p>
          <a:p>
            <a:r>
              <a:rPr lang="es-ES" sz="1800" dirty="0"/>
              <a:t>Si en ciertas partes el código te resulta muy complejo, lee los comentarios.</a:t>
            </a:r>
          </a:p>
          <a:p>
            <a:endParaRPr lang="es-ES" sz="1800" dirty="0"/>
          </a:p>
        </p:txBody>
      </p:sp>
      <p:sp>
        <p:nvSpPr>
          <p:cNvPr id="4" name="Marcador de número de diapositiva 3">
            <a:extLst>
              <a:ext uri="{FF2B5EF4-FFF2-40B4-BE49-F238E27FC236}">
                <a16:creationId xmlns:a16="http://schemas.microsoft.com/office/drawing/2014/main" id="{C75B5B56-1F60-C1EF-C8C5-FE51BD7B25C5}"/>
              </a:ext>
            </a:extLst>
          </p:cNvPr>
          <p:cNvSpPr>
            <a:spLocks noGrp="1"/>
          </p:cNvSpPr>
          <p:nvPr>
            <p:ph type="sldNum" idx="10"/>
          </p:nvPr>
        </p:nvSpPr>
        <p:spPr/>
        <p:txBody>
          <a:bodyPr/>
          <a:lstStyle/>
          <a:p>
            <a:fld id="{00000000-1234-1234-1234-123412341234}" type="slidenum">
              <a:rPr lang="es-ES" smtClean="0"/>
              <a:pPr/>
              <a:t>103</a:t>
            </a:fld>
            <a:endParaRPr lang="es-ES" dirty="0"/>
          </a:p>
        </p:txBody>
      </p:sp>
    </p:spTree>
    <p:extLst>
      <p:ext uri="{BB962C8B-B14F-4D97-AF65-F5344CB8AC3E}">
        <p14:creationId xmlns:p14="http://schemas.microsoft.com/office/powerpoint/2010/main" val="1637314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D314B4F-B39F-FF99-7A6A-E9F9832EF73D}"/>
              </a:ext>
            </a:extLst>
          </p:cNvPr>
          <p:cNvSpPr>
            <a:spLocks noGrp="1"/>
          </p:cNvSpPr>
          <p:nvPr>
            <p:ph type="sldNum" idx="10"/>
          </p:nvPr>
        </p:nvSpPr>
        <p:spPr/>
        <p:txBody>
          <a:bodyPr/>
          <a:lstStyle/>
          <a:p>
            <a:fld id="{00000000-1234-1234-1234-123412341234}" type="slidenum">
              <a:rPr lang="es-ES" smtClean="0"/>
              <a:pPr/>
              <a:t>104</a:t>
            </a:fld>
            <a:endParaRPr lang="es-ES" dirty="0"/>
          </a:p>
        </p:txBody>
      </p:sp>
      <p:sp>
        <p:nvSpPr>
          <p:cNvPr id="6" name="Marcador de texto 5">
            <a:extLst>
              <a:ext uri="{FF2B5EF4-FFF2-40B4-BE49-F238E27FC236}">
                <a16:creationId xmlns:a16="http://schemas.microsoft.com/office/drawing/2014/main" id="{49B55DC8-6FB8-ED05-4837-53AE298A883E}"/>
              </a:ext>
            </a:extLst>
          </p:cNvPr>
          <p:cNvSpPr>
            <a:spLocks noGrp="1"/>
          </p:cNvSpPr>
          <p:nvPr>
            <p:ph type="body" idx="1"/>
          </p:nvPr>
        </p:nvSpPr>
        <p:spPr/>
        <p:txBody>
          <a:bodyPr/>
          <a:lstStyle/>
          <a:p>
            <a:r>
              <a:rPr lang="es-ES" b="1" dirty="0"/>
              <a:t>0. estilos.css</a:t>
            </a:r>
          </a:p>
          <a:p>
            <a:endParaRPr lang="es-ES" dirty="0"/>
          </a:p>
        </p:txBody>
      </p:sp>
    </p:spTree>
    <p:extLst>
      <p:ext uri="{BB962C8B-B14F-4D97-AF65-F5344CB8AC3E}">
        <p14:creationId xmlns:p14="http://schemas.microsoft.com/office/powerpoint/2010/main" val="30690457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179689D-77AB-0BB6-D055-5C09B2C5C959}"/>
              </a:ext>
            </a:extLst>
          </p:cNvPr>
          <p:cNvSpPr>
            <a:spLocks noGrp="1"/>
          </p:cNvSpPr>
          <p:nvPr>
            <p:ph type="body" idx="1"/>
          </p:nvPr>
        </p:nvSpPr>
        <p:spPr>
          <a:xfrm>
            <a:off x="107504" y="0"/>
            <a:ext cx="9036496" cy="3552300"/>
          </a:xfrm>
        </p:spPr>
        <p:txBody>
          <a:bodyPr/>
          <a:lstStyle/>
          <a:p>
            <a:pPr marL="114300" indent="0">
              <a:buNone/>
            </a:pPr>
            <a:r>
              <a:rPr lang="es-ES" sz="1600" dirty="0"/>
              <a:t>1. SQL</a:t>
            </a:r>
          </a:p>
          <a:p>
            <a:pPr marL="114300" indent="0">
              <a:buNone/>
            </a:pPr>
            <a:endParaRPr lang="es-ES" sz="1600" dirty="0"/>
          </a:p>
          <a:p>
            <a:pPr marL="114300" indent="0">
              <a:buNone/>
            </a:pPr>
            <a:r>
              <a:rPr lang="es-ES" sz="1600" dirty="0"/>
              <a:t>Creamos una tala con el nombre encuestas con los siguientes campos: id, titulo y fecha. </a:t>
            </a:r>
            <a:r>
              <a:rPr lang="es-ES" sz="1600" dirty="0" err="1"/>
              <a:t>Aqui</a:t>
            </a:r>
            <a:r>
              <a:rPr lang="es-ES" sz="1600" dirty="0"/>
              <a:t> se almacenara los datos las encuestas como el titulo y la fecha que fue creada la encuestas, utilizaremos otra tabla para que almacene las opciones de las encuestas.</a:t>
            </a:r>
          </a:p>
          <a:p>
            <a:pPr marL="114300" indent="0">
              <a:buNone/>
            </a:pPr>
            <a:endParaRPr lang="es-ES" sz="1600" dirty="0"/>
          </a:p>
          <a:p>
            <a:pPr marL="114300" indent="0">
              <a:buNone/>
            </a:pPr>
            <a:endParaRPr lang="es-ES" sz="1600" dirty="0"/>
          </a:p>
          <a:p>
            <a:pPr marL="114300" indent="0">
              <a:buNone/>
            </a:pPr>
            <a:r>
              <a:rPr lang="es-ES" sz="1600" dirty="0"/>
              <a:t>1CREATE TABLE IF NOT EXISTS `encuestas` (</a:t>
            </a:r>
          </a:p>
          <a:p>
            <a:pPr marL="114300" indent="0">
              <a:buNone/>
            </a:pPr>
            <a:r>
              <a:rPr lang="es-ES" sz="1600" dirty="0"/>
              <a:t>2  `id` </a:t>
            </a:r>
            <a:r>
              <a:rPr lang="es-ES" sz="1600" dirty="0" err="1"/>
              <a:t>int</a:t>
            </a:r>
            <a:r>
              <a:rPr lang="es-ES" sz="1600" dirty="0"/>
              <a:t>(11) NOT NULL AUTO_INCREMENT,</a:t>
            </a:r>
          </a:p>
          <a:p>
            <a:pPr marL="114300" indent="0">
              <a:buNone/>
            </a:pPr>
            <a:r>
              <a:rPr lang="es-ES" sz="1600" dirty="0"/>
              <a:t>3  `titulo` </a:t>
            </a:r>
            <a:r>
              <a:rPr lang="es-ES" sz="1600" dirty="0" err="1"/>
              <a:t>varchar</a:t>
            </a:r>
            <a:r>
              <a:rPr lang="es-ES" sz="1600" dirty="0"/>
              <a:t>(50) NOT NULL,</a:t>
            </a:r>
          </a:p>
          <a:p>
            <a:pPr marL="114300" indent="0">
              <a:buNone/>
            </a:pPr>
            <a:r>
              <a:rPr lang="es-ES" sz="1600" dirty="0"/>
              <a:t>4  `fecha` date NOT NULL,</a:t>
            </a:r>
          </a:p>
          <a:p>
            <a:pPr marL="114300" indent="0">
              <a:buNone/>
            </a:pPr>
            <a:r>
              <a:rPr lang="es-ES" sz="1600" dirty="0"/>
              <a:t>5  PRIMARY KEY (`id`)</a:t>
            </a:r>
          </a:p>
          <a:p>
            <a:pPr marL="114300" indent="0">
              <a:buNone/>
            </a:pPr>
            <a:r>
              <a:rPr lang="es-ES" sz="1600" dirty="0"/>
              <a:t>6) ENGINE=</a:t>
            </a:r>
            <a:r>
              <a:rPr lang="es-ES" sz="1600" dirty="0" err="1"/>
              <a:t>InnoDB</a:t>
            </a:r>
            <a:r>
              <a:rPr lang="es-ES" sz="1600" dirty="0"/>
              <a:t> DEFAULT CHARSET=latin1 AUTO_INCREMENT=1 ;</a:t>
            </a:r>
          </a:p>
        </p:txBody>
      </p:sp>
      <p:sp>
        <p:nvSpPr>
          <p:cNvPr id="4" name="Marcador de número de diapositiva 3">
            <a:extLst>
              <a:ext uri="{FF2B5EF4-FFF2-40B4-BE49-F238E27FC236}">
                <a16:creationId xmlns:a16="http://schemas.microsoft.com/office/drawing/2014/main" id="{E30A9D8A-2D08-EC1B-B5EB-28C28BC01333}"/>
              </a:ext>
            </a:extLst>
          </p:cNvPr>
          <p:cNvSpPr>
            <a:spLocks noGrp="1"/>
          </p:cNvSpPr>
          <p:nvPr>
            <p:ph type="sldNum" idx="10"/>
          </p:nvPr>
        </p:nvSpPr>
        <p:spPr/>
        <p:txBody>
          <a:bodyPr/>
          <a:lstStyle/>
          <a:p>
            <a:fld id="{00000000-1234-1234-1234-123412341234}" type="slidenum">
              <a:rPr lang="es-ES" smtClean="0"/>
              <a:pPr/>
              <a:t>105</a:t>
            </a:fld>
            <a:endParaRPr lang="es-ES" dirty="0"/>
          </a:p>
        </p:txBody>
      </p:sp>
    </p:spTree>
    <p:extLst>
      <p:ext uri="{BB962C8B-B14F-4D97-AF65-F5344CB8AC3E}">
        <p14:creationId xmlns:p14="http://schemas.microsoft.com/office/powerpoint/2010/main" val="24555150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339A4-ED9F-7CAB-D393-34EF4E6C451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FF4BF9FE-9885-5504-8727-93CF75C8D98E}"/>
              </a:ext>
            </a:extLst>
          </p:cNvPr>
          <p:cNvSpPr>
            <a:spLocks noGrp="1"/>
          </p:cNvSpPr>
          <p:nvPr>
            <p:ph type="body" idx="1"/>
          </p:nvPr>
        </p:nvSpPr>
        <p:spPr>
          <a:xfrm>
            <a:off x="893700" y="1373588"/>
            <a:ext cx="7566732" cy="3552300"/>
          </a:xfrm>
        </p:spPr>
        <p:txBody>
          <a:bodyPr/>
          <a:lstStyle/>
          <a:p>
            <a:pPr marL="114300" indent="0">
              <a:buNone/>
            </a:pPr>
            <a:r>
              <a:rPr lang="es-ES" sz="1600" dirty="0"/>
              <a:t>Ahora </a:t>
            </a:r>
            <a:r>
              <a:rPr lang="es-ES" sz="1600" dirty="0" err="1"/>
              <a:t>insertarmos</a:t>
            </a:r>
            <a:r>
              <a:rPr lang="es-ES" sz="1600" dirty="0"/>
              <a:t> unos datos de ejemplo en la tabla:</a:t>
            </a:r>
          </a:p>
          <a:p>
            <a:pPr marL="114300" indent="0">
              <a:buNone/>
            </a:pPr>
            <a:endParaRPr lang="es-ES" sz="1600" dirty="0"/>
          </a:p>
          <a:p>
            <a:pPr marL="114300" indent="0">
              <a:buNone/>
            </a:pPr>
            <a:r>
              <a:rPr lang="es-ES" sz="1600" dirty="0"/>
              <a:t>1 INSERT INTO `encuestas` (`id`, `titulo`, `fecha`)</a:t>
            </a:r>
          </a:p>
          <a:p>
            <a:pPr marL="114300" indent="0">
              <a:buNone/>
            </a:pPr>
            <a:r>
              <a:rPr lang="es-ES" sz="1600" dirty="0"/>
              <a:t>2VALUES (NULL ,  'Que os parecen los tutoriales de PHP?',</a:t>
            </a:r>
          </a:p>
          <a:p>
            <a:pPr marL="114300" indent="0">
              <a:buNone/>
            </a:pPr>
            <a:r>
              <a:rPr lang="es-ES" sz="1600" dirty="0"/>
              <a:t>3'2012-12-15’);</a:t>
            </a:r>
          </a:p>
          <a:p>
            <a:pPr marL="114300" indent="0">
              <a:buNone/>
            </a:pPr>
            <a:endParaRPr lang="es-ES" sz="1600" dirty="0"/>
          </a:p>
          <a:p>
            <a:pPr marL="114300" indent="0">
              <a:buNone/>
            </a:pPr>
            <a:r>
              <a:rPr lang="es-ES" sz="1600" dirty="0"/>
              <a:t>Creamos otra tabla con el nombre opciones con los siguientes campos: id, </a:t>
            </a:r>
            <a:r>
              <a:rPr lang="es-ES" sz="1600" dirty="0" err="1"/>
              <a:t>id_encuesta</a:t>
            </a:r>
            <a:r>
              <a:rPr lang="es-ES" sz="1600" dirty="0"/>
              <a:t>, nombre y valor.</a:t>
            </a:r>
          </a:p>
          <a:p>
            <a:pPr marL="114300" indent="0">
              <a:buNone/>
            </a:pPr>
            <a:r>
              <a:rPr lang="es-ES" sz="1600" dirty="0"/>
              <a:t>El campo de </a:t>
            </a:r>
            <a:r>
              <a:rPr lang="es-ES" sz="1600" dirty="0" err="1"/>
              <a:t>id_encuesta</a:t>
            </a:r>
            <a:r>
              <a:rPr lang="es-ES" sz="1600" dirty="0"/>
              <a:t> tendrá relación con el campo id de la tabla encuestas, en nombre ira el nombre y valor guardara el numero de votos que </a:t>
            </a:r>
            <a:r>
              <a:rPr lang="es-ES" sz="1600" dirty="0" err="1"/>
              <a:t>tendra</a:t>
            </a:r>
            <a:r>
              <a:rPr lang="es-ES" sz="1600" dirty="0"/>
              <a:t> la </a:t>
            </a:r>
            <a:r>
              <a:rPr lang="es-ES" sz="1600" dirty="0" err="1"/>
              <a:t>opcion</a:t>
            </a:r>
            <a:r>
              <a:rPr lang="es-ES" sz="1600" dirty="0"/>
              <a:t> respectiva.</a:t>
            </a:r>
          </a:p>
        </p:txBody>
      </p:sp>
      <p:sp>
        <p:nvSpPr>
          <p:cNvPr id="4" name="Marcador de número de diapositiva 3">
            <a:extLst>
              <a:ext uri="{FF2B5EF4-FFF2-40B4-BE49-F238E27FC236}">
                <a16:creationId xmlns:a16="http://schemas.microsoft.com/office/drawing/2014/main" id="{186FC585-2104-981F-837C-4F1B19F8F972}"/>
              </a:ext>
            </a:extLst>
          </p:cNvPr>
          <p:cNvSpPr>
            <a:spLocks noGrp="1"/>
          </p:cNvSpPr>
          <p:nvPr>
            <p:ph type="sldNum" idx="10"/>
          </p:nvPr>
        </p:nvSpPr>
        <p:spPr/>
        <p:txBody>
          <a:bodyPr/>
          <a:lstStyle/>
          <a:p>
            <a:fld id="{00000000-1234-1234-1234-123412341234}" type="slidenum">
              <a:rPr lang="es-ES" smtClean="0"/>
              <a:pPr/>
              <a:t>106</a:t>
            </a:fld>
            <a:endParaRPr lang="es-ES" dirty="0"/>
          </a:p>
        </p:txBody>
      </p:sp>
    </p:spTree>
    <p:extLst>
      <p:ext uri="{BB962C8B-B14F-4D97-AF65-F5344CB8AC3E}">
        <p14:creationId xmlns:p14="http://schemas.microsoft.com/office/powerpoint/2010/main" val="39144043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163CC-A807-0D0F-D344-D86FF2B3D6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8AA4D7B-5FDA-B7AE-D6B0-B8F62046925F}"/>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2C688D9-7DBB-F85A-0DF2-8D11CD7BBD8B}"/>
              </a:ext>
            </a:extLst>
          </p:cNvPr>
          <p:cNvSpPr>
            <a:spLocks noGrp="1"/>
          </p:cNvSpPr>
          <p:nvPr>
            <p:ph type="body" idx="1"/>
          </p:nvPr>
        </p:nvSpPr>
        <p:spPr>
          <a:xfrm>
            <a:off x="893700" y="1373588"/>
            <a:ext cx="7566732" cy="3552300"/>
          </a:xfrm>
        </p:spPr>
        <p:txBody>
          <a:bodyPr/>
          <a:lstStyle/>
          <a:p>
            <a:pPr marL="114300" indent="0">
              <a:buNone/>
            </a:pPr>
            <a:r>
              <a:rPr lang="es-ES" sz="1600" dirty="0"/>
              <a:t>CREATE TABLE IF NOT EXISTS `opciones` (</a:t>
            </a:r>
          </a:p>
          <a:p>
            <a:pPr marL="114300" indent="0">
              <a:buNone/>
            </a:pPr>
            <a:r>
              <a:rPr lang="es-ES" sz="1600" dirty="0"/>
              <a:t>  `id` </a:t>
            </a:r>
            <a:r>
              <a:rPr lang="es-ES" sz="1600" dirty="0" err="1"/>
              <a:t>int</a:t>
            </a:r>
            <a:r>
              <a:rPr lang="es-ES" sz="1600" dirty="0"/>
              <a:t>(11) NOT NULL AUTO_INCREMENT,</a:t>
            </a:r>
          </a:p>
          <a:p>
            <a:pPr marL="114300" indent="0">
              <a:buNone/>
            </a:pPr>
            <a:r>
              <a:rPr lang="es-ES" sz="1600" dirty="0"/>
              <a:t>  `</a:t>
            </a:r>
            <a:r>
              <a:rPr lang="es-ES" sz="1600" dirty="0" err="1"/>
              <a:t>id_encuesta</a:t>
            </a:r>
            <a:r>
              <a:rPr lang="es-ES" sz="1600" dirty="0"/>
              <a:t>` </a:t>
            </a:r>
            <a:r>
              <a:rPr lang="es-ES" sz="1600" dirty="0" err="1"/>
              <a:t>int</a:t>
            </a:r>
            <a:r>
              <a:rPr lang="es-ES" sz="1600" dirty="0"/>
              <a:t>(11) NOT NULL,</a:t>
            </a:r>
          </a:p>
          <a:p>
            <a:pPr marL="114300" indent="0">
              <a:buNone/>
            </a:pPr>
            <a:r>
              <a:rPr lang="es-ES" sz="1600" dirty="0"/>
              <a:t>  `nombre` </a:t>
            </a:r>
            <a:r>
              <a:rPr lang="es-ES" sz="1600" dirty="0" err="1"/>
              <a:t>varchar</a:t>
            </a:r>
            <a:r>
              <a:rPr lang="es-ES" sz="1600" dirty="0"/>
              <a:t>(50) NOT NULL,</a:t>
            </a:r>
          </a:p>
          <a:p>
            <a:pPr marL="114300" indent="0">
              <a:buNone/>
            </a:pPr>
            <a:r>
              <a:rPr lang="es-ES" sz="1600" dirty="0"/>
              <a:t>  `valor` </a:t>
            </a:r>
            <a:r>
              <a:rPr lang="es-ES" sz="1600" dirty="0" err="1"/>
              <a:t>int</a:t>
            </a:r>
            <a:r>
              <a:rPr lang="es-ES" sz="1600" dirty="0"/>
              <a:t>(11) NOT NULL,</a:t>
            </a:r>
          </a:p>
          <a:p>
            <a:pPr marL="114300" indent="0">
              <a:buNone/>
            </a:pPr>
            <a:r>
              <a:rPr lang="es-ES" sz="1600" dirty="0"/>
              <a:t>  PRIMARY KEY (`id`)</a:t>
            </a:r>
          </a:p>
          <a:p>
            <a:pPr marL="114300" indent="0">
              <a:buNone/>
            </a:pPr>
            <a:r>
              <a:rPr lang="es-ES" sz="1600" dirty="0"/>
              <a:t>) ENGINE=</a:t>
            </a:r>
            <a:r>
              <a:rPr lang="es-ES" sz="1600" dirty="0" err="1"/>
              <a:t>InnoDB</a:t>
            </a:r>
            <a:r>
              <a:rPr lang="es-ES" sz="1600" dirty="0"/>
              <a:t> DEFAULT CHARSET=latin1 AUTO_INCREMENT=1 ;</a:t>
            </a:r>
          </a:p>
        </p:txBody>
      </p:sp>
      <p:sp>
        <p:nvSpPr>
          <p:cNvPr id="4" name="Marcador de número de diapositiva 3">
            <a:extLst>
              <a:ext uri="{FF2B5EF4-FFF2-40B4-BE49-F238E27FC236}">
                <a16:creationId xmlns:a16="http://schemas.microsoft.com/office/drawing/2014/main" id="{B9A3CC1C-65C1-8D2B-500D-3A0383665CAD}"/>
              </a:ext>
            </a:extLst>
          </p:cNvPr>
          <p:cNvSpPr>
            <a:spLocks noGrp="1"/>
          </p:cNvSpPr>
          <p:nvPr>
            <p:ph type="sldNum" idx="10"/>
          </p:nvPr>
        </p:nvSpPr>
        <p:spPr/>
        <p:txBody>
          <a:bodyPr/>
          <a:lstStyle/>
          <a:p>
            <a:fld id="{00000000-1234-1234-1234-123412341234}" type="slidenum">
              <a:rPr lang="es-ES" smtClean="0"/>
              <a:pPr/>
              <a:t>107</a:t>
            </a:fld>
            <a:endParaRPr lang="es-ES" dirty="0"/>
          </a:p>
        </p:txBody>
      </p:sp>
    </p:spTree>
    <p:extLst>
      <p:ext uri="{BB962C8B-B14F-4D97-AF65-F5344CB8AC3E}">
        <p14:creationId xmlns:p14="http://schemas.microsoft.com/office/powerpoint/2010/main" val="11179870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BAC2A-3F07-FB6C-42DC-76ED2A66137A}"/>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EE69C8C3-4406-3E68-52D0-5EA7D1478B00}"/>
              </a:ext>
            </a:extLst>
          </p:cNvPr>
          <p:cNvSpPr>
            <a:spLocks noGrp="1"/>
          </p:cNvSpPr>
          <p:nvPr>
            <p:ph type="body" idx="1"/>
          </p:nvPr>
        </p:nvSpPr>
        <p:spPr>
          <a:xfrm>
            <a:off x="379962" y="771550"/>
            <a:ext cx="8728542" cy="3552300"/>
          </a:xfrm>
        </p:spPr>
        <p:txBody>
          <a:bodyPr/>
          <a:lstStyle/>
          <a:p>
            <a:pPr marL="114300" indent="0">
              <a:buNone/>
            </a:pPr>
            <a:r>
              <a:rPr lang="es-ES" sz="1600" dirty="0"/>
              <a:t>Insertamos datos a la tabla opciones:</a:t>
            </a:r>
          </a:p>
          <a:p>
            <a:pPr marL="114300" indent="0">
              <a:buNone/>
            </a:pPr>
            <a:r>
              <a:rPr lang="es-ES" sz="1600" dirty="0"/>
              <a:t>1INSERT INTO  `opciones` (`id` ,`</a:t>
            </a:r>
            <a:r>
              <a:rPr lang="es-ES" sz="1600" dirty="0" err="1"/>
              <a:t>id_encuesta</a:t>
            </a:r>
            <a:r>
              <a:rPr lang="es-ES" sz="1600" dirty="0"/>
              <a:t>` ,`nombre` ,`valor`)</a:t>
            </a:r>
          </a:p>
          <a:p>
            <a:pPr marL="114300" indent="0">
              <a:buNone/>
            </a:pPr>
            <a:r>
              <a:rPr lang="es-ES" sz="1600" dirty="0"/>
              <a:t>2VALUES (NULL ,  '1',  'Muy Bueno',  '14')</a:t>
            </a:r>
          </a:p>
          <a:p>
            <a:pPr marL="114300" indent="0">
              <a:buNone/>
            </a:pPr>
            <a:r>
              <a:rPr lang="es-ES" sz="1600" dirty="0"/>
              <a:t>3, (NULL ,  '1',  'Bueno',  '6')</a:t>
            </a:r>
          </a:p>
          <a:p>
            <a:pPr marL="114300" indent="0">
              <a:buNone/>
            </a:pPr>
            <a:r>
              <a:rPr lang="es-ES" sz="1600" dirty="0"/>
              <a:t>4, (NULL ,  '1',  'Malo',  '2');</a:t>
            </a:r>
          </a:p>
          <a:p>
            <a:pPr marL="114300" indent="0">
              <a:buNone/>
            </a:pPr>
            <a:endParaRPr lang="es-ES" sz="1600" dirty="0"/>
          </a:p>
          <a:p>
            <a:pPr marL="114300" indent="0">
              <a:buNone/>
            </a:pPr>
            <a:r>
              <a:rPr lang="es-ES" sz="1600" dirty="0"/>
              <a:t>Fijaos que he definido </a:t>
            </a:r>
            <a:r>
              <a:rPr lang="es-ES" sz="1600" dirty="0" err="1"/>
              <a:t>id_encuesta</a:t>
            </a:r>
            <a:r>
              <a:rPr lang="es-ES" sz="1600" dirty="0"/>
              <a:t> con 1 y es porque quiero que estas opciones </a:t>
            </a:r>
            <a:r>
              <a:rPr lang="es-ES" sz="1600" dirty="0" err="1"/>
              <a:t>esten</a:t>
            </a:r>
            <a:r>
              <a:rPr lang="es-ES" sz="1600" dirty="0"/>
              <a:t> relacionadas con la encuestas que creamos anteriormente que llevaba el id de 1.</a:t>
            </a:r>
          </a:p>
          <a:p>
            <a:pPr marL="114300" indent="0">
              <a:buNone/>
            </a:pPr>
            <a:endParaRPr lang="es-ES" sz="1600" dirty="0"/>
          </a:p>
          <a:p>
            <a:pPr marL="114300" indent="0">
              <a:buNone/>
            </a:pPr>
            <a:r>
              <a:rPr lang="es-ES" sz="1600" dirty="0"/>
              <a:t>Si no entendisteis bien como vamos a trabajar las relaciones de las tablas, esta grafica te aclarará las dudas:</a:t>
            </a:r>
          </a:p>
        </p:txBody>
      </p:sp>
      <p:sp>
        <p:nvSpPr>
          <p:cNvPr id="4" name="Marcador de número de diapositiva 3">
            <a:extLst>
              <a:ext uri="{FF2B5EF4-FFF2-40B4-BE49-F238E27FC236}">
                <a16:creationId xmlns:a16="http://schemas.microsoft.com/office/drawing/2014/main" id="{0C44A6BD-CC3A-F420-C08A-AD924D2164D9}"/>
              </a:ext>
            </a:extLst>
          </p:cNvPr>
          <p:cNvSpPr>
            <a:spLocks noGrp="1"/>
          </p:cNvSpPr>
          <p:nvPr>
            <p:ph type="sldNum" idx="10"/>
          </p:nvPr>
        </p:nvSpPr>
        <p:spPr/>
        <p:txBody>
          <a:bodyPr/>
          <a:lstStyle/>
          <a:p>
            <a:fld id="{00000000-1234-1234-1234-123412341234}" type="slidenum">
              <a:rPr lang="es-ES" smtClean="0"/>
              <a:pPr/>
              <a:t>108</a:t>
            </a:fld>
            <a:endParaRPr lang="es-ES" dirty="0"/>
          </a:p>
        </p:txBody>
      </p:sp>
    </p:spTree>
    <p:extLst>
      <p:ext uri="{BB962C8B-B14F-4D97-AF65-F5344CB8AC3E}">
        <p14:creationId xmlns:p14="http://schemas.microsoft.com/office/powerpoint/2010/main" val="31697671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F848B-DEA4-26C1-DD47-A468C9133B3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F814674-0EA2-B96F-A0D0-AC1FF94E3EE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9A020674-1B00-B26E-537C-97D569FE3B7D}"/>
              </a:ext>
            </a:extLst>
          </p:cNvPr>
          <p:cNvSpPr>
            <a:spLocks noGrp="1"/>
          </p:cNvSpPr>
          <p:nvPr>
            <p:ph type="sldNum" idx="10"/>
          </p:nvPr>
        </p:nvSpPr>
        <p:spPr/>
        <p:txBody>
          <a:bodyPr/>
          <a:lstStyle/>
          <a:p>
            <a:fld id="{00000000-1234-1234-1234-123412341234}" type="slidenum">
              <a:rPr lang="es-ES" smtClean="0"/>
              <a:pPr/>
              <a:t>109</a:t>
            </a:fld>
            <a:endParaRPr lang="es-ES" dirty="0"/>
          </a:p>
        </p:txBody>
      </p:sp>
      <p:pic>
        <p:nvPicPr>
          <p:cNvPr id="6" name="Imagen 5" descr="Diagrama&#10;&#10;Descripción generada automáticamente">
            <a:extLst>
              <a:ext uri="{FF2B5EF4-FFF2-40B4-BE49-F238E27FC236}">
                <a16:creationId xmlns:a16="http://schemas.microsoft.com/office/drawing/2014/main" id="{025860D0-4759-5C27-FAA6-1EBC5E33918E}"/>
              </a:ext>
            </a:extLst>
          </p:cNvPr>
          <p:cNvPicPr>
            <a:picLocks noChangeAspect="1"/>
          </p:cNvPicPr>
          <p:nvPr/>
        </p:nvPicPr>
        <p:blipFill>
          <a:blip r:embed="rId2"/>
          <a:stretch>
            <a:fillRect/>
          </a:stretch>
        </p:blipFill>
        <p:spPr>
          <a:xfrm>
            <a:off x="1187624" y="1162050"/>
            <a:ext cx="6003751" cy="3231110"/>
          </a:xfrm>
          <a:prstGeom prst="rect">
            <a:avLst/>
          </a:prstGeom>
        </p:spPr>
      </p:pic>
    </p:spTree>
    <p:extLst>
      <p:ext uri="{BB962C8B-B14F-4D97-AF65-F5344CB8AC3E}">
        <p14:creationId xmlns:p14="http://schemas.microsoft.com/office/powerpoint/2010/main" val="300878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566FB-281F-02C3-39EC-D4B3202E9AB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E64191A-F673-0DF1-CAD4-8B3B916B9094}"/>
              </a:ext>
            </a:extLst>
          </p:cNvPr>
          <p:cNvSpPr>
            <a:spLocks noGrp="1"/>
          </p:cNvSpPr>
          <p:nvPr>
            <p:ph type="body" idx="1"/>
          </p:nvPr>
        </p:nvSpPr>
        <p:spPr/>
        <p:txBody>
          <a:bodyPr/>
          <a:lstStyle/>
          <a:p>
            <a:r>
              <a:rPr lang="es-ES" b="0" i="0" dirty="0">
                <a:solidFill>
                  <a:srgbClr val="000000"/>
                </a:solidFill>
                <a:effectLst/>
                <a:latin typeface="Arial" panose="020B0604020202020204" pitchFamily="34" charset="0"/>
              </a:rPr>
              <a:t>En el ejemplo siguiente, el bucle recorre una matriz imprimiendo sus valores</a:t>
            </a:r>
            <a:endParaRPr lang="es-ES" dirty="0"/>
          </a:p>
        </p:txBody>
      </p:sp>
      <p:sp>
        <p:nvSpPr>
          <p:cNvPr id="6" name="CuadroTexto 5">
            <a:extLst>
              <a:ext uri="{FF2B5EF4-FFF2-40B4-BE49-F238E27FC236}">
                <a16:creationId xmlns:a16="http://schemas.microsoft.com/office/drawing/2014/main" id="{79A9F585-3868-D143-13FD-0E496EB81374}"/>
              </a:ext>
            </a:extLst>
          </p:cNvPr>
          <p:cNvSpPr txBox="1"/>
          <p:nvPr/>
        </p:nvSpPr>
        <p:spPr>
          <a:xfrm>
            <a:off x="251520" y="2067694"/>
            <a:ext cx="4583622" cy="2246769"/>
          </a:xfrm>
          <a:prstGeom prst="rect">
            <a:avLst/>
          </a:prstGeom>
          <a:noFill/>
        </p:spPr>
        <p:txBody>
          <a:bodyPr wrap="square">
            <a:spAutoFit/>
          </a:bodyPr>
          <a:lstStyle/>
          <a:p>
            <a:r>
              <a:rPr lang="pt-BR" dirty="0"/>
              <a:t>&lt;?</a:t>
            </a:r>
            <a:r>
              <a:rPr lang="pt-BR" dirty="0" err="1"/>
              <a:t>php</a:t>
            </a:r>
            <a:endParaRPr lang="pt-BR" dirty="0"/>
          </a:p>
          <a:p>
            <a:r>
              <a:rPr lang="pt-BR" dirty="0"/>
              <a:t>$matriz = ["a", "</a:t>
            </a:r>
            <a:r>
              <a:rPr lang="pt-BR" dirty="0" err="1"/>
              <a:t>bb</a:t>
            </a:r>
            <a:r>
              <a:rPr lang="pt-BR" dirty="0"/>
              <a:t>", "</a:t>
            </a:r>
            <a:r>
              <a:rPr lang="pt-BR" dirty="0" err="1"/>
              <a:t>ccc</a:t>
            </a:r>
            <a:r>
              <a:rPr lang="pt-BR" dirty="0"/>
              <a:t>"];</a:t>
            </a:r>
          </a:p>
          <a:p>
            <a:r>
              <a:rPr lang="pt-BR" dirty="0"/>
              <a:t>print "&lt;</a:t>
            </a:r>
            <a:r>
              <a:rPr lang="pt-BR" dirty="0" err="1"/>
              <a:t>pre</a:t>
            </a:r>
            <a:r>
              <a:rPr lang="pt-BR" dirty="0"/>
              <a:t>&gt;\n";</a:t>
            </a:r>
          </a:p>
          <a:p>
            <a:r>
              <a:rPr lang="pt-BR" dirty="0" err="1"/>
              <a:t>print_r</a:t>
            </a:r>
            <a:r>
              <a:rPr lang="pt-BR" dirty="0"/>
              <a:t>($matriz);</a:t>
            </a:r>
          </a:p>
          <a:p>
            <a:r>
              <a:rPr lang="pt-BR" dirty="0"/>
              <a:t>print "&lt;/</a:t>
            </a:r>
            <a:r>
              <a:rPr lang="pt-BR" dirty="0" err="1"/>
              <a:t>pre</a:t>
            </a:r>
            <a:r>
              <a:rPr lang="pt-BR" dirty="0"/>
              <a:t>&gt;\n";</a:t>
            </a:r>
          </a:p>
          <a:p>
            <a:r>
              <a:rPr lang="pt-BR" dirty="0" err="1"/>
              <a:t>foreach</a:t>
            </a:r>
            <a:r>
              <a:rPr lang="pt-BR" dirty="0"/>
              <a:t> ($matriz as $valor) {</a:t>
            </a:r>
          </a:p>
          <a:p>
            <a:r>
              <a:rPr lang="pt-BR" dirty="0"/>
              <a:t>    print "&lt;p&gt;$valor&lt;/p&gt;\n";</a:t>
            </a:r>
          </a:p>
          <a:p>
            <a:r>
              <a:rPr lang="pt-BR" dirty="0"/>
              <a:t>}</a:t>
            </a:r>
          </a:p>
          <a:p>
            <a:r>
              <a:rPr lang="pt-BR" dirty="0"/>
              <a:t>print "&lt;p&gt;Final&lt;/p&gt;\n";</a:t>
            </a:r>
          </a:p>
          <a:p>
            <a:r>
              <a:rPr lang="pt-BR" dirty="0"/>
              <a:t>?&gt;</a:t>
            </a:r>
            <a:endParaRPr lang="es-ES" dirty="0"/>
          </a:p>
        </p:txBody>
      </p:sp>
      <p:sp>
        <p:nvSpPr>
          <p:cNvPr id="9" name="CuadroTexto 8">
            <a:extLst>
              <a:ext uri="{FF2B5EF4-FFF2-40B4-BE49-F238E27FC236}">
                <a16:creationId xmlns:a16="http://schemas.microsoft.com/office/drawing/2014/main" id="{D63CA510-1E4C-E20A-210D-F39C1822E69B}"/>
              </a:ext>
            </a:extLst>
          </p:cNvPr>
          <p:cNvSpPr txBox="1"/>
          <p:nvPr/>
        </p:nvSpPr>
        <p:spPr>
          <a:xfrm>
            <a:off x="4810712" y="1923678"/>
            <a:ext cx="4583622" cy="2677656"/>
          </a:xfrm>
          <a:prstGeom prst="rect">
            <a:avLst/>
          </a:prstGeom>
          <a:noFill/>
        </p:spPr>
        <p:txBody>
          <a:bodyPr wrap="square">
            <a:spAutoFit/>
          </a:bodyPr>
          <a:lstStyle/>
          <a:p>
            <a:r>
              <a:rPr lang="es-ES" dirty="0"/>
              <a:t>&lt;pre&gt;</a:t>
            </a:r>
          </a:p>
          <a:p>
            <a:r>
              <a:rPr lang="es-ES" dirty="0"/>
              <a:t>Array</a:t>
            </a:r>
          </a:p>
          <a:p>
            <a:r>
              <a:rPr lang="es-ES" dirty="0"/>
              <a:t>(</a:t>
            </a:r>
          </a:p>
          <a:p>
            <a:r>
              <a:rPr lang="es-ES" dirty="0"/>
              <a:t>    [0] =&gt; a</a:t>
            </a:r>
          </a:p>
          <a:p>
            <a:r>
              <a:rPr lang="es-ES" dirty="0"/>
              <a:t>    [1] =&gt; </a:t>
            </a:r>
            <a:r>
              <a:rPr lang="es-ES" dirty="0" err="1"/>
              <a:t>bb</a:t>
            </a:r>
            <a:endParaRPr lang="es-ES" dirty="0"/>
          </a:p>
          <a:p>
            <a:r>
              <a:rPr lang="es-ES" dirty="0"/>
              <a:t>    [2] =&gt; </a:t>
            </a:r>
            <a:r>
              <a:rPr lang="es-ES" dirty="0" err="1"/>
              <a:t>ccc</a:t>
            </a:r>
            <a:endParaRPr lang="es-ES" dirty="0"/>
          </a:p>
          <a:p>
            <a:r>
              <a:rPr lang="es-ES" dirty="0"/>
              <a:t>)</a:t>
            </a:r>
          </a:p>
          <a:p>
            <a:r>
              <a:rPr lang="es-ES" dirty="0"/>
              <a:t>&lt;/pre&gt;</a:t>
            </a:r>
          </a:p>
          <a:p>
            <a:r>
              <a:rPr lang="es-ES" dirty="0"/>
              <a:t>&lt;p&gt;a&lt;/p&gt;</a:t>
            </a:r>
          </a:p>
          <a:p>
            <a:r>
              <a:rPr lang="es-ES" dirty="0"/>
              <a:t>&lt;p&gt;</a:t>
            </a:r>
            <a:r>
              <a:rPr lang="es-ES" dirty="0" err="1"/>
              <a:t>bb</a:t>
            </a:r>
            <a:r>
              <a:rPr lang="es-ES" dirty="0"/>
              <a:t>&lt;/p&gt;</a:t>
            </a:r>
          </a:p>
          <a:p>
            <a:r>
              <a:rPr lang="es-ES" dirty="0"/>
              <a:t>&lt;p&gt;</a:t>
            </a:r>
            <a:r>
              <a:rPr lang="es-ES" dirty="0" err="1"/>
              <a:t>ccc</a:t>
            </a:r>
            <a:r>
              <a:rPr lang="es-ES" dirty="0"/>
              <a:t>&lt;/p&gt;</a:t>
            </a:r>
          </a:p>
          <a:p>
            <a:r>
              <a:rPr lang="es-ES" dirty="0"/>
              <a:t>&lt;p&gt;Final&lt;/p&gt;</a:t>
            </a:r>
          </a:p>
        </p:txBody>
      </p:sp>
    </p:spTree>
    <p:extLst>
      <p:ext uri="{BB962C8B-B14F-4D97-AF65-F5344CB8AC3E}">
        <p14:creationId xmlns:p14="http://schemas.microsoft.com/office/powerpoint/2010/main" val="11208126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B64C1-C476-853E-0833-6B7FCA0A636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EEF2158-7F16-F254-0E57-CEBB5813D841}"/>
              </a:ext>
            </a:extLst>
          </p:cNvPr>
          <p:cNvSpPr>
            <a:spLocks noGrp="1"/>
          </p:cNvSpPr>
          <p:nvPr>
            <p:ph type="body" idx="1"/>
          </p:nvPr>
        </p:nvSpPr>
        <p:spPr/>
        <p:txBody>
          <a:bodyPr/>
          <a:lstStyle/>
          <a:p>
            <a:r>
              <a:rPr lang="es-ES" b="1" dirty="0"/>
              <a:t>02. </a:t>
            </a:r>
            <a:r>
              <a:rPr lang="es-ES" b="1" dirty="0" err="1"/>
              <a:t>conexion.php</a:t>
            </a:r>
            <a:endParaRPr lang="es-ES" b="1" dirty="0"/>
          </a:p>
          <a:p>
            <a:r>
              <a:rPr lang="es-ES" dirty="0"/>
              <a:t>El </a:t>
            </a:r>
            <a:r>
              <a:rPr lang="es-ES" dirty="0" err="1"/>
              <a:t>tipico</a:t>
            </a:r>
            <a:r>
              <a:rPr lang="es-ES" dirty="0"/>
              <a:t> fichero PHP para guardar los datos de la conexión, nada del otro mundo:</a:t>
            </a:r>
          </a:p>
          <a:p>
            <a:endParaRPr lang="es-ES" dirty="0"/>
          </a:p>
        </p:txBody>
      </p:sp>
      <p:sp>
        <p:nvSpPr>
          <p:cNvPr id="4" name="Marcador de número de diapositiva 3">
            <a:extLst>
              <a:ext uri="{FF2B5EF4-FFF2-40B4-BE49-F238E27FC236}">
                <a16:creationId xmlns:a16="http://schemas.microsoft.com/office/drawing/2014/main" id="{F176257B-3B71-80F7-730C-FE2ECDD7916A}"/>
              </a:ext>
            </a:extLst>
          </p:cNvPr>
          <p:cNvSpPr>
            <a:spLocks noGrp="1"/>
          </p:cNvSpPr>
          <p:nvPr>
            <p:ph type="sldNum" idx="10"/>
          </p:nvPr>
        </p:nvSpPr>
        <p:spPr/>
        <p:txBody>
          <a:bodyPr/>
          <a:lstStyle/>
          <a:p>
            <a:fld id="{00000000-1234-1234-1234-123412341234}" type="slidenum">
              <a:rPr lang="es-ES" smtClean="0"/>
              <a:pPr/>
              <a:t>110</a:t>
            </a:fld>
            <a:endParaRPr lang="es-ES" dirty="0"/>
          </a:p>
        </p:txBody>
      </p:sp>
    </p:spTree>
    <p:extLst>
      <p:ext uri="{BB962C8B-B14F-4D97-AF65-F5344CB8AC3E}">
        <p14:creationId xmlns:p14="http://schemas.microsoft.com/office/powerpoint/2010/main" val="2165372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CC3C-A09C-382B-7D7D-8C876382B41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1D1A421-2980-DC72-89C9-8897619D13A4}"/>
              </a:ext>
            </a:extLst>
          </p:cNvPr>
          <p:cNvSpPr>
            <a:spLocks noGrp="1"/>
          </p:cNvSpPr>
          <p:nvPr>
            <p:ph type="body" idx="1"/>
          </p:nvPr>
        </p:nvSpPr>
        <p:spPr>
          <a:xfrm>
            <a:off x="893700" y="1373588"/>
            <a:ext cx="7710748" cy="3552300"/>
          </a:xfrm>
        </p:spPr>
        <p:txBody>
          <a:bodyPr/>
          <a:lstStyle/>
          <a:p>
            <a:pPr marL="114300" indent="0">
              <a:buNone/>
            </a:pPr>
            <a:r>
              <a:rPr lang="es-ES" sz="1600" dirty="0"/>
              <a:t>&lt;?</a:t>
            </a:r>
            <a:r>
              <a:rPr lang="es-ES" sz="1600" dirty="0" err="1"/>
              <a:t>php</a:t>
            </a:r>
            <a:r>
              <a:rPr lang="es-ES" sz="1600" dirty="0"/>
              <a:t> // datos para la </a:t>
            </a:r>
            <a:r>
              <a:rPr lang="es-ES" sz="1600" dirty="0" err="1"/>
              <a:t>conexion</a:t>
            </a:r>
            <a:r>
              <a:rPr lang="es-ES" sz="1600" dirty="0"/>
              <a:t> a </a:t>
            </a:r>
            <a:r>
              <a:rPr lang="es-ES" sz="1600" dirty="0" err="1"/>
              <a:t>mysql</a:t>
            </a:r>
            <a:endParaRPr lang="es-ES" sz="1600" dirty="0"/>
          </a:p>
          <a:p>
            <a:pPr marL="114300" indent="0">
              <a:buNone/>
            </a:pPr>
            <a:r>
              <a:rPr lang="es-ES" sz="1600" dirty="0"/>
              <a:t>define('</a:t>
            </a:r>
            <a:r>
              <a:rPr lang="es-ES" sz="1600" dirty="0" err="1"/>
              <a:t>DB_SERVER','localhost</a:t>
            </a:r>
            <a:r>
              <a:rPr lang="es-ES" sz="1600" dirty="0"/>
              <a:t>');</a:t>
            </a:r>
          </a:p>
          <a:p>
            <a:pPr marL="114300" indent="0">
              <a:buNone/>
            </a:pPr>
            <a:r>
              <a:rPr lang="es-ES" sz="1600" dirty="0"/>
              <a:t>define('DB_NAME','</a:t>
            </a:r>
            <a:r>
              <a:rPr lang="es-ES" sz="1600" dirty="0" err="1"/>
              <a:t>tursos</a:t>
            </a:r>
            <a:r>
              <a:rPr lang="es-ES" sz="1600" dirty="0"/>
              <a:t>');</a:t>
            </a:r>
          </a:p>
          <a:p>
            <a:pPr marL="114300" indent="0">
              <a:buNone/>
            </a:pPr>
            <a:r>
              <a:rPr lang="es-ES" sz="1600" dirty="0"/>
              <a:t>define('DB_USER','</a:t>
            </a:r>
            <a:r>
              <a:rPr lang="es-ES" sz="1600" dirty="0" err="1"/>
              <a:t>root</a:t>
            </a:r>
            <a:r>
              <a:rPr lang="es-ES" sz="1600" dirty="0"/>
              <a:t>');</a:t>
            </a:r>
          </a:p>
          <a:p>
            <a:pPr marL="114300" indent="0">
              <a:buNone/>
            </a:pPr>
            <a:r>
              <a:rPr lang="es-ES" sz="1600" dirty="0"/>
              <a:t>define('DB_PASS','</a:t>
            </a:r>
            <a:r>
              <a:rPr lang="es-ES" sz="1600" dirty="0" err="1"/>
              <a:t>root</a:t>
            </a:r>
            <a:r>
              <a:rPr lang="es-ES" sz="1600" dirty="0"/>
              <a:t>');</a:t>
            </a:r>
          </a:p>
          <a:p>
            <a:pPr marL="114300" indent="0">
              <a:buNone/>
            </a:pPr>
            <a:r>
              <a:rPr lang="es-ES" sz="1600" dirty="0"/>
              <a:t> </a:t>
            </a:r>
          </a:p>
          <a:p>
            <a:pPr marL="114300" indent="0">
              <a:buNone/>
            </a:pPr>
            <a:r>
              <a:rPr lang="es-ES" sz="1600" dirty="0"/>
              <a:t>$</a:t>
            </a:r>
            <a:r>
              <a:rPr lang="es-ES" sz="1600" dirty="0" err="1"/>
              <a:t>conex</a:t>
            </a:r>
            <a:r>
              <a:rPr lang="es-ES" sz="1600" dirty="0"/>
              <a:t> = </a:t>
            </a:r>
            <a:r>
              <a:rPr lang="es-ES" sz="1600" dirty="0" err="1"/>
              <a:t>mysqli_connect</a:t>
            </a:r>
            <a:r>
              <a:rPr lang="es-ES" sz="1600" dirty="0"/>
              <a:t>(DB_SERVER,DB_USER,DB_PASS);</a:t>
            </a:r>
          </a:p>
          <a:p>
            <a:pPr marL="114300" indent="0">
              <a:buNone/>
            </a:pPr>
            <a:r>
              <a:rPr lang="es-ES" sz="1600" dirty="0" err="1"/>
              <a:t>mysqli_select_db</a:t>
            </a:r>
            <a:r>
              <a:rPr lang="es-ES" sz="1600" dirty="0"/>
              <a:t>($</a:t>
            </a:r>
            <a:r>
              <a:rPr lang="es-ES" sz="1600" dirty="0" err="1"/>
              <a:t>conex</a:t>
            </a:r>
            <a:r>
              <a:rPr lang="es-ES" sz="1600" dirty="0"/>
              <a:t>, DB_NAME);</a:t>
            </a:r>
          </a:p>
        </p:txBody>
      </p:sp>
      <p:sp>
        <p:nvSpPr>
          <p:cNvPr id="4" name="Marcador de número de diapositiva 3">
            <a:extLst>
              <a:ext uri="{FF2B5EF4-FFF2-40B4-BE49-F238E27FC236}">
                <a16:creationId xmlns:a16="http://schemas.microsoft.com/office/drawing/2014/main" id="{AD5B2E12-B08C-1076-BD71-115017408526}"/>
              </a:ext>
            </a:extLst>
          </p:cNvPr>
          <p:cNvSpPr>
            <a:spLocks noGrp="1"/>
          </p:cNvSpPr>
          <p:nvPr>
            <p:ph type="sldNum" idx="10"/>
          </p:nvPr>
        </p:nvSpPr>
        <p:spPr/>
        <p:txBody>
          <a:bodyPr/>
          <a:lstStyle/>
          <a:p>
            <a:fld id="{00000000-1234-1234-1234-123412341234}" type="slidenum">
              <a:rPr lang="es-ES" smtClean="0"/>
              <a:pPr/>
              <a:t>111</a:t>
            </a:fld>
            <a:endParaRPr lang="es-ES" dirty="0"/>
          </a:p>
        </p:txBody>
      </p:sp>
    </p:spTree>
    <p:extLst>
      <p:ext uri="{BB962C8B-B14F-4D97-AF65-F5344CB8AC3E}">
        <p14:creationId xmlns:p14="http://schemas.microsoft.com/office/powerpoint/2010/main" val="3301666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1F82-A8DE-C4E6-0BF2-A851247C5AB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F68960-0AB7-C3A9-D206-0B6A5957042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98C8E48-FF05-5892-3B34-E79079F58D0E}"/>
              </a:ext>
            </a:extLst>
          </p:cNvPr>
          <p:cNvSpPr>
            <a:spLocks noGrp="1"/>
          </p:cNvSpPr>
          <p:nvPr>
            <p:ph type="body" idx="1"/>
          </p:nvPr>
        </p:nvSpPr>
        <p:spPr>
          <a:xfrm>
            <a:off x="893700" y="1373588"/>
            <a:ext cx="7710748" cy="3552300"/>
          </a:xfrm>
        </p:spPr>
        <p:txBody>
          <a:bodyPr/>
          <a:lstStyle/>
          <a:p>
            <a:pPr marL="114300" indent="0">
              <a:buNone/>
            </a:pPr>
            <a:r>
              <a:rPr lang="es-ES" sz="1600" dirty="0"/>
              <a:t>03. </a:t>
            </a:r>
            <a:r>
              <a:rPr lang="es-ES" sz="1600" dirty="0" err="1"/>
              <a:t>index.php</a:t>
            </a:r>
            <a:endParaRPr lang="es-ES" sz="1600" dirty="0"/>
          </a:p>
          <a:p>
            <a:pPr marL="114300" indent="0">
              <a:buNone/>
            </a:pPr>
            <a:endParaRPr lang="es-ES" sz="1600" dirty="0"/>
          </a:p>
          <a:p>
            <a:pPr marL="114300" indent="0">
              <a:buNone/>
            </a:pPr>
            <a:r>
              <a:rPr lang="es-ES" sz="1600" dirty="0"/>
              <a:t>Lo primero </a:t>
            </a:r>
            <a:r>
              <a:rPr lang="es-ES" sz="1600" dirty="0" err="1"/>
              <a:t>sera</a:t>
            </a:r>
            <a:r>
              <a:rPr lang="es-ES" sz="1600" dirty="0"/>
              <a:t> incluir al fichero de conexión, luego haremos una consulta a la base datos para que nos muestren los títulos de la tabla ‘encuestas’ los mismos que mostraremos como enlaces hacia las encuestas, estos enlaces llevaran el id de la encuestas en cuestión mediante GET (</a:t>
            </a:r>
            <a:r>
              <a:rPr lang="es-ES" sz="1600" dirty="0" err="1"/>
              <a:t>encuestas.php?id</a:t>
            </a:r>
            <a:r>
              <a:rPr lang="es-ES" sz="1600" dirty="0"/>
              <a:t>=x).</a:t>
            </a:r>
          </a:p>
        </p:txBody>
      </p:sp>
      <p:sp>
        <p:nvSpPr>
          <p:cNvPr id="4" name="Marcador de número de diapositiva 3">
            <a:extLst>
              <a:ext uri="{FF2B5EF4-FFF2-40B4-BE49-F238E27FC236}">
                <a16:creationId xmlns:a16="http://schemas.microsoft.com/office/drawing/2014/main" id="{02C07737-A04B-6A16-9B53-981AA7B99DA9}"/>
              </a:ext>
            </a:extLst>
          </p:cNvPr>
          <p:cNvSpPr>
            <a:spLocks noGrp="1"/>
          </p:cNvSpPr>
          <p:nvPr>
            <p:ph type="sldNum" idx="10"/>
          </p:nvPr>
        </p:nvSpPr>
        <p:spPr/>
        <p:txBody>
          <a:bodyPr/>
          <a:lstStyle/>
          <a:p>
            <a:fld id="{00000000-1234-1234-1234-123412341234}" type="slidenum">
              <a:rPr lang="es-ES" smtClean="0"/>
              <a:pPr/>
              <a:t>112</a:t>
            </a:fld>
            <a:endParaRPr lang="es-ES" dirty="0"/>
          </a:p>
        </p:txBody>
      </p:sp>
    </p:spTree>
    <p:extLst>
      <p:ext uri="{BB962C8B-B14F-4D97-AF65-F5344CB8AC3E}">
        <p14:creationId xmlns:p14="http://schemas.microsoft.com/office/powerpoint/2010/main" val="40847290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55476-581F-C8ED-7D58-061101EAAC6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A8FD0D6-AAEA-2DC8-4E1B-7DEF16E339CC}"/>
              </a:ext>
            </a:extLst>
          </p:cNvPr>
          <p:cNvSpPr>
            <a:spLocks noGrp="1"/>
          </p:cNvSpPr>
          <p:nvPr>
            <p:ph type="body" idx="1"/>
          </p:nvPr>
        </p:nvSpPr>
        <p:spPr>
          <a:xfrm>
            <a:off x="107504" y="-92546"/>
            <a:ext cx="9036496" cy="3552300"/>
          </a:xfrm>
        </p:spPr>
        <p:txBody>
          <a:bodyPr numCol="2"/>
          <a:lstStyle/>
          <a:p>
            <a:pPr marL="114300" indent="0">
              <a:buNone/>
            </a:pPr>
            <a:r>
              <a:rPr lang="es-ES" sz="1600" dirty="0"/>
              <a:t>&lt;?</a:t>
            </a:r>
            <a:r>
              <a:rPr lang="es-ES" sz="1600" dirty="0" err="1"/>
              <a:t>php</a:t>
            </a:r>
            <a:endParaRPr lang="es-ES" sz="1600" dirty="0"/>
          </a:p>
          <a:p>
            <a:pPr marL="114300" indent="0">
              <a:buNone/>
            </a:pPr>
            <a:r>
              <a:rPr lang="es-ES" sz="1600" dirty="0" err="1"/>
              <a:t>require</a:t>
            </a:r>
            <a:r>
              <a:rPr lang="es-ES" sz="1600" dirty="0"/>
              <a:t>('</a:t>
            </a:r>
            <a:r>
              <a:rPr lang="es-ES" sz="1600" dirty="0" err="1"/>
              <a:t>conexion.php</a:t>
            </a:r>
            <a:r>
              <a:rPr lang="es-ES" sz="1600" dirty="0"/>
              <a:t>');</a:t>
            </a:r>
          </a:p>
          <a:p>
            <a:pPr marL="114300" indent="0">
              <a:buNone/>
            </a:pPr>
            <a:r>
              <a:rPr lang="es-ES" sz="1600" dirty="0"/>
              <a:t>$</a:t>
            </a:r>
            <a:r>
              <a:rPr lang="es-ES" sz="1600" dirty="0" err="1"/>
              <a:t>sql</a:t>
            </a:r>
            <a:r>
              <a:rPr lang="es-ES" sz="1600" dirty="0"/>
              <a:t> = "SELECT * FROM encuestas ORDER BY id DESC";</a:t>
            </a:r>
          </a:p>
          <a:p>
            <a:pPr marL="114300" indent="0">
              <a:buNone/>
            </a:pPr>
            <a:r>
              <a:rPr lang="es-ES" sz="1600" dirty="0"/>
              <a:t>$</a:t>
            </a:r>
            <a:r>
              <a:rPr lang="es-ES" sz="1600" dirty="0" err="1"/>
              <a:t>req</a:t>
            </a:r>
            <a:r>
              <a:rPr lang="es-ES" sz="1600" dirty="0"/>
              <a:t> = </a:t>
            </a:r>
            <a:r>
              <a:rPr lang="es-ES" sz="1600" dirty="0" err="1"/>
              <a:t>mysqli_query</a:t>
            </a:r>
            <a:r>
              <a:rPr lang="es-ES" sz="1600" dirty="0"/>
              <a:t>($</a:t>
            </a:r>
            <a:r>
              <a:rPr lang="es-ES" sz="1600" dirty="0" err="1"/>
              <a:t>conex</a:t>
            </a:r>
            <a:r>
              <a:rPr lang="es-ES" sz="1600" dirty="0"/>
              <a:t>, $</a:t>
            </a:r>
            <a:r>
              <a:rPr lang="es-ES" sz="1600" dirty="0" err="1"/>
              <a:t>sql</a:t>
            </a:r>
            <a:r>
              <a:rPr lang="es-ES" sz="1600" dirty="0"/>
              <a:t>);</a:t>
            </a:r>
          </a:p>
          <a:p>
            <a:pPr marL="114300" indent="0">
              <a:buNone/>
            </a:pPr>
            <a:r>
              <a:rPr lang="es-ES" sz="1600" dirty="0"/>
              <a:t>?&gt;</a:t>
            </a:r>
          </a:p>
          <a:p>
            <a:pPr marL="114300" indent="0">
              <a:buNone/>
            </a:pPr>
            <a:r>
              <a:rPr lang="es-ES" sz="1600" dirty="0"/>
              <a:t>&lt;!DOCTYPE HTML&gt;</a:t>
            </a:r>
          </a:p>
          <a:p>
            <a:pPr marL="114300" indent="0">
              <a:buNone/>
            </a:pPr>
            <a:r>
              <a:rPr lang="es-ES" sz="1600" dirty="0"/>
              <a:t>&lt;</a:t>
            </a:r>
            <a:r>
              <a:rPr lang="es-ES" sz="1600" dirty="0" err="1"/>
              <a:t>html</a:t>
            </a:r>
            <a:r>
              <a:rPr lang="es-ES" sz="1600" dirty="0"/>
              <a:t> </a:t>
            </a:r>
            <a:r>
              <a:rPr lang="es-ES" sz="1600" dirty="0" err="1"/>
              <a:t>lang</a:t>
            </a:r>
            <a:r>
              <a:rPr lang="es-ES" sz="1600" dirty="0"/>
              <a:t>="en-US"&gt;</a:t>
            </a:r>
          </a:p>
          <a:p>
            <a:pPr marL="114300" indent="0">
              <a:buNone/>
            </a:pPr>
            <a:r>
              <a:rPr lang="es-ES" sz="1600" dirty="0"/>
              <a:t>&lt;head&gt;</a:t>
            </a:r>
          </a:p>
          <a:p>
            <a:pPr marL="114300" indent="0">
              <a:buNone/>
            </a:pPr>
            <a:r>
              <a:rPr lang="es-ES" sz="1600" dirty="0"/>
              <a:t>    &lt;meta </a:t>
            </a:r>
            <a:r>
              <a:rPr lang="es-ES" sz="1600" dirty="0" err="1"/>
              <a:t>charset</a:t>
            </a:r>
            <a:r>
              <a:rPr lang="es-ES" sz="1600" dirty="0"/>
              <a:t>="UTF-8"&gt;</a:t>
            </a:r>
          </a:p>
          <a:p>
            <a:pPr marL="114300" indent="0">
              <a:buNone/>
            </a:pPr>
            <a:r>
              <a:rPr lang="es-ES" sz="1600" dirty="0"/>
              <a:t>    &lt;</a:t>
            </a:r>
            <a:r>
              <a:rPr lang="es-ES" sz="1600" dirty="0" err="1"/>
              <a:t>title</a:t>
            </a:r>
            <a:r>
              <a:rPr lang="es-ES" sz="1600" dirty="0"/>
              <a:t>&gt;Sistema de encuestas&lt;/</a:t>
            </a:r>
            <a:r>
              <a:rPr lang="es-ES" sz="1600" dirty="0" err="1"/>
              <a:t>title</a:t>
            </a:r>
            <a:r>
              <a:rPr lang="es-ES" sz="1600" dirty="0"/>
              <a:t>&gt;</a:t>
            </a:r>
          </a:p>
          <a:p>
            <a:pPr marL="114300" indent="0">
              <a:buNone/>
            </a:pPr>
            <a:r>
              <a:rPr lang="es-ES" sz="1600" dirty="0"/>
              <a:t>    &lt;link </a:t>
            </a:r>
            <a:r>
              <a:rPr lang="es-ES" sz="1600" dirty="0" err="1"/>
              <a:t>rel</a:t>
            </a:r>
            <a:r>
              <a:rPr lang="es-ES" sz="1600" dirty="0"/>
              <a:t>="</a:t>
            </a:r>
            <a:r>
              <a:rPr lang="es-ES" sz="1600" dirty="0" err="1"/>
              <a:t>stylesheet</a:t>
            </a:r>
            <a:r>
              <a:rPr lang="es-ES" sz="1600" dirty="0"/>
              <a:t>" </a:t>
            </a:r>
            <a:r>
              <a:rPr lang="es-ES" sz="1600" dirty="0" err="1"/>
              <a:t>href</a:t>
            </a:r>
            <a:r>
              <a:rPr lang="es-ES" sz="1600" dirty="0"/>
              <a:t>="estilos.css"&gt;</a:t>
            </a:r>
          </a:p>
          <a:p>
            <a:pPr marL="114300" indent="0">
              <a:buNone/>
            </a:pPr>
            <a:r>
              <a:rPr lang="es-ES" sz="1600" dirty="0"/>
              <a:t>&lt;/head&gt;</a:t>
            </a:r>
          </a:p>
          <a:p>
            <a:pPr marL="114300" indent="0">
              <a:buNone/>
            </a:pPr>
            <a:r>
              <a:rPr lang="es-ES" sz="1600" dirty="0"/>
              <a:t>&lt;</a:t>
            </a:r>
            <a:r>
              <a:rPr lang="es-ES" sz="1600" dirty="0" err="1"/>
              <a:t>body</a:t>
            </a:r>
            <a:r>
              <a:rPr lang="es-ES" sz="1600" dirty="0"/>
              <a:t>&gt;</a:t>
            </a:r>
          </a:p>
          <a:p>
            <a:pPr marL="114300" indent="0">
              <a:buNone/>
            </a:pPr>
            <a:r>
              <a:rPr lang="es-ES" sz="1600" dirty="0"/>
              <a:t>    &lt;</a:t>
            </a:r>
            <a:r>
              <a:rPr lang="es-ES" sz="1600" dirty="0" err="1"/>
              <a:t>div</a:t>
            </a:r>
            <a:r>
              <a:rPr lang="es-ES" sz="1600" dirty="0"/>
              <a:t> </a:t>
            </a:r>
            <a:r>
              <a:rPr lang="es-ES" sz="1600" dirty="0" err="1"/>
              <a:t>class</a:t>
            </a:r>
            <a:r>
              <a:rPr lang="es-ES" sz="1600" dirty="0"/>
              <a:t>="</a:t>
            </a:r>
            <a:r>
              <a:rPr lang="es-ES" sz="1600" dirty="0" err="1"/>
              <a:t>wrap</a:t>
            </a:r>
            <a:r>
              <a:rPr lang="es-ES" sz="1600" dirty="0"/>
              <a:t>"&gt;</a:t>
            </a:r>
          </a:p>
          <a:p>
            <a:pPr marL="114300" indent="0">
              <a:buNone/>
            </a:pPr>
            <a:r>
              <a:rPr lang="es-ES" sz="1600" dirty="0"/>
              <a:t>        &lt;h1&gt;Encuestas&lt;/h1&gt;</a:t>
            </a:r>
          </a:p>
          <a:p>
            <a:pPr marL="114300" indent="0">
              <a:buNone/>
            </a:pPr>
            <a:r>
              <a:rPr lang="es-ES" sz="1600" dirty="0"/>
              <a:t>        &lt;</a:t>
            </a:r>
            <a:r>
              <a:rPr lang="es-ES" sz="1600" dirty="0" err="1"/>
              <a:t>ul</a:t>
            </a:r>
            <a:r>
              <a:rPr lang="es-ES" sz="1600" dirty="0"/>
              <a:t> </a:t>
            </a:r>
            <a:r>
              <a:rPr lang="es-ES" sz="1600" dirty="0" err="1"/>
              <a:t>class</a:t>
            </a:r>
            <a:r>
              <a:rPr lang="es-ES" sz="1600" dirty="0"/>
              <a:t>="</a:t>
            </a:r>
            <a:r>
              <a:rPr lang="es-ES" sz="1600" dirty="0" err="1"/>
              <a:t>votacion</a:t>
            </a:r>
            <a:r>
              <a:rPr lang="es-ES" sz="1600" dirty="0"/>
              <a:t> </a:t>
            </a:r>
            <a:r>
              <a:rPr lang="es-ES" sz="1600" dirty="0" err="1"/>
              <a:t>index</a:t>
            </a:r>
            <a:r>
              <a:rPr lang="es-ES" sz="1600" dirty="0"/>
              <a:t>"&gt;</a:t>
            </a:r>
          </a:p>
          <a:p>
            <a:pPr marL="114300" indent="0">
              <a:buNone/>
            </a:pPr>
            <a:r>
              <a:rPr lang="es-ES" sz="1600" dirty="0"/>
              <a:t>        &lt;?</a:t>
            </a:r>
            <a:r>
              <a:rPr lang="es-ES" sz="1600" dirty="0" err="1"/>
              <a:t>php</a:t>
            </a:r>
            <a:endParaRPr lang="es-ES" sz="1600" dirty="0"/>
          </a:p>
          <a:p>
            <a:pPr marL="114300" indent="0">
              <a:buNone/>
            </a:pPr>
            <a:r>
              <a:rPr lang="es-ES" sz="1600" dirty="0"/>
              <a:t>            </a:t>
            </a:r>
            <a:r>
              <a:rPr lang="es-ES" sz="1600" dirty="0" err="1"/>
              <a:t>while</a:t>
            </a:r>
            <a:r>
              <a:rPr lang="es-ES" sz="1600" dirty="0"/>
              <a:t>($</a:t>
            </a:r>
            <a:r>
              <a:rPr lang="es-ES" sz="1600" dirty="0" err="1"/>
              <a:t>result</a:t>
            </a:r>
            <a:r>
              <a:rPr lang="es-ES" sz="1600" dirty="0"/>
              <a:t> = </a:t>
            </a:r>
            <a:r>
              <a:rPr lang="es-ES" sz="1600" dirty="0" err="1"/>
              <a:t>mysqli_fetch_object</a:t>
            </a:r>
            <a:r>
              <a:rPr lang="es-ES" sz="1600" dirty="0"/>
              <a:t>($</a:t>
            </a:r>
            <a:r>
              <a:rPr lang="es-ES" sz="1600" dirty="0" err="1"/>
              <a:t>req</a:t>
            </a:r>
            <a:r>
              <a:rPr lang="es-ES" sz="1600" dirty="0"/>
              <a:t>)){</a:t>
            </a:r>
          </a:p>
          <a:p>
            <a:pPr marL="114300" indent="0">
              <a:buNone/>
            </a:pPr>
            <a:r>
              <a:rPr lang="es-ES" sz="1600" dirty="0"/>
              <a:t>                echo '&lt;</a:t>
            </a:r>
            <a:r>
              <a:rPr lang="es-ES" sz="1600" dirty="0" err="1"/>
              <a:t>li</a:t>
            </a:r>
            <a:r>
              <a:rPr lang="es-ES" sz="1600" dirty="0"/>
              <a:t>&gt;&lt;a </a:t>
            </a:r>
            <a:r>
              <a:rPr lang="es-ES" sz="1600" dirty="0" err="1"/>
              <a:t>href</a:t>
            </a:r>
            <a:r>
              <a:rPr lang="es-ES" sz="1600" dirty="0"/>
              <a:t>="</a:t>
            </a:r>
            <a:r>
              <a:rPr lang="es-ES" sz="1600" dirty="0" err="1"/>
              <a:t>encuesta.php?id</a:t>
            </a:r>
            <a:r>
              <a:rPr lang="es-ES" sz="1600" dirty="0"/>
              <a:t>='.$</a:t>
            </a:r>
            <a:r>
              <a:rPr lang="es-ES" sz="1600" dirty="0" err="1"/>
              <a:t>result</a:t>
            </a:r>
            <a:r>
              <a:rPr lang="es-ES" sz="1600" dirty="0"/>
              <a:t>-&gt;id.'"&gt;'.$</a:t>
            </a:r>
            <a:r>
              <a:rPr lang="es-ES" sz="1600" dirty="0" err="1"/>
              <a:t>result</a:t>
            </a:r>
            <a:r>
              <a:rPr lang="es-ES" sz="1600" dirty="0"/>
              <a:t>-&gt;titulo.'&lt;/a&gt;&lt;/</a:t>
            </a:r>
            <a:r>
              <a:rPr lang="es-ES" sz="1600" dirty="0" err="1"/>
              <a:t>li</a:t>
            </a:r>
            <a:r>
              <a:rPr lang="es-ES" sz="1600" dirty="0"/>
              <a:t>&gt;';</a:t>
            </a:r>
          </a:p>
          <a:p>
            <a:pPr marL="114300" indent="0">
              <a:buNone/>
            </a:pPr>
            <a:r>
              <a:rPr lang="es-ES" sz="1600" dirty="0"/>
              <a:t>            }</a:t>
            </a:r>
          </a:p>
          <a:p>
            <a:pPr marL="114300" indent="0">
              <a:buNone/>
            </a:pPr>
            <a:r>
              <a:rPr lang="es-ES" sz="1600" dirty="0"/>
              <a:t>        ?&gt;</a:t>
            </a:r>
          </a:p>
          <a:p>
            <a:pPr marL="114300" indent="0">
              <a:buNone/>
            </a:pPr>
            <a:r>
              <a:rPr lang="es-ES" sz="1600" dirty="0"/>
              <a:t>        &lt;/</a:t>
            </a:r>
            <a:r>
              <a:rPr lang="es-ES" sz="1600" dirty="0" err="1"/>
              <a:t>ul</a:t>
            </a:r>
            <a:r>
              <a:rPr lang="es-ES" sz="1600" dirty="0"/>
              <a:t>&gt;</a:t>
            </a:r>
          </a:p>
          <a:p>
            <a:pPr marL="114300" indent="0">
              <a:buNone/>
            </a:pPr>
            <a:r>
              <a:rPr lang="es-ES" sz="1600" dirty="0"/>
              <a:t>        &lt;a </a:t>
            </a:r>
            <a:r>
              <a:rPr lang="es-ES" sz="1600" dirty="0" err="1"/>
              <a:t>href</a:t>
            </a:r>
            <a:r>
              <a:rPr lang="es-ES" sz="1600" dirty="0"/>
              <a:t>="</a:t>
            </a:r>
            <a:r>
              <a:rPr lang="es-ES" sz="1600" dirty="0" err="1"/>
              <a:t>agregar.php</a:t>
            </a:r>
            <a:r>
              <a:rPr lang="es-ES" sz="1600" dirty="0"/>
              <a:t>"&gt;+ Agregar nueva encuesta&lt;/a&gt;</a:t>
            </a:r>
          </a:p>
          <a:p>
            <a:pPr marL="114300" indent="0">
              <a:buNone/>
            </a:pPr>
            <a:r>
              <a:rPr lang="es-ES" sz="1600" dirty="0"/>
              <a:t>    &lt;/</a:t>
            </a:r>
            <a:r>
              <a:rPr lang="es-ES" sz="1600" dirty="0" err="1"/>
              <a:t>div</a:t>
            </a:r>
            <a:r>
              <a:rPr lang="es-ES" sz="1600" dirty="0"/>
              <a:t>&gt;</a:t>
            </a:r>
          </a:p>
          <a:p>
            <a:pPr marL="114300" indent="0">
              <a:buNone/>
            </a:pPr>
            <a:r>
              <a:rPr lang="es-ES" sz="1600" dirty="0"/>
              <a:t>&lt;/</a:t>
            </a:r>
            <a:r>
              <a:rPr lang="es-ES" sz="1600" dirty="0" err="1"/>
              <a:t>body</a:t>
            </a:r>
            <a:r>
              <a:rPr lang="es-ES" sz="1600" dirty="0"/>
              <a:t>&gt;</a:t>
            </a:r>
          </a:p>
          <a:p>
            <a:pPr marL="114300" indent="0">
              <a:buNone/>
            </a:pPr>
            <a:r>
              <a:rPr lang="es-ES" sz="1600" dirty="0"/>
              <a:t>&lt;/</a:t>
            </a:r>
            <a:r>
              <a:rPr lang="es-ES" sz="1600" dirty="0" err="1"/>
              <a:t>html</a:t>
            </a:r>
            <a:r>
              <a:rPr lang="es-ES" sz="1600" dirty="0"/>
              <a:t>&gt;</a:t>
            </a:r>
          </a:p>
        </p:txBody>
      </p:sp>
      <p:sp>
        <p:nvSpPr>
          <p:cNvPr id="4" name="Marcador de número de diapositiva 3">
            <a:extLst>
              <a:ext uri="{FF2B5EF4-FFF2-40B4-BE49-F238E27FC236}">
                <a16:creationId xmlns:a16="http://schemas.microsoft.com/office/drawing/2014/main" id="{191B07A6-D191-D334-800B-2AB4EC8AD41F}"/>
              </a:ext>
            </a:extLst>
          </p:cNvPr>
          <p:cNvSpPr>
            <a:spLocks noGrp="1"/>
          </p:cNvSpPr>
          <p:nvPr>
            <p:ph type="sldNum" idx="10"/>
          </p:nvPr>
        </p:nvSpPr>
        <p:spPr/>
        <p:txBody>
          <a:bodyPr/>
          <a:lstStyle/>
          <a:p>
            <a:fld id="{00000000-1234-1234-1234-123412341234}" type="slidenum">
              <a:rPr lang="es-ES" smtClean="0"/>
              <a:pPr/>
              <a:t>113</a:t>
            </a:fld>
            <a:endParaRPr lang="es-ES" dirty="0"/>
          </a:p>
        </p:txBody>
      </p:sp>
    </p:spTree>
    <p:extLst>
      <p:ext uri="{BB962C8B-B14F-4D97-AF65-F5344CB8AC3E}">
        <p14:creationId xmlns:p14="http://schemas.microsoft.com/office/powerpoint/2010/main" val="17021471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FC7ED-5294-9357-2310-81E2CB40513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85C375D-5F00-17DF-9FA7-8659924A3E50}"/>
              </a:ext>
            </a:extLst>
          </p:cNvPr>
          <p:cNvSpPr>
            <a:spLocks noGrp="1"/>
          </p:cNvSpPr>
          <p:nvPr>
            <p:ph type="body" idx="1"/>
          </p:nvPr>
        </p:nvSpPr>
        <p:spPr/>
        <p:txBody>
          <a:bodyPr/>
          <a:lstStyle/>
          <a:p>
            <a:r>
              <a:rPr lang="es-ES" sz="1800" dirty="0"/>
              <a:t>Nos debería ir quedando así:</a:t>
            </a:r>
          </a:p>
        </p:txBody>
      </p:sp>
      <p:sp>
        <p:nvSpPr>
          <p:cNvPr id="4" name="Marcador de número de diapositiva 3">
            <a:extLst>
              <a:ext uri="{FF2B5EF4-FFF2-40B4-BE49-F238E27FC236}">
                <a16:creationId xmlns:a16="http://schemas.microsoft.com/office/drawing/2014/main" id="{CA132CAF-4837-D9B5-9C96-308556ACAD25}"/>
              </a:ext>
            </a:extLst>
          </p:cNvPr>
          <p:cNvSpPr>
            <a:spLocks noGrp="1"/>
          </p:cNvSpPr>
          <p:nvPr>
            <p:ph type="sldNum" idx="10"/>
          </p:nvPr>
        </p:nvSpPr>
        <p:spPr/>
        <p:txBody>
          <a:bodyPr/>
          <a:lstStyle/>
          <a:p>
            <a:fld id="{00000000-1234-1234-1234-123412341234}" type="slidenum">
              <a:rPr lang="es-ES" smtClean="0"/>
              <a:pPr/>
              <a:t>114</a:t>
            </a:fld>
            <a:endParaRPr lang="es-ES" dirty="0"/>
          </a:p>
        </p:txBody>
      </p:sp>
      <p:pic>
        <p:nvPicPr>
          <p:cNvPr id="6" name="Imagen 5" descr="Interfaz de usuario gráfica, Aplicación&#10;&#10;Descripción generada automáticamente">
            <a:extLst>
              <a:ext uri="{FF2B5EF4-FFF2-40B4-BE49-F238E27FC236}">
                <a16:creationId xmlns:a16="http://schemas.microsoft.com/office/drawing/2014/main" id="{402B3CC9-82C9-DA1D-E1E6-BAEBD0753276}"/>
              </a:ext>
            </a:extLst>
          </p:cNvPr>
          <p:cNvPicPr>
            <a:picLocks noChangeAspect="1"/>
          </p:cNvPicPr>
          <p:nvPr/>
        </p:nvPicPr>
        <p:blipFill>
          <a:blip r:embed="rId2"/>
          <a:stretch>
            <a:fillRect/>
          </a:stretch>
        </p:blipFill>
        <p:spPr>
          <a:xfrm>
            <a:off x="4581063" y="2134929"/>
            <a:ext cx="3982393" cy="2616171"/>
          </a:xfrm>
          <a:prstGeom prst="rect">
            <a:avLst/>
          </a:prstGeom>
        </p:spPr>
      </p:pic>
    </p:spTree>
    <p:extLst>
      <p:ext uri="{BB962C8B-B14F-4D97-AF65-F5344CB8AC3E}">
        <p14:creationId xmlns:p14="http://schemas.microsoft.com/office/powerpoint/2010/main" val="17117677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1B6B8-701B-9305-6209-1E36C32A32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E2B418-0135-8B5E-295C-C9A6B18C5EA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5A9D270-0FAE-C765-52A0-E66CE11D2FE4}"/>
              </a:ext>
            </a:extLst>
          </p:cNvPr>
          <p:cNvSpPr>
            <a:spLocks noGrp="1"/>
          </p:cNvSpPr>
          <p:nvPr>
            <p:ph type="body" idx="1"/>
          </p:nvPr>
        </p:nvSpPr>
        <p:spPr>
          <a:xfrm>
            <a:off x="893700" y="1373588"/>
            <a:ext cx="7710748" cy="3552300"/>
          </a:xfrm>
        </p:spPr>
        <p:txBody>
          <a:bodyPr/>
          <a:lstStyle/>
          <a:p>
            <a:pPr marL="114300" indent="0">
              <a:buNone/>
            </a:pPr>
            <a:r>
              <a:rPr lang="es-ES" sz="1600" dirty="0"/>
              <a:t>04. </a:t>
            </a:r>
            <a:r>
              <a:rPr lang="es-ES" sz="1600" dirty="0" err="1"/>
              <a:t>encuesta.php</a:t>
            </a:r>
            <a:endParaRPr lang="es-ES" sz="1600" dirty="0"/>
          </a:p>
          <a:p>
            <a:pPr marL="114300" indent="0">
              <a:buNone/>
            </a:pPr>
            <a:endParaRPr lang="es-ES" sz="1600" dirty="0"/>
          </a:p>
          <a:p>
            <a:pPr marL="114300" indent="0">
              <a:buNone/>
            </a:pPr>
            <a:r>
              <a:rPr lang="es-ES" sz="1600" dirty="0" err="1"/>
              <a:t>Linea</a:t>
            </a:r>
            <a:r>
              <a:rPr lang="es-ES" sz="1600" dirty="0"/>
              <a:t> 04: Si no existe la variable de URL se regresara a la pagina principal.</a:t>
            </a:r>
          </a:p>
          <a:p>
            <a:pPr marL="114300" indent="0">
              <a:buNone/>
            </a:pPr>
            <a:r>
              <a:rPr lang="es-ES" sz="1600" dirty="0" err="1"/>
              <a:t>Linea</a:t>
            </a:r>
            <a:r>
              <a:rPr lang="es-ES" sz="1600" dirty="0"/>
              <a:t> 11: Si le dan a votar (el </a:t>
            </a:r>
            <a:r>
              <a:rPr lang="es-ES" sz="1600" dirty="0" err="1"/>
              <a:t>form</a:t>
            </a:r>
            <a:r>
              <a:rPr lang="es-ES" sz="1600" dirty="0"/>
              <a:t> de </a:t>
            </a:r>
            <a:r>
              <a:rPr lang="es-ES" sz="1600" dirty="0" err="1"/>
              <a:t>votacion</a:t>
            </a:r>
            <a:r>
              <a:rPr lang="es-ES" sz="1600" dirty="0"/>
              <a:t> ira abajo) y si han seleccionado una </a:t>
            </a:r>
            <a:r>
              <a:rPr lang="es-ES" sz="1600" dirty="0" err="1"/>
              <a:t>opcion</a:t>
            </a:r>
            <a:r>
              <a:rPr lang="es-ES" sz="1600" dirty="0"/>
              <a:t> se va a actualizar los datos del campo ‘valor’ de la tabla ‘opciones’:</a:t>
            </a:r>
          </a:p>
        </p:txBody>
      </p:sp>
      <p:sp>
        <p:nvSpPr>
          <p:cNvPr id="4" name="Marcador de número de diapositiva 3">
            <a:extLst>
              <a:ext uri="{FF2B5EF4-FFF2-40B4-BE49-F238E27FC236}">
                <a16:creationId xmlns:a16="http://schemas.microsoft.com/office/drawing/2014/main" id="{23AE9395-15E8-2B98-CCDF-50D34F8D2A73}"/>
              </a:ext>
            </a:extLst>
          </p:cNvPr>
          <p:cNvSpPr>
            <a:spLocks noGrp="1"/>
          </p:cNvSpPr>
          <p:nvPr>
            <p:ph type="sldNum" idx="10"/>
          </p:nvPr>
        </p:nvSpPr>
        <p:spPr/>
        <p:txBody>
          <a:bodyPr/>
          <a:lstStyle/>
          <a:p>
            <a:fld id="{00000000-1234-1234-1234-123412341234}" type="slidenum">
              <a:rPr lang="es-ES" smtClean="0"/>
              <a:pPr/>
              <a:t>115</a:t>
            </a:fld>
            <a:endParaRPr lang="es-ES" dirty="0"/>
          </a:p>
        </p:txBody>
      </p:sp>
    </p:spTree>
    <p:extLst>
      <p:ext uri="{BB962C8B-B14F-4D97-AF65-F5344CB8AC3E}">
        <p14:creationId xmlns:p14="http://schemas.microsoft.com/office/powerpoint/2010/main" val="2415922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95F61-5D70-F9C8-7A26-FD1712816F69}"/>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F66CA74-1D08-BDFA-4C93-0BA93FA4F638}"/>
              </a:ext>
            </a:extLst>
          </p:cNvPr>
          <p:cNvSpPr>
            <a:spLocks noGrp="1"/>
          </p:cNvSpPr>
          <p:nvPr>
            <p:ph type="body" idx="1"/>
          </p:nvPr>
        </p:nvSpPr>
        <p:spPr>
          <a:xfrm>
            <a:off x="0" y="7602"/>
            <a:ext cx="9036496" cy="3552300"/>
          </a:xfrm>
        </p:spPr>
        <p:txBody>
          <a:bodyPr numCol="2"/>
          <a:lstStyle/>
          <a:p>
            <a:pPr marL="114300" indent="0">
              <a:buNone/>
            </a:pPr>
            <a:r>
              <a:rPr lang="es-ES" sz="1600" dirty="0"/>
              <a:t>&lt;?</a:t>
            </a:r>
            <a:r>
              <a:rPr lang="es-ES" sz="1600" dirty="0" err="1"/>
              <a:t>php</a:t>
            </a:r>
            <a:endParaRPr lang="es-ES" sz="1600" dirty="0"/>
          </a:p>
          <a:p>
            <a:pPr marL="114300" indent="0">
              <a:buNone/>
            </a:pPr>
            <a:r>
              <a:rPr lang="es-ES" sz="1600" dirty="0" err="1"/>
              <a:t>require</a:t>
            </a:r>
            <a:r>
              <a:rPr lang="es-ES" sz="1600" dirty="0"/>
              <a:t>('</a:t>
            </a:r>
            <a:r>
              <a:rPr lang="es-ES" sz="1600" dirty="0" err="1"/>
              <a:t>conexion.php</a:t>
            </a:r>
            <a:r>
              <a:rPr lang="es-ES" sz="1600" dirty="0"/>
              <a:t>');</a:t>
            </a:r>
          </a:p>
          <a:p>
            <a:pPr marL="114300" indent="0">
              <a:buNone/>
            </a:pPr>
            <a:r>
              <a:rPr lang="es-ES" sz="1600" dirty="0"/>
              <a:t>    $id = $_GET['id'];</a:t>
            </a:r>
          </a:p>
          <a:p>
            <a:pPr marL="114300" indent="0">
              <a:buNone/>
            </a:pPr>
            <a:r>
              <a:rPr lang="es-ES" sz="1600" dirty="0"/>
              <a:t>    </a:t>
            </a:r>
            <a:r>
              <a:rPr lang="es-ES" sz="1600" dirty="0" err="1"/>
              <a:t>if</a:t>
            </a:r>
            <a:r>
              <a:rPr lang="es-ES" sz="1600" dirty="0"/>
              <a:t>(!</a:t>
            </a:r>
            <a:r>
              <a:rPr lang="es-ES" sz="1600" dirty="0" err="1"/>
              <a:t>isset</a:t>
            </a:r>
            <a:r>
              <a:rPr lang="es-ES" sz="1600" dirty="0"/>
              <a:t>($_GET['id'])){</a:t>
            </a:r>
          </a:p>
          <a:p>
            <a:pPr marL="114300" indent="0">
              <a:buNone/>
            </a:pPr>
            <a:r>
              <a:rPr lang="es-ES" sz="1600" dirty="0"/>
              <a:t>        </a:t>
            </a:r>
            <a:r>
              <a:rPr lang="es-ES" sz="1600" dirty="0" err="1"/>
              <a:t>header</a:t>
            </a:r>
            <a:r>
              <a:rPr lang="es-ES" sz="1600" dirty="0"/>
              <a:t>('</a:t>
            </a:r>
            <a:r>
              <a:rPr lang="es-ES" sz="1600" dirty="0" err="1"/>
              <a:t>location</a:t>
            </a:r>
            <a:r>
              <a:rPr lang="es-ES" sz="1600" dirty="0"/>
              <a:t>: </a:t>
            </a:r>
            <a:r>
              <a:rPr lang="es-ES" sz="1600" dirty="0" err="1"/>
              <a:t>index.php</a:t>
            </a:r>
            <a:r>
              <a:rPr lang="es-ES" sz="1600" dirty="0"/>
              <a:t>');</a:t>
            </a:r>
          </a:p>
          <a:p>
            <a:pPr marL="114300" indent="0">
              <a:buNone/>
            </a:pPr>
            <a:r>
              <a:rPr lang="es-ES" sz="1600" dirty="0"/>
              <a:t>    }</a:t>
            </a:r>
          </a:p>
          <a:p>
            <a:pPr marL="114300" indent="0">
              <a:buNone/>
            </a:pPr>
            <a:r>
              <a:rPr lang="es-ES" sz="1600" dirty="0"/>
              <a:t> </a:t>
            </a:r>
          </a:p>
          <a:p>
            <a:pPr marL="114300" indent="0">
              <a:buNone/>
            </a:pPr>
            <a:r>
              <a:rPr lang="es-ES" sz="1600" dirty="0"/>
              <a:t>    </a:t>
            </a:r>
            <a:r>
              <a:rPr lang="es-ES" sz="1600" dirty="0" err="1"/>
              <a:t>if</a:t>
            </a:r>
            <a:r>
              <a:rPr lang="es-ES" sz="1600" dirty="0"/>
              <a:t>(</a:t>
            </a:r>
            <a:r>
              <a:rPr lang="es-ES" sz="1600" dirty="0" err="1"/>
              <a:t>isset</a:t>
            </a:r>
            <a:r>
              <a:rPr lang="es-ES" sz="1600" dirty="0"/>
              <a:t>($_POST['votar']))</a:t>
            </a:r>
          </a:p>
          <a:p>
            <a:pPr marL="114300" indent="0">
              <a:buNone/>
            </a:pPr>
            <a:r>
              <a:rPr lang="es-ES" sz="1600" dirty="0"/>
              <a:t>    {</a:t>
            </a:r>
          </a:p>
          <a:p>
            <a:pPr marL="114300" indent="0">
              <a:buNone/>
            </a:pPr>
            <a:r>
              <a:rPr lang="es-ES" sz="1600" dirty="0"/>
              <a:t> </a:t>
            </a:r>
          </a:p>
          <a:p>
            <a:pPr marL="114300" indent="0">
              <a:buNone/>
            </a:pPr>
            <a:r>
              <a:rPr lang="es-ES" sz="1600" dirty="0"/>
              <a:t>        </a:t>
            </a:r>
            <a:r>
              <a:rPr lang="es-ES" sz="1600" dirty="0" err="1"/>
              <a:t>if</a:t>
            </a:r>
            <a:r>
              <a:rPr lang="es-ES" sz="1600" dirty="0"/>
              <a:t>(</a:t>
            </a:r>
            <a:r>
              <a:rPr lang="es-ES" sz="1600" dirty="0" err="1"/>
              <a:t>isset</a:t>
            </a:r>
            <a:r>
              <a:rPr lang="es-ES" sz="1600" dirty="0"/>
              <a:t>($_POST['valor'])){</a:t>
            </a:r>
          </a:p>
          <a:p>
            <a:pPr marL="114300" indent="0">
              <a:buNone/>
            </a:pPr>
            <a:r>
              <a:rPr lang="es-ES" sz="1600" dirty="0"/>
              <a:t>            $opciones = $_POST['valor'];</a:t>
            </a:r>
          </a:p>
          <a:p>
            <a:pPr marL="114300" indent="0">
              <a:buNone/>
            </a:pPr>
            <a:r>
              <a:rPr lang="es-ES" sz="1600" dirty="0"/>
              <a:t>            $mod = </a:t>
            </a:r>
            <a:r>
              <a:rPr lang="es-ES" sz="1600" dirty="0" err="1"/>
              <a:t>mysqli_query</a:t>
            </a:r>
            <a:r>
              <a:rPr lang="es-ES" sz="1600" dirty="0"/>
              <a:t>($</a:t>
            </a:r>
            <a:r>
              <a:rPr lang="es-ES" sz="1600" dirty="0" err="1"/>
              <a:t>conex</a:t>
            </a:r>
            <a:r>
              <a:rPr lang="es-ES" sz="1600" dirty="0"/>
              <a:t>, "SELECT * FROM opciones WHERE id = ".$opciones);</a:t>
            </a:r>
          </a:p>
          <a:p>
            <a:pPr marL="114300" indent="0">
              <a:buNone/>
            </a:pPr>
            <a:r>
              <a:rPr lang="es-ES" sz="1600" dirty="0"/>
              <a:t>            </a:t>
            </a:r>
            <a:r>
              <a:rPr lang="es-ES" sz="1600" dirty="0" err="1"/>
              <a:t>while</a:t>
            </a:r>
            <a:r>
              <a:rPr lang="es-ES" sz="1600" dirty="0"/>
              <a:t>($</a:t>
            </a:r>
            <a:r>
              <a:rPr lang="es-ES" sz="1600" dirty="0" err="1"/>
              <a:t>result</a:t>
            </a:r>
            <a:r>
              <a:rPr lang="es-ES" sz="1600" dirty="0"/>
              <a:t> = </a:t>
            </a:r>
            <a:r>
              <a:rPr lang="es-ES" sz="1600" dirty="0" err="1"/>
              <a:t>mysqli_fetch_object</a:t>
            </a:r>
            <a:r>
              <a:rPr lang="es-ES" sz="1600" dirty="0"/>
              <a:t>($mod)){</a:t>
            </a:r>
          </a:p>
          <a:p>
            <a:pPr marL="114300" indent="0">
              <a:buNone/>
            </a:pPr>
            <a:r>
              <a:rPr lang="es-ES" sz="1600" dirty="0"/>
              <a:t>                $valor = $</a:t>
            </a:r>
            <a:r>
              <a:rPr lang="es-ES" sz="1600" dirty="0" err="1"/>
              <a:t>result</a:t>
            </a:r>
            <a:r>
              <a:rPr lang="es-ES" sz="1600" dirty="0"/>
              <a:t>-&gt;valor + 1; // obtenemos el valor de 'valor' y le añadimos 1 unidad</a:t>
            </a:r>
          </a:p>
          <a:p>
            <a:pPr marL="114300" indent="0">
              <a:buNone/>
            </a:pPr>
            <a:r>
              <a:rPr lang="es-ES" sz="1600" dirty="0"/>
              <a:t>                </a:t>
            </a:r>
            <a:r>
              <a:rPr lang="es-ES" sz="1600" dirty="0" err="1"/>
              <a:t>mysqli_query</a:t>
            </a:r>
            <a:r>
              <a:rPr lang="es-ES" sz="1600" dirty="0"/>
              <a:t>($</a:t>
            </a:r>
            <a:r>
              <a:rPr lang="es-ES" sz="1600" dirty="0" err="1"/>
              <a:t>conex</a:t>
            </a:r>
            <a:r>
              <a:rPr lang="es-ES" sz="1600" dirty="0"/>
              <a:t>,"UPDATE opciones SET valor =  '".$valor."' WHERE id = ".$opciones); // luego ejecutamos el </a:t>
            </a:r>
            <a:r>
              <a:rPr lang="es-ES" sz="1600" dirty="0" err="1"/>
              <a:t>query</a:t>
            </a:r>
            <a:r>
              <a:rPr lang="es-ES" sz="1600" dirty="0"/>
              <a:t> SQL</a:t>
            </a:r>
          </a:p>
          <a:p>
            <a:pPr marL="114300" indent="0">
              <a:buNone/>
            </a:pPr>
            <a:r>
              <a:rPr lang="es-ES" sz="1600" dirty="0"/>
              <a:t>            }</a:t>
            </a:r>
          </a:p>
          <a:p>
            <a:pPr marL="114300" indent="0">
              <a:buNone/>
            </a:pPr>
            <a:r>
              <a:rPr lang="es-ES" sz="1600" dirty="0"/>
              <a:t>            </a:t>
            </a:r>
            <a:r>
              <a:rPr lang="es-ES" sz="1600" dirty="0" err="1"/>
              <a:t>header</a:t>
            </a:r>
            <a:r>
              <a:rPr lang="es-ES" sz="1600" dirty="0"/>
              <a:t>('</a:t>
            </a:r>
            <a:r>
              <a:rPr lang="es-ES" sz="1600" dirty="0" err="1"/>
              <a:t>location</a:t>
            </a:r>
            <a:r>
              <a:rPr lang="es-ES" sz="1600" dirty="0"/>
              <a:t>: </a:t>
            </a:r>
            <a:r>
              <a:rPr lang="es-ES" sz="1600" dirty="0" err="1"/>
              <a:t>resultado.php?id</a:t>
            </a:r>
            <a:r>
              <a:rPr lang="es-ES" sz="1600" dirty="0"/>
              <a:t>='.$id); // Por ultimo lo redireccionamos a la encuestas mostrando los resultados.</a:t>
            </a:r>
          </a:p>
          <a:p>
            <a:pPr marL="114300" indent="0">
              <a:buNone/>
            </a:pPr>
            <a:r>
              <a:rPr lang="es-ES" sz="1600" dirty="0"/>
              <a:t>        }</a:t>
            </a:r>
          </a:p>
          <a:p>
            <a:pPr marL="114300" indent="0">
              <a:buNone/>
            </a:pPr>
            <a:r>
              <a:rPr lang="es-ES" sz="1600" dirty="0"/>
              <a:t>    }</a:t>
            </a:r>
          </a:p>
          <a:p>
            <a:pPr marL="114300" indent="0">
              <a:buNone/>
            </a:pPr>
            <a:r>
              <a:rPr lang="es-ES" sz="1600" dirty="0"/>
              <a:t>?&gt;</a:t>
            </a:r>
          </a:p>
        </p:txBody>
      </p:sp>
      <p:sp>
        <p:nvSpPr>
          <p:cNvPr id="4" name="Marcador de número de diapositiva 3">
            <a:extLst>
              <a:ext uri="{FF2B5EF4-FFF2-40B4-BE49-F238E27FC236}">
                <a16:creationId xmlns:a16="http://schemas.microsoft.com/office/drawing/2014/main" id="{9101068C-59F3-2C7D-E3F6-0A36446243B3}"/>
              </a:ext>
            </a:extLst>
          </p:cNvPr>
          <p:cNvSpPr>
            <a:spLocks noGrp="1"/>
          </p:cNvSpPr>
          <p:nvPr>
            <p:ph type="sldNum" idx="10"/>
          </p:nvPr>
        </p:nvSpPr>
        <p:spPr/>
        <p:txBody>
          <a:bodyPr/>
          <a:lstStyle/>
          <a:p>
            <a:fld id="{00000000-1234-1234-1234-123412341234}" type="slidenum">
              <a:rPr lang="es-ES" smtClean="0"/>
              <a:pPr/>
              <a:t>116</a:t>
            </a:fld>
            <a:endParaRPr lang="es-ES" dirty="0"/>
          </a:p>
        </p:txBody>
      </p:sp>
    </p:spTree>
    <p:extLst>
      <p:ext uri="{BB962C8B-B14F-4D97-AF65-F5344CB8AC3E}">
        <p14:creationId xmlns:p14="http://schemas.microsoft.com/office/powerpoint/2010/main" val="8162395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161AB-9D8D-B452-9D99-49620ECBAE93}"/>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234C0037-75A1-9FDF-2703-9023BC5B26F0}"/>
              </a:ext>
            </a:extLst>
          </p:cNvPr>
          <p:cNvSpPr>
            <a:spLocks noGrp="1"/>
          </p:cNvSpPr>
          <p:nvPr>
            <p:ph type="body" idx="1"/>
          </p:nvPr>
        </p:nvSpPr>
        <p:spPr>
          <a:xfrm>
            <a:off x="2857" y="483518"/>
            <a:ext cx="9036496" cy="3552300"/>
          </a:xfrm>
        </p:spPr>
        <p:txBody>
          <a:bodyPr numCol="1">
            <a:noAutofit/>
          </a:bodyPr>
          <a:lstStyle/>
          <a:p>
            <a:pPr marL="114300" indent="0">
              <a:buNone/>
            </a:pPr>
            <a:r>
              <a:rPr lang="es-ES" sz="1600" dirty="0"/>
              <a:t>Ahora la parte HTML donde ira el </a:t>
            </a:r>
            <a:r>
              <a:rPr lang="es-ES" sz="1600" dirty="0" err="1"/>
              <a:t>form</a:t>
            </a:r>
            <a:r>
              <a:rPr lang="es-ES" sz="1600" dirty="0"/>
              <a:t> de </a:t>
            </a:r>
            <a:r>
              <a:rPr lang="es-ES" sz="1600" dirty="0" err="1"/>
              <a:t>votacion</a:t>
            </a:r>
            <a:r>
              <a:rPr lang="es-ES" sz="1600" dirty="0"/>
              <a:t>, </a:t>
            </a:r>
            <a:r>
              <a:rPr lang="es-ES" sz="1600" dirty="0" err="1"/>
              <a:t>aqui</a:t>
            </a:r>
            <a:r>
              <a:rPr lang="es-ES" sz="1600" dirty="0"/>
              <a:t> vamos a generar una consulta a la base datos para que se muestren los datos de la tabla ‘encuestas’ con relación a la tabla ‘opciones’ como </a:t>
            </a:r>
            <a:r>
              <a:rPr lang="es-ES" sz="1600" dirty="0" err="1"/>
              <a:t>radiobuttons</a:t>
            </a:r>
            <a:r>
              <a:rPr lang="es-ES" sz="1600" dirty="0"/>
              <a:t>, partes de un </a:t>
            </a:r>
            <a:r>
              <a:rPr lang="es-ES" sz="1600" dirty="0" err="1"/>
              <a:t>form</a:t>
            </a:r>
            <a:r>
              <a:rPr lang="es-ES" sz="1600" dirty="0"/>
              <a:t>:</a:t>
            </a:r>
          </a:p>
          <a:p>
            <a:pPr marL="114300" indent="0">
              <a:buNone/>
            </a:pPr>
            <a:endParaRPr lang="es-ES" sz="1600" dirty="0"/>
          </a:p>
          <a:p>
            <a:pPr marL="114300" indent="0">
              <a:buNone/>
            </a:pPr>
            <a:r>
              <a:rPr lang="es-ES" sz="1600" dirty="0" err="1"/>
              <a:t>Linea</a:t>
            </a:r>
            <a:r>
              <a:rPr lang="es-ES" sz="1600" dirty="0"/>
              <a:t> 15: En esta </a:t>
            </a:r>
            <a:r>
              <a:rPr lang="es-ES" sz="1600" dirty="0" err="1"/>
              <a:t>linea</a:t>
            </a:r>
            <a:r>
              <a:rPr lang="es-ES" sz="1600" dirty="0"/>
              <a:t> haremos un </a:t>
            </a:r>
            <a:r>
              <a:rPr lang="es-ES" sz="1600" dirty="0" err="1"/>
              <a:t>query</a:t>
            </a:r>
            <a:r>
              <a:rPr lang="es-ES" sz="1600" dirty="0"/>
              <a:t> con INNER JOIN en el cual trabajaremos con las tablas ‘encuestas’ y ‘opciones’ donde a </a:t>
            </a:r>
            <a:r>
              <a:rPr lang="es-ES" sz="1600" dirty="0" err="1"/>
              <a:t>sera</a:t>
            </a:r>
            <a:r>
              <a:rPr lang="es-ES" sz="1600" dirty="0"/>
              <a:t> encuestas y b es opciones, </a:t>
            </a:r>
            <a:r>
              <a:rPr lang="es-ES" sz="1600" dirty="0" err="1"/>
              <a:t>aqui</a:t>
            </a:r>
            <a:r>
              <a:rPr lang="es-ES" sz="1600" dirty="0"/>
              <a:t> buscaremos filas donde </a:t>
            </a:r>
            <a:r>
              <a:rPr lang="es-ES" sz="1600" dirty="0" err="1"/>
              <a:t>a.id</a:t>
            </a:r>
            <a:r>
              <a:rPr lang="es-ES" sz="1600" dirty="0"/>
              <a:t> sea igual a </a:t>
            </a:r>
            <a:r>
              <a:rPr lang="es-ES" sz="1600" dirty="0" err="1"/>
              <a:t>b.encuesta_id</a:t>
            </a:r>
            <a:r>
              <a:rPr lang="es-ES" sz="1600" dirty="0"/>
              <a:t>, el valor de </a:t>
            </a:r>
            <a:r>
              <a:rPr lang="es-ES" sz="1600" dirty="0" err="1"/>
              <a:t>a.id</a:t>
            </a:r>
            <a:r>
              <a:rPr lang="es-ES" sz="1600" dirty="0"/>
              <a:t> que se comparara </a:t>
            </a:r>
            <a:r>
              <a:rPr lang="es-ES" sz="1600" dirty="0" err="1"/>
              <a:t>sera</a:t>
            </a:r>
            <a:r>
              <a:rPr lang="es-ES" sz="1600" dirty="0"/>
              <a:t> definido por $id, este valor lo obtuvimos al principio en el primer pedazo de código mediante GET.</a:t>
            </a:r>
          </a:p>
          <a:p>
            <a:pPr marL="114300" indent="0">
              <a:buNone/>
            </a:pPr>
            <a:endParaRPr lang="es-ES" sz="1600" dirty="0"/>
          </a:p>
          <a:p>
            <a:pPr marL="114300" indent="0">
              <a:buNone/>
            </a:pPr>
            <a:r>
              <a:rPr lang="es-ES" sz="1600" dirty="0" err="1"/>
              <a:t>Linea</a:t>
            </a:r>
            <a:r>
              <a:rPr lang="es-ES" sz="1600" dirty="0"/>
              <a:t> 18 y 27: Con el resultado del </a:t>
            </a:r>
            <a:r>
              <a:rPr lang="es-ES" sz="1600" dirty="0" err="1"/>
              <a:t>query</a:t>
            </a:r>
            <a:r>
              <a:rPr lang="es-ES" sz="1600" dirty="0"/>
              <a:t> hacemos un </a:t>
            </a:r>
            <a:r>
              <a:rPr lang="es-ES" sz="1600" dirty="0" err="1"/>
              <a:t>while</a:t>
            </a:r>
            <a:r>
              <a:rPr lang="es-ES" sz="1600" dirty="0"/>
              <a:t> donde mostraremos el titulo de la encuesta y luego en la </a:t>
            </a:r>
            <a:r>
              <a:rPr lang="es-ES" sz="1600" dirty="0" err="1"/>
              <a:t>linea</a:t>
            </a:r>
            <a:r>
              <a:rPr lang="es-ES" sz="1600" dirty="0"/>
              <a:t> 48 se muestran cada una de las opciones como input[</a:t>
            </a:r>
            <a:r>
              <a:rPr lang="es-ES" sz="1600" dirty="0" err="1"/>
              <a:t>type</a:t>
            </a:r>
            <a:r>
              <a:rPr lang="es-ES" sz="1600" dirty="0"/>
              <a:t>=’radio’], $</a:t>
            </a:r>
            <a:r>
              <a:rPr lang="es-ES" sz="1600" dirty="0" err="1"/>
              <a:t>aux</a:t>
            </a:r>
            <a:r>
              <a:rPr lang="es-ES" sz="1600" dirty="0"/>
              <a:t> es una variable auxiliar que nos ayuda a detener el bucle para que ciertos elementos se muestren solo una vez.</a:t>
            </a:r>
          </a:p>
        </p:txBody>
      </p:sp>
      <p:sp>
        <p:nvSpPr>
          <p:cNvPr id="4" name="Marcador de número de diapositiva 3">
            <a:extLst>
              <a:ext uri="{FF2B5EF4-FFF2-40B4-BE49-F238E27FC236}">
                <a16:creationId xmlns:a16="http://schemas.microsoft.com/office/drawing/2014/main" id="{6A106DFA-C9A2-8AE8-6CAF-8327E1BE70E6}"/>
              </a:ext>
            </a:extLst>
          </p:cNvPr>
          <p:cNvSpPr>
            <a:spLocks noGrp="1"/>
          </p:cNvSpPr>
          <p:nvPr>
            <p:ph type="sldNum" idx="10"/>
          </p:nvPr>
        </p:nvSpPr>
        <p:spPr/>
        <p:txBody>
          <a:bodyPr/>
          <a:lstStyle/>
          <a:p>
            <a:fld id="{00000000-1234-1234-1234-123412341234}" type="slidenum">
              <a:rPr lang="es-ES" smtClean="0"/>
              <a:pPr/>
              <a:t>117</a:t>
            </a:fld>
            <a:endParaRPr lang="es-ES" dirty="0"/>
          </a:p>
        </p:txBody>
      </p:sp>
    </p:spTree>
    <p:extLst>
      <p:ext uri="{BB962C8B-B14F-4D97-AF65-F5344CB8AC3E}">
        <p14:creationId xmlns:p14="http://schemas.microsoft.com/office/powerpoint/2010/main" val="38567223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584B1-F89E-1203-F6FE-86423C480FBB}"/>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61D4F61C-61D5-D55D-748E-6A18EE6C48A6}"/>
              </a:ext>
            </a:extLst>
          </p:cNvPr>
          <p:cNvSpPr>
            <a:spLocks noGrp="1"/>
          </p:cNvSpPr>
          <p:nvPr>
            <p:ph type="body" idx="1"/>
          </p:nvPr>
        </p:nvSpPr>
        <p:spPr>
          <a:xfrm>
            <a:off x="0" y="0"/>
            <a:ext cx="9036496" cy="3552300"/>
          </a:xfrm>
        </p:spPr>
        <p:txBody>
          <a:bodyPr numCol="2">
            <a:noAutofit/>
          </a:bodyPr>
          <a:lstStyle/>
          <a:p>
            <a:pPr marL="114300" indent="0">
              <a:buNone/>
            </a:pPr>
            <a:r>
              <a:rPr lang="es-ES" sz="1000" dirty="0"/>
              <a:t>&lt;!DOCTYPE HTML&gt;</a:t>
            </a:r>
          </a:p>
          <a:p>
            <a:pPr marL="114300" indent="0">
              <a:buNone/>
            </a:pPr>
            <a:r>
              <a:rPr lang="es-ES" sz="1000" dirty="0"/>
              <a:t>&lt;</a:t>
            </a:r>
            <a:r>
              <a:rPr lang="es-ES" sz="1000" dirty="0" err="1"/>
              <a:t>html</a:t>
            </a:r>
            <a:r>
              <a:rPr lang="es-ES" sz="1000" dirty="0"/>
              <a:t> </a:t>
            </a:r>
            <a:r>
              <a:rPr lang="es-ES" sz="1000" dirty="0" err="1"/>
              <a:t>lang</a:t>
            </a:r>
            <a:r>
              <a:rPr lang="es-ES" sz="1000" dirty="0"/>
              <a:t>="en-US"&gt;</a:t>
            </a:r>
          </a:p>
          <a:p>
            <a:pPr marL="114300" indent="0">
              <a:buNone/>
            </a:pPr>
            <a:r>
              <a:rPr lang="es-ES" sz="1000" dirty="0"/>
              <a:t>&lt;head&gt;</a:t>
            </a:r>
          </a:p>
          <a:p>
            <a:pPr marL="114300" indent="0">
              <a:buNone/>
            </a:pPr>
            <a:r>
              <a:rPr lang="es-ES" sz="1000" dirty="0"/>
              <a:t>    &lt;meta </a:t>
            </a:r>
            <a:r>
              <a:rPr lang="es-ES" sz="1000" dirty="0" err="1"/>
              <a:t>charset</a:t>
            </a:r>
            <a:r>
              <a:rPr lang="es-ES" sz="1000" dirty="0"/>
              <a:t>="UTF-8"&gt;</a:t>
            </a:r>
          </a:p>
          <a:p>
            <a:pPr marL="114300" indent="0">
              <a:buNone/>
            </a:pPr>
            <a:r>
              <a:rPr lang="es-ES" sz="1000" dirty="0"/>
              <a:t>    &lt;</a:t>
            </a:r>
            <a:r>
              <a:rPr lang="es-ES" sz="1000" dirty="0" err="1"/>
              <a:t>title</a:t>
            </a:r>
            <a:r>
              <a:rPr lang="es-ES" sz="1000" dirty="0"/>
              <a:t>&gt;Sistema de encuestas&lt;/</a:t>
            </a:r>
            <a:r>
              <a:rPr lang="es-ES" sz="1000" dirty="0" err="1"/>
              <a:t>title</a:t>
            </a:r>
            <a:r>
              <a:rPr lang="es-ES" sz="1000" dirty="0"/>
              <a:t>&gt;</a:t>
            </a:r>
          </a:p>
          <a:p>
            <a:pPr marL="114300" indent="0">
              <a:buNone/>
            </a:pPr>
            <a:r>
              <a:rPr lang="es-ES" sz="1000" dirty="0"/>
              <a:t>    &lt;link </a:t>
            </a:r>
            <a:r>
              <a:rPr lang="es-ES" sz="1000" dirty="0" err="1"/>
              <a:t>rel</a:t>
            </a:r>
            <a:r>
              <a:rPr lang="es-ES" sz="1000" dirty="0"/>
              <a:t>="</a:t>
            </a:r>
            <a:r>
              <a:rPr lang="es-ES" sz="1000" dirty="0" err="1"/>
              <a:t>stylesheet</a:t>
            </a:r>
            <a:r>
              <a:rPr lang="es-ES" sz="1000" dirty="0"/>
              <a:t>" </a:t>
            </a:r>
            <a:r>
              <a:rPr lang="es-ES" sz="1000" dirty="0" err="1"/>
              <a:t>href</a:t>
            </a:r>
            <a:r>
              <a:rPr lang="es-ES" sz="1000" dirty="0"/>
              <a:t>="estilos.css"&gt;</a:t>
            </a:r>
          </a:p>
          <a:p>
            <a:pPr marL="114300" indent="0">
              <a:buNone/>
            </a:pPr>
            <a:r>
              <a:rPr lang="es-ES" sz="1000" dirty="0"/>
              <a:t>&lt;/head&gt;</a:t>
            </a:r>
          </a:p>
          <a:p>
            <a:pPr marL="114300" indent="0">
              <a:buNone/>
            </a:pPr>
            <a:r>
              <a:rPr lang="es-ES" sz="1000" dirty="0"/>
              <a:t>&lt;</a:t>
            </a:r>
            <a:r>
              <a:rPr lang="es-ES" sz="1000" dirty="0" err="1"/>
              <a:t>body</a:t>
            </a:r>
            <a:r>
              <a:rPr lang="es-ES" sz="1000" dirty="0"/>
              <a:t>&gt;</a:t>
            </a:r>
          </a:p>
          <a:p>
            <a:pPr marL="114300" indent="0">
              <a:buNone/>
            </a:pPr>
            <a:r>
              <a:rPr lang="es-ES" sz="1000" dirty="0"/>
              <a:t> &lt;</a:t>
            </a:r>
            <a:r>
              <a:rPr lang="es-ES" sz="1000" dirty="0" err="1"/>
              <a:t>div</a:t>
            </a:r>
            <a:r>
              <a:rPr lang="es-ES" sz="1000" dirty="0"/>
              <a:t> </a:t>
            </a:r>
            <a:r>
              <a:rPr lang="es-ES" sz="1000" dirty="0" err="1"/>
              <a:t>class</a:t>
            </a:r>
            <a:r>
              <a:rPr lang="es-ES" sz="1000" dirty="0"/>
              <a:t>="</a:t>
            </a:r>
            <a:r>
              <a:rPr lang="es-ES" sz="1000" dirty="0" err="1"/>
              <a:t>wrap</a:t>
            </a:r>
            <a:r>
              <a:rPr lang="es-ES" sz="1000" dirty="0"/>
              <a:t>"&gt;</a:t>
            </a:r>
          </a:p>
          <a:p>
            <a:pPr marL="114300" indent="0">
              <a:buNone/>
            </a:pPr>
            <a:r>
              <a:rPr lang="es-ES" sz="1000" dirty="0"/>
              <a:t> </a:t>
            </a:r>
          </a:p>
          <a:p>
            <a:pPr marL="114300" indent="0">
              <a:buNone/>
            </a:pPr>
            <a:r>
              <a:rPr lang="es-ES" sz="1000" dirty="0"/>
              <a:t>&lt;</a:t>
            </a:r>
            <a:r>
              <a:rPr lang="es-ES" sz="1000" dirty="0" err="1"/>
              <a:t>form</a:t>
            </a:r>
            <a:r>
              <a:rPr lang="es-ES" sz="1000" dirty="0"/>
              <a:t> </a:t>
            </a:r>
            <a:r>
              <a:rPr lang="es-ES" sz="1000" dirty="0" err="1"/>
              <a:t>action</a:t>
            </a:r>
            <a:r>
              <a:rPr lang="es-ES" sz="1000" dirty="0"/>
              <a:t>="" </a:t>
            </a:r>
            <a:r>
              <a:rPr lang="es-ES" sz="1000" dirty="0" err="1"/>
              <a:t>method</a:t>
            </a:r>
            <a:r>
              <a:rPr lang="es-ES" sz="1000" dirty="0"/>
              <a:t>="post"&gt;</a:t>
            </a:r>
          </a:p>
          <a:p>
            <a:pPr marL="114300" indent="0">
              <a:buNone/>
            </a:pPr>
            <a:r>
              <a:rPr lang="es-ES" sz="1000" dirty="0"/>
              <a:t>&lt;?</a:t>
            </a:r>
            <a:r>
              <a:rPr lang="es-ES" sz="1000" dirty="0" err="1"/>
              <a:t>php</a:t>
            </a:r>
            <a:endParaRPr lang="es-ES" sz="1000" dirty="0"/>
          </a:p>
          <a:p>
            <a:pPr marL="114300" indent="0">
              <a:buNone/>
            </a:pPr>
            <a:r>
              <a:rPr lang="es-ES" sz="1000" dirty="0"/>
              <a:t>$</a:t>
            </a:r>
            <a:r>
              <a:rPr lang="es-ES" sz="1000" dirty="0" err="1"/>
              <a:t>aux</a:t>
            </a:r>
            <a:r>
              <a:rPr lang="es-ES" sz="1000" dirty="0"/>
              <a:t> = 0;</a:t>
            </a:r>
          </a:p>
          <a:p>
            <a:pPr marL="114300" indent="0">
              <a:buNone/>
            </a:pPr>
            <a:r>
              <a:rPr lang="es-ES" sz="1000" dirty="0"/>
              <a:t>$</a:t>
            </a:r>
            <a:r>
              <a:rPr lang="es-ES" sz="1000" dirty="0" err="1"/>
              <a:t>sql</a:t>
            </a:r>
            <a:r>
              <a:rPr lang="es-ES" sz="1000" dirty="0"/>
              <a:t> = "SELECT </a:t>
            </a:r>
            <a:r>
              <a:rPr lang="es-ES" sz="1000" dirty="0" err="1"/>
              <a:t>a.titulo</a:t>
            </a:r>
            <a:r>
              <a:rPr lang="es-ES" sz="1000" dirty="0"/>
              <a:t> as titulo, </a:t>
            </a:r>
            <a:r>
              <a:rPr lang="es-ES" sz="1000" dirty="0" err="1"/>
              <a:t>a.fecha</a:t>
            </a:r>
            <a:r>
              <a:rPr lang="es-ES" sz="1000" dirty="0"/>
              <a:t> as fecha, </a:t>
            </a:r>
            <a:r>
              <a:rPr lang="es-ES" sz="1000" dirty="0" err="1"/>
              <a:t>b.id</a:t>
            </a:r>
            <a:r>
              <a:rPr lang="es-ES" sz="1000" dirty="0"/>
              <a:t> as id, </a:t>
            </a:r>
            <a:r>
              <a:rPr lang="es-ES" sz="1000" dirty="0" err="1"/>
              <a:t>b.nombre</a:t>
            </a:r>
            <a:r>
              <a:rPr lang="es-ES" sz="1000" dirty="0"/>
              <a:t> as nombre, </a:t>
            </a:r>
            <a:r>
              <a:rPr lang="es-ES" sz="1000" dirty="0" err="1"/>
              <a:t>b.valor</a:t>
            </a:r>
            <a:r>
              <a:rPr lang="es-ES" sz="1000" dirty="0"/>
              <a:t> as valor FROM encuestas a INNER JOIN opciones b ON </a:t>
            </a:r>
            <a:r>
              <a:rPr lang="es-ES" sz="1000" dirty="0" err="1"/>
              <a:t>a.id</a:t>
            </a:r>
            <a:r>
              <a:rPr lang="es-ES" sz="1000" dirty="0"/>
              <a:t> = </a:t>
            </a:r>
            <a:r>
              <a:rPr lang="es-ES" sz="1000" dirty="0" err="1"/>
              <a:t>b.id_encuesta</a:t>
            </a:r>
            <a:r>
              <a:rPr lang="es-ES" sz="1000" dirty="0"/>
              <a:t> WHERE </a:t>
            </a:r>
            <a:r>
              <a:rPr lang="es-ES" sz="1000" dirty="0" err="1"/>
              <a:t>a.id</a:t>
            </a:r>
            <a:r>
              <a:rPr lang="es-ES" sz="1000" dirty="0"/>
              <a:t> = ".$id;</a:t>
            </a:r>
          </a:p>
          <a:p>
            <a:pPr marL="114300" indent="0">
              <a:buNone/>
            </a:pPr>
            <a:r>
              <a:rPr lang="es-ES" sz="1000" dirty="0"/>
              <a:t>$</a:t>
            </a:r>
            <a:r>
              <a:rPr lang="es-ES" sz="1000" dirty="0" err="1"/>
              <a:t>req</a:t>
            </a:r>
            <a:r>
              <a:rPr lang="es-ES" sz="1000" dirty="0"/>
              <a:t> = </a:t>
            </a:r>
            <a:r>
              <a:rPr lang="es-ES" sz="1000" dirty="0" err="1"/>
              <a:t>mysqli_query</a:t>
            </a:r>
            <a:r>
              <a:rPr lang="es-ES" sz="1000" dirty="0"/>
              <a:t>($</a:t>
            </a:r>
            <a:r>
              <a:rPr lang="es-ES" sz="1000" dirty="0" err="1"/>
              <a:t>conex</a:t>
            </a:r>
            <a:r>
              <a:rPr lang="es-ES" sz="1000" dirty="0"/>
              <a:t>, $</a:t>
            </a:r>
            <a:r>
              <a:rPr lang="es-ES" sz="1000" dirty="0" err="1"/>
              <a:t>sql</a:t>
            </a:r>
            <a:r>
              <a:rPr lang="es-ES" sz="1000" dirty="0"/>
              <a:t>);</a:t>
            </a:r>
          </a:p>
          <a:p>
            <a:pPr marL="114300" indent="0">
              <a:buNone/>
            </a:pPr>
            <a:r>
              <a:rPr lang="es-ES" sz="1000" dirty="0"/>
              <a:t> </a:t>
            </a:r>
            <a:r>
              <a:rPr lang="es-ES" sz="1000" dirty="0" err="1"/>
              <a:t>while</a:t>
            </a:r>
            <a:r>
              <a:rPr lang="es-ES" sz="1000" dirty="0"/>
              <a:t>($</a:t>
            </a:r>
            <a:r>
              <a:rPr lang="es-ES" sz="1000" dirty="0" err="1"/>
              <a:t>result</a:t>
            </a:r>
            <a:r>
              <a:rPr lang="es-ES" sz="1000" dirty="0"/>
              <a:t> = </a:t>
            </a:r>
            <a:r>
              <a:rPr lang="es-ES" sz="1000" dirty="0" err="1"/>
              <a:t>mysqli_fetch_object</a:t>
            </a:r>
            <a:r>
              <a:rPr lang="es-ES" sz="1000" dirty="0"/>
              <a:t>($</a:t>
            </a:r>
            <a:r>
              <a:rPr lang="es-ES" sz="1000" dirty="0" err="1"/>
              <a:t>req</a:t>
            </a:r>
            <a:r>
              <a:rPr lang="es-ES" sz="1000" dirty="0"/>
              <a:t>)){</a:t>
            </a:r>
          </a:p>
          <a:p>
            <a:pPr marL="114300" indent="0">
              <a:buNone/>
            </a:pPr>
            <a:r>
              <a:rPr lang="es-ES" sz="1000" dirty="0"/>
              <a:t>     </a:t>
            </a:r>
            <a:r>
              <a:rPr lang="es-ES" sz="1000" dirty="0" err="1"/>
              <a:t>if</a:t>
            </a:r>
            <a:r>
              <a:rPr lang="es-ES" sz="1000" dirty="0"/>
              <a:t>($</a:t>
            </a:r>
            <a:r>
              <a:rPr lang="es-ES" sz="1000" dirty="0" err="1"/>
              <a:t>aux</a:t>
            </a:r>
            <a:r>
              <a:rPr lang="es-ES" sz="1000" dirty="0"/>
              <a:t> == 0){</a:t>
            </a:r>
          </a:p>
          <a:p>
            <a:pPr marL="114300" indent="0">
              <a:buNone/>
            </a:pPr>
            <a:r>
              <a:rPr lang="es-ES" sz="1000" dirty="0"/>
              <a:t>        echo '&lt;h1&gt;'.$</a:t>
            </a:r>
            <a:r>
              <a:rPr lang="es-ES" sz="1000" dirty="0" err="1"/>
              <a:t>result</a:t>
            </a:r>
            <a:r>
              <a:rPr lang="es-ES" sz="1000" dirty="0"/>
              <a:t>-&gt;titulo.'&lt;/h1&gt;';</a:t>
            </a:r>
          </a:p>
          <a:p>
            <a:pPr marL="114300" indent="0">
              <a:buNone/>
            </a:pPr>
            <a:r>
              <a:rPr lang="es-ES" sz="1000" dirty="0"/>
              <a:t>         echo '&lt;</a:t>
            </a:r>
            <a:r>
              <a:rPr lang="es-ES" sz="1000" dirty="0" err="1"/>
              <a:t>ul</a:t>
            </a:r>
            <a:r>
              <a:rPr lang="es-ES" sz="1000" dirty="0"/>
              <a:t> </a:t>
            </a:r>
            <a:r>
              <a:rPr lang="es-ES" sz="1000" dirty="0" err="1"/>
              <a:t>class</a:t>
            </a:r>
            <a:r>
              <a:rPr lang="es-ES" sz="1000" dirty="0"/>
              <a:t>="</a:t>
            </a:r>
            <a:r>
              <a:rPr lang="es-ES" sz="1000" dirty="0" err="1"/>
              <a:t>votacion</a:t>
            </a:r>
            <a:r>
              <a:rPr lang="es-ES" sz="1000" dirty="0"/>
              <a:t>"&gt;';</a:t>
            </a:r>
          </a:p>
          <a:p>
            <a:pPr marL="114300" indent="0">
              <a:buNone/>
            </a:pPr>
            <a:r>
              <a:rPr lang="es-ES" sz="1000" dirty="0"/>
              <a:t>        $</a:t>
            </a:r>
            <a:r>
              <a:rPr lang="es-ES" sz="1000" dirty="0" err="1"/>
              <a:t>aux</a:t>
            </a:r>
            <a:r>
              <a:rPr lang="es-ES" sz="1000" dirty="0"/>
              <a:t> = 1;</a:t>
            </a:r>
          </a:p>
          <a:p>
            <a:pPr marL="114300" indent="0">
              <a:buNone/>
            </a:pPr>
            <a:r>
              <a:rPr lang="es-ES" sz="1000" dirty="0"/>
              <a:t>    }</a:t>
            </a:r>
          </a:p>
          <a:p>
            <a:pPr marL="114300" indent="0">
              <a:buNone/>
            </a:pPr>
            <a:r>
              <a:rPr lang="es-ES" sz="1000" dirty="0"/>
              <a:t>     echo '&lt;</a:t>
            </a:r>
            <a:r>
              <a:rPr lang="es-ES" sz="1000" dirty="0" err="1"/>
              <a:t>li</a:t>
            </a:r>
            <a:r>
              <a:rPr lang="es-ES" sz="1000" dirty="0"/>
              <a:t>&gt;&lt;</a:t>
            </a:r>
            <a:r>
              <a:rPr lang="es-ES" sz="1000" dirty="0" err="1"/>
              <a:t>label</a:t>
            </a:r>
            <a:r>
              <a:rPr lang="es-ES" sz="1000" dirty="0"/>
              <a:t>&gt;&lt;input </a:t>
            </a:r>
            <a:r>
              <a:rPr lang="es-ES" sz="1000" dirty="0" err="1"/>
              <a:t>name</a:t>
            </a:r>
            <a:r>
              <a:rPr lang="es-ES" sz="1000" dirty="0"/>
              <a:t>="valor" </a:t>
            </a:r>
            <a:r>
              <a:rPr lang="es-ES" sz="1000" dirty="0" err="1"/>
              <a:t>type</a:t>
            </a:r>
            <a:r>
              <a:rPr lang="es-ES" sz="1000" dirty="0"/>
              <a:t>="radio" </a:t>
            </a:r>
            <a:r>
              <a:rPr lang="es-ES" sz="1000" dirty="0" err="1"/>
              <a:t>value</a:t>
            </a:r>
            <a:r>
              <a:rPr lang="es-ES" sz="1000" dirty="0"/>
              <a:t>="'.$</a:t>
            </a:r>
            <a:r>
              <a:rPr lang="es-ES" sz="1000" dirty="0" err="1"/>
              <a:t>result</a:t>
            </a:r>
            <a:r>
              <a:rPr lang="es-ES" sz="1000" dirty="0"/>
              <a:t>-&gt;id.'"&gt;&lt;</a:t>
            </a:r>
            <a:r>
              <a:rPr lang="es-ES" sz="1000" dirty="0" err="1"/>
              <a:t>span</a:t>
            </a:r>
            <a:r>
              <a:rPr lang="es-ES" sz="1000" dirty="0"/>
              <a:t>&gt;'.$</a:t>
            </a:r>
            <a:r>
              <a:rPr lang="es-ES" sz="1000" dirty="0" err="1"/>
              <a:t>result</a:t>
            </a:r>
            <a:r>
              <a:rPr lang="es-ES" sz="1000" dirty="0"/>
              <a:t>-&gt;nombre.'&lt;/</a:t>
            </a:r>
            <a:r>
              <a:rPr lang="es-ES" sz="1000" dirty="0" err="1"/>
              <a:t>span</a:t>
            </a:r>
            <a:r>
              <a:rPr lang="es-ES" sz="1000" dirty="0"/>
              <a:t>&gt;&lt;/</a:t>
            </a:r>
            <a:r>
              <a:rPr lang="es-ES" sz="1000" dirty="0" err="1"/>
              <a:t>label</a:t>
            </a:r>
            <a:r>
              <a:rPr lang="es-ES" sz="1000" dirty="0"/>
              <a:t>&gt;&lt;/</a:t>
            </a:r>
            <a:r>
              <a:rPr lang="es-ES" sz="1000" dirty="0" err="1"/>
              <a:t>li</a:t>
            </a:r>
            <a:r>
              <a:rPr lang="es-ES" sz="1000" dirty="0"/>
              <a:t>&gt;';</a:t>
            </a:r>
          </a:p>
          <a:p>
            <a:pPr marL="114300" indent="0">
              <a:buNone/>
            </a:pPr>
            <a:r>
              <a:rPr lang="es-ES" sz="1000" dirty="0"/>
              <a:t> }</a:t>
            </a:r>
          </a:p>
          <a:p>
            <a:pPr marL="114300" indent="0">
              <a:buNone/>
            </a:pPr>
            <a:r>
              <a:rPr lang="es-ES" sz="1000" dirty="0"/>
              <a:t>    echo '&lt;/</a:t>
            </a:r>
            <a:r>
              <a:rPr lang="es-ES" sz="1000" dirty="0" err="1"/>
              <a:t>ul</a:t>
            </a:r>
            <a:r>
              <a:rPr lang="es-ES" sz="1000" dirty="0"/>
              <a:t>&gt;'; </a:t>
            </a:r>
          </a:p>
          <a:p>
            <a:pPr marL="114300" indent="0">
              <a:buNone/>
            </a:pPr>
            <a:r>
              <a:rPr lang="es-ES" sz="1000" dirty="0"/>
              <a:t>     </a:t>
            </a:r>
            <a:r>
              <a:rPr lang="es-ES" sz="1000" dirty="0" err="1"/>
              <a:t>if</a:t>
            </a:r>
            <a:r>
              <a:rPr lang="es-ES" sz="1000" dirty="0"/>
              <a:t>(!</a:t>
            </a:r>
            <a:r>
              <a:rPr lang="es-ES" sz="1000" dirty="0" err="1"/>
              <a:t>isset</a:t>
            </a:r>
            <a:r>
              <a:rPr lang="es-ES" sz="1000" dirty="0"/>
              <a:t>($_POST['valor'])){</a:t>
            </a:r>
          </a:p>
          <a:p>
            <a:pPr marL="114300" indent="0">
              <a:buNone/>
            </a:pPr>
            <a:r>
              <a:rPr lang="es-ES" sz="1000" dirty="0"/>
              <a:t>        echo "&lt;</a:t>
            </a:r>
            <a:r>
              <a:rPr lang="es-ES" sz="1000" dirty="0" err="1"/>
              <a:t>div</a:t>
            </a:r>
            <a:r>
              <a:rPr lang="es-ES" sz="1000" dirty="0"/>
              <a:t> </a:t>
            </a:r>
            <a:r>
              <a:rPr lang="es-ES" sz="1000" dirty="0" err="1"/>
              <a:t>class</a:t>
            </a:r>
            <a:r>
              <a:rPr lang="es-ES" sz="1000" dirty="0"/>
              <a:t>='error'&gt;Selecciona una </a:t>
            </a:r>
            <a:r>
              <a:rPr lang="es-ES" sz="1000" dirty="0" err="1"/>
              <a:t>opcion</a:t>
            </a:r>
            <a:r>
              <a:rPr lang="es-ES" sz="1000" dirty="0"/>
              <a:t>.&lt;/</a:t>
            </a:r>
            <a:r>
              <a:rPr lang="es-ES" sz="1000" dirty="0" err="1"/>
              <a:t>div</a:t>
            </a:r>
            <a:r>
              <a:rPr lang="es-ES" sz="1000" dirty="0"/>
              <a:t>&gt;";</a:t>
            </a:r>
          </a:p>
          <a:p>
            <a:pPr marL="114300" indent="0">
              <a:buNone/>
            </a:pPr>
            <a:r>
              <a:rPr lang="es-ES" sz="1000" dirty="0"/>
              <a:t>    }</a:t>
            </a:r>
          </a:p>
          <a:p>
            <a:pPr marL="114300" indent="0">
              <a:buNone/>
            </a:pPr>
            <a:r>
              <a:rPr lang="es-ES" sz="1000" dirty="0"/>
              <a:t> </a:t>
            </a:r>
          </a:p>
          <a:p>
            <a:pPr marL="114300" indent="0">
              <a:buNone/>
            </a:pPr>
            <a:r>
              <a:rPr lang="es-ES" sz="1000" dirty="0"/>
              <a:t>    echo '&lt;input </a:t>
            </a:r>
            <a:r>
              <a:rPr lang="es-ES" sz="1000" dirty="0" err="1"/>
              <a:t>name</a:t>
            </a:r>
            <a:r>
              <a:rPr lang="es-ES" sz="1000" dirty="0"/>
              <a:t>="votar" </a:t>
            </a:r>
            <a:r>
              <a:rPr lang="es-ES" sz="1000" dirty="0" err="1"/>
              <a:t>type</a:t>
            </a:r>
            <a:r>
              <a:rPr lang="es-ES" sz="1000" dirty="0"/>
              <a:t>="</a:t>
            </a:r>
            <a:r>
              <a:rPr lang="es-ES" sz="1000" dirty="0" err="1"/>
              <a:t>submit</a:t>
            </a:r>
            <a:r>
              <a:rPr lang="es-ES" sz="1000" dirty="0"/>
              <a:t>" </a:t>
            </a:r>
            <a:r>
              <a:rPr lang="es-ES" sz="1000" dirty="0" err="1"/>
              <a:t>value</a:t>
            </a:r>
            <a:r>
              <a:rPr lang="es-ES" sz="1000" dirty="0"/>
              <a:t>="Votar" </a:t>
            </a:r>
            <a:r>
              <a:rPr lang="es-ES" sz="1000" dirty="0" err="1"/>
              <a:t>class</a:t>
            </a:r>
            <a:r>
              <a:rPr lang="es-ES" sz="1000" dirty="0"/>
              <a:t>="votar"&gt;';</a:t>
            </a:r>
          </a:p>
          <a:p>
            <a:pPr marL="114300" indent="0">
              <a:buNone/>
            </a:pPr>
            <a:r>
              <a:rPr lang="es-ES" sz="1000" dirty="0"/>
              <a:t>    echo '&lt;a </a:t>
            </a:r>
            <a:r>
              <a:rPr lang="es-ES" sz="1000" dirty="0" err="1"/>
              <a:t>href</a:t>
            </a:r>
            <a:r>
              <a:rPr lang="es-ES" sz="1000" dirty="0"/>
              <a:t>="</a:t>
            </a:r>
            <a:r>
              <a:rPr lang="es-ES" sz="1000" dirty="0" err="1"/>
              <a:t>resultado.php?id</a:t>
            </a:r>
            <a:r>
              <a:rPr lang="es-ES" sz="1000" dirty="0"/>
              <a:t>='.$id.'" </a:t>
            </a:r>
            <a:r>
              <a:rPr lang="es-ES" sz="1000" dirty="0" err="1"/>
              <a:t>class</a:t>
            </a:r>
            <a:r>
              <a:rPr lang="es-ES" sz="1000" dirty="0"/>
              <a:t>="resultado"&gt;Ver Resultados&lt;/a&gt;';</a:t>
            </a:r>
          </a:p>
          <a:p>
            <a:pPr marL="114300" indent="0">
              <a:buNone/>
            </a:pPr>
            <a:r>
              <a:rPr lang="es-ES" sz="1000" dirty="0"/>
              <a:t>    echo '&lt;a </a:t>
            </a:r>
            <a:r>
              <a:rPr lang="es-ES" sz="1000" dirty="0" err="1"/>
              <a:t>href</a:t>
            </a:r>
            <a:r>
              <a:rPr lang="es-ES" sz="1000" dirty="0"/>
              <a:t>="</a:t>
            </a:r>
            <a:r>
              <a:rPr lang="es-ES" sz="1000" dirty="0" err="1"/>
              <a:t>index.php</a:t>
            </a:r>
            <a:r>
              <a:rPr lang="es-ES" sz="1000" dirty="0"/>
              <a:t>" </a:t>
            </a:r>
            <a:r>
              <a:rPr lang="es-ES" sz="1000" dirty="0" err="1"/>
              <a:t>class</a:t>
            </a:r>
            <a:r>
              <a:rPr lang="es-ES" sz="1000" dirty="0"/>
              <a:t>="volver"&gt;← Volver&lt;/a&gt;';</a:t>
            </a:r>
          </a:p>
          <a:p>
            <a:pPr marL="114300" indent="0">
              <a:buNone/>
            </a:pPr>
            <a:r>
              <a:rPr lang="es-ES" sz="1000" dirty="0"/>
              <a:t> ?&gt;</a:t>
            </a:r>
          </a:p>
          <a:p>
            <a:pPr marL="114300" indent="0">
              <a:buNone/>
            </a:pPr>
            <a:r>
              <a:rPr lang="es-ES" sz="1000" dirty="0"/>
              <a:t> &lt;/</a:t>
            </a:r>
            <a:r>
              <a:rPr lang="es-ES" sz="1000" dirty="0" err="1"/>
              <a:t>form</a:t>
            </a:r>
            <a:r>
              <a:rPr lang="es-ES" sz="1000" dirty="0"/>
              <a:t>&gt;</a:t>
            </a:r>
          </a:p>
          <a:p>
            <a:pPr marL="114300" indent="0">
              <a:buNone/>
            </a:pPr>
            <a:r>
              <a:rPr lang="es-ES" sz="1000" dirty="0"/>
              <a:t>&lt;/</a:t>
            </a:r>
            <a:r>
              <a:rPr lang="es-ES" sz="1000" dirty="0" err="1"/>
              <a:t>div</a:t>
            </a:r>
            <a:r>
              <a:rPr lang="es-ES" sz="1000" dirty="0"/>
              <a:t>&gt;</a:t>
            </a:r>
          </a:p>
          <a:p>
            <a:pPr marL="114300" indent="0">
              <a:buNone/>
            </a:pPr>
            <a:r>
              <a:rPr lang="es-ES" sz="1000" dirty="0"/>
              <a:t> &lt;/</a:t>
            </a:r>
            <a:r>
              <a:rPr lang="es-ES" sz="1000" dirty="0" err="1"/>
              <a:t>body</a:t>
            </a:r>
            <a:r>
              <a:rPr lang="es-ES" sz="1000" dirty="0"/>
              <a:t>&gt;</a:t>
            </a:r>
          </a:p>
          <a:p>
            <a:pPr marL="114300" indent="0">
              <a:buNone/>
            </a:pPr>
            <a:r>
              <a:rPr lang="es-ES" sz="1000" dirty="0"/>
              <a:t>&lt;/</a:t>
            </a:r>
            <a:r>
              <a:rPr lang="es-ES" sz="1000" dirty="0" err="1"/>
              <a:t>html</a:t>
            </a:r>
            <a:r>
              <a:rPr lang="es-ES" sz="1000" dirty="0"/>
              <a:t>&gt;</a:t>
            </a:r>
          </a:p>
        </p:txBody>
      </p:sp>
      <p:sp>
        <p:nvSpPr>
          <p:cNvPr id="4" name="Marcador de número de diapositiva 3">
            <a:extLst>
              <a:ext uri="{FF2B5EF4-FFF2-40B4-BE49-F238E27FC236}">
                <a16:creationId xmlns:a16="http://schemas.microsoft.com/office/drawing/2014/main" id="{DECC9671-6976-EB9D-E9AD-D93F0F9A32C0}"/>
              </a:ext>
            </a:extLst>
          </p:cNvPr>
          <p:cNvSpPr>
            <a:spLocks noGrp="1"/>
          </p:cNvSpPr>
          <p:nvPr>
            <p:ph type="sldNum" idx="10"/>
          </p:nvPr>
        </p:nvSpPr>
        <p:spPr/>
        <p:txBody>
          <a:bodyPr/>
          <a:lstStyle/>
          <a:p>
            <a:fld id="{00000000-1234-1234-1234-123412341234}" type="slidenum">
              <a:rPr lang="es-ES" smtClean="0"/>
              <a:pPr/>
              <a:t>118</a:t>
            </a:fld>
            <a:endParaRPr lang="es-ES" dirty="0"/>
          </a:p>
        </p:txBody>
      </p:sp>
    </p:spTree>
    <p:extLst>
      <p:ext uri="{BB962C8B-B14F-4D97-AF65-F5344CB8AC3E}">
        <p14:creationId xmlns:p14="http://schemas.microsoft.com/office/powerpoint/2010/main" val="6720946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21453-FBAE-6CB7-A5AA-0E646E361A9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66B38CA-AEA4-29F3-507F-A31BE3A5C87D}"/>
              </a:ext>
            </a:extLst>
          </p:cNvPr>
          <p:cNvSpPr>
            <a:spLocks noGrp="1"/>
          </p:cNvSpPr>
          <p:nvPr>
            <p:ph type="body" idx="1"/>
          </p:nvPr>
        </p:nvSpPr>
        <p:spPr>
          <a:xfrm>
            <a:off x="893700" y="1373588"/>
            <a:ext cx="7782756" cy="3552300"/>
          </a:xfrm>
        </p:spPr>
        <p:txBody>
          <a:bodyPr/>
          <a:lstStyle/>
          <a:p>
            <a:pPr marL="114300" indent="0">
              <a:buNone/>
            </a:pPr>
            <a:r>
              <a:rPr lang="es-ES" sz="1800" b="1" dirty="0"/>
              <a:t>05. </a:t>
            </a:r>
            <a:r>
              <a:rPr lang="es-ES" sz="1800" b="1" dirty="0" err="1"/>
              <a:t>resultado.php</a:t>
            </a:r>
            <a:endParaRPr lang="es-ES" sz="1800" b="1" dirty="0"/>
          </a:p>
          <a:p>
            <a:pPr marL="114300" indent="0">
              <a:buNone/>
            </a:pPr>
            <a:endParaRPr lang="es-ES" sz="1800" b="1" dirty="0"/>
          </a:p>
          <a:p>
            <a:pPr marL="114300" indent="0">
              <a:buNone/>
            </a:pPr>
            <a:r>
              <a:rPr lang="es-ES" sz="1800" dirty="0"/>
              <a:t>Esta archivo es mas simple, </a:t>
            </a:r>
            <a:r>
              <a:rPr lang="es-ES" sz="1800" dirty="0" err="1"/>
              <a:t>aqui</a:t>
            </a:r>
            <a:r>
              <a:rPr lang="es-ES" sz="1800" dirty="0"/>
              <a:t> mostraremos los resultados de las encuestas de acuerdo al id obtenido por GET (</a:t>
            </a:r>
            <a:r>
              <a:rPr lang="es-ES" sz="1800" dirty="0" err="1"/>
              <a:t>resultado.php?id</a:t>
            </a:r>
            <a:r>
              <a:rPr lang="es-ES" sz="1800" dirty="0"/>
              <a:t>=x):</a:t>
            </a:r>
            <a:br>
              <a:rPr lang="es-ES" sz="1800" dirty="0"/>
            </a:br>
            <a:r>
              <a:rPr lang="es-ES" sz="1800" b="1" dirty="0" err="1"/>
              <a:t>Linea</a:t>
            </a:r>
            <a:r>
              <a:rPr lang="es-ES" sz="1800" b="1" dirty="0"/>
              <a:t> 11:</a:t>
            </a:r>
            <a:r>
              <a:rPr lang="es-ES" sz="1800" dirty="0"/>
              <a:t> Para obtener el valor usamos SUM() para que nos resulte la suma total del valor en un solo numero:</a:t>
            </a:r>
          </a:p>
          <a:p>
            <a:pPr marL="114300" indent="0">
              <a:buNone/>
            </a:pPr>
            <a:endParaRPr lang="es-ES" sz="1800" dirty="0"/>
          </a:p>
        </p:txBody>
      </p:sp>
      <p:sp>
        <p:nvSpPr>
          <p:cNvPr id="4" name="Marcador de número de diapositiva 3">
            <a:extLst>
              <a:ext uri="{FF2B5EF4-FFF2-40B4-BE49-F238E27FC236}">
                <a16:creationId xmlns:a16="http://schemas.microsoft.com/office/drawing/2014/main" id="{5DB18A7E-33CB-8F33-3631-0E671C58DC68}"/>
              </a:ext>
            </a:extLst>
          </p:cNvPr>
          <p:cNvSpPr>
            <a:spLocks noGrp="1"/>
          </p:cNvSpPr>
          <p:nvPr>
            <p:ph type="sldNum" idx="10"/>
          </p:nvPr>
        </p:nvSpPr>
        <p:spPr/>
        <p:txBody>
          <a:bodyPr/>
          <a:lstStyle/>
          <a:p>
            <a:fld id="{00000000-1234-1234-1234-123412341234}" type="slidenum">
              <a:rPr lang="es-ES" smtClean="0"/>
              <a:pPr/>
              <a:t>119</a:t>
            </a:fld>
            <a:endParaRPr lang="es-ES" dirty="0"/>
          </a:p>
        </p:txBody>
      </p:sp>
    </p:spTree>
    <p:extLst>
      <p:ext uri="{BB962C8B-B14F-4D97-AF65-F5344CB8AC3E}">
        <p14:creationId xmlns:p14="http://schemas.microsoft.com/office/powerpoint/2010/main" val="25586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FD33E-2EFA-F49C-B749-45CA009BDD85}"/>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9806E17-E346-99B5-E1E5-CE19AB038406}"/>
              </a:ext>
            </a:extLst>
          </p:cNvPr>
          <p:cNvSpPr>
            <a:spLocks noGrp="1"/>
          </p:cNvSpPr>
          <p:nvPr>
            <p:ph type="body" idx="1"/>
          </p:nvPr>
        </p:nvSpPr>
        <p:spPr/>
        <p:txBody>
          <a:bodyPr/>
          <a:lstStyle/>
          <a:p>
            <a:r>
              <a:rPr lang="es-ES" b="0" i="0" dirty="0">
                <a:solidFill>
                  <a:srgbClr val="000000"/>
                </a:solidFill>
                <a:effectLst/>
                <a:latin typeface="Arial" panose="020B0604020202020204" pitchFamily="34" charset="0"/>
              </a:rPr>
              <a:t>En el ejemplo siguiente, el bucle recorre una matriz imprimiendo sus índices y valores</a:t>
            </a:r>
            <a:endParaRPr lang="es-ES" dirty="0"/>
          </a:p>
        </p:txBody>
      </p:sp>
      <p:sp>
        <p:nvSpPr>
          <p:cNvPr id="6" name="CuadroTexto 5">
            <a:extLst>
              <a:ext uri="{FF2B5EF4-FFF2-40B4-BE49-F238E27FC236}">
                <a16:creationId xmlns:a16="http://schemas.microsoft.com/office/drawing/2014/main" id="{53F55047-C735-680F-840A-E21699A489F5}"/>
              </a:ext>
            </a:extLst>
          </p:cNvPr>
          <p:cNvSpPr txBox="1"/>
          <p:nvPr/>
        </p:nvSpPr>
        <p:spPr>
          <a:xfrm>
            <a:off x="323528" y="2155052"/>
            <a:ext cx="4583622" cy="2246769"/>
          </a:xfrm>
          <a:prstGeom prst="rect">
            <a:avLst/>
          </a:prstGeom>
          <a:noFill/>
        </p:spPr>
        <p:txBody>
          <a:bodyPr wrap="square">
            <a:spAutoFit/>
          </a:bodyPr>
          <a:lstStyle/>
          <a:p>
            <a:r>
              <a:rPr lang="es-ES" dirty="0"/>
              <a:t>&lt;?</a:t>
            </a:r>
            <a:r>
              <a:rPr lang="es-ES" dirty="0" err="1"/>
              <a:t>php</a:t>
            </a:r>
            <a:endParaRPr lang="es-ES" dirty="0"/>
          </a:p>
          <a:p>
            <a:r>
              <a:rPr lang="es-ES" dirty="0"/>
              <a:t>$matriz = ["uno" =&gt; "a", 2 =&gt; "</a:t>
            </a:r>
            <a:r>
              <a:rPr lang="es-ES" dirty="0" err="1"/>
              <a:t>bb</a:t>
            </a:r>
            <a:r>
              <a:rPr lang="es-ES" dirty="0"/>
              <a:t>", "tres" =&gt; "</a:t>
            </a:r>
            <a:r>
              <a:rPr lang="es-ES" dirty="0" err="1"/>
              <a:t>ccc</a:t>
            </a:r>
            <a:r>
              <a:rPr lang="es-ES" dirty="0"/>
              <a:t>"];</a:t>
            </a:r>
          </a:p>
          <a:p>
            <a:r>
              <a:rPr lang="es-ES" dirty="0" err="1"/>
              <a:t>print</a:t>
            </a:r>
            <a:r>
              <a:rPr lang="es-ES" dirty="0"/>
              <a:t> "&lt;pre&gt;\n";</a:t>
            </a:r>
          </a:p>
          <a:p>
            <a:r>
              <a:rPr lang="es-ES" dirty="0" err="1"/>
              <a:t>print_r</a:t>
            </a:r>
            <a:r>
              <a:rPr lang="es-ES" dirty="0"/>
              <a:t>($matriz);</a:t>
            </a:r>
          </a:p>
          <a:p>
            <a:r>
              <a:rPr lang="es-ES" dirty="0" err="1"/>
              <a:t>print</a:t>
            </a:r>
            <a:r>
              <a:rPr lang="es-ES" dirty="0"/>
              <a:t> "&lt;/pre&gt;\n";</a:t>
            </a:r>
          </a:p>
          <a:p>
            <a:r>
              <a:rPr lang="es-ES" dirty="0" err="1"/>
              <a:t>foreach</a:t>
            </a:r>
            <a:r>
              <a:rPr lang="es-ES" dirty="0"/>
              <a:t> ($matriz as $</a:t>
            </a:r>
            <a:r>
              <a:rPr lang="es-ES" dirty="0" err="1"/>
              <a:t>indice</a:t>
            </a:r>
            <a:r>
              <a:rPr lang="es-ES" dirty="0"/>
              <a:t> =&gt; $valor) {</a:t>
            </a:r>
          </a:p>
          <a:p>
            <a:r>
              <a:rPr lang="es-ES" dirty="0"/>
              <a:t>    </a:t>
            </a:r>
            <a:r>
              <a:rPr lang="es-ES" dirty="0" err="1"/>
              <a:t>print</a:t>
            </a:r>
            <a:r>
              <a:rPr lang="es-ES" dirty="0"/>
              <a:t> "&lt;p&gt;$</a:t>
            </a:r>
            <a:r>
              <a:rPr lang="es-ES" dirty="0" err="1"/>
              <a:t>indice</a:t>
            </a:r>
            <a:r>
              <a:rPr lang="es-ES" dirty="0"/>
              <a:t> - $valor&lt;/p&gt;\n";</a:t>
            </a:r>
          </a:p>
          <a:p>
            <a:r>
              <a:rPr lang="es-ES" dirty="0"/>
              <a:t>}</a:t>
            </a:r>
          </a:p>
          <a:p>
            <a:r>
              <a:rPr lang="es-ES" dirty="0" err="1"/>
              <a:t>print</a:t>
            </a:r>
            <a:r>
              <a:rPr lang="es-ES" dirty="0"/>
              <a:t> "&lt;p&gt;Final&lt;/p&gt;\n";</a:t>
            </a:r>
          </a:p>
          <a:p>
            <a:r>
              <a:rPr lang="es-ES" dirty="0"/>
              <a:t>?&gt;</a:t>
            </a:r>
          </a:p>
        </p:txBody>
      </p:sp>
      <p:sp>
        <p:nvSpPr>
          <p:cNvPr id="9" name="CuadroTexto 8">
            <a:extLst>
              <a:ext uri="{FF2B5EF4-FFF2-40B4-BE49-F238E27FC236}">
                <a16:creationId xmlns:a16="http://schemas.microsoft.com/office/drawing/2014/main" id="{91D6FFD7-9349-5008-5B24-C1F31B89462A}"/>
              </a:ext>
            </a:extLst>
          </p:cNvPr>
          <p:cNvSpPr txBox="1"/>
          <p:nvPr/>
        </p:nvSpPr>
        <p:spPr>
          <a:xfrm>
            <a:off x="5148064" y="1939608"/>
            <a:ext cx="3888432" cy="2677656"/>
          </a:xfrm>
          <a:prstGeom prst="rect">
            <a:avLst/>
          </a:prstGeom>
          <a:noFill/>
        </p:spPr>
        <p:txBody>
          <a:bodyPr wrap="square">
            <a:spAutoFit/>
          </a:bodyPr>
          <a:lstStyle/>
          <a:p>
            <a:r>
              <a:rPr lang="es-ES" dirty="0"/>
              <a:t>&lt;pre&gt;</a:t>
            </a:r>
          </a:p>
          <a:p>
            <a:r>
              <a:rPr lang="es-ES" dirty="0"/>
              <a:t>Array</a:t>
            </a:r>
          </a:p>
          <a:p>
            <a:r>
              <a:rPr lang="es-ES" dirty="0"/>
              <a:t>(</a:t>
            </a:r>
          </a:p>
          <a:p>
            <a:r>
              <a:rPr lang="es-ES" dirty="0"/>
              <a:t>    [uno] =&gt; a</a:t>
            </a:r>
          </a:p>
          <a:p>
            <a:r>
              <a:rPr lang="es-ES" dirty="0"/>
              <a:t>    [2] =&gt; </a:t>
            </a:r>
            <a:r>
              <a:rPr lang="es-ES" dirty="0" err="1"/>
              <a:t>bb</a:t>
            </a:r>
            <a:endParaRPr lang="es-ES" dirty="0"/>
          </a:p>
          <a:p>
            <a:r>
              <a:rPr lang="es-ES" dirty="0"/>
              <a:t>    [tres] =&gt; </a:t>
            </a:r>
            <a:r>
              <a:rPr lang="es-ES" dirty="0" err="1"/>
              <a:t>ccc</a:t>
            </a:r>
            <a:endParaRPr lang="es-ES" dirty="0"/>
          </a:p>
          <a:p>
            <a:r>
              <a:rPr lang="es-ES" dirty="0"/>
              <a:t>)</a:t>
            </a:r>
          </a:p>
          <a:p>
            <a:r>
              <a:rPr lang="es-ES" dirty="0"/>
              <a:t>&lt;/pre&gt;</a:t>
            </a:r>
          </a:p>
          <a:p>
            <a:r>
              <a:rPr lang="es-ES" dirty="0"/>
              <a:t>&lt;p&gt;uno - a&lt;/p&gt;</a:t>
            </a:r>
          </a:p>
          <a:p>
            <a:r>
              <a:rPr lang="es-ES" dirty="0"/>
              <a:t>&lt;p&gt;2 - </a:t>
            </a:r>
            <a:r>
              <a:rPr lang="es-ES" dirty="0" err="1"/>
              <a:t>bb</a:t>
            </a:r>
            <a:r>
              <a:rPr lang="es-ES" dirty="0"/>
              <a:t>&lt;/p&gt;</a:t>
            </a:r>
          </a:p>
          <a:p>
            <a:r>
              <a:rPr lang="es-ES" dirty="0"/>
              <a:t>&lt;p&gt;tres - </a:t>
            </a:r>
            <a:r>
              <a:rPr lang="es-ES" dirty="0" err="1"/>
              <a:t>ccc</a:t>
            </a:r>
            <a:r>
              <a:rPr lang="es-ES" dirty="0"/>
              <a:t>&lt;/p&gt;</a:t>
            </a:r>
          </a:p>
          <a:p>
            <a:r>
              <a:rPr lang="es-ES" dirty="0"/>
              <a:t>&lt;p&gt;Final&lt;/p&gt;</a:t>
            </a:r>
          </a:p>
        </p:txBody>
      </p:sp>
    </p:spTree>
    <p:extLst>
      <p:ext uri="{BB962C8B-B14F-4D97-AF65-F5344CB8AC3E}">
        <p14:creationId xmlns:p14="http://schemas.microsoft.com/office/powerpoint/2010/main" val="18898646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6E9F17-6400-DAB4-3F8F-F36972D264A4}"/>
              </a:ext>
            </a:extLst>
          </p:cNvPr>
          <p:cNvSpPr>
            <a:spLocks noGrp="1"/>
          </p:cNvSpPr>
          <p:nvPr>
            <p:ph type="body" idx="1"/>
          </p:nvPr>
        </p:nvSpPr>
        <p:spPr>
          <a:xfrm>
            <a:off x="611560" y="843558"/>
            <a:ext cx="7321638" cy="3552300"/>
          </a:xfrm>
        </p:spPr>
        <p:txBody>
          <a:bodyPr numCol="2"/>
          <a:lstStyle/>
          <a:p>
            <a:pPr marL="114300" indent="0">
              <a:buNone/>
            </a:pPr>
            <a:r>
              <a:rPr lang="es-ES" sz="1600" dirty="0"/>
              <a:t>&lt;?</a:t>
            </a:r>
            <a:r>
              <a:rPr lang="es-ES" sz="1600" dirty="0" err="1"/>
              <a:t>php</a:t>
            </a:r>
            <a:endParaRPr lang="es-ES" sz="1600" dirty="0"/>
          </a:p>
          <a:p>
            <a:pPr marL="114300" indent="0">
              <a:buNone/>
            </a:pPr>
            <a:r>
              <a:rPr lang="es-ES" sz="1600" dirty="0"/>
              <a:t> </a:t>
            </a:r>
          </a:p>
          <a:p>
            <a:pPr marL="114300" indent="0">
              <a:buNone/>
            </a:pPr>
            <a:r>
              <a:rPr lang="es-ES" sz="1600" dirty="0" err="1"/>
              <a:t>require</a:t>
            </a:r>
            <a:r>
              <a:rPr lang="es-ES" sz="1600" dirty="0"/>
              <a:t>('</a:t>
            </a:r>
            <a:r>
              <a:rPr lang="es-ES" sz="1600" dirty="0" err="1"/>
              <a:t>conexion.php</a:t>
            </a:r>
            <a:r>
              <a:rPr lang="es-ES" sz="1600" dirty="0"/>
              <a:t>');</a:t>
            </a:r>
          </a:p>
          <a:p>
            <a:pPr marL="114300" indent="0">
              <a:buNone/>
            </a:pPr>
            <a:r>
              <a:rPr lang="es-ES" sz="1600" dirty="0"/>
              <a:t> </a:t>
            </a:r>
          </a:p>
          <a:p>
            <a:pPr marL="114300" indent="0">
              <a:buNone/>
            </a:pPr>
            <a:r>
              <a:rPr lang="es-ES" sz="1600" dirty="0" err="1"/>
              <a:t>if</a:t>
            </a:r>
            <a:r>
              <a:rPr lang="es-ES" sz="1600" dirty="0"/>
              <a:t>(!</a:t>
            </a:r>
            <a:r>
              <a:rPr lang="es-ES" sz="1600" dirty="0" err="1"/>
              <a:t>isset</a:t>
            </a:r>
            <a:r>
              <a:rPr lang="es-ES" sz="1600" dirty="0"/>
              <a:t>($_GET['id'])){</a:t>
            </a:r>
          </a:p>
          <a:p>
            <a:pPr marL="114300" indent="0">
              <a:buNone/>
            </a:pPr>
            <a:r>
              <a:rPr lang="es-ES" sz="1600" dirty="0"/>
              <a:t>    </a:t>
            </a:r>
            <a:r>
              <a:rPr lang="es-ES" sz="1600" dirty="0" err="1"/>
              <a:t>header</a:t>
            </a:r>
            <a:r>
              <a:rPr lang="es-ES" sz="1600" dirty="0"/>
              <a:t>('</a:t>
            </a:r>
            <a:r>
              <a:rPr lang="es-ES" sz="1600" dirty="0" err="1"/>
              <a:t>location</a:t>
            </a:r>
            <a:r>
              <a:rPr lang="es-ES" sz="1600" dirty="0"/>
              <a:t>: </a:t>
            </a:r>
            <a:r>
              <a:rPr lang="es-ES" sz="1600" dirty="0" err="1"/>
              <a:t>index.php</a:t>
            </a:r>
            <a:r>
              <a:rPr lang="es-ES" sz="1600" dirty="0"/>
              <a:t>');</a:t>
            </a:r>
          </a:p>
          <a:p>
            <a:pPr marL="114300" indent="0">
              <a:buNone/>
            </a:pPr>
            <a:r>
              <a:rPr lang="es-ES" sz="1600" dirty="0"/>
              <a:t>}</a:t>
            </a:r>
          </a:p>
          <a:p>
            <a:pPr marL="114300" indent="0">
              <a:buNone/>
            </a:pPr>
            <a:r>
              <a:rPr lang="es-ES" sz="1600" dirty="0"/>
              <a:t> </a:t>
            </a:r>
          </a:p>
          <a:p>
            <a:pPr marL="114300" indent="0">
              <a:buNone/>
            </a:pPr>
            <a:r>
              <a:rPr lang="es-ES" sz="1600" dirty="0"/>
              <a:t>$suma = 0;</a:t>
            </a:r>
          </a:p>
          <a:p>
            <a:pPr marL="114300" indent="0">
              <a:buNone/>
            </a:pPr>
            <a:r>
              <a:rPr lang="es-ES" sz="1600" dirty="0"/>
              <a:t>$id = $_GET['id'];</a:t>
            </a:r>
          </a:p>
          <a:p>
            <a:pPr marL="114300" indent="0">
              <a:buNone/>
            </a:pPr>
            <a:r>
              <a:rPr lang="es-ES" sz="1600" dirty="0"/>
              <a:t>$mod = </a:t>
            </a:r>
            <a:r>
              <a:rPr lang="es-ES" sz="1600" dirty="0" err="1"/>
              <a:t>mysqli_query</a:t>
            </a:r>
            <a:r>
              <a:rPr lang="es-ES" sz="1600" dirty="0"/>
              <a:t>($</a:t>
            </a:r>
            <a:r>
              <a:rPr lang="es-ES" sz="1600" dirty="0" err="1"/>
              <a:t>conex</a:t>
            </a:r>
            <a:r>
              <a:rPr lang="es-ES" sz="1600" dirty="0"/>
              <a:t>,"SELECT SUM(valor) as valor FROM opciones WHERE </a:t>
            </a:r>
            <a:r>
              <a:rPr lang="es-ES" sz="1600" dirty="0" err="1"/>
              <a:t>id_encuesta</a:t>
            </a:r>
            <a:r>
              <a:rPr lang="es-ES" sz="1600" dirty="0"/>
              <a:t> = ".$id);</a:t>
            </a:r>
          </a:p>
          <a:p>
            <a:pPr marL="114300" indent="0">
              <a:buNone/>
            </a:pPr>
            <a:r>
              <a:rPr lang="es-ES" sz="1600" dirty="0" err="1"/>
              <a:t>while</a:t>
            </a:r>
            <a:r>
              <a:rPr lang="es-ES" sz="1600" dirty="0"/>
              <a:t>($</a:t>
            </a:r>
            <a:r>
              <a:rPr lang="es-ES" sz="1600" dirty="0" err="1"/>
              <a:t>result</a:t>
            </a:r>
            <a:r>
              <a:rPr lang="es-ES" sz="1600" dirty="0"/>
              <a:t> = </a:t>
            </a:r>
            <a:r>
              <a:rPr lang="es-ES" sz="1600" dirty="0" err="1"/>
              <a:t>mysqli_fetch_object</a:t>
            </a:r>
            <a:r>
              <a:rPr lang="es-ES" sz="1600" dirty="0"/>
              <a:t>($mod)){</a:t>
            </a:r>
          </a:p>
          <a:p>
            <a:pPr marL="114300" indent="0">
              <a:buNone/>
            </a:pPr>
            <a:r>
              <a:rPr lang="es-ES" sz="1600" dirty="0"/>
              <a:t>    $suma = $</a:t>
            </a:r>
            <a:r>
              <a:rPr lang="es-ES" sz="1600" dirty="0" err="1"/>
              <a:t>result</a:t>
            </a:r>
            <a:r>
              <a:rPr lang="es-ES" sz="1600" dirty="0"/>
              <a:t>-&gt;valor;</a:t>
            </a:r>
          </a:p>
          <a:p>
            <a:pPr marL="114300" indent="0">
              <a:buNone/>
            </a:pPr>
            <a:r>
              <a:rPr lang="es-ES" sz="1600" dirty="0"/>
              <a:t>}</a:t>
            </a:r>
          </a:p>
          <a:p>
            <a:pPr marL="114300" indent="0">
              <a:buNone/>
            </a:pPr>
            <a:r>
              <a:rPr lang="es-ES" sz="1600" dirty="0"/>
              <a:t> </a:t>
            </a:r>
          </a:p>
          <a:p>
            <a:pPr marL="114300" indent="0">
              <a:buNone/>
            </a:pPr>
            <a:r>
              <a:rPr lang="es-ES" sz="1600" dirty="0"/>
              <a:t>?&gt;</a:t>
            </a:r>
          </a:p>
        </p:txBody>
      </p:sp>
      <p:sp>
        <p:nvSpPr>
          <p:cNvPr id="4" name="Marcador de número de diapositiva 3">
            <a:extLst>
              <a:ext uri="{FF2B5EF4-FFF2-40B4-BE49-F238E27FC236}">
                <a16:creationId xmlns:a16="http://schemas.microsoft.com/office/drawing/2014/main" id="{9B138919-815F-F118-F3D5-7C8B67FAFF09}"/>
              </a:ext>
            </a:extLst>
          </p:cNvPr>
          <p:cNvSpPr>
            <a:spLocks noGrp="1"/>
          </p:cNvSpPr>
          <p:nvPr>
            <p:ph type="sldNum" idx="10"/>
          </p:nvPr>
        </p:nvSpPr>
        <p:spPr/>
        <p:txBody>
          <a:bodyPr/>
          <a:lstStyle/>
          <a:p>
            <a:fld id="{00000000-1234-1234-1234-123412341234}" type="slidenum">
              <a:rPr lang="es-ES" smtClean="0"/>
              <a:pPr/>
              <a:t>120</a:t>
            </a:fld>
            <a:endParaRPr lang="es-ES" dirty="0"/>
          </a:p>
        </p:txBody>
      </p:sp>
    </p:spTree>
    <p:extLst>
      <p:ext uri="{BB962C8B-B14F-4D97-AF65-F5344CB8AC3E}">
        <p14:creationId xmlns:p14="http://schemas.microsoft.com/office/powerpoint/2010/main" val="33753082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3ED04-D686-CB9D-271A-0CB207FFC89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98468A2-8F96-04B1-4FD6-65077AD2015D}"/>
              </a:ext>
            </a:extLst>
          </p:cNvPr>
          <p:cNvSpPr>
            <a:spLocks noGrp="1"/>
          </p:cNvSpPr>
          <p:nvPr>
            <p:ph type="body" idx="1"/>
          </p:nvPr>
        </p:nvSpPr>
        <p:spPr/>
        <p:txBody>
          <a:bodyPr/>
          <a:lstStyle/>
          <a:p>
            <a:pPr marL="114300" indent="0">
              <a:buNone/>
            </a:pPr>
            <a:r>
              <a:rPr lang="es-ES" sz="1600" dirty="0"/>
              <a:t>Luego mostramos los resultados con el mismo </a:t>
            </a:r>
            <a:r>
              <a:rPr lang="es-ES" sz="1600" dirty="0" err="1"/>
              <a:t>query</a:t>
            </a:r>
            <a:r>
              <a:rPr lang="es-ES" sz="1600" dirty="0"/>
              <a:t> con INNER JOIN que ya hemos usado anteriormente, esto nos mostrara cada opción en forma de </a:t>
            </a:r>
            <a:r>
              <a:rPr lang="es-ES" sz="1600" dirty="0" err="1"/>
              <a:t>div</a:t>
            </a:r>
            <a:r>
              <a:rPr lang="es-ES" sz="1600" dirty="0"/>
              <a:t> (.barra) al que le definimos el ancho en porcentaje usando una operación matemática:</a:t>
            </a:r>
          </a:p>
        </p:txBody>
      </p:sp>
      <p:sp>
        <p:nvSpPr>
          <p:cNvPr id="4" name="Marcador de número de diapositiva 3">
            <a:extLst>
              <a:ext uri="{FF2B5EF4-FFF2-40B4-BE49-F238E27FC236}">
                <a16:creationId xmlns:a16="http://schemas.microsoft.com/office/drawing/2014/main" id="{4DF1684C-769E-F5A4-4F3C-7106A21F3C26}"/>
              </a:ext>
            </a:extLst>
          </p:cNvPr>
          <p:cNvSpPr>
            <a:spLocks noGrp="1"/>
          </p:cNvSpPr>
          <p:nvPr>
            <p:ph type="sldNum" idx="10"/>
          </p:nvPr>
        </p:nvSpPr>
        <p:spPr/>
        <p:txBody>
          <a:bodyPr/>
          <a:lstStyle/>
          <a:p>
            <a:fld id="{00000000-1234-1234-1234-123412341234}" type="slidenum">
              <a:rPr lang="es-ES" smtClean="0"/>
              <a:pPr/>
              <a:t>121</a:t>
            </a:fld>
            <a:endParaRPr lang="es-ES" dirty="0"/>
          </a:p>
        </p:txBody>
      </p:sp>
    </p:spTree>
    <p:extLst>
      <p:ext uri="{BB962C8B-B14F-4D97-AF65-F5344CB8AC3E}">
        <p14:creationId xmlns:p14="http://schemas.microsoft.com/office/powerpoint/2010/main" val="4769218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5B17E19-2A5B-83EA-8FAE-588248B92802}"/>
              </a:ext>
            </a:extLst>
          </p:cNvPr>
          <p:cNvSpPr>
            <a:spLocks noGrp="1"/>
          </p:cNvSpPr>
          <p:nvPr>
            <p:ph type="body" idx="1"/>
          </p:nvPr>
        </p:nvSpPr>
        <p:spPr>
          <a:xfrm>
            <a:off x="179512" y="22739"/>
            <a:ext cx="8784976" cy="3552300"/>
          </a:xfrm>
        </p:spPr>
        <p:txBody>
          <a:bodyPr numCol="2"/>
          <a:lstStyle/>
          <a:p>
            <a:pPr marL="114300" indent="0">
              <a:buNone/>
            </a:pPr>
            <a:r>
              <a:rPr lang="es-ES" sz="1000" dirty="0"/>
              <a:t>&lt;!DOCTYPE HTML&gt;</a:t>
            </a:r>
          </a:p>
          <a:p>
            <a:pPr marL="114300" indent="0">
              <a:buNone/>
            </a:pPr>
            <a:r>
              <a:rPr lang="es-ES" sz="1000" dirty="0"/>
              <a:t>&lt;</a:t>
            </a:r>
            <a:r>
              <a:rPr lang="es-ES" sz="1000" dirty="0" err="1"/>
              <a:t>html</a:t>
            </a:r>
            <a:r>
              <a:rPr lang="es-ES" sz="1000" dirty="0"/>
              <a:t> </a:t>
            </a:r>
            <a:r>
              <a:rPr lang="es-ES" sz="1000" dirty="0" err="1"/>
              <a:t>lang</a:t>
            </a:r>
            <a:r>
              <a:rPr lang="es-ES" sz="1000" dirty="0"/>
              <a:t>="en-US"&gt;</a:t>
            </a:r>
          </a:p>
          <a:p>
            <a:pPr marL="114300" indent="0">
              <a:buNone/>
            </a:pPr>
            <a:r>
              <a:rPr lang="es-ES" sz="1000" dirty="0"/>
              <a:t>&lt;head&gt;</a:t>
            </a:r>
          </a:p>
          <a:p>
            <a:pPr marL="114300" indent="0">
              <a:buNone/>
            </a:pPr>
            <a:r>
              <a:rPr lang="es-ES" sz="1000" dirty="0"/>
              <a:t>    &lt;meta </a:t>
            </a:r>
            <a:r>
              <a:rPr lang="es-ES" sz="1000" dirty="0" err="1"/>
              <a:t>charset</a:t>
            </a:r>
            <a:r>
              <a:rPr lang="es-ES" sz="1000" dirty="0"/>
              <a:t>="UTF-8"&gt;</a:t>
            </a:r>
          </a:p>
          <a:p>
            <a:pPr marL="114300" indent="0">
              <a:buNone/>
            </a:pPr>
            <a:r>
              <a:rPr lang="es-ES" sz="1000" dirty="0"/>
              <a:t>    &lt;</a:t>
            </a:r>
            <a:r>
              <a:rPr lang="es-ES" sz="1000" dirty="0" err="1"/>
              <a:t>title</a:t>
            </a:r>
            <a:r>
              <a:rPr lang="es-ES" sz="1000" dirty="0"/>
              <a:t>&gt;Sistema de Encuestas&lt;/</a:t>
            </a:r>
            <a:r>
              <a:rPr lang="es-ES" sz="1000" dirty="0" err="1"/>
              <a:t>title</a:t>
            </a:r>
            <a:r>
              <a:rPr lang="es-ES" sz="1000" dirty="0"/>
              <a:t>&gt;</a:t>
            </a:r>
          </a:p>
          <a:p>
            <a:pPr marL="114300" indent="0">
              <a:buNone/>
            </a:pPr>
            <a:r>
              <a:rPr lang="es-ES" sz="1000" dirty="0"/>
              <a:t>    &lt;link </a:t>
            </a:r>
            <a:r>
              <a:rPr lang="es-ES" sz="1000" dirty="0" err="1"/>
              <a:t>rel</a:t>
            </a:r>
            <a:r>
              <a:rPr lang="es-ES" sz="1000" dirty="0"/>
              <a:t>="</a:t>
            </a:r>
            <a:r>
              <a:rPr lang="es-ES" sz="1000" dirty="0" err="1"/>
              <a:t>stylesheet</a:t>
            </a:r>
            <a:r>
              <a:rPr lang="es-ES" sz="1000" dirty="0"/>
              <a:t>" </a:t>
            </a:r>
            <a:r>
              <a:rPr lang="es-ES" sz="1000" dirty="0" err="1"/>
              <a:t>href</a:t>
            </a:r>
            <a:r>
              <a:rPr lang="es-ES" sz="1000" dirty="0"/>
              <a:t>="estilos.css"&gt;</a:t>
            </a:r>
          </a:p>
          <a:p>
            <a:pPr marL="114300" indent="0">
              <a:buNone/>
            </a:pPr>
            <a:r>
              <a:rPr lang="es-ES" sz="1000" dirty="0"/>
              <a:t>&lt;/head&gt;</a:t>
            </a:r>
          </a:p>
          <a:p>
            <a:pPr marL="114300" indent="0">
              <a:buNone/>
            </a:pPr>
            <a:r>
              <a:rPr lang="es-ES" sz="1000" dirty="0"/>
              <a:t>&lt;</a:t>
            </a:r>
            <a:r>
              <a:rPr lang="es-ES" sz="1000" dirty="0" err="1"/>
              <a:t>body</a:t>
            </a:r>
            <a:r>
              <a:rPr lang="es-ES" sz="1000" dirty="0"/>
              <a:t>&gt;</a:t>
            </a:r>
          </a:p>
          <a:p>
            <a:pPr marL="114300" indent="0">
              <a:buNone/>
            </a:pPr>
            <a:r>
              <a:rPr lang="es-ES" sz="1000" dirty="0"/>
              <a:t>&lt;</a:t>
            </a:r>
            <a:r>
              <a:rPr lang="es-ES" sz="1000" dirty="0" err="1"/>
              <a:t>div</a:t>
            </a:r>
            <a:r>
              <a:rPr lang="es-ES" sz="1000" dirty="0"/>
              <a:t> </a:t>
            </a:r>
            <a:r>
              <a:rPr lang="es-ES" sz="1000" dirty="0" err="1"/>
              <a:t>class</a:t>
            </a:r>
            <a:r>
              <a:rPr lang="es-ES" sz="1000" dirty="0"/>
              <a:t>="</a:t>
            </a:r>
            <a:r>
              <a:rPr lang="es-ES" sz="1000" dirty="0" err="1"/>
              <a:t>wrap</a:t>
            </a:r>
            <a:r>
              <a:rPr lang="es-ES" sz="1000" dirty="0"/>
              <a:t>"&gt;</a:t>
            </a:r>
          </a:p>
          <a:p>
            <a:pPr marL="114300" indent="0">
              <a:buNone/>
            </a:pPr>
            <a:r>
              <a:rPr lang="es-ES" sz="1000" dirty="0"/>
              <a:t>&lt;</a:t>
            </a:r>
            <a:r>
              <a:rPr lang="es-ES" sz="1000" dirty="0" err="1"/>
              <a:t>form</a:t>
            </a:r>
            <a:r>
              <a:rPr lang="es-ES" sz="1000" dirty="0"/>
              <a:t> </a:t>
            </a:r>
            <a:r>
              <a:rPr lang="es-ES" sz="1000" dirty="0" err="1"/>
              <a:t>action</a:t>
            </a:r>
            <a:r>
              <a:rPr lang="es-ES" sz="1000" dirty="0"/>
              <a:t>="" </a:t>
            </a:r>
            <a:r>
              <a:rPr lang="es-ES" sz="1000" dirty="0" err="1"/>
              <a:t>method</a:t>
            </a:r>
            <a:r>
              <a:rPr lang="es-ES" sz="1000" dirty="0"/>
              <a:t>="post"&gt;</a:t>
            </a:r>
          </a:p>
          <a:p>
            <a:pPr marL="114300" indent="0">
              <a:buNone/>
            </a:pPr>
            <a:r>
              <a:rPr lang="es-ES" sz="1000" dirty="0"/>
              <a:t>&lt;?</a:t>
            </a:r>
            <a:r>
              <a:rPr lang="es-ES" sz="1000" dirty="0" err="1"/>
              <a:t>php</a:t>
            </a:r>
            <a:endParaRPr lang="es-ES" sz="1000" dirty="0"/>
          </a:p>
          <a:p>
            <a:pPr marL="114300" indent="0">
              <a:buNone/>
            </a:pPr>
            <a:r>
              <a:rPr lang="es-ES" sz="1000" dirty="0"/>
              <a:t>$</a:t>
            </a:r>
            <a:r>
              <a:rPr lang="es-ES" sz="1000" dirty="0" err="1"/>
              <a:t>aux</a:t>
            </a:r>
            <a:r>
              <a:rPr lang="es-ES" sz="1000" dirty="0"/>
              <a:t> = 0;</a:t>
            </a:r>
          </a:p>
          <a:p>
            <a:pPr marL="114300" indent="0">
              <a:buNone/>
            </a:pPr>
            <a:r>
              <a:rPr lang="es-ES" sz="1000" dirty="0"/>
              <a:t>$</a:t>
            </a:r>
            <a:r>
              <a:rPr lang="es-ES" sz="1000" dirty="0" err="1"/>
              <a:t>sql</a:t>
            </a:r>
            <a:r>
              <a:rPr lang="es-ES" sz="1000" dirty="0"/>
              <a:t> = "SELECT </a:t>
            </a:r>
            <a:r>
              <a:rPr lang="es-ES" sz="1000" dirty="0" err="1"/>
              <a:t>a.titulo</a:t>
            </a:r>
            <a:r>
              <a:rPr lang="es-ES" sz="1000" dirty="0"/>
              <a:t> as titulo, </a:t>
            </a:r>
            <a:r>
              <a:rPr lang="es-ES" sz="1000" dirty="0" err="1"/>
              <a:t>a.fecha</a:t>
            </a:r>
            <a:r>
              <a:rPr lang="es-ES" sz="1000" dirty="0"/>
              <a:t> as fecha, </a:t>
            </a:r>
            <a:r>
              <a:rPr lang="es-ES" sz="1000" dirty="0" err="1"/>
              <a:t>b.id</a:t>
            </a:r>
            <a:r>
              <a:rPr lang="es-ES" sz="1000" dirty="0"/>
              <a:t> as id, </a:t>
            </a:r>
            <a:r>
              <a:rPr lang="es-ES" sz="1000" dirty="0" err="1"/>
              <a:t>b.nombre</a:t>
            </a:r>
            <a:r>
              <a:rPr lang="es-ES" sz="1000" dirty="0"/>
              <a:t> as nombre, </a:t>
            </a:r>
            <a:r>
              <a:rPr lang="es-ES" sz="1000" dirty="0" err="1"/>
              <a:t>b.valor</a:t>
            </a:r>
            <a:r>
              <a:rPr lang="es-ES" sz="1000" dirty="0"/>
              <a:t> as valor FROM encuestas a INNER JOIN opciones b ON </a:t>
            </a:r>
            <a:r>
              <a:rPr lang="es-ES" sz="1000" dirty="0" err="1"/>
              <a:t>a.id</a:t>
            </a:r>
            <a:r>
              <a:rPr lang="es-ES" sz="1000" dirty="0"/>
              <a:t> = </a:t>
            </a:r>
            <a:r>
              <a:rPr lang="es-ES" sz="1000" dirty="0" err="1"/>
              <a:t>b.id_encuesta</a:t>
            </a:r>
            <a:r>
              <a:rPr lang="es-ES" sz="1000" dirty="0"/>
              <a:t> WHERE </a:t>
            </a:r>
            <a:r>
              <a:rPr lang="es-ES" sz="1000" dirty="0" err="1"/>
              <a:t>a.id</a:t>
            </a:r>
            <a:r>
              <a:rPr lang="es-ES" sz="1000" dirty="0"/>
              <a:t> = ".$id;</a:t>
            </a:r>
          </a:p>
          <a:p>
            <a:pPr marL="114300" indent="0">
              <a:buNone/>
            </a:pPr>
            <a:r>
              <a:rPr lang="es-ES" sz="1000" dirty="0"/>
              <a:t>$</a:t>
            </a:r>
            <a:r>
              <a:rPr lang="es-ES" sz="1000" dirty="0" err="1"/>
              <a:t>req</a:t>
            </a:r>
            <a:r>
              <a:rPr lang="es-ES" sz="1000" dirty="0"/>
              <a:t> = </a:t>
            </a:r>
            <a:r>
              <a:rPr lang="es-ES" sz="1000" dirty="0" err="1"/>
              <a:t>mysqli_query</a:t>
            </a:r>
            <a:r>
              <a:rPr lang="es-ES" sz="1000" dirty="0"/>
              <a:t>($</a:t>
            </a:r>
            <a:r>
              <a:rPr lang="es-ES" sz="1000" dirty="0" err="1"/>
              <a:t>conex</a:t>
            </a:r>
            <a:r>
              <a:rPr lang="es-ES" sz="1000" dirty="0"/>
              <a:t>, $</a:t>
            </a:r>
            <a:r>
              <a:rPr lang="es-ES" sz="1000" dirty="0" err="1"/>
              <a:t>sql</a:t>
            </a:r>
            <a:r>
              <a:rPr lang="es-ES" sz="1000" dirty="0"/>
              <a:t>);</a:t>
            </a:r>
          </a:p>
          <a:p>
            <a:pPr marL="114300" indent="0">
              <a:buNone/>
            </a:pPr>
            <a:r>
              <a:rPr lang="es-ES" sz="1000" dirty="0"/>
              <a:t> </a:t>
            </a:r>
            <a:r>
              <a:rPr lang="es-ES" sz="1000" dirty="0" err="1"/>
              <a:t>while</a:t>
            </a:r>
            <a:r>
              <a:rPr lang="es-ES" sz="1000" dirty="0"/>
              <a:t>($</a:t>
            </a:r>
            <a:r>
              <a:rPr lang="es-ES" sz="1000" dirty="0" err="1"/>
              <a:t>result</a:t>
            </a:r>
            <a:r>
              <a:rPr lang="es-ES" sz="1000" dirty="0"/>
              <a:t> = </a:t>
            </a:r>
            <a:r>
              <a:rPr lang="es-ES" sz="1000" dirty="0" err="1"/>
              <a:t>mysqli_fetch_object</a:t>
            </a:r>
            <a:r>
              <a:rPr lang="es-ES" sz="1000" dirty="0"/>
              <a:t>($</a:t>
            </a:r>
            <a:r>
              <a:rPr lang="es-ES" sz="1000" dirty="0" err="1"/>
              <a:t>req</a:t>
            </a:r>
            <a:r>
              <a:rPr lang="es-ES" sz="1000" dirty="0"/>
              <a:t>)){</a:t>
            </a:r>
          </a:p>
          <a:p>
            <a:pPr marL="114300" indent="0">
              <a:buNone/>
            </a:pPr>
            <a:r>
              <a:rPr lang="es-ES" sz="1000" dirty="0"/>
              <a:t>    </a:t>
            </a:r>
            <a:r>
              <a:rPr lang="es-ES" sz="1000" dirty="0" err="1"/>
              <a:t>if</a:t>
            </a:r>
            <a:r>
              <a:rPr lang="es-ES" sz="1000" dirty="0"/>
              <a:t>($</a:t>
            </a:r>
            <a:r>
              <a:rPr lang="es-ES" sz="1000" dirty="0" err="1"/>
              <a:t>aux</a:t>
            </a:r>
            <a:r>
              <a:rPr lang="es-ES" sz="1000" dirty="0"/>
              <a:t> == 0){</a:t>
            </a:r>
          </a:p>
          <a:p>
            <a:pPr marL="114300" indent="0">
              <a:buNone/>
            </a:pPr>
            <a:r>
              <a:rPr lang="es-ES" sz="1000" dirty="0"/>
              <a:t>            echo "&lt;h1&gt;".$</a:t>
            </a:r>
            <a:r>
              <a:rPr lang="es-ES" sz="1000" dirty="0" err="1"/>
              <a:t>result</a:t>
            </a:r>
            <a:r>
              <a:rPr lang="es-ES" sz="1000" dirty="0"/>
              <a:t>-&gt;titulo."&lt;/h1&gt;";</a:t>
            </a:r>
          </a:p>
          <a:p>
            <a:pPr marL="114300" indent="0">
              <a:buNone/>
            </a:pPr>
            <a:r>
              <a:rPr lang="es-ES" sz="1000" dirty="0"/>
              <a:t>            echo "&lt;</a:t>
            </a:r>
            <a:r>
              <a:rPr lang="es-ES" sz="1000" dirty="0" err="1"/>
              <a:t>ul</a:t>
            </a:r>
            <a:r>
              <a:rPr lang="es-ES" sz="1000" dirty="0"/>
              <a:t> </a:t>
            </a:r>
            <a:r>
              <a:rPr lang="es-ES" sz="1000" dirty="0" err="1"/>
              <a:t>class</a:t>
            </a:r>
            <a:r>
              <a:rPr lang="es-ES" sz="1000" dirty="0"/>
              <a:t>='</a:t>
            </a:r>
            <a:r>
              <a:rPr lang="es-ES" sz="1000" dirty="0" err="1"/>
              <a:t>votacion</a:t>
            </a:r>
            <a:r>
              <a:rPr lang="es-ES" sz="1000" dirty="0"/>
              <a:t>'&gt;";</a:t>
            </a:r>
          </a:p>
          <a:p>
            <a:pPr marL="114300" indent="0">
              <a:buNone/>
            </a:pPr>
            <a:r>
              <a:rPr lang="es-ES" sz="1000" dirty="0"/>
              <a:t>        $</a:t>
            </a:r>
            <a:r>
              <a:rPr lang="es-ES" sz="1000" dirty="0" err="1"/>
              <a:t>aux</a:t>
            </a:r>
            <a:r>
              <a:rPr lang="es-ES" sz="1000" dirty="0"/>
              <a:t> = 1;</a:t>
            </a:r>
          </a:p>
          <a:p>
            <a:pPr marL="114300" indent="0">
              <a:buNone/>
            </a:pPr>
            <a:r>
              <a:rPr lang="es-ES" sz="1000" dirty="0"/>
              <a:t>    }</a:t>
            </a:r>
          </a:p>
          <a:p>
            <a:pPr marL="114300" indent="0">
              <a:buNone/>
            </a:pPr>
            <a:r>
              <a:rPr lang="es-ES" sz="1000" dirty="0"/>
              <a:t>    echo '&lt;</a:t>
            </a:r>
            <a:r>
              <a:rPr lang="es-ES" sz="1000" dirty="0" err="1"/>
              <a:t>li</a:t>
            </a:r>
            <a:r>
              <a:rPr lang="es-ES" sz="1000" dirty="0"/>
              <a:t>&gt;&lt;</a:t>
            </a:r>
            <a:r>
              <a:rPr lang="es-ES" sz="1000" dirty="0" err="1"/>
              <a:t>div</a:t>
            </a:r>
            <a:r>
              <a:rPr lang="es-ES" sz="1000" dirty="0"/>
              <a:t> </a:t>
            </a:r>
            <a:r>
              <a:rPr lang="es-ES" sz="1000" dirty="0" err="1"/>
              <a:t>class</a:t>
            </a:r>
            <a:r>
              <a:rPr lang="es-ES" sz="1000" dirty="0"/>
              <a:t>="</a:t>
            </a:r>
            <a:r>
              <a:rPr lang="es-ES" sz="1000" dirty="0" err="1"/>
              <a:t>fl</a:t>
            </a:r>
            <a:r>
              <a:rPr lang="es-ES" sz="1000" dirty="0"/>
              <a:t>"&gt;'.$</a:t>
            </a:r>
            <a:r>
              <a:rPr lang="es-ES" sz="1000" dirty="0" err="1"/>
              <a:t>result</a:t>
            </a:r>
            <a:r>
              <a:rPr lang="es-ES" sz="1000" dirty="0"/>
              <a:t>-&gt;nombre.'&lt;/</a:t>
            </a:r>
            <a:r>
              <a:rPr lang="es-ES" sz="1000" dirty="0" err="1"/>
              <a:t>div</a:t>
            </a:r>
            <a:r>
              <a:rPr lang="es-ES" sz="1000" dirty="0"/>
              <a:t>&gt;&lt;</a:t>
            </a:r>
            <a:r>
              <a:rPr lang="es-ES" sz="1000" dirty="0" err="1"/>
              <a:t>div</a:t>
            </a:r>
            <a:r>
              <a:rPr lang="es-ES" sz="1000" dirty="0"/>
              <a:t> </a:t>
            </a:r>
            <a:r>
              <a:rPr lang="es-ES" sz="1000" dirty="0" err="1"/>
              <a:t>class</a:t>
            </a:r>
            <a:r>
              <a:rPr lang="es-ES" sz="1000" dirty="0"/>
              <a:t>="</a:t>
            </a:r>
            <a:r>
              <a:rPr lang="es-ES" sz="1000" dirty="0" err="1"/>
              <a:t>fr</a:t>
            </a:r>
            <a:r>
              <a:rPr lang="es-ES" sz="1000" dirty="0"/>
              <a:t>"&gt;Votos: '.$</a:t>
            </a:r>
            <a:r>
              <a:rPr lang="es-ES" sz="1000" dirty="0" err="1"/>
              <a:t>result</a:t>
            </a:r>
            <a:r>
              <a:rPr lang="es-ES" sz="1000" dirty="0"/>
              <a:t>-&gt;valor.'&lt;/</a:t>
            </a:r>
            <a:r>
              <a:rPr lang="es-ES" sz="1000" dirty="0" err="1"/>
              <a:t>div</a:t>
            </a:r>
            <a:r>
              <a:rPr lang="es-ES" sz="1000" dirty="0"/>
              <a:t>&gt;';</a:t>
            </a:r>
          </a:p>
          <a:p>
            <a:pPr marL="114300" indent="0">
              <a:buNone/>
            </a:pPr>
            <a:r>
              <a:rPr lang="es-ES" sz="1000" dirty="0"/>
              <a:t>    </a:t>
            </a:r>
            <a:r>
              <a:rPr lang="es-ES" sz="1000" dirty="0" err="1"/>
              <a:t>if</a:t>
            </a:r>
            <a:r>
              <a:rPr lang="es-ES" sz="1000" dirty="0"/>
              <a:t>($suma == 0){</a:t>
            </a:r>
          </a:p>
          <a:p>
            <a:pPr marL="114300" indent="0">
              <a:buNone/>
            </a:pPr>
            <a:r>
              <a:rPr lang="es-ES" sz="1000" dirty="0"/>
              <a:t>        echo '&lt;</a:t>
            </a:r>
            <a:r>
              <a:rPr lang="es-ES" sz="1000" dirty="0" err="1"/>
              <a:t>div</a:t>
            </a:r>
            <a:r>
              <a:rPr lang="es-ES" sz="1000" dirty="0"/>
              <a:t> </a:t>
            </a:r>
            <a:r>
              <a:rPr lang="es-ES" sz="1000" dirty="0" err="1"/>
              <a:t>class</a:t>
            </a:r>
            <a:r>
              <a:rPr lang="es-ES" sz="1000" dirty="0"/>
              <a:t>="barra cero" </a:t>
            </a:r>
            <a:r>
              <a:rPr lang="es-ES" sz="1000" dirty="0" err="1"/>
              <a:t>style</a:t>
            </a:r>
            <a:r>
              <a:rPr lang="es-ES" sz="1000" dirty="0"/>
              <a:t>="width:0%;"&gt;&lt;/</a:t>
            </a:r>
            <a:r>
              <a:rPr lang="es-ES" sz="1000" dirty="0" err="1"/>
              <a:t>div</a:t>
            </a:r>
            <a:r>
              <a:rPr lang="es-ES" sz="1000" dirty="0"/>
              <a:t>&gt;&lt;/</a:t>
            </a:r>
            <a:r>
              <a:rPr lang="es-ES" sz="1000" dirty="0" err="1"/>
              <a:t>li</a:t>
            </a:r>
            <a:r>
              <a:rPr lang="es-ES" sz="1000" dirty="0"/>
              <a:t>&gt;';</a:t>
            </a:r>
          </a:p>
          <a:p>
            <a:pPr marL="114300" indent="0">
              <a:buNone/>
            </a:pPr>
            <a:r>
              <a:rPr lang="es-ES" sz="1000" dirty="0"/>
              <a:t>    }</a:t>
            </a:r>
            <a:r>
              <a:rPr lang="es-ES" sz="1000" dirty="0" err="1"/>
              <a:t>else</a:t>
            </a:r>
            <a:r>
              <a:rPr lang="es-ES" sz="1000" dirty="0"/>
              <a:t>{</a:t>
            </a:r>
          </a:p>
          <a:p>
            <a:pPr marL="114300" indent="0">
              <a:buNone/>
            </a:pPr>
            <a:r>
              <a:rPr lang="es-ES" sz="1000" dirty="0"/>
              <a:t>        echo '&lt;</a:t>
            </a:r>
            <a:r>
              <a:rPr lang="es-ES" sz="1000" dirty="0" err="1"/>
              <a:t>div</a:t>
            </a:r>
            <a:r>
              <a:rPr lang="es-ES" sz="1000" dirty="0"/>
              <a:t> </a:t>
            </a:r>
            <a:r>
              <a:rPr lang="es-ES" sz="1000" dirty="0" err="1"/>
              <a:t>class</a:t>
            </a:r>
            <a:r>
              <a:rPr lang="es-ES" sz="1000" dirty="0"/>
              <a:t>="barra" </a:t>
            </a:r>
            <a:r>
              <a:rPr lang="es-ES" sz="1000" dirty="0" err="1"/>
              <a:t>style</a:t>
            </a:r>
            <a:r>
              <a:rPr lang="es-ES" sz="1000" dirty="0"/>
              <a:t>="</a:t>
            </a:r>
            <a:r>
              <a:rPr lang="es-ES" sz="1000" dirty="0" err="1"/>
              <a:t>width</a:t>
            </a:r>
            <a:r>
              <a:rPr lang="es-ES" sz="1000" dirty="0"/>
              <a:t>:'.($</a:t>
            </a:r>
            <a:r>
              <a:rPr lang="es-ES" sz="1000" dirty="0" err="1"/>
              <a:t>result</a:t>
            </a:r>
            <a:r>
              <a:rPr lang="es-ES" sz="1000" dirty="0"/>
              <a:t>-&gt;valor*100/$suma).'%;"&gt;'.round($</a:t>
            </a:r>
            <a:r>
              <a:rPr lang="es-ES" sz="1000" dirty="0" err="1"/>
              <a:t>result</a:t>
            </a:r>
            <a:r>
              <a:rPr lang="es-ES" sz="1000" dirty="0"/>
              <a:t>-&gt;valor*100/$suma).'%&lt;/</a:t>
            </a:r>
            <a:r>
              <a:rPr lang="es-ES" sz="1000" dirty="0" err="1"/>
              <a:t>div</a:t>
            </a:r>
            <a:r>
              <a:rPr lang="es-ES" sz="1000" dirty="0"/>
              <a:t>&gt;&lt;/</a:t>
            </a:r>
            <a:r>
              <a:rPr lang="es-ES" sz="1000" dirty="0" err="1"/>
              <a:t>li</a:t>
            </a:r>
            <a:r>
              <a:rPr lang="es-ES" sz="1000" dirty="0"/>
              <a:t>&gt;';</a:t>
            </a:r>
          </a:p>
          <a:p>
            <a:pPr marL="114300" indent="0">
              <a:buNone/>
            </a:pPr>
            <a:r>
              <a:rPr lang="es-ES" sz="1000" dirty="0"/>
              <a:t>    }</a:t>
            </a:r>
          </a:p>
          <a:p>
            <a:pPr marL="114300" indent="0">
              <a:buNone/>
            </a:pPr>
            <a:r>
              <a:rPr lang="es-ES" sz="1000" dirty="0"/>
              <a:t>}</a:t>
            </a:r>
          </a:p>
          <a:p>
            <a:pPr marL="114300" indent="0">
              <a:buNone/>
            </a:pPr>
            <a:r>
              <a:rPr lang="es-ES" sz="1000" dirty="0"/>
              <a:t>echo '&lt;/</a:t>
            </a:r>
            <a:r>
              <a:rPr lang="es-ES" sz="1000" dirty="0" err="1"/>
              <a:t>ul</a:t>
            </a:r>
            <a:r>
              <a:rPr lang="es-ES" sz="1000" dirty="0"/>
              <a:t>&gt;'; </a:t>
            </a:r>
          </a:p>
          <a:p>
            <a:pPr marL="114300" indent="0">
              <a:buNone/>
            </a:pPr>
            <a:r>
              <a:rPr lang="es-ES" sz="1000" dirty="0"/>
              <a:t> </a:t>
            </a:r>
          </a:p>
          <a:p>
            <a:pPr marL="114300" indent="0">
              <a:buNone/>
            </a:pPr>
            <a:r>
              <a:rPr lang="es-ES" sz="1000" dirty="0" err="1"/>
              <a:t>if</a:t>
            </a:r>
            <a:r>
              <a:rPr lang="es-ES" sz="1000" dirty="0"/>
              <a:t>(</a:t>
            </a:r>
            <a:r>
              <a:rPr lang="es-ES" sz="1000" dirty="0" err="1"/>
              <a:t>isset</a:t>
            </a:r>
            <a:r>
              <a:rPr lang="es-ES" sz="1000" dirty="0"/>
              <a:t>($</a:t>
            </a:r>
            <a:r>
              <a:rPr lang="es-ES" sz="1000" dirty="0" err="1"/>
              <a:t>aux</a:t>
            </a:r>
            <a:r>
              <a:rPr lang="es-ES" sz="1000" dirty="0"/>
              <a:t>)){</a:t>
            </a:r>
          </a:p>
          <a:p>
            <a:pPr marL="114300" indent="0">
              <a:buNone/>
            </a:pPr>
            <a:r>
              <a:rPr lang="es-ES" sz="1000" dirty="0"/>
              <a:t>    echo '&lt;</a:t>
            </a:r>
            <a:r>
              <a:rPr lang="es-ES" sz="1000" dirty="0" err="1"/>
              <a:t>span</a:t>
            </a:r>
            <a:r>
              <a:rPr lang="es-ES" sz="1000" dirty="0"/>
              <a:t> </a:t>
            </a:r>
            <a:r>
              <a:rPr lang="es-ES" sz="1000" dirty="0" err="1"/>
              <a:t>class</a:t>
            </a:r>
            <a:r>
              <a:rPr lang="es-ES" sz="1000" dirty="0"/>
              <a:t>="</a:t>
            </a:r>
            <a:r>
              <a:rPr lang="es-ES" sz="1000" dirty="0" err="1"/>
              <a:t>fr</a:t>
            </a:r>
            <a:r>
              <a:rPr lang="es-ES" sz="1000" dirty="0"/>
              <a:t>"&gt;Total: '.$suma.'&lt;/</a:t>
            </a:r>
            <a:r>
              <a:rPr lang="es-ES" sz="1000" dirty="0" err="1"/>
              <a:t>span</a:t>
            </a:r>
            <a:r>
              <a:rPr lang="es-ES" sz="1000" dirty="0"/>
              <a:t>&gt;';</a:t>
            </a:r>
          </a:p>
          <a:p>
            <a:pPr marL="114300" indent="0">
              <a:buNone/>
            </a:pPr>
            <a:r>
              <a:rPr lang="es-ES" sz="1000" dirty="0"/>
              <a:t>    echo '&lt;a </a:t>
            </a:r>
            <a:r>
              <a:rPr lang="es-ES" sz="1000" dirty="0" err="1"/>
              <a:t>href</a:t>
            </a:r>
            <a:r>
              <a:rPr lang="es-ES" sz="1000" dirty="0"/>
              <a:t>="</a:t>
            </a:r>
            <a:r>
              <a:rPr lang="es-ES" sz="1000" dirty="0" err="1"/>
              <a:t>encuesta.php?id</a:t>
            </a:r>
            <a:r>
              <a:rPr lang="es-ES" sz="1000" dirty="0"/>
              <a:t>='.$id.'"" </a:t>
            </a:r>
            <a:r>
              <a:rPr lang="es-ES" sz="1000" dirty="0" err="1"/>
              <a:t>class</a:t>
            </a:r>
            <a:r>
              <a:rPr lang="es-ES" sz="1000" dirty="0"/>
              <a:t>="volver"&gt;← Volver&lt;/a&gt;';</a:t>
            </a:r>
          </a:p>
          <a:p>
            <a:pPr marL="114300" indent="0">
              <a:buNone/>
            </a:pPr>
            <a:r>
              <a:rPr lang="es-ES" sz="1000" dirty="0"/>
              <a:t>}</a:t>
            </a:r>
          </a:p>
          <a:p>
            <a:pPr marL="114300" indent="0">
              <a:buNone/>
            </a:pPr>
            <a:r>
              <a:rPr lang="es-ES" sz="1000" dirty="0"/>
              <a:t> ?&gt;</a:t>
            </a:r>
          </a:p>
          <a:p>
            <a:pPr marL="114300" indent="0">
              <a:buNone/>
            </a:pPr>
            <a:r>
              <a:rPr lang="es-ES" sz="1000" dirty="0"/>
              <a:t>&lt;/</a:t>
            </a:r>
            <a:r>
              <a:rPr lang="es-ES" sz="1000" dirty="0" err="1"/>
              <a:t>ul</a:t>
            </a:r>
            <a:r>
              <a:rPr lang="es-ES" sz="1000" dirty="0"/>
              <a:t>&gt;</a:t>
            </a:r>
          </a:p>
          <a:p>
            <a:pPr marL="114300" indent="0">
              <a:buNone/>
            </a:pPr>
            <a:r>
              <a:rPr lang="es-ES" sz="1000" dirty="0"/>
              <a:t>&lt;/</a:t>
            </a:r>
            <a:r>
              <a:rPr lang="es-ES" sz="1000" dirty="0" err="1"/>
              <a:t>form</a:t>
            </a:r>
            <a:r>
              <a:rPr lang="es-ES" sz="1000" dirty="0"/>
              <a:t>&gt;</a:t>
            </a:r>
          </a:p>
          <a:p>
            <a:pPr marL="114300" indent="0">
              <a:buNone/>
            </a:pPr>
            <a:r>
              <a:rPr lang="es-ES" sz="1000" dirty="0"/>
              <a:t>&lt;/</a:t>
            </a:r>
            <a:r>
              <a:rPr lang="es-ES" sz="1000" dirty="0" err="1"/>
              <a:t>div</a:t>
            </a:r>
            <a:r>
              <a:rPr lang="es-ES" sz="1000" dirty="0"/>
              <a:t>&gt;</a:t>
            </a:r>
          </a:p>
          <a:p>
            <a:pPr marL="114300" indent="0">
              <a:buNone/>
            </a:pPr>
            <a:r>
              <a:rPr lang="es-ES" sz="1000" dirty="0"/>
              <a:t>&lt;/</a:t>
            </a:r>
            <a:r>
              <a:rPr lang="es-ES" sz="1000" dirty="0" err="1"/>
              <a:t>body</a:t>
            </a:r>
            <a:r>
              <a:rPr lang="es-ES" sz="1000" dirty="0"/>
              <a:t>&gt;</a:t>
            </a:r>
          </a:p>
          <a:p>
            <a:pPr marL="114300" indent="0">
              <a:buNone/>
            </a:pPr>
            <a:r>
              <a:rPr lang="es-ES" sz="1000" dirty="0"/>
              <a:t>&lt;/</a:t>
            </a:r>
            <a:r>
              <a:rPr lang="es-ES" sz="1000" dirty="0" err="1"/>
              <a:t>html</a:t>
            </a:r>
            <a:r>
              <a:rPr lang="es-ES" sz="1000" dirty="0"/>
              <a:t>&gt;</a:t>
            </a:r>
          </a:p>
        </p:txBody>
      </p:sp>
      <p:sp>
        <p:nvSpPr>
          <p:cNvPr id="4" name="Marcador de número de diapositiva 3">
            <a:extLst>
              <a:ext uri="{FF2B5EF4-FFF2-40B4-BE49-F238E27FC236}">
                <a16:creationId xmlns:a16="http://schemas.microsoft.com/office/drawing/2014/main" id="{7E34F945-E742-EC37-6F09-83D3EDCE51EC}"/>
              </a:ext>
            </a:extLst>
          </p:cNvPr>
          <p:cNvSpPr>
            <a:spLocks noGrp="1"/>
          </p:cNvSpPr>
          <p:nvPr>
            <p:ph type="sldNum" idx="10"/>
          </p:nvPr>
        </p:nvSpPr>
        <p:spPr/>
        <p:txBody>
          <a:bodyPr/>
          <a:lstStyle/>
          <a:p>
            <a:fld id="{00000000-1234-1234-1234-123412341234}" type="slidenum">
              <a:rPr lang="es-ES" smtClean="0"/>
              <a:pPr/>
              <a:t>122</a:t>
            </a:fld>
            <a:endParaRPr lang="es-ES" dirty="0"/>
          </a:p>
        </p:txBody>
      </p:sp>
    </p:spTree>
    <p:extLst>
      <p:ext uri="{BB962C8B-B14F-4D97-AF65-F5344CB8AC3E}">
        <p14:creationId xmlns:p14="http://schemas.microsoft.com/office/powerpoint/2010/main" val="37515013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44C6F-0DD0-0E4D-6499-31057EDC4AB5}"/>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93F61A4-E0D1-A3BF-FD11-DA45F6BB82E5}"/>
              </a:ext>
            </a:extLst>
          </p:cNvPr>
          <p:cNvSpPr>
            <a:spLocks noGrp="1"/>
          </p:cNvSpPr>
          <p:nvPr>
            <p:ph type="body" idx="1"/>
          </p:nvPr>
        </p:nvSpPr>
        <p:spPr/>
        <p:txBody>
          <a:bodyPr/>
          <a:lstStyle/>
          <a:p>
            <a:pPr marL="114300" indent="0">
              <a:buNone/>
            </a:pPr>
            <a:r>
              <a:rPr lang="es-ES" sz="1400" dirty="0"/>
              <a:t>Si llegaste hasta </a:t>
            </a:r>
            <a:r>
              <a:rPr lang="es-ES" sz="1400" dirty="0" err="1"/>
              <a:t>aqui</a:t>
            </a:r>
            <a:r>
              <a:rPr lang="es-ES" sz="1400" dirty="0"/>
              <a:t> </a:t>
            </a:r>
            <a:r>
              <a:rPr lang="es-ES" sz="1400" dirty="0" err="1"/>
              <a:t>resultado.php</a:t>
            </a:r>
            <a:r>
              <a:rPr lang="es-ES" sz="1400" dirty="0"/>
              <a:t> debería lucir similar a esto:</a:t>
            </a:r>
            <a:endParaRPr lang="es-ES" sz="1800" dirty="0"/>
          </a:p>
        </p:txBody>
      </p:sp>
      <p:sp>
        <p:nvSpPr>
          <p:cNvPr id="4" name="Marcador de número de diapositiva 3">
            <a:extLst>
              <a:ext uri="{FF2B5EF4-FFF2-40B4-BE49-F238E27FC236}">
                <a16:creationId xmlns:a16="http://schemas.microsoft.com/office/drawing/2014/main" id="{E3B42472-C513-A5BE-2B51-A6DD3E18E222}"/>
              </a:ext>
            </a:extLst>
          </p:cNvPr>
          <p:cNvSpPr>
            <a:spLocks noGrp="1"/>
          </p:cNvSpPr>
          <p:nvPr>
            <p:ph type="sldNum" idx="10"/>
          </p:nvPr>
        </p:nvSpPr>
        <p:spPr/>
        <p:txBody>
          <a:bodyPr/>
          <a:lstStyle/>
          <a:p>
            <a:fld id="{00000000-1234-1234-1234-123412341234}" type="slidenum">
              <a:rPr lang="es-ES" smtClean="0"/>
              <a:pPr/>
              <a:t>123</a:t>
            </a:fld>
            <a:endParaRPr lang="es-ES" dirty="0"/>
          </a:p>
        </p:txBody>
      </p:sp>
      <p:pic>
        <p:nvPicPr>
          <p:cNvPr id="6" name="Imagen 5" descr="Interfaz de usuario gráfica, Aplicación&#10;&#10;Descripción generada automáticamente">
            <a:extLst>
              <a:ext uri="{FF2B5EF4-FFF2-40B4-BE49-F238E27FC236}">
                <a16:creationId xmlns:a16="http://schemas.microsoft.com/office/drawing/2014/main" id="{5BE2D3CC-E45A-EC02-7706-76FEE848F846}"/>
              </a:ext>
            </a:extLst>
          </p:cNvPr>
          <p:cNvPicPr>
            <a:picLocks noChangeAspect="1"/>
          </p:cNvPicPr>
          <p:nvPr/>
        </p:nvPicPr>
        <p:blipFill>
          <a:blip r:embed="rId2"/>
          <a:stretch>
            <a:fillRect/>
          </a:stretch>
        </p:blipFill>
        <p:spPr>
          <a:xfrm>
            <a:off x="3419872" y="2027537"/>
            <a:ext cx="3783738" cy="3033609"/>
          </a:xfrm>
          <a:prstGeom prst="rect">
            <a:avLst/>
          </a:prstGeom>
        </p:spPr>
      </p:pic>
    </p:spTree>
    <p:extLst>
      <p:ext uri="{BB962C8B-B14F-4D97-AF65-F5344CB8AC3E}">
        <p14:creationId xmlns:p14="http://schemas.microsoft.com/office/powerpoint/2010/main" val="8550212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C71E5-1F72-4B47-08F9-3AEF59323CD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B9A069E-7D37-2A83-BC68-B59E3C2CD577}"/>
              </a:ext>
            </a:extLst>
          </p:cNvPr>
          <p:cNvSpPr>
            <a:spLocks noGrp="1"/>
          </p:cNvSpPr>
          <p:nvPr>
            <p:ph type="body" idx="1"/>
          </p:nvPr>
        </p:nvSpPr>
        <p:spPr/>
        <p:txBody>
          <a:bodyPr/>
          <a:lstStyle/>
          <a:p>
            <a:r>
              <a:rPr lang="es-ES" b="1" dirty="0"/>
              <a:t>06. </a:t>
            </a:r>
            <a:r>
              <a:rPr lang="es-ES" b="1" dirty="0" err="1"/>
              <a:t>agregar.php</a:t>
            </a:r>
            <a:endParaRPr lang="es-ES" b="1" dirty="0"/>
          </a:p>
          <a:p>
            <a:r>
              <a:rPr lang="es-ES" dirty="0"/>
              <a:t>En este fichero es probablemente el mas complejo de todos, manejaremos el proceso PHP arriba y el formulario abajo, por ello para entender esta parte es necesario ver el código completo (leer comentarios):</a:t>
            </a:r>
          </a:p>
          <a:p>
            <a:endParaRPr lang="es-ES" dirty="0"/>
          </a:p>
        </p:txBody>
      </p:sp>
      <p:sp>
        <p:nvSpPr>
          <p:cNvPr id="4" name="Marcador de número de diapositiva 3">
            <a:extLst>
              <a:ext uri="{FF2B5EF4-FFF2-40B4-BE49-F238E27FC236}">
                <a16:creationId xmlns:a16="http://schemas.microsoft.com/office/drawing/2014/main" id="{9217632C-39ED-7560-0D17-3ABE19512986}"/>
              </a:ext>
            </a:extLst>
          </p:cNvPr>
          <p:cNvSpPr>
            <a:spLocks noGrp="1"/>
          </p:cNvSpPr>
          <p:nvPr>
            <p:ph type="sldNum" idx="10"/>
          </p:nvPr>
        </p:nvSpPr>
        <p:spPr/>
        <p:txBody>
          <a:bodyPr/>
          <a:lstStyle/>
          <a:p>
            <a:fld id="{00000000-1234-1234-1234-123412341234}" type="slidenum">
              <a:rPr lang="es-ES" smtClean="0"/>
              <a:pPr/>
              <a:t>124</a:t>
            </a:fld>
            <a:endParaRPr lang="es-ES" dirty="0"/>
          </a:p>
        </p:txBody>
      </p:sp>
    </p:spTree>
    <p:extLst>
      <p:ext uri="{BB962C8B-B14F-4D97-AF65-F5344CB8AC3E}">
        <p14:creationId xmlns:p14="http://schemas.microsoft.com/office/powerpoint/2010/main" val="2154688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2299B80-1092-7084-9658-36FA8D938AA0}"/>
              </a:ext>
            </a:extLst>
          </p:cNvPr>
          <p:cNvSpPr>
            <a:spLocks noGrp="1"/>
          </p:cNvSpPr>
          <p:nvPr>
            <p:ph type="body" idx="1"/>
          </p:nvPr>
        </p:nvSpPr>
        <p:spPr>
          <a:xfrm>
            <a:off x="0" y="0"/>
            <a:ext cx="9144000" cy="3552300"/>
          </a:xfrm>
        </p:spPr>
        <p:txBody>
          <a:bodyPr numCol="1"/>
          <a:lstStyle/>
          <a:p>
            <a:pPr marL="114300" indent="0">
              <a:buNone/>
            </a:pPr>
            <a:r>
              <a:rPr lang="es-ES" sz="1200" dirty="0"/>
              <a:t>&lt;?</a:t>
            </a:r>
            <a:r>
              <a:rPr lang="es-ES" sz="1200" dirty="0" err="1"/>
              <a:t>php</a:t>
            </a:r>
            <a:r>
              <a:rPr lang="es-ES" sz="1200" dirty="0"/>
              <a:t> </a:t>
            </a:r>
            <a:r>
              <a:rPr lang="es-ES" sz="1200" dirty="0" err="1"/>
              <a:t>require</a:t>
            </a:r>
            <a:r>
              <a:rPr lang="es-ES" sz="1200" dirty="0"/>
              <a:t>('</a:t>
            </a:r>
            <a:r>
              <a:rPr lang="es-ES" sz="1200" dirty="0" err="1"/>
              <a:t>conexion.php</a:t>
            </a:r>
            <a:r>
              <a:rPr lang="es-ES" sz="1200" dirty="0"/>
              <a:t>');</a:t>
            </a:r>
          </a:p>
          <a:p>
            <a:pPr marL="114300" indent="0">
              <a:buNone/>
            </a:pPr>
            <a:r>
              <a:rPr lang="es-ES" sz="1200" dirty="0"/>
              <a:t>$</a:t>
            </a:r>
            <a:r>
              <a:rPr lang="es-ES" sz="1200" dirty="0" err="1"/>
              <a:t>cont</a:t>
            </a:r>
            <a:r>
              <a:rPr lang="es-ES" sz="1200" dirty="0"/>
              <a:t> = 0;</a:t>
            </a:r>
          </a:p>
          <a:p>
            <a:pPr marL="114300" indent="0">
              <a:buNone/>
            </a:pPr>
            <a:r>
              <a:rPr lang="es-ES" sz="1200" dirty="0"/>
              <a:t> $titulo = ''; </a:t>
            </a:r>
            <a:r>
              <a:rPr lang="es-ES" sz="1200" dirty="0" err="1"/>
              <a:t>if</a:t>
            </a:r>
            <a:r>
              <a:rPr lang="es-ES" sz="1200" dirty="0"/>
              <a:t>(</a:t>
            </a:r>
            <a:r>
              <a:rPr lang="es-ES" sz="1200" dirty="0" err="1"/>
              <a:t>isset</a:t>
            </a:r>
            <a:r>
              <a:rPr lang="es-ES" sz="1200" dirty="0"/>
              <a:t>($_POST['titulo'])){ $titulo = </a:t>
            </a:r>
            <a:r>
              <a:rPr lang="es-ES" sz="1200" dirty="0" err="1"/>
              <a:t>trim</a:t>
            </a:r>
            <a:r>
              <a:rPr lang="es-ES" sz="1200" dirty="0"/>
              <a:t>($_POST['titulo']); } // definimos $titulo para evitar errores, y guardamos su valor por el ingresado.</a:t>
            </a:r>
          </a:p>
          <a:p>
            <a:pPr marL="114300" indent="0">
              <a:buNone/>
            </a:pPr>
            <a:r>
              <a:rPr lang="es-ES" sz="1200" dirty="0"/>
              <a:t> </a:t>
            </a:r>
          </a:p>
          <a:p>
            <a:pPr marL="114300" indent="0">
              <a:buNone/>
            </a:pPr>
            <a:r>
              <a:rPr lang="es-ES" sz="1200" dirty="0" err="1"/>
              <a:t>if</a:t>
            </a:r>
            <a:r>
              <a:rPr lang="es-ES" sz="1200" dirty="0"/>
              <a:t>(</a:t>
            </a:r>
            <a:r>
              <a:rPr lang="es-ES" sz="1200" dirty="0" err="1"/>
              <a:t>isset</a:t>
            </a:r>
            <a:r>
              <a:rPr lang="es-ES" sz="1200" dirty="0"/>
              <a:t>($_POST['enviar'])){</a:t>
            </a:r>
          </a:p>
          <a:p>
            <a:pPr marL="114300" indent="0">
              <a:buNone/>
            </a:pPr>
            <a:r>
              <a:rPr lang="es-ES" sz="1200" dirty="0"/>
              <a:t>     </a:t>
            </a:r>
            <a:r>
              <a:rPr lang="es-ES" sz="1200" dirty="0" err="1"/>
              <a:t>if</a:t>
            </a:r>
            <a:r>
              <a:rPr lang="es-ES" sz="1200" dirty="0"/>
              <a:t>($titulo != ""){</a:t>
            </a:r>
          </a:p>
          <a:p>
            <a:pPr marL="114300" indent="0">
              <a:buNone/>
            </a:pPr>
            <a:r>
              <a:rPr lang="es-ES" sz="1200" dirty="0"/>
              <a:t>        $</a:t>
            </a:r>
            <a:r>
              <a:rPr lang="es-ES" sz="1200" dirty="0" err="1"/>
              <a:t>num</a:t>
            </a:r>
            <a:r>
              <a:rPr lang="es-ES" sz="1200" dirty="0"/>
              <a:t> = $_POST['opciones']; // este valor lo vamos a obtener de lo que el usuario ingrese como numero de opciones al crear la encuesta</a:t>
            </a:r>
          </a:p>
          <a:p>
            <a:pPr marL="114300" indent="0">
              <a:buNone/>
            </a:pPr>
            <a:r>
              <a:rPr lang="es-ES" sz="1200" dirty="0"/>
              <a:t>        $fecha = date('Y-m-d');</a:t>
            </a:r>
          </a:p>
          <a:p>
            <a:pPr marL="114300" indent="0">
              <a:buNone/>
            </a:pPr>
            <a:r>
              <a:rPr lang="es-ES" sz="1200" dirty="0"/>
              <a:t> </a:t>
            </a:r>
          </a:p>
          <a:p>
            <a:pPr marL="114300" indent="0">
              <a:buNone/>
            </a:pPr>
            <a:r>
              <a:rPr lang="es-ES" sz="1200" dirty="0"/>
              <a:t>        $</a:t>
            </a:r>
            <a:r>
              <a:rPr lang="es-ES" sz="1200" dirty="0" err="1"/>
              <a:t>sql</a:t>
            </a:r>
            <a:r>
              <a:rPr lang="es-ES" sz="1200" dirty="0"/>
              <a:t>= "INSERT INTO `encuestas` (`id` ,`titulo` ,`fecha`) VALUES (NULL ,  '$titulo', '$fecha');"; // si han ingresado si quiera un titulo insertamos esta encuesta en la tabla</a:t>
            </a:r>
          </a:p>
          <a:p>
            <a:pPr marL="114300" indent="0">
              <a:buNone/>
            </a:pPr>
            <a:r>
              <a:rPr lang="es-ES" sz="1200" dirty="0"/>
              <a:t>        </a:t>
            </a:r>
            <a:r>
              <a:rPr lang="es-ES" sz="1200" dirty="0" err="1"/>
              <a:t>mysqli_query</a:t>
            </a:r>
            <a:r>
              <a:rPr lang="es-ES" sz="1200" dirty="0"/>
              <a:t>($</a:t>
            </a:r>
            <a:r>
              <a:rPr lang="es-ES" sz="1200" dirty="0" err="1"/>
              <a:t>conex</a:t>
            </a:r>
            <a:r>
              <a:rPr lang="es-ES" sz="1200" dirty="0"/>
              <a:t>, $</a:t>
            </a:r>
            <a:r>
              <a:rPr lang="es-ES" sz="1200" dirty="0" err="1"/>
              <a:t>sql</a:t>
            </a:r>
            <a:r>
              <a:rPr lang="es-ES" sz="1200" dirty="0"/>
              <a:t>);</a:t>
            </a:r>
          </a:p>
          <a:p>
            <a:pPr marL="114300" indent="0">
              <a:buNone/>
            </a:pPr>
            <a:r>
              <a:rPr lang="es-ES" sz="1200" dirty="0"/>
              <a:t> </a:t>
            </a:r>
          </a:p>
          <a:p>
            <a:pPr marL="114300" indent="0">
              <a:buNone/>
            </a:pPr>
            <a:r>
              <a:rPr lang="es-ES" sz="1200" dirty="0"/>
              <a:t>        $</a:t>
            </a:r>
            <a:r>
              <a:rPr lang="es-ES" sz="1200" dirty="0" err="1"/>
              <a:t>sql</a:t>
            </a:r>
            <a:r>
              <a:rPr lang="es-ES" sz="1200" dirty="0"/>
              <a:t> = "SELECT MAX(id) as id FROM encuestas"; // ahora obtenemos el id de la ultima fila,</a:t>
            </a:r>
          </a:p>
          <a:p>
            <a:pPr marL="114300" indent="0">
              <a:buNone/>
            </a:pPr>
            <a:r>
              <a:rPr lang="es-ES" sz="1200" dirty="0"/>
              <a:t>                                                      // la que acabamos de ingresar,</a:t>
            </a:r>
          </a:p>
          <a:p>
            <a:pPr marL="114300" indent="0">
              <a:buNone/>
            </a:pPr>
            <a:r>
              <a:rPr lang="es-ES" sz="1200" dirty="0"/>
              <a:t>                                                      // esto lo hacemos para poder asociarle las opciones</a:t>
            </a:r>
          </a:p>
          <a:p>
            <a:pPr marL="114300" indent="0">
              <a:buNone/>
            </a:pPr>
            <a:endParaRPr lang="es-ES" sz="1200" dirty="0"/>
          </a:p>
        </p:txBody>
      </p:sp>
      <p:sp>
        <p:nvSpPr>
          <p:cNvPr id="4" name="Marcador de número de diapositiva 3">
            <a:extLst>
              <a:ext uri="{FF2B5EF4-FFF2-40B4-BE49-F238E27FC236}">
                <a16:creationId xmlns:a16="http://schemas.microsoft.com/office/drawing/2014/main" id="{E56B836D-4C65-9769-5541-77940CDB7DFD}"/>
              </a:ext>
            </a:extLst>
          </p:cNvPr>
          <p:cNvSpPr>
            <a:spLocks noGrp="1"/>
          </p:cNvSpPr>
          <p:nvPr>
            <p:ph type="sldNum" idx="10"/>
          </p:nvPr>
        </p:nvSpPr>
        <p:spPr/>
        <p:txBody>
          <a:bodyPr/>
          <a:lstStyle/>
          <a:p>
            <a:fld id="{00000000-1234-1234-1234-123412341234}" type="slidenum">
              <a:rPr lang="es-ES" smtClean="0"/>
              <a:pPr/>
              <a:t>125</a:t>
            </a:fld>
            <a:endParaRPr lang="es-ES" dirty="0"/>
          </a:p>
        </p:txBody>
      </p:sp>
    </p:spTree>
    <p:extLst>
      <p:ext uri="{BB962C8B-B14F-4D97-AF65-F5344CB8AC3E}">
        <p14:creationId xmlns:p14="http://schemas.microsoft.com/office/powerpoint/2010/main" val="3177733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AFF9F-1BB2-77F1-646E-CC1A8B96E807}"/>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37DAE41C-5EF5-84A9-6FB2-B2C20FA0A958}"/>
              </a:ext>
            </a:extLst>
          </p:cNvPr>
          <p:cNvSpPr>
            <a:spLocks noGrp="1"/>
          </p:cNvSpPr>
          <p:nvPr>
            <p:ph type="body" idx="1"/>
          </p:nvPr>
        </p:nvSpPr>
        <p:spPr>
          <a:xfrm>
            <a:off x="0" y="0"/>
            <a:ext cx="9144000" cy="3552300"/>
          </a:xfrm>
        </p:spPr>
        <p:txBody>
          <a:bodyPr numCol="1"/>
          <a:lstStyle/>
          <a:p>
            <a:pPr marL="114300" indent="0">
              <a:buNone/>
            </a:pPr>
            <a:r>
              <a:rPr lang="es-ES" sz="1200" dirty="0"/>
              <a:t>$</a:t>
            </a:r>
            <a:r>
              <a:rPr lang="es-ES" sz="1200" dirty="0" err="1"/>
              <a:t>req</a:t>
            </a:r>
            <a:r>
              <a:rPr lang="es-ES" sz="1200" dirty="0"/>
              <a:t> =  </a:t>
            </a:r>
            <a:r>
              <a:rPr lang="es-ES" sz="1200" dirty="0" err="1"/>
              <a:t>mysqli_query</a:t>
            </a:r>
            <a:r>
              <a:rPr lang="es-ES" sz="1200" dirty="0"/>
              <a:t>($</a:t>
            </a:r>
            <a:r>
              <a:rPr lang="es-ES" sz="1200" dirty="0" err="1"/>
              <a:t>conex</a:t>
            </a:r>
            <a:r>
              <a:rPr lang="es-ES" sz="1200" dirty="0"/>
              <a:t>, $</a:t>
            </a:r>
            <a:r>
              <a:rPr lang="es-ES" sz="1200" dirty="0" err="1"/>
              <a:t>sql</a:t>
            </a:r>
            <a:r>
              <a:rPr lang="es-ES" sz="1200" dirty="0"/>
              <a:t>);</a:t>
            </a:r>
          </a:p>
          <a:p>
            <a:pPr marL="114300" indent="0">
              <a:buNone/>
            </a:pPr>
            <a:r>
              <a:rPr lang="es-ES" sz="1200" dirty="0"/>
              <a:t>         </a:t>
            </a:r>
            <a:r>
              <a:rPr lang="es-ES" sz="1200" dirty="0" err="1"/>
              <a:t>while</a:t>
            </a:r>
            <a:r>
              <a:rPr lang="es-ES" sz="1200" dirty="0"/>
              <a:t>($</a:t>
            </a:r>
            <a:r>
              <a:rPr lang="es-ES" sz="1200" dirty="0" err="1"/>
              <a:t>result</a:t>
            </a:r>
            <a:r>
              <a:rPr lang="es-ES" sz="1200" dirty="0"/>
              <a:t> = </a:t>
            </a:r>
            <a:r>
              <a:rPr lang="es-ES" sz="1200" dirty="0" err="1"/>
              <a:t>mysqli_fetch_object</a:t>
            </a:r>
            <a:r>
              <a:rPr lang="es-ES" sz="1200" dirty="0"/>
              <a:t>($</a:t>
            </a:r>
            <a:r>
              <a:rPr lang="es-ES" sz="1200" dirty="0" err="1"/>
              <a:t>req</a:t>
            </a:r>
            <a:r>
              <a:rPr lang="es-ES" sz="1200" dirty="0"/>
              <a:t>)){</a:t>
            </a:r>
          </a:p>
          <a:p>
            <a:pPr marL="114300" indent="0">
              <a:buNone/>
            </a:pPr>
            <a:r>
              <a:rPr lang="es-ES" sz="1200" dirty="0"/>
              <a:t>            $</a:t>
            </a:r>
            <a:r>
              <a:rPr lang="es-ES" sz="1200" dirty="0" err="1"/>
              <a:t>id_encuesta</a:t>
            </a:r>
            <a:r>
              <a:rPr lang="es-ES" sz="1200" dirty="0"/>
              <a:t> = $</a:t>
            </a:r>
            <a:r>
              <a:rPr lang="es-ES" sz="1200" dirty="0" err="1"/>
              <a:t>result</a:t>
            </a:r>
            <a:r>
              <a:rPr lang="es-ES" sz="1200" dirty="0"/>
              <a:t>-&gt;id;  // con el resultado obtenido hacemos un bucle y definimos los resultados como </a:t>
            </a:r>
            <a:r>
              <a:rPr lang="es-ES" sz="1200" dirty="0" err="1"/>
              <a:t>id_encuesta</a:t>
            </a:r>
            <a:r>
              <a:rPr lang="es-ES" sz="1200" dirty="0"/>
              <a:t>.</a:t>
            </a:r>
          </a:p>
          <a:p>
            <a:pPr marL="114300" indent="0">
              <a:buNone/>
            </a:pPr>
            <a:r>
              <a:rPr lang="es-ES" sz="1200" dirty="0"/>
              <a:t>        }</a:t>
            </a:r>
          </a:p>
          <a:p>
            <a:pPr marL="114300" indent="0">
              <a:buNone/>
            </a:pPr>
            <a:r>
              <a:rPr lang="es-ES" sz="1200" dirty="0"/>
              <a:t>         $</a:t>
            </a:r>
            <a:r>
              <a:rPr lang="es-ES" sz="1200" dirty="0" err="1"/>
              <a:t>sql</a:t>
            </a:r>
            <a:r>
              <a:rPr lang="es-ES" sz="1200" dirty="0"/>
              <a:t> = "INSERT INTO  `opciones` (`id` ,`</a:t>
            </a:r>
            <a:r>
              <a:rPr lang="es-ES" sz="1200" dirty="0" err="1"/>
              <a:t>id_encuesta</a:t>
            </a:r>
            <a:r>
              <a:rPr lang="es-ES" sz="1200" dirty="0"/>
              <a:t>` ,`nombre` ,`valor`) VALUES "; // En esta parte estamos armando un </a:t>
            </a:r>
            <a:r>
              <a:rPr lang="es-ES" sz="1200" dirty="0" err="1"/>
              <a:t>query</a:t>
            </a:r>
            <a:r>
              <a:rPr lang="es-ES" sz="1200" dirty="0"/>
              <a:t> SQL </a:t>
            </a:r>
            <a:r>
              <a:rPr lang="es-ES" sz="1200" dirty="0" err="1"/>
              <a:t>dinamico</a:t>
            </a:r>
            <a:r>
              <a:rPr lang="es-ES" sz="1200" dirty="0"/>
              <a:t> el cual </a:t>
            </a:r>
            <a:r>
              <a:rPr lang="es-ES" sz="1200" dirty="0" err="1"/>
              <a:t>sera</a:t>
            </a:r>
            <a:r>
              <a:rPr lang="es-ES" sz="1200" dirty="0"/>
              <a:t> modificado de acuerdo a lo que el usuario ingrese en el formulario.</a:t>
            </a:r>
          </a:p>
          <a:p>
            <a:pPr marL="114300" indent="0">
              <a:buNone/>
            </a:pPr>
            <a:r>
              <a:rPr lang="es-ES" sz="1200" dirty="0"/>
              <a:t>        </a:t>
            </a:r>
            <a:r>
              <a:rPr lang="es-ES" sz="1200" dirty="0" err="1"/>
              <a:t>for</a:t>
            </a:r>
            <a:r>
              <a:rPr lang="es-ES" sz="1200" dirty="0"/>
              <a:t>($i=1;$i&lt;=$</a:t>
            </a:r>
            <a:r>
              <a:rPr lang="es-ES" sz="1200" dirty="0" err="1"/>
              <a:t>num</a:t>
            </a:r>
            <a:r>
              <a:rPr lang="es-ES" sz="1200" dirty="0"/>
              <a:t>;$i++){</a:t>
            </a:r>
          </a:p>
          <a:p>
            <a:pPr marL="114300" indent="0">
              <a:buNone/>
            </a:pPr>
            <a:r>
              <a:rPr lang="es-ES" sz="1200" dirty="0"/>
              <a:t>            $</a:t>
            </a:r>
            <a:r>
              <a:rPr lang="es-ES" sz="1200" dirty="0" err="1"/>
              <a:t>opcnativa</a:t>
            </a:r>
            <a:r>
              <a:rPr lang="es-ES" sz="1200" dirty="0"/>
              <a:t> = </a:t>
            </a:r>
            <a:r>
              <a:rPr lang="es-ES" sz="1200" dirty="0" err="1"/>
              <a:t>trim</a:t>
            </a:r>
            <a:r>
              <a:rPr lang="es-ES" sz="1200" dirty="0"/>
              <a:t>($_POST['</a:t>
            </a:r>
            <a:r>
              <a:rPr lang="es-ES" sz="1200" dirty="0" err="1"/>
              <a:t>opc</a:t>
            </a:r>
            <a:r>
              <a:rPr lang="es-ES" sz="1200" dirty="0"/>
              <a:t>'.$i]); // obtenemos el nombre de cada </a:t>
            </a:r>
            <a:r>
              <a:rPr lang="es-ES" sz="1200" dirty="0" err="1"/>
              <a:t>opcion</a:t>
            </a:r>
            <a:r>
              <a:rPr lang="es-ES" sz="1200" dirty="0"/>
              <a:t> </a:t>
            </a:r>
            <a:r>
              <a:rPr lang="es-ES" sz="1200" dirty="0" err="1"/>
              <a:t>indivudalmente</a:t>
            </a:r>
            <a:r>
              <a:rPr lang="es-ES" sz="1200" dirty="0"/>
              <a:t>.</a:t>
            </a:r>
          </a:p>
          <a:p>
            <a:pPr marL="114300" indent="0">
              <a:buNone/>
            </a:pPr>
            <a:r>
              <a:rPr lang="es-ES" sz="1200" dirty="0"/>
              <a:t>            </a:t>
            </a:r>
            <a:r>
              <a:rPr lang="es-ES" sz="1200" dirty="0" err="1"/>
              <a:t>if</a:t>
            </a:r>
            <a:r>
              <a:rPr lang="es-ES" sz="1200" dirty="0"/>
              <a:t>($</a:t>
            </a:r>
            <a:r>
              <a:rPr lang="es-ES" sz="1200" dirty="0" err="1"/>
              <a:t>opcnativa</a:t>
            </a:r>
            <a:r>
              <a:rPr lang="es-ES" sz="1200" dirty="0"/>
              <a:t> != ""){</a:t>
            </a:r>
          </a:p>
          <a:p>
            <a:pPr marL="114300" indent="0">
              <a:buNone/>
            </a:pPr>
            <a:r>
              <a:rPr lang="es-ES" sz="1200" dirty="0"/>
              <a:t>                $</a:t>
            </a:r>
            <a:r>
              <a:rPr lang="es-ES" sz="1200" dirty="0" err="1"/>
              <a:t>sql</a:t>
            </a:r>
            <a:r>
              <a:rPr lang="es-ES" sz="1200" dirty="0"/>
              <a:t> .= "(NULL ,  '$</a:t>
            </a:r>
            <a:r>
              <a:rPr lang="es-ES" sz="1200" dirty="0" err="1"/>
              <a:t>id_encuesta</a:t>
            </a:r>
            <a:r>
              <a:rPr lang="es-ES" sz="1200" dirty="0"/>
              <a:t>',  '$</a:t>
            </a:r>
            <a:r>
              <a:rPr lang="es-ES" sz="1200" dirty="0" err="1"/>
              <a:t>opcnativa</a:t>
            </a:r>
            <a:r>
              <a:rPr lang="es-ES" sz="1200" dirty="0"/>
              <a:t>',  '0')"; // el id de la </a:t>
            </a:r>
            <a:r>
              <a:rPr lang="es-ES" sz="1200" dirty="0" err="1"/>
              <a:t>opcion</a:t>
            </a:r>
            <a:r>
              <a:rPr lang="es-ES" sz="1200" dirty="0"/>
              <a:t> ira </a:t>
            </a:r>
            <a:r>
              <a:rPr lang="es-ES" sz="1200" dirty="0" err="1"/>
              <a:t>null</a:t>
            </a:r>
            <a:r>
              <a:rPr lang="es-ES" sz="1200" dirty="0"/>
              <a:t> para que se ponga </a:t>
            </a:r>
            <a:r>
              <a:rPr lang="es-ES" sz="1200" dirty="0" err="1"/>
              <a:t>automaticamente</a:t>
            </a:r>
            <a:r>
              <a:rPr lang="es-ES" sz="1200" dirty="0"/>
              <a:t>, en </a:t>
            </a:r>
            <a:r>
              <a:rPr lang="es-ES" sz="1200" dirty="0" err="1"/>
              <a:t>id_encuesta</a:t>
            </a:r>
            <a:r>
              <a:rPr lang="es-ES" sz="1200" dirty="0"/>
              <a:t> pues ira el id de la encuesta que acabamos de crear, en 'nombre' ira el nombre de la </a:t>
            </a:r>
            <a:r>
              <a:rPr lang="es-ES" sz="1200" dirty="0" err="1"/>
              <a:t>opcion</a:t>
            </a:r>
            <a:r>
              <a:rPr lang="es-ES" sz="1200" dirty="0"/>
              <a:t> y valor ira 0, puesto que es una nueva </a:t>
            </a:r>
            <a:r>
              <a:rPr lang="es-ES" sz="1200" dirty="0" err="1"/>
              <a:t>opcion</a:t>
            </a:r>
            <a:r>
              <a:rPr lang="es-ES" sz="1200" dirty="0"/>
              <a:t> sin votos, esto se </a:t>
            </a:r>
            <a:r>
              <a:rPr lang="es-ES" sz="1200" dirty="0" err="1"/>
              <a:t>repetira</a:t>
            </a:r>
            <a:r>
              <a:rPr lang="es-ES" sz="1200" dirty="0"/>
              <a:t> con todas las opciones que el usuario haya definido.</a:t>
            </a:r>
          </a:p>
          <a:p>
            <a:pPr marL="114300" indent="0">
              <a:buNone/>
            </a:pPr>
            <a:r>
              <a:rPr lang="es-ES" sz="1200" dirty="0"/>
              <a:t>                $</a:t>
            </a:r>
            <a:r>
              <a:rPr lang="es-ES" sz="1200" dirty="0" err="1"/>
              <a:t>cont</a:t>
            </a:r>
            <a:r>
              <a:rPr lang="es-ES" sz="1200" dirty="0"/>
              <a:t>++;</a:t>
            </a:r>
          </a:p>
          <a:p>
            <a:pPr marL="114300" indent="0">
              <a:buNone/>
            </a:pPr>
            <a:r>
              <a:rPr lang="es-ES" sz="1200" dirty="0"/>
              <a:t>            }</a:t>
            </a:r>
          </a:p>
          <a:p>
            <a:pPr marL="114300" indent="0">
              <a:buNone/>
            </a:pPr>
            <a:r>
              <a:rPr lang="es-ES" sz="1200" dirty="0"/>
              <a:t>            </a:t>
            </a:r>
            <a:r>
              <a:rPr lang="es-ES" sz="1200" dirty="0" err="1"/>
              <a:t>if</a:t>
            </a:r>
            <a:r>
              <a:rPr lang="es-ES" sz="1200" dirty="0"/>
              <a:t>($i == $</a:t>
            </a:r>
            <a:r>
              <a:rPr lang="es-ES" sz="1200" dirty="0" err="1"/>
              <a:t>num</a:t>
            </a:r>
            <a:r>
              <a:rPr lang="es-ES" sz="1200" dirty="0"/>
              <a:t>){</a:t>
            </a:r>
          </a:p>
          <a:p>
            <a:pPr marL="114300" indent="0">
              <a:buNone/>
            </a:pPr>
            <a:r>
              <a:rPr lang="es-ES" sz="1200" dirty="0"/>
              <a:t>                $</a:t>
            </a:r>
            <a:r>
              <a:rPr lang="es-ES" sz="1200" dirty="0" err="1"/>
              <a:t>sql</a:t>
            </a:r>
            <a:r>
              <a:rPr lang="es-ES" sz="1200" dirty="0"/>
              <a:t> .= ";"; // si es que se llega al final, termina la consulta</a:t>
            </a:r>
          </a:p>
          <a:p>
            <a:pPr marL="114300" indent="0">
              <a:buNone/>
            </a:pPr>
            <a:r>
              <a:rPr lang="es-ES" sz="1200" dirty="0"/>
              <a:t>            }</a:t>
            </a:r>
            <a:r>
              <a:rPr lang="es-ES" sz="1200" dirty="0" err="1"/>
              <a:t>else</a:t>
            </a:r>
            <a:r>
              <a:rPr lang="es-ES" sz="1200" dirty="0"/>
              <a:t>{</a:t>
            </a:r>
          </a:p>
          <a:p>
            <a:pPr marL="114300" indent="0">
              <a:buNone/>
            </a:pPr>
            <a:r>
              <a:rPr lang="es-ES" sz="1200" dirty="0"/>
              <a:t>                $</a:t>
            </a:r>
            <a:r>
              <a:rPr lang="es-ES" sz="1200" dirty="0" err="1"/>
              <a:t>sql</a:t>
            </a:r>
            <a:r>
              <a:rPr lang="es-ES" sz="1200" dirty="0"/>
              <a:t> .= ", "; // sino se pone una , y se continua.</a:t>
            </a:r>
          </a:p>
          <a:p>
            <a:pPr marL="114300" indent="0">
              <a:buNone/>
            </a:pPr>
            <a:r>
              <a:rPr lang="es-ES" sz="1200" dirty="0"/>
              <a:t>            }</a:t>
            </a:r>
          </a:p>
          <a:p>
            <a:pPr marL="114300" indent="0">
              <a:buNone/>
            </a:pPr>
            <a:r>
              <a:rPr lang="es-ES" sz="1200" dirty="0"/>
              <a:t>        }</a:t>
            </a:r>
          </a:p>
          <a:p>
            <a:pPr marL="114300" indent="0">
              <a:buNone/>
            </a:pPr>
            <a:r>
              <a:rPr lang="es-ES" sz="1200" dirty="0"/>
              <a:t> </a:t>
            </a:r>
          </a:p>
          <a:p>
            <a:pPr marL="114300" indent="0">
              <a:buNone/>
            </a:pPr>
            <a:r>
              <a:rPr lang="es-ES" sz="1200" dirty="0"/>
              <a:t>        </a:t>
            </a:r>
            <a:r>
              <a:rPr lang="es-ES" sz="1200" dirty="0" err="1"/>
              <a:t>if</a:t>
            </a:r>
            <a:r>
              <a:rPr lang="es-ES" sz="1200" dirty="0"/>
              <a:t>($</a:t>
            </a:r>
            <a:r>
              <a:rPr lang="es-ES" sz="1200" dirty="0" err="1"/>
              <a:t>cont</a:t>
            </a:r>
            <a:r>
              <a:rPr lang="es-ES" sz="1200" dirty="0"/>
              <a:t> &lt; 2){ // si el usuario no </a:t>
            </a:r>
            <a:r>
              <a:rPr lang="es-ES" sz="1200" dirty="0" err="1"/>
              <a:t>definio</a:t>
            </a:r>
            <a:r>
              <a:rPr lang="es-ES" sz="1200" dirty="0"/>
              <a:t> ninguna </a:t>
            </a:r>
            <a:r>
              <a:rPr lang="es-ES" sz="1200" dirty="0" err="1"/>
              <a:t>opcion</a:t>
            </a:r>
            <a:r>
              <a:rPr lang="es-ES" sz="1200" dirty="0"/>
              <a:t>, se elimina la encuesta </a:t>
            </a:r>
            <a:r>
              <a:rPr lang="es-ES" sz="1200" dirty="0" err="1"/>
              <a:t>recien</a:t>
            </a:r>
            <a:r>
              <a:rPr lang="es-ES" sz="1200" dirty="0"/>
              <a:t> creada, esto es poco probable que suceda ya que la </a:t>
            </a:r>
            <a:r>
              <a:rPr lang="es-ES" sz="1200" dirty="0" err="1"/>
              <a:t>definicion</a:t>
            </a:r>
            <a:r>
              <a:rPr lang="es-ES" sz="1200" dirty="0"/>
              <a:t> de opciones la haremos con un </a:t>
            </a:r>
            <a:r>
              <a:rPr lang="es-ES" sz="1200" dirty="0" err="1"/>
              <a:t>select</a:t>
            </a:r>
            <a:r>
              <a:rPr lang="es-ES" sz="1200" dirty="0"/>
              <a:t>, y </a:t>
            </a:r>
            <a:r>
              <a:rPr lang="es-ES" sz="1200" dirty="0" err="1"/>
              <a:t>aqui</a:t>
            </a:r>
            <a:r>
              <a:rPr lang="es-ES" sz="1200" dirty="0"/>
              <a:t> se seleccionara el valor de 2 por defecto.</a:t>
            </a:r>
          </a:p>
          <a:p>
            <a:pPr marL="114300" indent="0">
              <a:buNone/>
            </a:pPr>
            <a:r>
              <a:rPr lang="es-ES" sz="1200" dirty="0"/>
              <a:t>            $</a:t>
            </a:r>
            <a:r>
              <a:rPr lang="es-ES" sz="1200" dirty="0" err="1"/>
              <a:t>sql</a:t>
            </a:r>
            <a:r>
              <a:rPr lang="es-ES" sz="1200" dirty="0"/>
              <a:t> = "DELETE FROM `encuestas` WHERE id = ".$</a:t>
            </a:r>
            <a:r>
              <a:rPr lang="es-ES" sz="1200" dirty="0" err="1"/>
              <a:t>id_encuesta</a:t>
            </a:r>
            <a:r>
              <a:rPr lang="es-ES" sz="1200" dirty="0"/>
              <a:t>;</a:t>
            </a:r>
          </a:p>
          <a:p>
            <a:pPr marL="114300" indent="0">
              <a:buNone/>
            </a:pPr>
            <a:r>
              <a:rPr lang="es-ES" sz="1200" dirty="0"/>
              <a:t>            echo "&lt;</a:t>
            </a:r>
            <a:r>
              <a:rPr lang="es-ES" sz="1200" dirty="0" err="1"/>
              <a:t>div</a:t>
            </a:r>
            <a:r>
              <a:rPr lang="es-ES" sz="1200" dirty="0"/>
              <a:t> </a:t>
            </a:r>
            <a:r>
              <a:rPr lang="es-ES" sz="1200" dirty="0" err="1"/>
              <a:t>class</a:t>
            </a:r>
            <a:r>
              <a:rPr lang="es-ES" sz="1200" dirty="0"/>
              <a:t>='error'&gt;Tiene que llevar por lo menos 2 opciones.&lt;/</a:t>
            </a:r>
            <a:r>
              <a:rPr lang="es-ES" sz="1200" dirty="0" err="1"/>
              <a:t>div</a:t>
            </a:r>
            <a:r>
              <a:rPr lang="es-ES" sz="1200" dirty="0"/>
              <a:t>&gt;";</a:t>
            </a:r>
          </a:p>
          <a:p>
            <a:pPr marL="114300" indent="0">
              <a:buNone/>
            </a:pPr>
            <a:r>
              <a:rPr lang="es-ES" sz="1200" dirty="0"/>
              <a:t>        }</a:t>
            </a:r>
            <a:r>
              <a:rPr lang="es-ES" sz="1200" dirty="0" err="1"/>
              <a:t>else</a:t>
            </a:r>
            <a:r>
              <a:rPr lang="es-ES" sz="1200" dirty="0"/>
              <a:t>{</a:t>
            </a:r>
          </a:p>
          <a:p>
            <a:pPr marL="114300" indent="0">
              <a:buNone/>
            </a:pPr>
            <a:r>
              <a:rPr lang="es-ES" sz="1200" dirty="0"/>
              <a:t>            </a:t>
            </a:r>
            <a:r>
              <a:rPr lang="es-ES" sz="1200" dirty="0" err="1"/>
              <a:t>header</a:t>
            </a:r>
            <a:r>
              <a:rPr lang="es-ES" sz="1200" dirty="0"/>
              <a:t>('</a:t>
            </a:r>
            <a:r>
              <a:rPr lang="es-ES" sz="1200" dirty="0" err="1"/>
              <a:t>location</a:t>
            </a:r>
            <a:r>
              <a:rPr lang="es-ES" sz="1200" dirty="0"/>
              <a:t>: </a:t>
            </a:r>
            <a:r>
              <a:rPr lang="es-ES" sz="1200" dirty="0" err="1"/>
              <a:t>index.php</a:t>
            </a:r>
            <a:r>
              <a:rPr lang="es-ES" sz="1200" dirty="0"/>
              <a:t>'); // por ultimo si todo </a:t>
            </a:r>
            <a:r>
              <a:rPr lang="es-ES" sz="1200" dirty="0" err="1"/>
              <a:t>salio</a:t>
            </a:r>
            <a:r>
              <a:rPr lang="es-ES" sz="1200" dirty="0"/>
              <a:t> bien, redireccionamos al </a:t>
            </a:r>
            <a:r>
              <a:rPr lang="es-ES" sz="1200" dirty="0" err="1"/>
              <a:t>index</a:t>
            </a:r>
            <a:r>
              <a:rPr lang="es-ES" sz="1200" dirty="0"/>
              <a:t> para que el usuario vea su encuesta </a:t>
            </a:r>
            <a:r>
              <a:rPr lang="es-ES" sz="1200" dirty="0" err="1"/>
              <a:t>recien</a:t>
            </a:r>
            <a:r>
              <a:rPr lang="es-ES" sz="1200" dirty="0"/>
              <a:t> creada.</a:t>
            </a:r>
          </a:p>
          <a:p>
            <a:pPr marL="114300" indent="0">
              <a:buNone/>
            </a:pPr>
            <a:r>
              <a:rPr lang="es-ES" sz="1200" dirty="0"/>
              <a:t>        }</a:t>
            </a:r>
          </a:p>
          <a:p>
            <a:pPr marL="114300" indent="0">
              <a:buNone/>
            </a:pPr>
            <a:r>
              <a:rPr lang="es-ES" sz="1200" dirty="0"/>
              <a:t>        </a:t>
            </a:r>
            <a:r>
              <a:rPr lang="es-ES" sz="1200" dirty="0" err="1"/>
              <a:t>mysqli_query</a:t>
            </a:r>
            <a:r>
              <a:rPr lang="es-ES" sz="1200" dirty="0"/>
              <a:t>($</a:t>
            </a:r>
            <a:r>
              <a:rPr lang="es-ES" sz="1200" dirty="0" err="1"/>
              <a:t>conex</a:t>
            </a:r>
            <a:r>
              <a:rPr lang="es-ES" sz="1200" dirty="0"/>
              <a:t>, $</a:t>
            </a:r>
            <a:r>
              <a:rPr lang="es-ES" sz="1200" dirty="0" err="1"/>
              <a:t>sql</a:t>
            </a:r>
            <a:r>
              <a:rPr lang="es-ES" sz="1200" dirty="0"/>
              <a:t>); // y ejecutamos el </a:t>
            </a:r>
            <a:r>
              <a:rPr lang="es-ES" sz="1200" dirty="0" err="1"/>
              <a:t>query</a:t>
            </a:r>
            <a:endParaRPr lang="es-ES" sz="1200" dirty="0"/>
          </a:p>
          <a:p>
            <a:pPr marL="114300" indent="0">
              <a:buNone/>
            </a:pPr>
            <a:r>
              <a:rPr lang="es-ES" sz="1200" dirty="0"/>
              <a:t>    }</a:t>
            </a:r>
          </a:p>
          <a:p>
            <a:pPr marL="114300" indent="0">
              <a:buNone/>
            </a:pPr>
            <a:r>
              <a:rPr lang="es-ES" sz="1200" dirty="0"/>
              <a:t>}</a:t>
            </a:r>
          </a:p>
          <a:p>
            <a:pPr marL="114300" indent="0">
              <a:buNone/>
            </a:pPr>
            <a:r>
              <a:rPr lang="es-ES" sz="1200" dirty="0"/>
              <a:t>?&gt;</a:t>
            </a:r>
          </a:p>
        </p:txBody>
      </p:sp>
      <p:sp>
        <p:nvSpPr>
          <p:cNvPr id="4" name="Marcador de número de diapositiva 3">
            <a:extLst>
              <a:ext uri="{FF2B5EF4-FFF2-40B4-BE49-F238E27FC236}">
                <a16:creationId xmlns:a16="http://schemas.microsoft.com/office/drawing/2014/main" id="{CDA9A775-CF84-B961-B399-D21D24885B9F}"/>
              </a:ext>
            </a:extLst>
          </p:cNvPr>
          <p:cNvSpPr>
            <a:spLocks noGrp="1"/>
          </p:cNvSpPr>
          <p:nvPr>
            <p:ph type="sldNum" idx="10"/>
          </p:nvPr>
        </p:nvSpPr>
        <p:spPr/>
        <p:txBody>
          <a:bodyPr/>
          <a:lstStyle/>
          <a:p>
            <a:fld id="{00000000-1234-1234-1234-123412341234}" type="slidenum">
              <a:rPr lang="es-ES" smtClean="0"/>
              <a:pPr/>
              <a:t>126</a:t>
            </a:fld>
            <a:endParaRPr lang="es-ES" dirty="0"/>
          </a:p>
        </p:txBody>
      </p:sp>
    </p:spTree>
    <p:extLst>
      <p:ext uri="{BB962C8B-B14F-4D97-AF65-F5344CB8AC3E}">
        <p14:creationId xmlns:p14="http://schemas.microsoft.com/office/powerpoint/2010/main" val="1835863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63A1C16-FC67-0842-9508-80EB4D1ED0B0}"/>
              </a:ext>
            </a:extLst>
          </p:cNvPr>
          <p:cNvSpPr>
            <a:spLocks noGrp="1"/>
          </p:cNvSpPr>
          <p:nvPr>
            <p:ph type="body" idx="1"/>
          </p:nvPr>
        </p:nvSpPr>
        <p:spPr>
          <a:xfrm>
            <a:off x="0" y="339502"/>
            <a:ext cx="9144000" cy="3552300"/>
          </a:xfrm>
        </p:spPr>
        <p:txBody>
          <a:bodyPr numCol="2"/>
          <a:lstStyle/>
          <a:p>
            <a:pPr marL="114300" indent="0">
              <a:buNone/>
            </a:pPr>
            <a:r>
              <a:rPr lang="es-ES" sz="1200" dirty="0"/>
              <a:t>&lt;!DOCTYPE HTML&gt;</a:t>
            </a:r>
          </a:p>
          <a:p>
            <a:pPr marL="114300" indent="0">
              <a:buNone/>
            </a:pPr>
            <a:r>
              <a:rPr lang="es-ES" sz="1200" dirty="0"/>
              <a:t>&lt;</a:t>
            </a:r>
            <a:r>
              <a:rPr lang="es-ES" sz="1200" dirty="0" err="1"/>
              <a:t>html</a:t>
            </a:r>
            <a:r>
              <a:rPr lang="es-ES" sz="1200" dirty="0"/>
              <a:t> </a:t>
            </a:r>
            <a:r>
              <a:rPr lang="es-ES" sz="1200" dirty="0" err="1"/>
              <a:t>lang</a:t>
            </a:r>
            <a:r>
              <a:rPr lang="es-ES" sz="1200" dirty="0"/>
              <a:t>="en-US"&gt;</a:t>
            </a:r>
          </a:p>
          <a:p>
            <a:pPr marL="114300" indent="0">
              <a:buNone/>
            </a:pPr>
            <a:r>
              <a:rPr lang="es-ES" sz="1200" dirty="0"/>
              <a:t>&lt;head&gt;</a:t>
            </a:r>
          </a:p>
          <a:p>
            <a:pPr marL="114300" indent="0">
              <a:buNone/>
            </a:pPr>
            <a:r>
              <a:rPr lang="es-ES" sz="1200" dirty="0"/>
              <a:t>    &lt;meta </a:t>
            </a:r>
            <a:r>
              <a:rPr lang="es-ES" sz="1200" dirty="0" err="1"/>
              <a:t>charset</a:t>
            </a:r>
            <a:r>
              <a:rPr lang="es-ES" sz="1200" dirty="0"/>
              <a:t>="UTF-8"&gt;</a:t>
            </a:r>
          </a:p>
          <a:p>
            <a:pPr marL="114300" indent="0">
              <a:buNone/>
            </a:pPr>
            <a:r>
              <a:rPr lang="es-ES" sz="1200" dirty="0"/>
              <a:t>    &lt;</a:t>
            </a:r>
            <a:r>
              <a:rPr lang="es-ES" sz="1200" dirty="0" err="1"/>
              <a:t>title</a:t>
            </a:r>
            <a:r>
              <a:rPr lang="es-ES" sz="1200" dirty="0"/>
              <a:t>&gt;Sistema de Encuestas&lt;/</a:t>
            </a:r>
            <a:r>
              <a:rPr lang="es-ES" sz="1200" dirty="0" err="1"/>
              <a:t>title</a:t>
            </a:r>
            <a:r>
              <a:rPr lang="es-ES" sz="1200" dirty="0"/>
              <a:t>&gt;</a:t>
            </a:r>
          </a:p>
          <a:p>
            <a:pPr marL="114300" indent="0">
              <a:buNone/>
            </a:pPr>
            <a:r>
              <a:rPr lang="es-ES" sz="1200" dirty="0"/>
              <a:t>    &lt;link </a:t>
            </a:r>
            <a:r>
              <a:rPr lang="es-ES" sz="1200" dirty="0" err="1"/>
              <a:t>rel</a:t>
            </a:r>
            <a:r>
              <a:rPr lang="es-ES" sz="1200" dirty="0"/>
              <a:t>="</a:t>
            </a:r>
            <a:r>
              <a:rPr lang="es-ES" sz="1200" dirty="0" err="1"/>
              <a:t>stylesheet</a:t>
            </a:r>
            <a:r>
              <a:rPr lang="es-ES" sz="1200" dirty="0"/>
              <a:t>" </a:t>
            </a:r>
            <a:r>
              <a:rPr lang="es-ES" sz="1200" dirty="0" err="1"/>
              <a:t>href</a:t>
            </a:r>
            <a:r>
              <a:rPr lang="es-ES" sz="1200" dirty="0"/>
              <a:t>="estilos.css"&gt;</a:t>
            </a:r>
          </a:p>
          <a:p>
            <a:pPr marL="114300" indent="0">
              <a:buNone/>
            </a:pPr>
            <a:r>
              <a:rPr lang="es-ES" sz="1200" dirty="0"/>
              <a:t>&lt;/head&gt;</a:t>
            </a:r>
          </a:p>
          <a:p>
            <a:pPr marL="114300" indent="0">
              <a:buNone/>
            </a:pPr>
            <a:r>
              <a:rPr lang="es-ES" sz="1200" dirty="0"/>
              <a:t>&lt;</a:t>
            </a:r>
            <a:r>
              <a:rPr lang="es-ES" sz="1200" dirty="0" err="1"/>
              <a:t>body</a:t>
            </a:r>
            <a:r>
              <a:rPr lang="es-ES" sz="1200" dirty="0"/>
              <a:t>&gt;</a:t>
            </a:r>
          </a:p>
          <a:p>
            <a:pPr marL="114300" indent="0">
              <a:buNone/>
            </a:pPr>
            <a:r>
              <a:rPr lang="es-ES" sz="1200" dirty="0"/>
              <a:t> </a:t>
            </a:r>
          </a:p>
          <a:p>
            <a:pPr marL="114300" indent="0">
              <a:buNone/>
            </a:pPr>
            <a:r>
              <a:rPr lang="es-ES" sz="1200" dirty="0"/>
              <a:t>&lt;</a:t>
            </a:r>
            <a:r>
              <a:rPr lang="es-ES" sz="1200" dirty="0" err="1"/>
              <a:t>div</a:t>
            </a:r>
            <a:r>
              <a:rPr lang="es-ES" sz="1200" dirty="0"/>
              <a:t> </a:t>
            </a:r>
            <a:r>
              <a:rPr lang="es-ES" sz="1200" dirty="0" err="1"/>
              <a:t>class</a:t>
            </a:r>
            <a:r>
              <a:rPr lang="es-ES" sz="1200" dirty="0"/>
              <a:t>="</a:t>
            </a:r>
            <a:r>
              <a:rPr lang="es-ES" sz="1200" dirty="0" err="1"/>
              <a:t>wrap</a:t>
            </a:r>
            <a:r>
              <a:rPr lang="es-ES" sz="1200" dirty="0"/>
              <a:t>"&gt;</a:t>
            </a:r>
          </a:p>
          <a:p>
            <a:pPr marL="114300" indent="0">
              <a:buNone/>
            </a:pPr>
            <a:r>
              <a:rPr lang="es-ES" sz="1200" dirty="0"/>
              <a:t>    &lt;h1&gt;Agregar Encuesta&lt;/h1&gt;</a:t>
            </a:r>
          </a:p>
          <a:p>
            <a:pPr marL="114300" indent="0">
              <a:buNone/>
            </a:pPr>
            <a:r>
              <a:rPr lang="es-ES" sz="1200" dirty="0"/>
              <a:t>    &lt;</a:t>
            </a:r>
            <a:r>
              <a:rPr lang="es-ES" sz="1200" dirty="0" err="1"/>
              <a:t>form</a:t>
            </a:r>
            <a:r>
              <a:rPr lang="es-ES" sz="1200" dirty="0"/>
              <a:t> </a:t>
            </a:r>
            <a:r>
              <a:rPr lang="es-ES" sz="1200" dirty="0" err="1"/>
              <a:t>action</a:t>
            </a:r>
            <a:r>
              <a:rPr lang="es-ES" sz="1200" dirty="0"/>
              <a:t>="" </a:t>
            </a:r>
            <a:r>
              <a:rPr lang="es-ES" sz="1200" dirty="0" err="1"/>
              <a:t>method</a:t>
            </a:r>
            <a:r>
              <a:rPr lang="es-ES" sz="1200" dirty="0"/>
              <a:t>="post"&gt;</a:t>
            </a:r>
          </a:p>
          <a:p>
            <a:pPr marL="114300" indent="0">
              <a:buNone/>
            </a:pPr>
            <a:r>
              <a:rPr lang="es-ES" sz="1200" dirty="0"/>
              <a:t> </a:t>
            </a:r>
          </a:p>
          <a:p>
            <a:pPr marL="114300" indent="0">
              <a:buNone/>
            </a:pPr>
            <a:r>
              <a:rPr lang="es-ES" sz="1200" dirty="0"/>
              <a:t>    &lt;</a:t>
            </a:r>
            <a:r>
              <a:rPr lang="es-ES" sz="1200" dirty="0" err="1"/>
              <a:t>div</a:t>
            </a:r>
            <a:r>
              <a:rPr lang="es-ES" sz="1200" dirty="0"/>
              <a:t> </a:t>
            </a:r>
            <a:r>
              <a:rPr lang="es-ES" sz="1200" dirty="0" err="1"/>
              <a:t>class</a:t>
            </a:r>
            <a:r>
              <a:rPr lang="es-ES" sz="1200" dirty="0"/>
              <a:t>="</a:t>
            </a:r>
            <a:r>
              <a:rPr lang="es-ES" sz="1200" dirty="0" err="1"/>
              <a:t>fl</a:t>
            </a:r>
            <a:r>
              <a:rPr lang="es-ES" sz="1200" dirty="0"/>
              <a:t> titulo"&gt;</a:t>
            </a:r>
          </a:p>
          <a:p>
            <a:pPr marL="114300" indent="0">
              <a:buNone/>
            </a:pPr>
            <a:r>
              <a:rPr lang="es-ES" sz="1200" dirty="0"/>
              <a:t>        &lt;</a:t>
            </a:r>
            <a:r>
              <a:rPr lang="es-ES" sz="1200" dirty="0" err="1"/>
              <a:t>label</a:t>
            </a:r>
            <a:r>
              <a:rPr lang="es-ES" sz="1200" dirty="0"/>
              <a:t>&gt;Titulo:&lt;/</a:t>
            </a:r>
            <a:r>
              <a:rPr lang="es-ES" sz="1200" dirty="0" err="1"/>
              <a:t>label</a:t>
            </a:r>
            <a:r>
              <a:rPr lang="es-ES" sz="1200" dirty="0"/>
              <a:t>&gt;</a:t>
            </a:r>
          </a:p>
          <a:p>
            <a:pPr marL="114300" indent="0">
              <a:buNone/>
            </a:pPr>
            <a:r>
              <a:rPr lang="es-ES" sz="1200" dirty="0"/>
              <a:t>        &lt;input </a:t>
            </a:r>
            <a:r>
              <a:rPr lang="es-ES" sz="1200" dirty="0" err="1"/>
              <a:t>name</a:t>
            </a:r>
            <a:r>
              <a:rPr lang="es-ES" sz="1200" dirty="0"/>
              <a:t>="titulo" </a:t>
            </a:r>
            <a:r>
              <a:rPr lang="es-ES" sz="1200" dirty="0" err="1"/>
              <a:t>type</a:t>
            </a:r>
            <a:r>
              <a:rPr lang="es-ES" sz="1200" dirty="0"/>
              <a:t>="</a:t>
            </a:r>
            <a:r>
              <a:rPr lang="es-ES" sz="1200" dirty="0" err="1"/>
              <a:t>text</a:t>
            </a:r>
            <a:r>
              <a:rPr lang="es-ES" sz="1200" dirty="0"/>
              <a:t>" </a:t>
            </a:r>
            <a:r>
              <a:rPr lang="es-ES" sz="1200" dirty="0" err="1"/>
              <a:t>value</a:t>
            </a:r>
            <a:r>
              <a:rPr lang="es-ES" sz="1200" dirty="0"/>
              <a:t>="&lt;?</a:t>
            </a:r>
            <a:r>
              <a:rPr lang="es-ES" sz="1200" dirty="0" err="1"/>
              <a:t>php</a:t>
            </a:r>
            <a:r>
              <a:rPr lang="es-ES" sz="1200" dirty="0"/>
              <a:t> echo $titulo; ?&gt;" </a:t>
            </a:r>
            <a:r>
              <a:rPr lang="es-ES" sz="1200" dirty="0" err="1"/>
              <a:t>size</a:t>
            </a:r>
            <a:r>
              <a:rPr lang="es-ES" sz="1200" dirty="0"/>
              <a:t>="26"&gt;</a:t>
            </a:r>
          </a:p>
          <a:p>
            <a:pPr marL="114300" indent="0">
              <a:buNone/>
            </a:pPr>
            <a:r>
              <a:rPr lang="es-ES" sz="1200" dirty="0"/>
              <a:t>    &lt;/</a:t>
            </a:r>
            <a:r>
              <a:rPr lang="es-ES" sz="1200" dirty="0" err="1"/>
              <a:t>div</a:t>
            </a:r>
            <a:r>
              <a:rPr lang="es-ES" sz="1200" dirty="0"/>
              <a:t>&gt;</a:t>
            </a:r>
          </a:p>
          <a:p>
            <a:pPr marL="114300" indent="0">
              <a:buNone/>
            </a:pPr>
            <a:r>
              <a:rPr lang="es-ES" sz="1200" dirty="0"/>
              <a:t>    &lt;?</a:t>
            </a:r>
            <a:r>
              <a:rPr lang="es-ES" sz="1200" dirty="0" err="1"/>
              <a:t>php</a:t>
            </a:r>
            <a:endParaRPr lang="es-ES" sz="1200" dirty="0"/>
          </a:p>
          <a:p>
            <a:pPr marL="114300" indent="0">
              <a:buNone/>
            </a:pPr>
            <a:r>
              <a:rPr lang="es-ES" sz="1200" dirty="0"/>
              <a:t>        // esto es simplemente un formulario, pero </a:t>
            </a:r>
            <a:r>
              <a:rPr lang="es-ES" sz="1200" dirty="0" err="1"/>
              <a:t>aqui</a:t>
            </a:r>
            <a:r>
              <a:rPr lang="es-ES" sz="1200" dirty="0"/>
              <a:t> hacemos una </a:t>
            </a:r>
            <a:r>
              <a:rPr lang="es-ES" sz="1200" dirty="0" err="1"/>
              <a:t>condicion</a:t>
            </a:r>
            <a:r>
              <a:rPr lang="es-ES" sz="1200" dirty="0"/>
              <a:t>, identificamos si se ha definido un numero de opciones, si es si hacemos un bucle, si es no mostramos el </a:t>
            </a:r>
            <a:r>
              <a:rPr lang="es-ES" sz="1200" dirty="0" err="1"/>
              <a:t>select</a:t>
            </a:r>
            <a:r>
              <a:rPr lang="es-ES" sz="1200" dirty="0"/>
              <a:t> para definir un numero de opciones, como es obvio por defecto se mostrara el bucle:</a:t>
            </a:r>
          </a:p>
          <a:p>
            <a:pPr marL="114300" indent="0">
              <a:buNone/>
            </a:pPr>
            <a:r>
              <a:rPr lang="es-ES" sz="1200" dirty="0"/>
              <a:t>    </a:t>
            </a:r>
            <a:r>
              <a:rPr lang="es-ES" sz="1200" dirty="0" err="1"/>
              <a:t>if</a:t>
            </a:r>
            <a:r>
              <a:rPr lang="es-ES" sz="1200" dirty="0"/>
              <a:t>(</a:t>
            </a:r>
            <a:r>
              <a:rPr lang="es-ES" sz="1200" dirty="0" err="1"/>
              <a:t>isset</a:t>
            </a:r>
            <a:r>
              <a:rPr lang="es-ES" sz="1200" dirty="0"/>
              <a:t>($_POST['</a:t>
            </a:r>
            <a:r>
              <a:rPr lang="es-ES" sz="1200" dirty="0" err="1"/>
              <a:t>opc</a:t>
            </a:r>
            <a:r>
              <a:rPr lang="es-ES" sz="1200" dirty="0"/>
              <a:t>'])){</a:t>
            </a:r>
          </a:p>
          <a:p>
            <a:pPr marL="114300" indent="0">
              <a:buNone/>
            </a:pPr>
            <a:r>
              <a:rPr lang="es-ES" sz="1200" dirty="0"/>
              <a:t>        $</a:t>
            </a:r>
            <a:r>
              <a:rPr lang="es-ES" sz="1200" dirty="0" err="1"/>
              <a:t>num</a:t>
            </a:r>
            <a:r>
              <a:rPr lang="es-ES" sz="1200" dirty="0"/>
              <a:t> = $_POST['opciones']; // guardamos el valor del numero de opciones</a:t>
            </a:r>
          </a:p>
          <a:p>
            <a:pPr marL="114300" indent="0">
              <a:buNone/>
            </a:pPr>
            <a:r>
              <a:rPr lang="es-ES" sz="1200" dirty="0"/>
              <a:t>        </a:t>
            </a:r>
            <a:r>
              <a:rPr lang="es-ES" sz="1200" dirty="0" err="1"/>
              <a:t>for</a:t>
            </a:r>
            <a:r>
              <a:rPr lang="es-ES" sz="1200" dirty="0"/>
              <a:t>($i=1;$i&lt;=$</a:t>
            </a:r>
            <a:r>
              <a:rPr lang="es-ES" sz="1200" dirty="0" err="1"/>
              <a:t>num</a:t>
            </a:r>
            <a:r>
              <a:rPr lang="es-ES" sz="1200" dirty="0"/>
              <a:t>;$i++){ // hacemos el bucle mostrando los campos respectivos.</a:t>
            </a:r>
          </a:p>
          <a:p>
            <a:pPr marL="114300" indent="0">
              <a:buNone/>
            </a:pPr>
            <a:r>
              <a:rPr lang="es-ES" sz="1200" dirty="0"/>
              <a:t>    ?&gt;</a:t>
            </a:r>
          </a:p>
          <a:p>
            <a:pPr marL="114300" indent="0">
              <a:buNone/>
            </a:pPr>
            <a:endParaRPr lang="es-ES" sz="1200" dirty="0"/>
          </a:p>
        </p:txBody>
      </p:sp>
      <p:sp>
        <p:nvSpPr>
          <p:cNvPr id="4" name="Marcador de número de diapositiva 3">
            <a:extLst>
              <a:ext uri="{FF2B5EF4-FFF2-40B4-BE49-F238E27FC236}">
                <a16:creationId xmlns:a16="http://schemas.microsoft.com/office/drawing/2014/main" id="{29A87D2B-4971-1D15-1359-A14CFABD613C}"/>
              </a:ext>
            </a:extLst>
          </p:cNvPr>
          <p:cNvSpPr>
            <a:spLocks noGrp="1"/>
          </p:cNvSpPr>
          <p:nvPr>
            <p:ph type="sldNum" idx="10"/>
          </p:nvPr>
        </p:nvSpPr>
        <p:spPr/>
        <p:txBody>
          <a:bodyPr/>
          <a:lstStyle/>
          <a:p>
            <a:fld id="{00000000-1234-1234-1234-123412341234}" type="slidenum">
              <a:rPr lang="es-ES" smtClean="0"/>
              <a:pPr/>
              <a:t>127</a:t>
            </a:fld>
            <a:endParaRPr lang="es-ES" dirty="0"/>
          </a:p>
        </p:txBody>
      </p:sp>
    </p:spTree>
    <p:extLst>
      <p:ext uri="{BB962C8B-B14F-4D97-AF65-F5344CB8AC3E}">
        <p14:creationId xmlns:p14="http://schemas.microsoft.com/office/powerpoint/2010/main" val="4857707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1A40C-BE26-D98D-ADF0-C24AE52A1701}"/>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606CCE19-ED14-D0F9-45CA-DF005C1E2A6E}"/>
              </a:ext>
            </a:extLst>
          </p:cNvPr>
          <p:cNvSpPr>
            <a:spLocks noGrp="1"/>
          </p:cNvSpPr>
          <p:nvPr>
            <p:ph type="body" idx="1"/>
          </p:nvPr>
        </p:nvSpPr>
        <p:spPr>
          <a:xfrm>
            <a:off x="0" y="17255"/>
            <a:ext cx="9144000" cy="3552300"/>
          </a:xfrm>
        </p:spPr>
        <p:txBody>
          <a:bodyPr numCol="2"/>
          <a:lstStyle/>
          <a:p>
            <a:pPr marL="114300" indent="0">
              <a:buNone/>
            </a:pPr>
            <a:r>
              <a:rPr lang="es-ES" sz="1200" dirty="0"/>
              <a:t>&lt;</a:t>
            </a:r>
            <a:r>
              <a:rPr lang="es-ES" sz="1200" dirty="0" err="1"/>
              <a:t>div</a:t>
            </a:r>
            <a:r>
              <a:rPr lang="es-ES" sz="1200" dirty="0"/>
              <a:t> </a:t>
            </a:r>
            <a:r>
              <a:rPr lang="es-ES" sz="1200" dirty="0" err="1"/>
              <a:t>class</a:t>
            </a:r>
            <a:r>
              <a:rPr lang="es-ES" sz="1200" dirty="0"/>
              <a:t>="</a:t>
            </a:r>
            <a:r>
              <a:rPr lang="es-ES" sz="1200" dirty="0" err="1"/>
              <a:t>cf</a:t>
            </a:r>
            <a:r>
              <a:rPr lang="es-ES" sz="1200" dirty="0"/>
              <a:t>"&gt;</a:t>
            </a:r>
          </a:p>
          <a:p>
            <a:pPr marL="114300" indent="0">
              <a:buNone/>
            </a:pPr>
            <a:r>
              <a:rPr lang="es-ES" sz="1200" dirty="0"/>
              <a:t>        &lt;</a:t>
            </a:r>
            <a:r>
              <a:rPr lang="es-ES" sz="1200" dirty="0" err="1"/>
              <a:t>label</a:t>
            </a:r>
            <a:r>
              <a:rPr lang="es-ES" sz="1200" dirty="0"/>
              <a:t>&gt;</a:t>
            </a:r>
            <a:r>
              <a:rPr lang="es-ES" sz="1200" dirty="0" err="1"/>
              <a:t>Opcion</a:t>
            </a:r>
            <a:r>
              <a:rPr lang="es-ES" sz="1200" dirty="0"/>
              <a:t> &lt;?</a:t>
            </a:r>
            <a:r>
              <a:rPr lang="es-ES" sz="1200" dirty="0" err="1"/>
              <a:t>php</a:t>
            </a:r>
            <a:r>
              <a:rPr lang="es-ES" sz="1200" dirty="0"/>
              <a:t> echo $i; ?&gt;: &lt;/</a:t>
            </a:r>
            <a:r>
              <a:rPr lang="es-ES" sz="1200" dirty="0" err="1"/>
              <a:t>label</a:t>
            </a:r>
            <a:r>
              <a:rPr lang="es-ES" sz="1200" dirty="0"/>
              <a:t>&gt;</a:t>
            </a:r>
          </a:p>
          <a:p>
            <a:pPr marL="114300" indent="0">
              <a:buNone/>
            </a:pPr>
            <a:r>
              <a:rPr lang="es-ES" sz="1200" dirty="0"/>
              <a:t>        &lt;input </a:t>
            </a:r>
            <a:r>
              <a:rPr lang="es-ES" sz="1200" dirty="0" err="1"/>
              <a:t>name</a:t>
            </a:r>
            <a:r>
              <a:rPr lang="es-ES" sz="1200" dirty="0"/>
              <a:t>="</a:t>
            </a:r>
            <a:r>
              <a:rPr lang="es-ES" sz="1200" dirty="0" err="1"/>
              <a:t>opc</a:t>
            </a:r>
            <a:r>
              <a:rPr lang="es-ES" sz="1200" dirty="0"/>
              <a:t>&lt;?</a:t>
            </a:r>
            <a:r>
              <a:rPr lang="es-ES" sz="1200" dirty="0" err="1"/>
              <a:t>php</a:t>
            </a:r>
            <a:r>
              <a:rPr lang="es-ES" sz="1200" dirty="0"/>
              <a:t> echo $i; ?&gt;" </a:t>
            </a:r>
            <a:r>
              <a:rPr lang="es-ES" sz="1200" dirty="0" err="1"/>
              <a:t>type</a:t>
            </a:r>
            <a:r>
              <a:rPr lang="es-ES" sz="1200" dirty="0"/>
              <a:t>="</a:t>
            </a:r>
            <a:r>
              <a:rPr lang="es-ES" sz="1200" dirty="0" err="1"/>
              <a:t>text</a:t>
            </a:r>
            <a:r>
              <a:rPr lang="es-ES" sz="1200" dirty="0"/>
              <a:t>" </a:t>
            </a:r>
            <a:r>
              <a:rPr lang="es-ES" sz="1200" dirty="0" err="1"/>
              <a:t>size</a:t>
            </a:r>
            <a:r>
              <a:rPr lang="es-ES" sz="1200" dirty="0"/>
              <a:t>="43"&gt;</a:t>
            </a:r>
          </a:p>
          <a:p>
            <a:pPr marL="114300" indent="0">
              <a:buNone/>
            </a:pPr>
            <a:r>
              <a:rPr lang="es-ES" sz="1200" dirty="0"/>
              <a:t>    &lt;/</a:t>
            </a:r>
            <a:r>
              <a:rPr lang="es-ES" sz="1200" dirty="0" err="1"/>
              <a:t>div</a:t>
            </a:r>
            <a:r>
              <a:rPr lang="es-ES" sz="1200" dirty="0"/>
              <a:t>&gt;</a:t>
            </a:r>
          </a:p>
          <a:p>
            <a:pPr marL="114300" indent="0">
              <a:buNone/>
            </a:pPr>
            <a:r>
              <a:rPr lang="es-ES" sz="1200" dirty="0"/>
              <a:t>    &lt;?</a:t>
            </a:r>
            <a:r>
              <a:rPr lang="es-ES" sz="1200" dirty="0" err="1"/>
              <a:t>php</a:t>
            </a:r>
            <a:r>
              <a:rPr lang="es-ES" sz="1200" dirty="0"/>
              <a:t> } // </a:t>
            </a:r>
            <a:r>
              <a:rPr lang="es-ES" sz="1200" dirty="0" err="1"/>
              <a:t>aqui</a:t>
            </a:r>
            <a:r>
              <a:rPr lang="es-ES" sz="1200" dirty="0"/>
              <a:t> termina el bucle ?&gt;</a:t>
            </a:r>
          </a:p>
          <a:p>
            <a:pPr marL="1143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cf</a:t>
            </a:r>
            <a:r>
              <a:rPr lang="es-ES" sz="1200" dirty="0"/>
              <a:t>"&gt;</a:t>
            </a:r>
          </a:p>
          <a:p>
            <a:pPr marL="114300" indent="0">
              <a:buNone/>
            </a:pPr>
            <a:r>
              <a:rPr lang="es-ES" sz="1200" dirty="0"/>
              <a:t>        &lt;input </a:t>
            </a:r>
            <a:r>
              <a:rPr lang="es-ES" sz="1200" dirty="0" err="1"/>
              <a:t>name</a:t>
            </a:r>
            <a:r>
              <a:rPr lang="es-ES" sz="1200" dirty="0"/>
              <a:t>="enviar" </a:t>
            </a:r>
            <a:r>
              <a:rPr lang="es-ES" sz="1200" dirty="0" err="1"/>
              <a:t>type</a:t>
            </a:r>
            <a:r>
              <a:rPr lang="es-ES" sz="1200" dirty="0"/>
              <a:t>="</a:t>
            </a:r>
            <a:r>
              <a:rPr lang="es-ES" sz="1200" dirty="0" err="1"/>
              <a:t>submit</a:t>
            </a:r>
            <a:r>
              <a:rPr lang="es-ES" sz="1200" dirty="0"/>
              <a:t>" </a:t>
            </a:r>
            <a:r>
              <a:rPr lang="es-ES" sz="1200" dirty="0" err="1"/>
              <a:t>value</a:t>
            </a:r>
            <a:r>
              <a:rPr lang="es-ES" sz="1200" dirty="0"/>
              <a:t>="Enviar"&gt;</a:t>
            </a:r>
          </a:p>
          <a:p>
            <a:pPr marL="114300" indent="0">
              <a:buNone/>
            </a:pPr>
            <a:r>
              <a:rPr lang="es-ES" sz="1200" dirty="0"/>
              <a:t>        &lt;input </a:t>
            </a:r>
            <a:r>
              <a:rPr lang="es-ES" sz="1200" dirty="0" err="1"/>
              <a:t>name</a:t>
            </a:r>
            <a:r>
              <a:rPr lang="es-ES" sz="1200" dirty="0"/>
              <a:t>="opciones" </a:t>
            </a:r>
            <a:r>
              <a:rPr lang="es-ES" sz="1200" dirty="0" err="1"/>
              <a:t>type</a:t>
            </a:r>
            <a:r>
              <a:rPr lang="es-ES" sz="1200" dirty="0"/>
              <a:t>="</a:t>
            </a:r>
            <a:r>
              <a:rPr lang="es-ES" sz="1200" dirty="0" err="1"/>
              <a:t>hidden</a:t>
            </a:r>
            <a:r>
              <a:rPr lang="es-ES" sz="1200" dirty="0"/>
              <a:t>" </a:t>
            </a:r>
            <a:r>
              <a:rPr lang="es-ES" sz="1200" dirty="0" err="1"/>
              <a:t>value</a:t>
            </a:r>
            <a:r>
              <a:rPr lang="es-ES" sz="1200" dirty="0"/>
              <a:t>="&lt;?</a:t>
            </a:r>
            <a:r>
              <a:rPr lang="es-ES" sz="1200" dirty="0" err="1"/>
              <a:t>php</a:t>
            </a:r>
            <a:r>
              <a:rPr lang="es-ES" sz="1200" dirty="0"/>
              <a:t> echo $</a:t>
            </a:r>
            <a:r>
              <a:rPr lang="es-ES" sz="1200" dirty="0" err="1"/>
              <a:t>num</a:t>
            </a:r>
            <a:r>
              <a:rPr lang="es-ES" sz="1200" dirty="0"/>
              <a:t>; // le pasamos el valor de </a:t>
            </a:r>
            <a:r>
              <a:rPr lang="es-ES" sz="1200" dirty="0" err="1"/>
              <a:t>num</a:t>
            </a:r>
            <a:r>
              <a:rPr lang="es-ES" sz="1200" dirty="0"/>
              <a:t> al proceso del formulario mediante un campo oculto. ?&gt;"&gt;</a:t>
            </a:r>
          </a:p>
          <a:p>
            <a:pPr marL="114300" indent="0">
              <a:buNone/>
            </a:pPr>
            <a:r>
              <a:rPr lang="es-ES" sz="1200" dirty="0"/>
              <a:t>        &lt;input </a:t>
            </a:r>
            <a:r>
              <a:rPr lang="es-ES" sz="1200" dirty="0" err="1"/>
              <a:t>name</a:t>
            </a:r>
            <a:r>
              <a:rPr lang="es-ES" sz="1200" dirty="0"/>
              <a:t>="</a:t>
            </a:r>
            <a:r>
              <a:rPr lang="es-ES" sz="1200" dirty="0" err="1"/>
              <a:t>cont</a:t>
            </a:r>
            <a:r>
              <a:rPr lang="es-ES" sz="1200" dirty="0"/>
              <a:t>" </a:t>
            </a:r>
            <a:r>
              <a:rPr lang="es-ES" sz="1200" dirty="0" err="1"/>
              <a:t>type</a:t>
            </a:r>
            <a:r>
              <a:rPr lang="es-ES" sz="1200" dirty="0"/>
              <a:t>="</a:t>
            </a:r>
            <a:r>
              <a:rPr lang="es-ES" sz="1200" dirty="0" err="1"/>
              <a:t>hidden</a:t>
            </a:r>
            <a:r>
              <a:rPr lang="es-ES" sz="1200" dirty="0"/>
              <a:t>" </a:t>
            </a:r>
            <a:r>
              <a:rPr lang="es-ES" sz="1200" dirty="0" err="1"/>
              <a:t>value</a:t>
            </a:r>
            <a:r>
              <a:rPr lang="es-ES" sz="1200" dirty="0"/>
              <a:t>="&lt;?</a:t>
            </a:r>
            <a:r>
              <a:rPr lang="es-ES" sz="1200" dirty="0" err="1"/>
              <a:t>php</a:t>
            </a:r>
            <a:r>
              <a:rPr lang="es-ES" sz="1200" dirty="0"/>
              <a:t> echo </a:t>
            </a:r>
            <a:r>
              <a:rPr lang="es-ES" sz="1200" dirty="0" err="1"/>
              <a:t>cont</a:t>
            </a:r>
            <a:r>
              <a:rPr lang="es-ES" sz="1200" dirty="0"/>
              <a:t>; ?&gt;"&gt;</a:t>
            </a:r>
          </a:p>
          <a:p>
            <a:pPr marL="114300" indent="0">
              <a:buNone/>
            </a:pPr>
            <a:r>
              <a:rPr lang="es-ES" sz="1200" dirty="0"/>
              <a:t>    &lt;/</a:t>
            </a:r>
            <a:r>
              <a:rPr lang="es-ES" sz="1200" dirty="0" err="1"/>
              <a:t>div</a:t>
            </a:r>
            <a:r>
              <a:rPr lang="es-ES" sz="1200" dirty="0"/>
              <a:t>&gt;</a:t>
            </a:r>
          </a:p>
          <a:p>
            <a:pPr marL="114300" indent="0">
              <a:buNone/>
            </a:pPr>
            <a:r>
              <a:rPr lang="es-ES" sz="1200" dirty="0"/>
              <a:t>    &lt;?</a:t>
            </a:r>
            <a:r>
              <a:rPr lang="es-ES" sz="1200" dirty="0" err="1"/>
              <a:t>php</a:t>
            </a:r>
            <a:r>
              <a:rPr lang="es-ES" sz="1200" dirty="0"/>
              <a:t> }</a:t>
            </a:r>
            <a:r>
              <a:rPr lang="es-ES" sz="1200" dirty="0" err="1"/>
              <a:t>else</a:t>
            </a:r>
            <a:r>
              <a:rPr lang="es-ES" sz="1200" dirty="0"/>
              <a:t>{ // sino se ha definido </a:t>
            </a:r>
            <a:r>
              <a:rPr lang="es-ES" sz="1200" dirty="0" err="1"/>
              <a:t>nro</a:t>
            </a:r>
            <a:r>
              <a:rPr lang="es-ES" sz="1200" dirty="0"/>
              <a:t> de opciones: ?&gt;</a:t>
            </a:r>
          </a:p>
          <a:p>
            <a:pPr marL="114300" indent="0">
              <a:buNone/>
            </a:pPr>
            <a:r>
              <a:rPr lang="es-ES" sz="1200" dirty="0"/>
              <a:t>    &lt;</a:t>
            </a:r>
            <a:r>
              <a:rPr lang="es-ES" sz="1200" dirty="0" err="1"/>
              <a:t>div</a:t>
            </a:r>
            <a:r>
              <a:rPr lang="es-ES" sz="1200" dirty="0"/>
              <a:t> </a:t>
            </a:r>
            <a:r>
              <a:rPr lang="es-ES" sz="1200" dirty="0" err="1"/>
              <a:t>class</a:t>
            </a:r>
            <a:r>
              <a:rPr lang="es-ES" sz="1200" dirty="0"/>
              <a:t>="</a:t>
            </a:r>
            <a:r>
              <a:rPr lang="es-ES" sz="1200" dirty="0" err="1"/>
              <a:t>fl</a:t>
            </a:r>
            <a:r>
              <a:rPr lang="es-ES" sz="1200" dirty="0"/>
              <a:t>"&gt;</a:t>
            </a:r>
          </a:p>
          <a:p>
            <a:pPr marL="114300" indent="0">
              <a:buNone/>
            </a:pPr>
            <a:r>
              <a:rPr lang="es-ES" sz="1200" dirty="0"/>
              <a:t>        &lt;</a:t>
            </a:r>
            <a:r>
              <a:rPr lang="es-ES" sz="1200" dirty="0" err="1"/>
              <a:t>label</a:t>
            </a:r>
            <a:r>
              <a:rPr lang="es-ES" sz="1200" dirty="0"/>
              <a:t>&gt;</a:t>
            </a:r>
            <a:r>
              <a:rPr lang="es-ES" sz="1200" dirty="0" err="1"/>
              <a:t>Nº</a:t>
            </a:r>
            <a:r>
              <a:rPr lang="es-ES" sz="1200" dirty="0"/>
              <a:t> de opciones:&lt;/</a:t>
            </a:r>
            <a:r>
              <a:rPr lang="es-ES" sz="1200" dirty="0" err="1"/>
              <a:t>label</a:t>
            </a:r>
            <a:r>
              <a:rPr lang="es-ES" sz="1200" dirty="0"/>
              <a:t>&gt;</a:t>
            </a:r>
          </a:p>
          <a:p>
            <a:pPr marL="114300" indent="0">
              <a:buNone/>
            </a:pPr>
            <a:r>
              <a:rPr lang="es-ES" sz="1200" dirty="0"/>
              <a:t>        &lt;</a:t>
            </a:r>
            <a:r>
              <a:rPr lang="es-ES" sz="1200" dirty="0" err="1"/>
              <a:t>select</a:t>
            </a:r>
            <a:r>
              <a:rPr lang="es-ES" sz="1200" dirty="0"/>
              <a:t> </a:t>
            </a:r>
            <a:r>
              <a:rPr lang="es-ES" sz="1200" dirty="0" err="1"/>
              <a:t>name</a:t>
            </a:r>
            <a:r>
              <a:rPr lang="es-ES" sz="1200" dirty="0"/>
              <a:t>="opciones"&gt;</a:t>
            </a:r>
          </a:p>
          <a:p>
            <a:pPr marL="114300" indent="0">
              <a:buNone/>
            </a:pPr>
            <a:r>
              <a:rPr lang="es-ES" sz="1200" dirty="0"/>
              <a:t>            &lt;?</a:t>
            </a:r>
            <a:r>
              <a:rPr lang="es-ES" sz="1200" dirty="0" err="1"/>
              <a:t>php</a:t>
            </a:r>
            <a:r>
              <a:rPr lang="es-ES" sz="1200" dirty="0"/>
              <a:t> </a:t>
            </a:r>
            <a:r>
              <a:rPr lang="es-ES" sz="1200" dirty="0" err="1"/>
              <a:t>for</a:t>
            </a:r>
            <a:r>
              <a:rPr lang="es-ES" sz="1200" dirty="0"/>
              <a:t>($i=2;$i&lt;=20;$i++){ // esto es un </a:t>
            </a:r>
            <a:r>
              <a:rPr lang="es-ES" sz="1200" dirty="0" err="1"/>
              <a:t>loop</a:t>
            </a:r>
            <a:r>
              <a:rPr lang="es-ES" sz="1200" dirty="0"/>
              <a:t> simple, solo para ahorrarnos trabajo, este </a:t>
            </a:r>
            <a:r>
              <a:rPr lang="es-ES" sz="1200" dirty="0" err="1"/>
              <a:t>select</a:t>
            </a:r>
            <a:r>
              <a:rPr lang="es-ES" sz="1200" dirty="0"/>
              <a:t> </a:t>
            </a:r>
            <a:r>
              <a:rPr lang="es-ES" sz="1200" dirty="0" err="1"/>
              <a:t>tendra</a:t>
            </a:r>
            <a:r>
              <a:rPr lang="es-ES" sz="1200" dirty="0"/>
              <a:t> de 2 a 20 opciones, si deseas cambiarlo lo puedes hacer </a:t>
            </a:r>
            <a:r>
              <a:rPr lang="es-ES" sz="1200" dirty="0" err="1"/>
              <a:t>aqui</a:t>
            </a:r>
            <a:r>
              <a:rPr lang="es-ES" sz="1200" dirty="0"/>
              <a:t>. ?&gt;</a:t>
            </a:r>
          </a:p>
          <a:p>
            <a:pPr marL="114300" indent="0">
              <a:buNone/>
            </a:pPr>
            <a:r>
              <a:rPr lang="es-ES" sz="1200" dirty="0"/>
              <a:t>            &lt;</a:t>
            </a:r>
            <a:r>
              <a:rPr lang="es-ES" sz="1200" dirty="0" err="1"/>
              <a:t>option</a:t>
            </a:r>
            <a:r>
              <a:rPr lang="es-ES" sz="1200" dirty="0"/>
              <a:t> </a:t>
            </a:r>
            <a:r>
              <a:rPr lang="es-ES" sz="1200" dirty="0" err="1"/>
              <a:t>value</a:t>
            </a:r>
            <a:r>
              <a:rPr lang="es-ES" sz="1200" dirty="0"/>
              <a:t>="&lt;?</a:t>
            </a:r>
            <a:r>
              <a:rPr lang="es-ES" sz="1200" dirty="0" err="1"/>
              <a:t>php</a:t>
            </a:r>
            <a:r>
              <a:rPr lang="es-ES" sz="1200" dirty="0"/>
              <a:t> echo $i; ?&gt;"&gt;&lt;?</a:t>
            </a:r>
            <a:r>
              <a:rPr lang="es-ES" sz="1200" dirty="0" err="1"/>
              <a:t>php</a:t>
            </a:r>
            <a:r>
              <a:rPr lang="es-ES" sz="1200" dirty="0"/>
              <a:t> echo $i; ?&gt;&lt;/</a:t>
            </a:r>
            <a:r>
              <a:rPr lang="es-ES" sz="1200" dirty="0" err="1"/>
              <a:t>option</a:t>
            </a:r>
            <a:r>
              <a:rPr lang="es-ES" sz="1200" dirty="0"/>
              <a:t>&gt;</a:t>
            </a:r>
          </a:p>
          <a:p>
            <a:pPr marL="114300" indent="0">
              <a:buNone/>
            </a:pPr>
            <a:r>
              <a:rPr lang="es-ES" sz="1200" dirty="0"/>
              <a:t>            &lt;?</a:t>
            </a:r>
            <a:r>
              <a:rPr lang="es-ES" sz="1200" dirty="0" err="1"/>
              <a:t>php</a:t>
            </a:r>
            <a:r>
              <a:rPr lang="es-ES" sz="1200" dirty="0"/>
              <a:t> } ?&gt;</a:t>
            </a:r>
          </a:p>
          <a:p>
            <a:pPr marL="114300" indent="0">
              <a:buNone/>
            </a:pPr>
            <a:r>
              <a:rPr lang="es-ES" sz="1200" dirty="0"/>
              <a:t>        &lt;/</a:t>
            </a:r>
            <a:r>
              <a:rPr lang="es-ES" sz="1200" dirty="0" err="1"/>
              <a:t>select</a:t>
            </a:r>
            <a:r>
              <a:rPr lang="es-ES" sz="1200" dirty="0"/>
              <a:t>&gt;</a:t>
            </a:r>
          </a:p>
          <a:p>
            <a:pPr marL="114300" indent="0">
              <a:buNone/>
            </a:pPr>
            <a:r>
              <a:rPr lang="es-ES" sz="1200" dirty="0"/>
              <a:t>    &lt;/</a:t>
            </a:r>
            <a:r>
              <a:rPr lang="es-ES" sz="1200" dirty="0" err="1"/>
              <a:t>div</a:t>
            </a:r>
            <a:r>
              <a:rPr lang="es-ES" sz="1200" dirty="0"/>
              <a:t>&gt;</a:t>
            </a:r>
          </a:p>
          <a:p>
            <a:pPr marL="114300" indent="0">
              <a:buNone/>
            </a:pPr>
            <a:r>
              <a:rPr lang="es-ES" sz="1200" dirty="0"/>
              <a:t> </a:t>
            </a:r>
          </a:p>
          <a:p>
            <a:pPr marL="114300" indent="0">
              <a:buNone/>
            </a:pPr>
            <a:r>
              <a:rPr lang="es-ES" sz="1200" dirty="0"/>
              <a:t>    &lt;</a:t>
            </a:r>
            <a:r>
              <a:rPr lang="es-ES" sz="1200" dirty="0" err="1"/>
              <a:t>div</a:t>
            </a:r>
            <a:r>
              <a:rPr lang="es-ES" sz="1200" dirty="0"/>
              <a:t> </a:t>
            </a:r>
            <a:r>
              <a:rPr lang="es-ES" sz="1200" dirty="0" err="1"/>
              <a:t>class</a:t>
            </a:r>
            <a:r>
              <a:rPr lang="es-ES" sz="1200" dirty="0"/>
              <a:t>="</a:t>
            </a:r>
            <a:r>
              <a:rPr lang="es-ES" sz="1200" dirty="0" err="1"/>
              <a:t>cf</a:t>
            </a:r>
            <a:r>
              <a:rPr lang="es-ES" sz="1200" dirty="0"/>
              <a:t>"&gt;</a:t>
            </a:r>
          </a:p>
          <a:p>
            <a:pPr marL="114300" indent="0">
              <a:buNone/>
            </a:pPr>
            <a:r>
              <a:rPr lang="es-ES" sz="1200" dirty="0"/>
              <a:t>        &lt;input </a:t>
            </a:r>
            <a:r>
              <a:rPr lang="es-ES" sz="1200" dirty="0" err="1"/>
              <a:t>name</a:t>
            </a:r>
            <a:r>
              <a:rPr lang="es-ES" sz="1200" dirty="0"/>
              <a:t>="</a:t>
            </a:r>
            <a:r>
              <a:rPr lang="es-ES" sz="1200" dirty="0" err="1"/>
              <a:t>opc</a:t>
            </a:r>
            <a:r>
              <a:rPr lang="es-ES" sz="1200" dirty="0"/>
              <a:t>" </a:t>
            </a:r>
            <a:r>
              <a:rPr lang="es-ES" sz="1200" dirty="0" err="1"/>
              <a:t>type</a:t>
            </a:r>
            <a:r>
              <a:rPr lang="es-ES" sz="1200" dirty="0"/>
              <a:t>="</a:t>
            </a:r>
            <a:r>
              <a:rPr lang="es-ES" sz="1200" dirty="0" err="1"/>
              <a:t>submit</a:t>
            </a:r>
            <a:r>
              <a:rPr lang="es-ES" sz="1200" dirty="0"/>
              <a:t>" </a:t>
            </a:r>
            <a:r>
              <a:rPr lang="es-ES" sz="1200" dirty="0" err="1"/>
              <a:t>value</a:t>
            </a:r>
            <a:r>
              <a:rPr lang="es-ES" sz="1200" dirty="0"/>
              <a:t>="Continuar"&gt;</a:t>
            </a:r>
          </a:p>
          <a:p>
            <a:pPr marL="114300" indent="0">
              <a:buNone/>
            </a:pPr>
            <a:r>
              <a:rPr lang="es-ES" sz="1200" dirty="0"/>
              <a:t>    &lt;/</a:t>
            </a:r>
            <a:r>
              <a:rPr lang="es-ES" sz="1200" dirty="0" err="1"/>
              <a:t>div</a:t>
            </a:r>
            <a:r>
              <a:rPr lang="es-ES" sz="1200" dirty="0"/>
              <a:t>&gt;</a:t>
            </a:r>
          </a:p>
          <a:p>
            <a:pPr marL="114300" indent="0">
              <a:buNone/>
            </a:pPr>
            <a:r>
              <a:rPr lang="es-ES" sz="1200" dirty="0"/>
              <a:t> </a:t>
            </a:r>
          </a:p>
          <a:p>
            <a:pPr marL="114300" indent="0">
              <a:buNone/>
            </a:pPr>
            <a:r>
              <a:rPr lang="es-ES" sz="1200" dirty="0"/>
              <a:t>      &lt;?</a:t>
            </a:r>
            <a:r>
              <a:rPr lang="es-ES" sz="1200" dirty="0" err="1"/>
              <a:t>php</a:t>
            </a:r>
            <a:r>
              <a:rPr lang="es-ES" sz="1200" dirty="0"/>
              <a:t> } // Sino se han definido opciones, que en vez de salir el </a:t>
            </a:r>
            <a:r>
              <a:rPr lang="es-ES" sz="1200" dirty="0" err="1"/>
              <a:t>boton</a:t>
            </a:r>
            <a:r>
              <a:rPr lang="es-ES" sz="1200" dirty="0"/>
              <a:t> de Enviar, salga uno que sea Continuar. ?&gt;</a:t>
            </a:r>
          </a:p>
          <a:p>
            <a:pPr marL="114300" indent="0">
              <a:buNone/>
            </a:pPr>
            <a:r>
              <a:rPr lang="es-ES" sz="1200" dirty="0"/>
              <a:t>    &lt;a </a:t>
            </a:r>
            <a:r>
              <a:rPr lang="es-ES" sz="1200" dirty="0" err="1"/>
              <a:t>href</a:t>
            </a:r>
            <a:r>
              <a:rPr lang="es-ES" sz="1200" dirty="0"/>
              <a:t>="</a:t>
            </a:r>
            <a:r>
              <a:rPr lang="es-ES" sz="1200" dirty="0" err="1"/>
              <a:t>index.php</a:t>
            </a:r>
            <a:r>
              <a:rPr lang="es-ES" sz="1200" dirty="0"/>
              <a:t>" </a:t>
            </a:r>
            <a:r>
              <a:rPr lang="es-ES" sz="1200" dirty="0" err="1"/>
              <a:t>class</a:t>
            </a:r>
            <a:r>
              <a:rPr lang="es-ES" sz="1200" dirty="0"/>
              <a:t>="volver"&gt;← Volver&lt;/a&gt;</a:t>
            </a:r>
          </a:p>
          <a:p>
            <a:pPr marL="114300" indent="0">
              <a:buNone/>
            </a:pPr>
            <a:r>
              <a:rPr lang="es-ES" sz="1200" dirty="0"/>
              <a:t>    &lt;/</a:t>
            </a:r>
            <a:r>
              <a:rPr lang="es-ES" sz="1200" dirty="0" err="1"/>
              <a:t>form</a:t>
            </a:r>
            <a:r>
              <a:rPr lang="es-ES" sz="1200" dirty="0"/>
              <a:t>&gt;</a:t>
            </a:r>
          </a:p>
          <a:p>
            <a:pPr marL="114300" indent="0">
              <a:buNone/>
            </a:pPr>
            <a:r>
              <a:rPr lang="es-ES" sz="1200" dirty="0"/>
              <a:t>    &lt;/</a:t>
            </a:r>
            <a:r>
              <a:rPr lang="es-ES" sz="1200" dirty="0" err="1"/>
              <a:t>div</a:t>
            </a:r>
            <a:r>
              <a:rPr lang="es-ES" sz="1200" dirty="0"/>
              <a:t>&gt;</a:t>
            </a:r>
          </a:p>
          <a:p>
            <a:pPr marL="114300" indent="0">
              <a:buNone/>
            </a:pPr>
            <a:r>
              <a:rPr lang="es-ES" sz="1200" dirty="0"/>
              <a:t>&lt;/</a:t>
            </a:r>
            <a:r>
              <a:rPr lang="es-ES" sz="1200" dirty="0" err="1"/>
              <a:t>body</a:t>
            </a:r>
            <a:r>
              <a:rPr lang="es-ES" sz="1200" dirty="0"/>
              <a:t>&gt;</a:t>
            </a:r>
          </a:p>
          <a:p>
            <a:pPr marL="114300" indent="0">
              <a:buNone/>
            </a:pPr>
            <a:r>
              <a:rPr lang="es-ES" sz="1200" dirty="0"/>
              <a:t>&lt;/</a:t>
            </a:r>
            <a:r>
              <a:rPr lang="es-ES" sz="1200" dirty="0" err="1"/>
              <a:t>html</a:t>
            </a:r>
            <a:r>
              <a:rPr lang="es-ES" sz="1200" dirty="0"/>
              <a:t>&gt;</a:t>
            </a:r>
          </a:p>
        </p:txBody>
      </p:sp>
      <p:sp>
        <p:nvSpPr>
          <p:cNvPr id="4" name="Marcador de número de diapositiva 3">
            <a:extLst>
              <a:ext uri="{FF2B5EF4-FFF2-40B4-BE49-F238E27FC236}">
                <a16:creationId xmlns:a16="http://schemas.microsoft.com/office/drawing/2014/main" id="{1E864F9F-95EA-200E-75D8-C3047B99197E}"/>
              </a:ext>
            </a:extLst>
          </p:cNvPr>
          <p:cNvSpPr>
            <a:spLocks noGrp="1"/>
          </p:cNvSpPr>
          <p:nvPr>
            <p:ph type="sldNum" idx="10"/>
          </p:nvPr>
        </p:nvSpPr>
        <p:spPr/>
        <p:txBody>
          <a:bodyPr/>
          <a:lstStyle/>
          <a:p>
            <a:fld id="{00000000-1234-1234-1234-123412341234}" type="slidenum">
              <a:rPr lang="es-ES" smtClean="0"/>
              <a:pPr/>
              <a:t>128</a:t>
            </a:fld>
            <a:endParaRPr lang="es-ES" dirty="0"/>
          </a:p>
        </p:txBody>
      </p:sp>
    </p:spTree>
    <p:extLst>
      <p:ext uri="{BB962C8B-B14F-4D97-AF65-F5344CB8AC3E}">
        <p14:creationId xmlns:p14="http://schemas.microsoft.com/office/powerpoint/2010/main" val="18685005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C1300-9738-723C-3785-3C895246C96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B5DF3E4-96A3-8288-2044-1A98844BD418}"/>
              </a:ext>
            </a:extLst>
          </p:cNvPr>
          <p:cNvSpPr>
            <a:spLocks noGrp="1"/>
          </p:cNvSpPr>
          <p:nvPr>
            <p:ph type="body" idx="1"/>
          </p:nvPr>
        </p:nvSpPr>
        <p:spPr/>
        <p:txBody>
          <a:bodyPr/>
          <a:lstStyle/>
          <a:p>
            <a:r>
              <a:rPr lang="es-ES" sz="1100" dirty="0"/>
              <a:t>Por ultimo, </a:t>
            </a:r>
            <a:r>
              <a:rPr lang="es-ES" sz="1100" dirty="0" err="1"/>
              <a:t>agregar.php</a:t>
            </a:r>
            <a:r>
              <a:rPr lang="es-ES" sz="1100" dirty="0"/>
              <a:t> en sus dos fases:</a:t>
            </a:r>
            <a:endParaRPr lang="es-ES" sz="1400" dirty="0"/>
          </a:p>
        </p:txBody>
      </p:sp>
      <p:sp>
        <p:nvSpPr>
          <p:cNvPr id="4" name="Marcador de número de diapositiva 3">
            <a:extLst>
              <a:ext uri="{FF2B5EF4-FFF2-40B4-BE49-F238E27FC236}">
                <a16:creationId xmlns:a16="http://schemas.microsoft.com/office/drawing/2014/main" id="{9BCB8A36-686B-F6BC-68D2-9AC3B68CCB27}"/>
              </a:ext>
            </a:extLst>
          </p:cNvPr>
          <p:cNvSpPr>
            <a:spLocks noGrp="1"/>
          </p:cNvSpPr>
          <p:nvPr>
            <p:ph type="sldNum" idx="10"/>
          </p:nvPr>
        </p:nvSpPr>
        <p:spPr/>
        <p:txBody>
          <a:bodyPr/>
          <a:lstStyle/>
          <a:p>
            <a:fld id="{00000000-1234-1234-1234-123412341234}" type="slidenum">
              <a:rPr lang="es-ES" smtClean="0"/>
              <a:pPr/>
              <a:t>129</a:t>
            </a:fld>
            <a:endParaRPr lang="es-ES" dirty="0"/>
          </a:p>
        </p:txBody>
      </p:sp>
      <p:pic>
        <p:nvPicPr>
          <p:cNvPr id="6" name="Imagen 5" descr="Interfaz de usuario gráfica, Aplicación&#10;&#10;Descripción generada automáticamente">
            <a:extLst>
              <a:ext uri="{FF2B5EF4-FFF2-40B4-BE49-F238E27FC236}">
                <a16:creationId xmlns:a16="http://schemas.microsoft.com/office/drawing/2014/main" id="{EC4ACA44-2EDE-6819-CBFB-7CDF60A3BF99}"/>
              </a:ext>
            </a:extLst>
          </p:cNvPr>
          <p:cNvPicPr>
            <a:picLocks noChangeAspect="1"/>
          </p:cNvPicPr>
          <p:nvPr/>
        </p:nvPicPr>
        <p:blipFill>
          <a:blip r:embed="rId2"/>
          <a:stretch>
            <a:fillRect/>
          </a:stretch>
        </p:blipFill>
        <p:spPr>
          <a:xfrm>
            <a:off x="4433456" y="217612"/>
            <a:ext cx="4364797" cy="2863205"/>
          </a:xfrm>
          <a:prstGeom prst="rect">
            <a:avLst/>
          </a:prstGeom>
        </p:spPr>
      </p:pic>
      <p:pic>
        <p:nvPicPr>
          <p:cNvPr id="8" name="Imagen 7" descr="Interfaz de usuario gráfica, Aplicación&#10;&#10;Descripción generada automáticamente">
            <a:extLst>
              <a:ext uri="{FF2B5EF4-FFF2-40B4-BE49-F238E27FC236}">
                <a16:creationId xmlns:a16="http://schemas.microsoft.com/office/drawing/2014/main" id="{C623D843-979C-F968-228F-3E4EEC68591F}"/>
              </a:ext>
            </a:extLst>
          </p:cNvPr>
          <p:cNvPicPr>
            <a:picLocks noChangeAspect="1"/>
          </p:cNvPicPr>
          <p:nvPr/>
        </p:nvPicPr>
        <p:blipFill>
          <a:blip r:embed="rId3"/>
          <a:stretch>
            <a:fillRect/>
          </a:stretch>
        </p:blipFill>
        <p:spPr>
          <a:xfrm>
            <a:off x="5119310" y="2319037"/>
            <a:ext cx="3130990" cy="2513934"/>
          </a:xfrm>
          <a:prstGeom prst="rect">
            <a:avLst/>
          </a:prstGeom>
        </p:spPr>
      </p:pic>
    </p:spTree>
    <p:extLst>
      <p:ext uri="{BB962C8B-B14F-4D97-AF65-F5344CB8AC3E}">
        <p14:creationId xmlns:p14="http://schemas.microsoft.com/office/powerpoint/2010/main" val="27343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E9C17-5C82-416A-D532-9475B676D21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7EF9F7B-57D8-2F73-CF7E-32B4BC334574}"/>
              </a:ext>
            </a:extLst>
          </p:cNvPr>
          <p:cNvSpPr>
            <a:spLocks noGrp="1"/>
          </p:cNvSpPr>
          <p:nvPr>
            <p:ph type="body" idx="1"/>
          </p:nvPr>
        </p:nvSpPr>
        <p:spPr/>
        <p:txBody>
          <a:bodyPr/>
          <a:lstStyle/>
          <a:p>
            <a:r>
              <a:rPr lang="es-ES" b="0" i="0" dirty="0">
                <a:solidFill>
                  <a:srgbClr val="000000"/>
                </a:solidFill>
                <a:effectLst/>
                <a:latin typeface="Arial" panose="020B0604020202020204" pitchFamily="34" charset="0"/>
              </a:rPr>
              <a:t>Si la matriz es una matriz vacía, el bucle simplemente no se ejecuta, como muestra el siguiente ejemplo:</a:t>
            </a:r>
            <a:endParaRPr lang="es-ES" dirty="0"/>
          </a:p>
        </p:txBody>
      </p:sp>
      <p:sp>
        <p:nvSpPr>
          <p:cNvPr id="5" name="CuadroTexto 4">
            <a:extLst>
              <a:ext uri="{FF2B5EF4-FFF2-40B4-BE49-F238E27FC236}">
                <a16:creationId xmlns:a16="http://schemas.microsoft.com/office/drawing/2014/main" id="{BBBF8FB7-15AE-7F81-3F0D-703C0B7DA0DA}"/>
              </a:ext>
            </a:extLst>
          </p:cNvPr>
          <p:cNvSpPr txBox="1"/>
          <p:nvPr/>
        </p:nvSpPr>
        <p:spPr>
          <a:xfrm>
            <a:off x="539552" y="2151588"/>
            <a:ext cx="4583622" cy="2246769"/>
          </a:xfrm>
          <a:prstGeom prst="rect">
            <a:avLst/>
          </a:prstGeom>
          <a:noFill/>
        </p:spPr>
        <p:txBody>
          <a:bodyPr wrap="square">
            <a:spAutoFit/>
          </a:bodyPr>
          <a:lstStyle/>
          <a:p>
            <a:r>
              <a:rPr lang="pt-BR" dirty="0"/>
              <a:t>&lt;?</a:t>
            </a:r>
            <a:r>
              <a:rPr lang="pt-BR" dirty="0" err="1"/>
              <a:t>php</a:t>
            </a:r>
            <a:endParaRPr lang="pt-BR" dirty="0"/>
          </a:p>
          <a:p>
            <a:r>
              <a:rPr lang="pt-BR" dirty="0"/>
              <a:t>$matriz = [];</a:t>
            </a:r>
          </a:p>
          <a:p>
            <a:r>
              <a:rPr lang="pt-BR" dirty="0"/>
              <a:t>print "&lt;</a:t>
            </a:r>
            <a:r>
              <a:rPr lang="pt-BR" dirty="0" err="1"/>
              <a:t>pre</a:t>
            </a:r>
            <a:r>
              <a:rPr lang="pt-BR" dirty="0"/>
              <a:t>&gt;\n";</a:t>
            </a:r>
          </a:p>
          <a:p>
            <a:r>
              <a:rPr lang="pt-BR" dirty="0" err="1"/>
              <a:t>print_r</a:t>
            </a:r>
            <a:r>
              <a:rPr lang="pt-BR" dirty="0"/>
              <a:t>($matriz);</a:t>
            </a:r>
          </a:p>
          <a:p>
            <a:r>
              <a:rPr lang="pt-BR" dirty="0"/>
              <a:t>print "&lt;/</a:t>
            </a:r>
            <a:r>
              <a:rPr lang="pt-BR" dirty="0" err="1"/>
              <a:t>pre</a:t>
            </a:r>
            <a:r>
              <a:rPr lang="pt-BR" dirty="0"/>
              <a:t>&gt;\n";</a:t>
            </a:r>
          </a:p>
          <a:p>
            <a:r>
              <a:rPr lang="pt-BR" dirty="0" err="1"/>
              <a:t>foreach</a:t>
            </a:r>
            <a:r>
              <a:rPr lang="pt-BR" dirty="0"/>
              <a:t> ($matriz as $</a:t>
            </a:r>
            <a:r>
              <a:rPr lang="pt-BR" dirty="0" err="1"/>
              <a:t>indice</a:t>
            </a:r>
            <a:r>
              <a:rPr lang="pt-BR" dirty="0"/>
              <a:t> =&gt; $valor) {</a:t>
            </a:r>
          </a:p>
          <a:p>
            <a:r>
              <a:rPr lang="pt-BR" dirty="0"/>
              <a:t>    print "&lt;p&gt;$</a:t>
            </a:r>
            <a:r>
              <a:rPr lang="pt-BR" dirty="0" err="1"/>
              <a:t>indice</a:t>
            </a:r>
            <a:r>
              <a:rPr lang="pt-BR" dirty="0"/>
              <a:t> - $valor&lt;/p&gt;\n";</a:t>
            </a:r>
          </a:p>
          <a:p>
            <a:r>
              <a:rPr lang="pt-BR" dirty="0"/>
              <a:t>}</a:t>
            </a:r>
          </a:p>
          <a:p>
            <a:r>
              <a:rPr lang="pt-BR" dirty="0"/>
              <a:t>print "&lt;p&gt;Final&lt;/p&gt;\n";</a:t>
            </a:r>
          </a:p>
          <a:p>
            <a:r>
              <a:rPr lang="pt-BR" dirty="0"/>
              <a:t>?&gt;</a:t>
            </a:r>
            <a:endParaRPr lang="es-ES" dirty="0"/>
          </a:p>
        </p:txBody>
      </p:sp>
      <p:sp>
        <p:nvSpPr>
          <p:cNvPr id="7" name="CuadroTexto 6">
            <a:extLst>
              <a:ext uri="{FF2B5EF4-FFF2-40B4-BE49-F238E27FC236}">
                <a16:creationId xmlns:a16="http://schemas.microsoft.com/office/drawing/2014/main" id="{55C208C7-DE0E-414D-3457-81A458939B0D}"/>
              </a:ext>
            </a:extLst>
          </p:cNvPr>
          <p:cNvSpPr txBox="1"/>
          <p:nvPr/>
        </p:nvSpPr>
        <p:spPr>
          <a:xfrm>
            <a:off x="5004048" y="2157761"/>
            <a:ext cx="3024336" cy="1384995"/>
          </a:xfrm>
          <a:prstGeom prst="rect">
            <a:avLst/>
          </a:prstGeom>
          <a:noFill/>
        </p:spPr>
        <p:txBody>
          <a:bodyPr wrap="square">
            <a:spAutoFit/>
          </a:bodyPr>
          <a:lstStyle/>
          <a:p>
            <a:r>
              <a:rPr lang="es-ES" dirty="0"/>
              <a:t>&lt;pre&gt;</a:t>
            </a:r>
          </a:p>
          <a:p>
            <a:r>
              <a:rPr lang="es-ES" dirty="0"/>
              <a:t>Array</a:t>
            </a:r>
          </a:p>
          <a:p>
            <a:r>
              <a:rPr lang="es-ES" dirty="0"/>
              <a:t>(</a:t>
            </a:r>
          </a:p>
          <a:p>
            <a:r>
              <a:rPr lang="es-ES" dirty="0"/>
              <a:t>)</a:t>
            </a:r>
          </a:p>
          <a:p>
            <a:r>
              <a:rPr lang="es-ES" dirty="0"/>
              <a:t>&lt;/pre&gt;</a:t>
            </a:r>
          </a:p>
          <a:p>
            <a:r>
              <a:rPr lang="es-ES" dirty="0"/>
              <a:t>&lt;p&gt;Final&lt;/p&gt;</a:t>
            </a:r>
          </a:p>
        </p:txBody>
      </p:sp>
    </p:spTree>
    <p:extLst>
      <p:ext uri="{BB962C8B-B14F-4D97-AF65-F5344CB8AC3E}">
        <p14:creationId xmlns:p14="http://schemas.microsoft.com/office/powerpoint/2010/main" val="39162302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5DFF9-01C8-1E28-71CA-98F6DF8B519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B1AEFB1-B3B1-550E-6931-D748B0C6E85D}"/>
              </a:ext>
            </a:extLst>
          </p:cNvPr>
          <p:cNvSpPr>
            <a:spLocks noGrp="1"/>
          </p:cNvSpPr>
          <p:nvPr>
            <p:ph type="body" idx="1"/>
          </p:nvPr>
        </p:nvSpPr>
        <p:spPr/>
        <p:txBody>
          <a:bodyPr/>
          <a:lstStyle/>
          <a:p>
            <a:r>
              <a:rPr lang="es-ES" dirty="0"/>
              <a:t>SISTEMA DE LOGIN Y PASSWORD</a:t>
            </a:r>
          </a:p>
        </p:txBody>
      </p:sp>
      <p:sp>
        <p:nvSpPr>
          <p:cNvPr id="4" name="Marcador de número de diapositiva 3">
            <a:extLst>
              <a:ext uri="{FF2B5EF4-FFF2-40B4-BE49-F238E27FC236}">
                <a16:creationId xmlns:a16="http://schemas.microsoft.com/office/drawing/2014/main" id="{FAF2E750-3F22-B757-D253-56A75C84DA4A}"/>
              </a:ext>
            </a:extLst>
          </p:cNvPr>
          <p:cNvSpPr>
            <a:spLocks noGrp="1"/>
          </p:cNvSpPr>
          <p:nvPr>
            <p:ph type="sldNum" idx="10"/>
          </p:nvPr>
        </p:nvSpPr>
        <p:spPr/>
        <p:txBody>
          <a:bodyPr/>
          <a:lstStyle/>
          <a:p>
            <a:fld id="{00000000-1234-1234-1234-123412341234}" type="slidenum">
              <a:rPr lang="es-ES" smtClean="0"/>
              <a:pPr/>
              <a:t>130</a:t>
            </a:fld>
            <a:endParaRPr lang="es-ES" dirty="0"/>
          </a:p>
        </p:txBody>
      </p:sp>
    </p:spTree>
    <p:extLst>
      <p:ext uri="{BB962C8B-B14F-4D97-AF65-F5344CB8AC3E}">
        <p14:creationId xmlns:p14="http://schemas.microsoft.com/office/powerpoint/2010/main" val="10268420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BAE2E-4505-A343-D14D-B181C1BE89F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82E13C3-FB46-8AFF-3AEE-0987E04B9099}"/>
              </a:ext>
            </a:extLst>
          </p:cNvPr>
          <p:cNvSpPr>
            <a:spLocks noGrp="1"/>
          </p:cNvSpPr>
          <p:nvPr>
            <p:ph type="body" idx="1"/>
          </p:nvPr>
        </p:nvSpPr>
        <p:spPr/>
        <p:txBody>
          <a:bodyPr/>
          <a:lstStyle/>
          <a:p>
            <a:pPr marL="114300" indent="0">
              <a:buNone/>
            </a:pPr>
            <a:r>
              <a:rPr lang="es-ES" sz="1600" dirty="0"/>
              <a:t> Ahora explico el código anterior</a:t>
            </a:r>
          </a:p>
          <a:p>
            <a:pPr marL="114300" indent="0">
              <a:buNone/>
            </a:pPr>
            <a:endParaRPr lang="es-ES" sz="1600" dirty="0"/>
          </a:p>
          <a:p>
            <a:pPr marL="114300" indent="0">
              <a:buNone/>
            </a:pPr>
            <a:r>
              <a:rPr lang="es-ES" sz="1600" dirty="0"/>
              <a:t>    4 – Enlace con el archivo estilos.css para aplicar los estilos a nuestra página</a:t>
            </a:r>
          </a:p>
          <a:p>
            <a:pPr marL="114300" indent="0">
              <a:buNone/>
            </a:pPr>
            <a:r>
              <a:rPr lang="es-ES" sz="1600" dirty="0"/>
              <a:t>    7 – Comienza el </a:t>
            </a:r>
            <a:r>
              <a:rPr lang="es-ES" sz="1600" dirty="0" err="1"/>
              <a:t>div</a:t>
            </a:r>
            <a:r>
              <a:rPr lang="es-ES" sz="1600" dirty="0"/>
              <a:t> que contiene nuestro formulario</a:t>
            </a:r>
          </a:p>
          <a:p>
            <a:pPr marL="114300" indent="0">
              <a:buNone/>
            </a:pPr>
            <a:r>
              <a:rPr lang="es-ES" sz="1600" dirty="0"/>
              <a:t>    8 – Inicio del </a:t>
            </a:r>
            <a:r>
              <a:rPr lang="es-ES" sz="1600" dirty="0" err="1"/>
              <a:t>form</a:t>
            </a:r>
            <a:r>
              <a:rPr lang="es-ES" sz="1600" dirty="0"/>
              <a:t> y enlace con el archivo </a:t>
            </a:r>
            <a:r>
              <a:rPr lang="es-ES" sz="1600" dirty="0" err="1"/>
              <a:t>usuario.php</a:t>
            </a:r>
            <a:r>
              <a:rPr lang="es-ES" sz="1600" dirty="0"/>
              <a:t> donde se encuentra toda la funcionalidad del sitio</a:t>
            </a:r>
          </a:p>
          <a:p>
            <a:pPr marL="114300" indent="0">
              <a:buNone/>
            </a:pPr>
            <a:r>
              <a:rPr lang="es-ES" sz="1600" dirty="0"/>
              <a:t>    9 y 11 – Etiquetas “Usuario” y “Contraseña”</a:t>
            </a:r>
          </a:p>
          <a:p>
            <a:pPr marL="114300" indent="0">
              <a:buNone/>
            </a:pPr>
            <a:r>
              <a:rPr lang="es-ES" sz="1600" dirty="0"/>
              <a:t>    10 y 12 – Campos donde introducir el usuario y la contraseña</a:t>
            </a:r>
          </a:p>
          <a:p>
            <a:pPr marL="114300" indent="0">
              <a:buNone/>
            </a:pPr>
            <a:r>
              <a:rPr lang="es-ES" sz="1600" dirty="0"/>
              <a:t>    13 – Botón para enviar el formulario</a:t>
            </a:r>
          </a:p>
          <a:p>
            <a:pPr marL="114300" indent="0">
              <a:buNone/>
            </a:pPr>
            <a:endParaRPr lang="es-ES" sz="1600" dirty="0"/>
          </a:p>
        </p:txBody>
      </p:sp>
      <p:sp>
        <p:nvSpPr>
          <p:cNvPr id="4" name="Marcador de número de diapositiva 3">
            <a:extLst>
              <a:ext uri="{FF2B5EF4-FFF2-40B4-BE49-F238E27FC236}">
                <a16:creationId xmlns:a16="http://schemas.microsoft.com/office/drawing/2014/main" id="{702D281E-6F53-E30E-BF63-86EDBCBD01F4}"/>
              </a:ext>
            </a:extLst>
          </p:cNvPr>
          <p:cNvSpPr>
            <a:spLocks noGrp="1"/>
          </p:cNvSpPr>
          <p:nvPr>
            <p:ph type="sldNum" idx="10"/>
          </p:nvPr>
        </p:nvSpPr>
        <p:spPr/>
        <p:txBody>
          <a:bodyPr/>
          <a:lstStyle/>
          <a:p>
            <a:fld id="{00000000-1234-1234-1234-123412341234}" type="slidenum">
              <a:rPr lang="es-ES" smtClean="0"/>
              <a:pPr/>
              <a:t>131</a:t>
            </a:fld>
            <a:endParaRPr lang="es-ES" dirty="0"/>
          </a:p>
        </p:txBody>
      </p:sp>
    </p:spTree>
    <p:extLst>
      <p:ext uri="{BB962C8B-B14F-4D97-AF65-F5344CB8AC3E}">
        <p14:creationId xmlns:p14="http://schemas.microsoft.com/office/powerpoint/2010/main" val="35725295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6E3F2-152E-1B1A-8627-27967CAC4C1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B67CEC9-1B8C-1AAC-A740-763EA75E1806}"/>
              </a:ext>
            </a:extLst>
          </p:cNvPr>
          <p:cNvSpPr>
            <a:spLocks noGrp="1"/>
          </p:cNvSpPr>
          <p:nvPr>
            <p:ph type="body" idx="1"/>
          </p:nvPr>
        </p:nvSpPr>
        <p:spPr>
          <a:xfrm>
            <a:off x="893700" y="1373588"/>
            <a:ext cx="7998780" cy="3552300"/>
          </a:xfrm>
        </p:spPr>
        <p:txBody>
          <a:bodyPr/>
          <a:lstStyle/>
          <a:p>
            <a:pPr marL="114300" indent="0">
              <a:buNone/>
            </a:pPr>
            <a:r>
              <a:rPr lang="es-ES" sz="1600" dirty="0"/>
              <a:t> Explicación:</a:t>
            </a:r>
          </a:p>
          <a:p>
            <a:pPr marL="114300" indent="0">
              <a:buNone/>
            </a:pPr>
            <a:endParaRPr lang="es-ES" sz="1600" dirty="0"/>
          </a:p>
          <a:p>
            <a:pPr marL="114300" indent="0">
              <a:buNone/>
            </a:pPr>
            <a:r>
              <a:rPr lang="es-ES" sz="1600" dirty="0"/>
              <a:t>    2 y 3 – Se crean las variables “</a:t>
            </a:r>
            <a:r>
              <a:rPr lang="es-ES" sz="1600" dirty="0" err="1"/>
              <a:t>user</a:t>
            </a:r>
            <a:r>
              <a:rPr lang="es-ES" sz="1600" dirty="0"/>
              <a:t>” y “</a:t>
            </a:r>
            <a:r>
              <a:rPr lang="es-ES" sz="1600" dirty="0" err="1"/>
              <a:t>password</a:t>
            </a:r>
            <a:r>
              <a:rPr lang="es-ES" sz="1600" dirty="0"/>
              <a:t>” que contendrán la información correspondiente</a:t>
            </a:r>
          </a:p>
          <a:p>
            <a:pPr marL="114300" indent="0">
              <a:buNone/>
            </a:pPr>
            <a:r>
              <a:rPr lang="es-ES" sz="1600" dirty="0"/>
              <a:t>    4 – Aquí se estable el valor que debe de contener el campo de usuario y de contraseña, esto es lo que hace que se pueda acceder o no al contenido</a:t>
            </a:r>
          </a:p>
          <a:p>
            <a:pPr marL="114300" indent="0">
              <a:buNone/>
            </a:pPr>
            <a:r>
              <a:rPr lang="es-ES" sz="1600" dirty="0"/>
              <a:t>    5 – Se muestra un mensaje que dice “Bienvenido”, en caso que los datos proporcionados sean correctos</a:t>
            </a:r>
          </a:p>
          <a:p>
            <a:pPr marL="114300" indent="0">
              <a:buNone/>
            </a:pPr>
            <a:r>
              <a:rPr lang="es-ES" sz="1600" dirty="0"/>
              <a:t>    9 y 10 – en caso que los datos sean incorrectos, se muestra un mensaje al usuario donde se dice que los datos no son los correctos e inmediatamente se inserta un link para que el usuario regrese a la página anterior</a:t>
            </a:r>
          </a:p>
          <a:p>
            <a:pPr marL="114300" indent="0">
              <a:buNone/>
            </a:pPr>
            <a:endParaRPr lang="es-ES" sz="1600" dirty="0"/>
          </a:p>
        </p:txBody>
      </p:sp>
      <p:sp>
        <p:nvSpPr>
          <p:cNvPr id="4" name="Marcador de número de diapositiva 3">
            <a:extLst>
              <a:ext uri="{FF2B5EF4-FFF2-40B4-BE49-F238E27FC236}">
                <a16:creationId xmlns:a16="http://schemas.microsoft.com/office/drawing/2014/main" id="{1AB7DF8D-93A5-DF46-8423-98E5EDE8E122}"/>
              </a:ext>
            </a:extLst>
          </p:cNvPr>
          <p:cNvSpPr>
            <a:spLocks noGrp="1"/>
          </p:cNvSpPr>
          <p:nvPr>
            <p:ph type="sldNum" idx="10"/>
          </p:nvPr>
        </p:nvSpPr>
        <p:spPr/>
        <p:txBody>
          <a:bodyPr/>
          <a:lstStyle/>
          <a:p>
            <a:fld id="{00000000-1234-1234-1234-123412341234}" type="slidenum">
              <a:rPr lang="es-ES" smtClean="0"/>
              <a:pPr/>
              <a:t>132</a:t>
            </a:fld>
            <a:endParaRPr lang="es-ES" dirty="0"/>
          </a:p>
        </p:txBody>
      </p:sp>
    </p:spTree>
    <p:extLst>
      <p:ext uri="{BB962C8B-B14F-4D97-AF65-F5344CB8AC3E}">
        <p14:creationId xmlns:p14="http://schemas.microsoft.com/office/powerpoint/2010/main" val="531400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a:p>
            <a:pPr marL="0" lvl="0" indent="0" algn="ctr" rtl="0">
              <a:spcBef>
                <a:spcPts val="0"/>
              </a:spcBef>
              <a:spcAft>
                <a:spcPts val="0"/>
              </a:spcAft>
              <a:buNone/>
            </a:pPr>
            <a:r>
              <a:rPr lang="en" dirty="0"/>
              <a:t>Profesorado</a:t>
            </a:r>
            <a:endParaRPr dirty="0"/>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50979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6" name="Título 1">
            <a:extLst>
              <a:ext uri="{FF2B5EF4-FFF2-40B4-BE49-F238E27FC236}">
                <a16:creationId xmlns:a16="http://schemas.microsoft.com/office/drawing/2014/main" id="{8A5BD029-D189-ED7E-3A0A-4218C68C68FB}"/>
              </a:ext>
            </a:extLst>
          </p:cNvPr>
          <p:cNvSpPr>
            <a:spLocks noGrp="1"/>
          </p:cNvSpPr>
          <p:nvPr>
            <p:ph type="title"/>
          </p:nvPr>
        </p:nvSpPr>
        <p:spPr>
          <a:xfrm>
            <a:off x="893700" y="358388"/>
            <a:ext cx="6462600" cy="857400"/>
          </a:xfrm>
        </p:spPr>
        <p:txBody>
          <a:bodyPr/>
          <a:lstStyle/>
          <a:p>
            <a:r>
              <a:rPr lang="es-ES" b="1" i="0" dirty="0">
                <a:solidFill>
                  <a:srgbClr val="000000"/>
                </a:solidFill>
                <a:effectLst/>
                <a:latin typeface="Arial" panose="020B0604020202020204" pitchFamily="34" charset="0"/>
              </a:rPr>
              <a:t>Uso de controles ocultos</a:t>
            </a:r>
            <a:endParaRPr lang="es-ES" dirty="0"/>
          </a:p>
        </p:txBody>
      </p:sp>
      <p:sp>
        <p:nvSpPr>
          <p:cNvPr id="7" name="Marcador de texto 2">
            <a:extLst>
              <a:ext uri="{FF2B5EF4-FFF2-40B4-BE49-F238E27FC236}">
                <a16:creationId xmlns:a16="http://schemas.microsoft.com/office/drawing/2014/main" id="{1136EFCE-A5E0-E403-C9C3-EDBAAC3C6A7E}"/>
              </a:ext>
            </a:extLst>
          </p:cNvPr>
          <p:cNvSpPr>
            <a:spLocks noGrp="1"/>
          </p:cNvSpPr>
          <p:nvPr>
            <p:ph type="body" idx="1"/>
          </p:nvPr>
        </p:nvSpPr>
        <p:spPr>
          <a:xfrm>
            <a:off x="323528" y="1373588"/>
            <a:ext cx="8496944" cy="3552300"/>
          </a:xfrm>
        </p:spPr>
        <p:txBody>
          <a:bodyPr/>
          <a:lstStyle/>
          <a:p>
            <a:pPr algn="just"/>
            <a:r>
              <a:rPr lang="es-ES" sz="2800" b="0" i="0" dirty="0">
                <a:solidFill>
                  <a:srgbClr val="000000"/>
                </a:solidFill>
                <a:effectLst/>
                <a:latin typeface="Arial" panose="020B0604020202020204" pitchFamily="34" charset="0"/>
              </a:rPr>
              <a:t>Los controles ocultos es una de las maneras de pasar información entre varias páginas (también se pueden utilizar las sesiones o las cookies).</a:t>
            </a:r>
          </a:p>
          <a:p>
            <a:pPr algn="just"/>
            <a:r>
              <a:rPr lang="es-ES" sz="2800" b="0" i="0" dirty="0">
                <a:solidFill>
                  <a:srgbClr val="000000"/>
                </a:solidFill>
                <a:effectLst/>
                <a:latin typeface="Arial" panose="020B0604020202020204" pitchFamily="34" charset="0"/>
              </a:rPr>
              <a:t>El siguiente ejemplo ilustra el uso de controles ocultos.</a:t>
            </a:r>
          </a:p>
          <a:p>
            <a:endParaRPr lang="es-ES" sz="3600" dirty="0">
              <a:solidFill>
                <a:srgbClr val="FF0000"/>
              </a:solidFill>
            </a:endParaRPr>
          </a:p>
        </p:txBody>
      </p:sp>
    </p:spTree>
    <p:extLst>
      <p:ext uri="{BB962C8B-B14F-4D97-AF65-F5344CB8AC3E}">
        <p14:creationId xmlns:p14="http://schemas.microsoft.com/office/powerpoint/2010/main" val="395505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9885CCE-A2DB-40E2-AE64-528DF70CA48E}"/>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9" name="Marcador de texto 2">
            <a:extLst>
              <a:ext uri="{FF2B5EF4-FFF2-40B4-BE49-F238E27FC236}">
                <a16:creationId xmlns:a16="http://schemas.microsoft.com/office/drawing/2014/main" id="{57852A23-F6E2-B24A-6062-7EC944556999}"/>
              </a:ext>
            </a:extLst>
          </p:cNvPr>
          <p:cNvSpPr>
            <a:spLocks noGrp="1"/>
          </p:cNvSpPr>
          <p:nvPr>
            <p:ph type="body" idx="1"/>
          </p:nvPr>
        </p:nvSpPr>
        <p:spPr>
          <a:xfrm>
            <a:off x="-108520" y="0"/>
            <a:ext cx="9144000" cy="3552300"/>
          </a:xfrm>
        </p:spPr>
        <p:txBody>
          <a:bodyPr/>
          <a:lstStyle/>
          <a:p>
            <a:pPr algn="just">
              <a:buFont typeface="Wingdings" panose="05000000000000000000" pitchFamily="2" charset="2"/>
              <a:buChar char="ü"/>
            </a:pPr>
            <a:r>
              <a:rPr lang="es-ES" sz="1600" dirty="0"/>
              <a:t>La app está formado por </a:t>
            </a:r>
            <a:r>
              <a:rPr lang="es-ES" sz="1600" dirty="0" err="1"/>
              <a:t>por</a:t>
            </a:r>
            <a:r>
              <a:rPr lang="es-ES" sz="1600" dirty="0"/>
              <a:t> tres páginas:</a:t>
            </a:r>
          </a:p>
          <a:p>
            <a:pPr algn="just">
              <a:buFont typeface="Wingdings" panose="05000000000000000000" pitchFamily="2" charset="2"/>
              <a:buChar char="ü"/>
            </a:pPr>
            <a:endParaRPr lang="es-ES" sz="1600" dirty="0"/>
          </a:p>
          <a:p>
            <a:pPr marL="1314450" lvl="2" indent="-285750" algn="just">
              <a:buFont typeface="Wingdings" panose="05000000000000000000" pitchFamily="2" charset="2"/>
              <a:buChar char="ü"/>
            </a:pPr>
            <a:r>
              <a:rPr lang="es-ES" sz="1600" dirty="0"/>
              <a:t>La primera página contiene un formulario que solicita el nombre al usuario. Ese formulario envía el dato a la segunda página.</a:t>
            </a:r>
          </a:p>
          <a:p>
            <a:pPr lvl="2" algn="just">
              <a:buFont typeface="Wingdings" panose="05000000000000000000" pitchFamily="2" charset="2"/>
              <a:buChar char="ü"/>
            </a:pPr>
            <a:r>
              <a:rPr lang="es-ES" sz="1600" dirty="0"/>
              <a:t>La segunda página muestra el nombre recibido y contiene otro formulario que solicita el apellido al usuario. Ese formulario envía el dato a la tercera página.</a:t>
            </a:r>
          </a:p>
          <a:p>
            <a:pPr lvl="2" algn="just">
              <a:buFont typeface="Wingdings" panose="05000000000000000000" pitchFamily="2" charset="2"/>
              <a:buChar char="ü"/>
            </a:pPr>
            <a:r>
              <a:rPr lang="es-ES" sz="1600" dirty="0"/>
              <a:t>La tercera página recibe el nombre y el apellido y lo muestra en pantalla.</a:t>
            </a:r>
          </a:p>
          <a:p>
            <a:pPr algn="just">
              <a:buFont typeface="Wingdings" panose="05000000000000000000" pitchFamily="2" charset="2"/>
              <a:buChar char="ü"/>
            </a:pPr>
            <a:endParaRPr lang="es-ES" sz="1600" dirty="0"/>
          </a:p>
          <a:p>
            <a:pPr algn="just">
              <a:buFont typeface="Wingdings" panose="05000000000000000000" pitchFamily="2" charset="2"/>
              <a:buChar char="ü"/>
            </a:pPr>
            <a:r>
              <a:rPr lang="es-ES" sz="1600" dirty="0"/>
              <a:t>Aunque las tres páginas están relacionadas, hay que tener en cuenta que cada página es un programa independiente (la primera página ni siquiera es un programa, es una simple página </a:t>
            </a:r>
            <a:r>
              <a:rPr lang="es-ES" sz="1600" dirty="0" err="1"/>
              <a:t>html</a:t>
            </a:r>
            <a:r>
              <a:rPr lang="es-ES" sz="1600" dirty="0"/>
              <a:t>). En PHP cada programa (es decir, cada página) solo conoce los datos que le envía el formulario que lo llama. Y cada formulario sólo envía los datos de los controles incluidos en el formulario.</a:t>
            </a:r>
          </a:p>
          <a:p>
            <a:pPr algn="just">
              <a:buFont typeface="Wingdings" panose="05000000000000000000" pitchFamily="2" charset="2"/>
              <a:buChar char="ü"/>
            </a:pPr>
            <a:r>
              <a:rPr lang="es-ES" sz="1600" dirty="0"/>
              <a:t>Si los únicos controles de los formularios fueran las cajas de texto (para el nombre y el apellido), la segunda página sólo recibiría el nombre y la tercera página sólo recibiría el apellido. como muestra la imagen siguiente:</a:t>
            </a:r>
          </a:p>
          <a:p>
            <a:pPr>
              <a:buFont typeface="Wingdings" panose="05000000000000000000" pitchFamily="2" charset="2"/>
              <a:buChar char="ü"/>
            </a:pPr>
            <a:br>
              <a:rPr lang="es-ES" sz="1600" dirty="0"/>
            </a:br>
            <a:endParaRPr lang="es-ES" sz="1600" dirty="0"/>
          </a:p>
        </p:txBody>
      </p:sp>
    </p:spTree>
    <p:extLst>
      <p:ext uri="{BB962C8B-B14F-4D97-AF65-F5344CB8AC3E}">
        <p14:creationId xmlns:p14="http://schemas.microsoft.com/office/powerpoint/2010/main" val="336050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7" name="Título 6">
            <a:extLst>
              <a:ext uri="{FF2B5EF4-FFF2-40B4-BE49-F238E27FC236}">
                <a16:creationId xmlns:a16="http://schemas.microsoft.com/office/drawing/2014/main" id="{DD8DD87D-164D-444D-989A-6F40D18C7A1F}"/>
              </a:ext>
            </a:extLst>
          </p:cNvPr>
          <p:cNvSpPr>
            <a:spLocks noGrp="1"/>
          </p:cNvSpPr>
          <p:nvPr>
            <p:ph type="title"/>
          </p:nvPr>
        </p:nvSpPr>
        <p:spPr/>
        <p:txBody>
          <a:bodyPr/>
          <a:lstStyle/>
          <a:p>
            <a:endParaRPr lang="es-ES"/>
          </a:p>
        </p:txBody>
      </p:sp>
      <p:pic>
        <p:nvPicPr>
          <p:cNvPr id="2" name="Imagen 1">
            <a:extLst>
              <a:ext uri="{FF2B5EF4-FFF2-40B4-BE49-F238E27FC236}">
                <a16:creationId xmlns:a16="http://schemas.microsoft.com/office/drawing/2014/main" id="{DBEFA84B-EBB9-E5A6-4F70-9AFE6649A272}"/>
              </a:ext>
            </a:extLst>
          </p:cNvPr>
          <p:cNvPicPr>
            <a:picLocks noChangeAspect="1"/>
          </p:cNvPicPr>
          <p:nvPr/>
        </p:nvPicPr>
        <p:blipFill>
          <a:blip r:embed="rId3"/>
          <a:stretch>
            <a:fillRect/>
          </a:stretch>
        </p:blipFill>
        <p:spPr>
          <a:xfrm>
            <a:off x="607131" y="2428222"/>
            <a:ext cx="7867650" cy="1571625"/>
          </a:xfrm>
          <a:prstGeom prst="rect">
            <a:avLst/>
          </a:prstGeom>
        </p:spPr>
      </p:pic>
    </p:spTree>
    <p:extLst>
      <p:ext uri="{BB962C8B-B14F-4D97-AF65-F5344CB8AC3E}">
        <p14:creationId xmlns:p14="http://schemas.microsoft.com/office/powerpoint/2010/main" val="189027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6" name="Marcador de texto 2">
            <a:extLst>
              <a:ext uri="{FF2B5EF4-FFF2-40B4-BE49-F238E27FC236}">
                <a16:creationId xmlns:a16="http://schemas.microsoft.com/office/drawing/2014/main" id="{B3F21D67-68ED-CFA2-DF8A-CAA3F8461E90}"/>
              </a:ext>
            </a:extLst>
          </p:cNvPr>
          <p:cNvSpPr>
            <a:spLocks noGrp="1"/>
          </p:cNvSpPr>
          <p:nvPr>
            <p:ph type="body" idx="1"/>
          </p:nvPr>
        </p:nvSpPr>
        <p:spPr>
          <a:xfrm>
            <a:off x="893763" y="1373188"/>
            <a:ext cx="6462712" cy="3552825"/>
          </a:xfrm>
        </p:spPr>
        <p:txBody>
          <a:bodyPr/>
          <a:lstStyle/>
          <a:p>
            <a:r>
              <a:rPr lang="es-ES" sz="1800" dirty="0"/>
              <a:t>¿Cómo puede entonces enviar la segunda página el nombre que recibió de la primera? Una forma de conseguirlo es que la segunda página incluya un control oculto que contenga el nombre recibido de la primera página. </a:t>
            </a:r>
          </a:p>
          <a:p>
            <a:endParaRPr lang="es-ES" sz="1800" dirty="0"/>
          </a:p>
          <a:p>
            <a:r>
              <a:rPr lang="es-ES" sz="1800" dirty="0"/>
              <a:t>De esa manera la tercera página recibirá dos controles, el nombre (control oculto) y el apellido (caja de texto), como muestra la imagen siguiente:.</a:t>
            </a:r>
          </a:p>
        </p:txBody>
      </p:sp>
    </p:spTree>
    <p:extLst>
      <p:ext uri="{BB962C8B-B14F-4D97-AF65-F5344CB8AC3E}">
        <p14:creationId xmlns:p14="http://schemas.microsoft.com/office/powerpoint/2010/main" val="218703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pic>
        <p:nvPicPr>
          <p:cNvPr id="6" name="Imagen 5">
            <a:extLst>
              <a:ext uri="{FF2B5EF4-FFF2-40B4-BE49-F238E27FC236}">
                <a16:creationId xmlns:a16="http://schemas.microsoft.com/office/drawing/2014/main" id="{E0BCC225-02CF-D989-6881-B2F7744FC71F}"/>
              </a:ext>
            </a:extLst>
          </p:cNvPr>
          <p:cNvPicPr>
            <a:picLocks noChangeAspect="1"/>
          </p:cNvPicPr>
          <p:nvPr/>
        </p:nvPicPr>
        <p:blipFill>
          <a:blip r:embed="rId2"/>
          <a:stretch>
            <a:fillRect/>
          </a:stretch>
        </p:blipFill>
        <p:spPr>
          <a:xfrm>
            <a:off x="819382" y="1600200"/>
            <a:ext cx="7867650" cy="1943100"/>
          </a:xfrm>
          <a:prstGeom prst="rect">
            <a:avLst/>
          </a:prstGeom>
        </p:spPr>
      </p:pic>
    </p:spTree>
    <p:extLst>
      <p:ext uri="{BB962C8B-B14F-4D97-AF65-F5344CB8AC3E}">
        <p14:creationId xmlns:p14="http://schemas.microsoft.com/office/powerpoint/2010/main" val="179022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3" name="Marcador de texto 2">
            <a:extLst>
              <a:ext uri="{FF2B5EF4-FFF2-40B4-BE49-F238E27FC236}">
                <a16:creationId xmlns:a16="http://schemas.microsoft.com/office/drawing/2014/main" id="{1804C27F-F2BE-75BF-99A4-4D52B0DC508F}"/>
              </a:ext>
            </a:extLst>
          </p:cNvPr>
          <p:cNvSpPr>
            <a:spLocks noGrp="1"/>
          </p:cNvSpPr>
          <p:nvPr>
            <p:ph type="body" idx="1"/>
          </p:nvPr>
        </p:nvSpPr>
        <p:spPr>
          <a:xfrm>
            <a:off x="143508" y="915566"/>
            <a:ext cx="8856984" cy="3552300"/>
          </a:xfrm>
        </p:spPr>
        <p:txBody>
          <a:bodyPr/>
          <a:lstStyle/>
          <a:p>
            <a:r>
              <a:rPr lang="es-ES" b="1" dirty="0"/>
              <a:t>El carácter &amp;</a:t>
            </a:r>
          </a:p>
          <a:p>
            <a:endParaRPr lang="es-ES" dirty="0"/>
          </a:p>
          <a:p>
            <a:r>
              <a:rPr lang="es-ES" dirty="0"/>
              <a:t>El carácter &amp; (que en español se llama et y en inglés </a:t>
            </a:r>
            <a:r>
              <a:rPr lang="es-ES" dirty="0" err="1"/>
              <a:t>ampersand</a:t>
            </a:r>
            <a:r>
              <a:rPr lang="es-ES" dirty="0"/>
              <a:t>) tiene un significado especial en HTML, ya que se utiliza como carácter inicial de las entidades de carácter.</a:t>
            </a:r>
          </a:p>
          <a:p>
            <a:endParaRPr lang="es-ES" dirty="0"/>
          </a:p>
          <a:p>
            <a:r>
              <a:rPr lang="es-ES" dirty="0"/>
              <a:t>Si en una página web se quiere mostrar el carácter &amp; hay que emplear la entidad de carácter correspondiente &amp;</a:t>
            </a:r>
            <a:r>
              <a:rPr lang="es-ES" dirty="0" err="1"/>
              <a:t>amp</a:t>
            </a:r>
            <a:r>
              <a:rPr lang="es-ES" dirty="0"/>
              <a:t>;</a:t>
            </a:r>
          </a:p>
          <a:p>
            <a:endParaRPr lang="es-ES" dirty="0"/>
          </a:p>
        </p:txBody>
      </p:sp>
    </p:spTree>
    <p:extLst>
      <p:ext uri="{BB962C8B-B14F-4D97-AF65-F5344CB8AC3E}">
        <p14:creationId xmlns:p14="http://schemas.microsoft.com/office/powerpoint/2010/main" val="1378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5" name="Marcador de texto 4">
            <a:extLst>
              <a:ext uri="{FF2B5EF4-FFF2-40B4-BE49-F238E27FC236}">
                <a16:creationId xmlns:a16="http://schemas.microsoft.com/office/drawing/2014/main" id="{A7CB6BE8-EE71-1F64-9F5A-A60789BD4F37}"/>
              </a:ext>
            </a:extLst>
          </p:cNvPr>
          <p:cNvSpPr>
            <a:spLocks noGrp="1"/>
          </p:cNvSpPr>
          <p:nvPr>
            <p:ph type="body" idx="1"/>
          </p:nvPr>
        </p:nvSpPr>
        <p:spPr/>
        <p:txBody>
          <a:bodyPr/>
          <a:lstStyle/>
          <a:p>
            <a:endParaRPr lang="es-ES"/>
          </a:p>
        </p:txBody>
      </p:sp>
      <p:sp>
        <p:nvSpPr>
          <p:cNvPr id="6" name="Marcador de texto 2">
            <a:extLst>
              <a:ext uri="{FF2B5EF4-FFF2-40B4-BE49-F238E27FC236}">
                <a16:creationId xmlns:a16="http://schemas.microsoft.com/office/drawing/2014/main" id="{C8D5E45B-DDED-2BC7-E195-B90919C1F8A4}"/>
              </a:ext>
            </a:extLst>
          </p:cNvPr>
          <p:cNvSpPr txBox="1">
            <a:spLocks/>
          </p:cNvSpPr>
          <p:nvPr/>
        </p:nvSpPr>
        <p:spPr>
          <a:xfrm>
            <a:off x="467544" y="1046360"/>
            <a:ext cx="792088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endParaRPr lang="es-ES"/>
          </a:p>
          <a:p>
            <a:endParaRPr lang="es-ES"/>
          </a:p>
          <a:p>
            <a:endParaRPr lang="es-ES"/>
          </a:p>
          <a:p>
            <a:pPr algn="just"/>
            <a:r>
              <a:rPr lang="es-ES" sz="1800"/>
              <a:t>El carácter &amp; aparece también en dos contextos especiales:</a:t>
            </a:r>
          </a:p>
          <a:p>
            <a:pPr algn="just"/>
            <a:endParaRPr lang="es-ES" sz="1800"/>
          </a:p>
          <a:p>
            <a:pPr algn="just">
              <a:buFont typeface="Arial" panose="020B0604020202020204" pitchFamily="34" charset="0"/>
              <a:buChar char="•"/>
            </a:pPr>
            <a:r>
              <a:rPr lang="es-ES" sz="1800"/>
              <a:t>En una redirección en la que se envían datos a una página, separando los datos. En este caso se debe utilizar el carácter &amp;, no la entidad de carácter &amp;amp;:</a:t>
            </a:r>
          </a:p>
          <a:p>
            <a:endParaRPr lang="es-ES" dirty="0"/>
          </a:p>
        </p:txBody>
      </p:sp>
      <p:pic>
        <p:nvPicPr>
          <p:cNvPr id="7" name="Imagen 6">
            <a:extLst>
              <a:ext uri="{FF2B5EF4-FFF2-40B4-BE49-F238E27FC236}">
                <a16:creationId xmlns:a16="http://schemas.microsoft.com/office/drawing/2014/main" id="{0229F395-487E-CE5D-DD7D-538BFB27ACF5}"/>
              </a:ext>
            </a:extLst>
          </p:cNvPr>
          <p:cNvPicPr>
            <a:picLocks noChangeAspect="1"/>
          </p:cNvPicPr>
          <p:nvPr/>
        </p:nvPicPr>
        <p:blipFill>
          <a:blip r:embed="rId2"/>
          <a:stretch>
            <a:fillRect/>
          </a:stretch>
        </p:blipFill>
        <p:spPr>
          <a:xfrm>
            <a:off x="0" y="1203598"/>
            <a:ext cx="9036496" cy="1031403"/>
          </a:xfrm>
          <a:prstGeom prst="rect">
            <a:avLst/>
          </a:prstGeom>
        </p:spPr>
      </p:pic>
    </p:spTree>
    <p:extLst>
      <p:ext uri="{BB962C8B-B14F-4D97-AF65-F5344CB8AC3E}">
        <p14:creationId xmlns:p14="http://schemas.microsoft.com/office/powerpoint/2010/main" val="271610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dirty="0"/>
          </a:p>
        </p:txBody>
      </p:sp>
      <p:sp>
        <p:nvSpPr>
          <p:cNvPr id="5" name="Marcador de texto 4">
            <a:extLst>
              <a:ext uri="{FF2B5EF4-FFF2-40B4-BE49-F238E27FC236}">
                <a16:creationId xmlns:a16="http://schemas.microsoft.com/office/drawing/2014/main" id="{94472847-44EF-17C1-AAF4-7F84EC2D8574}"/>
              </a:ext>
            </a:extLst>
          </p:cNvPr>
          <p:cNvSpPr>
            <a:spLocks noGrp="1"/>
          </p:cNvSpPr>
          <p:nvPr>
            <p:ph type="body" idx="1"/>
          </p:nvPr>
        </p:nvSpPr>
        <p:spPr/>
        <p:txBody>
          <a:bodyPr/>
          <a:lstStyle/>
          <a:p>
            <a:endParaRPr lang="es-ES"/>
          </a:p>
        </p:txBody>
      </p:sp>
      <p:sp>
        <p:nvSpPr>
          <p:cNvPr id="6" name="Marcador de texto 2">
            <a:extLst>
              <a:ext uri="{FF2B5EF4-FFF2-40B4-BE49-F238E27FC236}">
                <a16:creationId xmlns:a16="http://schemas.microsoft.com/office/drawing/2014/main" id="{CF8A162F-D6B7-BAF0-CC1A-11B40B4023EB}"/>
              </a:ext>
            </a:extLst>
          </p:cNvPr>
          <p:cNvSpPr txBox="1">
            <a:spLocks/>
          </p:cNvSpPr>
          <p:nvPr/>
        </p:nvSpPr>
        <p:spPr>
          <a:xfrm>
            <a:off x="893700" y="1373588"/>
            <a:ext cx="7566732"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endParaRPr lang="es-ES"/>
          </a:p>
          <a:p>
            <a:r>
              <a:rPr lang="es-ES" sz="1800"/>
              <a:t>En un enlace en el que también se envían datos a una página, separando los datos. </a:t>
            </a:r>
          </a:p>
          <a:p>
            <a:r>
              <a:rPr lang="es-ES" sz="1800"/>
              <a:t>En este caso se debe utilizar la entidad de carácter &amp;amp;, no el carácter &amp;:</a:t>
            </a:r>
            <a:endParaRPr lang="es-ES" sz="1800" dirty="0"/>
          </a:p>
        </p:txBody>
      </p:sp>
      <p:pic>
        <p:nvPicPr>
          <p:cNvPr id="7" name="Imagen 6">
            <a:extLst>
              <a:ext uri="{FF2B5EF4-FFF2-40B4-BE49-F238E27FC236}">
                <a16:creationId xmlns:a16="http://schemas.microsoft.com/office/drawing/2014/main" id="{D30DC557-3B6D-12B2-AF42-1FAACF7041E8}"/>
              </a:ext>
            </a:extLst>
          </p:cNvPr>
          <p:cNvPicPr>
            <a:picLocks noChangeAspect="1"/>
          </p:cNvPicPr>
          <p:nvPr/>
        </p:nvPicPr>
        <p:blipFill>
          <a:blip r:embed="rId2"/>
          <a:stretch>
            <a:fillRect/>
          </a:stretch>
        </p:blipFill>
        <p:spPr>
          <a:xfrm>
            <a:off x="395536" y="1059582"/>
            <a:ext cx="8482130" cy="755943"/>
          </a:xfrm>
          <a:prstGeom prst="rect">
            <a:avLst/>
          </a:prstGeom>
        </p:spPr>
      </p:pic>
      <p:pic>
        <p:nvPicPr>
          <p:cNvPr id="8" name="Imagen 7">
            <a:extLst>
              <a:ext uri="{FF2B5EF4-FFF2-40B4-BE49-F238E27FC236}">
                <a16:creationId xmlns:a16="http://schemas.microsoft.com/office/drawing/2014/main" id="{D07D76E8-6DB5-A6E0-8EA7-9FE39A68D8BE}"/>
              </a:ext>
            </a:extLst>
          </p:cNvPr>
          <p:cNvPicPr>
            <a:picLocks noChangeAspect="1"/>
          </p:cNvPicPr>
          <p:nvPr/>
        </p:nvPicPr>
        <p:blipFill>
          <a:blip r:embed="rId3"/>
          <a:stretch>
            <a:fillRect/>
          </a:stretch>
        </p:blipFill>
        <p:spPr>
          <a:xfrm>
            <a:off x="251520" y="3524665"/>
            <a:ext cx="8750610" cy="755943"/>
          </a:xfrm>
          <a:prstGeom prst="rect">
            <a:avLst/>
          </a:prstGeom>
        </p:spPr>
      </p:pic>
    </p:spTree>
    <p:extLst>
      <p:ext uri="{BB962C8B-B14F-4D97-AF65-F5344CB8AC3E}">
        <p14:creationId xmlns:p14="http://schemas.microsoft.com/office/powerpoint/2010/main" val="3401880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F9561-F2C2-E45B-07A0-18532431B9DF}"/>
              </a:ext>
            </a:extLst>
          </p:cNvPr>
          <p:cNvSpPr>
            <a:spLocks noGrp="1"/>
          </p:cNvSpPr>
          <p:nvPr>
            <p:ph type="title"/>
          </p:nvPr>
        </p:nvSpPr>
        <p:spPr/>
        <p:txBody>
          <a:bodyPr/>
          <a:lstStyle/>
          <a:p>
            <a:r>
              <a:rPr lang="es-ES" b="1" err="1">
                <a:solidFill>
                  <a:srgbClr val="000000"/>
                </a:solidFill>
                <a:latin typeface="Arial"/>
              </a:rPr>
              <a:t>foreach</a:t>
            </a:r>
            <a:endParaRPr lang="es-ES" b="1">
              <a:solidFill>
                <a:srgbClr val="000000"/>
              </a:solidFill>
              <a:latin typeface="Arial"/>
            </a:endParaRPr>
          </a:p>
        </p:txBody>
      </p:sp>
      <p:sp>
        <p:nvSpPr>
          <p:cNvPr id="3" name="Marcador de texto 2">
            <a:extLst>
              <a:ext uri="{FF2B5EF4-FFF2-40B4-BE49-F238E27FC236}">
                <a16:creationId xmlns:a16="http://schemas.microsoft.com/office/drawing/2014/main" id="{8647AED0-C72C-4EF8-7E70-A8DF5D6957EE}"/>
              </a:ext>
            </a:extLst>
          </p:cNvPr>
          <p:cNvSpPr>
            <a:spLocks noGrp="1"/>
          </p:cNvSpPr>
          <p:nvPr>
            <p:ph type="body" idx="1"/>
          </p:nvPr>
        </p:nvSpPr>
        <p:spPr/>
        <p:txBody>
          <a:bodyPr/>
          <a:lstStyle/>
          <a:p>
            <a:pPr algn="just"/>
            <a:r>
              <a:rPr lang="es-ES" dirty="0">
                <a:solidFill>
                  <a:srgbClr val="000000"/>
                </a:solidFill>
              </a:rPr>
              <a:t>El bucle </a:t>
            </a:r>
            <a:r>
              <a:rPr lang="es-ES" dirty="0" err="1">
                <a:solidFill>
                  <a:srgbClr val="000000"/>
                </a:solidFill>
              </a:rPr>
              <a:t>foreach</a:t>
            </a:r>
            <a:endParaRPr lang="es-ES" dirty="0">
              <a:solidFill>
                <a:srgbClr val="000000"/>
              </a:solidFill>
            </a:endParaRPr>
          </a:p>
          <a:p>
            <a:pPr algn="just"/>
            <a:endParaRPr lang="es-ES" dirty="0">
              <a:solidFill>
                <a:srgbClr val="000000"/>
              </a:solidFill>
            </a:endParaRPr>
          </a:p>
          <a:p>
            <a:pPr algn="just"/>
            <a:r>
              <a:rPr lang="es-ES" sz="1800">
                <a:solidFill>
                  <a:srgbClr val="000000"/>
                </a:solidFill>
              </a:rPr>
              <a:t>El bucle </a:t>
            </a:r>
            <a:r>
              <a:rPr lang="es-ES" sz="1800" err="1">
                <a:solidFill>
                  <a:srgbClr val="000000"/>
                </a:solidFill>
              </a:rPr>
              <a:t>foreach</a:t>
            </a:r>
            <a:r>
              <a:rPr lang="es-ES" sz="1800">
                <a:solidFill>
                  <a:srgbClr val="000000"/>
                </a:solidFill>
              </a:rPr>
              <a:t> es un tipo especial de bucle que permite recorrer estructuras que contienen varios elementos (como matrices, recursos u objetos) sin necesidad de preocuparse por el número de elementos.</a:t>
            </a:r>
            <a:endParaRPr lang="es-ES" sz="1800" dirty="0"/>
          </a:p>
          <a:p>
            <a:endParaRPr lang="es-ES" sz="1800" dirty="0"/>
          </a:p>
        </p:txBody>
      </p:sp>
      <p:sp>
        <p:nvSpPr>
          <p:cNvPr id="4" name="Marcador de número de diapositiva 3">
            <a:extLst>
              <a:ext uri="{FF2B5EF4-FFF2-40B4-BE49-F238E27FC236}">
                <a16:creationId xmlns:a16="http://schemas.microsoft.com/office/drawing/2014/main" id="{EF2E5DE2-5967-CF29-8B95-8C13261055F0}"/>
              </a:ext>
            </a:extLst>
          </p:cNvPr>
          <p:cNvSpPr>
            <a:spLocks noGrp="1"/>
          </p:cNvSpPr>
          <p:nvPr>
            <p:ph type="sldNum" idx="10"/>
          </p:nvPr>
        </p:nvSpPr>
        <p:spPr/>
        <p:txBody>
          <a:bodyPr/>
          <a:lstStyle/>
          <a:p>
            <a:fld id="{00000000-1234-1234-1234-123412341234}" type="slidenum">
              <a:rPr lang="es-ES" smtClean="0"/>
              <a:pPr/>
              <a:t>22</a:t>
            </a:fld>
            <a:endParaRPr lang="es-ES" dirty="0"/>
          </a:p>
        </p:txBody>
      </p:sp>
    </p:spTree>
    <p:extLst>
      <p:ext uri="{BB962C8B-B14F-4D97-AF65-F5344CB8AC3E}">
        <p14:creationId xmlns:p14="http://schemas.microsoft.com/office/powerpoint/2010/main" val="234957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F9561-F2C2-E45B-07A0-18532431B9DF}"/>
              </a:ext>
            </a:extLst>
          </p:cNvPr>
          <p:cNvSpPr>
            <a:spLocks noGrp="1"/>
          </p:cNvSpPr>
          <p:nvPr>
            <p:ph type="title"/>
          </p:nvPr>
        </p:nvSpPr>
        <p:spPr/>
        <p:txBody>
          <a:bodyPr/>
          <a:lstStyle/>
          <a:p>
            <a:r>
              <a:rPr lang="es-ES" b="1" err="1">
                <a:solidFill>
                  <a:srgbClr val="000000"/>
                </a:solidFill>
                <a:latin typeface="Arial"/>
              </a:rPr>
              <a:t>foreach</a:t>
            </a:r>
            <a:endParaRPr lang="es-ES" b="1">
              <a:solidFill>
                <a:srgbClr val="000000"/>
              </a:solidFill>
              <a:latin typeface="Arial"/>
            </a:endParaRPr>
          </a:p>
        </p:txBody>
      </p:sp>
      <p:sp>
        <p:nvSpPr>
          <p:cNvPr id="3" name="Marcador de texto 2">
            <a:extLst>
              <a:ext uri="{FF2B5EF4-FFF2-40B4-BE49-F238E27FC236}">
                <a16:creationId xmlns:a16="http://schemas.microsoft.com/office/drawing/2014/main" id="{8647AED0-C72C-4EF8-7E70-A8DF5D6957EE}"/>
              </a:ext>
            </a:extLst>
          </p:cNvPr>
          <p:cNvSpPr>
            <a:spLocks noGrp="1"/>
          </p:cNvSpPr>
          <p:nvPr>
            <p:ph type="body" idx="1"/>
          </p:nvPr>
        </p:nvSpPr>
        <p:spPr/>
        <p:txBody>
          <a:bodyPr/>
          <a:lstStyle/>
          <a:p>
            <a:pPr algn="just"/>
            <a:r>
              <a:rPr lang="es-ES" dirty="0">
                <a:solidFill>
                  <a:srgbClr val="000000"/>
                </a:solidFill>
              </a:rPr>
              <a:t>El bucle </a:t>
            </a:r>
            <a:r>
              <a:rPr lang="es-ES" dirty="0" err="1">
                <a:solidFill>
                  <a:srgbClr val="000000"/>
                </a:solidFill>
              </a:rPr>
              <a:t>foreach</a:t>
            </a:r>
            <a:endParaRPr lang="es-ES" dirty="0">
              <a:solidFill>
                <a:srgbClr val="000000"/>
              </a:solidFill>
            </a:endParaRPr>
          </a:p>
          <a:p>
            <a:pPr algn="just"/>
            <a:endParaRPr lang="es-ES" dirty="0">
              <a:solidFill>
                <a:srgbClr val="000000"/>
              </a:solidFill>
            </a:endParaRPr>
          </a:p>
          <a:p>
            <a:pPr algn="just"/>
            <a:r>
              <a:rPr lang="es-ES" sz="1800">
                <a:solidFill>
                  <a:srgbClr val="000000"/>
                </a:solidFill>
              </a:rPr>
              <a:t>El bucle </a:t>
            </a:r>
            <a:r>
              <a:rPr lang="es-ES" sz="1800" err="1">
                <a:solidFill>
                  <a:srgbClr val="000000"/>
                </a:solidFill>
              </a:rPr>
              <a:t>foreach</a:t>
            </a:r>
            <a:r>
              <a:rPr lang="es-ES" sz="1800">
                <a:solidFill>
                  <a:srgbClr val="000000"/>
                </a:solidFill>
              </a:rPr>
              <a:t> es un tipo especial de bucle que permite recorrer estructuras que contienen varios elementos (como matrices, recursos u objetos) sin necesidad de preocuparse por el número de elementos.</a:t>
            </a:r>
            <a:endParaRPr lang="es-ES" sz="1800" dirty="0"/>
          </a:p>
          <a:p>
            <a:endParaRPr lang="es-ES" sz="1800" dirty="0"/>
          </a:p>
        </p:txBody>
      </p:sp>
      <p:sp>
        <p:nvSpPr>
          <p:cNvPr id="4" name="Marcador de número de diapositiva 3">
            <a:extLst>
              <a:ext uri="{FF2B5EF4-FFF2-40B4-BE49-F238E27FC236}">
                <a16:creationId xmlns:a16="http://schemas.microsoft.com/office/drawing/2014/main" id="{EF2E5DE2-5967-CF29-8B95-8C13261055F0}"/>
              </a:ext>
            </a:extLst>
          </p:cNvPr>
          <p:cNvSpPr>
            <a:spLocks noGrp="1"/>
          </p:cNvSpPr>
          <p:nvPr>
            <p:ph type="sldNum" idx="10"/>
          </p:nvPr>
        </p:nvSpPr>
        <p:spPr/>
        <p:txBody>
          <a:bodyPr/>
          <a:lstStyle/>
          <a:p>
            <a:fld id="{00000000-1234-1234-1234-123412341234}" type="slidenum">
              <a:rPr lang="es-ES" smtClean="0"/>
              <a:pPr/>
              <a:t>23</a:t>
            </a:fld>
            <a:endParaRPr lang="es-ES" dirty="0"/>
          </a:p>
        </p:txBody>
      </p:sp>
    </p:spTree>
    <p:extLst>
      <p:ext uri="{BB962C8B-B14F-4D97-AF65-F5344CB8AC3E}">
        <p14:creationId xmlns:p14="http://schemas.microsoft.com/office/powerpoint/2010/main" val="4075930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dirty="0"/>
          </a:p>
        </p:txBody>
      </p:sp>
      <p:sp>
        <p:nvSpPr>
          <p:cNvPr id="6" name="Título 1">
            <a:extLst>
              <a:ext uri="{FF2B5EF4-FFF2-40B4-BE49-F238E27FC236}">
                <a16:creationId xmlns:a16="http://schemas.microsoft.com/office/drawing/2014/main" id="{7AD8FA86-001F-A9A8-D2E1-6209C1ABD434}"/>
              </a:ext>
            </a:extLst>
          </p:cNvPr>
          <p:cNvSpPr>
            <a:spLocks noGrp="1"/>
          </p:cNvSpPr>
          <p:nvPr>
            <p:ph type="title"/>
          </p:nvPr>
        </p:nvSpPr>
        <p:spPr>
          <a:xfrm>
            <a:off x="893700" y="-20538"/>
            <a:ext cx="6462600" cy="857400"/>
          </a:xfrm>
        </p:spPr>
        <p:txBody>
          <a:bodyPr/>
          <a:lstStyle/>
          <a:p>
            <a:r>
              <a:rPr lang="es-ES" sz="3200" b="1" i="0" dirty="0">
                <a:solidFill>
                  <a:srgbClr val="000000"/>
                </a:solidFill>
                <a:effectLst/>
                <a:latin typeface="Arial" panose="020B0604020202020204" pitchFamily="34" charset="0"/>
              </a:rPr>
              <a:t>Diferencias entre print y echo</a:t>
            </a:r>
            <a:endParaRPr lang="es-ES" dirty="0"/>
          </a:p>
        </p:txBody>
      </p:sp>
      <p:sp>
        <p:nvSpPr>
          <p:cNvPr id="7" name="Marcador de texto 2">
            <a:extLst>
              <a:ext uri="{FF2B5EF4-FFF2-40B4-BE49-F238E27FC236}">
                <a16:creationId xmlns:a16="http://schemas.microsoft.com/office/drawing/2014/main" id="{1D835758-27A8-DF2C-B4B6-EAB63E31D2D8}"/>
              </a:ext>
            </a:extLst>
          </p:cNvPr>
          <p:cNvSpPr txBox="1">
            <a:spLocks/>
          </p:cNvSpPr>
          <p:nvPr/>
        </p:nvSpPr>
        <p:spPr>
          <a:xfrm>
            <a:off x="323528" y="994662"/>
            <a:ext cx="8496944"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gn="just"/>
            <a:r>
              <a:rPr lang="es-ES" sz="2800" b="1" dirty="0">
                <a:solidFill>
                  <a:srgbClr val="000000"/>
                </a:solidFill>
                <a:latin typeface="Arial" panose="020B0604020202020204" pitchFamily="34" charset="0"/>
              </a:rPr>
              <a:t>print</a:t>
            </a:r>
            <a:r>
              <a:rPr lang="es-ES" sz="2800" dirty="0">
                <a:solidFill>
                  <a:srgbClr val="000000"/>
                </a:solidFill>
                <a:latin typeface="Arial" panose="020B0604020202020204" pitchFamily="34" charset="0"/>
              </a:rPr>
              <a:t> y </a:t>
            </a:r>
            <a:r>
              <a:rPr lang="es-ES" sz="2800" b="1" dirty="0">
                <a:solidFill>
                  <a:srgbClr val="000000"/>
                </a:solidFill>
                <a:latin typeface="Arial" panose="020B0604020202020204" pitchFamily="34" charset="0"/>
              </a:rPr>
              <a:t>echo</a:t>
            </a:r>
            <a:r>
              <a:rPr lang="es-ES" sz="2800" dirty="0">
                <a:solidFill>
                  <a:srgbClr val="000000"/>
                </a:solidFill>
                <a:latin typeface="Arial" panose="020B0604020202020204" pitchFamily="34" charset="0"/>
              </a:rPr>
              <a:t> </a:t>
            </a:r>
            <a:r>
              <a:rPr lang="es-ES" sz="1800" dirty="0"/>
              <a:t>son dos sentencias de PHP prácticamente equivalentes y se puede utilizar cualquiera de las dos en las mismas situaciones. Sin embargo, hay alguna diferencia entre ellas:</a:t>
            </a:r>
          </a:p>
          <a:p>
            <a:pPr algn="just"/>
            <a:endParaRPr lang="es-ES" sz="1800" dirty="0"/>
          </a:p>
          <a:p>
            <a:pPr algn="just"/>
            <a:endParaRPr lang="es-ES" sz="1800" dirty="0"/>
          </a:p>
          <a:p>
            <a:pPr algn="just">
              <a:buFont typeface="Arial" panose="020B0604020202020204" pitchFamily="34" charset="0"/>
              <a:buChar char="•"/>
            </a:pPr>
            <a:r>
              <a:rPr lang="es-ES" sz="1800" dirty="0"/>
              <a:t>echo admite varios argumentos separados por comas, mientras que print sólo admite un argumento (los argumentos deben concatenarse con el operador punto):</a:t>
            </a:r>
          </a:p>
          <a:p>
            <a:endParaRPr lang="es-ES" sz="3600" dirty="0">
              <a:solidFill>
                <a:srgbClr val="FF0000"/>
              </a:solidFill>
            </a:endParaRPr>
          </a:p>
        </p:txBody>
      </p:sp>
    </p:spTree>
    <p:extLst>
      <p:ext uri="{BB962C8B-B14F-4D97-AF65-F5344CB8AC3E}">
        <p14:creationId xmlns:p14="http://schemas.microsoft.com/office/powerpoint/2010/main" val="3055963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5" name="Marcador de texto 4">
            <a:extLst>
              <a:ext uri="{FF2B5EF4-FFF2-40B4-BE49-F238E27FC236}">
                <a16:creationId xmlns:a16="http://schemas.microsoft.com/office/drawing/2014/main" id="{ECD4B0B8-B171-74A8-BEB1-40EA2C6F3094}"/>
              </a:ext>
            </a:extLst>
          </p:cNvPr>
          <p:cNvSpPr>
            <a:spLocks noGrp="1"/>
          </p:cNvSpPr>
          <p:nvPr>
            <p:ph type="body" idx="1"/>
          </p:nvPr>
        </p:nvSpPr>
        <p:spPr/>
        <p:txBody>
          <a:bodyPr/>
          <a:lstStyle/>
          <a:p>
            <a:endParaRPr lang="es-ES"/>
          </a:p>
        </p:txBody>
      </p:sp>
      <p:pic>
        <p:nvPicPr>
          <p:cNvPr id="6" name="Imagen 5" descr="Forma&#10;&#10;Descripción generada automáticamente con confianza baja">
            <a:extLst>
              <a:ext uri="{FF2B5EF4-FFF2-40B4-BE49-F238E27FC236}">
                <a16:creationId xmlns:a16="http://schemas.microsoft.com/office/drawing/2014/main" id="{A34852E6-CBCF-809D-8649-A565098B92B6}"/>
              </a:ext>
            </a:extLst>
          </p:cNvPr>
          <p:cNvPicPr>
            <a:picLocks noChangeAspect="1"/>
          </p:cNvPicPr>
          <p:nvPr/>
        </p:nvPicPr>
        <p:blipFill>
          <a:blip r:embed="rId2"/>
          <a:stretch>
            <a:fillRect/>
          </a:stretch>
        </p:blipFill>
        <p:spPr>
          <a:xfrm>
            <a:off x="437951" y="1270175"/>
            <a:ext cx="8382521" cy="1163333"/>
          </a:xfrm>
          <a:prstGeom prst="rect">
            <a:avLst/>
          </a:prstGeom>
        </p:spPr>
      </p:pic>
    </p:spTree>
    <p:extLst>
      <p:ext uri="{BB962C8B-B14F-4D97-AF65-F5344CB8AC3E}">
        <p14:creationId xmlns:p14="http://schemas.microsoft.com/office/powerpoint/2010/main" val="153403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dirty="0"/>
          </a:p>
        </p:txBody>
      </p:sp>
      <p:sp>
        <p:nvSpPr>
          <p:cNvPr id="5" name="Marcador de texto 4">
            <a:extLst>
              <a:ext uri="{FF2B5EF4-FFF2-40B4-BE49-F238E27FC236}">
                <a16:creationId xmlns:a16="http://schemas.microsoft.com/office/drawing/2014/main" id="{4D5716CD-8619-215B-2FBE-38F5BFD979AF}"/>
              </a:ext>
            </a:extLst>
          </p:cNvPr>
          <p:cNvSpPr>
            <a:spLocks noGrp="1"/>
          </p:cNvSpPr>
          <p:nvPr>
            <p:ph type="body" idx="1"/>
          </p:nvPr>
        </p:nvSpPr>
        <p:spPr/>
        <p:txBody>
          <a:bodyPr/>
          <a:lstStyle/>
          <a:p>
            <a:endParaRPr lang="es-ES"/>
          </a:p>
        </p:txBody>
      </p:sp>
      <p:sp>
        <p:nvSpPr>
          <p:cNvPr id="6" name="Marcador de texto 2">
            <a:extLst>
              <a:ext uri="{FF2B5EF4-FFF2-40B4-BE49-F238E27FC236}">
                <a16:creationId xmlns:a16="http://schemas.microsoft.com/office/drawing/2014/main" id="{222F25F5-98FC-3113-E284-936D119BAF43}"/>
              </a:ext>
            </a:extLst>
          </p:cNvPr>
          <p:cNvSpPr txBox="1">
            <a:spLocks/>
          </p:cNvSpPr>
          <p:nvPr/>
        </p:nvSpPr>
        <p:spPr>
          <a:xfrm>
            <a:off x="893700" y="2499742"/>
            <a:ext cx="6462600" cy="2426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r>
              <a:rPr lang="es-ES" sz="1800"/>
              <a:t>En este caso la utilización de echo produciría un error:</a:t>
            </a:r>
            <a:endParaRPr lang="es-ES" sz="1800" dirty="0"/>
          </a:p>
        </p:txBody>
      </p:sp>
      <p:pic>
        <p:nvPicPr>
          <p:cNvPr id="7" name="Imagen 6" descr="Texto&#10;&#10;Descripción generada automáticamente">
            <a:extLst>
              <a:ext uri="{FF2B5EF4-FFF2-40B4-BE49-F238E27FC236}">
                <a16:creationId xmlns:a16="http://schemas.microsoft.com/office/drawing/2014/main" id="{4751F4BD-A35A-930F-0744-FA5E41070D64}"/>
              </a:ext>
            </a:extLst>
          </p:cNvPr>
          <p:cNvPicPr>
            <a:picLocks noChangeAspect="1"/>
          </p:cNvPicPr>
          <p:nvPr/>
        </p:nvPicPr>
        <p:blipFill>
          <a:blip r:embed="rId2"/>
          <a:stretch>
            <a:fillRect/>
          </a:stretch>
        </p:blipFill>
        <p:spPr>
          <a:xfrm>
            <a:off x="262288" y="771550"/>
            <a:ext cx="8504607" cy="1512168"/>
          </a:xfrm>
          <a:prstGeom prst="rect">
            <a:avLst/>
          </a:prstGeom>
        </p:spPr>
      </p:pic>
      <p:pic>
        <p:nvPicPr>
          <p:cNvPr id="8" name="Imagen 7" descr="Interfaz de usuario gráfica, Aplicación&#10;&#10;Descripción generada automáticamente">
            <a:extLst>
              <a:ext uri="{FF2B5EF4-FFF2-40B4-BE49-F238E27FC236}">
                <a16:creationId xmlns:a16="http://schemas.microsoft.com/office/drawing/2014/main" id="{3ED84D6F-C2E1-2F18-1D68-44CC2864B5B0}"/>
              </a:ext>
            </a:extLst>
          </p:cNvPr>
          <p:cNvPicPr>
            <a:picLocks noChangeAspect="1"/>
          </p:cNvPicPr>
          <p:nvPr/>
        </p:nvPicPr>
        <p:blipFill>
          <a:blip r:embed="rId3"/>
          <a:stretch>
            <a:fillRect/>
          </a:stretch>
        </p:blipFill>
        <p:spPr>
          <a:xfrm>
            <a:off x="323712" y="3147814"/>
            <a:ext cx="8496760" cy="1325281"/>
          </a:xfrm>
          <a:prstGeom prst="rect">
            <a:avLst/>
          </a:prstGeom>
        </p:spPr>
      </p:pic>
    </p:spTree>
    <p:extLst>
      <p:ext uri="{BB962C8B-B14F-4D97-AF65-F5344CB8AC3E}">
        <p14:creationId xmlns:p14="http://schemas.microsoft.com/office/powerpoint/2010/main" val="710680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dirty="0"/>
          </a:p>
        </p:txBody>
      </p:sp>
      <p:sp>
        <p:nvSpPr>
          <p:cNvPr id="6" name="Marcador de texto 2">
            <a:extLst>
              <a:ext uri="{FF2B5EF4-FFF2-40B4-BE49-F238E27FC236}">
                <a16:creationId xmlns:a16="http://schemas.microsoft.com/office/drawing/2014/main" id="{FE7D42D3-699D-53E8-6FD3-85562CA2630B}"/>
              </a:ext>
            </a:extLst>
          </p:cNvPr>
          <p:cNvSpPr>
            <a:spLocks noGrp="1"/>
          </p:cNvSpPr>
          <p:nvPr>
            <p:ph type="body" idx="1"/>
          </p:nvPr>
        </p:nvSpPr>
        <p:spPr>
          <a:xfrm>
            <a:off x="827584" y="843558"/>
            <a:ext cx="6462712" cy="3552825"/>
          </a:xfrm>
        </p:spPr>
        <p:txBody>
          <a:bodyPr/>
          <a:lstStyle/>
          <a:p>
            <a:pPr algn="just">
              <a:buFont typeface="Arial" panose="020B0604020202020204" pitchFamily="34" charset="0"/>
              <a:buChar char="•"/>
            </a:pPr>
            <a:r>
              <a:rPr lang="es-ES" sz="1800" dirty="0"/>
              <a:t>Gente que ha hecho pruebas de velocidad dice que echo es ligerísimamente más rápido que print, pero hacen falta generar miles de echo para notar alguna diferencia, por lo que la velocidad no es determinante para utilizar uno u otro.</a:t>
            </a:r>
          </a:p>
          <a:p>
            <a:pPr algn="just">
              <a:buFont typeface="Arial" panose="020B0604020202020204" pitchFamily="34" charset="0"/>
              <a:buChar char="•"/>
            </a:pPr>
            <a:endParaRPr lang="es-ES" sz="1800" dirty="0"/>
          </a:p>
          <a:p>
            <a:pPr algn="just"/>
            <a:r>
              <a:rPr lang="es-ES" sz="1800" dirty="0"/>
              <a:t>En resumen, no parece haber una razón de peso para preferir usar print en vez de echo o viceversa. Parece que la elección de uno u otro es personal y basada en la costumbre o la familiaridad con otros lenguajes o entornos en los que uno de los dos está más extendido. </a:t>
            </a:r>
          </a:p>
          <a:p>
            <a:endParaRPr lang="es-ES" dirty="0"/>
          </a:p>
        </p:txBody>
      </p:sp>
    </p:spTree>
    <p:extLst>
      <p:ext uri="{BB962C8B-B14F-4D97-AF65-F5344CB8AC3E}">
        <p14:creationId xmlns:p14="http://schemas.microsoft.com/office/powerpoint/2010/main" val="73978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28</a:t>
            </a:fld>
            <a:endParaRPr lang="es-ES" dirty="0"/>
          </a:p>
        </p:txBody>
      </p:sp>
      <p:sp>
        <p:nvSpPr>
          <p:cNvPr id="6" name="Título 1">
            <a:extLst>
              <a:ext uri="{FF2B5EF4-FFF2-40B4-BE49-F238E27FC236}">
                <a16:creationId xmlns:a16="http://schemas.microsoft.com/office/drawing/2014/main" id="{E8A3C435-8866-D5E3-5A37-988B6D815C7E}"/>
              </a:ext>
            </a:extLst>
          </p:cNvPr>
          <p:cNvSpPr>
            <a:spLocks noGrp="1"/>
          </p:cNvSpPr>
          <p:nvPr>
            <p:ph type="title"/>
          </p:nvPr>
        </p:nvSpPr>
        <p:spPr>
          <a:xfrm>
            <a:off x="893700" y="358388"/>
            <a:ext cx="6462600" cy="857400"/>
          </a:xfrm>
        </p:spPr>
        <p:txBody>
          <a:bodyPr/>
          <a:lstStyle/>
          <a:p>
            <a:r>
              <a:rPr lang="es-ES" b="1" i="0" dirty="0">
                <a:solidFill>
                  <a:srgbClr val="000000"/>
                </a:solidFill>
                <a:effectLst/>
                <a:latin typeface="Arial" panose="020B0604020202020204" pitchFamily="34" charset="0"/>
              </a:rPr>
              <a:t>Funciones y bibliotecas</a:t>
            </a:r>
            <a:endParaRPr lang="es-ES" dirty="0"/>
          </a:p>
        </p:txBody>
      </p:sp>
      <p:sp>
        <p:nvSpPr>
          <p:cNvPr id="7" name="Marcador de texto 2">
            <a:extLst>
              <a:ext uri="{FF2B5EF4-FFF2-40B4-BE49-F238E27FC236}">
                <a16:creationId xmlns:a16="http://schemas.microsoft.com/office/drawing/2014/main" id="{22BD4145-67F1-F49E-4D6E-A7293A0BC1E3}"/>
              </a:ext>
            </a:extLst>
          </p:cNvPr>
          <p:cNvSpPr txBox="1">
            <a:spLocks/>
          </p:cNvSpPr>
          <p:nvPr/>
        </p:nvSpPr>
        <p:spPr>
          <a:xfrm>
            <a:off x="179512" y="1347614"/>
            <a:ext cx="8712968"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gn="just"/>
            <a:r>
              <a:rPr lang="es-ES" sz="1800" dirty="0">
                <a:solidFill>
                  <a:schemeClr val="tx1"/>
                </a:solidFill>
                <a:latin typeface="Lato" panose="020F0502020204030203" pitchFamily="34" charset="0"/>
                <a:ea typeface="Lato" panose="020F0502020204030203" pitchFamily="34" charset="0"/>
                <a:cs typeface="Lato" panose="020F0502020204030203" pitchFamily="34" charset="0"/>
              </a:rPr>
              <a:t>Una función es un grupo de instrucciones, independiente del programa principal, que se puede reutilizar a lo largo de un programa. Las funciones nos ahorran tener que repetir el grupo de instrucciones, sustituyéndolos por simples llamadas a las funciones.</a:t>
            </a:r>
          </a:p>
          <a:p>
            <a:pPr algn="just"/>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just"/>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just"/>
            <a:r>
              <a:rPr lang="es-ES" sz="1800" dirty="0">
                <a:solidFill>
                  <a:schemeClr val="tx1"/>
                </a:solidFill>
                <a:latin typeface="Lato" panose="020F0502020204030203" pitchFamily="34" charset="0"/>
                <a:ea typeface="Lato" panose="020F0502020204030203" pitchFamily="34" charset="0"/>
                <a:cs typeface="Lato" panose="020F0502020204030203" pitchFamily="34" charset="0"/>
              </a:rPr>
              <a:t>En esta lección se tratan primero las funciones sin argumentos y después las funciones con argumentos. Todo lo que se comenta sobre las funciones sin argumentos (forma de definirlas, nombre, etc.) se aplica también a las funciones con argumentos.</a:t>
            </a:r>
          </a:p>
          <a:p>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0725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508500" y="805427"/>
            <a:ext cx="8280920" cy="3552300"/>
          </a:xfrm>
        </p:spPr>
        <p:txBody>
          <a:bodyPr/>
          <a:lstStyle/>
          <a:p>
            <a:pPr marL="114300" indent="0" algn="just">
              <a:buNone/>
            </a:pPr>
            <a:r>
              <a:rPr lang="es-ES" sz="1800" b="1" i="0" dirty="0">
                <a:solidFill>
                  <a:schemeClr val="tx1"/>
                </a:solidFill>
                <a:effectLst/>
                <a:latin typeface="Lato" panose="020F0502020204030203" pitchFamily="34" charset="0"/>
                <a:ea typeface="Lato" panose="020F0502020204030203" pitchFamily="34" charset="0"/>
                <a:cs typeface="Lato" panose="020F0502020204030203" pitchFamily="34" charset="0"/>
              </a:rPr>
              <a:t>Funciones sin argumentos</a:t>
            </a:r>
          </a:p>
          <a:p>
            <a:pPr marL="114300" indent="0" algn="just">
              <a:buNone/>
            </a:pPr>
            <a:endParaRPr lang="es-ES" sz="1800" b="1"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a:buNone/>
            </a:pPr>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Las funciones se identifican por su nombre. Las funciones se definen mediante la palabra reservada </a:t>
            </a:r>
            <a:r>
              <a:rPr lang="es-ES" sz="1800" b="1" i="0" dirty="0" err="1">
                <a:solidFill>
                  <a:schemeClr val="tx1"/>
                </a:solidFill>
                <a:effectLst/>
                <a:latin typeface="Lato" panose="020F0502020204030203" pitchFamily="34" charset="0"/>
                <a:ea typeface="Lato" panose="020F0502020204030203" pitchFamily="34" charset="0"/>
                <a:cs typeface="Lato" panose="020F0502020204030203" pitchFamily="34" charset="0"/>
              </a:rPr>
              <a:t>function</a:t>
            </a:r>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 seguida del nombre de la función y unos paréntesis, seguidos de un conjunto de instrucciones escritos entre llaves. </a:t>
            </a:r>
          </a:p>
          <a:p>
            <a:pPr marL="114300" indent="0" algn="just">
              <a:buNone/>
            </a:pPr>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La llave que abre el bloque de instrucciones se suele escribir al principio de la línea siguiente, no a continuación del nombre de la función.</a:t>
            </a:r>
          </a:p>
          <a:p>
            <a:pPr marL="114300" indent="0" algn="just">
              <a:buNone/>
            </a:pPr>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14300" indent="0" algn="just">
              <a:buNone/>
            </a:pPr>
            <a:endPar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29</a:t>
            </a:fld>
            <a:endParaRPr lang="es-ES" dirty="0"/>
          </a:p>
        </p:txBody>
      </p:sp>
      <p:sp>
        <p:nvSpPr>
          <p:cNvPr id="5" name="Rectangle 1">
            <a:extLst>
              <a:ext uri="{FF2B5EF4-FFF2-40B4-BE49-F238E27FC236}">
                <a16:creationId xmlns:a16="http://schemas.microsoft.com/office/drawing/2014/main" id="{CFFEAB67-C877-D1E1-F224-1CD62D56F65D}"/>
              </a:ext>
            </a:extLst>
          </p:cNvPr>
          <p:cNvSpPr>
            <a:spLocks noChangeArrowheads="1"/>
          </p:cNvSpPr>
          <p:nvPr/>
        </p:nvSpPr>
        <p:spPr bwMode="auto">
          <a:xfrm>
            <a:off x="1676728" y="3444131"/>
            <a:ext cx="5487560" cy="61555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buClrTx/>
            </a:pPr>
            <a:r>
              <a:rPr lang="es-ES" altLang="es-ES" sz="1000">
                <a:solidFill>
                  <a:srgbClr val="C586C0"/>
                </a:solidFill>
                <a:latin typeface="Consolas" panose="020B0609020204030204" pitchFamily="49" charset="0"/>
              </a:rPr>
              <a:t>function nombreDelaFuncion()</a:t>
            </a:r>
          </a:p>
          <a:p>
            <a:pPr lvl="0" eaLnBrk="0" fontAlgn="base" hangingPunct="0">
              <a:spcBef>
                <a:spcPct val="0"/>
              </a:spcBef>
              <a:spcAft>
                <a:spcPct val="0"/>
              </a:spcAft>
              <a:buClrTx/>
            </a:pPr>
            <a:r>
              <a:rPr lang="es-ES" altLang="es-ES" sz="1000">
                <a:solidFill>
                  <a:srgbClr val="C586C0"/>
                </a:solidFill>
                <a:latin typeface="Consolas" panose="020B0609020204030204" pitchFamily="49" charset="0"/>
              </a:rPr>
              <a:t>{</a:t>
            </a:r>
          </a:p>
          <a:p>
            <a:pPr lvl="0" eaLnBrk="0" fontAlgn="base" hangingPunct="0">
              <a:spcBef>
                <a:spcPct val="0"/>
              </a:spcBef>
              <a:spcAft>
                <a:spcPct val="0"/>
              </a:spcAft>
              <a:buClrTx/>
            </a:pPr>
            <a:r>
              <a:rPr lang="es-ES" altLang="es-ES" sz="1000">
                <a:solidFill>
                  <a:srgbClr val="C586C0"/>
                </a:solidFill>
                <a:latin typeface="Consolas" panose="020B0609020204030204" pitchFamily="49" charset="0"/>
              </a:rPr>
              <a:t>    bloque_de_sentencias</a:t>
            </a:r>
          </a:p>
          <a:p>
            <a:pPr lvl="0" eaLnBrk="0" fontAlgn="base" hangingPunct="0">
              <a:spcBef>
                <a:spcPct val="0"/>
              </a:spcBef>
              <a:spcAft>
                <a:spcPct val="0"/>
              </a:spcAft>
              <a:buClrTx/>
            </a:pPr>
            <a:r>
              <a:rPr lang="es-ES" altLang="es-ES" sz="1000">
                <a:solidFill>
                  <a:srgbClr val="C586C0"/>
                </a:solidFill>
                <a:latin typeface="Consolas" panose="020B0609020204030204" pitchFamily="49" charset="0"/>
              </a:rPr>
              <a:t>}</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17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870FA-9733-FE10-ED29-086F0B1199BE}"/>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6B2A6516-0F2D-9F74-E71F-94506F40E33C}"/>
              </a:ext>
            </a:extLst>
          </p:cNvPr>
          <p:cNvSpPr>
            <a:spLocks noGrp="1"/>
          </p:cNvSpPr>
          <p:nvPr>
            <p:ph type="body" idx="1"/>
          </p:nvPr>
        </p:nvSpPr>
        <p:spPr/>
        <p:txBody>
          <a:bodyPr/>
          <a:lstStyle/>
          <a:p>
            <a:pPr algn="just"/>
            <a:r>
              <a:rPr lang="es-ES" b="1" i="0" dirty="0">
                <a:solidFill>
                  <a:srgbClr val="000000"/>
                </a:solidFill>
                <a:effectLst/>
                <a:latin typeface="Arial" panose="020B0604020202020204" pitchFamily="34" charset="0"/>
              </a:rPr>
              <a:t>El bucle </a:t>
            </a:r>
            <a:r>
              <a:rPr lang="es-ES" b="1" i="0" dirty="0" err="1">
                <a:solidFill>
                  <a:srgbClr val="000000"/>
                </a:solidFill>
                <a:effectLst/>
                <a:latin typeface="Arial" panose="020B0604020202020204" pitchFamily="34" charset="0"/>
              </a:rPr>
              <a:t>foreach</a:t>
            </a:r>
            <a:endParaRPr lang="es-ES" b="1"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El bucle </a:t>
            </a:r>
            <a:r>
              <a:rPr lang="es-ES" b="0" i="0" dirty="0" err="1">
                <a:solidFill>
                  <a:srgbClr val="000000"/>
                </a:solidFill>
                <a:effectLst/>
                <a:latin typeface="Arial" panose="020B0604020202020204" pitchFamily="34" charset="0"/>
              </a:rPr>
              <a:t>foreach</a:t>
            </a:r>
            <a:r>
              <a:rPr lang="es-ES" b="0" i="0" dirty="0">
                <a:solidFill>
                  <a:srgbClr val="000000"/>
                </a:solidFill>
                <a:effectLst/>
                <a:latin typeface="Arial" panose="020B0604020202020204" pitchFamily="34" charset="0"/>
              </a:rPr>
              <a:t> es un tipo especial de bucle que permite recorrer estructuras que contienen varios elementos (como matrices, recursos u objetos) sin necesidad de preocuparse por el número de elementos.</a:t>
            </a:r>
          </a:p>
          <a:p>
            <a:endParaRPr lang="es-ES" dirty="0"/>
          </a:p>
        </p:txBody>
      </p:sp>
    </p:spTree>
    <p:extLst>
      <p:ext uri="{BB962C8B-B14F-4D97-AF65-F5344CB8AC3E}">
        <p14:creationId xmlns:p14="http://schemas.microsoft.com/office/powerpoint/2010/main" val="2948616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13239" y="32825"/>
            <a:ext cx="8368502" cy="1296144"/>
          </a:xfrm>
        </p:spPr>
        <p:txBody>
          <a:bodyPr/>
          <a:lstStyle/>
          <a:p>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Las funciones se aprovechan en el resto del programa escribiendo el nombre de la función seguido de paréntesis. PHP ejecuta el bloque de instrucciones de la función cada vez que se llama a la función.</a:t>
            </a:r>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30</a:t>
            </a:fld>
            <a:endParaRPr lang="es-ES" dirty="0"/>
          </a:p>
        </p:txBody>
      </p:sp>
      <p:sp>
        <p:nvSpPr>
          <p:cNvPr id="5" name="Rectangle 1">
            <a:extLst>
              <a:ext uri="{FF2B5EF4-FFF2-40B4-BE49-F238E27FC236}">
                <a16:creationId xmlns:a16="http://schemas.microsoft.com/office/drawing/2014/main" id="{129948DA-F7B4-64D3-FECC-B6B2030AAEDD}"/>
              </a:ext>
            </a:extLst>
          </p:cNvPr>
          <p:cNvSpPr>
            <a:spLocks noChangeArrowheads="1"/>
          </p:cNvSpPr>
          <p:nvPr/>
        </p:nvSpPr>
        <p:spPr bwMode="auto">
          <a:xfrm>
            <a:off x="107505" y="1059582"/>
            <a:ext cx="5256584" cy="369331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 Definición de la función prueba()</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CE917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CE9178"/>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E9178"/>
                </a:solidFill>
                <a:effectLst/>
                <a:latin typeface="Consolas" panose="020B0609020204030204" pitchFamily="49" charset="0"/>
              </a:rPr>
              <a:t>function</a:t>
            </a:r>
            <a:r>
              <a:rPr kumimoji="0" lang="es-ES" altLang="es-ES" sz="1200" b="0" i="0" u="none" strike="noStrike" cap="none" normalizeH="0" baseline="0" dirty="0">
                <a:ln>
                  <a:noFill/>
                </a:ln>
                <a:solidFill>
                  <a:srgbClr val="CE9178"/>
                </a:solidFill>
                <a:effectLst/>
                <a:latin typeface="Consolas" panose="020B0609020204030204" pitchFamily="49" charset="0"/>
              </a:rPr>
              <a:t> prueba()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print "&lt;p&gt;I </a:t>
            </a:r>
            <a:r>
              <a:rPr kumimoji="0" lang="es-ES" altLang="es-ES" sz="1200" b="0" i="0" u="none" strike="noStrike" cap="none" normalizeH="0" baseline="0" dirty="0" err="1">
                <a:ln>
                  <a:noFill/>
                </a:ln>
                <a:solidFill>
                  <a:srgbClr val="CE9178"/>
                </a:solidFill>
                <a:effectLst/>
                <a:latin typeface="Consolas" panose="020B0609020204030204" pitchFamily="49" charset="0"/>
              </a:rPr>
              <a:t>will</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not</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waste</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chalk</a:t>
            </a:r>
            <a:r>
              <a:rPr kumimoji="0" lang="es-ES" altLang="es-ES" sz="1200" b="0" i="0" u="none" strike="noStrike" cap="none" normalizeH="0" baseline="0" dirty="0">
                <a:ln>
                  <a:noFill/>
                </a:ln>
                <a:solidFill>
                  <a:srgbClr val="CE9178"/>
                </a:solidFill>
                <a:effectLst/>
                <a:latin typeface="Consolas" panose="020B0609020204030204" pitchFamily="49" charset="0"/>
              </a:rPr>
              <a:t>.&lt;/p&gt;\n";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print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print "&lt;p&gt;I </a:t>
            </a:r>
            <a:r>
              <a:rPr kumimoji="0" lang="es-ES" altLang="es-ES" sz="1200" b="0" i="0" u="none" strike="noStrike" cap="none" normalizeH="0" baseline="0" dirty="0" err="1">
                <a:ln>
                  <a:noFill/>
                </a:ln>
                <a:solidFill>
                  <a:srgbClr val="CE9178"/>
                </a:solidFill>
                <a:effectLst/>
                <a:latin typeface="Consolas" panose="020B0609020204030204" pitchFamily="49" charset="0"/>
              </a:rPr>
              <a:t>will</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not</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skateboard</a:t>
            </a:r>
            <a:r>
              <a:rPr kumimoji="0" lang="es-ES" altLang="es-ES" sz="1200" b="0" i="0" u="none" strike="noStrike" cap="none" normalizeH="0" baseline="0" dirty="0">
                <a:ln>
                  <a:noFill/>
                </a:ln>
                <a:solidFill>
                  <a:srgbClr val="CE9178"/>
                </a:solidFill>
                <a:effectLst/>
                <a:latin typeface="Consolas" panose="020B0609020204030204" pitchFamily="49" charset="0"/>
              </a:rPr>
              <a:t> in </a:t>
            </a:r>
            <a:r>
              <a:rPr kumimoji="0" lang="es-ES" altLang="es-ES" sz="1200" b="0" i="0" u="none" strike="noStrike" cap="none" normalizeH="0" baseline="0" dirty="0" err="1">
                <a:ln>
                  <a:noFill/>
                </a:ln>
                <a:solidFill>
                  <a:srgbClr val="CE9178"/>
                </a:solidFill>
                <a:effectLst/>
                <a:latin typeface="Consolas" panose="020B0609020204030204" pitchFamily="49" charset="0"/>
              </a:rPr>
              <a:t>the</a:t>
            </a:r>
            <a:r>
              <a:rPr kumimoji="0" lang="es-ES" altLang="es-ES" sz="1200" b="0" i="0" u="none" strike="noStrike" cap="none" normalizeH="0" baseline="0" dirty="0">
                <a:ln>
                  <a:noFill/>
                </a:ln>
                <a:solidFill>
                  <a:srgbClr val="CE9178"/>
                </a:solidFill>
                <a:effectLst/>
                <a:latin typeface="Consolas" panose="020B0609020204030204" pitchFamily="49" charset="0"/>
              </a:rPr>
              <a:t> halls.&lt;/p&gt;\n";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print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print "&lt;p&gt;I </a:t>
            </a:r>
            <a:r>
              <a:rPr kumimoji="0" lang="es-ES" altLang="es-ES" sz="1200" b="0" i="0" u="none" strike="noStrike" cap="none" normalizeH="0" baseline="0" dirty="0" err="1">
                <a:ln>
                  <a:noFill/>
                </a:ln>
                <a:solidFill>
                  <a:srgbClr val="CE9178"/>
                </a:solidFill>
                <a:effectLst/>
                <a:latin typeface="Consolas" panose="020B0609020204030204" pitchFamily="49" charset="0"/>
              </a:rPr>
              <a:t>will</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not</a:t>
            </a:r>
            <a:r>
              <a:rPr kumimoji="0" lang="es-ES" altLang="es-ES" sz="1200" b="0" i="0" u="none" strike="noStrike" cap="none" normalizeH="0" baseline="0" dirty="0">
                <a:ln>
                  <a:noFill/>
                </a:ln>
                <a:solidFill>
                  <a:srgbClr val="CE9178"/>
                </a:solidFill>
                <a:effectLst/>
                <a:latin typeface="Consolas" panose="020B0609020204030204" pitchFamily="49" charset="0"/>
              </a:rPr>
              <a:t> </a:t>
            </a:r>
            <a:r>
              <a:rPr kumimoji="0" lang="es-ES" altLang="es-ES" sz="1200" b="0" i="0" u="none" strike="noStrike" cap="none" normalizeH="0" baseline="0" dirty="0" err="1">
                <a:ln>
                  <a:noFill/>
                </a:ln>
                <a:solidFill>
                  <a:srgbClr val="CE9178"/>
                </a:solidFill>
                <a:effectLst/>
                <a:latin typeface="Consolas" panose="020B0609020204030204" pitchFamily="49" charset="0"/>
              </a:rPr>
              <a:t>burp</a:t>
            </a:r>
            <a:r>
              <a:rPr kumimoji="0" lang="es-ES" altLang="es-ES" sz="1200" b="0" i="0" u="none" strike="noStrike" cap="none" normalizeH="0" baseline="0" dirty="0">
                <a:ln>
                  <a:noFill/>
                </a:ln>
                <a:solidFill>
                  <a:srgbClr val="CE9178"/>
                </a:solidFill>
                <a:effectLst/>
                <a:latin typeface="Consolas" panose="020B0609020204030204" pitchFamily="49" charset="0"/>
              </a:rPr>
              <a:t> in </a:t>
            </a:r>
            <a:r>
              <a:rPr kumimoji="0" lang="es-ES" altLang="es-ES" sz="1200" b="0" i="0" u="none" strike="noStrike" cap="none" normalizeH="0" baseline="0" dirty="0" err="1">
                <a:ln>
                  <a:noFill/>
                </a:ln>
                <a:solidFill>
                  <a:srgbClr val="CE9178"/>
                </a:solidFill>
                <a:effectLst/>
                <a:latin typeface="Consolas" panose="020B0609020204030204" pitchFamily="49" charset="0"/>
              </a:rPr>
              <a:t>class</a:t>
            </a:r>
            <a:r>
              <a:rPr kumimoji="0" lang="es-ES" altLang="es-ES" sz="1200" b="0" i="0" u="none" strike="noStrike" cap="none" normalizeH="0" baseline="0" dirty="0">
                <a:ln>
                  <a:noFill/>
                </a:ln>
                <a:solidFill>
                  <a:srgbClr val="CE9178"/>
                </a:solidFill>
                <a:effectLst/>
                <a:latin typeface="Consolas" panose="020B0609020204030204" pitchFamily="49" charset="0"/>
              </a:rPr>
              <a:t>.&lt;/p&gt;\n";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print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CE917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print "&lt;p&gt;Programa de prueba.&lt;/p&gt;\n";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print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Llamadas a la función prueba()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prueba();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prueba();</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CE9178"/>
                </a:solidFill>
                <a:latin typeface="Consolas" panose="020B0609020204030204" pitchFamily="49" charset="0"/>
              </a:rPr>
              <a:t>?&gt;</a:t>
            </a:r>
            <a:endParaRPr kumimoji="0" lang="es-ES" altLang="es-ES" sz="1200" b="0" i="0" u="none" strike="noStrike" cap="none" normalizeH="0" baseline="0" dirty="0">
              <a:ln>
                <a:noFill/>
              </a:ln>
              <a:solidFill>
                <a:srgbClr val="CE9178"/>
              </a:solidFill>
              <a:effectLst/>
              <a:latin typeface="Consolas" panose="020B0609020204030204" pitchFamily="49" charset="0"/>
            </a:endParaRPr>
          </a:p>
        </p:txBody>
      </p:sp>
      <p:sp>
        <p:nvSpPr>
          <p:cNvPr id="7" name="CuadroTexto 6">
            <a:extLst>
              <a:ext uri="{FF2B5EF4-FFF2-40B4-BE49-F238E27FC236}">
                <a16:creationId xmlns:a16="http://schemas.microsoft.com/office/drawing/2014/main" id="{1F3F7624-D8E0-519F-B4E1-0DCF77282871}"/>
              </a:ext>
            </a:extLst>
          </p:cNvPr>
          <p:cNvSpPr txBox="1"/>
          <p:nvPr/>
        </p:nvSpPr>
        <p:spPr>
          <a:xfrm>
            <a:off x="5584833" y="1203598"/>
            <a:ext cx="3559167" cy="2893100"/>
          </a:xfrm>
          <a:prstGeom prst="rect">
            <a:avLst/>
          </a:prstGeom>
          <a:noFill/>
        </p:spPr>
        <p:txBody>
          <a:bodyPr wrap="square">
            <a:spAutoFit/>
          </a:bodyPr>
          <a:lstStyle/>
          <a:p>
            <a:r>
              <a:rPr lang="en-US" dirty="0"/>
              <a:t>&lt;p&gt;</a:t>
            </a:r>
            <a:r>
              <a:rPr lang="en-US" dirty="0" err="1"/>
              <a:t>Programa</a:t>
            </a:r>
            <a:r>
              <a:rPr lang="en-US" dirty="0"/>
              <a:t> de </a:t>
            </a:r>
            <a:r>
              <a:rPr lang="en-US" dirty="0" err="1"/>
              <a:t>prueba</a:t>
            </a:r>
            <a:r>
              <a:rPr lang="en-US" dirty="0"/>
              <a:t>.&lt;/p&gt;</a:t>
            </a:r>
          </a:p>
          <a:p>
            <a:endParaRPr lang="en-US" dirty="0"/>
          </a:p>
          <a:p>
            <a:r>
              <a:rPr lang="en-US" dirty="0"/>
              <a:t>&lt;p&gt;I will not waste chalk.&lt;/p&gt;</a:t>
            </a:r>
          </a:p>
          <a:p>
            <a:endParaRPr lang="en-US" dirty="0"/>
          </a:p>
          <a:p>
            <a:r>
              <a:rPr lang="en-US" dirty="0"/>
              <a:t>&lt;p&gt;I will not skateboard in the halls.&lt;/p&gt;</a:t>
            </a:r>
          </a:p>
          <a:p>
            <a:endParaRPr lang="en-US" dirty="0"/>
          </a:p>
          <a:p>
            <a:r>
              <a:rPr lang="en-US" dirty="0"/>
              <a:t>&lt;p&gt;I will not burp in class.&lt;/p&gt;</a:t>
            </a:r>
          </a:p>
          <a:p>
            <a:endParaRPr lang="en-US" dirty="0"/>
          </a:p>
          <a:p>
            <a:r>
              <a:rPr lang="en-US" dirty="0"/>
              <a:t>&lt;p&gt;I will not waste chalk.&lt;/p&gt;</a:t>
            </a:r>
          </a:p>
          <a:p>
            <a:endParaRPr lang="en-US" dirty="0"/>
          </a:p>
          <a:p>
            <a:r>
              <a:rPr lang="en-US" dirty="0"/>
              <a:t>&lt;p&gt;I will not skateboard in the halls.&lt;/p&gt;</a:t>
            </a:r>
          </a:p>
          <a:p>
            <a:endParaRPr lang="en-US" dirty="0"/>
          </a:p>
          <a:p>
            <a:r>
              <a:rPr lang="en-US" dirty="0"/>
              <a:t>&lt;p&gt;I will not burp in class.&lt;/p&gt;</a:t>
            </a:r>
            <a:endParaRPr lang="es-ES" dirty="0"/>
          </a:p>
        </p:txBody>
      </p:sp>
    </p:spTree>
    <p:extLst>
      <p:ext uri="{BB962C8B-B14F-4D97-AF65-F5344CB8AC3E}">
        <p14:creationId xmlns:p14="http://schemas.microsoft.com/office/powerpoint/2010/main" val="3914059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893700" y="1373588"/>
            <a:ext cx="8070788" cy="982138"/>
          </a:xfrm>
        </p:spPr>
        <p:txBody>
          <a:bodyPr/>
          <a:lstStyle/>
          <a:p>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Si se llama a una función definida en el mismo fichero, la función puede estar definida antes o después de la llamada</a:t>
            </a:r>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31</a:t>
            </a:fld>
            <a:endParaRPr lang="es-ES" dirty="0"/>
          </a:p>
        </p:txBody>
      </p:sp>
      <p:sp>
        <p:nvSpPr>
          <p:cNvPr id="5" name="Rectangle 1">
            <a:extLst>
              <a:ext uri="{FF2B5EF4-FFF2-40B4-BE49-F238E27FC236}">
                <a16:creationId xmlns:a16="http://schemas.microsoft.com/office/drawing/2014/main" id="{874B2F28-B5AA-FC86-B95A-B43B43843BE1}"/>
              </a:ext>
            </a:extLst>
          </p:cNvPr>
          <p:cNvSpPr>
            <a:spLocks noChangeArrowheads="1"/>
          </p:cNvSpPr>
          <p:nvPr/>
        </p:nvSpPr>
        <p:spPr bwMode="auto">
          <a:xfrm>
            <a:off x="107504" y="2484867"/>
            <a:ext cx="3744416" cy="221599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6A995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 Definición de la función prueba()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6A995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6A9955"/>
                </a:solidFill>
                <a:effectLst/>
                <a:latin typeface="Consolas" panose="020B0609020204030204" pitchFamily="49" charset="0"/>
              </a:rPr>
              <a:t>function</a:t>
            </a:r>
            <a:r>
              <a:rPr kumimoji="0" lang="es-ES" altLang="es-ES" sz="1200" b="0" i="0" u="none" strike="noStrike" cap="none" normalizeH="0" baseline="0" dirty="0">
                <a:ln>
                  <a:noFill/>
                </a:ln>
                <a:solidFill>
                  <a:srgbClr val="6A9955"/>
                </a:solidFill>
                <a:effectLst/>
                <a:latin typeface="Consolas" panose="020B0609020204030204" pitchFamily="49" charset="0"/>
              </a:rPr>
              <a:t> prueba()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    print "&lt;p&gt;Hola!&lt;/p&gt;\n";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6A995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 Llamada a la función prueba()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prueba();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7D834322-90F8-B463-3A9C-9A4081EBAEE4}"/>
              </a:ext>
            </a:extLst>
          </p:cNvPr>
          <p:cNvSpPr txBox="1"/>
          <p:nvPr/>
        </p:nvSpPr>
        <p:spPr>
          <a:xfrm>
            <a:off x="4485435" y="2513526"/>
            <a:ext cx="1958773" cy="307777"/>
          </a:xfrm>
          <a:prstGeom prst="rect">
            <a:avLst/>
          </a:prstGeom>
          <a:noFill/>
        </p:spPr>
        <p:txBody>
          <a:bodyPr wrap="square">
            <a:spAutoFit/>
          </a:bodyPr>
          <a:lstStyle/>
          <a:p>
            <a:r>
              <a:rPr lang="es-ES" dirty="0"/>
              <a:t>&lt;p&gt;Hola!&lt;/p&gt;</a:t>
            </a:r>
          </a:p>
        </p:txBody>
      </p:sp>
    </p:spTree>
    <p:extLst>
      <p:ext uri="{BB962C8B-B14F-4D97-AF65-F5344CB8AC3E}">
        <p14:creationId xmlns:p14="http://schemas.microsoft.com/office/powerpoint/2010/main" val="308942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32</a:t>
            </a:fld>
            <a:endParaRPr lang="es-ES" dirty="0"/>
          </a:p>
        </p:txBody>
      </p:sp>
      <p:sp>
        <p:nvSpPr>
          <p:cNvPr id="6" name="CuadroTexto 5">
            <a:extLst>
              <a:ext uri="{FF2B5EF4-FFF2-40B4-BE49-F238E27FC236}">
                <a16:creationId xmlns:a16="http://schemas.microsoft.com/office/drawing/2014/main" id="{34A18D09-49FB-5E83-7016-B6A87BF5C91B}"/>
              </a:ext>
            </a:extLst>
          </p:cNvPr>
          <p:cNvSpPr txBox="1"/>
          <p:nvPr/>
        </p:nvSpPr>
        <p:spPr>
          <a:xfrm>
            <a:off x="467544" y="1923678"/>
            <a:ext cx="4583622" cy="2246769"/>
          </a:xfrm>
          <a:prstGeom prst="rect">
            <a:avLst/>
          </a:prstGeom>
          <a:noFill/>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a:latin typeface="Consolas" panose="020B0609020204030204" pitchFamily="49" charset="0"/>
              </a:rPr>
              <a:t>// Llamada a la función prueba()</a:t>
            </a:r>
          </a:p>
          <a:p>
            <a:r>
              <a:rPr lang="es-ES" dirty="0">
                <a:latin typeface="Consolas" panose="020B0609020204030204" pitchFamily="49" charset="0"/>
              </a:rPr>
              <a:t>prueba();</a:t>
            </a:r>
          </a:p>
          <a:p>
            <a:endParaRPr lang="es-ES" dirty="0">
              <a:latin typeface="Consolas" panose="020B0609020204030204" pitchFamily="49" charset="0"/>
            </a:endParaRPr>
          </a:p>
          <a:p>
            <a:r>
              <a:rPr lang="es-ES" dirty="0">
                <a:latin typeface="Consolas" panose="020B0609020204030204" pitchFamily="49" charset="0"/>
              </a:rPr>
              <a:t>// Definición de la función prueba()</a:t>
            </a:r>
          </a:p>
          <a:p>
            <a:r>
              <a:rPr lang="es-ES" dirty="0" err="1">
                <a:latin typeface="Consolas" panose="020B0609020204030204" pitchFamily="49" charset="0"/>
              </a:rPr>
              <a:t>function</a:t>
            </a:r>
            <a:r>
              <a:rPr lang="es-ES" dirty="0">
                <a:latin typeface="Consolas" panose="020B0609020204030204" pitchFamily="49" charset="0"/>
              </a:rPr>
              <a:t> prueba()</a:t>
            </a:r>
          </a:p>
          <a:p>
            <a:r>
              <a:rPr lang="es-ES" dirty="0">
                <a:latin typeface="Consolas" panose="020B0609020204030204" pitchFamily="49" charset="0"/>
              </a:rPr>
              <a:t>{</a:t>
            </a:r>
          </a:p>
          <a:p>
            <a:r>
              <a:rPr lang="es-ES" dirty="0">
                <a:latin typeface="Consolas" panose="020B0609020204030204" pitchFamily="49" charset="0"/>
              </a:rPr>
              <a:t>    print "&lt;p&gt;Hola!&lt;/p&gt;\n";</a:t>
            </a:r>
          </a:p>
          <a:p>
            <a:r>
              <a:rPr lang="es-ES" dirty="0">
                <a:latin typeface="Consolas" panose="020B0609020204030204" pitchFamily="49" charset="0"/>
              </a:rPr>
              <a:t>}</a:t>
            </a:r>
          </a:p>
          <a:p>
            <a:r>
              <a:rPr lang="es-ES" dirty="0">
                <a:latin typeface="Consolas" panose="020B0609020204030204" pitchFamily="49" charset="0"/>
              </a:rPr>
              <a:t>?&gt;</a:t>
            </a:r>
          </a:p>
        </p:txBody>
      </p:sp>
      <p:sp>
        <p:nvSpPr>
          <p:cNvPr id="8" name="CuadroTexto 7">
            <a:extLst>
              <a:ext uri="{FF2B5EF4-FFF2-40B4-BE49-F238E27FC236}">
                <a16:creationId xmlns:a16="http://schemas.microsoft.com/office/drawing/2014/main" id="{92F25FC8-280E-C282-9101-D693F9B2339C}"/>
              </a:ext>
            </a:extLst>
          </p:cNvPr>
          <p:cNvSpPr txBox="1"/>
          <p:nvPr/>
        </p:nvSpPr>
        <p:spPr>
          <a:xfrm>
            <a:off x="5477322" y="2417861"/>
            <a:ext cx="3150849" cy="307777"/>
          </a:xfrm>
          <a:prstGeom prst="rect">
            <a:avLst/>
          </a:prstGeom>
          <a:noFill/>
        </p:spPr>
        <p:txBody>
          <a:bodyPr wrap="square">
            <a:spAutoFit/>
          </a:bodyPr>
          <a:lstStyle/>
          <a:p>
            <a:r>
              <a:rPr lang="es-ES" dirty="0"/>
              <a:t>&lt;p&gt;Hola!&lt;/p&gt;</a:t>
            </a:r>
          </a:p>
        </p:txBody>
      </p:sp>
    </p:spTree>
    <p:extLst>
      <p:ext uri="{BB962C8B-B14F-4D97-AF65-F5344CB8AC3E}">
        <p14:creationId xmlns:p14="http://schemas.microsoft.com/office/powerpoint/2010/main" val="248578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539552" y="1373588"/>
            <a:ext cx="7870338" cy="2278282"/>
          </a:xfrm>
        </p:spPr>
        <p:txBody>
          <a:bodyPr/>
          <a:lstStyle/>
          <a:p>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Los nombres de las funciones siguen las mismas reglas de los identificadores de PHP, es decir, deben comenzar por una letra o un guion bajo (_) y el resto de caracteres pueden ser letras, números o guiones bajos (se pueden utilizar caracteres no ingleses como acentos, eñes, </a:t>
            </a:r>
            <a:r>
              <a:rPr lang="es-ES" sz="1800"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etc</a:t>
            </a:r>
            <a:r>
              <a:rPr lang="es-ES" sz="1800" b="0" i="0" dirty="0">
                <a:solidFill>
                  <a:schemeClr val="tx1"/>
                </a:solidFill>
                <a:effectLst/>
                <a:latin typeface="Lato" panose="020F0502020204030203" pitchFamily="34" charset="0"/>
                <a:ea typeface="Lato" panose="020F0502020204030203" pitchFamily="34" charset="0"/>
                <a:cs typeface="Lato" panose="020F0502020204030203" pitchFamily="34" charset="0"/>
              </a:rPr>
              <a:t>), pero los nombres de funciones no distinguen entre mayúsculas o minúsculas.</a:t>
            </a:r>
            <a:endParaRPr lang="es-ES" sz="18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33</a:t>
            </a:fld>
            <a:endParaRPr lang="es-ES" dirty="0"/>
          </a:p>
        </p:txBody>
      </p:sp>
    </p:spTree>
    <p:extLst>
      <p:ext uri="{BB962C8B-B14F-4D97-AF65-F5344CB8AC3E}">
        <p14:creationId xmlns:p14="http://schemas.microsoft.com/office/powerpoint/2010/main" val="3221260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115999"/>
            <a:ext cx="7782756" cy="1342178"/>
          </a:xfrm>
        </p:spPr>
        <p:txBody>
          <a:bodyPr/>
          <a:lstStyle/>
          <a:p>
            <a:r>
              <a:rPr lang="es-ES" sz="1800" dirty="0"/>
              <a:t>Si no se llama a una función en el programa principal, las funciones no tienen ningún efecto en la salida del programa (excepto si contienen errores de sintaxis que impidan la ejecución del programa).</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34</a:t>
            </a:fld>
            <a:endParaRPr lang="es-ES" dirty="0"/>
          </a:p>
        </p:txBody>
      </p:sp>
      <p:sp>
        <p:nvSpPr>
          <p:cNvPr id="6" name="CuadroTexto 5">
            <a:extLst>
              <a:ext uri="{FF2B5EF4-FFF2-40B4-BE49-F238E27FC236}">
                <a16:creationId xmlns:a16="http://schemas.microsoft.com/office/drawing/2014/main" id="{168880AB-662C-6178-F4D8-8A20E52EFA09}"/>
              </a:ext>
            </a:extLst>
          </p:cNvPr>
          <p:cNvSpPr txBox="1"/>
          <p:nvPr/>
        </p:nvSpPr>
        <p:spPr>
          <a:xfrm>
            <a:off x="467544" y="1458177"/>
            <a:ext cx="4583622" cy="3108543"/>
          </a:xfrm>
          <a:prstGeom prst="rect">
            <a:avLst/>
          </a:prstGeom>
          <a:noFill/>
        </p:spPr>
        <p:txBody>
          <a:bodyPr wrap="square">
            <a:spAutoFit/>
          </a:bodyPr>
          <a:lstStyle/>
          <a:p>
            <a:r>
              <a:rPr lang="es-ES" dirty="0"/>
              <a:t>&lt;?</a:t>
            </a:r>
            <a:r>
              <a:rPr lang="es-ES" dirty="0" err="1"/>
              <a:t>php</a:t>
            </a:r>
            <a:endParaRPr lang="es-ES" dirty="0"/>
          </a:p>
          <a:p>
            <a:r>
              <a:rPr lang="es-ES" dirty="0"/>
              <a:t>// Definición de la función prueba()</a:t>
            </a:r>
          </a:p>
          <a:p>
            <a:r>
              <a:rPr lang="es-ES" dirty="0" err="1"/>
              <a:t>function</a:t>
            </a:r>
            <a:r>
              <a:rPr lang="es-ES" dirty="0"/>
              <a:t> prueba()</a:t>
            </a:r>
          </a:p>
          <a:p>
            <a:r>
              <a:rPr lang="es-ES" dirty="0"/>
              <a:t>{</a:t>
            </a:r>
          </a:p>
          <a:p>
            <a:r>
              <a:rPr lang="es-ES" dirty="0"/>
              <a:t>    print "&lt;p&gt;I </a:t>
            </a:r>
            <a:r>
              <a:rPr lang="es-ES" dirty="0" err="1"/>
              <a:t>will</a:t>
            </a:r>
            <a:r>
              <a:rPr lang="es-ES" dirty="0"/>
              <a:t> </a:t>
            </a:r>
            <a:r>
              <a:rPr lang="es-ES" dirty="0" err="1"/>
              <a:t>not</a:t>
            </a:r>
            <a:r>
              <a:rPr lang="es-ES" dirty="0"/>
              <a:t> </a:t>
            </a:r>
            <a:r>
              <a:rPr lang="es-ES" dirty="0" err="1"/>
              <a:t>waste</a:t>
            </a:r>
            <a:r>
              <a:rPr lang="es-ES" dirty="0"/>
              <a:t> </a:t>
            </a:r>
            <a:r>
              <a:rPr lang="es-ES" dirty="0" err="1"/>
              <a:t>chalk</a:t>
            </a:r>
            <a:r>
              <a:rPr lang="es-ES" dirty="0"/>
              <a:t>.&lt;/p&gt;\n";</a:t>
            </a:r>
          </a:p>
          <a:p>
            <a:r>
              <a:rPr lang="es-ES" dirty="0"/>
              <a:t>    print "\n";</a:t>
            </a:r>
          </a:p>
          <a:p>
            <a:r>
              <a:rPr lang="es-ES" dirty="0"/>
              <a:t>    print "&lt;p&gt;I </a:t>
            </a:r>
            <a:r>
              <a:rPr lang="es-ES" dirty="0" err="1"/>
              <a:t>will</a:t>
            </a:r>
            <a:r>
              <a:rPr lang="es-ES" dirty="0"/>
              <a:t> </a:t>
            </a:r>
            <a:r>
              <a:rPr lang="es-ES" dirty="0" err="1"/>
              <a:t>not</a:t>
            </a:r>
            <a:r>
              <a:rPr lang="es-ES" dirty="0"/>
              <a:t> </a:t>
            </a:r>
            <a:r>
              <a:rPr lang="es-ES" dirty="0" err="1"/>
              <a:t>skateboard</a:t>
            </a:r>
            <a:r>
              <a:rPr lang="es-ES" dirty="0"/>
              <a:t> in </a:t>
            </a:r>
            <a:r>
              <a:rPr lang="es-ES" dirty="0" err="1"/>
              <a:t>the</a:t>
            </a:r>
            <a:r>
              <a:rPr lang="es-ES" dirty="0"/>
              <a:t> halls.&lt;/p&gt;\n";</a:t>
            </a:r>
          </a:p>
          <a:p>
            <a:r>
              <a:rPr lang="es-ES" dirty="0"/>
              <a:t>    print "\n";</a:t>
            </a:r>
          </a:p>
          <a:p>
            <a:r>
              <a:rPr lang="es-ES" dirty="0"/>
              <a:t>    print "&lt;p&gt;I </a:t>
            </a:r>
            <a:r>
              <a:rPr lang="es-ES" dirty="0" err="1"/>
              <a:t>will</a:t>
            </a:r>
            <a:r>
              <a:rPr lang="es-ES" dirty="0"/>
              <a:t> </a:t>
            </a:r>
            <a:r>
              <a:rPr lang="es-ES" dirty="0" err="1"/>
              <a:t>not</a:t>
            </a:r>
            <a:r>
              <a:rPr lang="es-ES" dirty="0"/>
              <a:t> </a:t>
            </a:r>
            <a:r>
              <a:rPr lang="es-ES" dirty="0" err="1"/>
              <a:t>burp</a:t>
            </a:r>
            <a:r>
              <a:rPr lang="es-ES" dirty="0"/>
              <a:t> in </a:t>
            </a:r>
            <a:r>
              <a:rPr lang="es-ES" dirty="0" err="1"/>
              <a:t>class</a:t>
            </a:r>
            <a:r>
              <a:rPr lang="es-ES" dirty="0"/>
              <a:t>.&lt;/p&gt;\n";</a:t>
            </a:r>
          </a:p>
          <a:p>
            <a:r>
              <a:rPr lang="es-ES" dirty="0"/>
              <a:t>    print "\n";</a:t>
            </a:r>
          </a:p>
          <a:p>
            <a:r>
              <a:rPr lang="es-ES" dirty="0"/>
              <a:t>}</a:t>
            </a:r>
          </a:p>
          <a:p>
            <a:endParaRPr lang="es-ES" dirty="0"/>
          </a:p>
          <a:p>
            <a:r>
              <a:rPr lang="es-ES" dirty="0"/>
              <a:t>print "&lt;p&gt;Programa de prueba.&lt;/p&gt;\n";</a:t>
            </a:r>
          </a:p>
          <a:p>
            <a:r>
              <a:rPr lang="es-ES" dirty="0"/>
              <a:t>?&gt;</a:t>
            </a:r>
          </a:p>
        </p:txBody>
      </p:sp>
      <p:sp>
        <p:nvSpPr>
          <p:cNvPr id="9" name="CuadroTexto 8">
            <a:extLst>
              <a:ext uri="{FF2B5EF4-FFF2-40B4-BE49-F238E27FC236}">
                <a16:creationId xmlns:a16="http://schemas.microsoft.com/office/drawing/2014/main" id="{274E70E4-B45B-3915-1AD8-9BD9246FD883}"/>
              </a:ext>
            </a:extLst>
          </p:cNvPr>
          <p:cNvSpPr txBox="1"/>
          <p:nvPr/>
        </p:nvSpPr>
        <p:spPr>
          <a:xfrm>
            <a:off x="5051166" y="2133980"/>
            <a:ext cx="3409266" cy="313499"/>
          </a:xfrm>
          <a:prstGeom prst="rect">
            <a:avLst/>
          </a:prstGeom>
          <a:noFill/>
        </p:spPr>
        <p:txBody>
          <a:bodyPr wrap="square">
            <a:spAutoFit/>
          </a:bodyPr>
          <a:lstStyle/>
          <a:p>
            <a:r>
              <a:rPr lang="es-ES" dirty="0"/>
              <a:t>&lt;p&gt;Programa de prueba.&lt;/p&gt;</a:t>
            </a:r>
          </a:p>
        </p:txBody>
      </p:sp>
    </p:spTree>
    <p:extLst>
      <p:ext uri="{BB962C8B-B14F-4D97-AF65-F5344CB8AC3E}">
        <p14:creationId xmlns:p14="http://schemas.microsoft.com/office/powerpoint/2010/main" val="425521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611560" y="483518"/>
            <a:ext cx="8064896" cy="1080120"/>
          </a:xfrm>
        </p:spPr>
        <p:txBody>
          <a:bodyPr/>
          <a:lstStyle/>
          <a:p>
            <a:r>
              <a:rPr lang="es-ES" sz="1800" dirty="0"/>
              <a:t>PHP no distingue ente mayúsculas y minúsculas en el nombre de las funciones</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35</a:t>
            </a:fld>
            <a:endParaRPr lang="es-ES" dirty="0"/>
          </a:p>
        </p:txBody>
      </p:sp>
      <p:sp>
        <p:nvSpPr>
          <p:cNvPr id="6" name="CuadroTexto 5">
            <a:extLst>
              <a:ext uri="{FF2B5EF4-FFF2-40B4-BE49-F238E27FC236}">
                <a16:creationId xmlns:a16="http://schemas.microsoft.com/office/drawing/2014/main" id="{D89A0F48-3116-0BEC-C49E-CF53D48763C8}"/>
              </a:ext>
            </a:extLst>
          </p:cNvPr>
          <p:cNvSpPr txBox="1"/>
          <p:nvPr/>
        </p:nvSpPr>
        <p:spPr>
          <a:xfrm>
            <a:off x="379962" y="2032788"/>
            <a:ext cx="4583622" cy="2893100"/>
          </a:xfrm>
          <a:prstGeom prst="rect">
            <a:avLst/>
          </a:prstGeom>
          <a:noFill/>
        </p:spPr>
        <p:txBody>
          <a:bodyPr wrap="square">
            <a:spAutoFit/>
          </a:bodyPr>
          <a:lstStyle/>
          <a:p>
            <a:r>
              <a:rPr lang="es-ES" dirty="0"/>
              <a:t>&lt;?</a:t>
            </a:r>
            <a:r>
              <a:rPr lang="es-ES" dirty="0" err="1"/>
              <a:t>php</a:t>
            </a:r>
            <a:endParaRPr lang="es-ES" dirty="0"/>
          </a:p>
          <a:p>
            <a:r>
              <a:rPr lang="es-ES" dirty="0"/>
              <a:t>// Definición de la función prueba()</a:t>
            </a:r>
          </a:p>
          <a:p>
            <a:r>
              <a:rPr lang="es-ES" dirty="0" err="1"/>
              <a:t>function</a:t>
            </a:r>
            <a:r>
              <a:rPr lang="es-ES" dirty="0"/>
              <a:t> prueba()</a:t>
            </a:r>
          </a:p>
          <a:p>
            <a:r>
              <a:rPr lang="es-ES" dirty="0"/>
              <a:t>{</a:t>
            </a:r>
          </a:p>
          <a:p>
            <a:r>
              <a:rPr lang="es-ES" dirty="0"/>
              <a:t>    print "&lt;p&gt;I </a:t>
            </a:r>
            <a:r>
              <a:rPr lang="es-ES" dirty="0" err="1"/>
              <a:t>will</a:t>
            </a:r>
            <a:r>
              <a:rPr lang="es-ES" dirty="0"/>
              <a:t> </a:t>
            </a:r>
            <a:r>
              <a:rPr lang="es-ES" dirty="0" err="1"/>
              <a:t>not</a:t>
            </a:r>
            <a:r>
              <a:rPr lang="es-ES" dirty="0"/>
              <a:t> </a:t>
            </a:r>
            <a:r>
              <a:rPr lang="es-ES" dirty="0" err="1"/>
              <a:t>waste</a:t>
            </a:r>
            <a:r>
              <a:rPr lang="es-ES" dirty="0"/>
              <a:t> </a:t>
            </a:r>
            <a:r>
              <a:rPr lang="es-ES" dirty="0" err="1"/>
              <a:t>chalk</a:t>
            </a:r>
            <a:r>
              <a:rPr lang="es-ES" dirty="0"/>
              <a:t>.&lt;/p&gt;\n";</a:t>
            </a:r>
          </a:p>
          <a:p>
            <a:r>
              <a:rPr lang="es-ES" dirty="0"/>
              <a:t>    print "\n";</a:t>
            </a:r>
          </a:p>
          <a:p>
            <a:r>
              <a:rPr lang="es-ES" dirty="0"/>
              <a:t>}</a:t>
            </a:r>
          </a:p>
          <a:p>
            <a:endParaRPr lang="es-ES" dirty="0"/>
          </a:p>
          <a:p>
            <a:r>
              <a:rPr lang="es-ES" dirty="0"/>
              <a:t>// Llamadas a la función prueba()</a:t>
            </a:r>
          </a:p>
          <a:p>
            <a:r>
              <a:rPr lang="es-ES" dirty="0"/>
              <a:t>prueba();</a:t>
            </a:r>
          </a:p>
          <a:p>
            <a:r>
              <a:rPr lang="es-ES" dirty="0"/>
              <a:t>PRUEBA();</a:t>
            </a:r>
          </a:p>
          <a:p>
            <a:r>
              <a:rPr lang="es-ES" dirty="0" err="1"/>
              <a:t>PrUeBa</a:t>
            </a:r>
            <a:r>
              <a:rPr lang="es-ES" dirty="0"/>
              <a:t>();</a:t>
            </a:r>
          </a:p>
          <a:p>
            <a:r>
              <a:rPr lang="es-ES" dirty="0"/>
              <a:t>?&gt;</a:t>
            </a:r>
          </a:p>
        </p:txBody>
      </p:sp>
      <p:sp>
        <p:nvSpPr>
          <p:cNvPr id="8" name="CuadroTexto 7">
            <a:extLst>
              <a:ext uri="{FF2B5EF4-FFF2-40B4-BE49-F238E27FC236}">
                <a16:creationId xmlns:a16="http://schemas.microsoft.com/office/drawing/2014/main" id="{018B26B1-74B8-1108-C60D-D6EDA245B414}"/>
              </a:ext>
            </a:extLst>
          </p:cNvPr>
          <p:cNvSpPr txBox="1"/>
          <p:nvPr/>
        </p:nvSpPr>
        <p:spPr>
          <a:xfrm>
            <a:off x="4297650" y="2661048"/>
            <a:ext cx="4583622" cy="1169551"/>
          </a:xfrm>
          <a:prstGeom prst="rect">
            <a:avLst/>
          </a:prstGeom>
          <a:noFill/>
        </p:spPr>
        <p:txBody>
          <a:bodyPr wrap="square">
            <a:spAutoFit/>
          </a:bodyPr>
          <a:lstStyle/>
          <a:p>
            <a:r>
              <a:rPr lang="en-US" dirty="0"/>
              <a:t>&lt;p&gt;I will not waste chalk.&lt;/p&gt;</a:t>
            </a:r>
          </a:p>
          <a:p>
            <a:endParaRPr lang="en-US" dirty="0"/>
          </a:p>
          <a:p>
            <a:r>
              <a:rPr lang="en-US" dirty="0"/>
              <a:t>&lt;p&gt;I will not waste chalk.&lt;/p&gt;</a:t>
            </a:r>
          </a:p>
          <a:p>
            <a:endParaRPr lang="en-US" dirty="0"/>
          </a:p>
          <a:p>
            <a:r>
              <a:rPr lang="en-US" dirty="0"/>
              <a:t>&lt;p&gt;I will not waste chalk.&lt;/p&gt;</a:t>
            </a:r>
            <a:endParaRPr lang="es-ES" dirty="0"/>
          </a:p>
        </p:txBody>
      </p:sp>
    </p:spTree>
    <p:extLst>
      <p:ext uri="{BB962C8B-B14F-4D97-AF65-F5344CB8AC3E}">
        <p14:creationId xmlns:p14="http://schemas.microsoft.com/office/powerpoint/2010/main" val="3504904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893700" y="1373588"/>
            <a:ext cx="6462600" cy="1054146"/>
          </a:xfrm>
        </p:spPr>
        <p:txBody>
          <a:bodyPr/>
          <a:lstStyle/>
          <a:p>
            <a:r>
              <a:rPr lang="es-ES" dirty="0"/>
              <a:t>En un programa no se pueden definir dos veces la misma función</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36</a:t>
            </a:fld>
            <a:endParaRPr lang="es-ES" dirty="0"/>
          </a:p>
        </p:txBody>
      </p:sp>
      <p:sp>
        <p:nvSpPr>
          <p:cNvPr id="6" name="CuadroTexto 5">
            <a:extLst>
              <a:ext uri="{FF2B5EF4-FFF2-40B4-BE49-F238E27FC236}">
                <a16:creationId xmlns:a16="http://schemas.microsoft.com/office/drawing/2014/main" id="{7AA324A9-6556-1CA7-B738-92478D9DEECF}"/>
              </a:ext>
            </a:extLst>
          </p:cNvPr>
          <p:cNvSpPr txBox="1"/>
          <p:nvPr/>
        </p:nvSpPr>
        <p:spPr>
          <a:xfrm>
            <a:off x="395536" y="2324887"/>
            <a:ext cx="4583622" cy="2462213"/>
          </a:xfrm>
          <a:prstGeom prst="rect">
            <a:avLst/>
          </a:prstGeom>
          <a:noFill/>
        </p:spPr>
        <p:txBody>
          <a:bodyPr wrap="square">
            <a:spAutoFit/>
          </a:bodyPr>
          <a:lstStyle/>
          <a:p>
            <a:r>
              <a:rPr lang="es-ES" dirty="0"/>
              <a:t>&lt;?</a:t>
            </a:r>
            <a:r>
              <a:rPr lang="es-ES" dirty="0" err="1"/>
              <a:t>php</a:t>
            </a:r>
            <a:endParaRPr lang="es-ES" dirty="0"/>
          </a:p>
          <a:p>
            <a:r>
              <a:rPr lang="es-ES" dirty="0" err="1"/>
              <a:t>function</a:t>
            </a:r>
            <a:r>
              <a:rPr lang="es-ES" dirty="0"/>
              <a:t> prueba()</a:t>
            </a:r>
          </a:p>
          <a:p>
            <a:r>
              <a:rPr lang="es-ES" dirty="0"/>
              <a:t>{</a:t>
            </a:r>
          </a:p>
          <a:p>
            <a:r>
              <a:rPr lang="es-ES" dirty="0"/>
              <a:t>    print "&lt;p&gt;Hola!&lt;/p&gt;\n";</a:t>
            </a:r>
          </a:p>
          <a:p>
            <a:r>
              <a:rPr lang="es-ES" dirty="0"/>
              <a:t>}</a:t>
            </a:r>
          </a:p>
          <a:p>
            <a:endParaRPr lang="es-ES" dirty="0"/>
          </a:p>
          <a:p>
            <a:r>
              <a:rPr lang="es-ES" dirty="0" err="1"/>
              <a:t>function</a:t>
            </a:r>
            <a:r>
              <a:rPr lang="es-ES" dirty="0"/>
              <a:t> Prueba()</a:t>
            </a:r>
          </a:p>
          <a:p>
            <a:r>
              <a:rPr lang="es-ES" dirty="0"/>
              <a:t>{</a:t>
            </a:r>
          </a:p>
          <a:p>
            <a:r>
              <a:rPr lang="es-ES" dirty="0"/>
              <a:t>    print "&lt;p&gt;</a:t>
            </a:r>
            <a:r>
              <a:rPr lang="es-ES" dirty="0" err="1"/>
              <a:t>Adios</a:t>
            </a:r>
            <a:r>
              <a:rPr lang="es-ES" dirty="0"/>
              <a:t>!&lt;/p&gt;\n";</a:t>
            </a:r>
          </a:p>
          <a:p>
            <a:r>
              <a:rPr lang="es-ES" dirty="0"/>
              <a:t>}</a:t>
            </a:r>
          </a:p>
          <a:p>
            <a:r>
              <a:rPr lang="es-ES" dirty="0"/>
              <a:t>?&gt;</a:t>
            </a:r>
          </a:p>
        </p:txBody>
      </p:sp>
      <p:sp>
        <p:nvSpPr>
          <p:cNvPr id="8" name="CuadroTexto 7">
            <a:extLst>
              <a:ext uri="{FF2B5EF4-FFF2-40B4-BE49-F238E27FC236}">
                <a16:creationId xmlns:a16="http://schemas.microsoft.com/office/drawing/2014/main" id="{B330570E-580A-C4F4-7F4C-99BE7191EDAD}"/>
              </a:ext>
            </a:extLst>
          </p:cNvPr>
          <p:cNvSpPr txBox="1"/>
          <p:nvPr/>
        </p:nvSpPr>
        <p:spPr>
          <a:xfrm>
            <a:off x="4180416" y="3084197"/>
            <a:ext cx="4583622" cy="523220"/>
          </a:xfrm>
          <a:prstGeom prst="rect">
            <a:avLst/>
          </a:prstGeom>
          <a:noFill/>
        </p:spPr>
        <p:txBody>
          <a:bodyPr wrap="square">
            <a:spAutoFit/>
          </a:bodyPr>
          <a:lstStyle/>
          <a:p>
            <a:r>
              <a:rPr lang="en-US" dirty="0"/>
              <a:t>Fatal error: Cannot redeclare </a:t>
            </a:r>
            <a:r>
              <a:rPr lang="en-US" dirty="0" err="1"/>
              <a:t>Prueba</a:t>
            </a:r>
            <a:r>
              <a:rPr lang="en-US" dirty="0"/>
              <a:t>() (previously declared in ejemplo.php:4) in </a:t>
            </a:r>
            <a:r>
              <a:rPr lang="en-US" dirty="0" err="1"/>
              <a:t>ejemplo.php</a:t>
            </a:r>
            <a:r>
              <a:rPr lang="en-US" dirty="0"/>
              <a:t> on line 7</a:t>
            </a:r>
            <a:endParaRPr lang="es-ES" dirty="0"/>
          </a:p>
        </p:txBody>
      </p:sp>
    </p:spTree>
    <p:extLst>
      <p:ext uri="{BB962C8B-B14F-4D97-AF65-F5344CB8AC3E}">
        <p14:creationId xmlns:p14="http://schemas.microsoft.com/office/powerpoint/2010/main" val="138098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r>
              <a:rPr lang="es-ES" sz="3200" dirty="0"/>
              <a:t>Independencia de las funciones respecto al programa principal</a:t>
            </a:r>
            <a:endParaRPr lang="es-ES" dirty="0"/>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1373588"/>
            <a:ext cx="8856984" cy="3552300"/>
          </a:xfrm>
        </p:spPr>
        <p:txBody>
          <a:bodyPr/>
          <a:lstStyle/>
          <a:p>
            <a:pPr marL="114300" indent="0">
              <a:buNone/>
            </a:pPr>
            <a:r>
              <a:rPr lang="es-ES" sz="1800" dirty="0"/>
              <a:t>Las funciones son independientes del resto del programa. En particular, las variables que aparecen en una función son independientes de las variables del programa principal. En principio, ni la función tiene acceso a las variables del programa principal, ni el programa principal tiene acceso a las variables de la función.</a:t>
            </a:r>
          </a:p>
          <a:p>
            <a:pPr marL="114300" indent="0">
              <a:buNone/>
            </a:pPr>
            <a:endParaRPr lang="es-ES" sz="1800" dirty="0"/>
          </a:p>
          <a:p>
            <a:pPr marL="114300" indent="0">
              <a:buNone/>
            </a:pPr>
            <a:r>
              <a:rPr lang="es-ES" sz="1800" dirty="0"/>
              <a:t>En el siguiente ejemplo, tanto el programa principal como la función utilizan una variable con el mismo nombre ($a), pero para el programa se trata de dos variables distintas.</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37</a:t>
            </a:fld>
            <a:endParaRPr lang="es-ES" dirty="0"/>
          </a:p>
        </p:txBody>
      </p:sp>
    </p:spTree>
    <p:extLst>
      <p:ext uri="{BB962C8B-B14F-4D97-AF65-F5344CB8AC3E}">
        <p14:creationId xmlns:p14="http://schemas.microsoft.com/office/powerpoint/2010/main" val="353957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38</a:t>
            </a:fld>
            <a:endParaRPr lang="es-ES" dirty="0"/>
          </a:p>
        </p:txBody>
      </p:sp>
      <p:sp>
        <p:nvSpPr>
          <p:cNvPr id="7" name="CuadroTexto 6">
            <a:extLst>
              <a:ext uri="{FF2B5EF4-FFF2-40B4-BE49-F238E27FC236}">
                <a16:creationId xmlns:a16="http://schemas.microsoft.com/office/drawing/2014/main" id="{5A789416-C7B7-59D8-15AD-D30358E32E72}"/>
              </a:ext>
            </a:extLst>
          </p:cNvPr>
          <p:cNvSpPr txBox="1"/>
          <p:nvPr/>
        </p:nvSpPr>
        <p:spPr>
          <a:xfrm>
            <a:off x="395536" y="123478"/>
            <a:ext cx="4896544" cy="4401205"/>
          </a:xfrm>
          <a:prstGeom prst="rect">
            <a:avLst/>
          </a:prstGeom>
          <a:noFill/>
        </p:spPr>
        <p:txBody>
          <a:bodyPr wrap="square">
            <a:spAutoFit/>
          </a:bodyPr>
          <a:lstStyle/>
          <a:p>
            <a:r>
              <a:rPr lang="es-ES" dirty="0"/>
              <a:t>&lt;?</a:t>
            </a:r>
            <a:r>
              <a:rPr lang="es-ES" dirty="0" err="1"/>
              <a:t>php</a:t>
            </a:r>
            <a:endParaRPr lang="es-ES" dirty="0"/>
          </a:p>
          <a:p>
            <a:r>
              <a:rPr lang="es-ES" dirty="0"/>
              <a:t>// Definición de la función prueba()</a:t>
            </a:r>
          </a:p>
          <a:p>
            <a:r>
              <a:rPr lang="es-ES" dirty="0" err="1"/>
              <a:t>function</a:t>
            </a:r>
            <a:r>
              <a:rPr lang="es-ES" dirty="0"/>
              <a:t> prueba()</a:t>
            </a:r>
          </a:p>
          <a:p>
            <a:r>
              <a:rPr lang="es-ES" dirty="0"/>
              <a:t>{</a:t>
            </a:r>
          </a:p>
          <a:p>
            <a:r>
              <a:rPr lang="es-ES" dirty="0"/>
              <a:t>    $a = 42;</a:t>
            </a:r>
          </a:p>
          <a:p>
            <a:r>
              <a:rPr lang="es-ES" dirty="0"/>
              <a:t>    print "&lt;p&gt;La variable a es $a.&lt;/p&gt;\n";</a:t>
            </a:r>
          </a:p>
          <a:p>
            <a:r>
              <a:rPr lang="es-ES" dirty="0"/>
              <a:t>    print "\n";</a:t>
            </a:r>
          </a:p>
          <a:p>
            <a:r>
              <a:rPr lang="es-ES" dirty="0"/>
              <a:t>}</a:t>
            </a:r>
          </a:p>
          <a:p>
            <a:endParaRPr lang="es-ES" dirty="0"/>
          </a:p>
          <a:p>
            <a:r>
              <a:rPr lang="es-ES" dirty="0"/>
              <a:t>// Damos un valor a la variable</a:t>
            </a:r>
          </a:p>
          <a:p>
            <a:r>
              <a:rPr lang="es-ES" dirty="0"/>
              <a:t>$a = 100;</a:t>
            </a:r>
          </a:p>
          <a:p>
            <a:r>
              <a:rPr lang="es-ES" dirty="0"/>
              <a:t>print "&lt;p&gt;La variable a es $a.&lt;/p&gt;\n";</a:t>
            </a:r>
          </a:p>
          <a:p>
            <a:r>
              <a:rPr lang="es-ES" dirty="0"/>
              <a:t>print "\n";</a:t>
            </a:r>
          </a:p>
          <a:p>
            <a:r>
              <a:rPr lang="es-ES" dirty="0"/>
              <a:t>// Llamamos a la función, que da un valor distinto a una variable con el mismo nombre</a:t>
            </a:r>
          </a:p>
          <a:p>
            <a:r>
              <a:rPr lang="es-ES" dirty="0"/>
              <a:t>prueba();</a:t>
            </a:r>
          </a:p>
          <a:p>
            <a:r>
              <a:rPr lang="es-ES" dirty="0"/>
              <a:t>// Pero en el programa principal, la variable no ha cambiado su valor</a:t>
            </a:r>
          </a:p>
          <a:p>
            <a:r>
              <a:rPr lang="es-ES" dirty="0"/>
              <a:t>print "&lt;p&gt;La variable a es $a.&lt;/p&gt;\n";</a:t>
            </a:r>
          </a:p>
          <a:p>
            <a:r>
              <a:rPr lang="es-ES" dirty="0"/>
              <a:t>?&gt;</a:t>
            </a:r>
          </a:p>
        </p:txBody>
      </p:sp>
      <p:sp>
        <p:nvSpPr>
          <p:cNvPr id="10" name="CuadroTexto 9">
            <a:extLst>
              <a:ext uri="{FF2B5EF4-FFF2-40B4-BE49-F238E27FC236}">
                <a16:creationId xmlns:a16="http://schemas.microsoft.com/office/drawing/2014/main" id="{73D87A07-5D51-388C-DBAA-C0D88E41170D}"/>
              </a:ext>
            </a:extLst>
          </p:cNvPr>
          <p:cNvSpPr txBox="1"/>
          <p:nvPr/>
        </p:nvSpPr>
        <p:spPr>
          <a:xfrm>
            <a:off x="6084168" y="1154529"/>
            <a:ext cx="2999446" cy="1169551"/>
          </a:xfrm>
          <a:prstGeom prst="rect">
            <a:avLst/>
          </a:prstGeom>
          <a:noFill/>
        </p:spPr>
        <p:txBody>
          <a:bodyPr wrap="square">
            <a:spAutoFit/>
          </a:bodyPr>
          <a:lstStyle/>
          <a:p>
            <a:r>
              <a:rPr lang="es-ES" dirty="0"/>
              <a:t>&lt;p&gt;La variable a es 100.&lt;/p&gt;</a:t>
            </a:r>
          </a:p>
          <a:p>
            <a:endParaRPr lang="es-ES" dirty="0"/>
          </a:p>
          <a:p>
            <a:r>
              <a:rPr lang="es-ES" dirty="0"/>
              <a:t>&lt;p&gt;La variable a es 42.&lt;/p&gt;</a:t>
            </a:r>
          </a:p>
          <a:p>
            <a:endParaRPr lang="es-ES" dirty="0"/>
          </a:p>
          <a:p>
            <a:r>
              <a:rPr lang="es-ES" dirty="0"/>
              <a:t>&lt;p&gt;La variable a es 100.&lt;/p&gt;</a:t>
            </a:r>
          </a:p>
        </p:txBody>
      </p:sp>
    </p:spTree>
    <p:extLst>
      <p:ext uri="{BB962C8B-B14F-4D97-AF65-F5344CB8AC3E}">
        <p14:creationId xmlns:p14="http://schemas.microsoft.com/office/powerpoint/2010/main" val="2325288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195486"/>
            <a:ext cx="8035826" cy="1872208"/>
          </a:xfrm>
        </p:spPr>
        <p:txBody>
          <a:bodyPr/>
          <a:lstStyle/>
          <a:p>
            <a:r>
              <a:rPr lang="es-ES" sz="1800" dirty="0"/>
              <a:t>En el siguiente ejemplo, la función genera un aviso ya que se hace referencia a una variable no definida. Esto se debe a que la función no da valor a la variable $a y la función no tiene acceso a la variable $a del programa principal. </a:t>
            </a:r>
          </a:p>
          <a:p>
            <a:endParaRPr lang="es-ES" sz="1800" dirty="0"/>
          </a:p>
          <a:p>
            <a:endParaRPr lang="es-ES" sz="1800" dirty="0"/>
          </a:p>
          <a:p>
            <a:r>
              <a:rPr lang="es-ES" sz="1800" dirty="0"/>
              <a:t>Otro detalle a señalar es que el aviso se genera cuando el programa principal llama a la función, es decir, cuando se ejecuta la función.</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39</a:t>
            </a:fld>
            <a:endParaRPr lang="es-ES" dirty="0"/>
          </a:p>
        </p:txBody>
      </p:sp>
    </p:spTree>
    <p:extLst>
      <p:ext uri="{BB962C8B-B14F-4D97-AF65-F5344CB8AC3E}">
        <p14:creationId xmlns:p14="http://schemas.microsoft.com/office/powerpoint/2010/main" val="189442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890F8-51B2-EF3A-2234-7E36AD224AC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B69E0F1-207C-066E-948A-D67BB13789F4}"/>
              </a:ext>
            </a:extLst>
          </p:cNvPr>
          <p:cNvSpPr>
            <a:spLocks noGrp="1"/>
          </p:cNvSpPr>
          <p:nvPr>
            <p:ph type="body" idx="1"/>
          </p:nvPr>
        </p:nvSpPr>
        <p:spPr/>
        <p:txBody>
          <a:bodyPr/>
          <a:lstStyle/>
          <a:p>
            <a:pPr algn="just"/>
            <a:r>
              <a:rPr lang="es-ES" b="1" i="0" dirty="0">
                <a:solidFill>
                  <a:srgbClr val="000000"/>
                </a:solidFill>
                <a:effectLst/>
                <a:latin typeface="Arial" panose="020B0604020202020204" pitchFamily="34" charset="0"/>
              </a:rPr>
              <a:t>Problemas al recorrer matrices con el bucle </a:t>
            </a:r>
            <a:r>
              <a:rPr lang="es-ES" b="1" i="0" dirty="0" err="1">
                <a:solidFill>
                  <a:srgbClr val="000000"/>
                </a:solidFill>
                <a:effectLst/>
                <a:latin typeface="Arial" panose="020B0604020202020204" pitchFamily="34" charset="0"/>
              </a:rPr>
              <a:t>for</a:t>
            </a:r>
            <a:endParaRPr lang="es-ES" b="1" i="0" dirty="0">
              <a:solidFill>
                <a:srgbClr val="000000"/>
              </a:solidFill>
              <a:effectLst/>
              <a:latin typeface="Arial" panose="020B0604020202020204" pitchFamily="34" charset="0"/>
            </a:endParaRPr>
          </a:p>
          <a:p>
            <a:pPr algn="just"/>
            <a:r>
              <a:rPr lang="es-ES" b="0" i="0" dirty="0">
                <a:solidFill>
                  <a:srgbClr val="000000"/>
                </a:solidFill>
                <a:effectLst/>
                <a:latin typeface="Arial" panose="020B0604020202020204" pitchFamily="34" charset="0"/>
              </a:rPr>
              <a:t>En otros lenguajes de programación en los que los índices de las matrices son números naturales correlativos, las matrices se pueden recorrer fácilmente con bucles </a:t>
            </a:r>
            <a:r>
              <a:rPr lang="es-ES" b="0" i="0" dirty="0" err="1">
                <a:solidFill>
                  <a:srgbClr val="000000"/>
                </a:solidFill>
                <a:effectLst/>
                <a:latin typeface="Arial" panose="020B0604020202020204" pitchFamily="34" charset="0"/>
              </a:rPr>
              <a:t>for</a:t>
            </a:r>
            <a:r>
              <a:rPr lang="es-ES" b="0" i="0" dirty="0">
                <a:solidFill>
                  <a:srgbClr val="000000"/>
                </a:solidFill>
                <a:effectLst/>
                <a:latin typeface="Arial" panose="020B0604020202020204" pitchFamily="34" charset="0"/>
              </a:rPr>
              <a:t>. Pero como las matrices de PHP son matrices asociativas y los índices de las matrices no tienen por qué ser valores numéricos correlativos, nos podemos encontrar con problemas. Por ejemplo, podemos hacer involuntariamente referencia a un término inexistente o algunos términos pueden resultar inaccesibles.</a:t>
            </a:r>
          </a:p>
          <a:p>
            <a:pPr algn="just">
              <a:buFont typeface="Arial" panose="020B0604020202020204" pitchFamily="34" charset="0"/>
              <a:buChar char="•"/>
            </a:pPr>
            <a:r>
              <a:rPr lang="es-ES" b="0" i="0" dirty="0">
                <a:solidFill>
                  <a:srgbClr val="000000"/>
                </a:solidFill>
                <a:effectLst/>
                <a:latin typeface="Arial" panose="020B0604020202020204" pitchFamily="34" charset="0"/>
              </a:rPr>
              <a:t>En el ejemplo siguiente, el bucle llega más allá de los límites de la matriz, generando mensajes de error:</a:t>
            </a:r>
          </a:p>
          <a:p>
            <a:endParaRPr lang="es-ES" dirty="0"/>
          </a:p>
        </p:txBody>
      </p:sp>
    </p:spTree>
    <p:extLst>
      <p:ext uri="{BB962C8B-B14F-4D97-AF65-F5344CB8AC3E}">
        <p14:creationId xmlns:p14="http://schemas.microsoft.com/office/powerpoint/2010/main" val="965007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40</a:t>
            </a:fld>
            <a:endParaRPr lang="es-ES" dirty="0"/>
          </a:p>
        </p:txBody>
      </p:sp>
      <p:sp>
        <p:nvSpPr>
          <p:cNvPr id="7" name="CuadroTexto 6">
            <a:extLst>
              <a:ext uri="{FF2B5EF4-FFF2-40B4-BE49-F238E27FC236}">
                <a16:creationId xmlns:a16="http://schemas.microsoft.com/office/drawing/2014/main" id="{0022A489-DD59-8353-41AE-1556ED5BCC92}"/>
              </a:ext>
            </a:extLst>
          </p:cNvPr>
          <p:cNvSpPr txBox="1"/>
          <p:nvPr/>
        </p:nvSpPr>
        <p:spPr>
          <a:xfrm>
            <a:off x="107504" y="267494"/>
            <a:ext cx="5616624" cy="4185761"/>
          </a:xfrm>
          <a:prstGeom prst="rect">
            <a:avLst/>
          </a:prstGeom>
          <a:noFill/>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a:latin typeface="Consolas" panose="020B0609020204030204" pitchFamily="49" charset="0"/>
              </a:rPr>
              <a:t>// Definición de la función prueba()</a:t>
            </a:r>
          </a:p>
          <a:p>
            <a:r>
              <a:rPr lang="es-ES" dirty="0" err="1">
                <a:latin typeface="Consolas" panose="020B0609020204030204" pitchFamily="49" charset="0"/>
              </a:rPr>
              <a:t>function</a:t>
            </a:r>
            <a:r>
              <a:rPr lang="es-ES" dirty="0">
                <a:latin typeface="Consolas" panose="020B0609020204030204" pitchFamily="49" charset="0"/>
              </a:rPr>
              <a:t> prueba()</a:t>
            </a:r>
          </a:p>
          <a:p>
            <a:r>
              <a:rPr lang="es-ES" dirty="0">
                <a:latin typeface="Consolas" panose="020B0609020204030204" pitchFamily="49" charset="0"/>
              </a:rPr>
              <a:t>{</a:t>
            </a:r>
          </a:p>
          <a:p>
            <a:r>
              <a:rPr lang="es-ES" dirty="0">
                <a:latin typeface="Consolas" panose="020B0609020204030204" pitchFamily="49" charset="0"/>
              </a:rPr>
              <a:t>    // Intentamos escribir el valor de la variable $a</a:t>
            </a:r>
          </a:p>
          <a:p>
            <a:r>
              <a:rPr lang="es-ES" dirty="0">
                <a:latin typeface="Consolas" panose="020B0609020204030204" pitchFamily="49" charset="0"/>
              </a:rPr>
              <a:t>    // pero como no está definida, se produce un aviso</a:t>
            </a:r>
          </a:p>
          <a:p>
            <a:r>
              <a:rPr lang="es-ES" dirty="0">
                <a:latin typeface="Consolas" panose="020B0609020204030204" pitchFamily="49" charset="0"/>
              </a:rPr>
              <a:t>    print "&lt;p&gt;La variable a es $a.&lt;/p&gt;\n";</a:t>
            </a:r>
          </a:p>
          <a:p>
            <a:r>
              <a:rPr lang="es-ES" dirty="0">
                <a:latin typeface="Consolas" panose="020B0609020204030204" pitchFamily="49" charset="0"/>
              </a:rPr>
              <a:t>    print "\n";</a:t>
            </a:r>
          </a:p>
          <a:p>
            <a:r>
              <a:rPr lang="es-ES" dirty="0">
                <a:latin typeface="Consolas" panose="020B0609020204030204" pitchFamily="49" charset="0"/>
              </a:rPr>
              <a:t>}</a:t>
            </a:r>
          </a:p>
          <a:p>
            <a:endParaRPr lang="es-ES" dirty="0">
              <a:latin typeface="Consolas" panose="020B0609020204030204" pitchFamily="49" charset="0"/>
            </a:endParaRPr>
          </a:p>
          <a:p>
            <a:r>
              <a:rPr lang="es-ES" dirty="0">
                <a:latin typeface="Consolas" panose="020B0609020204030204" pitchFamily="49" charset="0"/>
              </a:rPr>
              <a:t>// Damos un valor a la variable</a:t>
            </a:r>
          </a:p>
          <a:p>
            <a:r>
              <a:rPr lang="es-ES" dirty="0">
                <a:latin typeface="Consolas" panose="020B0609020204030204" pitchFamily="49" charset="0"/>
              </a:rPr>
              <a:t>$a = 100;</a:t>
            </a:r>
          </a:p>
          <a:p>
            <a:r>
              <a:rPr lang="es-ES" dirty="0">
                <a:latin typeface="Consolas" panose="020B0609020204030204" pitchFamily="49" charset="0"/>
              </a:rPr>
              <a:t>print "&lt;p&gt;La variable a es $a.&lt;/p&gt;\n";</a:t>
            </a:r>
          </a:p>
          <a:p>
            <a:r>
              <a:rPr lang="es-ES" dirty="0">
                <a:latin typeface="Consolas" panose="020B0609020204030204" pitchFamily="49" charset="0"/>
              </a:rPr>
              <a:t>print "\n";</a:t>
            </a:r>
          </a:p>
          <a:p>
            <a:r>
              <a:rPr lang="es-ES" dirty="0">
                <a:latin typeface="Consolas" panose="020B0609020204030204" pitchFamily="49" charset="0"/>
              </a:rPr>
              <a:t>// Llamamos a la función</a:t>
            </a:r>
          </a:p>
          <a:p>
            <a:r>
              <a:rPr lang="es-ES" dirty="0">
                <a:latin typeface="Consolas" panose="020B0609020204030204" pitchFamily="49" charset="0"/>
              </a:rPr>
              <a:t>prueba();</a:t>
            </a:r>
          </a:p>
          <a:p>
            <a:r>
              <a:rPr lang="es-ES" dirty="0">
                <a:latin typeface="Consolas" panose="020B0609020204030204" pitchFamily="49" charset="0"/>
              </a:rPr>
              <a:t>// Volvemos a escribir la variable</a:t>
            </a:r>
          </a:p>
          <a:p>
            <a:r>
              <a:rPr lang="es-ES" dirty="0">
                <a:latin typeface="Consolas" panose="020B0609020204030204" pitchFamily="49" charset="0"/>
              </a:rPr>
              <a:t>print "&lt;p&gt;La variable a es $a.&lt;/p&gt;\n";</a:t>
            </a:r>
          </a:p>
          <a:p>
            <a:r>
              <a:rPr lang="es-ES" dirty="0">
                <a:latin typeface="Consolas" panose="020B0609020204030204" pitchFamily="49" charset="0"/>
              </a:rPr>
              <a:t>?&gt;</a:t>
            </a:r>
          </a:p>
        </p:txBody>
      </p:sp>
      <p:sp>
        <p:nvSpPr>
          <p:cNvPr id="9" name="CuadroTexto 8">
            <a:extLst>
              <a:ext uri="{FF2B5EF4-FFF2-40B4-BE49-F238E27FC236}">
                <a16:creationId xmlns:a16="http://schemas.microsoft.com/office/drawing/2014/main" id="{86385EED-FCBF-44CC-E7BB-1A4E26C1992E}"/>
              </a:ext>
            </a:extLst>
          </p:cNvPr>
          <p:cNvSpPr txBox="1"/>
          <p:nvPr/>
        </p:nvSpPr>
        <p:spPr>
          <a:xfrm>
            <a:off x="4644008" y="2283718"/>
            <a:ext cx="4583622" cy="2246769"/>
          </a:xfrm>
          <a:prstGeom prst="rect">
            <a:avLst/>
          </a:prstGeom>
          <a:noFill/>
        </p:spPr>
        <p:txBody>
          <a:bodyPr wrap="square">
            <a:spAutoFit/>
          </a:bodyPr>
          <a:lstStyle/>
          <a:p>
            <a:r>
              <a:rPr lang="es-ES" dirty="0"/>
              <a:t>&lt;p&gt;Programa de prueba.&lt;/p&gt;</a:t>
            </a:r>
          </a:p>
          <a:p>
            <a:endParaRPr lang="es-ES" dirty="0"/>
          </a:p>
          <a:p>
            <a:r>
              <a:rPr lang="es-ES" dirty="0"/>
              <a:t>&lt;p&gt;La variable a es 100.&lt;/p&gt;</a:t>
            </a:r>
          </a:p>
          <a:p>
            <a:endParaRPr lang="es-ES" dirty="0"/>
          </a:p>
          <a:p>
            <a:r>
              <a:rPr lang="es-ES" dirty="0"/>
              <a:t>&lt;</a:t>
            </a:r>
            <a:r>
              <a:rPr lang="es-ES" dirty="0" err="1"/>
              <a:t>br</a:t>
            </a:r>
            <a:r>
              <a:rPr lang="es-ES" dirty="0"/>
              <a:t> /&gt;</a:t>
            </a:r>
          </a:p>
          <a:p>
            <a:r>
              <a:rPr lang="es-ES" dirty="0"/>
              <a:t>&lt;b&gt;</a:t>
            </a:r>
            <a:r>
              <a:rPr lang="es-ES" dirty="0" err="1"/>
              <a:t>Warning</a:t>
            </a:r>
            <a:r>
              <a:rPr lang="es-ES" dirty="0"/>
              <a:t>&lt;/b&gt;:  </a:t>
            </a:r>
            <a:r>
              <a:rPr lang="es-ES" dirty="0" err="1"/>
              <a:t>Undefined</a:t>
            </a:r>
            <a:r>
              <a:rPr lang="es-ES" dirty="0"/>
              <a:t> variable $a in &lt;b&gt;</a:t>
            </a:r>
            <a:r>
              <a:rPr lang="es-ES" dirty="0" err="1"/>
              <a:t>ejemplo.php</a:t>
            </a:r>
            <a:r>
              <a:rPr lang="es-ES" dirty="0"/>
              <a:t>&lt;/b&gt; </a:t>
            </a:r>
            <a:r>
              <a:rPr lang="es-ES" dirty="0" err="1"/>
              <a:t>on</a:t>
            </a:r>
            <a:r>
              <a:rPr lang="es-ES" dirty="0"/>
              <a:t> line &lt;b&gt;5&lt;/b&gt;&lt;</a:t>
            </a:r>
            <a:r>
              <a:rPr lang="es-ES" dirty="0" err="1"/>
              <a:t>br</a:t>
            </a:r>
            <a:r>
              <a:rPr lang="es-ES" dirty="0"/>
              <a:t> /&gt;</a:t>
            </a:r>
          </a:p>
          <a:p>
            <a:r>
              <a:rPr lang="es-ES" dirty="0"/>
              <a:t>&lt;p&gt;La variable a es .&lt;/p&gt;</a:t>
            </a:r>
          </a:p>
          <a:p>
            <a:endParaRPr lang="es-ES" dirty="0"/>
          </a:p>
          <a:p>
            <a:r>
              <a:rPr lang="es-ES" dirty="0"/>
              <a:t>&lt;p&gt;La variable a es 100.&lt;/p&gt;</a:t>
            </a:r>
          </a:p>
        </p:txBody>
      </p:sp>
    </p:spTree>
    <p:extLst>
      <p:ext uri="{BB962C8B-B14F-4D97-AF65-F5344CB8AC3E}">
        <p14:creationId xmlns:p14="http://schemas.microsoft.com/office/powerpoint/2010/main" val="978158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r>
              <a:rPr lang="es-ES" dirty="0"/>
              <a:t>Variables globales</a:t>
            </a:r>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323528" y="1373588"/>
            <a:ext cx="8640960" cy="3552300"/>
          </a:xfrm>
        </p:spPr>
        <p:txBody>
          <a:bodyPr/>
          <a:lstStyle/>
          <a:p>
            <a:r>
              <a:rPr lang="es-ES" dirty="0"/>
              <a:t>Podemos hacer que una función tenga acceso a las variables del programa principal, indicando en el cuerpo de la función los nombres de las variables precedidas de la palabra reservada global.</a:t>
            </a:r>
          </a:p>
          <a:p>
            <a:endParaRPr lang="es-ES" dirty="0"/>
          </a:p>
          <a:p>
            <a:r>
              <a:rPr lang="es-ES" dirty="0"/>
              <a:t>En el siguiente ejemplo, la función puede escribir el valor de la variable definida en el programa</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41</a:t>
            </a:fld>
            <a:endParaRPr lang="es-ES" dirty="0"/>
          </a:p>
        </p:txBody>
      </p:sp>
    </p:spTree>
    <p:extLst>
      <p:ext uri="{BB962C8B-B14F-4D97-AF65-F5344CB8AC3E}">
        <p14:creationId xmlns:p14="http://schemas.microsoft.com/office/powerpoint/2010/main" val="241343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42</a:t>
            </a:fld>
            <a:endParaRPr lang="es-ES" dirty="0"/>
          </a:p>
        </p:txBody>
      </p:sp>
      <p:sp>
        <p:nvSpPr>
          <p:cNvPr id="6" name="CuadroTexto 5">
            <a:extLst>
              <a:ext uri="{FF2B5EF4-FFF2-40B4-BE49-F238E27FC236}">
                <a16:creationId xmlns:a16="http://schemas.microsoft.com/office/drawing/2014/main" id="{23F8B55C-34AC-FF33-BA09-A0E2425C15A0}"/>
              </a:ext>
            </a:extLst>
          </p:cNvPr>
          <p:cNvSpPr txBox="1"/>
          <p:nvPr/>
        </p:nvSpPr>
        <p:spPr>
          <a:xfrm>
            <a:off x="755576" y="987574"/>
            <a:ext cx="4583622" cy="2893100"/>
          </a:xfrm>
          <a:prstGeom prst="rect">
            <a:avLst/>
          </a:prstGeom>
          <a:noFill/>
        </p:spPr>
        <p:txBody>
          <a:bodyPr wrap="square">
            <a:spAutoFit/>
          </a:bodyPr>
          <a:lstStyle/>
          <a:p>
            <a:r>
              <a:rPr lang="es-ES" dirty="0"/>
              <a:t>&lt;?</a:t>
            </a:r>
            <a:r>
              <a:rPr lang="es-ES" dirty="0" err="1"/>
              <a:t>php</a:t>
            </a:r>
            <a:endParaRPr lang="es-ES" dirty="0"/>
          </a:p>
          <a:p>
            <a:r>
              <a:rPr lang="es-ES" dirty="0" err="1"/>
              <a:t>function</a:t>
            </a:r>
            <a:r>
              <a:rPr lang="es-ES" dirty="0"/>
              <a:t> prueba()</a:t>
            </a:r>
          </a:p>
          <a:p>
            <a:r>
              <a:rPr lang="es-ES" dirty="0"/>
              <a:t>{</a:t>
            </a:r>
          </a:p>
          <a:p>
            <a:r>
              <a:rPr lang="es-ES" dirty="0"/>
              <a:t>    // Declaramos la variable $a como global</a:t>
            </a:r>
          </a:p>
          <a:p>
            <a:r>
              <a:rPr lang="es-ES" dirty="0"/>
              <a:t>    global $a;</a:t>
            </a:r>
          </a:p>
          <a:p>
            <a:endParaRPr lang="es-ES" dirty="0"/>
          </a:p>
          <a:p>
            <a:r>
              <a:rPr lang="es-ES" dirty="0"/>
              <a:t>    print "&lt;p&gt;La variable a es $a.&lt;/p&gt;\n";</a:t>
            </a:r>
          </a:p>
          <a:p>
            <a:r>
              <a:rPr lang="es-ES" dirty="0"/>
              <a:t>    print "\n";</a:t>
            </a:r>
          </a:p>
          <a:p>
            <a:r>
              <a:rPr lang="es-ES" dirty="0"/>
              <a:t>}</a:t>
            </a:r>
          </a:p>
          <a:p>
            <a:endParaRPr lang="es-ES" dirty="0"/>
          </a:p>
          <a:p>
            <a:r>
              <a:rPr lang="es-ES" dirty="0"/>
              <a:t>$a = 100;</a:t>
            </a:r>
          </a:p>
          <a:p>
            <a:r>
              <a:rPr lang="es-ES" dirty="0"/>
              <a:t>prueba();</a:t>
            </a:r>
          </a:p>
          <a:p>
            <a:r>
              <a:rPr lang="es-ES" dirty="0"/>
              <a:t>?&gt;</a:t>
            </a:r>
          </a:p>
        </p:txBody>
      </p:sp>
      <p:sp>
        <p:nvSpPr>
          <p:cNvPr id="9" name="CuadroTexto 8">
            <a:extLst>
              <a:ext uri="{FF2B5EF4-FFF2-40B4-BE49-F238E27FC236}">
                <a16:creationId xmlns:a16="http://schemas.microsoft.com/office/drawing/2014/main" id="{0AFA3220-95F8-4C11-CABC-4D75EABF4B5B}"/>
              </a:ext>
            </a:extLst>
          </p:cNvPr>
          <p:cNvSpPr txBox="1"/>
          <p:nvPr/>
        </p:nvSpPr>
        <p:spPr>
          <a:xfrm>
            <a:off x="5310598" y="1923678"/>
            <a:ext cx="2664296" cy="307777"/>
          </a:xfrm>
          <a:prstGeom prst="rect">
            <a:avLst/>
          </a:prstGeom>
          <a:noFill/>
        </p:spPr>
        <p:txBody>
          <a:bodyPr wrap="square">
            <a:spAutoFit/>
          </a:bodyPr>
          <a:lstStyle/>
          <a:p>
            <a:r>
              <a:rPr lang="es-ES" dirty="0"/>
              <a:t>&lt;p&gt;La variable a es 100.&lt;/p&gt;</a:t>
            </a:r>
          </a:p>
        </p:txBody>
      </p:sp>
    </p:spTree>
    <p:extLst>
      <p:ext uri="{BB962C8B-B14F-4D97-AF65-F5344CB8AC3E}">
        <p14:creationId xmlns:p14="http://schemas.microsoft.com/office/powerpoint/2010/main" val="2936255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195486"/>
            <a:ext cx="8568952" cy="1198162"/>
          </a:xfrm>
        </p:spPr>
        <p:txBody>
          <a:bodyPr/>
          <a:lstStyle/>
          <a:p>
            <a:r>
              <a:rPr lang="es-ES" sz="1800" dirty="0"/>
              <a:t>El acceso a las variables globales es completo, es decir, las variables se pueden modificar, como muestra el siguiente ejemplo</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43</a:t>
            </a:fld>
            <a:endParaRPr lang="es-ES" dirty="0"/>
          </a:p>
        </p:txBody>
      </p:sp>
      <p:sp>
        <p:nvSpPr>
          <p:cNvPr id="6" name="CuadroTexto 5">
            <a:extLst>
              <a:ext uri="{FF2B5EF4-FFF2-40B4-BE49-F238E27FC236}">
                <a16:creationId xmlns:a16="http://schemas.microsoft.com/office/drawing/2014/main" id="{EFE15FB6-A8CC-FA33-2CD8-61E384445DA7}"/>
              </a:ext>
            </a:extLst>
          </p:cNvPr>
          <p:cNvSpPr txBox="1"/>
          <p:nvPr/>
        </p:nvSpPr>
        <p:spPr>
          <a:xfrm>
            <a:off x="107504" y="1393648"/>
            <a:ext cx="4583622" cy="2893100"/>
          </a:xfrm>
          <a:prstGeom prst="rect">
            <a:avLst/>
          </a:prstGeom>
          <a:noFill/>
        </p:spPr>
        <p:txBody>
          <a:bodyPr wrap="square">
            <a:spAutoFit/>
          </a:bodyPr>
          <a:lstStyle/>
          <a:p>
            <a:r>
              <a:rPr lang="es-ES" dirty="0"/>
              <a:t>&lt;?</a:t>
            </a:r>
            <a:r>
              <a:rPr lang="es-ES" dirty="0" err="1"/>
              <a:t>php</a:t>
            </a:r>
            <a:endParaRPr lang="es-ES" dirty="0"/>
          </a:p>
          <a:p>
            <a:r>
              <a:rPr lang="es-ES" dirty="0" err="1"/>
              <a:t>function</a:t>
            </a:r>
            <a:r>
              <a:rPr lang="es-ES" dirty="0"/>
              <a:t> prueba()</a:t>
            </a:r>
          </a:p>
          <a:p>
            <a:r>
              <a:rPr lang="es-ES" dirty="0"/>
              <a:t>{</a:t>
            </a:r>
          </a:p>
          <a:p>
            <a:r>
              <a:rPr lang="es-ES" dirty="0"/>
              <a:t>    global $a;</a:t>
            </a:r>
          </a:p>
          <a:p>
            <a:endParaRPr lang="es-ES" dirty="0"/>
          </a:p>
          <a:p>
            <a:r>
              <a:rPr lang="es-ES" dirty="0"/>
              <a:t>    // Modificamos la variable $a en la función</a:t>
            </a:r>
          </a:p>
          <a:p>
            <a:r>
              <a:rPr lang="es-ES" dirty="0"/>
              <a:t>    $a = 50;</a:t>
            </a:r>
          </a:p>
          <a:p>
            <a:r>
              <a:rPr lang="es-ES" dirty="0"/>
              <a:t>}</a:t>
            </a:r>
          </a:p>
          <a:p>
            <a:endParaRPr lang="es-ES" dirty="0"/>
          </a:p>
          <a:p>
            <a:r>
              <a:rPr lang="es-ES" dirty="0"/>
              <a:t>$a = 100;</a:t>
            </a:r>
          </a:p>
          <a:p>
            <a:r>
              <a:rPr lang="es-ES" dirty="0"/>
              <a:t>prueba();</a:t>
            </a:r>
          </a:p>
          <a:p>
            <a:r>
              <a:rPr lang="es-ES" dirty="0"/>
              <a:t>print "&lt;p&gt;La variable a es $a.&lt;/p&gt;\n";</a:t>
            </a:r>
          </a:p>
          <a:p>
            <a:r>
              <a:rPr lang="es-ES" dirty="0"/>
              <a:t>?&gt;</a:t>
            </a:r>
          </a:p>
        </p:txBody>
      </p:sp>
      <p:sp>
        <p:nvSpPr>
          <p:cNvPr id="9" name="CuadroTexto 8">
            <a:extLst>
              <a:ext uri="{FF2B5EF4-FFF2-40B4-BE49-F238E27FC236}">
                <a16:creationId xmlns:a16="http://schemas.microsoft.com/office/drawing/2014/main" id="{0DBD20B9-FE24-DA83-C4C8-07422550BC6F}"/>
              </a:ext>
            </a:extLst>
          </p:cNvPr>
          <p:cNvSpPr txBox="1"/>
          <p:nvPr/>
        </p:nvSpPr>
        <p:spPr>
          <a:xfrm>
            <a:off x="4067944" y="1779662"/>
            <a:ext cx="3240360" cy="307777"/>
          </a:xfrm>
          <a:prstGeom prst="rect">
            <a:avLst/>
          </a:prstGeom>
          <a:noFill/>
        </p:spPr>
        <p:txBody>
          <a:bodyPr wrap="square">
            <a:spAutoFit/>
          </a:bodyPr>
          <a:lstStyle/>
          <a:p>
            <a:r>
              <a:rPr lang="es-ES" dirty="0"/>
              <a:t>&lt;p&gt;La variable a es 50.&lt;/p&gt;</a:t>
            </a:r>
          </a:p>
        </p:txBody>
      </p:sp>
    </p:spTree>
    <p:extLst>
      <p:ext uri="{BB962C8B-B14F-4D97-AF65-F5344CB8AC3E}">
        <p14:creationId xmlns:p14="http://schemas.microsoft.com/office/powerpoint/2010/main" val="66728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a:xfrm>
            <a:off x="395536" y="123478"/>
            <a:ext cx="7638740" cy="857400"/>
          </a:xfrm>
        </p:spPr>
        <p:txBody>
          <a:bodyPr/>
          <a:lstStyle/>
          <a:p>
            <a:r>
              <a:rPr lang="es-ES" dirty="0"/>
              <a:t>Funciones con argumentos (valores)</a:t>
            </a:r>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07504" y="980878"/>
            <a:ext cx="8712968" cy="3552300"/>
          </a:xfrm>
        </p:spPr>
        <p:txBody>
          <a:bodyPr/>
          <a:lstStyle/>
          <a:p>
            <a:pPr marL="114300" indent="0">
              <a:buNone/>
            </a:pPr>
            <a:r>
              <a:rPr lang="es-ES" sz="1600" dirty="0"/>
              <a:t>Podemos enviar datos a una función incluyendo argumentos en su llamada. En la definición de la función deben indicarse los argumentos que se van a recibir, escribiéndolos entre los paréntesis como variables, separadas por comas. </a:t>
            </a:r>
          </a:p>
          <a:p>
            <a:pPr marL="114300" indent="0">
              <a:buNone/>
            </a:pPr>
            <a:r>
              <a:rPr lang="es-ES" sz="1600" dirty="0"/>
              <a:t>En el programa principal, los datos que se quieren enviar a la función simplemente se incluyen en la llamada a la función escribiéndolos entre los paréntesis, separados por comas. </a:t>
            </a:r>
          </a:p>
          <a:p>
            <a:pPr marL="114300" indent="0">
              <a:buNone/>
            </a:pPr>
            <a:r>
              <a:rPr lang="es-ES" sz="1600" dirty="0"/>
              <a:t>La función guarda los valores en los argumentos (como variables) en el orden indicado en la definición. Los argumentos se pueden utilizar o no en la función, pero si una función se define con argumentos, la llamada a la función debe incluir todos los argumentos indicados en la definición.</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44</a:t>
            </a:fld>
            <a:endParaRPr lang="es-ES" dirty="0"/>
          </a:p>
        </p:txBody>
      </p:sp>
      <p:sp>
        <p:nvSpPr>
          <p:cNvPr id="7" name="CuadroTexto 6">
            <a:extLst>
              <a:ext uri="{FF2B5EF4-FFF2-40B4-BE49-F238E27FC236}">
                <a16:creationId xmlns:a16="http://schemas.microsoft.com/office/drawing/2014/main" id="{CFBDC062-4F51-C135-81AC-9B836DC713A3}"/>
              </a:ext>
            </a:extLst>
          </p:cNvPr>
          <p:cNvSpPr txBox="1"/>
          <p:nvPr/>
        </p:nvSpPr>
        <p:spPr>
          <a:xfrm>
            <a:off x="395536" y="3579071"/>
            <a:ext cx="5591734" cy="738664"/>
          </a:xfrm>
          <a:prstGeom prst="rect">
            <a:avLst/>
          </a:prstGeom>
          <a:noFill/>
        </p:spPr>
        <p:txBody>
          <a:bodyPr wrap="square">
            <a:spAutoFit/>
          </a:bodyPr>
          <a:lstStyle/>
          <a:p>
            <a:r>
              <a:rPr lang="es-ES" dirty="0" err="1"/>
              <a:t>function</a:t>
            </a:r>
            <a:r>
              <a:rPr lang="es-ES" dirty="0"/>
              <a:t> </a:t>
            </a:r>
            <a:r>
              <a:rPr lang="es-ES" dirty="0" err="1"/>
              <a:t>nombreDelaFuncion</a:t>
            </a:r>
            <a:r>
              <a:rPr lang="es-ES" dirty="0"/>
              <a:t>($argumento_1, $argumento_2, </a:t>
            </a:r>
            <a:r>
              <a:rPr lang="es-ES" dirty="0" err="1"/>
              <a:t>etc</a:t>
            </a:r>
            <a:r>
              <a:rPr lang="es-ES" dirty="0"/>
              <a:t> ...) {</a:t>
            </a:r>
          </a:p>
          <a:p>
            <a:r>
              <a:rPr lang="es-ES" dirty="0"/>
              <a:t>    </a:t>
            </a:r>
            <a:r>
              <a:rPr lang="es-ES" dirty="0" err="1"/>
              <a:t>bloque_de_sentencias</a:t>
            </a:r>
            <a:endParaRPr lang="es-ES" dirty="0"/>
          </a:p>
          <a:p>
            <a:r>
              <a:rPr lang="es-ES" dirty="0"/>
              <a:t>}</a:t>
            </a:r>
          </a:p>
        </p:txBody>
      </p:sp>
    </p:spTree>
    <p:extLst>
      <p:ext uri="{BB962C8B-B14F-4D97-AF65-F5344CB8AC3E}">
        <p14:creationId xmlns:p14="http://schemas.microsoft.com/office/powerpoint/2010/main" val="2470282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95086" y="627534"/>
            <a:ext cx="8568952" cy="3552300"/>
          </a:xfrm>
        </p:spPr>
        <p:txBody>
          <a:bodyPr/>
          <a:lstStyle/>
          <a:p>
            <a:r>
              <a:rPr lang="es-ES" sz="1600"/>
              <a:t>En este apartado se trata el caso más sencillo, es decir, cuando los argumentos son simplemente valores (número, cadenas, matrices, etc.). En los dos apartados siguientes se tratan los casos en los que los argumentos son variables del programa principal.</a:t>
            </a:r>
          </a:p>
          <a:p>
            <a:endParaRPr lang="es-ES" sz="1600"/>
          </a:p>
          <a:p>
            <a:r>
              <a:rPr lang="es-ES" sz="1600"/>
              <a:t>En el ejemplo siguiente, enviamos una cadena a la función para que la incluya en la salida de la función</a:t>
            </a:r>
            <a:endParaRPr lang="es-ES" sz="1600" dirty="0"/>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45</a:t>
            </a:fld>
            <a:endParaRPr lang="es-ES" dirty="0"/>
          </a:p>
        </p:txBody>
      </p:sp>
      <p:sp>
        <p:nvSpPr>
          <p:cNvPr id="7" name="CuadroTexto 6">
            <a:extLst>
              <a:ext uri="{FF2B5EF4-FFF2-40B4-BE49-F238E27FC236}">
                <a16:creationId xmlns:a16="http://schemas.microsoft.com/office/drawing/2014/main" id="{4FB6E4D0-C2F8-FEB1-62E5-EA18F397EDB3}"/>
              </a:ext>
            </a:extLst>
          </p:cNvPr>
          <p:cNvSpPr txBox="1"/>
          <p:nvPr/>
        </p:nvSpPr>
        <p:spPr>
          <a:xfrm>
            <a:off x="391520" y="2571750"/>
            <a:ext cx="3532408" cy="1815882"/>
          </a:xfrm>
          <a:prstGeom prst="rect">
            <a:avLst/>
          </a:prstGeom>
          <a:noFill/>
        </p:spPr>
        <p:txBody>
          <a:bodyPr wrap="square">
            <a:spAutoFit/>
          </a:bodyPr>
          <a:lstStyle/>
          <a:p>
            <a:r>
              <a:rPr lang="es-ES" dirty="0"/>
              <a:t>&lt;?</a:t>
            </a:r>
            <a:r>
              <a:rPr lang="es-ES" dirty="0" err="1"/>
              <a:t>php</a:t>
            </a:r>
            <a:endParaRPr lang="es-ES" dirty="0"/>
          </a:p>
          <a:p>
            <a:r>
              <a:rPr lang="es-ES" dirty="0" err="1"/>
              <a:t>function</a:t>
            </a:r>
            <a:r>
              <a:rPr lang="es-ES" dirty="0"/>
              <a:t> saludo($nombre)</a:t>
            </a:r>
          </a:p>
          <a:p>
            <a:r>
              <a:rPr lang="es-ES" dirty="0"/>
              <a:t>{</a:t>
            </a:r>
          </a:p>
          <a:p>
            <a:r>
              <a:rPr lang="es-ES" dirty="0"/>
              <a:t>    print "&lt;p&gt;Hola, $nombre!&lt;/p&gt;\n";</a:t>
            </a:r>
          </a:p>
          <a:p>
            <a:r>
              <a:rPr lang="es-ES" dirty="0"/>
              <a:t>}</a:t>
            </a:r>
          </a:p>
          <a:p>
            <a:endParaRPr lang="es-ES" dirty="0"/>
          </a:p>
          <a:p>
            <a:r>
              <a:rPr lang="es-ES" dirty="0"/>
              <a:t>saludo("Don Pepito");</a:t>
            </a:r>
          </a:p>
          <a:p>
            <a:r>
              <a:rPr lang="es-ES" dirty="0"/>
              <a:t>?&gt;</a:t>
            </a:r>
          </a:p>
        </p:txBody>
      </p:sp>
      <p:sp>
        <p:nvSpPr>
          <p:cNvPr id="10" name="CuadroTexto 9">
            <a:extLst>
              <a:ext uri="{FF2B5EF4-FFF2-40B4-BE49-F238E27FC236}">
                <a16:creationId xmlns:a16="http://schemas.microsoft.com/office/drawing/2014/main" id="{4680CB81-7979-FEF5-B50A-C564450FB5DC}"/>
              </a:ext>
            </a:extLst>
          </p:cNvPr>
          <p:cNvSpPr txBox="1"/>
          <p:nvPr/>
        </p:nvSpPr>
        <p:spPr>
          <a:xfrm>
            <a:off x="4168858" y="2643758"/>
            <a:ext cx="3211454" cy="307777"/>
          </a:xfrm>
          <a:prstGeom prst="rect">
            <a:avLst/>
          </a:prstGeom>
          <a:noFill/>
        </p:spPr>
        <p:txBody>
          <a:bodyPr wrap="square">
            <a:spAutoFit/>
          </a:bodyPr>
          <a:lstStyle/>
          <a:p>
            <a:r>
              <a:rPr lang="it-IT" dirty="0"/>
              <a:t>&lt;p&gt;Hola, Don Pepito!&lt;/p&gt;</a:t>
            </a:r>
          </a:p>
        </p:txBody>
      </p:sp>
    </p:spTree>
    <p:extLst>
      <p:ext uri="{BB962C8B-B14F-4D97-AF65-F5344CB8AC3E}">
        <p14:creationId xmlns:p14="http://schemas.microsoft.com/office/powerpoint/2010/main" val="1072338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251520" y="195486"/>
            <a:ext cx="8512518" cy="3552300"/>
          </a:xfrm>
        </p:spPr>
        <p:txBody>
          <a:bodyPr/>
          <a:lstStyle/>
          <a:p>
            <a:pPr marL="114300" indent="0">
              <a:buNone/>
            </a:pPr>
            <a:r>
              <a:rPr lang="es-ES" sz="1800" dirty="0"/>
              <a:t>En el ejemplo siguiente, enviamos una cadena y un número a la función.</a:t>
            </a:r>
          </a:p>
          <a:p>
            <a:pPr marL="114300" indent="0">
              <a:buNone/>
            </a:pPr>
            <a:r>
              <a:rPr lang="es-ES" sz="1800" dirty="0"/>
              <a:t>&lt;?</a:t>
            </a:r>
            <a:r>
              <a:rPr lang="es-ES" sz="1800" dirty="0" err="1"/>
              <a:t>php</a:t>
            </a:r>
            <a:endParaRPr lang="es-ES" sz="1800" dirty="0"/>
          </a:p>
          <a:p>
            <a:pPr marL="114300" indent="0">
              <a:buNone/>
            </a:pPr>
            <a:r>
              <a:rPr lang="es-ES" sz="1800" dirty="0" err="1"/>
              <a:t>function</a:t>
            </a:r>
            <a:r>
              <a:rPr lang="es-ES" sz="1800" dirty="0"/>
              <a:t> saludo($nombre, $veces)</a:t>
            </a:r>
          </a:p>
          <a:p>
            <a:pPr marL="114300" indent="0">
              <a:buNone/>
            </a:pPr>
            <a:r>
              <a:rPr lang="es-ES" sz="1800" dirty="0"/>
              <a:t>{</a:t>
            </a:r>
          </a:p>
          <a:p>
            <a:pPr marL="114300" indent="0">
              <a:buNone/>
            </a:pPr>
            <a:r>
              <a:rPr lang="es-ES" sz="1800" dirty="0"/>
              <a:t>    </a:t>
            </a:r>
            <a:r>
              <a:rPr lang="es-ES" sz="1800" dirty="0" err="1"/>
              <a:t>for</a:t>
            </a:r>
            <a:r>
              <a:rPr lang="es-ES" sz="1800" dirty="0"/>
              <a:t> ($i = 0; $i &lt; $veces; $i++) {</a:t>
            </a:r>
          </a:p>
          <a:p>
            <a:pPr marL="114300" indent="0">
              <a:buNone/>
            </a:pPr>
            <a:r>
              <a:rPr lang="es-ES" sz="1800" dirty="0"/>
              <a:t>        print "&lt;p&gt;Hola, $nombre!&lt;/p&gt;\n";</a:t>
            </a:r>
          </a:p>
          <a:p>
            <a:pPr marL="114300" indent="0">
              <a:buNone/>
            </a:pPr>
            <a:r>
              <a:rPr lang="es-ES" sz="1800" dirty="0"/>
              <a:t>        print "\n";</a:t>
            </a:r>
          </a:p>
          <a:p>
            <a:pPr marL="114300" indent="0">
              <a:buNone/>
            </a:pPr>
            <a:r>
              <a:rPr lang="es-ES" sz="1800" dirty="0"/>
              <a:t>    }</a:t>
            </a:r>
          </a:p>
          <a:p>
            <a:pPr marL="114300" indent="0">
              <a:buNone/>
            </a:pPr>
            <a:r>
              <a:rPr lang="es-ES" sz="1800" dirty="0"/>
              <a:t>}</a:t>
            </a:r>
          </a:p>
          <a:p>
            <a:pPr marL="114300" indent="0">
              <a:buNone/>
            </a:pPr>
            <a:endParaRPr lang="es-ES" sz="1800" dirty="0"/>
          </a:p>
          <a:p>
            <a:pPr marL="114300" indent="0">
              <a:buNone/>
            </a:pPr>
            <a:r>
              <a:rPr lang="es-ES" sz="1800" dirty="0"/>
              <a:t>saludo("Don Pepito", 3);</a:t>
            </a:r>
          </a:p>
          <a:p>
            <a:pPr marL="114300" indent="0">
              <a:buNone/>
            </a:pPr>
            <a:r>
              <a:rPr lang="es-ES" sz="1800" dirty="0"/>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46</a:t>
            </a:fld>
            <a:endParaRPr lang="es-ES" dirty="0"/>
          </a:p>
        </p:txBody>
      </p:sp>
      <p:sp>
        <p:nvSpPr>
          <p:cNvPr id="6" name="CuadroTexto 5">
            <a:extLst>
              <a:ext uri="{FF2B5EF4-FFF2-40B4-BE49-F238E27FC236}">
                <a16:creationId xmlns:a16="http://schemas.microsoft.com/office/drawing/2014/main" id="{900E56C6-1D46-5D90-9747-38919C90C9E4}"/>
              </a:ext>
            </a:extLst>
          </p:cNvPr>
          <p:cNvSpPr txBox="1"/>
          <p:nvPr/>
        </p:nvSpPr>
        <p:spPr>
          <a:xfrm>
            <a:off x="4860032" y="1851670"/>
            <a:ext cx="3816424" cy="1169551"/>
          </a:xfrm>
          <a:prstGeom prst="rect">
            <a:avLst/>
          </a:prstGeom>
          <a:noFill/>
        </p:spPr>
        <p:txBody>
          <a:bodyPr wrap="square">
            <a:spAutoFit/>
          </a:bodyPr>
          <a:lstStyle/>
          <a:p>
            <a:r>
              <a:rPr lang="es-ES" dirty="0"/>
              <a:t>&lt;p&gt;Hola, Don Pepito!&lt;/p&gt;</a:t>
            </a:r>
          </a:p>
          <a:p>
            <a:endParaRPr lang="es-ES" dirty="0"/>
          </a:p>
          <a:p>
            <a:r>
              <a:rPr lang="es-ES" dirty="0"/>
              <a:t>&lt;p&gt;Hola, Don Pepito!&lt;/p&gt;</a:t>
            </a:r>
          </a:p>
          <a:p>
            <a:endParaRPr lang="es-ES" dirty="0"/>
          </a:p>
          <a:p>
            <a:r>
              <a:rPr lang="es-ES" dirty="0"/>
              <a:t>&lt;p&gt;Hola, Don Pepito!&lt;/p&gt;</a:t>
            </a:r>
          </a:p>
        </p:txBody>
      </p:sp>
    </p:spTree>
    <p:extLst>
      <p:ext uri="{BB962C8B-B14F-4D97-AF65-F5344CB8AC3E}">
        <p14:creationId xmlns:p14="http://schemas.microsoft.com/office/powerpoint/2010/main" val="2551447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251520" y="195486"/>
            <a:ext cx="8640960" cy="3552300"/>
          </a:xfrm>
        </p:spPr>
        <p:txBody>
          <a:bodyPr/>
          <a:lstStyle/>
          <a:p>
            <a:pPr marL="114300" indent="0">
              <a:buNone/>
            </a:pPr>
            <a:r>
              <a:rPr lang="es-ES" sz="1800" dirty="0"/>
              <a:t>El ejemplo siguiente produce un error porque en él se llama sin argumentos a una función que tiene definido un argumento.</a:t>
            </a:r>
          </a:p>
          <a:p>
            <a:pPr marL="114300" indent="0">
              <a:buNone/>
            </a:pPr>
            <a:endParaRPr lang="es-ES" sz="1800" dirty="0"/>
          </a:p>
          <a:p>
            <a:pPr marL="114300" indent="0">
              <a:buNone/>
            </a:pPr>
            <a:r>
              <a:rPr lang="es-ES" sz="1600" dirty="0"/>
              <a:t>&lt;?</a:t>
            </a:r>
            <a:r>
              <a:rPr lang="es-ES" sz="1600" dirty="0" err="1"/>
              <a:t>php</a:t>
            </a:r>
            <a:endParaRPr lang="es-ES" sz="1600" dirty="0"/>
          </a:p>
          <a:p>
            <a:pPr marL="114300" indent="0">
              <a:buNone/>
            </a:pPr>
            <a:r>
              <a:rPr lang="es-ES" sz="1600" dirty="0"/>
              <a:t>// Definición de la función prueba($x) con 1 argumento</a:t>
            </a:r>
          </a:p>
          <a:p>
            <a:pPr marL="114300" indent="0">
              <a:buNone/>
            </a:pPr>
            <a:r>
              <a:rPr lang="es-ES" sz="1600" dirty="0" err="1"/>
              <a:t>function</a:t>
            </a:r>
            <a:r>
              <a:rPr lang="es-ES" sz="1600" dirty="0"/>
              <a:t> prueba($x)</a:t>
            </a:r>
          </a:p>
          <a:p>
            <a:pPr marL="114300" indent="0">
              <a:buNone/>
            </a:pPr>
            <a:r>
              <a:rPr lang="es-ES" sz="1600" dirty="0"/>
              <a:t>{</a:t>
            </a:r>
          </a:p>
          <a:p>
            <a:pPr marL="114300" indent="0">
              <a:buNone/>
            </a:pPr>
            <a:r>
              <a:rPr lang="es-ES" sz="1600" dirty="0"/>
              <a:t>    // Esta función no hace nada</a:t>
            </a:r>
          </a:p>
          <a:p>
            <a:pPr marL="114300" indent="0">
              <a:buNone/>
            </a:pPr>
            <a:r>
              <a:rPr lang="es-ES" sz="1600" dirty="0"/>
              <a:t>}</a:t>
            </a:r>
          </a:p>
          <a:p>
            <a:pPr marL="114300" indent="0">
              <a:buNone/>
            </a:pPr>
            <a:endParaRPr lang="es-ES" sz="1600" dirty="0"/>
          </a:p>
          <a:p>
            <a:pPr marL="114300" indent="0">
              <a:buNone/>
            </a:pPr>
            <a:r>
              <a:rPr lang="es-ES" sz="1600" dirty="0"/>
              <a:t>// </a:t>
            </a:r>
            <a:r>
              <a:rPr lang="es-ES" sz="1600" dirty="0" err="1"/>
              <a:t>LLamamos</a:t>
            </a:r>
            <a:r>
              <a:rPr lang="es-ES" sz="1600" dirty="0"/>
              <a:t> a la función sin enviar el argumento</a:t>
            </a:r>
          </a:p>
          <a:p>
            <a:pPr marL="114300" indent="0">
              <a:buNone/>
            </a:pPr>
            <a:r>
              <a:rPr lang="es-ES" sz="1600" dirty="0"/>
              <a:t>prueba();</a:t>
            </a:r>
          </a:p>
          <a:p>
            <a:pPr marL="114300" indent="0">
              <a:buNone/>
            </a:pPr>
            <a:r>
              <a:rPr lang="es-ES" sz="1600" dirty="0"/>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47</a:t>
            </a:fld>
            <a:endParaRPr lang="es-ES" dirty="0"/>
          </a:p>
        </p:txBody>
      </p:sp>
      <p:sp>
        <p:nvSpPr>
          <p:cNvPr id="6" name="CuadroTexto 5">
            <a:extLst>
              <a:ext uri="{FF2B5EF4-FFF2-40B4-BE49-F238E27FC236}">
                <a16:creationId xmlns:a16="http://schemas.microsoft.com/office/drawing/2014/main" id="{73C3DCEC-2C5F-76F8-9D83-2AD36D6FEE7C}"/>
              </a:ext>
            </a:extLst>
          </p:cNvPr>
          <p:cNvSpPr txBox="1"/>
          <p:nvPr/>
        </p:nvSpPr>
        <p:spPr>
          <a:xfrm>
            <a:off x="4788024" y="1930574"/>
            <a:ext cx="4355976" cy="1815882"/>
          </a:xfrm>
          <a:prstGeom prst="rect">
            <a:avLst/>
          </a:prstGeom>
          <a:noFill/>
        </p:spPr>
        <p:txBody>
          <a:bodyPr wrap="square">
            <a:spAutoFit/>
          </a:bodyPr>
          <a:lstStyle/>
          <a:p>
            <a:r>
              <a:rPr lang="es-ES" dirty="0"/>
              <a:t>Fatal error:  </a:t>
            </a:r>
            <a:r>
              <a:rPr lang="es-ES" dirty="0" err="1"/>
              <a:t>Uncaught</a:t>
            </a:r>
            <a:r>
              <a:rPr lang="es-ES" dirty="0"/>
              <a:t> </a:t>
            </a:r>
            <a:r>
              <a:rPr lang="es-ES" dirty="0" err="1"/>
              <a:t>ArgumentCountError</a:t>
            </a:r>
            <a:r>
              <a:rPr lang="es-ES" dirty="0"/>
              <a:t>: </a:t>
            </a:r>
            <a:r>
              <a:rPr lang="es-ES" dirty="0" err="1"/>
              <a:t>Too</a:t>
            </a:r>
            <a:r>
              <a:rPr lang="es-ES" dirty="0"/>
              <a:t> </a:t>
            </a:r>
            <a:r>
              <a:rPr lang="es-ES" dirty="0" err="1"/>
              <a:t>few</a:t>
            </a:r>
            <a:r>
              <a:rPr lang="es-ES" dirty="0"/>
              <a:t> </a:t>
            </a:r>
            <a:r>
              <a:rPr lang="es-ES" dirty="0" err="1"/>
              <a:t>arguments</a:t>
            </a:r>
            <a:r>
              <a:rPr lang="es-ES" dirty="0"/>
              <a:t> </a:t>
            </a:r>
            <a:r>
              <a:rPr lang="es-ES" dirty="0" err="1"/>
              <a:t>to</a:t>
            </a:r>
            <a:r>
              <a:rPr lang="es-ES" dirty="0"/>
              <a:t> </a:t>
            </a:r>
            <a:r>
              <a:rPr lang="es-ES" dirty="0" err="1"/>
              <a:t>function</a:t>
            </a:r>
            <a:r>
              <a:rPr lang="es-ES" dirty="0"/>
              <a:t> prueba(), 0 </a:t>
            </a:r>
            <a:r>
              <a:rPr lang="es-ES" dirty="0" err="1"/>
              <a:t>passed</a:t>
            </a:r>
            <a:r>
              <a:rPr lang="es-ES" dirty="0"/>
              <a:t> in </a:t>
            </a:r>
            <a:r>
              <a:rPr lang="es-ES" dirty="0" err="1"/>
              <a:t>ejemplo.php</a:t>
            </a:r>
            <a:r>
              <a:rPr lang="es-ES" dirty="0"/>
              <a:t> </a:t>
            </a:r>
            <a:r>
              <a:rPr lang="es-ES" dirty="0" err="1"/>
              <a:t>on</a:t>
            </a:r>
            <a:r>
              <a:rPr lang="es-ES" dirty="0"/>
              <a:t> line 9 and </a:t>
            </a:r>
            <a:r>
              <a:rPr lang="es-ES" dirty="0" err="1"/>
              <a:t>exactly</a:t>
            </a:r>
            <a:r>
              <a:rPr lang="es-ES" dirty="0"/>
              <a:t> 1 </a:t>
            </a:r>
            <a:r>
              <a:rPr lang="es-ES" dirty="0" err="1"/>
              <a:t>expected</a:t>
            </a:r>
            <a:r>
              <a:rPr lang="es-ES" dirty="0"/>
              <a:t> in ejemplo.php:3</a:t>
            </a:r>
          </a:p>
          <a:p>
            <a:r>
              <a:rPr lang="es-ES" dirty="0" err="1"/>
              <a:t>Stack</a:t>
            </a:r>
            <a:r>
              <a:rPr lang="es-ES" dirty="0"/>
              <a:t> trace:</a:t>
            </a:r>
          </a:p>
          <a:p>
            <a:r>
              <a:rPr lang="es-ES" dirty="0"/>
              <a:t>#0 </a:t>
            </a:r>
            <a:r>
              <a:rPr lang="es-ES" dirty="0" err="1"/>
              <a:t>ejemplo.php</a:t>
            </a:r>
            <a:r>
              <a:rPr lang="es-ES" dirty="0"/>
              <a:t>(9): prueba()</a:t>
            </a:r>
          </a:p>
          <a:p>
            <a:r>
              <a:rPr lang="es-ES" dirty="0"/>
              <a:t>#1 {</a:t>
            </a:r>
            <a:r>
              <a:rPr lang="es-ES" dirty="0" err="1"/>
              <a:t>main</a:t>
            </a:r>
            <a:r>
              <a:rPr lang="es-ES" dirty="0"/>
              <a:t>}</a:t>
            </a:r>
          </a:p>
          <a:p>
            <a:r>
              <a:rPr lang="es-ES" dirty="0"/>
              <a:t>  </a:t>
            </a:r>
            <a:r>
              <a:rPr lang="es-ES" dirty="0" err="1"/>
              <a:t>thrown</a:t>
            </a:r>
            <a:r>
              <a:rPr lang="es-ES" dirty="0"/>
              <a:t> in </a:t>
            </a:r>
            <a:r>
              <a:rPr lang="es-ES" dirty="0" err="1"/>
              <a:t>ejemplo.php</a:t>
            </a:r>
            <a:r>
              <a:rPr lang="es-ES" dirty="0"/>
              <a:t> </a:t>
            </a:r>
            <a:r>
              <a:rPr lang="es-ES" dirty="0" err="1"/>
              <a:t>on</a:t>
            </a:r>
            <a:r>
              <a:rPr lang="es-ES" dirty="0"/>
              <a:t> line 3</a:t>
            </a:r>
          </a:p>
        </p:txBody>
      </p:sp>
    </p:spTree>
    <p:extLst>
      <p:ext uri="{BB962C8B-B14F-4D97-AF65-F5344CB8AC3E}">
        <p14:creationId xmlns:p14="http://schemas.microsoft.com/office/powerpoint/2010/main" val="3050098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483518"/>
            <a:ext cx="8784976" cy="936104"/>
          </a:xfrm>
        </p:spPr>
        <p:txBody>
          <a:bodyPr/>
          <a:lstStyle/>
          <a:p>
            <a:pPr marL="114300" indent="0">
              <a:buNone/>
            </a:pPr>
            <a:r>
              <a:rPr lang="es-ES" sz="1800" dirty="0"/>
              <a:t>PHP no produce error si se envía un argumento a una función que no tiene definidos argumentos, pero el argumento enviado no se utiliza para nada.</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48</a:t>
            </a:fld>
            <a:endParaRPr lang="es-ES" dirty="0"/>
          </a:p>
        </p:txBody>
      </p:sp>
      <p:sp>
        <p:nvSpPr>
          <p:cNvPr id="6" name="CuadroTexto 5">
            <a:extLst>
              <a:ext uri="{FF2B5EF4-FFF2-40B4-BE49-F238E27FC236}">
                <a16:creationId xmlns:a16="http://schemas.microsoft.com/office/drawing/2014/main" id="{C70CC7ED-1B31-7E18-BDDA-CDA180A1F39A}"/>
              </a:ext>
            </a:extLst>
          </p:cNvPr>
          <p:cNvSpPr txBox="1"/>
          <p:nvPr/>
        </p:nvSpPr>
        <p:spPr>
          <a:xfrm>
            <a:off x="683568" y="1779662"/>
            <a:ext cx="3384376" cy="1815882"/>
          </a:xfrm>
          <a:prstGeom prst="rect">
            <a:avLst/>
          </a:prstGeom>
          <a:noFill/>
        </p:spPr>
        <p:txBody>
          <a:bodyPr wrap="square">
            <a:spAutoFit/>
          </a:bodyPr>
          <a:lstStyle/>
          <a:p>
            <a:r>
              <a:rPr lang="es-ES" dirty="0"/>
              <a:t>&lt;?</a:t>
            </a:r>
            <a:r>
              <a:rPr lang="es-ES" dirty="0" err="1"/>
              <a:t>php</a:t>
            </a:r>
            <a:endParaRPr lang="es-ES" dirty="0"/>
          </a:p>
          <a:p>
            <a:r>
              <a:rPr lang="es-ES" dirty="0" err="1"/>
              <a:t>function</a:t>
            </a:r>
            <a:r>
              <a:rPr lang="es-ES" dirty="0"/>
              <a:t> saludo()</a:t>
            </a:r>
          </a:p>
          <a:p>
            <a:r>
              <a:rPr lang="es-ES" dirty="0"/>
              <a:t>{</a:t>
            </a:r>
          </a:p>
          <a:p>
            <a:r>
              <a:rPr lang="es-ES" dirty="0"/>
              <a:t>    print "&lt;p&gt;Hola!&lt;/p&gt;\n";</a:t>
            </a:r>
          </a:p>
          <a:p>
            <a:r>
              <a:rPr lang="es-ES" dirty="0"/>
              <a:t>}</a:t>
            </a:r>
          </a:p>
          <a:p>
            <a:endParaRPr lang="es-ES" dirty="0"/>
          </a:p>
          <a:p>
            <a:r>
              <a:rPr lang="es-ES" dirty="0"/>
              <a:t>saludo("Don Pepito");</a:t>
            </a:r>
          </a:p>
          <a:p>
            <a:r>
              <a:rPr lang="es-ES" dirty="0"/>
              <a:t>?&gt;</a:t>
            </a:r>
          </a:p>
        </p:txBody>
      </p:sp>
      <p:sp>
        <p:nvSpPr>
          <p:cNvPr id="9" name="CuadroTexto 8">
            <a:extLst>
              <a:ext uri="{FF2B5EF4-FFF2-40B4-BE49-F238E27FC236}">
                <a16:creationId xmlns:a16="http://schemas.microsoft.com/office/drawing/2014/main" id="{ED54AA3C-1FD4-2CF4-50AF-92C4820EDD1C}"/>
              </a:ext>
            </a:extLst>
          </p:cNvPr>
          <p:cNvSpPr txBox="1"/>
          <p:nvPr/>
        </p:nvSpPr>
        <p:spPr>
          <a:xfrm>
            <a:off x="3491880" y="1707654"/>
            <a:ext cx="4583622" cy="307777"/>
          </a:xfrm>
          <a:prstGeom prst="rect">
            <a:avLst/>
          </a:prstGeom>
          <a:noFill/>
        </p:spPr>
        <p:txBody>
          <a:bodyPr wrap="square">
            <a:spAutoFit/>
          </a:bodyPr>
          <a:lstStyle/>
          <a:p>
            <a:r>
              <a:rPr lang="es-ES" dirty="0"/>
              <a:t>&lt;p&gt;Hola&lt;/p&gt;</a:t>
            </a:r>
          </a:p>
        </p:txBody>
      </p:sp>
    </p:spTree>
    <p:extLst>
      <p:ext uri="{BB962C8B-B14F-4D97-AF65-F5344CB8AC3E}">
        <p14:creationId xmlns:p14="http://schemas.microsoft.com/office/powerpoint/2010/main" val="953059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a:xfrm>
            <a:off x="150063" y="123478"/>
            <a:ext cx="8331876" cy="857400"/>
          </a:xfrm>
        </p:spPr>
        <p:txBody>
          <a:bodyPr/>
          <a:lstStyle/>
          <a:p>
            <a:r>
              <a:rPr lang="es-ES" dirty="0"/>
              <a:t>Funciones con argumentos: paso por valor</a:t>
            </a:r>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50063" y="1373588"/>
            <a:ext cx="8886433" cy="3552300"/>
          </a:xfrm>
        </p:spPr>
        <p:txBody>
          <a:bodyPr/>
          <a:lstStyle/>
          <a:p>
            <a:pPr marL="114300" indent="0">
              <a:buNone/>
            </a:pPr>
            <a:r>
              <a:rPr lang="es-ES" sz="1800" dirty="0"/>
              <a:t>Cuando llamamos a una función escribiendo como argumento una variable del programa principal, lo único que se envía es el valor de la variable. En programación está situación se suele llamar "paso por valor".</a:t>
            </a:r>
          </a:p>
          <a:p>
            <a:pPr marL="114300" indent="0">
              <a:buNone/>
            </a:pPr>
            <a:endParaRPr lang="es-ES" sz="1800" dirty="0"/>
          </a:p>
          <a:p>
            <a:pPr marL="114300" indent="0">
              <a:buNone/>
            </a:pPr>
            <a:r>
              <a:rPr lang="es-ES" sz="1800" dirty="0"/>
              <a:t>En el siguiente ejemplo, la función puede escribir el valor de la variable definida en el programa. La función conoce el valor, pero no sabe qué variable tenía ese valor.</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49</a:t>
            </a:fld>
            <a:endParaRPr lang="es-ES" dirty="0"/>
          </a:p>
        </p:txBody>
      </p:sp>
    </p:spTree>
    <p:extLst>
      <p:ext uri="{BB962C8B-B14F-4D97-AF65-F5344CB8AC3E}">
        <p14:creationId xmlns:p14="http://schemas.microsoft.com/office/powerpoint/2010/main" val="362722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2D2F5B8-EADA-52BF-C3AA-F9F62B1847B5}"/>
              </a:ext>
            </a:extLst>
          </p:cNvPr>
          <p:cNvSpPr>
            <a:spLocks noGrp="1"/>
          </p:cNvSpPr>
          <p:nvPr>
            <p:ph type="body" idx="1"/>
          </p:nvPr>
        </p:nvSpPr>
        <p:spPr>
          <a:xfrm>
            <a:off x="107504" y="195486"/>
            <a:ext cx="3677032" cy="3017520"/>
          </a:xfrm>
        </p:spPr>
        <p:txBody>
          <a:bodyPr/>
          <a:lstStyle/>
          <a:p>
            <a:r>
              <a:rPr lang="pt-BR" dirty="0"/>
              <a:t>&lt;?</a:t>
            </a:r>
            <a:r>
              <a:rPr lang="pt-BR" dirty="0" err="1"/>
              <a:t>php</a:t>
            </a:r>
            <a:endParaRPr lang="pt-BR" dirty="0"/>
          </a:p>
          <a:p>
            <a:r>
              <a:rPr lang="pt-BR" dirty="0"/>
              <a:t>$matriz = ["a", "</a:t>
            </a:r>
            <a:r>
              <a:rPr lang="pt-BR" dirty="0" err="1"/>
              <a:t>bb</a:t>
            </a:r>
            <a:r>
              <a:rPr lang="pt-BR" dirty="0"/>
              <a:t>"];</a:t>
            </a:r>
          </a:p>
          <a:p>
            <a:r>
              <a:rPr lang="pt-BR" dirty="0"/>
              <a:t>print "&lt;</a:t>
            </a:r>
            <a:r>
              <a:rPr lang="pt-BR" dirty="0" err="1"/>
              <a:t>pre</a:t>
            </a:r>
            <a:r>
              <a:rPr lang="pt-BR" dirty="0"/>
              <a:t>&gt;\n";</a:t>
            </a:r>
          </a:p>
          <a:p>
            <a:r>
              <a:rPr lang="pt-BR" dirty="0" err="1"/>
              <a:t>print_r</a:t>
            </a:r>
            <a:r>
              <a:rPr lang="pt-BR" dirty="0"/>
              <a:t>($matriz);</a:t>
            </a:r>
          </a:p>
          <a:p>
            <a:r>
              <a:rPr lang="pt-BR" dirty="0"/>
              <a:t>print "&lt;/</a:t>
            </a:r>
            <a:r>
              <a:rPr lang="pt-BR" dirty="0" err="1"/>
              <a:t>pre</a:t>
            </a:r>
            <a:r>
              <a:rPr lang="pt-BR" dirty="0"/>
              <a:t>&gt;\n";</a:t>
            </a:r>
          </a:p>
          <a:p>
            <a:r>
              <a:rPr lang="pt-BR" dirty="0"/>
              <a:t>for ($i = 0; $i &lt; 4; $i++) {</a:t>
            </a:r>
          </a:p>
          <a:p>
            <a:r>
              <a:rPr lang="pt-BR" dirty="0"/>
              <a:t>    print "&lt;p&gt;$matriz[$i]&lt;/p&gt;\n";</a:t>
            </a:r>
          </a:p>
          <a:p>
            <a:r>
              <a:rPr lang="pt-BR" dirty="0"/>
              <a:t>}</a:t>
            </a:r>
          </a:p>
          <a:p>
            <a:r>
              <a:rPr lang="pt-BR" dirty="0"/>
              <a:t>print "&lt;p&gt;Final&lt;/p&gt;\n";</a:t>
            </a:r>
          </a:p>
          <a:p>
            <a:r>
              <a:rPr lang="pt-BR" dirty="0"/>
              <a:t>?&gt;</a:t>
            </a:r>
            <a:endParaRPr lang="es-ES" dirty="0"/>
          </a:p>
        </p:txBody>
      </p:sp>
      <p:sp>
        <p:nvSpPr>
          <p:cNvPr id="5" name="Marcador de texto 2">
            <a:extLst>
              <a:ext uri="{FF2B5EF4-FFF2-40B4-BE49-F238E27FC236}">
                <a16:creationId xmlns:a16="http://schemas.microsoft.com/office/drawing/2014/main" id="{B4868412-805E-D929-3A8E-65EDBA7EF83F}"/>
              </a:ext>
            </a:extLst>
          </p:cNvPr>
          <p:cNvSpPr txBox="1">
            <a:spLocks/>
          </p:cNvSpPr>
          <p:nvPr/>
        </p:nvSpPr>
        <p:spPr>
          <a:xfrm>
            <a:off x="3787706" y="-92546"/>
            <a:ext cx="5184576" cy="3017520"/>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L="342900" marR="0" lvl="0" indent="-266700" algn="l" rtl="0">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rtl="0">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rtl="0">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r>
              <a:rPr lang="pt-BR" sz="1200" dirty="0"/>
              <a:t>&lt;</a:t>
            </a:r>
            <a:r>
              <a:rPr lang="pt-BR" sz="1200" dirty="0" err="1"/>
              <a:t>pre</a:t>
            </a:r>
            <a:r>
              <a:rPr lang="pt-BR" sz="1200" dirty="0"/>
              <a:t>&gt;</a:t>
            </a:r>
          </a:p>
          <a:p>
            <a:r>
              <a:rPr lang="pt-BR" sz="1200" dirty="0" err="1"/>
              <a:t>Array</a:t>
            </a:r>
            <a:endParaRPr lang="pt-BR" sz="1200" dirty="0"/>
          </a:p>
          <a:p>
            <a:r>
              <a:rPr lang="pt-BR" sz="1200" dirty="0"/>
              <a:t>(</a:t>
            </a:r>
          </a:p>
          <a:p>
            <a:r>
              <a:rPr lang="pt-BR" sz="1200" dirty="0"/>
              <a:t>    [0] =&gt; a</a:t>
            </a:r>
          </a:p>
          <a:p>
            <a:r>
              <a:rPr lang="pt-BR" sz="1200" dirty="0"/>
              <a:t>    [1] =&gt; </a:t>
            </a:r>
            <a:r>
              <a:rPr lang="pt-BR" sz="1200" dirty="0" err="1"/>
              <a:t>bb</a:t>
            </a:r>
            <a:endParaRPr lang="pt-BR" sz="1200" dirty="0"/>
          </a:p>
          <a:p>
            <a:r>
              <a:rPr lang="pt-BR" sz="1200" dirty="0"/>
              <a:t>)</a:t>
            </a:r>
          </a:p>
          <a:p>
            <a:r>
              <a:rPr lang="pt-BR" sz="1200" dirty="0"/>
              <a:t>&lt;/</a:t>
            </a:r>
            <a:r>
              <a:rPr lang="pt-BR" sz="1200" dirty="0" err="1"/>
              <a:t>pre</a:t>
            </a:r>
            <a:r>
              <a:rPr lang="pt-BR" sz="1200" dirty="0"/>
              <a:t>&gt;</a:t>
            </a:r>
          </a:p>
          <a:p>
            <a:r>
              <a:rPr lang="pt-BR" sz="1200" dirty="0"/>
              <a:t>&lt;p&gt;a&lt;/p&gt;</a:t>
            </a:r>
          </a:p>
          <a:p>
            <a:r>
              <a:rPr lang="pt-BR" sz="1200" dirty="0"/>
              <a:t>&lt;p&gt;</a:t>
            </a:r>
            <a:r>
              <a:rPr lang="pt-BR" sz="1200" dirty="0" err="1"/>
              <a:t>bb</a:t>
            </a:r>
            <a:r>
              <a:rPr lang="pt-BR" sz="1200" dirty="0"/>
              <a:t>&lt;/p&gt;</a:t>
            </a:r>
          </a:p>
          <a:p>
            <a:r>
              <a:rPr lang="pt-BR" sz="1200" dirty="0"/>
              <a:t>&lt;</a:t>
            </a:r>
            <a:r>
              <a:rPr lang="pt-BR" sz="1200" dirty="0" err="1"/>
              <a:t>br</a:t>
            </a:r>
            <a:r>
              <a:rPr lang="pt-BR" sz="1200" dirty="0"/>
              <a:t> /&gt;</a:t>
            </a:r>
          </a:p>
          <a:p>
            <a:r>
              <a:rPr lang="pt-BR" sz="1200" dirty="0"/>
              <a:t>&lt;b&gt;</a:t>
            </a:r>
            <a:r>
              <a:rPr lang="pt-BR" sz="1200" dirty="0" err="1"/>
              <a:t>Warning</a:t>
            </a:r>
            <a:r>
              <a:rPr lang="pt-BR" sz="1200" dirty="0"/>
              <a:t>&lt;/b&gt;:  </a:t>
            </a:r>
            <a:r>
              <a:rPr lang="pt-BR" sz="1200" dirty="0" err="1"/>
              <a:t>Undefined</a:t>
            </a:r>
            <a:r>
              <a:rPr lang="pt-BR" sz="1200" dirty="0"/>
              <a:t> </a:t>
            </a:r>
            <a:r>
              <a:rPr lang="pt-BR" sz="1200" dirty="0" err="1"/>
              <a:t>array</a:t>
            </a:r>
            <a:r>
              <a:rPr lang="pt-BR" sz="1200" dirty="0"/>
              <a:t> </a:t>
            </a:r>
            <a:r>
              <a:rPr lang="pt-BR" sz="1200" dirty="0" err="1"/>
              <a:t>key</a:t>
            </a:r>
            <a:r>
              <a:rPr lang="pt-BR" sz="1200" dirty="0"/>
              <a:t> 2 in &lt;b&gt;</a:t>
            </a:r>
            <a:r>
              <a:rPr lang="pt-BR" sz="1200" dirty="0" err="1"/>
              <a:t>ejemplo.php</a:t>
            </a:r>
            <a:r>
              <a:rPr lang="pt-BR" sz="1200" dirty="0"/>
              <a:t>&lt;/b&gt; </a:t>
            </a:r>
            <a:r>
              <a:rPr lang="pt-BR" sz="1200" dirty="0" err="1"/>
              <a:t>on</a:t>
            </a:r>
            <a:r>
              <a:rPr lang="pt-BR" sz="1200" dirty="0"/>
              <a:t> </a:t>
            </a:r>
            <a:r>
              <a:rPr lang="pt-BR" sz="1200" dirty="0" err="1"/>
              <a:t>line</a:t>
            </a:r>
            <a:r>
              <a:rPr lang="pt-BR" sz="1200" dirty="0"/>
              <a:t> &lt;b&gt;7&lt;/b&gt;&lt;</a:t>
            </a:r>
            <a:r>
              <a:rPr lang="pt-BR" sz="1200" dirty="0" err="1"/>
              <a:t>br</a:t>
            </a:r>
            <a:r>
              <a:rPr lang="pt-BR" sz="1200" dirty="0"/>
              <a:t> /&gt;</a:t>
            </a:r>
          </a:p>
          <a:p>
            <a:r>
              <a:rPr lang="pt-BR" sz="1200" dirty="0"/>
              <a:t>&lt;p&gt;&lt;/p&gt;</a:t>
            </a:r>
          </a:p>
          <a:p>
            <a:r>
              <a:rPr lang="pt-BR" sz="1200" dirty="0"/>
              <a:t>&lt;</a:t>
            </a:r>
            <a:r>
              <a:rPr lang="pt-BR" sz="1200" dirty="0" err="1"/>
              <a:t>br</a:t>
            </a:r>
            <a:r>
              <a:rPr lang="pt-BR" sz="1200" dirty="0"/>
              <a:t> /&gt;</a:t>
            </a:r>
          </a:p>
          <a:p>
            <a:r>
              <a:rPr lang="pt-BR" sz="1200" dirty="0"/>
              <a:t>&lt;b&gt;</a:t>
            </a:r>
            <a:r>
              <a:rPr lang="pt-BR" sz="1200" dirty="0" err="1"/>
              <a:t>Warning</a:t>
            </a:r>
            <a:r>
              <a:rPr lang="pt-BR" sz="1200" dirty="0"/>
              <a:t>&lt;/b&gt;:  </a:t>
            </a:r>
            <a:r>
              <a:rPr lang="pt-BR" sz="1200" dirty="0" err="1"/>
              <a:t>Undefined</a:t>
            </a:r>
            <a:r>
              <a:rPr lang="pt-BR" sz="1200" dirty="0"/>
              <a:t> </a:t>
            </a:r>
            <a:r>
              <a:rPr lang="pt-BR" sz="1200" dirty="0" err="1"/>
              <a:t>array</a:t>
            </a:r>
            <a:r>
              <a:rPr lang="pt-BR" sz="1200" dirty="0"/>
              <a:t> </a:t>
            </a:r>
            <a:r>
              <a:rPr lang="pt-BR" sz="1200" dirty="0" err="1"/>
              <a:t>key</a:t>
            </a:r>
            <a:r>
              <a:rPr lang="pt-BR" sz="1200" dirty="0"/>
              <a:t> 3 in &lt;b&gt;</a:t>
            </a:r>
            <a:r>
              <a:rPr lang="pt-BR" sz="1200" dirty="0" err="1"/>
              <a:t>ejemplo.php</a:t>
            </a:r>
            <a:r>
              <a:rPr lang="pt-BR" sz="1200" dirty="0"/>
              <a:t>&lt;/b&gt; </a:t>
            </a:r>
            <a:r>
              <a:rPr lang="pt-BR" sz="1200" dirty="0" err="1"/>
              <a:t>on</a:t>
            </a:r>
            <a:r>
              <a:rPr lang="pt-BR" sz="1200" dirty="0"/>
              <a:t> </a:t>
            </a:r>
            <a:r>
              <a:rPr lang="pt-BR" sz="1200" dirty="0" err="1"/>
              <a:t>line</a:t>
            </a:r>
            <a:r>
              <a:rPr lang="pt-BR" sz="1200" dirty="0"/>
              <a:t> &lt;b&gt;7&lt;/b&gt;&lt;</a:t>
            </a:r>
            <a:r>
              <a:rPr lang="pt-BR" sz="1200" dirty="0" err="1"/>
              <a:t>br</a:t>
            </a:r>
            <a:r>
              <a:rPr lang="pt-BR" sz="1200" dirty="0"/>
              <a:t> /&gt;</a:t>
            </a:r>
          </a:p>
          <a:p>
            <a:r>
              <a:rPr lang="pt-BR" sz="1200" dirty="0"/>
              <a:t>&lt;p&gt;&lt;/p&gt;</a:t>
            </a:r>
          </a:p>
          <a:p>
            <a:r>
              <a:rPr lang="pt-BR" sz="1200" dirty="0"/>
              <a:t>&lt;p&gt;Final&lt;/p&gt;</a:t>
            </a:r>
            <a:endParaRPr lang="es-ES" sz="1200" dirty="0"/>
          </a:p>
        </p:txBody>
      </p:sp>
    </p:spTree>
    <p:extLst>
      <p:ext uri="{BB962C8B-B14F-4D97-AF65-F5344CB8AC3E}">
        <p14:creationId xmlns:p14="http://schemas.microsoft.com/office/powerpoint/2010/main" val="286202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50</a:t>
            </a:fld>
            <a:endParaRPr lang="es-ES" dirty="0"/>
          </a:p>
        </p:txBody>
      </p:sp>
      <p:sp>
        <p:nvSpPr>
          <p:cNvPr id="6" name="CuadroTexto 5">
            <a:extLst>
              <a:ext uri="{FF2B5EF4-FFF2-40B4-BE49-F238E27FC236}">
                <a16:creationId xmlns:a16="http://schemas.microsoft.com/office/drawing/2014/main" id="{D48B2EDB-C4C0-0B55-6738-A99851C1A418}"/>
              </a:ext>
            </a:extLst>
          </p:cNvPr>
          <p:cNvSpPr txBox="1"/>
          <p:nvPr/>
        </p:nvSpPr>
        <p:spPr>
          <a:xfrm>
            <a:off x="395536" y="169400"/>
            <a:ext cx="5760640" cy="4616648"/>
          </a:xfrm>
          <a:prstGeom prst="rect">
            <a:avLst/>
          </a:prstGeom>
          <a:noFill/>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a:latin typeface="Consolas" panose="020B0609020204030204" pitchFamily="49" charset="0"/>
              </a:rPr>
              <a:t>// Definición de la función prueba()</a:t>
            </a:r>
          </a:p>
          <a:p>
            <a:r>
              <a:rPr lang="es-ES" dirty="0" err="1">
                <a:latin typeface="Consolas" panose="020B0609020204030204" pitchFamily="49" charset="0"/>
              </a:rPr>
              <a:t>function</a:t>
            </a:r>
            <a:r>
              <a:rPr lang="es-ES" dirty="0">
                <a:latin typeface="Consolas" panose="020B0609020204030204" pitchFamily="49" charset="0"/>
              </a:rPr>
              <a:t> prueba($x)</a:t>
            </a:r>
          </a:p>
          <a:p>
            <a:r>
              <a:rPr lang="es-ES" dirty="0">
                <a:latin typeface="Consolas" panose="020B0609020204030204" pitchFamily="49" charset="0"/>
              </a:rPr>
              <a:t>{</a:t>
            </a:r>
          </a:p>
          <a:p>
            <a:r>
              <a:rPr lang="es-ES" dirty="0">
                <a:latin typeface="Consolas" panose="020B0609020204030204" pitchFamily="49" charset="0"/>
              </a:rPr>
              <a:t>    print "&lt;p&gt;La variable es $x.&lt;/p&gt;\n";</a:t>
            </a:r>
          </a:p>
          <a:p>
            <a:r>
              <a:rPr lang="es-ES" dirty="0">
                <a:latin typeface="Consolas" panose="020B0609020204030204" pitchFamily="49" charset="0"/>
              </a:rPr>
              <a:t>    print "\n";</a:t>
            </a:r>
          </a:p>
          <a:p>
            <a:r>
              <a:rPr lang="es-ES" dirty="0">
                <a:latin typeface="Consolas" panose="020B0609020204030204" pitchFamily="49" charset="0"/>
              </a:rPr>
              <a:t>}</a:t>
            </a:r>
          </a:p>
          <a:p>
            <a:endParaRPr lang="es-ES" dirty="0">
              <a:latin typeface="Consolas" panose="020B0609020204030204" pitchFamily="49" charset="0"/>
            </a:endParaRPr>
          </a:p>
          <a:p>
            <a:r>
              <a:rPr lang="es-ES" dirty="0">
                <a:latin typeface="Consolas" panose="020B0609020204030204" pitchFamily="49" charset="0"/>
              </a:rPr>
              <a:t>// Damos un valor a las variables</a:t>
            </a:r>
          </a:p>
          <a:p>
            <a:r>
              <a:rPr lang="es-ES" dirty="0">
                <a:latin typeface="Consolas" panose="020B0609020204030204" pitchFamily="49" charset="0"/>
              </a:rPr>
              <a:t>$a = 100;</a:t>
            </a:r>
          </a:p>
          <a:p>
            <a:r>
              <a:rPr lang="es-ES" dirty="0">
                <a:latin typeface="Consolas" panose="020B0609020204030204" pitchFamily="49" charset="0"/>
              </a:rPr>
              <a:t>$b = 50;</a:t>
            </a:r>
          </a:p>
          <a:p>
            <a:r>
              <a:rPr lang="es-ES" dirty="0">
                <a:latin typeface="Consolas" panose="020B0609020204030204" pitchFamily="49" charset="0"/>
              </a:rPr>
              <a:t>print "&lt;p&gt;La variable a es $a y la variable b es $b.&lt;/p&gt;\n";</a:t>
            </a:r>
          </a:p>
          <a:p>
            <a:r>
              <a:rPr lang="es-ES" dirty="0">
                <a:latin typeface="Consolas" panose="020B0609020204030204" pitchFamily="49" charset="0"/>
              </a:rPr>
              <a:t>print "\n";</a:t>
            </a:r>
          </a:p>
          <a:p>
            <a:r>
              <a:rPr lang="es-ES" dirty="0">
                <a:latin typeface="Consolas" panose="020B0609020204030204" pitchFamily="49" charset="0"/>
              </a:rPr>
              <a:t>// Llamamos a la función</a:t>
            </a:r>
          </a:p>
          <a:p>
            <a:r>
              <a:rPr lang="es-ES" dirty="0">
                <a:latin typeface="Consolas" panose="020B0609020204030204" pitchFamily="49" charset="0"/>
              </a:rPr>
              <a:t>prueba($a);</a:t>
            </a:r>
          </a:p>
          <a:p>
            <a:r>
              <a:rPr lang="es-ES" dirty="0">
                <a:latin typeface="Consolas" panose="020B0609020204030204" pitchFamily="49" charset="0"/>
              </a:rPr>
              <a:t>prueba($b);</a:t>
            </a:r>
          </a:p>
          <a:p>
            <a:r>
              <a:rPr lang="es-ES" dirty="0">
                <a:latin typeface="Consolas" panose="020B0609020204030204" pitchFamily="49" charset="0"/>
              </a:rPr>
              <a:t>// Volvemos a escribir las variables</a:t>
            </a:r>
          </a:p>
          <a:p>
            <a:r>
              <a:rPr lang="es-ES" dirty="0">
                <a:latin typeface="Consolas" panose="020B0609020204030204" pitchFamily="49" charset="0"/>
              </a:rPr>
              <a:t>print "&lt;p&gt;La variable a es $a y la variable b es $b.&lt;/p&gt;\n";</a:t>
            </a:r>
          </a:p>
          <a:p>
            <a:r>
              <a:rPr lang="es-ES" dirty="0">
                <a:latin typeface="Consolas" panose="020B0609020204030204" pitchFamily="49" charset="0"/>
              </a:rPr>
              <a:t>?&gt;</a:t>
            </a:r>
          </a:p>
        </p:txBody>
      </p:sp>
      <p:sp>
        <p:nvSpPr>
          <p:cNvPr id="8" name="CuadroTexto 7">
            <a:extLst>
              <a:ext uri="{FF2B5EF4-FFF2-40B4-BE49-F238E27FC236}">
                <a16:creationId xmlns:a16="http://schemas.microsoft.com/office/drawing/2014/main" id="{14DB3380-2569-E03C-4C15-2D00AD68D462}"/>
              </a:ext>
            </a:extLst>
          </p:cNvPr>
          <p:cNvSpPr txBox="1"/>
          <p:nvPr/>
        </p:nvSpPr>
        <p:spPr>
          <a:xfrm>
            <a:off x="4788024" y="859145"/>
            <a:ext cx="4583622" cy="1600438"/>
          </a:xfrm>
          <a:prstGeom prst="rect">
            <a:avLst/>
          </a:prstGeom>
          <a:noFill/>
        </p:spPr>
        <p:txBody>
          <a:bodyPr wrap="square">
            <a:spAutoFit/>
          </a:bodyPr>
          <a:lstStyle/>
          <a:p>
            <a:r>
              <a:rPr lang="es-ES" dirty="0"/>
              <a:t>&lt;p&gt;La variable a es 100 y la variable b es 50.&lt;/p&gt;</a:t>
            </a:r>
          </a:p>
          <a:p>
            <a:endParaRPr lang="es-ES" dirty="0"/>
          </a:p>
          <a:p>
            <a:r>
              <a:rPr lang="es-ES" dirty="0"/>
              <a:t>&lt;p&gt;La variable es 100.&lt;/p&gt;</a:t>
            </a:r>
          </a:p>
          <a:p>
            <a:endParaRPr lang="es-ES" dirty="0"/>
          </a:p>
          <a:p>
            <a:r>
              <a:rPr lang="es-ES" dirty="0"/>
              <a:t>&lt;p&gt;La variable es 50.&lt;/p&gt;</a:t>
            </a:r>
          </a:p>
          <a:p>
            <a:endParaRPr lang="es-ES" dirty="0"/>
          </a:p>
          <a:p>
            <a:r>
              <a:rPr lang="es-ES" dirty="0"/>
              <a:t>&lt;p&gt;La variable a es 100 y la variable b es 50.&lt;/p&gt;</a:t>
            </a:r>
          </a:p>
        </p:txBody>
      </p:sp>
    </p:spTree>
    <p:extLst>
      <p:ext uri="{BB962C8B-B14F-4D97-AF65-F5344CB8AC3E}">
        <p14:creationId xmlns:p14="http://schemas.microsoft.com/office/powerpoint/2010/main" val="806598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07504" y="-92546"/>
            <a:ext cx="8856984" cy="3552300"/>
          </a:xfrm>
        </p:spPr>
        <p:txBody>
          <a:bodyPr/>
          <a:lstStyle/>
          <a:p>
            <a:pPr marL="114300" indent="0">
              <a:buNone/>
            </a:pPr>
            <a:r>
              <a:rPr lang="es-ES" sz="1800" dirty="0"/>
              <a:t>En un paso por valor, la función recibe el valor pero no puede modificar la variable del programa principal, como muestra el siguiente ejemplo.</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php</a:t>
            </a:r>
            <a:endParaRPr lang="es-ES" sz="1600" dirty="0">
              <a:latin typeface="Consolas" panose="020B0609020204030204" pitchFamily="49" charset="0"/>
            </a:endParaRPr>
          </a:p>
          <a:p>
            <a:pPr marL="114300" indent="0">
              <a:buNone/>
            </a:pPr>
            <a:r>
              <a:rPr lang="es-ES" sz="1600" dirty="0" err="1">
                <a:latin typeface="Consolas" panose="020B0609020204030204" pitchFamily="49" charset="0"/>
              </a:rPr>
              <a:t>function</a:t>
            </a:r>
            <a:r>
              <a:rPr lang="es-ES" sz="1600" dirty="0">
                <a:latin typeface="Consolas" panose="020B0609020204030204" pitchFamily="49" charset="0"/>
              </a:rPr>
              <a:t> prueba($x)</a:t>
            </a:r>
          </a:p>
          <a:p>
            <a:pPr marL="114300" indent="0">
              <a:buNone/>
            </a:pPr>
            <a:r>
              <a:rPr lang="es-ES" sz="1600" dirty="0">
                <a:latin typeface="Consolas" panose="020B0609020204030204" pitchFamily="49" charset="0"/>
              </a:rPr>
              <a:t>{</a:t>
            </a:r>
          </a:p>
          <a:p>
            <a:pPr marL="114300" indent="0">
              <a:buNone/>
            </a:pPr>
            <a:r>
              <a:rPr lang="es-ES" sz="1600" dirty="0">
                <a:latin typeface="Consolas" panose="020B0609020204030204" pitchFamily="49" charset="0"/>
              </a:rPr>
              <a:t>    $x = 200;</a:t>
            </a:r>
          </a:p>
          <a:p>
            <a:pPr marL="114300" indent="0">
              <a:buNone/>
            </a:pPr>
            <a:r>
              <a:rPr lang="es-ES" sz="1600" dirty="0">
                <a:latin typeface="Consolas" panose="020B0609020204030204" pitchFamily="49" charset="0"/>
              </a:rPr>
              <a:t>    print "&lt;p&gt;La variable es $x.&lt;/p&gt;\n";</a:t>
            </a:r>
          </a:p>
          <a:p>
            <a:pPr marL="114300" indent="0">
              <a:buNone/>
            </a:pPr>
            <a:r>
              <a:rPr lang="es-ES" sz="1600" dirty="0">
                <a:latin typeface="Consolas" panose="020B0609020204030204" pitchFamily="49" charset="0"/>
              </a:rPr>
              <a:t>    print "\n";</a:t>
            </a:r>
          </a:p>
          <a:p>
            <a:pPr marL="114300" indent="0">
              <a:buNone/>
            </a:pPr>
            <a:r>
              <a:rPr lang="es-ES" sz="1600" dirty="0">
                <a:latin typeface="Consolas" panose="020B0609020204030204" pitchFamily="49" charset="0"/>
              </a:rPr>
              <a:t>}</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$a = 100;</a:t>
            </a:r>
          </a:p>
          <a:p>
            <a:pPr marL="114300" indent="0">
              <a:buNone/>
            </a:pPr>
            <a:r>
              <a:rPr lang="es-ES" sz="1600" dirty="0">
                <a:latin typeface="Consolas" panose="020B0609020204030204" pitchFamily="49" charset="0"/>
              </a:rPr>
              <a:t>print "&lt;p&gt;La variable a es $a.&lt;/p&gt;\n";</a:t>
            </a:r>
          </a:p>
          <a:p>
            <a:pPr marL="114300" indent="0">
              <a:buNone/>
            </a:pPr>
            <a:r>
              <a:rPr lang="es-ES" sz="1600" dirty="0">
                <a:latin typeface="Consolas" panose="020B0609020204030204" pitchFamily="49" charset="0"/>
              </a:rPr>
              <a:t>print "\n";</a:t>
            </a:r>
          </a:p>
          <a:p>
            <a:pPr marL="114300" indent="0">
              <a:buNone/>
            </a:pPr>
            <a:r>
              <a:rPr lang="es-ES" sz="1600" dirty="0">
                <a:latin typeface="Consolas" panose="020B0609020204030204" pitchFamily="49" charset="0"/>
              </a:rPr>
              <a:t>prueba($a);</a:t>
            </a:r>
          </a:p>
          <a:p>
            <a:pPr marL="114300" indent="0">
              <a:buNone/>
            </a:pPr>
            <a:r>
              <a:rPr lang="es-ES" sz="1600" dirty="0">
                <a:latin typeface="Consolas" panose="020B0609020204030204" pitchFamily="49" charset="0"/>
              </a:rPr>
              <a:t>print "&lt;p&gt;La variable a es $a.&lt;/p&gt;\n";</a:t>
            </a:r>
          </a:p>
          <a:p>
            <a:pPr marL="114300" indent="0">
              <a:buNone/>
            </a:pPr>
            <a:r>
              <a:rPr lang="es-ES" sz="1600" dirty="0">
                <a:latin typeface="Consolas" panose="020B0609020204030204" pitchFamily="49" charset="0"/>
              </a:rPr>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51</a:t>
            </a:fld>
            <a:endParaRPr lang="es-ES" dirty="0"/>
          </a:p>
        </p:txBody>
      </p:sp>
      <p:sp>
        <p:nvSpPr>
          <p:cNvPr id="7" name="CuadroTexto 6">
            <a:extLst>
              <a:ext uri="{FF2B5EF4-FFF2-40B4-BE49-F238E27FC236}">
                <a16:creationId xmlns:a16="http://schemas.microsoft.com/office/drawing/2014/main" id="{C6238654-973A-1F9B-7799-333F339C7542}"/>
              </a:ext>
            </a:extLst>
          </p:cNvPr>
          <p:cNvSpPr txBox="1"/>
          <p:nvPr/>
        </p:nvSpPr>
        <p:spPr>
          <a:xfrm>
            <a:off x="5148064" y="1402199"/>
            <a:ext cx="3384376" cy="1169551"/>
          </a:xfrm>
          <a:prstGeom prst="rect">
            <a:avLst/>
          </a:prstGeom>
          <a:noFill/>
        </p:spPr>
        <p:txBody>
          <a:bodyPr wrap="square">
            <a:spAutoFit/>
          </a:bodyPr>
          <a:lstStyle/>
          <a:p>
            <a:r>
              <a:rPr lang="es-ES" dirty="0"/>
              <a:t>&lt;p&gt;La variable a es 100.&lt;/p&gt;</a:t>
            </a:r>
          </a:p>
          <a:p>
            <a:endParaRPr lang="es-ES" dirty="0"/>
          </a:p>
          <a:p>
            <a:r>
              <a:rPr lang="es-ES" dirty="0"/>
              <a:t>&lt;p&gt;La variable es 200.&lt;/p&gt;</a:t>
            </a:r>
          </a:p>
          <a:p>
            <a:endParaRPr lang="es-ES" dirty="0"/>
          </a:p>
          <a:p>
            <a:r>
              <a:rPr lang="es-ES" dirty="0"/>
              <a:t>&lt;p&gt;La variable a es 100.&lt;/p&gt;</a:t>
            </a:r>
          </a:p>
        </p:txBody>
      </p:sp>
    </p:spTree>
    <p:extLst>
      <p:ext uri="{BB962C8B-B14F-4D97-AF65-F5344CB8AC3E}">
        <p14:creationId xmlns:p14="http://schemas.microsoft.com/office/powerpoint/2010/main" val="4173187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323528" y="123478"/>
            <a:ext cx="8568952" cy="3552300"/>
          </a:xfrm>
        </p:spPr>
        <p:txBody>
          <a:bodyPr/>
          <a:lstStyle/>
          <a:p>
            <a:pPr marL="114300" indent="0">
              <a:buNone/>
            </a:pPr>
            <a:r>
              <a:rPr lang="es-ES" sz="1800" dirty="0"/>
              <a:t>El nombre de un argumento puede coincidir con el nombre de una variable del programa principal, pero PHP las trata como variables distintas.</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php</a:t>
            </a:r>
            <a:endParaRPr lang="es-ES" sz="1600" dirty="0">
              <a:latin typeface="Consolas" panose="020B0609020204030204" pitchFamily="49" charset="0"/>
            </a:endParaRPr>
          </a:p>
          <a:p>
            <a:pPr marL="114300" indent="0">
              <a:buNone/>
            </a:pPr>
            <a:r>
              <a:rPr lang="es-ES" sz="1600" dirty="0" err="1">
                <a:latin typeface="Consolas" panose="020B0609020204030204" pitchFamily="49" charset="0"/>
              </a:rPr>
              <a:t>function</a:t>
            </a:r>
            <a:r>
              <a:rPr lang="es-ES" sz="1600" dirty="0">
                <a:latin typeface="Consolas" panose="020B0609020204030204" pitchFamily="49" charset="0"/>
              </a:rPr>
              <a:t> saludo($nombre)</a:t>
            </a:r>
          </a:p>
          <a:p>
            <a:pPr marL="114300" indent="0">
              <a:buNone/>
            </a:pPr>
            <a:r>
              <a:rPr lang="es-ES" sz="1600" dirty="0">
                <a:latin typeface="Consolas" panose="020B0609020204030204" pitchFamily="49" charset="0"/>
              </a:rPr>
              <a:t>{&lt;p&gt;Hola, desconocido!&lt;/p&gt;</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&lt;p&gt;Hola, Don Pepito!&lt;/p&gt;</a:t>
            </a:r>
          </a:p>
          <a:p>
            <a:pPr marL="114300" indent="0">
              <a:buNone/>
            </a:pPr>
            <a:r>
              <a:rPr lang="es-ES" sz="1600" dirty="0">
                <a:latin typeface="Consolas" panose="020B0609020204030204" pitchFamily="49" charset="0"/>
              </a:rPr>
              <a:t>    $nombre = "desconocido";</a:t>
            </a:r>
          </a:p>
          <a:p>
            <a:pPr marL="114300" indent="0">
              <a:buNone/>
            </a:pPr>
            <a:r>
              <a:rPr lang="es-ES" sz="1600" dirty="0">
                <a:latin typeface="Consolas" panose="020B0609020204030204" pitchFamily="49" charset="0"/>
              </a:rPr>
              <a:t>    print "&lt;p&gt;Hola, $nombre!&lt;/p&gt;\n";</a:t>
            </a:r>
          </a:p>
          <a:p>
            <a:pPr marL="114300" indent="0">
              <a:buNone/>
            </a:pPr>
            <a:r>
              <a:rPr lang="es-ES" sz="1600" dirty="0">
                <a:latin typeface="Consolas" panose="020B0609020204030204" pitchFamily="49" charset="0"/>
              </a:rPr>
              <a:t>    print "\n";</a:t>
            </a:r>
          </a:p>
          <a:p>
            <a:pPr marL="114300" indent="0">
              <a:buNone/>
            </a:pPr>
            <a:r>
              <a:rPr lang="es-ES" sz="1600" dirty="0">
                <a:latin typeface="Consolas" panose="020B0609020204030204" pitchFamily="49" charset="0"/>
              </a:rPr>
              <a:t>}</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$nombre = "Don Pepito";</a:t>
            </a:r>
          </a:p>
          <a:p>
            <a:pPr marL="114300" indent="0">
              <a:buNone/>
            </a:pPr>
            <a:r>
              <a:rPr lang="es-ES" sz="1600" dirty="0">
                <a:latin typeface="Consolas" panose="020B0609020204030204" pitchFamily="49" charset="0"/>
              </a:rPr>
              <a:t>saludo($nombre);</a:t>
            </a:r>
          </a:p>
          <a:p>
            <a:pPr marL="114300" indent="0">
              <a:buNone/>
            </a:pPr>
            <a:r>
              <a:rPr lang="es-ES" sz="1600" dirty="0">
                <a:latin typeface="Consolas" panose="020B0609020204030204" pitchFamily="49" charset="0"/>
              </a:rPr>
              <a:t>print "&lt;p&gt;Hola, $nombre!&lt;/p&gt;\n";</a:t>
            </a:r>
          </a:p>
          <a:p>
            <a:pPr marL="114300" indent="0">
              <a:buNone/>
            </a:pPr>
            <a:r>
              <a:rPr lang="es-ES" sz="1600" dirty="0">
                <a:latin typeface="Consolas" panose="020B0609020204030204" pitchFamily="49" charset="0"/>
              </a:rPr>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52</a:t>
            </a:fld>
            <a:endParaRPr lang="es-ES" dirty="0"/>
          </a:p>
        </p:txBody>
      </p:sp>
      <p:sp>
        <p:nvSpPr>
          <p:cNvPr id="7" name="CuadroTexto 6">
            <a:extLst>
              <a:ext uri="{FF2B5EF4-FFF2-40B4-BE49-F238E27FC236}">
                <a16:creationId xmlns:a16="http://schemas.microsoft.com/office/drawing/2014/main" id="{DFA9F03A-0C1B-8114-80CA-A1857F76F3B9}"/>
              </a:ext>
            </a:extLst>
          </p:cNvPr>
          <p:cNvSpPr txBox="1"/>
          <p:nvPr/>
        </p:nvSpPr>
        <p:spPr>
          <a:xfrm>
            <a:off x="4932040" y="1707654"/>
            <a:ext cx="3744416" cy="738664"/>
          </a:xfrm>
          <a:prstGeom prst="rect">
            <a:avLst/>
          </a:prstGeom>
          <a:noFill/>
        </p:spPr>
        <p:txBody>
          <a:bodyPr wrap="square">
            <a:spAutoFit/>
          </a:bodyPr>
          <a:lstStyle/>
          <a:p>
            <a:r>
              <a:rPr lang="es-ES" dirty="0"/>
              <a:t>&lt;p&gt;Hola, desconocido!&lt;/p&gt;</a:t>
            </a:r>
          </a:p>
          <a:p>
            <a:endParaRPr lang="es-ES" dirty="0"/>
          </a:p>
          <a:p>
            <a:r>
              <a:rPr lang="es-ES" dirty="0"/>
              <a:t>&lt;p&gt;Hola, Don Pepito!&lt;/p&gt;</a:t>
            </a:r>
          </a:p>
        </p:txBody>
      </p:sp>
    </p:spTree>
    <p:extLst>
      <p:ext uri="{BB962C8B-B14F-4D97-AF65-F5344CB8AC3E}">
        <p14:creationId xmlns:p14="http://schemas.microsoft.com/office/powerpoint/2010/main" val="26333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r>
              <a:rPr lang="es-ES" dirty="0"/>
              <a:t>Funciones que devuelven valores</a:t>
            </a:r>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1373588"/>
            <a:ext cx="8280920" cy="3552300"/>
          </a:xfrm>
        </p:spPr>
        <p:txBody>
          <a:bodyPr/>
          <a:lstStyle/>
          <a:p>
            <a:r>
              <a:rPr lang="es-ES" dirty="0"/>
              <a:t>De la misma manera que el programa principal puede enviar valores a una función, una función puede devolver uno o varios valores al programa principal. La palabra reservada </a:t>
            </a:r>
            <a:r>
              <a:rPr lang="es-ES" dirty="0" err="1"/>
              <a:t>return</a:t>
            </a:r>
            <a:r>
              <a:rPr lang="es-ES" dirty="0"/>
              <a:t> permite indicar la variable que se devuelve.</a:t>
            </a:r>
          </a:p>
          <a:p>
            <a:endParaRPr lang="es-ES" dirty="0"/>
          </a:p>
          <a:p>
            <a:r>
              <a:rPr lang="es-ES" dirty="0"/>
              <a:t>El ejemplo siguiente muestra una función que devuelve la suma de los valores recibidos</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53</a:t>
            </a:fld>
            <a:endParaRPr lang="es-ES" dirty="0"/>
          </a:p>
        </p:txBody>
      </p:sp>
    </p:spTree>
    <p:extLst>
      <p:ext uri="{BB962C8B-B14F-4D97-AF65-F5344CB8AC3E}">
        <p14:creationId xmlns:p14="http://schemas.microsoft.com/office/powerpoint/2010/main" val="2008164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54</a:t>
            </a:fld>
            <a:endParaRPr lang="es-ES" dirty="0"/>
          </a:p>
        </p:txBody>
      </p:sp>
      <p:sp>
        <p:nvSpPr>
          <p:cNvPr id="6" name="CuadroTexto 5">
            <a:extLst>
              <a:ext uri="{FF2B5EF4-FFF2-40B4-BE49-F238E27FC236}">
                <a16:creationId xmlns:a16="http://schemas.microsoft.com/office/drawing/2014/main" id="{F5ADF068-BF95-CCB2-3C84-77902FF1545E}"/>
              </a:ext>
            </a:extLst>
          </p:cNvPr>
          <p:cNvSpPr txBox="1"/>
          <p:nvPr/>
        </p:nvSpPr>
        <p:spPr>
          <a:xfrm>
            <a:off x="899592" y="1125200"/>
            <a:ext cx="4583622" cy="3108543"/>
          </a:xfrm>
          <a:prstGeom prst="rect">
            <a:avLst/>
          </a:prstGeom>
          <a:noFill/>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err="1">
                <a:latin typeface="Consolas" panose="020B0609020204030204" pitchFamily="49" charset="0"/>
              </a:rPr>
              <a:t>function</a:t>
            </a:r>
            <a:r>
              <a:rPr lang="es-ES" dirty="0">
                <a:latin typeface="Consolas" panose="020B0609020204030204" pitchFamily="49" charset="0"/>
              </a:rPr>
              <a:t> suma($arg1, $arg2)</a:t>
            </a:r>
          </a:p>
          <a:p>
            <a:r>
              <a:rPr lang="es-ES" dirty="0">
                <a:latin typeface="Consolas" panose="020B0609020204030204" pitchFamily="49" charset="0"/>
              </a:rPr>
              <a:t>{</a:t>
            </a:r>
          </a:p>
          <a:p>
            <a:r>
              <a:rPr lang="es-ES" dirty="0">
                <a:latin typeface="Consolas" panose="020B0609020204030204" pitchFamily="49" charset="0"/>
              </a:rPr>
              <a:t>    </a:t>
            </a:r>
            <a:r>
              <a:rPr lang="es-ES" dirty="0" err="1">
                <a:latin typeface="Consolas" panose="020B0609020204030204" pitchFamily="49" charset="0"/>
              </a:rPr>
              <a:t>return</a:t>
            </a:r>
            <a:r>
              <a:rPr lang="es-ES" dirty="0">
                <a:latin typeface="Consolas" panose="020B0609020204030204" pitchFamily="49" charset="0"/>
              </a:rPr>
              <a:t> $arg1 + $arg2;</a:t>
            </a:r>
          </a:p>
          <a:p>
            <a:r>
              <a:rPr lang="es-ES" dirty="0">
                <a:latin typeface="Consolas" panose="020B0609020204030204" pitchFamily="49" charset="0"/>
              </a:rPr>
              <a:t>}</a:t>
            </a:r>
          </a:p>
          <a:p>
            <a:endParaRPr lang="es-ES" dirty="0">
              <a:latin typeface="Consolas" panose="020B0609020204030204" pitchFamily="49" charset="0"/>
            </a:endParaRPr>
          </a:p>
          <a:p>
            <a:r>
              <a:rPr lang="es-ES" dirty="0">
                <a:latin typeface="Consolas" panose="020B0609020204030204" pitchFamily="49" charset="0"/>
              </a:rPr>
              <a:t>$a = 20;</a:t>
            </a:r>
          </a:p>
          <a:p>
            <a:r>
              <a:rPr lang="es-ES" dirty="0">
                <a:latin typeface="Consolas" panose="020B0609020204030204" pitchFamily="49" charset="0"/>
              </a:rPr>
              <a:t>$b = 30;</a:t>
            </a:r>
          </a:p>
          <a:p>
            <a:r>
              <a:rPr lang="es-ES" dirty="0">
                <a:latin typeface="Consolas" panose="020B0609020204030204" pitchFamily="49" charset="0"/>
              </a:rPr>
              <a:t>$suma = suma($a, $b);</a:t>
            </a:r>
          </a:p>
          <a:p>
            <a:r>
              <a:rPr lang="es-ES" dirty="0">
                <a:latin typeface="Consolas" panose="020B0609020204030204" pitchFamily="49" charset="0"/>
              </a:rPr>
              <a:t>print "&lt;p&gt;$a + $b = $suma&lt;/p&gt;\n";</a:t>
            </a:r>
          </a:p>
          <a:p>
            <a:r>
              <a:rPr lang="es-ES" dirty="0">
                <a:latin typeface="Consolas" panose="020B0609020204030204" pitchFamily="49" charset="0"/>
              </a:rPr>
              <a:t>print "\n";</a:t>
            </a:r>
          </a:p>
          <a:p>
            <a:r>
              <a:rPr lang="es-ES" dirty="0">
                <a:latin typeface="Consolas" panose="020B0609020204030204" pitchFamily="49" charset="0"/>
              </a:rPr>
              <a:t>print "&lt;p&gt;$a + $b = " . suma($a, $b) . "&lt;/p&gt;\n";</a:t>
            </a:r>
          </a:p>
          <a:p>
            <a:r>
              <a:rPr lang="es-ES" dirty="0">
                <a:latin typeface="Consolas" panose="020B0609020204030204" pitchFamily="49" charset="0"/>
              </a:rPr>
              <a:t>?&gt;</a:t>
            </a:r>
          </a:p>
        </p:txBody>
      </p:sp>
      <p:sp>
        <p:nvSpPr>
          <p:cNvPr id="9" name="CuadroTexto 8">
            <a:extLst>
              <a:ext uri="{FF2B5EF4-FFF2-40B4-BE49-F238E27FC236}">
                <a16:creationId xmlns:a16="http://schemas.microsoft.com/office/drawing/2014/main" id="{AE779E8E-E352-CD66-FE70-B038C9898496}"/>
              </a:ext>
            </a:extLst>
          </p:cNvPr>
          <p:cNvSpPr txBox="1"/>
          <p:nvPr/>
        </p:nvSpPr>
        <p:spPr>
          <a:xfrm>
            <a:off x="5004048" y="1923678"/>
            <a:ext cx="4583622" cy="738664"/>
          </a:xfrm>
          <a:prstGeom prst="rect">
            <a:avLst/>
          </a:prstGeom>
          <a:noFill/>
        </p:spPr>
        <p:txBody>
          <a:bodyPr wrap="square">
            <a:spAutoFit/>
          </a:bodyPr>
          <a:lstStyle/>
          <a:p>
            <a:r>
              <a:rPr lang="nn-NO" dirty="0"/>
              <a:t>&lt;p&gt;20 + 30 = 50&lt;/p&gt;</a:t>
            </a:r>
          </a:p>
          <a:p>
            <a:endParaRPr lang="nn-NO" dirty="0"/>
          </a:p>
          <a:p>
            <a:r>
              <a:rPr lang="nn-NO" dirty="0"/>
              <a:t>&lt;p&gt;20 + 30 = 50&lt;/p&gt;</a:t>
            </a:r>
            <a:endParaRPr lang="es-ES" dirty="0"/>
          </a:p>
        </p:txBody>
      </p:sp>
    </p:spTree>
    <p:extLst>
      <p:ext uri="{BB962C8B-B14F-4D97-AF65-F5344CB8AC3E}">
        <p14:creationId xmlns:p14="http://schemas.microsoft.com/office/powerpoint/2010/main" val="3557638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55</a:t>
            </a:fld>
            <a:endParaRPr lang="es-ES" dirty="0"/>
          </a:p>
        </p:txBody>
      </p:sp>
      <p:sp>
        <p:nvSpPr>
          <p:cNvPr id="6" name="CuadroTexto 5">
            <a:extLst>
              <a:ext uri="{FF2B5EF4-FFF2-40B4-BE49-F238E27FC236}">
                <a16:creationId xmlns:a16="http://schemas.microsoft.com/office/drawing/2014/main" id="{65C7A647-E6D0-6C52-92D6-EAD10B4C0236}"/>
              </a:ext>
            </a:extLst>
          </p:cNvPr>
          <p:cNvSpPr txBox="1"/>
          <p:nvPr/>
        </p:nvSpPr>
        <p:spPr>
          <a:xfrm>
            <a:off x="611560" y="1045569"/>
            <a:ext cx="7776864" cy="3323987"/>
          </a:xfrm>
          <a:prstGeom prst="rect">
            <a:avLst/>
          </a:prstGeom>
          <a:noFill/>
        </p:spPr>
        <p:txBody>
          <a:bodyPr wrap="square">
            <a:spAutoFit/>
          </a:bodyPr>
          <a:lstStyle/>
          <a:p>
            <a:r>
              <a:rPr lang="es-ES" dirty="0"/>
              <a:t>La ejecución de una función se interrumpe cuando se ejecuta un </a:t>
            </a:r>
            <a:r>
              <a:rPr lang="es-ES" dirty="0" err="1"/>
              <a:t>return</a:t>
            </a:r>
            <a:r>
              <a:rPr lang="es-ES" dirty="0"/>
              <a:t>:</a:t>
            </a:r>
          </a:p>
          <a:p>
            <a:endParaRPr lang="es-ES" dirty="0"/>
          </a:p>
          <a:p>
            <a:endParaRPr lang="es-ES" dirty="0">
              <a:latin typeface="Consolas" panose="020B0609020204030204" pitchFamily="49" charset="0"/>
            </a:endParaRPr>
          </a:p>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a:latin typeface="Consolas" panose="020B0609020204030204" pitchFamily="49" charset="0"/>
              </a:rPr>
              <a:t>function suma($arg1, $arg2)</a:t>
            </a:r>
          </a:p>
          <a:p>
            <a:r>
              <a:rPr lang="es-ES" dirty="0">
                <a:latin typeface="Consolas" panose="020B0609020204030204" pitchFamily="49" charset="0"/>
              </a:rPr>
              <a:t>{</a:t>
            </a:r>
          </a:p>
          <a:p>
            <a:r>
              <a:rPr lang="es-ES" dirty="0">
                <a:latin typeface="Consolas" panose="020B0609020204030204" pitchFamily="49" charset="0"/>
              </a:rPr>
              <a:t>    </a:t>
            </a:r>
            <a:r>
              <a:rPr lang="es-ES" dirty="0" err="1">
                <a:latin typeface="Consolas" panose="020B0609020204030204" pitchFamily="49" charset="0"/>
              </a:rPr>
              <a:t>return</a:t>
            </a:r>
            <a:r>
              <a:rPr lang="es-ES" dirty="0">
                <a:latin typeface="Consolas" panose="020B0609020204030204" pitchFamily="49" charset="0"/>
              </a:rPr>
              <a:t> $arg1 + $arg2;</a:t>
            </a:r>
          </a:p>
          <a:p>
            <a:r>
              <a:rPr lang="es-ES" dirty="0">
                <a:latin typeface="Consolas" panose="020B0609020204030204" pitchFamily="49" charset="0"/>
              </a:rPr>
              <a:t>    // Esta instrucción no se ejecuta nunca.</a:t>
            </a:r>
          </a:p>
          <a:p>
            <a:r>
              <a:rPr lang="es-ES" dirty="0">
                <a:latin typeface="Consolas" panose="020B0609020204030204" pitchFamily="49" charset="0"/>
              </a:rPr>
              <a:t>    print "&lt;p&gt;Hola&lt;/p&gt;\n";</a:t>
            </a:r>
          </a:p>
          <a:p>
            <a:r>
              <a:rPr lang="es-ES" dirty="0">
                <a:latin typeface="Consolas" panose="020B0609020204030204" pitchFamily="49" charset="0"/>
              </a:rPr>
              <a:t>}</a:t>
            </a:r>
          </a:p>
          <a:p>
            <a:endParaRPr lang="es-ES" dirty="0">
              <a:latin typeface="Consolas" panose="020B0609020204030204" pitchFamily="49" charset="0"/>
            </a:endParaRPr>
          </a:p>
          <a:p>
            <a:r>
              <a:rPr lang="es-ES" dirty="0">
                <a:latin typeface="Consolas" panose="020B0609020204030204" pitchFamily="49" charset="0"/>
              </a:rPr>
              <a:t>$a = 20;</a:t>
            </a:r>
          </a:p>
          <a:p>
            <a:r>
              <a:rPr lang="es-ES" dirty="0">
                <a:latin typeface="Consolas" panose="020B0609020204030204" pitchFamily="49" charset="0"/>
              </a:rPr>
              <a:t>$b = 30;</a:t>
            </a:r>
          </a:p>
          <a:p>
            <a:r>
              <a:rPr lang="es-ES" dirty="0">
                <a:latin typeface="Consolas" panose="020B0609020204030204" pitchFamily="49" charset="0"/>
              </a:rPr>
              <a:t>print "&lt;p&gt;$a + $b = " . suma($a, $b) . "&lt;/p&gt;\n";</a:t>
            </a:r>
          </a:p>
          <a:p>
            <a:r>
              <a:rPr lang="es-ES" dirty="0">
                <a:latin typeface="Consolas" panose="020B0609020204030204" pitchFamily="49" charset="0"/>
              </a:rPr>
              <a:t>?&gt;</a:t>
            </a:r>
          </a:p>
        </p:txBody>
      </p:sp>
      <p:sp>
        <p:nvSpPr>
          <p:cNvPr id="9" name="CuadroTexto 8">
            <a:extLst>
              <a:ext uri="{FF2B5EF4-FFF2-40B4-BE49-F238E27FC236}">
                <a16:creationId xmlns:a16="http://schemas.microsoft.com/office/drawing/2014/main" id="{15D87E29-E9AE-C7B9-004A-430BD5F025A1}"/>
              </a:ext>
            </a:extLst>
          </p:cNvPr>
          <p:cNvSpPr txBox="1"/>
          <p:nvPr/>
        </p:nvSpPr>
        <p:spPr>
          <a:xfrm>
            <a:off x="4932040" y="1707654"/>
            <a:ext cx="4583622" cy="307777"/>
          </a:xfrm>
          <a:prstGeom prst="rect">
            <a:avLst/>
          </a:prstGeom>
          <a:noFill/>
        </p:spPr>
        <p:txBody>
          <a:bodyPr wrap="square">
            <a:spAutoFit/>
          </a:bodyPr>
          <a:lstStyle/>
          <a:p>
            <a:r>
              <a:rPr lang="es-ES" dirty="0"/>
              <a:t>&lt;p&gt;20 + 30 = 50&lt;/p&gt;</a:t>
            </a:r>
          </a:p>
        </p:txBody>
      </p:sp>
    </p:spTree>
    <p:extLst>
      <p:ext uri="{BB962C8B-B14F-4D97-AF65-F5344CB8AC3E}">
        <p14:creationId xmlns:p14="http://schemas.microsoft.com/office/powerpoint/2010/main" val="4080144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56</a:t>
            </a:fld>
            <a:endParaRPr lang="es-ES" dirty="0"/>
          </a:p>
        </p:txBody>
      </p:sp>
      <p:sp>
        <p:nvSpPr>
          <p:cNvPr id="6" name="CuadroTexto 5">
            <a:extLst>
              <a:ext uri="{FF2B5EF4-FFF2-40B4-BE49-F238E27FC236}">
                <a16:creationId xmlns:a16="http://schemas.microsoft.com/office/drawing/2014/main" id="{2CBDF153-90E9-DA2D-990C-1FE6A6C52ADE}"/>
              </a:ext>
            </a:extLst>
          </p:cNvPr>
          <p:cNvSpPr txBox="1"/>
          <p:nvPr/>
        </p:nvSpPr>
        <p:spPr>
          <a:xfrm>
            <a:off x="179512" y="474221"/>
            <a:ext cx="8712968" cy="4185761"/>
          </a:xfrm>
          <a:prstGeom prst="rect">
            <a:avLst/>
          </a:prstGeom>
          <a:noFill/>
        </p:spPr>
        <p:txBody>
          <a:bodyPr wrap="square">
            <a:spAutoFit/>
          </a:bodyPr>
          <a:lstStyle/>
          <a:p>
            <a:r>
              <a:rPr lang="es-ES" dirty="0"/>
              <a:t>Una función puede devolver varios valores, devolviendo una matriz. Desde PHP 7.1 (publicado en diciembre de 2016) para recoger los valores devueltos se pueden utilizar corchetes. Técnicamente, esta operación se denomina desestructurar la matriz y en versiones anteriores se debía hacer con la construcción del lenguaje </a:t>
            </a:r>
            <a:r>
              <a:rPr lang="es-ES" dirty="0" err="1"/>
              <a:t>list</a:t>
            </a:r>
            <a:r>
              <a:rPr lang="es-ES" dirty="0"/>
              <a:t>(). En el ejemplo siguiente, la función devuelve la suma y el producto de los valores recibidos:</a:t>
            </a:r>
          </a:p>
          <a:p>
            <a:endParaRPr lang="es-ES" dirty="0"/>
          </a:p>
          <a:p>
            <a:endParaRPr lang="es-ES" dirty="0"/>
          </a:p>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err="1">
                <a:latin typeface="Consolas" panose="020B0609020204030204" pitchFamily="49" charset="0"/>
              </a:rPr>
              <a:t>function</a:t>
            </a:r>
            <a:r>
              <a:rPr lang="es-ES" dirty="0">
                <a:latin typeface="Consolas" panose="020B0609020204030204" pitchFamily="49" charset="0"/>
              </a:rPr>
              <a:t> </a:t>
            </a:r>
            <a:r>
              <a:rPr lang="es-ES" dirty="0" err="1">
                <a:latin typeface="Consolas" panose="020B0609020204030204" pitchFamily="49" charset="0"/>
              </a:rPr>
              <a:t>sumaProducto</a:t>
            </a:r>
            <a:r>
              <a:rPr lang="es-ES" dirty="0">
                <a:latin typeface="Consolas" panose="020B0609020204030204" pitchFamily="49" charset="0"/>
              </a:rPr>
              <a:t>($arg1, $arg2)</a:t>
            </a:r>
          </a:p>
          <a:p>
            <a:r>
              <a:rPr lang="es-ES" dirty="0">
                <a:latin typeface="Consolas" panose="020B0609020204030204" pitchFamily="49" charset="0"/>
              </a:rPr>
              <a:t>{</a:t>
            </a:r>
          </a:p>
          <a:p>
            <a:r>
              <a:rPr lang="es-ES" dirty="0">
                <a:latin typeface="Consolas" panose="020B0609020204030204" pitchFamily="49" charset="0"/>
              </a:rPr>
              <a:t>    </a:t>
            </a:r>
            <a:r>
              <a:rPr lang="es-ES" dirty="0" err="1">
                <a:latin typeface="Consolas" panose="020B0609020204030204" pitchFamily="49" charset="0"/>
              </a:rPr>
              <a:t>return</a:t>
            </a:r>
            <a:r>
              <a:rPr lang="es-ES" dirty="0">
                <a:latin typeface="Consolas" panose="020B0609020204030204" pitchFamily="49" charset="0"/>
              </a:rPr>
              <a:t> [$arg1 + $arg2, $arg1 * $arg2];</a:t>
            </a:r>
          </a:p>
          <a:p>
            <a:r>
              <a:rPr lang="es-ES" dirty="0">
                <a:latin typeface="Consolas" panose="020B0609020204030204" pitchFamily="49" charset="0"/>
              </a:rPr>
              <a:t>}</a:t>
            </a:r>
          </a:p>
          <a:p>
            <a:endParaRPr lang="es-ES" dirty="0">
              <a:latin typeface="Consolas" panose="020B0609020204030204" pitchFamily="49" charset="0"/>
            </a:endParaRPr>
          </a:p>
          <a:p>
            <a:r>
              <a:rPr lang="es-ES" dirty="0">
                <a:latin typeface="Consolas" panose="020B0609020204030204" pitchFamily="49" charset="0"/>
              </a:rPr>
              <a:t>$a = 20;</a:t>
            </a:r>
          </a:p>
          <a:p>
            <a:r>
              <a:rPr lang="es-ES" dirty="0">
                <a:latin typeface="Consolas" panose="020B0609020204030204" pitchFamily="49" charset="0"/>
              </a:rPr>
              <a:t>$b = 30;</a:t>
            </a:r>
          </a:p>
          <a:p>
            <a:r>
              <a:rPr lang="es-ES" dirty="0">
                <a:latin typeface="Consolas" panose="020B0609020204030204" pitchFamily="49" charset="0"/>
              </a:rPr>
              <a:t>[$suma, $producto] = </a:t>
            </a:r>
            <a:r>
              <a:rPr lang="es-ES" dirty="0" err="1">
                <a:latin typeface="Consolas" panose="020B0609020204030204" pitchFamily="49" charset="0"/>
              </a:rPr>
              <a:t>sumaProducto</a:t>
            </a:r>
            <a:r>
              <a:rPr lang="es-ES" dirty="0">
                <a:latin typeface="Consolas" panose="020B0609020204030204" pitchFamily="49" charset="0"/>
              </a:rPr>
              <a:t>($a, $b);</a:t>
            </a:r>
          </a:p>
          <a:p>
            <a:r>
              <a:rPr lang="es-ES" dirty="0">
                <a:latin typeface="Consolas" panose="020B0609020204030204" pitchFamily="49" charset="0"/>
              </a:rPr>
              <a:t>print "&lt;p&gt;$a + $b = $suma&lt;/p&gt;\n";</a:t>
            </a:r>
          </a:p>
          <a:p>
            <a:r>
              <a:rPr lang="es-ES" dirty="0">
                <a:latin typeface="Consolas" panose="020B0609020204030204" pitchFamily="49" charset="0"/>
              </a:rPr>
              <a:t>print "\n";</a:t>
            </a:r>
          </a:p>
          <a:p>
            <a:r>
              <a:rPr lang="es-ES" dirty="0">
                <a:latin typeface="Consolas" panose="020B0609020204030204" pitchFamily="49" charset="0"/>
              </a:rPr>
              <a:t>print "&lt;p&gt;$a * $b = $producto&lt;/p&gt;\n";</a:t>
            </a:r>
          </a:p>
          <a:p>
            <a:r>
              <a:rPr lang="es-ES" dirty="0">
                <a:latin typeface="Consolas" panose="020B0609020204030204" pitchFamily="49" charset="0"/>
              </a:rPr>
              <a:t>?&gt;</a:t>
            </a:r>
          </a:p>
        </p:txBody>
      </p:sp>
      <p:sp>
        <p:nvSpPr>
          <p:cNvPr id="8" name="CuadroTexto 7">
            <a:extLst>
              <a:ext uri="{FF2B5EF4-FFF2-40B4-BE49-F238E27FC236}">
                <a16:creationId xmlns:a16="http://schemas.microsoft.com/office/drawing/2014/main" id="{B91A872E-FA2A-2AF4-F368-F34A653C0202}"/>
              </a:ext>
            </a:extLst>
          </p:cNvPr>
          <p:cNvSpPr txBox="1"/>
          <p:nvPr/>
        </p:nvSpPr>
        <p:spPr>
          <a:xfrm>
            <a:off x="5004048" y="2202418"/>
            <a:ext cx="4583622" cy="738664"/>
          </a:xfrm>
          <a:prstGeom prst="rect">
            <a:avLst/>
          </a:prstGeom>
          <a:noFill/>
        </p:spPr>
        <p:txBody>
          <a:bodyPr wrap="square">
            <a:spAutoFit/>
          </a:bodyPr>
          <a:lstStyle/>
          <a:p>
            <a:r>
              <a:rPr lang="nn-NO" dirty="0"/>
              <a:t>&lt;p&gt;20 + 30 = 50&lt;/p&gt;</a:t>
            </a:r>
          </a:p>
          <a:p>
            <a:endParaRPr lang="nn-NO" dirty="0"/>
          </a:p>
          <a:p>
            <a:r>
              <a:rPr lang="nn-NO" dirty="0"/>
              <a:t>&lt;p&gt;20 * 30 = 600&lt;/p&gt;</a:t>
            </a:r>
            <a:endParaRPr lang="es-ES" dirty="0"/>
          </a:p>
        </p:txBody>
      </p:sp>
    </p:spTree>
    <p:extLst>
      <p:ext uri="{BB962C8B-B14F-4D97-AF65-F5344CB8AC3E}">
        <p14:creationId xmlns:p14="http://schemas.microsoft.com/office/powerpoint/2010/main" val="1378055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a:xfrm>
            <a:off x="35496" y="51470"/>
            <a:ext cx="8928992" cy="857400"/>
          </a:xfrm>
        </p:spPr>
        <p:txBody>
          <a:bodyPr/>
          <a:lstStyle/>
          <a:p>
            <a:r>
              <a:rPr lang="es-ES" dirty="0"/>
              <a:t>Funciones con argumentos predeterminados</a:t>
            </a:r>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987574"/>
            <a:ext cx="8712968" cy="3552300"/>
          </a:xfrm>
        </p:spPr>
        <p:txBody>
          <a:bodyPr/>
          <a:lstStyle/>
          <a:p>
            <a:pPr marL="114300" indent="0">
              <a:buNone/>
            </a:pPr>
            <a:r>
              <a:rPr lang="es-ES" sz="1800" dirty="0"/>
              <a:t>En PHP se pueden definir funciones con argumentos predeterminados, de manera que si en la llamada a la función no se envía un argumento, la función asume un valor predeterminado. Lógicamente, los argumentos predeterminados deben ser los últimos en la lista de argumentos, para evitar ambigüedades.</a:t>
            </a:r>
          </a:p>
          <a:p>
            <a:pPr marL="114300" indent="0">
              <a:buNone/>
            </a:pPr>
            <a:endParaRPr lang="es-ES" sz="1800" dirty="0"/>
          </a:p>
          <a:p>
            <a:pPr marL="114300" indent="0">
              <a:buNone/>
            </a:pPr>
            <a:r>
              <a:rPr lang="es-ES" sz="1800" dirty="0"/>
              <a:t>Los argumentos predeterminados se establecen en la definición de la función, igualando el nombre del argumento a su valor predeterminado.</a:t>
            </a:r>
          </a:p>
          <a:p>
            <a:pPr marL="114300" indent="0">
              <a:buNone/>
            </a:pPr>
            <a:endParaRPr lang="es-ES" sz="1800" dirty="0"/>
          </a:p>
          <a:p>
            <a:pPr marL="114300" indent="0">
              <a:buNone/>
            </a:pPr>
            <a:r>
              <a:rPr lang="es-ES" sz="1800" dirty="0"/>
              <a:t>El ejemplo siguiente muestra una función que calcula diferentes tipos de media (aritmética, geométrica, armónica). Los argumentos de la función son los números cuya media se debe calcular y el tipo de media a calcular. En el ejemplo, el tipo de media predeterminado es la media aritmética.</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57</a:t>
            </a:fld>
            <a:endParaRPr lang="es-ES" dirty="0"/>
          </a:p>
        </p:txBody>
      </p:sp>
    </p:spTree>
    <p:extLst>
      <p:ext uri="{BB962C8B-B14F-4D97-AF65-F5344CB8AC3E}">
        <p14:creationId xmlns:p14="http://schemas.microsoft.com/office/powerpoint/2010/main" val="3624340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58</a:t>
            </a:fld>
            <a:endParaRPr lang="es-ES" dirty="0"/>
          </a:p>
        </p:txBody>
      </p:sp>
      <p:sp>
        <p:nvSpPr>
          <p:cNvPr id="6" name="CuadroTexto 5">
            <a:extLst>
              <a:ext uri="{FF2B5EF4-FFF2-40B4-BE49-F238E27FC236}">
                <a16:creationId xmlns:a16="http://schemas.microsoft.com/office/drawing/2014/main" id="{EF9C1AA5-8F47-D624-A4F3-FFA8C16D32E0}"/>
              </a:ext>
            </a:extLst>
          </p:cNvPr>
          <p:cNvSpPr txBox="1"/>
          <p:nvPr/>
        </p:nvSpPr>
        <p:spPr>
          <a:xfrm>
            <a:off x="179512" y="-92546"/>
            <a:ext cx="8384076" cy="5262979"/>
          </a:xfrm>
          <a:prstGeom prst="rect">
            <a:avLst/>
          </a:prstGeom>
          <a:noFill/>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php</a:t>
            </a:r>
            <a:endParaRPr lang="es-ES" dirty="0">
              <a:latin typeface="Consolas" panose="020B0609020204030204" pitchFamily="49" charset="0"/>
            </a:endParaRPr>
          </a:p>
          <a:p>
            <a:r>
              <a:rPr lang="es-ES" dirty="0">
                <a:latin typeface="Consolas" panose="020B0609020204030204" pitchFamily="49" charset="0"/>
              </a:rPr>
              <a:t>// ESTA ES LA DEFINICIÓN DE LA FUNCIÓN </a:t>
            </a:r>
            <a:r>
              <a:rPr lang="es-ES" dirty="0" err="1">
                <a:latin typeface="Consolas" panose="020B0609020204030204" pitchFamily="49" charset="0"/>
              </a:rPr>
              <a:t>calculaMedia</a:t>
            </a:r>
            <a:endParaRPr lang="es-ES" dirty="0">
              <a:latin typeface="Consolas" panose="020B0609020204030204" pitchFamily="49" charset="0"/>
            </a:endParaRPr>
          </a:p>
          <a:p>
            <a:r>
              <a:rPr lang="es-ES" dirty="0" err="1">
                <a:latin typeface="Consolas" panose="020B0609020204030204" pitchFamily="49" charset="0"/>
              </a:rPr>
              <a:t>function</a:t>
            </a:r>
            <a:r>
              <a:rPr lang="es-ES" dirty="0">
                <a:latin typeface="Consolas" panose="020B0609020204030204" pitchFamily="49" charset="0"/>
              </a:rPr>
              <a:t> </a:t>
            </a:r>
            <a:r>
              <a:rPr lang="es-ES" dirty="0" err="1">
                <a:latin typeface="Consolas" panose="020B0609020204030204" pitchFamily="49" charset="0"/>
              </a:rPr>
              <a:t>calculaMedia</a:t>
            </a:r>
            <a:r>
              <a:rPr lang="es-ES" dirty="0">
                <a:latin typeface="Consolas" panose="020B0609020204030204" pitchFamily="49" charset="0"/>
              </a:rPr>
              <a:t>($arg1, $arg2, $arg3 = "aritmética")</a:t>
            </a:r>
          </a:p>
          <a:p>
            <a:r>
              <a:rPr lang="es-ES" dirty="0">
                <a:latin typeface="Consolas" panose="020B0609020204030204" pitchFamily="49" charset="0"/>
              </a:rPr>
              <a:t>{</a:t>
            </a:r>
          </a:p>
          <a:p>
            <a:r>
              <a:rPr lang="es-ES" dirty="0">
                <a:latin typeface="Consolas" panose="020B0609020204030204" pitchFamily="49" charset="0"/>
              </a:rPr>
              <a:t>    if ($arg3 == "aritmética") {</a:t>
            </a:r>
          </a:p>
          <a:p>
            <a:r>
              <a:rPr lang="es-ES" dirty="0">
                <a:latin typeface="Consolas" panose="020B0609020204030204" pitchFamily="49" charset="0"/>
              </a:rPr>
              <a:t>        $media = ($arg1 + $arg2) / 2;</a:t>
            </a:r>
          </a:p>
          <a:p>
            <a:r>
              <a:rPr lang="es-ES" dirty="0">
                <a:latin typeface="Consolas" panose="020B0609020204030204" pitchFamily="49" charset="0"/>
              </a:rPr>
              <a:t>    } </a:t>
            </a:r>
            <a:r>
              <a:rPr lang="es-ES" dirty="0" err="1">
                <a:latin typeface="Consolas" panose="020B0609020204030204" pitchFamily="49" charset="0"/>
              </a:rPr>
              <a:t>elseif</a:t>
            </a:r>
            <a:r>
              <a:rPr lang="es-ES" dirty="0">
                <a:latin typeface="Consolas" panose="020B0609020204030204" pitchFamily="49" charset="0"/>
              </a:rPr>
              <a:t> ($arg3 == "geométrica") {</a:t>
            </a:r>
          </a:p>
          <a:p>
            <a:r>
              <a:rPr lang="es-ES" dirty="0">
                <a:latin typeface="Consolas" panose="020B0609020204030204" pitchFamily="49" charset="0"/>
              </a:rPr>
              <a:t>        $media = </a:t>
            </a:r>
            <a:r>
              <a:rPr lang="es-ES" dirty="0" err="1">
                <a:latin typeface="Consolas" panose="020B0609020204030204" pitchFamily="49" charset="0"/>
              </a:rPr>
              <a:t>sqrt</a:t>
            </a:r>
            <a:r>
              <a:rPr lang="es-ES" dirty="0">
                <a:latin typeface="Consolas" panose="020B0609020204030204" pitchFamily="49" charset="0"/>
              </a:rPr>
              <a:t>($arg1 * $arg2) / 2;</a:t>
            </a:r>
          </a:p>
          <a:p>
            <a:r>
              <a:rPr lang="es-ES" dirty="0">
                <a:latin typeface="Consolas" panose="020B0609020204030204" pitchFamily="49" charset="0"/>
              </a:rPr>
              <a:t>    } </a:t>
            </a:r>
            <a:r>
              <a:rPr lang="es-ES" dirty="0" err="1">
                <a:latin typeface="Consolas" panose="020B0609020204030204" pitchFamily="49" charset="0"/>
              </a:rPr>
              <a:t>elseif</a:t>
            </a:r>
            <a:r>
              <a:rPr lang="es-ES" dirty="0">
                <a:latin typeface="Consolas" panose="020B0609020204030204" pitchFamily="49" charset="0"/>
              </a:rPr>
              <a:t> ($arg3 == "armónica") {</a:t>
            </a:r>
          </a:p>
          <a:p>
            <a:r>
              <a:rPr lang="es-ES" dirty="0">
                <a:latin typeface="Consolas" panose="020B0609020204030204" pitchFamily="49" charset="0"/>
              </a:rPr>
              <a:t>        $media = 2 * ($arg1 * $arg2) / ($arg1 + $arg2);</a:t>
            </a:r>
          </a:p>
          <a:p>
            <a:r>
              <a:rPr lang="es-ES" dirty="0">
                <a:latin typeface="Consolas" panose="020B0609020204030204" pitchFamily="49" charset="0"/>
              </a:rPr>
              <a:t>    }</a:t>
            </a:r>
          </a:p>
          <a:p>
            <a:r>
              <a:rPr lang="es-ES" dirty="0">
                <a:latin typeface="Consolas" panose="020B0609020204030204" pitchFamily="49" charset="0"/>
              </a:rPr>
              <a:t>    </a:t>
            </a:r>
            <a:r>
              <a:rPr lang="es-ES" dirty="0" err="1">
                <a:latin typeface="Consolas" panose="020B0609020204030204" pitchFamily="49" charset="0"/>
              </a:rPr>
              <a:t>return</a:t>
            </a:r>
            <a:r>
              <a:rPr lang="es-ES" dirty="0">
                <a:latin typeface="Consolas" panose="020B0609020204030204" pitchFamily="49" charset="0"/>
              </a:rPr>
              <a:t> $media;</a:t>
            </a:r>
          </a:p>
          <a:p>
            <a:r>
              <a:rPr lang="es-ES" dirty="0">
                <a:latin typeface="Consolas" panose="020B0609020204030204" pitchFamily="49" charset="0"/>
              </a:rPr>
              <a:t>}</a:t>
            </a:r>
          </a:p>
          <a:p>
            <a:r>
              <a:rPr lang="es-ES" dirty="0">
                <a:latin typeface="Consolas" panose="020B0609020204030204" pitchFamily="49" charset="0"/>
              </a:rPr>
              <a:t>// ESTO SON EJEMPLOS DE USO DE LA FUNCIÓN </a:t>
            </a:r>
            <a:r>
              <a:rPr lang="es-ES" dirty="0" err="1">
                <a:latin typeface="Consolas" panose="020B0609020204030204" pitchFamily="49" charset="0"/>
              </a:rPr>
              <a:t>calculaMedia</a:t>
            </a:r>
            <a:endParaRPr lang="es-ES" dirty="0">
              <a:latin typeface="Consolas" panose="020B0609020204030204" pitchFamily="49" charset="0"/>
            </a:endParaRPr>
          </a:p>
          <a:p>
            <a:r>
              <a:rPr lang="es-ES" dirty="0">
                <a:latin typeface="Consolas" panose="020B0609020204030204" pitchFamily="49" charset="0"/>
              </a:rPr>
              <a:t>$dato1 = 12;</a:t>
            </a:r>
          </a:p>
          <a:p>
            <a:r>
              <a:rPr lang="es-ES" dirty="0">
                <a:latin typeface="Consolas" panose="020B0609020204030204" pitchFamily="49" charset="0"/>
              </a:rPr>
              <a:t>$dato2 = 16;</a:t>
            </a:r>
          </a:p>
          <a:p>
            <a:r>
              <a:rPr lang="es-ES" dirty="0">
                <a:latin typeface="Consolas" panose="020B0609020204030204" pitchFamily="49" charset="0"/>
              </a:rPr>
              <a:t>// EL TERCER ARGUMENTO INDICA EL TIPO DE MEDIA A CALCULAR</a:t>
            </a:r>
          </a:p>
          <a:p>
            <a:r>
              <a:rPr lang="es-ES" dirty="0">
                <a:latin typeface="Consolas" panose="020B0609020204030204" pitchFamily="49" charset="0"/>
              </a:rPr>
              <a:t>$media = </a:t>
            </a:r>
            <a:r>
              <a:rPr lang="es-ES" dirty="0" err="1">
                <a:latin typeface="Consolas" panose="020B0609020204030204" pitchFamily="49" charset="0"/>
              </a:rPr>
              <a:t>calculaMedia</a:t>
            </a:r>
            <a:r>
              <a:rPr lang="es-ES" dirty="0">
                <a:latin typeface="Consolas" panose="020B0609020204030204" pitchFamily="49" charset="0"/>
              </a:rPr>
              <a:t>($dato1, $dato2, "geométrica");</a:t>
            </a:r>
          </a:p>
          <a:p>
            <a:r>
              <a:rPr lang="es-ES" dirty="0">
                <a:latin typeface="Consolas" panose="020B0609020204030204" pitchFamily="49" charset="0"/>
              </a:rPr>
              <a:t>print "&lt;p&gt;La media geométrica de $dato1 y $dato2 es $media.&lt;/p&gt;\n";</a:t>
            </a:r>
          </a:p>
          <a:p>
            <a:r>
              <a:rPr lang="es-ES" dirty="0">
                <a:latin typeface="Consolas" panose="020B0609020204030204" pitchFamily="49" charset="0"/>
              </a:rPr>
              <a:t>print "\n";</a:t>
            </a:r>
          </a:p>
          <a:p>
            <a:r>
              <a:rPr lang="es-ES" dirty="0">
                <a:latin typeface="Consolas" panose="020B0609020204030204" pitchFamily="49" charset="0"/>
              </a:rPr>
              <a:t>// AL NO PONER EL TERCER ARGUMENTO, DEVUELVE LA MEDIA ARITMÉTICA</a:t>
            </a:r>
          </a:p>
          <a:p>
            <a:r>
              <a:rPr lang="es-ES" dirty="0">
                <a:latin typeface="Consolas" panose="020B0609020204030204" pitchFamily="49" charset="0"/>
              </a:rPr>
              <a:t>$media = </a:t>
            </a:r>
            <a:r>
              <a:rPr lang="es-ES" dirty="0" err="1">
                <a:latin typeface="Consolas" panose="020B0609020204030204" pitchFamily="49" charset="0"/>
              </a:rPr>
              <a:t>calculaMedia</a:t>
            </a:r>
            <a:r>
              <a:rPr lang="es-ES" dirty="0">
                <a:latin typeface="Consolas" panose="020B0609020204030204" pitchFamily="49" charset="0"/>
              </a:rPr>
              <a:t>($dato1, $dato2);</a:t>
            </a:r>
          </a:p>
          <a:p>
            <a:r>
              <a:rPr lang="es-ES" dirty="0">
                <a:latin typeface="Consolas" panose="020B0609020204030204" pitchFamily="49" charset="0"/>
              </a:rPr>
              <a:t>print "&lt;p&gt;La media aritmética de $dato1 y $dato2 es $media.&lt;/p&gt;\n";</a:t>
            </a:r>
          </a:p>
          <a:p>
            <a:r>
              <a:rPr lang="es-ES" dirty="0">
                <a:latin typeface="Consolas" panose="020B0609020204030204" pitchFamily="49" charset="0"/>
              </a:rPr>
              <a:t>?&gt;</a:t>
            </a:r>
          </a:p>
        </p:txBody>
      </p:sp>
      <p:sp>
        <p:nvSpPr>
          <p:cNvPr id="8" name="CuadroTexto 7">
            <a:extLst>
              <a:ext uri="{FF2B5EF4-FFF2-40B4-BE49-F238E27FC236}">
                <a16:creationId xmlns:a16="http://schemas.microsoft.com/office/drawing/2014/main" id="{C08127E2-4408-05CF-EC3C-6DE7949739CC}"/>
              </a:ext>
            </a:extLst>
          </p:cNvPr>
          <p:cNvSpPr txBox="1"/>
          <p:nvPr/>
        </p:nvSpPr>
        <p:spPr>
          <a:xfrm>
            <a:off x="5292080" y="912990"/>
            <a:ext cx="4583622" cy="954107"/>
          </a:xfrm>
          <a:prstGeom prst="rect">
            <a:avLst/>
          </a:prstGeom>
          <a:noFill/>
        </p:spPr>
        <p:txBody>
          <a:bodyPr wrap="square">
            <a:spAutoFit/>
          </a:bodyPr>
          <a:lstStyle/>
          <a:p>
            <a:r>
              <a:rPr lang="es-ES" dirty="0"/>
              <a:t>&lt;p&gt;La media geométrica de 12 y 16 es 6.9282032302755.&lt;/p&gt;</a:t>
            </a:r>
          </a:p>
          <a:p>
            <a:endParaRPr lang="es-ES" dirty="0"/>
          </a:p>
          <a:p>
            <a:r>
              <a:rPr lang="es-ES" dirty="0"/>
              <a:t>&lt;p&gt;La media aritmética de 12 y 16 es 14.&lt;/p&gt;</a:t>
            </a:r>
          </a:p>
        </p:txBody>
      </p:sp>
    </p:spTree>
    <p:extLst>
      <p:ext uri="{BB962C8B-B14F-4D97-AF65-F5344CB8AC3E}">
        <p14:creationId xmlns:p14="http://schemas.microsoft.com/office/powerpoint/2010/main" val="2874381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D394-062E-7CDA-C07C-12B8A46333B6}"/>
              </a:ext>
            </a:extLst>
          </p:cNvPr>
          <p:cNvSpPr>
            <a:spLocks noGrp="1"/>
          </p:cNvSpPr>
          <p:nvPr>
            <p:ph type="title"/>
          </p:nvPr>
        </p:nvSpPr>
        <p:spPr/>
        <p:txBody>
          <a:bodyPr/>
          <a:lstStyle/>
          <a:p>
            <a:r>
              <a:rPr lang="es-ES" dirty="0"/>
              <a:t>Bibliotecas</a:t>
            </a:r>
          </a:p>
        </p:txBody>
      </p:sp>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79512" y="1373588"/>
            <a:ext cx="8856984" cy="3552300"/>
          </a:xfrm>
        </p:spPr>
        <p:txBody>
          <a:bodyPr/>
          <a:lstStyle/>
          <a:p>
            <a:pPr marL="114300" indent="0">
              <a:buNone/>
            </a:pPr>
            <a:r>
              <a:rPr lang="es-ES" sz="1800" dirty="0"/>
              <a:t>Las bibliotecas son archivos </a:t>
            </a:r>
            <a:r>
              <a:rPr lang="es-ES" sz="1800" dirty="0" err="1"/>
              <a:t>php</a:t>
            </a:r>
            <a:r>
              <a:rPr lang="es-ES" sz="1800" dirty="0"/>
              <a:t> que se pueden incluir en cualquier otro archivo </a:t>
            </a:r>
            <a:r>
              <a:rPr lang="es-ES" sz="1800" dirty="0" err="1"/>
              <a:t>php</a:t>
            </a:r>
            <a:r>
              <a:rPr lang="es-ES" sz="1800" dirty="0"/>
              <a:t>. Las bibliotecas se suelen utilizar para centralizar fragmentos de código que se utilizan en varias páginas. De esa manera, si se quiere hacer alguna modificación, no es necesario hacer el cambio en todos las páginas sino únicamente en la biblioteca.</a:t>
            </a:r>
          </a:p>
          <a:p>
            <a:pPr marL="114300" indent="0">
              <a:buNone/>
            </a:pPr>
            <a:endParaRPr lang="es-ES" sz="1800" dirty="0"/>
          </a:p>
          <a:p>
            <a:pPr marL="114300" indent="0">
              <a:buNone/>
            </a:pPr>
            <a:r>
              <a:rPr lang="es-ES" sz="1800" dirty="0"/>
              <a:t>Por ejemplo, si definimos en la biblioteca una función que imprima la cabecera de las páginas, desde cualquier página se puede incluir la biblioteca mediante la construcción </a:t>
            </a:r>
            <a:r>
              <a:rPr lang="es-ES" sz="1800" dirty="0" err="1"/>
              <a:t>include</a:t>
            </a:r>
            <a:r>
              <a:rPr lang="es-ES" sz="1800" dirty="0"/>
              <a:t> y llamar a la función como si se hubiera definido en la propia página:</a:t>
            </a:r>
          </a:p>
          <a:p>
            <a:pPr marL="114300" indent="0">
              <a:buNone/>
            </a:pPr>
            <a:endParaRPr lang="es-ES" sz="1800" dirty="0"/>
          </a:p>
          <a:p>
            <a:pPr marL="114300" indent="0">
              <a:buNone/>
            </a:pPr>
            <a:endParaRPr lang="es-ES" sz="1800" dirty="0"/>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59</a:t>
            </a:fld>
            <a:endParaRPr lang="es-ES" dirty="0"/>
          </a:p>
        </p:txBody>
      </p:sp>
    </p:spTree>
    <p:extLst>
      <p:ext uri="{BB962C8B-B14F-4D97-AF65-F5344CB8AC3E}">
        <p14:creationId xmlns:p14="http://schemas.microsoft.com/office/powerpoint/2010/main" val="137691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1B25-F85B-040A-31A7-F192B05EA4A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DC20D73-3DD2-55DB-1AA9-BE946B21F7D1}"/>
              </a:ext>
            </a:extLst>
          </p:cNvPr>
          <p:cNvSpPr>
            <a:spLocks noGrp="1"/>
          </p:cNvSpPr>
          <p:nvPr>
            <p:ph type="body" idx="1"/>
          </p:nvPr>
        </p:nvSpPr>
        <p:spPr>
          <a:xfrm>
            <a:off x="107504" y="195486"/>
            <a:ext cx="3677032" cy="3017520"/>
          </a:xfrm>
        </p:spPr>
        <p:txBody>
          <a:bodyPr/>
          <a:lstStyle/>
          <a:p>
            <a:r>
              <a:rPr lang="pt-BR" dirty="0"/>
              <a:t>&lt;?</a:t>
            </a:r>
            <a:r>
              <a:rPr lang="pt-BR" dirty="0" err="1"/>
              <a:t>php</a:t>
            </a:r>
            <a:endParaRPr lang="pt-BR" dirty="0"/>
          </a:p>
          <a:p>
            <a:r>
              <a:rPr lang="pt-BR" dirty="0"/>
              <a:t>$matriz = ["a", "</a:t>
            </a:r>
            <a:r>
              <a:rPr lang="pt-BR" dirty="0" err="1"/>
              <a:t>bb</a:t>
            </a:r>
            <a:r>
              <a:rPr lang="pt-BR" dirty="0"/>
              <a:t>"];</a:t>
            </a:r>
          </a:p>
          <a:p>
            <a:r>
              <a:rPr lang="pt-BR" dirty="0"/>
              <a:t>print "&lt;</a:t>
            </a:r>
            <a:r>
              <a:rPr lang="pt-BR" dirty="0" err="1"/>
              <a:t>pre</a:t>
            </a:r>
            <a:r>
              <a:rPr lang="pt-BR" dirty="0"/>
              <a:t>&gt;\n";</a:t>
            </a:r>
          </a:p>
          <a:p>
            <a:r>
              <a:rPr lang="pt-BR" dirty="0" err="1"/>
              <a:t>print_r</a:t>
            </a:r>
            <a:r>
              <a:rPr lang="pt-BR" dirty="0"/>
              <a:t>($matriz);</a:t>
            </a:r>
          </a:p>
          <a:p>
            <a:r>
              <a:rPr lang="pt-BR" dirty="0"/>
              <a:t>print "&lt;/</a:t>
            </a:r>
            <a:r>
              <a:rPr lang="pt-BR" dirty="0" err="1"/>
              <a:t>pre</a:t>
            </a:r>
            <a:r>
              <a:rPr lang="pt-BR" dirty="0"/>
              <a:t>&gt;\n";</a:t>
            </a:r>
          </a:p>
          <a:p>
            <a:r>
              <a:rPr lang="pt-BR" dirty="0"/>
              <a:t>for ($i = 0; $i &lt; 4; $i++) {</a:t>
            </a:r>
          </a:p>
          <a:p>
            <a:r>
              <a:rPr lang="pt-BR" dirty="0"/>
              <a:t>    print "&lt;p&gt;$matriz[$i]&lt;/p&gt;\n";</a:t>
            </a:r>
          </a:p>
          <a:p>
            <a:r>
              <a:rPr lang="pt-BR" dirty="0"/>
              <a:t>}</a:t>
            </a:r>
          </a:p>
          <a:p>
            <a:r>
              <a:rPr lang="pt-BR" dirty="0"/>
              <a:t>print "&lt;p&gt;Final&lt;/p&gt;\n";</a:t>
            </a:r>
          </a:p>
          <a:p>
            <a:r>
              <a:rPr lang="pt-BR" dirty="0"/>
              <a:t>?&gt;</a:t>
            </a:r>
            <a:endParaRPr lang="es-ES" dirty="0"/>
          </a:p>
        </p:txBody>
      </p:sp>
      <p:sp>
        <p:nvSpPr>
          <p:cNvPr id="5" name="Marcador de texto 2">
            <a:extLst>
              <a:ext uri="{FF2B5EF4-FFF2-40B4-BE49-F238E27FC236}">
                <a16:creationId xmlns:a16="http://schemas.microsoft.com/office/drawing/2014/main" id="{41C98559-5468-47D9-F314-E08590885816}"/>
              </a:ext>
            </a:extLst>
          </p:cNvPr>
          <p:cNvSpPr txBox="1">
            <a:spLocks/>
          </p:cNvSpPr>
          <p:nvPr/>
        </p:nvSpPr>
        <p:spPr>
          <a:xfrm>
            <a:off x="4499992" y="-92546"/>
            <a:ext cx="4472290" cy="3017520"/>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L="342900" marR="0" lvl="0" indent="-266700" algn="l" rtl="0">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rtl="0">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rtl="0">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r>
              <a:rPr lang="pt-BR" sz="1200" dirty="0"/>
              <a:t>&lt;</a:t>
            </a:r>
            <a:r>
              <a:rPr lang="pt-BR" sz="1200" dirty="0" err="1"/>
              <a:t>pre</a:t>
            </a:r>
            <a:r>
              <a:rPr lang="pt-BR" sz="1200" dirty="0"/>
              <a:t>&gt;</a:t>
            </a:r>
          </a:p>
          <a:p>
            <a:r>
              <a:rPr lang="pt-BR" sz="1200" dirty="0" err="1"/>
              <a:t>Array</a:t>
            </a:r>
            <a:endParaRPr lang="pt-BR" sz="1200" dirty="0"/>
          </a:p>
          <a:p>
            <a:r>
              <a:rPr lang="pt-BR" sz="1200" dirty="0"/>
              <a:t>(</a:t>
            </a:r>
          </a:p>
          <a:p>
            <a:r>
              <a:rPr lang="pt-BR" sz="1200" dirty="0"/>
              <a:t>    [0] =&gt; a</a:t>
            </a:r>
          </a:p>
          <a:p>
            <a:r>
              <a:rPr lang="pt-BR" sz="1200" dirty="0"/>
              <a:t>    [1] =&gt; </a:t>
            </a:r>
            <a:r>
              <a:rPr lang="pt-BR" sz="1200" dirty="0" err="1"/>
              <a:t>bb</a:t>
            </a:r>
            <a:endParaRPr lang="pt-BR" sz="1200" dirty="0"/>
          </a:p>
          <a:p>
            <a:r>
              <a:rPr lang="pt-BR" sz="1200" dirty="0"/>
              <a:t>)</a:t>
            </a:r>
          </a:p>
          <a:p>
            <a:r>
              <a:rPr lang="pt-BR" sz="1200" dirty="0"/>
              <a:t>&lt;/</a:t>
            </a:r>
            <a:r>
              <a:rPr lang="pt-BR" sz="1200" dirty="0" err="1"/>
              <a:t>pre</a:t>
            </a:r>
            <a:r>
              <a:rPr lang="pt-BR" sz="1200" dirty="0"/>
              <a:t>&gt;</a:t>
            </a:r>
          </a:p>
          <a:p>
            <a:r>
              <a:rPr lang="pt-BR" sz="1200" dirty="0"/>
              <a:t>&lt;p&gt;a&lt;/p&gt;</a:t>
            </a:r>
          </a:p>
          <a:p>
            <a:r>
              <a:rPr lang="pt-BR" sz="1200" dirty="0"/>
              <a:t>&lt;p&gt;</a:t>
            </a:r>
            <a:r>
              <a:rPr lang="pt-BR" sz="1200" dirty="0" err="1"/>
              <a:t>bb</a:t>
            </a:r>
            <a:r>
              <a:rPr lang="pt-BR" sz="1200" dirty="0"/>
              <a:t>&lt;/p&gt;</a:t>
            </a:r>
          </a:p>
          <a:p>
            <a:r>
              <a:rPr lang="pt-BR" sz="1200" dirty="0"/>
              <a:t>&lt;</a:t>
            </a:r>
            <a:r>
              <a:rPr lang="pt-BR" sz="1200" dirty="0" err="1"/>
              <a:t>br</a:t>
            </a:r>
            <a:r>
              <a:rPr lang="pt-BR" sz="1200" dirty="0"/>
              <a:t> /&gt;</a:t>
            </a:r>
          </a:p>
          <a:p>
            <a:r>
              <a:rPr lang="pt-BR" sz="1200" dirty="0"/>
              <a:t>&lt;b&gt;</a:t>
            </a:r>
            <a:r>
              <a:rPr lang="pt-BR" sz="1200" dirty="0" err="1"/>
              <a:t>Warning</a:t>
            </a:r>
            <a:r>
              <a:rPr lang="pt-BR" sz="1200" dirty="0"/>
              <a:t>&lt;/b&gt;:  </a:t>
            </a:r>
            <a:r>
              <a:rPr lang="pt-BR" sz="1200" dirty="0" err="1"/>
              <a:t>Undefined</a:t>
            </a:r>
            <a:r>
              <a:rPr lang="pt-BR" sz="1200" dirty="0"/>
              <a:t> </a:t>
            </a:r>
            <a:r>
              <a:rPr lang="pt-BR" sz="1200" dirty="0" err="1"/>
              <a:t>array</a:t>
            </a:r>
            <a:r>
              <a:rPr lang="pt-BR" sz="1200" dirty="0"/>
              <a:t> </a:t>
            </a:r>
            <a:r>
              <a:rPr lang="pt-BR" sz="1200" dirty="0" err="1"/>
              <a:t>key</a:t>
            </a:r>
            <a:r>
              <a:rPr lang="pt-BR" sz="1200" dirty="0"/>
              <a:t> 2 in &lt;b&gt;</a:t>
            </a:r>
            <a:r>
              <a:rPr lang="pt-BR" sz="1200" dirty="0" err="1"/>
              <a:t>ejemplo.php</a:t>
            </a:r>
            <a:r>
              <a:rPr lang="pt-BR" sz="1200" dirty="0"/>
              <a:t>&lt;/b&gt; </a:t>
            </a:r>
            <a:r>
              <a:rPr lang="pt-BR" sz="1200" dirty="0" err="1"/>
              <a:t>on</a:t>
            </a:r>
            <a:r>
              <a:rPr lang="pt-BR" sz="1200" dirty="0"/>
              <a:t> </a:t>
            </a:r>
            <a:r>
              <a:rPr lang="pt-BR" sz="1200" dirty="0" err="1"/>
              <a:t>line</a:t>
            </a:r>
            <a:r>
              <a:rPr lang="pt-BR" sz="1200" dirty="0"/>
              <a:t> &lt;b&gt;7&lt;/b&gt;&lt;</a:t>
            </a:r>
            <a:r>
              <a:rPr lang="pt-BR" sz="1200" dirty="0" err="1"/>
              <a:t>br</a:t>
            </a:r>
            <a:r>
              <a:rPr lang="pt-BR" sz="1200" dirty="0"/>
              <a:t> /&gt;</a:t>
            </a:r>
          </a:p>
          <a:p>
            <a:r>
              <a:rPr lang="pt-BR" sz="1200" dirty="0"/>
              <a:t>&lt;p&gt;&lt;/p&gt;</a:t>
            </a:r>
          </a:p>
          <a:p>
            <a:r>
              <a:rPr lang="pt-BR" sz="1200" dirty="0"/>
              <a:t>&lt;</a:t>
            </a:r>
            <a:r>
              <a:rPr lang="pt-BR" sz="1200" dirty="0" err="1"/>
              <a:t>br</a:t>
            </a:r>
            <a:r>
              <a:rPr lang="pt-BR" sz="1200" dirty="0"/>
              <a:t> /&gt;</a:t>
            </a:r>
          </a:p>
          <a:p>
            <a:r>
              <a:rPr lang="pt-BR" sz="1200" dirty="0"/>
              <a:t>&lt;b&gt;</a:t>
            </a:r>
            <a:r>
              <a:rPr lang="pt-BR" sz="1200" dirty="0" err="1"/>
              <a:t>Warning</a:t>
            </a:r>
            <a:r>
              <a:rPr lang="pt-BR" sz="1200" dirty="0"/>
              <a:t>&lt;/b&gt;:  </a:t>
            </a:r>
            <a:r>
              <a:rPr lang="pt-BR" sz="1200" dirty="0" err="1"/>
              <a:t>Undefined</a:t>
            </a:r>
            <a:r>
              <a:rPr lang="pt-BR" sz="1200" dirty="0"/>
              <a:t> </a:t>
            </a:r>
            <a:r>
              <a:rPr lang="pt-BR" sz="1200" dirty="0" err="1"/>
              <a:t>array</a:t>
            </a:r>
            <a:r>
              <a:rPr lang="pt-BR" sz="1200" dirty="0"/>
              <a:t> </a:t>
            </a:r>
            <a:r>
              <a:rPr lang="pt-BR" sz="1200" dirty="0" err="1"/>
              <a:t>key</a:t>
            </a:r>
            <a:r>
              <a:rPr lang="pt-BR" sz="1200" dirty="0"/>
              <a:t> 3 in &lt;b&gt;</a:t>
            </a:r>
            <a:r>
              <a:rPr lang="pt-BR" sz="1200" dirty="0" err="1"/>
              <a:t>ejemplo.php</a:t>
            </a:r>
            <a:r>
              <a:rPr lang="pt-BR" sz="1200" dirty="0"/>
              <a:t>&lt;/b&gt; </a:t>
            </a:r>
            <a:r>
              <a:rPr lang="pt-BR" sz="1200" dirty="0" err="1"/>
              <a:t>on</a:t>
            </a:r>
            <a:r>
              <a:rPr lang="pt-BR" sz="1200" dirty="0"/>
              <a:t> </a:t>
            </a:r>
            <a:r>
              <a:rPr lang="pt-BR" sz="1200" dirty="0" err="1"/>
              <a:t>line</a:t>
            </a:r>
            <a:r>
              <a:rPr lang="pt-BR" sz="1200" dirty="0"/>
              <a:t> &lt;b&gt;7&lt;/b&gt;&lt;</a:t>
            </a:r>
            <a:r>
              <a:rPr lang="pt-BR" sz="1200" dirty="0" err="1"/>
              <a:t>br</a:t>
            </a:r>
            <a:r>
              <a:rPr lang="pt-BR" sz="1200" dirty="0"/>
              <a:t> /&gt;</a:t>
            </a:r>
          </a:p>
          <a:p>
            <a:r>
              <a:rPr lang="pt-BR" sz="1200" dirty="0"/>
              <a:t>&lt;p&gt;&lt;/p&gt;</a:t>
            </a:r>
          </a:p>
          <a:p>
            <a:r>
              <a:rPr lang="pt-BR" sz="1200" dirty="0"/>
              <a:t>&lt;p&gt;Final&lt;/p&gt;</a:t>
            </a:r>
            <a:endParaRPr lang="es-ES" sz="1200" dirty="0"/>
          </a:p>
        </p:txBody>
      </p:sp>
      <p:sp>
        <p:nvSpPr>
          <p:cNvPr id="4" name="CuadroTexto 3">
            <a:extLst>
              <a:ext uri="{FF2B5EF4-FFF2-40B4-BE49-F238E27FC236}">
                <a16:creationId xmlns:a16="http://schemas.microsoft.com/office/drawing/2014/main" id="{3DB8CA70-9484-990F-BC9F-E197558AFFCC}"/>
              </a:ext>
            </a:extLst>
          </p:cNvPr>
          <p:cNvSpPr txBox="1"/>
          <p:nvPr/>
        </p:nvSpPr>
        <p:spPr>
          <a:xfrm>
            <a:off x="121338" y="3579862"/>
            <a:ext cx="4584138" cy="1169551"/>
          </a:xfrm>
          <a:prstGeom prst="rect">
            <a:avLst/>
          </a:prstGeom>
          <a:noFill/>
        </p:spPr>
        <p:txBody>
          <a:bodyPr wrap="square">
            <a:spAutoFit/>
          </a:bodyPr>
          <a:lstStyle/>
          <a:p>
            <a:r>
              <a:rPr lang="es-ES" b="1" i="0" dirty="0">
                <a:solidFill>
                  <a:srgbClr val="000000"/>
                </a:solidFill>
                <a:effectLst/>
                <a:latin typeface="Arial" panose="020B0604020202020204" pitchFamily="34" charset="0"/>
              </a:rPr>
              <a:t>Nota</a:t>
            </a:r>
            <a:r>
              <a:rPr lang="es-ES" b="0" i="0" dirty="0">
                <a:solidFill>
                  <a:srgbClr val="000000"/>
                </a:solidFill>
                <a:effectLst/>
                <a:latin typeface="Arial" panose="020B0604020202020204" pitchFamily="34" charset="0"/>
              </a:rPr>
              <a:t>: Este problema se podría evitar fácilmente, puesto que los índices son correlativos. La solución sería en este caso expresar la condición de continuación en función del tamaño de la matriz, utilizando $i &lt; </a:t>
            </a:r>
            <a:r>
              <a:rPr lang="es-ES" b="0" i="0" dirty="0" err="1">
                <a:solidFill>
                  <a:srgbClr val="000000"/>
                </a:solidFill>
                <a:effectLst/>
                <a:latin typeface="Arial" panose="020B0604020202020204" pitchFamily="34" charset="0"/>
              </a:rPr>
              <a:t>count</a:t>
            </a:r>
            <a:r>
              <a:rPr lang="es-ES" b="0" i="0" dirty="0">
                <a:solidFill>
                  <a:srgbClr val="000000"/>
                </a:solidFill>
                <a:effectLst/>
                <a:latin typeface="Arial" panose="020B0604020202020204" pitchFamily="34" charset="0"/>
              </a:rPr>
              <a:t>($matriz) en vez de $i &lt; 4.</a:t>
            </a:r>
            <a:endParaRPr lang="es-ES" dirty="0"/>
          </a:p>
        </p:txBody>
      </p:sp>
    </p:spTree>
    <p:extLst>
      <p:ext uri="{BB962C8B-B14F-4D97-AF65-F5344CB8AC3E}">
        <p14:creationId xmlns:p14="http://schemas.microsoft.com/office/powerpoint/2010/main" val="2999378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07504" y="-164554"/>
            <a:ext cx="8928992" cy="3552300"/>
          </a:xfrm>
        </p:spPr>
        <p:txBody>
          <a:bodyPr/>
          <a:lstStyle/>
          <a:p>
            <a:pPr marL="114300" indent="0">
              <a:buNone/>
            </a:pPr>
            <a:r>
              <a:rPr lang="es-ES" sz="1400" dirty="0" err="1"/>
              <a:t>biblioteca.php</a:t>
            </a:r>
            <a:endParaRPr lang="es-ES" sz="1400" dirty="0"/>
          </a:p>
          <a:p>
            <a:pPr marL="114300" indent="0">
              <a:buNone/>
            </a:pPr>
            <a:r>
              <a:rPr lang="es-ES" sz="1400" dirty="0"/>
              <a:t>&lt;?</a:t>
            </a:r>
            <a:r>
              <a:rPr lang="es-ES" sz="1400" dirty="0" err="1"/>
              <a:t>php</a:t>
            </a:r>
            <a:endParaRPr lang="es-ES" sz="1400" dirty="0"/>
          </a:p>
          <a:p>
            <a:pPr marL="114300" indent="0">
              <a:buNone/>
            </a:pPr>
            <a:r>
              <a:rPr lang="es-ES" sz="1400" dirty="0" err="1"/>
              <a:t>function</a:t>
            </a:r>
            <a:r>
              <a:rPr lang="es-ES" sz="1400" dirty="0"/>
              <a:t> cabecera($titulo)</a:t>
            </a:r>
          </a:p>
          <a:p>
            <a:pPr marL="114300" indent="0">
              <a:buNone/>
            </a:pPr>
            <a:r>
              <a:rPr lang="es-ES" sz="1400" dirty="0"/>
              <a:t>{</a:t>
            </a:r>
          </a:p>
          <a:p>
            <a:pPr marL="114300" indent="0">
              <a:buNone/>
            </a:pPr>
            <a:r>
              <a:rPr lang="es-ES" sz="1400" dirty="0"/>
              <a:t>    print "&lt;!DOCTYPE </a:t>
            </a:r>
            <a:r>
              <a:rPr lang="es-ES" sz="1400" dirty="0" err="1"/>
              <a:t>html</a:t>
            </a:r>
            <a:r>
              <a:rPr lang="es-ES" sz="1400" dirty="0"/>
              <a:t>&gt;\n";</a:t>
            </a:r>
          </a:p>
          <a:p>
            <a:pPr marL="114300" indent="0">
              <a:buNone/>
            </a:pPr>
            <a:r>
              <a:rPr lang="es-ES" sz="1400" dirty="0"/>
              <a:t>    print "&lt;</a:t>
            </a:r>
            <a:r>
              <a:rPr lang="es-ES" sz="1400" dirty="0" err="1"/>
              <a:t>html</a:t>
            </a:r>
            <a:r>
              <a:rPr lang="es-ES" sz="1400" dirty="0"/>
              <a:t> </a:t>
            </a:r>
            <a:r>
              <a:rPr lang="es-ES" sz="1400" dirty="0" err="1"/>
              <a:t>lang</a:t>
            </a:r>
            <a:r>
              <a:rPr lang="es-ES" sz="1400" dirty="0"/>
              <a:t>=\"es\"&gt;\n";</a:t>
            </a:r>
          </a:p>
          <a:p>
            <a:pPr marL="114300" indent="0">
              <a:buNone/>
            </a:pPr>
            <a:r>
              <a:rPr lang="es-ES" sz="1400" dirty="0"/>
              <a:t>    print "&lt;head&gt;\n";</a:t>
            </a:r>
          </a:p>
          <a:p>
            <a:pPr marL="114300" indent="0">
              <a:buNone/>
            </a:pPr>
            <a:r>
              <a:rPr lang="es-ES" sz="1400" dirty="0"/>
              <a:t>    print "  &lt;meta </a:t>
            </a:r>
            <a:r>
              <a:rPr lang="es-ES" sz="1400" dirty="0" err="1"/>
              <a:t>charset</a:t>
            </a:r>
            <a:r>
              <a:rPr lang="es-ES" sz="1400" dirty="0"/>
              <a:t>=\"utf-8\"&gt;\n";</a:t>
            </a:r>
          </a:p>
          <a:p>
            <a:pPr marL="114300" indent="0">
              <a:buNone/>
            </a:pPr>
            <a:r>
              <a:rPr lang="es-ES" sz="1400" dirty="0"/>
              <a:t>    print "  &lt;</a:t>
            </a:r>
            <a:r>
              <a:rPr lang="es-ES" sz="1400" dirty="0" err="1"/>
              <a:t>title</a:t>
            </a:r>
            <a:r>
              <a:rPr lang="es-ES" sz="1400" dirty="0"/>
              <a:t>&gt;$titulo&lt;/</a:t>
            </a:r>
            <a:r>
              <a:rPr lang="es-ES" sz="1400" dirty="0" err="1"/>
              <a:t>title</a:t>
            </a:r>
            <a:r>
              <a:rPr lang="es-ES" sz="1400" dirty="0"/>
              <a:t>&gt;\n";</a:t>
            </a:r>
          </a:p>
          <a:p>
            <a:pPr marL="114300" indent="0">
              <a:buNone/>
            </a:pPr>
            <a:r>
              <a:rPr lang="es-ES" sz="1400" dirty="0"/>
              <a:t>    print "  &lt;meta </a:t>
            </a:r>
            <a:r>
              <a:rPr lang="es-ES" sz="1400" dirty="0" err="1"/>
              <a:t>name</a:t>
            </a:r>
            <a:r>
              <a:rPr lang="es-ES" sz="1400" dirty="0"/>
              <a:t>=\"</a:t>
            </a:r>
            <a:r>
              <a:rPr lang="es-ES" sz="1400" dirty="0" err="1"/>
              <a:t>viewport</a:t>
            </a:r>
            <a:r>
              <a:rPr lang="es-ES" sz="1400" dirty="0"/>
              <a:t>\" </a:t>
            </a:r>
            <a:r>
              <a:rPr lang="es-ES" sz="1400" dirty="0" err="1"/>
              <a:t>content</a:t>
            </a:r>
            <a:r>
              <a:rPr lang="es-ES" sz="1400" dirty="0"/>
              <a:t>=\"</a:t>
            </a:r>
            <a:r>
              <a:rPr lang="es-ES" sz="1400" dirty="0" err="1"/>
              <a:t>width</a:t>
            </a:r>
            <a:r>
              <a:rPr lang="es-ES" sz="1400" dirty="0"/>
              <a:t>=</a:t>
            </a:r>
            <a:r>
              <a:rPr lang="es-ES" sz="1400" dirty="0" err="1"/>
              <a:t>device-width</a:t>
            </a:r>
            <a:r>
              <a:rPr lang="es-ES" sz="1400" dirty="0"/>
              <a:t>, </a:t>
            </a:r>
            <a:r>
              <a:rPr lang="es-ES" sz="1400" dirty="0" err="1"/>
              <a:t>initial-scale</a:t>
            </a:r>
            <a:r>
              <a:rPr lang="es-ES" sz="1400" dirty="0"/>
              <a:t>=1.0\"&gt;\n";</a:t>
            </a:r>
          </a:p>
          <a:p>
            <a:pPr marL="114300" indent="0">
              <a:buNone/>
            </a:pPr>
            <a:r>
              <a:rPr lang="es-ES" sz="1400" dirty="0"/>
              <a:t>    print "  &lt;link </a:t>
            </a:r>
            <a:r>
              <a:rPr lang="es-ES" sz="1400" dirty="0" err="1"/>
              <a:t>rel</a:t>
            </a:r>
            <a:r>
              <a:rPr lang="es-ES" sz="1400" dirty="0"/>
              <a:t>=\"</a:t>
            </a:r>
            <a:r>
              <a:rPr lang="es-ES" sz="1400" dirty="0" err="1"/>
              <a:t>stylesheet</a:t>
            </a:r>
            <a:r>
              <a:rPr lang="es-ES" sz="1400" dirty="0"/>
              <a:t>\" </a:t>
            </a:r>
            <a:r>
              <a:rPr lang="es-ES" sz="1400" dirty="0" err="1"/>
              <a:t>href</a:t>
            </a:r>
            <a:r>
              <a:rPr lang="es-ES" sz="1400" dirty="0"/>
              <a:t>=\"estilo.css\" </a:t>
            </a:r>
            <a:r>
              <a:rPr lang="es-ES" sz="1400" dirty="0" err="1"/>
              <a:t>title</a:t>
            </a:r>
            <a:r>
              <a:rPr lang="es-ES" sz="1400" dirty="0"/>
              <a:t>=\"Color\"&gt;\n";</a:t>
            </a:r>
          </a:p>
          <a:p>
            <a:pPr marL="114300" indent="0">
              <a:buNone/>
            </a:pPr>
            <a:r>
              <a:rPr lang="es-ES" sz="1400" dirty="0"/>
              <a:t>    print "&lt;/head&gt;\n";</a:t>
            </a:r>
          </a:p>
          <a:p>
            <a:pPr marL="114300" indent="0">
              <a:buNone/>
            </a:pPr>
            <a:r>
              <a:rPr lang="es-ES" sz="1400" dirty="0"/>
              <a:t>    print "\n";</a:t>
            </a:r>
          </a:p>
          <a:p>
            <a:pPr marL="114300" indent="0">
              <a:buNone/>
            </a:pPr>
            <a:r>
              <a:rPr lang="es-ES" sz="1400" dirty="0"/>
              <a:t>    print "&lt;</a:t>
            </a:r>
            <a:r>
              <a:rPr lang="es-ES" sz="1400" dirty="0" err="1"/>
              <a:t>body</a:t>
            </a:r>
            <a:r>
              <a:rPr lang="es-ES" sz="1400" dirty="0"/>
              <a:t>&gt;\n";</a:t>
            </a:r>
          </a:p>
          <a:p>
            <a:pPr marL="114300" indent="0">
              <a:buNone/>
            </a:pPr>
            <a:r>
              <a:rPr lang="es-ES" sz="1400" dirty="0"/>
              <a:t>    print "  &lt;h1&gt;$titulo&lt;/h1&gt;\n";</a:t>
            </a:r>
          </a:p>
          <a:p>
            <a:pPr marL="114300" indent="0">
              <a:buNone/>
            </a:pPr>
            <a:r>
              <a:rPr lang="es-ES" sz="1400" dirty="0"/>
              <a:t>    print "\n";</a:t>
            </a:r>
          </a:p>
          <a:p>
            <a:pPr marL="114300" indent="0">
              <a:buNone/>
            </a:pPr>
            <a:r>
              <a:rPr lang="es-ES" sz="1400" dirty="0"/>
              <a:t>}</a:t>
            </a:r>
          </a:p>
          <a:p>
            <a:pPr marL="114300" indent="0">
              <a:buNone/>
            </a:pPr>
            <a:r>
              <a:rPr lang="es-ES" sz="1400" dirty="0"/>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60</a:t>
            </a:fld>
            <a:endParaRPr lang="es-ES" dirty="0"/>
          </a:p>
        </p:txBody>
      </p:sp>
    </p:spTree>
    <p:extLst>
      <p:ext uri="{BB962C8B-B14F-4D97-AF65-F5344CB8AC3E}">
        <p14:creationId xmlns:p14="http://schemas.microsoft.com/office/powerpoint/2010/main" val="3528953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683568" y="555526"/>
            <a:ext cx="7134684" cy="3552300"/>
          </a:xfrm>
        </p:spPr>
        <p:txBody>
          <a:bodyPr/>
          <a:lstStyle/>
          <a:p>
            <a:pPr marL="114300" indent="0">
              <a:buNone/>
            </a:pPr>
            <a:r>
              <a:rPr lang="es-ES" dirty="0"/>
              <a:t>pagina-1.php</a:t>
            </a:r>
          </a:p>
          <a:p>
            <a:pPr marL="114300" indent="0">
              <a:buNone/>
            </a:pPr>
            <a:endParaRPr lang="es-ES" dirty="0"/>
          </a:p>
          <a:p>
            <a:pPr marL="114300" indent="0">
              <a:buNone/>
            </a:pPr>
            <a:r>
              <a:rPr lang="es-ES" dirty="0"/>
              <a:t>&lt;?</a:t>
            </a:r>
            <a:r>
              <a:rPr lang="es-ES" dirty="0" err="1"/>
              <a:t>php</a:t>
            </a:r>
            <a:endParaRPr lang="es-ES" dirty="0"/>
          </a:p>
          <a:p>
            <a:pPr marL="114300" indent="0">
              <a:buNone/>
            </a:pPr>
            <a:r>
              <a:rPr lang="es-ES" dirty="0" err="1"/>
              <a:t>include</a:t>
            </a:r>
            <a:r>
              <a:rPr lang="es-ES" dirty="0"/>
              <a:t> "</a:t>
            </a:r>
            <a:r>
              <a:rPr lang="es-ES" dirty="0" err="1"/>
              <a:t>biblioteca.php</a:t>
            </a:r>
            <a:r>
              <a:rPr lang="es-ES" dirty="0"/>
              <a:t>";</a:t>
            </a:r>
          </a:p>
          <a:p>
            <a:pPr marL="114300" indent="0">
              <a:buNone/>
            </a:pPr>
            <a:r>
              <a:rPr lang="es-ES" dirty="0"/>
              <a:t>cabecera("Página de ejemplo");</a:t>
            </a:r>
          </a:p>
          <a:p>
            <a:pPr marL="114300" indent="0">
              <a:buNone/>
            </a:pPr>
            <a:r>
              <a:rPr lang="es-ES" dirty="0"/>
              <a:t>print "  &lt;p&gt;Esta página es válida&lt;/p&gt;";</a:t>
            </a:r>
          </a:p>
          <a:p>
            <a:pPr marL="114300" indent="0">
              <a:buNone/>
            </a:pPr>
            <a:r>
              <a:rPr lang="es-ES" dirty="0"/>
              <a:t>?&gt;</a:t>
            </a:r>
          </a:p>
          <a:p>
            <a:pPr marL="114300" indent="0">
              <a:buNone/>
            </a:pPr>
            <a:r>
              <a:rPr lang="es-ES" dirty="0"/>
              <a:t>&lt;/</a:t>
            </a:r>
            <a:r>
              <a:rPr lang="es-ES" dirty="0" err="1"/>
              <a:t>body</a:t>
            </a:r>
            <a:r>
              <a:rPr lang="es-ES" dirty="0"/>
              <a:t>&gt;</a:t>
            </a:r>
          </a:p>
          <a:p>
            <a:pPr marL="114300" indent="0">
              <a:buNone/>
            </a:pPr>
            <a:r>
              <a:rPr lang="es-ES" dirty="0"/>
              <a:t>&lt;/</a:t>
            </a:r>
            <a:r>
              <a:rPr lang="es-ES" dirty="0" err="1"/>
              <a:t>html</a:t>
            </a:r>
            <a:r>
              <a:rPr lang="es-ES" dirty="0"/>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61</a:t>
            </a:fld>
            <a:endParaRPr lang="es-ES" dirty="0"/>
          </a:p>
        </p:txBody>
      </p:sp>
    </p:spTree>
    <p:extLst>
      <p:ext uri="{BB962C8B-B14F-4D97-AF65-F5344CB8AC3E}">
        <p14:creationId xmlns:p14="http://schemas.microsoft.com/office/powerpoint/2010/main" val="1885787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251520" y="-116454"/>
            <a:ext cx="6462600" cy="3552300"/>
          </a:xfrm>
        </p:spPr>
        <p:txBody>
          <a:bodyPr/>
          <a:lstStyle/>
          <a:p>
            <a:pPr marL="114300" indent="0">
              <a:buNone/>
            </a:pPr>
            <a:r>
              <a:rPr lang="es-ES" sz="1600" dirty="0">
                <a:latin typeface="Consolas" panose="020B0609020204030204" pitchFamily="49" charset="0"/>
              </a:rPr>
              <a:t>&lt;!DOCTYPE </a:t>
            </a:r>
            <a:r>
              <a:rPr lang="es-ES" sz="1600" dirty="0" err="1">
                <a:latin typeface="Consolas" panose="020B0609020204030204" pitchFamily="49" charset="0"/>
              </a:rPr>
              <a:t>html</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html</a:t>
            </a:r>
            <a:r>
              <a:rPr lang="es-ES" sz="1600" dirty="0">
                <a:latin typeface="Consolas" panose="020B0609020204030204" pitchFamily="49" charset="0"/>
              </a:rPr>
              <a:t> </a:t>
            </a:r>
            <a:r>
              <a:rPr lang="es-ES" sz="1600" dirty="0" err="1">
                <a:latin typeface="Consolas" panose="020B0609020204030204" pitchFamily="49" charset="0"/>
              </a:rPr>
              <a:t>lang</a:t>
            </a:r>
            <a:r>
              <a:rPr lang="es-ES" sz="1600" dirty="0">
                <a:latin typeface="Consolas" panose="020B0609020204030204" pitchFamily="49" charset="0"/>
              </a:rPr>
              <a:t>="es"&gt;</a:t>
            </a:r>
          </a:p>
          <a:p>
            <a:pPr marL="114300" indent="0">
              <a:buNone/>
            </a:pPr>
            <a:r>
              <a:rPr lang="es-ES" sz="1600" dirty="0">
                <a:latin typeface="Consolas" panose="020B0609020204030204" pitchFamily="49" charset="0"/>
              </a:rPr>
              <a:t>&lt;head&gt;</a:t>
            </a:r>
          </a:p>
          <a:p>
            <a:pPr marL="114300" indent="0">
              <a:buNone/>
            </a:pPr>
            <a:r>
              <a:rPr lang="es-ES" sz="1600" dirty="0">
                <a:latin typeface="Consolas" panose="020B0609020204030204" pitchFamily="49" charset="0"/>
              </a:rPr>
              <a:t>  &lt;meta </a:t>
            </a:r>
            <a:r>
              <a:rPr lang="es-ES" sz="1600" dirty="0" err="1">
                <a:latin typeface="Consolas" panose="020B0609020204030204" pitchFamily="49" charset="0"/>
              </a:rPr>
              <a:t>charset</a:t>
            </a:r>
            <a:r>
              <a:rPr lang="es-ES" sz="1600" dirty="0">
                <a:latin typeface="Consolas" panose="020B0609020204030204" pitchFamily="49" charset="0"/>
              </a:rPr>
              <a:t>="utf-8"&gt;</a:t>
            </a:r>
          </a:p>
          <a:p>
            <a:pPr marL="114300" indent="0">
              <a:buNone/>
            </a:pPr>
            <a:r>
              <a:rPr lang="es-ES" sz="1600" dirty="0">
                <a:latin typeface="Consolas" panose="020B0609020204030204" pitchFamily="49" charset="0"/>
              </a:rPr>
              <a:t>  &lt;</a:t>
            </a:r>
            <a:r>
              <a:rPr lang="es-ES" sz="1600" dirty="0" err="1">
                <a:latin typeface="Consolas" panose="020B0609020204030204" pitchFamily="49" charset="0"/>
              </a:rPr>
              <a:t>title</a:t>
            </a:r>
            <a:r>
              <a:rPr lang="es-ES" sz="1600" dirty="0">
                <a:latin typeface="Consolas" panose="020B0609020204030204" pitchFamily="49" charset="0"/>
              </a:rPr>
              <a:t>&gt;Página de ejemplo&lt;/</a:t>
            </a:r>
            <a:r>
              <a:rPr lang="es-ES" sz="1600" dirty="0" err="1">
                <a:latin typeface="Consolas" panose="020B0609020204030204" pitchFamily="49" charset="0"/>
              </a:rPr>
              <a:t>title</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  &lt;meta </a:t>
            </a:r>
            <a:r>
              <a:rPr lang="es-ES" sz="1600" dirty="0" err="1">
                <a:latin typeface="Consolas" panose="020B0609020204030204" pitchFamily="49" charset="0"/>
              </a:rPr>
              <a:t>name</a:t>
            </a:r>
            <a:r>
              <a:rPr lang="es-ES" sz="1600" dirty="0">
                <a:latin typeface="Consolas" panose="020B0609020204030204" pitchFamily="49" charset="0"/>
              </a:rPr>
              <a:t>="</a:t>
            </a:r>
            <a:r>
              <a:rPr lang="es-ES" sz="1600" dirty="0" err="1">
                <a:latin typeface="Consolas" panose="020B0609020204030204" pitchFamily="49" charset="0"/>
              </a:rPr>
              <a:t>viewport</a:t>
            </a:r>
            <a:r>
              <a:rPr lang="es-ES" sz="1600" dirty="0">
                <a:latin typeface="Consolas" panose="020B0609020204030204" pitchFamily="49" charset="0"/>
              </a:rPr>
              <a:t>" </a:t>
            </a:r>
            <a:r>
              <a:rPr lang="es-ES" sz="1600" dirty="0" err="1">
                <a:latin typeface="Consolas" panose="020B0609020204030204" pitchFamily="49" charset="0"/>
              </a:rPr>
              <a:t>content</a:t>
            </a:r>
            <a:r>
              <a:rPr lang="es-ES" sz="1600" dirty="0">
                <a:latin typeface="Consolas" panose="020B0609020204030204" pitchFamily="49" charset="0"/>
              </a:rPr>
              <a:t>="</a:t>
            </a:r>
            <a:r>
              <a:rPr lang="es-ES" sz="1600" dirty="0" err="1">
                <a:latin typeface="Consolas" panose="020B0609020204030204" pitchFamily="49" charset="0"/>
              </a:rPr>
              <a:t>width</a:t>
            </a:r>
            <a:r>
              <a:rPr lang="es-ES" sz="1600" dirty="0">
                <a:latin typeface="Consolas" panose="020B0609020204030204" pitchFamily="49" charset="0"/>
              </a:rPr>
              <a:t>=</a:t>
            </a:r>
            <a:r>
              <a:rPr lang="es-ES" sz="1600" dirty="0" err="1">
                <a:latin typeface="Consolas" panose="020B0609020204030204" pitchFamily="49" charset="0"/>
              </a:rPr>
              <a:t>device-width</a:t>
            </a:r>
            <a:r>
              <a:rPr lang="es-ES" sz="1600" dirty="0">
                <a:latin typeface="Consolas" panose="020B0609020204030204" pitchFamily="49" charset="0"/>
              </a:rPr>
              <a:t>, </a:t>
            </a:r>
            <a:r>
              <a:rPr lang="es-ES" sz="1600" dirty="0" err="1">
                <a:latin typeface="Consolas" panose="020B0609020204030204" pitchFamily="49" charset="0"/>
              </a:rPr>
              <a:t>initial-scale</a:t>
            </a:r>
            <a:r>
              <a:rPr lang="es-ES" sz="1600" dirty="0">
                <a:latin typeface="Consolas" panose="020B0609020204030204" pitchFamily="49" charset="0"/>
              </a:rPr>
              <a:t>=1.0"&gt;</a:t>
            </a:r>
          </a:p>
          <a:p>
            <a:pPr marL="114300" indent="0">
              <a:buNone/>
            </a:pPr>
            <a:r>
              <a:rPr lang="es-ES" sz="1600" dirty="0">
                <a:latin typeface="Consolas" panose="020B0609020204030204" pitchFamily="49" charset="0"/>
              </a:rPr>
              <a:t>  &lt;link </a:t>
            </a:r>
            <a:r>
              <a:rPr lang="es-ES" sz="1600" dirty="0" err="1">
                <a:latin typeface="Consolas" panose="020B0609020204030204" pitchFamily="49" charset="0"/>
              </a:rPr>
              <a:t>rel</a:t>
            </a:r>
            <a:r>
              <a:rPr lang="es-ES" sz="1600" dirty="0">
                <a:latin typeface="Consolas" panose="020B0609020204030204" pitchFamily="49" charset="0"/>
              </a:rPr>
              <a:t>="</a:t>
            </a:r>
            <a:r>
              <a:rPr lang="es-ES" sz="1600" dirty="0" err="1">
                <a:latin typeface="Consolas" panose="020B0609020204030204" pitchFamily="49" charset="0"/>
              </a:rPr>
              <a:t>stylesheet</a:t>
            </a:r>
            <a:r>
              <a:rPr lang="es-ES" sz="1600" dirty="0">
                <a:latin typeface="Consolas" panose="020B0609020204030204" pitchFamily="49" charset="0"/>
              </a:rPr>
              <a:t>" </a:t>
            </a:r>
            <a:r>
              <a:rPr lang="es-ES" sz="1600" dirty="0" err="1">
                <a:latin typeface="Consolas" panose="020B0609020204030204" pitchFamily="49" charset="0"/>
              </a:rPr>
              <a:t>href</a:t>
            </a:r>
            <a:r>
              <a:rPr lang="es-ES" sz="1600" dirty="0">
                <a:latin typeface="Consolas" panose="020B0609020204030204" pitchFamily="49" charset="0"/>
              </a:rPr>
              <a:t>="estilo.css" </a:t>
            </a:r>
            <a:r>
              <a:rPr lang="es-ES" sz="1600" dirty="0" err="1">
                <a:latin typeface="Consolas" panose="020B0609020204030204" pitchFamily="49" charset="0"/>
              </a:rPr>
              <a:t>title</a:t>
            </a:r>
            <a:r>
              <a:rPr lang="es-ES" sz="1600" dirty="0">
                <a:latin typeface="Consolas" panose="020B0609020204030204" pitchFamily="49" charset="0"/>
              </a:rPr>
              <a:t>="Color"&gt;</a:t>
            </a:r>
          </a:p>
          <a:p>
            <a:pPr marL="114300" indent="0">
              <a:buNone/>
            </a:pPr>
            <a:r>
              <a:rPr lang="es-ES" sz="1600" dirty="0">
                <a:latin typeface="Consolas" panose="020B0609020204030204" pitchFamily="49" charset="0"/>
              </a:rPr>
              <a:t>&lt;/head&gt;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body</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  &lt;h1&gt;Página de ejemplo&lt;/h1&gt;</a:t>
            </a:r>
          </a:p>
          <a:p>
            <a:pPr marL="114300" indent="0">
              <a:buNone/>
            </a:pPr>
            <a:r>
              <a:rPr lang="es-ES" sz="1600" dirty="0">
                <a:latin typeface="Consolas" panose="020B0609020204030204" pitchFamily="49" charset="0"/>
              </a:rPr>
              <a:t>  &lt;p&gt;Esta página es válida&lt;/p&gt;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body</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html</a:t>
            </a:r>
            <a:r>
              <a:rPr lang="es-ES" sz="1600" dirty="0">
                <a:latin typeface="Consolas" panose="020B0609020204030204" pitchFamily="49" charset="0"/>
              </a:rPr>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62</a:t>
            </a:fld>
            <a:endParaRPr lang="es-ES" dirty="0"/>
          </a:p>
        </p:txBody>
      </p:sp>
    </p:spTree>
    <p:extLst>
      <p:ext uri="{BB962C8B-B14F-4D97-AF65-F5344CB8AC3E}">
        <p14:creationId xmlns:p14="http://schemas.microsoft.com/office/powerpoint/2010/main" val="812478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893700" y="555526"/>
            <a:ext cx="6462600" cy="3552300"/>
          </a:xfrm>
        </p:spPr>
        <p:txBody>
          <a:bodyPr/>
          <a:lstStyle/>
          <a:p>
            <a:pPr marL="114300" indent="0">
              <a:buNone/>
            </a:pPr>
            <a:r>
              <a:rPr lang="es-ES" dirty="0"/>
              <a:t>pagina-2.php</a:t>
            </a:r>
          </a:p>
          <a:p>
            <a:pPr marL="114300" indent="0">
              <a:buNone/>
            </a:pPr>
            <a:r>
              <a:rPr lang="es-ES" dirty="0"/>
              <a:t>&lt;?</a:t>
            </a:r>
            <a:r>
              <a:rPr lang="es-ES" dirty="0" err="1"/>
              <a:t>php</a:t>
            </a:r>
            <a:endParaRPr lang="es-ES" dirty="0"/>
          </a:p>
          <a:p>
            <a:pPr marL="114300" indent="0">
              <a:buNone/>
            </a:pPr>
            <a:r>
              <a:rPr lang="es-ES" dirty="0" err="1"/>
              <a:t>include</a:t>
            </a:r>
            <a:r>
              <a:rPr lang="es-ES" dirty="0"/>
              <a:t> "</a:t>
            </a:r>
            <a:r>
              <a:rPr lang="es-ES" dirty="0" err="1"/>
              <a:t>biblioteca.php</a:t>
            </a:r>
            <a:r>
              <a:rPr lang="es-ES" dirty="0"/>
              <a:t>";</a:t>
            </a:r>
          </a:p>
          <a:p>
            <a:pPr marL="114300" indent="0">
              <a:buNone/>
            </a:pPr>
            <a:r>
              <a:rPr lang="es-ES" dirty="0"/>
              <a:t>cabecera("Otra página de ejemplo");</a:t>
            </a:r>
          </a:p>
          <a:p>
            <a:pPr marL="114300" indent="0">
              <a:buNone/>
            </a:pPr>
            <a:r>
              <a:rPr lang="es-ES" dirty="0"/>
              <a:t>print "  &lt;p&gt;Esta página también es válida&lt;/p&gt;";</a:t>
            </a:r>
          </a:p>
          <a:p>
            <a:pPr marL="114300" indent="0">
              <a:buNone/>
            </a:pPr>
            <a:r>
              <a:rPr lang="es-ES" dirty="0"/>
              <a:t>?&gt;</a:t>
            </a:r>
          </a:p>
          <a:p>
            <a:pPr marL="114300" indent="0">
              <a:buNone/>
            </a:pPr>
            <a:r>
              <a:rPr lang="es-ES" dirty="0"/>
              <a:t>&lt;/</a:t>
            </a:r>
            <a:r>
              <a:rPr lang="es-ES" dirty="0" err="1"/>
              <a:t>body</a:t>
            </a:r>
            <a:r>
              <a:rPr lang="es-ES" dirty="0"/>
              <a:t>&gt;</a:t>
            </a:r>
          </a:p>
          <a:p>
            <a:pPr marL="114300" indent="0">
              <a:buNone/>
            </a:pPr>
            <a:r>
              <a:rPr lang="es-ES" dirty="0"/>
              <a:t>&lt;/</a:t>
            </a:r>
            <a:r>
              <a:rPr lang="es-ES" dirty="0" err="1"/>
              <a:t>html</a:t>
            </a:r>
            <a:r>
              <a:rPr lang="es-ES" dirty="0"/>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63</a:t>
            </a:fld>
            <a:endParaRPr lang="es-ES" dirty="0"/>
          </a:p>
        </p:txBody>
      </p:sp>
    </p:spTree>
    <p:extLst>
      <p:ext uri="{BB962C8B-B14F-4D97-AF65-F5344CB8AC3E}">
        <p14:creationId xmlns:p14="http://schemas.microsoft.com/office/powerpoint/2010/main" val="3182177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323528" y="-92546"/>
            <a:ext cx="8820472" cy="3552300"/>
          </a:xfrm>
        </p:spPr>
        <p:txBody>
          <a:bodyPr/>
          <a:lstStyle/>
          <a:p>
            <a:pPr marL="114300" indent="0">
              <a:buNone/>
            </a:pPr>
            <a:r>
              <a:rPr lang="es-ES" sz="1600" dirty="0">
                <a:latin typeface="Consolas" panose="020B0609020204030204" pitchFamily="49" charset="0"/>
              </a:rPr>
              <a:t>&lt;!DOCTYPE </a:t>
            </a:r>
            <a:r>
              <a:rPr lang="es-ES" sz="1600" dirty="0" err="1">
                <a:latin typeface="Consolas" panose="020B0609020204030204" pitchFamily="49" charset="0"/>
              </a:rPr>
              <a:t>html</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html</a:t>
            </a:r>
            <a:r>
              <a:rPr lang="es-ES" sz="1600" dirty="0">
                <a:latin typeface="Consolas" panose="020B0609020204030204" pitchFamily="49" charset="0"/>
              </a:rPr>
              <a:t> </a:t>
            </a:r>
            <a:r>
              <a:rPr lang="es-ES" sz="1600" dirty="0" err="1">
                <a:latin typeface="Consolas" panose="020B0609020204030204" pitchFamily="49" charset="0"/>
              </a:rPr>
              <a:t>lang</a:t>
            </a:r>
            <a:r>
              <a:rPr lang="es-ES" sz="1600" dirty="0">
                <a:latin typeface="Consolas" panose="020B0609020204030204" pitchFamily="49" charset="0"/>
              </a:rPr>
              <a:t>="es"&gt;</a:t>
            </a:r>
          </a:p>
          <a:p>
            <a:pPr marL="114300" indent="0">
              <a:buNone/>
            </a:pPr>
            <a:r>
              <a:rPr lang="es-ES" sz="1600" dirty="0">
                <a:latin typeface="Consolas" panose="020B0609020204030204" pitchFamily="49" charset="0"/>
              </a:rPr>
              <a:t>&lt;head&gt;</a:t>
            </a:r>
          </a:p>
          <a:p>
            <a:pPr marL="114300" indent="0">
              <a:buNone/>
            </a:pPr>
            <a:r>
              <a:rPr lang="es-ES" sz="1600" dirty="0">
                <a:latin typeface="Consolas" panose="020B0609020204030204" pitchFamily="49" charset="0"/>
              </a:rPr>
              <a:t>  &lt;meta </a:t>
            </a:r>
            <a:r>
              <a:rPr lang="es-ES" sz="1600" dirty="0" err="1">
                <a:latin typeface="Consolas" panose="020B0609020204030204" pitchFamily="49" charset="0"/>
              </a:rPr>
              <a:t>charset</a:t>
            </a:r>
            <a:r>
              <a:rPr lang="es-ES" sz="1600" dirty="0">
                <a:latin typeface="Consolas" panose="020B0609020204030204" pitchFamily="49" charset="0"/>
              </a:rPr>
              <a:t>="utf-8"&gt;</a:t>
            </a:r>
          </a:p>
          <a:p>
            <a:pPr marL="114300" indent="0">
              <a:buNone/>
            </a:pPr>
            <a:r>
              <a:rPr lang="es-ES" sz="1600" dirty="0">
                <a:latin typeface="Consolas" panose="020B0609020204030204" pitchFamily="49" charset="0"/>
              </a:rPr>
              <a:t>  &lt;</a:t>
            </a:r>
            <a:r>
              <a:rPr lang="es-ES" sz="1600" dirty="0" err="1">
                <a:latin typeface="Consolas" panose="020B0609020204030204" pitchFamily="49" charset="0"/>
              </a:rPr>
              <a:t>title</a:t>
            </a:r>
            <a:r>
              <a:rPr lang="es-ES" sz="1600" dirty="0">
                <a:latin typeface="Consolas" panose="020B0609020204030204" pitchFamily="49" charset="0"/>
              </a:rPr>
              <a:t>&gt;Otra página de ejemplo&lt;/</a:t>
            </a:r>
            <a:r>
              <a:rPr lang="es-ES" sz="1600" dirty="0" err="1">
                <a:latin typeface="Consolas" panose="020B0609020204030204" pitchFamily="49" charset="0"/>
              </a:rPr>
              <a:t>title</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  &lt;meta </a:t>
            </a:r>
            <a:r>
              <a:rPr lang="es-ES" sz="1600" dirty="0" err="1">
                <a:latin typeface="Consolas" panose="020B0609020204030204" pitchFamily="49" charset="0"/>
              </a:rPr>
              <a:t>name</a:t>
            </a:r>
            <a:r>
              <a:rPr lang="es-ES" sz="1600" dirty="0">
                <a:latin typeface="Consolas" panose="020B0609020204030204" pitchFamily="49" charset="0"/>
              </a:rPr>
              <a:t>="</a:t>
            </a:r>
            <a:r>
              <a:rPr lang="es-ES" sz="1600" dirty="0" err="1">
                <a:latin typeface="Consolas" panose="020B0609020204030204" pitchFamily="49" charset="0"/>
              </a:rPr>
              <a:t>viewport</a:t>
            </a:r>
            <a:r>
              <a:rPr lang="es-ES" sz="1600" dirty="0">
                <a:latin typeface="Consolas" panose="020B0609020204030204" pitchFamily="49" charset="0"/>
              </a:rPr>
              <a:t>" </a:t>
            </a:r>
            <a:r>
              <a:rPr lang="es-ES" sz="1600" dirty="0" err="1">
                <a:latin typeface="Consolas" panose="020B0609020204030204" pitchFamily="49" charset="0"/>
              </a:rPr>
              <a:t>content</a:t>
            </a:r>
            <a:r>
              <a:rPr lang="es-ES" sz="1600" dirty="0">
                <a:latin typeface="Consolas" panose="020B0609020204030204" pitchFamily="49" charset="0"/>
              </a:rPr>
              <a:t>="</a:t>
            </a:r>
            <a:r>
              <a:rPr lang="es-ES" sz="1600" dirty="0" err="1">
                <a:latin typeface="Consolas" panose="020B0609020204030204" pitchFamily="49" charset="0"/>
              </a:rPr>
              <a:t>width</a:t>
            </a:r>
            <a:r>
              <a:rPr lang="es-ES" sz="1600" dirty="0">
                <a:latin typeface="Consolas" panose="020B0609020204030204" pitchFamily="49" charset="0"/>
              </a:rPr>
              <a:t>=</a:t>
            </a:r>
            <a:r>
              <a:rPr lang="es-ES" sz="1600" dirty="0" err="1">
                <a:latin typeface="Consolas" panose="020B0609020204030204" pitchFamily="49" charset="0"/>
              </a:rPr>
              <a:t>device-width</a:t>
            </a:r>
            <a:r>
              <a:rPr lang="es-ES" sz="1600" dirty="0">
                <a:latin typeface="Consolas" panose="020B0609020204030204" pitchFamily="49" charset="0"/>
              </a:rPr>
              <a:t>, </a:t>
            </a:r>
            <a:r>
              <a:rPr lang="es-ES" sz="1600" dirty="0" err="1">
                <a:latin typeface="Consolas" panose="020B0609020204030204" pitchFamily="49" charset="0"/>
              </a:rPr>
              <a:t>initial-scale</a:t>
            </a:r>
            <a:r>
              <a:rPr lang="es-ES" sz="1600" dirty="0">
                <a:latin typeface="Consolas" panose="020B0609020204030204" pitchFamily="49" charset="0"/>
              </a:rPr>
              <a:t>=1.0"&gt;</a:t>
            </a:r>
          </a:p>
          <a:p>
            <a:pPr marL="114300" indent="0">
              <a:buNone/>
            </a:pPr>
            <a:r>
              <a:rPr lang="es-ES" sz="1600" dirty="0">
                <a:latin typeface="Consolas" panose="020B0609020204030204" pitchFamily="49" charset="0"/>
              </a:rPr>
              <a:t>  &lt;link </a:t>
            </a:r>
            <a:r>
              <a:rPr lang="es-ES" sz="1600" dirty="0" err="1">
                <a:latin typeface="Consolas" panose="020B0609020204030204" pitchFamily="49" charset="0"/>
              </a:rPr>
              <a:t>rel</a:t>
            </a:r>
            <a:r>
              <a:rPr lang="es-ES" sz="1600" dirty="0">
                <a:latin typeface="Consolas" panose="020B0609020204030204" pitchFamily="49" charset="0"/>
              </a:rPr>
              <a:t>="</a:t>
            </a:r>
            <a:r>
              <a:rPr lang="es-ES" sz="1600" dirty="0" err="1">
                <a:latin typeface="Consolas" panose="020B0609020204030204" pitchFamily="49" charset="0"/>
              </a:rPr>
              <a:t>stylesheet</a:t>
            </a:r>
            <a:r>
              <a:rPr lang="es-ES" sz="1600" dirty="0">
                <a:latin typeface="Consolas" panose="020B0609020204030204" pitchFamily="49" charset="0"/>
              </a:rPr>
              <a:t>" </a:t>
            </a:r>
            <a:r>
              <a:rPr lang="es-ES" sz="1600" dirty="0" err="1">
                <a:latin typeface="Consolas" panose="020B0609020204030204" pitchFamily="49" charset="0"/>
              </a:rPr>
              <a:t>href</a:t>
            </a:r>
            <a:r>
              <a:rPr lang="es-ES" sz="1600" dirty="0">
                <a:latin typeface="Consolas" panose="020B0609020204030204" pitchFamily="49" charset="0"/>
              </a:rPr>
              <a:t>="estilo.css" </a:t>
            </a:r>
            <a:r>
              <a:rPr lang="es-ES" sz="1600" dirty="0" err="1">
                <a:latin typeface="Consolas" panose="020B0609020204030204" pitchFamily="49" charset="0"/>
              </a:rPr>
              <a:t>title</a:t>
            </a:r>
            <a:r>
              <a:rPr lang="es-ES" sz="1600" dirty="0">
                <a:latin typeface="Consolas" panose="020B0609020204030204" pitchFamily="49" charset="0"/>
              </a:rPr>
              <a:t>="Color"&gt;</a:t>
            </a:r>
          </a:p>
          <a:p>
            <a:pPr marL="114300" indent="0">
              <a:buNone/>
            </a:pPr>
            <a:r>
              <a:rPr lang="es-ES" sz="1600" dirty="0">
                <a:latin typeface="Consolas" panose="020B0609020204030204" pitchFamily="49" charset="0"/>
              </a:rPr>
              <a:t>&lt;/head&gt;</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body</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  &lt;h1&gt;Otra página de ejemplo&lt;/h1&gt;</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  &lt;p&gt;Esta página también es válida&lt;/p&gt;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body</a:t>
            </a:r>
            <a:r>
              <a:rPr lang="es-ES" sz="1600" dirty="0">
                <a:latin typeface="Consolas" panose="020B0609020204030204" pitchFamily="49" charset="0"/>
              </a:rPr>
              <a:t>&gt;</a:t>
            </a:r>
          </a:p>
          <a:p>
            <a:pPr marL="114300" indent="0">
              <a:buNone/>
            </a:pPr>
            <a:r>
              <a:rPr lang="es-ES" sz="1600" dirty="0">
                <a:latin typeface="Consolas" panose="020B0609020204030204" pitchFamily="49" charset="0"/>
              </a:rPr>
              <a:t>&lt;/</a:t>
            </a:r>
            <a:r>
              <a:rPr lang="es-ES" sz="1600" dirty="0" err="1">
                <a:latin typeface="Consolas" panose="020B0609020204030204" pitchFamily="49" charset="0"/>
              </a:rPr>
              <a:t>html</a:t>
            </a:r>
            <a:r>
              <a:rPr lang="es-ES" sz="1600" dirty="0">
                <a:latin typeface="Consolas" panose="020B0609020204030204" pitchFamily="49" charset="0"/>
              </a:rPr>
              <a:t>&gt;</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64</a:t>
            </a:fld>
            <a:endParaRPr lang="es-ES" dirty="0"/>
          </a:p>
        </p:txBody>
      </p:sp>
    </p:spTree>
    <p:extLst>
      <p:ext uri="{BB962C8B-B14F-4D97-AF65-F5344CB8AC3E}">
        <p14:creationId xmlns:p14="http://schemas.microsoft.com/office/powerpoint/2010/main" val="6274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27A5EC0-49FD-02DC-E07E-3577FB2FEBAE}"/>
              </a:ext>
            </a:extLst>
          </p:cNvPr>
          <p:cNvSpPr>
            <a:spLocks noGrp="1"/>
          </p:cNvSpPr>
          <p:nvPr>
            <p:ph type="body" idx="1"/>
          </p:nvPr>
        </p:nvSpPr>
        <p:spPr>
          <a:xfrm>
            <a:off x="107504" y="699542"/>
            <a:ext cx="8656534" cy="3552300"/>
          </a:xfrm>
        </p:spPr>
        <p:txBody>
          <a:bodyPr/>
          <a:lstStyle/>
          <a:p>
            <a:pPr marL="114300" indent="0">
              <a:buNone/>
            </a:pPr>
            <a:r>
              <a:rPr lang="es-ES" sz="1600" dirty="0"/>
              <a:t>Se pueden crear todas las bibliotecas que se necesiten e incluir cualquier número de bibliotecas en cualquier punto de un programa. Las bibliotecas pueden a su vez incluir otras bibliotecas.</a:t>
            </a:r>
          </a:p>
          <a:p>
            <a:pPr marL="114300" indent="0">
              <a:buNone/>
            </a:pPr>
            <a:endParaRPr lang="es-ES" sz="1600" dirty="0"/>
          </a:p>
          <a:p>
            <a:pPr marL="114300" indent="0">
              <a:buNone/>
            </a:pPr>
            <a:r>
              <a:rPr lang="es-ES" sz="1600" dirty="0"/>
              <a:t>Si una función está definida en una biblioteca, se debe incluir la biblioteca antes de llamar a la función o se generará un error.</a:t>
            </a:r>
          </a:p>
          <a:p>
            <a:pPr marL="114300" indent="0">
              <a:buNone/>
            </a:pPr>
            <a:endParaRPr lang="es-ES" sz="1600" dirty="0"/>
          </a:p>
          <a:p>
            <a:pPr marL="114300" indent="0">
              <a:buNone/>
            </a:pPr>
            <a:r>
              <a:rPr lang="es-ES" sz="1600" dirty="0"/>
              <a:t>Normalmente, las bibliotecas suelen contener funciones, definiciones de constantes o inicialización de variables, pero en realidad pueden incluir cualquier tipo de código </a:t>
            </a:r>
            <a:r>
              <a:rPr lang="es-ES" sz="1600" dirty="0" err="1"/>
              <a:t>php</a:t>
            </a:r>
            <a:r>
              <a:rPr lang="es-ES" sz="1600" dirty="0"/>
              <a:t>, que se ejecutará en la posición en la que se incluya la biblioteca</a:t>
            </a:r>
          </a:p>
        </p:txBody>
      </p:sp>
      <p:sp>
        <p:nvSpPr>
          <p:cNvPr id="4" name="Marcador de número de diapositiva 3">
            <a:extLst>
              <a:ext uri="{FF2B5EF4-FFF2-40B4-BE49-F238E27FC236}">
                <a16:creationId xmlns:a16="http://schemas.microsoft.com/office/drawing/2014/main" id="{61FD9C99-1F46-C8CF-A0D5-7232F6FB0096}"/>
              </a:ext>
            </a:extLst>
          </p:cNvPr>
          <p:cNvSpPr>
            <a:spLocks noGrp="1"/>
          </p:cNvSpPr>
          <p:nvPr>
            <p:ph type="sldNum" idx="10"/>
          </p:nvPr>
        </p:nvSpPr>
        <p:spPr/>
        <p:txBody>
          <a:bodyPr/>
          <a:lstStyle/>
          <a:p>
            <a:fld id="{00000000-1234-1234-1234-123412341234}" type="slidenum">
              <a:rPr lang="es-ES" smtClean="0"/>
              <a:pPr/>
              <a:t>65</a:t>
            </a:fld>
            <a:endParaRPr lang="es-ES" dirty="0"/>
          </a:p>
        </p:txBody>
      </p:sp>
    </p:spTree>
    <p:extLst>
      <p:ext uri="{BB962C8B-B14F-4D97-AF65-F5344CB8AC3E}">
        <p14:creationId xmlns:p14="http://schemas.microsoft.com/office/powerpoint/2010/main" val="2517773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C34650D-5B3D-A2A1-DB5C-55F763F2DB35}"/>
              </a:ext>
            </a:extLst>
          </p:cNvPr>
          <p:cNvSpPr>
            <a:spLocks noGrp="1"/>
          </p:cNvSpPr>
          <p:nvPr>
            <p:ph type="body" idx="1"/>
          </p:nvPr>
        </p:nvSpPr>
        <p:spPr>
          <a:xfrm>
            <a:off x="251520" y="267494"/>
            <a:ext cx="8512518" cy="3552300"/>
          </a:xfrm>
        </p:spPr>
        <p:txBody>
          <a:bodyPr/>
          <a:lstStyle/>
          <a:p>
            <a:pPr marL="114300" indent="0">
              <a:buNone/>
            </a:pPr>
            <a:r>
              <a:rPr lang="es-ES" sz="1800" dirty="0"/>
              <a:t>Existe una construcción similar a </a:t>
            </a:r>
            <a:r>
              <a:rPr lang="es-ES" sz="1800" dirty="0" err="1"/>
              <a:t>include</a:t>
            </a:r>
            <a:r>
              <a:rPr lang="es-ES" sz="1800" dirty="0"/>
              <a:t>, la construcción </a:t>
            </a:r>
            <a:r>
              <a:rPr lang="es-ES" sz="1800" dirty="0" err="1"/>
              <a:t>require</a:t>
            </a:r>
            <a:r>
              <a:rPr lang="es-ES" sz="1800" dirty="0"/>
              <a:t>. La diferencia con respecto a </a:t>
            </a:r>
            <a:r>
              <a:rPr lang="es-ES" sz="1800" dirty="0" err="1"/>
              <a:t>include</a:t>
            </a:r>
            <a:r>
              <a:rPr lang="es-ES" sz="1800" dirty="0"/>
              <a:t> es que </a:t>
            </a:r>
            <a:r>
              <a:rPr lang="es-ES" sz="1800" dirty="0" err="1"/>
              <a:t>require</a:t>
            </a:r>
            <a:r>
              <a:rPr lang="es-ES" sz="1800" dirty="0"/>
              <a:t> produce un error si no se encuentra el archivo (y no se procesa el resto de la página), mientras que </a:t>
            </a:r>
            <a:r>
              <a:rPr lang="es-ES" sz="1800" dirty="0" err="1"/>
              <a:t>include</a:t>
            </a:r>
            <a:r>
              <a:rPr lang="es-ES" sz="1800" dirty="0"/>
              <a:t> sólo produce un aviso (y se procesa el resto de la página).</a:t>
            </a:r>
          </a:p>
          <a:p>
            <a:pPr marL="114300" indent="0">
              <a:buNone/>
            </a:pPr>
            <a:endParaRPr lang="es-ES" sz="1800" dirty="0"/>
          </a:p>
          <a:p>
            <a:pPr marL="114300" indent="0">
              <a:buNone/>
            </a:pPr>
            <a:r>
              <a:rPr lang="es-ES" sz="1800" dirty="0"/>
              <a:t>En un mismo archivo </a:t>
            </a:r>
            <a:r>
              <a:rPr lang="es-ES" sz="1800" dirty="0" err="1"/>
              <a:t>php</a:t>
            </a:r>
            <a:r>
              <a:rPr lang="es-ES" sz="1800" dirty="0"/>
              <a:t> se pueden incluir varias construcciones </a:t>
            </a:r>
            <a:r>
              <a:rPr lang="es-ES" sz="1800" dirty="0" err="1"/>
              <a:t>include</a:t>
            </a:r>
            <a:r>
              <a:rPr lang="es-ES" sz="1800" dirty="0"/>
              <a:t> o </a:t>
            </a:r>
            <a:r>
              <a:rPr lang="es-ES" sz="1800" dirty="0" err="1"/>
              <a:t>require</a:t>
            </a:r>
            <a:r>
              <a:rPr lang="es-ES" sz="1800" dirty="0"/>
              <a:t>, pero si las bibliotecas incluidas contienen definiciones de funciones, al incluir de nuevo la definición de la función se genera un error.</a:t>
            </a:r>
          </a:p>
          <a:p>
            <a:pPr marL="114300" indent="0">
              <a:buNone/>
            </a:pPr>
            <a:endParaRPr lang="es-ES" sz="1800" dirty="0"/>
          </a:p>
          <a:p>
            <a:pPr marL="114300" indent="0">
              <a:buNone/>
            </a:pPr>
            <a:r>
              <a:rPr lang="es-ES" sz="1800" dirty="0"/>
              <a:t>Para que no ocurra este problema se pueden utilizar las funciones </a:t>
            </a:r>
            <a:r>
              <a:rPr lang="es-ES" sz="1800" dirty="0" err="1"/>
              <a:t>include_once</a:t>
            </a:r>
            <a:r>
              <a:rPr lang="es-ES" sz="1800" dirty="0"/>
              <a:t> o </a:t>
            </a:r>
            <a:r>
              <a:rPr lang="es-ES" sz="1800" dirty="0" err="1"/>
              <a:t>require_once</a:t>
            </a:r>
            <a:r>
              <a:rPr lang="es-ES" sz="1800" dirty="0"/>
              <a:t>, que también incluyen los ficheros pero que, en caso de que los ficheros ya se hayan incluido, entonces no los incluyen.</a:t>
            </a:r>
          </a:p>
          <a:p>
            <a:pPr marL="114300" indent="0">
              <a:buNone/>
            </a:pPr>
            <a:endParaRPr lang="es-ES" sz="1800" dirty="0"/>
          </a:p>
          <a:p>
            <a:pPr marL="114300" indent="0">
              <a:buNone/>
            </a:pPr>
            <a:endParaRPr lang="es-ES" sz="1800" dirty="0"/>
          </a:p>
        </p:txBody>
      </p:sp>
      <p:sp>
        <p:nvSpPr>
          <p:cNvPr id="4" name="Marcador de número de diapositiva 3">
            <a:extLst>
              <a:ext uri="{FF2B5EF4-FFF2-40B4-BE49-F238E27FC236}">
                <a16:creationId xmlns:a16="http://schemas.microsoft.com/office/drawing/2014/main" id="{17AF9823-6952-3649-879E-0E45A1DE6EAB}"/>
              </a:ext>
            </a:extLst>
          </p:cNvPr>
          <p:cNvSpPr>
            <a:spLocks noGrp="1"/>
          </p:cNvSpPr>
          <p:nvPr>
            <p:ph type="sldNum" idx="10"/>
          </p:nvPr>
        </p:nvSpPr>
        <p:spPr/>
        <p:txBody>
          <a:bodyPr/>
          <a:lstStyle/>
          <a:p>
            <a:fld id="{00000000-1234-1234-1234-123412341234}" type="slidenum">
              <a:rPr lang="es-ES" smtClean="0"/>
              <a:pPr/>
              <a:t>66</a:t>
            </a:fld>
            <a:endParaRPr lang="es-ES" dirty="0"/>
          </a:p>
        </p:txBody>
      </p:sp>
    </p:spTree>
    <p:extLst>
      <p:ext uri="{BB962C8B-B14F-4D97-AF65-F5344CB8AC3E}">
        <p14:creationId xmlns:p14="http://schemas.microsoft.com/office/powerpoint/2010/main" val="2764907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407DA-8D9E-BF65-D20E-7E630750007D}"/>
              </a:ext>
            </a:extLst>
          </p:cNvPr>
          <p:cNvSpPr>
            <a:spLocks noGrp="1"/>
          </p:cNvSpPr>
          <p:nvPr>
            <p:ph type="title"/>
          </p:nvPr>
        </p:nvSpPr>
        <p:spPr/>
        <p:txBody>
          <a:bodyPr/>
          <a:lstStyle/>
          <a:p>
            <a:r>
              <a:rPr lang="es-ES" b="1" i="0" dirty="0">
                <a:solidFill>
                  <a:srgbClr val="000000"/>
                </a:solidFill>
                <a:effectLst/>
                <a:latin typeface="Arial" panose="020B0604020202020204" pitchFamily="34" charset="0"/>
              </a:rPr>
              <a:t>Cargar archivos</a:t>
            </a:r>
            <a:endParaRPr lang="es-ES" dirty="0"/>
          </a:p>
        </p:txBody>
      </p:sp>
      <p:sp>
        <p:nvSpPr>
          <p:cNvPr id="3" name="Marcador de texto 2">
            <a:extLst>
              <a:ext uri="{FF2B5EF4-FFF2-40B4-BE49-F238E27FC236}">
                <a16:creationId xmlns:a16="http://schemas.microsoft.com/office/drawing/2014/main" id="{2A2F1F61-6D41-8DCF-47A1-421185406A69}"/>
              </a:ext>
            </a:extLst>
          </p:cNvPr>
          <p:cNvSpPr>
            <a:spLocks noGrp="1"/>
          </p:cNvSpPr>
          <p:nvPr>
            <p:ph type="body" idx="1"/>
          </p:nvPr>
        </p:nvSpPr>
        <p:spPr>
          <a:xfrm>
            <a:off x="179512" y="1373588"/>
            <a:ext cx="8712968" cy="3552300"/>
          </a:xfrm>
        </p:spPr>
        <p:txBody>
          <a:bodyPr/>
          <a:lstStyle/>
          <a:p>
            <a:pPr marL="114300" indent="0">
              <a:buNone/>
            </a:pPr>
            <a:r>
              <a:rPr lang="es-ES" sz="1800" dirty="0"/>
              <a:t>Configuración de PHP</a:t>
            </a:r>
          </a:p>
          <a:p>
            <a:pPr marL="114300" indent="0">
              <a:buNone/>
            </a:pPr>
            <a:r>
              <a:rPr lang="es-ES" sz="1800" dirty="0"/>
              <a:t>Para poder recibir archivos, debes tener establecidas las siguientes directivas de configuración en el archivo PHP.ini</a:t>
            </a:r>
          </a:p>
          <a:p>
            <a:pPr marL="114300" indent="0">
              <a:buNone/>
            </a:pPr>
            <a:endParaRPr lang="es-ES" sz="1800" dirty="0"/>
          </a:p>
          <a:p>
            <a:pPr marL="114300" indent="0">
              <a:buNone/>
            </a:pPr>
            <a:r>
              <a:rPr lang="es-ES" sz="1800" dirty="0" err="1"/>
              <a:t>file_uploads</a:t>
            </a:r>
            <a:r>
              <a:rPr lang="es-ES" sz="1800" dirty="0"/>
              <a:t>: (</a:t>
            </a:r>
            <a:r>
              <a:rPr lang="es-ES" sz="1800" dirty="0" err="1"/>
              <a:t>On</a:t>
            </a:r>
            <a:r>
              <a:rPr lang="es-ES" sz="1800" dirty="0"/>
              <a:t> / Off), permite que haya o no cargas de archivos</a:t>
            </a:r>
          </a:p>
          <a:p>
            <a:pPr marL="114300" indent="0">
              <a:buNone/>
            </a:pPr>
            <a:r>
              <a:rPr lang="es-ES" sz="1800" dirty="0" err="1"/>
              <a:t>upload_max_filesize</a:t>
            </a:r>
            <a:r>
              <a:rPr lang="es-ES" sz="1800" dirty="0"/>
              <a:t>: tamaño máximo del archivo que se puede subir</a:t>
            </a:r>
          </a:p>
          <a:p>
            <a:pPr marL="114300" indent="0">
              <a:buNone/>
            </a:pPr>
            <a:r>
              <a:rPr lang="es-ES" sz="1800" dirty="0" err="1"/>
              <a:t>upload_tmp_dir</a:t>
            </a:r>
            <a:r>
              <a:rPr lang="es-ES" sz="1800" dirty="0"/>
              <a:t>: directorio temporal donde se guardan los archivos cargados</a:t>
            </a:r>
          </a:p>
          <a:p>
            <a:pPr marL="114300" indent="0">
              <a:buNone/>
            </a:pPr>
            <a:r>
              <a:rPr lang="es-ES" sz="1800" dirty="0" err="1"/>
              <a:t>post_max_size</a:t>
            </a:r>
            <a:r>
              <a:rPr lang="es-ES" sz="1800" dirty="0"/>
              <a:t>: tamaño máximo de los datos enviados por el método post</a:t>
            </a:r>
          </a:p>
        </p:txBody>
      </p:sp>
      <p:sp>
        <p:nvSpPr>
          <p:cNvPr id="4" name="Marcador de número de diapositiva 3">
            <a:extLst>
              <a:ext uri="{FF2B5EF4-FFF2-40B4-BE49-F238E27FC236}">
                <a16:creationId xmlns:a16="http://schemas.microsoft.com/office/drawing/2014/main" id="{0115EA42-40D1-4EBF-7977-137C50DEF833}"/>
              </a:ext>
            </a:extLst>
          </p:cNvPr>
          <p:cNvSpPr>
            <a:spLocks noGrp="1"/>
          </p:cNvSpPr>
          <p:nvPr>
            <p:ph type="sldNum" idx="10"/>
          </p:nvPr>
        </p:nvSpPr>
        <p:spPr/>
        <p:txBody>
          <a:bodyPr/>
          <a:lstStyle/>
          <a:p>
            <a:fld id="{00000000-1234-1234-1234-123412341234}" type="slidenum">
              <a:rPr lang="es-ES" smtClean="0"/>
              <a:pPr/>
              <a:t>67</a:t>
            </a:fld>
            <a:endParaRPr lang="es-ES" dirty="0"/>
          </a:p>
        </p:txBody>
      </p:sp>
    </p:spTree>
    <p:extLst>
      <p:ext uri="{BB962C8B-B14F-4D97-AF65-F5344CB8AC3E}">
        <p14:creationId xmlns:p14="http://schemas.microsoft.com/office/powerpoint/2010/main" val="2771662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0F27654-02B7-62CD-3D55-9EC456D78EAE}"/>
              </a:ext>
            </a:extLst>
          </p:cNvPr>
          <p:cNvSpPr>
            <a:spLocks noGrp="1"/>
          </p:cNvSpPr>
          <p:nvPr>
            <p:ph type="body" idx="1"/>
          </p:nvPr>
        </p:nvSpPr>
        <p:spPr>
          <a:xfrm>
            <a:off x="179512" y="123478"/>
            <a:ext cx="8712968" cy="3552300"/>
          </a:xfrm>
        </p:spPr>
        <p:txBody>
          <a:bodyPr/>
          <a:lstStyle/>
          <a:p>
            <a:pPr marL="114300" indent="0">
              <a:buNone/>
            </a:pPr>
            <a:r>
              <a:rPr lang="es-ES" sz="1600" dirty="0"/>
              <a:t>Formulario</a:t>
            </a:r>
          </a:p>
          <a:p>
            <a:pPr marL="114300" indent="0">
              <a:buNone/>
            </a:pPr>
            <a:r>
              <a:rPr lang="es-ES" sz="1600" dirty="0"/>
              <a:t>Un formulario puede enviar un archivo al servidor mediante un control de tipo file. El formulario sería:</a:t>
            </a:r>
          </a:p>
          <a:p>
            <a:pPr marL="114300" indent="0">
              <a:buNone/>
            </a:pPr>
            <a:endParaRPr lang="es-ES" sz="1600" dirty="0"/>
          </a:p>
          <a:p>
            <a:pPr marL="114300" indent="0">
              <a:buNone/>
            </a:pPr>
            <a:r>
              <a:rPr lang="es-ES" sz="1600" dirty="0"/>
              <a:t>&lt;</a:t>
            </a:r>
            <a:r>
              <a:rPr lang="es-ES" sz="1600" dirty="0" err="1"/>
              <a:t>form</a:t>
            </a:r>
            <a:r>
              <a:rPr lang="es-ES" sz="1600" dirty="0"/>
              <a:t> </a:t>
            </a:r>
            <a:r>
              <a:rPr lang="es-ES" sz="1600" dirty="0" err="1"/>
              <a:t>action</a:t>
            </a:r>
            <a:r>
              <a:rPr lang="es-ES" sz="1600" dirty="0"/>
              <a:t>="</a:t>
            </a:r>
            <a:r>
              <a:rPr lang="es-ES" sz="1600" dirty="0" err="1"/>
              <a:t>carga_archivos.php</a:t>
            </a:r>
            <a:r>
              <a:rPr lang="es-ES" sz="1600" dirty="0"/>
              <a:t>" </a:t>
            </a:r>
            <a:r>
              <a:rPr lang="es-ES" sz="1600" dirty="0" err="1"/>
              <a:t>method</a:t>
            </a:r>
            <a:r>
              <a:rPr lang="es-ES" sz="1600" dirty="0"/>
              <a:t>="post" </a:t>
            </a:r>
            <a:r>
              <a:rPr lang="es-ES" sz="1600" dirty="0" err="1"/>
              <a:t>enctype</a:t>
            </a:r>
            <a:r>
              <a:rPr lang="es-ES" sz="1600" dirty="0"/>
              <a:t>="</a:t>
            </a:r>
            <a:r>
              <a:rPr lang="es-ES" sz="1600" dirty="0" err="1"/>
              <a:t>multipart</a:t>
            </a:r>
            <a:r>
              <a:rPr lang="es-ES" sz="1600" dirty="0"/>
              <a:t>/</a:t>
            </a:r>
            <a:r>
              <a:rPr lang="es-ES" sz="1600" dirty="0" err="1"/>
              <a:t>form</a:t>
            </a:r>
            <a:r>
              <a:rPr lang="es-ES" sz="1600" dirty="0"/>
              <a:t>-data"&gt;</a:t>
            </a:r>
          </a:p>
          <a:p>
            <a:pPr marL="114300" indent="0">
              <a:buNone/>
            </a:pPr>
            <a:r>
              <a:rPr lang="es-ES" sz="1600" dirty="0"/>
              <a:t>  &lt;input </a:t>
            </a:r>
            <a:r>
              <a:rPr lang="es-ES" sz="1600" dirty="0" err="1"/>
              <a:t>type</a:t>
            </a:r>
            <a:r>
              <a:rPr lang="es-ES" sz="1600" dirty="0"/>
              <a:t>="file" </a:t>
            </a:r>
            <a:r>
              <a:rPr lang="es-ES" sz="1600" dirty="0" err="1"/>
              <a:t>name</a:t>
            </a:r>
            <a:r>
              <a:rPr lang="es-ES" sz="1600" dirty="0"/>
              <a:t>="</a:t>
            </a:r>
            <a:r>
              <a:rPr lang="es-ES" sz="1600" dirty="0" err="1"/>
              <a:t>nombre_archivo_cliente</a:t>
            </a:r>
            <a:r>
              <a:rPr lang="es-ES" sz="1600" dirty="0"/>
              <a:t>"&gt;&lt;</a:t>
            </a:r>
            <a:r>
              <a:rPr lang="es-ES" sz="1600" dirty="0" err="1"/>
              <a:t>br</a:t>
            </a:r>
            <a:r>
              <a:rPr lang="es-ES" sz="1600" dirty="0"/>
              <a:t>&gt;</a:t>
            </a:r>
          </a:p>
          <a:p>
            <a:pPr marL="114300" indent="0">
              <a:buNone/>
            </a:pPr>
            <a:r>
              <a:rPr lang="es-ES" sz="1600" dirty="0"/>
              <a:t>  &lt;input </a:t>
            </a:r>
            <a:r>
              <a:rPr lang="es-ES" sz="1600" dirty="0" err="1"/>
              <a:t>type</a:t>
            </a:r>
            <a:r>
              <a:rPr lang="es-ES" sz="1600" dirty="0"/>
              <a:t>="</a:t>
            </a:r>
            <a:r>
              <a:rPr lang="es-ES" sz="1600" dirty="0" err="1"/>
              <a:t>submit</a:t>
            </a:r>
            <a:r>
              <a:rPr lang="es-ES" sz="1600" dirty="0"/>
              <a:t>" </a:t>
            </a:r>
            <a:r>
              <a:rPr lang="es-ES" sz="1600" dirty="0" err="1"/>
              <a:t>name</a:t>
            </a:r>
            <a:r>
              <a:rPr lang="es-ES" sz="1600" dirty="0"/>
              <a:t>="enviar" </a:t>
            </a:r>
            <a:r>
              <a:rPr lang="es-ES" sz="1600" dirty="0" err="1"/>
              <a:t>value</a:t>
            </a:r>
            <a:r>
              <a:rPr lang="es-ES" sz="1600" dirty="0"/>
              <a:t>="Enviar"&gt;</a:t>
            </a:r>
          </a:p>
          <a:p>
            <a:pPr marL="114300" indent="0">
              <a:buNone/>
            </a:pPr>
            <a:r>
              <a:rPr lang="es-ES" sz="1600" dirty="0"/>
              <a:t>&lt;/</a:t>
            </a:r>
            <a:r>
              <a:rPr lang="es-ES" sz="1600" dirty="0" err="1"/>
              <a:t>form</a:t>
            </a:r>
            <a:r>
              <a:rPr lang="es-ES" sz="1600" dirty="0"/>
              <a:t>&gt;</a:t>
            </a:r>
          </a:p>
          <a:p>
            <a:pPr marL="114300" indent="0">
              <a:buNone/>
            </a:pPr>
            <a:endParaRPr lang="es-ES" sz="1600" dirty="0"/>
          </a:p>
          <a:p>
            <a:pPr marL="114300" indent="0">
              <a:buNone/>
            </a:pPr>
            <a:r>
              <a:rPr lang="es-ES" sz="1600" dirty="0"/>
              <a:t>Es importante que el atributo </a:t>
            </a:r>
            <a:r>
              <a:rPr lang="es-ES" sz="1600" dirty="0" err="1"/>
              <a:t>method</a:t>
            </a:r>
            <a:r>
              <a:rPr lang="es-ES" sz="1600" dirty="0"/>
              <a:t> tenga el valor post y que el atributo </a:t>
            </a:r>
            <a:r>
              <a:rPr lang="es-ES" sz="1600" dirty="0" err="1"/>
              <a:t>enctype</a:t>
            </a:r>
            <a:r>
              <a:rPr lang="es-ES" sz="1600" dirty="0"/>
              <a:t> tenga el valor </a:t>
            </a:r>
            <a:r>
              <a:rPr lang="es-ES" sz="1600" dirty="0" err="1"/>
              <a:t>multipart</a:t>
            </a:r>
            <a:r>
              <a:rPr lang="es-ES" sz="1600" dirty="0"/>
              <a:t>/</a:t>
            </a:r>
            <a:r>
              <a:rPr lang="es-ES" sz="1600" dirty="0" err="1"/>
              <a:t>form</a:t>
            </a:r>
            <a:r>
              <a:rPr lang="es-ES" sz="1600" dirty="0"/>
              <a:t>-data.</a:t>
            </a:r>
          </a:p>
          <a:p>
            <a:pPr marL="114300" indent="0">
              <a:buNone/>
            </a:pPr>
            <a:endParaRPr lang="es-ES" sz="1600" dirty="0"/>
          </a:p>
          <a:p>
            <a:pPr marL="114300" indent="0">
              <a:buNone/>
            </a:pPr>
            <a:r>
              <a:rPr lang="es-ES" sz="1600" dirty="0"/>
              <a:t>El aspecto del formulario dependerá del navegador que utilices. En este navegador sería:</a:t>
            </a:r>
          </a:p>
        </p:txBody>
      </p:sp>
      <p:sp>
        <p:nvSpPr>
          <p:cNvPr id="4" name="Marcador de número de diapositiva 3">
            <a:extLst>
              <a:ext uri="{FF2B5EF4-FFF2-40B4-BE49-F238E27FC236}">
                <a16:creationId xmlns:a16="http://schemas.microsoft.com/office/drawing/2014/main" id="{47A07621-D091-7AD7-3EBB-7D4EE35449A9}"/>
              </a:ext>
            </a:extLst>
          </p:cNvPr>
          <p:cNvSpPr>
            <a:spLocks noGrp="1"/>
          </p:cNvSpPr>
          <p:nvPr>
            <p:ph type="sldNum" idx="10"/>
          </p:nvPr>
        </p:nvSpPr>
        <p:spPr/>
        <p:txBody>
          <a:bodyPr/>
          <a:lstStyle/>
          <a:p>
            <a:fld id="{00000000-1234-1234-1234-123412341234}" type="slidenum">
              <a:rPr lang="es-ES" smtClean="0"/>
              <a:pPr/>
              <a:t>68</a:t>
            </a:fld>
            <a:endParaRPr lang="es-ES" dirty="0"/>
          </a:p>
        </p:txBody>
      </p:sp>
    </p:spTree>
    <p:extLst>
      <p:ext uri="{BB962C8B-B14F-4D97-AF65-F5344CB8AC3E}">
        <p14:creationId xmlns:p14="http://schemas.microsoft.com/office/powerpoint/2010/main" val="918094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6E23F95-CED7-5834-491E-D9C519EFD2A8}"/>
              </a:ext>
            </a:extLst>
          </p:cNvPr>
          <p:cNvSpPr>
            <a:spLocks noGrp="1"/>
          </p:cNvSpPr>
          <p:nvPr>
            <p:ph type="body" idx="1"/>
          </p:nvPr>
        </p:nvSpPr>
        <p:spPr>
          <a:xfrm>
            <a:off x="35496" y="-92546"/>
            <a:ext cx="8928992" cy="3552300"/>
          </a:xfrm>
        </p:spPr>
        <p:txBody>
          <a:bodyPr/>
          <a:lstStyle/>
          <a:p>
            <a:pPr marL="114300" indent="0">
              <a:buNone/>
            </a:pPr>
            <a:r>
              <a:rPr lang="es-ES" sz="1600" dirty="0"/>
              <a:t>Script PHP</a:t>
            </a:r>
          </a:p>
          <a:p>
            <a:pPr marL="114300" indent="0">
              <a:buNone/>
            </a:pPr>
            <a:r>
              <a:rPr lang="es-ES" sz="1600" dirty="0"/>
              <a:t>Cuando PHP recibe el archivo, lo almacena en el directorio </a:t>
            </a:r>
            <a:r>
              <a:rPr lang="es-ES" sz="1600" dirty="0" err="1"/>
              <a:t>upload_tmp_dir</a:t>
            </a:r>
            <a:r>
              <a:rPr lang="es-ES" sz="1600" dirty="0"/>
              <a:t> y rellena la matriz asociativa </a:t>
            </a:r>
            <a:r>
              <a:rPr lang="es-ES" sz="1600" dirty="0" err="1"/>
              <a:t>superglobal</a:t>
            </a:r>
            <a:r>
              <a:rPr lang="es-ES" sz="1600" dirty="0"/>
              <a:t> $_FILES["</a:t>
            </a:r>
            <a:r>
              <a:rPr lang="es-ES" sz="1600" dirty="0" err="1"/>
              <a:t>nombre_archivo_cliente</a:t>
            </a:r>
            <a:r>
              <a:rPr lang="es-ES" sz="1600" dirty="0"/>
              <a:t>"] (el nombre que se haya dado al control en el formulario). Esa matriz contiene los siguientes elementos:</a:t>
            </a:r>
          </a:p>
          <a:p>
            <a:pPr marL="114300" indent="0">
              <a:buNone/>
            </a:pPr>
            <a:endParaRPr lang="es-ES" sz="1600" dirty="0"/>
          </a:p>
          <a:p>
            <a:pPr marL="114300" indent="0">
              <a:buNone/>
            </a:pPr>
            <a:r>
              <a:rPr lang="es-ES" sz="1400" dirty="0"/>
              <a:t>$_FILES["</a:t>
            </a:r>
            <a:r>
              <a:rPr lang="es-ES" sz="1400" dirty="0" err="1"/>
              <a:t>nombre_archivo_cliente</a:t>
            </a:r>
            <a:r>
              <a:rPr lang="es-ES" sz="1400" dirty="0"/>
              <a:t>"]["</a:t>
            </a:r>
            <a:r>
              <a:rPr lang="es-ES" sz="1400" dirty="0" err="1"/>
              <a:t>name</a:t>
            </a:r>
            <a:r>
              <a:rPr lang="es-ES" sz="1400" dirty="0"/>
              <a:t>"]: nombre que tenía el archivo cargado en el ordenador del cliente</a:t>
            </a:r>
          </a:p>
          <a:p>
            <a:pPr marL="114300" indent="0">
              <a:buNone/>
            </a:pPr>
            <a:r>
              <a:rPr lang="es-ES" sz="1400" dirty="0"/>
              <a:t>$_FILES["</a:t>
            </a:r>
            <a:r>
              <a:rPr lang="es-ES" sz="1400" dirty="0" err="1"/>
              <a:t>nombre_archivo_cliente</a:t>
            </a:r>
            <a:r>
              <a:rPr lang="es-ES" sz="1400" dirty="0"/>
              <a:t>"]["</a:t>
            </a:r>
            <a:r>
              <a:rPr lang="es-ES" sz="1400" dirty="0" err="1"/>
              <a:t>type</a:t>
            </a:r>
            <a:r>
              <a:rPr lang="es-ES" sz="1400" dirty="0"/>
              <a:t>"]: tipo MIME del archivo cargado</a:t>
            </a:r>
          </a:p>
          <a:p>
            <a:pPr marL="114300" indent="0">
              <a:buNone/>
            </a:pPr>
            <a:r>
              <a:rPr lang="es-ES" sz="1400" dirty="0"/>
              <a:t>$_FILES["</a:t>
            </a:r>
            <a:r>
              <a:rPr lang="es-ES" sz="1400" dirty="0" err="1"/>
              <a:t>nombre_archivo_cliente</a:t>
            </a:r>
            <a:r>
              <a:rPr lang="es-ES" sz="1400" dirty="0"/>
              <a:t>"]["</a:t>
            </a:r>
            <a:r>
              <a:rPr lang="es-ES" sz="1400" dirty="0" err="1"/>
              <a:t>size</a:t>
            </a:r>
            <a:r>
              <a:rPr lang="es-ES" sz="1400" dirty="0"/>
              <a:t>"]: tamaño del archivo cargado</a:t>
            </a:r>
          </a:p>
          <a:p>
            <a:pPr marL="114300" indent="0">
              <a:buNone/>
            </a:pPr>
            <a:r>
              <a:rPr lang="es-ES" sz="1400" dirty="0"/>
              <a:t>$_FILES["</a:t>
            </a:r>
            <a:r>
              <a:rPr lang="es-ES" sz="1400" dirty="0" err="1"/>
              <a:t>nombre_archivo_cliente</a:t>
            </a:r>
            <a:r>
              <a:rPr lang="es-ES" sz="1400" dirty="0"/>
              <a:t>"]["</a:t>
            </a:r>
            <a:r>
              <a:rPr lang="es-ES" sz="1400" dirty="0" err="1"/>
              <a:t>tmp_name</a:t>
            </a:r>
            <a:r>
              <a:rPr lang="es-ES" sz="1400" dirty="0"/>
              <a:t>"]: nombre del archivo cargado en el directorio temporal del servidor</a:t>
            </a:r>
          </a:p>
          <a:p>
            <a:pPr marL="114300" indent="0">
              <a:buNone/>
            </a:pPr>
            <a:r>
              <a:rPr lang="es-ES" sz="1400" dirty="0"/>
              <a:t>$_FILES["</a:t>
            </a:r>
            <a:r>
              <a:rPr lang="es-ES" sz="1400" dirty="0" err="1"/>
              <a:t>nombre_archivo_cliente</a:t>
            </a:r>
            <a:r>
              <a:rPr lang="es-ES" sz="1400" dirty="0"/>
              <a:t>"]["error"]: código de error (en su caso)</a:t>
            </a:r>
          </a:p>
          <a:p>
            <a:pPr marL="114300" indent="0">
              <a:buNone/>
            </a:pPr>
            <a:r>
              <a:rPr lang="es-ES" sz="1600" dirty="0"/>
              <a:t>Como el archivo del directorio temporal desaparecerá al acabar el script, es necesario copiar el archivo a otro lugar. Para ello utiliza la función </a:t>
            </a:r>
            <a:r>
              <a:rPr lang="es-ES" sz="1600" dirty="0" err="1"/>
              <a:t>move_uploaded_file</a:t>
            </a:r>
            <a:r>
              <a:rPr lang="es-ES" sz="1600" dirty="0"/>
              <a:t>($origen, $destino), en la que $origen es el nombre del archivo cargado en el directorio temporal (normalmente puedes utilizar directamente $_FILES['</a:t>
            </a:r>
            <a:r>
              <a:rPr lang="es-ES" sz="1600" dirty="0" err="1"/>
              <a:t>nombre_archivo_cliente</a:t>
            </a:r>
            <a:r>
              <a:rPr lang="es-ES" sz="1600" dirty="0"/>
              <a:t>']['</a:t>
            </a:r>
            <a:r>
              <a:rPr lang="es-ES" sz="1600" dirty="0" err="1"/>
              <a:t>tmp_name</a:t>
            </a:r>
            <a:r>
              <a:rPr lang="es-ES" sz="1600" dirty="0"/>
              <a:t>']) y $destino el nombre del archivo que contendrá la copia.</a:t>
            </a:r>
          </a:p>
        </p:txBody>
      </p:sp>
      <p:sp>
        <p:nvSpPr>
          <p:cNvPr id="4" name="Marcador de número de diapositiva 3">
            <a:extLst>
              <a:ext uri="{FF2B5EF4-FFF2-40B4-BE49-F238E27FC236}">
                <a16:creationId xmlns:a16="http://schemas.microsoft.com/office/drawing/2014/main" id="{9632A987-07CD-EEEC-DFFB-2372CEDF247B}"/>
              </a:ext>
            </a:extLst>
          </p:cNvPr>
          <p:cNvSpPr>
            <a:spLocks noGrp="1"/>
          </p:cNvSpPr>
          <p:nvPr>
            <p:ph type="sldNum" idx="10"/>
          </p:nvPr>
        </p:nvSpPr>
        <p:spPr/>
        <p:txBody>
          <a:bodyPr/>
          <a:lstStyle/>
          <a:p>
            <a:fld id="{00000000-1234-1234-1234-123412341234}" type="slidenum">
              <a:rPr lang="es-ES" smtClean="0"/>
              <a:pPr/>
              <a:t>69</a:t>
            </a:fld>
            <a:endParaRPr lang="es-ES" dirty="0"/>
          </a:p>
        </p:txBody>
      </p:sp>
    </p:spTree>
    <p:extLst>
      <p:ext uri="{BB962C8B-B14F-4D97-AF65-F5344CB8AC3E}">
        <p14:creationId xmlns:p14="http://schemas.microsoft.com/office/powerpoint/2010/main" val="290510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FDEFE47-F3BD-C87D-461B-8BC7820D585B}"/>
              </a:ext>
            </a:extLst>
          </p:cNvPr>
          <p:cNvSpPr>
            <a:spLocks noGrp="1"/>
          </p:cNvSpPr>
          <p:nvPr>
            <p:ph type="body" idx="1"/>
          </p:nvPr>
        </p:nvSpPr>
        <p:spPr>
          <a:xfrm>
            <a:off x="179512" y="123478"/>
            <a:ext cx="8712968" cy="3017520"/>
          </a:xfrm>
        </p:spPr>
        <p:txBody>
          <a:bodyPr/>
          <a:lstStyle/>
          <a:p>
            <a:r>
              <a:rPr lang="es-ES" b="0" i="0" dirty="0">
                <a:solidFill>
                  <a:srgbClr val="000000"/>
                </a:solidFill>
                <a:effectLst/>
                <a:latin typeface="Arial" panose="020B0604020202020204" pitchFamily="34" charset="0"/>
              </a:rPr>
              <a:t>En el ejemplo siguiente, a la matriz le faltan valores intermedios, por lo que también se generarían mensajes de error al recorrerla:</a:t>
            </a:r>
            <a:endParaRPr lang="es-ES" dirty="0"/>
          </a:p>
        </p:txBody>
      </p:sp>
      <p:sp>
        <p:nvSpPr>
          <p:cNvPr id="6" name="CuadroTexto 5">
            <a:extLst>
              <a:ext uri="{FF2B5EF4-FFF2-40B4-BE49-F238E27FC236}">
                <a16:creationId xmlns:a16="http://schemas.microsoft.com/office/drawing/2014/main" id="{4D5E6D68-5E72-FFA7-2A69-63D2E091EB4D}"/>
              </a:ext>
            </a:extLst>
          </p:cNvPr>
          <p:cNvSpPr txBox="1"/>
          <p:nvPr/>
        </p:nvSpPr>
        <p:spPr>
          <a:xfrm>
            <a:off x="251520" y="1275606"/>
            <a:ext cx="4584138" cy="2246769"/>
          </a:xfrm>
          <a:prstGeom prst="rect">
            <a:avLst/>
          </a:prstGeom>
          <a:noFill/>
        </p:spPr>
        <p:txBody>
          <a:bodyPr wrap="square">
            <a:spAutoFit/>
          </a:bodyPr>
          <a:lstStyle/>
          <a:p>
            <a:r>
              <a:rPr lang="pt-BR" dirty="0"/>
              <a:t>&lt;?</a:t>
            </a:r>
            <a:r>
              <a:rPr lang="pt-BR" dirty="0" err="1"/>
              <a:t>php</a:t>
            </a:r>
            <a:endParaRPr lang="pt-BR" dirty="0"/>
          </a:p>
          <a:p>
            <a:r>
              <a:rPr lang="pt-BR" dirty="0"/>
              <a:t>$matriz = [0 =&gt; "a", 2 =&gt; "</a:t>
            </a:r>
            <a:r>
              <a:rPr lang="pt-BR" dirty="0" err="1"/>
              <a:t>bb</a:t>
            </a:r>
            <a:r>
              <a:rPr lang="pt-BR" dirty="0"/>
              <a:t>"];</a:t>
            </a:r>
          </a:p>
          <a:p>
            <a:r>
              <a:rPr lang="pt-BR" dirty="0"/>
              <a:t>print "&lt;</a:t>
            </a:r>
            <a:r>
              <a:rPr lang="pt-BR" dirty="0" err="1"/>
              <a:t>pre</a:t>
            </a:r>
            <a:r>
              <a:rPr lang="pt-BR" dirty="0"/>
              <a:t>&gt;\n";</a:t>
            </a:r>
          </a:p>
          <a:p>
            <a:r>
              <a:rPr lang="pt-BR" dirty="0" err="1"/>
              <a:t>print_r</a:t>
            </a:r>
            <a:r>
              <a:rPr lang="pt-BR" dirty="0"/>
              <a:t>($matriz);</a:t>
            </a:r>
          </a:p>
          <a:p>
            <a:r>
              <a:rPr lang="pt-BR" dirty="0"/>
              <a:t>print "&lt;/</a:t>
            </a:r>
            <a:r>
              <a:rPr lang="pt-BR" dirty="0" err="1"/>
              <a:t>pre</a:t>
            </a:r>
            <a:r>
              <a:rPr lang="pt-BR" dirty="0"/>
              <a:t>&gt;\n";</a:t>
            </a:r>
          </a:p>
          <a:p>
            <a:r>
              <a:rPr lang="pt-BR" dirty="0"/>
              <a:t>for ($i = 0; $i &lt; 3; $i++) {</a:t>
            </a:r>
          </a:p>
          <a:p>
            <a:r>
              <a:rPr lang="pt-BR" dirty="0"/>
              <a:t>    print "&lt;p&gt;$matriz[$i]&lt;/p&gt;\n";</a:t>
            </a:r>
          </a:p>
          <a:p>
            <a:r>
              <a:rPr lang="pt-BR" dirty="0"/>
              <a:t>}</a:t>
            </a:r>
          </a:p>
          <a:p>
            <a:r>
              <a:rPr lang="pt-BR" dirty="0"/>
              <a:t>print "&lt;p&gt;Final&lt;/p&gt;\n";</a:t>
            </a:r>
          </a:p>
          <a:p>
            <a:r>
              <a:rPr lang="pt-BR" dirty="0"/>
              <a:t>?&gt;</a:t>
            </a:r>
            <a:endParaRPr lang="es-ES" dirty="0"/>
          </a:p>
        </p:txBody>
      </p:sp>
      <p:sp>
        <p:nvSpPr>
          <p:cNvPr id="9" name="CuadroTexto 8">
            <a:extLst>
              <a:ext uri="{FF2B5EF4-FFF2-40B4-BE49-F238E27FC236}">
                <a16:creationId xmlns:a16="http://schemas.microsoft.com/office/drawing/2014/main" id="{02B3C5DB-FF0E-00B3-1ABA-4B075B3DD669}"/>
              </a:ext>
            </a:extLst>
          </p:cNvPr>
          <p:cNvSpPr txBox="1"/>
          <p:nvPr/>
        </p:nvSpPr>
        <p:spPr>
          <a:xfrm>
            <a:off x="4350332" y="771550"/>
            <a:ext cx="4584138" cy="3108543"/>
          </a:xfrm>
          <a:prstGeom prst="rect">
            <a:avLst/>
          </a:prstGeom>
          <a:noFill/>
        </p:spPr>
        <p:txBody>
          <a:bodyPr wrap="square">
            <a:spAutoFit/>
          </a:bodyPr>
          <a:lstStyle/>
          <a:p>
            <a:r>
              <a:rPr lang="es-ES" dirty="0"/>
              <a:t>&lt;pre&gt;</a:t>
            </a:r>
          </a:p>
          <a:p>
            <a:r>
              <a:rPr lang="es-ES" dirty="0"/>
              <a:t>Array</a:t>
            </a:r>
          </a:p>
          <a:p>
            <a:r>
              <a:rPr lang="es-ES" dirty="0"/>
              <a:t>(</a:t>
            </a:r>
          </a:p>
          <a:p>
            <a:r>
              <a:rPr lang="es-ES" dirty="0"/>
              <a:t>    [0] =&gt; a</a:t>
            </a:r>
          </a:p>
          <a:p>
            <a:r>
              <a:rPr lang="es-ES" dirty="0"/>
              <a:t>    [2] =&gt; </a:t>
            </a:r>
            <a:r>
              <a:rPr lang="es-ES" dirty="0" err="1"/>
              <a:t>bb</a:t>
            </a:r>
            <a:endParaRPr lang="es-ES" dirty="0"/>
          </a:p>
          <a:p>
            <a:r>
              <a:rPr lang="es-ES" dirty="0"/>
              <a:t>)</a:t>
            </a:r>
          </a:p>
          <a:p>
            <a:r>
              <a:rPr lang="es-ES" dirty="0"/>
              <a:t>&lt;/pre&gt;</a:t>
            </a:r>
          </a:p>
          <a:p>
            <a:r>
              <a:rPr lang="es-ES" dirty="0"/>
              <a:t>&lt;p&gt;a&lt;/p&gt;</a:t>
            </a:r>
          </a:p>
          <a:p>
            <a:r>
              <a:rPr lang="es-ES" dirty="0"/>
              <a:t>&lt;</a:t>
            </a:r>
            <a:r>
              <a:rPr lang="es-ES" dirty="0" err="1"/>
              <a:t>br</a:t>
            </a:r>
            <a:r>
              <a:rPr lang="es-ES" dirty="0"/>
              <a:t> /&gt;</a:t>
            </a:r>
          </a:p>
          <a:p>
            <a:r>
              <a:rPr lang="es-ES" dirty="0"/>
              <a:t>&lt;b&gt;</a:t>
            </a:r>
            <a:r>
              <a:rPr lang="es-ES" dirty="0" err="1"/>
              <a:t>Warning</a:t>
            </a:r>
            <a:r>
              <a:rPr lang="es-ES" dirty="0"/>
              <a:t>&lt;/b&gt;:  </a:t>
            </a:r>
            <a:r>
              <a:rPr lang="es-ES" dirty="0" err="1"/>
              <a:t>Undefined</a:t>
            </a:r>
            <a:r>
              <a:rPr lang="es-ES" dirty="0"/>
              <a:t> array </a:t>
            </a:r>
            <a:r>
              <a:rPr lang="es-ES" dirty="0" err="1"/>
              <a:t>key</a:t>
            </a:r>
            <a:r>
              <a:rPr lang="es-ES" dirty="0"/>
              <a:t> 1 in &lt;b&gt;</a:t>
            </a:r>
            <a:r>
              <a:rPr lang="es-ES" dirty="0" err="1"/>
              <a:t>ejemplo.php</a:t>
            </a:r>
            <a:r>
              <a:rPr lang="es-ES" dirty="0"/>
              <a:t>&lt;/b&gt; </a:t>
            </a:r>
            <a:r>
              <a:rPr lang="es-ES" dirty="0" err="1"/>
              <a:t>on</a:t>
            </a:r>
            <a:r>
              <a:rPr lang="es-ES" dirty="0"/>
              <a:t> line &lt;b&gt;7&lt;/b&gt;&lt;</a:t>
            </a:r>
            <a:r>
              <a:rPr lang="es-ES" dirty="0" err="1"/>
              <a:t>br</a:t>
            </a:r>
            <a:r>
              <a:rPr lang="es-ES" dirty="0"/>
              <a:t> /&gt;</a:t>
            </a:r>
          </a:p>
          <a:p>
            <a:r>
              <a:rPr lang="es-ES" dirty="0"/>
              <a:t>&lt;p&gt;&lt;/p&gt;</a:t>
            </a:r>
          </a:p>
          <a:p>
            <a:r>
              <a:rPr lang="es-ES" dirty="0"/>
              <a:t>&lt;p&gt;</a:t>
            </a:r>
            <a:r>
              <a:rPr lang="es-ES" dirty="0" err="1"/>
              <a:t>bb</a:t>
            </a:r>
            <a:r>
              <a:rPr lang="es-ES" dirty="0"/>
              <a:t>&lt;/p&gt;</a:t>
            </a:r>
          </a:p>
          <a:p>
            <a:r>
              <a:rPr lang="es-ES" dirty="0"/>
              <a:t>&lt;p&gt;Final&lt;/p&gt;</a:t>
            </a:r>
          </a:p>
        </p:txBody>
      </p:sp>
      <p:sp>
        <p:nvSpPr>
          <p:cNvPr id="11" name="CuadroTexto 10">
            <a:extLst>
              <a:ext uri="{FF2B5EF4-FFF2-40B4-BE49-F238E27FC236}">
                <a16:creationId xmlns:a16="http://schemas.microsoft.com/office/drawing/2014/main" id="{08FF7437-CD13-E13B-ED6D-D7067A8E19B2}"/>
              </a:ext>
            </a:extLst>
          </p:cNvPr>
          <p:cNvSpPr txBox="1"/>
          <p:nvPr/>
        </p:nvSpPr>
        <p:spPr>
          <a:xfrm>
            <a:off x="17992" y="4065334"/>
            <a:ext cx="9126008" cy="738664"/>
          </a:xfrm>
          <a:prstGeom prst="rect">
            <a:avLst/>
          </a:prstGeom>
          <a:noFill/>
        </p:spPr>
        <p:txBody>
          <a:bodyPr wrap="square">
            <a:spAutoFit/>
          </a:bodyPr>
          <a:lstStyle/>
          <a:p>
            <a:r>
              <a:rPr lang="es-ES" b="1" i="0" dirty="0">
                <a:solidFill>
                  <a:srgbClr val="000000"/>
                </a:solidFill>
                <a:effectLst/>
                <a:latin typeface="Arial" panose="020B0604020202020204" pitchFamily="34" charset="0"/>
              </a:rPr>
              <a:t>Nota</a:t>
            </a:r>
            <a:r>
              <a:rPr lang="es-ES" b="0" i="0" dirty="0">
                <a:solidFill>
                  <a:srgbClr val="000000"/>
                </a:solidFill>
                <a:effectLst/>
                <a:latin typeface="Arial" panose="020B0604020202020204" pitchFamily="34" charset="0"/>
              </a:rPr>
              <a:t>: los avisos de error de este ejemplo se podría evitar incluyendo una comprobación de existencia del elemento antes de imprimirlo (</a:t>
            </a:r>
            <a:r>
              <a:rPr lang="es-ES" b="0" i="0" dirty="0" err="1">
                <a:solidFill>
                  <a:srgbClr val="000000"/>
                </a:solidFill>
                <a:effectLst/>
                <a:latin typeface="Arial" panose="020B0604020202020204" pitchFamily="34" charset="0"/>
              </a:rPr>
              <a:t>if</a:t>
            </a:r>
            <a:r>
              <a:rPr lang="es-ES" b="0" i="0" dirty="0">
                <a:solidFill>
                  <a:srgbClr val="000000"/>
                </a:solidFill>
                <a:effectLst/>
                <a:latin typeface="Arial" panose="020B0604020202020204" pitchFamily="34" charset="0"/>
              </a:rPr>
              <a:t> </a:t>
            </a:r>
            <a:r>
              <a:rPr lang="es-ES" b="0" i="0" dirty="0" err="1">
                <a:solidFill>
                  <a:srgbClr val="000000"/>
                </a:solidFill>
                <a:effectLst/>
                <a:latin typeface="Arial" panose="020B0604020202020204" pitchFamily="34" charset="0"/>
              </a:rPr>
              <a:t>isset</a:t>
            </a:r>
            <a:r>
              <a:rPr lang="es-ES" b="0" i="0" dirty="0">
                <a:solidFill>
                  <a:srgbClr val="000000"/>
                </a:solidFill>
                <a:effectLst/>
                <a:latin typeface="Arial" panose="020B0604020202020204" pitchFamily="34" charset="0"/>
              </a:rPr>
              <a:t>($matriz[$i]) ...), aunque tendríamos el problema de no saber a priori hasta qué valor debemos ejecutar el bucle para recorrer todos los valores.</a:t>
            </a:r>
            <a:endParaRPr lang="es-ES" dirty="0"/>
          </a:p>
        </p:txBody>
      </p:sp>
    </p:spTree>
    <p:extLst>
      <p:ext uri="{BB962C8B-B14F-4D97-AF65-F5344CB8AC3E}">
        <p14:creationId xmlns:p14="http://schemas.microsoft.com/office/powerpoint/2010/main" val="325608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063D9-76A8-7400-A2C9-B28833D5906B}"/>
              </a:ext>
            </a:extLst>
          </p:cNvPr>
          <p:cNvSpPr>
            <a:spLocks noGrp="1"/>
          </p:cNvSpPr>
          <p:nvPr>
            <p:ph type="title"/>
          </p:nvPr>
        </p:nvSpPr>
        <p:spPr>
          <a:xfrm>
            <a:off x="893700" y="358388"/>
            <a:ext cx="7224600" cy="857400"/>
          </a:xfrm>
        </p:spPr>
        <p:txBody>
          <a:bodyPr/>
          <a:lstStyle/>
          <a:p>
            <a:r>
              <a:rPr lang="es-ES" dirty="0">
                <a:solidFill>
                  <a:srgbClr val="97ABBC"/>
                </a:solidFill>
                <a:cs typeface="Lucida Sans Unicode"/>
              </a:rPr>
              <a:t>Paginación de resultados con PHP</a:t>
            </a:r>
            <a:endParaRPr lang="es-ES" dirty="0"/>
          </a:p>
        </p:txBody>
      </p:sp>
      <p:sp>
        <p:nvSpPr>
          <p:cNvPr id="3" name="Marcador de texto 2">
            <a:extLst>
              <a:ext uri="{FF2B5EF4-FFF2-40B4-BE49-F238E27FC236}">
                <a16:creationId xmlns:a16="http://schemas.microsoft.com/office/drawing/2014/main" id="{3D9DE416-4DD8-604F-770C-04EA50E31D0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70</a:t>
            </a:fld>
            <a:endParaRPr lang="es-ES" dirty="0"/>
          </a:p>
        </p:txBody>
      </p:sp>
    </p:spTree>
    <p:extLst>
      <p:ext uri="{BB962C8B-B14F-4D97-AF65-F5344CB8AC3E}">
        <p14:creationId xmlns:p14="http://schemas.microsoft.com/office/powerpoint/2010/main" val="1683560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D592F14-3633-CAA8-C263-1D4C0CF05726}"/>
              </a:ext>
            </a:extLst>
          </p:cNvPr>
          <p:cNvSpPr>
            <a:spLocks noGrp="1"/>
          </p:cNvSpPr>
          <p:nvPr>
            <p:ph type="body" idx="1"/>
          </p:nvPr>
        </p:nvSpPr>
        <p:spPr>
          <a:xfrm>
            <a:off x="179512" y="553610"/>
            <a:ext cx="8784976" cy="3552300"/>
          </a:xfrm>
        </p:spPr>
        <p:txBody>
          <a:bodyPr/>
          <a:lstStyle/>
          <a:p>
            <a:pPr marL="114300" indent="0">
              <a:buNone/>
            </a:pPr>
            <a:r>
              <a:rPr lang="es-ES" sz="1800" dirty="0"/>
              <a:t>Cuando tenemos muchos registros y no queremos mostrar una lista de registro muy larga podemos usar paginación para mostrar los resultados de la consulta en distintas páginas. La paginación de resultados se puede conseguir con PHP.</a:t>
            </a:r>
            <a:endParaRPr lang="es-ES" dirty="0"/>
          </a:p>
          <a:p>
            <a:pPr marL="114300" indent="0">
              <a:buNone/>
            </a:pPr>
            <a:r>
              <a:rPr lang="es-ES" sz="1800" dirty="0"/>
              <a:t>En muchas ocasiones, cuando se presentan en una página web registros de una base de datos, se deberían mostrar demasiados registros como para colocarlos todos en una única página.</a:t>
            </a:r>
            <a:endParaRPr lang="es-ES" dirty="0"/>
          </a:p>
          <a:p>
            <a:pPr marL="114300" indent="0">
              <a:buNone/>
            </a:pPr>
            <a:r>
              <a:rPr lang="es-ES" sz="1800" dirty="0"/>
              <a:t>En estas ocasiones se suele paginar los resultados, quizás cientos, en distintas páginas con conjuntos de registros mucho menos numerosos. Por ejemplo, podríamos presentar los resultados en páginas de 10 elementos o 20, dependiendo de nuestras intenciones y el tipo de datos que se estén presentando. Este efecto lo has podido observar repetidas veces en los buscadores.</a:t>
            </a:r>
            <a:endParaRPr lang="es-ES" dirty="0"/>
          </a:p>
          <a:p>
            <a:pPr marL="114300" indent="0">
              <a:buNone/>
            </a:pPr>
            <a:endParaRPr lang="es-ES" sz="1800" dirty="0"/>
          </a:p>
          <a:p>
            <a:pPr marL="114300" indent="0">
              <a:buNone/>
            </a:pPr>
            <a:r>
              <a:rPr lang="es-ES" sz="1800" dirty="0"/>
              <a:t>Para realizar este tarea es posible trabajar con PHP y </a:t>
            </a:r>
            <a:r>
              <a:rPr lang="es-ES" sz="1800" dirty="0" err="1"/>
              <a:t>MySQLi</a:t>
            </a:r>
            <a:r>
              <a:rPr lang="es-ES" sz="1800" dirty="0"/>
              <a:t>.</a:t>
            </a:r>
            <a:endParaRPr lang="es-ES" dirty="0"/>
          </a:p>
          <a:p>
            <a:pPr marL="114300" indent="0">
              <a:buNone/>
            </a:pPr>
            <a:endParaRPr lang="es-ES" sz="1800" dirty="0"/>
          </a:p>
        </p:txBody>
      </p:sp>
      <p:sp>
        <p:nvSpPr>
          <p:cNvPr id="4" name="Marcador de número de diapositiva 3">
            <a:extLst>
              <a:ext uri="{FF2B5EF4-FFF2-40B4-BE49-F238E27FC236}">
                <a16:creationId xmlns:a16="http://schemas.microsoft.com/office/drawing/2014/main" id="{44585243-D8F7-1628-89EB-342B712A5997}"/>
              </a:ext>
            </a:extLst>
          </p:cNvPr>
          <p:cNvSpPr>
            <a:spLocks noGrp="1"/>
          </p:cNvSpPr>
          <p:nvPr>
            <p:ph type="sldNum" idx="10"/>
          </p:nvPr>
        </p:nvSpPr>
        <p:spPr/>
        <p:txBody>
          <a:bodyPr/>
          <a:lstStyle/>
          <a:p>
            <a:fld id="{00000000-1234-1234-1234-123412341234}" type="slidenum">
              <a:rPr lang="es-ES" smtClean="0"/>
              <a:pPr/>
              <a:t>71</a:t>
            </a:fld>
            <a:endParaRPr lang="es-ES" dirty="0"/>
          </a:p>
        </p:txBody>
      </p:sp>
    </p:spTree>
    <p:extLst>
      <p:ext uri="{BB962C8B-B14F-4D97-AF65-F5344CB8AC3E}">
        <p14:creationId xmlns:p14="http://schemas.microsoft.com/office/powerpoint/2010/main" val="31055695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694820B-DEAB-6CCA-C958-AD7DCCBE89AB}"/>
              </a:ext>
            </a:extLst>
          </p:cNvPr>
          <p:cNvSpPr>
            <a:spLocks noGrp="1"/>
          </p:cNvSpPr>
          <p:nvPr>
            <p:ph type="body" idx="1"/>
          </p:nvPr>
        </p:nvSpPr>
        <p:spPr>
          <a:xfrm>
            <a:off x="35496" y="-20538"/>
            <a:ext cx="8568952" cy="3552300"/>
          </a:xfrm>
        </p:spPr>
        <p:txBody>
          <a:bodyPr/>
          <a:lstStyle/>
          <a:p>
            <a:pPr marL="114300" indent="0">
              <a:buNone/>
            </a:pPr>
            <a:r>
              <a:rPr lang="es-ES" sz="1600" dirty="0"/>
              <a:t>Conexión con la base de datos</a:t>
            </a:r>
          </a:p>
          <a:p>
            <a:pPr marL="114300" indent="0">
              <a:buNone/>
            </a:pPr>
            <a:r>
              <a:rPr lang="es-ES" sz="1600" dirty="0"/>
              <a:t>Para implementar lo que estamos comentando lo primero que debemos hacer es conectar con la base de datos que vamos a tratar y ejecutar la primera consulta. Al principio del todo, en tu archivo PHP, antes de abrir cualquier etiqueta HTML, coloca el siguiente código:</a:t>
            </a:r>
          </a:p>
          <a:p>
            <a:pPr marL="114300" indent="0">
              <a:buNone/>
            </a:pPr>
            <a:endParaRPr lang="es-ES" sz="1600" dirty="0"/>
          </a:p>
          <a:p>
            <a:pPr marL="114300" indent="0">
              <a:buNone/>
            </a:pPr>
            <a:r>
              <a:rPr lang="es-ES" sz="1600" dirty="0" err="1"/>
              <a:t>Source</a:t>
            </a:r>
            <a:r>
              <a:rPr lang="es-ES" sz="1600" dirty="0"/>
              <a:t> </a:t>
            </a:r>
            <a:r>
              <a:rPr lang="es-ES" sz="1600" dirty="0" err="1"/>
              <a:t>code</a:t>
            </a:r>
            <a:r>
              <a:rPr lang="es-ES" sz="1600" dirty="0"/>
              <a:t>	   </a:t>
            </a:r>
          </a:p>
          <a:p>
            <a:pPr marL="114300" indent="0">
              <a:buNone/>
            </a:pPr>
            <a:r>
              <a:rPr lang="es-ES" sz="1600" dirty="0"/>
              <a:t>&lt;?</a:t>
            </a:r>
            <a:r>
              <a:rPr lang="es-ES" sz="1600" dirty="0" err="1"/>
              <a:t>php</a:t>
            </a:r>
            <a:r>
              <a:rPr lang="es-ES" sz="1600" dirty="0"/>
              <a:t> </a:t>
            </a:r>
          </a:p>
          <a:p>
            <a:pPr marL="114300" indent="0">
              <a:buNone/>
            </a:pPr>
            <a:r>
              <a:rPr lang="es-ES" sz="1600" dirty="0" err="1"/>
              <a:t>require</a:t>
            </a:r>
            <a:r>
              <a:rPr lang="es-ES" sz="1600" dirty="0"/>
              <a:t>('</a:t>
            </a:r>
            <a:r>
              <a:rPr lang="es-ES" sz="1600" dirty="0" err="1"/>
              <a:t>config.php</a:t>
            </a:r>
            <a:r>
              <a:rPr lang="es-ES" sz="1600" dirty="0"/>
              <a:t>');</a:t>
            </a:r>
          </a:p>
          <a:p>
            <a:pPr marL="114300" indent="0">
              <a:buNone/>
            </a:pPr>
            <a:r>
              <a:rPr lang="es-ES" sz="1600" dirty="0"/>
              <a:t>$</a:t>
            </a:r>
            <a:r>
              <a:rPr lang="es-ES" sz="1600" dirty="0" err="1"/>
              <a:t>result</a:t>
            </a:r>
            <a:r>
              <a:rPr lang="es-ES" sz="1600" dirty="0"/>
              <a:t> = $</a:t>
            </a:r>
            <a:r>
              <a:rPr lang="es-ES" sz="1600" dirty="0" err="1"/>
              <a:t>connexion</a:t>
            </a:r>
            <a:r>
              <a:rPr lang="es-ES" sz="1600" dirty="0"/>
              <a:t>-&gt;</a:t>
            </a:r>
            <a:r>
              <a:rPr lang="es-ES" sz="1600" dirty="0" err="1"/>
              <a:t>query</a:t>
            </a:r>
            <a:r>
              <a:rPr lang="es-ES" sz="1600" dirty="0"/>
              <a:t>('SELECT COUNT(*) as </a:t>
            </a:r>
            <a:r>
              <a:rPr lang="es-ES" sz="1600" dirty="0" err="1"/>
              <a:t>total_products</a:t>
            </a:r>
            <a:r>
              <a:rPr lang="es-ES" sz="1600" dirty="0"/>
              <a:t> FROM </a:t>
            </a:r>
            <a:r>
              <a:rPr lang="es-ES" sz="1600" dirty="0" err="1"/>
              <a:t>product</a:t>
            </a:r>
            <a:r>
              <a:rPr lang="es-ES" sz="1600" dirty="0"/>
              <a:t> WHERE active = 1');</a:t>
            </a:r>
          </a:p>
          <a:p>
            <a:pPr marL="114300" indent="0">
              <a:buNone/>
            </a:pPr>
            <a:r>
              <a:rPr lang="es-ES" sz="1600" dirty="0"/>
              <a:t>$</a:t>
            </a:r>
            <a:r>
              <a:rPr lang="es-ES" sz="1600" dirty="0" err="1"/>
              <a:t>row</a:t>
            </a:r>
            <a:r>
              <a:rPr lang="es-ES" sz="1600" dirty="0"/>
              <a:t> = $</a:t>
            </a:r>
            <a:r>
              <a:rPr lang="es-ES" sz="1600" dirty="0" err="1"/>
              <a:t>result</a:t>
            </a:r>
            <a:r>
              <a:rPr lang="es-ES" sz="1600" dirty="0"/>
              <a:t>-&gt;</a:t>
            </a:r>
            <a:r>
              <a:rPr lang="es-ES" sz="1600" dirty="0" err="1"/>
              <a:t>fetch_assoc</a:t>
            </a:r>
            <a:r>
              <a:rPr lang="es-ES" sz="1600" dirty="0"/>
              <a:t>();</a:t>
            </a:r>
          </a:p>
          <a:p>
            <a:pPr marL="114300" indent="0">
              <a:buNone/>
            </a:pPr>
            <a:r>
              <a:rPr lang="es-ES" sz="1600" dirty="0"/>
              <a:t>$</a:t>
            </a:r>
            <a:r>
              <a:rPr lang="es-ES" sz="1600" dirty="0" err="1"/>
              <a:t>num_total_rows</a:t>
            </a:r>
            <a:r>
              <a:rPr lang="es-ES" sz="1600" dirty="0"/>
              <a:t> = $</a:t>
            </a:r>
            <a:r>
              <a:rPr lang="es-ES" sz="1600" dirty="0" err="1"/>
              <a:t>row</a:t>
            </a:r>
            <a:r>
              <a:rPr lang="es-ES" sz="1600" dirty="0"/>
              <a:t>['</a:t>
            </a:r>
            <a:r>
              <a:rPr lang="es-ES" sz="1600" dirty="0" err="1"/>
              <a:t>total_products</a:t>
            </a:r>
            <a:r>
              <a:rPr lang="es-ES" sz="1600" dirty="0"/>
              <a:t>'];</a:t>
            </a:r>
          </a:p>
          <a:p>
            <a:pPr marL="114300" indent="0">
              <a:buNone/>
            </a:pPr>
            <a:r>
              <a:rPr lang="es-ES" sz="1600" dirty="0"/>
              <a:t>?&gt;</a:t>
            </a:r>
          </a:p>
          <a:p>
            <a:pPr marL="114300" indent="0">
              <a:buNone/>
            </a:pPr>
            <a:r>
              <a:rPr lang="es-ES" sz="1600" dirty="0"/>
              <a:t>En esta porción de código que será lo primero que se ejecute, estamos incluyendo un archivo </a:t>
            </a:r>
            <a:r>
              <a:rPr lang="es-ES" sz="1600" dirty="0" err="1"/>
              <a:t>config.php</a:t>
            </a:r>
            <a:r>
              <a:rPr lang="es-ES" sz="1600" dirty="0"/>
              <a:t> que usamos para la configuración y conexión con la base de datos.</a:t>
            </a:r>
          </a:p>
        </p:txBody>
      </p:sp>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72</a:t>
            </a:fld>
            <a:endParaRPr lang="es-ES" dirty="0"/>
          </a:p>
        </p:txBody>
      </p:sp>
    </p:spTree>
    <p:extLst>
      <p:ext uri="{BB962C8B-B14F-4D97-AF65-F5344CB8AC3E}">
        <p14:creationId xmlns:p14="http://schemas.microsoft.com/office/powerpoint/2010/main" val="563213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694820B-DEAB-6CCA-C958-AD7DCCBE89AB}"/>
              </a:ext>
            </a:extLst>
          </p:cNvPr>
          <p:cNvSpPr>
            <a:spLocks noGrp="1"/>
          </p:cNvSpPr>
          <p:nvPr>
            <p:ph type="body" idx="1"/>
          </p:nvPr>
        </p:nvSpPr>
        <p:spPr>
          <a:xfrm>
            <a:off x="77404" y="-20538"/>
            <a:ext cx="8712968" cy="3552300"/>
          </a:xfrm>
        </p:spPr>
        <p:txBody>
          <a:bodyPr/>
          <a:lstStyle/>
          <a:p>
            <a:pPr marL="114300" indent="0">
              <a:buNone/>
            </a:pPr>
            <a:r>
              <a:rPr lang="es-ES" sz="1400" dirty="0"/>
              <a:t>Este archivo contiene:</a:t>
            </a:r>
          </a:p>
          <a:p>
            <a:pPr marL="114300" indent="0">
              <a:buNone/>
            </a:pPr>
            <a:endParaRPr lang="es-ES" sz="1400" dirty="0"/>
          </a:p>
          <a:p>
            <a:pPr marL="114300" indent="0">
              <a:buNone/>
            </a:pPr>
            <a:r>
              <a:rPr lang="es-ES" sz="1400" dirty="0" err="1"/>
              <a:t>Source</a:t>
            </a:r>
            <a:r>
              <a:rPr lang="es-ES" sz="1400" dirty="0"/>
              <a:t> </a:t>
            </a:r>
            <a:r>
              <a:rPr lang="es-ES" sz="1400" dirty="0" err="1"/>
              <a:t>code</a:t>
            </a:r>
            <a:r>
              <a:rPr lang="es-ES" sz="1400" dirty="0"/>
              <a:t>	   </a:t>
            </a:r>
          </a:p>
          <a:p>
            <a:pPr marL="114300" indent="0">
              <a:buNone/>
            </a:pPr>
            <a:r>
              <a:rPr lang="es-ES" sz="1400" dirty="0"/>
              <a:t>&lt;?</a:t>
            </a:r>
            <a:r>
              <a:rPr lang="es-ES" sz="1400" dirty="0" err="1"/>
              <a:t>php</a:t>
            </a:r>
            <a:endParaRPr lang="es-ES" sz="1400" dirty="0"/>
          </a:p>
          <a:p>
            <a:pPr marL="114300" indent="0">
              <a:buNone/>
            </a:pPr>
            <a:r>
              <a:rPr lang="es-ES" sz="1400" dirty="0"/>
              <a:t>define('DB_SERVER', 'localhost');</a:t>
            </a:r>
          </a:p>
          <a:p>
            <a:pPr marL="114300" indent="0">
              <a:buNone/>
            </a:pPr>
            <a:r>
              <a:rPr lang="es-ES" sz="1400" dirty="0"/>
              <a:t>define('DB_SERVER_USERNAME', '</a:t>
            </a:r>
            <a:r>
              <a:rPr lang="es-ES" sz="1400" dirty="0" err="1"/>
              <a:t>your_data_base_username</a:t>
            </a:r>
            <a:r>
              <a:rPr lang="es-ES" sz="1400" dirty="0"/>
              <a:t>');</a:t>
            </a:r>
          </a:p>
          <a:p>
            <a:pPr marL="114300" indent="0">
              <a:buNone/>
            </a:pPr>
            <a:r>
              <a:rPr lang="es-ES" sz="1400" dirty="0"/>
              <a:t>define('DB_SERVER_PASSWORD', '</a:t>
            </a:r>
            <a:r>
              <a:rPr lang="es-ES" sz="1400" dirty="0" err="1"/>
              <a:t>your_data_base_password</a:t>
            </a:r>
            <a:r>
              <a:rPr lang="es-ES" sz="1400" dirty="0"/>
              <a:t>');</a:t>
            </a:r>
          </a:p>
          <a:p>
            <a:pPr marL="114300" indent="0">
              <a:buNone/>
            </a:pPr>
            <a:r>
              <a:rPr lang="es-ES" sz="1400" dirty="0"/>
              <a:t>define('DB_DATABASE', '</a:t>
            </a:r>
            <a:r>
              <a:rPr lang="es-ES" sz="1400" dirty="0" err="1"/>
              <a:t>your_data_base_name</a:t>
            </a:r>
            <a:r>
              <a:rPr lang="es-ES" sz="1400" dirty="0"/>
              <a:t>');</a:t>
            </a:r>
          </a:p>
          <a:p>
            <a:pPr marL="114300" indent="0">
              <a:buNone/>
            </a:pPr>
            <a:r>
              <a:rPr lang="es-ES" sz="1400" dirty="0"/>
              <a:t>define('NUM_ITEMS_BY_PAGE', 6);</a:t>
            </a:r>
          </a:p>
          <a:p>
            <a:pPr marL="114300" indent="0">
              <a:buNone/>
            </a:pPr>
            <a:r>
              <a:rPr lang="es-ES" sz="1400" dirty="0"/>
              <a:t> </a:t>
            </a:r>
          </a:p>
          <a:p>
            <a:pPr marL="114300" indent="0">
              <a:buNone/>
            </a:pPr>
            <a:r>
              <a:rPr lang="es-ES" sz="1400" dirty="0"/>
              <a:t>$</a:t>
            </a:r>
            <a:r>
              <a:rPr lang="es-ES" sz="1400" dirty="0" err="1"/>
              <a:t>connexion</a:t>
            </a:r>
            <a:r>
              <a:rPr lang="es-ES" sz="1400" dirty="0"/>
              <a:t> = new </a:t>
            </a:r>
            <a:r>
              <a:rPr lang="es-ES" sz="1400" dirty="0" err="1"/>
              <a:t>mysqli</a:t>
            </a:r>
            <a:r>
              <a:rPr lang="es-ES" sz="1400" dirty="0"/>
              <a:t>(DB_SERVER, DB_SERVER_USERNAME, DB_SERVER_PASSWORD, DB_DATABASE);</a:t>
            </a:r>
          </a:p>
          <a:p>
            <a:pPr marL="114300" indent="0">
              <a:buNone/>
            </a:pPr>
            <a:r>
              <a:rPr lang="es-ES" sz="1400" dirty="0"/>
              <a:t>?&gt;</a:t>
            </a:r>
          </a:p>
          <a:p>
            <a:pPr marL="114300" indent="0">
              <a:buNone/>
            </a:pPr>
            <a:r>
              <a:rPr lang="es-ES" sz="1400" dirty="0"/>
              <a:t>En él tan solo definimos varias constantes para conectar con la base de datos y definimos el número máximo de artículos por página. En este caso deseamos que los elementos sean paginados de 6 en 6.</a:t>
            </a:r>
          </a:p>
          <a:p>
            <a:pPr marL="114300" indent="0">
              <a:buNone/>
            </a:pPr>
            <a:r>
              <a:rPr lang="es-ES" sz="1400" dirty="0"/>
              <a:t>Después de conectar con la base de datos, hacemos una consulta a la tabla de productos en este caso para obtener el número total de registros que depositamos en la variable $</a:t>
            </a:r>
            <a:r>
              <a:rPr lang="es-ES" sz="1400" dirty="0" err="1"/>
              <a:t>num_total_rows</a:t>
            </a:r>
            <a:r>
              <a:rPr lang="es-ES" sz="1400" dirty="0"/>
              <a:t>.</a:t>
            </a:r>
          </a:p>
        </p:txBody>
      </p:sp>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73</a:t>
            </a:fld>
            <a:endParaRPr lang="es-ES" dirty="0"/>
          </a:p>
        </p:txBody>
      </p:sp>
    </p:spTree>
    <p:extLst>
      <p:ext uri="{BB962C8B-B14F-4D97-AF65-F5344CB8AC3E}">
        <p14:creationId xmlns:p14="http://schemas.microsoft.com/office/powerpoint/2010/main" val="3985472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D9DE416-4DD8-604F-770C-04EA50E31D08}"/>
              </a:ext>
            </a:extLst>
          </p:cNvPr>
          <p:cNvSpPr>
            <a:spLocks noGrp="1"/>
          </p:cNvSpPr>
          <p:nvPr>
            <p:ph type="body" idx="1"/>
          </p:nvPr>
        </p:nvSpPr>
        <p:spPr>
          <a:xfrm>
            <a:off x="35496" y="-20538"/>
            <a:ext cx="9108504" cy="3552300"/>
          </a:xfrm>
        </p:spPr>
        <p:txBody>
          <a:bodyPr/>
          <a:lstStyle/>
          <a:p>
            <a:pPr marL="114300" indent="0">
              <a:buNone/>
            </a:pPr>
            <a:r>
              <a:rPr lang="es-ES" sz="1400" b="1" dirty="0"/>
              <a:t>Paginación</a:t>
            </a:r>
          </a:p>
          <a:p>
            <a:pPr marL="114300" indent="0">
              <a:buNone/>
            </a:pPr>
            <a:r>
              <a:rPr lang="es-ES" sz="1400" dirty="0"/>
              <a:t>El código más interesante debes colocarlo dentro del cuerpo de la página, dentro de la etiqueta &lt;</a:t>
            </a:r>
            <a:r>
              <a:rPr lang="es-ES" sz="1400" dirty="0" err="1"/>
              <a:t>body</a:t>
            </a:r>
            <a:r>
              <a:rPr lang="es-ES" sz="1400" dirty="0"/>
              <a:t>&gt;:</a:t>
            </a:r>
          </a:p>
          <a:p>
            <a:pPr marL="114300" indent="0">
              <a:buNone/>
            </a:pPr>
            <a:r>
              <a:rPr lang="es-ES" sz="1400" dirty="0" err="1"/>
              <a:t>Source</a:t>
            </a:r>
            <a:r>
              <a:rPr lang="es-ES" sz="1400" dirty="0"/>
              <a:t> </a:t>
            </a:r>
            <a:r>
              <a:rPr lang="es-ES" sz="1400" dirty="0" err="1"/>
              <a:t>code</a:t>
            </a:r>
            <a:r>
              <a:rPr lang="es-ES" sz="1400" dirty="0"/>
              <a:t>	   </a:t>
            </a:r>
          </a:p>
          <a:p>
            <a:pPr marL="114300" indent="0">
              <a:buNone/>
            </a:pPr>
            <a:r>
              <a:rPr lang="es-ES" sz="1400" dirty="0"/>
              <a:t>&lt;?</a:t>
            </a:r>
            <a:r>
              <a:rPr lang="es-ES" sz="1400" dirty="0" err="1"/>
              <a:t>php</a:t>
            </a:r>
            <a:endParaRPr lang="es-ES" sz="1400" dirty="0"/>
          </a:p>
          <a:p>
            <a:pPr marL="114300" indent="0">
              <a:buNone/>
            </a:pPr>
            <a:r>
              <a:rPr lang="es-ES" sz="1400" dirty="0"/>
              <a:t>if ($</a:t>
            </a:r>
            <a:r>
              <a:rPr lang="es-ES" sz="1400" dirty="0" err="1"/>
              <a:t>num_total_rows</a:t>
            </a:r>
            <a:r>
              <a:rPr lang="es-ES" sz="1400" dirty="0"/>
              <a:t> &gt; 0) {</a:t>
            </a:r>
          </a:p>
          <a:p>
            <a:pPr marL="114300" indent="0">
              <a:buNone/>
            </a:pPr>
            <a:r>
              <a:rPr lang="es-ES" sz="1400" dirty="0"/>
              <a:t>    $page = false;</a:t>
            </a:r>
          </a:p>
          <a:p>
            <a:pPr marL="114300" indent="0">
              <a:buNone/>
            </a:pPr>
            <a:endParaRPr lang="es-ES" sz="1400" dirty="0"/>
          </a:p>
          <a:p>
            <a:pPr marL="114300" indent="0">
              <a:buNone/>
            </a:pPr>
            <a:r>
              <a:rPr lang="es-ES" sz="1400" dirty="0"/>
              <a:t>    //examino la pagina a mostrar y el inicio del registro a mostrar</a:t>
            </a:r>
          </a:p>
          <a:p>
            <a:pPr marL="114300" indent="0">
              <a:buNone/>
            </a:pPr>
            <a:r>
              <a:rPr lang="es-ES" sz="1400" dirty="0"/>
              <a:t>    if (</a:t>
            </a:r>
            <a:r>
              <a:rPr lang="es-ES" sz="1400" dirty="0" err="1"/>
              <a:t>isset</a:t>
            </a:r>
            <a:r>
              <a:rPr lang="es-ES" sz="1400" dirty="0"/>
              <a:t>($_GET["page"])) {</a:t>
            </a:r>
          </a:p>
          <a:p>
            <a:pPr marL="114300" indent="0">
              <a:buNone/>
            </a:pPr>
            <a:r>
              <a:rPr lang="es-ES" sz="1400" dirty="0"/>
              <a:t>        $page = $_GET["page"];</a:t>
            </a:r>
          </a:p>
          <a:p>
            <a:pPr marL="114300" indent="0">
              <a:buNone/>
            </a:pPr>
            <a:r>
              <a:rPr lang="es-ES" sz="1400" dirty="0"/>
              <a:t>    }</a:t>
            </a:r>
          </a:p>
          <a:p>
            <a:pPr marL="114300" indent="0">
              <a:buNone/>
            </a:pPr>
            <a:r>
              <a:rPr lang="es-ES" sz="1400" dirty="0"/>
              <a:t>    if (!$page) {</a:t>
            </a:r>
          </a:p>
          <a:p>
            <a:pPr marL="114300" indent="0">
              <a:buNone/>
            </a:pPr>
            <a:r>
              <a:rPr lang="es-ES" sz="1400" dirty="0"/>
              <a:t>        $</a:t>
            </a:r>
            <a:r>
              <a:rPr lang="es-ES" sz="1400" dirty="0" err="1"/>
              <a:t>start</a:t>
            </a:r>
            <a:r>
              <a:rPr lang="es-ES" sz="1400" dirty="0"/>
              <a:t> = 0;</a:t>
            </a:r>
          </a:p>
          <a:p>
            <a:pPr marL="114300" indent="0">
              <a:buNone/>
            </a:pPr>
            <a:r>
              <a:rPr lang="es-ES" sz="1400" dirty="0"/>
              <a:t>        $page = 1;</a:t>
            </a:r>
          </a:p>
          <a:p>
            <a:pPr marL="114300" indent="0">
              <a:buNone/>
            </a:pPr>
            <a:r>
              <a:rPr lang="es-ES" sz="1400" dirty="0"/>
              <a:t>    } </a:t>
            </a:r>
            <a:r>
              <a:rPr lang="es-ES" sz="1400" dirty="0" err="1"/>
              <a:t>else</a:t>
            </a:r>
            <a:r>
              <a:rPr lang="es-ES" sz="1400" dirty="0"/>
              <a:t> {</a:t>
            </a:r>
          </a:p>
          <a:p>
            <a:pPr marL="114300" indent="0">
              <a:buNone/>
            </a:pPr>
            <a:r>
              <a:rPr lang="es-ES" sz="1400" dirty="0"/>
              <a:t>        $</a:t>
            </a:r>
            <a:r>
              <a:rPr lang="es-ES" sz="1400" dirty="0" err="1"/>
              <a:t>start</a:t>
            </a:r>
            <a:r>
              <a:rPr lang="es-ES" sz="1400" dirty="0"/>
              <a:t> = ($page - 1) * NUM_ITEMS_BY_PAGE;</a:t>
            </a:r>
          </a:p>
          <a:p>
            <a:pPr marL="114300" indent="0">
              <a:buNone/>
            </a:pPr>
            <a:r>
              <a:rPr lang="es-ES" sz="1400" dirty="0"/>
              <a:t>    }</a:t>
            </a:r>
          </a:p>
          <a:p>
            <a:pPr marL="114300" indent="0">
              <a:buNone/>
            </a:pPr>
            <a:endParaRPr lang="es-ES" sz="1400" dirty="0"/>
          </a:p>
        </p:txBody>
      </p:sp>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74</a:t>
            </a:fld>
            <a:endParaRPr lang="es-ES" dirty="0"/>
          </a:p>
        </p:txBody>
      </p:sp>
    </p:spTree>
    <p:extLst>
      <p:ext uri="{BB962C8B-B14F-4D97-AF65-F5344CB8AC3E}">
        <p14:creationId xmlns:p14="http://schemas.microsoft.com/office/powerpoint/2010/main" val="2830370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75</a:t>
            </a:fld>
            <a:endParaRPr lang="es-ES" dirty="0"/>
          </a:p>
        </p:txBody>
      </p:sp>
      <p:sp>
        <p:nvSpPr>
          <p:cNvPr id="3" name="CuadroTexto 2">
            <a:extLst>
              <a:ext uri="{FF2B5EF4-FFF2-40B4-BE49-F238E27FC236}">
                <a16:creationId xmlns:a16="http://schemas.microsoft.com/office/drawing/2014/main" id="{1DED3BC6-4AF3-2D98-0F10-723828917570}"/>
              </a:ext>
            </a:extLst>
          </p:cNvPr>
          <p:cNvSpPr txBox="1"/>
          <p:nvPr/>
        </p:nvSpPr>
        <p:spPr>
          <a:xfrm>
            <a:off x="107504" y="51470"/>
            <a:ext cx="8928992" cy="6771084"/>
          </a:xfrm>
          <a:prstGeom prst="rect">
            <a:avLst/>
          </a:prstGeom>
          <a:noFill/>
        </p:spPr>
        <p:txBody>
          <a:bodyPr wrap="square" numCol="2">
            <a:spAutoFit/>
          </a:bodyPr>
          <a:lstStyle/>
          <a:p>
            <a:endParaRPr lang="es-ES" dirty="0"/>
          </a:p>
          <a:p>
            <a:r>
              <a:rPr lang="es-ES" dirty="0"/>
              <a:t> </a:t>
            </a:r>
            <a:r>
              <a:rPr lang="es-ES" dirty="0">
                <a:solidFill>
                  <a:schemeClr val="dk1"/>
                </a:solidFill>
                <a:latin typeface="Lato"/>
                <a:ea typeface="Lato"/>
                <a:cs typeface="Lato"/>
                <a:sym typeface="Lato"/>
              </a:rPr>
              <a:t>//calculo el total de paginas</a:t>
            </a:r>
          </a:p>
          <a:p>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total_pages</a:t>
            </a:r>
            <a:r>
              <a:rPr lang="es-ES" dirty="0">
                <a:solidFill>
                  <a:schemeClr val="dk1"/>
                </a:solidFill>
                <a:latin typeface="Lato"/>
                <a:ea typeface="Lato"/>
                <a:cs typeface="Lato"/>
                <a:sym typeface="Lato"/>
              </a:rPr>
              <a:t> = </a:t>
            </a:r>
            <a:r>
              <a:rPr lang="es-ES" dirty="0" err="1">
                <a:solidFill>
                  <a:schemeClr val="dk1"/>
                </a:solidFill>
                <a:latin typeface="Lato"/>
                <a:ea typeface="Lato"/>
                <a:cs typeface="Lato"/>
                <a:sym typeface="Lato"/>
              </a:rPr>
              <a:t>ceil</a:t>
            </a:r>
            <a:r>
              <a:rPr lang="es-ES" dirty="0">
                <a:solidFill>
                  <a:schemeClr val="dk1"/>
                </a:solidFill>
                <a:latin typeface="Lato"/>
                <a:ea typeface="Lato"/>
                <a:cs typeface="Lato"/>
                <a:sym typeface="Lato"/>
              </a:rPr>
              <a:t>($</a:t>
            </a:r>
            <a:r>
              <a:rPr lang="es-ES" dirty="0" err="1">
                <a:solidFill>
                  <a:schemeClr val="dk1"/>
                </a:solidFill>
                <a:latin typeface="Lato"/>
                <a:ea typeface="Lato"/>
                <a:cs typeface="Lato"/>
                <a:sym typeface="Lato"/>
              </a:rPr>
              <a:t>num_total_rows</a:t>
            </a:r>
            <a:r>
              <a:rPr lang="es-ES" dirty="0">
                <a:solidFill>
                  <a:schemeClr val="dk1"/>
                </a:solidFill>
                <a:latin typeface="Lato"/>
                <a:ea typeface="Lato"/>
                <a:cs typeface="Lato"/>
                <a:sym typeface="Lato"/>
              </a:rPr>
              <a:t> / NUM_ITEMS_BY_PAGE);</a:t>
            </a:r>
          </a:p>
          <a:p>
            <a:r>
              <a:rPr lang="es-ES" dirty="0">
                <a:solidFill>
                  <a:schemeClr val="dk1"/>
                </a:solidFill>
                <a:latin typeface="Lato"/>
                <a:ea typeface="Lato"/>
                <a:cs typeface="Lato"/>
                <a:sym typeface="Lato"/>
              </a:rPr>
              <a:t>    //pongo el numero de registros total, el </a:t>
            </a:r>
            <a:r>
              <a:rPr lang="es-ES" dirty="0" err="1">
                <a:solidFill>
                  <a:schemeClr val="dk1"/>
                </a:solidFill>
                <a:latin typeface="Lato"/>
                <a:ea typeface="Lato"/>
                <a:cs typeface="Lato"/>
                <a:sym typeface="Lato"/>
              </a:rPr>
              <a:t>tamano</a:t>
            </a:r>
            <a:r>
              <a:rPr lang="es-ES" dirty="0">
                <a:solidFill>
                  <a:schemeClr val="dk1"/>
                </a:solidFill>
                <a:latin typeface="Lato"/>
                <a:ea typeface="Lato"/>
                <a:cs typeface="Lato"/>
                <a:sym typeface="Lato"/>
              </a:rPr>
              <a:t> de pagina y la pagina que se muestra</a:t>
            </a:r>
          </a:p>
          <a:p>
            <a:r>
              <a:rPr lang="es-ES" dirty="0">
                <a:solidFill>
                  <a:schemeClr val="dk1"/>
                </a:solidFill>
                <a:latin typeface="Lato"/>
                <a:ea typeface="Lato"/>
                <a:cs typeface="Lato"/>
                <a:sym typeface="Lato"/>
              </a:rPr>
              <a:t>    echo '&lt;h3&gt;Numero de </a:t>
            </a:r>
            <a:r>
              <a:rPr lang="es-ES" dirty="0" err="1">
                <a:solidFill>
                  <a:schemeClr val="dk1"/>
                </a:solidFill>
                <a:latin typeface="Lato"/>
                <a:ea typeface="Lato"/>
                <a:cs typeface="Lato"/>
                <a:sym typeface="Lato"/>
              </a:rPr>
              <a:t>articulos</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num_total_rows</a:t>
            </a:r>
            <a:r>
              <a:rPr lang="es-ES" dirty="0">
                <a:solidFill>
                  <a:schemeClr val="dk1"/>
                </a:solidFill>
                <a:latin typeface="Lato"/>
                <a:ea typeface="Lato"/>
                <a:cs typeface="Lato"/>
                <a:sym typeface="Lato"/>
              </a:rPr>
              <a:t>.'&lt;/h3&gt;';</a:t>
            </a:r>
          </a:p>
          <a:p>
            <a:r>
              <a:rPr lang="es-ES" dirty="0">
                <a:solidFill>
                  <a:schemeClr val="dk1"/>
                </a:solidFill>
                <a:latin typeface="Lato"/>
                <a:ea typeface="Lato"/>
                <a:cs typeface="Lato"/>
                <a:sym typeface="Lato"/>
              </a:rPr>
              <a:t>    echo '&lt;h3&gt;En cada pagina se muestra '.NUM_ITEMS_BY_PAGE.' </a:t>
            </a:r>
            <a:r>
              <a:rPr lang="es-ES" dirty="0" err="1">
                <a:solidFill>
                  <a:schemeClr val="dk1"/>
                </a:solidFill>
                <a:latin typeface="Lato"/>
                <a:ea typeface="Lato"/>
                <a:cs typeface="Lato"/>
                <a:sym typeface="Lato"/>
              </a:rPr>
              <a:t>articulos</a:t>
            </a:r>
            <a:r>
              <a:rPr lang="es-ES" dirty="0">
                <a:solidFill>
                  <a:schemeClr val="dk1"/>
                </a:solidFill>
                <a:latin typeface="Lato"/>
                <a:ea typeface="Lato"/>
                <a:cs typeface="Lato"/>
                <a:sym typeface="Lato"/>
              </a:rPr>
              <a:t> ordenados por fecha en formato descendente.&lt;/h3&gt;';</a:t>
            </a:r>
          </a:p>
          <a:p>
            <a:r>
              <a:rPr lang="es-ES" dirty="0">
                <a:solidFill>
                  <a:schemeClr val="dk1"/>
                </a:solidFill>
                <a:latin typeface="Lato"/>
                <a:ea typeface="Lato"/>
                <a:cs typeface="Lato"/>
                <a:sym typeface="Lato"/>
              </a:rPr>
              <a:t>    echo '&lt;h3&gt;Mostrando la pagina '.$page.' de ' .$</a:t>
            </a:r>
            <a:r>
              <a:rPr lang="es-ES" dirty="0" err="1">
                <a:solidFill>
                  <a:schemeClr val="dk1"/>
                </a:solidFill>
                <a:latin typeface="Lato"/>
                <a:ea typeface="Lato"/>
                <a:cs typeface="Lato"/>
                <a:sym typeface="Lato"/>
              </a:rPr>
              <a:t>total_pages</a:t>
            </a:r>
            <a:r>
              <a:rPr lang="es-ES" dirty="0">
                <a:solidFill>
                  <a:schemeClr val="dk1"/>
                </a:solidFill>
                <a:latin typeface="Lato"/>
                <a:ea typeface="Lato"/>
                <a:cs typeface="Lato"/>
                <a:sym typeface="Lato"/>
              </a:rPr>
              <a:t>.' paginas.&lt;/h3&gt;';</a:t>
            </a:r>
          </a:p>
          <a:p>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result</a:t>
            </a:r>
            <a:r>
              <a:rPr lang="es-ES" dirty="0">
                <a:solidFill>
                  <a:schemeClr val="dk1"/>
                </a:solidFill>
                <a:latin typeface="Lato"/>
                <a:ea typeface="Lato"/>
                <a:cs typeface="Lato"/>
                <a:sym typeface="Lato"/>
              </a:rPr>
              <a:t> = $</a:t>
            </a:r>
            <a:r>
              <a:rPr lang="es-ES" dirty="0" err="1">
                <a:solidFill>
                  <a:schemeClr val="dk1"/>
                </a:solidFill>
                <a:latin typeface="Lato"/>
                <a:ea typeface="Lato"/>
                <a:cs typeface="Lato"/>
                <a:sym typeface="Lato"/>
              </a:rPr>
              <a:t>connexion</a:t>
            </a:r>
            <a:r>
              <a:rPr lang="es-ES" dirty="0">
                <a:solidFill>
                  <a:schemeClr val="dk1"/>
                </a:solidFill>
                <a:latin typeface="Lato"/>
                <a:ea typeface="Lato"/>
                <a:cs typeface="Lato"/>
                <a:sym typeface="Lato"/>
              </a:rPr>
              <a:t>-&gt;</a:t>
            </a:r>
            <a:r>
              <a:rPr lang="es-ES" dirty="0" err="1">
                <a:solidFill>
                  <a:schemeClr val="dk1"/>
                </a:solidFill>
                <a:latin typeface="Lato"/>
                <a:ea typeface="Lato"/>
                <a:cs typeface="Lato"/>
                <a:sym typeface="Lato"/>
              </a:rPr>
              <a:t>query</a:t>
            </a:r>
            <a:r>
              <a:rPr lang="es-ES" dirty="0">
                <a:solidFill>
                  <a:schemeClr val="dk1"/>
                </a:solidFill>
                <a:latin typeface="Lato"/>
                <a:ea typeface="Lato"/>
                <a:cs typeface="Lato"/>
                <a:sym typeface="Lato"/>
              </a:rPr>
              <a:t>(</a:t>
            </a:r>
          </a:p>
          <a:p>
            <a:r>
              <a:rPr lang="es-ES" dirty="0">
                <a:solidFill>
                  <a:schemeClr val="dk1"/>
                </a:solidFill>
                <a:latin typeface="Lato"/>
                <a:ea typeface="Lato"/>
                <a:cs typeface="Lato"/>
                <a:sym typeface="Lato"/>
              </a:rPr>
              <a:t>        'SELECT * FROM </a:t>
            </a:r>
            <a:r>
              <a:rPr lang="es-ES" dirty="0" err="1">
                <a:solidFill>
                  <a:schemeClr val="dk1"/>
                </a:solidFill>
                <a:latin typeface="Lato"/>
                <a:ea typeface="Lato"/>
                <a:cs typeface="Lato"/>
                <a:sym typeface="Lato"/>
              </a:rPr>
              <a:t>product</a:t>
            </a:r>
            <a:r>
              <a:rPr lang="es-ES" dirty="0">
                <a:solidFill>
                  <a:schemeClr val="dk1"/>
                </a:solidFill>
                <a:latin typeface="Lato"/>
                <a:ea typeface="Lato"/>
                <a:cs typeface="Lato"/>
                <a:sym typeface="Lato"/>
              </a:rPr>
              <a:t> p </a:t>
            </a:r>
          </a:p>
          <a:p>
            <a:r>
              <a:rPr lang="es-ES" dirty="0">
                <a:solidFill>
                  <a:schemeClr val="dk1"/>
                </a:solidFill>
                <a:latin typeface="Lato"/>
                <a:ea typeface="Lato"/>
                <a:cs typeface="Lato"/>
                <a:sym typeface="Lato"/>
              </a:rPr>
              <a:t>        LEFT JOIN </a:t>
            </a:r>
            <a:r>
              <a:rPr lang="es-ES" dirty="0" err="1">
                <a:solidFill>
                  <a:schemeClr val="dk1"/>
                </a:solidFill>
                <a:latin typeface="Lato"/>
                <a:ea typeface="Lato"/>
                <a:cs typeface="Lato"/>
                <a:sym typeface="Lato"/>
              </a:rPr>
              <a:t>product_lang</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pl</a:t>
            </a:r>
            <a:r>
              <a:rPr lang="es-ES" dirty="0">
                <a:solidFill>
                  <a:schemeClr val="dk1"/>
                </a:solidFill>
                <a:latin typeface="Lato"/>
                <a:ea typeface="Lato"/>
                <a:cs typeface="Lato"/>
                <a:sym typeface="Lato"/>
              </a:rPr>
              <a:t> ON (</a:t>
            </a:r>
            <a:r>
              <a:rPr lang="es-ES" dirty="0" err="1">
                <a:solidFill>
                  <a:schemeClr val="dk1"/>
                </a:solidFill>
                <a:latin typeface="Lato"/>
                <a:ea typeface="Lato"/>
                <a:cs typeface="Lato"/>
                <a:sym typeface="Lato"/>
              </a:rPr>
              <a:t>pl.id_product</a:t>
            </a:r>
            <a:r>
              <a:rPr lang="es-ES" dirty="0">
                <a:solidFill>
                  <a:schemeClr val="dk1"/>
                </a:solidFill>
                <a:latin typeface="Lato"/>
                <a:ea typeface="Lato"/>
                <a:cs typeface="Lato"/>
                <a:sym typeface="Lato"/>
              </a:rPr>
              <a:t> = </a:t>
            </a:r>
            <a:r>
              <a:rPr lang="es-ES" dirty="0" err="1">
                <a:solidFill>
                  <a:schemeClr val="dk1"/>
                </a:solidFill>
                <a:latin typeface="Lato"/>
                <a:ea typeface="Lato"/>
                <a:cs typeface="Lato"/>
                <a:sym typeface="Lato"/>
              </a:rPr>
              <a:t>p.id_product</a:t>
            </a:r>
            <a:r>
              <a:rPr lang="es-ES" dirty="0">
                <a:solidFill>
                  <a:schemeClr val="dk1"/>
                </a:solidFill>
                <a:latin typeface="Lato"/>
                <a:ea typeface="Lato"/>
                <a:cs typeface="Lato"/>
                <a:sym typeface="Lato"/>
              </a:rPr>
              <a:t> AND </a:t>
            </a:r>
            <a:r>
              <a:rPr lang="es-ES" dirty="0" err="1">
                <a:solidFill>
                  <a:schemeClr val="dk1"/>
                </a:solidFill>
                <a:latin typeface="Lato"/>
                <a:ea typeface="Lato"/>
                <a:cs typeface="Lato"/>
                <a:sym typeface="Lato"/>
              </a:rPr>
              <a:t>pl.id_lang</a:t>
            </a:r>
            <a:r>
              <a:rPr lang="es-ES" dirty="0">
                <a:solidFill>
                  <a:schemeClr val="dk1"/>
                </a:solidFill>
                <a:latin typeface="Lato"/>
                <a:ea typeface="Lato"/>
                <a:cs typeface="Lato"/>
                <a:sym typeface="Lato"/>
              </a:rPr>
              <a:t> = 1) </a:t>
            </a:r>
          </a:p>
          <a:p>
            <a:r>
              <a:rPr lang="es-ES" dirty="0">
                <a:solidFill>
                  <a:schemeClr val="dk1"/>
                </a:solidFill>
                <a:latin typeface="Lato"/>
                <a:ea typeface="Lato"/>
                <a:cs typeface="Lato"/>
                <a:sym typeface="Lato"/>
              </a:rPr>
              <a:t>        LEFT JOIN `</a:t>
            </a:r>
            <a:r>
              <a:rPr lang="es-ES" dirty="0" err="1">
                <a:solidFill>
                  <a:schemeClr val="dk1"/>
                </a:solidFill>
                <a:latin typeface="Lato"/>
                <a:ea typeface="Lato"/>
                <a:cs typeface="Lato"/>
                <a:sym typeface="Lato"/>
              </a:rPr>
              <a:t>image</a:t>
            </a:r>
            <a:r>
              <a:rPr lang="es-ES" dirty="0">
                <a:solidFill>
                  <a:schemeClr val="dk1"/>
                </a:solidFill>
                <a:latin typeface="Lato"/>
                <a:ea typeface="Lato"/>
                <a:cs typeface="Lato"/>
                <a:sym typeface="Lato"/>
              </a:rPr>
              <a:t>` i ON (</a:t>
            </a:r>
            <a:r>
              <a:rPr lang="es-ES" dirty="0" err="1">
                <a:solidFill>
                  <a:schemeClr val="dk1"/>
                </a:solidFill>
                <a:latin typeface="Lato"/>
                <a:ea typeface="Lato"/>
                <a:cs typeface="Lato"/>
                <a:sym typeface="Lato"/>
              </a:rPr>
              <a:t>i.id_product</a:t>
            </a:r>
            <a:r>
              <a:rPr lang="es-ES" dirty="0">
                <a:solidFill>
                  <a:schemeClr val="dk1"/>
                </a:solidFill>
                <a:latin typeface="Lato"/>
                <a:ea typeface="Lato"/>
                <a:cs typeface="Lato"/>
                <a:sym typeface="Lato"/>
              </a:rPr>
              <a:t> = </a:t>
            </a:r>
            <a:r>
              <a:rPr lang="es-ES" dirty="0" err="1">
                <a:solidFill>
                  <a:schemeClr val="dk1"/>
                </a:solidFill>
                <a:latin typeface="Lato"/>
                <a:ea typeface="Lato"/>
                <a:cs typeface="Lato"/>
                <a:sym typeface="Lato"/>
              </a:rPr>
              <a:t>p.id_product</a:t>
            </a:r>
            <a:r>
              <a:rPr lang="es-ES" dirty="0">
                <a:solidFill>
                  <a:schemeClr val="dk1"/>
                </a:solidFill>
                <a:latin typeface="Lato"/>
                <a:ea typeface="Lato"/>
                <a:cs typeface="Lato"/>
                <a:sym typeface="Lato"/>
              </a:rPr>
              <a:t> AND </a:t>
            </a:r>
            <a:r>
              <a:rPr lang="es-ES" dirty="0" err="1">
                <a:solidFill>
                  <a:schemeClr val="dk1"/>
                </a:solidFill>
                <a:latin typeface="Lato"/>
                <a:ea typeface="Lato"/>
                <a:cs typeface="Lato"/>
                <a:sym typeface="Lato"/>
              </a:rPr>
              <a:t>cover</a:t>
            </a:r>
            <a:r>
              <a:rPr lang="es-ES" dirty="0">
                <a:solidFill>
                  <a:schemeClr val="dk1"/>
                </a:solidFill>
                <a:latin typeface="Lato"/>
                <a:ea typeface="Lato"/>
                <a:cs typeface="Lato"/>
                <a:sym typeface="Lato"/>
              </a:rPr>
              <a:t> = 1) </a:t>
            </a:r>
          </a:p>
          <a:p>
            <a:r>
              <a:rPr lang="es-ES" dirty="0">
                <a:solidFill>
                  <a:schemeClr val="dk1"/>
                </a:solidFill>
                <a:latin typeface="Lato"/>
                <a:ea typeface="Lato"/>
                <a:cs typeface="Lato"/>
                <a:sym typeface="Lato"/>
              </a:rPr>
              <a:t>        WHERE active = 1 </a:t>
            </a:r>
          </a:p>
          <a:p>
            <a:r>
              <a:rPr lang="es-ES" dirty="0">
                <a:solidFill>
                  <a:schemeClr val="dk1"/>
                </a:solidFill>
                <a:latin typeface="Lato"/>
                <a:ea typeface="Lato"/>
                <a:cs typeface="Lato"/>
                <a:sym typeface="Lato"/>
              </a:rPr>
              <a:t>        ORDER BY </a:t>
            </a:r>
            <a:r>
              <a:rPr lang="es-ES" dirty="0" err="1">
                <a:solidFill>
                  <a:schemeClr val="dk1"/>
                </a:solidFill>
                <a:latin typeface="Lato"/>
                <a:ea typeface="Lato"/>
                <a:cs typeface="Lato"/>
                <a:sym typeface="Lato"/>
              </a:rPr>
              <a:t>date_upd</a:t>
            </a:r>
            <a:r>
              <a:rPr lang="es-ES" dirty="0">
                <a:solidFill>
                  <a:schemeClr val="dk1"/>
                </a:solidFill>
                <a:latin typeface="Lato"/>
                <a:ea typeface="Lato"/>
                <a:cs typeface="Lato"/>
                <a:sym typeface="Lato"/>
              </a:rPr>
              <a:t> DESC LIMIT '.$</a:t>
            </a:r>
            <a:r>
              <a:rPr lang="es-ES" dirty="0" err="1">
                <a:solidFill>
                  <a:schemeClr val="dk1"/>
                </a:solidFill>
                <a:latin typeface="Lato"/>
                <a:ea typeface="Lato"/>
                <a:cs typeface="Lato"/>
                <a:sym typeface="Lato"/>
              </a:rPr>
              <a:t>start</a:t>
            </a:r>
            <a:r>
              <a:rPr lang="es-ES" dirty="0">
                <a:solidFill>
                  <a:schemeClr val="dk1"/>
                </a:solidFill>
                <a:latin typeface="Lato"/>
                <a:ea typeface="Lato"/>
                <a:cs typeface="Lato"/>
                <a:sym typeface="Lato"/>
              </a:rPr>
              <a:t>.', '.NUM_ITEMS_BY_PAGE</a:t>
            </a:r>
          </a:p>
          <a:p>
            <a:r>
              <a:rPr lang="es-ES" dirty="0">
                <a:solidFill>
                  <a:schemeClr val="dk1"/>
                </a:solidFill>
                <a:latin typeface="Lato"/>
                <a:ea typeface="Lato"/>
                <a:cs typeface="Lato"/>
                <a:sym typeface="Lato"/>
              </a:rPr>
              <a:t>    );</a:t>
            </a:r>
          </a:p>
          <a:p>
            <a:r>
              <a:rPr lang="es-ES" dirty="0">
                <a:solidFill>
                  <a:schemeClr val="dk1"/>
                </a:solidFill>
                <a:latin typeface="Lato"/>
                <a:ea typeface="Lato"/>
                <a:cs typeface="Lato"/>
                <a:sym typeface="Lato"/>
              </a:rPr>
              <a:t>    if ($</a:t>
            </a:r>
            <a:r>
              <a:rPr lang="es-ES" dirty="0" err="1">
                <a:solidFill>
                  <a:schemeClr val="dk1"/>
                </a:solidFill>
                <a:latin typeface="Lato"/>
                <a:ea typeface="Lato"/>
                <a:cs typeface="Lato"/>
                <a:sym typeface="Lato"/>
              </a:rPr>
              <a:t>result</a:t>
            </a:r>
            <a:r>
              <a:rPr lang="es-ES" dirty="0">
                <a:solidFill>
                  <a:schemeClr val="dk1"/>
                </a:solidFill>
                <a:latin typeface="Lato"/>
                <a:ea typeface="Lato"/>
                <a:cs typeface="Lato"/>
                <a:sym typeface="Lato"/>
              </a:rPr>
              <a:t>-&gt;</a:t>
            </a:r>
            <a:r>
              <a:rPr lang="es-ES" dirty="0" err="1">
                <a:solidFill>
                  <a:schemeClr val="dk1"/>
                </a:solidFill>
                <a:latin typeface="Lato"/>
                <a:ea typeface="Lato"/>
                <a:cs typeface="Lato"/>
                <a:sym typeface="Lato"/>
              </a:rPr>
              <a:t>num_rows</a:t>
            </a:r>
            <a:r>
              <a:rPr lang="es-ES" dirty="0">
                <a:solidFill>
                  <a:schemeClr val="dk1"/>
                </a:solidFill>
                <a:latin typeface="Lato"/>
                <a:ea typeface="Lato"/>
                <a:cs typeface="Lato"/>
                <a:sym typeface="Lato"/>
              </a:rPr>
              <a:t> &gt; 0) {</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ul</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class</a:t>
            </a:r>
            <a:r>
              <a:rPr lang="es-ES" dirty="0">
                <a:solidFill>
                  <a:schemeClr val="dk1"/>
                </a:solidFill>
                <a:latin typeface="Lato"/>
                <a:ea typeface="Lato"/>
                <a:cs typeface="Lato"/>
                <a:sym typeface="Lato"/>
              </a:rPr>
              <a:t>="</a:t>
            </a:r>
            <a:r>
              <a:rPr lang="es-ES" dirty="0" err="1">
                <a:solidFill>
                  <a:schemeClr val="dk1"/>
                </a:solidFill>
                <a:latin typeface="Lato"/>
                <a:ea typeface="Lato"/>
                <a:cs typeface="Lato"/>
                <a:sym typeface="Lato"/>
              </a:rPr>
              <a:t>row</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items</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while</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row</a:t>
            </a:r>
            <a:r>
              <a:rPr lang="es-ES" dirty="0">
                <a:solidFill>
                  <a:schemeClr val="dk1"/>
                </a:solidFill>
                <a:latin typeface="Lato"/>
                <a:ea typeface="Lato"/>
                <a:cs typeface="Lato"/>
                <a:sym typeface="Lato"/>
              </a:rPr>
              <a:t> = $</a:t>
            </a:r>
            <a:r>
              <a:rPr lang="es-ES" dirty="0" err="1">
                <a:solidFill>
                  <a:schemeClr val="dk1"/>
                </a:solidFill>
                <a:latin typeface="Lato"/>
                <a:ea typeface="Lato"/>
                <a:cs typeface="Lato"/>
                <a:sym typeface="Lato"/>
              </a:rPr>
              <a:t>result</a:t>
            </a:r>
            <a:r>
              <a:rPr lang="es-ES" dirty="0">
                <a:solidFill>
                  <a:schemeClr val="dk1"/>
                </a:solidFill>
                <a:latin typeface="Lato"/>
                <a:ea typeface="Lato"/>
                <a:cs typeface="Lato"/>
                <a:sym typeface="Lato"/>
              </a:rPr>
              <a:t>-&gt;</a:t>
            </a:r>
            <a:r>
              <a:rPr lang="es-ES" dirty="0" err="1">
                <a:solidFill>
                  <a:schemeClr val="dk1"/>
                </a:solidFill>
                <a:latin typeface="Lato"/>
                <a:ea typeface="Lato"/>
                <a:cs typeface="Lato"/>
                <a:sym typeface="Lato"/>
              </a:rPr>
              <a:t>fetch_assoc</a:t>
            </a:r>
            <a:r>
              <a:rPr lang="es-ES" dirty="0">
                <a:solidFill>
                  <a:schemeClr val="dk1"/>
                </a:solidFill>
                <a:latin typeface="Lato"/>
                <a:ea typeface="Lato"/>
                <a:cs typeface="Lato"/>
                <a:sym typeface="Lato"/>
              </a:rPr>
              <a:t>()) {</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li</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class</a:t>
            </a:r>
            <a:r>
              <a:rPr lang="es-ES" dirty="0">
                <a:solidFill>
                  <a:schemeClr val="dk1"/>
                </a:solidFill>
                <a:latin typeface="Lato"/>
                <a:ea typeface="Lato"/>
                <a:cs typeface="Lato"/>
                <a:sym typeface="Lato"/>
              </a:rPr>
              <a:t>="col-lg-4"&gt;';</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div</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class</a:t>
            </a:r>
            <a:r>
              <a:rPr lang="es-ES" dirty="0">
                <a:solidFill>
                  <a:schemeClr val="dk1"/>
                </a:solidFill>
                <a:latin typeface="Lato"/>
                <a:ea typeface="Lato"/>
                <a:cs typeface="Lato"/>
                <a:sym typeface="Lato"/>
              </a:rPr>
              <a:t>="</a:t>
            </a:r>
            <a:r>
              <a:rPr lang="es-ES" dirty="0" err="1">
                <a:solidFill>
                  <a:schemeClr val="dk1"/>
                </a:solidFill>
                <a:latin typeface="Lato"/>
                <a:ea typeface="Lato"/>
                <a:cs typeface="Lato"/>
                <a:sym typeface="Lato"/>
              </a:rPr>
              <a:t>item</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echo '&lt;h3&gt;'.$</a:t>
            </a:r>
            <a:r>
              <a:rPr lang="es-ES" dirty="0" err="1">
                <a:solidFill>
                  <a:schemeClr val="dk1"/>
                </a:solidFill>
                <a:latin typeface="Lato"/>
                <a:ea typeface="Lato"/>
                <a:cs typeface="Lato"/>
                <a:sym typeface="Lato"/>
              </a:rPr>
              <a:t>row</a:t>
            </a:r>
            <a:r>
              <a:rPr lang="es-ES" dirty="0">
                <a:solidFill>
                  <a:schemeClr val="dk1"/>
                </a:solidFill>
                <a:latin typeface="Lato"/>
                <a:ea typeface="Lato"/>
                <a:cs typeface="Lato"/>
                <a:sym typeface="Lato"/>
              </a:rPr>
              <a:t>['</a:t>
            </a:r>
            <a:r>
              <a:rPr lang="es-ES" dirty="0" err="1">
                <a:solidFill>
                  <a:schemeClr val="dk1"/>
                </a:solidFill>
                <a:latin typeface="Lato"/>
                <a:ea typeface="Lato"/>
                <a:cs typeface="Lato"/>
                <a:sym typeface="Lato"/>
              </a:rPr>
              <a:t>name</a:t>
            </a:r>
            <a:r>
              <a:rPr lang="es-ES" dirty="0">
                <a:solidFill>
                  <a:schemeClr val="dk1"/>
                </a:solidFill>
                <a:latin typeface="Lato"/>
                <a:ea typeface="Lato"/>
                <a:cs typeface="Lato"/>
                <a:sym typeface="Lato"/>
              </a:rPr>
              <a:t>'].'&lt;/h3&gt;';</a:t>
            </a:r>
          </a:p>
          <a:p>
            <a:r>
              <a:rPr lang="es-ES" dirty="0">
                <a:solidFill>
                  <a:schemeClr val="dk1"/>
                </a:solidFill>
                <a:latin typeface="Lato"/>
                <a:ea typeface="Lato"/>
                <a:cs typeface="Lato"/>
                <a:sym typeface="Lato"/>
              </a:rPr>
              <a:t>            ...</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div</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li</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ul</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a:t>
            </a:r>
          </a:p>
          <a:p>
            <a:r>
              <a:rPr lang="es-ES" dirty="0">
                <a:solidFill>
                  <a:schemeClr val="dk1"/>
                </a:solidFill>
                <a:latin typeface="Lato"/>
                <a:ea typeface="Lato"/>
                <a:cs typeface="Lato"/>
                <a:sym typeface="Lato"/>
              </a:rPr>
              <a:t> </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nav</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echo '&lt;</a:t>
            </a:r>
            <a:r>
              <a:rPr lang="es-ES" dirty="0" err="1">
                <a:solidFill>
                  <a:schemeClr val="dk1"/>
                </a:solidFill>
                <a:latin typeface="Lato"/>
                <a:ea typeface="Lato"/>
                <a:cs typeface="Lato"/>
                <a:sym typeface="Lato"/>
              </a:rPr>
              <a:t>ul</a:t>
            </a:r>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class</a:t>
            </a:r>
            <a:r>
              <a:rPr lang="es-ES" dirty="0">
                <a:solidFill>
                  <a:schemeClr val="dk1"/>
                </a:solidFill>
                <a:latin typeface="Lato"/>
                <a:ea typeface="Lato"/>
                <a:cs typeface="Lato"/>
                <a:sym typeface="Lato"/>
              </a:rPr>
              <a:t>="</a:t>
            </a:r>
            <a:r>
              <a:rPr lang="es-ES" dirty="0" err="1">
                <a:solidFill>
                  <a:schemeClr val="dk1"/>
                </a:solidFill>
                <a:latin typeface="Lato"/>
                <a:ea typeface="Lato"/>
                <a:cs typeface="Lato"/>
                <a:sym typeface="Lato"/>
              </a:rPr>
              <a:t>pagination</a:t>
            </a:r>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 </a:t>
            </a:r>
          </a:p>
          <a:p>
            <a:endParaRPr lang="es-ES" dirty="0">
              <a:solidFill>
                <a:schemeClr val="dk1"/>
              </a:solidFill>
              <a:latin typeface="Lato"/>
              <a:ea typeface="Lato"/>
              <a:cs typeface="Lato"/>
              <a:sym typeface="Lato"/>
            </a:endParaRPr>
          </a:p>
        </p:txBody>
      </p:sp>
    </p:spTree>
    <p:extLst>
      <p:ext uri="{BB962C8B-B14F-4D97-AF65-F5344CB8AC3E}">
        <p14:creationId xmlns:p14="http://schemas.microsoft.com/office/powerpoint/2010/main" val="3648290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76</a:t>
            </a:fld>
            <a:endParaRPr lang="es-ES" dirty="0"/>
          </a:p>
        </p:txBody>
      </p:sp>
      <p:sp>
        <p:nvSpPr>
          <p:cNvPr id="6" name="CuadroTexto 5">
            <a:extLst>
              <a:ext uri="{FF2B5EF4-FFF2-40B4-BE49-F238E27FC236}">
                <a16:creationId xmlns:a16="http://schemas.microsoft.com/office/drawing/2014/main" id="{96B60AFF-3CEA-D580-FB0E-11F23991E52C}"/>
              </a:ext>
            </a:extLst>
          </p:cNvPr>
          <p:cNvSpPr txBox="1"/>
          <p:nvPr/>
        </p:nvSpPr>
        <p:spPr>
          <a:xfrm>
            <a:off x="-36512" y="51470"/>
            <a:ext cx="8871136" cy="5047536"/>
          </a:xfrm>
          <a:prstGeom prst="rect">
            <a:avLst/>
          </a:prstGeom>
          <a:noFill/>
        </p:spPr>
        <p:txBody>
          <a:bodyPr wrap="square" numCol="2">
            <a:spAutoFit/>
          </a:bodyPr>
          <a:lstStyle/>
          <a:p>
            <a:r>
              <a:rPr lang="es-ES" dirty="0">
                <a:solidFill>
                  <a:schemeClr val="tx1"/>
                </a:solidFill>
                <a:latin typeface="Lato" panose="020F0502020204030203" pitchFamily="34" charset="0"/>
                <a:ea typeface="Lato" panose="020F0502020204030203" pitchFamily="34" charset="0"/>
                <a:cs typeface="Lato" panose="020F0502020204030203" pitchFamily="34" charset="0"/>
              </a:rPr>
              <a:t>if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total_pages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&gt; 1)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if ($page != 1)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echo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item</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="page-link"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index.php?page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='.($page-1).'"&gt;&lt;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span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aria-</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hidden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="true"&gt;&amp;</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laquo</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span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for</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($i=1;$i&lt;=$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total_pages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;$i++)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if ($page == $i)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echo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item</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active"&gt;&lt;a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="page-link"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="#"&gt;'.$page.'&lt;/a&gt;&lt;/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else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echo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item</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="page-link"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index.php?page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='.$i.'"&gt;'.$i.'&lt;/a&gt;&lt;/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if ($page !=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total_pages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echo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item</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="page-link"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index.php?page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='.($page+1).'"&gt;&lt;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span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aria-</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hidden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="true"&gt;&amp;</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raquo</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span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echo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ul</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echo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nav</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p:txBody>
      </p:sp>
    </p:spTree>
    <p:extLst>
      <p:ext uri="{BB962C8B-B14F-4D97-AF65-F5344CB8AC3E}">
        <p14:creationId xmlns:p14="http://schemas.microsoft.com/office/powerpoint/2010/main" val="5294958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77</a:t>
            </a:fld>
            <a:endParaRPr lang="es-ES" dirty="0"/>
          </a:p>
        </p:txBody>
      </p:sp>
      <p:sp>
        <p:nvSpPr>
          <p:cNvPr id="6" name="CuadroTexto 5">
            <a:extLst>
              <a:ext uri="{FF2B5EF4-FFF2-40B4-BE49-F238E27FC236}">
                <a16:creationId xmlns:a16="http://schemas.microsoft.com/office/drawing/2014/main" id="{9123C7CB-9B66-DA29-3A44-B4B8F8C47619}"/>
              </a:ext>
            </a:extLst>
          </p:cNvPr>
          <p:cNvSpPr txBox="1"/>
          <p:nvPr/>
        </p:nvSpPr>
        <p:spPr>
          <a:xfrm>
            <a:off x="143508" y="771550"/>
            <a:ext cx="8856984" cy="3754874"/>
          </a:xfrm>
          <a:prstGeom prst="rect">
            <a:avLst/>
          </a:prstGeom>
          <a:noFill/>
        </p:spPr>
        <p:txBody>
          <a:bodyPr wrap="square">
            <a:spAutoFit/>
          </a:bodyPr>
          <a:lstStyle/>
          <a:p>
            <a:r>
              <a:rPr lang="es-ES" dirty="0">
                <a:solidFill>
                  <a:schemeClr val="tx1"/>
                </a:solidFill>
                <a:latin typeface="Lato" panose="020F0502020204030203" pitchFamily="34" charset="0"/>
                <a:ea typeface="Lato" panose="020F0502020204030203" pitchFamily="34" charset="0"/>
                <a:cs typeface="Lato" panose="020F0502020204030203" pitchFamily="34" charset="0"/>
              </a:rPr>
              <a:t>Parece mucho código y complicado pero si te paras a mirarlo un momento es bastante sencillo de entender.</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Lo primero que hacemos es establecer y calcular variables importantes para el proceso.</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 -&gt; contiene el número de página actual. Puede ser falso si entramos por primera vez y estamos en la primera página.</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start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-&gt; se calcula para obtener el límite de la consulta y su valor dependerá de la página en la que estemos.</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total_pages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-&gt; Contiene el total de páginas.</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NUM_ITEMS_BY_PAGE -&gt; Está en el archivo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config.php</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definida y representa el número de elementos por página.</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El número de registros totales, el número de elementos por página y la página actual se muestran por pantalla.</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 continuación realizamos la consulta donde sacamos todos los productos activos ordenados por fecha de actualización en formato descendente y limitado a 6 productos. Si hay datos, recorremos los resultados para mostrar la información que nos interese de los productos.</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Después del bucle, solo queda agregar el código de la paginación, que no son más que enlaces dinámicos.</a:t>
            </a:r>
          </a:p>
        </p:txBody>
      </p:sp>
    </p:spTree>
    <p:extLst>
      <p:ext uri="{BB962C8B-B14F-4D97-AF65-F5344CB8AC3E}">
        <p14:creationId xmlns:p14="http://schemas.microsoft.com/office/powerpoint/2010/main" val="3348140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78</a:t>
            </a:fld>
            <a:endParaRPr lang="es-ES" dirty="0"/>
          </a:p>
        </p:txBody>
      </p:sp>
      <p:sp>
        <p:nvSpPr>
          <p:cNvPr id="6" name="CuadroTexto 5">
            <a:extLst>
              <a:ext uri="{FF2B5EF4-FFF2-40B4-BE49-F238E27FC236}">
                <a16:creationId xmlns:a16="http://schemas.microsoft.com/office/drawing/2014/main" id="{DFFE0111-353B-28AB-7C98-E3F43403FB16}"/>
              </a:ext>
            </a:extLst>
          </p:cNvPr>
          <p:cNvSpPr txBox="1"/>
          <p:nvPr/>
        </p:nvSpPr>
        <p:spPr>
          <a:xfrm>
            <a:off x="107504" y="195486"/>
            <a:ext cx="8784976" cy="954107"/>
          </a:xfrm>
          <a:prstGeom prst="rect">
            <a:avLst/>
          </a:prstGeom>
          <a:noFill/>
        </p:spPr>
        <p:txBody>
          <a:bodyPr wrap="square">
            <a:spAutoFit/>
          </a:bodyPr>
          <a:lstStyle/>
          <a:p>
            <a:r>
              <a:rPr lang="es-ES" dirty="0">
                <a:solidFill>
                  <a:schemeClr val="tx1"/>
                </a:solidFill>
                <a:latin typeface="Lato" panose="020F0502020204030203" pitchFamily="34" charset="0"/>
                <a:ea typeface="Lato" panose="020F0502020204030203" pitchFamily="34" charset="0"/>
                <a:cs typeface="Lato" panose="020F0502020204030203" pitchFamily="34" charset="0"/>
              </a:rPr>
              <a:t>Para añadir estilos a estos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paginadores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de resultados debemos aplicar técnicas CSS y podemos conseguir efectos como por ejemplo el de la imagen siguiente:</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En nuestra hoja de estilos deberemos tener algo como esto</a:t>
            </a:r>
          </a:p>
        </p:txBody>
      </p:sp>
      <p:pic>
        <p:nvPicPr>
          <p:cNvPr id="1026" name="Picture 2">
            <a:extLst>
              <a:ext uri="{FF2B5EF4-FFF2-40B4-BE49-F238E27FC236}">
                <a16:creationId xmlns:a16="http://schemas.microsoft.com/office/drawing/2014/main" id="{BDB14249-0D93-5F74-0D15-E86E21440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726781"/>
            <a:ext cx="2857500" cy="3333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0C1CBFE-20C1-C81D-3D05-1A498ECCDF55}"/>
              </a:ext>
            </a:extLst>
          </p:cNvPr>
          <p:cNvSpPr txBox="1"/>
          <p:nvPr/>
        </p:nvSpPr>
        <p:spPr>
          <a:xfrm>
            <a:off x="359024" y="1432422"/>
            <a:ext cx="8784976" cy="3108543"/>
          </a:xfrm>
          <a:prstGeom prst="rect">
            <a:avLst/>
          </a:prstGeom>
          <a:noFill/>
        </p:spPr>
        <p:txBody>
          <a:bodyPr wrap="square" numCol="2">
            <a:spAutoFit/>
          </a:bodyPr>
          <a:lstStyle/>
          <a:p>
            <a:r>
              <a:rPr lang="es-ES" dirty="0"/>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height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36px;</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margin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18px 0;</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ul</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border-radius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3px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3px</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3px</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3px</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box-</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shadow</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0 1px 2px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rgba</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(0, 0, 0, 0.05);</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display</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inline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-block;</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margin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-bottom: 0;</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margin-left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0;</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display</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inline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934050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79</a:t>
            </a:fld>
            <a:endParaRPr lang="es-ES" dirty="0"/>
          </a:p>
        </p:txBody>
      </p:sp>
      <p:sp>
        <p:nvSpPr>
          <p:cNvPr id="6" name="CuadroTexto 5">
            <a:extLst>
              <a:ext uri="{FF2B5EF4-FFF2-40B4-BE49-F238E27FC236}">
                <a16:creationId xmlns:a16="http://schemas.microsoft.com/office/drawing/2014/main" id="{ECFB7DB1-086C-BD28-35FF-192CCAF8C524}"/>
              </a:ext>
            </a:extLst>
          </p:cNvPr>
          <p:cNvSpPr txBox="1"/>
          <p:nvPr/>
        </p:nvSpPr>
        <p:spPr>
          <a:xfrm>
            <a:off x="107504" y="0"/>
            <a:ext cx="7776864" cy="4647426"/>
          </a:xfrm>
          <a:prstGeom prst="rect">
            <a:avLst/>
          </a:prstGeom>
          <a:noFill/>
        </p:spPr>
        <p:txBody>
          <a:bodyPr wrap="square">
            <a:spAutoFit/>
          </a:bodyPr>
          <a:lstStyle/>
          <a:p>
            <a:r>
              <a:rPr lang="es-ES" sz="1600" dirty="0"/>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moz</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-bottom-</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colors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none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moz-border-image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none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moz-border-left-colors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none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moz-border-right-colors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none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moz</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-top-</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colors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none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-color: #DDDDDD;</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border-style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solid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border-width</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1px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1px</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1px</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0;</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float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left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line-</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height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34px;</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padding</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0 14px;</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text-decoration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none</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a:hover,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.active a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background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-color: #F5F5F5;</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.active a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color: #999999;</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cursor: default;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p:txBody>
      </p:sp>
      <p:sp>
        <p:nvSpPr>
          <p:cNvPr id="3" name="CuadroTexto 2">
            <a:extLst>
              <a:ext uri="{FF2B5EF4-FFF2-40B4-BE49-F238E27FC236}">
                <a16:creationId xmlns:a16="http://schemas.microsoft.com/office/drawing/2014/main" id="{0F29949D-B50D-A031-E322-A90F777AAAF5}"/>
              </a:ext>
            </a:extLst>
          </p:cNvPr>
          <p:cNvSpPr txBox="1"/>
          <p:nvPr/>
        </p:nvSpPr>
        <p:spPr>
          <a:xfrm>
            <a:off x="3906066" y="496074"/>
            <a:ext cx="4583622" cy="3970318"/>
          </a:xfrm>
          <a:prstGeom prst="rect">
            <a:avLst/>
          </a:prstGeom>
          <a:noFill/>
        </p:spPr>
        <p:txBody>
          <a:bodyPr wrap="square">
            <a:spAutoFit/>
          </a:bodyPr>
          <a:lstStyle/>
          <a:p>
            <a:r>
              <a:rPr lang="es-ES" dirty="0"/>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disabled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disabled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a:hover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background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-color: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transparent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color: #999999;</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cursor: default;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li:first-child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border-left-width</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1px;</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border-radius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3px 0 0 3px;</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li:last-child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border-radius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0 3px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3px</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0;</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pagination-centered</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text-align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center;</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pagination-right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text-align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right</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82221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D04E2F9-1198-1CBE-8D57-DB3B2F48BF0A}"/>
              </a:ext>
            </a:extLst>
          </p:cNvPr>
          <p:cNvSpPr>
            <a:spLocks noGrp="1"/>
          </p:cNvSpPr>
          <p:nvPr>
            <p:ph type="body" idx="1"/>
          </p:nvPr>
        </p:nvSpPr>
        <p:spPr>
          <a:xfrm>
            <a:off x="179512" y="123478"/>
            <a:ext cx="8856984" cy="3017520"/>
          </a:xfrm>
        </p:spPr>
        <p:txBody>
          <a:bodyPr/>
          <a:lstStyle/>
          <a:p>
            <a:r>
              <a:rPr lang="es-ES" b="0" i="0" dirty="0">
                <a:solidFill>
                  <a:srgbClr val="000000"/>
                </a:solidFill>
                <a:effectLst/>
                <a:latin typeface="Arial" panose="020B0604020202020204" pitchFamily="34" charset="0"/>
              </a:rPr>
              <a:t>Finalmente, en el ejemplo siguiente, la matriz no tiene índices numéricos, por lo que sólo se generarían mensajes de error al recorrerla:</a:t>
            </a:r>
            <a:endParaRPr lang="es-ES" dirty="0"/>
          </a:p>
        </p:txBody>
      </p:sp>
      <p:sp>
        <p:nvSpPr>
          <p:cNvPr id="6" name="CuadroTexto 5">
            <a:extLst>
              <a:ext uri="{FF2B5EF4-FFF2-40B4-BE49-F238E27FC236}">
                <a16:creationId xmlns:a16="http://schemas.microsoft.com/office/drawing/2014/main" id="{C0636F4F-75A3-77E5-619E-1D32AC6185B0}"/>
              </a:ext>
            </a:extLst>
          </p:cNvPr>
          <p:cNvSpPr txBox="1"/>
          <p:nvPr/>
        </p:nvSpPr>
        <p:spPr>
          <a:xfrm>
            <a:off x="395536" y="1059582"/>
            <a:ext cx="4583622" cy="2246769"/>
          </a:xfrm>
          <a:prstGeom prst="rect">
            <a:avLst/>
          </a:prstGeom>
          <a:noFill/>
        </p:spPr>
        <p:txBody>
          <a:bodyPr wrap="square">
            <a:spAutoFit/>
          </a:bodyPr>
          <a:lstStyle/>
          <a:p>
            <a:r>
              <a:rPr lang="pt-BR" dirty="0"/>
              <a:t>&lt;?</a:t>
            </a:r>
            <a:r>
              <a:rPr lang="pt-BR" dirty="0" err="1"/>
              <a:t>php</a:t>
            </a:r>
            <a:endParaRPr lang="pt-BR" dirty="0"/>
          </a:p>
          <a:p>
            <a:r>
              <a:rPr lang="pt-BR" dirty="0"/>
              <a:t>$matriz = ["uno" =&gt; "a", "dos" =&gt; "</a:t>
            </a:r>
            <a:r>
              <a:rPr lang="pt-BR" dirty="0" err="1"/>
              <a:t>bb</a:t>
            </a:r>
            <a:r>
              <a:rPr lang="pt-BR" dirty="0"/>
              <a:t>"];</a:t>
            </a:r>
          </a:p>
          <a:p>
            <a:r>
              <a:rPr lang="pt-BR" dirty="0"/>
              <a:t>print "&lt;</a:t>
            </a:r>
            <a:r>
              <a:rPr lang="pt-BR" dirty="0" err="1"/>
              <a:t>pre</a:t>
            </a:r>
            <a:r>
              <a:rPr lang="pt-BR" dirty="0"/>
              <a:t>&gt;\n";</a:t>
            </a:r>
          </a:p>
          <a:p>
            <a:r>
              <a:rPr lang="pt-BR" dirty="0" err="1"/>
              <a:t>print_r</a:t>
            </a:r>
            <a:r>
              <a:rPr lang="pt-BR" dirty="0"/>
              <a:t>($matriz);</a:t>
            </a:r>
          </a:p>
          <a:p>
            <a:r>
              <a:rPr lang="pt-BR" dirty="0"/>
              <a:t>print "&lt;/</a:t>
            </a:r>
            <a:r>
              <a:rPr lang="pt-BR" dirty="0" err="1"/>
              <a:t>pre</a:t>
            </a:r>
            <a:r>
              <a:rPr lang="pt-BR" dirty="0"/>
              <a:t>&gt;\n";</a:t>
            </a:r>
          </a:p>
          <a:p>
            <a:r>
              <a:rPr lang="pt-BR" dirty="0"/>
              <a:t>for ($i = 0; $i &lt; 2; $i++) {</a:t>
            </a:r>
          </a:p>
          <a:p>
            <a:r>
              <a:rPr lang="pt-BR" dirty="0"/>
              <a:t>    print "&lt;p&gt;$matriz[$i]&lt;/p&gt;\n";</a:t>
            </a:r>
          </a:p>
          <a:p>
            <a:r>
              <a:rPr lang="pt-BR" dirty="0"/>
              <a:t>}</a:t>
            </a:r>
          </a:p>
          <a:p>
            <a:r>
              <a:rPr lang="pt-BR" dirty="0"/>
              <a:t>print "&lt;p&gt;Final&lt;/p&gt;\n";</a:t>
            </a:r>
          </a:p>
          <a:p>
            <a:r>
              <a:rPr lang="pt-BR" dirty="0"/>
              <a:t>?&gt;</a:t>
            </a:r>
            <a:endParaRPr lang="es-ES" dirty="0"/>
          </a:p>
        </p:txBody>
      </p:sp>
      <p:sp>
        <p:nvSpPr>
          <p:cNvPr id="9" name="CuadroTexto 8">
            <a:extLst>
              <a:ext uri="{FF2B5EF4-FFF2-40B4-BE49-F238E27FC236}">
                <a16:creationId xmlns:a16="http://schemas.microsoft.com/office/drawing/2014/main" id="{24969EFD-1FB9-A645-2755-77B72F4748CD}"/>
              </a:ext>
            </a:extLst>
          </p:cNvPr>
          <p:cNvSpPr txBox="1"/>
          <p:nvPr/>
        </p:nvSpPr>
        <p:spPr>
          <a:xfrm>
            <a:off x="4407363" y="699542"/>
            <a:ext cx="4583622" cy="3539430"/>
          </a:xfrm>
          <a:prstGeom prst="rect">
            <a:avLst/>
          </a:prstGeom>
          <a:noFill/>
        </p:spPr>
        <p:txBody>
          <a:bodyPr wrap="square">
            <a:spAutoFit/>
          </a:bodyPr>
          <a:lstStyle/>
          <a:p>
            <a:r>
              <a:rPr lang="es-ES" dirty="0"/>
              <a:t>&lt;pre&gt;</a:t>
            </a:r>
          </a:p>
          <a:p>
            <a:r>
              <a:rPr lang="es-ES" dirty="0"/>
              <a:t>Array</a:t>
            </a:r>
          </a:p>
          <a:p>
            <a:r>
              <a:rPr lang="es-ES" dirty="0"/>
              <a:t>(</a:t>
            </a:r>
          </a:p>
          <a:p>
            <a:r>
              <a:rPr lang="es-ES" dirty="0"/>
              <a:t>    [uno] =&gt; a</a:t>
            </a:r>
          </a:p>
          <a:p>
            <a:r>
              <a:rPr lang="es-ES" dirty="0"/>
              <a:t>    [dos] =&gt; </a:t>
            </a:r>
            <a:r>
              <a:rPr lang="es-ES" dirty="0" err="1"/>
              <a:t>bb</a:t>
            </a:r>
            <a:endParaRPr lang="es-ES" dirty="0"/>
          </a:p>
          <a:p>
            <a:r>
              <a:rPr lang="es-ES" dirty="0"/>
              <a:t>)</a:t>
            </a:r>
          </a:p>
          <a:p>
            <a:r>
              <a:rPr lang="es-ES" dirty="0"/>
              <a:t>&lt;/pre&gt;</a:t>
            </a:r>
          </a:p>
          <a:p>
            <a:r>
              <a:rPr lang="es-ES" dirty="0"/>
              <a:t>&lt;</a:t>
            </a:r>
            <a:r>
              <a:rPr lang="es-ES" dirty="0" err="1"/>
              <a:t>br</a:t>
            </a:r>
            <a:r>
              <a:rPr lang="es-ES" dirty="0"/>
              <a:t> /&gt;</a:t>
            </a:r>
          </a:p>
          <a:p>
            <a:r>
              <a:rPr lang="es-ES" dirty="0"/>
              <a:t>&lt;b&gt;</a:t>
            </a:r>
            <a:r>
              <a:rPr lang="es-ES" dirty="0" err="1"/>
              <a:t>Warning</a:t>
            </a:r>
            <a:r>
              <a:rPr lang="es-ES" dirty="0"/>
              <a:t>&lt;/b&gt;:  </a:t>
            </a:r>
            <a:r>
              <a:rPr lang="es-ES" dirty="0" err="1"/>
              <a:t>Undefined</a:t>
            </a:r>
            <a:r>
              <a:rPr lang="es-ES" dirty="0"/>
              <a:t> array </a:t>
            </a:r>
            <a:r>
              <a:rPr lang="es-ES" dirty="0" err="1"/>
              <a:t>key</a:t>
            </a:r>
            <a:r>
              <a:rPr lang="es-ES" dirty="0"/>
              <a:t> 0 in &lt;b&gt;</a:t>
            </a:r>
            <a:r>
              <a:rPr lang="es-ES" dirty="0" err="1"/>
              <a:t>ejemplo.php</a:t>
            </a:r>
            <a:r>
              <a:rPr lang="es-ES" dirty="0"/>
              <a:t>&lt;/b&gt; </a:t>
            </a:r>
            <a:r>
              <a:rPr lang="es-ES" dirty="0" err="1"/>
              <a:t>on</a:t>
            </a:r>
            <a:r>
              <a:rPr lang="es-ES" dirty="0"/>
              <a:t> line &lt;b&gt;7&lt;/b&gt;&lt;</a:t>
            </a:r>
            <a:r>
              <a:rPr lang="es-ES" dirty="0" err="1"/>
              <a:t>br</a:t>
            </a:r>
            <a:r>
              <a:rPr lang="es-ES" dirty="0"/>
              <a:t> /&gt;</a:t>
            </a:r>
          </a:p>
          <a:p>
            <a:r>
              <a:rPr lang="es-ES" dirty="0"/>
              <a:t>&lt;p&gt;&lt;/p&gt;</a:t>
            </a:r>
          </a:p>
          <a:p>
            <a:r>
              <a:rPr lang="es-ES" dirty="0"/>
              <a:t>&lt;</a:t>
            </a:r>
            <a:r>
              <a:rPr lang="es-ES" dirty="0" err="1"/>
              <a:t>br</a:t>
            </a:r>
            <a:r>
              <a:rPr lang="es-ES" dirty="0"/>
              <a:t> /&gt;</a:t>
            </a:r>
          </a:p>
          <a:p>
            <a:r>
              <a:rPr lang="es-ES" dirty="0"/>
              <a:t>&lt;b&gt;</a:t>
            </a:r>
            <a:r>
              <a:rPr lang="es-ES" dirty="0" err="1"/>
              <a:t>Warning</a:t>
            </a:r>
            <a:r>
              <a:rPr lang="es-ES" dirty="0"/>
              <a:t>&lt;/b&gt;:  </a:t>
            </a:r>
            <a:r>
              <a:rPr lang="es-ES" dirty="0" err="1"/>
              <a:t>Undefined</a:t>
            </a:r>
            <a:r>
              <a:rPr lang="es-ES" dirty="0"/>
              <a:t> array </a:t>
            </a:r>
            <a:r>
              <a:rPr lang="es-ES" dirty="0" err="1"/>
              <a:t>key</a:t>
            </a:r>
            <a:r>
              <a:rPr lang="es-ES" dirty="0"/>
              <a:t> 1 in &lt;b&gt;</a:t>
            </a:r>
            <a:r>
              <a:rPr lang="es-ES" dirty="0" err="1"/>
              <a:t>ejemplo.php</a:t>
            </a:r>
            <a:r>
              <a:rPr lang="es-ES" dirty="0"/>
              <a:t>&lt;/b&gt; </a:t>
            </a:r>
            <a:r>
              <a:rPr lang="es-ES" dirty="0" err="1"/>
              <a:t>on</a:t>
            </a:r>
            <a:r>
              <a:rPr lang="es-ES" dirty="0"/>
              <a:t> line &lt;b&gt;7&lt;/b&gt;&lt;</a:t>
            </a:r>
            <a:r>
              <a:rPr lang="es-ES" dirty="0" err="1"/>
              <a:t>br</a:t>
            </a:r>
            <a:r>
              <a:rPr lang="es-ES" dirty="0"/>
              <a:t> /&gt;</a:t>
            </a:r>
          </a:p>
          <a:p>
            <a:r>
              <a:rPr lang="es-ES" dirty="0"/>
              <a:t>&lt;p&gt;&lt;/p&gt;</a:t>
            </a:r>
          </a:p>
          <a:p>
            <a:r>
              <a:rPr lang="es-ES" dirty="0"/>
              <a:t>&lt;p&gt;Final&lt;/p&gt;</a:t>
            </a:r>
          </a:p>
        </p:txBody>
      </p:sp>
      <p:sp>
        <p:nvSpPr>
          <p:cNvPr id="11" name="CuadroTexto 10">
            <a:extLst>
              <a:ext uri="{FF2B5EF4-FFF2-40B4-BE49-F238E27FC236}">
                <a16:creationId xmlns:a16="http://schemas.microsoft.com/office/drawing/2014/main" id="{0AFB3F70-B85B-54AA-3A99-6CAAAEA4F88D}"/>
              </a:ext>
            </a:extLst>
          </p:cNvPr>
          <p:cNvSpPr txBox="1"/>
          <p:nvPr/>
        </p:nvSpPr>
        <p:spPr>
          <a:xfrm>
            <a:off x="323528" y="3920452"/>
            <a:ext cx="4583622" cy="523220"/>
          </a:xfrm>
          <a:prstGeom prst="rect">
            <a:avLst/>
          </a:prstGeom>
          <a:noFill/>
        </p:spPr>
        <p:txBody>
          <a:bodyPr wrap="square">
            <a:spAutoFit/>
          </a:bodyPr>
          <a:lstStyle/>
          <a:p>
            <a:r>
              <a:rPr lang="es-ES" b="1" i="0" dirty="0">
                <a:solidFill>
                  <a:srgbClr val="000000"/>
                </a:solidFill>
                <a:effectLst/>
                <a:latin typeface="Arial" panose="020B0604020202020204" pitchFamily="34" charset="0"/>
              </a:rPr>
              <a:t>Nota</a:t>
            </a:r>
            <a:r>
              <a:rPr lang="es-ES" b="0" i="0" dirty="0">
                <a:solidFill>
                  <a:srgbClr val="000000"/>
                </a:solidFill>
                <a:effectLst/>
                <a:latin typeface="Arial" panose="020B0604020202020204" pitchFamily="34" charset="0"/>
              </a:rPr>
              <a:t>: Esta situación no se podría evitar pues los índices de la matriz no son valores numéricos.</a:t>
            </a:r>
            <a:endParaRPr lang="es-ES" dirty="0"/>
          </a:p>
        </p:txBody>
      </p:sp>
    </p:spTree>
    <p:extLst>
      <p:ext uri="{BB962C8B-B14F-4D97-AF65-F5344CB8AC3E}">
        <p14:creationId xmlns:p14="http://schemas.microsoft.com/office/powerpoint/2010/main" val="577247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80</a:t>
            </a:fld>
            <a:endParaRPr lang="es-ES" dirty="0"/>
          </a:p>
        </p:txBody>
      </p:sp>
      <p:sp>
        <p:nvSpPr>
          <p:cNvPr id="6" name="CuadroTexto 5">
            <a:extLst>
              <a:ext uri="{FF2B5EF4-FFF2-40B4-BE49-F238E27FC236}">
                <a16:creationId xmlns:a16="http://schemas.microsoft.com/office/drawing/2014/main" id="{4A906D8E-1499-EBA0-8AD0-06ADBDD9BB5B}"/>
              </a:ext>
            </a:extLst>
          </p:cNvPr>
          <p:cNvSpPr txBox="1"/>
          <p:nvPr/>
        </p:nvSpPr>
        <p:spPr>
          <a:xfrm>
            <a:off x="323528" y="399238"/>
            <a:ext cx="8440510" cy="3539430"/>
          </a:xfrm>
          <a:prstGeom prst="rect">
            <a:avLst/>
          </a:prstGeom>
          <a:noFill/>
        </p:spPr>
        <p:txBody>
          <a:bodyPr wrap="square">
            <a:spAutoFit/>
          </a:bodyPr>
          <a:lstStyle/>
          <a:p>
            <a:r>
              <a:rPr lang="es-ES" dirty="0">
                <a:solidFill>
                  <a:schemeClr val="tx1"/>
                </a:solidFill>
                <a:latin typeface="Lato" panose="020F0502020204030203" pitchFamily="34" charset="0"/>
                <a:ea typeface="Lato" panose="020F0502020204030203" pitchFamily="34" charset="0"/>
                <a:cs typeface="Lato" panose="020F0502020204030203" pitchFamily="34" charset="0"/>
              </a:rPr>
              <a:t>Esta hoja de estilo la deberemos incluir en nuestro &lt;head&gt; de la forma habitual y seguidamente en el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body</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 añadir los siguientes tags:</a:t>
            </a:r>
          </a:p>
          <a:p>
            <a:endParaRPr lang="es-E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div</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class</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pagination</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ul</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="?page=3"&gt;Anterior&lt;/a&gt;&lt;/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="?page=1"&gt;1&lt;/a&gt;&lt;/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="?page=2"&gt;2&lt;/a&gt;&lt;/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="?page=3"&gt;3&lt;/a&gt;&lt;/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&gt;&lt;a&gt;4&lt;/a&gt;&lt;/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="?page=5"&gt;5&lt;/a&gt;&lt;/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="?page=6"&gt;6&lt;/a&gt;&lt;/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="?page=10"&gt;10&lt;/a&gt;&lt;/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&gt;&lt;a </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href</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="?page=5"&gt;Siguiente&lt;/a&gt;&lt;/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li</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ul</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a:p>
            <a:r>
              <a:rPr lang="es-ES" dirty="0">
                <a:solidFill>
                  <a:schemeClr val="tx1"/>
                </a:solidFill>
                <a:latin typeface="Lato" panose="020F0502020204030203" pitchFamily="34" charset="0"/>
                <a:ea typeface="Lato" panose="020F0502020204030203" pitchFamily="34" charset="0"/>
                <a:cs typeface="Lato" panose="020F0502020204030203" pitchFamily="34" charset="0"/>
              </a:rPr>
              <a:t>   &lt;/</a:t>
            </a:r>
            <a:r>
              <a:rPr lang="es-ES" dirty="0" err="1">
                <a:solidFill>
                  <a:schemeClr val="tx1"/>
                </a:solidFill>
                <a:latin typeface="Lato" panose="020F0502020204030203" pitchFamily="34" charset="0"/>
                <a:ea typeface="Lato" panose="020F0502020204030203" pitchFamily="34" charset="0"/>
                <a:cs typeface="Lato" panose="020F0502020204030203" pitchFamily="34" charset="0"/>
              </a:rPr>
              <a:t>div</a:t>
            </a:r>
            <a:r>
              <a:rPr lang="es-ES" dirty="0">
                <a:solidFill>
                  <a:schemeClr val="tx1"/>
                </a:solidFill>
                <a:latin typeface="Lato" panose="020F0502020204030203" pitchFamily="34" charset="0"/>
                <a:ea typeface="Lato" panose="020F0502020204030203" pitchFamily="34" charset="0"/>
                <a:cs typeface="Lato" panose="020F0502020204030203" pitchFamily="34" charset="0"/>
              </a:rPr>
              <a:t>&gt;</a:t>
            </a:r>
          </a:p>
        </p:txBody>
      </p:sp>
    </p:spTree>
    <p:extLst>
      <p:ext uri="{BB962C8B-B14F-4D97-AF65-F5344CB8AC3E}">
        <p14:creationId xmlns:p14="http://schemas.microsoft.com/office/powerpoint/2010/main" val="40771640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81</a:t>
            </a:fld>
            <a:endParaRPr lang="es-ES" dirty="0"/>
          </a:p>
        </p:txBody>
      </p:sp>
      <p:sp>
        <p:nvSpPr>
          <p:cNvPr id="6" name="CuadroTexto 5">
            <a:extLst>
              <a:ext uri="{FF2B5EF4-FFF2-40B4-BE49-F238E27FC236}">
                <a16:creationId xmlns:a16="http://schemas.microsoft.com/office/drawing/2014/main" id="{75E1C74B-092F-E0B4-E405-836802D39CD4}"/>
              </a:ext>
            </a:extLst>
          </p:cNvPr>
          <p:cNvSpPr txBox="1"/>
          <p:nvPr/>
        </p:nvSpPr>
        <p:spPr>
          <a:xfrm>
            <a:off x="539552" y="1045569"/>
            <a:ext cx="8352928" cy="461665"/>
          </a:xfrm>
          <a:prstGeom prst="rect">
            <a:avLst/>
          </a:prstGeom>
          <a:noFill/>
        </p:spPr>
        <p:txBody>
          <a:bodyPr wrap="square">
            <a:spAutoFit/>
          </a:bodyPr>
          <a:lstStyle/>
          <a:p>
            <a:r>
              <a:rPr lang="es-ES" sz="2400" dirty="0">
                <a:solidFill>
                  <a:schemeClr val="tx1"/>
                </a:solidFill>
                <a:latin typeface="Lato" panose="020F0502020204030203" pitchFamily="34" charset="0"/>
                <a:ea typeface="Lato" panose="020F0502020204030203" pitchFamily="34" charset="0"/>
                <a:cs typeface="Lato" panose="020F0502020204030203" pitchFamily="34" charset="0"/>
              </a:rPr>
              <a:t>Localización de la ciudad según IP</a:t>
            </a:r>
          </a:p>
        </p:txBody>
      </p:sp>
    </p:spTree>
    <p:extLst>
      <p:ext uri="{BB962C8B-B14F-4D97-AF65-F5344CB8AC3E}">
        <p14:creationId xmlns:p14="http://schemas.microsoft.com/office/powerpoint/2010/main" val="2254919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694820B-DEAB-6CCA-C958-AD7DCCBE89AB}"/>
              </a:ext>
            </a:extLst>
          </p:cNvPr>
          <p:cNvSpPr>
            <a:spLocks noGrp="1"/>
          </p:cNvSpPr>
          <p:nvPr>
            <p:ph type="body" idx="1"/>
          </p:nvPr>
        </p:nvSpPr>
        <p:spPr>
          <a:xfrm>
            <a:off x="107504" y="699542"/>
            <a:ext cx="8856984" cy="3552300"/>
          </a:xfrm>
        </p:spPr>
        <p:txBody>
          <a:bodyPr/>
          <a:lstStyle/>
          <a:p>
            <a:pPr marL="114300" indent="0">
              <a:buNone/>
            </a:pPr>
            <a:r>
              <a:rPr lang="es-ES" sz="1400" dirty="0">
                <a:latin typeface="Consolas" panose="020B0609020204030204" pitchFamily="49" charset="0"/>
              </a:rPr>
              <a:t>En este artículo pretendemos mostrar una función PHP que retorna la ciudad y el estado según la dirección IP del usuario o cliente.</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Este script se podría utilizar para controlar de donde son los visitantes que acceden a nuestra Web cada día.</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La función es la siguiente:</a:t>
            </a:r>
          </a:p>
        </p:txBody>
      </p:sp>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82</a:t>
            </a:fld>
            <a:endParaRPr lang="es-ES" dirty="0"/>
          </a:p>
        </p:txBody>
      </p:sp>
    </p:spTree>
    <p:extLst>
      <p:ext uri="{BB962C8B-B14F-4D97-AF65-F5344CB8AC3E}">
        <p14:creationId xmlns:p14="http://schemas.microsoft.com/office/powerpoint/2010/main" val="26223033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D9DE416-4DD8-604F-770C-04EA50E31D08}"/>
              </a:ext>
            </a:extLst>
          </p:cNvPr>
          <p:cNvSpPr>
            <a:spLocks noGrp="1"/>
          </p:cNvSpPr>
          <p:nvPr>
            <p:ph type="body" idx="1"/>
          </p:nvPr>
        </p:nvSpPr>
        <p:spPr>
          <a:xfrm>
            <a:off x="102687" y="267494"/>
            <a:ext cx="8640960" cy="3552300"/>
          </a:xfrm>
        </p:spPr>
        <p:txBody>
          <a:bodyPr numCol="2"/>
          <a:lstStyle/>
          <a:p>
            <a:pPr marL="114300" indent="0">
              <a:buNone/>
            </a:pPr>
            <a:r>
              <a:rPr lang="es-ES" sz="1400" dirty="0"/>
              <a:t>&lt;?</a:t>
            </a:r>
            <a:r>
              <a:rPr lang="es-ES" sz="1400" dirty="0" err="1"/>
              <a:t>php</a:t>
            </a:r>
            <a:endParaRPr lang="es-ES" sz="1400" dirty="0"/>
          </a:p>
          <a:p>
            <a:pPr marL="114300" indent="0">
              <a:buNone/>
            </a:pPr>
            <a:r>
              <a:rPr lang="es-ES" sz="1400" dirty="0"/>
              <a:t>function </a:t>
            </a:r>
            <a:r>
              <a:rPr lang="es-ES" sz="1400" dirty="0" err="1"/>
              <a:t>detect_city</a:t>
            </a:r>
            <a:r>
              <a:rPr lang="es-ES" sz="1400" dirty="0"/>
              <a:t>($</a:t>
            </a:r>
            <a:r>
              <a:rPr lang="es-ES" sz="1400" dirty="0" err="1"/>
              <a:t>ip</a:t>
            </a:r>
            <a:r>
              <a:rPr lang="es-ES" sz="1400" dirty="0"/>
              <a:t>) {</a:t>
            </a:r>
          </a:p>
          <a:p>
            <a:pPr marL="114300" indent="0">
              <a:buNone/>
            </a:pPr>
            <a:endParaRPr lang="es-ES" sz="1400" dirty="0"/>
          </a:p>
          <a:p>
            <a:pPr marL="114300" indent="0">
              <a:buNone/>
            </a:pPr>
            <a:r>
              <a:rPr lang="es-ES" sz="1400" dirty="0"/>
              <a:t>        $default = 'UNKNOWN';</a:t>
            </a:r>
          </a:p>
          <a:p>
            <a:pPr marL="114300" indent="0">
              <a:buNone/>
            </a:pPr>
            <a:endParaRPr lang="es-ES" sz="1400" dirty="0"/>
          </a:p>
          <a:p>
            <a:pPr marL="114300" indent="0">
              <a:buNone/>
            </a:pPr>
            <a:r>
              <a:rPr lang="es-ES" sz="1400" dirty="0"/>
              <a:t>        if (!</a:t>
            </a:r>
            <a:r>
              <a:rPr lang="es-ES" sz="1400" dirty="0" err="1"/>
              <a:t>is_string</a:t>
            </a:r>
            <a:r>
              <a:rPr lang="es-ES" sz="1400" dirty="0"/>
              <a:t>($</a:t>
            </a:r>
            <a:r>
              <a:rPr lang="es-ES" sz="1400" dirty="0" err="1"/>
              <a:t>ip</a:t>
            </a:r>
            <a:r>
              <a:rPr lang="es-ES" sz="1400" dirty="0"/>
              <a:t>) || </a:t>
            </a:r>
            <a:r>
              <a:rPr lang="es-ES" sz="1400" dirty="0" err="1"/>
              <a:t>strlen</a:t>
            </a:r>
            <a:r>
              <a:rPr lang="es-ES" sz="1400" dirty="0"/>
              <a:t>($</a:t>
            </a:r>
            <a:r>
              <a:rPr lang="es-ES" sz="1400" dirty="0" err="1"/>
              <a:t>ip</a:t>
            </a:r>
            <a:r>
              <a:rPr lang="es-ES" sz="1400" dirty="0"/>
              <a:t>) &lt; 1 || $</a:t>
            </a:r>
            <a:r>
              <a:rPr lang="es-ES" sz="1400" dirty="0" err="1"/>
              <a:t>ip</a:t>
            </a:r>
            <a:r>
              <a:rPr lang="es-ES" sz="1400" dirty="0"/>
              <a:t> == '127.0.0.1' || $</a:t>
            </a:r>
            <a:r>
              <a:rPr lang="es-ES" sz="1400" dirty="0" err="1"/>
              <a:t>ip</a:t>
            </a:r>
            <a:r>
              <a:rPr lang="es-ES" sz="1400" dirty="0"/>
              <a:t> == 'localhost')</a:t>
            </a:r>
          </a:p>
          <a:p>
            <a:pPr marL="114300" indent="0">
              <a:buNone/>
            </a:pPr>
            <a:r>
              <a:rPr lang="es-ES" sz="1400" dirty="0"/>
              <a:t>            $</a:t>
            </a:r>
            <a:r>
              <a:rPr lang="es-ES" sz="1400" dirty="0" err="1"/>
              <a:t>ip</a:t>
            </a:r>
            <a:r>
              <a:rPr lang="es-ES" sz="1400" dirty="0"/>
              <a:t> = '8.8.8.8';</a:t>
            </a:r>
          </a:p>
          <a:p>
            <a:pPr marL="114300" indent="0">
              <a:buNone/>
            </a:pPr>
            <a:endParaRPr lang="es-ES" sz="1400" dirty="0"/>
          </a:p>
          <a:p>
            <a:pPr marL="114300" indent="0">
              <a:buNone/>
            </a:pPr>
            <a:r>
              <a:rPr lang="es-ES" sz="1400" dirty="0"/>
              <a:t>        $</a:t>
            </a:r>
            <a:r>
              <a:rPr lang="es-ES" sz="1400" dirty="0" err="1"/>
              <a:t>curlopt_useragent</a:t>
            </a:r>
            <a:r>
              <a:rPr lang="es-ES" sz="1400" dirty="0"/>
              <a:t> = 'Mozilla/5.0 (Windows; U; Windows NT 5.1; en-US; rv:1.9.2) Gecko/20100115 Firefox/3.6 (.NET CLR 3.5.30729)';</a:t>
            </a:r>
          </a:p>
          <a:p>
            <a:pPr marL="114300" indent="0">
              <a:buNone/>
            </a:pPr>
            <a:endParaRPr lang="es-ES" sz="1400" dirty="0"/>
          </a:p>
          <a:p>
            <a:pPr marL="114300" indent="0">
              <a:buNone/>
            </a:pPr>
            <a:r>
              <a:rPr lang="es-ES" sz="1400" dirty="0"/>
              <a:t>        $</a:t>
            </a:r>
            <a:r>
              <a:rPr lang="es-ES" sz="1400" dirty="0" err="1"/>
              <a:t>url</a:t>
            </a:r>
            <a:r>
              <a:rPr lang="es-ES" sz="1400" dirty="0"/>
              <a:t> = 'http://ipinfodb.com/</a:t>
            </a:r>
            <a:r>
              <a:rPr lang="es-ES" sz="1400" dirty="0" err="1"/>
              <a:t>ip_locator.php?ip</a:t>
            </a:r>
            <a:r>
              <a:rPr lang="es-ES" sz="1400" dirty="0"/>
              <a:t>=' . </a:t>
            </a:r>
            <a:r>
              <a:rPr lang="es-ES" sz="1400" dirty="0" err="1"/>
              <a:t>urlencode</a:t>
            </a:r>
            <a:r>
              <a:rPr lang="es-ES" sz="1400" dirty="0"/>
              <a:t>($</a:t>
            </a:r>
            <a:r>
              <a:rPr lang="es-ES" sz="1400" dirty="0" err="1"/>
              <a:t>ip</a:t>
            </a:r>
            <a:r>
              <a:rPr lang="es-ES" sz="1400" dirty="0"/>
              <a:t>);</a:t>
            </a:r>
          </a:p>
          <a:p>
            <a:pPr marL="114300" indent="0">
              <a:buNone/>
            </a:pPr>
            <a:r>
              <a:rPr lang="es-ES" sz="1400" dirty="0"/>
              <a:t>        $ch = </a:t>
            </a:r>
            <a:r>
              <a:rPr lang="es-ES" sz="1400" dirty="0" err="1"/>
              <a:t>curl_init</a:t>
            </a:r>
            <a:r>
              <a:rPr lang="es-ES" sz="1400" dirty="0"/>
              <a:t>();</a:t>
            </a:r>
          </a:p>
          <a:p>
            <a:pPr marL="114300" indent="0">
              <a:buNone/>
            </a:pPr>
            <a:endParaRPr lang="es-ES" sz="1400" dirty="0"/>
          </a:p>
          <a:p>
            <a:pPr marL="114300" indent="0">
              <a:buNone/>
            </a:pPr>
            <a:r>
              <a:rPr lang="es-ES" sz="1400" dirty="0"/>
              <a:t>        $</a:t>
            </a:r>
            <a:r>
              <a:rPr lang="es-ES" sz="1400" dirty="0" err="1"/>
              <a:t>curl_opt</a:t>
            </a:r>
            <a:r>
              <a:rPr lang="es-ES" sz="1400" dirty="0"/>
              <a:t> = array(</a:t>
            </a:r>
          </a:p>
          <a:p>
            <a:pPr marL="114300" indent="0">
              <a:buNone/>
            </a:pPr>
            <a:r>
              <a:rPr lang="es-ES" sz="1400" dirty="0"/>
              <a:t>            CURLOPT_FOLLOWLOCATION  =&gt; 1,</a:t>
            </a:r>
          </a:p>
          <a:p>
            <a:pPr marL="114300" indent="0">
              <a:buNone/>
            </a:pPr>
            <a:r>
              <a:rPr lang="es-ES" sz="1400" dirty="0"/>
              <a:t>            CURLOPT_HEADER      =&gt; 0,</a:t>
            </a:r>
          </a:p>
          <a:p>
            <a:pPr marL="114300" indent="0">
              <a:buNone/>
            </a:pPr>
            <a:r>
              <a:rPr lang="es-ES" sz="1400" dirty="0"/>
              <a:t>            CURLOPT_RETURNTRANSFER  =&gt; 1,</a:t>
            </a:r>
          </a:p>
          <a:p>
            <a:pPr marL="114300" indent="0">
              <a:buNone/>
            </a:pPr>
            <a:r>
              <a:rPr lang="es-ES" sz="1400" dirty="0"/>
              <a:t>            CURLOPT_USERAGENT   =&gt; $</a:t>
            </a:r>
            <a:r>
              <a:rPr lang="es-ES" sz="1400" dirty="0" err="1"/>
              <a:t>curlopt_useragent</a:t>
            </a:r>
            <a:r>
              <a:rPr lang="es-ES" sz="1400" dirty="0"/>
              <a:t>,</a:t>
            </a:r>
          </a:p>
          <a:p>
            <a:pPr marL="114300" indent="0">
              <a:buNone/>
            </a:pPr>
            <a:r>
              <a:rPr lang="es-ES" sz="1400" dirty="0"/>
              <a:t>            CURLOPT_URL       =&gt; $</a:t>
            </a:r>
            <a:r>
              <a:rPr lang="es-ES" sz="1400" dirty="0" err="1"/>
              <a:t>url</a:t>
            </a:r>
            <a:r>
              <a:rPr lang="es-ES" sz="1400" dirty="0"/>
              <a:t>,</a:t>
            </a:r>
          </a:p>
          <a:p>
            <a:pPr marL="114300" indent="0">
              <a:buNone/>
            </a:pPr>
            <a:r>
              <a:rPr lang="es-ES" sz="1400" dirty="0"/>
              <a:t>            CURLOPT_TIMEOUT         =&gt; 1,</a:t>
            </a:r>
          </a:p>
          <a:p>
            <a:pPr marL="114300" indent="0">
              <a:buNone/>
            </a:pPr>
            <a:r>
              <a:rPr lang="es-ES" sz="1400" dirty="0"/>
              <a:t>            CURLOPT_REFERER         =&gt; 'http://' . $_SERVER['HTTP_HOST'],</a:t>
            </a:r>
          </a:p>
          <a:p>
            <a:pPr marL="114300" indent="0">
              <a:buNone/>
            </a:pPr>
            <a:r>
              <a:rPr lang="es-ES" sz="1400" dirty="0"/>
              <a:t>        );</a:t>
            </a:r>
          </a:p>
          <a:p>
            <a:pPr marL="114300" indent="0">
              <a:buNone/>
            </a:pPr>
            <a:endParaRPr lang="es-ES" sz="1400" dirty="0"/>
          </a:p>
          <a:p>
            <a:pPr marL="114300" indent="0">
              <a:buNone/>
            </a:pPr>
            <a:r>
              <a:rPr lang="es-ES" sz="1400" dirty="0"/>
              <a:t>?&gt;</a:t>
            </a:r>
          </a:p>
        </p:txBody>
      </p:sp>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83</a:t>
            </a:fld>
            <a:endParaRPr lang="es-ES" dirty="0"/>
          </a:p>
        </p:txBody>
      </p:sp>
    </p:spTree>
    <p:extLst>
      <p:ext uri="{BB962C8B-B14F-4D97-AF65-F5344CB8AC3E}">
        <p14:creationId xmlns:p14="http://schemas.microsoft.com/office/powerpoint/2010/main" val="1491612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694820B-DEAB-6CCA-C958-AD7DCCBE89AB}"/>
              </a:ext>
            </a:extLst>
          </p:cNvPr>
          <p:cNvSpPr>
            <a:spLocks noGrp="1"/>
          </p:cNvSpPr>
          <p:nvPr>
            <p:ph type="body" idx="1"/>
          </p:nvPr>
        </p:nvSpPr>
        <p:spPr>
          <a:xfrm>
            <a:off x="179512" y="123478"/>
            <a:ext cx="8928992" cy="3552300"/>
          </a:xfrm>
        </p:spPr>
        <p:txBody>
          <a:bodyPr numCol="2"/>
          <a:lstStyle/>
          <a:p>
            <a:pPr marL="114300" indent="0">
              <a:buNone/>
            </a:pPr>
            <a:r>
              <a:rPr lang="es-ES" sz="1400" dirty="0" err="1">
                <a:latin typeface="Consolas" panose="020B0609020204030204" pitchFamily="49" charset="0"/>
              </a:rPr>
              <a:t>curl_setopt_array</a:t>
            </a:r>
            <a:r>
              <a:rPr lang="es-ES" sz="1400" dirty="0">
                <a:latin typeface="Consolas" panose="020B0609020204030204" pitchFamily="49" charset="0"/>
              </a:rPr>
              <a:t>($ch, $</a:t>
            </a:r>
            <a:r>
              <a:rPr lang="es-ES" sz="1400" dirty="0" err="1">
                <a:latin typeface="Consolas" panose="020B0609020204030204" pitchFamily="49" charset="0"/>
              </a:rPr>
              <a:t>curl_opt</a:t>
            </a:r>
            <a:r>
              <a:rPr lang="es-ES" sz="1400" dirty="0">
                <a:latin typeface="Consolas" panose="020B0609020204030204" pitchFamily="49" charset="0"/>
              </a:rPr>
              <a:t>);</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content</a:t>
            </a:r>
            <a:r>
              <a:rPr lang="es-ES" sz="1400" dirty="0">
                <a:latin typeface="Consolas" panose="020B0609020204030204" pitchFamily="49" charset="0"/>
              </a:rPr>
              <a:t> = </a:t>
            </a:r>
            <a:r>
              <a:rPr lang="es-ES" sz="1400" dirty="0" err="1">
                <a:latin typeface="Consolas" panose="020B0609020204030204" pitchFamily="49" charset="0"/>
              </a:rPr>
              <a:t>curl_exec</a:t>
            </a:r>
            <a:r>
              <a:rPr lang="es-ES" sz="1400" dirty="0">
                <a:latin typeface="Consolas" panose="020B0609020204030204" pitchFamily="49" charset="0"/>
              </a:rPr>
              <a:t>($ch);</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        if (!</a:t>
            </a:r>
            <a:r>
              <a:rPr lang="es-ES" sz="1400" dirty="0" err="1">
                <a:latin typeface="Consolas" panose="020B0609020204030204" pitchFamily="49" charset="0"/>
              </a:rPr>
              <a:t>is_null</a:t>
            </a:r>
            <a:r>
              <a:rPr lang="es-ES" sz="1400" dirty="0">
                <a:latin typeface="Consolas" panose="020B0609020204030204" pitchFamily="49" charset="0"/>
              </a:rPr>
              <a:t>($</a:t>
            </a:r>
            <a:r>
              <a:rPr lang="es-ES" sz="1400" dirty="0" err="1">
                <a:latin typeface="Consolas" panose="020B0609020204030204" pitchFamily="49" charset="0"/>
              </a:rPr>
              <a:t>curl_info</a:t>
            </a:r>
            <a:r>
              <a:rPr lang="es-ES" sz="1400" dirty="0">
                <a:latin typeface="Consolas" panose="020B0609020204030204" pitchFamily="49" charset="0"/>
              </a:rPr>
              <a:t>)) {</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curl_info</a:t>
            </a:r>
            <a:r>
              <a:rPr lang="es-ES" sz="1400" dirty="0">
                <a:latin typeface="Consolas" panose="020B0609020204030204" pitchFamily="49" charset="0"/>
              </a:rPr>
              <a:t> = </a:t>
            </a:r>
            <a:r>
              <a:rPr lang="es-ES" sz="1400" dirty="0" err="1">
                <a:latin typeface="Consolas" panose="020B0609020204030204" pitchFamily="49" charset="0"/>
              </a:rPr>
              <a:t>curl_getinfo</a:t>
            </a:r>
            <a:r>
              <a:rPr lang="es-ES" sz="1400" dirty="0">
                <a:latin typeface="Consolas" panose="020B0609020204030204" pitchFamily="49" charset="0"/>
              </a:rPr>
              <a:t>($ch);</a:t>
            </a:r>
          </a:p>
          <a:p>
            <a:pPr marL="114300" indent="0">
              <a:buNone/>
            </a:pPr>
            <a:r>
              <a:rPr lang="es-ES" sz="1400" dirty="0">
                <a:latin typeface="Consolas" panose="020B0609020204030204" pitchFamily="49" charset="0"/>
              </a:rPr>
              <a:t>        }</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curl_close</a:t>
            </a:r>
            <a:r>
              <a:rPr lang="es-ES" sz="1400" dirty="0">
                <a:latin typeface="Consolas" panose="020B0609020204030204" pitchFamily="49" charset="0"/>
              </a:rPr>
              <a:t>($ch);</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        if ( </a:t>
            </a:r>
            <a:r>
              <a:rPr lang="es-ES" sz="1400" dirty="0" err="1">
                <a:latin typeface="Consolas" panose="020B0609020204030204" pitchFamily="49" charset="0"/>
              </a:rPr>
              <a:t>preg_match</a:t>
            </a:r>
            <a:r>
              <a:rPr lang="es-ES" sz="1400" dirty="0">
                <a:latin typeface="Consolas" panose="020B0609020204030204" pitchFamily="49" charset="0"/>
              </a:rPr>
              <a:t>('{&lt;</a:t>
            </a:r>
            <a:r>
              <a:rPr lang="es-ES" sz="1400" dirty="0" err="1">
                <a:latin typeface="Consolas" panose="020B0609020204030204" pitchFamily="49" charset="0"/>
              </a:rPr>
              <a:t>li</a:t>
            </a:r>
            <a:r>
              <a:rPr lang="es-ES" sz="1400" dirty="0">
                <a:latin typeface="Consolas" panose="020B0609020204030204" pitchFamily="49" charset="0"/>
              </a:rPr>
              <a:t>&gt;City : ([^&lt;]*)&lt;/</a:t>
            </a:r>
            <a:r>
              <a:rPr lang="es-ES" sz="1400" dirty="0" err="1">
                <a:latin typeface="Consolas" panose="020B0609020204030204" pitchFamily="49" charset="0"/>
              </a:rPr>
              <a:t>li</a:t>
            </a:r>
            <a:r>
              <a:rPr lang="es-ES" sz="1400" dirty="0">
                <a:latin typeface="Consolas" panose="020B0609020204030204" pitchFamily="49" charset="0"/>
              </a:rPr>
              <a:t>&gt;}i', $</a:t>
            </a:r>
            <a:r>
              <a:rPr lang="es-ES" sz="1400" dirty="0" err="1">
                <a:latin typeface="Consolas" panose="020B0609020204030204" pitchFamily="49" charset="0"/>
              </a:rPr>
              <a:t>content</a:t>
            </a:r>
            <a:r>
              <a:rPr lang="es-ES" sz="1400" dirty="0">
                <a:latin typeface="Consolas" panose="020B0609020204030204" pitchFamily="49" charset="0"/>
              </a:rPr>
              <a:t>, $</a:t>
            </a:r>
            <a:r>
              <a:rPr lang="es-ES" sz="1400" dirty="0" err="1">
                <a:latin typeface="Consolas" panose="020B0609020204030204" pitchFamily="49" charset="0"/>
              </a:rPr>
              <a:t>regs</a:t>
            </a:r>
            <a:r>
              <a:rPr lang="es-ES" sz="1400" dirty="0">
                <a:latin typeface="Consolas" panose="020B0609020204030204" pitchFamily="49" charset="0"/>
              </a:rPr>
              <a:t>) )  {</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city</a:t>
            </a:r>
            <a:r>
              <a:rPr lang="es-ES" sz="1400" dirty="0">
                <a:latin typeface="Consolas" panose="020B0609020204030204" pitchFamily="49" charset="0"/>
              </a:rPr>
              <a:t> = $</a:t>
            </a:r>
            <a:r>
              <a:rPr lang="es-ES" sz="1400" dirty="0" err="1">
                <a:latin typeface="Consolas" panose="020B0609020204030204" pitchFamily="49" charset="0"/>
              </a:rPr>
              <a:t>regs</a:t>
            </a:r>
            <a:r>
              <a:rPr lang="es-ES" sz="1400" dirty="0">
                <a:latin typeface="Consolas" panose="020B0609020204030204" pitchFamily="49" charset="0"/>
              </a:rPr>
              <a:t>[1];</a:t>
            </a:r>
          </a:p>
          <a:p>
            <a:pPr marL="114300" indent="0">
              <a:buNone/>
            </a:pPr>
            <a:r>
              <a:rPr lang="es-ES" sz="1400" dirty="0">
                <a:latin typeface="Consolas" panose="020B0609020204030204" pitchFamily="49" charset="0"/>
              </a:rPr>
              <a:t>        }</a:t>
            </a:r>
          </a:p>
          <a:p>
            <a:pPr marL="114300" indent="0">
              <a:buNone/>
            </a:pPr>
            <a:r>
              <a:rPr lang="es-ES" sz="1400" dirty="0">
                <a:latin typeface="Consolas" panose="020B0609020204030204" pitchFamily="49" charset="0"/>
              </a:rPr>
              <a:t>        if ( </a:t>
            </a:r>
            <a:r>
              <a:rPr lang="es-ES" sz="1400" dirty="0" err="1">
                <a:latin typeface="Consolas" panose="020B0609020204030204" pitchFamily="49" charset="0"/>
              </a:rPr>
              <a:t>preg_match</a:t>
            </a:r>
            <a:r>
              <a:rPr lang="es-ES" sz="1400" dirty="0">
                <a:latin typeface="Consolas" panose="020B0609020204030204" pitchFamily="49" charset="0"/>
              </a:rPr>
              <a:t>('{&lt;</a:t>
            </a:r>
            <a:r>
              <a:rPr lang="es-ES" sz="1400" dirty="0" err="1">
                <a:latin typeface="Consolas" panose="020B0609020204030204" pitchFamily="49" charset="0"/>
              </a:rPr>
              <a:t>li</a:t>
            </a:r>
            <a:r>
              <a:rPr lang="es-ES" sz="1400" dirty="0">
                <a:latin typeface="Consolas" panose="020B0609020204030204" pitchFamily="49" charset="0"/>
              </a:rPr>
              <a:t>&gt;</a:t>
            </a:r>
            <a:r>
              <a:rPr lang="es-ES" sz="1400" dirty="0" err="1">
                <a:latin typeface="Consolas" panose="020B0609020204030204" pitchFamily="49" charset="0"/>
              </a:rPr>
              <a:t>State</a:t>
            </a:r>
            <a:r>
              <a:rPr lang="es-ES" sz="1400" dirty="0">
                <a:latin typeface="Consolas" panose="020B0609020204030204" pitchFamily="49" charset="0"/>
              </a:rPr>
              <a:t>/</a:t>
            </a:r>
            <a:r>
              <a:rPr lang="es-ES" sz="1400" dirty="0" err="1">
                <a:latin typeface="Consolas" panose="020B0609020204030204" pitchFamily="49" charset="0"/>
              </a:rPr>
              <a:t>Province</a:t>
            </a:r>
            <a:r>
              <a:rPr lang="es-ES" sz="1400" dirty="0">
                <a:latin typeface="Consolas" panose="020B0609020204030204" pitchFamily="49" charset="0"/>
              </a:rPr>
              <a:t> : ([^&lt;]*)&lt;/</a:t>
            </a:r>
            <a:r>
              <a:rPr lang="es-ES" sz="1400" dirty="0" err="1">
                <a:latin typeface="Consolas" panose="020B0609020204030204" pitchFamily="49" charset="0"/>
              </a:rPr>
              <a:t>li</a:t>
            </a:r>
            <a:r>
              <a:rPr lang="es-ES" sz="1400" dirty="0">
                <a:latin typeface="Consolas" panose="020B0609020204030204" pitchFamily="49" charset="0"/>
              </a:rPr>
              <a:t>&gt;}i', $</a:t>
            </a:r>
            <a:r>
              <a:rPr lang="es-ES" sz="1400" dirty="0" err="1">
                <a:latin typeface="Consolas" panose="020B0609020204030204" pitchFamily="49" charset="0"/>
              </a:rPr>
              <a:t>content</a:t>
            </a:r>
            <a:r>
              <a:rPr lang="es-ES" sz="1400" dirty="0">
                <a:latin typeface="Consolas" panose="020B0609020204030204" pitchFamily="49" charset="0"/>
              </a:rPr>
              <a:t>, $</a:t>
            </a:r>
            <a:r>
              <a:rPr lang="es-ES" sz="1400" dirty="0" err="1">
                <a:latin typeface="Consolas" panose="020B0609020204030204" pitchFamily="49" charset="0"/>
              </a:rPr>
              <a:t>regs</a:t>
            </a:r>
            <a:r>
              <a:rPr lang="es-ES" sz="1400" dirty="0">
                <a:latin typeface="Consolas" panose="020B0609020204030204" pitchFamily="49" charset="0"/>
              </a:rPr>
              <a:t>) )  {</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state</a:t>
            </a:r>
            <a:r>
              <a:rPr lang="es-ES" sz="1400" dirty="0">
                <a:latin typeface="Consolas" panose="020B0609020204030204" pitchFamily="49" charset="0"/>
              </a:rPr>
              <a:t> = $</a:t>
            </a:r>
            <a:r>
              <a:rPr lang="es-ES" sz="1400" dirty="0" err="1">
                <a:latin typeface="Consolas" panose="020B0609020204030204" pitchFamily="49" charset="0"/>
              </a:rPr>
              <a:t>regs</a:t>
            </a:r>
            <a:r>
              <a:rPr lang="es-ES" sz="1400" dirty="0">
                <a:latin typeface="Consolas" panose="020B0609020204030204" pitchFamily="49" charset="0"/>
              </a:rPr>
              <a:t>[1];</a:t>
            </a:r>
          </a:p>
          <a:p>
            <a:pPr marL="114300" indent="0">
              <a:buNone/>
            </a:pPr>
            <a:r>
              <a:rPr lang="es-ES" sz="1400" dirty="0">
                <a:latin typeface="Consolas" panose="020B0609020204030204" pitchFamily="49" charset="0"/>
              </a:rPr>
              <a:t>        }</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        if( $</a:t>
            </a:r>
            <a:r>
              <a:rPr lang="es-ES" sz="1400" dirty="0" err="1">
                <a:latin typeface="Consolas" panose="020B0609020204030204" pitchFamily="49" charset="0"/>
              </a:rPr>
              <a:t>city</a:t>
            </a:r>
            <a:r>
              <a:rPr lang="es-ES" sz="1400" dirty="0">
                <a:latin typeface="Consolas" panose="020B0609020204030204" pitchFamily="49" charset="0"/>
              </a:rPr>
              <a:t>!='' &amp;&amp; $</a:t>
            </a:r>
            <a:r>
              <a:rPr lang="es-ES" sz="1400" dirty="0" err="1">
                <a:latin typeface="Consolas" panose="020B0609020204030204" pitchFamily="49" charset="0"/>
              </a:rPr>
              <a:t>state</a:t>
            </a:r>
            <a:r>
              <a:rPr lang="es-ES" sz="1400" dirty="0">
                <a:latin typeface="Consolas" panose="020B0609020204030204" pitchFamily="49" charset="0"/>
              </a:rPr>
              <a:t>!='' ){</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location</a:t>
            </a:r>
            <a:r>
              <a:rPr lang="es-ES" sz="1400" dirty="0">
                <a:latin typeface="Consolas" panose="020B0609020204030204" pitchFamily="49" charset="0"/>
              </a:rPr>
              <a:t> = $</a:t>
            </a:r>
            <a:r>
              <a:rPr lang="es-ES" sz="1400" dirty="0" err="1">
                <a:latin typeface="Consolas" panose="020B0609020204030204" pitchFamily="49" charset="0"/>
              </a:rPr>
              <a:t>city</a:t>
            </a:r>
            <a:r>
              <a:rPr lang="es-ES" sz="1400" dirty="0">
                <a:latin typeface="Consolas" panose="020B0609020204030204" pitchFamily="49" charset="0"/>
              </a:rPr>
              <a:t> . ', ' . $</a:t>
            </a:r>
            <a:r>
              <a:rPr lang="es-ES" sz="1400" dirty="0" err="1">
                <a:latin typeface="Consolas" panose="020B0609020204030204" pitchFamily="49" charset="0"/>
              </a:rPr>
              <a:t>state</a:t>
            </a:r>
            <a:r>
              <a:rPr lang="es-ES" sz="1400" dirty="0">
                <a:latin typeface="Consolas" panose="020B0609020204030204" pitchFamily="49" charset="0"/>
              </a:rPr>
              <a:t>;</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return</a:t>
            </a:r>
            <a:r>
              <a:rPr lang="es-ES" sz="1400" dirty="0">
                <a:latin typeface="Consolas" panose="020B0609020204030204" pitchFamily="49" charset="0"/>
              </a:rPr>
              <a:t> $</a:t>
            </a:r>
            <a:r>
              <a:rPr lang="es-ES" sz="1400" dirty="0" err="1">
                <a:latin typeface="Consolas" panose="020B0609020204030204" pitchFamily="49" charset="0"/>
              </a:rPr>
              <a:t>location</a:t>
            </a:r>
            <a:r>
              <a:rPr lang="es-ES" sz="1400" dirty="0">
                <a:latin typeface="Consolas" panose="020B0609020204030204" pitchFamily="49" charset="0"/>
              </a:rPr>
              <a:t>;</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else</a:t>
            </a:r>
            <a:r>
              <a:rPr lang="es-ES" sz="1400" dirty="0">
                <a:latin typeface="Consolas" panose="020B0609020204030204" pitchFamily="49" charset="0"/>
              </a:rPr>
              <a:t>{</a:t>
            </a:r>
          </a:p>
          <a:p>
            <a:pPr marL="114300" indent="0">
              <a:buNone/>
            </a:pPr>
            <a:r>
              <a:rPr lang="es-ES" sz="1400" dirty="0">
                <a:latin typeface="Consolas" panose="020B0609020204030204" pitchFamily="49" charset="0"/>
              </a:rPr>
              <a:t>          </a:t>
            </a:r>
            <a:r>
              <a:rPr lang="es-ES" sz="1400" dirty="0" err="1">
                <a:latin typeface="Consolas" panose="020B0609020204030204" pitchFamily="49" charset="0"/>
              </a:rPr>
              <a:t>return</a:t>
            </a:r>
            <a:r>
              <a:rPr lang="es-ES" sz="1400" dirty="0">
                <a:latin typeface="Consolas" panose="020B0609020204030204" pitchFamily="49" charset="0"/>
              </a:rPr>
              <a:t> $default;</a:t>
            </a:r>
          </a:p>
          <a:p>
            <a:pPr marL="114300" indent="0">
              <a:buNone/>
            </a:pPr>
            <a:r>
              <a:rPr lang="es-ES" sz="1400" dirty="0">
                <a:latin typeface="Consolas" panose="020B0609020204030204" pitchFamily="49" charset="0"/>
              </a:rPr>
              <a:t>        }</a:t>
            </a:r>
          </a:p>
          <a:p>
            <a:pPr marL="114300" indent="0">
              <a:buNone/>
            </a:pPr>
            <a:endParaRPr lang="es-ES" sz="1400" dirty="0">
              <a:latin typeface="Consolas" panose="020B0609020204030204" pitchFamily="49" charset="0"/>
            </a:endParaRPr>
          </a:p>
          <a:p>
            <a:pPr marL="114300" indent="0">
              <a:buNone/>
            </a:pPr>
            <a:r>
              <a:rPr lang="es-ES" sz="1400" dirty="0">
                <a:latin typeface="Consolas" panose="020B0609020204030204" pitchFamily="49" charset="0"/>
              </a:rPr>
              <a:t>}</a:t>
            </a:r>
          </a:p>
          <a:p>
            <a:pPr marL="114300" indent="0">
              <a:buNone/>
            </a:pPr>
            <a:endParaRPr lang="es-ES" sz="1400" dirty="0">
              <a:latin typeface="Consolas" panose="020B0609020204030204" pitchFamily="49" charset="0"/>
            </a:endParaRPr>
          </a:p>
        </p:txBody>
      </p:sp>
      <p:sp>
        <p:nvSpPr>
          <p:cNvPr id="4" name="Marcador de número de diapositiva 3">
            <a:extLst>
              <a:ext uri="{FF2B5EF4-FFF2-40B4-BE49-F238E27FC236}">
                <a16:creationId xmlns:a16="http://schemas.microsoft.com/office/drawing/2014/main" id="{D6BE2239-931E-77EC-4E4F-979746E5553D}"/>
              </a:ext>
            </a:extLst>
          </p:cNvPr>
          <p:cNvSpPr>
            <a:spLocks noGrp="1"/>
          </p:cNvSpPr>
          <p:nvPr>
            <p:ph type="sldNum" idx="10"/>
          </p:nvPr>
        </p:nvSpPr>
        <p:spPr/>
        <p:txBody>
          <a:bodyPr/>
          <a:lstStyle/>
          <a:p>
            <a:fld id="{00000000-1234-1234-1234-123412341234}" type="slidenum">
              <a:rPr lang="es-ES" smtClean="0"/>
              <a:pPr/>
              <a:t>84</a:t>
            </a:fld>
            <a:endParaRPr lang="es-ES" dirty="0"/>
          </a:p>
        </p:txBody>
      </p:sp>
    </p:spTree>
    <p:extLst>
      <p:ext uri="{BB962C8B-B14F-4D97-AF65-F5344CB8AC3E}">
        <p14:creationId xmlns:p14="http://schemas.microsoft.com/office/powerpoint/2010/main" val="7758461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D9DE416-4DD8-604F-770C-04EA50E31D08}"/>
              </a:ext>
            </a:extLst>
          </p:cNvPr>
          <p:cNvSpPr>
            <a:spLocks noGrp="1"/>
          </p:cNvSpPr>
          <p:nvPr>
            <p:ph type="body" idx="1"/>
          </p:nvPr>
        </p:nvSpPr>
        <p:spPr>
          <a:xfrm>
            <a:off x="107504" y="315594"/>
            <a:ext cx="8856984" cy="3552300"/>
          </a:xfrm>
        </p:spPr>
        <p:txBody>
          <a:bodyPr/>
          <a:lstStyle/>
          <a:p>
            <a:pPr marL="114300" indent="0">
              <a:buNone/>
            </a:pPr>
            <a:r>
              <a:rPr lang="es-ES" sz="1600" dirty="0">
                <a:latin typeface="Consolas" panose="020B0609020204030204" pitchFamily="49" charset="0"/>
              </a:rPr>
              <a:t>Detectar espacios vacíos en una cadena</a:t>
            </a:r>
          </a:p>
          <a:p>
            <a:pPr marL="114300" indent="0">
              <a:buNone/>
            </a:pPr>
            <a:r>
              <a:rPr lang="es-ES" sz="1600" dirty="0">
                <a:latin typeface="Consolas" panose="020B0609020204030204" pitchFamily="49" charset="0"/>
              </a:rPr>
              <a:t>Para algunos proyectos en PHP viene muy bien detectar espacios vacíos en cadenas de textos.</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Un ejemplo práctico de esto podría ser la idea de no querer registrar usuarios con nombres que contengan espacios o </a:t>
            </a:r>
            <a:r>
              <a:rPr lang="es-ES" sz="1600" dirty="0" err="1">
                <a:latin typeface="Consolas" panose="020B0609020204030204" pitchFamily="49" charset="0"/>
              </a:rPr>
              <a:t>carácteres</a:t>
            </a:r>
            <a:r>
              <a:rPr lang="es-ES" sz="1600" dirty="0">
                <a:latin typeface="Consolas" panose="020B0609020204030204" pitchFamily="49" charset="0"/>
              </a:rPr>
              <a:t> en blanco.</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Una forma práctica de controlar esto mediante PHP es utilizar una función denominada </a:t>
            </a:r>
            <a:r>
              <a:rPr lang="es-ES" sz="1600" dirty="0" err="1">
                <a:latin typeface="Consolas" panose="020B0609020204030204" pitchFamily="49" charset="0"/>
              </a:rPr>
              <a:t>strpos</a:t>
            </a:r>
            <a:r>
              <a:rPr lang="es-ES" sz="1600" dirty="0">
                <a:latin typeface="Consolas" panose="020B0609020204030204" pitchFamily="49" charset="0"/>
              </a:rPr>
              <a:t>() que encuentra la posición de la primera ocurrencia de un </a:t>
            </a:r>
            <a:r>
              <a:rPr lang="es-ES" sz="1600" dirty="0" err="1">
                <a:latin typeface="Consolas" panose="020B0609020204030204" pitchFamily="49" charset="0"/>
              </a:rPr>
              <a:t>substring</a:t>
            </a:r>
            <a:r>
              <a:rPr lang="es-ES" sz="1600" dirty="0">
                <a:latin typeface="Consolas" panose="020B0609020204030204" pitchFamily="49" charset="0"/>
              </a:rPr>
              <a:t> en un </a:t>
            </a:r>
            <a:r>
              <a:rPr lang="es-ES" sz="1600" dirty="0" err="1">
                <a:latin typeface="Consolas" panose="020B0609020204030204" pitchFamily="49" charset="0"/>
              </a:rPr>
              <a:t>string</a:t>
            </a:r>
            <a:r>
              <a:rPr lang="es-ES" sz="1600" dirty="0">
                <a:latin typeface="Consolas" panose="020B0609020204030204" pitchFamily="49" charset="0"/>
              </a:rPr>
              <a:t>.</a:t>
            </a:r>
          </a:p>
          <a:p>
            <a:pPr marL="114300" indent="0">
              <a:buNone/>
            </a:pPr>
            <a:endParaRPr lang="es-ES" sz="1600" dirty="0">
              <a:latin typeface="Consolas" panose="020B0609020204030204" pitchFamily="49" charset="0"/>
            </a:endParaRPr>
          </a:p>
          <a:p>
            <a:pPr marL="114300" indent="0">
              <a:buNone/>
            </a:pPr>
            <a:r>
              <a:rPr lang="es-ES" sz="1600" dirty="0">
                <a:latin typeface="Consolas" panose="020B0609020204030204" pitchFamily="49" charset="0"/>
              </a:rPr>
              <a:t>Estamos hablando nada más y nada menos del teorema de encontrar la aguja en un pajar. En este caso particular, buscaremos espacios en blanco en una cadena que será previamente introducida por un usuario en nuestros formularios.</a:t>
            </a:r>
          </a:p>
        </p:txBody>
      </p:sp>
      <p:sp>
        <p:nvSpPr>
          <p:cNvPr id="4" name="Marcador de número de diapositiva 3">
            <a:extLst>
              <a:ext uri="{FF2B5EF4-FFF2-40B4-BE49-F238E27FC236}">
                <a16:creationId xmlns:a16="http://schemas.microsoft.com/office/drawing/2014/main" id="{53CE5D20-4248-3B03-0BD3-C23BE5847FAF}"/>
              </a:ext>
            </a:extLst>
          </p:cNvPr>
          <p:cNvSpPr>
            <a:spLocks noGrp="1"/>
          </p:cNvSpPr>
          <p:nvPr>
            <p:ph type="sldNum" idx="10"/>
          </p:nvPr>
        </p:nvSpPr>
        <p:spPr/>
        <p:txBody>
          <a:bodyPr/>
          <a:lstStyle/>
          <a:p>
            <a:fld id="{00000000-1234-1234-1234-123412341234}" type="slidenum">
              <a:rPr lang="es-ES" smtClean="0"/>
              <a:pPr/>
              <a:t>85</a:t>
            </a:fld>
            <a:endParaRPr lang="es-ES" dirty="0"/>
          </a:p>
        </p:txBody>
      </p:sp>
    </p:spTree>
    <p:extLst>
      <p:ext uri="{BB962C8B-B14F-4D97-AF65-F5344CB8AC3E}">
        <p14:creationId xmlns:p14="http://schemas.microsoft.com/office/powerpoint/2010/main" val="37814379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0A292D1-E103-E0C1-5A19-13FD783135DF}"/>
              </a:ext>
            </a:extLst>
          </p:cNvPr>
          <p:cNvSpPr>
            <a:spLocks noGrp="1"/>
          </p:cNvSpPr>
          <p:nvPr>
            <p:ph type="body" idx="1"/>
          </p:nvPr>
        </p:nvSpPr>
        <p:spPr>
          <a:xfrm>
            <a:off x="683568" y="411510"/>
            <a:ext cx="7870338" cy="3552300"/>
          </a:xfrm>
        </p:spPr>
        <p:txBody>
          <a:bodyPr/>
          <a:lstStyle/>
          <a:p>
            <a:pPr marL="114300" indent="0">
              <a:buNone/>
            </a:pPr>
            <a:r>
              <a:rPr lang="es-ES" sz="1600" dirty="0"/>
              <a:t>&lt;?</a:t>
            </a:r>
            <a:r>
              <a:rPr lang="es-ES" sz="1600" dirty="0" err="1"/>
              <a:t>php</a:t>
            </a:r>
            <a:endParaRPr lang="es-ES" sz="1600" dirty="0"/>
          </a:p>
          <a:p>
            <a:pPr marL="114300" indent="0">
              <a:buNone/>
            </a:pPr>
            <a:r>
              <a:rPr lang="es-ES" sz="1600" dirty="0"/>
              <a:t>//Esta sería la variable que recibiríamos del formulario ya sea por el método POST o GET</a:t>
            </a:r>
          </a:p>
          <a:p>
            <a:pPr marL="114300" indent="0">
              <a:buNone/>
            </a:pPr>
            <a:r>
              <a:rPr lang="es-ES" sz="1600" dirty="0"/>
              <a:t>$</a:t>
            </a:r>
            <a:r>
              <a:rPr lang="es-ES" sz="1600" dirty="0" err="1"/>
              <a:t>username</a:t>
            </a:r>
            <a:r>
              <a:rPr lang="es-ES" sz="1600" dirty="0"/>
              <a:t> = '</a:t>
            </a:r>
            <a:r>
              <a:rPr lang="es-ES" sz="1600" dirty="0" err="1"/>
              <a:t>jose</a:t>
            </a:r>
            <a:r>
              <a:rPr lang="es-ES" sz="1600" dirty="0"/>
              <a:t> </a:t>
            </a:r>
            <a:r>
              <a:rPr lang="es-ES" sz="1600" dirty="0" err="1"/>
              <a:t>aguilar</a:t>
            </a:r>
            <a:r>
              <a:rPr lang="es-ES" sz="1600" dirty="0"/>
              <a:t>';</a:t>
            </a:r>
          </a:p>
          <a:p>
            <a:pPr marL="114300" indent="0">
              <a:buNone/>
            </a:pPr>
            <a:endParaRPr lang="es-ES" sz="1600" dirty="0"/>
          </a:p>
          <a:p>
            <a:pPr marL="114300" indent="0">
              <a:buNone/>
            </a:pPr>
            <a:r>
              <a:rPr lang="es-ES" sz="1600" dirty="0"/>
              <a:t>//Si existen espacios vacíos en la cadena mostraremos un error</a:t>
            </a:r>
          </a:p>
          <a:p>
            <a:pPr marL="114300" indent="0">
              <a:buNone/>
            </a:pPr>
            <a:r>
              <a:rPr lang="es-ES" sz="1600" dirty="0"/>
              <a:t>if (</a:t>
            </a:r>
            <a:r>
              <a:rPr lang="es-ES" sz="1600" dirty="0" err="1"/>
              <a:t>strpos</a:t>
            </a:r>
            <a:r>
              <a:rPr lang="es-ES" sz="1600" dirty="0"/>
              <a:t>($</a:t>
            </a:r>
            <a:r>
              <a:rPr lang="es-ES" sz="1600" dirty="0" err="1"/>
              <a:t>username</a:t>
            </a:r>
            <a:r>
              <a:rPr lang="es-ES" sz="1600" dirty="0"/>
              <a:t>, " "))</a:t>
            </a:r>
          </a:p>
          <a:p>
            <a:pPr marL="114300" indent="0">
              <a:buNone/>
            </a:pPr>
            <a:r>
              <a:rPr lang="es-ES" sz="1600" dirty="0"/>
              <a:t>    echo "Error. La cadena contiene espacios vacíos.";</a:t>
            </a:r>
          </a:p>
          <a:p>
            <a:pPr marL="114300" indent="0">
              <a:buNone/>
            </a:pPr>
            <a:r>
              <a:rPr lang="es-ES" sz="1600" dirty="0" err="1"/>
              <a:t>else</a:t>
            </a:r>
            <a:endParaRPr lang="es-ES" sz="1600" dirty="0"/>
          </a:p>
          <a:p>
            <a:pPr marL="114300" indent="0">
              <a:buNone/>
            </a:pPr>
            <a:r>
              <a:rPr lang="es-ES" sz="1600" dirty="0"/>
              <a:t>    echo "Correcto. La cadena no contiene espacios vacíos.";</a:t>
            </a:r>
          </a:p>
          <a:p>
            <a:pPr marL="114300" indent="0">
              <a:buNone/>
            </a:pPr>
            <a:r>
              <a:rPr lang="es-ES" sz="1600" dirty="0"/>
              <a:t>?&gt;</a:t>
            </a:r>
          </a:p>
          <a:p>
            <a:pPr marL="114300" indent="0">
              <a:buNone/>
            </a:pPr>
            <a:r>
              <a:rPr lang="es-ES" sz="1600" dirty="0"/>
              <a:t>Esta función la podremos utilizar claramente para buscar cualquier carácter en una cadena. Puede llegar a ser muy útil.</a:t>
            </a:r>
          </a:p>
        </p:txBody>
      </p:sp>
      <p:sp>
        <p:nvSpPr>
          <p:cNvPr id="4" name="Marcador de número de diapositiva 3">
            <a:extLst>
              <a:ext uri="{FF2B5EF4-FFF2-40B4-BE49-F238E27FC236}">
                <a16:creationId xmlns:a16="http://schemas.microsoft.com/office/drawing/2014/main" id="{F627F65B-6BD0-F6BC-90CD-07C207199184}"/>
              </a:ext>
            </a:extLst>
          </p:cNvPr>
          <p:cNvSpPr>
            <a:spLocks noGrp="1"/>
          </p:cNvSpPr>
          <p:nvPr>
            <p:ph type="sldNum" idx="10"/>
          </p:nvPr>
        </p:nvSpPr>
        <p:spPr/>
        <p:txBody>
          <a:bodyPr/>
          <a:lstStyle/>
          <a:p>
            <a:fld id="{00000000-1234-1234-1234-123412341234}" type="slidenum">
              <a:rPr lang="es-ES" smtClean="0"/>
              <a:pPr/>
              <a:t>86</a:t>
            </a:fld>
            <a:endParaRPr lang="es-ES" dirty="0"/>
          </a:p>
        </p:txBody>
      </p:sp>
    </p:spTree>
    <p:extLst>
      <p:ext uri="{BB962C8B-B14F-4D97-AF65-F5344CB8AC3E}">
        <p14:creationId xmlns:p14="http://schemas.microsoft.com/office/powerpoint/2010/main" val="26672790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C8E217-C3DB-AF63-C4DE-08158DE24625}"/>
              </a:ext>
            </a:extLst>
          </p:cNvPr>
          <p:cNvSpPr>
            <a:spLocks noGrp="1"/>
          </p:cNvSpPr>
          <p:nvPr>
            <p:ph type="body" idx="1"/>
          </p:nvPr>
        </p:nvSpPr>
        <p:spPr>
          <a:xfrm>
            <a:off x="72542" y="123478"/>
            <a:ext cx="8963954" cy="3552300"/>
          </a:xfrm>
        </p:spPr>
        <p:txBody>
          <a:bodyPr/>
          <a:lstStyle/>
          <a:p>
            <a:pPr marL="114300" indent="0">
              <a:buNone/>
            </a:pPr>
            <a:r>
              <a:rPr lang="es-ES" sz="1600" dirty="0"/>
              <a:t>Enviar emails con </a:t>
            </a:r>
            <a:r>
              <a:rPr lang="es-ES" sz="1600" dirty="0" err="1"/>
              <a:t>phpmailer</a:t>
            </a:r>
            <a:endParaRPr lang="es-ES" sz="1600" dirty="0"/>
          </a:p>
          <a:p>
            <a:pPr marL="114300" indent="0">
              <a:buNone/>
            </a:pPr>
            <a:endParaRPr lang="es-ES" sz="1600" dirty="0"/>
          </a:p>
          <a:p>
            <a:pPr marL="114300" indent="0" algn="l">
              <a:buNone/>
            </a:pPr>
            <a:r>
              <a:rPr lang="es-ES" sz="1600" dirty="0" err="1"/>
              <a:t>PHPMailer</a:t>
            </a:r>
            <a:r>
              <a:rPr lang="es-ES" sz="1600" dirty="0"/>
              <a:t> es un librería muy popular para hacer el envío de emails con PHP de manera sencilla y orientada a objetos.</a:t>
            </a:r>
          </a:p>
          <a:p>
            <a:pPr marL="114300" indent="0" algn="l">
              <a:buNone/>
            </a:pPr>
            <a:endParaRPr lang="es-ES" sz="1600" dirty="0"/>
          </a:p>
          <a:p>
            <a:pPr marL="114300" indent="0" algn="l">
              <a:buNone/>
            </a:pPr>
            <a:endParaRPr lang="es-ES" sz="1600" dirty="0"/>
          </a:p>
          <a:p>
            <a:pPr marL="114300" indent="0" algn="l">
              <a:buNone/>
            </a:pPr>
            <a:r>
              <a:rPr lang="es-ES" sz="1600" dirty="0" err="1"/>
              <a:t>PHPMailer</a:t>
            </a:r>
            <a:r>
              <a:rPr lang="es-ES" sz="1600" dirty="0"/>
              <a:t> acepta hacer el envío de HTML, para ello debemos asignar a la propiedad </a:t>
            </a:r>
            <a:r>
              <a:rPr lang="es-ES" sz="1600" dirty="0" err="1"/>
              <a:t>Body</a:t>
            </a:r>
            <a:r>
              <a:rPr lang="es-ES" sz="1600" dirty="0"/>
              <a:t> el contenido HTML que deseamos enviar y </a:t>
            </a:r>
            <a:r>
              <a:rPr lang="es-ES" sz="1600" dirty="0" err="1"/>
              <a:t>setear</a:t>
            </a:r>
            <a:r>
              <a:rPr lang="es-ES" sz="1600" dirty="0"/>
              <a:t> con el método </a:t>
            </a:r>
            <a:r>
              <a:rPr lang="es-ES" sz="1600" dirty="0" err="1"/>
              <a:t>IsHTML</a:t>
            </a:r>
            <a:r>
              <a:rPr lang="es-ES" sz="1600" dirty="0"/>
              <a:t> a true, como en el siguiente ejemplo básico</a:t>
            </a:r>
          </a:p>
          <a:p>
            <a:pPr marL="114300" indent="0">
              <a:buNone/>
            </a:pPr>
            <a:endParaRPr lang="es-ES" sz="1300" dirty="0">
              <a:latin typeface="Consolas" panose="020B0609020204030204" pitchFamily="49" charset="0"/>
            </a:endParaRPr>
          </a:p>
        </p:txBody>
      </p:sp>
      <p:sp>
        <p:nvSpPr>
          <p:cNvPr id="4" name="Marcador de número de diapositiva 3">
            <a:extLst>
              <a:ext uri="{FF2B5EF4-FFF2-40B4-BE49-F238E27FC236}">
                <a16:creationId xmlns:a16="http://schemas.microsoft.com/office/drawing/2014/main" id="{10F9F82B-3ED2-4595-2F59-00925074C692}"/>
              </a:ext>
            </a:extLst>
          </p:cNvPr>
          <p:cNvSpPr>
            <a:spLocks noGrp="1"/>
          </p:cNvSpPr>
          <p:nvPr>
            <p:ph type="sldNum" idx="10"/>
          </p:nvPr>
        </p:nvSpPr>
        <p:spPr/>
        <p:txBody>
          <a:bodyPr/>
          <a:lstStyle/>
          <a:p>
            <a:fld id="{00000000-1234-1234-1234-123412341234}" type="slidenum">
              <a:rPr lang="es-ES" smtClean="0"/>
              <a:pPr/>
              <a:t>87</a:t>
            </a:fld>
            <a:endParaRPr lang="es-ES" dirty="0"/>
          </a:p>
        </p:txBody>
      </p:sp>
    </p:spTree>
    <p:extLst>
      <p:ext uri="{BB962C8B-B14F-4D97-AF65-F5344CB8AC3E}">
        <p14:creationId xmlns:p14="http://schemas.microsoft.com/office/powerpoint/2010/main" val="1353949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0054CC9-541F-7AF1-D6B9-3C815015EAF6}"/>
              </a:ext>
            </a:extLst>
          </p:cNvPr>
          <p:cNvSpPr>
            <a:spLocks noGrp="1"/>
          </p:cNvSpPr>
          <p:nvPr>
            <p:ph type="body" idx="1"/>
          </p:nvPr>
        </p:nvSpPr>
        <p:spPr>
          <a:xfrm>
            <a:off x="9654" y="483518"/>
            <a:ext cx="8928992" cy="3552300"/>
          </a:xfrm>
        </p:spPr>
        <p:txBody>
          <a:bodyPr/>
          <a:lstStyle/>
          <a:p>
            <a:pPr marL="114300" indent="0">
              <a:buNone/>
            </a:pPr>
            <a:r>
              <a:rPr lang="es-ES" sz="1400" dirty="0">
                <a:latin typeface="Consolas" panose="020B0609020204030204" pitchFamily="49" charset="0"/>
              </a:rPr>
              <a:t>&lt;?</a:t>
            </a:r>
            <a:r>
              <a:rPr lang="es-ES" sz="1400" dirty="0" err="1">
                <a:latin typeface="Consolas" panose="020B0609020204030204" pitchFamily="49" charset="0"/>
              </a:rPr>
              <a:t>php</a:t>
            </a:r>
            <a:endParaRPr lang="es-ES" sz="1400" dirty="0">
              <a:latin typeface="Consolas" panose="020B0609020204030204" pitchFamily="49" charset="0"/>
            </a:endParaRPr>
          </a:p>
          <a:p>
            <a:pPr marL="114300" indent="0">
              <a:buNone/>
            </a:pPr>
            <a:r>
              <a:rPr lang="es-ES" sz="1400" dirty="0" err="1">
                <a:latin typeface="Consolas" panose="020B0609020204030204" pitchFamily="49" charset="0"/>
              </a:rPr>
              <a:t>require_once</a:t>
            </a:r>
            <a:r>
              <a:rPr lang="es-ES" sz="1400" dirty="0">
                <a:latin typeface="Consolas" panose="020B0609020204030204" pitchFamily="49" charset="0"/>
              </a:rPr>
              <a:t>("</a:t>
            </a:r>
            <a:r>
              <a:rPr lang="es-ES" sz="1400" dirty="0" err="1">
                <a:latin typeface="Consolas" panose="020B0609020204030204" pitchFamily="49" charset="0"/>
              </a:rPr>
              <a:t>class.phpmailer.php</a:t>
            </a:r>
            <a:r>
              <a:rPr lang="es-ES" sz="1400" dirty="0">
                <a:latin typeface="Consolas" panose="020B0609020204030204" pitchFamily="49" charset="0"/>
              </a:rPr>
              <a:t>");</a:t>
            </a:r>
          </a:p>
          <a:p>
            <a:pPr marL="114300" indent="0">
              <a:buNone/>
            </a:pPr>
            <a:r>
              <a:rPr lang="es-ES" sz="1400" dirty="0">
                <a:latin typeface="Consolas" panose="020B0609020204030204" pitchFamily="49" charset="0"/>
              </a:rPr>
              <a:t>$mail = new </a:t>
            </a:r>
            <a:r>
              <a:rPr lang="es-ES" sz="1400" dirty="0" err="1">
                <a:latin typeface="Consolas" panose="020B0609020204030204" pitchFamily="49" charset="0"/>
              </a:rPr>
              <a:t>PHPMailer</a:t>
            </a:r>
            <a:r>
              <a:rPr lang="es-ES" sz="1400" dirty="0">
                <a:latin typeface="Consolas" panose="020B0609020204030204" pitchFamily="49" charset="0"/>
              </a:rPr>
              <a:t>();</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From</a:t>
            </a:r>
            <a:r>
              <a:rPr lang="es-ES" sz="1400" dirty="0">
                <a:latin typeface="Consolas" panose="020B0609020204030204" pitchFamily="49" charset="0"/>
              </a:rPr>
              <a:t> = "from@domain.com";</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FromName</a:t>
            </a:r>
            <a:r>
              <a:rPr lang="es-ES" sz="1400" dirty="0">
                <a:latin typeface="Consolas" panose="020B0609020204030204" pitchFamily="49" charset="0"/>
              </a:rPr>
              <a:t> = "</a:t>
            </a:r>
            <a:r>
              <a:rPr lang="es-ES" sz="1400" dirty="0" err="1">
                <a:latin typeface="Consolas" panose="020B0609020204030204" pitchFamily="49" charset="0"/>
              </a:rPr>
              <a:t>From</a:t>
            </a:r>
            <a:r>
              <a:rPr lang="es-ES" sz="1400" dirty="0">
                <a:latin typeface="Consolas" panose="020B0609020204030204" pitchFamily="49" charset="0"/>
              </a:rPr>
              <a:t> </a:t>
            </a:r>
            <a:r>
              <a:rPr lang="es-ES" sz="1400" dirty="0" err="1">
                <a:latin typeface="Consolas" panose="020B0609020204030204" pitchFamily="49" charset="0"/>
              </a:rPr>
              <a:t>Name</a:t>
            </a:r>
            <a:r>
              <a:rPr lang="es-ES" sz="1400" dirty="0">
                <a:latin typeface="Consolas" panose="020B0609020204030204" pitchFamily="49" charset="0"/>
              </a:rPr>
              <a:t>";</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Subject</a:t>
            </a:r>
            <a:r>
              <a:rPr lang="es-ES" sz="1400" dirty="0">
                <a:latin typeface="Consolas" panose="020B0609020204030204" pitchFamily="49" charset="0"/>
              </a:rPr>
              <a:t> = "Demo de </a:t>
            </a:r>
            <a:r>
              <a:rPr lang="es-ES" sz="1400" dirty="0" err="1">
                <a:latin typeface="Consolas" panose="020B0609020204030204" pitchFamily="49" charset="0"/>
              </a:rPr>
              <a:t>PHPMailer</a:t>
            </a:r>
            <a:r>
              <a:rPr lang="es-ES" sz="1400" dirty="0">
                <a:latin typeface="Consolas" panose="020B0609020204030204" pitchFamily="49" charset="0"/>
              </a:rPr>
              <a:t>";</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Body</a:t>
            </a:r>
            <a:r>
              <a:rPr lang="es-ES" sz="1400" dirty="0">
                <a:latin typeface="Consolas" panose="020B0609020204030204" pitchFamily="49" charset="0"/>
              </a:rPr>
              <a:t> = "Hola Jim, bienvenido!!!";</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IsHTML</a:t>
            </a:r>
            <a:r>
              <a:rPr lang="es-ES" sz="1400" dirty="0">
                <a:latin typeface="Consolas" panose="020B0609020204030204" pitchFamily="49" charset="0"/>
              </a:rPr>
              <a:t>(true);</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AddAddress</a:t>
            </a:r>
            <a:r>
              <a:rPr lang="es-ES" sz="1400" dirty="0">
                <a:latin typeface="Consolas" panose="020B0609020204030204" pitchFamily="49" charset="0"/>
              </a:rPr>
              <a:t>("user@domain.com", "</a:t>
            </a:r>
            <a:r>
              <a:rPr lang="es-ES" sz="1400" dirty="0" err="1">
                <a:latin typeface="Consolas" panose="020B0609020204030204" pitchFamily="49" charset="0"/>
              </a:rPr>
              <a:t>User</a:t>
            </a:r>
            <a:r>
              <a:rPr lang="es-ES" sz="1400" dirty="0">
                <a:latin typeface="Consolas" panose="020B0609020204030204" pitchFamily="49" charset="0"/>
              </a:rPr>
              <a:t> </a:t>
            </a:r>
            <a:r>
              <a:rPr lang="es-ES" sz="1400" dirty="0" err="1">
                <a:latin typeface="Consolas" panose="020B0609020204030204" pitchFamily="49" charset="0"/>
              </a:rPr>
              <a:t>Name</a:t>
            </a:r>
            <a:r>
              <a:rPr lang="es-ES" sz="1400" dirty="0">
                <a:latin typeface="Consolas" panose="020B0609020204030204" pitchFamily="49" charset="0"/>
              </a:rPr>
              <a:t>");</a:t>
            </a:r>
          </a:p>
          <a:p>
            <a:pPr marL="114300" indent="0">
              <a:buNone/>
            </a:pPr>
            <a:r>
              <a:rPr lang="es-ES" sz="1400" dirty="0">
                <a:latin typeface="Consolas" panose="020B0609020204030204" pitchFamily="49" charset="0"/>
              </a:rPr>
              <a:t>$mail-&gt;</a:t>
            </a:r>
            <a:r>
              <a:rPr lang="es-ES" sz="1400" dirty="0" err="1">
                <a:latin typeface="Consolas" panose="020B0609020204030204" pitchFamily="49" charset="0"/>
              </a:rPr>
              <a:t>Send</a:t>
            </a:r>
            <a:r>
              <a:rPr lang="es-ES" sz="1400" dirty="0">
                <a:latin typeface="Consolas" panose="020B0609020204030204" pitchFamily="49" charset="0"/>
              </a:rPr>
              <a:t>();</a:t>
            </a:r>
          </a:p>
          <a:p>
            <a:pPr marL="114300" indent="0">
              <a:buNone/>
            </a:pPr>
            <a:r>
              <a:rPr lang="es-ES" sz="1400" dirty="0">
                <a:latin typeface="Consolas" panose="020B0609020204030204" pitchFamily="49" charset="0"/>
              </a:rPr>
              <a:t>?&gt;</a:t>
            </a:r>
          </a:p>
        </p:txBody>
      </p:sp>
      <p:sp>
        <p:nvSpPr>
          <p:cNvPr id="4" name="Marcador de número de diapositiva 3">
            <a:extLst>
              <a:ext uri="{FF2B5EF4-FFF2-40B4-BE49-F238E27FC236}">
                <a16:creationId xmlns:a16="http://schemas.microsoft.com/office/drawing/2014/main" id="{7617C781-730C-DED4-5767-18E35CA1AA41}"/>
              </a:ext>
            </a:extLst>
          </p:cNvPr>
          <p:cNvSpPr>
            <a:spLocks noGrp="1"/>
          </p:cNvSpPr>
          <p:nvPr>
            <p:ph type="sldNum" idx="10"/>
          </p:nvPr>
        </p:nvSpPr>
        <p:spPr/>
        <p:txBody>
          <a:bodyPr/>
          <a:lstStyle/>
          <a:p>
            <a:fld id="{00000000-1234-1234-1234-123412341234}" type="slidenum">
              <a:rPr lang="es-ES" smtClean="0"/>
              <a:pPr/>
              <a:t>88</a:t>
            </a:fld>
            <a:endParaRPr lang="es-ES" dirty="0"/>
          </a:p>
        </p:txBody>
      </p:sp>
    </p:spTree>
    <p:extLst>
      <p:ext uri="{BB962C8B-B14F-4D97-AF65-F5344CB8AC3E}">
        <p14:creationId xmlns:p14="http://schemas.microsoft.com/office/powerpoint/2010/main" val="33739628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BE7890F-B148-85C6-8273-03831B85CA63}"/>
              </a:ext>
            </a:extLst>
          </p:cNvPr>
          <p:cNvSpPr>
            <a:spLocks noGrp="1"/>
          </p:cNvSpPr>
          <p:nvPr>
            <p:ph type="body" idx="1"/>
          </p:nvPr>
        </p:nvSpPr>
        <p:spPr>
          <a:xfrm>
            <a:off x="-108520" y="99570"/>
            <a:ext cx="8928992" cy="3552300"/>
          </a:xfrm>
        </p:spPr>
        <p:txBody>
          <a:bodyPr/>
          <a:lstStyle/>
          <a:p>
            <a:pPr marL="114300" indent="0">
              <a:buNone/>
            </a:pPr>
            <a:r>
              <a:rPr lang="es-ES" sz="1600" dirty="0"/>
              <a:t>Entonces si deseamos enviar una página, deberíamos tener el contenido de esta página en una variable y luego asignársela a la propiedad </a:t>
            </a:r>
            <a:r>
              <a:rPr lang="es-ES" sz="1600" dirty="0" err="1"/>
              <a:t>Body</a:t>
            </a:r>
            <a:r>
              <a:rPr lang="es-ES" sz="1600" dirty="0"/>
              <a:t> como en el ejemplo anterior. Para lograr esto haremos uso de la función </a:t>
            </a:r>
            <a:r>
              <a:rPr lang="es-ES" sz="1600" dirty="0" err="1"/>
              <a:t>file_get_contents</a:t>
            </a:r>
            <a:r>
              <a:rPr lang="es-ES" sz="1600" dirty="0"/>
              <a:t> el cual devuelve el contenido de una archivo en una variable.</a:t>
            </a:r>
          </a:p>
          <a:p>
            <a:pPr marL="114300" indent="0">
              <a:buNone/>
            </a:pPr>
            <a:endParaRPr lang="es-ES" sz="1600" dirty="0"/>
          </a:p>
          <a:p>
            <a:pPr marL="114300" indent="0">
              <a:buNone/>
            </a:pPr>
            <a:r>
              <a:rPr lang="es-ES" sz="1600" dirty="0"/>
              <a:t>&lt;?</a:t>
            </a:r>
            <a:r>
              <a:rPr lang="es-ES" sz="1600" dirty="0" err="1"/>
              <a:t>php</a:t>
            </a:r>
            <a:endParaRPr lang="es-ES" sz="1600" dirty="0"/>
          </a:p>
          <a:p>
            <a:pPr marL="114300" indent="0">
              <a:buNone/>
            </a:pPr>
            <a:r>
              <a:rPr lang="es-ES" sz="1600" dirty="0"/>
              <a:t>$</a:t>
            </a:r>
            <a:r>
              <a:rPr lang="es-ES" sz="1600" dirty="0" err="1"/>
              <a:t>body</a:t>
            </a:r>
            <a:r>
              <a:rPr lang="es-ES" sz="1600" dirty="0"/>
              <a:t> = </a:t>
            </a:r>
            <a:r>
              <a:rPr lang="es-ES" sz="1600" dirty="0" err="1"/>
              <a:t>file_get_contents</a:t>
            </a:r>
            <a:r>
              <a:rPr lang="es-ES" sz="1600" dirty="0"/>
              <a:t>('http://tuweb.com/file.html');</a:t>
            </a:r>
          </a:p>
          <a:p>
            <a:pPr marL="114300" indent="0">
              <a:buNone/>
            </a:pPr>
            <a:r>
              <a:rPr lang="es-ES" sz="1600" dirty="0"/>
              <a:t>?&gt;</a:t>
            </a:r>
          </a:p>
          <a:p>
            <a:pPr marL="114300" indent="0">
              <a:buNone/>
            </a:pPr>
            <a:r>
              <a:rPr lang="es-ES" sz="1600" dirty="0"/>
              <a:t>Luego modificamos el código anterior para incluir por ejemplo la página de Google para enviarla, con lo cual nuestro código se transforma en:</a:t>
            </a:r>
          </a:p>
        </p:txBody>
      </p:sp>
      <p:sp>
        <p:nvSpPr>
          <p:cNvPr id="4" name="Marcador de número de diapositiva 3">
            <a:extLst>
              <a:ext uri="{FF2B5EF4-FFF2-40B4-BE49-F238E27FC236}">
                <a16:creationId xmlns:a16="http://schemas.microsoft.com/office/drawing/2014/main" id="{13027804-F4AE-91C9-90E5-95D168EE59B9}"/>
              </a:ext>
            </a:extLst>
          </p:cNvPr>
          <p:cNvSpPr>
            <a:spLocks noGrp="1"/>
          </p:cNvSpPr>
          <p:nvPr>
            <p:ph type="sldNum" idx="10"/>
          </p:nvPr>
        </p:nvSpPr>
        <p:spPr/>
        <p:txBody>
          <a:bodyPr/>
          <a:lstStyle/>
          <a:p>
            <a:fld id="{00000000-1234-1234-1234-123412341234}" type="slidenum">
              <a:rPr lang="es-ES" smtClean="0"/>
              <a:pPr/>
              <a:t>89</a:t>
            </a:fld>
            <a:endParaRPr lang="es-ES" dirty="0"/>
          </a:p>
        </p:txBody>
      </p:sp>
    </p:spTree>
    <p:extLst>
      <p:ext uri="{BB962C8B-B14F-4D97-AF65-F5344CB8AC3E}">
        <p14:creationId xmlns:p14="http://schemas.microsoft.com/office/powerpoint/2010/main" val="275681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805A6-3B6C-ABF0-6307-48B413621E7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4DA5F54-0B76-437D-BE11-56660273D140}"/>
              </a:ext>
            </a:extLst>
          </p:cNvPr>
          <p:cNvSpPr>
            <a:spLocks noGrp="1"/>
          </p:cNvSpPr>
          <p:nvPr>
            <p:ph type="body" idx="1"/>
          </p:nvPr>
        </p:nvSpPr>
        <p:spPr/>
        <p:txBody>
          <a:bodyPr/>
          <a:lstStyle/>
          <a:p>
            <a:r>
              <a:rPr lang="es-ES" dirty="0"/>
              <a:t>Sintaxis del bucle </a:t>
            </a:r>
            <a:r>
              <a:rPr lang="es-ES" dirty="0" err="1"/>
              <a:t>foreach</a:t>
            </a:r>
            <a:endParaRPr lang="es-ES" dirty="0"/>
          </a:p>
          <a:p>
            <a:r>
              <a:rPr lang="es-ES" dirty="0"/>
              <a:t>La sintaxis del bucle </a:t>
            </a:r>
            <a:r>
              <a:rPr lang="es-ES" dirty="0" err="1"/>
              <a:t>foreach</a:t>
            </a:r>
            <a:r>
              <a:rPr lang="es-ES" dirty="0"/>
              <a:t> puede ser una de las siguientes:</a:t>
            </a:r>
          </a:p>
          <a:p>
            <a:endParaRPr lang="es-ES" dirty="0"/>
          </a:p>
          <a:p>
            <a:r>
              <a:rPr lang="es-ES" dirty="0" err="1"/>
              <a:t>foreach</a:t>
            </a:r>
            <a:r>
              <a:rPr lang="es-ES" dirty="0"/>
              <a:t> ($matriz as $valor) {</a:t>
            </a:r>
          </a:p>
          <a:p>
            <a:r>
              <a:rPr lang="es-ES" dirty="0"/>
              <a:t>    </a:t>
            </a:r>
            <a:r>
              <a:rPr lang="es-ES" dirty="0" err="1"/>
              <a:t>bloque_de_sentencias</a:t>
            </a:r>
            <a:endParaRPr lang="es-ES" dirty="0"/>
          </a:p>
          <a:p>
            <a:r>
              <a:rPr lang="es-ES" dirty="0"/>
              <a:t>}</a:t>
            </a:r>
          </a:p>
          <a:p>
            <a:r>
              <a:rPr lang="es-ES" dirty="0" err="1"/>
              <a:t>foreach</a:t>
            </a:r>
            <a:r>
              <a:rPr lang="es-ES" dirty="0"/>
              <a:t> ($matriz as $</a:t>
            </a:r>
            <a:r>
              <a:rPr lang="es-ES" dirty="0" err="1"/>
              <a:t>indice</a:t>
            </a:r>
            <a:r>
              <a:rPr lang="es-ES" dirty="0"/>
              <a:t> =&gt; $valor) {</a:t>
            </a:r>
          </a:p>
          <a:p>
            <a:r>
              <a:rPr lang="es-ES" dirty="0"/>
              <a:t>    </a:t>
            </a:r>
            <a:r>
              <a:rPr lang="es-ES" dirty="0" err="1"/>
              <a:t>bloque_de_sentencias</a:t>
            </a:r>
            <a:endParaRPr lang="es-ES" dirty="0"/>
          </a:p>
          <a:p>
            <a:r>
              <a:rPr lang="es-ES" dirty="0"/>
              <a:t>}</a:t>
            </a:r>
          </a:p>
        </p:txBody>
      </p:sp>
    </p:spTree>
    <p:extLst>
      <p:ext uri="{BB962C8B-B14F-4D97-AF65-F5344CB8AC3E}">
        <p14:creationId xmlns:p14="http://schemas.microsoft.com/office/powerpoint/2010/main" val="7117494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954CFC2-F65B-CB5B-0025-67CAA161DBC5}"/>
              </a:ext>
            </a:extLst>
          </p:cNvPr>
          <p:cNvSpPr>
            <a:spLocks noGrp="1"/>
          </p:cNvSpPr>
          <p:nvPr>
            <p:ph type="sldNum" idx="10"/>
          </p:nvPr>
        </p:nvSpPr>
        <p:spPr/>
        <p:txBody>
          <a:bodyPr/>
          <a:lstStyle/>
          <a:p>
            <a:fld id="{00000000-1234-1234-1234-123412341234}" type="slidenum">
              <a:rPr lang="es-ES" smtClean="0"/>
              <a:pPr/>
              <a:t>90</a:t>
            </a:fld>
            <a:endParaRPr lang="es-ES" dirty="0"/>
          </a:p>
        </p:txBody>
      </p:sp>
      <p:sp>
        <p:nvSpPr>
          <p:cNvPr id="6" name="CuadroTexto 5">
            <a:extLst>
              <a:ext uri="{FF2B5EF4-FFF2-40B4-BE49-F238E27FC236}">
                <a16:creationId xmlns:a16="http://schemas.microsoft.com/office/drawing/2014/main" id="{DCEB877D-352A-51FA-6785-06093728CECF}"/>
              </a:ext>
            </a:extLst>
          </p:cNvPr>
          <p:cNvSpPr txBox="1"/>
          <p:nvPr/>
        </p:nvSpPr>
        <p:spPr>
          <a:xfrm>
            <a:off x="1187624" y="987574"/>
            <a:ext cx="8512518" cy="3046988"/>
          </a:xfrm>
          <a:prstGeom prst="rect">
            <a:avLst/>
          </a:prstGeom>
          <a:noFill/>
        </p:spPr>
        <p:txBody>
          <a:bodyPr wrap="square">
            <a:spAutoFit/>
          </a:bodyPr>
          <a:lstStyle/>
          <a:p>
            <a:r>
              <a:rPr lang="en-US" sz="1600" dirty="0">
                <a:solidFill>
                  <a:schemeClr val="dk1"/>
                </a:solidFill>
                <a:latin typeface="Lato"/>
                <a:ea typeface="Lato"/>
                <a:cs typeface="Lato"/>
                <a:sym typeface="Lato"/>
              </a:rPr>
              <a:t>&lt;?</a:t>
            </a:r>
            <a:r>
              <a:rPr lang="en-US" sz="1600" dirty="0" err="1">
                <a:solidFill>
                  <a:schemeClr val="dk1"/>
                </a:solidFill>
                <a:latin typeface="Lato"/>
                <a:ea typeface="Lato"/>
                <a:cs typeface="Lato"/>
                <a:sym typeface="Lato"/>
              </a:rPr>
              <a:t>php</a:t>
            </a:r>
            <a:endParaRPr lang="en-US" sz="1600" dirty="0">
              <a:solidFill>
                <a:schemeClr val="dk1"/>
              </a:solidFill>
              <a:latin typeface="Lato"/>
              <a:ea typeface="Lato"/>
              <a:cs typeface="Lato"/>
              <a:sym typeface="Lato"/>
            </a:endParaRPr>
          </a:p>
          <a:p>
            <a:r>
              <a:rPr lang="en-US" sz="1600" dirty="0" err="1">
                <a:solidFill>
                  <a:schemeClr val="dk1"/>
                </a:solidFill>
                <a:latin typeface="Lato"/>
                <a:ea typeface="Lato"/>
                <a:cs typeface="Lato"/>
                <a:sym typeface="Lato"/>
              </a:rPr>
              <a:t>require_once</a:t>
            </a:r>
            <a:r>
              <a:rPr lang="en-US" sz="1600" dirty="0">
                <a:solidFill>
                  <a:schemeClr val="dk1"/>
                </a:solidFill>
                <a:latin typeface="Lato"/>
                <a:ea typeface="Lato"/>
                <a:cs typeface="Lato"/>
                <a:sym typeface="Lato"/>
              </a:rPr>
              <a:t>("</a:t>
            </a:r>
            <a:r>
              <a:rPr lang="en-US" sz="1600" dirty="0" err="1">
                <a:solidFill>
                  <a:schemeClr val="dk1"/>
                </a:solidFill>
                <a:latin typeface="Lato"/>
                <a:ea typeface="Lato"/>
                <a:cs typeface="Lato"/>
                <a:sym typeface="Lato"/>
              </a:rPr>
              <a:t>class.phpmailer.php</a:t>
            </a:r>
            <a:r>
              <a:rPr lang="en-US" sz="1600" dirty="0">
                <a:solidFill>
                  <a:schemeClr val="dk1"/>
                </a:solidFill>
                <a:latin typeface="Lato"/>
                <a:ea typeface="Lato"/>
                <a:cs typeface="Lato"/>
                <a:sym typeface="Lato"/>
              </a:rPr>
              <a:t>");</a:t>
            </a:r>
          </a:p>
          <a:p>
            <a:r>
              <a:rPr lang="en-US" sz="1600" dirty="0">
                <a:solidFill>
                  <a:schemeClr val="dk1"/>
                </a:solidFill>
                <a:latin typeface="Lato"/>
                <a:ea typeface="Lato"/>
                <a:cs typeface="Lato"/>
                <a:sym typeface="Lato"/>
              </a:rPr>
              <a:t>$body = </a:t>
            </a:r>
            <a:r>
              <a:rPr lang="en-US" sz="1600" dirty="0" err="1">
                <a:solidFill>
                  <a:schemeClr val="dk1"/>
                </a:solidFill>
                <a:latin typeface="Lato"/>
                <a:ea typeface="Lato"/>
                <a:cs typeface="Lato"/>
                <a:sym typeface="Lato"/>
              </a:rPr>
              <a:t>file_get_contents</a:t>
            </a:r>
            <a:r>
              <a:rPr lang="en-US" sz="1600" dirty="0">
                <a:solidFill>
                  <a:schemeClr val="dk1"/>
                </a:solidFill>
                <a:latin typeface="Lato"/>
                <a:ea typeface="Lato"/>
                <a:cs typeface="Lato"/>
                <a:sym typeface="Lato"/>
              </a:rPr>
              <a:t>('http://www.google.com/');</a:t>
            </a:r>
          </a:p>
          <a:p>
            <a:r>
              <a:rPr lang="en-US" sz="1600" dirty="0">
                <a:solidFill>
                  <a:schemeClr val="dk1"/>
                </a:solidFill>
                <a:latin typeface="Lato"/>
                <a:ea typeface="Lato"/>
                <a:cs typeface="Lato"/>
                <a:sym typeface="Lato"/>
              </a:rPr>
              <a:t>$mail = new </a:t>
            </a:r>
            <a:r>
              <a:rPr lang="en-US" sz="1600" dirty="0" err="1">
                <a:solidFill>
                  <a:schemeClr val="dk1"/>
                </a:solidFill>
                <a:latin typeface="Lato"/>
                <a:ea typeface="Lato"/>
                <a:cs typeface="Lato"/>
                <a:sym typeface="Lato"/>
              </a:rPr>
              <a:t>PHPMailer</a:t>
            </a:r>
            <a:r>
              <a:rPr lang="en-US" sz="1600" dirty="0">
                <a:solidFill>
                  <a:schemeClr val="dk1"/>
                </a:solidFill>
                <a:latin typeface="Lato"/>
                <a:ea typeface="Lato"/>
                <a:cs typeface="Lato"/>
                <a:sym typeface="Lato"/>
              </a:rPr>
              <a:t>();</a:t>
            </a:r>
          </a:p>
          <a:p>
            <a:r>
              <a:rPr lang="en-US" sz="1600" dirty="0">
                <a:solidFill>
                  <a:schemeClr val="dk1"/>
                </a:solidFill>
                <a:latin typeface="Lato"/>
                <a:ea typeface="Lato"/>
                <a:cs typeface="Lato"/>
                <a:sym typeface="Lato"/>
              </a:rPr>
              <a:t>$mail-&gt;From = "from@domain.com";</a:t>
            </a:r>
          </a:p>
          <a:p>
            <a:r>
              <a:rPr lang="en-US" sz="1600" dirty="0">
                <a:solidFill>
                  <a:schemeClr val="dk1"/>
                </a:solidFill>
                <a:latin typeface="Lato"/>
                <a:ea typeface="Lato"/>
                <a:cs typeface="Lato"/>
                <a:sym typeface="Lato"/>
              </a:rPr>
              <a:t>$mail-&gt;</a:t>
            </a:r>
            <a:r>
              <a:rPr lang="en-US" sz="1600" dirty="0" err="1">
                <a:solidFill>
                  <a:schemeClr val="dk1"/>
                </a:solidFill>
                <a:latin typeface="Lato"/>
                <a:ea typeface="Lato"/>
                <a:cs typeface="Lato"/>
                <a:sym typeface="Lato"/>
              </a:rPr>
              <a:t>FromName</a:t>
            </a:r>
            <a:r>
              <a:rPr lang="en-US" sz="1600" dirty="0">
                <a:solidFill>
                  <a:schemeClr val="dk1"/>
                </a:solidFill>
                <a:latin typeface="Lato"/>
                <a:ea typeface="Lato"/>
                <a:cs typeface="Lato"/>
                <a:sym typeface="Lato"/>
              </a:rPr>
              <a:t> = "From Name";</a:t>
            </a:r>
          </a:p>
          <a:p>
            <a:r>
              <a:rPr lang="en-US" sz="1600" dirty="0">
                <a:solidFill>
                  <a:schemeClr val="dk1"/>
                </a:solidFill>
                <a:latin typeface="Lato"/>
                <a:ea typeface="Lato"/>
                <a:cs typeface="Lato"/>
                <a:sym typeface="Lato"/>
              </a:rPr>
              <a:t>$mail-&gt;Subject = "Demo de </a:t>
            </a:r>
            <a:r>
              <a:rPr lang="en-US" sz="1600" dirty="0" err="1">
                <a:solidFill>
                  <a:schemeClr val="dk1"/>
                </a:solidFill>
                <a:latin typeface="Lato"/>
                <a:ea typeface="Lato"/>
                <a:cs typeface="Lato"/>
                <a:sym typeface="Lato"/>
              </a:rPr>
              <a:t>PHPMailer</a:t>
            </a:r>
            <a:r>
              <a:rPr lang="en-US" sz="1600" dirty="0">
                <a:solidFill>
                  <a:schemeClr val="dk1"/>
                </a:solidFill>
                <a:latin typeface="Lato"/>
                <a:ea typeface="Lato"/>
                <a:cs typeface="Lato"/>
                <a:sym typeface="Lato"/>
              </a:rPr>
              <a:t>";</a:t>
            </a:r>
          </a:p>
          <a:p>
            <a:r>
              <a:rPr lang="en-US" sz="1600" dirty="0">
                <a:solidFill>
                  <a:schemeClr val="dk1"/>
                </a:solidFill>
                <a:latin typeface="Lato"/>
                <a:ea typeface="Lato"/>
                <a:cs typeface="Lato"/>
                <a:sym typeface="Lato"/>
              </a:rPr>
              <a:t>$mail-&gt;Body = $body;</a:t>
            </a:r>
          </a:p>
          <a:p>
            <a:r>
              <a:rPr lang="en-US" sz="1600" dirty="0">
                <a:solidFill>
                  <a:schemeClr val="dk1"/>
                </a:solidFill>
                <a:latin typeface="Lato"/>
                <a:ea typeface="Lato"/>
                <a:cs typeface="Lato"/>
                <a:sym typeface="Lato"/>
              </a:rPr>
              <a:t>$mail-&gt;</a:t>
            </a:r>
            <a:r>
              <a:rPr lang="en-US" sz="1600" dirty="0" err="1">
                <a:solidFill>
                  <a:schemeClr val="dk1"/>
                </a:solidFill>
                <a:latin typeface="Lato"/>
                <a:ea typeface="Lato"/>
                <a:cs typeface="Lato"/>
                <a:sym typeface="Lato"/>
              </a:rPr>
              <a:t>IsHTML</a:t>
            </a:r>
            <a:r>
              <a:rPr lang="en-US" sz="1600" dirty="0">
                <a:solidFill>
                  <a:schemeClr val="dk1"/>
                </a:solidFill>
                <a:latin typeface="Lato"/>
                <a:ea typeface="Lato"/>
                <a:cs typeface="Lato"/>
                <a:sym typeface="Lato"/>
              </a:rPr>
              <a:t>(true);</a:t>
            </a:r>
          </a:p>
          <a:p>
            <a:r>
              <a:rPr lang="en-US" sz="1600" dirty="0">
                <a:solidFill>
                  <a:schemeClr val="dk1"/>
                </a:solidFill>
                <a:latin typeface="Lato"/>
                <a:ea typeface="Lato"/>
                <a:cs typeface="Lato"/>
                <a:sym typeface="Lato"/>
              </a:rPr>
              <a:t>$mail-&gt;</a:t>
            </a:r>
            <a:r>
              <a:rPr lang="en-US" sz="1600" dirty="0" err="1">
                <a:solidFill>
                  <a:schemeClr val="dk1"/>
                </a:solidFill>
                <a:latin typeface="Lato"/>
                <a:ea typeface="Lato"/>
                <a:cs typeface="Lato"/>
                <a:sym typeface="Lato"/>
              </a:rPr>
              <a:t>AddAddress</a:t>
            </a:r>
            <a:r>
              <a:rPr lang="en-US" sz="1600" dirty="0">
                <a:solidFill>
                  <a:schemeClr val="dk1"/>
                </a:solidFill>
                <a:latin typeface="Lato"/>
                <a:ea typeface="Lato"/>
                <a:cs typeface="Lato"/>
                <a:sym typeface="Lato"/>
              </a:rPr>
              <a:t>("user@domain.com", "User Name");</a:t>
            </a:r>
          </a:p>
          <a:p>
            <a:r>
              <a:rPr lang="en-US" sz="1600" dirty="0">
                <a:solidFill>
                  <a:schemeClr val="dk1"/>
                </a:solidFill>
                <a:latin typeface="Lato"/>
                <a:ea typeface="Lato"/>
                <a:cs typeface="Lato"/>
                <a:sym typeface="Lato"/>
              </a:rPr>
              <a:t>$mail-&gt;Send();</a:t>
            </a:r>
          </a:p>
          <a:p>
            <a:r>
              <a:rPr lang="en-US" sz="1600" dirty="0">
                <a:solidFill>
                  <a:schemeClr val="dk1"/>
                </a:solidFill>
                <a:latin typeface="Lato"/>
                <a:ea typeface="Lato"/>
                <a:cs typeface="Lato"/>
                <a:sym typeface="Lato"/>
              </a:rPr>
              <a:t>?&gt;</a:t>
            </a:r>
            <a:endParaRPr lang="es-ES" sz="1600" dirty="0">
              <a:solidFill>
                <a:schemeClr val="dk1"/>
              </a:solidFill>
              <a:latin typeface="Lato"/>
              <a:ea typeface="Lato"/>
              <a:cs typeface="Lato"/>
              <a:sym typeface="Lato"/>
            </a:endParaRPr>
          </a:p>
        </p:txBody>
      </p:sp>
    </p:spTree>
    <p:extLst>
      <p:ext uri="{BB962C8B-B14F-4D97-AF65-F5344CB8AC3E}">
        <p14:creationId xmlns:p14="http://schemas.microsoft.com/office/powerpoint/2010/main" val="860641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D4512B7-BEC8-3C71-0B79-654E4A3682B3}"/>
              </a:ext>
            </a:extLst>
          </p:cNvPr>
          <p:cNvSpPr>
            <a:spLocks noGrp="1"/>
          </p:cNvSpPr>
          <p:nvPr>
            <p:ph type="sldNum" idx="10"/>
          </p:nvPr>
        </p:nvSpPr>
        <p:spPr/>
        <p:txBody>
          <a:bodyPr/>
          <a:lstStyle/>
          <a:p>
            <a:fld id="{00000000-1234-1234-1234-123412341234}" type="slidenum">
              <a:rPr lang="es-ES" smtClean="0"/>
              <a:pPr/>
              <a:t>91</a:t>
            </a:fld>
            <a:endParaRPr lang="es-ES" dirty="0"/>
          </a:p>
        </p:txBody>
      </p:sp>
      <p:sp>
        <p:nvSpPr>
          <p:cNvPr id="6" name="CuadroTexto 5">
            <a:extLst>
              <a:ext uri="{FF2B5EF4-FFF2-40B4-BE49-F238E27FC236}">
                <a16:creationId xmlns:a16="http://schemas.microsoft.com/office/drawing/2014/main" id="{02CAA3A7-6677-7891-6F7C-FB1CDDC45D3A}"/>
              </a:ext>
            </a:extLst>
          </p:cNvPr>
          <p:cNvSpPr txBox="1"/>
          <p:nvPr/>
        </p:nvSpPr>
        <p:spPr>
          <a:xfrm>
            <a:off x="268201" y="555526"/>
            <a:ext cx="8892480" cy="4401205"/>
          </a:xfrm>
          <a:prstGeom prst="rect">
            <a:avLst/>
          </a:prstGeom>
          <a:noFill/>
        </p:spPr>
        <p:txBody>
          <a:bodyPr wrap="square">
            <a:spAutoFit/>
          </a:bodyPr>
          <a:lstStyle/>
          <a:p>
            <a:r>
              <a:rPr lang="es-ES" sz="2000" b="1" dirty="0">
                <a:solidFill>
                  <a:schemeClr val="dk1"/>
                </a:solidFill>
                <a:latin typeface="Lato"/>
                <a:ea typeface="Lato"/>
                <a:cs typeface="Lato"/>
              </a:rPr>
              <a:t>Detectar navegador del visitante con PHP</a:t>
            </a:r>
          </a:p>
          <a:p>
            <a:endParaRPr lang="es-ES" sz="2000" dirty="0">
              <a:solidFill>
                <a:schemeClr val="dk1"/>
              </a:solidFill>
              <a:latin typeface="Lato"/>
              <a:ea typeface="Lato"/>
              <a:cs typeface="Lato"/>
            </a:endParaRPr>
          </a:p>
          <a:p>
            <a:pPr algn="l"/>
            <a:r>
              <a:rPr lang="es-ES" sz="2000" dirty="0">
                <a:solidFill>
                  <a:schemeClr val="dk1"/>
                </a:solidFill>
                <a:latin typeface="Lato"/>
                <a:ea typeface="Lato"/>
                <a:cs typeface="Lato"/>
              </a:rPr>
              <a:t>Detectar el navegador o browser que esta utilizando el visitante a una web resulta ser útil para ofrecer contendido de acuerdo al dispositivo que usa el usuario. Si el usuario esta utilizando un Navegador antiguo se le puede sugerir actualizarlo, otro uso podría ser una hoja de estilos de acuerdo al navegador del visitante.</a:t>
            </a:r>
          </a:p>
          <a:p>
            <a:pPr algn="l"/>
            <a:endParaRPr lang="es-ES" sz="2000" dirty="0">
              <a:solidFill>
                <a:schemeClr val="dk1"/>
              </a:solidFill>
              <a:latin typeface="Lato"/>
              <a:ea typeface="Lato"/>
              <a:cs typeface="Lato"/>
            </a:endParaRPr>
          </a:p>
          <a:p>
            <a:pPr algn="l"/>
            <a:r>
              <a:rPr lang="es-ES" sz="2000" dirty="0">
                <a:solidFill>
                  <a:schemeClr val="dk1"/>
                </a:solidFill>
                <a:latin typeface="Lato"/>
                <a:ea typeface="Lato"/>
                <a:cs typeface="Lato"/>
                <a:hlinkClick r:id="rId2">
                  <a:extLst>
                    <a:ext uri="{A12FA001-AC4F-418D-AE19-62706E023703}">
                      <ahyp:hlinkClr xmlns:ahyp="http://schemas.microsoft.com/office/drawing/2018/hyperlinkcolor" val="tx"/>
                    </a:ext>
                  </a:extLst>
                </a:hlinkClick>
              </a:rPr>
              <a:t>Browser </a:t>
            </a:r>
            <a:r>
              <a:rPr lang="es-ES" sz="2000" dirty="0" err="1">
                <a:solidFill>
                  <a:schemeClr val="dk1"/>
                </a:solidFill>
                <a:latin typeface="Lato"/>
                <a:ea typeface="Lato"/>
                <a:cs typeface="Lato"/>
                <a:hlinkClick r:id="rId2">
                  <a:extLst>
                    <a:ext uri="{A12FA001-AC4F-418D-AE19-62706E023703}">
                      <ahyp:hlinkClr xmlns:ahyp="http://schemas.microsoft.com/office/drawing/2018/hyperlinkcolor" val="tx"/>
                    </a:ext>
                  </a:extLst>
                </a:hlinkClick>
              </a:rPr>
              <a:t>Detect</a:t>
            </a:r>
            <a:r>
              <a:rPr lang="es-ES" sz="2000" dirty="0">
                <a:solidFill>
                  <a:schemeClr val="dk1"/>
                </a:solidFill>
                <a:latin typeface="Lato"/>
                <a:ea typeface="Lato"/>
                <a:cs typeface="Lato"/>
              </a:rPr>
              <a:t> es una clase escrita en PHP que permite detectar rápidamente el navegador del usuario, para ello utiliza el </a:t>
            </a:r>
            <a:r>
              <a:rPr lang="es-ES" sz="2000" dirty="0" err="1">
                <a:solidFill>
                  <a:schemeClr val="dk1"/>
                </a:solidFill>
                <a:latin typeface="Lato"/>
                <a:ea typeface="Lato"/>
                <a:cs typeface="Lato"/>
              </a:rPr>
              <a:t>User-Agent</a:t>
            </a:r>
            <a:r>
              <a:rPr lang="es-ES" sz="2000" dirty="0">
                <a:solidFill>
                  <a:schemeClr val="dk1"/>
                </a:solidFill>
                <a:latin typeface="Lato"/>
                <a:ea typeface="Lato"/>
                <a:cs typeface="Lato"/>
              </a:rPr>
              <a:t> que es enviado mediante los </a:t>
            </a:r>
            <a:r>
              <a:rPr lang="es-ES" sz="2000" dirty="0" err="1">
                <a:solidFill>
                  <a:schemeClr val="dk1"/>
                </a:solidFill>
                <a:latin typeface="Lato"/>
                <a:ea typeface="Lato"/>
                <a:cs typeface="Lato"/>
              </a:rPr>
              <a:t>headers</a:t>
            </a:r>
            <a:r>
              <a:rPr lang="es-ES" sz="2000" dirty="0">
                <a:solidFill>
                  <a:schemeClr val="dk1"/>
                </a:solidFill>
                <a:latin typeface="Lato"/>
                <a:ea typeface="Lato"/>
                <a:cs typeface="Lato"/>
              </a:rPr>
              <a:t>.</a:t>
            </a:r>
          </a:p>
          <a:p>
            <a:pPr algn="l"/>
            <a:r>
              <a:rPr lang="es-ES" sz="2000" dirty="0">
                <a:solidFill>
                  <a:schemeClr val="dk1"/>
                </a:solidFill>
                <a:latin typeface="Lato"/>
                <a:ea typeface="Lato"/>
                <a:cs typeface="Lato"/>
              </a:rPr>
              <a:t>Para utilizar esta clase, lo primero es incluir el archivo </a:t>
            </a:r>
            <a:r>
              <a:rPr lang="es-ES" sz="2000" dirty="0" err="1">
                <a:solidFill>
                  <a:schemeClr val="dk1"/>
                </a:solidFill>
                <a:latin typeface="Lato"/>
                <a:ea typeface="Lato"/>
                <a:cs typeface="Lato"/>
              </a:rPr>
              <a:t>browser_class_inc.php</a:t>
            </a:r>
            <a:r>
              <a:rPr lang="es-ES" sz="2000" dirty="0">
                <a:solidFill>
                  <a:schemeClr val="dk1"/>
                </a:solidFill>
                <a:latin typeface="Lato"/>
                <a:ea typeface="Lato"/>
                <a:cs typeface="Lato"/>
              </a:rPr>
              <a:t> y crear una instancia de la clase browser.</a:t>
            </a:r>
          </a:p>
          <a:p>
            <a:endParaRPr lang="es-ES" sz="2000" dirty="0">
              <a:solidFill>
                <a:schemeClr val="dk1"/>
              </a:solidFill>
              <a:latin typeface="Lato"/>
              <a:ea typeface="Lato"/>
              <a:cs typeface="Lato"/>
            </a:endParaRPr>
          </a:p>
        </p:txBody>
      </p:sp>
    </p:spTree>
    <p:extLst>
      <p:ext uri="{BB962C8B-B14F-4D97-AF65-F5344CB8AC3E}">
        <p14:creationId xmlns:p14="http://schemas.microsoft.com/office/powerpoint/2010/main" val="3369449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82E0B3A-3C57-CD31-9369-39B48C72ED4F}"/>
              </a:ext>
            </a:extLst>
          </p:cNvPr>
          <p:cNvSpPr>
            <a:spLocks noGrp="1"/>
          </p:cNvSpPr>
          <p:nvPr>
            <p:ph type="sldNum" idx="10"/>
          </p:nvPr>
        </p:nvSpPr>
        <p:spPr/>
        <p:txBody>
          <a:bodyPr/>
          <a:lstStyle/>
          <a:p>
            <a:fld id="{00000000-1234-1234-1234-123412341234}" type="slidenum">
              <a:rPr lang="es-ES" smtClean="0"/>
              <a:pPr/>
              <a:t>92</a:t>
            </a:fld>
            <a:endParaRPr lang="es-ES" dirty="0"/>
          </a:p>
        </p:txBody>
      </p:sp>
      <p:sp>
        <p:nvSpPr>
          <p:cNvPr id="6" name="CuadroTexto 5">
            <a:extLst>
              <a:ext uri="{FF2B5EF4-FFF2-40B4-BE49-F238E27FC236}">
                <a16:creationId xmlns:a16="http://schemas.microsoft.com/office/drawing/2014/main" id="{0BEBF5DD-CA46-58A8-6B8B-52B7016DA9E9}"/>
              </a:ext>
            </a:extLst>
          </p:cNvPr>
          <p:cNvSpPr txBox="1"/>
          <p:nvPr/>
        </p:nvSpPr>
        <p:spPr>
          <a:xfrm>
            <a:off x="35496" y="-92546"/>
            <a:ext cx="8856984" cy="4985980"/>
          </a:xfrm>
          <a:prstGeom prst="rect">
            <a:avLst/>
          </a:prstGeom>
          <a:noFill/>
        </p:spPr>
        <p:txBody>
          <a:bodyPr wrap="square">
            <a:spAutoFit/>
          </a:bodyPr>
          <a:lstStyle/>
          <a:p>
            <a:r>
              <a:rPr lang="en-US" sz="1600" dirty="0">
                <a:solidFill>
                  <a:schemeClr val="dk1"/>
                </a:solidFill>
                <a:latin typeface="Lato"/>
                <a:ea typeface="Lato"/>
                <a:cs typeface="Lato"/>
              </a:rPr>
              <a:t>&lt;?</a:t>
            </a:r>
            <a:r>
              <a:rPr lang="en-US" sz="1600" dirty="0" err="1">
                <a:solidFill>
                  <a:schemeClr val="dk1"/>
                </a:solidFill>
                <a:latin typeface="Lato"/>
                <a:ea typeface="Lato"/>
                <a:cs typeface="Lato"/>
              </a:rPr>
              <a:t>php</a:t>
            </a:r>
            <a:endParaRPr lang="en-US" sz="1600" dirty="0">
              <a:solidFill>
                <a:schemeClr val="dk1"/>
              </a:solidFill>
              <a:latin typeface="Lato"/>
              <a:ea typeface="Lato"/>
              <a:cs typeface="Lato"/>
            </a:endParaRPr>
          </a:p>
          <a:p>
            <a:r>
              <a:rPr lang="en-US" sz="1600" dirty="0">
                <a:solidFill>
                  <a:schemeClr val="dk1"/>
                </a:solidFill>
                <a:latin typeface="Lato"/>
                <a:ea typeface="Lato"/>
                <a:cs typeface="Lato"/>
              </a:rPr>
              <a:t>include('</a:t>
            </a:r>
            <a:r>
              <a:rPr lang="en-US" sz="1600" dirty="0" err="1">
                <a:solidFill>
                  <a:schemeClr val="dk1"/>
                </a:solidFill>
                <a:latin typeface="Lato"/>
                <a:ea typeface="Lato"/>
                <a:cs typeface="Lato"/>
              </a:rPr>
              <a:t>browser_class_inc.php</a:t>
            </a:r>
            <a:r>
              <a:rPr lang="en-US" sz="1600" dirty="0">
                <a:solidFill>
                  <a:schemeClr val="dk1"/>
                </a:solidFill>
                <a:latin typeface="Lato"/>
                <a:ea typeface="Lato"/>
                <a:cs typeface="Lato"/>
              </a:rPr>
              <a:t>');</a:t>
            </a:r>
          </a:p>
          <a:p>
            <a:r>
              <a:rPr lang="en-US" sz="1600" dirty="0">
                <a:solidFill>
                  <a:schemeClr val="dk1"/>
                </a:solidFill>
                <a:latin typeface="Lato"/>
                <a:ea typeface="Lato"/>
                <a:cs typeface="Lato"/>
              </a:rPr>
              <a:t>$</a:t>
            </a:r>
            <a:r>
              <a:rPr lang="en-US" sz="1600" dirty="0" err="1">
                <a:solidFill>
                  <a:schemeClr val="dk1"/>
                </a:solidFill>
                <a:latin typeface="Lato"/>
                <a:ea typeface="Lato"/>
                <a:cs typeface="Lato"/>
              </a:rPr>
              <a:t>br</a:t>
            </a:r>
            <a:r>
              <a:rPr lang="en-US" sz="1600" dirty="0">
                <a:solidFill>
                  <a:schemeClr val="dk1"/>
                </a:solidFill>
                <a:latin typeface="Lato"/>
                <a:ea typeface="Lato"/>
                <a:cs typeface="Lato"/>
              </a:rPr>
              <a:t> = new browser();</a:t>
            </a:r>
          </a:p>
          <a:p>
            <a:r>
              <a:rPr lang="en-US" sz="1600" dirty="0">
                <a:solidFill>
                  <a:schemeClr val="dk1"/>
                </a:solidFill>
                <a:latin typeface="Lato"/>
                <a:ea typeface="Lato"/>
                <a:cs typeface="Lato"/>
              </a:rPr>
              <a:t>?&gt;</a:t>
            </a:r>
          </a:p>
          <a:p>
            <a:endParaRPr lang="en-US" sz="1600" dirty="0">
              <a:solidFill>
                <a:schemeClr val="dk1"/>
              </a:solidFill>
              <a:latin typeface="Lato"/>
              <a:ea typeface="Lato"/>
              <a:cs typeface="Lato"/>
            </a:endParaRPr>
          </a:p>
          <a:p>
            <a:r>
              <a:rPr lang="es-ES" dirty="0">
                <a:solidFill>
                  <a:schemeClr val="dk1"/>
                </a:solidFill>
                <a:latin typeface="Lato"/>
                <a:ea typeface="Lato"/>
                <a:cs typeface="Lato"/>
              </a:rPr>
              <a:t>Ahora podremos utilizar los siguientes métodos:</a:t>
            </a:r>
          </a:p>
          <a:p>
            <a:endParaRPr lang="es-ES" dirty="0">
              <a:solidFill>
                <a:schemeClr val="dk1"/>
              </a:solidFill>
              <a:latin typeface="Lato"/>
              <a:ea typeface="Lato"/>
              <a:cs typeface="Lato"/>
            </a:endParaRPr>
          </a:p>
          <a:p>
            <a:r>
              <a:rPr lang="es-ES" dirty="0" err="1">
                <a:solidFill>
                  <a:schemeClr val="dk1"/>
                </a:solidFill>
                <a:latin typeface="Lato"/>
                <a:ea typeface="Lato"/>
                <a:cs typeface="Lato"/>
              </a:rPr>
              <a:t>getBrowserOS</a:t>
            </a:r>
            <a:r>
              <a:rPr lang="es-ES" dirty="0">
                <a:solidFill>
                  <a:schemeClr val="dk1"/>
                </a:solidFill>
                <a:latin typeface="Lato"/>
                <a:ea typeface="Lato"/>
                <a:cs typeface="Lato"/>
              </a:rPr>
              <a:t>: devuelve el sistema operativo (Windows, Linux, Macintosh, OS/2, BeOS).</a:t>
            </a:r>
          </a:p>
          <a:p>
            <a:r>
              <a:rPr lang="es-ES" dirty="0" err="1">
                <a:solidFill>
                  <a:schemeClr val="dk1"/>
                </a:solidFill>
                <a:latin typeface="Lato"/>
                <a:ea typeface="Lato"/>
                <a:cs typeface="Lato"/>
              </a:rPr>
              <a:t>whatBrowser</a:t>
            </a:r>
            <a:r>
              <a:rPr lang="es-ES" dirty="0">
                <a:solidFill>
                  <a:schemeClr val="dk1"/>
                </a:solidFill>
                <a:latin typeface="Lato"/>
                <a:ea typeface="Lato"/>
                <a:cs typeface="Lato"/>
              </a:rPr>
              <a:t>: devuelve un array con el tipo de browser, el sistema operativo y la versión.</a:t>
            </a:r>
          </a:p>
          <a:p>
            <a:r>
              <a:rPr lang="es-ES" dirty="0" err="1">
                <a:solidFill>
                  <a:schemeClr val="dk1"/>
                </a:solidFill>
                <a:latin typeface="Lato"/>
                <a:ea typeface="Lato"/>
                <a:cs typeface="Lato"/>
              </a:rPr>
              <a:t>isOpera</a:t>
            </a:r>
            <a:r>
              <a:rPr lang="es-ES" dirty="0">
                <a:solidFill>
                  <a:schemeClr val="dk1"/>
                </a:solidFill>
                <a:latin typeface="Lato"/>
                <a:ea typeface="Lato"/>
                <a:cs typeface="Lato"/>
              </a:rPr>
              <a:t>: devuelve verdadero si el browser del usuario es Opera.-</a:t>
            </a:r>
          </a:p>
          <a:p>
            <a:r>
              <a:rPr lang="es-ES" dirty="0" err="1">
                <a:solidFill>
                  <a:schemeClr val="dk1"/>
                </a:solidFill>
                <a:latin typeface="Lato"/>
                <a:ea typeface="Lato"/>
                <a:cs typeface="Lato"/>
              </a:rPr>
              <a:t>isFirefox</a:t>
            </a:r>
            <a:r>
              <a:rPr lang="es-ES" dirty="0">
                <a:solidFill>
                  <a:schemeClr val="dk1"/>
                </a:solidFill>
                <a:latin typeface="Lato"/>
                <a:ea typeface="Lato"/>
                <a:cs typeface="Lato"/>
              </a:rPr>
              <a:t>: devuelve verdadero si se accede con Firefox.</a:t>
            </a:r>
          </a:p>
          <a:p>
            <a:r>
              <a:rPr lang="es-ES" dirty="0" err="1">
                <a:solidFill>
                  <a:schemeClr val="dk1"/>
                </a:solidFill>
                <a:latin typeface="Lato"/>
                <a:ea typeface="Lato"/>
                <a:cs typeface="Lato"/>
              </a:rPr>
              <a:t>isKonqueror</a:t>
            </a:r>
            <a:r>
              <a:rPr lang="es-ES" dirty="0">
                <a:solidFill>
                  <a:schemeClr val="dk1"/>
                </a:solidFill>
                <a:latin typeface="Lato"/>
                <a:ea typeface="Lato"/>
                <a:cs typeface="Lato"/>
              </a:rPr>
              <a:t>: devuelve verdadero si se utiliza </a:t>
            </a:r>
            <a:r>
              <a:rPr lang="es-ES" dirty="0" err="1">
                <a:solidFill>
                  <a:schemeClr val="dk1"/>
                </a:solidFill>
                <a:latin typeface="Lato"/>
                <a:ea typeface="Lato"/>
                <a:cs typeface="Lato"/>
              </a:rPr>
              <a:t>Konqueror</a:t>
            </a:r>
            <a:r>
              <a:rPr lang="es-ES" dirty="0">
                <a:solidFill>
                  <a:schemeClr val="dk1"/>
                </a:solidFill>
                <a:latin typeface="Lato"/>
                <a:ea typeface="Lato"/>
                <a:cs typeface="Lato"/>
              </a:rPr>
              <a:t>.</a:t>
            </a:r>
          </a:p>
          <a:p>
            <a:r>
              <a:rPr lang="es-ES" dirty="0" err="1">
                <a:solidFill>
                  <a:schemeClr val="dk1"/>
                </a:solidFill>
                <a:latin typeface="Lato"/>
                <a:ea typeface="Lato"/>
                <a:cs typeface="Lato"/>
              </a:rPr>
              <a:t>isMSIE</a:t>
            </a:r>
            <a:r>
              <a:rPr lang="es-ES" dirty="0">
                <a:solidFill>
                  <a:schemeClr val="dk1"/>
                </a:solidFill>
                <a:latin typeface="Lato"/>
                <a:ea typeface="Lato"/>
                <a:cs typeface="Lato"/>
              </a:rPr>
              <a:t>: devuelve verdadero si usamos Internet Explorer.</a:t>
            </a:r>
          </a:p>
          <a:p>
            <a:r>
              <a:rPr lang="es-ES" dirty="0" err="1">
                <a:solidFill>
                  <a:schemeClr val="dk1"/>
                </a:solidFill>
                <a:latin typeface="Lato"/>
                <a:ea typeface="Lato"/>
                <a:cs typeface="Lato"/>
              </a:rPr>
              <a:t>isGaleon</a:t>
            </a:r>
            <a:r>
              <a:rPr lang="es-ES" dirty="0">
                <a:solidFill>
                  <a:schemeClr val="dk1"/>
                </a:solidFill>
                <a:latin typeface="Lato"/>
                <a:ea typeface="Lato"/>
                <a:cs typeface="Lato"/>
              </a:rPr>
              <a:t>: devuelve verdadero para quienes utilizan </a:t>
            </a:r>
            <a:r>
              <a:rPr lang="es-ES" dirty="0" err="1">
                <a:solidFill>
                  <a:schemeClr val="dk1"/>
                </a:solidFill>
                <a:latin typeface="Lato"/>
                <a:ea typeface="Lato"/>
                <a:cs typeface="Lato"/>
              </a:rPr>
              <a:t>Galeon</a:t>
            </a:r>
            <a:r>
              <a:rPr lang="es-ES" dirty="0">
                <a:solidFill>
                  <a:schemeClr val="dk1"/>
                </a:solidFill>
                <a:latin typeface="Lato"/>
                <a:ea typeface="Lato"/>
                <a:cs typeface="Lato"/>
              </a:rPr>
              <a:t>.</a:t>
            </a:r>
          </a:p>
          <a:p>
            <a:r>
              <a:rPr lang="es-ES" dirty="0" err="1">
                <a:solidFill>
                  <a:schemeClr val="dk1"/>
                </a:solidFill>
                <a:latin typeface="Lato"/>
                <a:ea typeface="Lato"/>
                <a:cs typeface="Lato"/>
              </a:rPr>
              <a:t>isWebTV</a:t>
            </a:r>
            <a:r>
              <a:rPr lang="es-ES" dirty="0">
                <a:solidFill>
                  <a:schemeClr val="dk1"/>
                </a:solidFill>
                <a:latin typeface="Lato"/>
                <a:ea typeface="Lato"/>
                <a:cs typeface="Lato"/>
              </a:rPr>
              <a:t>: verdadero para visitantes con WebTV.</a:t>
            </a:r>
          </a:p>
          <a:p>
            <a:r>
              <a:rPr lang="es-ES" dirty="0" err="1">
                <a:solidFill>
                  <a:schemeClr val="dk1"/>
                </a:solidFill>
                <a:latin typeface="Lato"/>
                <a:ea typeface="Lato"/>
                <a:cs typeface="Lato"/>
              </a:rPr>
              <a:t>isMSPIE</a:t>
            </a:r>
            <a:r>
              <a:rPr lang="es-ES" dirty="0">
                <a:solidFill>
                  <a:schemeClr val="dk1"/>
                </a:solidFill>
                <a:latin typeface="Lato"/>
                <a:ea typeface="Lato"/>
                <a:cs typeface="Lato"/>
              </a:rPr>
              <a:t>: verdadero si se accede desde Internet Explorer de Pocket PC.</a:t>
            </a:r>
          </a:p>
          <a:p>
            <a:r>
              <a:rPr lang="es-ES" dirty="0" err="1">
                <a:solidFill>
                  <a:schemeClr val="dk1"/>
                </a:solidFill>
                <a:latin typeface="Lato"/>
                <a:ea typeface="Lato"/>
                <a:cs typeface="Lato"/>
              </a:rPr>
              <a:t>isOmniWeb</a:t>
            </a:r>
            <a:r>
              <a:rPr lang="es-ES" dirty="0">
                <a:solidFill>
                  <a:schemeClr val="dk1"/>
                </a:solidFill>
                <a:latin typeface="Lato"/>
                <a:ea typeface="Lato"/>
                <a:cs typeface="Lato"/>
              </a:rPr>
              <a:t>: devuelve verdadero si se usa </a:t>
            </a:r>
            <a:r>
              <a:rPr lang="es-ES" dirty="0" err="1">
                <a:solidFill>
                  <a:schemeClr val="dk1"/>
                </a:solidFill>
                <a:latin typeface="Lato"/>
                <a:ea typeface="Lato"/>
                <a:cs typeface="Lato"/>
              </a:rPr>
              <a:t>OmniWeb</a:t>
            </a:r>
            <a:r>
              <a:rPr lang="es-ES" dirty="0">
                <a:solidFill>
                  <a:schemeClr val="dk1"/>
                </a:solidFill>
                <a:latin typeface="Lato"/>
                <a:ea typeface="Lato"/>
                <a:cs typeface="Lato"/>
              </a:rPr>
              <a:t>.</a:t>
            </a:r>
          </a:p>
          <a:p>
            <a:r>
              <a:rPr lang="es-ES" dirty="0" err="1">
                <a:solidFill>
                  <a:schemeClr val="dk1"/>
                </a:solidFill>
                <a:latin typeface="Lato"/>
                <a:ea typeface="Lato"/>
                <a:cs typeface="Lato"/>
              </a:rPr>
              <a:t>isPhoenix</a:t>
            </a:r>
            <a:r>
              <a:rPr lang="es-ES" dirty="0">
                <a:solidFill>
                  <a:schemeClr val="dk1"/>
                </a:solidFill>
                <a:latin typeface="Lato"/>
                <a:ea typeface="Lato"/>
                <a:cs typeface="Lato"/>
              </a:rPr>
              <a:t>: para verificar si se utiliza Phoenix.</a:t>
            </a:r>
          </a:p>
          <a:p>
            <a:r>
              <a:rPr lang="es-ES" dirty="0" err="1">
                <a:solidFill>
                  <a:schemeClr val="dk1"/>
                </a:solidFill>
                <a:latin typeface="Lato"/>
                <a:ea typeface="Lato"/>
                <a:cs typeface="Lato"/>
              </a:rPr>
              <a:t>isFirebird</a:t>
            </a:r>
            <a:r>
              <a:rPr lang="es-ES" dirty="0">
                <a:solidFill>
                  <a:schemeClr val="dk1"/>
                </a:solidFill>
                <a:latin typeface="Lato"/>
                <a:ea typeface="Lato"/>
                <a:cs typeface="Lato"/>
              </a:rPr>
              <a:t>: comprueba si se accede desde Firebird.</a:t>
            </a:r>
          </a:p>
          <a:p>
            <a:r>
              <a:rPr lang="es-ES" dirty="0" err="1">
                <a:solidFill>
                  <a:schemeClr val="dk1"/>
                </a:solidFill>
                <a:latin typeface="Lato"/>
                <a:ea typeface="Lato"/>
                <a:cs typeface="Lato"/>
              </a:rPr>
              <a:t>isLynx</a:t>
            </a:r>
            <a:r>
              <a:rPr lang="es-ES" dirty="0">
                <a:solidFill>
                  <a:schemeClr val="dk1"/>
                </a:solidFill>
                <a:latin typeface="Lato"/>
                <a:ea typeface="Lato"/>
                <a:cs typeface="Lato"/>
              </a:rPr>
              <a:t>: verdadero para usuarios con Lynx.</a:t>
            </a:r>
          </a:p>
          <a:p>
            <a:r>
              <a:rPr lang="es-ES" dirty="0" err="1">
                <a:solidFill>
                  <a:schemeClr val="dk1"/>
                </a:solidFill>
                <a:latin typeface="Lato"/>
                <a:ea typeface="Lato"/>
                <a:cs typeface="Lato"/>
              </a:rPr>
              <a:t>isSafari</a:t>
            </a:r>
            <a:r>
              <a:rPr lang="es-ES" dirty="0">
                <a:solidFill>
                  <a:schemeClr val="dk1"/>
                </a:solidFill>
                <a:latin typeface="Lato"/>
                <a:ea typeface="Lato"/>
                <a:cs typeface="Lato"/>
              </a:rPr>
              <a:t>: comprueba si se accede con Safari.</a:t>
            </a:r>
          </a:p>
          <a:p>
            <a:r>
              <a:rPr lang="es-ES" dirty="0" err="1">
                <a:solidFill>
                  <a:schemeClr val="dk1"/>
                </a:solidFill>
                <a:latin typeface="Lato"/>
                <a:ea typeface="Lato"/>
                <a:cs typeface="Lato"/>
              </a:rPr>
              <a:t>isNetscape</a:t>
            </a:r>
            <a:r>
              <a:rPr lang="es-ES" dirty="0">
                <a:solidFill>
                  <a:schemeClr val="dk1"/>
                </a:solidFill>
                <a:latin typeface="Lato"/>
                <a:ea typeface="Lato"/>
                <a:cs typeface="Lato"/>
              </a:rPr>
              <a:t>: verdadero para usuarios de Netscape.</a:t>
            </a:r>
          </a:p>
        </p:txBody>
      </p:sp>
    </p:spTree>
    <p:extLst>
      <p:ext uri="{BB962C8B-B14F-4D97-AF65-F5344CB8AC3E}">
        <p14:creationId xmlns:p14="http://schemas.microsoft.com/office/powerpoint/2010/main" val="21670249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A5ECDE5-209C-F1F8-2ACC-A54C52580361}"/>
              </a:ext>
            </a:extLst>
          </p:cNvPr>
          <p:cNvSpPr>
            <a:spLocks noGrp="1"/>
          </p:cNvSpPr>
          <p:nvPr>
            <p:ph type="sldNum" idx="10"/>
          </p:nvPr>
        </p:nvSpPr>
        <p:spPr/>
        <p:txBody>
          <a:bodyPr/>
          <a:lstStyle/>
          <a:p>
            <a:fld id="{00000000-1234-1234-1234-123412341234}" type="slidenum">
              <a:rPr lang="es-ES" smtClean="0"/>
              <a:pPr/>
              <a:t>93</a:t>
            </a:fld>
            <a:endParaRPr lang="es-ES" dirty="0"/>
          </a:p>
        </p:txBody>
      </p:sp>
      <p:sp>
        <p:nvSpPr>
          <p:cNvPr id="6" name="CuadroTexto 5">
            <a:extLst>
              <a:ext uri="{FF2B5EF4-FFF2-40B4-BE49-F238E27FC236}">
                <a16:creationId xmlns:a16="http://schemas.microsoft.com/office/drawing/2014/main" id="{F39EB785-2490-13E9-C83B-5E8C722C474F}"/>
              </a:ext>
            </a:extLst>
          </p:cNvPr>
          <p:cNvSpPr txBox="1"/>
          <p:nvPr/>
        </p:nvSpPr>
        <p:spPr>
          <a:xfrm>
            <a:off x="179512" y="51470"/>
            <a:ext cx="8784976" cy="2862322"/>
          </a:xfrm>
          <a:prstGeom prst="rect">
            <a:avLst/>
          </a:prstGeom>
          <a:noFill/>
        </p:spPr>
        <p:txBody>
          <a:bodyPr wrap="square">
            <a:spAutoFit/>
          </a:bodyPr>
          <a:lstStyle/>
          <a:p>
            <a:r>
              <a:rPr lang="es-ES" sz="2000" dirty="0">
                <a:solidFill>
                  <a:schemeClr val="dk1"/>
                </a:solidFill>
                <a:latin typeface="Lato"/>
                <a:ea typeface="Lato"/>
                <a:cs typeface="Lato"/>
              </a:rPr>
              <a:t>Gráficos con PHP y Google Charts</a:t>
            </a:r>
          </a:p>
          <a:p>
            <a:endParaRPr lang="es-ES" sz="2000" dirty="0">
              <a:solidFill>
                <a:schemeClr val="dk1"/>
              </a:solidFill>
              <a:latin typeface="Lato"/>
              <a:ea typeface="Lato"/>
              <a:cs typeface="Lato"/>
            </a:endParaRPr>
          </a:p>
          <a:p>
            <a:r>
              <a:rPr lang="es-ES" dirty="0">
                <a:solidFill>
                  <a:schemeClr val="dk1"/>
                </a:solidFill>
                <a:latin typeface="Lato"/>
                <a:ea typeface="Lato"/>
                <a:cs typeface="Lato"/>
              </a:rPr>
              <a:t>Google Charts es un API de Google que permite crear gráficos estadísticos de manera sencilla, estos gráficos se pueden crear accediendo a un URL con los parámetros adecuados. Entre los gráficos disponibles se encuentran: Line chart, </a:t>
            </a:r>
            <a:r>
              <a:rPr lang="es-ES" dirty="0" err="1">
                <a:solidFill>
                  <a:schemeClr val="dk1"/>
                </a:solidFill>
                <a:latin typeface="Lato"/>
                <a:ea typeface="Lato"/>
                <a:cs typeface="Lato"/>
              </a:rPr>
              <a:t>Sparkline</a:t>
            </a:r>
            <a:r>
              <a:rPr lang="es-ES" dirty="0">
                <a:solidFill>
                  <a:schemeClr val="dk1"/>
                </a:solidFill>
                <a:latin typeface="Lato"/>
                <a:ea typeface="Lato"/>
                <a:cs typeface="Lato"/>
              </a:rPr>
              <a:t>, Bar chart, Pie chart, </a:t>
            </a:r>
            <a:r>
              <a:rPr lang="es-ES" dirty="0" err="1">
                <a:solidFill>
                  <a:schemeClr val="dk1"/>
                </a:solidFill>
                <a:latin typeface="Lato"/>
                <a:ea typeface="Lato"/>
                <a:cs typeface="Lato"/>
              </a:rPr>
              <a:t>Venn</a:t>
            </a:r>
            <a:r>
              <a:rPr lang="es-ES" dirty="0">
                <a:solidFill>
                  <a:schemeClr val="dk1"/>
                </a:solidFill>
                <a:latin typeface="Lato"/>
                <a:ea typeface="Lato"/>
                <a:cs typeface="Lato"/>
              </a:rPr>
              <a:t> </a:t>
            </a:r>
            <a:r>
              <a:rPr lang="es-ES" dirty="0" err="1">
                <a:solidFill>
                  <a:schemeClr val="dk1"/>
                </a:solidFill>
                <a:latin typeface="Lato"/>
                <a:ea typeface="Lato"/>
                <a:cs typeface="Lato"/>
              </a:rPr>
              <a:t>diagram</a:t>
            </a:r>
            <a:r>
              <a:rPr lang="es-ES" dirty="0">
                <a:solidFill>
                  <a:schemeClr val="dk1"/>
                </a:solidFill>
                <a:latin typeface="Lato"/>
                <a:ea typeface="Lato"/>
                <a:cs typeface="Lato"/>
              </a:rPr>
              <a:t>, </a:t>
            </a:r>
            <a:r>
              <a:rPr lang="es-ES" dirty="0" err="1">
                <a:solidFill>
                  <a:schemeClr val="dk1"/>
                </a:solidFill>
                <a:latin typeface="Lato"/>
                <a:ea typeface="Lato"/>
                <a:cs typeface="Lato"/>
              </a:rPr>
              <a:t>Scatter</a:t>
            </a:r>
            <a:r>
              <a:rPr lang="es-ES" dirty="0">
                <a:solidFill>
                  <a:schemeClr val="dk1"/>
                </a:solidFill>
                <a:latin typeface="Lato"/>
                <a:ea typeface="Lato"/>
                <a:cs typeface="Lato"/>
              </a:rPr>
              <a:t> </a:t>
            </a:r>
            <a:r>
              <a:rPr lang="es-ES" dirty="0" err="1">
                <a:solidFill>
                  <a:schemeClr val="dk1"/>
                </a:solidFill>
                <a:latin typeface="Lato"/>
                <a:ea typeface="Lato"/>
                <a:cs typeface="Lato"/>
              </a:rPr>
              <a:t>plot</a:t>
            </a:r>
            <a:r>
              <a:rPr lang="es-ES" dirty="0">
                <a:solidFill>
                  <a:schemeClr val="dk1"/>
                </a:solidFill>
                <a:latin typeface="Lato"/>
                <a:ea typeface="Lato"/>
                <a:cs typeface="Lato"/>
              </a:rPr>
              <a:t>, Radar chart, </a:t>
            </a:r>
            <a:r>
              <a:rPr lang="es-ES" dirty="0" err="1">
                <a:solidFill>
                  <a:schemeClr val="dk1"/>
                </a:solidFill>
                <a:latin typeface="Lato"/>
                <a:ea typeface="Lato"/>
                <a:cs typeface="Lato"/>
              </a:rPr>
              <a:t>Map</a:t>
            </a:r>
            <a:r>
              <a:rPr lang="es-ES" dirty="0">
                <a:solidFill>
                  <a:schemeClr val="dk1"/>
                </a:solidFill>
                <a:latin typeface="Lato"/>
                <a:ea typeface="Lato"/>
                <a:cs typeface="Lato"/>
              </a:rPr>
              <a:t>, Google-o-meter, QR </a:t>
            </a:r>
            <a:r>
              <a:rPr lang="es-ES" dirty="0" err="1">
                <a:solidFill>
                  <a:schemeClr val="dk1"/>
                </a:solidFill>
                <a:latin typeface="Lato"/>
                <a:ea typeface="Lato"/>
                <a:cs typeface="Lato"/>
              </a:rPr>
              <a:t>codes</a:t>
            </a:r>
            <a:r>
              <a:rPr lang="es-ES" dirty="0">
                <a:solidFill>
                  <a:schemeClr val="dk1"/>
                </a:solidFill>
                <a:latin typeface="Lato"/>
                <a:ea typeface="Lato"/>
                <a:cs typeface="Lato"/>
              </a:rPr>
              <a:t>.</a:t>
            </a:r>
          </a:p>
          <a:p>
            <a:endParaRPr lang="es-ES" dirty="0">
              <a:solidFill>
                <a:schemeClr val="dk1"/>
              </a:solidFill>
              <a:latin typeface="Lato"/>
              <a:ea typeface="Lato"/>
              <a:cs typeface="Lato"/>
            </a:endParaRPr>
          </a:p>
          <a:p>
            <a:r>
              <a:rPr lang="es-ES" dirty="0">
                <a:solidFill>
                  <a:schemeClr val="dk1"/>
                </a:solidFill>
                <a:latin typeface="Lato"/>
                <a:ea typeface="Lato"/>
                <a:cs typeface="Lato"/>
              </a:rPr>
              <a:t>Para facilitarnos el proceso de crear estos gráficos existe la clase </a:t>
            </a:r>
            <a:r>
              <a:rPr lang="es-ES" dirty="0" err="1">
                <a:solidFill>
                  <a:schemeClr val="dk1"/>
                </a:solidFill>
                <a:latin typeface="Lato"/>
                <a:ea typeface="Lato"/>
                <a:cs typeface="Lato"/>
              </a:rPr>
              <a:t>googchart</a:t>
            </a:r>
            <a:r>
              <a:rPr lang="es-ES" dirty="0">
                <a:solidFill>
                  <a:schemeClr val="dk1"/>
                </a:solidFill>
                <a:latin typeface="Lato"/>
                <a:ea typeface="Lato"/>
                <a:cs typeface="Lato"/>
              </a:rPr>
              <a:t> escrita en PHP 5, el cual brinda una serie de métodos para generar gráficos estadísticos complejos con </a:t>
            </a:r>
            <a:r>
              <a:rPr lang="es-ES" dirty="0" err="1">
                <a:solidFill>
                  <a:schemeClr val="dk1"/>
                </a:solidFill>
                <a:latin typeface="Lato"/>
                <a:ea typeface="Lato"/>
                <a:cs typeface="Lato"/>
              </a:rPr>
              <a:t>lineas</a:t>
            </a:r>
            <a:r>
              <a:rPr lang="es-ES" dirty="0">
                <a:solidFill>
                  <a:schemeClr val="dk1"/>
                </a:solidFill>
                <a:latin typeface="Lato"/>
                <a:ea typeface="Lato"/>
                <a:cs typeface="Lato"/>
              </a:rPr>
              <a:t> de código sencillas.</a:t>
            </a:r>
          </a:p>
          <a:p>
            <a:endParaRPr lang="es-ES" dirty="0">
              <a:solidFill>
                <a:schemeClr val="dk1"/>
              </a:solidFill>
              <a:latin typeface="Lato"/>
              <a:ea typeface="Lato"/>
              <a:cs typeface="Lato"/>
            </a:endParaRPr>
          </a:p>
          <a:p>
            <a:r>
              <a:rPr lang="es-ES" dirty="0">
                <a:solidFill>
                  <a:schemeClr val="dk1"/>
                </a:solidFill>
                <a:latin typeface="Lato"/>
                <a:ea typeface="Lato"/>
                <a:cs typeface="Lato"/>
              </a:rPr>
              <a:t>Para utilizar esta clase primero descargamos la librería y copiamos el archivo </a:t>
            </a:r>
            <a:r>
              <a:rPr lang="es-ES" dirty="0" err="1">
                <a:solidFill>
                  <a:schemeClr val="dk1"/>
                </a:solidFill>
                <a:latin typeface="Lato"/>
                <a:ea typeface="Lato"/>
                <a:cs typeface="Lato"/>
              </a:rPr>
              <a:t>GoogChart.class.php</a:t>
            </a:r>
            <a:r>
              <a:rPr lang="es-ES" dirty="0">
                <a:solidFill>
                  <a:schemeClr val="dk1"/>
                </a:solidFill>
                <a:latin typeface="Lato"/>
                <a:ea typeface="Lato"/>
                <a:cs typeface="Lato"/>
              </a:rPr>
              <a:t> el cual contiene la clase que necesitamos, luego incluimos este archivo al inicio de nuestros scripts.</a:t>
            </a:r>
          </a:p>
        </p:txBody>
      </p:sp>
      <p:pic>
        <p:nvPicPr>
          <p:cNvPr id="2050" name="Picture 2">
            <a:extLst>
              <a:ext uri="{FF2B5EF4-FFF2-40B4-BE49-F238E27FC236}">
                <a16:creationId xmlns:a16="http://schemas.microsoft.com/office/drawing/2014/main" id="{5D9C400D-3BE2-F699-D5B1-7900E8D17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931790"/>
            <a:ext cx="2436862" cy="182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910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17D415E-B0A0-DC49-FCB2-A5FA4FB63408}"/>
              </a:ext>
            </a:extLst>
          </p:cNvPr>
          <p:cNvSpPr>
            <a:spLocks noGrp="1"/>
          </p:cNvSpPr>
          <p:nvPr>
            <p:ph type="body" idx="1"/>
          </p:nvPr>
        </p:nvSpPr>
        <p:spPr>
          <a:xfrm>
            <a:off x="31862" y="123478"/>
            <a:ext cx="9004634" cy="3552300"/>
          </a:xfrm>
        </p:spPr>
        <p:txBody>
          <a:bodyPr numCol="2"/>
          <a:lstStyle/>
          <a:p>
            <a:pPr marL="114300" indent="0">
              <a:buNone/>
            </a:pPr>
            <a:r>
              <a:rPr lang="es-ES" sz="1500" dirty="0">
                <a:latin typeface="Consolas" panose="020B0609020204030204" pitchFamily="49" charset="0"/>
              </a:rPr>
              <a:t>&lt;?</a:t>
            </a:r>
            <a:r>
              <a:rPr lang="es-ES" sz="1500" dirty="0" err="1">
                <a:latin typeface="Consolas" panose="020B0609020204030204" pitchFamily="49" charset="0"/>
              </a:rPr>
              <a:t>php</a:t>
            </a:r>
            <a:endParaRPr lang="es-ES" sz="1500" dirty="0">
              <a:latin typeface="Consolas" panose="020B0609020204030204" pitchFamily="49" charset="0"/>
            </a:endParaRPr>
          </a:p>
          <a:p>
            <a:pPr marL="114300" indent="0">
              <a:buNone/>
            </a:pPr>
            <a:r>
              <a:rPr lang="es-ES" sz="1500" dirty="0" err="1">
                <a:latin typeface="Consolas" panose="020B0609020204030204" pitchFamily="49" charset="0"/>
              </a:rPr>
              <a:t>require</a:t>
            </a:r>
            <a:r>
              <a:rPr lang="es-ES" sz="1500" dirty="0">
                <a:latin typeface="Consolas" panose="020B0609020204030204" pitchFamily="49" charset="0"/>
              </a:rPr>
              <a:t>('</a:t>
            </a:r>
            <a:r>
              <a:rPr lang="es-ES" sz="1500" dirty="0" err="1">
                <a:latin typeface="Consolas" panose="020B0609020204030204" pitchFamily="49" charset="0"/>
              </a:rPr>
              <a:t>GoogChart.class.php</a:t>
            </a:r>
            <a:r>
              <a:rPr lang="es-ES" sz="1500" dirty="0">
                <a:latin typeface="Consolas" panose="020B0609020204030204" pitchFamily="49" charset="0"/>
              </a:rPr>
              <a:t>');</a:t>
            </a:r>
          </a:p>
          <a:p>
            <a:pPr marL="114300" indent="0">
              <a:buNone/>
            </a:pPr>
            <a:r>
              <a:rPr lang="es-ES" sz="1500" dirty="0">
                <a:latin typeface="Consolas" panose="020B0609020204030204" pitchFamily="49" charset="0"/>
              </a:rPr>
              <a:t>$chart = new </a:t>
            </a:r>
            <a:r>
              <a:rPr lang="es-ES" sz="1500" dirty="0" err="1">
                <a:latin typeface="Consolas" panose="020B0609020204030204" pitchFamily="49" charset="0"/>
              </a:rPr>
              <a:t>GoogChart</a:t>
            </a:r>
            <a:r>
              <a:rPr lang="es-ES" sz="1500" dirty="0">
                <a:latin typeface="Consolas" panose="020B0609020204030204" pitchFamily="49" charset="0"/>
              </a:rPr>
              <a:t>();</a:t>
            </a:r>
          </a:p>
          <a:p>
            <a:pPr marL="114300" indent="0">
              <a:buNone/>
            </a:pPr>
            <a:r>
              <a:rPr lang="es-ES" sz="1500" dirty="0">
                <a:latin typeface="Consolas" panose="020B0609020204030204" pitchFamily="49" charset="0"/>
              </a:rPr>
              <a:t>?&gt;</a:t>
            </a:r>
          </a:p>
          <a:p>
            <a:pPr marL="114300" indent="0">
              <a:buNone/>
            </a:pPr>
            <a:r>
              <a:rPr lang="es-ES" sz="1500" dirty="0">
                <a:latin typeface="Consolas" panose="020B0609020204030204" pitchFamily="49" charset="0"/>
              </a:rPr>
              <a:t>Creamos un array con los datos que deseamos, el siguiente paso es crear el array con los colores a utilizar y finalmente utilizamos el método </a:t>
            </a:r>
            <a:r>
              <a:rPr lang="es-ES" sz="1500" dirty="0" err="1">
                <a:latin typeface="Consolas" panose="020B0609020204030204" pitchFamily="49" charset="0"/>
              </a:rPr>
              <a:t>setChartAttrs</a:t>
            </a:r>
            <a:r>
              <a:rPr lang="es-ES" sz="1500" dirty="0">
                <a:latin typeface="Consolas" panose="020B0609020204030204" pitchFamily="49" charset="0"/>
              </a:rPr>
              <a:t> donde pasamos como parámetros el tipo de gráfico, el titulo, un array con los datos a graficar, las dimensiones del gráfico y finalmente un array con los colores a utilizar en el gráfico.</a:t>
            </a:r>
          </a:p>
          <a:p>
            <a:pPr marL="114300" indent="0">
              <a:buNone/>
            </a:pPr>
            <a:r>
              <a:rPr lang="es-ES" sz="1500" dirty="0">
                <a:latin typeface="Consolas" panose="020B0609020204030204" pitchFamily="49" charset="0"/>
              </a:rPr>
              <a:t>&lt;?</a:t>
            </a:r>
            <a:r>
              <a:rPr lang="es-ES" sz="1500" dirty="0" err="1">
                <a:latin typeface="Consolas" panose="020B0609020204030204" pitchFamily="49" charset="0"/>
              </a:rPr>
              <a:t>php</a:t>
            </a:r>
            <a:endParaRPr lang="es-ES" sz="1500" dirty="0">
              <a:latin typeface="Consolas" panose="020B0609020204030204" pitchFamily="49" charset="0"/>
            </a:endParaRPr>
          </a:p>
          <a:p>
            <a:pPr marL="114300" indent="0">
              <a:buNone/>
            </a:pPr>
            <a:r>
              <a:rPr lang="es-ES" sz="1500" dirty="0">
                <a:latin typeface="Consolas" panose="020B0609020204030204" pitchFamily="49" charset="0"/>
              </a:rPr>
              <a:t>$data = array(</a:t>
            </a:r>
          </a:p>
          <a:p>
            <a:pPr marL="114300" indent="0">
              <a:buNone/>
            </a:pPr>
            <a:r>
              <a:rPr lang="es-ES" sz="1500" dirty="0">
                <a:latin typeface="Consolas" panose="020B0609020204030204" pitchFamily="49" charset="0"/>
              </a:rPr>
              <a:t>'IE7' =&gt; 22,</a:t>
            </a:r>
          </a:p>
          <a:p>
            <a:pPr marL="114300" indent="0">
              <a:buNone/>
            </a:pPr>
            <a:r>
              <a:rPr lang="es-ES" sz="1500" dirty="0">
                <a:latin typeface="Consolas" panose="020B0609020204030204" pitchFamily="49" charset="0"/>
              </a:rPr>
              <a:t>'IE6' =&gt; 30.7,</a:t>
            </a:r>
          </a:p>
          <a:p>
            <a:pPr marL="114300" indent="0">
              <a:buNone/>
            </a:pPr>
            <a:r>
              <a:rPr lang="es-ES" sz="1500" dirty="0">
                <a:latin typeface="Consolas" panose="020B0609020204030204" pitchFamily="49" charset="0"/>
              </a:rPr>
              <a:t>'IE5' =&gt; 1.7,</a:t>
            </a:r>
          </a:p>
          <a:p>
            <a:pPr marL="114300" indent="0">
              <a:buNone/>
            </a:pPr>
            <a:r>
              <a:rPr lang="es-ES" sz="1500" dirty="0">
                <a:latin typeface="Consolas" panose="020B0609020204030204" pitchFamily="49" charset="0"/>
              </a:rPr>
              <a:t>'Firefox' =&gt; 36.5,</a:t>
            </a:r>
          </a:p>
          <a:p>
            <a:pPr marL="114300" indent="0">
              <a:buNone/>
            </a:pPr>
            <a:r>
              <a:rPr lang="es-ES" sz="1500" dirty="0">
                <a:latin typeface="Consolas" panose="020B0609020204030204" pitchFamily="49" charset="0"/>
              </a:rPr>
              <a:t>'Mozilla' =&gt; 1.1,</a:t>
            </a:r>
          </a:p>
          <a:p>
            <a:pPr marL="114300" indent="0">
              <a:buNone/>
            </a:pPr>
            <a:r>
              <a:rPr lang="es-ES" sz="1500" dirty="0">
                <a:latin typeface="Consolas" panose="020B0609020204030204" pitchFamily="49" charset="0"/>
              </a:rPr>
              <a:t>'Safari' =&gt; 2,</a:t>
            </a:r>
          </a:p>
          <a:p>
            <a:pPr marL="114300" indent="0">
              <a:buNone/>
            </a:pPr>
            <a:r>
              <a:rPr lang="es-ES" sz="1500" dirty="0">
                <a:latin typeface="Consolas" panose="020B0609020204030204" pitchFamily="49" charset="0"/>
              </a:rPr>
              <a:t>'Opera' =&gt; 1.4,</a:t>
            </a:r>
          </a:p>
          <a:p>
            <a:pPr marL="114300" indent="0">
              <a:buNone/>
            </a:pPr>
            <a:r>
              <a:rPr lang="es-ES" sz="1500" dirty="0">
                <a:latin typeface="Consolas" panose="020B0609020204030204" pitchFamily="49" charset="0"/>
              </a:rPr>
              <a:t>);</a:t>
            </a:r>
          </a:p>
          <a:p>
            <a:pPr marL="114300" indent="0">
              <a:buNone/>
            </a:pPr>
            <a:r>
              <a:rPr lang="es-ES" sz="1500" dirty="0">
                <a:latin typeface="Consolas" panose="020B0609020204030204" pitchFamily="49" charset="0"/>
              </a:rPr>
              <a:t>$color = array(</a:t>
            </a:r>
          </a:p>
          <a:p>
            <a:pPr marL="114300" indent="0">
              <a:buNone/>
            </a:pPr>
            <a:r>
              <a:rPr lang="es-ES" sz="1500" dirty="0">
                <a:latin typeface="Consolas" panose="020B0609020204030204" pitchFamily="49" charset="0"/>
              </a:rPr>
              <a:t>'#99C754',</a:t>
            </a:r>
          </a:p>
          <a:p>
            <a:pPr marL="114300" indent="0">
              <a:buNone/>
            </a:pPr>
            <a:r>
              <a:rPr lang="es-ES" sz="1500" dirty="0">
                <a:latin typeface="Consolas" panose="020B0609020204030204" pitchFamily="49" charset="0"/>
              </a:rPr>
              <a:t>'#54C7C5',</a:t>
            </a:r>
          </a:p>
          <a:p>
            <a:pPr marL="114300" indent="0">
              <a:buNone/>
            </a:pPr>
            <a:r>
              <a:rPr lang="es-ES" sz="1500" dirty="0">
                <a:latin typeface="Consolas" panose="020B0609020204030204" pitchFamily="49" charset="0"/>
              </a:rPr>
              <a:t>'#999999',</a:t>
            </a:r>
          </a:p>
          <a:p>
            <a:pPr marL="114300" indent="0">
              <a:buNone/>
            </a:pPr>
            <a:r>
              <a:rPr lang="es-ES" sz="1500" dirty="0">
                <a:latin typeface="Consolas" panose="020B0609020204030204" pitchFamily="49" charset="0"/>
              </a:rPr>
              <a:t>);</a:t>
            </a:r>
          </a:p>
          <a:p>
            <a:pPr marL="114300" indent="0">
              <a:buNone/>
            </a:pPr>
            <a:r>
              <a:rPr lang="es-ES" sz="1500" dirty="0">
                <a:latin typeface="Consolas" panose="020B0609020204030204" pitchFamily="49" charset="0"/>
              </a:rPr>
              <a:t>$chart-&gt;</a:t>
            </a:r>
            <a:r>
              <a:rPr lang="es-ES" sz="1500" dirty="0" err="1">
                <a:latin typeface="Consolas" panose="020B0609020204030204" pitchFamily="49" charset="0"/>
              </a:rPr>
              <a:t>setChartAttrs</a:t>
            </a:r>
            <a:r>
              <a:rPr lang="es-ES" sz="1500" dirty="0">
                <a:latin typeface="Consolas" panose="020B0609020204030204" pitchFamily="49" charset="0"/>
              </a:rPr>
              <a:t>( array(</a:t>
            </a:r>
          </a:p>
          <a:p>
            <a:pPr marL="114300" indent="0">
              <a:buNone/>
            </a:pPr>
            <a:r>
              <a:rPr lang="es-ES" sz="1500" dirty="0">
                <a:latin typeface="Consolas" panose="020B0609020204030204" pitchFamily="49" charset="0"/>
              </a:rPr>
              <a:t>'</a:t>
            </a:r>
            <a:r>
              <a:rPr lang="es-ES" sz="1500" dirty="0" err="1">
                <a:latin typeface="Consolas" panose="020B0609020204030204" pitchFamily="49" charset="0"/>
              </a:rPr>
              <a:t>type</a:t>
            </a:r>
            <a:r>
              <a:rPr lang="es-ES" sz="1500" dirty="0">
                <a:latin typeface="Consolas" panose="020B0609020204030204" pitchFamily="49" charset="0"/>
              </a:rPr>
              <a:t>' =&gt; 'pie',</a:t>
            </a:r>
          </a:p>
          <a:p>
            <a:pPr marL="114300" indent="0">
              <a:buNone/>
            </a:pPr>
            <a:r>
              <a:rPr lang="es-ES" sz="1500" dirty="0">
                <a:latin typeface="Consolas" panose="020B0609020204030204" pitchFamily="49" charset="0"/>
              </a:rPr>
              <a:t>'</a:t>
            </a:r>
            <a:r>
              <a:rPr lang="es-ES" sz="1500" dirty="0" err="1">
                <a:latin typeface="Consolas" panose="020B0609020204030204" pitchFamily="49" charset="0"/>
              </a:rPr>
              <a:t>title</a:t>
            </a:r>
            <a:r>
              <a:rPr lang="es-ES" sz="1500" dirty="0">
                <a:latin typeface="Consolas" panose="020B0609020204030204" pitchFamily="49" charset="0"/>
              </a:rPr>
              <a:t>' =&gt; 'Browser </a:t>
            </a:r>
            <a:r>
              <a:rPr lang="es-ES" sz="1500" dirty="0" err="1">
                <a:latin typeface="Consolas" panose="020B0609020204030204" pitchFamily="49" charset="0"/>
              </a:rPr>
              <a:t>market</a:t>
            </a:r>
            <a:r>
              <a:rPr lang="es-ES" sz="1500" dirty="0">
                <a:latin typeface="Consolas" panose="020B0609020204030204" pitchFamily="49" charset="0"/>
              </a:rPr>
              <a:t> 2008',</a:t>
            </a:r>
          </a:p>
          <a:p>
            <a:pPr marL="114300" indent="0">
              <a:buNone/>
            </a:pPr>
            <a:r>
              <a:rPr lang="es-ES" sz="1500" dirty="0">
                <a:latin typeface="Consolas" panose="020B0609020204030204" pitchFamily="49" charset="0"/>
              </a:rPr>
              <a:t>'data' =&gt; $data,</a:t>
            </a:r>
          </a:p>
          <a:p>
            <a:pPr marL="114300" indent="0">
              <a:buNone/>
            </a:pPr>
            <a:r>
              <a:rPr lang="es-ES" sz="1500" dirty="0">
                <a:latin typeface="Consolas" panose="020B0609020204030204" pitchFamily="49" charset="0"/>
              </a:rPr>
              <a:t>'</a:t>
            </a:r>
            <a:r>
              <a:rPr lang="es-ES" sz="1500" dirty="0" err="1">
                <a:latin typeface="Consolas" panose="020B0609020204030204" pitchFamily="49" charset="0"/>
              </a:rPr>
              <a:t>size</a:t>
            </a:r>
            <a:r>
              <a:rPr lang="es-ES" sz="1500" dirty="0">
                <a:latin typeface="Consolas" panose="020B0609020204030204" pitchFamily="49" charset="0"/>
              </a:rPr>
              <a:t>' =&gt; array( 400, 300 ),</a:t>
            </a:r>
          </a:p>
          <a:p>
            <a:pPr marL="114300" indent="0">
              <a:buNone/>
            </a:pPr>
            <a:r>
              <a:rPr lang="es-ES" sz="1500" dirty="0">
                <a:latin typeface="Consolas" panose="020B0609020204030204" pitchFamily="49" charset="0"/>
              </a:rPr>
              <a:t>'color' =&gt; $color</a:t>
            </a:r>
          </a:p>
          <a:p>
            <a:pPr marL="114300" indent="0">
              <a:buNone/>
            </a:pPr>
            <a:r>
              <a:rPr lang="es-ES" sz="1500" dirty="0">
                <a:latin typeface="Consolas" panose="020B0609020204030204" pitchFamily="49" charset="0"/>
              </a:rPr>
              <a:t>));</a:t>
            </a:r>
          </a:p>
          <a:p>
            <a:pPr marL="114300" indent="0">
              <a:buNone/>
            </a:pPr>
            <a:r>
              <a:rPr lang="es-ES" sz="1500" dirty="0">
                <a:latin typeface="Consolas" panose="020B0609020204030204" pitchFamily="49" charset="0"/>
              </a:rPr>
              <a:t>?&gt;</a:t>
            </a:r>
          </a:p>
        </p:txBody>
      </p:sp>
      <p:sp>
        <p:nvSpPr>
          <p:cNvPr id="4" name="Marcador de número de diapositiva 3">
            <a:extLst>
              <a:ext uri="{FF2B5EF4-FFF2-40B4-BE49-F238E27FC236}">
                <a16:creationId xmlns:a16="http://schemas.microsoft.com/office/drawing/2014/main" id="{A68D6DDA-05DC-1007-4722-7F051ADDF5B1}"/>
              </a:ext>
            </a:extLst>
          </p:cNvPr>
          <p:cNvSpPr>
            <a:spLocks noGrp="1"/>
          </p:cNvSpPr>
          <p:nvPr>
            <p:ph type="sldNum" idx="10"/>
          </p:nvPr>
        </p:nvSpPr>
        <p:spPr/>
        <p:txBody>
          <a:bodyPr/>
          <a:lstStyle/>
          <a:p>
            <a:fld id="{00000000-1234-1234-1234-123412341234}" type="slidenum">
              <a:rPr lang="es-ES" smtClean="0"/>
              <a:pPr/>
              <a:t>94</a:t>
            </a:fld>
            <a:endParaRPr lang="es-ES" dirty="0"/>
          </a:p>
        </p:txBody>
      </p:sp>
    </p:spTree>
    <p:extLst>
      <p:ext uri="{BB962C8B-B14F-4D97-AF65-F5344CB8AC3E}">
        <p14:creationId xmlns:p14="http://schemas.microsoft.com/office/powerpoint/2010/main" val="1675777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CA89B99-D4E0-5AEC-6398-1C499E181DA4}"/>
              </a:ext>
            </a:extLst>
          </p:cNvPr>
          <p:cNvSpPr>
            <a:spLocks noGrp="1"/>
          </p:cNvSpPr>
          <p:nvPr>
            <p:ph type="body" idx="1"/>
          </p:nvPr>
        </p:nvSpPr>
        <p:spPr>
          <a:xfrm>
            <a:off x="35496" y="-20538"/>
            <a:ext cx="8820472" cy="3552300"/>
          </a:xfrm>
        </p:spPr>
        <p:txBody>
          <a:bodyPr/>
          <a:lstStyle/>
          <a:p>
            <a:pPr marL="114300" indent="0">
              <a:buNone/>
            </a:pPr>
            <a:r>
              <a:rPr lang="es-ES" sz="1400" dirty="0"/>
              <a:t>Obtener las dimensiones de una imagen con PHP</a:t>
            </a:r>
          </a:p>
          <a:p>
            <a:pPr marL="114300" indent="0">
              <a:buNone/>
            </a:pPr>
            <a:r>
              <a:rPr lang="es-ES" sz="1400" dirty="0"/>
              <a:t>Una de las necesidades fundamentales a la hora de trabajar con imágenes es capturar su tamaño (ancho y alto) para realizar con esos datos lo que sea necesario.</a:t>
            </a:r>
          </a:p>
          <a:p>
            <a:pPr marL="114300" indent="0">
              <a:buNone/>
            </a:pPr>
            <a:r>
              <a:rPr lang="es-ES" sz="1400" dirty="0"/>
              <a:t>Para obtener estos datos PHP dispone de la función </a:t>
            </a:r>
            <a:r>
              <a:rPr lang="es-ES" sz="1400" dirty="0" err="1"/>
              <a:t>getimagesize</a:t>
            </a:r>
            <a:r>
              <a:rPr lang="es-ES" sz="1400" dirty="0"/>
              <a:t>(). Esta función determinará el tamaño de un archivo de imagen dado y devolverá las dimensiones junto con el tipo de archivo y una cadena de texto con el alto/ancho para ser usada dentro una etiqueta IMG de HTML normal y el tipo de contenido HTTP correspondiente.</a:t>
            </a:r>
          </a:p>
          <a:p>
            <a:pPr marL="114300" indent="0">
              <a:buNone/>
            </a:pPr>
            <a:r>
              <a:rPr lang="es-ES" sz="1400" dirty="0"/>
              <a:t>La función retorna un array de la siguiente forma:</a:t>
            </a:r>
          </a:p>
          <a:p>
            <a:pPr marL="114300" indent="0">
              <a:buNone/>
            </a:pPr>
            <a:endParaRPr lang="es-ES" sz="1400" dirty="0"/>
          </a:p>
          <a:p>
            <a:pPr marL="114300" indent="0">
              <a:buNone/>
            </a:pPr>
            <a:r>
              <a:rPr lang="es-ES" sz="1400" dirty="0"/>
              <a:t>Array ( [0] =&gt; 240 [1] =&gt; 160 [2] =&gt; 2 [3] =&gt; </a:t>
            </a:r>
            <a:r>
              <a:rPr lang="es-ES" sz="1400" dirty="0" err="1"/>
              <a:t>width</a:t>
            </a:r>
            <a:r>
              <a:rPr lang="es-ES" sz="1400" dirty="0"/>
              <a:t>=»240″ </a:t>
            </a:r>
            <a:r>
              <a:rPr lang="es-ES" sz="1400" dirty="0" err="1"/>
              <a:t>height</a:t>
            </a:r>
            <a:r>
              <a:rPr lang="es-ES" sz="1400" dirty="0"/>
              <a:t>=»160″ [bits] =&gt; 8 [</a:t>
            </a:r>
            <a:r>
              <a:rPr lang="es-ES" sz="1400" dirty="0" err="1"/>
              <a:t>channels</a:t>
            </a:r>
            <a:r>
              <a:rPr lang="es-ES" sz="1400" dirty="0"/>
              <a:t>] =&gt; 3 [mime] =&gt; </a:t>
            </a:r>
            <a:r>
              <a:rPr lang="es-ES" sz="1400" dirty="0" err="1"/>
              <a:t>image</a:t>
            </a:r>
            <a:r>
              <a:rPr lang="es-ES" sz="1400" dirty="0"/>
              <a:t>/</a:t>
            </a:r>
            <a:r>
              <a:rPr lang="es-ES" sz="1400" dirty="0" err="1"/>
              <a:t>jpeg</a:t>
            </a:r>
            <a:r>
              <a:rPr lang="es-ES" sz="1400" dirty="0"/>
              <a:t> )</a:t>
            </a:r>
          </a:p>
          <a:p>
            <a:pPr marL="114300" indent="0">
              <a:buNone/>
            </a:pPr>
            <a:endParaRPr lang="es-ES" sz="1400" dirty="0"/>
          </a:p>
          <a:p>
            <a:pPr marL="114300" indent="0">
              <a:buNone/>
            </a:pPr>
            <a:r>
              <a:rPr lang="es-ES" sz="1400" dirty="0"/>
              <a:t>Devuelve una matriz de 7 elementos.</a:t>
            </a:r>
          </a:p>
          <a:p>
            <a:pPr marL="114300" indent="0">
              <a:buNone/>
            </a:pPr>
            <a:r>
              <a:rPr lang="es-ES" sz="1400" dirty="0"/>
              <a:t>Los índices 0 y 1 contienen el ancho y el alto de la imagen, respectivamente.</a:t>
            </a:r>
          </a:p>
          <a:p>
            <a:pPr marL="114300" indent="0">
              <a:buNone/>
            </a:pPr>
            <a:r>
              <a:rPr lang="es-ES" sz="1400" dirty="0"/>
              <a:t>El índice 2 es una de las constantes IMAGETYPE_XXX indicando el tipo de imagen.</a:t>
            </a:r>
          </a:p>
          <a:p>
            <a:pPr marL="114300" indent="0">
              <a:buNone/>
            </a:pPr>
            <a:r>
              <a:rPr lang="es-ES" sz="1400" dirty="0"/>
              <a:t>El índice 3 es una cadena de texto con la cadena </a:t>
            </a:r>
            <a:r>
              <a:rPr lang="es-ES" sz="1400" dirty="0" err="1"/>
              <a:t>height</a:t>
            </a:r>
            <a:r>
              <a:rPr lang="es-ES" sz="1400" dirty="0"/>
              <a:t>=»</a:t>
            </a:r>
            <a:r>
              <a:rPr lang="es-ES" sz="1400" dirty="0" err="1"/>
              <a:t>yyy</a:t>
            </a:r>
            <a:r>
              <a:rPr lang="es-ES" sz="1400" dirty="0"/>
              <a:t>» </a:t>
            </a:r>
            <a:r>
              <a:rPr lang="es-ES" sz="1400" dirty="0" err="1"/>
              <a:t>width</a:t>
            </a:r>
            <a:r>
              <a:rPr lang="es-ES" sz="1400" dirty="0"/>
              <a:t>=»</a:t>
            </a:r>
            <a:r>
              <a:rPr lang="es-ES" sz="1400" dirty="0" err="1"/>
              <a:t>xxx</a:t>
            </a:r>
            <a:r>
              <a:rPr lang="es-ES" sz="1400" dirty="0"/>
              <a:t>» correcta que puede ser usada </a:t>
            </a:r>
            <a:r>
              <a:rPr lang="es-ES" sz="1400" dirty="0" err="1"/>
              <a:t>dierectamente</a:t>
            </a:r>
            <a:r>
              <a:rPr lang="es-ES" sz="1400" dirty="0"/>
              <a:t> en una etiqueta IMG.</a:t>
            </a:r>
          </a:p>
        </p:txBody>
      </p:sp>
      <p:sp>
        <p:nvSpPr>
          <p:cNvPr id="4" name="Marcador de número de diapositiva 3">
            <a:extLst>
              <a:ext uri="{FF2B5EF4-FFF2-40B4-BE49-F238E27FC236}">
                <a16:creationId xmlns:a16="http://schemas.microsoft.com/office/drawing/2014/main" id="{D77A785A-BEE6-2C6A-D8F2-7259BFAFA927}"/>
              </a:ext>
            </a:extLst>
          </p:cNvPr>
          <p:cNvSpPr>
            <a:spLocks noGrp="1"/>
          </p:cNvSpPr>
          <p:nvPr>
            <p:ph type="sldNum" idx="10"/>
          </p:nvPr>
        </p:nvSpPr>
        <p:spPr/>
        <p:txBody>
          <a:bodyPr/>
          <a:lstStyle/>
          <a:p>
            <a:fld id="{00000000-1234-1234-1234-123412341234}" type="slidenum">
              <a:rPr lang="es-ES" smtClean="0"/>
              <a:pPr/>
              <a:t>95</a:t>
            </a:fld>
            <a:endParaRPr lang="es-ES" dirty="0"/>
          </a:p>
        </p:txBody>
      </p:sp>
    </p:spTree>
    <p:extLst>
      <p:ext uri="{BB962C8B-B14F-4D97-AF65-F5344CB8AC3E}">
        <p14:creationId xmlns:p14="http://schemas.microsoft.com/office/powerpoint/2010/main" val="3431493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91ECC85-C884-CB3B-3B4E-93BF9F0C85BC}"/>
              </a:ext>
            </a:extLst>
          </p:cNvPr>
          <p:cNvSpPr>
            <a:spLocks noGrp="1"/>
          </p:cNvSpPr>
          <p:nvPr>
            <p:ph type="sldNum" idx="10"/>
          </p:nvPr>
        </p:nvSpPr>
        <p:spPr/>
        <p:txBody>
          <a:bodyPr/>
          <a:lstStyle/>
          <a:p>
            <a:fld id="{00000000-1234-1234-1234-123412341234}" type="slidenum">
              <a:rPr lang="es-ES" smtClean="0"/>
              <a:pPr/>
              <a:t>96</a:t>
            </a:fld>
            <a:endParaRPr lang="es-ES" dirty="0"/>
          </a:p>
        </p:txBody>
      </p:sp>
      <p:sp>
        <p:nvSpPr>
          <p:cNvPr id="8" name="CuadroTexto 7">
            <a:extLst>
              <a:ext uri="{FF2B5EF4-FFF2-40B4-BE49-F238E27FC236}">
                <a16:creationId xmlns:a16="http://schemas.microsoft.com/office/drawing/2014/main" id="{66581504-77E3-508D-E7BA-262881771C4F}"/>
              </a:ext>
            </a:extLst>
          </p:cNvPr>
          <p:cNvSpPr txBox="1"/>
          <p:nvPr/>
        </p:nvSpPr>
        <p:spPr>
          <a:xfrm>
            <a:off x="323528" y="915566"/>
            <a:ext cx="8928992" cy="2893100"/>
          </a:xfrm>
          <a:prstGeom prst="rect">
            <a:avLst/>
          </a:prstGeom>
          <a:noFill/>
        </p:spPr>
        <p:txBody>
          <a:bodyPr wrap="square">
            <a:spAutoFit/>
          </a:bodyPr>
          <a:lstStyle/>
          <a:p>
            <a:r>
              <a:rPr lang="es-ES" dirty="0">
                <a:solidFill>
                  <a:schemeClr val="dk1"/>
                </a:solidFill>
                <a:latin typeface="Lato"/>
                <a:ea typeface="Lato"/>
                <a:cs typeface="Lato"/>
                <a:sym typeface="Lato"/>
              </a:rPr>
              <a:t>Obtener URL de la pagina actual con PHP</a:t>
            </a:r>
          </a:p>
          <a:p>
            <a:r>
              <a:rPr lang="es-ES" dirty="0">
                <a:solidFill>
                  <a:schemeClr val="dk1"/>
                </a:solidFill>
                <a:latin typeface="Lato"/>
                <a:ea typeface="Lato"/>
                <a:cs typeface="Lato"/>
                <a:sym typeface="Lato"/>
              </a:rPr>
              <a:t>A lo largo de nuestra carrera como desarrollador es posible que tengamos que obtener la URL de la página que tenemos abierta. Con este ejemplo os presento una de las mil millones de formas de hacerlo.</a:t>
            </a:r>
          </a:p>
          <a:p>
            <a:endParaRPr lang="es-ES" dirty="0">
              <a:solidFill>
                <a:schemeClr val="dk1"/>
              </a:solidFill>
              <a:latin typeface="Lato"/>
              <a:ea typeface="Lato"/>
              <a:cs typeface="Lato"/>
              <a:sym typeface="Lato"/>
            </a:endParaRPr>
          </a:p>
          <a:p>
            <a:r>
              <a:rPr lang="es-ES" dirty="0">
                <a:solidFill>
                  <a:schemeClr val="dk1"/>
                </a:solidFill>
                <a:latin typeface="Lato"/>
                <a:ea typeface="Lato"/>
                <a:cs typeface="Lato"/>
                <a:sym typeface="Lato"/>
              </a:rPr>
              <a:t>&lt;?</a:t>
            </a:r>
            <a:r>
              <a:rPr lang="es-ES" dirty="0" err="1">
                <a:solidFill>
                  <a:schemeClr val="dk1"/>
                </a:solidFill>
                <a:latin typeface="Lato"/>
                <a:ea typeface="Lato"/>
                <a:cs typeface="Lato"/>
                <a:sym typeface="Lato"/>
              </a:rPr>
              <a:t>php</a:t>
            </a:r>
            <a:endParaRPr lang="es-ES" dirty="0">
              <a:solidFill>
                <a:schemeClr val="dk1"/>
              </a:solidFill>
              <a:latin typeface="Lato"/>
              <a:ea typeface="Lato"/>
              <a:cs typeface="Lato"/>
              <a:sym typeface="Lato"/>
            </a:endParaRPr>
          </a:p>
          <a:p>
            <a:r>
              <a:rPr lang="es-ES" dirty="0">
                <a:solidFill>
                  <a:schemeClr val="dk1"/>
                </a:solidFill>
                <a:latin typeface="Lato"/>
                <a:ea typeface="Lato"/>
                <a:cs typeface="Lato"/>
                <a:sym typeface="Lato"/>
              </a:rPr>
              <a:t>$</a:t>
            </a:r>
            <a:r>
              <a:rPr lang="es-ES" dirty="0" err="1">
                <a:solidFill>
                  <a:schemeClr val="dk1"/>
                </a:solidFill>
                <a:latin typeface="Lato"/>
                <a:ea typeface="Lato"/>
                <a:cs typeface="Lato"/>
                <a:sym typeface="Lato"/>
              </a:rPr>
              <a:t>url</a:t>
            </a:r>
            <a:r>
              <a:rPr lang="es-ES" dirty="0">
                <a:solidFill>
                  <a:schemeClr val="dk1"/>
                </a:solidFill>
                <a:latin typeface="Lato"/>
                <a:ea typeface="Lato"/>
                <a:cs typeface="Lato"/>
                <a:sym typeface="Lato"/>
              </a:rPr>
              <a:t>="http://".$_SERVER['HTTP_HOST'].$_SERVER['REQUEST_URI'];</a:t>
            </a:r>
          </a:p>
          <a:p>
            <a:r>
              <a:rPr lang="es-ES" dirty="0">
                <a:solidFill>
                  <a:schemeClr val="dk1"/>
                </a:solidFill>
                <a:latin typeface="Lato"/>
                <a:ea typeface="Lato"/>
                <a:cs typeface="Lato"/>
                <a:sym typeface="Lato"/>
              </a:rPr>
              <a:t>echo 'URL ACTUAL: '.$</a:t>
            </a:r>
            <a:r>
              <a:rPr lang="es-ES" dirty="0" err="1">
                <a:solidFill>
                  <a:schemeClr val="dk1"/>
                </a:solidFill>
                <a:latin typeface="Lato"/>
                <a:ea typeface="Lato"/>
                <a:cs typeface="Lato"/>
                <a:sym typeface="Lato"/>
              </a:rPr>
              <a:t>url</a:t>
            </a:r>
            <a:r>
              <a:rPr lang="es-ES" dirty="0">
                <a:solidFill>
                  <a:schemeClr val="dk1"/>
                </a:solidFill>
                <a:latin typeface="Lato"/>
                <a:ea typeface="Lato"/>
                <a:cs typeface="Lato"/>
                <a:sym typeface="Lato"/>
              </a:rPr>
              <a:t>;</a:t>
            </a:r>
          </a:p>
          <a:p>
            <a:r>
              <a:rPr lang="es-ES" dirty="0">
                <a:solidFill>
                  <a:schemeClr val="dk1"/>
                </a:solidFill>
                <a:latin typeface="Lato"/>
                <a:ea typeface="Lato"/>
                <a:cs typeface="Lato"/>
                <a:sym typeface="Lato"/>
              </a:rPr>
              <a:t>?&gt;</a:t>
            </a:r>
          </a:p>
          <a:p>
            <a:r>
              <a:rPr lang="es-ES" dirty="0">
                <a:solidFill>
                  <a:schemeClr val="dk1"/>
                </a:solidFill>
                <a:latin typeface="Lato"/>
                <a:ea typeface="Lato"/>
                <a:cs typeface="Lato"/>
                <a:sym typeface="Lato"/>
              </a:rPr>
              <a:t>$_SERVER[‘HTTP_HOST’]: Sirve para obtener el nombre del dominio.</a:t>
            </a:r>
          </a:p>
          <a:p>
            <a:endParaRPr lang="es-ES" dirty="0">
              <a:solidFill>
                <a:schemeClr val="dk1"/>
              </a:solidFill>
              <a:latin typeface="Lato"/>
              <a:ea typeface="Lato"/>
              <a:cs typeface="Lato"/>
              <a:sym typeface="Lato"/>
            </a:endParaRPr>
          </a:p>
          <a:p>
            <a:r>
              <a:rPr lang="es-ES" dirty="0">
                <a:solidFill>
                  <a:schemeClr val="dk1"/>
                </a:solidFill>
                <a:latin typeface="Lato"/>
                <a:ea typeface="Lato"/>
                <a:cs typeface="Lato"/>
                <a:sym typeface="Lato"/>
              </a:rPr>
              <a:t>$_SERVER[‘REQUEST_URI’]: Sirve para obtener la URI.</a:t>
            </a:r>
          </a:p>
          <a:p>
            <a:endParaRPr lang="es-ES" dirty="0">
              <a:solidFill>
                <a:schemeClr val="dk1"/>
              </a:solidFill>
              <a:latin typeface="Lato"/>
              <a:ea typeface="Lato"/>
              <a:cs typeface="Lato"/>
              <a:sym typeface="Lato"/>
            </a:endParaRPr>
          </a:p>
          <a:p>
            <a:r>
              <a:rPr lang="es-ES" dirty="0">
                <a:solidFill>
                  <a:schemeClr val="dk1"/>
                </a:solidFill>
                <a:latin typeface="Lato"/>
                <a:ea typeface="Lato"/>
                <a:cs typeface="Lato"/>
                <a:sym typeface="Lato"/>
              </a:rPr>
              <a:t>Para mostrar la URL actual, se puede obtener con un simple echo.</a:t>
            </a:r>
          </a:p>
        </p:txBody>
      </p:sp>
    </p:spTree>
    <p:extLst>
      <p:ext uri="{BB962C8B-B14F-4D97-AF65-F5344CB8AC3E}">
        <p14:creationId xmlns:p14="http://schemas.microsoft.com/office/powerpoint/2010/main" val="1170473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FA26D7-2F70-A0E1-B25C-9EE7F1A37011}"/>
              </a:ext>
            </a:extLst>
          </p:cNvPr>
          <p:cNvSpPr>
            <a:spLocks noGrp="1"/>
          </p:cNvSpPr>
          <p:nvPr>
            <p:ph type="sldNum" idx="10"/>
          </p:nvPr>
        </p:nvSpPr>
        <p:spPr/>
        <p:txBody>
          <a:bodyPr/>
          <a:lstStyle/>
          <a:p>
            <a:fld id="{00000000-1234-1234-1234-123412341234}" type="slidenum">
              <a:rPr lang="es-ES" smtClean="0"/>
              <a:pPr/>
              <a:t>97</a:t>
            </a:fld>
            <a:endParaRPr lang="es-ES" dirty="0"/>
          </a:p>
        </p:txBody>
      </p:sp>
      <p:sp>
        <p:nvSpPr>
          <p:cNvPr id="8" name="CuadroTexto 7">
            <a:extLst>
              <a:ext uri="{FF2B5EF4-FFF2-40B4-BE49-F238E27FC236}">
                <a16:creationId xmlns:a16="http://schemas.microsoft.com/office/drawing/2014/main" id="{FEFE51A4-C407-2DCC-D9DA-233D5D950606}"/>
              </a:ext>
            </a:extLst>
          </p:cNvPr>
          <p:cNvSpPr txBox="1"/>
          <p:nvPr/>
        </p:nvSpPr>
        <p:spPr>
          <a:xfrm>
            <a:off x="237231" y="555526"/>
            <a:ext cx="8669537" cy="3754874"/>
          </a:xfrm>
          <a:prstGeom prst="rect">
            <a:avLst/>
          </a:prstGeom>
          <a:noFill/>
        </p:spPr>
        <p:txBody>
          <a:bodyPr wrap="square">
            <a:spAutoFit/>
          </a:bodyPr>
          <a:lstStyle/>
          <a:p>
            <a:r>
              <a:rPr lang="es-ES" b="1" dirty="0">
                <a:solidFill>
                  <a:schemeClr val="dk1"/>
                </a:solidFill>
                <a:latin typeface="Lato"/>
                <a:ea typeface="Lato"/>
                <a:cs typeface="Lato"/>
              </a:rPr>
              <a:t>Trabajando con fechas en PHP</a:t>
            </a:r>
          </a:p>
          <a:p>
            <a:endParaRPr lang="es-ES" dirty="0">
              <a:solidFill>
                <a:schemeClr val="dk1"/>
              </a:solidFill>
              <a:latin typeface="Lato"/>
              <a:ea typeface="Lato"/>
              <a:cs typeface="Lato"/>
            </a:endParaRPr>
          </a:p>
          <a:p>
            <a:endParaRPr lang="es-ES" dirty="0">
              <a:solidFill>
                <a:schemeClr val="dk1"/>
              </a:solidFill>
              <a:latin typeface="Lato"/>
              <a:ea typeface="Lato"/>
              <a:cs typeface="Lato"/>
            </a:endParaRPr>
          </a:p>
          <a:p>
            <a:r>
              <a:rPr lang="es-ES" dirty="0">
                <a:solidFill>
                  <a:schemeClr val="dk1"/>
                </a:solidFill>
                <a:latin typeface="Lato"/>
                <a:ea typeface="Lato"/>
                <a:cs typeface="Lato"/>
              </a:rPr>
              <a:t>Trabajar con fechas es una tarea muy común pero a veces complicada si no entendemos bien como hacerlo. Con unas pequeñas funciones PHP podemos manejar e imprimir fechas </a:t>
            </a:r>
            <a:r>
              <a:rPr lang="es-ES" dirty="0" err="1">
                <a:solidFill>
                  <a:schemeClr val="dk1"/>
                </a:solidFill>
                <a:latin typeface="Lato"/>
                <a:ea typeface="Lato"/>
                <a:cs typeface="Lato"/>
              </a:rPr>
              <a:t>asi</a:t>
            </a:r>
            <a:r>
              <a:rPr lang="es-ES" dirty="0">
                <a:solidFill>
                  <a:schemeClr val="dk1"/>
                </a:solidFill>
                <a:latin typeface="Lato"/>
                <a:ea typeface="Lato"/>
                <a:cs typeface="Lato"/>
              </a:rPr>
              <a:t> como guardarlas en base de datos.</a:t>
            </a:r>
          </a:p>
          <a:p>
            <a:endParaRPr lang="es-ES" dirty="0">
              <a:solidFill>
                <a:schemeClr val="dk1"/>
              </a:solidFill>
              <a:latin typeface="Lato"/>
              <a:ea typeface="Lato"/>
              <a:cs typeface="Lato"/>
            </a:endParaRPr>
          </a:p>
          <a:p>
            <a:r>
              <a:rPr lang="es-ES" dirty="0">
                <a:solidFill>
                  <a:schemeClr val="dk1"/>
                </a:solidFill>
                <a:latin typeface="Lato"/>
                <a:ea typeface="Lato"/>
                <a:cs typeface="Lato"/>
              </a:rPr>
              <a:t>Para el manejo de fechas hay tres funciones básicas en PHP que harán la mayoría del trabajo necesario en la manipulación de fechas.</a:t>
            </a:r>
          </a:p>
          <a:p>
            <a:endParaRPr lang="es-ES" dirty="0">
              <a:solidFill>
                <a:schemeClr val="dk1"/>
              </a:solidFill>
              <a:latin typeface="Lato"/>
              <a:ea typeface="Lato"/>
              <a:cs typeface="Lato"/>
            </a:endParaRPr>
          </a:p>
          <a:p>
            <a:r>
              <a:rPr lang="es-ES" dirty="0">
                <a:solidFill>
                  <a:schemeClr val="dk1"/>
                </a:solidFill>
                <a:latin typeface="Lato"/>
                <a:ea typeface="Lato"/>
                <a:cs typeface="Lato"/>
              </a:rPr>
              <a:t>time(): devuelve la fecha y hora actual expresada en segundos (desde el 1 de enero de 1970 – llamada </a:t>
            </a:r>
            <a:r>
              <a:rPr lang="es-ES" dirty="0" err="1">
                <a:solidFill>
                  <a:schemeClr val="dk1"/>
                </a:solidFill>
                <a:latin typeface="Lato"/>
                <a:ea typeface="Lato"/>
                <a:cs typeface="Lato"/>
              </a:rPr>
              <a:t>timestamp</a:t>
            </a:r>
            <a:r>
              <a:rPr lang="es-ES" dirty="0">
                <a:solidFill>
                  <a:schemeClr val="dk1"/>
                </a:solidFill>
                <a:latin typeface="Lato"/>
                <a:ea typeface="Lato"/>
                <a:cs typeface="Lato"/>
              </a:rPr>
              <a:t>). Como devuelva la fecha en un entero se puede utilizar para sumar o restar fechas así como guardarla en base de datos.</a:t>
            </a:r>
          </a:p>
          <a:p>
            <a:r>
              <a:rPr lang="es-ES" dirty="0">
                <a:solidFill>
                  <a:schemeClr val="dk1"/>
                </a:solidFill>
                <a:latin typeface="Lato"/>
                <a:ea typeface="Lato"/>
                <a:cs typeface="Lato"/>
              </a:rPr>
              <a:t>date(): devuelve la fecha de acuerdo al formato que definamos (Mas información de como formatear la fecha en PHP: date – Manual). Esta función sirve para imprimir las fechas en formatos legibles para los visitantes.</a:t>
            </a:r>
          </a:p>
          <a:p>
            <a:r>
              <a:rPr lang="es-ES" dirty="0" err="1">
                <a:solidFill>
                  <a:schemeClr val="dk1"/>
                </a:solidFill>
                <a:latin typeface="Lato"/>
                <a:ea typeface="Lato"/>
                <a:cs typeface="Lato"/>
              </a:rPr>
              <a:t>strtotime</a:t>
            </a:r>
            <a:r>
              <a:rPr lang="es-ES" dirty="0">
                <a:solidFill>
                  <a:schemeClr val="dk1"/>
                </a:solidFill>
                <a:latin typeface="Lato"/>
                <a:ea typeface="Lato"/>
                <a:cs typeface="Lato"/>
              </a:rPr>
              <a:t>(): convierte una texto en fecha expresada en </a:t>
            </a:r>
            <a:r>
              <a:rPr lang="es-ES" dirty="0" err="1">
                <a:solidFill>
                  <a:schemeClr val="dk1"/>
                </a:solidFill>
                <a:latin typeface="Lato"/>
                <a:ea typeface="Lato"/>
                <a:cs typeface="Lato"/>
              </a:rPr>
              <a:t>timestamp</a:t>
            </a:r>
            <a:r>
              <a:rPr lang="es-ES" dirty="0">
                <a:solidFill>
                  <a:schemeClr val="dk1"/>
                </a:solidFill>
                <a:latin typeface="Lato"/>
                <a:ea typeface="Lato"/>
                <a:cs typeface="Lato"/>
              </a:rPr>
              <a:t>.</a:t>
            </a:r>
          </a:p>
          <a:p>
            <a:endParaRPr lang="es-ES" dirty="0"/>
          </a:p>
        </p:txBody>
      </p:sp>
    </p:spTree>
    <p:extLst>
      <p:ext uri="{BB962C8B-B14F-4D97-AF65-F5344CB8AC3E}">
        <p14:creationId xmlns:p14="http://schemas.microsoft.com/office/powerpoint/2010/main" val="19268802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FF9B60C-E243-8299-07D7-E3A51BB6CF8B}"/>
              </a:ext>
            </a:extLst>
          </p:cNvPr>
          <p:cNvSpPr>
            <a:spLocks noGrp="1"/>
          </p:cNvSpPr>
          <p:nvPr>
            <p:ph type="sldNum" idx="10"/>
          </p:nvPr>
        </p:nvSpPr>
        <p:spPr/>
        <p:txBody>
          <a:bodyPr/>
          <a:lstStyle/>
          <a:p>
            <a:fld id="{00000000-1234-1234-1234-123412341234}" type="slidenum">
              <a:rPr lang="es-ES" smtClean="0"/>
              <a:pPr/>
              <a:t>98</a:t>
            </a:fld>
            <a:endParaRPr lang="es-ES" dirty="0"/>
          </a:p>
        </p:txBody>
      </p:sp>
      <p:sp>
        <p:nvSpPr>
          <p:cNvPr id="6" name="CuadroTexto 5">
            <a:extLst>
              <a:ext uri="{FF2B5EF4-FFF2-40B4-BE49-F238E27FC236}">
                <a16:creationId xmlns:a16="http://schemas.microsoft.com/office/drawing/2014/main" id="{77D18333-C7F1-64DF-A46C-8347E51FF3BB}"/>
              </a:ext>
            </a:extLst>
          </p:cNvPr>
          <p:cNvSpPr txBox="1"/>
          <p:nvPr/>
        </p:nvSpPr>
        <p:spPr>
          <a:xfrm>
            <a:off x="89756" y="18569"/>
            <a:ext cx="8964488" cy="4832092"/>
          </a:xfrm>
          <a:prstGeom prst="rect">
            <a:avLst/>
          </a:prstGeom>
          <a:noFill/>
        </p:spPr>
        <p:txBody>
          <a:bodyPr wrap="square">
            <a:spAutoFit/>
          </a:bodyPr>
          <a:lstStyle/>
          <a:p>
            <a:r>
              <a:rPr lang="es-ES" dirty="0">
                <a:solidFill>
                  <a:schemeClr val="dk1"/>
                </a:solidFill>
                <a:latin typeface="Lato"/>
                <a:ea typeface="Lato"/>
                <a:cs typeface="Lato"/>
              </a:rPr>
              <a:t>Entonces, resumiendo la time() devolverá la fecha para poder manipularla posteriormente y date() dará formato legible para los usuarios.</a:t>
            </a:r>
          </a:p>
          <a:p>
            <a:r>
              <a:rPr lang="es-ES" dirty="0">
                <a:solidFill>
                  <a:schemeClr val="dk1"/>
                </a:solidFill>
                <a:latin typeface="Lato"/>
                <a:ea typeface="Lato"/>
                <a:cs typeface="Lato"/>
              </a:rPr>
              <a:t>Veamos unos ejemplos de uso de la función time:</a:t>
            </a:r>
          </a:p>
          <a:p>
            <a:endParaRPr lang="es-ES" dirty="0">
              <a:solidFill>
                <a:schemeClr val="dk1"/>
              </a:solidFill>
              <a:latin typeface="Lato"/>
              <a:ea typeface="Lato"/>
              <a:cs typeface="Lato"/>
            </a:endParaRPr>
          </a:p>
          <a:p>
            <a:r>
              <a:rPr lang="es-ES" dirty="0">
                <a:solidFill>
                  <a:schemeClr val="dk1"/>
                </a:solidFill>
                <a:latin typeface="Lato"/>
                <a:ea typeface="Lato"/>
                <a:cs typeface="Lato"/>
              </a:rPr>
              <a:t>&lt;?</a:t>
            </a:r>
            <a:r>
              <a:rPr lang="es-ES" dirty="0" err="1">
                <a:solidFill>
                  <a:schemeClr val="dk1"/>
                </a:solidFill>
                <a:latin typeface="Lato"/>
                <a:ea typeface="Lato"/>
                <a:cs typeface="Lato"/>
              </a:rPr>
              <a:t>php</a:t>
            </a:r>
            <a:endParaRPr lang="es-ES" dirty="0">
              <a:solidFill>
                <a:schemeClr val="dk1"/>
              </a:solidFill>
              <a:latin typeface="Lato"/>
              <a:ea typeface="Lato"/>
              <a:cs typeface="Lato"/>
            </a:endParaRPr>
          </a:p>
          <a:p>
            <a:r>
              <a:rPr lang="es-ES" dirty="0">
                <a:solidFill>
                  <a:schemeClr val="dk1"/>
                </a:solidFill>
                <a:latin typeface="Lato"/>
                <a:ea typeface="Lato"/>
                <a:cs typeface="Lato"/>
              </a:rPr>
              <a:t>// imprimir la hora actual</a:t>
            </a:r>
          </a:p>
          <a:p>
            <a:r>
              <a:rPr lang="es-ES" dirty="0">
                <a:solidFill>
                  <a:schemeClr val="dk1"/>
                </a:solidFill>
                <a:latin typeface="Lato"/>
                <a:ea typeface="Lato"/>
                <a:cs typeface="Lato"/>
              </a:rPr>
              <a:t>echo time(); // 1270966374</a:t>
            </a:r>
          </a:p>
          <a:p>
            <a:r>
              <a:rPr lang="es-ES" dirty="0">
                <a:solidFill>
                  <a:schemeClr val="dk1"/>
                </a:solidFill>
                <a:latin typeface="Lato"/>
                <a:ea typeface="Lato"/>
                <a:cs typeface="Lato"/>
              </a:rPr>
              <a:t>// imprimir dos horas antes de la hora actual</a:t>
            </a:r>
          </a:p>
          <a:p>
            <a:r>
              <a:rPr lang="es-ES" dirty="0">
                <a:solidFill>
                  <a:schemeClr val="dk1"/>
                </a:solidFill>
                <a:latin typeface="Lato"/>
                <a:ea typeface="Lato"/>
                <a:cs typeface="Lato"/>
              </a:rPr>
              <a:t>echo (time()-2*60*60); // 1270959174</a:t>
            </a:r>
          </a:p>
          <a:p>
            <a:r>
              <a:rPr lang="es-ES" dirty="0">
                <a:solidFill>
                  <a:schemeClr val="dk1"/>
                </a:solidFill>
                <a:latin typeface="Lato"/>
                <a:ea typeface="Lato"/>
                <a:cs typeface="Lato"/>
              </a:rPr>
              <a:t>// imprimir la fecha de hace una semana</a:t>
            </a:r>
          </a:p>
          <a:p>
            <a:r>
              <a:rPr lang="es-ES" dirty="0">
                <a:solidFill>
                  <a:schemeClr val="dk1"/>
                </a:solidFill>
                <a:latin typeface="Lato"/>
                <a:ea typeface="Lato"/>
                <a:cs typeface="Lato"/>
              </a:rPr>
              <a:t>echo (time()-7*24*60*60); // 1270361574</a:t>
            </a:r>
          </a:p>
          <a:p>
            <a:r>
              <a:rPr lang="es-ES" dirty="0">
                <a:solidFill>
                  <a:schemeClr val="dk1"/>
                </a:solidFill>
                <a:latin typeface="Lato"/>
                <a:ea typeface="Lato"/>
                <a:cs typeface="Lato"/>
              </a:rPr>
              <a:t>?&gt;</a:t>
            </a:r>
          </a:p>
          <a:p>
            <a:endParaRPr lang="es-ES" dirty="0">
              <a:solidFill>
                <a:schemeClr val="dk1"/>
              </a:solidFill>
              <a:latin typeface="Lato"/>
              <a:ea typeface="Lato"/>
              <a:cs typeface="Lato"/>
            </a:endParaRPr>
          </a:p>
          <a:p>
            <a:r>
              <a:rPr lang="es-ES" dirty="0">
                <a:solidFill>
                  <a:schemeClr val="dk1"/>
                </a:solidFill>
                <a:latin typeface="Lato"/>
                <a:ea typeface="Lato"/>
                <a:cs typeface="Lato"/>
              </a:rPr>
              <a:t>Ahora veamos como utilizar la función date:</a:t>
            </a:r>
          </a:p>
          <a:p>
            <a:r>
              <a:rPr lang="es-ES" dirty="0">
                <a:solidFill>
                  <a:schemeClr val="dk1"/>
                </a:solidFill>
                <a:latin typeface="Lato"/>
                <a:ea typeface="Lato"/>
                <a:cs typeface="Lato"/>
              </a:rPr>
              <a:t>&lt;?</a:t>
            </a:r>
            <a:r>
              <a:rPr lang="es-ES" dirty="0" err="1">
                <a:solidFill>
                  <a:schemeClr val="dk1"/>
                </a:solidFill>
                <a:latin typeface="Lato"/>
                <a:ea typeface="Lato"/>
                <a:cs typeface="Lato"/>
              </a:rPr>
              <a:t>php</a:t>
            </a:r>
            <a:endParaRPr lang="es-ES" dirty="0">
              <a:solidFill>
                <a:schemeClr val="dk1"/>
              </a:solidFill>
              <a:latin typeface="Lato"/>
              <a:ea typeface="Lato"/>
              <a:cs typeface="Lato"/>
            </a:endParaRPr>
          </a:p>
          <a:p>
            <a:r>
              <a:rPr lang="es-ES" dirty="0">
                <a:solidFill>
                  <a:schemeClr val="dk1"/>
                </a:solidFill>
                <a:latin typeface="Lato"/>
                <a:ea typeface="Lato"/>
                <a:cs typeface="Lato"/>
              </a:rPr>
              <a:t>// imprimir la fecha actual</a:t>
            </a:r>
          </a:p>
          <a:p>
            <a:r>
              <a:rPr lang="es-ES" dirty="0">
                <a:solidFill>
                  <a:schemeClr val="dk1"/>
                </a:solidFill>
                <a:latin typeface="Lato"/>
                <a:ea typeface="Lato"/>
                <a:cs typeface="Lato"/>
              </a:rPr>
              <a:t>echo date("d/m/Y"); // 10/04/2010</a:t>
            </a:r>
          </a:p>
          <a:p>
            <a:r>
              <a:rPr lang="es-ES" dirty="0">
                <a:solidFill>
                  <a:schemeClr val="dk1"/>
                </a:solidFill>
                <a:latin typeface="Lato"/>
                <a:ea typeface="Lato"/>
                <a:cs typeface="Lato"/>
              </a:rPr>
              <a:t>// imprimir la hora actual</a:t>
            </a:r>
          </a:p>
          <a:p>
            <a:r>
              <a:rPr lang="es-ES" dirty="0">
                <a:solidFill>
                  <a:schemeClr val="dk1"/>
                </a:solidFill>
                <a:latin typeface="Lato"/>
                <a:ea typeface="Lato"/>
                <a:cs typeface="Lato"/>
              </a:rPr>
              <a:t>echo date("h:m:s a"); // 10:04:52 pm</a:t>
            </a:r>
          </a:p>
          <a:p>
            <a:r>
              <a:rPr lang="es-ES" dirty="0">
                <a:solidFill>
                  <a:schemeClr val="dk1"/>
                </a:solidFill>
                <a:latin typeface="Lato"/>
                <a:ea typeface="Lato"/>
                <a:cs typeface="Lato"/>
              </a:rPr>
              <a:t>// imprimir dos horas antes de la hora actual</a:t>
            </a:r>
          </a:p>
          <a:p>
            <a:r>
              <a:rPr lang="es-ES" dirty="0">
                <a:solidFill>
                  <a:schemeClr val="dk1"/>
                </a:solidFill>
                <a:latin typeface="Lato"/>
                <a:ea typeface="Lato"/>
                <a:cs typeface="Lato"/>
              </a:rPr>
              <a:t>echo date("h:m:s a", time()-2*60*60); // 08:04:52 pm</a:t>
            </a:r>
          </a:p>
          <a:p>
            <a:r>
              <a:rPr lang="es-ES" dirty="0">
                <a:solidFill>
                  <a:schemeClr val="dk1"/>
                </a:solidFill>
                <a:latin typeface="Lato"/>
                <a:ea typeface="Lato"/>
                <a:cs typeface="Lato"/>
              </a:rPr>
              <a:t>?&gt;</a:t>
            </a:r>
          </a:p>
        </p:txBody>
      </p:sp>
    </p:spTree>
    <p:extLst>
      <p:ext uri="{BB962C8B-B14F-4D97-AF65-F5344CB8AC3E}">
        <p14:creationId xmlns:p14="http://schemas.microsoft.com/office/powerpoint/2010/main" val="17037022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E5B4835-6367-01B3-8C03-09EFE51A7E54}"/>
              </a:ext>
            </a:extLst>
          </p:cNvPr>
          <p:cNvSpPr>
            <a:spLocks noGrp="1"/>
          </p:cNvSpPr>
          <p:nvPr>
            <p:ph type="sldNum" idx="10"/>
          </p:nvPr>
        </p:nvSpPr>
        <p:spPr/>
        <p:txBody>
          <a:bodyPr/>
          <a:lstStyle/>
          <a:p>
            <a:fld id="{00000000-1234-1234-1234-123412341234}" type="slidenum">
              <a:rPr lang="es-ES" smtClean="0"/>
              <a:pPr/>
              <a:t>99</a:t>
            </a:fld>
            <a:endParaRPr lang="es-ES" dirty="0"/>
          </a:p>
        </p:txBody>
      </p:sp>
      <p:sp>
        <p:nvSpPr>
          <p:cNvPr id="8" name="CuadroTexto 7">
            <a:extLst>
              <a:ext uri="{FF2B5EF4-FFF2-40B4-BE49-F238E27FC236}">
                <a16:creationId xmlns:a16="http://schemas.microsoft.com/office/drawing/2014/main" id="{E3F20FFB-3EE9-8B05-6ABD-DDE2D599D6B7}"/>
              </a:ext>
            </a:extLst>
          </p:cNvPr>
          <p:cNvSpPr txBox="1"/>
          <p:nvPr/>
        </p:nvSpPr>
        <p:spPr>
          <a:xfrm>
            <a:off x="35496" y="44494"/>
            <a:ext cx="8856984" cy="4832092"/>
          </a:xfrm>
          <a:prstGeom prst="rect">
            <a:avLst/>
          </a:prstGeom>
          <a:noFill/>
        </p:spPr>
        <p:txBody>
          <a:bodyPr wrap="square">
            <a:spAutoFit/>
          </a:bodyPr>
          <a:lstStyle/>
          <a:p>
            <a:r>
              <a:rPr lang="es-ES" dirty="0">
                <a:solidFill>
                  <a:schemeClr val="dk1"/>
                </a:solidFill>
                <a:latin typeface="Lato"/>
                <a:ea typeface="Lato"/>
                <a:cs typeface="Lato"/>
              </a:rPr>
              <a:t>El </a:t>
            </a:r>
            <a:r>
              <a:rPr lang="es-ES" dirty="0" err="1">
                <a:solidFill>
                  <a:schemeClr val="dk1"/>
                </a:solidFill>
                <a:latin typeface="Lato"/>
                <a:ea typeface="Lato"/>
                <a:cs typeface="Lato"/>
              </a:rPr>
              <a:t>timezone</a:t>
            </a:r>
            <a:r>
              <a:rPr lang="es-ES" dirty="0">
                <a:solidFill>
                  <a:schemeClr val="dk1"/>
                </a:solidFill>
                <a:latin typeface="Lato"/>
                <a:ea typeface="Lato"/>
                <a:cs typeface="Lato"/>
              </a:rPr>
              <a:t> o zona horaria es la hora de cada localidad de acuerdo a su ubicación en la tierra respecto a una hora universal. Pueden conocer el </a:t>
            </a:r>
            <a:r>
              <a:rPr lang="es-ES" dirty="0" err="1">
                <a:solidFill>
                  <a:schemeClr val="dk1"/>
                </a:solidFill>
                <a:latin typeface="Lato"/>
                <a:ea typeface="Lato"/>
                <a:cs typeface="Lato"/>
              </a:rPr>
              <a:t>timezone</a:t>
            </a:r>
            <a:r>
              <a:rPr lang="es-ES" dirty="0">
                <a:solidFill>
                  <a:schemeClr val="dk1"/>
                </a:solidFill>
                <a:latin typeface="Lato"/>
                <a:ea typeface="Lato"/>
                <a:cs typeface="Lato"/>
              </a:rPr>
              <a:t> de su localidad en </a:t>
            </a:r>
            <a:r>
              <a:rPr lang="es-ES" dirty="0" err="1">
                <a:solidFill>
                  <a:schemeClr val="dk1"/>
                </a:solidFill>
                <a:latin typeface="Lato"/>
                <a:ea typeface="Lato"/>
                <a:cs typeface="Lato"/>
              </a:rPr>
              <a:t>World</a:t>
            </a:r>
            <a:r>
              <a:rPr lang="es-ES" dirty="0">
                <a:solidFill>
                  <a:schemeClr val="dk1"/>
                </a:solidFill>
                <a:latin typeface="Lato"/>
                <a:ea typeface="Lato"/>
                <a:cs typeface="Lato"/>
              </a:rPr>
              <a:t> Time </a:t>
            </a:r>
            <a:r>
              <a:rPr lang="es-ES" dirty="0" err="1">
                <a:solidFill>
                  <a:schemeClr val="dk1"/>
                </a:solidFill>
                <a:latin typeface="Lato"/>
                <a:ea typeface="Lato"/>
                <a:cs typeface="Lato"/>
              </a:rPr>
              <a:t>Zone</a:t>
            </a:r>
            <a:r>
              <a:rPr lang="es-ES" dirty="0">
                <a:solidFill>
                  <a:schemeClr val="dk1"/>
                </a:solidFill>
                <a:latin typeface="Lato"/>
                <a:ea typeface="Lato"/>
                <a:cs typeface="Lato"/>
              </a:rPr>
              <a:t>, por ejemplo si estamos en Lima – Perú, el </a:t>
            </a:r>
            <a:r>
              <a:rPr lang="es-ES" dirty="0" err="1">
                <a:solidFill>
                  <a:schemeClr val="dk1"/>
                </a:solidFill>
                <a:latin typeface="Lato"/>
                <a:ea typeface="Lato"/>
                <a:cs typeface="Lato"/>
              </a:rPr>
              <a:t>timezone</a:t>
            </a:r>
            <a:r>
              <a:rPr lang="es-ES" dirty="0">
                <a:solidFill>
                  <a:schemeClr val="dk1"/>
                </a:solidFill>
                <a:latin typeface="Lato"/>
                <a:ea typeface="Lato"/>
                <a:cs typeface="Lato"/>
              </a:rPr>
              <a:t> es -5.</a:t>
            </a:r>
          </a:p>
          <a:p>
            <a:r>
              <a:rPr lang="es-ES" dirty="0">
                <a:solidFill>
                  <a:schemeClr val="dk1"/>
                </a:solidFill>
                <a:latin typeface="Lato"/>
                <a:ea typeface="Lato"/>
                <a:cs typeface="Lato"/>
              </a:rPr>
              <a:t>Ahora, si imprimimos una fecha utilizando directamente la función date(), esta lo hará pero basado en la zona horaria de mi proveedor de hosting. Para corregir esto es necesario hacer un ajuste de acuerdo al </a:t>
            </a:r>
            <a:r>
              <a:rPr lang="es-ES" dirty="0" err="1">
                <a:solidFill>
                  <a:schemeClr val="dk1"/>
                </a:solidFill>
                <a:latin typeface="Lato"/>
                <a:ea typeface="Lato"/>
                <a:cs typeface="Lato"/>
              </a:rPr>
              <a:t>timezone</a:t>
            </a:r>
            <a:r>
              <a:rPr lang="es-ES" dirty="0">
                <a:solidFill>
                  <a:schemeClr val="dk1"/>
                </a:solidFill>
                <a:latin typeface="Lato"/>
                <a:ea typeface="Lato"/>
                <a:cs typeface="Lato"/>
              </a:rPr>
              <a:t> nuestro y de nuestro servidor de hosting.</a:t>
            </a:r>
          </a:p>
          <a:p>
            <a:endParaRPr lang="es-ES" dirty="0">
              <a:solidFill>
                <a:schemeClr val="dk1"/>
              </a:solidFill>
              <a:latin typeface="Lato"/>
              <a:ea typeface="Lato"/>
              <a:cs typeface="Lato"/>
            </a:endParaRPr>
          </a:p>
          <a:p>
            <a:r>
              <a:rPr lang="es-ES" dirty="0">
                <a:solidFill>
                  <a:schemeClr val="dk1"/>
                </a:solidFill>
                <a:latin typeface="Lato"/>
                <a:ea typeface="Lato"/>
                <a:cs typeface="Lato"/>
              </a:rPr>
              <a:t>Creamos una función llamada </a:t>
            </a:r>
            <a:r>
              <a:rPr lang="es-ES" dirty="0" err="1">
                <a:solidFill>
                  <a:schemeClr val="dk1"/>
                </a:solidFill>
                <a:latin typeface="Lato"/>
                <a:ea typeface="Lato"/>
                <a:cs typeface="Lato"/>
              </a:rPr>
              <a:t>dateZone</a:t>
            </a:r>
            <a:r>
              <a:rPr lang="es-ES" dirty="0">
                <a:solidFill>
                  <a:schemeClr val="dk1"/>
                </a:solidFill>
                <a:latin typeface="Lato"/>
                <a:ea typeface="Lato"/>
                <a:cs typeface="Lato"/>
              </a:rPr>
              <a:t> que recibe dos parámetros: primero el formado que deseamos imprimir basado en la documentación (PHP: date – Manual) y el segundo parámetro es el </a:t>
            </a:r>
            <a:r>
              <a:rPr lang="es-ES" dirty="0" err="1">
                <a:solidFill>
                  <a:schemeClr val="dk1"/>
                </a:solidFill>
                <a:latin typeface="Lato"/>
                <a:ea typeface="Lato"/>
                <a:cs typeface="Lato"/>
              </a:rPr>
              <a:t>timezone</a:t>
            </a:r>
            <a:r>
              <a:rPr lang="es-ES" dirty="0">
                <a:solidFill>
                  <a:schemeClr val="dk1"/>
                </a:solidFill>
                <a:latin typeface="Lato"/>
                <a:ea typeface="Lato"/>
                <a:cs typeface="Lato"/>
              </a:rPr>
              <a:t> de nuestra ciudad.</a:t>
            </a:r>
          </a:p>
          <a:p>
            <a:endParaRPr lang="es-ES" dirty="0">
              <a:solidFill>
                <a:schemeClr val="dk1"/>
              </a:solidFill>
              <a:latin typeface="Lato"/>
              <a:ea typeface="Lato"/>
              <a:cs typeface="Lato"/>
            </a:endParaRPr>
          </a:p>
          <a:p>
            <a:r>
              <a:rPr lang="es-ES" dirty="0">
                <a:solidFill>
                  <a:schemeClr val="dk1"/>
                </a:solidFill>
                <a:latin typeface="Lato"/>
                <a:ea typeface="Lato"/>
                <a:cs typeface="Lato"/>
              </a:rPr>
              <a:t>&lt;?</a:t>
            </a:r>
            <a:r>
              <a:rPr lang="es-ES" dirty="0" err="1">
                <a:solidFill>
                  <a:schemeClr val="dk1"/>
                </a:solidFill>
                <a:latin typeface="Lato"/>
                <a:ea typeface="Lato"/>
                <a:cs typeface="Lato"/>
              </a:rPr>
              <a:t>php</a:t>
            </a:r>
            <a:endParaRPr lang="es-ES" dirty="0">
              <a:solidFill>
                <a:schemeClr val="dk1"/>
              </a:solidFill>
              <a:latin typeface="Lato"/>
              <a:ea typeface="Lato"/>
              <a:cs typeface="Lato"/>
            </a:endParaRPr>
          </a:p>
          <a:p>
            <a:r>
              <a:rPr lang="es-ES" dirty="0">
                <a:solidFill>
                  <a:schemeClr val="dk1"/>
                </a:solidFill>
                <a:latin typeface="Lato"/>
                <a:ea typeface="Lato"/>
                <a:cs typeface="Lato"/>
              </a:rPr>
              <a:t>function </a:t>
            </a:r>
            <a:r>
              <a:rPr lang="es-ES" dirty="0" err="1">
                <a:solidFill>
                  <a:schemeClr val="dk1"/>
                </a:solidFill>
                <a:latin typeface="Lato"/>
                <a:ea typeface="Lato"/>
                <a:cs typeface="Lato"/>
              </a:rPr>
              <a:t>dateZone</a:t>
            </a:r>
            <a:r>
              <a:rPr lang="es-ES" dirty="0">
                <a:solidFill>
                  <a:schemeClr val="dk1"/>
                </a:solidFill>
                <a:latin typeface="Lato"/>
                <a:ea typeface="Lato"/>
                <a:cs typeface="Lato"/>
              </a:rPr>
              <a:t>($</a:t>
            </a:r>
            <a:r>
              <a:rPr lang="es-ES" dirty="0" err="1">
                <a:solidFill>
                  <a:schemeClr val="dk1"/>
                </a:solidFill>
                <a:latin typeface="Lato"/>
                <a:ea typeface="Lato"/>
                <a:cs typeface="Lato"/>
              </a:rPr>
              <a:t>fmt</a:t>
            </a:r>
            <a:r>
              <a:rPr lang="es-ES" dirty="0">
                <a:solidFill>
                  <a:schemeClr val="dk1"/>
                </a:solidFill>
                <a:latin typeface="Lato"/>
                <a:ea typeface="Lato"/>
                <a:cs typeface="Lato"/>
              </a:rPr>
              <a:t>, $</a:t>
            </a:r>
            <a:r>
              <a:rPr lang="es-ES" dirty="0" err="1">
                <a:solidFill>
                  <a:schemeClr val="dk1"/>
                </a:solidFill>
                <a:latin typeface="Lato"/>
                <a:ea typeface="Lato"/>
                <a:cs typeface="Lato"/>
              </a:rPr>
              <a:t>zone</a:t>
            </a:r>
            <a:r>
              <a:rPr lang="es-ES" dirty="0">
                <a:solidFill>
                  <a:schemeClr val="dk1"/>
                </a:solidFill>
                <a:latin typeface="Lato"/>
                <a:ea typeface="Lato"/>
                <a:cs typeface="Lato"/>
              </a:rPr>
              <a:t> = 0) {</a:t>
            </a:r>
          </a:p>
          <a:p>
            <a:r>
              <a:rPr lang="es-ES" dirty="0" err="1">
                <a:solidFill>
                  <a:schemeClr val="dk1"/>
                </a:solidFill>
                <a:latin typeface="Lato"/>
                <a:ea typeface="Lato"/>
                <a:cs typeface="Lato"/>
              </a:rPr>
              <a:t>return</a:t>
            </a:r>
            <a:r>
              <a:rPr lang="es-ES" dirty="0">
                <a:solidFill>
                  <a:schemeClr val="dk1"/>
                </a:solidFill>
                <a:latin typeface="Lato"/>
                <a:ea typeface="Lato"/>
                <a:cs typeface="Lato"/>
              </a:rPr>
              <a:t> date($</a:t>
            </a:r>
            <a:r>
              <a:rPr lang="es-ES" dirty="0" err="1">
                <a:solidFill>
                  <a:schemeClr val="dk1"/>
                </a:solidFill>
                <a:latin typeface="Lato"/>
                <a:ea typeface="Lato"/>
                <a:cs typeface="Lato"/>
              </a:rPr>
              <a:t>format</a:t>
            </a:r>
            <a:r>
              <a:rPr lang="es-ES" dirty="0">
                <a:solidFill>
                  <a:schemeClr val="dk1"/>
                </a:solidFill>
                <a:latin typeface="Lato"/>
                <a:ea typeface="Lato"/>
                <a:cs typeface="Lato"/>
              </a:rPr>
              <a:t>, time() - date("Z") + $</a:t>
            </a:r>
            <a:r>
              <a:rPr lang="es-ES" dirty="0" err="1">
                <a:solidFill>
                  <a:schemeClr val="dk1"/>
                </a:solidFill>
                <a:latin typeface="Lato"/>
                <a:ea typeface="Lato"/>
                <a:cs typeface="Lato"/>
              </a:rPr>
              <a:t>zone</a:t>
            </a:r>
            <a:r>
              <a:rPr lang="es-ES" dirty="0">
                <a:solidFill>
                  <a:schemeClr val="dk1"/>
                </a:solidFill>
                <a:latin typeface="Lato"/>
                <a:ea typeface="Lato"/>
                <a:cs typeface="Lato"/>
              </a:rPr>
              <a:t>*3600);</a:t>
            </a:r>
          </a:p>
          <a:p>
            <a:r>
              <a:rPr lang="es-ES" dirty="0">
                <a:solidFill>
                  <a:schemeClr val="dk1"/>
                </a:solidFill>
                <a:latin typeface="Lato"/>
                <a:ea typeface="Lato"/>
                <a:cs typeface="Lato"/>
              </a:rPr>
              <a:t>}</a:t>
            </a:r>
          </a:p>
          <a:p>
            <a:r>
              <a:rPr lang="es-ES" dirty="0">
                <a:solidFill>
                  <a:schemeClr val="dk1"/>
                </a:solidFill>
                <a:latin typeface="Lato"/>
                <a:ea typeface="Lato"/>
                <a:cs typeface="Lato"/>
              </a:rPr>
              <a:t>?&gt;</a:t>
            </a:r>
          </a:p>
          <a:p>
            <a:r>
              <a:rPr lang="es-ES" dirty="0">
                <a:solidFill>
                  <a:schemeClr val="dk1"/>
                </a:solidFill>
                <a:latin typeface="Lato"/>
                <a:ea typeface="Lato"/>
                <a:cs typeface="Lato"/>
              </a:rPr>
              <a:t>Veamos un ejemplo de uso de esta función comparada con la función date y otra utilizando la zona horaria de Lima.</a:t>
            </a:r>
          </a:p>
          <a:p>
            <a:endParaRPr lang="es-ES" dirty="0">
              <a:solidFill>
                <a:schemeClr val="dk1"/>
              </a:solidFill>
              <a:latin typeface="Lato"/>
              <a:ea typeface="Lato"/>
              <a:cs typeface="Lato"/>
            </a:endParaRPr>
          </a:p>
          <a:p>
            <a:r>
              <a:rPr lang="es-ES" dirty="0">
                <a:solidFill>
                  <a:schemeClr val="dk1"/>
                </a:solidFill>
                <a:latin typeface="Lato"/>
                <a:ea typeface="Lato"/>
                <a:cs typeface="Lato"/>
              </a:rPr>
              <a:t>&lt;?</a:t>
            </a:r>
            <a:r>
              <a:rPr lang="es-ES" dirty="0" err="1">
                <a:solidFill>
                  <a:schemeClr val="dk1"/>
                </a:solidFill>
                <a:latin typeface="Lato"/>
                <a:ea typeface="Lato"/>
                <a:cs typeface="Lato"/>
              </a:rPr>
              <a:t>php</a:t>
            </a:r>
            <a:endParaRPr lang="es-ES" dirty="0">
              <a:solidFill>
                <a:schemeClr val="dk1"/>
              </a:solidFill>
              <a:latin typeface="Lato"/>
              <a:ea typeface="Lato"/>
              <a:cs typeface="Lato"/>
            </a:endParaRPr>
          </a:p>
          <a:p>
            <a:r>
              <a:rPr lang="es-ES" dirty="0">
                <a:solidFill>
                  <a:schemeClr val="dk1"/>
                </a:solidFill>
                <a:latin typeface="Lato"/>
                <a:ea typeface="Lato"/>
                <a:cs typeface="Lato"/>
              </a:rPr>
              <a:t>echo date("h:i:s  a - d/m/Y"); // 11:40:22 pm - 10/04/2010</a:t>
            </a:r>
          </a:p>
          <a:p>
            <a:r>
              <a:rPr lang="es-ES" dirty="0">
                <a:solidFill>
                  <a:schemeClr val="dk1"/>
                </a:solidFill>
                <a:latin typeface="Lato"/>
                <a:ea typeface="Lato"/>
                <a:cs typeface="Lato"/>
              </a:rPr>
              <a:t>echo </a:t>
            </a:r>
            <a:r>
              <a:rPr lang="es-ES" dirty="0" err="1">
                <a:solidFill>
                  <a:schemeClr val="dk1"/>
                </a:solidFill>
                <a:latin typeface="Lato"/>
                <a:ea typeface="Lato"/>
                <a:cs typeface="Lato"/>
              </a:rPr>
              <a:t>dateZone</a:t>
            </a:r>
            <a:r>
              <a:rPr lang="es-ES" dirty="0">
                <a:solidFill>
                  <a:schemeClr val="dk1"/>
                </a:solidFill>
                <a:latin typeface="Lato"/>
                <a:ea typeface="Lato"/>
                <a:cs typeface="Lato"/>
              </a:rPr>
              <a:t>("h:i:s  a - d/m/Y", -5); // 01:40:22 am - 11/04/2010</a:t>
            </a:r>
          </a:p>
          <a:p>
            <a:r>
              <a:rPr lang="es-ES" dirty="0">
                <a:solidFill>
                  <a:schemeClr val="dk1"/>
                </a:solidFill>
                <a:latin typeface="Lato"/>
                <a:ea typeface="Lato"/>
                <a:cs typeface="Lato"/>
              </a:rPr>
              <a:t>?&gt;</a:t>
            </a:r>
          </a:p>
        </p:txBody>
      </p:sp>
    </p:spTree>
    <p:extLst>
      <p:ext uri="{BB962C8B-B14F-4D97-AF65-F5344CB8AC3E}">
        <p14:creationId xmlns:p14="http://schemas.microsoft.com/office/powerpoint/2010/main" val="3100241250"/>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3" ma:contentTypeDescription="Crear nuevo documento." ma:contentTypeScope="" ma:versionID="78987175bf08ec3432b8f1ae25757b30">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61c451788732d32cf6dd0bc0092d449b"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82DC3935-FE1C-45AB-8A6C-90CF26F012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D060F4-A33A-4097-9079-8A1675990292}">
  <ds:schemaRefs>
    <ds:schemaRef ds:uri="http://schemas.microsoft.com/sharepoint/v3/contenttype/forms"/>
  </ds:schemaRefs>
</ds:datastoreItem>
</file>

<file path=customXml/itemProps3.xml><?xml version="1.0" encoding="utf-8"?>
<ds:datastoreItem xmlns:ds="http://schemas.openxmlformats.org/officeDocument/2006/customXml" ds:itemID="{78C47156-CFD9-4585-8D8A-748CE73BEEE7}">
  <ds:schemaRefs>
    <ds:schemaRef ds:uri="http://www.w3.org/XML/1998/namespace"/>
    <ds:schemaRef ds:uri="b238f60b-93df-48e1-afe7-e53c24212f34"/>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cddffda1-743c-4ef1-b61a-94d8ea38e42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3150</TotalTime>
  <Words>15646</Words>
  <Application>Microsoft Office PowerPoint</Application>
  <PresentationFormat>Presentación en pantalla (16:9)</PresentationFormat>
  <Paragraphs>1682</Paragraphs>
  <Slides>133</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133</vt:i4>
      </vt:variant>
    </vt:vector>
  </HeadingPairs>
  <TitlesOfParts>
    <vt:vector size="142" baseType="lpstr">
      <vt:lpstr>Wingdings</vt:lpstr>
      <vt:lpstr>Helvetica Neue</vt:lpstr>
      <vt:lpstr>Arial</vt:lpstr>
      <vt:lpstr>Consolas</vt:lpstr>
      <vt:lpstr>Calibri</vt:lpstr>
      <vt:lpstr>Lato</vt:lpstr>
      <vt:lpstr>Lucida Sans Unicode</vt:lpstr>
      <vt:lpstr>Raleway</vt:lpstr>
      <vt:lpstr>Antonio template</vt:lpstr>
      <vt:lpstr>TRUCOS VARIOS</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Uso de controles ocultos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foreach</vt:lpstr>
      <vt:lpstr>foreach</vt:lpstr>
      <vt:lpstr>Diferencias entre print y echo</vt:lpstr>
      <vt:lpstr>Presentación de PowerPoint</vt:lpstr>
      <vt:lpstr>Presentación de PowerPoint</vt:lpstr>
      <vt:lpstr>Presentación de PowerPoint</vt:lpstr>
      <vt:lpstr>Funciones y bibliotecas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Independencia de las funciones respecto al programa principal</vt:lpstr>
      <vt:lpstr>Presentación de PowerPoint</vt:lpstr>
      <vt:lpstr>Presentación de PowerPoint</vt:lpstr>
      <vt:lpstr>Presentación de PowerPoint</vt:lpstr>
      <vt:lpstr>Variables globales</vt:lpstr>
      <vt:lpstr>Presentación de PowerPoint</vt:lpstr>
      <vt:lpstr>Presentación de PowerPoint</vt:lpstr>
      <vt:lpstr>Funciones con argumentos (valores)</vt:lpstr>
      <vt:lpstr>Presentación de PowerPoint</vt:lpstr>
      <vt:lpstr>Presentación de PowerPoint</vt:lpstr>
      <vt:lpstr>Presentación de PowerPoint</vt:lpstr>
      <vt:lpstr>Presentación de PowerPoint</vt:lpstr>
      <vt:lpstr>Funciones con argumentos: paso por valor</vt:lpstr>
      <vt:lpstr>Presentación de PowerPoint</vt:lpstr>
      <vt:lpstr>Presentación de PowerPoint</vt:lpstr>
      <vt:lpstr>Presentación de PowerPoint</vt:lpstr>
      <vt:lpstr>Funciones que devuelven valores</vt:lpstr>
      <vt:lpstr>Presentación de PowerPoint</vt:lpstr>
      <vt:lpstr>Presentación de PowerPoint</vt:lpstr>
      <vt:lpstr>Presentación de PowerPoint</vt:lpstr>
      <vt:lpstr>Funciones con argumentos predeterminados</vt:lpstr>
      <vt:lpstr>Presentación de PowerPoint</vt:lpstr>
      <vt:lpstr>Bibliotecas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Cargar archivos</vt:lpstr>
      <vt:lpstr>Presentación de PowerPoint</vt:lpstr>
      <vt:lpstr>Presentación de PowerPoint</vt:lpstr>
      <vt:lpstr>Paginación de resultados con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 Profesorado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75</cp:revision>
  <dcterms:modified xsi:type="dcterms:W3CDTF">2024-10-21T05:58:06Z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