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5"/>
  </p:notesMasterIdLst>
  <p:sldIdLst>
    <p:sldId id="475" r:id="rId5"/>
    <p:sldId id="476" r:id="rId6"/>
    <p:sldId id="521" r:id="rId7"/>
    <p:sldId id="522" r:id="rId8"/>
    <p:sldId id="612" r:id="rId9"/>
    <p:sldId id="754" r:id="rId10"/>
    <p:sldId id="755" r:id="rId11"/>
    <p:sldId id="760" r:id="rId12"/>
    <p:sldId id="682" r:id="rId13"/>
    <p:sldId id="685" r:id="rId14"/>
  </p:sldIdLst>
  <p:sldSz cx="9144000" cy="5143500" type="screen16x9"/>
  <p:notesSz cx="6858000" cy="9144000"/>
  <p:embeddedFontLst>
    <p:embeddedFont>
      <p:font typeface="Fira Mono" panose="020B0509050000020004" pitchFamily="49" charset="0"/>
      <p:regular r:id="rId16"/>
      <p:bold r:id="rId17"/>
    </p:embeddedFont>
    <p:embeddedFont>
      <p:font typeface="Fira Sans" panose="020B05030500000200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0C85AB-989F-E3EE-FC32-ADD0CAF5CDFA}" name="Antonio Francisco Pérez Fernández" initials="AF" userId="S::afperez@ceu.es::44b7fe62-a8c9-47a8-84a1-bb9e9d27ff2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s-ES" sz="4000" dirty="0"/>
              <a:t>Notación DUAL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5D441-B040-AAB8-9A92-5F0D124930C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5181BBCA-78C0-8EF2-7F81-EC6B292D5081}"/>
              </a:ext>
            </a:extLst>
          </p:cNvPr>
          <p:cNvSpPr>
            <a:spLocks noGrp="1"/>
          </p:cNvSpPr>
          <p:nvPr>
            <p:ph type="body" idx="1"/>
          </p:nvPr>
        </p:nvSpPr>
        <p:spPr>
          <a:xfrm>
            <a:off x="143508" y="627534"/>
            <a:ext cx="8856984" cy="1043433"/>
          </a:xfrm>
        </p:spPr>
        <p:txBody>
          <a:bodyPr/>
          <a:lstStyle/>
          <a:p>
            <a:pPr algn="l"/>
            <a:r>
              <a:rPr lang="es-ES" b="1" i="0" dirty="0">
                <a:solidFill>
                  <a:srgbClr val="333333"/>
                </a:solidFill>
                <a:effectLst/>
                <a:latin typeface="Fira Sans" panose="020B0503050000020004" pitchFamily="34" charset="0"/>
              </a:rPr>
              <a:t>Mezclar estilos</a:t>
            </a:r>
          </a:p>
          <a:p>
            <a:pPr algn="l"/>
            <a:endParaRPr lang="es-ES" b="1" dirty="0">
              <a:solidFill>
                <a:srgbClr val="333333"/>
              </a:solidFill>
              <a:latin typeface="Fira Sans" panose="020B0503050000020004" pitchFamily="34" charset="0"/>
            </a:endParaRPr>
          </a:p>
          <a:p>
            <a:pPr algn="l"/>
            <a:endParaRPr lang="es-ES" b="1" i="0" dirty="0">
              <a:solidFill>
                <a:srgbClr val="333333"/>
              </a:solidFill>
              <a:effectLst/>
              <a:latin typeface="Fira Sans" panose="020B0503050000020004" pitchFamily="34" charset="0"/>
            </a:endParaRPr>
          </a:p>
          <a:p>
            <a:pPr algn="l"/>
            <a:r>
              <a:rPr lang="es-ES" b="0" i="0" dirty="0">
                <a:solidFill>
                  <a:srgbClr val="333333"/>
                </a:solidFill>
                <a:effectLst/>
                <a:latin typeface="Fira Sans" panose="020B0503050000020004" pitchFamily="34" charset="0"/>
              </a:rPr>
              <a:t>Es posible cambiar entre los estilos en cualquier momento. No se recomienda mezclar los dos estilos por razones de claridad y estilo de código.</a:t>
            </a:r>
          </a:p>
        </p:txBody>
      </p:sp>
    </p:spTree>
    <p:extLst>
      <p:ext uri="{BB962C8B-B14F-4D97-AF65-F5344CB8AC3E}">
        <p14:creationId xmlns:p14="http://schemas.microsoft.com/office/powerpoint/2010/main" val="346500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s-ES_tradnl" b="1" dirty="0"/>
              <a:t>Licencia</a:t>
            </a:r>
            <a:endParaRPr lang="es-ES_tradnl"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s-ES_tradnl" sz="1800" b="1" dirty="0">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E363D-1B88-D5A0-D85C-39431E019587}"/>
              </a:ext>
            </a:extLst>
          </p:cNvPr>
          <p:cNvSpPr>
            <a:spLocks noGrp="1"/>
          </p:cNvSpPr>
          <p:nvPr>
            <p:ph type="title"/>
          </p:nvPr>
        </p:nvSpPr>
        <p:spPr/>
        <p:txBody>
          <a:bodyPr/>
          <a:lstStyle/>
          <a:p>
            <a:r>
              <a:rPr lang="es-ES" dirty="0"/>
              <a:t>Introducción</a:t>
            </a:r>
          </a:p>
        </p:txBody>
      </p:sp>
      <p:sp>
        <p:nvSpPr>
          <p:cNvPr id="3" name="Marcador de texto 2">
            <a:extLst>
              <a:ext uri="{FF2B5EF4-FFF2-40B4-BE49-F238E27FC236}">
                <a16:creationId xmlns:a16="http://schemas.microsoft.com/office/drawing/2014/main" id="{F0B8FCAB-9462-F58F-53C3-5A8EBB39A77C}"/>
              </a:ext>
            </a:extLst>
          </p:cNvPr>
          <p:cNvSpPr>
            <a:spLocks noGrp="1"/>
          </p:cNvSpPr>
          <p:nvPr>
            <p:ph type="body" idx="1"/>
          </p:nvPr>
        </p:nvSpPr>
        <p:spPr/>
        <p:txBody>
          <a:bodyPr/>
          <a:lstStyle/>
          <a:p>
            <a:r>
              <a:rPr lang="es-ES" dirty="0"/>
              <a:t>En PHP, -&gt; es un operador de objeto. Su nombre en el entorno del lenguaje es T_OBJECT_OPERATOR. Y se usa para acceder a las propiedades y métodos de los objetos.</a:t>
            </a:r>
          </a:p>
        </p:txBody>
      </p:sp>
    </p:spTree>
    <p:extLst>
      <p:ext uri="{BB962C8B-B14F-4D97-AF65-F5344CB8AC3E}">
        <p14:creationId xmlns:p14="http://schemas.microsoft.com/office/powerpoint/2010/main" val="72153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0DDAE-13ED-AD17-B876-2E5E784672D9}"/>
              </a:ext>
            </a:extLst>
          </p:cNvPr>
          <p:cNvSpPr>
            <a:spLocks noGrp="1"/>
          </p:cNvSpPr>
          <p:nvPr>
            <p:ph type="title"/>
          </p:nvPr>
        </p:nvSpPr>
        <p:spPr>
          <a:xfrm>
            <a:off x="179512" y="214953"/>
            <a:ext cx="8187248" cy="772621"/>
          </a:xfrm>
        </p:spPr>
        <p:txBody>
          <a:bodyPr/>
          <a:lstStyle/>
          <a:p>
            <a:r>
              <a:rPr lang="es-ES" sz="1600" b="1" dirty="0"/>
              <a:t>Dos estilos de programación</a:t>
            </a:r>
          </a:p>
        </p:txBody>
      </p:sp>
      <p:sp>
        <p:nvSpPr>
          <p:cNvPr id="3" name="Marcador de texto 2">
            <a:extLst>
              <a:ext uri="{FF2B5EF4-FFF2-40B4-BE49-F238E27FC236}">
                <a16:creationId xmlns:a16="http://schemas.microsoft.com/office/drawing/2014/main" id="{0BD6803E-BE69-B547-B1AE-4255CDA08360}"/>
              </a:ext>
            </a:extLst>
          </p:cNvPr>
          <p:cNvSpPr>
            <a:spLocks noGrp="1"/>
          </p:cNvSpPr>
          <p:nvPr>
            <p:ph type="body" idx="1"/>
          </p:nvPr>
        </p:nvSpPr>
        <p:spPr>
          <a:xfrm>
            <a:off x="107504" y="1203598"/>
            <a:ext cx="8856984" cy="1043433"/>
          </a:xfrm>
        </p:spPr>
        <p:txBody>
          <a:bodyPr/>
          <a:lstStyle/>
          <a:p>
            <a:pPr>
              <a:buFont typeface="Arial" panose="020B0604020202020204" pitchFamily="34" charset="0"/>
              <a:buChar char="•"/>
            </a:pPr>
            <a:r>
              <a:rPr lang="es-ES" sz="2400" b="0" i="0" dirty="0">
                <a:solidFill>
                  <a:srgbClr val="0C0D0E"/>
                </a:solidFill>
                <a:effectLst/>
                <a:latin typeface="-apple-system"/>
              </a:rPr>
              <a:t>La interfaz procedimental.</a:t>
            </a:r>
          </a:p>
          <a:p>
            <a:pPr>
              <a:buFont typeface="Arial" panose="020B0604020202020204" pitchFamily="34" charset="0"/>
              <a:buChar char="•"/>
            </a:pPr>
            <a:r>
              <a:rPr lang="es-ES" sz="2400" b="0" i="0" dirty="0">
                <a:solidFill>
                  <a:srgbClr val="0C0D0E"/>
                </a:solidFill>
                <a:effectLst/>
                <a:latin typeface="-apple-system"/>
              </a:rPr>
              <a:t>El estilo orientado a objetos.</a:t>
            </a:r>
            <a:endParaRPr lang="es-ES" sz="2000" dirty="0">
              <a:effectLst/>
              <a:latin typeface="arial" panose="020B0604020202020204" pitchFamily="34" charset="0"/>
            </a:endParaRPr>
          </a:p>
        </p:txBody>
      </p:sp>
    </p:spTree>
    <p:extLst>
      <p:ext uri="{BB962C8B-B14F-4D97-AF65-F5344CB8AC3E}">
        <p14:creationId xmlns:p14="http://schemas.microsoft.com/office/powerpoint/2010/main" val="48337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FED2-883B-8BE7-9352-3EA488CB4C0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978A1820-2473-7C71-8346-7B3EB95AD428}"/>
              </a:ext>
            </a:extLst>
          </p:cNvPr>
          <p:cNvSpPr>
            <a:spLocks noGrp="1"/>
          </p:cNvSpPr>
          <p:nvPr>
            <p:ph type="body" idx="1"/>
          </p:nvPr>
        </p:nvSpPr>
        <p:spPr>
          <a:xfrm>
            <a:off x="0" y="411510"/>
            <a:ext cx="8604448" cy="1043433"/>
          </a:xfrm>
        </p:spPr>
        <p:txBody>
          <a:bodyPr/>
          <a:lstStyle/>
          <a:p>
            <a:r>
              <a:rPr lang="es-ES" sz="1800" dirty="0">
                <a:effectLst/>
                <a:latin typeface="arial" panose="020B0604020202020204" pitchFamily="34" charset="0"/>
              </a:rPr>
              <a:t>La interfaz procedimental.</a:t>
            </a:r>
          </a:p>
          <a:p>
            <a:endParaRPr lang="es-ES" sz="1800" dirty="0">
              <a:effectLst/>
              <a:latin typeface="arial" panose="020B0604020202020204" pitchFamily="34" charset="0"/>
            </a:endParaRPr>
          </a:p>
          <a:p>
            <a:r>
              <a:rPr lang="es-ES" sz="1800" dirty="0">
                <a:effectLst/>
                <a:latin typeface="arial" panose="020B0604020202020204" pitchFamily="34" charset="0"/>
              </a:rPr>
              <a:t>En la cual se usan funciones, al estilo tradicional de PHP.</a:t>
            </a:r>
          </a:p>
          <a:p>
            <a:endParaRPr lang="es-ES" sz="1800" dirty="0">
              <a:effectLst/>
              <a:latin typeface="arial" panose="020B0604020202020204" pitchFamily="34" charset="0"/>
            </a:endParaRPr>
          </a:p>
          <a:p>
            <a:r>
              <a:rPr lang="es-ES" sz="1800" dirty="0">
                <a:effectLst/>
                <a:latin typeface="arial" panose="020B0604020202020204" pitchFamily="34" charset="0"/>
              </a:rPr>
              <a:t>Por ejemplo:</a:t>
            </a:r>
          </a:p>
          <a:p>
            <a:endParaRPr lang="es-ES" sz="1800" dirty="0">
              <a:effectLst/>
              <a:latin typeface="arial" panose="020B0604020202020204" pitchFamily="34" charset="0"/>
            </a:endParaRPr>
          </a:p>
          <a:p>
            <a:r>
              <a:rPr lang="es-ES" sz="1800" dirty="0">
                <a:effectLst/>
                <a:latin typeface="arial" panose="020B0604020202020204" pitchFamily="34" charset="0"/>
              </a:rPr>
              <a:t>$</a:t>
            </a:r>
            <a:r>
              <a:rPr lang="es-ES" sz="1800" dirty="0" err="1">
                <a:effectLst/>
                <a:latin typeface="arial" panose="020B0604020202020204" pitchFamily="34" charset="0"/>
              </a:rPr>
              <a:t>mysqli</a:t>
            </a:r>
            <a:r>
              <a:rPr lang="es-ES" sz="1800" dirty="0">
                <a:effectLst/>
                <a:latin typeface="arial" panose="020B0604020202020204" pitchFamily="34" charset="0"/>
              </a:rPr>
              <a:t>=</a:t>
            </a:r>
            <a:r>
              <a:rPr lang="es-ES" sz="1800" dirty="0" err="1">
                <a:effectLst/>
                <a:latin typeface="arial" panose="020B0604020202020204" pitchFamily="34" charset="0"/>
              </a:rPr>
              <a:t>mysqli_connect</a:t>
            </a:r>
            <a:r>
              <a:rPr lang="es-ES" sz="1800" dirty="0">
                <a:effectLst/>
                <a:latin typeface="arial" panose="020B0604020202020204" pitchFamily="34" charset="0"/>
              </a:rPr>
              <a:t>(...);</a:t>
            </a:r>
          </a:p>
          <a:p>
            <a:r>
              <a:rPr lang="es-ES" sz="1800" dirty="0" err="1">
                <a:effectLst/>
                <a:latin typeface="arial" panose="020B0604020202020204" pitchFamily="34" charset="0"/>
              </a:rPr>
              <a:t>mysqli_query</a:t>
            </a:r>
            <a:r>
              <a:rPr lang="es-ES" sz="1800" dirty="0">
                <a:effectLst/>
                <a:latin typeface="arial" panose="020B0604020202020204" pitchFamily="34" charset="0"/>
              </a:rPr>
              <a:t>(...);</a:t>
            </a:r>
          </a:p>
          <a:p>
            <a:r>
              <a:rPr lang="es-ES" sz="1800" dirty="0" err="1">
                <a:effectLst/>
                <a:latin typeface="arial" panose="020B0604020202020204" pitchFamily="34" charset="0"/>
              </a:rPr>
              <a:t>mysqli_fetch_assoc</a:t>
            </a:r>
            <a:r>
              <a:rPr lang="es-ES" sz="1800" dirty="0">
                <a:effectLst/>
                <a:latin typeface="arial" panose="020B0604020202020204" pitchFamily="34" charset="0"/>
              </a:rPr>
              <a:t>(...);</a:t>
            </a:r>
          </a:p>
          <a:p>
            <a:r>
              <a:rPr lang="es-ES" sz="1800" dirty="0" err="1">
                <a:effectLst/>
                <a:latin typeface="arial" panose="020B0604020202020204" pitchFamily="34" charset="0"/>
              </a:rPr>
              <a:t>mysqli_affected_rows</a:t>
            </a:r>
            <a:r>
              <a:rPr lang="es-ES" sz="1800" dirty="0">
                <a:effectLst/>
                <a:latin typeface="arial" panose="020B0604020202020204" pitchFamily="34" charset="0"/>
              </a:rPr>
              <a:t>($</a:t>
            </a:r>
            <a:r>
              <a:rPr lang="es-ES" sz="1800" dirty="0" err="1">
                <a:effectLst/>
                <a:latin typeface="arial" panose="020B0604020202020204" pitchFamily="34" charset="0"/>
              </a:rPr>
              <a:t>mysqli</a:t>
            </a:r>
            <a:r>
              <a:rPr lang="es-ES" sz="1800" dirty="0">
                <a:effectLst/>
                <a:latin typeface="arial" panose="020B0604020202020204" pitchFamily="34" charset="0"/>
              </a:rPr>
              <a:t>);</a:t>
            </a:r>
          </a:p>
          <a:p>
            <a:endParaRPr lang="es-ES" sz="2000" dirty="0"/>
          </a:p>
        </p:txBody>
      </p:sp>
    </p:spTree>
    <p:extLst>
      <p:ext uri="{BB962C8B-B14F-4D97-AF65-F5344CB8AC3E}">
        <p14:creationId xmlns:p14="http://schemas.microsoft.com/office/powerpoint/2010/main" val="419509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37062-1136-FA60-8DFD-605C58986423}"/>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3539B185-A95D-439F-93E1-5934E6F1D42E}"/>
              </a:ext>
            </a:extLst>
          </p:cNvPr>
          <p:cNvSpPr>
            <a:spLocks noGrp="1"/>
          </p:cNvSpPr>
          <p:nvPr>
            <p:ph type="body" idx="1"/>
          </p:nvPr>
        </p:nvSpPr>
        <p:spPr>
          <a:xfrm>
            <a:off x="6534" y="483518"/>
            <a:ext cx="8957953" cy="1043433"/>
          </a:xfrm>
        </p:spPr>
        <p:txBody>
          <a:bodyPr/>
          <a:lstStyle/>
          <a:p>
            <a:r>
              <a:rPr lang="es-ES" sz="1600" b="1" dirty="0"/>
              <a:t>El estilo orientado a objetos.</a:t>
            </a:r>
          </a:p>
          <a:p>
            <a:endParaRPr lang="es-ES" sz="1600" dirty="0"/>
          </a:p>
          <a:p>
            <a:r>
              <a:rPr lang="es-ES" sz="1600" dirty="0"/>
              <a:t>En la cual se usa la notación $objeto-&gt;</a:t>
            </a:r>
            <a:r>
              <a:rPr lang="es-ES" sz="1600" dirty="0" err="1"/>
              <a:t>metodo</a:t>
            </a:r>
            <a:r>
              <a:rPr lang="es-ES" sz="1600" dirty="0"/>
              <a:t>() o bien $objeto-&gt;propiedad.</a:t>
            </a:r>
          </a:p>
          <a:p>
            <a:endParaRPr lang="es-ES" sz="1600" dirty="0"/>
          </a:p>
          <a:p>
            <a:r>
              <a:rPr lang="es-ES" sz="1600" dirty="0"/>
              <a:t>Por ejemplo:</a:t>
            </a:r>
          </a:p>
          <a:p>
            <a:r>
              <a:rPr lang="es-ES" sz="1600" dirty="0"/>
              <a:t>#La conexión es particular, se usa new porque </a:t>
            </a:r>
            <a:r>
              <a:rPr lang="es-ES" sz="1600" dirty="0" err="1"/>
              <a:t>MySQLi</a:t>
            </a:r>
            <a:r>
              <a:rPr lang="es-ES" sz="1600" dirty="0"/>
              <a:t> en realidad es una clase</a:t>
            </a:r>
          </a:p>
          <a:p>
            <a:r>
              <a:rPr lang="es-ES" sz="1600" dirty="0"/>
              <a:t>$</a:t>
            </a:r>
            <a:r>
              <a:rPr lang="es-ES" sz="1600" dirty="0" err="1"/>
              <a:t>mysqli</a:t>
            </a:r>
            <a:r>
              <a:rPr lang="es-ES" sz="1600" dirty="0"/>
              <a:t>=new </a:t>
            </a:r>
            <a:r>
              <a:rPr lang="es-ES" sz="1600" dirty="0" err="1"/>
              <a:t>mysqli</a:t>
            </a:r>
            <a:r>
              <a:rPr lang="es-ES" sz="1600" dirty="0"/>
              <a:t>(...);</a:t>
            </a:r>
          </a:p>
          <a:p>
            <a:endParaRPr lang="es-ES" sz="1600" dirty="0"/>
          </a:p>
          <a:p>
            <a:r>
              <a:rPr lang="es-ES" sz="1600" dirty="0"/>
              <a:t>$</a:t>
            </a:r>
            <a:r>
              <a:rPr lang="es-ES" sz="1600" dirty="0" err="1"/>
              <a:t>mysqli</a:t>
            </a:r>
            <a:r>
              <a:rPr lang="es-ES" sz="1600" dirty="0"/>
              <a:t>-&gt;</a:t>
            </a:r>
            <a:r>
              <a:rPr lang="es-ES" sz="1600" dirty="0" err="1"/>
              <a:t>query</a:t>
            </a:r>
            <a:r>
              <a:rPr lang="es-ES" sz="1600" dirty="0"/>
              <a:t>(...);</a:t>
            </a:r>
          </a:p>
          <a:p>
            <a:r>
              <a:rPr lang="es-ES" sz="1600" dirty="0"/>
              <a:t>$objeto-&gt;</a:t>
            </a:r>
            <a:r>
              <a:rPr lang="es-ES" sz="1600" dirty="0" err="1"/>
              <a:t>fetch_assoc</a:t>
            </a:r>
            <a:r>
              <a:rPr lang="es-ES" sz="1600" dirty="0"/>
              <a:t>(...);</a:t>
            </a:r>
          </a:p>
          <a:p>
            <a:r>
              <a:rPr lang="es-ES" sz="1600" dirty="0"/>
              <a:t>$</a:t>
            </a:r>
            <a:r>
              <a:rPr lang="es-ES" sz="1600" dirty="0" err="1"/>
              <a:t>mysqli</a:t>
            </a:r>
            <a:r>
              <a:rPr lang="es-ES" sz="1600" dirty="0"/>
              <a:t>-&gt;</a:t>
            </a:r>
            <a:r>
              <a:rPr lang="es-ES" sz="1600" dirty="0" err="1"/>
              <a:t>affected_rows</a:t>
            </a:r>
            <a:r>
              <a:rPr lang="es-ES" sz="1600" dirty="0"/>
              <a:t>;</a:t>
            </a:r>
          </a:p>
          <a:p>
            <a:endParaRPr lang="es-ES" sz="1600" dirty="0"/>
          </a:p>
          <a:p>
            <a:r>
              <a:rPr lang="es-ES" sz="1600" dirty="0"/>
              <a:t>#etc</a:t>
            </a:r>
          </a:p>
        </p:txBody>
      </p:sp>
    </p:spTree>
    <p:extLst>
      <p:ext uri="{BB962C8B-B14F-4D97-AF65-F5344CB8AC3E}">
        <p14:creationId xmlns:p14="http://schemas.microsoft.com/office/powerpoint/2010/main" val="83550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C6F64-6DE5-C5FA-843F-2DDA80CA5581}"/>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C19B6158-722E-8ADF-B128-2956FB88339E}"/>
              </a:ext>
            </a:extLst>
          </p:cNvPr>
          <p:cNvSpPr>
            <a:spLocks noGrp="1"/>
          </p:cNvSpPr>
          <p:nvPr>
            <p:ph type="body" idx="1"/>
          </p:nvPr>
        </p:nvSpPr>
        <p:spPr>
          <a:xfrm>
            <a:off x="0" y="1275606"/>
            <a:ext cx="8820472" cy="2592288"/>
          </a:xfrm>
        </p:spPr>
        <p:txBody>
          <a:bodyPr/>
          <a:lstStyle/>
          <a:p>
            <a:pPr algn="l"/>
            <a:r>
              <a:rPr lang="es-ES" sz="1800" dirty="0">
                <a:solidFill>
                  <a:srgbClr val="333333"/>
                </a:solidFill>
                <a:latin typeface="Fira Sans" panose="020B0503050000020004" pitchFamily="34" charset="0"/>
              </a:rPr>
              <a:t>L</a:t>
            </a:r>
            <a:r>
              <a:rPr lang="es-ES" sz="1800" b="0" i="0" dirty="0">
                <a:solidFill>
                  <a:srgbClr val="333333"/>
                </a:solidFill>
                <a:effectLst/>
                <a:latin typeface="Fira Sans" panose="020B0503050000020004" pitchFamily="34" charset="0"/>
              </a:rPr>
              <a:t>os usuarios pueden optar por usar la interfaz orientada a objetos. La documentación está organizada según la interfaz orientada a objetos. Esta interfaz muestra las funciones agrupadas por su propósito, haciendo más fácil los comienzos. La sección de referencia proporciona ejemplos para ambas variantes de sintaxis.</a:t>
            </a:r>
          </a:p>
          <a:p>
            <a:pPr algn="l"/>
            <a:endParaRPr lang="es-ES" sz="1800" b="0" i="0" dirty="0">
              <a:solidFill>
                <a:srgbClr val="333333"/>
              </a:solidFill>
              <a:effectLst/>
              <a:latin typeface="Fira Sans" panose="020B0503050000020004" pitchFamily="34" charset="0"/>
            </a:endParaRPr>
          </a:p>
          <a:p>
            <a:pPr algn="l"/>
            <a:r>
              <a:rPr lang="es-ES" sz="1800" b="0" i="0" dirty="0">
                <a:solidFill>
                  <a:srgbClr val="333333"/>
                </a:solidFill>
                <a:effectLst/>
                <a:latin typeface="Fira Sans" panose="020B0503050000020004" pitchFamily="34" charset="0"/>
              </a:rPr>
              <a:t>No existen diferencias significativas de rendimiento entre las dos interfaces. Los usuarios puede basar su elección en sus preferencias personales.</a:t>
            </a:r>
          </a:p>
          <a:p>
            <a:endParaRPr lang="es-ES" sz="1800" dirty="0"/>
          </a:p>
        </p:txBody>
      </p:sp>
    </p:spTree>
    <p:extLst>
      <p:ext uri="{BB962C8B-B14F-4D97-AF65-F5344CB8AC3E}">
        <p14:creationId xmlns:p14="http://schemas.microsoft.com/office/powerpoint/2010/main" val="146369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D5371-B191-EA27-027C-4B757A973BCD}"/>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741E6D29-51E4-6F3C-E5C6-9ADD6FE3E186}"/>
              </a:ext>
            </a:extLst>
          </p:cNvPr>
          <p:cNvSpPr>
            <a:spLocks noGrp="1"/>
          </p:cNvSpPr>
          <p:nvPr>
            <p:ph type="body" idx="1"/>
          </p:nvPr>
        </p:nvSpPr>
        <p:spPr>
          <a:xfrm>
            <a:off x="0" y="267494"/>
            <a:ext cx="8856984" cy="1043433"/>
          </a:xfrm>
        </p:spPr>
        <p:txBody>
          <a:bodyPr/>
          <a:lstStyle/>
          <a:p>
            <a:pPr algn="l"/>
            <a:r>
              <a:rPr lang="es-ES" sz="1600" b="0" i="0" dirty="0">
                <a:solidFill>
                  <a:srgbClr val="0000BB"/>
                </a:solidFill>
                <a:effectLst/>
                <a:latin typeface="Fira Mono" panose="020F0502020204030204" pitchFamily="49" charset="0"/>
              </a:rPr>
              <a:t>&lt;?</a:t>
            </a:r>
            <a:r>
              <a:rPr lang="es-ES" sz="1600" b="0" i="0" dirty="0" err="1">
                <a:solidFill>
                  <a:srgbClr val="0000BB"/>
                </a:solidFill>
                <a:effectLst/>
                <a:latin typeface="Fira Mono" panose="020F0502020204030204" pitchFamily="49" charset="0"/>
              </a:rPr>
              <a:t>php</a:t>
            </a:r>
            <a:br>
              <a:rPr lang="es-ES" sz="1600" b="0" i="0" dirty="0">
                <a:solidFill>
                  <a:srgbClr val="0000BB"/>
                </a:solidFill>
                <a:effectLst/>
                <a:latin typeface="Fira Mono" panose="020F0502020204030204" pitchFamily="49" charset="0"/>
              </a:rPr>
            </a:br>
            <a:r>
              <a:rPr lang="es-ES" sz="1600" b="0" i="0" dirty="0">
                <a:solidFill>
                  <a:srgbClr val="0000BB"/>
                </a:solidFill>
                <a:effectLst/>
                <a:latin typeface="Fira Mono" panose="020F0502020204030204" pitchFamily="49" charset="0"/>
              </a:rPr>
              <a:t>$</a:t>
            </a:r>
            <a:r>
              <a:rPr lang="es-ES" sz="1600" b="0" i="0" dirty="0" err="1">
                <a:solidFill>
                  <a:srgbClr val="0000BB"/>
                </a:solidFill>
                <a:effectLst/>
                <a:latin typeface="Fira Mono" panose="020F0502020204030204" pitchFamily="49" charset="0"/>
              </a:rPr>
              <a:t>mysqli</a:t>
            </a:r>
            <a:r>
              <a:rPr lang="es-ES" sz="1600" b="0" i="0" dirty="0">
                <a:solidFill>
                  <a:srgbClr val="0000BB"/>
                </a:solidFill>
                <a:effectLst/>
                <a:latin typeface="Fira Mono" panose="020F0502020204030204" pitchFamily="49" charset="0"/>
              </a:rPr>
              <a:t>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mysqli_connect</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"ejemplo.com"</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"usuario"</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"contraseña"</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a:t>
            </a:r>
            <a:r>
              <a:rPr lang="es-ES" sz="1600" b="0" i="0" dirty="0" err="1">
                <a:solidFill>
                  <a:srgbClr val="DD0000"/>
                </a:solidFill>
                <a:effectLst/>
                <a:latin typeface="Fira Mono" panose="020F0502020204030204" pitchFamily="49" charset="0"/>
              </a:rPr>
              <a:t>basedatos</a:t>
            </a:r>
            <a:r>
              <a:rPr lang="es-ES" sz="1600" b="0" i="0" dirty="0">
                <a:solidFill>
                  <a:srgbClr val="DD0000"/>
                </a:solidFill>
                <a:effectLst/>
                <a:latin typeface="Fira Mono" panose="020F0502020204030204" pitchFamily="49" charset="0"/>
              </a:rPr>
              <a:t>"</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$resultado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mysqli_query</a:t>
            </a:r>
            <a:r>
              <a:rPr lang="es-ES" sz="1600" b="0" i="0" dirty="0">
                <a:solidFill>
                  <a:srgbClr val="007700"/>
                </a:solidFill>
                <a:effectLst/>
                <a:latin typeface="Fira Mono" panose="020F0502020204030204" pitchFamily="49" charset="0"/>
              </a:rPr>
              <a:t>(</a:t>
            </a:r>
            <a:r>
              <a:rPr lang="es-ES" sz="1600" b="0" i="0" dirty="0">
                <a:solidFill>
                  <a:srgbClr val="0000BB"/>
                </a:solidFill>
                <a:effectLst/>
                <a:latin typeface="Fira Mono" panose="020F0502020204030204" pitchFamily="49" charset="0"/>
              </a:rPr>
              <a:t>$</a:t>
            </a:r>
            <a:r>
              <a:rPr lang="es-ES" sz="1600" b="0" i="0" dirty="0" err="1">
                <a:solidFill>
                  <a:srgbClr val="0000BB"/>
                </a:solidFill>
                <a:effectLst/>
                <a:latin typeface="Fira Mono" panose="020F0502020204030204" pitchFamily="49" charset="0"/>
              </a:rPr>
              <a:t>mysqli</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"SELECT 'Por favor, no use ' AS _</a:t>
            </a:r>
            <a:r>
              <a:rPr lang="es-ES" sz="1600" b="0" i="0" dirty="0" err="1">
                <a:solidFill>
                  <a:srgbClr val="DD0000"/>
                </a:solidFill>
                <a:effectLst/>
                <a:latin typeface="Fira Mono" panose="020F0502020204030204" pitchFamily="49" charset="0"/>
              </a:rPr>
              <a:t>msg</a:t>
            </a:r>
            <a:r>
              <a:rPr lang="es-ES" sz="1600" b="0" i="0" dirty="0">
                <a:solidFill>
                  <a:srgbClr val="DD0000"/>
                </a:solidFill>
                <a:effectLst/>
                <a:latin typeface="Fira Mono" panose="020F0502020204030204" pitchFamily="49" charset="0"/>
              </a:rPr>
              <a:t> FROM DUAL"</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$fila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mysqli_fetch_assoc</a:t>
            </a:r>
            <a:r>
              <a:rPr lang="es-ES" sz="1600" b="0" i="0" dirty="0">
                <a:solidFill>
                  <a:srgbClr val="007700"/>
                </a:solidFill>
                <a:effectLst/>
                <a:latin typeface="Fira Mono" panose="020F0502020204030204" pitchFamily="49" charset="0"/>
              </a:rPr>
              <a:t>(</a:t>
            </a:r>
            <a:r>
              <a:rPr lang="es-ES" sz="1600" b="0" i="0" dirty="0">
                <a:solidFill>
                  <a:srgbClr val="0000BB"/>
                </a:solidFill>
                <a:effectLst/>
                <a:latin typeface="Fira Mono" panose="020F0502020204030204" pitchFamily="49" charset="0"/>
              </a:rPr>
              <a:t>$resultado</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7700"/>
                </a:solidFill>
                <a:effectLst/>
                <a:latin typeface="Fira Mono" panose="020F0502020204030204" pitchFamily="49" charset="0"/>
              </a:rPr>
              <a:t>echo </a:t>
            </a:r>
            <a:r>
              <a:rPr lang="es-ES" sz="1600" b="0" i="0" dirty="0">
                <a:solidFill>
                  <a:srgbClr val="0000BB"/>
                </a:solidFill>
                <a:effectLst/>
                <a:latin typeface="Fira Mono" panose="020F0502020204030204" pitchFamily="49" charset="0"/>
              </a:rPr>
              <a:t>$fila</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'_</a:t>
            </a:r>
            <a:r>
              <a:rPr lang="es-ES" sz="1600" b="0" i="0" dirty="0" err="1">
                <a:solidFill>
                  <a:srgbClr val="DD0000"/>
                </a:solidFill>
                <a:effectLst/>
                <a:latin typeface="Fira Mono" panose="020F0502020204030204" pitchFamily="49" charset="0"/>
              </a:rPr>
              <a:t>msg</a:t>
            </a:r>
            <a:r>
              <a:rPr lang="es-ES" sz="1600" b="0" i="0" dirty="0">
                <a:solidFill>
                  <a:srgbClr val="DD0000"/>
                </a:solidFill>
                <a:effectLst/>
                <a:latin typeface="Fira Mono" panose="020F0502020204030204" pitchFamily="49" charset="0"/>
              </a:rPr>
              <a:t>'</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a:t>
            </a:r>
            <a:r>
              <a:rPr lang="es-ES" sz="1600" b="0" i="0" dirty="0" err="1">
                <a:solidFill>
                  <a:srgbClr val="0000BB"/>
                </a:solidFill>
                <a:effectLst/>
                <a:latin typeface="Fira Mono" panose="020F0502020204030204" pitchFamily="49" charset="0"/>
              </a:rPr>
              <a:t>mysql</a:t>
            </a:r>
            <a:r>
              <a:rPr lang="es-ES" sz="1600" b="0" i="0" dirty="0">
                <a:solidFill>
                  <a:srgbClr val="0000BB"/>
                </a:solidFill>
                <a:effectLst/>
                <a:latin typeface="Fira Mono" panose="020F0502020204030204" pitchFamily="49" charset="0"/>
              </a:rPr>
              <a:t>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mysql_connect</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"ejemplo.com"</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"usuario"</a:t>
            </a:r>
            <a:r>
              <a:rPr lang="es-ES" sz="1600" b="0" i="0" dirty="0">
                <a:solidFill>
                  <a:srgbClr val="007700"/>
                </a:solidFill>
                <a:effectLst/>
                <a:latin typeface="Fira Mono" panose="020F0502020204030204" pitchFamily="49" charset="0"/>
              </a:rPr>
              <a:t>, </a:t>
            </a:r>
            <a:r>
              <a:rPr lang="es-ES" sz="1600" b="0" i="0" dirty="0">
                <a:solidFill>
                  <a:srgbClr val="DD0000"/>
                </a:solidFill>
                <a:effectLst/>
                <a:latin typeface="Fira Mono" panose="020F0502020204030204" pitchFamily="49" charset="0"/>
              </a:rPr>
              <a:t>"contraseña"</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err="1">
                <a:solidFill>
                  <a:srgbClr val="0000BB"/>
                </a:solidFill>
                <a:effectLst/>
                <a:latin typeface="Fira Mono" panose="020F0502020204030204" pitchFamily="49" charset="0"/>
              </a:rPr>
              <a:t>mysql_select_db</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"test"</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$resultado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mysql_query</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"SELECT 'la extensión </a:t>
            </a:r>
            <a:r>
              <a:rPr lang="es-ES" sz="1600" b="0" i="0" dirty="0" err="1">
                <a:solidFill>
                  <a:srgbClr val="DD0000"/>
                </a:solidFill>
                <a:effectLst/>
                <a:latin typeface="Fira Mono" panose="020F0502020204030204" pitchFamily="49" charset="0"/>
              </a:rPr>
              <a:t>mysql</a:t>
            </a:r>
            <a:r>
              <a:rPr lang="es-ES" sz="1600" b="0" i="0" dirty="0">
                <a:solidFill>
                  <a:srgbClr val="DD0000"/>
                </a:solidFill>
                <a:effectLst/>
                <a:latin typeface="Fira Mono" panose="020F0502020204030204" pitchFamily="49" charset="0"/>
              </a:rPr>
              <a:t> para nuevos desarrollos.' AS _</a:t>
            </a:r>
            <a:r>
              <a:rPr lang="es-ES" sz="1600" b="0" i="0" dirty="0" err="1">
                <a:solidFill>
                  <a:srgbClr val="DD0000"/>
                </a:solidFill>
                <a:effectLst/>
                <a:latin typeface="Fira Mono" panose="020F0502020204030204" pitchFamily="49" charset="0"/>
              </a:rPr>
              <a:t>msg</a:t>
            </a:r>
            <a:r>
              <a:rPr lang="es-ES" sz="1600" b="0" i="0" dirty="0">
                <a:solidFill>
                  <a:srgbClr val="DD0000"/>
                </a:solidFill>
                <a:effectLst/>
                <a:latin typeface="Fira Mono" panose="020F0502020204030204" pitchFamily="49" charset="0"/>
              </a:rPr>
              <a:t> FROM DUAL"</a:t>
            </a:r>
            <a:r>
              <a:rPr lang="es-ES" sz="1600" b="0" i="0" dirty="0">
                <a:solidFill>
                  <a:srgbClr val="007700"/>
                </a:solidFill>
                <a:effectLst/>
                <a:latin typeface="Fira Mono" panose="020F0502020204030204" pitchFamily="49" charset="0"/>
              </a:rPr>
              <a:t>, </a:t>
            </a:r>
            <a:r>
              <a:rPr lang="es-ES" sz="1600" b="0" i="0" dirty="0">
                <a:solidFill>
                  <a:srgbClr val="0000BB"/>
                </a:solidFill>
                <a:effectLst/>
                <a:latin typeface="Fira Mono" panose="020F0502020204030204" pitchFamily="49" charset="0"/>
              </a:rPr>
              <a:t>$</a:t>
            </a:r>
            <a:r>
              <a:rPr lang="es-ES" sz="1600" b="0" i="0" dirty="0" err="1">
                <a:solidFill>
                  <a:srgbClr val="0000BB"/>
                </a:solidFill>
                <a:effectLst/>
                <a:latin typeface="Fira Mono" panose="020F0502020204030204" pitchFamily="49" charset="0"/>
              </a:rPr>
              <a:t>mysql</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$fila </a:t>
            </a:r>
            <a:r>
              <a:rPr lang="es-ES" sz="1600" b="0" i="0" dirty="0">
                <a:solidFill>
                  <a:srgbClr val="007700"/>
                </a:solidFill>
                <a:effectLst/>
                <a:latin typeface="Fira Mono" panose="020F0502020204030204" pitchFamily="49" charset="0"/>
              </a:rPr>
              <a:t>= </a:t>
            </a:r>
            <a:r>
              <a:rPr lang="es-ES" sz="1600" b="0" i="0" dirty="0" err="1">
                <a:solidFill>
                  <a:srgbClr val="0000BB"/>
                </a:solidFill>
                <a:effectLst/>
                <a:latin typeface="Fira Mono" panose="020F0502020204030204" pitchFamily="49" charset="0"/>
              </a:rPr>
              <a:t>mysql_fetch_assoc</a:t>
            </a:r>
            <a:r>
              <a:rPr lang="es-ES" sz="1600" b="0" i="0" dirty="0">
                <a:solidFill>
                  <a:srgbClr val="007700"/>
                </a:solidFill>
                <a:effectLst/>
                <a:latin typeface="Fira Mono" panose="020F0502020204030204" pitchFamily="49" charset="0"/>
              </a:rPr>
              <a:t>(</a:t>
            </a:r>
            <a:r>
              <a:rPr lang="es-ES" sz="1600" b="0" i="0" dirty="0">
                <a:solidFill>
                  <a:srgbClr val="0000BB"/>
                </a:solidFill>
                <a:effectLst/>
                <a:latin typeface="Fira Mono" panose="020F0502020204030204" pitchFamily="49" charset="0"/>
              </a:rPr>
              <a:t>$resultado</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7700"/>
                </a:solidFill>
                <a:effectLst/>
                <a:latin typeface="Fira Mono" panose="020F0502020204030204" pitchFamily="49" charset="0"/>
              </a:rPr>
              <a:t>echo </a:t>
            </a:r>
            <a:r>
              <a:rPr lang="es-ES" sz="1600" b="0" i="0" dirty="0">
                <a:solidFill>
                  <a:srgbClr val="0000BB"/>
                </a:solidFill>
                <a:effectLst/>
                <a:latin typeface="Fira Mono" panose="020F0502020204030204" pitchFamily="49" charset="0"/>
              </a:rPr>
              <a:t>$fila</a:t>
            </a:r>
            <a:r>
              <a:rPr lang="es-ES" sz="1600" b="0" i="0" dirty="0">
                <a:solidFill>
                  <a:srgbClr val="007700"/>
                </a:solidFill>
                <a:effectLst/>
                <a:latin typeface="Fira Mono" panose="020F0502020204030204" pitchFamily="49" charset="0"/>
              </a:rPr>
              <a:t>[</a:t>
            </a:r>
            <a:r>
              <a:rPr lang="es-ES" sz="1600" b="0" i="0" dirty="0">
                <a:solidFill>
                  <a:srgbClr val="DD0000"/>
                </a:solidFill>
                <a:effectLst/>
                <a:latin typeface="Fira Mono" panose="020F0502020204030204" pitchFamily="49" charset="0"/>
              </a:rPr>
              <a:t>'_</a:t>
            </a:r>
            <a:r>
              <a:rPr lang="es-ES" sz="1600" b="0" i="0" dirty="0" err="1">
                <a:solidFill>
                  <a:srgbClr val="DD0000"/>
                </a:solidFill>
                <a:effectLst/>
                <a:latin typeface="Fira Mono" panose="020F0502020204030204" pitchFamily="49" charset="0"/>
              </a:rPr>
              <a:t>msg</a:t>
            </a:r>
            <a:r>
              <a:rPr lang="es-ES" sz="1600" b="0" i="0" dirty="0">
                <a:solidFill>
                  <a:srgbClr val="DD0000"/>
                </a:solidFill>
                <a:effectLst/>
                <a:latin typeface="Fira Mono" panose="020F0502020204030204" pitchFamily="49" charset="0"/>
              </a:rPr>
              <a:t>'</a:t>
            </a:r>
            <a:r>
              <a:rPr lang="es-ES" sz="1600" b="0" i="0" dirty="0">
                <a:solidFill>
                  <a:srgbClr val="007700"/>
                </a:solidFill>
                <a:effectLst/>
                <a:latin typeface="Fira Mono" panose="020F0502020204030204" pitchFamily="49" charset="0"/>
              </a:rPr>
              <a:t>];</a:t>
            </a:r>
            <a:br>
              <a:rPr lang="es-ES" sz="1600" b="0" i="0" dirty="0">
                <a:solidFill>
                  <a:srgbClr val="007700"/>
                </a:solidFill>
                <a:effectLst/>
                <a:latin typeface="Fira Mono" panose="020F0502020204030204" pitchFamily="49" charset="0"/>
              </a:rPr>
            </a:br>
            <a:r>
              <a:rPr lang="es-ES" sz="1600" b="0" i="0" dirty="0">
                <a:solidFill>
                  <a:srgbClr val="0000BB"/>
                </a:solidFill>
                <a:effectLst/>
                <a:latin typeface="Fira Mono" panose="020F0502020204030204" pitchFamily="49" charset="0"/>
              </a:rPr>
              <a:t>?&gt;</a:t>
            </a:r>
          </a:p>
          <a:p>
            <a:pPr algn="l"/>
            <a:endParaRPr lang="es-ES" sz="1600" dirty="0">
              <a:solidFill>
                <a:srgbClr val="0000BB"/>
              </a:solidFill>
              <a:latin typeface="Fira Mono" panose="020F0502020204030204" pitchFamily="49" charset="0"/>
            </a:endParaRPr>
          </a:p>
          <a:p>
            <a:pPr algn="l"/>
            <a:r>
              <a:rPr lang="es-ES" sz="1600" dirty="0">
                <a:effectLst/>
                <a:latin typeface="arial" panose="020B0604020202020204" pitchFamily="34" charset="0"/>
              </a:rPr>
              <a:t>El resultado del ejemplo sería:</a:t>
            </a:r>
          </a:p>
          <a:p>
            <a:pPr algn="l"/>
            <a:r>
              <a:rPr lang="es-ES" sz="1600" dirty="0">
                <a:effectLst/>
                <a:latin typeface="arial" panose="020B0604020202020204" pitchFamily="34" charset="0"/>
              </a:rPr>
              <a:t>Por favor, no use la extensión </a:t>
            </a:r>
            <a:r>
              <a:rPr lang="es-ES" sz="1600" dirty="0" err="1">
                <a:effectLst/>
                <a:latin typeface="arial" panose="020B0604020202020204" pitchFamily="34" charset="0"/>
              </a:rPr>
              <a:t>mysql</a:t>
            </a:r>
            <a:r>
              <a:rPr lang="es-ES" sz="1600" dirty="0">
                <a:effectLst/>
                <a:latin typeface="arial" panose="020B0604020202020204" pitchFamily="34" charset="0"/>
              </a:rPr>
              <a:t> para nuevos desarrollos.</a:t>
            </a:r>
          </a:p>
        </p:txBody>
      </p:sp>
    </p:spTree>
    <p:extLst>
      <p:ext uri="{BB962C8B-B14F-4D97-AF65-F5344CB8AC3E}">
        <p14:creationId xmlns:p14="http://schemas.microsoft.com/office/powerpoint/2010/main" val="428175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C526B-C771-4099-C625-EC93933CC77F}"/>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D4891EC-D986-C2DF-083D-F53038018AA8}"/>
              </a:ext>
            </a:extLst>
          </p:cNvPr>
          <p:cNvSpPr>
            <a:spLocks noGrp="1"/>
          </p:cNvSpPr>
          <p:nvPr>
            <p:ph type="body" idx="1"/>
          </p:nvPr>
        </p:nvSpPr>
        <p:spPr>
          <a:xfrm>
            <a:off x="0" y="0"/>
            <a:ext cx="8856984" cy="1043433"/>
          </a:xfrm>
        </p:spPr>
        <p:txBody>
          <a:bodyPr/>
          <a:lstStyle/>
          <a:p>
            <a:pPr algn="l"/>
            <a:r>
              <a:rPr lang="es-ES" sz="1200" b="0" i="0" dirty="0">
                <a:solidFill>
                  <a:srgbClr val="0000BB"/>
                </a:solidFill>
                <a:effectLst/>
                <a:latin typeface="Fira Mono" panose="020F0502020204030204" pitchFamily="49" charset="0"/>
              </a:rPr>
              <a:t>&lt;?</a:t>
            </a:r>
            <a:r>
              <a:rPr lang="es-ES" sz="1200" b="0" i="0" dirty="0" err="1">
                <a:solidFill>
                  <a:srgbClr val="0000BB"/>
                </a:solidFill>
                <a:effectLst/>
                <a:latin typeface="Fira Mono" panose="020F0502020204030204" pitchFamily="49" charset="0"/>
              </a:rPr>
              <a:t>php</a:t>
            </a:r>
            <a:endParaRPr lang="es-ES" sz="1200" b="0" i="0" dirty="0">
              <a:solidFill>
                <a:srgbClr val="0000BB"/>
              </a:solidFill>
              <a:effectLst/>
              <a:latin typeface="Fira Mono" panose="020F0502020204030204" pitchFamily="49" charset="0"/>
            </a:endParaRPr>
          </a:p>
          <a:p>
            <a:pPr algn="l"/>
            <a:r>
              <a:rPr lang="es-ES" sz="1200" b="0" i="0" dirty="0">
                <a:solidFill>
                  <a:srgbClr val="0000BB"/>
                </a:solidFill>
                <a:effectLst/>
                <a:latin typeface="Fira Mono" panose="020F0502020204030204" pitchFamily="49" charset="0"/>
              </a:rPr>
              <a:t>$</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 = </a:t>
            </a:r>
            <a:r>
              <a:rPr lang="es-ES" sz="1200" b="0" i="0" dirty="0" err="1">
                <a:solidFill>
                  <a:srgbClr val="0000BB"/>
                </a:solidFill>
                <a:effectLst/>
                <a:latin typeface="Fira Mono" panose="020F0502020204030204" pitchFamily="49" charset="0"/>
              </a:rPr>
              <a:t>mysqli_connect</a:t>
            </a:r>
            <a:r>
              <a:rPr lang="es-ES" sz="1200" b="0" i="0" dirty="0">
                <a:solidFill>
                  <a:srgbClr val="0000BB"/>
                </a:solidFill>
                <a:effectLst/>
                <a:latin typeface="Fira Mono" panose="020F0502020204030204" pitchFamily="49" charset="0"/>
              </a:rPr>
              <a:t>("ejemplo.com", "usuario", "contraseña", "</a:t>
            </a:r>
            <a:r>
              <a:rPr lang="es-ES" sz="1200" b="0" i="0" dirty="0" err="1">
                <a:solidFill>
                  <a:srgbClr val="0000BB"/>
                </a:solidFill>
                <a:effectLst/>
                <a:latin typeface="Fira Mono" panose="020F0502020204030204" pitchFamily="49" charset="0"/>
              </a:rPr>
              <a:t>basedatos</a:t>
            </a:r>
            <a:r>
              <a:rPr lang="es-ES" sz="1200" b="0" i="0" dirty="0">
                <a:solidFill>
                  <a:srgbClr val="0000BB"/>
                </a:solidFill>
                <a:effectLst/>
                <a:latin typeface="Fira Mono" panose="020F0502020204030204" pitchFamily="49" charset="0"/>
              </a:rPr>
              <a:t>");</a:t>
            </a:r>
          </a:p>
          <a:p>
            <a:pPr algn="l"/>
            <a:r>
              <a:rPr lang="es-ES" sz="1200" b="0" i="0" dirty="0" err="1">
                <a:solidFill>
                  <a:srgbClr val="0000BB"/>
                </a:solidFill>
                <a:effectLst/>
                <a:latin typeface="Fira Mono" panose="020F0502020204030204" pitchFamily="49" charset="0"/>
              </a:rPr>
              <a:t>if</a:t>
            </a:r>
            <a:r>
              <a:rPr lang="es-ES" sz="1200" b="0" i="0" dirty="0">
                <a:solidFill>
                  <a:srgbClr val="0000BB"/>
                </a:solidFill>
                <a:effectLst/>
                <a:latin typeface="Fira Mono" panose="020F0502020204030204" pitchFamily="49" charset="0"/>
              </a:rPr>
              <a:t> (</a:t>
            </a:r>
            <a:r>
              <a:rPr lang="es-ES" sz="1200" b="0" i="0" dirty="0" err="1">
                <a:solidFill>
                  <a:srgbClr val="0000BB"/>
                </a:solidFill>
                <a:effectLst/>
                <a:latin typeface="Fira Mono" panose="020F0502020204030204" pitchFamily="49" charset="0"/>
              </a:rPr>
              <a:t>mysqli_connect_errno</a:t>
            </a:r>
            <a:r>
              <a:rPr lang="es-ES" sz="1200" b="0" i="0" dirty="0">
                <a:solidFill>
                  <a:srgbClr val="0000BB"/>
                </a:solidFill>
                <a:effectLst/>
                <a:latin typeface="Fira Mono" panose="020F0502020204030204" pitchFamily="49" charset="0"/>
              </a:rPr>
              <a:t>($</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 {</a:t>
            </a:r>
          </a:p>
          <a:p>
            <a:pPr algn="l"/>
            <a:r>
              <a:rPr lang="es-ES" sz="1200" b="0" i="0" dirty="0">
                <a:solidFill>
                  <a:srgbClr val="0000BB"/>
                </a:solidFill>
                <a:effectLst/>
                <a:latin typeface="Fira Mono" panose="020F0502020204030204" pitchFamily="49" charset="0"/>
              </a:rPr>
              <a:t>    echo "Fallo al conectar a MySQL: " . </a:t>
            </a:r>
            <a:r>
              <a:rPr lang="es-ES" sz="1200" b="0" i="0" dirty="0" err="1">
                <a:solidFill>
                  <a:srgbClr val="0000BB"/>
                </a:solidFill>
                <a:effectLst/>
                <a:latin typeface="Fira Mono" panose="020F0502020204030204" pitchFamily="49" charset="0"/>
              </a:rPr>
              <a:t>mysqli_connect_error</a:t>
            </a:r>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$resultado = </a:t>
            </a:r>
            <a:r>
              <a:rPr lang="es-ES" sz="1200" b="0" i="0" dirty="0" err="1">
                <a:solidFill>
                  <a:srgbClr val="0000BB"/>
                </a:solidFill>
                <a:effectLst/>
                <a:latin typeface="Fira Mono" panose="020F0502020204030204" pitchFamily="49" charset="0"/>
              </a:rPr>
              <a:t>mysqli_query</a:t>
            </a:r>
            <a:r>
              <a:rPr lang="es-ES" sz="1200" b="0" i="0" dirty="0">
                <a:solidFill>
                  <a:srgbClr val="0000BB"/>
                </a:solidFill>
                <a:effectLst/>
                <a:latin typeface="Fira Mono" panose="020F0502020204030204" pitchFamily="49" charset="0"/>
              </a:rPr>
              <a:t>($</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 "SELECT 'Un mundo lleno de ' AS _</a:t>
            </a:r>
            <a:r>
              <a:rPr lang="es-ES" sz="1200" b="0" i="0" dirty="0" err="1">
                <a:solidFill>
                  <a:srgbClr val="0000BB"/>
                </a:solidFill>
                <a:effectLst/>
                <a:latin typeface="Fira Mono" panose="020F0502020204030204" pitchFamily="49" charset="0"/>
              </a:rPr>
              <a:t>msg</a:t>
            </a:r>
            <a:r>
              <a:rPr lang="es-ES" sz="1200" b="0" i="0" dirty="0">
                <a:solidFill>
                  <a:srgbClr val="0000BB"/>
                </a:solidFill>
                <a:effectLst/>
                <a:latin typeface="Fira Mono" panose="020F0502020204030204" pitchFamily="49" charset="0"/>
              </a:rPr>
              <a:t> FROM DUAL");</a:t>
            </a:r>
          </a:p>
          <a:p>
            <a:pPr algn="l"/>
            <a:r>
              <a:rPr lang="es-ES" sz="1200" b="0" i="0" dirty="0">
                <a:solidFill>
                  <a:srgbClr val="0000BB"/>
                </a:solidFill>
                <a:effectLst/>
                <a:latin typeface="Fira Mono" panose="020F0502020204030204" pitchFamily="49" charset="0"/>
              </a:rPr>
              <a:t>$fila = </a:t>
            </a:r>
            <a:r>
              <a:rPr lang="es-ES" sz="1200" b="0" i="0" dirty="0" err="1">
                <a:solidFill>
                  <a:srgbClr val="0000BB"/>
                </a:solidFill>
                <a:effectLst/>
                <a:latin typeface="Fira Mono" panose="020F0502020204030204" pitchFamily="49" charset="0"/>
              </a:rPr>
              <a:t>mysqli_fetch_assoc</a:t>
            </a:r>
            <a:r>
              <a:rPr lang="es-ES" sz="1200" b="0" i="0" dirty="0">
                <a:solidFill>
                  <a:srgbClr val="0000BB"/>
                </a:solidFill>
                <a:effectLst/>
                <a:latin typeface="Fira Mono" panose="020F0502020204030204" pitchFamily="49" charset="0"/>
              </a:rPr>
              <a:t>($resultado);</a:t>
            </a:r>
          </a:p>
          <a:p>
            <a:pPr algn="l"/>
            <a:r>
              <a:rPr lang="es-ES" sz="1200" b="0" i="0" dirty="0">
                <a:solidFill>
                  <a:srgbClr val="0000BB"/>
                </a:solidFill>
                <a:effectLst/>
                <a:latin typeface="Fira Mono" panose="020F0502020204030204" pitchFamily="49" charset="0"/>
              </a:rPr>
              <a:t>echo $fila['_</a:t>
            </a:r>
            <a:r>
              <a:rPr lang="es-ES" sz="1200" b="0" i="0" dirty="0" err="1">
                <a:solidFill>
                  <a:srgbClr val="0000BB"/>
                </a:solidFill>
                <a:effectLst/>
                <a:latin typeface="Fira Mono" panose="020F0502020204030204" pitchFamily="49" charset="0"/>
              </a:rPr>
              <a:t>msg</a:t>
            </a:r>
            <a:r>
              <a:rPr lang="es-ES" sz="1200" b="0" i="0" dirty="0">
                <a:solidFill>
                  <a:srgbClr val="0000BB"/>
                </a:solidFill>
                <a:effectLst/>
                <a:latin typeface="Fira Mono" panose="020F0502020204030204" pitchFamily="49" charset="0"/>
              </a:rPr>
              <a:t>’];</a:t>
            </a:r>
          </a:p>
          <a:p>
            <a:pPr algn="l"/>
            <a:r>
              <a:rPr lang="es-ES" sz="1200" b="1" i="0" dirty="0">
                <a:solidFill>
                  <a:srgbClr val="FF0000"/>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 = new </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("ejemplo.com", "usuario", "contraseña", "</a:t>
            </a:r>
            <a:r>
              <a:rPr lang="es-ES" sz="1200" b="0" i="0" dirty="0" err="1">
                <a:solidFill>
                  <a:srgbClr val="0000BB"/>
                </a:solidFill>
                <a:effectLst/>
                <a:latin typeface="Fira Mono" panose="020F0502020204030204" pitchFamily="49" charset="0"/>
              </a:rPr>
              <a:t>basedatos</a:t>
            </a:r>
            <a:r>
              <a:rPr lang="es-ES" sz="1200" b="0" i="0" dirty="0">
                <a:solidFill>
                  <a:srgbClr val="0000BB"/>
                </a:solidFill>
                <a:effectLst/>
                <a:latin typeface="Fira Mono" panose="020F0502020204030204" pitchFamily="49" charset="0"/>
              </a:rPr>
              <a:t>");</a:t>
            </a:r>
          </a:p>
          <a:p>
            <a:pPr algn="l"/>
            <a:r>
              <a:rPr lang="es-ES" sz="1200" b="0" i="0" dirty="0" err="1">
                <a:solidFill>
                  <a:srgbClr val="0000BB"/>
                </a:solidFill>
                <a:effectLst/>
                <a:latin typeface="Fira Mono" panose="020F0502020204030204" pitchFamily="49" charset="0"/>
              </a:rPr>
              <a:t>if</a:t>
            </a:r>
            <a:r>
              <a:rPr lang="es-ES" sz="1200" b="0" i="0" dirty="0">
                <a:solidFill>
                  <a:srgbClr val="0000BB"/>
                </a:solidFill>
                <a:effectLst/>
                <a:latin typeface="Fira Mono" panose="020F0502020204030204" pitchFamily="49" charset="0"/>
              </a:rPr>
              <a:t> ($</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-&gt;</a:t>
            </a:r>
            <a:r>
              <a:rPr lang="es-ES" sz="1200" b="0" i="0" dirty="0" err="1">
                <a:solidFill>
                  <a:srgbClr val="0000BB"/>
                </a:solidFill>
                <a:effectLst/>
                <a:latin typeface="Fira Mono" panose="020F0502020204030204" pitchFamily="49" charset="0"/>
              </a:rPr>
              <a:t>connect_errno</a:t>
            </a:r>
            <a:r>
              <a:rPr lang="es-ES" sz="1200" b="0" i="0" dirty="0">
                <a:solidFill>
                  <a:srgbClr val="0000BB"/>
                </a:solidFill>
                <a:effectLst/>
                <a:latin typeface="Fira Mono" panose="020F0502020204030204" pitchFamily="49" charset="0"/>
              </a:rPr>
              <a:t>) {</a:t>
            </a:r>
          </a:p>
          <a:p>
            <a:pPr algn="l"/>
            <a:r>
              <a:rPr lang="es-ES" sz="1200" b="0" i="0" dirty="0">
                <a:solidFill>
                  <a:srgbClr val="0000BB"/>
                </a:solidFill>
                <a:effectLst/>
                <a:latin typeface="Fira Mono" panose="020F0502020204030204" pitchFamily="49" charset="0"/>
              </a:rPr>
              <a:t>    echo "Fallo al conectar a MySQL: " . $</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-&gt;</a:t>
            </a:r>
            <a:r>
              <a:rPr lang="es-ES" sz="1200" b="0" i="0" dirty="0" err="1">
                <a:solidFill>
                  <a:srgbClr val="0000BB"/>
                </a:solidFill>
                <a:effectLst/>
                <a:latin typeface="Fira Mono" panose="020F0502020204030204" pitchFamily="49" charset="0"/>
              </a:rPr>
              <a:t>connect_error</a:t>
            </a:r>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$resultado = $</a:t>
            </a:r>
            <a:r>
              <a:rPr lang="es-ES" sz="1200" b="0" i="0" dirty="0" err="1">
                <a:solidFill>
                  <a:srgbClr val="0000BB"/>
                </a:solidFill>
                <a:effectLst/>
                <a:latin typeface="Fira Mono" panose="020F0502020204030204" pitchFamily="49" charset="0"/>
              </a:rPr>
              <a:t>mysqli</a:t>
            </a:r>
            <a:r>
              <a:rPr lang="es-ES" sz="1200" b="0" i="0" dirty="0">
                <a:solidFill>
                  <a:srgbClr val="0000BB"/>
                </a:solidFill>
                <a:effectLst/>
                <a:latin typeface="Fira Mono" panose="020F0502020204030204" pitchFamily="49" charset="0"/>
              </a:rPr>
              <a:t>-&gt;</a:t>
            </a:r>
            <a:r>
              <a:rPr lang="es-ES" sz="1200" b="0" i="0" dirty="0" err="1">
                <a:solidFill>
                  <a:srgbClr val="0000BB"/>
                </a:solidFill>
                <a:effectLst/>
                <a:latin typeface="Fira Mono" panose="020F0502020204030204" pitchFamily="49" charset="0"/>
              </a:rPr>
              <a:t>query</a:t>
            </a:r>
            <a:r>
              <a:rPr lang="es-ES" sz="1200" b="0" i="0" dirty="0">
                <a:solidFill>
                  <a:srgbClr val="0000BB"/>
                </a:solidFill>
                <a:effectLst/>
                <a:latin typeface="Fira Mono" panose="020F0502020204030204" pitchFamily="49" charset="0"/>
              </a:rPr>
              <a:t>("SELECT 'elecciones para complacer a todos.' AS _</a:t>
            </a:r>
            <a:r>
              <a:rPr lang="es-ES" sz="1200" b="0" i="0" dirty="0" err="1">
                <a:solidFill>
                  <a:srgbClr val="0000BB"/>
                </a:solidFill>
                <a:effectLst/>
                <a:latin typeface="Fira Mono" panose="020F0502020204030204" pitchFamily="49" charset="0"/>
              </a:rPr>
              <a:t>msg</a:t>
            </a:r>
            <a:r>
              <a:rPr lang="es-ES" sz="1200" b="0" i="0" dirty="0">
                <a:solidFill>
                  <a:srgbClr val="0000BB"/>
                </a:solidFill>
                <a:effectLst/>
                <a:latin typeface="Fira Mono" panose="020F0502020204030204" pitchFamily="49" charset="0"/>
              </a:rPr>
              <a:t> FROM DUAL");</a:t>
            </a:r>
          </a:p>
          <a:p>
            <a:pPr algn="l"/>
            <a:r>
              <a:rPr lang="es-ES" sz="1200" b="0" i="0" dirty="0">
                <a:solidFill>
                  <a:srgbClr val="0000BB"/>
                </a:solidFill>
                <a:effectLst/>
                <a:latin typeface="Fira Mono" panose="020F0502020204030204" pitchFamily="49" charset="0"/>
              </a:rPr>
              <a:t>$fila = $resultado-&gt;</a:t>
            </a:r>
            <a:r>
              <a:rPr lang="es-ES" sz="1200" b="0" i="0" dirty="0" err="1">
                <a:solidFill>
                  <a:srgbClr val="0000BB"/>
                </a:solidFill>
                <a:effectLst/>
                <a:latin typeface="Fira Mono" panose="020F0502020204030204" pitchFamily="49" charset="0"/>
              </a:rPr>
              <a:t>fetch_assoc</a:t>
            </a:r>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echo $fila['_</a:t>
            </a:r>
            <a:r>
              <a:rPr lang="es-ES" sz="1200" b="0" i="0" dirty="0" err="1">
                <a:solidFill>
                  <a:srgbClr val="0000BB"/>
                </a:solidFill>
                <a:effectLst/>
                <a:latin typeface="Fira Mono" panose="020F0502020204030204" pitchFamily="49" charset="0"/>
              </a:rPr>
              <a:t>msg</a:t>
            </a:r>
            <a:r>
              <a:rPr lang="es-ES" sz="1200" b="0" i="0" dirty="0">
                <a:solidFill>
                  <a:srgbClr val="0000BB"/>
                </a:solidFill>
                <a:effectLst/>
                <a:latin typeface="Fira Mono" panose="020F0502020204030204" pitchFamily="49" charset="0"/>
              </a:rPr>
              <a:t>'];</a:t>
            </a:r>
          </a:p>
          <a:p>
            <a:pPr algn="l"/>
            <a:r>
              <a:rPr lang="es-ES" sz="1200" b="0" i="0" dirty="0">
                <a:solidFill>
                  <a:srgbClr val="0000BB"/>
                </a:solidFill>
                <a:effectLst/>
                <a:latin typeface="Fira Mono" panose="020F0502020204030204" pitchFamily="49" charset="0"/>
              </a:rPr>
              <a:t>?&gt;</a:t>
            </a:r>
            <a:endParaRPr lang="es-ES" sz="1200" dirty="0">
              <a:effectLst/>
              <a:latin typeface="arial" panose="020B0604020202020204" pitchFamily="34" charset="0"/>
            </a:endParaRPr>
          </a:p>
        </p:txBody>
      </p:sp>
    </p:spTree>
    <p:extLst>
      <p:ext uri="{BB962C8B-B14F-4D97-AF65-F5344CB8AC3E}">
        <p14:creationId xmlns:p14="http://schemas.microsoft.com/office/powerpoint/2010/main" val="2906583213"/>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100129-57AD-455A-AFB4-0A7B644B1002}">
  <ds:schemaRefs>
    <ds:schemaRef ds:uri="http://schemas.microsoft.com/sharepoint/v3/contenttype/forms"/>
  </ds:schemaRefs>
</ds:datastoreItem>
</file>

<file path=customXml/itemProps2.xml><?xml version="1.0" encoding="utf-8"?>
<ds:datastoreItem xmlns:ds="http://schemas.openxmlformats.org/officeDocument/2006/customXml" ds:itemID="{78C43E9F-2750-4D86-84AD-1A1A90D28455}">
  <ds:schemaRef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b238f60b-93df-48e1-afe7-e53c24212f34"/>
    <ds:schemaRef ds:uri="http://purl.org/dc/terms/"/>
    <ds:schemaRef ds:uri="cddffda1-743c-4ef1-b61a-94d8ea38e423"/>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4531</TotalTime>
  <Words>815</Words>
  <Application>Microsoft Office PowerPoint</Application>
  <PresentationFormat>Presentación en pantalla (16:9)</PresentationFormat>
  <Paragraphs>63</Paragraphs>
  <Slides>10</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Fira Sans</vt:lpstr>
      <vt:lpstr>Calibri</vt:lpstr>
      <vt:lpstr>Fira Mono</vt:lpstr>
      <vt:lpstr>Arial</vt:lpstr>
      <vt:lpstr>Helvetica Neue</vt:lpstr>
      <vt:lpstr>Arial</vt:lpstr>
      <vt:lpstr>-apple-system</vt:lpstr>
      <vt:lpstr>Lato</vt:lpstr>
      <vt:lpstr>Raleway</vt:lpstr>
      <vt:lpstr>Antonio template</vt:lpstr>
      <vt:lpstr>Notación DUAL</vt:lpstr>
      <vt:lpstr>Licencia</vt:lpstr>
      <vt:lpstr>Introducción</vt:lpstr>
      <vt:lpstr>Dos estilos de programación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52</cp:revision>
  <dcterms:modified xsi:type="dcterms:W3CDTF">2025-01-08T10:23:50Z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