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2"/>
  </p:notesMasterIdLst>
  <p:sldIdLst>
    <p:sldId id="475" r:id="rId5"/>
    <p:sldId id="476" r:id="rId6"/>
    <p:sldId id="644" r:id="rId7"/>
    <p:sldId id="669" r:id="rId8"/>
    <p:sldId id="670" r:id="rId9"/>
    <p:sldId id="628" r:id="rId10"/>
    <p:sldId id="637" r:id="rId11"/>
    <p:sldId id="638" r:id="rId12"/>
    <p:sldId id="640" r:id="rId13"/>
    <p:sldId id="642" r:id="rId14"/>
    <p:sldId id="641" r:id="rId15"/>
    <p:sldId id="655" r:id="rId16"/>
    <p:sldId id="639" r:id="rId17"/>
    <p:sldId id="643" r:id="rId18"/>
    <p:sldId id="671" r:id="rId19"/>
    <p:sldId id="672" r:id="rId20"/>
    <p:sldId id="673" r:id="rId21"/>
    <p:sldId id="674" r:id="rId22"/>
    <p:sldId id="675" r:id="rId23"/>
    <p:sldId id="676" r:id="rId24"/>
    <p:sldId id="677" r:id="rId25"/>
    <p:sldId id="678" r:id="rId26"/>
    <p:sldId id="739" r:id="rId27"/>
    <p:sldId id="656" r:id="rId28"/>
    <p:sldId id="657" r:id="rId29"/>
    <p:sldId id="681" r:id="rId30"/>
    <p:sldId id="679" r:id="rId31"/>
    <p:sldId id="680" r:id="rId32"/>
    <p:sldId id="682" r:id="rId33"/>
    <p:sldId id="666" r:id="rId34"/>
    <p:sldId id="664" r:id="rId35"/>
    <p:sldId id="683" r:id="rId36"/>
    <p:sldId id="684" r:id="rId37"/>
    <p:sldId id="685" r:id="rId38"/>
    <p:sldId id="663" r:id="rId39"/>
    <p:sldId id="689" r:id="rId40"/>
    <p:sldId id="740" r:id="rId41"/>
  </p:sldIdLst>
  <p:sldSz cx="9144000" cy="5143500" type="screen16x9"/>
  <p:notesSz cx="6858000" cy="9144000"/>
  <p:embeddedFontLs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44b7fe62-a8c9-47a8-84a1-bb9e9d27ff2c" providerId="ADAL" clId="{1BB3D179-EB91-4EDD-805D-8570B9061FB3}"/>
    <pc:docChg chg="modSld">
      <pc:chgData name="Antonio Francisco Pérez Fernández" userId="44b7fe62-a8c9-47a8-84a1-bb9e9d27ff2c" providerId="ADAL" clId="{1BB3D179-EB91-4EDD-805D-8570B9061FB3}" dt="2025-01-08T09:39:16.899" v="14" actId="20577"/>
      <pc:docMkLst>
        <pc:docMk/>
      </pc:docMkLst>
      <pc:sldChg chg="modSp mod">
        <pc:chgData name="Antonio Francisco Pérez Fernández" userId="44b7fe62-a8c9-47a8-84a1-bb9e9d27ff2c" providerId="ADAL" clId="{1BB3D179-EB91-4EDD-805D-8570B9061FB3}" dt="2025-01-08T09:39:16.899" v="14" actId="20577"/>
        <pc:sldMkLst>
          <pc:docMk/>
          <pc:sldMk cId="0" sldId="475"/>
        </pc:sldMkLst>
        <pc:spChg chg="mod">
          <ac:chgData name="Antonio Francisco Pérez Fernández" userId="44b7fe62-a8c9-47a8-84a1-bb9e9d27ff2c" providerId="ADAL" clId="{1BB3D179-EB91-4EDD-805D-8570B9061FB3}" dt="2025-01-08T09:39:16.899" v="14" actId="20577"/>
          <ac:spMkLst>
            <pc:docMk/>
            <pc:sldMk cId="0" sldId="475"/>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318728" cy="1159800"/>
          </a:xfrm>
          <a:prstGeom prst="rect">
            <a:avLst/>
          </a:prstGeom>
        </p:spPr>
        <p:txBody>
          <a:bodyPr spcFirstLastPara="1" wrap="square" lIns="91425" tIns="91425" rIns="91425" bIns="91425" anchor="t" anchorCtr="0">
            <a:noAutofit/>
          </a:bodyPr>
          <a:lstStyle/>
          <a:p>
            <a:pPr lvl="0"/>
            <a:r>
              <a:rPr lang="es-ES" sz="3400" dirty="0" err="1"/>
              <a:t>Notacion</a:t>
            </a:r>
            <a:r>
              <a:rPr lang="es-ES" sz="3400" dirty="0"/>
              <a:t> FLECHA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3CD7093-597F-D338-D6B7-F74253F9B1A0}"/>
              </a:ext>
            </a:extLst>
          </p:cNvPr>
          <p:cNvSpPr>
            <a:spLocks noGrp="1"/>
          </p:cNvSpPr>
          <p:nvPr>
            <p:ph type="body" idx="1"/>
          </p:nvPr>
        </p:nvSpPr>
        <p:spPr>
          <a:xfrm>
            <a:off x="-1444" y="411510"/>
            <a:ext cx="8712968" cy="3017520"/>
          </a:xfrm>
        </p:spPr>
        <p:txBody>
          <a:bodyPr/>
          <a:lstStyle/>
          <a:p>
            <a:r>
              <a:rPr lang="es-ES" dirty="0"/>
              <a:t>De esta forma automatizamos el proceso de creación de nuestro documento. </a:t>
            </a:r>
          </a:p>
          <a:p>
            <a:endParaRPr lang="es-ES" dirty="0"/>
          </a:p>
          <a:p>
            <a:r>
              <a:rPr lang="es-ES" dirty="0"/>
              <a:t>Podríamos por ejemplo incluir en la función otras variables que nos ayudasen a construir las etiquetas meta y de esta forma, con un esfuerzo mínimo, crearíamos los encabezados personalizados para cada una de nuestras páginas. </a:t>
            </a:r>
          </a:p>
          <a:p>
            <a:endParaRPr lang="es-ES" dirty="0"/>
          </a:p>
          <a:p>
            <a:r>
              <a:rPr lang="es-ES" dirty="0"/>
              <a:t>De este mismo modo nos es posible crear cierres de documento o interfaces de la web como podrían ser barras de navegación, formularios de </a:t>
            </a:r>
            <a:r>
              <a:rPr lang="es-ES" dirty="0" err="1"/>
              <a:t>login</a:t>
            </a:r>
            <a:r>
              <a:rPr lang="es-ES" dirty="0"/>
              <a:t>, etc.</a:t>
            </a:r>
          </a:p>
          <a:p>
            <a:endParaRPr lang="es-ES" dirty="0"/>
          </a:p>
          <a:p>
            <a:r>
              <a:rPr lang="es-ES" dirty="0"/>
              <a:t>Como has podido comprobar, para crear una función debemos declararla. Para ello usamos la palabra </a:t>
            </a:r>
            <a:r>
              <a:rPr lang="es-ES" dirty="0" err="1"/>
              <a:t>function</a:t>
            </a:r>
            <a:r>
              <a:rPr lang="es-ES" dirty="0"/>
              <a:t> seguida del nombre de la función. </a:t>
            </a:r>
          </a:p>
          <a:p>
            <a:endParaRPr lang="es-ES" dirty="0"/>
          </a:p>
          <a:p>
            <a:r>
              <a:rPr lang="es-ES" dirty="0"/>
              <a:t>Luego unos paréntesis donde podemos indicar los parámetros que se espera recibir en su invocación y finalmente el bloque de código de la función propiamente dicha, encerrado entre llaves. </a:t>
            </a:r>
          </a:p>
          <a:p>
            <a:endParaRPr lang="es-ES" dirty="0"/>
          </a:p>
        </p:txBody>
      </p:sp>
    </p:spTree>
    <p:extLst>
      <p:ext uri="{BB962C8B-B14F-4D97-AF65-F5344CB8AC3E}">
        <p14:creationId xmlns:p14="http://schemas.microsoft.com/office/powerpoint/2010/main" val="370336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72516-C2AF-88B7-0F7A-B19AE8EB15E5}"/>
              </a:ext>
            </a:extLst>
          </p:cNvPr>
          <p:cNvSpPr>
            <a:spLocks noGrp="1"/>
          </p:cNvSpPr>
          <p:nvPr>
            <p:ph type="title"/>
          </p:nvPr>
        </p:nvSpPr>
        <p:spPr>
          <a:xfrm>
            <a:off x="899592" y="1804993"/>
            <a:ext cx="7543800" cy="1088068"/>
          </a:xfrm>
        </p:spPr>
        <p:txBody>
          <a:bodyPr/>
          <a:lstStyle/>
          <a:p>
            <a:r>
              <a:rPr lang="es-ES" dirty="0"/>
              <a:t>Estructurar el código de una aplicación con nuestras propias librerías de funciones</a:t>
            </a:r>
          </a:p>
        </p:txBody>
      </p:sp>
    </p:spTree>
    <p:extLst>
      <p:ext uri="{BB962C8B-B14F-4D97-AF65-F5344CB8AC3E}">
        <p14:creationId xmlns:p14="http://schemas.microsoft.com/office/powerpoint/2010/main" val="317337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039F19A-B917-3618-9231-2F388D960907}"/>
              </a:ext>
            </a:extLst>
          </p:cNvPr>
          <p:cNvSpPr>
            <a:spLocks noGrp="1"/>
          </p:cNvSpPr>
          <p:nvPr>
            <p:ph type="body" idx="1"/>
          </p:nvPr>
        </p:nvSpPr>
        <p:spPr>
          <a:xfrm>
            <a:off x="274380" y="1491630"/>
            <a:ext cx="8640960" cy="3017520"/>
          </a:xfrm>
        </p:spPr>
        <p:txBody>
          <a:bodyPr numCol="1"/>
          <a:lstStyle/>
          <a:p>
            <a:r>
              <a:rPr lang="es-ES" sz="1600" dirty="0"/>
              <a:t>Por supuesto, la función ha de ser definida para poder ser utilizada, ya que no se encuentra integrada en PHP sino que la hemos creado nosotros. </a:t>
            </a:r>
          </a:p>
          <a:p>
            <a:endParaRPr lang="es-ES" sz="1600" dirty="0"/>
          </a:p>
          <a:p>
            <a:r>
              <a:rPr lang="es-ES" sz="1600" dirty="0"/>
              <a:t>Si pensamos que en una aplicación web completa podemos tener cientos de funciones definidas por nosotros mismos quizás te asuste que tengas demasiado código de funciones que deben ser definidas antes de ser usadas. </a:t>
            </a:r>
          </a:p>
          <a:p>
            <a:endParaRPr lang="es-ES" sz="1600" dirty="0"/>
          </a:p>
          <a:p>
            <a:r>
              <a:rPr lang="es-ES" sz="1600" dirty="0"/>
              <a:t>Pero esto en realidad no pone ninguna pega, ya que pueden ser incluidas desde un archivo externo. De hecho es muy común que tengamos archivos donde solo colocamos el código de las funciones, almacenando definiciones de las funciones que vayamos creando para realizar un sitio web.</a:t>
            </a:r>
          </a:p>
        </p:txBody>
      </p:sp>
    </p:spTree>
    <p:extLst>
      <p:ext uri="{BB962C8B-B14F-4D97-AF65-F5344CB8AC3E}">
        <p14:creationId xmlns:p14="http://schemas.microsoft.com/office/powerpoint/2010/main" val="229923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A36A30B-A44A-977D-06C5-B7F24AABC80D}"/>
              </a:ext>
            </a:extLst>
          </p:cNvPr>
          <p:cNvGraphicFramePr>
            <a:graphicFrameLocks noGrp="1"/>
          </p:cNvGraphicFramePr>
          <p:nvPr>
            <p:extLst>
              <p:ext uri="{D42A27DB-BD31-4B8C-83A1-F6EECF244321}">
                <p14:modId xmlns:p14="http://schemas.microsoft.com/office/powerpoint/2010/main" val="2708979563"/>
              </p:ext>
            </p:extLst>
          </p:nvPr>
        </p:nvGraphicFramePr>
        <p:xfrm>
          <a:off x="827584" y="1347614"/>
          <a:ext cx="7128792" cy="2468880"/>
        </p:xfrm>
        <a:graphic>
          <a:graphicData uri="http://schemas.openxmlformats.org/drawingml/2006/table">
            <a:tbl>
              <a:tblPr/>
              <a:tblGrid>
                <a:gridCol w="3564396">
                  <a:extLst>
                    <a:ext uri="{9D8B030D-6E8A-4147-A177-3AD203B41FA5}">
                      <a16:colId xmlns:a16="http://schemas.microsoft.com/office/drawing/2014/main" val="2255456793"/>
                    </a:ext>
                  </a:extLst>
                </a:gridCol>
                <a:gridCol w="3564396">
                  <a:extLst>
                    <a:ext uri="{9D8B030D-6E8A-4147-A177-3AD203B41FA5}">
                      <a16:colId xmlns:a16="http://schemas.microsoft.com/office/drawing/2014/main" val="514544589"/>
                    </a:ext>
                  </a:extLst>
                </a:gridCol>
              </a:tblGrid>
              <a:tr h="0">
                <a:tc>
                  <a:txBody>
                    <a:bodyPr/>
                    <a:lstStyle/>
                    <a:p>
                      <a:r>
                        <a:rPr lang="es-ES" dirty="0"/>
                        <a:t>Elemento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dirty="0"/>
                        <a:t>Descripción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28144828"/>
                  </a:ext>
                </a:extLst>
              </a:tr>
              <a:tr h="0">
                <a:tc>
                  <a:txBody>
                    <a:bodyPr/>
                    <a:lstStyle/>
                    <a:p>
                      <a:r>
                        <a:rPr lang="es-ES" dirty="0"/>
                        <a:t>ISP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a:t>Internet 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2433076"/>
                  </a:ext>
                </a:extLst>
              </a:tr>
              <a:tr h="0">
                <a:tc>
                  <a:txBody>
                    <a:bodyPr/>
                    <a:lstStyle/>
                    <a:p>
                      <a:r>
                        <a:rPr lang="es-ES" dirty="0"/>
                        <a:t>Resolver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del ISP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5821563"/>
                  </a:ext>
                </a:extLst>
              </a:tr>
              <a:tr h="0">
                <a:tc>
                  <a:txBody>
                    <a:bodyPr/>
                    <a:lstStyle/>
                    <a:p>
                      <a:r>
                        <a:rPr lang="es-ES"/>
                        <a:t>Servidor Raíz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296872"/>
                  </a:ext>
                </a:extLst>
              </a:tr>
              <a:tr h="0">
                <a:tc>
                  <a:txBody>
                    <a:bodyPr/>
                    <a:lstStyle/>
                    <a:p>
                      <a:r>
                        <a:rPr lang="es-ES"/>
                        <a:t>Servidor TLD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1 (Top </a:t>
                      </a:r>
                      <a:r>
                        <a:rPr lang="es-ES" dirty="0" err="1"/>
                        <a:t>Level</a:t>
                      </a:r>
                      <a:r>
                        <a:rPr lang="es-ES" dirty="0"/>
                        <a:t> </a:t>
                      </a:r>
                      <a:r>
                        <a:rPr lang="es-ES" dirty="0" err="1"/>
                        <a:t>Domains</a:t>
                      </a:r>
                      <a:r>
                        <a:rPr lang="es-E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309486"/>
                  </a:ext>
                </a:extLst>
              </a:tr>
              <a:tr h="0">
                <a:tc>
                  <a:txBody>
                    <a:bodyPr/>
                    <a:lstStyle/>
                    <a:p>
                      <a:r>
                        <a:rPr lang="es-ES"/>
                        <a:t>Servidor de nombres autoritario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dirty="0"/>
                        <a:t>Servidor de resolución de nombres de nivel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8059990"/>
                  </a:ext>
                </a:extLst>
              </a:tr>
            </a:tbl>
          </a:graphicData>
        </a:graphic>
      </p:graphicFrame>
    </p:spTree>
    <p:extLst>
      <p:ext uri="{BB962C8B-B14F-4D97-AF65-F5344CB8AC3E}">
        <p14:creationId xmlns:p14="http://schemas.microsoft.com/office/powerpoint/2010/main" val="115209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70BF8-BA40-FC52-994A-7CE475F22393}"/>
              </a:ext>
            </a:extLst>
          </p:cNvPr>
          <p:cNvSpPr>
            <a:spLocks noGrp="1"/>
          </p:cNvSpPr>
          <p:nvPr>
            <p:ph type="title"/>
          </p:nvPr>
        </p:nvSpPr>
        <p:spPr>
          <a:xfrm>
            <a:off x="800100" y="1483682"/>
            <a:ext cx="7543800" cy="1088068"/>
          </a:xfrm>
        </p:spPr>
        <p:txBody>
          <a:bodyPr/>
          <a:lstStyle/>
          <a:p>
            <a:r>
              <a:rPr lang="es-ES" dirty="0"/>
              <a:t>Servidores de nombres de dominio</a:t>
            </a:r>
          </a:p>
        </p:txBody>
      </p:sp>
    </p:spTree>
    <p:extLst>
      <p:ext uri="{BB962C8B-B14F-4D97-AF65-F5344CB8AC3E}">
        <p14:creationId xmlns:p14="http://schemas.microsoft.com/office/powerpoint/2010/main" val="105291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7572D29-FCB9-0ABA-7F90-6163B6A4D577}"/>
              </a:ext>
            </a:extLst>
          </p:cNvPr>
          <p:cNvSpPr>
            <a:spLocks noGrp="1"/>
          </p:cNvSpPr>
          <p:nvPr>
            <p:ph type="body" idx="1"/>
          </p:nvPr>
        </p:nvSpPr>
        <p:spPr>
          <a:xfrm>
            <a:off x="395536" y="915566"/>
            <a:ext cx="8352928" cy="3017520"/>
          </a:xfrm>
        </p:spPr>
        <p:txBody>
          <a:bodyPr/>
          <a:lstStyle/>
          <a:p>
            <a:r>
              <a:rPr lang="es-ES" dirty="0"/>
              <a:t>¿Es necesario configurar un servidor DNS o se puede hacer la redirección mediante archivos de textos?</a:t>
            </a:r>
          </a:p>
          <a:p>
            <a:endParaRPr lang="es-ES" dirty="0"/>
          </a:p>
          <a:p>
            <a:r>
              <a:rPr lang="es-ES" dirty="0"/>
              <a:t>Para la redirección deberá existir un servidor DNS que las resuelva o bien, en su defecto o a mayores, deberán existir las entradas correspondientes en el fichero del sistema local /</a:t>
            </a:r>
            <a:r>
              <a:rPr lang="es-ES" dirty="0" err="1"/>
              <a:t>etc</a:t>
            </a:r>
            <a:r>
              <a:rPr lang="es-ES" dirty="0"/>
              <a:t>/hosts. En caso de coexistir, primero se prueba la resolución en el fichero y luego en el servidor.</a:t>
            </a:r>
          </a:p>
          <a:p>
            <a:endParaRPr lang="es-ES" dirty="0"/>
          </a:p>
          <a:p>
            <a:r>
              <a:rPr lang="es-ES" dirty="0"/>
              <a:t>Entonces, ¿para qué montar un servidor si simplemente escribiendo en un fichero la relación IP/Nombre el sistema ya funcionaría?</a:t>
            </a:r>
          </a:p>
          <a:p>
            <a:endParaRPr lang="es-ES" dirty="0"/>
          </a:p>
          <a:p>
            <a:r>
              <a:rPr lang="es-ES" dirty="0"/>
              <a:t>Pues, realmente depende, ya que si estás pensando en pocos equipos a resolver el nombre de dominio la simplicidad del fichero /</a:t>
            </a:r>
            <a:r>
              <a:rPr lang="es-ES" dirty="0" err="1"/>
              <a:t>etc</a:t>
            </a:r>
            <a:r>
              <a:rPr lang="es-ES" dirty="0"/>
              <a:t>/hosts te permitiría no tener que montar un servidor, pero si el número de equipos que deben resolver el nombre en IP es elevado, el sistema del fichero es complicado de mantener y deberías pensar en montar un servidor DNS.</a:t>
            </a:r>
          </a:p>
        </p:txBody>
      </p:sp>
    </p:spTree>
    <p:extLst>
      <p:ext uri="{BB962C8B-B14F-4D97-AF65-F5344CB8AC3E}">
        <p14:creationId xmlns:p14="http://schemas.microsoft.com/office/powerpoint/2010/main" val="232751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4E359EA-F157-171C-B0A9-F630546E9F5C}"/>
              </a:ext>
            </a:extLst>
          </p:cNvPr>
          <p:cNvSpPr>
            <a:spLocks noGrp="1"/>
          </p:cNvSpPr>
          <p:nvPr>
            <p:ph type="body" idx="1"/>
          </p:nvPr>
        </p:nvSpPr>
        <p:spPr>
          <a:xfrm>
            <a:off x="107504" y="0"/>
            <a:ext cx="8640960" cy="3017520"/>
          </a:xfrm>
        </p:spPr>
        <p:txBody>
          <a:bodyPr/>
          <a:lstStyle/>
          <a:p>
            <a:r>
              <a:rPr lang="es-ES" dirty="0"/>
              <a:t>Estos archivos en los que se guardan las funciones se llaman comúnmente librerías. La forma de incluirlos en nuestro script es a partir de la instrucción </a:t>
            </a:r>
            <a:r>
              <a:rPr lang="es-ES" dirty="0" err="1"/>
              <a:t>require</a:t>
            </a:r>
            <a:r>
              <a:rPr lang="es-ES" dirty="0"/>
              <a:t> o </a:t>
            </a:r>
            <a:r>
              <a:rPr lang="es-ES" dirty="0" err="1"/>
              <a:t>include</a:t>
            </a:r>
            <a:r>
              <a:rPr lang="es-ES" dirty="0"/>
              <a:t>:</a:t>
            </a:r>
          </a:p>
          <a:p>
            <a:endParaRPr lang="es-ES" dirty="0"/>
          </a:p>
          <a:p>
            <a:r>
              <a:rPr lang="es-ES" dirty="0" err="1"/>
              <a:t>require</a:t>
            </a:r>
            <a:r>
              <a:rPr lang="es-ES" dirty="0"/>
              <a:t>("ruta/a/</a:t>
            </a:r>
            <a:r>
              <a:rPr lang="es-ES" dirty="0" err="1"/>
              <a:t>libreria.php</a:t>
            </a:r>
            <a:r>
              <a:rPr lang="es-ES" dirty="0"/>
              <a:t>");</a:t>
            </a:r>
          </a:p>
          <a:p>
            <a:r>
              <a:rPr lang="es-ES" dirty="0"/>
              <a:t>O si prefieres la alternativa del </a:t>
            </a:r>
            <a:r>
              <a:rPr lang="es-ES" dirty="0" err="1"/>
              <a:t>include</a:t>
            </a:r>
            <a:r>
              <a:rPr lang="es-ES" dirty="0"/>
              <a:t>:</a:t>
            </a:r>
          </a:p>
          <a:p>
            <a:r>
              <a:rPr lang="es-ES" dirty="0" err="1"/>
              <a:t>include</a:t>
            </a:r>
            <a:r>
              <a:rPr lang="es-ES" dirty="0"/>
              <a:t>("ruta/a/</a:t>
            </a:r>
            <a:r>
              <a:rPr lang="es-ES" dirty="0" err="1"/>
              <a:t>libreria.php</a:t>
            </a:r>
            <a:r>
              <a:rPr lang="es-ES" dirty="0"/>
              <a:t>");</a:t>
            </a:r>
          </a:p>
          <a:p>
            <a:endParaRPr lang="es-ES" dirty="0"/>
          </a:p>
          <a:p>
            <a:endParaRPr lang="es-ES" dirty="0"/>
          </a:p>
          <a:p>
            <a:r>
              <a:rPr lang="es-ES" b="1" i="1" dirty="0">
                <a:solidFill>
                  <a:srgbClr val="000000"/>
                </a:solidFill>
                <a:effectLst/>
                <a:latin typeface="Roboto" panose="02000000000000000000" pitchFamily="2" charset="0"/>
              </a:rPr>
              <a:t>Nota:</a:t>
            </a:r>
            <a:r>
              <a:rPr lang="es-ES" b="0" i="1" dirty="0">
                <a:solidFill>
                  <a:srgbClr val="000000"/>
                </a:solidFill>
                <a:effectLst/>
                <a:latin typeface="Roboto" panose="02000000000000000000" pitchFamily="2" charset="0"/>
              </a:rPr>
              <a:t> Tanto </a:t>
            </a:r>
            <a:r>
              <a:rPr lang="es-ES" b="0" i="1" dirty="0" err="1">
                <a:solidFill>
                  <a:srgbClr val="000000"/>
                </a:solidFill>
                <a:effectLst/>
                <a:latin typeface="Roboto" panose="02000000000000000000" pitchFamily="2" charset="0"/>
              </a:rPr>
              <a:t>require</a:t>
            </a:r>
            <a:r>
              <a:rPr lang="es-ES" b="0" i="1" dirty="0">
                <a:solidFill>
                  <a:srgbClr val="000000"/>
                </a:solidFill>
                <a:effectLst/>
                <a:latin typeface="Roboto" panose="02000000000000000000" pitchFamily="2" charset="0"/>
              </a:rPr>
              <a:t>() como </a:t>
            </a:r>
            <a:r>
              <a:rPr lang="es-ES" b="0" i="1" dirty="0" err="1">
                <a:solidFill>
                  <a:srgbClr val="000000"/>
                </a:solidFill>
                <a:effectLst/>
                <a:latin typeface="Roboto" panose="02000000000000000000" pitchFamily="2" charset="0"/>
              </a:rPr>
              <a:t>include</a:t>
            </a:r>
            <a:r>
              <a:rPr lang="es-ES" b="0" i="1" dirty="0">
                <a:solidFill>
                  <a:srgbClr val="000000"/>
                </a:solidFill>
                <a:effectLst/>
                <a:latin typeface="Roboto" panose="02000000000000000000" pitchFamily="2" charset="0"/>
              </a:rPr>
              <a:t>() hacen el mismo trabajo, de traerse código que hay en archivos diferentes dentro del servidor, para que podamos utilizarlo al crear una página. </a:t>
            </a:r>
          </a:p>
          <a:p>
            <a:r>
              <a:rPr lang="es-ES" b="0" i="1" dirty="0">
                <a:solidFill>
                  <a:srgbClr val="000000"/>
                </a:solidFill>
                <a:effectLst/>
                <a:latin typeface="Roboto" panose="02000000000000000000" pitchFamily="2" charset="0"/>
              </a:rPr>
              <a:t>La diferencia fundamental entre </a:t>
            </a:r>
            <a:r>
              <a:rPr lang="es-ES" b="0" i="1" dirty="0" err="1">
                <a:solidFill>
                  <a:srgbClr val="000000"/>
                </a:solidFill>
                <a:effectLst/>
                <a:latin typeface="Roboto" panose="02000000000000000000" pitchFamily="2" charset="0"/>
              </a:rPr>
              <a:t>require</a:t>
            </a:r>
            <a:r>
              <a:rPr lang="es-ES" b="0" i="1" dirty="0">
                <a:solidFill>
                  <a:srgbClr val="000000"/>
                </a:solidFill>
                <a:effectLst/>
                <a:latin typeface="Roboto" panose="02000000000000000000" pitchFamily="2" charset="0"/>
              </a:rPr>
              <a:t> e </a:t>
            </a:r>
            <a:r>
              <a:rPr lang="es-ES" b="0" i="1" dirty="0" err="1">
                <a:solidFill>
                  <a:srgbClr val="000000"/>
                </a:solidFill>
                <a:effectLst/>
                <a:latin typeface="Roboto" panose="02000000000000000000" pitchFamily="2" charset="0"/>
              </a:rPr>
              <a:t>include</a:t>
            </a:r>
            <a:r>
              <a:rPr lang="es-ES" b="0" i="1" dirty="0">
                <a:solidFill>
                  <a:srgbClr val="000000"/>
                </a:solidFill>
                <a:effectLst/>
                <a:latin typeface="Roboto" panose="02000000000000000000" pitchFamily="2" charset="0"/>
              </a:rPr>
              <a:t> es que la primera requiere forzosamente algo y la otra no. </a:t>
            </a:r>
          </a:p>
          <a:p>
            <a:r>
              <a:rPr lang="es-ES" b="0" i="1" dirty="0">
                <a:solidFill>
                  <a:srgbClr val="000000"/>
                </a:solidFill>
                <a:effectLst/>
                <a:latin typeface="Roboto" panose="02000000000000000000" pitchFamily="2" charset="0"/>
              </a:rPr>
              <a:t>Es decir, si hacemos un </a:t>
            </a:r>
            <a:r>
              <a:rPr lang="es-ES" b="0" i="1" dirty="0" err="1">
                <a:solidFill>
                  <a:srgbClr val="000000"/>
                </a:solidFill>
                <a:effectLst/>
                <a:latin typeface="Roboto" panose="02000000000000000000" pitchFamily="2" charset="0"/>
              </a:rPr>
              <a:t>require</a:t>
            </a:r>
            <a:r>
              <a:rPr lang="es-ES" b="0" i="1" dirty="0">
                <a:solidFill>
                  <a:srgbClr val="000000"/>
                </a:solidFill>
                <a:effectLst/>
                <a:latin typeface="Roboto" panose="02000000000000000000" pitchFamily="2" charset="0"/>
              </a:rPr>
              <a:t>() de un archivo y éste no se encuentra disponible por cualquier motivo, PHP parará la ejecución del código y devolverá un "Error fatal". </a:t>
            </a:r>
          </a:p>
          <a:p>
            <a:r>
              <a:rPr lang="es-ES" b="0" i="1" dirty="0">
                <a:solidFill>
                  <a:srgbClr val="000000"/>
                </a:solidFill>
                <a:effectLst/>
                <a:latin typeface="Roboto" panose="02000000000000000000" pitchFamily="2" charset="0"/>
              </a:rPr>
              <a:t>Si por el contrario hacemos un </a:t>
            </a:r>
            <a:r>
              <a:rPr lang="es-ES" b="0" i="1" dirty="0" err="1">
                <a:solidFill>
                  <a:srgbClr val="000000"/>
                </a:solidFill>
                <a:effectLst/>
                <a:latin typeface="Roboto" panose="02000000000000000000" pitchFamily="2" charset="0"/>
              </a:rPr>
              <a:t>include</a:t>
            </a:r>
            <a:r>
              <a:rPr lang="es-ES" b="0" i="1" dirty="0">
                <a:solidFill>
                  <a:srgbClr val="000000"/>
                </a:solidFill>
                <a:effectLst/>
                <a:latin typeface="Roboto" panose="02000000000000000000" pitchFamily="2" charset="0"/>
              </a:rPr>
              <a:t>() y el archivo que tratamos de traer no se encuentra disponible, entonces lo que PHP nos mostrará es una </a:t>
            </a:r>
            <a:r>
              <a:rPr lang="es-ES" b="0" i="1" dirty="0" err="1">
                <a:solidFill>
                  <a:srgbClr val="000000"/>
                </a:solidFill>
                <a:effectLst/>
                <a:latin typeface="Roboto" panose="02000000000000000000" pitchFamily="2" charset="0"/>
              </a:rPr>
              <a:t>señak</a:t>
            </a:r>
            <a:r>
              <a:rPr lang="es-ES" b="0" i="1" dirty="0">
                <a:solidFill>
                  <a:srgbClr val="000000"/>
                </a:solidFill>
                <a:effectLst/>
                <a:latin typeface="Roboto" panose="02000000000000000000" pitchFamily="2" charset="0"/>
              </a:rPr>
              <a:t> de advertencia, un "</a:t>
            </a:r>
            <a:r>
              <a:rPr lang="es-ES" b="0" i="1" dirty="0" err="1">
                <a:solidFill>
                  <a:srgbClr val="000000"/>
                </a:solidFill>
                <a:effectLst/>
                <a:latin typeface="Roboto" panose="02000000000000000000" pitchFamily="2" charset="0"/>
              </a:rPr>
              <a:t>warning</a:t>
            </a:r>
            <a:r>
              <a:rPr lang="es-ES" b="0" i="1" dirty="0">
                <a:solidFill>
                  <a:srgbClr val="000000"/>
                </a:solidFill>
                <a:effectLst/>
                <a:latin typeface="Roboto" panose="02000000000000000000" pitchFamily="2" charset="0"/>
              </a:rPr>
              <a:t>", pero tratará de seguir ejecutando el programa.</a:t>
            </a:r>
            <a:endParaRPr lang="es-ES" i="1" dirty="0"/>
          </a:p>
        </p:txBody>
      </p:sp>
    </p:spTree>
    <p:extLst>
      <p:ext uri="{BB962C8B-B14F-4D97-AF65-F5344CB8AC3E}">
        <p14:creationId xmlns:p14="http://schemas.microsoft.com/office/powerpoint/2010/main" val="73665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6E147BE-EBD4-AA0C-B584-1EBA90AC0B32}"/>
              </a:ext>
            </a:extLst>
          </p:cNvPr>
          <p:cNvSpPr>
            <a:spLocks noGrp="1"/>
          </p:cNvSpPr>
          <p:nvPr>
            <p:ph type="body" idx="1"/>
          </p:nvPr>
        </p:nvSpPr>
        <p:spPr>
          <a:xfrm>
            <a:off x="107504" y="699542"/>
            <a:ext cx="8748464" cy="3017520"/>
          </a:xfrm>
        </p:spPr>
        <p:txBody>
          <a:bodyPr numCol="2"/>
          <a:lstStyle/>
          <a:p>
            <a:r>
              <a:rPr lang="es-ES" dirty="0"/>
              <a:t>Tendríamos un archivo </a:t>
            </a:r>
            <a:r>
              <a:rPr lang="es-ES" dirty="0" err="1"/>
              <a:t>libreria.php</a:t>
            </a:r>
            <a:r>
              <a:rPr lang="es-ES" dirty="0"/>
              <a:t> como sigue</a:t>
            </a:r>
          </a:p>
          <a:p>
            <a:endParaRPr lang="es-ES" dirty="0"/>
          </a:p>
          <a:p>
            <a:r>
              <a:rPr lang="es-ES" dirty="0"/>
              <a:t>&lt;?</a:t>
            </a:r>
          </a:p>
          <a:p>
            <a:r>
              <a:rPr lang="es-ES" dirty="0"/>
              <a:t>//función de encabezado y colocación del titulo</a:t>
            </a:r>
          </a:p>
          <a:p>
            <a:r>
              <a:rPr lang="es-ES" dirty="0" err="1"/>
              <a:t>function</a:t>
            </a:r>
            <a:r>
              <a:rPr lang="es-ES" dirty="0"/>
              <a:t> </a:t>
            </a:r>
            <a:r>
              <a:rPr lang="es-ES" dirty="0" err="1"/>
              <a:t>hacer_encabezado</a:t>
            </a:r>
            <a:r>
              <a:rPr lang="es-ES" dirty="0"/>
              <a:t>($titulo)</a:t>
            </a:r>
          </a:p>
          <a:p>
            <a:r>
              <a:rPr lang="es-ES" dirty="0"/>
              <a:t>{</a:t>
            </a:r>
          </a:p>
          <a:p>
            <a:r>
              <a:rPr lang="es-ES" dirty="0"/>
              <a:t>  $encabezado="&lt;</a:t>
            </a:r>
            <a:r>
              <a:rPr lang="es-ES" dirty="0" err="1"/>
              <a:t>html</a:t>
            </a:r>
            <a:r>
              <a:rPr lang="es-ES" dirty="0"/>
              <a:t>&gt;n&lt;head&gt;</a:t>
            </a:r>
            <a:r>
              <a:rPr lang="es-ES" dirty="0" err="1"/>
              <a:t>nt</a:t>
            </a:r>
            <a:r>
              <a:rPr lang="es-ES" dirty="0"/>
              <a:t>&lt;</a:t>
            </a:r>
            <a:r>
              <a:rPr lang="es-ES" dirty="0" err="1"/>
              <a:t>title</a:t>
            </a:r>
            <a:r>
              <a:rPr lang="es-ES" dirty="0"/>
              <a:t>&gt;$titulo&lt;/</a:t>
            </a:r>
            <a:r>
              <a:rPr lang="es-ES" dirty="0" err="1"/>
              <a:t>title</a:t>
            </a:r>
            <a:r>
              <a:rPr lang="es-ES" dirty="0"/>
              <a:t>&gt;n&lt;/head&gt;n";</a:t>
            </a:r>
          </a:p>
          <a:p>
            <a:r>
              <a:rPr lang="es-ES" dirty="0"/>
              <a:t>  echo $encabezado;</a:t>
            </a:r>
          </a:p>
          <a:p>
            <a:r>
              <a:rPr lang="es-ES" dirty="0"/>
              <a:t>}</a:t>
            </a:r>
          </a:p>
          <a:p>
            <a:r>
              <a:rPr lang="es-ES" dirty="0"/>
              <a:t>?&gt;</a:t>
            </a:r>
          </a:p>
          <a:p>
            <a:r>
              <a:rPr lang="es-ES" dirty="0"/>
              <a:t>Por otra parte tendríamos nuestro script principal </a:t>
            </a:r>
            <a:r>
              <a:rPr lang="es-ES" dirty="0" err="1"/>
              <a:t>página.php</a:t>
            </a:r>
            <a:r>
              <a:rPr lang="es-ES" dirty="0"/>
              <a:t> (por ejemplo):</a:t>
            </a:r>
          </a:p>
          <a:p>
            <a:endParaRPr lang="es-ES" dirty="0"/>
          </a:p>
          <a:p>
            <a:r>
              <a:rPr lang="es-ES" dirty="0"/>
              <a:t>&lt;?</a:t>
            </a:r>
          </a:p>
          <a:p>
            <a:r>
              <a:rPr lang="es-ES" dirty="0" err="1"/>
              <a:t>include</a:t>
            </a:r>
            <a:r>
              <a:rPr lang="es-ES" dirty="0"/>
              <a:t>("</a:t>
            </a:r>
            <a:r>
              <a:rPr lang="es-ES" dirty="0" err="1"/>
              <a:t>libreria.php</a:t>
            </a:r>
            <a:r>
              <a:rPr lang="es-ES" dirty="0"/>
              <a:t>");</a:t>
            </a:r>
          </a:p>
          <a:p>
            <a:r>
              <a:rPr lang="es-ES" dirty="0"/>
              <a:t>$titulo="Mi Web";</a:t>
            </a:r>
          </a:p>
          <a:p>
            <a:r>
              <a:rPr lang="es-ES" dirty="0" err="1"/>
              <a:t>hacer_encabezado</a:t>
            </a:r>
            <a:r>
              <a:rPr lang="es-ES" dirty="0"/>
              <a:t>($titulo);</a:t>
            </a:r>
          </a:p>
          <a:p>
            <a:r>
              <a:rPr lang="es-ES" dirty="0"/>
              <a:t>?&gt;</a:t>
            </a:r>
          </a:p>
          <a:p>
            <a:r>
              <a:rPr lang="es-ES" dirty="0"/>
              <a:t>&lt;</a:t>
            </a:r>
            <a:r>
              <a:rPr lang="es-ES" dirty="0" err="1"/>
              <a:t>body</a:t>
            </a:r>
            <a:r>
              <a:rPr lang="es-ES" dirty="0"/>
              <a:t>&gt;</a:t>
            </a:r>
          </a:p>
          <a:p>
            <a:r>
              <a:rPr lang="es-ES" dirty="0"/>
              <a:t>El cuerpo de la página</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75818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80BC662-5B09-D85A-DC89-3BADBDB8CDD7}"/>
              </a:ext>
            </a:extLst>
          </p:cNvPr>
          <p:cNvSpPr>
            <a:spLocks noGrp="1"/>
          </p:cNvSpPr>
          <p:nvPr>
            <p:ph type="body" idx="1"/>
          </p:nvPr>
        </p:nvSpPr>
        <p:spPr>
          <a:xfrm>
            <a:off x="359532" y="843558"/>
            <a:ext cx="8424936" cy="3017520"/>
          </a:xfrm>
        </p:spPr>
        <p:txBody>
          <a:bodyPr/>
          <a:lstStyle/>
          <a:p>
            <a:r>
              <a:rPr lang="es-ES" sz="1600" dirty="0"/>
              <a:t>Podemos meter todas las funciones que vayamos encontrando dentro de un mismo archivo pero resulta muchísimo más ventajoso ir clasificándolas en distintos archivos por temática: Funciones de conexión a bases de datos, funciones comerciales, funciones generales, etc. </a:t>
            </a:r>
          </a:p>
          <a:p>
            <a:r>
              <a:rPr lang="es-ES" sz="1600" dirty="0"/>
              <a:t>Esto nos ayudara a poder localizarlas antes para corregirlas o modificarlas, nos permite también cargar únicamente el tipo de función que necesitamos para el script sin recargar éste en exceso además de reutilizar algunas de nuestras librerías para varios sitios webs distintos.</a:t>
            </a:r>
          </a:p>
          <a:p>
            <a:endParaRPr lang="es-ES" sz="1600" dirty="0"/>
          </a:p>
          <a:p>
            <a:r>
              <a:rPr lang="es-ES" sz="1600" dirty="0"/>
              <a:t>También puede resultar muy práctico el utilizar una nomenclatura sistemática a la hora de nombrarlas: Las funciones comerciales podrían ser llamadas </a:t>
            </a:r>
            <a:r>
              <a:rPr lang="es-ES" sz="1600" dirty="0" err="1"/>
              <a:t>com_loquesea</a:t>
            </a:r>
            <a:r>
              <a:rPr lang="es-ES" sz="1600" dirty="0"/>
              <a:t>, las de bases de datos </a:t>
            </a:r>
            <a:r>
              <a:rPr lang="es-ES" sz="1600" dirty="0" err="1"/>
              <a:t>bd_loquesea</a:t>
            </a:r>
            <a:r>
              <a:rPr lang="es-ES" sz="1600" dirty="0"/>
              <a:t>, las de tratamiento de archivos </a:t>
            </a:r>
            <a:r>
              <a:rPr lang="es-ES" sz="1600" dirty="0" err="1"/>
              <a:t>file_loquesea</a:t>
            </a:r>
            <a:r>
              <a:rPr lang="es-ES" sz="1600" dirty="0"/>
              <a:t>. </a:t>
            </a:r>
          </a:p>
          <a:p>
            <a:r>
              <a:rPr lang="es-ES" sz="1600" dirty="0"/>
              <a:t>Esto nos permitirá reconocerlas enseguida cuando leamos el script sin tener que recurrir a nuestra oxidada memoria para descubrir su utilidad.</a:t>
            </a:r>
          </a:p>
        </p:txBody>
      </p:sp>
    </p:spTree>
    <p:extLst>
      <p:ext uri="{BB962C8B-B14F-4D97-AF65-F5344CB8AC3E}">
        <p14:creationId xmlns:p14="http://schemas.microsoft.com/office/powerpoint/2010/main" val="67567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68FE380-6615-3F6A-5369-766660FB9940}"/>
              </a:ext>
            </a:extLst>
          </p:cNvPr>
          <p:cNvSpPr>
            <a:spLocks noGrp="1"/>
          </p:cNvSpPr>
          <p:nvPr>
            <p:ph type="body" idx="1"/>
          </p:nvPr>
        </p:nvSpPr>
        <p:spPr>
          <a:xfrm>
            <a:off x="2364" y="123478"/>
            <a:ext cx="8674091" cy="3017520"/>
          </a:xfrm>
        </p:spPr>
        <p:txBody>
          <a:bodyPr/>
          <a:lstStyle/>
          <a:p>
            <a:endParaRPr lang="es-ES" dirty="0"/>
          </a:p>
          <a:p>
            <a:endParaRPr lang="es-ES" dirty="0"/>
          </a:p>
        </p:txBody>
      </p:sp>
      <p:sp>
        <p:nvSpPr>
          <p:cNvPr id="2" name="Título 1">
            <a:extLst>
              <a:ext uri="{FF2B5EF4-FFF2-40B4-BE49-F238E27FC236}">
                <a16:creationId xmlns:a16="http://schemas.microsoft.com/office/drawing/2014/main" id="{81E2D558-405F-4E52-9BF6-9DBA68ABEAE7}"/>
              </a:ext>
            </a:extLst>
          </p:cNvPr>
          <p:cNvSpPr>
            <a:spLocks noGrp="1"/>
          </p:cNvSpPr>
          <p:nvPr>
            <p:ph type="title"/>
          </p:nvPr>
        </p:nvSpPr>
        <p:spPr>
          <a:xfrm>
            <a:off x="251520" y="94239"/>
            <a:ext cx="7543800" cy="1088068"/>
          </a:xfrm>
        </p:spPr>
        <p:txBody>
          <a:bodyPr/>
          <a:lstStyle/>
          <a:p>
            <a:r>
              <a:rPr lang="es-ES" dirty="0"/>
              <a:t>Ejemplo de función</a:t>
            </a:r>
          </a:p>
        </p:txBody>
      </p:sp>
      <p:sp>
        <p:nvSpPr>
          <p:cNvPr id="4" name="Marcador de texto 2">
            <a:extLst>
              <a:ext uri="{FF2B5EF4-FFF2-40B4-BE49-F238E27FC236}">
                <a16:creationId xmlns:a16="http://schemas.microsoft.com/office/drawing/2014/main" id="{BCCBF7DC-657C-1A66-7704-36B1011C0C6B}"/>
              </a:ext>
            </a:extLst>
          </p:cNvPr>
          <p:cNvSpPr txBox="1">
            <a:spLocks/>
          </p:cNvSpPr>
          <p:nvPr/>
        </p:nvSpPr>
        <p:spPr>
          <a:xfrm>
            <a:off x="-25053" y="1923678"/>
            <a:ext cx="9001000" cy="30175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es-ES" dirty="0"/>
              <a:t>Vamos a ver un ejemplo de creación de funciones en PHP. Se trata de hacer una función que recibe un texto y lo escribe en la página con cada carácter separado por "-". Es decir, si recibe "hola" debe escribir "h-o-l-a" en la página web.</a:t>
            </a:r>
          </a:p>
        </p:txBody>
      </p:sp>
    </p:spTree>
    <p:extLst>
      <p:ext uri="{BB962C8B-B14F-4D97-AF65-F5344CB8AC3E}">
        <p14:creationId xmlns:p14="http://schemas.microsoft.com/office/powerpoint/2010/main" val="90241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s-ES_tradnl" b="1" dirty="0"/>
              <a:t>Licencia</a:t>
            </a:r>
            <a:endParaRPr lang="es-ES_tradnl"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s-ES_tradnl" sz="1800" b="1" dirty="0">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412C432-EC66-0F91-5D46-D1B3451EA0DD}"/>
              </a:ext>
            </a:extLst>
          </p:cNvPr>
          <p:cNvSpPr>
            <a:spLocks noGrp="1"/>
          </p:cNvSpPr>
          <p:nvPr>
            <p:ph type="body" idx="1"/>
          </p:nvPr>
        </p:nvSpPr>
        <p:spPr>
          <a:xfrm>
            <a:off x="0" y="339502"/>
            <a:ext cx="9001000" cy="3017520"/>
          </a:xfrm>
        </p:spPr>
        <p:txBody>
          <a:bodyPr numCol="2"/>
          <a:lstStyle/>
          <a:p>
            <a:endParaRPr lang="es-ES" dirty="0"/>
          </a:p>
          <a:p>
            <a:r>
              <a:rPr lang="es-ES" dirty="0"/>
              <a:t>&lt;</a:t>
            </a:r>
            <a:r>
              <a:rPr lang="es-ES" dirty="0" err="1"/>
              <a:t>html</a:t>
            </a:r>
            <a:r>
              <a:rPr lang="es-ES" dirty="0"/>
              <a:t>&gt; </a:t>
            </a:r>
          </a:p>
          <a:p>
            <a:r>
              <a:rPr lang="es-ES" dirty="0"/>
              <a:t>&lt;head&gt; </a:t>
            </a:r>
          </a:p>
          <a:p>
            <a:r>
              <a:rPr lang="es-ES" dirty="0"/>
              <a:t>   	&lt;</a:t>
            </a:r>
            <a:r>
              <a:rPr lang="es-ES" dirty="0" err="1"/>
              <a:t>title</a:t>
            </a:r>
            <a:r>
              <a:rPr lang="es-ES" dirty="0"/>
              <a:t>&gt;</a:t>
            </a:r>
            <a:r>
              <a:rPr lang="es-ES" dirty="0" err="1"/>
              <a:t>funcion</a:t>
            </a:r>
            <a:r>
              <a:rPr lang="es-ES" dirty="0"/>
              <a:t> 1&lt;/</a:t>
            </a:r>
            <a:r>
              <a:rPr lang="es-ES" dirty="0" err="1"/>
              <a:t>title</a:t>
            </a:r>
            <a:r>
              <a:rPr lang="es-ES" dirty="0"/>
              <a:t>&gt; </a:t>
            </a:r>
          </a:p>
          <a:p>
            <a:r>
              <a:rPr lang="es-ES" dirty="0"/>
              <a:t>&lt;/head&gt; </a:t>
            </a:r>
          </a:p>
          <a:p>
            <a:endParaRPr lang="es-ES" dirty="0"/>
          </a:p>
          <a:p>
            <a:r>
              <a:rPr lang="es-ES" dirty="0"/>
              <a:t>&lt;</a:t>
            </a:r>
            <a:r>
              <a:rPr lang="es-ES" dirty="0" err="1"/>
              <a:t>body</a:t>
            </a:r>
            <a:r>
              <a:rPr lang="es-ES" dirty="0"/>
              <a:t>&gt; </a:t>
            </a:r>
          </a:p>
          <a:p>
            <a:endParaRPr lang="es-ES" dirty="0"/>
          </a:p>
          <a:p>
            <a:r>
              <a:rPr lang="es-ES" dirty="0"/>
              <a:t>&lt;? </a:t>
            </a:r>
          </a:p>
          <a:p>
            <a:r>
              <a:rPr lang="es-ES" dirty="0" err="1"/>
              <a:t>function</a:t>
            </a:r>
            <a:r>
              <a:rPr lang="es-ES" dirty="0"/>
              <a:t> </a:t>
            </a:r>
            <a:r>
              <a:rPr lang="es-ES" dirty="0" err="1"/>
              <a:t>escribe_separa</a:t>
            </a:r>
            <a:r>
              <a:rPr lang="es-ES" dirty="0"/>
              <a:t>($cadena){ </a:t>
            </a:r>
          </a:p>
          <a:p>
            <a:r>
              <a:rPr lang="es-ES" dirty="0"/>
              <a:t>   	</a:t>
            </a:r>
            <a:r>
              <a:rPr lang="es-ES" dirty="0" err="1"/>
              <a:t>for</a:t>
            </a:r>
            <a:r>
              <a:rPr lang="es-ES" dirty="0"/>
              <a:t> ($i=0;$i&lt;</a:t>
            </a:r>
            <a:r>
              <a:rPr lang="es-ES" dirty="0" err="1"/>
              <a:t>strlen</a:t>
            </a:r>
            <a:r>
              <a:rPr lang="es-ES" dirty="0"/>
              <a:t>($cadena);$i++){ </a:t>
            </a:r>
          </a:p>
          <a:p>
            <a:r>
              <a:rPr lang="es-ES" dirty="0"/>
              <a:t>      	echo $cadena[$i]; </a:t>
            </a:r>
          </a:p>
          <a:p>
            <a:r>
              <a:rPr lang="es-ES" dirty="0"/>
              <a:t>      	</a:t>
            </a:r>
            <a:r>
              <a:rPr lang="es-ES" dirty="0" err="1"/>
              <a:t>if</a:t>
            </a:r>
            <a:r>
              <a:rPr lang="es-ES" dirty="0"/>
              <a:t> ($i&lt;</a:t>
            </a:r>
            <a:r>
              <a:rPr lang="es-ES" dirty="0" err="1"/>
              <a:t>strlen</a:t>
            </a:r>
            <a:r>
              <a:rPr lang="es-ES" dirty="0"/>
              <a:t>($cadena)-1) </a:t>
            </a:r>
          </a:p>
          <a:p>
            <a:r>
              <a:rPr lang="es-ES" dirty="0"/>
              <a:t>         	echo "-"; </a:t>
            </a:r>
          </a:p>
          <a:p>
            <a:r>
              <a:rPr lang="es-ES" dirty="0"/>
              <a:t>   	} </a:t>
            </a:r>
          </a:p>
          <a:p>
            <a:r>
              <a:rPr lang="es-ES" dirty="0"/>
              <a:t>} </a:t>
            </a:r>
          </a:p>
          <a:p>
            <a:endParaRPr lang="es-ES" dirty="0"/>
          </a:p>
          <a:p>
            <a:r>
              <a:rPr lang="es-ES" dirty="0" err="1"/>
              <a:t>escribe_separa</a:t>
            </a:r>
            <a:r>
              <a:rPr lang="es-ES" dirty="0"/>
              <a:t> ("hola"); </a:t>
            </a:r>
          </a:p>
          <a:p>
            <a:r>
              <a:rPr lang="es-ES" dirty="0"/>
              <a:t>echo "&lt;p&gt;"; </a:t>
            </a:r>
          </a:p>
          <a:p>
            <a:r>
              <a:rPr lang="es-ES" dirty="0" err="1"/>
              <a:t>escribe_separa</a:t>
            </a:r>
            <a:r>
              <a:rPr lang="es-ES" dirty="0"/>
              <a:t> ("Texto más largo, a ver lo que hace"); </a:t>
            </a:r>
          </a:p>
          <a:p>
            <a:r>
              <a:rPr lang="es-ES" dirty="0"/>
              <a:t>?&gt; </a:t>
            </a:r>
          </a:p>
          <a:p>
            <a:r>
              <a:rPr lang="es-ES" dirty="0"/>
              <a:t>&lt;/</a:t>
            </a:r>
            <a:r>
              <a:rPr lang="es-ES" dirty="0" err="1"/>
              <a:t>body</a:t>
            </a:r>
            <a:r>
              <a:rPr lang="es-ES" dirty="0"/>
              <a:t>&gt; </a:t>
            </a:r>
          </a:p>
          <a:p>
            <a:r>
              <a:rPr lang="es-ES" dirty="0"/>
              <a:t>&lt;/</a:t>
            </a:r>
            <a:r>
              <a:rPr lang="es-ES" dirty="0" err="1"/>
              <a:t>html</a:t>
            </a:r>
            <a:r>
              <a:rPr lang="es-ES" dirty="0"/>
              <a:t>&gt;</a:t>
            </a:r>
          </a:p>
        </p:txBody>
      </p:sp>
    </p:spTree>
    <p:extLst>
      <p:ext uri="{BB962C8B-B14F-4D97-AF65-F5344CB8AC3E}">
        <p14:creationId xmlns:p14="http://schemas.microsoft.com/office/powerpoint/2010/main" val="87664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C7950B6-8CA0-4194-E860-99226B9CD103}"/>
              </a:ext>
            </a:extLst>
          </p:cNvPr>
          <p:cNvSpPr>
            <a:spLocks noGrp="1"/>
          </p:cNvSpPr>
          <p:nvPr>
            <p:ph type="body" idx="1"/>
          </p:nvPr>
        </p:nvSpPr>
        <p:spPr/>
        <p:txBody>
          <a:bodyPr/>
          <a:lstStyle/>
          <a:p>
            <a:r>
              <a:rPr lang="es-ES" dirty="0"/>
              <a:t>La función que hemos creado se llama </a:t>
            </a:r>
            <a:r>
              <a:rPr lang="es-ES" dirty="0" err="1"/>
              <a:t>escribe_separa</a:t>
            </a:r>
            <a:r>
              <a:rPr lang="es-ES" dirty="0"/>
              <a:t> y recibe como parámetro la cadena que hay que escribir con el separador "-". </a:t>
            </a:r>
          </a:p>
          <a:p>
            <a:endParaRPr lang="es-ES" dirty="0"/>
          </a:p>
          <a:p>
            <a:r>
              <a:rPr lang="es-ES" dirty="0"/>
              <a:t>El bucle </a:t>
            </a:r>
            <a:r>
              <a:rPr lang="es-ES" dirty="0" err="1"/>
              <a:t>for</a:t>
            </a:r>
            <a:r>
              <a:rPr lang="es-ES" dirty="0"/>
              <a:t> nos sirve para recorrer la cadena, desde el primer al último carácter. Luego, dentro del bucle, se imprime cada carácter separado del signo "-". </a:t>
            </a:r>
          </a:p>
          <a:p>
            <a:endParaRPr lang="es-ES" dirty="0"/>
          </a:p>
          <a:p>
            <a:r>
              <a:rPr lang="es-ES" dirty="0"/>
              <a:t>El </a:t>
            </a:r>
            <a:r>
              <a:rPr lang="es-ES" dirty="0" err="1"/>
              <a:t>if</a:t>
            </a:r>
            <a:r>
              <a:rPr lang="es-ES" dirty="0"/>
              <a:t> que hay dentro del bucle </a:t>
            </a:r>
            <a:r>
              <a:rPr lang="es-ES" dirty="0" err="1"/>
              <a:t>for</a:t>
            </a:r>
            <a:r>
              <a:rPr lang="es-ES" dirty="0"/>
              <a:t> comprueba que el actual no sea el último carácter, porque en ese caso no habría que escribir el signo "-" (queremos conseguir "h-o-l-a" y si no estuviera el </a:t>
            </a:r>
            <a:r>
              <a:rPr lang="es-ES" dirty="0" err="1"/>
              <a:t>if</a:t>
            </a:r>
            <a:r>
              <a:rPr lang="es-ES" dirty="0"/>
              <a:t> obtendríamos "h-o-l-a-").</a:t>
            </a:r>
          </a:p>
        </p:txBody>
      </p:sp>
    </p:spTree>
    <p:extLst>
      <p:ext uri="{BB962C8B-B14F-4D97-AF65-F5344CB8AC3E}">
        <p14:creationId xmlns:p14="http://schemas.microsoft.com/office/powerpoint/2010/main" val="2348126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A439C-85C4-489D-866A-16DA6849CC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8732C7-FC88-AD8D-033D-8F462F6B44BD}"/>
              </a:ext>
            </a:extLst>
          </p:cNvPr>
          <p:cNvSpPr>
            <a:spLocks noGrp="1"/>
          </p:cNvSpPr>
          <p:nvPr>
            <p:ph type="title"/>
          </p:nvPr>
        </p:nvSpPr>
        <p:spPr>
          <a:xfrm>
            <a:off x="251520" y="627534"/>
            <a:ext cx="7776864" cy="628605"/>
          </a:xfrm>
        </p:spPr>
        <p:txBody>
          <a:bodyPr/>
          <a:lstStyle/>
          <a:p>
            <a:r>
              <a:rPr lang="es-ES" b="0" i="0" dirty="0">
                <a:solidFill>
                  <a:srgbClr val="999999"/>
                </a:solidFill>
                <a:effectLst/>
                <a:latin typeface="Roboto" panose="02000000000000000000" pitchFamily="2" charset="0"/>
              </a:rPr>
              <a:t>paso de parámetros en las funciones PHP.</a:t>
            </a:r>
            <a:endParaRPr lang="es-ES" b="1" dirty="0"/>
          </a:p>
        </p:txBody>
      </p:sp>
      <p:sp>
        <p:nvSpPr>
          <p:cNvPr id="3" name="Marcador de texto 2">
            <a:extLst>
              <a:ext uri="{FF2B5EF4-FFF2-40B4-BE49-F238E27FC236}">
                <a16:creationId xmlns:a16="http://schemas.microsoft.com/office/drawing/2014/main" id="{E5BDE67E-48EE-F8AF-4E6E-B4D4924CF9BD}"/>
              </a:ext>
            </a:extLst>
          </p:cNvPr>
          <p:cNvSpPr>
            <a:spLocks noGrp="1"/>
          </p:cNvSpPr>
          <p:nvPr>
            <p:ph type="body" idx="1"/>
          </p:nvPr>
        </p:nvSpPr>
        <p:spPr>
          <a:xfrm>
            <a:off x="107504" y="1131590"/>
            <a:ext cx="8928992" cy="3017520"/>
          </a:xfrm>
        </p:spPr>
        <p:txBody>
          <a:bodyPr/>
          <a:lstStyle/>
          <a:p>
            <a:pPr marL="76200" indent="0">
              <a:buNone/>
            </a:pPr>
            <a:r>
              <a:rPr lang="es-ES" dirty="0"/>
              <a:t>Los parámetros son los datos que reciben las funciones y que utilizan para realizar las operaciones de esa función. Una función puede recibir cualquier número de parámetros, incluso ninguno.</a:t>
            </a:r>
          </a:p>
          <a:p>
            <a:pPr marL="76200" indent="0">
              <a:buNone/>
            </a:pPr>
            <a:endParaRPr lang="es-ES" dirty="0"/>
          </a:p>
          <a:p>
            <a:pPr marL="76200" indent="0">
              <a:buNone/>
            </a:pPr>
            <a:r>
              <a:rPr lang="es-ES" dirty="0"/>
              <a:t>Si la función que estamos construyendo no necesita recibir ningún parámetro, al declararla, simplemente indicamos los paréntesis vacíos en la cabecera. Por ejemplo en la siguiente función mostramos la fecha del día de hoy. Para ello nos apoyamos en otra función incluida en PHP: date().</a:t>
            </a:r>
          </a:p>
          <a:p>
            <a:pPr marL="76200" indent="0">
              <a:buNone/>
            </a:pPr>
            <a:r>
              <a:rPr lang="es-ES" dirty="0" err="1"/>
              <a:t>function</a:t>
            </a:r>
            <a:r>
              <a:rPr lang="es-ES" dirty="0"/>
              <a:t> </a:t>
            </a:r>
            <a:r>
              <a:rPr lang="es-ES" dirty="0" err="1"/>
              <a:t>fecha_hoy</a:t>
            </a:r>
            <a:r>
              <a:rPr lang="es-ES" dirty="0"/>
              <a:t>() {</a:t>
            </a:r>
          </a:p>
          <a:p>
            <a:pPr marL="76200" indent="0">
              <a:buNone/>
            </a:pPr>
            <a:r>
              <a:rPr lang="es-ES" dirty="0"/>
              <a:t>    echo date('d/m/Y');</a:t>
            </a:r>
          </a:p>
          <a:p>
            <a:pPr marL="76200" indent="0">
              <a:buNone/>
            </a:pPr>
            <a:r>
              <a:rPr lang="es-ES" dirty="0"/>
              <a:t>}</a:t>
            </a:r>
          </a:p>
          <a:p>
            <a:pPr marL="76200" indent="0">
              <a:buNone/>
            </a:pPr>
            <a:r>
              <a:rPr lang="es-ES" dirty="0"/>
              <a:t>La intención de la anterior función es mostrar la fecha del día actual. Como siempre mostrará el día de hoy, no necesito pasarle ningún parámetro, siempre hará lo mismo. Las funciones que no requieren parámetros se las invoca indicando los paréntesis vacíos.</a:t>
            </a:r>
          </a:p>
          <a:p>
            <a:pPr marL="76200" indent="0">
              <a:buNone/>
            </a:pPr>
            <a:endParaRPr lang="es-ES" dirty="0"/>
          </a:p>
          <a:p>
            <a:pPr marL="76200" indent="0">
              <a:buNone/>
            </a:pPr>
            <a:r>
              <a:rPr lang="es-ES" dirty="0" err="1"/>
              <a:t>fecha_hoy</a:t>
            </a:r>
            <a:r>
              <a:rPr lang="es-ES" dirty="0"/>
              <a:t>();</a:t>
            </a:r>
          </a:p>
          <a:p>
            <a:pPr marL="76200" indent="0">
              <a:buNone/>
            </a:pPr>
            <a:endParaRPr lang="es-ES" dirty="0"/>
          </a:p>
        </p:txBody>
      </p:sp>
    </p:spTree>
    <p:extLst>
      <p:ext uri="{BB962C8B-B14F-4D97-AF65-F5344CB8AC3E}">
        <p14:creationId xmlns:p14="http://schemas.microsoft.com/office/powerpoint/2010/main" val="160978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77C43D-33DB-AD8E-0D72-5713A81B5AC0}"/>
              </a:ext>
            </a:extLst>
          </p:cNvPr>
          <p:cNvSpPr>
            <a:spLocks noGrp="1"/>
          </p:cNvSpPr>
          <p:nvPr>
            <p:ph type="body" idx="1"/>
          </p:nvPr>
        </p:nvSpPr>
        <p:spPr>
          <a:xfrm>
            <a:off x="467544" y="1062990"/>
            <a:ext cx="7543800" cy="3017520"/>
          </a:xfrm>
        </p:spPr>
        <p:txBody>
          <a:bodyPr/>
          <a:lstStyle/>
          <a:p>
            <a:r>
              <a:rPr lang="es-ES" dirty="0"/>
              <a:t>En el caso que queramos, o necesitemos, recibir parámetros para implementar una función, a la hora de definirla, en la cabecera, se definen los parámetros que va a recibir.</a:t>
            </a:r>
          </a:p>
          <a:p>
            <a:endParaRPr lang="es-ES" dirty="0"/>
          </a:p>
          <a:p>
            <a:r>
              <a:rPr lang="es-ES" dirty="0" err="1"/>
              <a:t>function</a:t>
            </a:r>
            <a:r>
              <a:rPr lang="es-ES" dirty="0"/>
              <a:t> f1 ($parametro1, $parametro2)</a:t>
            </a:r>
          </a:p>
          <a:p>
            <a:endParaRPr lang="es-ES" dirty="0"/>
          </a:p>
          <a:p>
            <a:r>
              <a:rPr lang="es-ES" dirty="0"/>
              <a:t>Así definimos una función llamada f1 que recibe dos parámetros. Como se puede observar, no se tiene que definir el tipo de datos de cada parámetro. Es decir, la función necesitará que le enviemos dos datos, pero no le importará que sean de un tipo u otro.</a:t>
            </a:r>
          </a:p>
          <a:p>
            <a:endParaRPr lang="es-ES" dirty="0"/>
          </a:p>
          <a:p>
            <a:r>
              <a:rPr lang="es-ES" dirty="0"/>
              <a:t>Los parámetros tienen validez durante la ejecución de la función. Se dice que tienen un ámbito local a la función donde se están recibiendo. Cuando la función se termina, los parámetros dejan de existir.</a:t>
            </a:r>
          </a:p>
        </p:txBody>
      </p:sp>
    </p:spTree>
    <p:extLst>
      <p:ext uri="{BB962C8B-B14F-4D97-AF65-F5344CB8AC3E}">
        <p14:creationId xmlns:p14="http://schemas.microsoft.com/office/powerpoint/2010/main" val="3151604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3EE93B5-2096-C1C6-BD9B-3687A3942E17}"/>
              </a:ext>
            </a:extLst>
          </p:cNvPr>
          <p:cNvSpPr>
            <a:spLocks noGrp="1"/>
          </p:cNvSpPr>
          <p:nvPr>
            <p:ph type="body" idx="1"/>
          </p:nvPr>
        </p:nvSpPr>
        <p:spPr>
          <a:xfrm>
            <a:off x="179512" y="123478"/>
            <a:ext cx="7543800" cy="3017520"/>
          </a:xfrm>
        </p:spPr>
        <p:txBody>
          <a:bodyPr/>
          <a:lstStyle/>
          <a:p>
            <a:r>
              <a:rPr lang="es-ES" dirty="0"/>
              <a:t>Los parámetros se pasan por valor</a:t>
            </a:r>
          </a:p>
          <a:p>
            <a:r>
              <a:rPr lang="es-ES" dirty="0"/>
              <a:t>El paso de parámetros en PHP se realiza por valor. "Por valor" es una manera típica de pasar parámetros en funciones, quiere decir que el cambio de un dato de un parámetro no actualiza el dato de la variable que se pasó a la función. Por ejemplo, cuando invocamos una función pasando una variable como parámetro, a pesar de que cambiemos el valor del parámetro dentro de la función, la variable original no se ve afectada por ese cambio. Puede que se vea mejor con un ejemplo:</a:t>
            </a:r>
          </a:p>
          <a:p>
            <a:endParaRPr lang="es-ES" dirty="0"/>
          </a:p>
          <a:p>
            <a:r>
              <a:rPr lang="es-ES" dirty="0" err="1"/>
              <a:t>function</a:t>
            </a:r>
            <a:r>
              <a:rPr lang="es-ES" dirty="0"/>
              <a:t> </a:t>
            </a:r>
            <a:r>
              <a:rPr lang="es-ES" dirty="0" err="1"/>
              <a:t>porvalor</a:t>
            </a:r>
            <a:r>
              <a:rPr lang="es-ES" dirty="0"/>
              <a:t> ($parametro1){ </a:t>
            </a:r>
          </a:p>
          <a:p>
            <a:r>
              <a:rPr lang="es-ES" dirty="0"/>
              <a:t>  $parametro1="hola"; </a:t>
            </a:r>
          </a:p>
          <a:p>
            <a:r>
              <a:rPr lang="es-ES" dirty="0"/>
              <a:t>  echo "&lt;</a:t>
            </a:r>
            <a:r>
              <a:rPr lang="es-ES" dirty="0" err="1"/>
              <a:t>br</a:t>
            </a:r>
            <a:r>
              <a:rPr lang="es-ES" dirty="0"/>
              <a:t>&gt;" . $parametro1; //imprime "hola" </a:t>
            </a:r>
          </a:p>
          <a:p>
            <a:r>
              <a:rPr lang="es-ES" dirty="0"/>
              <a:t>} </a:t>
            </a:r>
          </a:p>
          <a:p>
            <a:endParaRPr lang="es-ES" dirty="0"/>
          </a:p>
          <a:p>
            <a:r>
              <a:rPr lang="es-ES" dirty="0"/>
              <a:t>$</a:t>
            </a:r>
            <a:r>
              <a:rPr lang="es-ES" dirty="0" err="1"/>
              <a:t>mivariable</a:t>
            </a:r>
            <a:r>
              <a:rPr lang="es-ES" dirty="0"/>
              <a:t> = "esto no cambia"; </a:t>
            </a:r>
          </a:p>
          <a:p>
            <a:r>
              <a:rPr lang="es-ES" dirty="0" err="1"/>
              <a:t>porvalor</a:t>
            </a:r>
            <a:r>
              <a:rPr lang="es-ES" dirty="0"/>
              <a:t> ($</a:t>
            </a:r>
            <a:r>
              <a:rPr lang="es-ES" dirty="0" err="1"/>
              <a:t>mivariable</a:t>
            </a:r>
            <a:r>
              <a:rPr lang="es-ES" dirty="0"/>
              <a:t>); </a:t>
            </a:r>
          </a:p>
          <a:p>
            <a:r>
              <a:rPr lang="es-ES" dirty="0"/>
              <a:t>echo "&lt;</a:t>
            </a:r>
            <a:r>
              <a:rPr lang="es-ES" dirty="0" err="1"/>
              <a:t>br</a:t>
            </a:r>
            <a:r>
              <a:rPr lang="es-ES" dirty="0"/>
              <a:t>&gt;" . $</a:t>
            </a:r>
            <a:r>
              <a:rPr lang="es-ES" dirty="0" err="1"/>
              <a:t>mivariable</a:t>
            </a:r>
            <a:r>
              <a:rPr lang="es-ES" dirty="0"/>
              <a:t>; //imprime "esto no cambia"</a:t>
            </a:r>
          </a:p>
        </p:txBody>
      </p:sp>
    </p:spTree>
    <p:extLst>
      <p:ext uri="{BB962C8B-B14F-4D97-AF65-F5344CB8AC3E}">
        <p14:creationId xmlns:p14="http://schemas.microsoft.com/office/powerpoint/2010/main" val="306693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949E1-55D1-6A27-B4CB-1E8280D24DC0}"/>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521C7C3-D3BC-23F3-22F1-CE60E39F412B}"/>
              </a:ext>
            </a:extLst>
          </p:cNvPr>
          <p:cNvSpPr>
            <a:spLocks noGrp="1"/>
          </p:cNvSpPr>
          <p:nvPr>
            <p:ph type="body" idx="1"/>
          </p:nvPr>
        </p:nvSpPr>
        <p:spPr>
          <a:xfrm>
            <a:off x="107504" y="339502"/>
            <a:ext cx="8928992" cy="3017520"/>
          </a:xfrm>
        </p:spPr>
        <p:txBody>
          <a:bodyPr/>
          <a:lstStyle/>
          <a:p>
            <a:pPr marL="76200" indent="0">
              <a:buNone/>
            </a:pPr>
            <a:r>
              <a:rPr lang="es-ES" b="1" dirty="0"/>
              <a:t>Paso de parámetros por referencia</a:t>
            </a:r>
          </a:p>
          <a:p>
            <a:pPr marL="76200" indent="0">
              <a:buNone/>
            </a:pPr>
            <a:endParaRPr lang="es-ES" dirty="0"/>
          </a:p>
          <a:p>
            <a:pPr marL="76200" indent="0">
              <a:buNone/>
            </a:pPr>
            <a:r>
              <a:rPr lang="es-ES" dirty="0"/>
              <a:t>En contraposición al paso de parámetros por valor, está el paso de parámetros por referencia. En este último caso, el cambio del valor de un parámetro dentro de una función sí afecta al valor de la variable original.</a:t>
            </a:r>
          </a:p>
          <a:p>
            <a:pPr marL="76200" indent="0">
              <a:buNone/>
            </a:pPr>
            <a:r>
              <a:rPr lang="es-ES" dirty="0"/>
              <a:t>Podemos pasar los parámetros por referencia si, en la declaración de la función, colocamos un "&amp;" antes del parámetro.</a:t>
            </a:r>
          </a:p>
          <a:p>
            <a:pPr marL="76200" indent="0">
              <a:buNone/>
            </a:pPr>
            <a:r>
              <a:rPr lang="es-ES" dirty="0" err="1"/>
              <a:t>function</a:t>
            </a:r>
            <a:r>
              <a:rPr lang="es-ES" dirty="0"/>
              <a:t> </a:t>
            </a:r>
            <a:r>
              <a:rPr lang="es-ES" dirty="0" err="1"/>
              <a:t>porreferencia</a:t>
            </a:r>
            <a:r>
              <a:rPr lang="es-ES" dirty="0"/>
              <a:t>(&amp;$cadena) { </a:t>
            </a:r>
          </a:p>
          <a:p>
            <a:pPr marL="76200" indent="0">
              <a:buNone/>
            </a:pPr>
            <a:r>
              <a:rPr lang="es-ES" dirty="0"/>
              <a:t>  $cadena = 'Si cambia'; </a:t>
            </a:r>
          </a:p>
          <a:p>
            <a:pPr marL="76200" indent="0">
              <a:buNone/>
            </a:pPr>
            <a:r>
              <a:rPr lang="es-ES" dirty="0"/>
              <a:t>} </a:t>
            </a:r>
          </a:p>
          <a:p>
            <a:pPr marL="76200" indent="0">
              <a:buNone/>
            </a:pPr>
            <a:endParaRPr lang="es-ES" dirty="0"/>
          </a:p>
          <a:p>
            <a:pPr marL="76200" indent="0">
              <a:buNone/>
            </a:pPr>
            <a:r>
              <a:rPr lang="es-ES" dirty="0"/>
              <a:t>$</a:t>
            </a:r>
            <a:r>
              <a:rPr lang="es-ES" dirty="0" err="1"/>
              <a:t>str</a:t>
            </a:r>
            <a:r>
              <a:rPr lang="es-ES" dirty="0"/>
              <a:t> = 'Esto es una cadena'; </a:t>
            </a:r>
          </a:p>
          <a:p>
            <a:pPr marL="76200" indent="0">
              <a:buNone/>
            </a:pPr>
            <a:r>
              <a:rPr lang="es-ES" dirty="0" err="1"/>
              <a:t>porreferencia</a:t>
            </a:r>
            <a:r>
              <a:rPr lang="es-ES" dirty="0"/>
              <a:t> ($</a:t>
            </a:r>
            <a:r>
              <a:rPr lang="es-ES" dirty="0" err="1"/>
              <a:t>str</a:t>
            </a:r>
            <a:r>
              <a:rPr lang="es-ES" dirty="0"/>
              <a:t>); </a:t>
            </a:r>
          </a:p>
          <a:p>
            <a:pPr marL="76200" indent="0">
              <a:buNone/>
            </a:pPr>
            <a:r>
              <a:rPr lang="es-ES" dirty="0"/>
              <a:t>echo $</a:t>
            </a:r>
            <a:r>
              <a:rPr lang="es-ES" dirty="0" err="1"/>
              <a:t>str</a:t>
            </a:r>
            <a:r>
              <a:rPr lang="es-ES" dirty="0"/>
              <a:t>; // Imprime 'Si cambia'</a:t>
            </a:r>
          </a:p>
          <a:p>
            <a:pPr marL="76200" indent="0">
              <a:buNone/>
            </a:pPr>
            <a:r>
              <a:rPr lang="es-ES" dirty="0"/>
              <a:t>Este script mostrará por pantalla 'Si cambia'.</a:t>
            </a:r>
          </a:p>
        </p:txBody>
      </p:sp>
    </p:spTree>
    <p:extLst>
      <p:ext uri="{BB962C8B-B14F-4D97-AF65-F5344CB8AC3E}">
        <p14:creationId xmlns:p14="http://schemas.microsoft.com/office/powerpoint/2010/main" val="63806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4347-BBAB-1FCD-5C30-DF930AC66D7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E4167DEA-E6C6-F4C3-F5AF-4AB5D0A50972}"/>
              </a:ext>
            </a:extLst>
          </p:cNvPr>
          <p:cNvSpPr>
            <a:spLocks noGrp="1"/>
          </p:cNvSpPr>
          <p:nvPr>
            <p:ph type="body" idx="1"/>
          </p:nvPr>
        </p:nvSpPr>
        <p:spPr>
          <a:xfrm>
            <a:off x="179512" y="411510"/>
            <a:ext cx="8712968" cy="3017520"/>
          </a:xfrm>
        </p:spPr>
        <p:txBody>
          <a:bodyPr/>
          <a:lstStyle/>
          <a:p>
            <a:pPr marL="76200" indent="0">
              <a:buNone/>
            </a:pPr>
            <a:r>
              <a:rPr lang="es-ES" b="1" dirty="0"/>
              <a:t>Parámetros por defecto</a:t>
            </a:r>
          </a:p>
          <a:p>
            <a:pPr marL="76200" indent="0">
              <a:buNone/>
            </a:pPr>
            <a:endParaRPr lang="es-ES" b="1" dirty="0"/>
          </a:p>
          <a:p>
            <a:pPr marL="76200" indent="0">
              <a:buNone/>
            </a:pPr>
            <a:r>
              <a:rPr lang="es-ES" dirty="0"/>
              <a:t>Podemos definir valores por defecto para los parámetros. Los valores por defecto sirven para que los parámetros contengan un dato predefinido, con el que se inicializarán si no se le pasa ningún valor en la llamada de la función. Los valores por defecto se definen asignando un dato al parámetro al declararlo en la función.</a:t>
            </a:r>
          </a:p>
          <a:p>
            <a:pPr marL="76200" indent="0">
              <a:buNone/>
            </a:pPr>
            <a:endParaRPr lang="es-ES" dirty="0"/>
          </a:p>
          <a:p>
            <a:pPr marL="76200" indent="0">
              <a:buNone/>
            </a:pPr>
            <a:r>
              <a:rPr lang="es-ES" dirty="0" err="1"/>
              <a:t>function</a:t>
            </a:r>
            <a:r>
              <a:rPr lang="es-ES" dirty="0"/>
              <a:t> </a:t>
            </a:r>
            <a:r>
              <a:rPr lang="es-ES" dirty="0" err="1"/>
              <a:t>pordefecto</a:t>
            </a:r>
            <a:r>
              <a:rPr lang="es-ES" dirty="0"/>
              <a:t> ($parametro1="pepe";$parametro2=3)</a:t>
            </a:r>
          </a:p>
          <a:p>
            <a:pPr marL="76200" indent="0">
              <a:buNone/>
            </a:pPr>
            <a:r>
              <a:rPr lang="es-ES" dirty="0"/>
              <a:t>Para la definición de función anterior, $parametro1 tiene como valor por defecto "pepe", mientras que $parametro2 tiene 3 como valor por defecto.</a:t>
            </a:r>
          </a:p>
          <a:p>
            <a:pPr marL="76200" indent="0">
              <a:buNone/>
            </a:pPr>
            <a:endParaRPr lang="es-ES" dirty="0"/>
          </a:p>
          <a:p>
            <a:pPr marL="76200" indent="0">
              <a:buNone/>
            </a:pPr>
            <a:r>
              <a:rPr lang="es-ES" dirty="0"/>
              <a:t>Si llamamos a la función sin indicar valores a los parámetros, estos tomarán los valores asignados por defecto:</a:t>
            </a:r>
          </a:p>
          <a:p>
            <a:pPr marL="76200" indent="0">
              <a:buNone/>
            </a:pPr>
            <a:endParaRPr lang="es-ES" dirty="0"/>
          </a:p>
          <a:p>
            <a:pPr marL="76200" indent="0">
              <a:buNone/>
            </a:pPr>
            <a:r>
              <a:rPr lang="es-ES" dirty="0" err="1"/>
              <a:t>pordefecto</a:t>
            </a:r>
            <a:r>
              <a:rPr lang="es-ES" dirty="0"/>
              <a:t> () // $parametro1 vale "pepe" y $parametro2 vale 3</a:t>
            </a:r>
          </a:p>
        </p:txBody>
      </p:sp>
    </p:spTree>
    <p:extLst>
      <p:ext uri="{BB962C8B-B14F-4D97-AF65-F5344CB8AC3E}">
        <p14:creationId xmlns:p14="http://schemas.microsoft.com/office/powerpoint/2010/main" val="383510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A4207-2DE8-0F7C-0913-790248A25E02}"/>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CB3E54F5-4CB8-A812-6237-300624DD7532}"/>
              </a:ext>
            </a:extLst>
          </p:cNvPr>
          <p:cNvSpPr>
            <a:spLocks noGrp="1"/>
          </p:cNvSpPr>
          <p:nvPr>
            <p:ph type="body" idx="1"/>
          </p:nvPr>
        </p:nvSpPr>
        <p:spPr>
          <a:xfrm>
            <a:off x="107504" y="1491630"/>
            <a:ext cx="8928992" cy="3017520"/>
          </a:xfrm>
        </p:spPr>
        <p:txBody>
          <a:bodyPr/>
          <a:lstStyle/>
          <a:p>
            <a:pPr marL="76200" indent="0">
              <a:buNone/>
            </a:pPr>
            <a:r>
              <a:rPr lang="es-ES" dirty="0"/>
              <a:t>Si llamamos a la función indicando un valor, este será tenido en cuenta para el primer parámetro.</a:t>
            </a:r>
          </a:p>
          <a:p>
            <a:pPr marL="76200" indent="0">
              <a:buNone/>
            </a:pPr>
            <a:endParaRPr lang="es-ES" dirty="0"/>
          </a:p>
          <a:p>
            <a:pPr marL="76200" indent="0">
              <a:buNone/>
            </a:pPr>
            <a:r>
              <a:rPr lang="es-ES" dirty="0" err="1"/>
              <a:t>pordefecto</a:t>
            </a:r>
            <a:r>
              <a:rPr lang="es-ES" dirty="0"/>
              <a:t> ("hola") // $parametro1 vale "hola" y $parametro2 vale 3</a:t>
            </a:r>
          </a:p>
          <a:p>
            <a:pPr marL="76200" indent="0">
              <a:buNone/>
            </a:pPr>
            <a:endParaRPr lang="es-ES" dirty="0"/>
          </a:p>
          <a:p>
            <a:pPr marL="76200" indent="0">
              <a:buNone/>
            </a:pPr>
            <a:r>
              <a:rPr lang="es-ES" dirty="0"/>
              <a:t>Ten en cuenta que, en el caso que quieras usar parámetros con valores por defecto, estás obligado a que éstos se declaren al final en la lista de parámetros de la cabecera de la función.</a:t>
            </a:r>
          </a:p>
          <a:p>
            <a:pPr marL="76200" indent="0">
              <a:buNone/>
            </a:pPr>
            <a:endParaRPr lang="es-ES" dirty="0"/>
          </a:p>
        </p:txBody>
      </p:sp>
    </p:spTree>
    <p:extLst>
      <p:ext uri="{BB962C8B-B14F-4D97-AF65-F5344CB8AC3E}">
        <p14:creationId xmlns:p14="http://schemas.microsoft.com/office/powerpoint/2010/main" val="27520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C5D8D-7845-4E5C-7949-D89249592EB9}"/>
              </a:ext>
            </a:extLst>
          </p:cNvPr>
          <p:cNvSpPr>
            <a:spLocks noGrp="1"/>
          </p:cNvSpPr>
          <p:nvPr>
            <p:ph type="title"/>
          </p:nvPr>
        </p:nvSpPr>
        <p:spPr>
          <a:xfrm>
            <a:off x="899592" y="1923678"/>
            <a:ext cx="7543800" cy="1088068"/>
          </a:xfrm>
        </p:spPr>
        <p:txBody>
          <a:bodyPr/>
          <a:lstStyle/>
          <a:p>
            <a:r>
              <a:rPr lang="es-ES" b="0" i="0" dirty="0">
                <a:solidFill>
                  <a:srgbClr val="999999"/>
                </a:solidFill>
                <a:effectLst/>
                <a:latin typeface="Roboto" panose="02000000000000000000" pitchFamily="2" charset="0"/>
              </a:rPr>
              <a:t>Cómo devolver valores en funciones PHP, con la palabra </a:t>
            </a:r>
            <a:r>
              <a:rPr lang="es-ES" b="0" i="0" dirty="0" err="1">
                <a:solidFill>
                  <a:srgbClr val="999999"/>
                </a:solidFill>
                <a:effectLst/>
                <a:latin typeface="Roboto" panose="02000000000000000000" pitchFamily="2" charset="0"/>
              </a:rPr>
              <a:t>return</a:t>
            </a:r>
            <a:r>
              <a:rPr lang="es-ES" b="0" i="0" dirty="0">
                <a:solidFill>
                  <a:srgbClr val="999999"/>
                </a:solidFill>
                <a:effectLst/>
                <a:latin typeface="Roboto" panose="02000000000000000000" pitchFamily="2" charset="0"/>
              </a:rPr>
              <a:t>.</a:t>
            </a:r>
            <a:endParaRPr lang="es-ES" dirty="0"/>
          </a:p>
        </p:txBody>
      </p:sp>
    </p:spTree>
    <p:extLst>
      <p:ext uri="{BB962C8B-B14F-4D97-AF65-F5344CB8AC3E}">
        <p14:creationId xmlns:p14="http://schemas.microsoft.com/office/powerpoint/2010/main" val="132132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7A093F9-5A0D-38CC-AD3B-09C45A91C505}"/>
              </a:ext>
            </a:extLst>
          </p:cNvPr>
          <p:cNvSpPr>
            <a:spLocks noGrp="1"/>
          </p:cNvSpPr>
          <p:nvPr>
            <p:ph type="body" idx="1"/>
          </p:nvPr>
        </p:nvSpPr>
        <p:spPr/>
        <p:txBody>
          <a:bodyPr/>
          <a:lstStyle/>
          <a:p>
            <a:pPr marL="76200" indent="0">
              <a:buNone/>
            </a:pPr>
            <a:r>
              <a:rPr lang="es-ES" sz="1800" dirty="0"/>
              <a:t>Las funciones pueden, o no, retornar valores. </a:t>
            </a:r>
          </a:p>
          <a:p>
            <a:pPr marL="76200" indent="0">
              <a:buNone/>
            </a:pPr>
            <a:endParaRPr lang="es-ES" sz="1800" dirty="0"/>
          </a:p>
          <a:p>
            <a:pPr marL="76200" indent="0">
              <a:buNone/>
            </a:pPr>
            <a:r>
              <a:rPr lang="es-ES" sz="1800" dirty="0"/>
              <a:t>Es decir, no es obligado que las funciones retornen valor alguno, solo se trata de una posibilidad, que encontrarás de mucha utilidad en el desarrollo en general. </a:t>
            </a:r>
          </a:p>
          <a:p>
            <a:pPr marL="76200" indent="0">
              <a:buNone/>
            </a:pPr>
            <a:endParaRPr lang="es-ES" sz="1800" dirty="0"/>
          </a:p>
          <a:p>
            <a:pPr marL="76200" indent="0">
              <a:buNone/>
            </a:pPr>
            <a:r>
              <a:rPr lang="es-ES" sz="1800" dirty="0"/>
              <a:t>De hecho, nuestros anteriores ejemplos de funciones no habían retornado ningún valor y ya habíamos visto que realizaban tareas bastante útiles.</a:t>
            </a:r>
          </a:p>
          <a:p>
            <a:endParaRPr lang="es-ES" sz="1800" dirty="0"/>
          </a:p>
          <a:p>
            <a:endParaRPr lang="es-ES" sz="1800" dirty="0"/>
          </a:p>
        </p:txBody>
      </p:sp>
    </p:spTree>
    <p:extLst>
      <p:ext uri="{BB962C8B-B14F-4D97-AF65-F5344CB8AC3E}">
        <p14:creationId xmlns:p14="http://schemas.microsoft.com/office/powerpoint/2010/main" val="3246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592597B-F754-F16E-3D42-6023FCB0F52A}"/>
              </a:ext>
            </a:extLst>
          </p:cNvPr>
          <p:cNvSpPr>
            <a:spLocks noGrp="1"/>
          </p:cNvSpPr>
          <p:nvPr>
            <p:ph type="body" idx="1"/>
          </p:nvPr>
        </p:nvSpPr>
        <p:spPr>
          <a:xfrm>
            <a:off x="251520" y="1062990"/>
            <a:ext cx="8352928" cy="3017520"/>
          </a:xfrm>
        </p:spPr>
        <p:txBody>
          <a:bodyPr/>
          <a:lstStyle/>
          <a:p>
            <a:r>
              <a:rPr lang="es-ES" sz="1800" b="1" dirty="0" err="1"/>
              <a:t>Funciónes</a:t>
            </a:r>
            <a:r>
              <a:rPr lang="es-ES" sz="1800" b="1" dirty="0"/>
              <a:t> y procedimientos</a:t>
            </a:r>
          </a:p>
          <a:p>
            <a:endParaRPr lang="es-ES" sz="1800" dirty="0"/>
          </a:p>
          <a:p>
            <a:r>
              <a:rPr lang="es-ES" sz="1800" dirty="0"/>
              <a:t>La función podría ser definida como un conjunto de instrucciones que permiten procesar las variables para obtener un resultado. Puede que esta definición resulte un poco vaga si no nos servimos de un ejemplo para ilustrarla.</a:t>
            </a:r>
          </a:p>
          <a:p>
            <a:endParaRPr lang="es-ES" sz="1800" dirty="0"/>
          </a:p>
          <a:p>
            <a:r>
              <a:rPr lang="es-ES" sz="1800" dirty="0"/>
              <a:t>Supongamos que queremos calcular el valor total de un pedido a partir de la simple suma de los precios de cada uno de los artículos. Podríamos definir una función suma en nuestro lenguaje ficticio:</a:t>
            </a:r>
          </a:p>
        </p:txBody>
      </p:sp>
    </p:spTree>
    <p:extLst>
      <p:ext uri="{BB962C8B-B14F-4D97-AF65-F5344CB8AC3E}">
        <p14:creationId xmlns:p14="http://schemas.microsoft.com/office/powerpoint/2010/main" val="164284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6FD6-B1D5-911B-7FF2-4975AF41BA8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3ADCF864-0E76-0B86-AAC7-EB0AFFB700E8}"/>
              </a:ext>
            </a:extLst>
          </p:cNvPr>
          <p:cNvSpPr>
            <a:spLocks noGrp="1"/>
          </p:cNvSpPr>
          <p:nvPr>
            <p:ph type="body" idx="1"/>
          </p:nvPr>
        </p:nvSpPr>
        <p:spPr>
          <a:xfrm>
            <a:off x="395536" y="843558"/>
            <a:ext cx="7920880" cy="1944216"/>
          </a:xfrm>
        </p:spPr>
        <p:txBody>
          <a:bodyPr/>
          <a:lstStyle/>
          <a:p>
            <a:r>
              <a:rPr lang="es-ES" b="1" dirty="0"/>
              <a:t>Palabra "</a:t>
            </a:r>
            <a:r>
              <a:rPr lang="es-ES" b="1" dirty="0" err="1"/>
              <a:t>return</a:t>
            </a:r>
            <a:r>
              <a:rPr lang="es-ES" b="1" dirty="0"/>
              <a:t>“</a:t>
            </a:r>
          </a:p>
          <a:p>
            <a:endParaRPr lang="es-ES" b="1" dirty="0"/>
          </a:p>
          <a:p>
            <a:r>
              <a:rPr lang="es-ES" dirty="0"/>
              <a:t>Para retornar valores en funciones se utiliza la palabra "</a:t>
            </a:r>
            <a:r>
              <a:rPr lang="es-ES" dirty="0" err="1"/>
              <a:t>return</a:t>
            </a:r>
            <a:r>
              <a:rPr lang="es-ES" dirty="0"/>
              <a:t>", indicando a continuación el dato o variable que tienen que retornar.</a:t>
            </a:r>
          </a:p>
          <a:p>
            <a:endParaRPr lang="es-ES" dirty="0"/>
          </a:p>
          <a:p>
            <a:r>
              <a:rPr lang="es-ES" dirty="0" err="1"/>
              <a:t>function</a:t>
            </a:r>
            <a:r>
              <a:rPr lang="es-ES" dirty="0"/>
              <a:t> suma($valor1, $valor2) {</a:t>
            </a:r>
          </a:p>
          <a:p>
            <a:r>
              <a:rPr lang="es-ES" dirty="0"/>
              <a:t>    </a:t>
            </a:r>
            <a:r>
              <a:rPr lang="es-ES" dirty="0" err="1"/>
              <a:t>return</a:t>
            </a:r>
            <a:r>
              <a:rPr lang="es-ES" dirty="0"/>
              <a:t> $valor1 + $valor2;</a:t>
            </a:r>
          </a:p>
          <a:p>
            <a:r>
              <a:rPr lang="es-ES" dirty="0"/>
              <a:t>}</a:t>
            </a:r>
          </a:p>
          <a:p>
            <a:endParaRPr lang="es-ES" dirty="0"/>
          </a:p>
          <a:p>
            <a:r>
              <a:rPr lang="es-ES" dirty="0"/>
              <a:t>La anterior función realiza una operación de suma entre dos valores enviados por parámetro. Para invocarla debemos enviarle los dos valores que debe sumar. Cuando se ejecute la función recibiremos un valor como devolución y podremos hacer cualquier cosa con él. </a:t>
            </a:r>
            <a:endParaRPr lang="es-ES" b="1" dirty="0"/>
          </a:p>
          <a:p>
            <a:endParaRPr lang="es-ES" b="1" dirty="0"/>
          </a:p>
          <a:p>
            <a:endParaRPr lang="es-ES" dirty="0"/>
          </a:p>
          <a:p>
            <a:endParaRPr lang="es-ES" dirty="0"/>
          </a:p>
          <a:p>
            <a:endParaRPr lang="es-ES" dirty="0"/>
          </a:p>
        </p:txBody>
      </p:sp>
    </p:spTree>
    <p:extLst>
      <p:ext uri="{BB962C8B-B14F-4D97-AF65-F5344CB8AC3E}">
        <p14:creationId xmlns:p14="http://schemas.microsoft.com/office/powerpoint/2010/main" val="58890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138D5-1F2F-8652-AB65-7A11126FC68B}"/>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D8B7B73-9D3C-A152-3553-91C6F25A5A44}"/>
              </a:ext>
            </a:extLst>
          </p:cNvPr>
          <p:cNvSpPr>
            <a:spLocks noGrp="1"/>
          </p:cNvSpPr>
          <p:nvPr>
            <p:ph type="body" idx="1"/>
          </p:nvPr>
        </p:nvSpPr>
        <p:spPr>
          <a:xfrm>
            <a:off x="395536" y="555526"/>
            <a:ext cx="7543800" cy="1944216"/>
          </a:xfrm>
        </p:spPr>
        <p:txBody>
          <a:bodyPr/>
          <a:lstStyle/>
          <a:p>
            <a:r>
              <a:rPr lang="es-ES" sz="1800" dirty="0"/>
              <a:t>Por ejemplo, en el siguiente código estamos invocando a la función suma, enviando dos valores numéricos y almacenando el valor de devolución en una variable llamada "$resultado".</a:t>
            </a:r>
          </a:p>
          <a:p>
            <a:endParaRPr lang="es-ES" sz="1800" dirty="0"/>
          </a:p>
          <a:p>
            <a:r>
              <a:rPr lang="es-ES" sz="1800" dirty="0"/>
              <a:t>$resultado = suma(3, 6);</a:t>
            </a:r>
          </a:p>
          <a:p>
            <a:endParaRPr lang="es-ES" sz="1800" dirty="0"/>
          </a:p>
          <a:p>
            <a:r>
              <a:rPr lang="es-ES" sz="1800" dirty="0"/>
              <a:t>Una función puede perfectamente tener múltiples palabras </a:t>
            </a:r>
            <a:r>
              <a:rPr lang="es-ES" sz="1800" dirty="0" err="1"/>
              <a:t>return</a:t>
            </a:r>
            <a:r>
              <a:rPr lang="es-ES" sz="1800" dirty="0"/>
              <a:t> en su código. Sin embargo, aunque esto ocurra, debemos tener en cuenta que una función sólo podrá devolver un único valor. </a:t>
            </a:r>
          </a:p>
          <a:p>
            <a:endParaRPr lang="es-ES" sz="1800" dirty="0"/>
          </a:p>
          <a:p>
            <a:r>
              <a:rPr lang="es-ES" sz="1800" dirty="0"/>
              <a:t>Entre otras cosas esto ocurrirá porque, cuando se usa el </a:t>
            </a:r>
            <a:r>
              <a:rPr lang="es-ES" sz="1800" dirty="0" err="1"/>
              <a:t>return</a:t>
            </a:r>
            <a:r>
              <a:rPr lang="es-ES" sz="1800" dirty="0"/>
              <a:t>, se termina la ejecución de la función devolviendo el dato indicado.</a:t>
            </a:r>
          </a:p>
          <a:p>
            <a:endParaRPr lang="es-ES" sz="1800" dirty="0"/>
          </a:p>
          <a:p>
            <a:endParaRPr lang="es-ES" sz="1800" dirty="0"/>
          </a:p>
        </p:txBody>
      </p:sp>
    </p:spTree>
    <p:extLst>
      <p:ext uri="{BB962C8B-B14F-4D97-AF65-F5344CB8AC3E}">
        <p14:creationId xmlns:p14="http://schemas.microsoft.com/office/powerpoint/2010/main" val="59241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0BF6FF2-5408-C100-7B5B-A5BA81CD71A4}"/>
              </a:ext>
            </a:extLst>
          </p:cNvPr>
          <p:cNvSpPr>
            <a:spLocks noGrp="1"/>
          </p:cNvSpPr>
          <p:nvPr>
            <p:ph type="body" idx="1"/>
          </p:nvPr>
        </p:nvSpPr>
        <p:spPr>
          <a:xfrm>
            <a:off x="395536" y="195486"/>
            <a:ext cx="7543800" cy="3017520"/>
          </a:xfrm>
        </p:spPr>
        <p:txBody>
          <a:bodyPr/>
          <a:lstStyle/>
          <a:p>
            <a:r>
              <a:rPr lang="es-ES" dirty="0"/>
              <a:t>Observa el siguiente código de función. </a:t>
            </a:r>
          </a:p>
          <a:p>
            <a:r>
              <a:rPr lang="es-ES" dirty="0"/>
              <a:t>Realiza una operación de división. </a:t>
            </a:r>
          </a:p>
          <a:p>
            <a:r>
              <a:rPr lang="es-ES" dirty="0"/>
              <a:t>Recuerda que la operación matemática de dividir algo entre cero no está permitida, ya que el resultado sería "infinito" y ese valor </a:t>
            </a:r>
            <a:r>
              <a:rPr lang="es-ES" dirty="0" err="1"/>
              <a:t>desvordaría</a:t>
            </a:r>
            <a:r>
              <a:rPr lang="es-ES" dirty="0"/>
              <a:t> a la máquina. </a:t>
            </a:r>
          </a:p>
          <a:p>
            <a:r>
              <a:rPr lang="es-ES" dirty="0"/>
              <a:t>Entonces, antes de realizar la operación de división vamos a hacer una comprobación que no se intente dividir entre cero.</a:t>
            </a:r>
          </a:p>
          <a:p>
            <a:endParaRPr lang="es-ES" dirty="0"/>
          </a:p>
          <a:p>
            <a:r>
              <a:rPr lang="es-ES" dirty="0" err="1"/>
              <a:t>function</a:t>
            </a:r>
            <a:r>
              <a:rPr lang="es-ES" dirty="0"/>
              <a:t> </a:t>
            </a:r>
            <a:r>
              <a:rPr lang="es-ES" dirty="0" err="1"/>
              <a:t>division</a:t>
            </a:r>
            <a:r>
              <a:rPr lang="es-ES" dirty="0"/>
              <a:t>($valor1, $valor2) {</a:t>
            </a:r>
          </a:p>
          <a:p>
            <a:r>
              <a:rPr lang="es-ES" dirty="0"/>
              <a:t>    </a:t>
            </a:r>
            <a:r>
              <a:rPr lang="es-ES" dirty="0" err="1"/>
              <a:t>if</a:t>
            </a:r>
            <a:r>
              <a:rPr lang="es-ES" dirty="0"/>
              <a:t>($valor2 == 0) {</a:t>
            </a:r>
          </a:p>
          <a:p>
            <a:r>
              <a:rPr lang="es-ES" dirty="0"/>
              <a:t>        </a:t>
            </a:r>
            <a:r>
              <a:rPr lang="es-ES" dirty="0" err="1"/>
              <a:t>return</a:t>
            </a:r>
            <a:r>
              <a:rPr lang="es-ES" dirty="0"/>
              <a:t> 'No puedo dividir por cero!!';</a:t>
            </a:r>
          </a:p>
          <a:p>
            <a:r>
              <a:rPr lang="es-ES" dirty="0"/>
              <a:t>    } </a:t>
            </a:r>
            <a:r>
              <a:rPr lang="es-ES" dirty="0" err="1"/>
              <a:t>else</a:t>
            </a:r>
            <a:r>
              <a:rPr lang="es-ES" dirty="0"/>
              <a:t> {</a:t>
            </a:r>
          </a:p>
          <a:p>
            <a:r>
              <a:rPr lang="es-ES" dirty="0"/>
              <a:t>        </a:t>
            </a:r>
            <a:r>
              <a:rPr lang="es-ES" dirty="0" err="1"/>
              <a:t>return</a:t>
            </a:r>
            <a:r>
              <a:rPr lang="es-ES" dirty="0"/>
              <a:t> $valor1 / $valor2;</a:t>
            </a:r>
          </a:p>
          <a:p>
            <a:r>
              <a:rPr lang="es-ES" dirty="0"/>
              <a:t>    }</a:t>
            </a:r>
          </a:p>
          <a:p>
            <a:r>
              <a:rPr lang="es-ES" dirty="0"/>
              <a:t>}</a:t>
            </a:r>
          </a:p>
          <a:p>
            <a:endParaRPr lang="es-ES" dirty="0"/>
          </a:p>
        </p:txBody>
      </p:sp>
    </p:spTree>
    <p:extLst>
      <p:ext uri="{BB962C8B-B14F-4D97-AF65-F5344CB8AC3E}">
        <p14:creationId xmlns:p14="http://schemas.microsoft.com/office/powerpoint/2010/main" val="1356613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2D693D9-019B-B4D8-A171-317EDC3CF28B}"/>
              </a:ext>
            </a:extLst>
          </p:cNvPr>
          <p:cNvSpPr>
            <a:spLocks noGrp="1"/>
          </p:cNvSpPr>
          <p:nvPr>
            <p:ph type="body" idx="1"/>
          </p:nvPr>
        </p:nvSpPr>
        <p:spPr>
          <a:xfrm>
            <a:off x="107504" y="555526"/>
            <a:ext cx="8568952" cy="3017520"/>
          </a:xfrm>
        </p:spPr>
        <p:txBody>
          <a:bodyPr/>
          <a:lstStyle/>
          <a:p>
            <a:r>
              <a:rPr lang="es-ES" sz="1600" dirty="0"/>
              <a:t>Apreciarás que en el código de la función anterior aparecen dos </a:t>
            </a:r>
            <a:r>
              <a:rPr lang="es-ES" sz="1600" dirty="0" err="1"/>
              <a:t>return</a:t>
            </a:r>
            <a:r>
              <a:rPr lang="es-ES" sz="1600" dirty="0"/>
              <a:t>, quizás no te resulte extraño, porque solamente uno de ellos se ejecutará, dada la construcción del IF. No obstante, debes saber que un </a:t>
            </a:r>
            <a:r>
              <a:rPr lang="es-ES" sz="1600" dirty="0" err="1"/>
              <a:t>return</a:t>
            </a:r>
            <a:r>
              <a:rPr lang="es-ES" sz="1600" dirty="0"/>
              <a:t> siempre detiene en ese punto la </a:t>
            </a:r>
            <a:r>
              <a:rPr lang="es-ES" sz="1600" dirty="0" err="1"/>
              <a:t>ejecucion</a:t>
            </a:r>
            <a:r>
              <a:rPr lang="es-ES" sz="1600" dirty="0"/>
              <a:t> de la función. Es decir, después de ejecutar un </a:t>
            </a:r>
            <a:r>
              <a:rPr lang="es-ES" sz="1600" dirty="0" err="1"/>
              <a:t>return</a:t>
            </a:r>
            <a:r>
              <a:rPr lang="es-ES" sz="1600" dirty="0"/>
              <a:t> no se ejecutará ninguna otra línea de código siguiente.</a:t>
            </a:r>
          </a:p>
          <a:p>
            <a:endParaRPr lang="es-ES" sz="1600" dirty="0"/>
          </a:p>
          <a:p>
            <a:r>
              <a:rPr lang="es-ES" sz="1600" dirty="0"/>
              <a:t>Para que quede claro, ahora mira esta otra función.</a:t>
            </a:r>
          </a:p>
          <a:p>
            <a:endParaRPr lang="es-ES" sz="1600" dirty="0"/>
          </a:p>
          <a:p>
            <a:r>
              <a:rPr lang="es-ES" sz="1600" dirty="0" err="1"/>
              <a:t>function</a:t>
            </a:r>
            <a:r>
              <a:rPr lang="es-ES" sz="1600" dirty="0"/>
              <a:t> cuadrado($valor) {</a:t>
            </a:r>
          </a:p>
          <a:p>
            <a:r>
              <a:rPr lang="es-ES" sz="1600" dirty="0"/>
              <a:t>    </a:t>
            </a:r>
            <a:r>
              <a:rPr lang="es-ES" sz="1600" dirty="0" err="1"/>
              <a:t>return</a:t>
            </a:r>
            <a:r>
              <a:rPr lang="es-ES" sz="1600" dirty="0"/>
              <a:t> $valor * $valor;</a:t>
            </a:r>
          </a:p>
          <a:p>
            <a:r>
              <a:rPr lang="es-ES" sz="1600" dirty="0"/>
              <a:t>    echo 'Esto nunca se ejecutará!!';</a:t>
            </a:r>
          </a:p>
          <a:p>
            <a:r>
              <a:rPr lang="es-ES" sz="1600" dirty="0"/>
              <a:t>}</a:t>
            </a:r>
          </a:p>
          <a:p>
            <a:r>
              <a:rPr lang="es-ES" sz="1600" dirty="0"/>
              <a:t>Debido al </a:t>
            </a:r>
            <a:r>
              <a:rPr lang="es-ES" sz="1600" dirty="0" err="1"/>
              <a:t>return</a:t>
            </a:r>
            <a:r>
              <a:rPr lang="es-ES" sz="1600" dirty="0"/>
              <a:t>, el código con la sentencia "echo" nunca se llegará a ejecutar. Así que no aparecerá nunca el mensaje por pantalla, porque el </a:t>
            </a:r>
            <a:r>
              <a:rPr lang="es-ES" sz="1600" dirty="0" err="1"/>
              <a:t>return</a:t>
            </a:r>
            <a:r>
              <a:rPr lang="es-ES" sz="1600" dirty="0"/>
              <a:t> de la línea anterior parará siempre la ejecución de la función.</a:t>
            </a:r>
          </a:p>
          <a:p>
            <a:r>
              <a:rPr lang="es-ES" sz="1600" dirty="0"/>
              <a:t> </a:t>
            </a:r>
          </a:p>
          <a:p>
            <a:endParaRPr lang="es-ES" sz="1600" dirty="0"/>
          </a:p>
          <a:p>
            <a:r>
              <a:rPr lang="es-ES" sz="1600" dirty="0"/>
              <a:t>En ambos casos, deberías obtener la misma respuesta. Esto suele ser muy útil cuando los hosts reciben su IP por DHCP ya que puede ocurrir que desconozcamos la IP que tiene cierto equipo, pero sí conocer su nombre en el dominio, que será invariable.</a:t>
            </a:r>
          </a:p>
        </p:txBody>
      </p:sp>
    </p:spTree>
    <p:extLst>
      <p:ext uri="{BB962C8B-B14F-4D97-AF65-F5344CB8AC3E}">
        <p14:creationId xmlns:p14="http://schemas.microsoft.com/office/powerpoint/2010/main" val="344136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DE5B1C4-D696-B102-92C9-FB9844F273AE}"/>
              </a:ext>
            </a:extLst>
          </p:cNvPr>
          <p:cNvSpPr>
            <a:spLocks noGrp="1"/>
          </p:cNvSpPr>
          <p:nvPr>
            <p:ph type="body" idx="1"/>
          </p:nvPr>
        </p:nvSpPr>
        <p:spPr>
          <a:xfrm>
            <a:off x="179512" y="267494"/>
            <a:ext cx="7543800" cy="3017520"/>
          </a:xfrm>
        </p:spPr>
        <p:txBody>
          <a:bodyPr/>
          <a:lstStyle/>
          <a:p>
            <a:r>
              <a:rPr lang="es-ES" b="1" dirty="0"/>
              <a:t>Retornar múltiples valores en una función</a:t>
            </a:r>
          </a:p>
          <a:p>
            <a:endParaRPr lang="es-ES" b="1" dirty="0"/>
          </a:p>
          <a:p>
            <a:r>
              <a:rPr lang="es-ES" dirty="0"/>
              <a:t>Lo dicho anteriormente sobre que "una función devuelve un único valor" puede resultar cortante para las personas que están comenzando en la programación, al ver que ello puede significar una gran limitación a la hora de escribir funciones. No obstante, con las herramientas con las que se cuenta en la programación </a:t>
            </a:r>
            <a:r>
              <a:rPr lang="es-ES" dirty="0" err="1"/>
              <a:t>ésto</a:t>
            </a:r>
            <a:r>
              <a:rPr lang="es-ES" dirty="0"/>
              <a:t> no es así.</a:t>
            </a:r>
          </a:p>
          <a:p>
            <a:endParaRPr lang="es-ES" dirty="0"/>
          </a:p>
          <a:p>
            <a:r>
              <a:rPr lang="es-ES" dirty="0"/>
              <a:t>Si queremos hacer que se puedan devolver varios valores distintos podríamos que recurrir a un truco que consiste en devolver un array.</a:t>
            </a:r>
          </a:p>
          <a:p>
            <a:endParaRPr lang="es-ES" dirty="0"/>
          </a:p>
          <a:p>
            <a:r>
              <a:rPr lang="es-ES" dirty="0" err="1"/>
              <a:t>function</a:t>
            </a:r>
            <a:r>
              <a:rPr lang="es-ES" dirty="0"/>
              <a:t> </a:t>
            </a:r>
            <a:r>
              <a:rPr lang="es-ES" dirty="0" err="1"/>
              <a:t>numeros_pequenos</a:t>
            </a:r>
            <a:r>
              <a:rPr lang="es-ES" dirty="0"/>
              <a:t>() </a:t>
            </a:r>
          </a:p>
          <a:p>
            <a:r>
              <a:rPr lang="es-ES" dirty="0"/>
              <a:t>{   </a:t>
            </a:r>
          </a:p>
          <a:p>
            <a:r>
              <a:rPr lang="es-ES" dirty="0"/>
              <a:t>  </a:t>
            </a:r>
            <a:r>
              <a:rPr lang="es-ES" dirty="0" err="1"/>
              <a:t>return</a:t>
            </a:r>
            <a:r>
              <a:rPr lang="es-ES" dirty="0"/>
              <a:t> array (0, 1, 2); </a:t>
            </a:r>
          </a:p>
          <a:p>
            <a:r>
              <a:rPr lang="es-ES" dirty="0"/>
              <a:t>} </a:t>
            </a:r>
          </a:p>
          <a:p>
            <a:r>
              <a:rPr lang="es-ES" dirty="0" err="1"/>
              <a:t>list</a:t>
            </a:r>
            <a:r>
              <a:rPr lang="es-ES" dirty="0"/>
              <a:t> ($</a:t>
            </a:r>
            <a:r>
              <a:rPr lang="es-ES" dirty="0" err="1"/>
              <a:t>zero</a:t>
            </a:r>
            <a:r>
              <a:rPr lang="es-ES" dirty="0"/>
              <a:t>, $</a:t>
            </a:r>
            <a:r>
              <a:rPr lang="es-ES" dirty="0" err="1"/>
              <a:t>one</a:t>
            </a:r>
            <a:r>
              <a:rPr lang="es-ES" dirty="0"/>
              <a:t>, $</a:t>
            </a:r>
            <a:r>
              <a:rPr lang="es-ES" dirty="0" err="1"/>
              <a:t>two</a:t>
            </a:r>
            <a:r>
              <a:rPr lang="es-ES" dirty="0"/>
              <a:t>) = </a:t>
            </a:r>
            <a:r>
              <a:rPr lang="es-ES" dirty="0" err="1"/>
              <a:t>small_numbers</a:t>
            </a:r>
            <a:r>
              <a:rPr lang="es-ES" dirty="0"/>
              <a:t>();</a:t>
            </a:r>
          </a:p>
        </p:txBody>
      </p:sp>
    </p:spTree>
    <p:extLst>
      <p:ext uri="{BB962C8B-B14F-4D97-AF65-F5344CB8AC3E}">
        <p14:creationId xmlns:p14="http://schemas.microsoft.com/office/powerpoint/2010/main" val="2667538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C5A70-BC86-6944-EAE3-A03598EE9C26}"/>
            </a:ext>
          </a:extLst>
        </p:cNvPr>
        <p:cNvGrpSpPr/>
        <p:nvPr/>
      </p:nvGrpSpPr>
      <p:grpSpPr>
        <a:xfrm>
          <a:off x="0" y="0"/>
          <a:ext cx="0" cy="0"/>
          <a:chOff x="0" y="0"/>
          <a:chExt cx="0" cy="0"/>
        </a:xfrm>
      </p:grpSpPr>
      <p:sp>
        <p:nvSpPr>
          <p:cNvPr id="4" name="Marcador de texto 3">
            <a:extLst>
              <a:ext uri="{FF2B5EF4-FFF2-40B4-BE49-F238E27FC236}">
                <a16:creationId xmlns:a16="http://schemas.microsoft.com/office/drawing/2014/main" id="{3FA3E7DA-AF77-AC1B-CA09-C71DF41D9395}"/>
              </a:ext>
            </a:extLst>
          </p:cNvPr>
          <p:cNvSpPr>
            <a:spLocks noGrp="1"/>
          </p:cNvSpPr>
          <p:nvPr>
            <p:ph type="body" idx="1"/>
          </p:nvPr>
        </p:nvSpPr>
        <p:spPr>
          <a:xfrm>
            <a:off x="467544" y="1062990"/>
            <a:ext cx="7933242" cy="3017520"/>
          </a:xfrm>
        </p:spPr>
        <p:txBody>
          <a:bodyPr/>
          <a:lstStyle/>
          <a:p>
            <a:r>
              <a:rPr lang="es-ES" sz="1800" dirty="0"/>
              <a:t>Con el array devuelto podremos hacer cualquier cosa. </a:t>
            </a:r>
          </a:p>
          <a:p>
            <a:endParaRPr lang="es-ES" sz="1800" dirty="0"/>
          </a:p>
          <a:p>
            <a:r>
              <a:rPr lang="es-ES" sz="1800" dirty="0"/>
              <a:t>Acceder a sus casillas por separado, recorrerlo, etc. </a:t>
            </a:r>
          </a:p>
          <a:p>
            <a:endParaRPr lang="es-ES" sz="1800" dirty="0"/>
          </a:p>
          <a:p>
            <a:r>
              <a:rPr lang="es-ES" sz="1800" dirty="0"/>
              <a:t>Pero en el código anterior hemos echado mano de una función incorporada en PHP, nueva para ti, llamada </a:t>
            </a:r>
            <a:r>
              <a:rPr lang="es-ES" sz="1800" dirty="0" err="1"/>
              <a:t>list</a:t>
            </a:r>
            <a:r>
              <a:rPr lang="es-ES" sz="1800" dirty="0"/>
              <a:t>(). Ésta se usa para asignar una lista de variables en una sola operación. </a:t>
            </a:r>
          </a:p>
          <a:p>
            <a:endParaRPr lang="es-ES" sz="1800" dirty="0"/>
          </a:p>
          <a:p>
            <a:r>
              <a:rPr lang="es-ES" sz="1800" dirty="0"/>
              <a:t>Después de esa operación, $</a:t>
            </a:r>
            <a:r>
              <a:rPr lang="es-ES" sz="1800" dirty="0" err="1"/>
              <a:t>zero</a:t>
            </a:r>
            <a:r>
              <a:rPr lang="es-ES" sz="1800" dirty="0"/>
              <a:t> valdrá 0, $</a:t>
            </a:r>
            <a:r>
              <a:rPr lang="es-ES" sz="1800" dirty="0" err="1"/>
              <a:t>one</a:t>
            </a:r>
            <a:r>
              <a:rPr lang="es-ES" sz="1800" dirty="0"/>
              <a:t> valdrá 1 y $</a:t>
            </a:r>
            <a:r>
              <a:rPr lang="es-ES" sz="1800" dirty="0" err="1"/>
              <a:t>two</a:t>
            </a:r>
            <a:r>
              <a:rPr lang="es-ES" sz="1800" dirty="0"/>
              <a:t> valdrá 2.</a:t>
            </a:r>
          </a:p>
        </p:txBody>
      </p:sp>
    </p:spTree>
    <p:extLst>
      <p:ext uri="{BB962C8B-B14F-4D97-AF65-F5344CB8AC3E}">
        <p14:creationId xmlns:p14="http://schemas.microsoft.com/office/powerpoint/2010/main" val="4154508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B894A-4408-97FD-EB02-1C8FAFEA2345}"/>
              </a:ext>
            </a:extLst>
          </p:cNvPr>
          <p:cNvSpPr>
            <a:spLocks noGrp="1"/>
          </p:cNvSpPr>
          <p:nvPr>
            <p:ph type="title"/>
          </p:nvPr>
        </p:nvSpPr>
        <p:spPr/>
        <p:txBody>
          <a:bodyPr/>
          <a:lstStyle/>
          <a:p>
            <a:r>
              <a:rPr lang="es-ES" b="1" i="0" dirty="0">
                <a:solidFill>
                  <a:srgbClr val="1E1E1E"/>
                </a:solidFill>
                <a:effectLst/>
                <a:latin typeface="fs"/>
              </a:rPr>
              <a:t>Pasar los parámetros por referencia</a:t>
            </a:r>
            <a:endParaRPr lang="es-ES" dirty="0"/>
          </a:p>
        </p:txBody>
      </p:sp>
      <p:sp>
        <p:nvSpPr>
          <p:cNvPr id="3" name="Marcador de texto 2">
            <a:extLst>
              <a:ext uri="{FF2B5EF4-FFF2-40B4-BE49-F238E27FC236}">
                <a16:creationId xmlns:a16="http://schemas.microsoft.com/office/drawing/2014/main" id="{B194167E-C122-8F48-55C4-87EE7A127E18}"/>
              </a:ext>
            </a:extLst>
          </p:cNvPr>
          <p:cNvSpPr>
            <a:spLocks noGrp="1"/>
          </p:cNvSpPr>
          <p:nvPr>
            <p:ph type="body" idx="1"/>
          </p:nvPr>
        </p:nvSpPr>
        <p:spPr/>
        <p:txBody>
          <a:bodyPr/>
          <a:lstStyle/>
          <a:p>
            <a:r>
              <a:rPr lang="es-ES" dirty="0"/>
              <a:t>disponemos de el paso de parámetros por referencia, en el que el valor de un parámetro dentro de una función, si que afecta al valor de la variable original. Con un &amp; al comienzo de los parámetros podremos realizar esto.</a:t>
            </a:r>
          </a:p>
          <a:p>
            <a:endParaRPr lang="es-ES" dirty="0"/>
          </a:p>
          <a:p>
            <a:r>
              <a:rPr lang="es-ES" dirty="0" err="1"/>
              <a:t>function</a:t>
            </a:r>
            <a:r>
              <a:rPr lang="es-ES" dirty="0"/>
              <a:t> </a:t>
            </a:r>
            <a:r>
              <a:rPr lang="es-ES" dirty="0" err="1"/>
              <a:t>porLAreferencia</a:t>
            </a:r>
            <a:r>
              <a:rPr lang="es-ES" dirty="0"/>
              <a:t>(&amp;$cadena) {</a:t>
            </a:r>
          </a:p>
          <a:p>
            <a:r>
              <a:rPr lang="es-ES" dirty="0"/>
              <a:t> $cadena = 'Sí ha cambiado </a:t>
            </a:r>
            <a:r>
              <a:rPr lang="es-ES" dirty="0" err="1"/>
              <a:t>cambiado</a:t>
            </a:r>
            <a:r>
              <a:rPr lang="es-ES" dirty="0"/>
              <a:t>';</a:t>
            </a:r>
          </a:p>
          <a:p>
            <a:r>
              <a:rPr lang="es-ES" dirty="0"/>
              <a:t> }</a:t>
            </a:r>
          </a:p>
          <a:p>
            <a:r>
              <a:rPr lang="es-ES" dirty="0"/>
              <a:t> $</a:t>
            </a:r>
            <a:r>
              <a:rPr lang="es-ES" dirty="0" err="1"/>
              <a:t>str</a:t>
            </a:r>
            <a:r>
              <a:rPr lang="es-ES" dirty="0"/>
              <a:t> = 'Esto es una cadena que no se mostrará';</a:t>
            </a:r>
          </a:p>
          <a:p>
            <a:r>
              <a:rPr lang="es-ES" dirty="0"/>
              <a:t> </a:t>
            </a:r>
            <a:r>
              <a:rPr lang="es-ES" dirty="0" err="1"/>
              <a:t>porLAreferencia</a:t>
            </a:r>
            <a:r>
              <a:rPr lang="es-ES" dirty="0"/>
              <a:t> ($</a:t>
            </a:r>
            <a:r>
              <a:rPr lang="es-ES" dirty="0" err="1"/>
              <a:t>str</a:t>
            </a:r>
            <a:r>
              <a:rPr lang="es-ES" dirty="0"/>
              <a:t>);</a:t>
            </a:r>
          </a:p>
          <a:p>
            <a:r>
              <a:rPr lang="es-ES" dirty="0"/>
              <a:t> echo $</a:t>
            </a:r>
            <a:r>
              <a:rPr lang="es-ES" dirty="0" err="1"/>
              <a:t>str</a:t>
            </a:r>
            <a:r>
              <a:rPr lang="es-ES" dirty="0"/>
              <a:t>; // Imprime 'Si ha cambiado'</a:t>
            </a:r>
          </a:p>
          <a:p>
            <a:r>
              <a:rPr lang="es-ES" dirty="0"/>
              <a:t>La página mostrará por pantalla el siguiente resultado: ‘Sí ha cambiado’.</a:t>
            </a:r>
          </a:p>
        </p:txBody>
      </p:sp>
    </p:spTree>
    <p:extLst>
      <p:ext uri="{BB962C8B-B14F-4D97-AF65-F5344CB8AC3E}">
        <p14:creationId xmlns:p14="http://schemas.microsoft.com/office/powerpoint/2010/main" val="974577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4FF42-29B6-2806-B9F0-57DD72EDC2C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6E7799A-0ACC-4622-ADBA-2D74F3BCE407}"/>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57568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5D910-65E6-0C7A-DFED-110CC8636B79}"/>
              </a:ext>
            </a:extLst>
          </p:cNvPr>
          <p:cNvSpPr>
            <a:spLocks noGrp="1"/>
          </p:cNvSpPr>
          <p:nvPr>
            <p:ph type="title"/>
          </p:nvPr>
        </p:nvSpPr>
        <p:spPr>
          <a:xfrm>
            <a:off x="251520" y="78712"/>
            <a:ext cx="7543800" cy="628605"/>
          </a:xfrm>
        </p:spPr>
        <p:txBody>
          <a:bodyPr/>
          <a:lstStyle/>
          <a:p>
            <a:endParaRPr lang="es-ES" dirty="0"/>
          </a:p>
        </p:txBody>
      </p:sp>
      <p:sp>
        <p:nvSpPr>
          <p:cNvPr id="3" name="Marcador de texto 2">
            <a:extLst>
              <a:ext uri="{FF2B5EF4-FFF2-40B4-BE49-F238E27FC236}">
                <a16:creationId xmlns:a16="http://schemas.microsoft.com/office/drawing/2014/main" id="{40941D26-094A-8B53-75F5-C1DA14B28B09}"/>
              </a:ext>
            </a:extLst>
          </p:cNvPr>
          <p:cNvSpPr>
            <a:spLocks noGrp="1"/>
          </p:cNvSpPr>
          <p:nvPr>
            <p:ph type="body" idx="1"/>
          </p:nvPr>
        </p:nvSpPr>
        <p:spPr>
          <a:xfrm>
            <a:off x="179512" y="843558"/>
            <a:ext cx="8712968" cy="3017520"/>
          </a:xfrm>
        </p:spPr>
        <p:txBody>
          <a:bodyPr/>
          <a:lstStyle/>
          <a:p>
            <a:r>
              <a:rPr lang="es-ES" dirty="0"/>
              <a:t>definir </a:t>
            </a:r>
            <a:r>
              <a:rPr lang="es-ES" dirty="0" err="1"/>
              <a:t>funcion</a:t>
            </a:r>
            <a:r>
              <a:rPr lang="es-ES" dirty="0"/>
              <a:t> suma(art1,art2,art3)</a:t>
            </a:r>
          </a:p>
          <a:p>
            <a:r>
              <a:rPr lang="es-ES" dirty="0"/>
              <a:t>suma=art1+art2+art3</a:t>
            </a:r>
          </a:p>
          <a:p>
            <a:r>
              <a:rPr lang="es-ES" dirty="0"/>
              <a:t>imprimir(suma)</a:t>
            </a:r>
          </a:p>
          <a:p>
            <a:r>
              <a:rPr lang="es-ES" dirty="0"/>
              <a:t>fin </a:t>
            </a:r>
            <a:r>
              <a:rPr lang="es-ES" dirty="0" err="1"/>
              <a:t>funcion</a:t>
            </a:r>
            <a:endParaRPr lang="es-ES" dirty="0"/>
          </a:p>
          <a:p>
            <a:endParaRPr lang="es-ES" dirty="0"/>
          </a:p>
          <a:p>
            <a:endParaRPr lang="es-ES" dirty="0"/>
          </a:p>
          <a:p>
            <a:r>
              <a:rPr lang="es-ES" dirty="0"/>
              <a:t>Este supuesto programa nos permitiría calcular la suma de tres elementos e imprimir el resultado en pantalla. Lo interesante de utilizar este tipo de funciones es que ellas nos permiten su utilización sistemática tantas veces como queramos sin necesidad de escribir las instrucciones tantas veces como veces queremos utilizarla.</a:t>
            </a:r>
          </a:p>
        </p:txBody>
      </p:sp>
    </p:spTree>
    <p:extLst>
      <p:ext uri="{BB962C8B-B14F-4D97-AF65-F5344CB8AC3E}">
        <p14:creationId xmlns:p14="http://schemas.microsoft.com/office/powerpoint/2010/main" val="355056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1EB65E9-F45E-CF97-1669-92D9CC3CA22C}"/>
              </a:ext>
            </a:extLst>
          </p:cNvPr>
          <p:cNvSpPr>
            <a:spLocks noGrp="1"/>
          </p:cNvSpPr>
          <p:nvPr>
            <p:ph type="body" idx="1"/>
          </p:nvPr>
        </p:nvSpPr>
        <p:spPr>
          <a:xfrm>
            <a:off x="179512" y="699542"/>
            <a:ext cx="7416824" cy="3017520"/>
          </a:xfrm>
        </p:spPr>
        <p:txBody>
          <a:bodyPr/>
          <a:lstStyle/>
          <a:p>
            <a:r>
              <a:rPr lang="es-ES" dirty="0"/>
              <a:t>Por supuesto, podemos prescindir de esta declaración de función e introducir una línea del siguiente tipo:</a:t>
            </a:r>
          </a:p>
          <a:p>
            <a:endParaRPr lang="es-ES" dirty="0"/>
          </a:p>
          <a:p>
            <a:r>
              <a:rPr lang="es-ES" dirty="0"/>
              <a:t>imprimir(art1+art2+art3)</a:t>
            </a:r>
          </a:p>
          <a:p>
            <a:endParaRPr lang="es-ES" dirty="0"/>
          </a:p>
          <a:p>
            <a:r>
              <a:rPr lang="es-ES" dirty="0"/>
              <a:t>Evidentemente, cuanto más complicada sea la función y más a menudo la utilicemos en nuestros scripts más útil resulta definirlas.</a:t>
            </a:r>
          </a:p>
          <a:p>
            <a:endParaRPr lang="es-ES" dirty="0"/>
          </a:p>
          <a:p>
            <a:r>
              <a:rPr lang="es-ES" dirty="0"/>
              <a:t>Esta función suma podría ser utilizada en cualquier lugar de nuestro script haciendo una llamada del siguiente tipo:</a:t>
            </a:r>
          </a:p>
          <a:p>
            <a:r>
              <a:rPr lang="es-ES" dirty="0"/>
              <a:t>ejecuta suma(4,6,9)</a:t>
            </a:r>
          </a:p>
          <a:p>
            <a:r>
              <a:rPr lang="es-ES" dirty="0"/>
              <a:t>Cuyo resultado sería:</a:t>
            </a:r>
          </a:p>
          <a:p>
            <a:r>
              <a:rPr lang="es-ES" dirty="0"/>
              <a:t>19</a:t>
            </a:r>
          </a:p>
          <a:p>
            <a:endParaRPr lang="es-ES" dirty="0"/>
          </a:p>
        </p:txBody>
      </p:sp>
    </p:spTree>
    <p:extLst>
      <p:ext uri="{BB962C8B-B14F-4D97-AF65-F5344CB8AC3E}">
        <p14:creationId xmlns:p14="http://schemas.microsoft.com/office/powerpoint/2010/main" val="4274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71792A-9243-E1A5-E251-28DDCF376C49}"/>
              </a:ext>
            </a:extLst>
          </p:cNvPr>
          <p:cNvSpPr>
            <a:spLocks noGrp="1"/>
          </p:cNvSpPr>
          <p:nvPr>
            <p:ph type="body" idx="1"/>
          </p:nvPr>
        </p:nvSpPr>
        <p:spPr>
          <a:xfrm>
            <a:off x="107504" y="915566"/>
            <a:ext cx="8876752" cy="3017520"/>
          </a:xfrm>
        </p:spPr>
        <p:txBody>
          <a:bodyPr/>
          <a:lstStyle/>
          <a:p>
            <a:r>
              <a:rPr lang="es-ES" dirty="0"/>
              <a:t>Del mismo modo, los procedimientos son parecidos a las funciones. La diferencia consiste tan solo en que en estos últimos el interés no radica en el resultado obtenido sino más bien en las operaciones realizadas al ejecutarla (creación de un archivo, reenvío a otra página,...). En lenguajes como el PHP las funciones y los procedimientos son considerados como la misma cosa y para definirlos se hace usando los mismos comandos.</a:t>
            </a:r>
          </a:p>
          <a:p>
            <a:endParaRPr lang="es-ES" dirty="0"/>
          </a:p>
          <a:p>
            <a:r>
              <a:rPr lang="es-ES" dirty="0"/>
              <a:t>Tanto las variables como las funciones y los procedimientos deben ser nombradas sin servirse de acentos, espacios ni caracteres especiales para no correr riesgos de error .</a:t>
            </a:r>
          </a:p>
        </p:txBody>
      </p:sp>
    </p:spTree>
    <p:extLst>
      <p:ext uri="{BB962C8B-B14F-4D97-AF65-F5344CB8AC3E}">
        <p14:creationId xmlns:p14="http://schemas.microsoft.com/office/powerpoint/2010/main" val="188605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E17304-7020-96B5-C987-318B3D4DE333}"/>
              </a:ext>
            </a:extLst>
          </p:cNvPr>
          <p:cNvSpPr>
            <a:spLocks noGrp="1"/>
          </p:cNvSpPr>
          <p:nvPr>
            <p:ph type="body" idx="1"/>
          </p:nvPr>
        </p:nvSpPr>
        <p:spPr>
          <a:xfrm>
            <a:off x="611560" y="1062990"/>
            <a:ext cx="7543800" cy="3017520"/>
          </a:xfrm>
        </p:spPr>
        <p:txBody>
          <a:bodyPr/>
          <a:lstStyle/>
          <a:p>
            <a:r>
              <a:rPr lang="es-ES" sz="1600" dirty="0"/>
              <a:t>PHP basa su eficacia principalmente en su enorme biblioteca de funciones. Una gran librería que crece constantemente, a medida que nuevas versiones van surgiendo y se van incorporando nuevas áreas de trabajo dentro del lenguaje. </a:t>
            </a:r>
          </a:p>
          <a:p>
            <a:endParaRPr lang="es-ES" sz="1600" dirty="0"/>
          </a:p>
          <a:p>
            <a:r>
              <a:rPr lang="es-ES" sz="1600" dirty="0"/>
              <a:t>Las funciones de PHP nos permiten realizar de una manera sencilla tareas habituales y a la hora de desarrollar una aplicación, pero además nosotros podemos hacer nuevas funciones para resolver todo tipo de tareas más específicas de nuestra aplicación.</a:t>
            </a:r>
          </a:p>
        </p:txBody>
      </p:sp>
    </p:spTree>
    <p:extLst>
      <p:ext uri="{BB962C8B-B14F-4D97-AF65-F5344CB8AC3E}">
        <p14:creationId xmlns:p14="http://schemas.microsoft.com/office/powerpoint/2010/main" val="257283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408D522-4F58-3F2E-5AA2-13B60B464BD3}"/>
              </a:ext>
            </a:extLst>
          </p:cNvPr>
          <p:cNvSpPr>
            <a:spLocks noGrp="1"/>
          </p:cNvSpPr>
          <p:nvPr>
            <p:ph type="body" idx="1"/>
          </p:nvPr>
        </p:nvSpPr>
        <p:spPr>
          <a:xfrm>
            <a:off x="179512" y="771550"/>
            <a:ext cx="7543800" cy="3017520"/>
          </a:xfrm>
        </p:spPr>
        <p:txBody>
          <a:bodyPr/>
          <a:lstStyle/>
          <a:p>
            <a:r>
              <a:rPr lang="es-ES" b="1" dirty="0"/>
              <a:t>Crear nuestras propias funciones en PHP</a:t>
            </a:r>
          </a:p>
          <a:p>
            <a:endParaRPr lang="es-ES" b="1" dirty="0"/>
          </a:p>
          <a:p>
            <a:r>
              <a:rPr lang="es-ES" dirty="0"/>
              <a:t>Lo que puede parecer ligeramente más complicado, pero que con un mínimo de experiencia resultará muy sencillo y sin lugar a dudas muy práctico, es crear nuestras propias funciones. </a:t>
            </a:r>
          </a:p>
          <a:p>
            <a:endParaRPr lang="es-ES" dirty="0"/>
          </a:p>
          <a:p>
            <a:r>
              <a:rPr lang="es-ES" dirty="0"/>
              <a:t>De una forma general, podríamos crear nuestras propias funciones para conectarnos a una base de datos o crear los encabezados o etiquetas meta de un documento HTML. </a:t>
            </a:r>
          </a:p>
          <a:p>
            <a:endParaRPr lang="es-ES" dirty="0"/>
          </a:p>
          <a:p>
            <a:r>
              <a:rPr lang="es-ES" dirty="0"/>
              <a:t>Para una aplicación de comercio electrónico podríamos crear por ejemplo funciones de cambio de una moneda a otra o de calculo de los impuestos a añadir al precio de articulo. En definitiva, es interesante crear funciones para la mayoría de acciones más o menos sistemáticas que realizamos en nuestros programas.</a:t>
            </a:r>
          </a:p>
        </p:txBody>
      </p:sp>
    </p:spTree>
    <p:extLst>
      <p:ext uri="{BB962C8B-B14F-4D97-AF65-F5344CB8AC3E}">
        <p14:creationId xmlns:p14="http://schemas.microsoft.com/office/powerpoint/2010/main" val="38989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F0D282-CF73-36C2-B639-F9099B5A1D76}"/>
              </a:ext>
            </a:extLst>
          </p:cNvPr>
          <p:cNvSpPr>
            <a:spLocks noGrp="1"/>
          </p:cNvSpPr>
          <p:nvPr>
            <p:ph type="body" idx="1"/>
          </p:nvPr>
        </p:nvSpPr>
        <p:spPr>
          <a:xfrm>
            <a:off x="251520" y="339502"/>
            <a:ext cx="7543800" cy="3017520"/>
          </a:xfrm>
        </p:spPr>
        <p:txBody>
          <a:bodyPr/>
          <a:lstStyle/>
          <a:p>
            <a:r>
              <a:rPr lang="es-ES" dirty="0"/>
              <a:t>Aquí daremos el ejemplo de creación de una función que, llamada al comienzo de nuestro script, nos crea el encabezado de nuestro documento HTML y coloca el titulo que queremos a la página:</a:t>
            </a:r>
          </a:p>
          <a:p>
            <a:endParaRPr lang="es-ES" dirty="0"/>
          </a:p>
          <a:p>
            <a:r>
              <a:rPr lang="es-ES" dirty="0"/>
              <a:t>&lt;?</a:t>
            </a:r>
          </a:p>
          <a:p>
            <a:r>
              <a:rPr lang="es-ES" dirty="0" err="1"/>
              <a:t>function</a:t>
            </a:r>
            <a:r>
              <a:rPr lang="es-ES" dirty="0"/>
              <a:t> </a:t>
            </a:r>
            <a:r>
              <a:rPr lang="es-ES" dirty="0" err="1"/>
              <a:t>hacer_encabezado</a:t>
            </a:r>
            <a:r>
              <a:rPr lang="es-ES" dirty="0"/>
              <a:t>($titulo) {</a:t>
            </a:r>
          </a:p>
          <a:p>
            <a:r>
              <a:rPr lang="es-ES" dirty="0"/>
              <a:t>  $encabezado="&lt;</a:t>
            </a:r>
            <a:r>
              <a:rPr lang="es-ES" dirty="0" err="1"/>
              <a:t>html</a:t>
            </a:r>
            <a:r>
              <a:rPr lang="es-ES" dirty="0"/>
              <a:t>&gt;&lt;head&gt;t&lt;</a:t>
            </a:r>
            <a:r>
              <a:rPr lang="es-ES" dirty="0" err="1"/>
              <a:t>title</a:t>
            </a:r>
            <a:r>
              <a:rPr lang="es-ES" dirty="0"/>
              <a:t>&gt;$titulo&lt;/</a:t>
            </a:r>
            <a:r>
              <a:rPr lang="es-ES" dirty="0" err="1"/>
              <a:t>title</a:t>
            </a:r>
            <a:r>
              <a:rPr lang="es-ES" dirty="0"/>
              <a:t>&gt;&lt;/head&gt;";</a:t>
            </a:r>
          </a:p>
          <a:p>
            <a:r>
              <a:rPr lang="es-ES" dirty="0"/>
              <a:t>  echo $encabezado;</a:t>
            </a:r>
          </a:p>
          <a:p>
            <a:r>
              <a:rPr lang="es-ES" dirty="0"/>
              <a:t>}</a:t>
            </a:r>
          </a:p>
          <a:p>
            <a:r>
              <a:rPr lang="es-ES" dirty="0"/>
              <a:t>?&gt;</a:t>
            </a:r>
          </a:p>
          <a:p>
            <a:r>
              <a:rPr lang="es-ES" dirty="0"/>
              <a:t>Esta función podría ser llamada al principio de todas nuestras páginas de la siguiente forma:</a:t>
            </a:r>
          </a:p>
          <a:p>
            <a:endParaRPr lang="es-ES" dirty="0"/>
          </a:p>
          <a:p>
            <a:r>
              <a:rPr lang="es-ES" dirty="0"/>
              <a:t>$titulo="Mi web";</a:t>
            </a:r>
          </a:p>
          <a:p>
            <a:r>
              <a:rPr lang="es-ES" dirty="0" err="1"/>
              <a:t>hacer_encabezado</a:t>
            </a:r>
            <a:r>
              <a:rPr lang="es-ES" dirty="0"/>
              <a:t>($titulo);</a:t>
            </a:r>
          </a:p>
        </p:txBody>
      </p:sp>
    </p:spTree>
    <p:extLst>
      <p:ext uri="{BB962C8B-B14F-4D97-AF65-F5344CB8AC3E}">
        <p14:creationId xmlns:p14="http://schemas.microsoft.com/office/powerpoint/2010/main" val="146505091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0100129-57AD-455A-AFB4-0A7B644B1002}">
  <ds:schemaRefs>
    <ds:schemaRef ds:uri="http://schemas.microsoft.com/sharepoint/v3/contenttype/forms"/>
  </ds:schemaRefs>
</ds:datastoreItem>
</file>

<file path=customXml/itemProps2.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C43E9F-2750-4D86-84AD-1A1A90D28455}">
  <ds:schemaRefs>
    <ds:schemaRef ds:uri="http://purl.org/dc/elements/1.1/"/>
    <ds:schemaRef ds:uri="http://purl.org/dc/terms/"/>
    <ds:schemaRef ds:uri="cddffda1-743c-4ef1-b61a-94d8ea38e423"/>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b238f60b-93df-48e1-afe7-e53c24212f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4073</TotalTime>
  <Words>3669</Words>
  <Application>Microsoft Office PowerPoint</Application>
  <PresentationFormat>Presentación en pantalla (16:9)</PresentationFormat>
  <Paragraphs>287</Paragraphs>
  <Slides>37</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Helvetica Neue</vt:lpstr>
      <vt:lpstr>Calibri</vt:lpstr>
      <vt:lpstr>Lato</vt:lpstr>
      <vt:lpstr>Arial</vt:lpstr>
      <vt:lpstr>Roboto</vt:lpstr>
      <vt:lpstr>fs</vt:lpstr>
      <vt:lpstr>Raleway</vt:lpstr>
      <vt:lpstr>Antonio template</vt:lpstr>
      <vt:lpstr>Notacion FLECHA</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Estructurar el código de una aplicación con nuestras propias librerías de funciones</vt:lpstr>
      <vt:lpstr>Presentación de PowerPoint</vt:lpstr>
      <vt:lpstr>Presentación de PowerPoint</vt:lpstr>
      <vt:lpstr>Servidores de nombres de dominio</vt:lpstr>
      <vt:lpstr>Presentación de PowerPoint</vt:lpstr>
      <vt:lpstr>Presentación de PowerPoint</vt:lpstr>
      <vt:lpstr>Presentación de PowerPoint</vt:lpstr>
      <vt:lpstr>Presentación de PowerPoint</vt:lpstr>
      <vt:lpstr>Ejemplo de función</vt:lpstr>
      <vt:lpstr>Presentación de PowerPoint</vt:lpstr>
      <vt:lpstr>Presentación de PowerPoint</vt:lpstr>
      <vt:lpstr>paso de parámetros en las funciones PHP.</vt:lpstr>
      <vt:lpstr>Presentación de PowerPoint</vt:lpstr>
      <vt:lpstr>Presentación de PowerPoint</vt:lpstr>
      <vt:lpstr>Presentación de PowerPoint</vt:lpstr>
      <vt:lpstr>Presentación de PowerPoint</vt:lpstr>
      <vt:lpstr>Presentación de PowerPoint</vt:lpstr>
      <vt:lpstr>Cómo devolver valores en funciones PHP, con la palabra return.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Pasar los parámetros por referencia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53</cp:revision>
  <dcterms:modified xsi:type="dcterms:W3CDTF">2025-01-08T09:39:21Z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