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75"/>
  </p:notesMasterIdLst>
  <p:sldIdLst>
    <p:sldId id="256" r:id="rId5"/>
    <p:sldId id="295" r:id="rId6"/>
    <p:sldId id="420" r:id="rId7"/>
    <p:sldId id="422" r:id="rId8"/>
    <p:sldId id="423" r:id="rId9"/>
    <p:sldId id="424" r:id="rId10"/>
    <p:sldId id="425" r:id="rId11"/>
    <p:sldId id="426" r:id="rId12"/>
    <p:sldId id="427" r:id="rId13"/>
    <p:sldId id="428" r:id="rId14"/>
    <p:sldId id="429" r:id="rId15"/>
    <p:sldId id="430" r:id="rId16"/>
    <p:sldId id="431" r:id="rId17"/>
    <p:sldId id="432" r:id="rId18"/>
    <p:sldId id="433" r:id="rId19"/>
    <p:sldId id="434" r:id="rId20"/>
    <p:sldId id="435" r:id="rId21"/>
    <p:sldId id="436" r:id="rId22"/>
    <p:sldId id="437" r:id="rId23"/>
    <p:sldId id="438" r:id="rId24"/>
    <p:sldId id="439" r:id="rId25"/>
    <p:sldId id="440" r:id="rId26"/>
    <p:sldId id="441" r:id="rId27"/>
    <p:sldId id="442" r:id="rId28"/>
    <p:sldId id="443" r:id="rId29"/>
    <p:sldId id="444" r:id="rId30"/>
    <p:sldId id="445" r:id="rId31"/>
    <p:sldId id="446" r:id="rId32"/>
    <p:sldId id="447" r:id="rId33"/>
    <p:sldId id="448" r:id="rId34"/>
    <p:sldId id="449" r:id="rId35"/>
    <p:sldId id="450" r:id="rId36"/>
    <p:sldId id="451" r:id="rId37"/>
    <p:sldId id="452" r:id="rId38"/>
    <p:sldId id="453" r:id="rId39"/>
    <p:sldId id="454" r:id="rId40"/>
    <p:sldId id="455" r:id="rId41"/>
    <p:sldId id="456" r:id="rId42"/>
    <p:sldId id="457" r:id="rId43"/>
    <p:sldId id="458" r:id="rId44"/>
    <p:sldId id="459" r:id="rId45"/>
    <p:sldId id="460" r:id="rId46"/>
    <p:sldId id="461" r:id="rId47"/>
    <p:sldId id="462" r:id="rId48"/>
    <p:sldId id="463" r:id="rId49"/>
    <p:sldId id="464" r:id="rId50"/>
    <p:sldId id="465" r:id="rId51"/>
    <p:sldId id="466" r:id="rId52"/>
    <p:sldId id="467" r:id="rId53"/>
    <p:sldId id="468" r:id="rId54"/>
    <p:sldId id="469" r:id="rId55"/>
    <p:sldId id="470" r:id="rId56"/>
    <p:sldId id="471" r:id="rId57"/>
    <p:sldId id="472" r:id="rId58"/>
    <p:sldId id="473" r:id="rId59"/>
    <p:sldId id="474" r:id="rId60"/>
    <p:sldId id="475" r:id="rId61"/>
    <p:sldId id="476" r:id="rId62"/>
    <p:sldId id="477" r:id="rId63"/>
    <p:sldId id="478" r:id="rId64"/>
    <p:sldId id="479" r:id="rId65"/>
    <p:sldId id="480" r:id="rId66"/>
    <p:sldId id="481" r:id="rId67"/>
    <p:sldId id="482" r:id="rId68"/>
    <p:sldId id="483" r:id="rId69"/>
    <p:sldId id="484" r:id="rId70"/>
    <p:sldId id="485" r:id="rId71"/>
    <p:sldId id="486" r:id="rId72"/>
    <p:sldId id="487" r:id="rId73"/>
    <p:sldId id="294" r:id="rId74"/>
  </p:sldIdLst>
  <p:sldSz cx="9144000" cy="5143500" type="screen16x9"/>
  <p:notesSz cx="6858000" cy="9144000"/>
  <p:embeddedFontLst>
    <p:embeddedFont>
      <p:font typeface="Lato" panose="020F0502020204030203" pitchFamily="34" charset="0"/>
      <p:regular r:id="rId76"/>
      <p:bold r:id="rId77"/>
      <p:italic r:id="rId78"/>
      <p:boldItalic r:id="rId79"/>
    </p:embeddedFont>
    <p:embeddedFont>
      <p:font typeface="Raleway" pitchFamily="2" charset="0"/>
      <p:regular r:id="rId80"/>
      <p:bold r:id="rId81"/>
      <p:italic r:id="rId82"/>
      <p:boldItalic r:id="rId83"/>
    </p:embeddedFont>
    <p:embeddedFont>
      <p:font typeface="Sniglet" panose="020B0604020202020204" charset="0"/>
      <p:regular r:id="rId84"/>
    </p:embeddedFont>
    <p:embeddedFont>
      <p:font typeface="Ubuntu Mono" panose="020B0509030602030204" pitchFamily="49" charset="0"/>
      <p:regular r:id="rId85"/>
      <p:bold r:id="rId86"/>
      <p:italic r:id="rId87"/>
      <p:boldItalic r:id="rId88"/>
    </p:embeddedFont>
    <p:embeddedFont>
      <p:font typeface="Varela Round" panose="00000500000000000000" pitchFamily="2" charset="-79"/>
      <p:regular r:id="rId8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95306F-10DF-26AA-C08F-3DCF47202AD7}" v="4" dt="2023-09-19T15:09:44.565"/>
  </p1510:revLst>
</p1510:revInfo>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748" y="4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font" Target="fonts/font9.fntdata"/><Relationship Id="rId89" Type="http://schemas.openxmlformats.org/officeDocument/2006/relationships/font" Target="fonts/font14.fntdata"/><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font" Target="fonts/font4.fntdata"/><Relationship Id="rId5" Type="http://schemas.openxmlformats.org/officeDocument/2006/relationships/slide" Target="slides/slide1.xml"/><Relationship Id="rId90" Type="http://schemas.openxmlformats.org/officeDocument/2006/relationships/presProps" Target="presProp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font" Target="fonts/font5.fntdata"/><Relationship Id="rId85" Type="http://schemas.openxmlformats.org/officeDocument/2006/relationships/font" Target="fonts/font10.fntdata"/><Relationship Id="rId93"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font" Target="fonts/font13.fntdata"/><Relationship Id="rId9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 Id="rId9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font" Target="fonts/font1.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heme" Target="theme/theme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font" Target="fonts/font12.fntdata"/><Relationship Id="rId61" Type="http://schemas.openxmlformats.org/officeDocument/2006/relationships/slide" Target="slides/slide57.xml"/><Relationship Id="rId82" Type="http://schemas.openxmlformats.org/officeDocument/2006/relationships/font" Target="fonts/font7.fntdata"/><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5" name="Google Shape;29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1" name="Google Shape;31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Google Shape;2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 name="Google Shape;2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5" name="Google Shape;38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0" name="Google Shape;42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7" name="Google Shape;427;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6" name="Google Shape;436;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1" name="Google Shape;451;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8" name="Google Shape;458;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cb1f3ae30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cb1f3ae3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5" name="Google Shape;465;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2" name="Google Shape;472;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9" name="Google Shape;479;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3" name="Google Shape;49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3" name="Google Shape;503;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3" name="Google Shape;513;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2" name="Google Shape;52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1" name="Google Shape;531;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0" name="Google Shape;540;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cb1f3ae303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cb1f3ae30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8" name="Google Shape;568;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2" name="Google Shape;592;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1" name="Google Shape;60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0" name="Google Shape;610;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0" name="Google Shape;620;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0" name="Google Shape;630;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1" name="Google Shape;641;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7" name="Google Shape;687;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6" name="Google Shape;746;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9" name="Google Shape;789;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cb1f3ae303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cb1f3ae30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9" name="Google Shape;839;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5" name="Google Shape;885;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2" name="Google Shape;892;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9" name="Google Shape;899;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6" name="Google Shape;906;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3" name="Google Shape;913;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0" name="Google Shape;920;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7" name="Google Shape;927;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4" name="Google Shape;934;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1" name="Google Shape;941;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 name="Google Shape;7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2" descr="Fundación San Pablo Andalucía CEU">
            <a:extLst>
              <a:ext uri="{FF2B5EF4-FFF2-40B4-BE49-F238E27FC236}">
                <a16:creationId xmlns:a16="http://schemas.microsoft.com/office/drawing/2014/main" id="{2F241AFD-3417-C10F-553A-E7C5400AF75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92280" y="2592"/>
            <a:ext cx="1804243" cy="8813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5" name="Google Shape;45;p6"/>
          <p:cNvSpPr txBox="1">
            <a:spLocks noGrp="1"/>
          </p:cNvSpPr>
          <p:nvPr>
            <p:ph type="body" idx="1"/>
          </p:nvPr>
        </p:nvSpPr>
        <p:spPr>
          <a:xfrm>
            <a:off x="893625"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6"/>
          <p:cNvSpPr txBox="1">
            <a:spLocks noGrp="1"/>
          </p:cNvSpPr>
          <p:nvPr>
            <p:ph type="body" idx="2"/>
          </p:nvPr>
        </p:nvSpPr>
        <p:spPr>
          <a:xfrm>
            <a:off x="4219456" y="1200150"/>
            <a:ext cx="31368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14" name="13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15"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8"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dirty="0"/>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dirty="0">
              <a:ln>
                <a:noFill/>
              </a:ln>
              <a:solidFill>
                <a:schemeClr val="bg2">
                  <a:lumMod val="50000"/>
                </a:schemeClr>
              </a:solidFill>
              <a:effectLst/>
              <a:uLnTx/>
              <a:uFillTx/>
              <a:latin typeface="Arial"/>
              <a:ea typeface="Arial"/>
              <a:cs typeface="Arial"/>
              <a:sym typeface="Arial"/>
            </a:endParaRPr>
          </a:p>
        </p:txBody>
      </p:sp>
      <p:pic>
        <p:nvPicPr>
          <p:cNvPr id="2" name="Picture 2" descr="Fundación San Pablo Andalucía CEU">
            <a:extLst>
              <a:ext uri="{FF2B5EF4-FFF2-40B4-BE49-F238E27FC236}">
                <a16:creationId xmlns:a16="http://schemas.microsoft.com/office/drawing/2014/main" id="{C15D7034-AC8C-D24C-9EA6-2FEB6E25DC27}"/>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092280" y="2592"/>
            <a:ext cx="1804243" cy="88133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8" r:id="rId1"/>
    <p:sldLayoutId id="2147483649" r:id="rId2"/>
    <p:sldLayoutId id="2147483652" r:id="rId3"/>
    <p:sldLayoutId id="2147483656" r:id="rId4"/>
    <p:sldLayoutId id="214748365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4.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image" Target="../media/image3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gif"/></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6643734" cy="1159800"/>
          </a:xfrm>
          <a:prstGeom prst="rect">
            <a:avLst/>
          </a:prstGeom>
        </p:spPr>
        <p:txBody>
          <a:bodyPr spcFirstLastPara="1" wrap="square" lIns="91425" tIns="91425" rIns="91425" bIns="91425" anchor="t" anchorCtr="0">
            <a:noAutofit/>
          </a:bodyPr>
          <a:lstStyle/>
          <a:p>
            <a:pPr lvl="0"/>
            <a:r>
              <a:rPr lang="en-US" sz="4000" dirty="0"/>
              <a:t>UD 1 </a:t>
            </a:r>
            <a:r>
              <a:rPr lang="en-US" sz="4000" dirty="0" err="1"/>
              <a:t>Arquitectura</a:t>
            </a:r>
            <a:r>
              <a:rPr lang="en-US" sz="4000" dirty="0"/>
              <a:t> Web</a:t>
            </a:r>
            <a:endParaRPr sz="4000" dirty="0"/>
          </a:p>
        </p:txBody>
      </p:sp>
      <p:sp>
        <p:nvSpPr>
          <p:cNvPr id="3" name="2 Rectángulo"/>
          <p:cNvSpPr/>
          <p:nvPr/>
        </p:nvSpPr>
        <p:spPr>
          <a:xfrm>
            <a:off x="142844" y="4126660"/>
            <a:ext cx="4572000" cy="286232"/>
          </a:xfrm>
          <a:prstGeom prst="rect">
            <a:avLst/>
          </a:prstGeom>
        </p:spPr>
        <p:txBody>
          <a:bodyPr>
            <a:spAutoFit/>
          </a:bodyPr>
          <a:lstStyle/>
          <a:p>
            <a:pPr lvl="0">
              <a:lnSpc>
                <a:spcPct val="90000"/>
              </a:lnSpc>
              <a:spcBef>
                <a:spcPts val="1400"/>
              </a:spcBef>
              <a:buClr>
                <a:schemeClr val="accent1"/>
              </a:buClr>
              <a:buSzPts val="2400"/>
            </a:pPr>
            <a:r>
              <a:rPr lang="es-ES" dirty="0">
                <a:solidFill>
                  <a:schemeClr val="dk2"/>
                </a:solidFill>
                <a:latin typeface="Calibri"/>
                <a:ea typeface="Calibri"/>
                <a:cs typeface="Calibri"/>
                <a:sym typeface="Calibri"/>
              </a:rPr>
              <a:t>CURSO 2022-2023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10</a:t>
            </a:fld>
            <a:endParaRPr/>
          </a:p>
        </p:txBody>
      </p:sp>
      <p:sp>
        <p:nvSpPr>
          <p:cNvPr id="115" name="Google Shape;115;p6"/>
          <p:cNvSpPr/>
          <p:nvPr/>
        </p:nvSpPr>
        <p:spPr>
          <a:xfrm>
            <a:off x="733425" y="411510"/>
            <a:ext cx="464378" cy="4608586"/>
          </a:xfrm>
          <a:prstGeom prst="upDownArrow">
            <a:avLst>
              <a:gd name="adj1" fmla="val 50000"/>
              <a:gd name="adj2" fmla="val 50000"/>
            </a:avLst>
          </a:prstGeom>
          <a:gradFill>
            <a:gsLst>
              <a:gs pos="0">
                <a:srgbClr val="9AC7FF"/>
              </a:gs>
              <a:gs pos="35000">
                <a:srgbClr val="BAD8FE"/>
              </a:gs>
              <a:gs pos="100000">
                <a:srgbClr val="E4EEFF"/>
              </a:gs>
            </a:gsLst>
            <a:lin ang="16200000" scaled="0"/>
          </a:gradFill>
          <a:ln w="9525" cap="flat" cmpd="sng">
            <a:solidFill>
              <a:srgbClr val="347EB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116" name="Google Shape;116;p6"/>
          <p:cNvPicPr preferRelativeResize="0"/>
          <p:nvPr/>
        </p:nvPicPr>
        <p:blipFill rotWithShape="1">
          <a:blip r:embed="rId3">
            <a:alphaModFix/>
          </a:blip>
          <a:srcRect/>
          <a:stretch/>
        </p:blipFill>
        <p:spPr>
          <a:xfrm>
            <a:off x="1064453" y="2255774"/>
            <a:ext cx="707197" cy="353599"/>
          </a:xfrm>
          <a:prstGeom prst="rect">
            <a:avLst/>
          </a:prstGeom>
          <a:noFill/>
          <a:ln>
            <a:noFill/>
          </a:ln>
        </p:spPr>
      </p:pic>
      <p:sp>
        <p:nvSpPr>
          <p:cNvPr id="117" name="Google Shape;117;p6"/>
          <p:cNvSpPr/>
          <p:nvPr/>
        </p:nvSpPr>
        <p:spPr>
          <a:xfrm>
            <a:off x="1064453" y="607639"/>
            <a:ext cx="695325" cy="333375"/>
          </a:xfrm>
          <a:prstGeom prst="stripedRightArrow">
            <a:avLst>
              <a:gd name="adj1" fmla="val 50000"/>
              <a:gd name="adj2" fmla="val 50000"/>
            </a:avLst>
          </a:prstGeom>
          <a:gradFill>
            <a:gsLst>
              <a:gs pos="0">
                <a:srgbClr val="9AC7FF"/>
              </a:gs>
              <a:gs pos="35000">
                <a:srgbClr val="BAD8FE"/>
              </a:gs>
              <a:gs pos="100000">
                <a:srgbClr val="E4EEFF"/>
              </a:gs>
            </a:gsLst>
            <a:lin ang="16200000" scaled="0"/>
          </a:gradFill>
          <a:ln w="9525" cap="flat" cmpd="sng">
            <a:solidFill>
              <a:srgbClr val="347EB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118" name="Google Shape;118;p6"/>
          <p:cNvPicPr preferRelativeResize="0"/>
          <p:nvPr/>
        </p:nvPicPr>
        <p:blipFill rotWithShape="1">
          <a:blip r:embed="rId3">
            <a:alphaModFix/>
          </a:blip>
          <a:srcRect/>
          <a:stretch/>
        </p:blipFill>
        <p:spPr>
          <a:xfrm>
            <a:off x="1076325" y="4007477"/>
            <a:ext cx="707197" cy="353599"/>
          </a:xfrm>
          <a:prstGeom prst="rect">
            <a:avLst/>
          </a:prstGeom>
          <a:noFill/>
          <a:ln>
            <a:noFill/>
          </a:ln>
        </p:spPr>
      </p:pic>
      <p:pic>
        <p:nvPicPr>
          <p:cNvPr id="119" name="Google Shape;119;p6"/>
          <p:cNvPicPr preferRelativeResize="0"/>
          <p:nvPr/>
        </p:nvPicPr>
        <p:blipFill rotWithShape="1">
          <a:blip r:embed="rId4">
            <a:alphaModFix/>
          </a:blip>
          <a:srcRect/>
          <a:stretch/>
        </p:blipFill>
        <p:spPr>
          <a:xfrm>
            <a:off x="1979712" y="555526"/>
            <a:ext cx="1200133" cy="720080"/>
          </a:xfrm>
          <a:prstGeom prst="rect">
            <a:avLst/>
          </a:prstGeom>
          <a:noFill/>
          <a:ln>
            <a:noFill/>
          </a:ln>
        </p:spPr>
      </p:pic>
      <p:pic>
        <p:nvPicPr>
          <p:cNvPr id="120" name="Google Shape;120;p6"/>
          <p:cNvPicPr preferRelativeResize="0"/>
          <p:nvPr/>
        </p:nvPicPr>
        <p:blipFill rotWithShape="1">
          <a:blip r:embed="rId5">
            <a:alphaModFix/>
          </a:blip>
          <a:srcRect/>
          <a:stretch/>
        </p:blipFill>
        <p:spPr>
          <a:xfrm>
            <a:off x="1907704" y="2139702"/>
            <a:ext cx="1205479" cy="723288"/>
          </a:xfrm>
          <a:prstGeom prst="rect">
            <a:avLst/>
          </a:prstGeom>
          <a:noFill/>
          <a:ln>
            <a:noFill/>
          </a:ln>
        </p:spPr>
      </p:pic>
      <p:pic>
        <p:nvPicPr>
          <p:cNvPr id="121" name="Google Shape;121;p6"/>
          <p:cNvPicPr preferRelativeResize="0"/>
          <p:nvPr/>
        </p:nvPicPr>
        <p:blipFill rotWithShape="1">
          <a:blip r:embed="rId6">
            <a:alphaModFix/>
          </a:blip>
          <a:srcRect/>
          <a:stretch/>
        </p:blipFill>
        <p:spPr>
          <a:xfrm>
            <a:off x="1979712" y="3818172"/>
            <a:ext cx="1080120" cy="648072"/>
          </a:xfrm>
          <a:prstGeom prst="rect">
            <a:avLst/>
          </a:prstGeom>
          <a:noFill/>
          <a:ln>
            <a:noFill/>
          </a:ln>
        </p:spPr>
      </p:pic>
      <p:sp>
        <p:nvSpPr>
          <p:cNvPr id="122" name="Google Shape;122;p6"/>
          <p:cNvSpPr/>
          <p:nvPr/>
        </p:nvSpPr>
        <p:spPr>
          <a:xfrm>
            <a:off x="3851920" y="627534"/>
            <a:ext cx="4320480" cy="792088"/>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None/>
            </a:pPr>
            <a:r>
              <a:rPr lang="es-ES" sz="1400" b="0" i="0" u="none" strike="noStrike" cap="none">
                <a:solidFill>
                  <a:schemeClr val="dk1"/>
                </a:solidFill>
                <a:latin typeface="Arial"/>
                <a:ea typeface="Arial"/>
                <a:cs typeface="Arial"/>
                <a:sym typeface="Arial"/>
              </a:rPr>
              <a:t> La web inicial fue la Web 1.0. Las páginas eran estáticas y el usuario no podía interactuar con ellas. </a:t>
            </a:r>
            <a:endParaRPr/>
          </a:p>
        </p:txBody>
      </p:sp>
      <p:sp>
        <p:nvSpPr>
          <p:cNvPr id="123" name="Google Shape;123;p6"/>
          <p:cNvSpPr/>
          <p:nvPr/>
        </p:nvSpPr>
        <p:spPr>
          <a:xfrm>
            <a:off x="3851921" y="1734816"/>
            <a:ext cx="4320480" cy="148590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None/>
            </a:pPr>
            <a:r>
              <a:rPr lang="es-ES" sz="1400" b="0" i="0" u="none" strike="noStrike" cap="none">
                <a:solidFill>
                  <a:schemeClr val="dk1"/>
                </a:solidFill>
                <a:latin typeface="Arial"/>
                <a:ea typeface="Arial"/>
                <a:cs typeface="Arial"/>
                <a:sym typeface="Arial"/>
              </a:rPr>
              <a:t>Los sitios Web 2.0 utilizan tecnologías que permiten a los usuarios Interactuar entre ellos y crear sus propios contenidos como bases de datos, hojas de estilo.</a:t>
            </a:r>
            <a:endParaRPr/>
          </a:p>
        </p:txBody>
      </p:sp>
      <p:sp>
        <p:nvSpPr>
          <p:cNvPr id="124" name="Google Shape;124;p6"/>
          <p:cNvSpPr/>
          <p:nvPr/>
        </p:nvSpPr>
        <p:spPr>
          <a:xfrm>
            <a:off x="3851921" y="3592191"/>
            <a:ext cx="4392488" cy="97988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None/>
            </a:pPr>
            <a:r>
              <a:rPr lang="es-ES" sz="1400" b="0" i="0" u="none" strike="noStrike" cap="none">
                <a:solidFill>
                  <a:schemeClr val="dk1"/>
                </a:solidFill>
                <a:latin typeface="Arial"/>
                <a:ea typeface="Arial"/>
                <a:cs typeface="Arial"/>
                <a:sym typeface="Arial"/>
              </a:rPr>
              <a:t> El avance de la tecnología está dando paso a una nueva forma de usar el Internet</a:t>
            </a:r>
            <a:endParaRPr/>
          </a:p>
          <a:p>
            <a:pPr marL="0" marR="0" lvl="0" indent="0" algn="just" rtl="0">
              <a:lnSpc>
                <a:spcPct val="15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11</a:t>
            </a:fld>
            <a:endParaRPr/>
          </a:p>
        </p:txBody>
      </p:sp>
      <p:sp>
        <p:nvSpPr>
          <p:cNvPr id="130" name="Google Shape;130;p7"/>
          <p:cNvSpPr txBox="1">
            <a:spLocks noGrp="1"/>
          </p:cNvSpPr>
          <p:nvPr>
            <p:ph type="title"/>
          </p:nvPr>
        </p:nvSpPr>
        <p:spPr>
          <a:xfrm>
            <a:off x="-12000" y="1995686"/>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¿Es lo mismo la web e Internet?</a:t>
            </a:r>
            <a:endParaRPr/>
          </a:p>
        </p:txBody>
      </p:sp>
      <p:sp>
        <p:nvSpPr>
          <p:cNvPr id="131" name="Google Shape;131;p7"/>
          <p:cNvSpPr txBox="1"/>
          <p:nvPr/>
        </p:nvSpPr>
        <p:spPr>
          <a:xfrm>
            <a:off x="140400" y="3298526"/>
            <a:ext cx="9156000" cy="8574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2600"/>
              <a:buFont typeface="Walter Turncoat"/>
              <a:buNone/>
            </a:pPr>
            <a:r>
              <a:rPr lang="es-ES" sz="6600" b="0" i="0" u="none" strike="noStrike" cap="none" dirty="0">
                <a:solidFill>
                  <a:schemeClr val="bg2">
                    <a:lumMod val="25000"/>
                  </a:schemeClr>
                </a:solidFill>
                <a:latin typeface="Walter Turncoat"/>
                <a:ea typeface="Walter Turncoat"/>
                <a:cs typeface="Walter Turncoat"/>
                <a:sym typeface="Walter Turncoat"/>
              </a:rPr>
              <a:t>¡¡¡¡¡¡¡NO!!!!!!!!</a:t>
            </a:r>
            <a:endParaRPr sz="6600" b="0" i="0" u="none" strike="noStrike" cap="none" dirty="0">
              <a:solidFill>
                <a:schemeClr val="bg2">
                  <a:lumMod val="25000"/>
                </a:schemeClr>
              </a:solidFill>
              <a:latin typeface="Walter Turncoat"/>
              <a:ea typeface="Walter Turncoat"/>
              <a:cs typeface="Walter Turncoat"/>
              <a:sym typeface="Walter Turnco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20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6025" y="1786358"/>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sz="4400"/>
              <a:t>Aunque……………..</a:t>
            </a:r>
            <a:endParaRPr sz="4400"/>
          </a:p>
        </p:txBody>
      </p:sp>
      <p:sp>
        <p:nvSpPr>
          <p:cNvPr id="137" name="Google Shape;137;p8"/>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12</a:t>
            </a:fld>
            <a:endParaRPr/>
          </a:p>
        </p:txBody>
      </p:sp>
      <p:sp>
        <p:nvSpPr>
          <p:cNvPr id="138" name="Google Shape;138;p8"/>
          <p:cNvSpPr/>
          <p:nvPr/>
        </p:nvSpPr>
        <p:spPr>
          <a:xfrm>
            <a:off x="2051720" y="3507854"/>
            <a:ext cx="662473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3200" b="0" i="0" u="none" strike="noStrike" cap="none" dirty="0">
                <a:solidFill>
                  <a:schemeClr val="bg2">
                    <a:lumMod val="25000"/>
                  </a:schemeClr>
                </a:solidFill>
                <a:latin typeface="Sniglet"/>
                <a:ea typeface="Sniglet"/>
                <a:cs typeface="Sniglet"/>
                <a:sym typeface="Sniglet"/>
              </a:rPr>
              <a:t>…casi todo se hace por la web</a:t>
            </a:r>
            <a:endParaRPr sz="3200" b="0" i="0" u="none" strike="noStrike" cap="none" dirty="0">
              <a:solidFill>
                <a:schemeClr val="bg2">
                  <a:lumMod val="25000"/>
                </a:schemeClr>
              </a:solidFill>
              <a:latin typeface="Sniglet"/>
              <a:ea typeface="Sniglet"/>
              <a:cs typeface="Sniglet"/>
              <a:sym typeface="Snigle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13</a:t>
            </a:fld>
            <a:endParaRPr/>
          </a:p>
        </p:txBody>
      </p:sp>
      <p:pic>
        <p:nvPicPr>
          <p:cNvPr id="144" name="Google Shape;144;p9"/>
          <p:cNvPicPr preferRelativeResize="0"/>
          <p:nvPr/>
        </p:nvPicPr>
        <p:blipFill rotWithShape="1">
          <a:blip r:embed="rId3">
            <a:alphaModFix/>
          </a:blip>
          <a:srcRect/>
          <a:stretch/>
        </p:blipFill>
        <p:spPr>
          <a:xfrm>
            <a:off x="179512" y="195486"/>
            <a:ext cx="6768752" cy="4580864"/>
          </a:xfrm>
          <a:prstGeom prst="rect">
            <a:avLst/>
          </a:prstGeom>
          <a:noFill/>
          <a:ln>
            <a:noFill/>
          </a:ln>
        </p:spPr>
      </p:pic>
      <p:sp>
        <p:nvSpPr>
          <p:cNvPr id="145" name="Google Shape;145;p9"/>
          <p:cNvSpPr/>
          <p:nvPr/>
        </p:nvSpPr>
        <p:spPr>
          <a:xfrm>
            <a:off x="6948264" y="2715766"/>
            <a:ext cx="219573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lt1"/>
                </a:solidFill>
                <a:latin typeface="Arial"/>
                <a:ea typeface="Arial"/>
                <a:cs typeface="Arial"/>
                <a:sym typeface="Arial"/>
              </a:rPr>
              <a:t>https://www.youtube.com/watch?v=i4RE6dBAjH4</a:t>
            </a:r>
            <a:endParaRPr sz="1400" b="0" i="0" u="none" strike="noStrike" cap="none" dirty="0">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0"/>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14</a:t>
            </a:fld>
            <a:endParaRPr/>
          </a:p>
        </p:txBody>
      </p:sp>
      <p:sp>
        <p:nvSpPr>
          <p:cNvPr id="151" name="Google Shape;151;p10"/>
          <p:cNvSpPr txBox="1">
            <a:spLocks noGrp="1"/>
          </p:cNvSpPr>
          <p:nvPr>
            <p:ph type="ctrTitle"/>
          </p:nvPr>
        </p:nvSpPr>
        <p:spPr>
          <a:xfrm>
            <a:off x="685800" y="1964342"/>
            <a:ext cx="7772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endParaRPr/>
          </a:p>
        </p:txBody>
      </p:sp>
      <p:pic>
        <p:nvPicPr>
          <p:cNvPr id="152" name="Google Shape;152;p10"/>
          <p:cNvPicPr preferRelativeResize="0"/>
          <p:nvPr/>
        </p:nvPicPr>
        <p:blipFill rotWithShape="1">
          <a:blip r:embed="rId3">
            <a:alphaModFix/>
          </a:blip>
          <a:srcRect/>
          <a:stretch/>
        </p:blipFill>
        <p:spPr>
          <a:xfrm>
            <a:off x="-10252" y="267494"/>
            <a:ext cx="9154252" cy="450167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Introducción</a:t>
            </a:r>
            <a:endParaRPr/>
          </a:p>
        </p:txBody>
      </p:sp>
      <p:sp>
        <p:nvSpPr>
          <p:cNvPr id="158" name="Google Shape;158;p1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15</a:t>
            </a:fld>
            <a:endParaRPr/>
          </a:p>
        </p:txBody>
      </p:sp>
      <p:sp>
        <p:nvSpPr>
          <p:cNvPr id="159" name="Google Shape;159;p11"/>
          <p:cNvSpPr txBox="1">
            <a:spLocks noGrp="1"/>
          </p:cNvSpPr>
          <p:nvPr>
            <p:ph type="body" idx="1"/>
          </p:nvPr>
        </p:nvSpPr>
        <p:spPr>
          <a:xfrm>
            <a:off x="457200" y="1344156"/>
            <a:ext cx="8003232" cy="2585293"/>
          </a:xfrm>
          <a:prstGeom prst="rect">
            <a:avLst/>
          </a:prstGeom>
          <a:noFill/>
          <a:ln>
            <a:noFill/>
          </a:ln>
        </p:spPr>
        <p:txBody>
          <a:bodyPr spcFirstLastPara="1" wrap="square" lIns="91425" tIns="91425" rIns="91425" bIns="91425" anchor="t" anchorCtr="0">
            <a:spAutoFit/>
          </a:bodyPr>
          <a:lstStyle/>
          <a:p>
            <a:pPr marL="457200" lvl="0" indent="-330200" algn="l" rtl="0">
              <a:lnSpc>
                <a:spcPct val="100000"/>
              </a:lnSpc>
              <a:spcBef>
                <a:spcPts val="600"/>
              </a:spcBef>
              <a:spcAft>
                <a:spcPts val="0"/>
              </a:spcAft>
              <a:buSzPts val="1600"/>
              <a:buChar char="✘"/>
            </a:pPr>
            <a:r>
              <a:rPr lang="es-ES" sz="1800" dirty="0">
                <a:solidFill>
                  <a:schemeClr val="bg2">
                    <a:lumMod val="25000"/>
                  </a:schemeClr>
                </a:solidFill>
                <a:latin typeface="Sniglet"/>
                <a:ea typeface="Sniglet"/>
                <a:cs typeface="Sniglet"/>
                <a:sym typeface="Sniglet"/>
              </a:rPr>
              <a:t>Empezar con la programación lado servidor es normalmente más fácil que con el desarrollo del lado cliente, ya que los sitios web tienden a efectuar un montón de operaciones muy similares (recuperar datos de una base y presentarlos en una página, validar datos introducidos por los usuarios y guardarlos en la base, comprobar los permisos e inicios de sesión de los usuarios, etc.), y se construyen usando web </a:t>
            </a:r>
            <a:r>
              <a:rPr lang="es-ES" sz="1800" dirty="0" err="1">
                <a:solidFill>
                  <a:schemeClr val="bg2">
                    <a:lumMod val="25000"/>
                  </a:schemeClr>
                </a:solidFill>
                <a:latin typeface="Sniglet"/>
                <a:ea typeface="Sniglet"/>
                <a:cs typeface="Sniglet"/>
                <a:sym typeface="Sniglet"/>
              </a:rPr>
              <a:t>frameworks</a:t>
            </a:r>
            <a:r>
              <a:rPr lang="es-ES" sz="1800" dirty="0">
                <a:solidFill>
                  <a:schemeClr val="bg2">
                    <a:lumMod val="25000"/>
                  </a:schemeClr>
                </a:solidFill>
                <a:latin typeface="Sniglet"/>
                <a:ea typeface="Sniglet"/>
                <a:cs typeface="Sniglet"/>
                <a:sym typeface="Sniglet"/>
              </a:rPr>
              <a:t> que hacen muy </a:t>
            </a:r>
            <a:r>
              <a:rPr lang="es-ES" sz="1800" dirty="0" err="1">
                <a:solidFill>
                  <a:schemeClr val="bg2">
                    <a:lumMod val="25000"/>
                  </a:schemeClr>
                </a:solidFill>
                <a:latin typeface="Sniglet"/>
                <a:ea typeface="Sniglet"/>
                <a:cs typeface="Sniglet"/>
                <a:sym typeface="Sniglet"/>
              </a:rPr>
              <a:t>facilmente</a:t>
            </a:r>
            <a:r>
              <a:rPr lang="es-ES" sz="1800" dirty="0">
                <a:solidFill>
                  <a:schemeClr val="bg2">
                    <a:lumMod val="25000"/>
                  </a:schemeClr>
                </a:solidFill>
                <a:latin typeface="Sniglet"/>
                <a:ea typeface="Sniglet"/>
                <a:cs typeface="Sniglet"/>
                <a:sym typeface="Sniglet"/>
              </a:rPr>
              <a:t> éstas y otras operaciones comunes en un servidor web.</a:t>
            </a:r>
            <a:endParaRPr dirty="0">
              <a:solidFill>
                <a:schemeClr val="bg2">
                  <a:lumMod val="25000"/>
                </a:schemeClr>
              </a:solidFill>
            </a:endParaRPr>
          </a:p>
          <a:p>
            <a:pPr marL="457200" lvl="0" indent="-228600" algn="l" rtl="0">
              <a:lnSpc>
                <a:spcPct val="100000"/>
              </a:lnSpc>
              <a:spcBef>
                <a:spcPts val="600"/>
              </a:spcBef>
              <a:spcAft>
                <a:spcPts val="0"/>
              </a:spcAft>
              <a:buSzPts val="1600"/>
              <a:buNone/>
            </a:pPr>
            <a:endParaRPr dirty="0">
              <a:solidFill>
                <a:schemeClr val="bg2">
                  <a:lumMod val="25000"/>
                </a:schemeClr>
              </a:solidFill>
              <a:latin typeface="Sniglet"/>
              <a:ea typeface="Sniglet"/>
              <a:cs typeface="Sniglet"/>
              <a:sym typeface="Snigle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2"/>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Funcionamiento de una aplicación web</a:t>
            </a:r>
            <a:endParaRPr/>
          </a:p>
        </p:txBody>
      </p:sp>
      <p:sp>
        <p:nvSpPr>
          <p:cNvPr id="165" name="Google Shape;165;p12"/>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a:t>Existen dos estrategias :</a:t>
            </a:r>
            <a:endParaRPr/>
          </a:p>
          <a:p>
            <a:pPr marL="457200" lvl="0" indent="-228600" algn="l" rtl="0">
              <a:lnSpc>
                <a:spcPct val="100000"/>
              </a:lnSpc>
              <a:spcBef>
                <a:spcPts val="600"/>
              </a:spcBef>
              <a:spcAft>
                <a:spcPts val="0"/>
              </a:spcAft>
              <a:buSzPts val="1600"/>
              <a:buNone/>
            </a:pPr>
            <a:endParaRPr/>
          </a:p>
          <a:p>
            <a:pPr marL="914400" lvl="1" indent="-330200" algn="l" rtl="0">
              <a:lnSpc>
                <a:spcPct val="100000"/>
              </a:lnSpc>
              <a:spcBef>
                <a:spcPts val="0"/>
              </a:spcBef>
              <a:spcAft>
                <a:spcPts val="0"/>
              </a:spcAft>
              <a:buSzPts val="1600"/>
              <a:buChar char="○"/>
            </a:pPr>
            <a:r>
              <a:rPr lang="es-ES"/>
              <a:t>Back-End (Lado servidor)</a:t>
            </a:r>
            <a:endParaRPr/>
          </a:p>
          <a:p>
            <a:pPr marL="457200" lvl="0" indent="-228600" algn="l" rtl="0">
              <a:lnSpc>
                <a:spcPct val="100000"/>
              </a:lnSpc>
              <a:spcBef>
                <a:spcPts val="600"/>
              </a:spcBef>
              <a:spcAft>
                <a:spcPts val="0"/>
              </a:spcAft>
              <a:buSzPts val="1600"/>
              <a:buNone/>
            </a:pPr>
            <a:endParaRPr/>
          </a:p>
          <a:p>
            <a:pPr marL="914400" lvl="1" indent="-330200" algn="l" rtl="0">
              <a:lnSpc>
                <a:spcPct val="100000"/>
              </a:lnSpc>
              <a:spcBef>
                <a:spcPts val="0"/>
              </a:spcBef>
              <a:spcAft>
                <a:spcPts val="0"/>
              </a:spcAft>
              <a:buSzPts val="1600"/>
              <a:buChar char="○"/>
            </a:pPr>
            <a:r>
              <a:rPr lang="es-ES"/>
              <a:t>Front-End (lado cliente)</a:t>
            </a:r>
            <a:endParaRPr/>
          </a:p>
        </p:txBody>
      </p:sp>
      <p:sp>
        <p:nvSpPr>
          <p:cNvPr id="166" name="Google Shape;166;p12"/>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3"/>
          <p:cNvSpPr txBox="1">
            <a:spLocks noGrp="1"/>
          </p:cNvSpPr>
          <p:nvPr>
            <p:ph type="title"/>
          </p:nvPr>
        </p:nvSpPr>
        <p:spPr>
          <a:xfrm>
            <a:off x="-6025" y="41151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Funcionamiento en el lado del cliente</a:t>
            </a:r>
            <a:endParaRPr/>
          </a:p>
        </p:txBody>
      </p:sp>
      <p:sp>
        <p:nvSpPr>
          <p:cNvPr id="172" name="Google Shape;172;p13"/>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17</a:t>
            </a:fld>
            <a:endParaRPr/>
          </a:p>
        </p:txBody>
      </p:sp>
      <p:pic>
        <p:nvPicPr>
          <p:cNvPr id="173" name="Google Shape;173;p13"/>
          <p:cNvPicPr preferRelativeResize="0"/>
          <p:nvPr/>
        </p:nvPicPr>
        <p:blipFill rotWithShape="1">
          <a:blip r:embed="rId3">
            <a:alphaModFix/>
          </a:blip>
          <a:srcRect/>
          <a:stretch/>
        </p:blipFill>
        <p:spPr>
          <a:xfrm>
            <a:off x="467544" y="2499742"/>
            <a:ext cx="1492810" cy="1499245"/>
          </a:xfrm>
          <a:prstGeom prst="rect">
            <a:avLst/>
          </a:prstGeom>
          <a:noFill/>
          <a:ln>
            <a:noFill/>
          </a:ln>
        </p:spPr>
      </p:pic>
      <p:pic>
        <p:nvPicPr>
          <p:cNvPr id="174" name="Google Shape;174;p13"/>
          <p:cNvPicPr preferRelativeResize="0"/>
          <p:nvPr/>
        </p:nvPicPr>
        <p:blipFill rotWithShape="1">
          <a:blip r:embed="rId4">
            <a:alphaModFix/>
          </a:blip>
          <a:srcRect/>
          <a:stretch/>
        </p:blipFill>
        <p:spPr>
          <a:xfrm>
            <a:off x="3408644" y="2499742"/>
            <a:ext cx="2387492" cy="1531045"/>
          </a:xfrm>
          <a:prstGeom prst="rect">
            <a:avLst/>
          </a:prstGeom>
          <a:noFill/>
          <a:ln>
            <a:noFill/>
          </a:ln>
        </p:spPr>
      </p:pic>
      <p:pic>
        <p:nvPicPr>
          <p:cNvPr id="175" name="Google Shape;175;p13"/>
          <p:cNvPicPr preferRelativeResize="0"/>
          <p:nvPr/>
        </p:nvPicPr>
        <p:blipFill rotWithShape="1">
          <a:blip r:embed="rId5">
            <a:alphaModFix/>
          </a:blip>
          <a:srcRect/>
          <a:stretch/>
        </p:blipFill>
        <p:spPr>
          <a:xfrm>
            <a:off x="6948264" y="2283718"/>
            <a:ext cx="1906931" cy="1884809"/>
          </a:xfrm>
          <a:prstGeom prst="rect">
            <a:avLst/>
          </a:prstGeom>
          <a:noFill/>
          <a:ln>
            <a:noFill/>
          </a:ln>
        </p:spPr>
      </p:pic>
      <p:cxnSp>
        <p:nvCxnSpPr>
          <p:cNvPr id="176" name="Google Shape;176;p13"/>
          <p:cNvCxnSpPr>
            <a:stCxn id="173" idx="3"/>
            <a:endCxn id="174" idx="1"/>
          </p:cNvCxnSpPr>
          <p:nvPr/>
        </p:nvCxnSpPr>
        <p:spPr>
          <a:xfrm>
            <a:off x="1960354" y="3249364"/>
            <a:ext cx="1448400" cy="15900"/>
          </a:xfrm>
          <a:prstGeom prst="straightConnector1">
            <a:avLst/>
          </a:prstGeom>
          <a:noFill/>
          <a:ln w="50800" cap="flat" cmpd="sng">
            <a:solidFill>
              <a:schemeClr val="bg2">
                <a:lumMod val="25000"/>
              </a:schemeClr>
            </a:solidFill>
            <a:prstDash val="solid"/>
            <a:round/>
            <a:headEnd type="none" w="sm" len="sm"/>
            <a:tailEnd type="stealth" w="med" len="med"/>
          </a:ln>
        </p:spPr>
      </p:cxnSp>
      <p:cxnSp>
        <p:nvCxnSpPr>
          <p:cNvPr id="177" name="Google Shape;177;p13"/>
          <p:cNvCxnSpPr>
            <a:stCxn id="174" idx="3"/>
            <a:endCxn id="175" idx="1"/>
          </p:cNvCxnSpPr>
          <p:nvPr/>
        </p:nvCxnSpPr>
        <p:spPr>
          <a:xfrm rot="10800000" flipH="1">
            <a:off x="5796136" y="3226264"/>
            <a:ext cx="1152000" cy="39000"/>
          </a:xfrm>
          <a:prstGeom prst="straightConnector1">
            <a:avLst/>
          </a:prstGeom>
          <a:noFill/>
          <a:ln w="50800" cap="flat" cmpd="sng">
            <a:solidFill>
              <a:schemeClr val="bg2">
                <a:lumMod val="25000"/>
              </a:schemeClr>
            </a:solidFill>
            <a:prstDash val="solid"/>
            <a:round/>
            <a:headEnd type="none" w="sm" len="sm"/>
            <a:tailEnd type="stealth" w="med" len="med"/>
          </a:ln>
        </p:spPr>
      </p:cxnSp>
      <p:sp>
        <p:nvSpPr>
          <p:cNvPr id="178" name="Google Shape;178;p13"/>
          <p:cNvSpPr txBox="1"/>
          <p:nvPr/>
        </p:nvSpPr>
        <p:spPr>
          <a:xfrm>
            <a:off x="827584" y="4227934"/>
            <a:ext cx="80182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Usuario</a:t>
            </a:r>
            <a:endParaRPr sz="1400" b="0" i="0" u="none" strike="noStrike" cap="none">
              <a:solidFill>
                <a:schemeClr val="bg2">
                  <a:lumMod val="25000"/>
                </a:schemeClr>
              </a:solidFill>
              <a:latin typeface="Sniglet"/>
              <a:ea typeface="Sniglet"/>
              <a:cs typeface="Sniglet"/>
              <a:sym typeface="Sniglet"/>
            </a:endParaRPr>
          </a:p>
        </p:txBody>
      </p:sp>
      <p:sp>
        <p:nvSpPr>
          <p:cNvPr id="179" name="Google Shape;179;p13"/>
          <p:cNvSpPr txBox="1"/>
          <p:nvPr/>
        </p:nvSpPr>
        <p:spPr>
          <a:xfrm>
            <a:off x="2186001" y="3344093"/>
            <a:ext cx="82426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Petición</a:t>
            </a:r>
            <a:endParaRPr sz="1400" b="0" i="0" u="none" strike="noStrike" cap="none">
              <a:solidFill>
                <a:schemeClr val="bg2">
                  <a:lumMod val="25000"/>
                </a:schemeClr>
              </a:solidFill>
              <a:latin typeface="Sniglet"/>
              <a:ea typeface="Sniglet"/>
              <a:cs typeface="Sniglet"/>
              <a:sym typeface="Sniglet"/>
            </a:endParaRPr>
          </a:p>
        </p:txBody>
      </p:sp>
      <p:sp>
        <p:nvSpPr>
          <p:cNvPr id="180" name="Google Shape;180;p13"/>
          <p:cNvSpPr txBox="1"/>
          <p:nvPr/>
        </p:nvSpPr>
        <p:spPr>
          <a:xfrm>
            <a:off x="4130217" y="4083918"/>
            <a:ext cx="10550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lt1"/>
                </a:solidFill>
                <a:latin typeface="Sniglet"/>
                <a:ea typeface="Sniglet"/>
                <a:cs typeface="Sniglet"/>
                <a:sym typeface="Sniglet"/>
              </a:rPr>
              <a:t>Navegador</a:t>
            </a:r>
            <a:endParaRPr sz="1400" b="0" i="0" u="none" strike="noStrike" cap="none" dirty="0">
              <a:solidFill>
                <a:schemeClr val="lt1"/>
              </a:solidFill>
              <a:latin typeface="Sniglet"/>
              <a:ea typeface="Sniglet"/>
              <a:cs typeface="Sniglet"/>
              <a:sym typeface="Sniglet"/>
            </a:endParaRPr>
          </a:p>
        </p:txBody>
      </p:sp>
      <p:sp>
        <p:nvSpPr>
          <p:cNvPr id="181" name="Google Shape;181;p13"/>
          <p:cNvSpPr txBox="1"/>
          <p:nvPr/>
        </p:nvSpPr>
        <p:spPr>
          <a:xfrm>
            <a:off x="5930417" y="3363838"/>
            <a:ext cx="86113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Petición </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HTTP</a:t>
            </a:r>
            <a:endParaRPr sz="1400" b="0" i="0" u="none" strike="noStrike" cap="none">
              <a:solidFill>
                <a:schemeClr val="bg2">
                  <a:lumMod val="25000"/>
                </a:schemeClr>
              </a:solidFill>
              <a:latin typeface="Sniglet"/>
              <a:ea typeface="Sniglet"/>
              <a:cs typeface="Sniglet"/>
              <a:sym typeface="Sniglet"/>
            </a:endParaRPr>
          </a:p>
        </p:txBody>
      </p:sp>
      <p:sp>
        <p:nvSpPr>
          <p:cNvPr id="182" name="Google Shape;182;p13"/>
          <p:cNvSpPr txBox="1"/>
          <p:nvPr/>
        </p:nvSpPr>
        <p:spPr>
          <a:xfrm>
            <a:off x="7455283" y="4136762"/>
            <a:ext cx="84830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Servidor</a:t>
            </a:r>
            <a:endParaRPr sz="1400" b="0" i="0" u="none" strike="noStrike" cap="none">
              <a:solidFill>
                <a:schemeClr val="bg2">
                  <a:lumMod val="25000"/>
                </a:schemeClr>
              </a:solidFill>
              <a:latin typeface="Sniglet"/>
              <a:ea typeface="Sniglet"/>
              <a:cs typeface="Sniglet"/>
              <a:sym typeface="Snigle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4"/>
          <p:cNvSpPr txBox="1">
            <a:spLocks noGrp="1"/>
          </p:cNvSpPr>
          <p:nvPr>
            <p:ph type="title"/>
          </p:nvPr>
        </p:nvSpPr>
        <p:spPr>
          <a:xfrm>
            <a:off x="-6025" y="123478"/>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Funcionamiento en el lado del cliente</a:t>
            </a:r>
            <a:endParaRPr/>
          </a:p>
        </p:txBody>
      </p:sp>
      <p:sp>
        <p:nvSpPr>
          <p:cNvPr id="188" name="Google Shape;188;p14"/>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18</a:t>
            </a:fld>
            <a:endParaRPr/>
          </a:p>
        </p:txBody>
      </p:sp>
      <p:pic>
        <p:nvPicPr>
          <p:cNvPr id="189" name="Google Shape;189;p14"/>
          <p:cNvPicPr preferRelativeResize="0"/>
          <p:nvPr/>
        </p:nvPicPr>
        <p:blipFill rotWithShape="1">
          <a:blip r:embed="rId3">
            <a:alphaModFix/>
          </a:blip>
          <a:srcRect/>
          <a:stretch/>
        </p:blipFill>
        <p:spPr>
          <a:xfrm>
            <a:off x="467544" y="2283718"/>
            <a:ext cx="1492810" cy="1499245"/>
          </a:xfrm>
          <a:prstGeom prst="rect">
            <a:avLst/>
          </a:prstGeom>
          <a:noFill/>
          <a:ln>
            <a:noFill/>
          </a:ln>
        </p:spPr>
      </p:pic>
      <p:pic>
        <p:nvPicPr>
          <p:cNvPr id="190" name="Google Shape;190;p14"/>
          <p:cNvPicPr preferRelativeResize="0"/>
          <p:nvPr/>
        </p:nvPicPr>
        <p:blipFill rotWithShape="1">
          <a:blip r:embed="rId4">
            <a:alphaModFix/>
          </a:blip>
          <a:srcRect/>
          <a:stretch/>
        </p:blipFill>
        <p:spPr>
          <a:xfrm>
            <a:off x="3336636" y="2283718"/>
            <a:ext cx="2387492" cy="1531045"/>
          </a:xfrm>
          <a:prstGeom prst="rect">
            <a:avLst/>
          </a:prstGeom>
          <a:noFill/>
          <a:ln>
            <a:noFill/>
          </a:ln>
        </p:spPr>
      </p:pic>
      <p:pic>
        <p:nvPicPr>
          <p:cNvPr id="191" name="Google Shape;191;p14"/>
          <p:cNvPicPr preferRelativeResize="0"/>
          <p:nvPr/>
        </p:nvPicPr>
        <p:blipFill rotWithShape="1">
          <a:blip r:embed="rId5">
            <a:alphaModFix/>
          </a:blip>
          <a:srcRect/>
          <a:stretch/>
        </p:blipFill>
        <p:spPr>
          <a:xfrm>
            <a:off x="6948264" y="2067694"/>
            <a:ext cx="1906931" cy="1884809"/>
          </a:xfrm>
          <a:prstGeom prst="rect">
            <a:avLst/>
          </a:prstGeom>
          <a:noFill/>
          <a:ln>
            <a:noFill/>
          </a:ln>
        </p:spPr>
      </p:pic>
      <p:cxnSp>
        <p:nvCxnSpPr>
          <p:cNvPr id="192" name="Google Shape;192;p14"/>
          <p:cNvCxnSpPr>
            <a:stCxn id="189" idx="3"/>
            <a:endCxn id="190" idx="1"/>
          </p:cNvCxnSpPr>
          <p:nvPr/>
        </p:nvCxnSpPr>
        <p:spPr>
          <a:xfrm>
            <a:off x="1960354" y="3033340"/>
            <a:ext cx="1376400" cy="15900"/>
          </a:xfrm>
          <a:prstGeom prst="straightConnector1">
            <a:avLst/>
          </a:prstGeom>
          <a:noFill/>
          <a:ln w="50800" cap="flat" cmpd="sng">
            <a:solidFill>
              <a:schemeClr val="bg2">
                <a:lumMod val="25000"/>
              </a:schemeClr>
            </a:solidFill>
            <a:prstDash val="solid"/>
            <a:round/>
            <a:headEnd type="triangle" w="med" len="med"/>
            <a:tailEnd type="none" w="sm" len="sm"/>
          </a:ln>
        </p:spPr>
      </p:cxnSp>
      <p:cxnSp>
        <p:nvCxnSpPr>
          <p:cNvPr id="193" name="Google Shape;193;p14"/>
          <p:cNvCxnSpPr>
            <a:stCxn id="190" idx="3"/>
            <a:endCxn id="191" idx="1"/>
          </p:cNvCxnSpPr>
          <p:nvPr/>
        </p:nvCxnSpPr>
        <p:spPr>
          <a:xfrm rot="10800000" flipH="1">
            <a:off x="5724128" y="3010240"/>
            <a:ext cx="1224000" cy="39000"/>
          </a:xfrm>
          <a:prstGeom prst="straightConnector1">
            <a:avLst/>
          </a:prstGeom>
          <a:noFill/>
          <a:ln w="50800" cap="flat" cmpd="sng">
            <a:solidFill>
              <a:schemeClr val="bg2">
                <a:lumMod val="25000"/>
              </a:schemeClr>
            </a:solidFill>
            <a:prstDash val="solid"/>
            <a:round/>
            <a:headEnd type="triangle" w="med" len="med"/>
            <a:tailEnd type="none" w="sm" len="sm"/>
          </a:ln>
        </p:spPr>
      </p:cxnSp>
      <p:sp>
        <p:nvSpPr>
          <p:cNvPr id="194" name="Google Shape;194;p14"/>
          <p:cNvSpPr txBox="1"/>
          <p:nvPr/>
        </p:nvSpPr>
        <p:spPr>
          <a:xfrm>
            <a:off x="827584" y="4011910"/>
            <a:ext cx="80182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Usuario</a:t>
            </a:r>
            <a:endParaRPr sz="1400" b="0" i="0" u="none" strike="noStrike" cap="none" dirty="0">
              <a:solidFill>
                <a:schemeClr val="bg2">
                  <a:lumMod val="25000"/>
                </a:schemeClr>
              </a:solidFill>
              <a:latin typeface="Sniglet"/>
              <a:ea typeface="Sniglet"/>
              <a:cs typeface="Sniglet"/>
              <a:sym typeface="Sniglet"/>
            </a:endParaRPr>
          </a:p>
        </p:txBody>
      </p:sp>
      <p:sp>
        <p:nvSpPr>
          <p:cNvPr id="195" name="Google Shape;195;p14"/>
          <p:cNvSpPr txBox="1"/>
          <p:nvPr/>
        </p:nvSpPr>
        <p:spPr>
          <a:xfrm>
            <a:off x="2186001" y="3128069"/>
            <a:ext cx="1218603"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El navegador</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traduce el</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contenido</a:t>
            </a:r>
            <a:endParaRPr>
              <a:solidFill>
                <a:schemeClr val="bg2">
                  <a:lumMod val="25000"/>
                </a:schemeClr>
              </a:solidFill>
            </a:endParaRPr>
          </a:p>
        </p:txBody>
      </p:sp>
      <p:sp>
        <p:nvSpPr>
          <p:cNvPr id="196" name="Google Shape;196;p14"/>
          <p:cNvSpPr txBox="1"/>
          <p:nvPr/>
        </p:nvSpPr>
        <p:spPr>
          <a:xfrm>
            <a:off x="4130217" y="3867894"/>
            <a:ext cx="10550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Navegador</a:t>
            </a:r>
            <a:endParaRPr sz="1400" b="0" i="0" u="none" strike="noStrike" cap="none">
              <a:solidFill>
                <a:schemeClr val="bg2">
                  <a:lumMod val="25000"/>
                </a:schemeClr>
              </a:solidFill>
              <a:latin typeface="Sniglet"/>
              <a:ea typeface="Sniglet"/>
              <a:cs typeface="Sniglet"/>
              <a:sym typeface="Sniglet"/>
            </a:endParaRPr>
          </a:p>
        </p:txBody>
      </p:sp>
      <p:sp>
        <p:nvSpPr>
          <p:cNvPr id="197" name="Google Shape;197;p14"/>
          <p:cNvSpPr txBox="1"/>
          <p:nvPr/>
        </p:nvSpPr>
        <p:spPr>
          <a:xfrm>
            <a:off x="5724128" y="3417843"/>
            <a:ext cx="1378904"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Envío de</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página con</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tecnología del</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lado del cliente</a:t>
            </a:r>
            <a:endParaRPr sz="1400" b="0" i="0" u="none" strike="noStrike" cap="none">
              <a:solidFill>
                <a:schemeClr val="bg2">
                  <a:lumMod val="25000"/>
                </a:schemeClr>
              </a:solidFill>
              <a:latin typeface="Sniglet"/>
              <a:ea typeface="Sniglet"/>
              <a:cs typeface="Sniglet"/>
              <a:sym typeface="Sniglet"/>
            </a:endParaRPr>
          </a:p>
        </p:txBody>
      </p:sp>
      <p:sp>
        <p:nvSpPr>
          <p:cNvPr id="198" name="Google Shape;198;p14"/>
          <p:cNvSpPr txBox="1"/>
          <p:nvPr/>
        </p:nvSpPr>
        <p:spPr>
          <a:xfrm>
            <a:off x="7455283" y="3920738"/>
            <a:ext cx="84830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Servidor</a:t>
            </a:r>
            <a:endParaRPr sz="1400" b="0" i="0" u="none" strike="noStrike" cap="none">
              <a:solidFill>
                <a:schemeClr val="bg2">
                  <a:lumMod val="25000"/>
                </a:schemeClr>
              </a:solidFill>
              <a:latin typeface="Sniglet"/>
              <a:ea typeface="Sniglet"/>
              <a:cs typeface="Sniglet"/>
              <a:sym typeface="Snigle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5"/>
          <p:cNvSpPr txBox="1">
            <a:spLocks noGrp="1"/>
          </p:cNvSpPr>
          <p:nvPr>
            <p:ph type="title"/>
          </p:nvPr>
        </p:nvSpPr>
        <p:spPr>
          <a:xfrm>
            <a:off x="-6025" y="5147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Resumen del lado del cliente</a:t>
            </a:r>
            <a:endParaRPr/>
          </a:p>
        </p:txBody>
      </p:sp>
      <p:sp>
        <p:nvSpPr>
          <p:cNvPr id="204" name="Google Shape;204;p15"/>
          <p:cNvSpPr txBox="1">
            <a:spLocks noGrp="1"/>
          </p:cNvSpPr>
          <p:nvPr>
            <p:ph type="body" idx="1"/>
          </p:nvPr>
        </p:nvSpPr>
        <p:spPr>
          <a:xfrm>
            <a:off x="1475656" y="1242082"/>
            <a:ext cx="6624736"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a:t>1. El cliente realiza una petición de recurso</a:t>
            </a:r>
            <a:endParaRPr/>
          </a:p>
          <a:p>
            <a:pPr marL="457200" lvl="0" indent="-228600" algn="l" rtl="0">
              <a:lnSpc>
                <a:spcPct val="100000"/>
              </a:lnSpc>
              <a:spcBef>
                <a:spcPts val="600"/>
              </a:spcBef>
              <a:spcAft>
                <a:spcPts val="0"/>
              </a:spcAft>
              <a:buSzPts val="1600"/>
              <a:buNone/>
            </a:pPr>
            <a:endParaRPr/>
          </a:p>
          <a:p>
            <a:pPr marL="457200" lvl="0" indent="-330200" algn="l" rtl="0">
              <a:lnSpc>
                <a:spcPct val="100000"/>
              </a:lnSpc>
              <a:spcBef>
                <a:spcPts val="600"/>
              </a:spcBef>
              <a:spcAft>
                <a:spcPts val="0"/>
              </a:spcAft>
              <a:buSzPts val="1600"/>
              <a:buChar char="✘"/>
            </a:pPr>
            <a:r>
              <a:rPr lang="es-ES"/>
              <a:t>2. Un servidor web entrega el recurso al ordenador del cliente</a:t>
            </a:r>
            <a:endParaRPr/>
          </a:p>
          <a:p>
            <a:pPr marL="457200" lvl="0" indent="-228600" algn="l" rtl="0">
              <a:lnSpc>
                <a:spcPct val="100000"/>
              </a:lnSpc>
              <a:spcBef>
                <a:spcPts val="600"/>
              </a:spcBef>
              <a:spcAft>
                <a:spcPts val="0"/>
              </a:spcAft>
              <a:buSzPts val="1600"/>
              <a:buNone/>
            </a:pPr>
            <a:endParaRPr/>
          </a:p>
          <a:p>
            <a:pPr marL="457200" lvl="0" indent="-330200" algn="l" rtl="0">
              <a:lnSpc>
                <a:spcPct val="100000"/>
              </a:lnSpc>
              <a:spcBef>
                <a:spcPts val="600"/>
              </a:spcBef>
              <a:spcAft>
                <a:spcPts val="0"/>
              </a:spcAft>
              <a:buSzPts val="1600"/>
              <a:buChar char="✘"/>
            </a:pPr>
            <a:r>
              <a:rPr lang="es-ES"/>
              <a:t>3. El navegador del cliente traduce el código que recibe</a:t>
            </a:r>
            <a:endParaRPr/>
          </a:p>
          <a:p>
            <a:pPr marL="457200" lvl="0" indent="-228600" algn="l" rtl="0">
              <a:lnSpc>
                <a:spcPct val="100000"/>
              </a:lnSpc>
              <a:spcBef>
                <a:spcPts val="600"/>
              </a:spcBef>
              <a:spcAft>
                <a:spcPts val="0"/>
              </a:spcAft>
              <a:buSzPts val="1600"/>
              <a:buNone/>
            </a:pPr>
            <a:endParaRPr/>
          </a:p>
          <a:p>
            <a:pPr marL="457200" lvl="0" indent="-330200" algn="l" rtl="0">
              <a:lnSpc>
                <a:spcPct val="100000"/>
              </a:lnSpc>
              <a:spcBef>
                <a:spcPts val="600"/>
              </a:spcBef>
              <a:spcAft>
                <a:spcPts val="0"/>
              </a:spcAft>
              <a:buSzPts val="1600"/>
              <a:buChar char="✘"/>
            </a:pPr>
            <a:r>
              <a:rPr lang="es-ES"/>
              <a:t>4. El usuario ve el resultado</a:t>
            </a:r>
            <a:endParaRPr/>
          </a:p>
        </p:txBody>
      </p:sp>
      <p:sp>
        <p:nvSpPr>
          <p:cNvPr id="205" name="Google Shape;205;p1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dirty="0" err="1"/>
              <a:t>Licencia</a:t>
            </a:r>
            <a:endParaRPr/>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dirty="0">
                <a:solidFill>
                  <a:srgbClr val="3F3F3F"/>
                </a:solidFill>
                <a:latin typeface="Calibri"/>
                <a:ea typeface="Calibri"/>
                <a:cs typeface="Calibri"/>
                <a:sym typeface="Calibri"/>
              </a:rPr>
              <a:t>Toda la </a:t>
            </a:r>
            <a:r>
              <a:rPr lang="en-US" sz="1800" b="1" dirty="0" err="1">
                <a:solidFill>
                  <a:srgbClr val="3F3F3F"/>
                </a:solidFill>
                <a:latin typeface="Calibri"/>
                <a:ea typeface="Calibri"/>
                <a:cs typeface="Calibri"/>
                <a:sym typeface="Calibri"/>
              </a:rPr>
              <a:t>documentación</a:t>
            </a:r>
            <a:r>
              <a:rPr lang="en-US" sz="1800" b="1" dirty="0">
                <a:solidFill>
                  <a:srgbClr val="3F3F3F"/>
                </a:solidFill>
                <a:latin typeface="Calibri"/>
                <a:ea typeface="Calibri"/>
                <a:cs typeface="Calibri"/>
                <a:sym typeface="Calibri"/>
              </a:rPr>
              <a:t> de </a:t>
            </a:r>
            <a:r>
              <a:rPr lang="en-US" sz="1800" b="1" dirty="0" err="1">
                <a:solidFill>
                  <a:srgbClr val="3F3F3F"/>
                </a:solidFill>
                <a:latin typeface="Calibri"/>
                <a:ea typeface="Calibri"/>
                <a:cs typeface="Calibri"/>
                <a:sym typeface="Calibri"/>
              </a:rPr>
              <a:t>esta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asignatura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queda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recogida</a:t>
            </a:r>
            <a:r>
              <a:rPr lang="en-US" sz="1800" b="1" dirty="0">
                <a:solidFill>
                  <a:srgbClr val="3F3F3F"/>
                </a:solidFill>
                <a:latin typeface="Calibri"/>
                <a:ea typeface="Calibri"/>
                <a:cs typeface="Calibri"/>
                <a:sym typeface="Calibri"/>
              </a:rPr>
              <a:t> </a:t>
            </a:r>
            <a:r>
              <a:rPr lang="en-US" sz="1800" b="1" dirty="0" err="1">
                <a:solidFill>
                  <a:srgbClr val="3F3F3F"/>
                </a:solidFill>
                <a:latin typeface="Calibri"/>
                <a:ea typeface="Calibri"/>
                <a:cs typeface="Calibri"/>
                <a:sym typeface="Calibri"/>
              </a:rPr>
              <a:t>bajo</a:t>
            </a:r>
            <a:r>
              <a:rPr lang="en-US" sz="1800" b="1" dirty="0">
                <a:solidFill>
                  <a:srgbClr val="3F3F3F"/>
                </a:solidFill>
                <a:latin typeface="Calibri"/>
                <a:ea typeface="Calibri"/>
                <a:cs typeface="Calibri"/>
                <a:sym typeface="Calibri"/>
              </a:rPr>
              <a:t> la </a:t>
            </a:r>
            <a:r>
              <a:rPr lang="en-US" sz="1800" b="1" dirty="0" err="1">
                <a:solidFill>
                  <a:srgbClr val="3F3F3F"/>
                </a:solidFill>
                <a:latin typeface="Calibri"/>
                <a:ea typeface="Calibri"/>
                <a:cs typeface="Calibri"/>
                <a:sym typeface="Calibri"/>
              </a:rPr>
              <a:t>licencia</a:t>
            </a:r>
            <a:r>
              <a:rPr lang="en-US" sz="1800" b="1" dirty="0">
                <a:solidFill>
                  <a:srgbClr val="3F3F3F"/>
                </a:solidFill>
                <a:latin typeface="Calibri"/>
                <a:ea typeface="Calibri"/>
                <a:cs typeface="Calibri"/>
                <a:sym typeface="Calibri"/>
              </a:rPr>
              <a:t> de Creative Commons</a:t>
            </a:r>
            <a:endParaRPr sz="1800" b="1">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dirty="0">
                <a:solidFill>
                  <a:schemeClr val="hlink"/>
                </a:solidFill>
                <a:latin typeface="Calibri"/>
                <a:ea typeface="Calibri"/>
                <a:cs typeface="Calibri"/>
                <a:sym typeface="Calibri"/>
                <a:hlinkClick r:id="rId4"/>
              </a:rPr>
              <a:t>https://creativecommons.org/licenses/by-nc-nd/4.0/</a:t>
            </a:r>
            <a:endParaRPr>
              <a:solidFill>
                <a:schemeClr val="dk1"/>
              </a:solidFill>
              <a:latin typeface="Calibri"/>
              <a:ea typeface="Calibri"/>
              <a:cs typeface="Calibri"/>
              <a:sym typeface="Calibri"/>
            </a:endParaRPr>
          </a:p>
          <a:p>
            <a:pPr>
              <a:buSzPts val="1800"/>
            </a:pPr>
            <a:endParaRPr>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dirty="0">
                <a:solidFill>
                  <a:srgbClr val="333333"/>
                </a:solidFill>
                <a:latin typeface="Helvetica Neue"/>
                <a:ea typeface="Helvetica Neue"/>
                <a:cs typeface="Helvetica Neue"/>
                <a:sym typeface="Helvetica Neue"/>
              </a:rPr>
              <a:t>En el </a:t>
            </a:r>
            <a:r>
              <a:rPr lang="en-US" sz="900" i="1" dirty="0" err="1">
                <a:solidFill>
                  <a:srgbClr val="333333"/>
                </a:solidFill>
                <a:latin typeface="Helvetica Neue"/>
                <a:ea typeface="Helvetica Neue"/>
                <a:cs typeface="Helvetica Neue"/>
                <a:sym typeface="Helvetica Neue"/>
              </a:rPr>
              <a:t>caso</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otra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habrá</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recurrir</a:t>
            </a:r>
            <a:r>
              <a:rPr lang="en-US" sz="900" i="1" dirty="0">
                <a:solidFill>
                  <a:srgbClr val="333333"/>
                </a:solidFill>
                <a:latin typeface="Helvetica Neue"/>
                <a:ea typeface="Helvetica Neue"/>
                <a:cs typeface="Helvetica Neue"/>
                <a:sym typeface="Helvetica Neue"/>
              </a:rPr>
              <a:t> a los </a:t>
            </a:r>
            <a:r>
              <a:rPr lang="en-US" sz="900" i="1" dirty="0" err="1">
                <a:solidFill>
                  <a:srgbClr val="333333"/>
                </a:solidFill>
                <a:latin typeface="Helvetica Neue"/>
                <a:ea typeface="Helvetica Neue"/>
                <a:cs typeface="Helvetica Neue"/>
                <a:sym typeface="Helvetica Neue"/>
              </a:rPr>
              <a:t>tribunales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Cuando</a:t>
            </a:r>
            <a:r>
              <a:rPr lang="en-US" sz="900" i="1" dirty="0">
                <a:solidFill>
                  <a:srgbClr val="333333"/>
                </a:solidFill>
                <a:latin typeface="Helvetica Neue"/>
                <a:ea typeface="Helvetica Neue"/>
                <a:cs typeface="Helvetica Neue"/>
                <a:sym typeface="Helvetica Neue"/>
              </a:rPr>
              <a:t> se </a:t>
            </a:r>
            <a:r>
              <a:rPr lang="en-US" sz="900" i="1" dirty="0" err="1">
                <a:solidFill>
                  <a:srgbClr val="333333"/>
                </a:solidFill>
                <a:latin typeface="Helvetica Neue"/>
                <a:ea typeface="Helvetica Neue"/>
                <a:cs typeface="Helvetica Neue"/>
                <a:sym typeface="Helvetica Neue"/>
              </a:rPr>
              <a:t>trate</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una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le </a:t>
            </a:r>
            <a:r>
              <a:rPr lang="en-US" sz="900" i="1" dirty="0" err="1">
                <a:solidFill>
                  <a:srgbClr val="333333"/>
                </a:solidFill>
                <a:latin typeface="Helvetica Neue"/>
                <a:ea typeface="Helvetica Neue"/>
                <a:cs typeface="Helvetica Neue"/>
                <a:sym typeface="Helvetica Neue"/>
              </a:rPr>
              <a:t>podrá</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infracción</a:t>
            </a:r>
            <a:r>
              <a:rPr lang="en-US" sz="900" i="1" dirty="0">
                <a:solidFill>
                  <a:srgbClr val="333333"/>
                </a:solidFill>
                <a:latin typeface="Helvetica Neue"/>
                <a:ea typeface="Helvetica Neue"/>
                <a:cs typeface="Helvetica Neue"/>
                <a:sym typeface="Helvetica Neue"/>
              </a:rPr>
              <a:t> de la </a:t>
            </a:r>
            <a:r>
              <a:rPr lang="en-US" sz="900" i="1" dirty="0" err="1">
                <a:solidFill>
                  <a:srgbClr val="333333"/>
                </a:solidFill>
                <a:latin typeface="Helvetica Neue"/>
                <a:ea typeface="Helvetica Neue"/>
                <a:cs typeface="Helvetica Neue"/>
                <a:sym typeface="Helvetica Neue"/>
              </a:rPr>
              <a:t>propiedad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intelectual</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como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incumplimiento</a:t>
            </a:r>
            <a:r>
              <a:rPr lang="en-US" sz="900" i="1" dirty="0">
                <a:solidFill>
                  <a:srgbClr val="333333"/>
                </a:solidFill>
                <a:latin typeface="Helvetica Neue"/>
                <a:ea typeface="Helvetica Neue"/>
                <a:cs typeface="Helvetica Neue"/>
                <a:sym typeface="Helvetica Neue"/>
              </a:rPr>
              <a:t> contractual (</a:t>
            </a:r>
            <a:r>
              <a:rPr lang="en-US" sz="900" i="1" dirty="0" err="1">
                <a:solidFill>
                  <a:srgbClr val="333333"/>
                </a:solidFill>
                <a:latin typeface="Helvetica Neue"/>
                <a:ea typeface="Helvetica Neue"/>
                <a:cs typeface="Helvetica Neue"/>
                <a:sym typeface="Helvetica Neue"/>
              </a:rPr>
              <a:t>ya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crea</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vínculo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directo</a:t>
            </a:r>
            <a:r>
              <a:rPr lang="en-US" sz="900" i="1" dirty="0">
                <a:solidFill>
                  <a:srgbClr val="333333"/>
                </a:solidFill>
                <a:latin typeface="Helvetica Neue"/>
                <a:ea typeface="Helvetica Neue"/>
                <a:cs typeface="Helvetica Neue"/>
                <a:sym typeface="Helvetica Neue"/>
              </a:rPr>
              <a:t> entre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y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a:t>
            </a:r>
            <a:r>
              <a:rPr lang="en-US" sz="900" i="1" dirty="0" err="1">
                <a:solidFill>
                  <a:srgbClr val="333333"/>
                </a:solidFill>
                <a:latin typeface="Helvetica Neue"/>
                <a:ea typeface="Helvetica Neue"/>
                <a:cs typeface="Helvetica Neue"/>
                <a:sym typeface="Helvetica Neue"/>
              </a:rPr>
              <a:t>licenciatario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derecho</a:t>
            </a:r>
            <a:r>
              <a:rPr lang="en-US" sz="900" i="1" dirty="0">
                <a:solidFill>
                  <a:srgbClr val="333333"/>
                </a:solidFill>
                <a:latin typeface="Helvetica Neue"/>
                <a:ea typeface="Helvetica Neue"/>
                <a:cs typeface="Helvetica Neue"/>
                <a:sym typeface="Helvetica Neue"/>
              </a:rPr>
              <a:t> moral de </a:t>
            </a:r>
            <a:r>
              <a:rPr lang="en-US" sz="900" i="1" dirty="0" err="1">
                <a:solidFill>
                  <a:srgbClr val="333333"/>
                </a:solidFill>
                <a:latin typeface="Helvetica Neue"/>
                <a:ea typeface="Helvetica Neue"/>
                <a:cs typeface="Helvetica Neue"/>
                <a:sym typeface="Helvetica Neue"/>
              </a:rPr>
              <a:t>integridad</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recogido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legislación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española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protegido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aunque</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aparezca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las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Estas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licencias</a:t>
            </a:r>
            <a:r>
              <a:rPr lang="en-US" sz="900" i="1" dirty="0">
                <a:solidFill>
                  <a:srgbClr val="333333"/>
                </a:solidFill>
                <a:latin typeface="Helvetica Neue"/>
                <a:ea typeface="Helvetica Neue"/>
                <a:cs typeface="Helvetica Neue"/>
                <a:sym typeface="Helvetica Neue"/>
              </a:rPr>
              <a:t> no </a:t>
            </a:r>
            <a:r>
              <a:rPr lang="en-US" sz="900" i="1" dirty="0" err="1">
                <a:solidFill>
                  <a:srgbClr val="333333"/>
                </a:solidFill>
                <a:latin typeface="Helvetica Neue"/>
                <a:ea typeface="Helvetica Neue"/>
                <a:cs typeface="Helvetica Neue"/>
                <a:sym typeface="Helvetica Neue"/>
              </a:rPr>
              <a:t>sustituyen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ni</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reducen</a:t>
            </a:r>
            <a:r>
              <a:rPr lang="en-US" sz="900" i="1" dirty="0">
                <a:solidFill>
                  <a:srgbClr val="333333"/>
                </a:solidFill>
                <a:latin typeface="Helvetica Neue"/>
                <a:ea typeface="Helvetica Neue"/>
                <a:cs typeface="Helvetica Neue"/>
                <a:sym typeface="Helvetica Neue"/>
              </a:rPr>
              <a:t> los </a:t>
            </a:r>
            <a:r>
              <a:rPr lang="en-US" sz="900" i="1" dirty="0" err="1">
                <a:solidFill>
                  <a:srgbClr val="333333"/>
                </a:solidFill>
                <a:latin typeface="Helvetica Neue"/>
                <a:ea typeface="Helvetica Neue"/>
                <a:cs typeface="Helvetica Neue"/>
                <a:sym typeface="Helvetica Neue"/>
              </a:rPr>
              <a:t>derechos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ley</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confiere</a:t>
            </a:r>
            <a:r>
              <a:rPr lang="en-US" sz="900" i="1" dirty="0">
                <a:solidFill>
                  <a:srgbClr val="333333"/>
                </a:solidFill>
                <a:latin typeface="Helvetica Neue"/>
                <a:ea typeface="Helvetica Neue"/>
                <a:cs typeface="Helvetica Neue"/>
                <a:sym typeface="Helvetica Neue"/>
              </a:rPr>
              <a:t> al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tanto</a:t>
            </a:r>
            <a:r>
              <a:rPr lang="en-US" sz="900" i="1" dirty="0">
                <a:solidFill>
                  <a:srgbClr val="333333"/>
                </a:solidFill>
                <a:latin typeface="Helvetica Neue"/>
                <a:ea typeface="Helvetica Neue"/>
                <a:cs typeface="Helvetica Neue"/>
                <a:sym typeface="Helvetica Neue"/>
              </a:rPr>
              <a:t>, 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podría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demandar</a:t>
            </a:r>
            <a:r>
              <a:rPr lang="en-US" sz="900" i="1" dirty="0">
                <a:solidFill>
                  <a:srgbClr val="333333"/>
                </a:solidFill>
                <a:latin typeface="Helvetica Neue"/>
                <a:ea typeface="Helvetica Neue"/>
                <a:cs typeface="Helvetica Neue"/>
                <a:sym typeface="Helvetica Neue"/>
              </a:rPr>
              <a:t> a un </a:t>
            </a:r>
            <a:r>
              <a:rPr lang="en-US" sz="900" i="1" dirty="0" err="1">
                <a:solidFill>
                  <a:srgbClr val="333333"/>
                </a:solidFill>
                <a:latin typeface="Helvetica Neue"/>
                <a:ea typeface="Helvetica Neue"/>
                <a:cs typeface="Helvetica Neue"/>
                <a:sym typeface="Helvetica Neue"/>
              </a:rPr>
              <a:t>usuario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a:t>
            </a:r>
            <a:r>
              <a:rPr lang="en-US" sz="900" i="1" dirty="0">
                <a:solidFill>
                  <a:srgbClr val="333333"/>
                </a:solidFill>
                <a:latin typeface="Helvetica Neue"/>
                <a:ea typeface="Helvetica Neue"/>
                <a:cs typeface="Helvetica Neue"/>
                <a:sym typeface="Helvetica Neue"/>
              </a:rPr>
              <a:t>, con </a:t>
            </a:r>
            <a:r>
              <a:rPr lang="en-US" sz="900" i="1" dirty="0" err="1">
                <a:solidFill>
                  <a:srgbClr val="333333"/>
                </a:solidFill>
                <a:latin typeface="Helvetica Neue"/>
                <a:ea typeface="Helvetica Neue"/>
                <a:cs typeface="Helvetica Neue"/>
                <a:sym typeface="Helvetica Neue"/>
              </a:rPr>
              <a:t>cualquier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licencia</a:t>
            </a:r>
            <a:r>
              <a:rPr lang="en-US" sz="900" i="1" dirty="0">
                <a:solidFill>
                  <a:srgbClr val="333333"/>
                </a:solidFill>
                <a:latin typeface="Helvetica Neue"/>
                <a:ea typeface="Helvetica Neue"/>
                <a:cs typeface="Helvetica Neue"/>
                <a:sym typeface="Helvetica Neue"/>
              </a:rPr>
              <a:t> Creative Commons, </a:t>
            </a:r>
            <a:r>
              <a:rPr lang="en-US" sz="900" i="1" dirty="0" err="1">
                <a:solidFill>
                  <a:srgbClr val="333333"/>
                </a:solidFill>
                <a:latin typeface="Helvetica Neue"/>
                <a:ea typeface="Helvetica Neue"/>
                <a:cs typeface="Helvetica Neue"/>
                <a:sym typeface="Helvetica Neue"/>
              </a:rPr>
              <a:t>hubiera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modificado</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mutilado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obra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causando</a:t>
            </a:r>
            <a:r>
              <a:rPr lang="en-US" sz="900" i="1" dirty="0">
                <a:solidFill>
                  <a:srgbClr val="333333"/>
                </a:solidFill>
                <a:latin typeface="Helvetica Neue"/>
                <a:ea typeface="Helvetica Neue"/>
                <a:cs typeface="Helvetica Neue"/>
                <a:sym typeface="Helvetica Neue"/>
              </a:rPr>
              <a:t> un </a:t>
            </a:r>
            <a:r>
              <a:rPr lang="en-US" sz="900" i="1" dirty="0" err="1">
                <a:solidFill>
                  <a:srgbClr val="333333"/>
                </a:solidFill>
                <a:latin typeface="Helvetica Neue"/>
                <a:ea typeface="Helvetica Neue"/>
                <a:cs typeface="Helvetica Neue"/>
                <a:sym typeface="Helvetica Neue"/>
              </a:rPr>
              <a:t>perjuicio</a:t>
            </a:r>
            <a:r>
              <a:rPr lang="en-US" sz="900" i="1" dirty="0">
                <a:solidFill>
                  <a:srgbClr val="333333"/>
                </a:solidFill>
                <a:latin typeface="Helvetica Neue"/>
                <a:ea typeface="Helvetica Neue"/>
                <a:cs typeface="Helvetica Neue"/>
                <a:sym typeface="Helvetica Neue"/>
              </a:rPr>
              <a:t> a </a:t>
            </a:r>
            <a:r>
              <a:rPr lang="en-US" sz="900" i="1" dirty="0" err="1">
                <a:solidFill>
                  <a:srgbClr val="333333"/>
                </a:solidFill>
                <a:latin typeface="Helvetica Neue"/>
                <a:ea typeface="Helvetica Neue"/>
                <a:cs typeface="Helvetica Neue"/>
                <a:sym typeface="Helvetica Neue"/>
              </a:rPr>
              <a:t>su</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a:t>
            </a:r>
            <a:r>
              <a:rPr lang="en-US" sz="900" i="1" dirty="0" err="1">
                <a:solidFill>
                  <a:srgbClr val="333333"/>
                </a:solidFill>
                <a:latin typeface="Helvetica Neue"/>
                <a:ea typeface="Helvetica Neue"/>
                <a:cs typeface="Helvetica Neue"/>
                <a:sym typeface="Helvetica Neue"/>
              </a:rPr>
              <a:t>sus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descontado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decisión</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ha </a:t>
            </a:r>
            <a:r>
              <a:rPr lang="en-US" sz="900" i="1" dirty="0" err="1">
                <a:solidFill>
                  <a:srgbClr val="333333"/>
                </a:solidFill>
                <a:latin typeface="Helvetica Neue"/>
                <a:ea typeface="Helvetica Neue"/>
                <a:cs typeface="Helvetica Neue"/>
                <a:sym typeface="Helvetica Neue"/>
              </a:rPr>
              <a:t>habido</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y de </a:t>
            </a:r>
            <a:r>
              <a:rPr lang="en-US" sz="900" i="1" dirty="0" err="1">
                <a:solidFill>
                  <a:srgbClr val="333333"/>
                </a:solidFill>
                <a:latin typeface="Helvetica Neue"/>
                <a:ea typeface="Helvetica Neue"/>
                <a:cs typeface="Helvetica Neue"/>
                <a:sym typeface="Helvetica Neue"/>
              </a:rPr>
              <a:t>cuándo</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mutilación</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perjudica</a:t>
            </a:r>
            <a:r>
              <a:rPr lang="en-US" sz="900" i="1" dirty="0">
                <a:solidFill>
                  <a:srgbClr val="333333"/>
                </a:solidFill>
                <a:latin typeface="Helvetica Neue"/>
                <a:ea typeface="Helvetica Neue"/>
                <a:cs typeface="Helvetica Neue"/>
                <a:sym typeface="Helvetica Neue"/>
              </a:rPr>
              <a:t> la </a:t>
            </a:r>
            <a:r>
              <a:rPr lang="en-US" sz="900" i="1" dirty="0" err="1">
                <a:solidFill>
                  <a:srgbClr val="333333"/>
                </a:solidFill>
                <a:latin typeface="Helvetica Neue"/>
                <a:ea typeface="Helvetica Neue"/>
                <a:cs typeface="Helvetica Neue"/>
                <a:sym typeface="Helvetica Neue"/>
              </a:rPr>
              <a:t>reputación</a:t>
            </a:r>
            <a:r>
              <a:rPr lang="en-US" sz="900" i="1" dirty="0">
                <a:solidFill>
                  <a:srgbClr val="333333"/>
                </a:solidFill>
                <a:latin typeface="Helvetica Neue"/>
                <a:ea typeface="Helvetica Neue"/>
                <a:cs typeface="Helvetica Neue"/>
                <a:sym typeface="Helvetica Neue"/>
              </a:rPr>
              <a:t> o los </a:t>
            </a:r>
            <a:r>
              <a:rPr lang="en-US" sz="900" i="1" dirty="0" err="1">
                <a:solidFill>
                  <a:srgbClr val="333333"/>
                </a:solidFill>
                <a:latin typeface="Helvetica Neue"/>
                <a:ea typeface="Helvetica Neue"/>
                <a:cs typeface="Helvetica Neue"/>
                <a:sym typeface="Helvetica Neue"/>
              </a:rPr>
              <a:t>intereses</a:t>
            </a:r>
            <a:r>
              <a:rPr lang="en-US" sz="900" i="1" dirty="0">
                <a:solidFill>
                  <a:srgbClr val="333333"/>
                </a:solidFill>
                <a:latin typeface="Helvetica Neue"/>
                <a:ea typeface="Helvetica Neue"/>
                <a:cs typeface="Helvetica Neue"/>
                <a:sym typeface="Helvetica Neue"/>
              </a:rPr>
              <a:t> del </a:t>
            </a:r>
            <a:r>
              <a:rPr lang="en-US" sz="900" i="1" dirty="0" err="1">
                <a:solidFill>
                  <a:srgbClr val="333333"/>
                </a:solidFill>
                <a:latin typeface="Helvetica Neue"/>
                <a:ea typeface="Helvetica Neue"/>
                <a:cs typeface="Helvetica Neue"/>
                <a:sym typeface="Helvetica Neue"/>
              </a:rPr>
              <a:t>autor</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quedaría</a:t>
            </a:r>
            <a:r>
              <a:rPr lang="en-US" sz="900" i="1" dirty="0">
                <a:solidFill>
                  <a:srgbClr val="333333"/>
                </a:solidFill>
                <a:latin typeface="Helvetica Neue"/>
                <a:ea typeface="Helvetica Neue"/>
                <a:cs typeface="Helvetica Neue"/>
                <a:sym typeface="Helvetica Neue"/>
              </a:rPr>
              <a:t> en </a:t>
            </a:r>
            <a:r>
              <a:rPr lang="en-US" sz="900" i="1" dirty="0" err="1">
                <a:solidFill>
                  <a:srgbClr val="333333"/>
                </a:solidFill>
                <a:latin typeface="Helvetica Neue"/>
                <a:ea typeface="Helvetica Neue"/>
                <a:cs typeface="Helvetica Neue"/>
                <a:sym typeface="Helvetica Neue"/>
              </a:rPr>
              <a:t>manos</a:t>
            </a:r>
            <a:r>
              <a:rPr lang="en-US" sz="900" i="1" dirty="0">
                <a:solidFill>
                  <a:srgbClr val="333333"/>
                </a:solidFill>
                <a:latin typeface="Helvetica Neue"/>
                <a:ea typeface="Helvetica Neue"/>
                <a:cs typeface="Helvetica Neue"/>
                <a:sym typeface="Helvetica Neue"/>
              </a:rPr>
              <a:t> de </a:t>
            </a:r>
            <a:r>
              <a:rPr lang="en-US" sz="900" i="1" dirty="0" err="1">
                <a:solidFill>
                  <a:srgbClr val="333333"/>
                </a:solidFill>
                <a:latin typeface="Helvetica Neue"/>
                <a:ea typeface="Helvetica Neue"/>
                <a:cs typeface="Helvetica Neue"/>
                <a:sym typeface="Helvetica Neue"/>
              </a:rPr>
              <a:t>cada</a:t>
            </a:r>
            <a:r>
              <a:rPr lang="en-US" sz="900" i="1" dirty="0">
                <a:solidFill>
                  <a:srgbClr val="333333"/>
                </a:solidFill>
                <a:latin typeface="Helvetica Neue"/>
                <a:ea typeface="Helvetica Neue"/>
                <a:cs typeface="Helvetica Neue"/>
                <a:sym typeface="Helvetica Neue"/>
              </a:rPr>
              <a:t> </a:t>
            </a:r>
            <a:r>
              <a:rPr lang="en-US" sz="900" i="1" dirty="0" err="1">
                <a:solidFill>
                  <a:srgbClr val="333333"/>
                </a:solidFill>
                <a:latin typeface="Helvetica Neue"/>
                <a:ea typeface="Helvetica Neue"/>
                <a:cs typeface="Helvetica Neue"/>
                <a:sym typeface="Helvetica Neue"/>
              </a:rPr>
              <a:t>Juez</a:t>
            </a:r>
            <a:r>
              <a:rPr lang="en-US" sz="900" i="1" dirty="0">
                <a:solidFill>
                  <a:srgbClr val="333333"/>
                </a:solidFill>
                <a:latin typeface="Helvetica Neue"/>
                <a:ea typeface="Helvetica Neue"/>
                <a:cs typeface="Helvetica Neue"/>
                <a:sym typeface="Helvetica Neue"/>
              </a:rPr>
              <a:t> o Tribunal.</a:t>
            </a:r>
            <a:endParaRPr sz="900" i="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6"/>
          <p:cNvSpPr txBox="1">
            <a:spLocks noGrp="1"/>
          </p:cNvSpPr>
          <p:nvPr>
            <p:ph type="title"/>
          </p:nvPr>
        </p:nvSpPr>
        <p:spPr>
          <a:xfrm>
            <a:off x="-6025" y="5147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Funcionamiento en el lado del servidor</a:t>
            </a:r>
            <a:endParaRPr/>
          </a:p>
        </p:txBody>
      </p:sp>
      <p:sp>
        <p:nvSpPr>
          <p:cNvPr id="211" name="Google Shape;211;p1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20</a:t>
            </a:fld>
            <a:endParaRPr/>
          </a:p>
        </p:txBody>
      </p:sp>
      <p:grpSp>
        <p:nvGrpSpPr>
          <p:cNvPr id="212" name="Google Shape;212;p16"/>
          <p:cNvGrpSpPr/>
          <p:nvPr/>
        </p:nvGrpSpPr>
        <p:grpSpPr>
          <a:xfrm>
            <a:off x="179512" y="2499742"/>
            <a:ext cx="6821289" cy="2150694"/>
            <a:chOff x="559022" y="2283718"/>
            <a:chExt cx="8296173" cy="2378891"/>
          </a:xfrm>
          <a:effectLst>
            <a:outerShdw blurRad="50800" dist="50800" dir="5400000" algn="ctr" rotWithShape="0">
              <a:schemeClr val="bg2">
                <a:lumMod val="25000"/>
              </a:schemeClr>
            </a:outerShdw>
          </a:effectLst>
        </p:grpSpPr>
        <p:pic>
          <p:nvPicPr>
            <p:cNvPr id="213" name="Google Shape;213;p16"/>
            <p:cNvPicPr preferRelativeResize="0"/>
            <p:nvPr/>
          </p:nvPicPr>
          <p:blipFill rotWithShape="1">
            <a:blip r:embed="rId3">
              <a:alphaModFix/>
            </a:blip>
            <a:srcRect/>
            <a:stretch/>
          </p:blipFill>
          <p:spPr>
            <a:xfrm>
              <a:off x="559022" y="2499742"/>
              <a:ext cx="1492810" cy="1499245"/>
            </a:xfrm>
            <a:prstGeom prst="rect">
              <a:avLst/>
            </a:prstGeom>
            <a:noFill/>
            <a:ln>
              <a:noFill/>
            </a:ln>
          </p:spPr>
        </p:pic>
        <p:pic>
          <p:nvPicPr>
            <p:cNvPr id="214" name="Google Shape;214;p16"/>
            <p:cNvPicPr preferRelativeResize="0"/>
            <p:nvPr/>
          </p:nvPicPr>
          <p:blipFill rotWithShape="1">
            <a:blip r:embed="rId4">
              <a:alphaModFix/>
            </a:blip>
            <a:srcRect/>
            <a:stretch/>
          </p:blipFill>
          <p:spPr>
            <a:xfrm>
              <a:off x="3418379" y="2499742"/>
              <a:ext cx="2387492" cy="1531045"/>
            </a:xfrm>
            <a:prstGeom prst="rect">
              <a:avLst/>
            </a:prstGeom>
            <a:noFill/>
            <a:ln>
              <a:noFill/>
            </a:ln>
          </p:spPr>
        </p:pic>
        <p:pic>
          <p:nvPicPr>
            <p:cNvPr id="215" name="Google Shape;215;p16"/>
            <p:cNvPicPr preferRelativeResize="0"/>
            <p:nvPr/>
          </p:nvPicPr>
          <p:blipFill rotWithShape="1">
            <a:blip r:embed="rId5">
              <a:alphaModFix/>
            </a:blip>
            <a:srcRect/>
            <a:stretch/>
          </p:blipFill>
          <p:spPr>
            <a:xfrm>
              <a:off x="6948264" y="2283718"/>
              <a:ext cx="1906931" cy="1884809"/>
            </a:xfrm>
            <a:prstGeom prst="rect">
              <a:avLst/>
            </a:prstGeom>
            <a:noFill/>
            <a:ln>
              <a:noFill/>
            </a:ln>
          </p:spPr>
        </p:pic>
        <p:cxnSp>
          <p:nvCxnSpPr>
            <p:cNvPr id="216" name="Google Shape;216;p16"/>
            <p:cNvCxnSpPr>
              <a:stCxn id="213" idx="3"/>
              <a:endCxn id="214" idx="1"/>
            </p:cNvCxnSpPr>
            <p:nvPr/>
          </p:nvCxnSpPr>
          <p:spPr>
            <a:xfrm>
              <a:off x="2051832" y="3249364"/>
              <a:ext cx="1366500" cy="15900"/>
            </a:xfrm>
            <a:prstGeom prst="straightConnector1">
              <a:avLst/>
            </a:prstGeom>
            <a:noFill/>
            <a:ln w="50800" cap="flat" cmpd="sng">
              <a:solidFill>
                <a:schemeClr val="lt1"/>
              </a:solidFill>
              <a:prstDash val="solid"/>
              <a:round/>
              <a:headEnd type="none" w="sm" len="sm"/>
              <a:tailEnd type="stealth" w="med" len="med"/>
            </a:ln>
            <a:effectLst>
              <a:outerShdw blurRad="50800" dist="50800" dir="5400000" algn="ctr" rotWithShape="0">
                <a:schemeClr val="bg2">
                  <a:lumMod val="25000"/>
                </a:schemeClr>
              </a:outerShdw>
            </a:effectLst>
          </p:spPr>
        </p:cxnSp>
        <p:cxnSp>
          <p:nvCxnSpPr>
            <p:cNvPr id="217" name="Google Shape;217;p16"/>
            <p:cNvCxnSpPr>
              <a:stCxn id="214" idx="3"/>
              <a:endCxn id="215" idx="1"/>
            </p:cNvCxnSpPr>
            <p:nvPr/>
          </p:nvCxnSpPr>
          <p:spPr>
            <a:xfrm rot="10800000" flipH="1">
              <a:off x="5805871" y="3226264"/>
              <a:ext cx="1142400" cy="39000"/>
            </a:xfrm>
            <a:prstGeom prst="straightConnector1">
              <a:avLst/>
            </a:prstGeom>
            <a:noFill/>
            <a:ln w="50800" cap="flat" cmpd="sng">
              <a:solidFill>
                <a:schemeClr val="lt1"/>
              </a:solidFill>
              <a:prstDash val="solid"/>
              <a:round/>
              <a:headEnd type="none" w="sm" len="sm"/>
              <a:tailEnd type="stealth" w="med" len="med"/>
            </a:ln>
            <a:effectLst>
              <a:outerShdw blurRad="50800" dist="50800" dir="5400000" algn="ctr" rotWithShape="0">
                <a:schemeClr val="bg2">
                  <a:lumMod val="25000"/>
                </a:schemeClr>
              </a:outerShdw>
            </a:effectLst>
          </p:spPr>
        </p:cxnSp>
        <p:sp>
          <p:nvSpPr>
            <p:cNvPr id="218" name="Google Shape;218;p16"/>
            <p:cNvSpPr txBox="1"/>
            <p:nvPr/>
          </p:nvSpPr>
          <p:spPr>
            <a:xfrm>
              <a:off x="919061" y="4227934"/>
              <a:ext cx="960655" cy="3403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Usuario</a:t>
              </a:r>
              <a:endParaRPr sz="1400" b="0" i="0" u="none" strike="noStrike" cap="none" dirty="0">
                <a:solidFill>
                  <a:schemeClr val="bg2">
                    <a:lumMod val="25000"/>
                  </a:schemeClr>
                </a:solidFill>
                <a:latin typeface="Sniglet"/>
                <a:ea typeface="Sniglet"/>
                <a:cs typeface="Sniglet"/>
                <a:sym typeface="Sniglet"/>
              </a:endParaRPr>
            </a:p>
          </p:txBody>
        </p:sp>
        <p:sp>
          <p:nvSpPr>
            <p:cNvPr id="219" name="Google Shape;219;p16"/>
            <p:cNvSpPr txBox="1"/>
            <p:nvPr/>
          </p:nvSpPr>
          <p:spPr>
            <a:xfrm>
              <a:off x="2277478" y="3344093"/>
              <a:ext cx="1140852" cy="3403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Petición</a:t>
              </a:r>
              <a:endParaRPr sz="1400" b="0" i="0" u="none" strike="noStrike" cap="none" dirty="0">
                <a:solidFill>
                  <a:schemeClr val="bg2">
                    <a:lumMod val="25000"/>
                  </a:schemeClr>
                </a:solidFill>
                <a:latin typeface="Sniglet"/>
                <a:ea typeface="Sniglet"/>
                <a:cs typeface="Sniglet"/>
                <a:sym typeface="Sniglet"/>
              </a:endParaRPr>
            </a:p>
          </p:txBody>
        </p:sp>
        <p:sp>
          <p:nvSpPr>
            <p:cNvPr id="220" name="Google Shape;220;p16"/>
            <p:cNvSpPr txBox="1"/>
            <p:nvPr/>
          </p:nvSpPr>
          <p:spPr>
            <a:xfrm>
              <a:off x="4139951" y="4083918"/>
              <a:ext cx="1055097" cy="5786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Navegador</a:t>
              </a:r>
              <a:endParaRPr sz="1400" b="0" i="0" u="none" strike="noStrike" cap="none">
                <a:solidFill>
                  <a:schemeClr val="bg2">
                    <a:lumMod val="25000"/>
                  </a:schemeClr>
                </a:solidFill>
                <a:latin typeface="Sniglet"/>
                <a:ea typeface="Sniglet"/>
                <a:cs typeface="Sniglet"/>
                <a:sym typeface="Sniglet"/>
              </a:endParaRPr>
            </a:p>
          </p:txBody>
        </p:sp>
        <p:sp>
          <p:nvSpPr>
            <p:cNvPr id="221" name="Google Shape;221;p16"/>
            <p:cNvSpPr txBox="1"/>
            <p:nvPr/>
          </p:nvSpPr>
          <p:spPr>
            <a:xfrm>
              <a:off x="5930417" y="3363838"/>
              <a:ext cx="973264" cy="5786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Petición </a:t>
              </a:r>
              <a:endParaRPr dirty="0">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HTTP</a:t>
              </a:r>
              <a:endParaRPr sz="1400" b="0" i="0" u="none" strike="noStrike" cap="none" dirty="0">
                <a:solidFill>
                  <a:schemeClr val="bg2">
                    <a:lumMod val="25000"/>
                  </a:schemeClr>
                </a:solidFill>
                <a:latin typeface="Sniglet"/>
                <a:ea typeface="Sniglet"/>
                <a:cs typeface="Sniglet"/>
                <a:sym typeface="Sniglet"/>
              </a:endParaRPr>
            </a:p>
          </p:txBody>
        </p:sp>
        <p:sp>
          <p:nvSpPr>
            <p:cNvPr id="222" name="Google Shape;222;p16"/>
            <p:cNvSpPr txBox="1"/>
            <p:nvPr/>
          </p:nvSpPr>
          <p:spPr>
            <a:xfrm>
              <a:off x="7455282" y="4136762"/>
              <a:ext cx="1055097" cy="34038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Servidor</a:t>
              </a:r>
              <a:endParaRPr sz="1400" b="0" i="0" u="none" strike="noStrike" cap="none" dirty="0">
                <a:solidFill>
                  <a:schemeClr val="bg2">
                    <a:lumMod val="25000"/>
                  </a:schemeClr>
                </a:solidFill>
                <a:latin typeface="Sniglet"/>
                <a:ea typeface="Sniglet"/>
                <a:cs typeface="Sniglet"/>
                <a:sym typeface="Sniglet"/>
              </a:endParaRPr>
            </a:p>
          </p:txBody>
        </p:sp>
      </p:grpSp>
      <p:cxnSp>
        <p:nvCxnSpPr>
          <p:cNvPr id="223" name="Google Shape;223;p16"/>
          <p:cNvCxnSpPr>
            <a:stCxn id="215" idx="3"/>
          </p:cNvCxnSpPr>
          <p:nvPr/>
        </p:nvCxnSpPr>
        <p:spPr>
          <a:xfrm>
            <a:off x="7000801" y="3351746"/>
            <a:ext cx="648000" cy="12000"/>
          </a:xfrm>
          <a:prstGeom prst="straightConnector1">
            <a:avLst/>
          </a:prstGeom>
          <a:noFill/>
          <a:ln w="50800" cap="flat" cmpd="sng">
            <a:solidFill>
              <a:schemeClr val="bg2">
                <a:lumMod val="25000"/>
              </a:schemeClr>
            </a:solidFill>
            <a:prstDash val="solid"/>
            <a:round/>
            <a:headEnd type="none" w="sm" len="sm"/>
            <a:tailEnd type="stealth" w="med" len="med"/>
          </a:ln>
          <a:effectLst>
            <a:outerShdw blurRad="50800" dist="50800" dir="5400000" algn="ctr" rotWithShape="0">
              <a:schemeClr val="bg2">
                <a:lumMod val="25000"/>
              </a:schemeClr>
            </a:outerShdw>
          </a:effectLst>
        </p:spPr>
      </p:cxnSp>
      <p:pic>
        <p:nvPicPr>
          <p:cNvPr id="224" name="Google Shape;224;p16"/>
          <p:cNvPicPr preferRelativeResize="0"/>
          <p:nvPr/>
        </p:nvPicPr>
        <p:blipFill rotWithShape="1">
          <a:blip r:embed="rId6">
            <a:alphaModFix/>
          </a:blip>
          <a:srcRect/>
          <a:stretch/>
        </p:blipFill>
        <p:spPr>
          <a:xfrm>
            <a:off x="7648276" y="2910433"/>
            <a:ext cx="1100188" cy="957461"/>
          </a:xfrm>
          <a:prstGeom prst="rect">
            <a:avLst/>
          </a:prstGeom>
          <a:noFill/>
          <a:ln>
            <a:noFill/>
          </a:ln>
        </p:spPr>
      </p:pic>
      <p:sp>
        <p:nvSpPr>
          <p:cNvPr id="225" name="Google Shape;225;p16"/>
          <p:cNvSpPr/>
          <p:nvPr/>
        </p:nvSpPr>
        <p:spPr>
          <a:xfrm>
            <a:off x="7452320" y="4011910"/>
            <a:ext cx="1421904"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Arial"/>
                <a:ea typeface="Arial"/>
                <a:cs typeface="Arial"/>
                <a:sym typeface="Arial"/>
              </a:rPr>
              <a:t>El recurso</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Arial"/>
                <a:ea typeface="Arial"/>
                <a:cs typeface="Arial"/>
                <a:sym typeface="Arial"/>
              </a:rPr>
              <a:t>tiene</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Arial"/>
                <a:ea typeface="Arial"/>
                <a:cs typeface="Arial"/>
                <a:sym typeface="Arial"/>
              </a:rPr>
              <a:t>contenido</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Arial"/>
                <a:ea typeface="Arial"/>
                <a:cs typeface="Arial"/>
                <a:sym typeface="Arial"/>
              </a:rPr>
              <a:t>extra</a:t>
            </a:r>
            <a:endParaRPr sz="1400" b="0" i="0" u="none" strike="noStrike" cap="none">
              <a:solidFill>
                <a:schemeClr val="bg2">
                  <a:lumMod val="25000"/>
                </a:schemeClr>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7"/>
          <p:cNvSpPr txBox="1">
            <a:spLocks noGrp="1"/>
          </p:cNvSpPr>
          <p:nvPr>
            <p:ph type="title"/>
          </p:nvPr>
        </p:nvSpPr>
        <p:spPr>
          <a:xfrm>
            <a:off x="-6025" y="5147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Funcionamiento en el lado del servidor</a:t>
            </a:r>
            <a:endParaRPr/>
          </a:p>
        </p:txBody>
      </p:sp>
      <p:sp>
        <p:nvSpPr>
          <p:cNvPr id="231" name="Google Shape;231;p17"/>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21</a:t>
            </a:fld>
            <a:endParaRPr/>
          </a:p>
        </p:txBody>
      </p:sp>
      <p:pic>
        <p:nvPicPr>
          <p:cNvPr id="232" name="Google Shape;232;p17"/>
          <p:cNvPicPr preferRelativeResize="0"/>
          <p:nvPr/>
        </p:nvPicPr>
        <p:blipFill rotWithShape="1">
          <a:blip r:embed="rId3">
            <a:alphaModFix/>
          </a:blip>
          <a:srcRect/>
          <a:stretch/>
        </p:blipFill>
        <p:spPr>
          <a:xfrm>
            <a:off x="467544" y="2859782"/>
            <a:ext cx="1134315" cy="1139205"/>
          </a:xfrm>
          <a:prstGeom prst="rect">
            <a:avLst/>
          </a:prstGeom>
          <a:noFill/>
          <a:ln>
            <a:noFill/>
          </a:ln>
        </p:spPr>
      </p:pic>
      <p:pic>
        <p:nvPicPr>
          <p:cNvPr id="233" name="Google Shape;233;p17"/>
          <p:cNvPicPr preferRelativeResize="0"/>
          <p:nvPr/>
        </p:nvPicPr>
        <p:blipFill rotWithShape="1">
          <a:blip r:embed="rId4">
            <a:alphaModFix/>
          </a:blip>
          <a:srcRect/>
          <a:stretch/>
        </p:blipFill>
        <p:spPr>
          <a:xfrm>
            <a:off x="2843808" y="2931790"/>
            <a:ext cx="1658859" cy="1063789"/>
          </a:xfrm>
          <a:prstGeom prst="rect">
            <a:avLst/>
          </a:prstGeom>
          <a:noFill/>
          <a:ln>
            <a:noFill/>
          </a:ln>
        </p:spPr>
      </p:pic>
      <p:pic>
        <p:nvPicPr>
          <p:cNvPr id="234" name="Google Shape;234;p17"/>
          <p:cNvPicPr preferRelativeResize="0"/>
          <p:nvPr/>
        </p:nvPicPr>
        <p:blipFill rotWithShape="1">
          <a:blip r:embed="rId5">
            <a:alphaModFix/>
          </a:blip>
          <a:srcRect/>
          <a:stretch/>
        </p:blipFill>
        <p:spPr>
          <a:xfrm>
            <a:off x="5292080" y="2787774"/>
            <a:ext cx="1396959" cy="1380753"/>
          </a:xfrm>
          <a:prstGeom prst="rect">
            <a:avLst/>
          </a:prstGeom>
          <a:noFill/>
          <a:ln>
            <a:noFill/>
          </a:ln>
        </p:spPr>
      </p:pic>
      <p:sp>
        <p:nvSpPr>
          <p:cNvPr id="235" name="Google Shape;235;p17"/>
          <p:cNvSpPr txBox="1"/>
          <p:nvPr/>
        </p:nvSpPr>
        <p:spPr>
          <a:xfrm>
            <a:off x="827584" y="4227934"/>
            <a:ext cx="80182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Usuario</a:t>
            </a:r>
            <a:endParaRPr sz="1400" b="0" i="0" u="none" strike="noStrike" cap="none">
              <a:solidFill>
                <a:schemeClr val="bg2">
                  <a:lumMod val="25000"/>
                </a:schemeClr>
              </a:solidFill>
              <a:latin typeface="Sniglet"/>
              <a:ea typeface="Sniglet"/>
              <a:cs typeface="Sniglet"/>
              <a:sym typeface="Sniglet"/>
            </a:endParaRPr>
          </a:p>
        </p:txBody>
      </p:sp>
      <p:sp>
        <p:nvSpPr>
          <p:cNvPr id="236" name="Google Shape;236;p17"/>
          <p:cNvSpPr txBox="1"/>
          <p:nvPr/>
        </p:nvSpPr>
        <p:spPr>
          <a:xfrm>
            <a:off x="2915816" y="4155926"/>
            <a:ext cx="10550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Navegador</a:t>
            </a:r>
            <a:endParaRPr sz="1400" b="0" i="0" u="none" strike="noStrike" cap="none">
              <a:solidFill>
                <a:schemeClr val="bg2">
                  <a:lumMod val="25000"/>
                </a:schemeClr>
              </a:solidFill>
              <a:latin typeface="Sniglet"/>
              <a:ea typeface="Sniglet"/>
              <a:cs typeface="Sniglet"/>
              <a:sym typeface="Sniglet"/>
            </a:endParaRPr>
          </a:p>
        </p:txBody>
      </p:sp>
      <p:sp>
        <p:nvSpPr>
          <p:cNvPr id="237" name="Google Shape;237;p17"/>
          <p:cNvSpPr txBox="1"/>
          <p:nvPr/>
        </p:nvSpPr>
        <p:spPr>
          <a:xfrm>
            <a:off x="5508104" y="4299942"/>
            <a:ext cx="84830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Servidor</a:t>
            </a:r>
            <a:endParaRPr sz="1400" b="0" i="0" u="none" strike="noStrike" cap="none" dirty="0">
              <a:solidFill>
                <a:schemeClr val="bg2">
                  <a:lumMod val="25000"/>
                </a:schemeClr>
              </a:solidFill>
              <a:latin typeface="Sniglet"/>
              <a:ea typeface="Sniglet"/>
              <a:cs typeface="Sniglet"/>
              <a:sym typeface="Sniglet"/>
            </a:endParaRPr>
          </a:p>
        </p:txBody>
      </p:sp>
      <p:pic>
        <p:nvPicPr>
          <p:cNvPr id="238" name="Google Shape;238;p17"/>
          <p:cNvPicPr preferRelativeResize="0"/>
          <p:nvPr/>
        </p:nvPicPr>
        <p:blipFill rotWithShape="1">
          <a:blip r:embed="rId6">
            <a:alphaModFix/>
          </a:blip>
          <a:srcRect/>
          <a:stretch/>
        </p:blipFill>
        <p:spPr>
          <a:xfrm>
            <a:off x="8100392" y="2931790"/>
            <a:ext cx="910270" cy="1243608"/>
          </a:xfrm>
          <a:prstGeom prst="rect">
            <a:avLst/>
          </a:prstGeom>
          <a:noFill/>
          <a:ln>
            <a:noFill/>
          </a:ln>
        </p:spPr>
      </p:pic>
      <p:cxnSp>
        <p:nvCxnSpPr>
          <p:cNvPr id="239" name="Google Shape;239;p17"/>
          <p:cNvCxnSpPr/>
          <p:nvPr/>
        </p:nvCxnSpPr>
        <p:spPr>
          <a:xfrm>
            <a:off x="6732240" y="3507854"/>
            <a:ext cx="1480686" cy="44169"/>
          </a:xfrm>
          <a:prstGeom prst="straightConnector1">
            <a:avLst/>
          </a:prstGeom>
          <a:noFill/>
          <a:ln w="50800" cap="flat" cmpd="sng">
            <a:solidFill>
              <a:schemeClr val="bg2">
                <a:lumMod val="25000"/>
              </a:schemeClr>
            </a:solidFill>
            <a:prstDash val="solid"/>
            <a:round/>
            <a:headEnd type="none" w="sm" len="sm"/>
            <a:tailEnd type="stealth" w="med" len="med"/>
          </a:ln>
        </p:spPr>
      </p:cxnSp>
      <p:sp>
        <p:nvSpPr>
          <p:cNvPr id="240" name="Google Shape;240;p17"/>
          <p:cNvSpPr/>
          <p:nvPr/>
        </p:nvSpPr>
        <p:spPr>
          <a:xfrm>
            <a:off x="6732240" y="3723878"/>
            <a:ext cx="1296144" cy="95410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 entrega</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a un servidor</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capaz</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de traducir</a:t>
            </a:r>
            <a:endParaRPr sz="1400" b="0" i="0" u="none" strike="noStrike" cap="none">
              <a:solidFill>
                <a:schemeClr val="bg2">
                  <a:lumMod val="25000"/>
                </a:schemeClr>
              </a:solidFill>
              <a:latin typeface="Sniglet"/>
              <a:ea typeface="Sniglet"/>
              <a:cs typeface="Sniglet"/>
              <a:sym typeface="Sniglet"/>
            </a:endParaRPr>
          </a:p>
        </p:txBody>
      </p:sp>
      <p:sp>
        <p:nvSpPr>
          <p:cNvPr id="241" name="Google Shape;241;p17"/>
          <p:cNvSpPr/>
          <p:nvPr/>
        </p:nvSpPr>
        <p:spPr>
          <a:xfrm>
            <a:off x="7956376" y="4443958"/>
            <a:ext cx="13316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Servidor de</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aplicaciones</a:t>
            </a:r>
            <a:endParaRPr sz="1400" b="0" i="0" u="none" strike="noStrike" cap="none">
              <a:solidFill>
                <a:schemeClr val="bg2">
                  <a:lumMod val="25000"/>
                </a:schemeClr>
              </a:solidFill>
              <a:latin typeface="Sniglet"/>
              <a:ea typeface="Sniglet"/>
              <a:cs typeface="Sniglet"/>
              <a:sym typeface="Sniglet"/>
            </a:endParaRPr>
          </a:p>
        </p:txBody>
      </p:sp>
      <p:pic>
        <p:nvPicPr>
          <p:cNvPr id="242" name="Google Shape;242;p17"/>
          <p:cNvPicPr preferRelativeResize="0"/>
          <p:nvPr/>
        </p:nvPicPr>
        <p:blipFill rotWithShape="1">
          <a:blip r:embed="rId7">
            <a:alphaModFix/>
          </a:blip>
          <a:srcRect/>
          <a:stretch/>
        </p:blipFill>
        <p:spPr>
          <a:xfrm>
            <a:off x="6948264" y="2283718"/>
            <a:ext cx="995363" cy="8667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8"/>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Funcionamiento en el lado del servidor</a:t>
            </a:r>
            <a:endParaRPr/>
          </a:p>
        </p:txBody>
      </p:sp>
      <p:sp>
        <p:nvSpPr>
          <p:cNvPr id="248" name="Google Shape;248;p18"/>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22</a:t>
            </a:fld>
            <a:endParaRPr/>
          </a:p>
        </p:txBody>
      </p:sp>
      <p:pic>
        <p:nvPicPr>
          <p:cNvPr id="249" name="Google Shape;249;p18"/>
          <p:cNvPicPr preferRelativeResize="0"/>
          <p:nvPr/>
        </p:nvPicPr>
        <p:blipFill rotWithShape="1">
          <a:blip r:embed="rId3">
            <a:alphaModFix/>
          </a:blip>
          <a:srcRect/>
          <a:stretch/>
        </p:blipFill>
        <p:spPr>
          <a:xfrm>
            <a:off x="467544" y="2859782"/>
            <a:ext cx="1134315" cy="1139205"/>
          </a:xfrm>
          <a:prstGeom prst="rect">
            <a:avLst/>
          </a:prstGeom>
          <a:noFill/>
          <a:ln>
            <a:noFill/>
          </a:ln>
        </p:spPr>
      </p:pic>
      <p:pic>
        <p:nvPicPr>
          <p:cNvPr id="250" name="Google Shape;250;p18"/>
          <p:cNvPicPr preferRelativeResize="0"/>
          <p:nvPr/>
        </p:nvPicPr>
        <p:blipFill rotWithShape="1">
          <a:blip r:embed="rId4">
            <a:alphaModFix/>
          </a:blip>
          <a:srcRect/>
          <a:stretch/>
        </p:blipFill>
        <p:spPr>
          <a:xfrm>
            <a:off x="2843808" y="2931790"/>
            <a:ext cx="1658859" cy="1063789"/>
          </a:xfrm>
          <a:prstGeom prst="rect">
            <a:avLst/>
          </a:prstGeom>
          <a:noFill/>
          <a:ln>
            <a:noFill/>
          </a:ln>
        </p:spPr>
      </p:pic>
      <p:pic>
        <p:nvPicPr>
          <p:cNvPr id="251" name="Google Shape;251;p18"/>
          <p:cNvPicPr preferRelativeResize="0"/>
          <p:nvPr/>
        </p:nvPicPr>
        <p:blipFill rotWithShape="1">
          <a:blip r:embed="rId5">
            <a:alphaModFix/>
          </a:blip>
          <a:srcRect/>
          <a:stretch/>
        </p:blipFill>
        <p:spPr>
          <a:xfrm>
            <a:off x="5148064" y="2787774"/>
            <a:ext cx="1396959" cy="1380753"/>
          </a:xfrm>
          <a:prstGeom prst="rect">
            <a:avLst/>
          </a:prstGeom>
          <a:noFill/>
          <a:ln>
            <a:noFill/>
          </a:ln>
        </p:spPr>
      </p:pic>
      <p:sp>
        <p:nvSpPr>
          <p:cNvPr id="252" name="Google Shape;252;p18"/>
          <p:cNvSpPr txBox="1"/>
          <p:nvPr/>
        </p:nvSpPr>
        <p:spPr>
          <a:xfrm>
            <a:off x="827584" y="4227934"/>
            <a:ext cx="80182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Usuario</a:t>
            </a:r>
            <a:endParaRPr sz="1400" b="0" i="0" u="none" strike="noStrike" cap="none">
              <a:solidFill>
                <a:schemeClr val="bg2">
                  <a:lumMod val="25000"/>
                </a:schemeClr>
              </a:solidFill>
              <a:latin typeface="Sniglet"/>
              <a:ea typeface="Sniglet"/>
              <a:cs typeface="Sniglet"/>
              <a:sym typeface="Sniglet"/>
            </a:endParaRPr>
          </a:p>
        </p:txBody>
      </p:sp>
      <p:sp>
        <p:nvSpPr>
          <p:cNvPr id="253" name="Google Shape;253;p18"/>
          <p:cNvSpPr txBox="1"/>
          <p:nvPr/>
        </p:nvSpPr>
        <p:spPr>
          <a:xfrm>
            <a:off x="2915816" y="4155926"/>
            <a:ext cx="10550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Navegador</a:t>
            </a:r>
            <a:endParaRPr sz="1400" b="0" i="0" u="none" strike="noStrike" cap="none">
              <a:solidFill>
                <a:schemeClr val="bg2">
                  <a:lumMod val="25000"/>
                </a:schemeClr>
              </a:solidFill>
              <a:latin typeface="Sniglet"/>
              <a:ea typeface="Sniglet"/>
              <a:cs typeface="Sniglet"/>
              <a:sym typeface="Sniglet"/>
            </a:endParaRPr>
          </a:p>
        </p:txBody>
      </p:sp>
      <p:sp>
        <p:nvSpPr>
          <p:cNvPr id="254" name="Google Shape;254;p18"/>
          <p:cNvSpPr txBox="1"/>
          <p:nvPr/>
        </p:nvSpPr>
        <p:spPr>
          <a:xfrm>
            <a:off x="5868144" y="4299942"/>
            <a:ext cx="84830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Servidor</a:t>
            </a:r>
            <a:endParaRPr sz="1400" b="0" i="0" u="none" strike="noStrike" cap="none">
              <a:solidFill>
                <a:schemeClr val="bg2">
                  <a:lumMod val="25000"/>
                </a:schemeClr>
              </a:solidFill>
              <a:latin typeface="Sniglet"/>
              <a:ea typeface="Sniglet"/>
              <a:cs typeface="Sniglet"/>
              <a:sym typeface="Sniglet"/>
            </a:endParaRPr>
          </a:p>
        </p:txBody>
      </p:sp>
      <p:pic>
        <p:nvPicPr>
          <p:cNvPr id="255" name="Google Shape;255;p18"/>
          <p:cNvPicPr preferRelativeResize="0"/>
          <p:nvPr/>
        </p:nvPicPr>
        <p:blipFill rotWithShape="1">
          <a:blip r:embed="rId6">
            <a:alphaModFix/>
          </a:blip>
          <a:srcRect/>
          <a:stretch/>
        </p:blipFill>
        <p:spPr>
          <a:xfrm>
            <a:off x="8100392" y="2931790"/>
            <a:ext cx="910270" cy="1243608"/>
          </a:xfrm>
          <a:prstGeom prst="rect">
            <a:avLst/>
          </a:prstGeom>
          <a:noFill/>
          <a:ln>
            <a:noFill/>
          </a:ln>
        </p:spPr>
      </p:pic>
      <p:cxnSp>
        <p:nvCxnSpPr>
          <p:cNvPr id="256" name="Google Shape;256;p18"/>
          <p:cNvCxnSpPr/>
          <p:nvPr/>
        </p:nvCxnSpPr>
        <p:spPr>
          <a:xfrm>
            <a:off x="6588224" y="3507854"/>
            <a:ext cx="1440160" cy="0"/>
          </a:xfrm>
          <a:prstGeom prst="straightConnector1">
            <a:avLst/>
          </a:prstGeom>
          <a:noFill/>
          <a:ln w="50800" cap="flat" cmpd="sng">
            <a:solidFill>
              <a:schemeClr val="bg2">
                <a:lumMod val="25000"/>
              </a:schemeClr>
            </a:solidFill>
            <a:prstDash val="solid"/>
            <a:round/>
            <a:headEnd type="triangle" w="med" len="med"/>
            <a:tailEnd type="none" w="sm" len="sm"/>
          </a:ln>
        </p:spPr>
      </p:cxnSp>
      <p:sp>
        <p:nvSpPr>
          <p:cNvPr id="257" name="Google Shape;257;p18"/>
          <p:cNvSpPr/>
          <p:nvPr/>
        </p:nvSpPr>
        <p:spPr>
          <a:xfrm>
            <a:off x="6732240" y="3651870"/>
            <a:ext cx="1296144" cy="7386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 entrega código traducido</a:t>
            </a:r>
            <a:endParaRPr sz="1400" b="0" i="0" u="none" strike="noStrike" cap="none">
              <a:solidFill>
                <a:schemeClr val="bg2">
                  <a:lumMod val="25000"/>
                </a:schemeClr>
              </a:solidFill>
              <a:latin typeface="Sniglet"/>
              <a:ea typeface="Sniglet"/>
              <a:cs typeface="Sniglet"/>
              <a:sym typeface="Sniglet"/>
            </a:endParaRPr>
          </a:p>
        </p:txBody>
      </p:sp>
      <p:sp>
        <p:nvSpPr>
          <p:cNvPr id="258" name="Google Shape;258;p18"/>
          <p:cNvSpPr/>
          <p:nvPr/>
        </p:nvSpPr>
        <p:spPr>
          <a:xfrm>
            <a:off x="7812360" y="4371950"/>
            <a:ext cx="13316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Servidor de</a:t>
            </a:r>
            <a:endParaRPr dirty="0">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aplicaciones</a:t>
            </a:r>
            <a:endParaRPr sz="1400" b="0" i="0" u="none" strike="noStrike" cap="none" dirty="0">
              <a:solidFill>
                <a:schemeClr val="bg2">
                  <a:lumMod val="25000"/>
                </a:schemeClr>
              </a:solidFill>
              <a:latin typeface="Sniglet"/>
              <a:ea typeface="Sniglet"/>
              <a:cs typeface="Sniglet"/>
              <a:sym typeface="Sniglet"/>
            </a:endParaRPr>
          </a:p>
        </p:txBody>
      </p:sp>
      <p:pic>
        <p:nvPicPr>
          <p:cNvPr id="259" name="Google Shape;259;p18"/>
          <p:cNvPicPr preferRelativeResize="0"/>
          <p:nvPr/>
        </p:nvPicPr>
        <p:blipFill rotWithShape="1">
          <a:blip r:embed="rId7">
            <a:alphaModFix/>
          </a:blip>
          <a:srcRect/>
          <a:stretch/>
        </p:blipFill>
        <p:spPr>
          <a:xfrm>
            <a:off x="6948264" y="2283718"/>
            <a:ext cx="789197" cy="93878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9"/>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Funcionamiento en el lado del servidor</a:t>
            </a:r>
            <a:endParaRPr/>
          </a:p>
        </p:txBody>
      </p:sp>
      <p:sp>
        <p:nvSpPr>
          <p:cNvPr id="265" name="Google Shape;265;p19"/>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23</a:t>
            </a:fld>
            <a:endParaRPr/>
          </a:p>
        </p:txBody>
      </p:sp>
      <p:pic>
        <p:nvPicPr>
          <p:cNvPr id="266" name="Google Shape;266;p19"/>
          <p:cNvPicPr preferRelativeResize="0"/>
          <p:nvPr/>
        </p:nvPicPr>
        <p:blipFill rotWithShape="1">
          <a:blip r:embed="rId3">
            <a:alphaModFix/>
          </a:blip>
          <a:srcRect/>
          <a:stretch/>
        </p:blipFill>
        <p:spPr>
          <a:xfrm>
            <a:off x="467544" y="2859782"/>
            <a:ext cx="1134315" cy="1139205"/>
          </a:xfrm>
          <a:prstGeom prst="rect">
            <a:avLst/>
          </a:prstGeom>
          <a:noFill/>
          <a:ln>
            <a:noFill/>
          </a:ln>
        </p:spPr>
      </p:pic>
      <p:pic>
        <p:nvPicPr>
          <p:cNvPr id="267" name="Google Shape;267;p19"/>
          <p:cNvPicPr preferRelativeResize="0"/>
          <p:nvPr/>
        </p:nvPicPr>
        <p:blipFill rotWithShape="1">
          <a:blip r:embed="rId4">
            <a:alphaModFix/>
          </a:blip>
          <a:srcRect/>
          <a:stretch/>
        </p:blipFill>
        <p:spPr>
          <a:xfrm>
            <a:off x="2411760" y="2931790"/>
            <a:ext cx="1658859" cy="1063789"/>
          </a:xfrm>
          <a:prstGeom prst="rect">
            <a:avLst/>
          </a:prstGeom>
          <a:noFill/>
          <a:ln>
            <a:noFill/>
          </a:ln>
        </p:spPr>
      </p:pic>
      <p:pic>
        <p:nvPicPr>
          <p:cNvPr id="268" name="Google Shape;268;p19"/>
          <p:cNvPicPr preferRelativeResize="0"/>
          <p:nvPr/>
        </p:nvPicPr>
        <p:blipFill rotWithShape="1">
          <a:blip r:embed="rId5">
            <a:alphaModFix/>
          </a:blip>
          <a:srcRect/>
          <a:stretch/>
        </p:blipFill>
        <p:spPr>
          <a:xfrm>
            <a:off x="6012160" y="2787774"/>
            <a:ext cx="1396959" cy="1380753"/>
          </a:xfrm>
          <a:prstGeom prst="rect">
            <a:avLst/>
          </a:prstGeom>
          <a:noFill/>
          <a:ln>
            <a:noFill/>
          </a:ln>
        </p:spPr>
      </p:pic>
      <p:sp>
        <p:nvSpPr>
          <p:cNvPr id="269" name="Google Shape;269;p19"/>
          <p:cNvSpPr txBox="1"/>
          <p:nvPr/>
        </p:nvSpPr>
        <p:spPr>
          <a:xfrm>
            <a:off x="827584" y="4227934"/>
            <a:ext cx="80182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Usuario</a:t>
            </a:r>
            <a:endParaRPr sz="1400" b="0" i="0" u="none" strike="noStrike" cap="none">
              <a:solidFill>
                <a:schemeClr val="bg2">
                  <a:lumMod val="25000"/>
                </a:schemeClr>
              </a:solidFill>
              <a:latin typeface="Sniglet"/>
              <a:ea typeface="Sniglet"/>
              <a:cs typeface="Sniglet"/>
              <a:sym typeface="Sniglet"/>
            </a:endParaRPr>
          </a:p>
        </p:txBody>
      </p:sp>
      <p:sp>
        <p:nvSpPr>
          <p:cNvPr id="270" name="Google Shape;270;p19"/>
          <p:cNvSpPr txBox="1"/>
          <p:nvPr/>
        </p:nvSpPr>
        <p:spPr>
          <a:xfrm>
            <a:off x="2915816" y="4155926"/>
            <a:ext cx="10550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Navegador</a:t>
            </a:r>
            <a:endParaRPr sz="1400" b="0" i="0" u="none" strike="noStrike" cap="none">
              <a:solidFill>
                <a:schemeClr val="bg2">
                  <a:lumMod val="25000"/>
                </a:schemeClr>
              </a:solidFill>
              <a:latin typeface="Sniglet"/>
              <a:ea typeface="Sniglet"/>
              <a:cs typeface="Sniglet"/>
              <a:sym typeface="Sniglet"/>
            </a:endParaRPr>
          </a:p>
        </p:txBody>
      </p:sp>
      <p:sp>
        <p:nvSpPr>
          <p:cNvPr id="271" name="Google Shape;271;p19"/>
          <p:cNvSpPr txBox="1"/>
          <p:nvPr/>
        </p:nvSpPr>
        <p:spPr>
          <a:xfrm>
            <a:off x="6228184" y="4299942"/>
            <a:ext cx="84830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Servidor</a:t>
            </a:r>
            <a:endParaRPr sz="1400" b="0" i="0" u="none" strike="noStrike" cap="none">
              <a:solidFill>
                <a:schemeClr val="bg2">
                  <a:lumMod val="25000"/>
                </a:schemeClr>
              </a:solidFill>
              <a:latin typeface="Sniglet"/>
              <a:ea typeface="Sniglet"/>
              <a:cs typeface="Sniglet"/>
              <a:sym typeface="Sniglet"/>
            </a:endParaRPr>
          </a:p>
        </p:txBody>
      </p:sp>
      <p:pic>
        <p:nvPicPr>
          <p:cNvPr id="272" name="Google Shape;272;p19"/>
          <p:cNvPicPr preferRelativeResize="0"/>
          <p:nvPr/>
        </p:nvPicPr>
        <p:blipFill rotWithShape="1">
          <a:blip r:embed="rId6">
            <a:alphaModFix/>
          </a:blip>
          <a:srcRect/>
          <a:stretch/>
        </p:blipFill>
        <p:spPr>
          <a:xfrm>
            <a:off x="8100392" y="2931790"/>
            <a:ext cx="910270" cy="1243608"/>
          </a:xfrm>
          <a:prstGeom prst="rect">
            <a:avLst/>
          </a:prstGeom>
          <a:noFill/>
          <a:ln>
            <a:noFill/>
          </a:ln>
        </p:spPr>
      </p:pic>
      <p:cxnSp>
        <p:nvCxnSpPr>
          <p:cNvPr id="273" name="Google Shape;273;p19"/>
          <p:cNvCxnSpPr>
            <a:stCxn id="267" idx="3"/>
            <a:endCxn id="268" idx="1"/>
          </p:cNvCxnSpPr>
          <p:nvPr/>
        </p:nvCxnSpPr>
        <p:spPr>
          <a:xfrm>
            <a:off x="4070619" y="3463685"/>
            <a:ext cx="1941600" cy="14400"/>
          </a:xfrm>
          <a:prstGeom prst="straightConnector1">
            <a:avLst/>
          </a:prstGeom>
          <a:noFill/>
          <a:ln w="50800" cap="flat" cmpd="sng">
            <a:solidFill>
              <a:schemeClr val="bg2">
                <a:lumMod val="25000"/>
              </a:schemeClr>
            </a:solidFill>
            <a:prstDash val="solid"/>
            <a:round/>
            <a:headEnd type="triangle" w="med" len="med"/>
            <a:tailEnd type="none" w="sm" len="sm"/>
          </a:ln>
        </p:spPr>
      </p:cxnSp>
      <p:sp>
        <p:nvSpPr>
          <p:cNvPr id="274" name="Google Shape;274;p19"/>
          <p:cNvSpPr/>
          <p:nvPr/>
        </p:nvSpPr>
        <p:spPr>
          <a:xfrm>
            <a:off x="4355976" y="3651870"/>
            <a:ext cx="1296144"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respuesta</a:t>
            </a:r>
            <a:endParaRPr>
              <a:solidFill>
                <a:schemeClr val="bg2">
                  <a:lumMod val="25000"/>
                </a:schemeClr>
              </a:solidFill>
            </a:endParaRPr>
          </a:p>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sin contenido</a:t>
            </a:r>
            <a:endParaRPr>
              <a:solidFill>
                <a:schemeClr val="bg2">
                  <a:lumMod val="25000"/>
                </a:schemeClr>
              </a:solidFill>
            </a:endParaRPr>
          </a:p>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extra,</a:t>
            </a:r>
            <a:endParaRPr>
              <a:solidFill>
                <a:schemeClr val="bg2">
                  <a:lumMod val="25000"/>
                </a:schemeClr>
              </a:solidFill>
            </a:endParaRPr>
          </a:p>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el navegador no</a:t>
            </a:r>
            <a:endParaRPr>
              <a:solidFill>
                <a:schemeClr val="bg2">
                  <a:lumMod val="25000"/>
                </a:schemeClr>
              </a:solidFill>
            </a:endParaRPr>
          </a:p>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necesita plugins</a:t>
            </a:r>
            <a:endParaRPr sz="1200" b="0" i="0" u="none" strike="noStrike" cap="none">
              <a:solidFill>
                <a:schemeClr val="bg2">
                  <a:lumMod val="25000"/>
                </a:schemeClr>
              </a:solidFill>
              <a:latin typeface="Sniglet"/>
              <a:ea typeface="Sniglet"/>
              <a:cs typeface="Sniglet"/>
              <a:sym typeface="Sniglet"/>
            </a:endParaRPr>
          </a:p>
        </p:txBody>
      </p:sp>
      <p:sp>
        <p:nvSpPr>
          <p:cNvPr id="275" name="Google Shape;275;p19"/>
          <p:cNvSpPr/>
          <p:nvPr/>
        </p:nvSpPr>
        <p:spPr>
          <a:xfrm>
            <a:off x="7812360" y="4371950"/>
            <a:ext cx="13316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Servidor de</a:t>
            </a:r>
            <a:endParaRPr dirty="0">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aplicaciones</a:t>
            </a:r>
            <a:endParaRPr sz="1400" b="0" i="0" u="none" strike="noStrike" cap="none" dirty="0">
              <a:solidFill>
                <a:schemeClr val="bg2">
                  <a:lumMod val="25000"/>
                </a:schemeClr>
              </a:solidFill>
              <a:latin typeface="Sniglet"/>
              <a:ea typeface="Sniglet"/>
              <a:cs typeface="Sniglet"/>
              <a:sym typeface="Sniglet"/>
            </a:endParaRPr>
          </a:p>
        </p:txBody>
      </p:sp>
      <p:pic>
        <p:nvPicPr>
          <p:cNvPr id="276" name="Google Shape;276;p19"/>
          <p:cNvPicPr preferRelativeResize="0"/>
          <p:nvPr/>
        </p:nvPicPr>
        <p:blipFill rotWithShape="1">
          <a:blip r:embed="rId7">
            <a:alphaModFix/>
          </a:blip>
          <a:srcRect/>
          <a:stretch/>
        </p:blipFill>
        <p:spPr>
          <a:xfrm>
            <a:off x="4572000" y="2283718"/>
            <a:ext cx="789197" cy="93878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0"/>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Funcionamiento en el lado del servidor</a:t>
            </a:r>
            <a:endParaRPr/>
          </a:p>
        </p:txBody>
      </p:sp>
      <p:sp>
        <p:nvSpPr>
          <p:cNvPr id="282" name="Google Shape;282;p20"/>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24</a:t>
            </a:fld>
            <a:endParaRPr/>
          </a:p>
        </p:txBody>
      </p:sp>
      <p:pic>
        <p:nvPicPr>
          <p:cNvPr id="283" name="Google Shape;283;p20"/>
          <p:cNvPicPr preferRelativeResize="0"/>
          <p:nvPr/>
        </p:nvPicPr>
        <p:blipFill rotWithShape="1">
          <a:blip r:embed="rId3">
            <a:alphaModFix/>
          </a:blip>
          <a:srcRect/>
          <a:stretch/>
        </p:blipFill>
        <p:spPr>
          <a:xfrm>
            <a:off x="467544" y="2859782"/>
            <a:ext cx="1134315" cy="1139205"/>
          </a:xfrm>
          <a:prstGeom prst="rect">
            <a:avLst/>
          </a:prstGeom>
          <a:noFill/>
          <a:ln>
            <a:noFill/>
          </a:ln>
        </p:spPr>
      </p:pic>
      <p:pic>
        <p:nvPicPr>
          <p:cNvPr id="284" name="Google Shape;284;p20"/>
          <p:cNvPicPr preferRelativeResize="0"/>
          <p:nvPr/>
        </p:nvPicPr>
        <p:blipFill rotWithShape="1">
          <a:blip r:embed="rId4">
            <a:alphaModFix/>
          </a:blip>
          <a:srcRect/>
          <a:stretch/>
        </p:blipFill>
        <p:spPr>
          <a:xfrm>
            <a:off x="3347864" y="2931790"/>
            <a:ext cx="1658859" cy="1063789"/>
          </a:xfrm>
          <a:prstGeom prst="rect">
            <a:avLst/>
          </a:prstGeom>
          <a:noFill/>
          <a:ln>
            <a:noFill/>
          </a:ln>
        </p:spPr>
      </p:pic>
      <p:pic>
        <p:nvPicPr>
          <p:cNvPr id="285" name="Google Shape;285;p20"/>
          <p:cNvPicPr preferRelativeResize="0"/>
          <p:nvPr/>
        </p:nvPicPr>
        <p:blipFill rotWithShape="1">
          <a:blip r:embed="rId5">
            <a:alphaModFix/>
          </a:blip>
          <a:srcRect/>
          <a:stretch/>
        </p:blipFill>
        <p:spPr>
          <a:xfrm>
            <a:off x="6012160" y="2787774"/>
            <a:ext cx="1396959" cy="1380753"/>
          </a:xfrm>
          <a:prstGeom prst="rect">
            <a:avLst/>
          </a:prstGeom>
          <a:noFill/>
          <a:ln>
            <a:noFill/>
          </a:ln>
        </p:spPr>
      </p:pic>
      <p:sp>
        <p:nvSpPr>
          <p:cNvPr id="286" name="Google Shape;286;p20"/>
          <p:cNvSpPr txBox="1"/>
          <p:nvPr/>
        </p:nvSpPr>
        <p:spPr>
          <a:xfrm>
            <a:off x="827584" y="4227934"/>
            <a:ext cx="80182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Usuario</a:t>
            </a:r>
            <a:endParaRPr sz="1400" b="0" i="0" u="none" strike="noStrike" cap="none">
              <a:solidFill>
                <a:schemeClr val="bg2">
                  <a:lumMod val="25000"/>
                </a:schemeClr>
              </a:solidFill>
              <a:latin typeface="Sniglet"/>
              <a:ea typeface="Sniglet"/>
              <a:cs typeface="Sniglet"/>
              <a:sym typeface="Sniglet"/>
            </a:endParaRPr>
          </a:p>
        </p:txBody>
      </p:sp>
      <p:sp>
        <p:nvSpPr>
          <p:cNvPr id="287" name="Google Shape;287;p20"/>
          <p:cNvSpPr txBox="1"/>
          <p:nvPr/>
        </p:nvSpPr>
        <p:spPr>
          <a:xfrm>
            <a:off x="2915816" y="4155926"/>
            <a:ext cx="10550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Navegador</a:t>
            </a:r>
            <a:endParaRPr sz="1400" b="0" i="0" u="none" strike="noStrike" cap="none">
              <a:solidFill>
                <a:schemeClr val="bg2">
                  <a:lumMod val="25000"/>
                </a:schemeClr>
              </a:solidFill>
              <a:latin typeface="Sniglet"/>
              <a:ea typeface="Sniglet"/>
              <a:cs typeface="Sniglet"/>
              <a:sym typeface="Sniglet"/>
            </a:endParaRPr>
          </a:p>
        </p:txBody>
      </p:sp>
      <p:sp>
        <p:nvSpPr>
          <p:cNvPr id="288" name="Google Shape;288;p20"/>
          <p:cNvSpPr txBox="1"/>
          <p:nvPr/>
        </p:nvSpPr>
        <p:spPr>
          <a:xfrm>
            <a:off x="6228184" y="4299942"/>
            <a:ext cx="84830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Servidor</a:t>
            </a:r>
            <a:endParaRPr sz="1400" b="0" i="0" u="none" strike="noStrike" cap="none">
              <a:solidFill>
                <a:schemeClr val="bg2">
                  <a:lumMod val="25000"/>
                </a:schemeClr>
              </a:solidFill>
              <a:latin typeface="Sniglet"/>
              <a:ea typeface="Sniglet"/>
              <a:cs typeface="Sniglet"/>
              <a:sym typeface="Sniglet"/>
            </a:endParaRPr>
          </a:p>
        </p:txBody>
      </p:sp>
      <p:pic>
        <p:nvPicPr>
          <p:cNvPr id="289" name="Google Shape;289;p20"/>
          <p:cNvPicPr preferRelativeResize="0"/>
          <p:nvPr/>
        </p:nvPicPr>
        <p:blipFill rotWithShape="1">
          <a:blip r:embed="rId6">
            <a:alphaModFix/>
          </a:blip>
          <a:srcRect/>
          <a:stretch/>
        </p:blipFill>
        <p:spPr>
          <a:xfrm>
            <a:off x="8100392" y="2931790"/>
            <a:ext cx="910270" cy="1243608"/>
          </a:xfrm>
          <a:prstGeom prst="rect">
            <a:avLst/>
          </a:prstGeom>
          <a:noFill/>
          <a:ln>
            <a:noFill/>
          </a:ln>
        </p:spPr>
      </p:pic>
      <p:cxnSp>
        <p:nvCxnSpPr>
          <p:cNvPr id="290" name="Google Shape;290;p20"/>
          <p:cNvCxnSpPr>
            <a:stCxn id="283" idx="3"/>
            <a:endCxn id="284" idx="1"/>
          </p:cNvCxnSpPr>
          <p:nvPr/>
        </p:nvCxnSpPr>
        <p:spPr>
          <a:xfrm>
            <a:off x="1601859" y="3429385"/>
            <a:ext cx="1746000" cy="34200"/>
          </a:xfrm>
          <a:prstGeom prst="straightConnector1">
            <a:avLst/>
          </a:prstGeom>
          <a:noFill/>
          <a:ln w="50800" cap="flat" cmpd="sng">
            <a:solidFill>
              <a:schemeClr val="bg2">
                <a:lumMod val="25000"/>
              </a:schemeClr>
            </a:solidFill>
            <a:prstDash val="solid"/>
            <a:round/>
            <a:headEnd type="triangle" w="med" len="med"/>
            <a:tailEnd type="none" w="sm" len="sm"/>
          </a:ln>
        </p:spPr>
      </p:cxnSp>
      <p:sp>
        <p:nvSpPr>
          <p:cNvPr id="291" name="Google Shape;291;p20"/>
          <p:cNvSpPr/>
          <p:nvPr/>
        </p:nvSpPr>
        <p:spPr>
          <a:xfrm>
            <a:off x="7812360" y="4371950"/>
            <a:ext cx="13316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Servidor de</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aplicaciones</a:t>
            </a:r>
            <a:endParaRPr sz="1400" b="0" i="0" u="none" strike="noStrike" cap="none">
              <a:solidFill>
                <a:schemeClr val="bg2">
                  <a:lumMod val="25000"/>
                </a:schemeClr>
              </a:solidFill>
              <a:latin typeface="Sniglet"/>
              <a:ea typeface="Sniglet"/>
              <a:cs typeface="Sniglet"/>
              <a:sym typeface="Sniglet"/>
            </a:endParaRPr>
          </a:p>
        </p:txBody>
      </p:sp>
      <p:sp>
        <p:nvSpPr>
          <p:cNvPr id="292" name="Google Shape;292;p20"/>
          <p:cNvSpPr/>
          <p:nvPr/>
        </p:nvSpPr>
        <p:spPr>
          <a:xfrm>
            <a:off x="1979712" y="3579862"/>
            <a:ext cx="98777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respuesta</a:t>
            </a:r>
            <a:endParaRPr sz="1400" b="0" i="0" u="none" strike="noStrike" cap="none" dirty="0">
              <a:solidFill>
                <a:schemeClr val="bg2">
                  <a:lumMod val="25000"/>
                </a:schemeClr>
              </a:solidFill>
              <a:latin typeface="Sniglet"/>
              <a:ea typeface="Sniglet"/>
              <a:cs typeface="Sniglet"/>
              <a:sym typeface="Snigle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1"/>
          <p:cNvSpPr txBox="1">
            <a:spLocks noGrp="1"/>
          </p:cNvSpPr>
          <p:nvPr>
            <p:ph type="title"/>
          </p:nvPr>
        </p:nvSpPr>
        <p:spPr>
          <a:xfrm>
            <a:off x="-6025" y="267494"/>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Introducción: Programación lado servidor </a:t>
            </a:r>
            <a:br>
              <a:rPr lang="es-ES" sz="2800" b="1">
                <a:solidFill>
                  <a:srgbClr val="505670"/>
                </a:solidFill>
                <a:latin typeface="Twentieth Century"/>
                <a:ea typeface="Twentieth Century"/>
                <a:cs typeface="Twentieth Century"/>
                <a:sym typeface="Twentieth Century"/>
              </a:rPr>
            </a:br>
            <a:endParaRPr/>
          </a:p>
        </p:txBody>
      </p:sp>
      <p:sp>
        <p:nvSpPr>
          <p:cNvPr id="298" name="Google Shape;298;p2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25</a:t>
            </a:fld>
            <a:endParaRPr/>
          </a:p>
        </p:txBody>
      </p:sp>
      <p:sp>
        <p:nvSpPr>
          <p:cNvPr id="299" name="Google Shape;299;p21"/>
          <p:cNvSpPr txBox="1">
            <a:spLocks noGrp="1"/>
          </p:cNvSpPr>
          <p:nvPr>
            <p:ph type="body" idx="1"/>
          </p:nvPr>
        </p:nvSpPr>
        <p:spPr>
          <a:xfrm>
            <a:off x="457200" y="1059582"/>
            <a:ext cx="3994500"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400" dirty="0">
                <a:solidFill>
                  <a:schemeClr val="bg2">
                    <a:lumMod val="25000"/>
                  </a:schemeClr>
                </a:solidFill>
                <a:latin typeface="Sniglet"/>
                <a:ea typeface="Sniglet"/>
                <a:cs typeface="Sniglet"/>
                <a:sym typeface="Sniglet"/>
              </a:rPr>
              <a:t>Contiene una serie de módulos en los que se enseña como crear sitios web, sitios que entregan información personalizada como respuesta a las peticiones HTTP. </a:t>
            </a:r>
            <a:endParaRPr dirty="0">
              <a:solidFill>
                <a:schemeClr val="bg2">
                  <a:lumMod val="25000"/>
                </a:schemeClr>
              </a:solidFill>
            </a:endParaRPr>
          </a:p>
          <a:p>
            <a:pPr marL="457200" lvl="0" indent="-228600" algn="l" rtl="0">
              <a:lnSpc>
                <a:spcPct val="100000"/>
              </a:lnSpc>
              <a:spcBef>
                <a:spcPts val="600"/>
              </a:spcBef>
              <a:spcAft>
                <a:spcPts val="0"/>
              </a:spcAft>
              <a:buSzPts val="1600"/>
              <a:buNone/>
            </a:pPr>
            <a:endParaRPr sz="1400" dirty="0">
              <a:solidFill>
                <a:schemeClr val="bg2">
                  <a:lumMod val="25000"/>
                </a:schemeClr>
              </a:solidFill>
              <a:latin typeface="Sniglet"/>
              <a:ea typeface="Sniglet"/>
              <a:cs typeface="Sniglet"/>
              <a:sym typeface="Sniglet"/>
            </a:endParaRPr>
          </a:p>
          <a:p>
            <a:pPr marL="457200" lvl="0" indent="-228600" algn="l" rtl="0">
              <a:lnSpc>
                <a:spcPct val="100000"/>
              </a:lnSpc>
              <a:spcBef>
                <a:spcPts val="600"/>
              </a:spcBef>
              <a:spcAft>
                <a:spcPts val="0"/>
              </a:spcAft>
              <a:buSzPts val="1600"/>
              <a:buNone/>
            </a:pPr>
            <a:endParaRPr sz="1400" dirty="0">
              <a:solidFill>
                <a:schemeClr val="bg2">
                  <a:lumMod val="25000"/>
                </a:schemeClr>
              </a:solidFill>
              <a:latin typeface="Sniglet"/>
              <a:ea typeface="Sniglet"/>
              <a:cs typeface="Sniglet"/>
              <a:sym typeface="Sniglet"/>
            </a:endParaRPr>
          </a:p>
          <a:p>
            <a:pPr marL="457200" lvl="0" indent="-330200" algn="l" rtl="0">
              <a:lnSpc>
                <a:spcPct val="100000"/>
              </a:lnSpc>
              <a:spcBef>
                <a:spcPts val="600"/>
              </a:spcBef>
              <a:spcAft>
                <a:spcPts val="0"/>
              </a:spcAft>
              <a:buSzPts val="1600"/>
              <a:buChar char="✘"/>
            </a:pPr>
            <a:r>
              <a:rPr lang="es-ES" sz="1400" dirty="0">
                <a:solidFill>
                  <a:schemeClr val="bg2">
                    <a:lumMod val="25000"/>
                  </a:schemeClr>
                </a:solidFill>
                <a:latin typeface="Sniglet"/>
                <a:ea typeface="Sniglet"/>
                <a:cs typeface="Sniglet"/>
                <a:sym typeface="Sniglet"/>
              </a:rPr>
              <a:t>El modulo ofrece una introducción genérica a la programación de lado servidor además de guías para para crear aplicaciones web básicas.</a:t>
            </a:r>
            <a:endParaRPr sz="1400" dirty="0">
              <a:solidFill>
                <a:schemeClr val="bg2">
                  <a:lumMod val="25000"/>
                </a:schemeClr>
              </a:solidFill>
              <a:latin typeface="Sniglet"/>
              <a:ea typeface="Sniglet"/>
              <a:cs typeface="Sniglet"/>
              <a:sym typeface="Sniglet"/>
            </a:endParaRPr>
          </a:p>
        </p:txBody>
      </p:sp>
      <p:sp>
        <p:nvSpPr>
          <p:cNvPr id="300" name="Google Shape;300;p21"/>
          <p:cNvSpPr txBox="1">
            <a:spLocks noGrp="1"/>
          </p:cNvSpPr>
          <p:nvPr>
            <p:ph type="body" idx="2"/>
          </p:nvPr>
        </p:nvSpPr>
        <p:spPr>
          <a:xfrm>
            <a:off x="4692275" y="1059582"/>
            <a:ext cx="3994500"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400" dirty="0">
                <a:solidFill>
                  <a:schemeClr val="bg2">
                    <a:lumMod val="25000"/>
                  </a:schemeClr>
                </a:solidFill>
                <a:latin typeface="Sniglet"/>
                <a:ea typeface="Sniglet"/>
                <a:cs typeface="Sniglet"/>
                <a:sym typeface="Sniglet"/>
              </a:rPr>
              <a:t>La mayoría de los principales sitios web utilizan alguna forma de tecnología de lado servidor para presentar dinámicamente datos cuando sean requeridos. </a:t>
            </a:r>
            <a:endParaRPr dirty="0">
              <a:solidFill>
                <a:schemeClr val="bg2">
                  <a:lumMod val="25000"/>
                </a:schemeClr>
              </a:solidFill>
            </a:endParaRPr>
          </a:p>
          <a:p>
            <a:pPr marL="457200" lvl="0" indent="-228600" algn="l" rtl="0">
              <a:lnSpc>
                <a:spcPct val="100000"/>
              </a:lnSpc>
              <a:spcBef>
                <a:spcPts val="600"/>
              </a:spcBef>
              <a:spcAft>
                <a:spcPts val="0"/>
              </a:spcAft>
              <a:buSzPts val="1600"/>
              <a:buNone/>
            </a:pPr>
            <a:endParaRPr sz="1400" dirty="0">
              <a:solidFill>
                <a:schemeClr val="bg2">
                  <a:lumMod val="25000"/>
                </a:schemeClr>
              </a:solidFill>
              <a:latin typeface="Sniglet"/>
              <a:ea typeface="Sniglet"/>
              <a:cs typeface="Sniglet"/>
              <a:sym typeface="Sniglet"/>
            </a:endParaRPr>
          </a:p>
          <a:p>
            <a:pPr marL="457200" lvl="0" indent="-330200" algn="l" rtl="0">
              <a:lnSpc>
                <a:spcPct val="100000"/>
              </a:lnSpc>
              <a:spcBef>
                <a:spcPts val="600"/>
              </a:spcBef>
              <a:spcAft>
                <a:spcPts val="0"/>
              </a:spcAft>
              <a:buSzPts val="1600"/>
              <a:buChar char="✘"/>
            </a:pPr>
            <a:r>
              <a:rPr lang="es-ES" sz="1400" dirty="0">
                <a:solidFill>
                  <a:schemeClr val="bg2">
                    <a:lumMod val="25000"/>
                  </a:schemeClr>
                </a:solidFill>
                <a:latin typeface="Sniglet"/>
                <a:ea typeface="Sniglet"/>
                <a:cs typeface="Sniglet"/>
                <a:sym typeface="Sniglet"/>
              </a:rPr>
              <a:t>Por ejemplo, imagina cuántos productos están disponibles en Amazon e imagina cuántas entradas han sido escritas en Facebook</a:t>
            </a:r>
            <a:endParaRPr sz="1400" dirty="0">
              <a:solidFill>
                <a:schemeClr val="bg2">
                  <a:lumMod val="25000"/>
                </a:schemeClr>
              </a:solidFill>
              <a:latin typeface="Sniglet"/>
              <a:ea typeface="Sniglet"/>
              <a:cs typeface="Sniglet"/>
              <a:sym typeface="Sniglet"/>
            </a:endParaRPr>
          </a:p>
        </p:txBody>
      </p:sp>
      <p:sp>
        <p:nvSpPr>
          <p:cNvPr id="301" name="Google Shape;301;p21"/>
          <p:cNvSpPr/>
          <p:nvPr/>
        </p:nvSpPr>
        <p:spPr>
          <a:xfrm>
            <a:off x="971600" y="4227934"/>
            <a:ext cx="756084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En el mundo moderno del desarrollo web, el aprendizaje del desarrollo de lado servidor es altamente recomendado</a:t>
            </a:r>
            <a:endParaRPr sz="1400" b="0" i="0" u="none" strike="noStrike" cap="none" dirty="0">
              <a:solidFill>
                <a:schemeClr val="bg2">
                  <a:lumMod val="25000"/>
                </a:schemeClr>
              </a:solidFill>
              <a:latin typeface="Sniglet"/>
              <a:ea typeface="Sniglet"/>
              <a:cs typeface="Sniglet"/>
              <a:sym typeface="Snigle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2"/>
          <p:cNvSpPr txBox="1">
            <a:spLocks noGrp="1"/>
          </p:cNvSpPr>
          <p:nvPr>
            <p:ph type="title"/>
          </p:nvPr>
        </p:nvSpPr>
        <p:spPr>
          <a:xfrm>
            <a:off x="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Creación de aplicaciones web</a:t>
            </a:r>
            <a:endParaRPr/>
          </a:p>
        </p:txBody>
      </p:sp>
      <p:sp>
        <p:nvSpPr>
          <p:cNvPr id="307" name="Google Shape;307;p22"/>
          <p:cNvSpPr txBox="1">
            <a:spLocks noGrp="1"/>
          </p:cNvSpPr>
          <p:nvPr>
            <p:ph type="body" idx="1"/>
          </p:nvPr>
        </p:nvSpPr>
        <p:spPr>
          <a:xfrm>
            <a:off x="457200" y="1507925"/>
            <a:ext cx="7427168"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a:t>Servidores web</a:t>
            </a:r>
            <a:endParaRPr/>
          </a:p>
          <a:p>
            <a:pPr marL="457200" lvl="0" indent="-228600" algn="l" rtl="0">
              <a:lnSpc>
                <a:spcPct val="100000"/>
              </a:lnSpc>
              <a:spcBef>
                <a:spcPts val="600"/>
              </a:spcBef>
              <a:spcAft>
                <a:spcPts val="0"/>
              </a:spcAft>
              <a:buSzPts val="1600"/>
              <a:buNone/>
            </a:pPr>
            <a:endParaRPr/>
          </a:p>
          <a:p>
            <a:pPr marL="914400" lvl="1" indent="-330200" algn="l" rtl="0">
              <a:lnSpc>
                <a:spcPct val="100000"/>
              </a:lnSpc>
              <a:spcBef>
                <a:spcPts val="0"/>
              </a:spcBef>
              <a:spcAft>
                <a:spcPts val="0"/>
              </a:spcAft>
              <a:buSzPts val="1600"/>
              <a:buChar char="○"/>
            </a:pPr>
            <a:r>
              <a:rPr lang="es-ES"/>
              <a:t>• Software/Máquina capaz de interpretar el protocolo http</a:t>
            </a:r>
            <a:endParaRPr/>
          </a:p>
          <a:p>
            <a:pPr marL="914400" lvl="1" indent="-228600" algn="l" rtl="0">
              <a:lnSpc>
                <a:spcPct val="100000"/>
              </a:lnSpc>
              <a:spcBef>
                <a:spcPts val="0"/>
              </a:spcBef>
              <a:spcAft>
                <a:spcPts val="0"/>
              </a:spcAft>
              <a:buSzPts val="1600"/>
              <a:buNone/>
            </a:pPr>
            <a:endParaRPr/>
          </a:p>
          <a:p>
            <a:pPr marL="914400" lvl="1" indent="-228600" algn="l" rtl="0">
              <a:lnSpc>
                <a:spcPct val="100000"/>
              </a:lnSpc>
              <a:spcBef>
                <a:spcPts val="0"/>
              </a:spcBef>
              <a:spcAft>
                <a:spcPts val="0"/>
              </a:spcAft>
              <a:buSzPts val="1600"/>
              <a:buNone/>
            </a:pPr>
            <a:endParaRPr/>
          </a:p>
          <a:p>
            <a:pPr marL="914400" lvl="1" indent="-330200" algn="l" rtl="0">
              <a:lnSpc>
                <a:spcPct val="100000"/>
              </a:lnSpc>
              <a:spcBef>
                <a:spcPts val="0"/>
              </a:spcBef>
              <a:spcAft>
                <a:spcPts val="0"/>
              </a:spcAft>
              <a:buSzPts val="1600"/>
              <a:buChar char="○"/>
            </a:pPr>
            <a:r>
              <a:rPr lang="es-ES"/>
              <a:t>• Las peticiones http suelen requerir la entrega de un documento HTML</a:t>
            </a:r>
            <a:endParaRPr/>
          </a:p>
        </p:txBody>
      </p:sp>
      <p:sp>
        <p:nvSpPr>
          <p:cNvPr id="308" name="Google Shape;308;p22"/>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23"/>
          <p:cNvSpPr txBox="1">
            <a:spLocks noGrp="1"/>
          </p:cNvSpPr>
          <p:nvPr>
            <p:ph type="title"/>
          </p:nvPr>
        </p:nvSpPr>
        <p:spPr>
          <a:xfrm>
            <a:off x="-6025" y="5147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Servidores de aplicaciones web</a:t>
            </a:r>
            <a:endParaRPr/>
          </a:p>
        </p:txBody>
      </p:sp>
      <p:sp>
        <p:nvSpPr>
          <p:cNvPr id="314" name="Google Shape;314;p23"/>
          <p:cNvSpPr txBox="1">
            <a:spLocks noGrp="1"/>
          </p:cNvSpPr>
          <p:nvPr>
            <p:ph type="body" idx="1"/>
          </p:nvPr>
        </p:nvSpPr>
        <p:spPr>
          <a:xfrm>
            <a:off x="457200" y="1507925"/>
            <a:ext cx="8075240"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a:t>• Los servidores web solo interpretan peticiones http</a:t>
            </a:r>
            <a:endParaRPr/>
          </a:p>
          <a:p>
            <a:pPr marL="457200" lvl="0" indent="-228600" algn="l" rtl="0">
              <a:lnSpc>
                <a:spcPct val="100000"/>
              </a:lnSpc>
              <a:spcBef>
                <a:spcPts val="600"/>
              </a:spcBef>
              <a:spcAft>
                <a:spcPts val="0"/>
              </a:spcAft>
              <a:buSzPts val="1600"/>
              <a:buNone/>
            </a:pPr>
            <a:endParaRPr/>
          </a:p>
          <a:p>
            <a:pPr marL="457200" lvl="0" indent="-330200" algn="l" rtl="0">
              <a:lnSpc>
                <a:spcPct val="100000"/>
              </a:lnSpc>
              <a:spcBef>
                <a:spcPts val="600"/>
              </a:spcBef>
              <a:spcAft>
                <a:spcPts val="0"/>
              </a:spcAft>
              <a:buSzPts val="1600"/>
              <a:buChar char="✘"/>
            </a:pPr>
            <a:r>
              <a:rPr lang="es-ES"/>
              <a:t>• Los servidores de aplicaciones interpretan instrucciones en lenguajes del lado del servidor</a:t>
            </a:r>
            <a:endParaRPr/>
          </a:p>
          <a:p>
            <a:pPr marL="457200" lvl="0" indent="-228600" algn="l" rtl="0">
              <a:lnSpc>
                <a:spcPct val="100000"/>
              </a:lnSpc>
              <a:spcBef>
                <a:spcPts val="600"/>
              </a:spcBef>
              <a:spcAft>
                <a:spcPts val="0"/>
              </a:spcAft>
              <a:buSzPts val="1600"/>
              <a:buNone/>
            </a:pPr>
            <a:endParaRPr/>
          </a:p>
          <a:p>
            <a:pPr marL="457200" lvl="0" indent="-330200" algn="l" rtl="0">
              <a:lnSpc>
                <a:spcPct val="100000"/>
              </a:lnSpc>
              <a:spcBef>
                <a:spcPts val="600"/>
              </a:spcBef>
              <a:spcAft>
                <a:spcPts val="0"/>
              </a:spcAft>
              <a:buSzPts val="1600"/>
              <a:buChar char="✘"/>
            </a:pPr>
            <a:r>
              <a:rPr lang="es-ES"/>
              <a:t>• En la práctica son módulos que se añaden a los servidores web</a:t>
            </a:r>
            <a:endParaRPr/>
          </a:p>
        </p:txBody>
      </p:sp>
      <p:sp>
        <p:nvSpPr>
          <p:cNvPr id="315" name="Google Shape;315;p23"/>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24"/>
          <p:cNvSpPr txBox="1">
            <a:spLocks noGrp="1"/>
          </p:cNvSpPr>
          <p:nvPr>
            <p:ph type="title"/>
          </p:nvPr>
        </p:nvSpPr>
        <p:spPr>
          <a:xfrm>
            <a:off x="0" y="195486"/>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dirty="0"/>
              <a:t>Arquitectura de tres niveles</a:t>
            </a:r>
            <a:endParaRPr dirty="0"/>
          </a:p>
        </p:txBody>
      </p:sp>
      <p:sp>
        <p:nvSpPr>
          <p:cNvPr id="321" name="Google Shape;321;p24"/>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28</a:t>
            </a:fld>
            <a:endParaRPr/>
          </a:p>
        </p:txBody>
      </p:sp>
      <p:pic>
        <p:nvPicPr>
          <p:cNvPr id="322" name="Google Shape;322;p24"/>
          <p:cNvPicPr preferRelativeResize="0"/>
          <p:nvPr/>
        </p:nvPicPr>
        <p:blipFill rotWithShape="1">
          <a:blip r:embed="rId3">
            <a:alphaModFix/>
          </a:blip>
          <a:srcRect/>
          <a:stretch/>
        </p:blipFill>
        <p:spPr>
          <a:xfrm>
            <a:off x="251520" y="1851670"/>
            <a:ext cx="1747168" cy="994222"/>
          </a:xfrm>
          <a:prstGeom prst="rect">
            <a:avLst/>
          </a:prstGeom>
          <a:noFill/>
          <a:ln>
            <a:noFill/>
          </a:ln>
        </p:spPr>
      </p:pic>
      <p:pic>
        <p:nvPicPr>
          <p:cNvPr id="323" name="Google Shape;323;p24"/>
          <p:cNvPicPr preferRelativeResize="0"/>
          <p:nvPr/>
        </p:nvPicPr>
        <p:blipFill rotWithShape="1">
          <a:blip r:embed="rId4">
            <a:alphaModFix/>
          </a:blip>
          <a:srcRect/>
          <a:stretch/>
        </p:blipFill>
        <p:spPr>
          <a:xfrm>
            <a:off x="3131840" y="1419622"/>
            <a:ext cx="1335300" cy="1851670"/>
          </a:xfrm>
          <a:prstGeom prst="rect">
            <a:avLst/>
          </a:prstGeom>
          <a:noFill/>
          <a:ln>
            <a:noFill/>
          </a:ln>
        </p:spPr>
      </p:pic>
      <p:pic>
        <p:nvPicPr>
          <p:cNvPr id="324" name="Google Shape;324;p24"/>
          <p:cNvPicPr preferRelativeResize="0"/>
          <p:nvPr/>
        </p:nvPicPr>
        <p:blipFill rotWithShape="1">
          <a:blip r:embed="rId4">
            <a:alphaModFix/>
          </a:blip>
          <a:srcRect/>
          <a:stretch/>
        </p:blipFill>
        <p:spPr>
          <a:xfrm>
            <a:off x="5396940" y="1419622"/>
            <a:ext cx="1335300" cy="1851670"/>
          </a:xfrm>
          <a:prstGeom prst="rect">
            <a:avLst/>
          </a:prstGeom>
          <a:noFill/>
          <a:ln>
            <a:noFill/>
          </a:ln>
        </p:spPr>
      </p:pic>
      <p:pic>
        <p:nvPicPr>
          <p:cNvPr id="325" name="Google Shape;325;p24"/>
          <p:cNvPicPr preferRelativeResize="0"/>
          <p:nvPr/>
        </p:nvPicPr>
        <p:blipFill rotWithShape="1">
          <a:blip r:embed="rId5">
            <a:alphaModFix/>
          </a:blip>
          <a:srcRect/>
          <a:stretch/>
        </p:blipFill>
        <p:spPr>
          <a:xfrm>
            <a:off x="7904355" y="1707654"/>
            <a:ext cx="1239645" cy="1296144"/>
          </a:xfrm>
          <a:prstGeom prst="rect">
            <a:avLst/>
          </a:prstGeom>
          <a:noFill/>
          <a:ln>
            <a:noFill/>
          </a:ln>
        </p:spPr>
      </p:pic>
      <p:cxnSp>
        <p:nvCxnSpPr>
          <p:cNvPr id="326" name="Google Shape;326;p24"/>
          <p:cNvCxnSpPr>
            <a:stCxn id="322" idx="3"/>
            <a:endCxn id="323" idx="1"/>
          </p:cNvCxnSpPr>
          <p:nvPr/>
        </p:nvCxnSpPr>
        <p:spPr>
          <a:xfrm rot="10800000" flipH="1">
            <a:off x="1998688" y="2345481"/>
            <a:ext cx="1133100" cy="3300"/>
          </a:xfrm>
          <a:prstGeom prst="straightConnector1">
            <a:avLst/>
          </a:prstGeom>
          <a:noFill/>
          <a:ln w="50800" cap="flat" cmpd="sng">
            <a:solidFill>
              <a:schemeClr val="bg2">
                <a:lumMod val="10000"/>
              </a:schemeClr>
            </a:solidFill>
            <a:prstDash val="solid"/>
            <a:round/>
            <a:headEnd type="none" w="sm" len="sm"/>
            <a:tailEnd type="stealth" w="med" len="med"/>
          </a:ln>
        </p:spPr>
      </p:cxnSp>
      <p:cxnSp>
        <p:nvCxnSpPr>
          <p:cNvPr id="327" name="Google Shape;327;p24"/>
          <p:cNvCxnSpPr>
            <a:stCxn id="323" idx="3"/>
            <a:endCxn id="324" idx="1"/>
          </p:cNvCxnSpPr>
          <p:nvPr/>
        </p:nvCxnSpPr>
        <p:spPr>
          <a:xfrm>
            <a:off x="4467140" y="2345457"/>
            <a:ext cx="929700" cy="0"/>
          </a:xfrm>
          <a:prstGeom prst="straightConnector1">
            <a:avLst/>
          </a:prstGeom>
          <a:noFill/>
          <a:ln w="50800" cap="flat" cmpd="sng">
            <a:solidFill>
              <a:schemeClr val="bg2">
                <a:lumMod val="10000"/>
              </a:schemeClr>
            </a:solidFill>
            <a:prstDash val="solid"/>
            <a:round/>
            <a:headEnd type="none" w="sm" len="sm"/>
            <a:tailEnd type="stealth" w="med" len="med"/>
          </a:ln>
        </p:spPr>
      </p:cxnSp>
      <p:cxnSp>
        <p:nvCxnSpPr>
          <p:cNvPr id="328" name="Google Shape;328;p24"/>
          <p:cNvCxnSpPr>
            <a:stCxn id="324" idx="3"/>
            <a:endCxn id="325" idx="1"/>
          </p:cNvCxnSpPr>
          <p:nvPr/>
        </p:nvCxnSpPr>
        <p:spPr>
          <a:xfrm>
            <a:off x="6732240" y="2345457"/>
            <a:ext cx="1172100" cy="10200"/>
          </a:xfrm>
          <a:prstGeom prst="straightConnector1">
            <a:avLst/>
          </a:prstGeom>
          <a:noFill/>
          <a:ln w="50800" cap="flat" cmpd="sng">
            <a:solidFill>
              <a:schemeClr val="bg2">
                <a:lumMod val="10000"/>
              </a:schemeClr>
            </a:solidFill>
            <a:prstDash val="solid"/>
            <a:round/>
            <a:headEnd type="none" w="sm" len="sm"/>
            <a:tailEnd type="stealth" w="med" len="med"/>
          </a:ln>
        </p:spPr>
      </p:cxnSp>
      <p:sp>
        <p:nvSpPr>
          <p:cNvPr id="329" name="Google Shape;329;p24"/>
          <p:cNvSpPr txBox="1"/>
          <p:nvPr/>
        </p:nvSpPr>
        <p:spPr>
          <a:xfrm>
            <a:off x="467544" y="3003798"/>
            <a:ext cx="105990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Navegador</a:t>
            </a:r>
            <a:endParaRPr sz="1400" b="0" i="0" u="none" strike="noStrike" cap="none">
              <a:solidFill>
                <a:schemeClr val="bg2">
                  <a:lumMod val="25000"/>
                </a:schemeClr>
              </a:solidFill>
              <a:latin typeface="Sniglet"/>
              <a:ea typeface="Sniglet"/>
              <a:cs typeface="Sniglet"/>
              <a:sym typeface="Sniglet"/>
            </a:endParaRPr>
          </a:p>
        </p:txBody>
      </p:sp>
      <p:sp>
        <p:nvSpPr>
          <p:cNvPr id="330" name="Google Shape;330;p24"/>
          <p:cNvSpPr txBox="1"/>
          <p:nvPr/>
        </p:nvSpPr>
        <p:spPr>
          <a:xfrm>
            <a:off x="3347864" y="3435846"/>
            <a:ext cx="126989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lt1"/>
                </a:solidFill>
                <a:latin typeface="Sniglet"/>
                <a:ea typeface="Sniglet"/>
                <a:cs typeface="Sniglet"/>
                <a:sym typeface="Sniglet"/>
              </a:rPr>
              <a:t>Servidor Web</a:t>
            </a:r>
            <a:endParaRPr sz="1400" b="0" i="0" u="none" strike="noStrike" cap="none">
              <a:solidFill>
                <a:schemeClr val="lt1"/>
              </a:solidFill>
              <a:latin typeface="Sniglet"/>
              <a:ea typeface="Sniglet"/>
              <a:cs typeface="Sniglet"/>
              <a:sym typeface="Sniglet"/>
            </a:endParaRPr>
          </a:p>
        </p:txBody>
      </p:sp>
      <p:sp>
        <p:nvSpPr>
          <p:cNvPr id="331" name="Google Shape;331;p24"/>
          <p:cNvSpPr txBox="1"/>
          <p:nvPr/>
        </p:nvSpPr>
        <p:spPr>
          <a:xfrm>
            <a:off x="5508104" y="3435846"/>
            <a:ext cx="119135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Servidor de</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Aplicaciones</a:t>
            </a:r>
            <a:endParaRPr sz="1400" b="0" i="0" u="none" strike="noStrike" cap="none">
              <a:solidFill>
                <a:schemeClr val="bg2">
                  <a:lumMod val="25000"/>
                </a:schemeClr>
              </a:solidFill>
              <a:latin typeface="Sniglet"/>
              <a:ea typeface="Sniglet"/>
              <a:cs typeface="Sniglet"/>
              <a:sym typeface="Sniglet"/>
            </a:endParaRPr>
          </a:p>
        </p:txBody>
      </p:sp>
      <p:sp>
        <p:nvSpPr>
          <p:cNvPr id="332" name="Google Shape;332;p24"/>
          <p:cNvSpPr txBox="1"/>
          <p:nvPr/>
        </p:nvSpPr>
        <p:spPr>
          <a:xfrm>
            <a:off x="7787182" y="3147814"/>
            <a:ext cx="139333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Servidor de</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Bases de Datos</a:t>
            </a:r>
            <a:endParaRPr sz="1400" b="0" i="0" u="none" strike="noStrike" cap="none">
              <a:solidFill>
                <a:schemeClr val="bg2">
                  <a:lumMod val="25000"/>
                </a:schemeClr>
              </a:solidFill>
              <a:latin typeface="Sniglet"/>
              <a:ea typeface="Sniglet"/>
              <a:cs typeface="Sniglet"/>
              <a:sym typeface="Sniglet"/>
            </a:endParaRPr>
          </a:p>
        </p:txBody>
      </p:sp>
      <p:sp>
        <p:nvSpPr>
          <p:cNvPr id="333" name="Google Shape;333;p24"/>
          <p:cNvSpPr/>
          <p:nvPr/>
        </p:nvSpPr>
        <p:spPr>
          <a:xfrm>
            <a:off x="1979713" y="2427734"/>
            <a:ext cx="108012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Petición http</a:t>
            </a:r>
            <a:endParaRPr sz="1400" b="0" i="0" u="none" strike="noStrike" cap="none" dirty="0">
              <a:solidFill>
                <a:schemeClr val="bg2">
                  <a:lumMod val="25000"/>
                </a:schemeClr>
              </a:solidFill>
              <a:latin typeface="Sniglet"/>
              <a:ea typeface="Sniglet"/>
              <a:cs typeface="Sniglet"/>
              <a:sym typeface="Sniglet"/>
            </a:endParaRPr>
          </a:p>
        </p:txBody>
      </p:sp>
      <p:sp>
        <p:nvSpPr>
          <p:cNvPr id="334" name="Google Shape;334;p24"/>
          <p:cNvSpPr/>
          <p:nvPr/>
        </p:nvSpPr>
        <p:spPr>
          <a:xfrm>
            <a:off x="4499992" y="1635646"/>
            <a:ext cx="142190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0" i="0" u="none" strike="noStrike" cap="none">
                <a:solidFill>
                  <a:schemeClr val="lt1"/>
                </a:solidFill>
                <a:latin typeface="Sniglet"/>
                <a:ea typeface="Sniglet"/>
                <a:cs typeface="Sniglet"/>
                <a:sym typeface="Sniglet"/>
              </a:rPr>
              <a:t>Petición de</a:t>
            </a:r>
            <a:endParaRPr/>
          </a:p>
          <a:p>
            <a:pPr marL="0" marR="0" lvl="0" indent="0" algn="l" rtl="0">
              <a:lnSpc>
                <a:spcPct val="100000"/>
              </a:lnSpc>
              <a:spcBef>
                <a:spcPts val="0"/>
              </a:spcBef>
              <a:spcAft>
                <a:spcPts val="0"/>
              </a:spcAft>
              <a:buNone/>
            </a:pPr>
            <a:r>
              <a:rPr lang="es-ES" sz="1200" b="0" i="0" u="none" strike="noStrike" cap="none">
                <a:solidFill>
                  <a:schemeClr val="lt1"/>
                </a:solidFill>
                <a:latin typeface="Sniglet"/>
                <a:ea typeface="Sniglet"/>
                <a:cs typeface="Sniglet"/>
                <a:sym typeface="Sniglet"/>
              </a:rPr>
              <a:t>traducción</a:t>
            </a:r>
            <a:endParaRPr sz="1200" b="0" i="0" u="none" strike="noStrike" cap="none">
              <a:solidFill>
                <a:schemeClr val="lt1"/>
              </a:solidFill>
              <a:latin typeface="Sniglet"/>
              <a:ea typeface="Sniglet"/>
              <a:cs typeface="Sniglet"/>
              <a:sym typeface="Sniglet"/>
            </a:endParaRPr>
          </a:p>
        </p:txBody>
      </p:sp>
      <p:sp>
        <p:nvSpPr>
          <p:cNvPr id="335" name="Google Shape;335;p24"/>
          <p:cNvSpPr/>
          <p:nvPr/>
        </p:nvSpPr>
        <p:spPr>
          <a:xfrm>
            <a:off x="6822504" y="1707654"/>
            <a:ext cx="170993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Petición de</a:t>
            </a:r>
            <a:endParaRPr>
              <a:solidFill>
                <a:schemeClr val="bg2">
                  <a:lumMod val="25000"/>
                </a:schemeClr>
              </a:solidFill>
            </a:endParaRPr>
          </a:p>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servicio</a:t>
            </a:r>
            <a:endParaRPr sz="1200" b="0" i="0" u="none" strike="noStrike" cap="none">
              <a:solidFill>
                <a:schemeClr val="bg2">
                  <a:lumMod val="25000"/>
                </a:schemeClr>
              </a:solidFill>
              <a:latin typeface="Sniglet"/>
              <a:ea typeface="Sniglet"/>
              <a:cs typeface="Sniglet"/>
              <a:sym typeface="Snigle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5"/>
          <p:cNvSpPr txBox="1">
            <a:spLocks noGrp="1"/>
          </p:cNvSpPr>
          <p:nvPr>
            <p:ph type="title"/>
          </p:nvPr>
        </p:nvSpPr>
        <p:spPr>
          <a:xfrm>
            <a:off x="-12000" y="123478"/>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Arquitectura de tres niveles</a:t>
            </a:r>
            <a:endParaRPr/>
          </a:p>
        </p:txBody>
      </p:sp>
      <p:sp>
        <p:nvSpPr>
          <p:cNvPr id="341" name="Google Shape;341;p2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29</a:t>
            </a:fld>
            <a:endParaRPr/>
          </a:p>
        </p:txBody>
      </p:sp>
      <p:pic>
        <p:nvPicPr>
          <p:cNvPr id="342" name="Google Shape;342;p25"/>
          <p:cNvPicPr preferRelativeResize="0"/>
          <p:nvPr/>
        </p:nvPicPr>
        <p:blipFill rotWithShape="1">
          <a:blip r:embed="rId3">
            <a:alphaModFix/>
          </a:blip>
          <a:srcRect/>
          <a:stretch/>
        </p:blipFill>
        <p:spPr>
          <a:xfrm>
            <a:off x="251520" y="1707654"/>
            <a:ext cx="1747168" cy="994222"/>
          </a:xfrm>
          <a:prstGeom prst="rect">
            <a:avLst/>
          </a:prstGeom>
          <a:noFill/>
          <a:ln>
            <a:noFill/>
          </a:ln>
        </p:spPr>
      </p:pic>
      <p:pic>
        <p:nvPicPr>
          <p:cNvPr id="343" name="Google Shape;343;p25"/>
          <p:cNvPicPr preferRelativeResize="0"/>
          <p:nvPr/>
        </p:nvPicPr>
        <p:blipFill rotWithShape="1">
          <a:blip r:embed="rId4">
            <a:alphaModFix/>
          </a:blip>
          <a:srcRect/>
          <a:stretch/>
        </p:blipFill>
        <p:spPr>
          <a:xfrm>
            <a:off x="3131840" y="1275606"/>
            <a:ext cx="1335300" cy="1851670"/>
          </a:xfrm>
          <a:prstGeom prst="rect">
            <a:avLst/>
          </a:prstGeom>
          <a:noFill/>
          <a:ln>
            <a:noFill/>
          </a:ln>
        </p:spPr>
      </p:pic>
      <p:pic>
        <p:nvPicPr>
          <p:cNvPr id="344" name="Google Shape;344;p25"/>
          <p:cNvPicPr preferRelativeResize="0"/>
          <p:nvPr/>
        </p:nvPicPr>
        <p:blipFill rotWithShape="1">
          <a:blip r:embed="rId4">
            <a:alphaModFix/>
          </a:blip>
          <a:srcRect/>
          <a:stretch/>
        </p:blipFill>
        <p:spPr>
          <a:xfrm>
            <a:off x="5396940" y="1275606"/>
            <a:ext cx="1335300" cy="1851670"/>
          </a:xfrm>
          <a:prstGeom prst="rect">
            <a:avLst/>
          </a:prstGeom>
          <a:noFill/>
          <a:ln>
            <a:noFill/>
          </a:ln>
        </p:spPr>
      </p:pic>
      <p:pic>
        <p:nvPicPr>
          <p:cNvPr id="345" name="Google Shape;345;p25"/>
          <p:cNvPicPr preferRelativeResize="0"/>
          <p:nvPr/>
        </p:nvPicPr>
        <p:blipFill rotWithShape="1">
          <a:blip r:embed="rId5">
            <a:alphaModFix/>
          </a:blip>
          <a:srcRect/>
          <a:stretch/>
        </p:blipFill>
        <p:spPr>
          <a:xfrm>
            <a:off x="7904355" y="1563638"/>
            <a:ext cx="1239645" cy="1296144"/>
          </a:xfrm>
          <a:prstGeom prst="rect">
            <a:avLst/>
          </a:prstGeom>
          <a:noFill/>
          <a:ln>
            <a:noFill/>
          </a:ln>
        </p:spPr>
      </p:pic>
      <p:sp>
        <p:nvSpPr>
          <p:cNvPr id="346" name="Google Shape;346;p25"/>
          <p:cNvSpPr txBox="1"/>
          <p:nvPr/>
        </p:nvSpPr>
        <p:spPr>
          <a:xfrm>
            <a:off x="467544" y="2859782"/>
            <a:ext cx="105990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Navegador</a:t>
            </a:r>
            <a:endParaRPr sz="1400" b="0" i="0" u="none" strike="noStrike" cap="none" dirty="0">
              <a:solidFill>
                <a:schemeClr val="bg2">
                  <a:lumMod val="25000"/>
                </a:schemeClr>
              </a:solidFill>
              <a:latin typeface="Sniglet"/>
              <a:ea typeface="Sniglet"/>
              <a:cs typeface="Sniglet"/>
              <a:sym typeface="Sniglet"/>
            </a:endParaRPr>
          </a:p>
        </p:txBody>
      </p:sp>
      <p:sp>
        <p:nvSpPr>
          <p:cNvPr id="347" name="Google Shape;347;p25"/>
          <p:cNvSpPr txBox="1"/>
          <p:nvPr/>
        </p:nvSpPr>
        <p:spPr>
          <a:xfrm>
            <a:off x="3347864" y="3291830"/>
            <a:ext cx="126989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Servidor Web</a:t>
            </a:r>
            <a:endParaRPr sz="1400" b="0" i="0" u="none" strike="noStrike" cap="none" dirty="0">
              <a:solidFill>
                <a:schemeClr val="bg2">
                  <a:lumMod val="25000"/>
                </a:schemeClr>
              </a:solidFill>
              <a:latin typeface="Sniglet"/>
              <a:ea typeface="Sniglet"/>
              <a:cs typeface="Sniglet"/>
              <a:sym typeface="Sniglet"/>
            </a:endParaRPr>
          </a:p>
        </p:txBody>
      </p:sp>
      <p:sp>
        <p:nvSpPr>
          <p:cNvPr id="348" name="Google Shape;348;p25"/>
          <p:cNvSpPr txBox="1"/>
          <p:nvPr/>
        </p:nvSpPr>
        <p:spPr>
          <a:xfrm>
            <a:off x="5508104" y="3291830"/>
            <a:ext cx="119135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Servidor de</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Aplicaciones</a:t>
            </a:r>
            <a:endParaRPr sz="1400" b="0" i="0" u="none" strike="noStrike" cap="none">
              <a:solidFill>
                <a:schemeClr val="bg2">
                  <a:lumMod val="25000"/>
                </a:schemeClr>
              </a:solidFill>
              <a:latin typeface="Sniglet"/>
              <a:ea typeface="Sniglet"/>
              <a:cs typeface="Sniglet"/>
              <a:sym typeface="Sniglet"/>
            </a:endParaRPr>
          </a:p>
        </p:txBody>
      </p:sp>
      <p:sp>
        <p:nvSpPr>
          <p:cNvPr id="349" name="Google Shape;349;p25"/>
          <p:cNvSpPr txBox="1"/>
          <p:nvPr/>
        </p:nvSpPr>
        <p:spPr>
          <a:xfrm>
            <a:off x="7787182" y="3003798"/>
            <a:ext cx="139333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Servidor de</a:t>
            </a:r>
            <a:endParaRPr dirty="0">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Bases de Datos</a:t>
            </a:r>
            <a:endParaRPr sz="1400" b="0" i="0" u="none" strike="noStrike" cap="none" dirty="0">
              <a:solidFill>
                <a:schemeClr val="bg2">
                  <a:lumMod val="25000"/>
                </a:schemeClr>
              </a:solidFill>
              <a:latin typeface="Sniglet"/>
              <a:ea typeface="Sniglet"/>
              <a:cs typeface="Sniglet"/>
              <a:sym typeface="Sniglet"/>
            </a:endParaRPr>
          </a:p>
        </p:txBody>
      </p:sp>
      <p:cxnSp>
        <p:nvCxnSpPr>
          <p:cNvPr id="350" name="Google Shape;350;p25"/>
          <p:cNvCxnSpPr>
            <a:stCxn id="345" idx="1"/>
            <a:endCxn id="344" idx="3"/>
          </p:cNvCxnSpPr>
          <p:nvPr/>
        </p:nvCxnSpPr>
        <p:spPr>
          <a:xfrm rot="10800000">
            <a:off x="6732255" y="2201510"/>
            <a:ext cx="1172100" cy="10200"/>
          </a:xfrm>
          <a:prstGeom prst="straightConnector1">
            <a:avLst/>
          </a:prstGeom>
          <a:noFill/>
          <a:ln w="50800" cap="flat" cmpd="sng">
            <a:solidFill>
              <a:schemeClr val="bg2">
                <a:lumMod val="25000"/>
              </a:schemeClr>
            </a:solidFill>
            <a:prstDash val="solid"/>
            <a:round/>
            <a:headEnd type="none" w="sm" len="sm"/>
            <a:tailEnd type="stealth" w="med" len="med"/>
          </a:ln>
        </p:spPr>
      </p:cxnSp>
      <p:sp>
        <p:nvSpPr>
          <p:cNvPr id="351" name="Google Shape;351;p25"/>
          <p:cNvSpPr/>
          <p:nvPr/>
        </p:nvSpPr>
        <p:spPr>
          <a:xfrm>
            <a:off x="6750496" y="1347614"/>
            <a:ext cx="142190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Envío de</a:t>
            </a:r>
            <a:endParaRPr dirty="0">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datos</a:t>
            </a:r>
            <a:endParaRPr sz="1400" b="0" i="0" u="none" strike="noStrike" cap="none" dirty="0">
              <a:solidFill>
                <a:schemeClr val="bg2">
                  <a:lumMod val="25000"/>
                </a:schemeClr>
              </a:solidFill>
              <a:latin typeface="Sniglet"/>
              <a:ea typeface="Sniglet"/>
              <a:cs typeface="Sniglet"/>
              <a:sym typeface="Sniglet"/>
            </a:endParaRPr>
          </a:p>
        </p:txBody>
      </p:sp>
      <p:pic>
        <p:nvPicPr>
          <p:cNvPr id="352" name="Google Shape;352;p25"/>
          <p:cNvPicPr preferRelativeResize="0"/>
          <p:nvPr/>
        </p:nvPicPr>
        <p:blipFill rotWithShape="1">
          <a:blip r:embed="rId6">
            <a:alphaModFix/>
          </a:blip>
          <a:srcRect/>
          <a:stretch/>
        </p:blipFill>
        <p:spPr>
          <a:xfrm>
            <a:off x="7956376" y="3934144"/>
            <a:ext cx="648072" cy="565054"/>
          </a:xfrm>
          <a:prstGeom prst="rect">
            <a:avLst/>
          </a:prstGeom>
          <a:noFill/>
          <a:ln>
            <a:noFill/>
          </a:ln>
        </p:spPr>
      </p:pic>
      <p:pic>
        <p:nvPicPr>
          <p:cNvPr id="353" name="Google Shape;353;p25"/>
          <p:cNvPicPr preferRelativeResize="0"/>
          <p:nvPr/>
        </p:nvPicPr>
        <p:blipFill rotWithShape="1">
          <a:blip r:embed="rId6">
            <a:alphaModFix/>
          </a:blip>
          <a:srcRect/>
          <a:stretch/>
        </p:blipFill>
        <p:spPr>
          <a:xfrm>
            <a:off x="8108776" y="4086544"/>
            <a:ext cx="648072" cy="565054"/>
          </a:xfrm>
          <a:prstGeom prst="rect">
            <a:avLst/>
          </a:prstGeom>
          <a:noFill/>
          <a:ln>
            <a:noFill/>
          </a:ln>
        </p:spPr>
      </p:pic>
      <p:pic>
        <p:nvPicPr>
          <p:cNvPr id="354" name="Google Shape;354;p25"/>
          <p:cNvPicPr preferRelativeResize="0"/>
          <p:nvPr/>
        </p:nvPicPr>
        <p:blipFill rotWithShape="1">
          <a:blip r:embed="rId6">
            <a:alphaModFix/>
          </a:blip>
          <a:srcRect/>
          <a:stretch/>
        </p:blipFill>
        <p:spPr>
          <a:xfrm>
            <a:off x="8261176" y="4238944"/>
            <a:ext cx="648072" cy="565054"/>
          </a:xfrm>
          <a:prstGeom prst="rect">
            <a:avLst/>
          </a:prstGeom>
          <a:noFill/>
          <a:ln>
            <a:noFill/>
          </a:ln>
        </p:spPr>
      </p:pic>
      <p:sp>
        <p:nvSpPr>
          <p:cNvPr id="355" name="Google Shape;355;p25"/>
          <p:cNvSpPr/>
          <p:nvPr/>
        </p:nvSpPr>
        <p:spPr>
          <a:xfrm>
            <a:off x="7694564" y="4835723"/>
            <a:ext cx="139333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Bases de Datos</a:t>
            </a:r>
            <a:endParaRPr sz="1400" b="0" i="0" u="none" strike="noStrike" cap="none" dirty="0">
              <a:solidFill>
                <a:schemeClr val="bg2">
                  <a:lumMod val="25000"/>
                </a:schemeClr>
              </a:solidFill>
              <a:latin typeface="Sniglet"/>
              <a:ea typeface="Sniglet"/>
              <a:cs typeface="Sniglet"/>
              <a:sym typeface="Sniglet"/>
            </a:endParaRPr>
          </a:p>
        </p:txBody>
      </p:sp>
      <p:sp>
        <p:nvSpPr>
          <p:cNvPr id="356" name="Google Shape;356;p25"/>
          <p:cNvSpPr/>
          <p:nvPr/>
        </p:nvSpPr>
        <p:spPr>
          <a:xfrm>
            <a:off x="4860032" y="4155926"/>
            <a:ext cx="1792478"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chemeClr val="bg2">
                    <a:lumMod val="25000"/>
                  </a:schemeClr>
                </a:solidFill>
                <a:latin typeface="Sniglet"/>
                <a:ea typeface="Sniglet"/>
                <a:cs typeface="Sniglet"/>
                <a:sym typeface="Sniglet"/>
              </a:rPr>
              <a:t>CAPA DE NEGOCIO</a:t>
            </a:r>
            <a:endParaRPr sz="1600" b="0" i="0" u="none" strike="noStrike" cap="none" dirty="0">
              <a:solidFill>
                <a:schemeClr val="bg2">
                  <a:lumMod val="25000"/>
                </a:schemeClr>
              </a:solidFill>
              <a:latin typeface="Sniglet"/>
              <a:ea typeface="Sniglet"/>
              <a:cs typeface="Sniglet"/>
              <a:sym typeface="Sniglet"/>
            </a:endParaRPr>
          </a:p>
        </p:txBody>
      </p:sp>
      <p:cxnSp>
        <p:nvCxnSpPr>
          <p:cNvPr id="357" name="Google Shape;357;p25"/>
          <p:cNvCxnSpPr/>
          <p:nvPr/>
        </p:nvCxnSpPr>
        <p:spPr>
          <a:xfrm>
            <a:off x="0" y="3795886"/>
            <a:ext cx="9144000" cy="72008"/>
          </a:xfrm>
          <a:prstGeom prst="straightConnector1">
            <a:avLst/>
          </a:prstGeom>
          <a:noFill/>
          <a:ln w="9525" cap="flat" cmpd="sng">
            <a:solidFill>
              <a:schemeClr val="bg2">
                <a:lumMod val="10000"/>
              </a:schemeClr>
            </a:solidFill>
            <a:prstDash val="solid"/>
            <a:round/>
            <a:headEnd type="none" w="sm" len="sm"/>
            <a:tailEnd type="none" w="sm" len="sm"/>
          </a:ln>
        </p:spPr>
      </p:cxnSp>
      <p:cxnSp>
        <p:nvCxnSpPr>
          <p:cNvPr id="358" name="Google Shape;358;p25"/>
          <p:cNvCxnSpPr/>
          <p:nvPr/>
        </p:nvCxnSpPr>
        <p:spPr>
          <a:xfrm>
            <a:off x="7452320" y="1131590"/>
            <a:ext cx="0" cy="4011910"/>
          </a:xfrm>
          <a:prstGeom prst="straightConnector1">
            <a:avLst/>
          </a:prstGeom>
          <a:noFill/>
          <a:ln w="9525" cap="flat" cmpd="sng">
            <a:solidFill>
              <a:schemeClr val="bg2">
                <a:lumMod val="10000"/>
              </a:schemeClr>
            </a:solidFill>
            <a:prstDash val="solid"/>
            <a:round/>
            <a:headEnd type="none" w="sm" len="sm"/>
            <a:tailEnd type="none" w="sm" len="sm"/>
          </a:ln>
        </p:spPr>
      </p:cxnSp>
      <p:pic>
        <p:nvPicPr>
          <p:cNvPr id="359" name="Google Shape;359;p25"/>
          <p:cNvPicPr preferRelativeResize="0"/>
          <p:nvPr/>
        </p:nvPicPr>
        <p:blipFill rotWithShape="1">
          <a:blip r:embed="rId6">
            <a:alphaModFix/>
          </a:blip>
          <a:srcRect/>
          <a:stretch/>
        </p:blipFill>
        <p:spPr>
          <a:xfrm>
            <a:off x="7308304" y="4299942"/>
            <a:ext cx="648072" cy="565054"/>
          </a:xfrm>
          <a:prstGeom prst="rect">
            <a:avLst/>
          </a:prstGeom>
          <a:noFill/>
          <a:ln>
            <a:noFill/>
          </a:ln>
        </p:spPr>
      </p:pic>
      <p:pic>
        <p:nvPicPr>
          <p:cNvPr id="360" name="Google Shape;360;p25"/>
          <p:cNvPicPr preferRelativeResize="0"/>
          <p:nvPr/>
        </p:nvPicPr>
        <p:blipFill rotWithShape="1">
          <a:blip r:embed="rId6">
            <a:alphaModFix/>
          </a:blip>
          <a:srcRect/>
          <a:stretch/>
        </p:blipFill>
        <p:spPr>
          <a:xfrm>
            <a:off x="7236296" y="3939902"/>
            <a:ext cx="648072" cy="565054"/>
          </a:xfrm>
          <a:prstGeom prst="rect">
            <a:avLst/>
          </a:prstGeom>
          <a:noFill/>
          <a:ln>
            <a:noFill/>
          </a:ln>
        </p:spPr>
      </p:pic>
      <p:sp>
        <p:nvSpPr>
          <p:cNvPr id="2" name="Google Shape;347;p25">
            <a:extLst>
              <a:ext uri="{FF2B5EF4-FFF2-40B4-BE49-F238E27FC236}">
                <a16:creationId xmlns:a16="http://schemas.microsoft.com/office/drawing/2014/main" id="{840896BB-5B07-F985-6445-85F82C5849B8}"/>
              </a:ext>
            </a:extLst>
          </p:cNvPr>
          <p:cNvSpPr txBox="1"/>
          <p:nvPr/>
        </p:nvSpPr>
        <p:spPr>
          <a:xfrm>
            <a:off x="2025652" y="2559200"/>
            <a:ext cx="126989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dirty="0" err="1">
                <a:solidFill>
                  <a:schemeClr val="bg2">
                    <a:lumMod val="25000"/>
                  </a:schemeClr>
                </a:solidFill>
                <a:latin typeface="Sniglet"/>
                <a:ea typeface="Sniglet"/>
                <a:cs typeface="Sniglet"/>
                <a:sym typeface="Sniglet"/>
              </a:rPr>
              <a:t>Peticion</a:t>
            </a:r>
            <a:r>
              <a:rPr lang="es-ES" dirty="0">
                <a:solidFill>
                  <a:schemeClr val="bg2">
                    <a:lumMod val="25000"/>
                  </a:schemeClr>
                </a:solidFill>
                <a:latin typeface="Sniglet"/>
                <a:ea typeface="Sniglet"/>
                <a:cs typeface="Sniglet"/>
                <a:sym typeface="Sniglet"/>
              </a:rPr>
              <a:t> HTTP</a:t>
            </a:r>
            <a:endParaRPr sz="1400" b="0" i="0" u="none" strike="noStrike" cap="none" dirty="0">
              <a:solidFill>
                <a:schemeClr val="bg2">
                  <a:lumMod val="25000"/>
                </a:schemeClr>
              </a:solidFill>
              <a:latin typeface="Sniglet"/>
              <a:ea typeface="Sniglet"/>
              <a:cs typeface="Sniglet"/>
              <a:sym typeface="Sniglet"/>
            </a:endParaRPr>
          </a:p>
        </p:txBody>
      </p:sp>
      <p:cxnSp>
        <p:nvCxnSpPr>
          <p:cNvPr id="4" name="Conector recto de flecha 3">
            <a:extLst>
              <a:ext uri="{FF2B5EF4-FFF2-40B4-BE49-F238E27FC236}">
                <a16:creationId xmlns:a16="http://schemas.microsoft.com/office/drawing/2014/main" id="{0137A4D4-AF77-A849-7D59-192FD2C3F491}"/>
              </a:ext>
            </a:extLst>
          </p:cNvPr>
          <p:cNvCxnSpPr>
            <a:stCxn id="342" idx="3"/>
            <a:endCxn id="343" idx="1"/>
          </p:cNvCxnSpPr>
          <p:nvPr/>
        </p:nvCxnSpPr>
        <p:spPr>
          <a:xfrm flipV="1">
            <a:off x="1998688" y="2201441"/>
            <a:ext cx="1152000" cy="324000"/>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a:extLst>
              <a:ext uri="{FF2B5EF4-FFF2-40B4-BE49-F238E27FC236}">
                <a16:creationId xmlns:a16="http://schemas.microsoft.com/office/drawing/2014/main" id="{91B0027B-2B5B-255F-ACAC-12A22FB2EA2B}"/>
              </a:ext>
            </a:extLst>
          </p:cNvPr>
          <p:cNvCxnSpPr>
            <a:stCxn id="343" idx="3"/>
            <a:endCxn id="344" idx="1"/>
          </p:cNvCxnSpPr>
          <p:nvPr/>
        </p:nvCxnSpPr>
        <p:spPr>
          <a:xfrm>
            <a:off x="4467140" y="2201441"/>
            <a:ext cx="929800" cy="0"/>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Google Shape;347;p25">
            <a:extLst>
              <a:ext uri="{FF2B5EF4-FFF2-40B4-BE49-F238E27FC236}">
                <a16:creationId xmlns:a16="http://schemas.microsoft.com/office/drawing/2014/main" id="{10AA34B0-D756-86F3-7F99-9B7CB417FBE5}"/>
              </a:ext>
            </a:extLst>
          </p:cNvPr>
          <p:cNvSpPr txBox="1"/>
          <p:nvPr/>
        </p:nvSpPr>
        <p:spPr>
          <a:xfrm>
            <a:off x="4385559" y="1592412"/>
            <a:ext cx="1269899"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dirty="0" err="1">
                <a:solidFill>
                  <a:schemeClr val="bg2">
                    <a:lumMod val="25000"/>
                  </a:schemeClr>
                </a:solidFill>
                <a:latin typeface="Sniglet"/>
                <a:ea typeface="Sniglet"/>
                <a:cs typeface="Sniglet"/>
                <a:sym typeface="Sniglet"/>
              </a:rPr>
              <a:t>Peticion</a:t>
            </a:r>
            <a:r>
              <a:rPr lang="es-ES" dirty="0">
                <a:solidFill>
                  <a:schemeClr val="bg2">
                    <a:lumMod val="25000"/>
                  </a:schemeClr>
                </a:solidFill>
                <a:latin typeface="Sniglet"/>
                <a:ea typeface="Sniglet"/>
                <a:cs typeface="Sniglet"/>
                <a:sym typeface="Sniglet"/>
              </a:rPr>
              <a:t> </a:t>
            </a:r>
            <a:r>
              <a:rPr lang="es-ES" dirty="0" err="1">
                <a:solidFill>
                  <a:schemeClr val="bg2">
                    <a:lumMod val="25000"/>
                  </a:schemeClr>
                </a:solidFill>
                <a:latin typeface="Sniglet"/>
                <a:ea typeface="Sniglet"/>
                <a:cs typeface="Sniglet"/>
                <a:sym typeface="Sniglet"/>
              </a:rPr>
              <a:t>Traduccion</a:t>
            </a:r>
            <a:endParaRPr sz="1400" b="0" i="0" u="none" strike="noStrike" cap="none" dirty="0">
              <a:solidFill>
                <a:schemeClr val="bg2">
                  <a:lumMod val="25000"/>
                </a:schemeClr>
              </a:solidFill>
              <a:latin typeface="Sniglet"/>
              <a:ea typeface="Sniglet"/>
              <a:cs typeface="Sniglet"/>
              <a:sym typeface="Snigle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56"/>
                                        </p:tgtEl>
                                        <p:attrNameLst>
                                          <p:attrName>style.visibility</p:attrName>
                                        </p:attrNameLst>
                                      </p:cBhvr>
                                      <p:to>
                                        <p:strVal val="visible"/>
                                      </p:to>
                                    </p:set>
                                    <p:animEffect transition="in" filter="circle(in)">
                                      <p:cBhvr>
                                        <p:cTn id="7" dur="2000"/>
                                        <p:tgtEl>
                                          <p:spTgt spid="356"/>
                                        </p:tgtEl>
                                      </p:cBhvr>
                                    </p:animEffect>
                                  </p:childTnLst>
                                </p:cTn>
                              </p:par>
                              <p:par>
                                <p:cTn id="8" presetID="6" presetClass="entr" presetSubtype="16" fill="hold" nodeType="withEffect">
                                  <p:stCondLst>
                                    <p:cond delay="0"/>
                                  </p:stCondLst>
                                  <p:childTnLst>
                                    <p:set>
                                      <p:cBhvr>
                                        <p:cTn id="9" dur="1" fill="hold">
                                          <p:stCondLst>
                                            <p:cond delay="0"/>
                                          </p:stCondLst>
                                        </p:cTn>
                                        <p:tgtEl>
                                          <p:spTgt spid="358"/>
                                        </p:tgtEl>
                                        <p:attrNameLst>
                                          <p:attrName>style.visibility</p:attrName>
                                        </p:attrNameLst>
                                      </p:cBhvr>
                                      <p:to>
                                        <p:strVal val="visible"/>
                                      </p:to>
                                    </p:set>
                                    <p:animEffect transition="in" filter="circle(in)">
                                      <p:cBhvr>
                                        <p:cTn id="10" dur="2000"/>
                                        <p:tgtEl>
                                          <p:spTgt spid="358"/>
                                        </p:tgtEl>
                                      </p:cBhvr>
                                    </p:animEffect>
                                  </p:childTnLst>
                                </p:cTn>
                              </p:par>
                              <p:par>
                                <p:cTn id="11" presetID="6" presetClass="entr" presetSubtype="16" fill="hold" nodeType="withEffect">
                                  <p:stCondLst>
                                    <p:cond delay="0"/>
                                  </p:stCondLst>
                                  <p:childTnLst>
                                    <p:set>
                                      <p:cBhvr>
                                        <p:cTn id="12" dur="1" fill="hold">
                                          <p:stCondLst>
                                            <p:cond delay="0"/>
                                          </p:stCondLst>
                                        </p:cTn>
                                        <p:tgtEl>
                                          <p:spTgt spid="357"/>
                                        </p:tgtEl>
                                        <p:attrNameLst>
                                          <p:attrName>style.visibility</p:attrName>
                                        </p:attrNameLst>
                                      </p:cBhvr>
                                      <p:to>
                                        <p:strVal val="visible"/>
                                      </p:to>
                                    </p:set>
                                    <p:animEffect transition="in" filter="circle(in)">
                                      <p:cBhvr>
                                        <p:cTn id="13" dur="2000"/>
                                        <p:tgtEl>
                                          <p:spTgt spid="357"/>
                                        </p:tgtEl>
                                      </p:cBhvr>
                                    </p:animEffect>
                                  </p:childTnLst>
                                </p:cTn>
                              </p:par>
                              <p:par>
                                <p:cTn id="14" presetID="6" presetClass="entr" presetSubtype="16" fill="hold" nodeType="withEffect">
                                  <p:stCondLst>
                                    <p:cond delay="0"/>
                                  </p:stCondLst>
                                  <p:childTnLst>
                                    <p:set>
                                      <p:cBhvr>
                                        <p:cTn id="15" dur="1" fill="hold">
                                          <p:stCondLst>
                                            <p:cond delay="0"/>
                                          </p:stCondLst>
                                        </p:cTn>
                                        <p:tgtEl>
                                          <p:spTgt spid="360"/>
                                        </p:tgtEl>
                                        <p:attrNameLst>
                                          <p:attrName>style.visibility</p:attrName>
                                        </p:attrNameLst>
                                      </p:cBhvr>
                                      <p:to>
                                        <p:strVal val="visible"/>
                                      </p:to>
                                    </p:set>
                                    <p:animEffect transition="in" filter="circle(in)">
                                      <p:cBhvr>
                                        <p:cTn id="16" dur="2000"/>
                                        <p:tgtEl>
                                          <p:spTgt spid="360"/>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355"/>
                                        </p:tgtEl>
                                        <p:attrNameLst>
                                          <p:attrName>style.visibility</p:attrName>
                                        </p:attrNameLst>
                                      </p:cBhvr>
                                      <p:to>
                                        <p:strVal val="visible"/>
                                      </p:to>
                                    </p:set>
                                    <p:animEffect transition="in" filter="circle(in)">
                                      <p:cBhvr>
                                        <p:cTn id="19" dur="2000"/>
                                        <p:tgtEl>
                                          <p:spTgt spid="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 grpId="0"/>
      <p:bldP spid="35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grpSp>
        <p:nvGrpSpPr>
          <p:cNvPr id="26" name="Google Shape;26;p1"/>
          <p:cNvGrpSpPr/>
          <p:nvPr/>
        </p:nvGrpSpPr>
        <p:grpSpPr>
          <a:xfrm rot="2194107">
            <a:off x="803001" y="3922365"/>
            <a:ext cx="1014485" cy="642684"/>
            <a:chOff x="238125" y="1918825"/>
            <a:chExt cx="1042450" cy="660400"/>
          </a:xfrm>
        </p:grpSpPr>
        <p:sp>
          <p:nvSpPr>
            <p:cNvPr id="27" name="Google Shape;27;p1"/>
            <p:cNvSpPr/>
            <p:nvPr/>
          </p:nvSpPr>
          <p:spPr>
            <a:xfrm>
              <a:off x="238125" y="1918825"/>
              <a:ext cx="966975" cy="660400"/>
            </a:xfrm>
            <a:custGeom>
              <a:avLst/>
              <a:gdLst/>
              <a:ahLst/>
              <a:cxnLst/>
              <a:rect l="l" t="t" r="r" b="b"/>
              <a:pathLst>
                <a:path w="38679" h="26416" extrusionOk="0">
                  <a:moveTo>
                    <a:pt x="377" y="7642"/>
                  </a:moveTo>
                  <a:lnTo>
                    <a:pt x="377" y="7925"/>
                  </a:lnTo>
                  <a:lnTo>
                    <a:pt x="472" y="7642"/>
                  </a:lnTo>
                  <a:close/>
                  <a:moveTo>
                    <a:pt x="33584" y="19246"/>
                  </a:moveTo>
                  <a:lnTo>
                    <a:pt x="33396" y="19434"/>
                  </a:lnTo>
                  <a:lnTo>
                    <a:pt x="33396" y="19623"/>
                  </a:lnTo>
                  <a:lnTo>
                    <a:pt x="33584" y="19246"/>
                  </a:lnTo>
                  <a:close/>
                  <a:moveTo>
                    <a:pt x="24434" y="24151"/>
                  </a:moveTo>
                  <a:lnTo>
                    <a:pt x="24339" y="24245"/>
                  </a:lnTo>
                  <a:lnTo>
                    <a:pt x="24434" y="24340"/>
                  </a:lnTo>
                  <a:lnTo>
                    <a:pt x="24434" y="24245"/>
                  </a:lnTo>
                  <a:lnTo>
                    <a:pt x="24434" y="24151"/>
                  </a:lnTo>
                  <a:close/>
                  <a:moveTo>
                    <a:pt x="14717" y="24434"/>
                  </a:moveTo>
                  <a:lnTo>
                    <a:pt x="14764" y="24481"/>
                  </a:lnTo>
                  <a:lnTo>
                    <a:pt x="14764" y="24481"/>
                  </a:lnTo>
                  <a:lnTo>
                    <a:pt x="14811" y="24434"/>
                  </a:lnTo>
                  <a:close/>
                  <a:moveTo>
                    <a:pt x="2924" y="1"/>
                  </a:moveTo>
                  <a:lnTo>
                    <a:pt x="2641" y="95"/>
                  </a:lnTo>
                  <a:lnTo>
                    <a:pt x="2547" y="378"/>
                  </a:lnTo>
                  <a:lnTo>
                    <a:pt x="2547" y="189"/>
                  </a:lnTo>
                  <a:lnTo>
                    <a:pt x="2453" y="378"/>
                  </a:lnTo>
                  <a:lnTo>
                    <a:pt x="2358" y="567"/>
                  </a:lnTo>
                  <a:lnTo>
                    <a:pt x="2453" y="944"/>
                  </a:lnTo>
                  <a:lnTo>
                    <a:pt x="2358" y="850"/>
                  </a:lnTo>
                  <a:lnTo>
                    <a:pt x="2170" y="944"/>
                  </a:lnTo>
                  <a:lnTo>
                    <a:pt x="2358" y="944"/>
                  </a:lnTo>
                  <a:lnTo>
                    <a:pt x="2453" y="1133"/>
                  </a:lnTo>
                  <a:lnTo>
                    <a:pt x="2264" y="1227"/>
                  </a:lnTo>
                  <a:lnTo>
                    <a:pt x="2170" y="1227"/>
                  </a:lnTo>
                  <a:lnTo>
                    <a:pt x="2170" y="1604"/>
                  </a:lnTo>
                  <a:lnTo>
                    <a:pt x="2075" y="1887"/>
                  </a:lnTo>
                  <a:lnTo>
                    <a:pt x="1792" y="2453"/>
                  </a:lnTo>
                  <a:lnTo>
                    <a:pt x="1415" y="3019"/>
                  </a:lnTo>
                  <a:lnTo>
                    <a:pt x="1321" y="3397"/>
                  </a:lnTo>
                  <a:lnTo>
                    <a:pt x="1321" y="3680"/>
                  </a:lnTo>
                  <a:lnTo>
                    <a:pt x="1226" y="3774"/>
                  </a:lnTo>
                  <a:lnTo>
                    <a:pt x="1226" y="3963"/>
                  </a:lnTo>
                  <a:lnTo>
                    <a:pt x="1321" y="4529"/>
                  </a:lnTo>
                  <a:lnTo>
                    <a:pt x="1226" y="4529"/>
                  </a:lnTo>
                  <a:lnTo>
                    <a:pt x="1132" y="4435"/>
                  </a:lnTo>
                  <a:lnTo>
                    <a:pt x="1038" y="4340"/>
                  </a:lnTo>
                  <a:lnTo>
                    <a:pt x="943" y="4340"/>
                  </a:lnTo>
                  <a:lnTo>
                    <a:pt x="1038" y="4435"/>
                  </a:lnTo>
                  <a:lnTo>
                    <a:pt x="1132" y="4623"/>
                  </a:lnTo>
                  <a:lnTo>
                    <a:pt x="1038" y="4812"/>
                  </a:lnTo>
                  <a:lnTo>
                    <a:pt x="849" y="4906"/>
                  </a:lnTo>
                  <a:lnTo>
                    <a:pt x="943" y="4906"/>
                  </a:lnTo>
                  <a:lnTo>
                    <a:pt x="943" y="5001"/>
                  </a:lnTo>
                  <a:lnTo>
                    <a:pt x="943" y="5189"/>
                  </a:lnTo>
                  <a:lnTo>
                    <a:pt x="755" y="5284"/>
                  </a:lnTo>
                  <a:lnTo>
                    <a:pt x="566" y="5378"/>
                  </a:lnTo>
                  <a:lnTo>
                    <a:pt x="566" y="5472"/>
                  </a:lnTo>
                  <a:lnTo>
                    <a:pt x="755" y="5567"/>
                  </a:lnTo>
                  <a:lnTo>
                    <a:pt x="849" y="5661"/>
                  </a:lnTo>
                  <a:lnTo>
                    <a:pt x="755" y="5755"/>
                  </a:lnTo>
                  <a:lnTo>
                    <a:pt x="472" y="5755"/>
                  </a:lnTo>
                  <a:lnTo>
                    <a:pt x="566" y="6604"/>
                  </a:lnTo>
                  <a:lnTo>
                    <a:pt x="566" y="7076"/>
                  </a:lnTo>
                  <a:lnTo>
                    <a:pt x="566" y="7265"/>
                  </a:lnTo>
                  <a:lnTo>
                    <a:pt x="755" y="7265"/>
                  </a:lnTo>
                  <a:lnTo>
                    <a:pt x="849" y="7359"/>
                  </a:lnTo>
                  <a:lnTo>
                    <a:pt x="849" y="7453"/>
                  </a:lnTo>
                  <a:lnTo>
                    <a:pt x="755" y="7548"/>
                  </a:lnTo>
                  <a:lnTo>
                    <a:pt x="566" y="7453"/>
                  </a:lnTo>
                  <a:lnTo>
                    <a:pt x="566" y="7736"/>
                  </a:lnTo>
                  <a:lnTo>
                    <a:pt x="566" y="8114"/>
                  </a:lnTo>
                  <a:lnTo>
                    <a:pt x="472" y="8019"/>
                  </a:lnTo>
                  <a:lnTo>
                    <a:pt x="472" y="7925"/>
                  </a:lnTo>
                  <a:lnTo>
                    <a:pt x="472" y="7831"/>
                  </a:lnTo>
                  <a:lnTo>
                    <a:pt x="377" y="7925"/>
                  </a:lnTo>
                  <a:lnTo>
                    <a:pt x="377" y="8680"/>
                  </a:lnTo>
                  <a:lnTo>
                    <a:pt x="283" y="8868"/>
                  </a:lnTo>
                  <a:lnTo>
                    <a:pt x="189" y="8963"/>
                  </a:lnTo>
                  <a:lnTo>
                    <a:pt x="94" y="8963"/>
                  </a:lnTo>
                  <a:lnTo>
                    <a:pt x="0" y="9151"/>
                  </a:lnTo>
                  <a:lnTo>
                    <a:pt x="94" y="9340"/>
                  </a:lnTo>
                  <a:lnTo>
                    <a:pt x="189" y="9434"/>
                  </a:lnTo>
                  <a:lnTo>
                    <a:pt x="283" y="9623"/>
                  </a:lnTo>
                  <a:lnTo>
                    <a:pt x="283" y="9812"/>
                  </a:lnTo>
                  <a:lnTo>
                    <a:pt x="94" y="9717"/>
                  </a:lnTo>
                  <a:lnTo>
                    <a:pt x="94" y="9906"/>
                  </a:lnTo>
                  <a:lnTo>
                    <a:pt x="189" y="10000"/>
                  </a:lnTo>
                  <a:lnTo>
                    <a:pt x="283" y="10095"/>
                  </a:lnTo>
                  <a:lnTo>
                    <a:pt x="283" y="10378"/>
                  </a:lnTo>
                  <a:lnTo>
                    <a:pt x="94" y="10095"/>
                  </a:lnTo>
                  <a:lnTo>
                    <a:pt x="94" y="10283"/>
                  </a:lnTo>
                  <a:lnTo>
                    <a:pt x="94" y="10566"/>
                  </a:lnTo>
                  <a:lnTo>
                    <a:pt x="94" y="11510"/>
                  </a:lnTo>
                  <a:lnTo>
                    <a:pt x="189" y="12453"/>
                  </a:lnTo>
                  <a:lnTo>
                    <a:pt x="377" y="13208"/>
                  </a:lnTo>
                  <a:lnTo>
                    <a:pt x="566" y="13680"/>
                  </a:lnTo>
                  <a:lnTo>
                    <a:pt x="849" y="14340"/>
                  </a:lnTo>
                  <a:lnTo>
                    <a:pt x="1132" y="14906"/>
                  </a:lnTo>
                  <a:lnTo>
                    <a:pt x="1226" y="15189"/>
                  </a:lnTo>
                  <a:lnTo>
                    <a:pt x="1132" y="15378"/>
                  </a:lnTo>
                  <a:lnTo>
                    <a:pt x="1321" y="15944"/>
                  </a:lnTo>
                  <a:lnTo>
                    <a:pt x="1698" y="16510"/>
                  </a:lnTo>
                  <a:lnTo>
                    <a:pt x="2453" y="17736"/>
                  </a:lnTo>
                  <a:lnTo>
                    <a:pt x="3019" y="18491"/>
                  </a:lnTo>
                  <a:lnTo>
                    <a:pt x="3679" y="19057"/>
                  </a:lnTo>
                  <a:lnTo>
                    <a:pt x="3491" y="19246"/>
                  </a:lnTo>
                  <a:lnTo>
                    <a:pt x="3774" y="19434"/>
                  </a:lnTo>
                  <a:lnTo>
                    <a:pt x="3868" y="19434"/>
                  </a:lnTo>
                  <a:lnTo>
                    <a:pt x="4151" y="19623"/>
                  </a:lnTo>
                  <a:lnTo>
                    <a:pt x="4245" y="19906"/>
                  </a:lnTo>
                  <a:lnTo>
                    <a:pt x="4434" y="20189"/>
                  </a:lnTo>
                  <a:lnTo>
                    <a:pt x="4717" y="20378"/>
                  </a:lnTo>
                  <a:lnTo>
                    <a:pt x="4623" y="20472"/>
                  </a:lnTo>
                  <a:lnTo>
                    <a:pt x="4717" y="20472"/>
                  </a:lnTo>
                  <a:lnTo>
                    <a:pt x="4811" y="20566"/>
                  </a:lnTo>
                  <a:lnTo>
                    <a:pt x="5566" y="21321"/>
                  </a:lnTo>
                  <a:lnTo>
                    <a:pt x="5849" y="21604"/>
                  </a:lnTo>
                  <a:lnTo>
                    <a:pt x="6415" y="22076"/>
                  </a:lnTo>
                  <a:lnTo>
                    <a:pt x="6415" y="21887"/>
                  </a:lnTo>
                  <a:lnTo>
                    <a:pt x="6604" y="21793"/>
                  </a:lnTo>
                  <a:lnTo>
                    <a:pt x="6604" y="21793"/>
                  </a:lnTo>
                  <a:lnTo>
                    <a:pt x="6509" y="21981"/>
                  </a:lnTo>
                  <a:lnTo>
                    <a:pt x="6604" y="21887"/>
                  </a:lnTo>
                  <a:lnTo>
                    <a:pt x="6698" y="21887"/>
                  </a:lnTo>
                  <a:lnTo>
                    <a:pt x="6698" y="22076"/>
                  </a:lnTo>
                  <a:lnTo>
                    <a:pt x="6509" y="22076"/>
                  </a:lnTo>
                  <a:lnTo>
                    <a:pt x="7075" y="22547"/>
                  </a:lnTo>
                  <a:lnTo>
                    <a:pt x="7924" y="23113"/>
                  </a:lnTo>
                  <a:lnTo>
                    <a:pt x="8773" y="23585"/>
                  </a:lnTo>
                  <a:lnTo>
                    <a:pt x="9245" y="23679"/>
                  </a:lnTo>
                  <a:lnTo>
                    <a:pt x="9622" y="23679"/>
                  </a:lnTo>
                  <a:lnTo>
                    <a:pt x="9528" y="23868"/>
                  </a:lnTo>
                  <a:lnTo>
                    <a:pt x="9622" y="23962"/>
                  </a:lnTo>
                  <a:lnTo>
                    <a:pt x="10094" y="24151"/>
                  </a:lnTo>
                  <a:lnTo>
                    <a:pt x="10660" y="24151"/>
                  </a:lnTo>
                  <a:lnTo>
                    <a:pt x="11226" y="24340"/>
                  </a:lnTo>
                  <a:lnTo>
                    <a:pt x="11981" y="24811"/>
                  </a:lnTo>
                  <a:lnTo>
                    <a:pt x="13113" y="25377"/>
                  </a:lnTo>
                  <a:lnTo>
                    <a:pt x="13490" y="25377"/>
                  </a:lnTo>
                  <a:lnTo>
                    <a:pt x="13868" y="25472"/>
                  </a:lnTo>
                  <a:lnTo>
                    <a:pt x="14811" y="25660"/>
                  </a:lnTo>
                  <a:lnTo>
                    <a:pt x="16320" y="26226"/>
                  </a:lnTo>
                  <a:lnTo>
                    <a:pt x="16415" y="26132"/>
                  </a:lnTo>
                  <a:lnTo>
                    <a:pt x="16604" y="26038"/>
                  </a:lnTo>
                  <a:lnTo>
                    <a:pt x="17264" y="26132"/>
                  </a:lnTo>
                  <a:lnTo>
                    <a:pt x="18490" y="26321"/>
                  </a:lnTo>
                  <a:lnTo>
                    <a:pt x="19056" y="26415"/>
                  </a:lnTo>
                  <a:lnTo>
                    <a:pt x="19811" y="26415"/>
                  </a:lnTo>
                  <a:lnTo>
                    <a:pt x="19905" y="26226"/>
                  </a:lnTo>
                  <a:lnTo>
                    <a:pt x="20094" y="26132"/>
                  </a:lnTo>
                  <a:lnTo>
                    <a:pt x="20283" y="26132"/>
                  </a:lnTo>
                  <a:lnTo>
                    <a:pt x="20188" y="26321"/>
                  </a:lnTo>
                  <a:lnTo>
                    <a:pt x="20754" y="26226"/>
                  </a:lnTo>
                  <a:lnTo>
                    <a:pt x="21415" y="26132"/>
                  </a:lnTo>
                  <a:lnTo>
                    <a:pt x="21981" y="26038"/>
                  </a:lnTo>
                  <a:lnTo>
                    <a:pt x="22641" y="25849"/>
                  </a:lnTo>
                  <a:lnTo>
                    <a:pt x="22641" y="25943"/>
                  </a:lnTo>
                  <a:lnTo>
                    <a:pt x="23113" y="25943"/>
                  </a:lnTo>
                  <a:lnTo>
                    <a:pt x="23679" y="25849"/>
                  </a:lnTo>
                  <a:lnTo>
                    <a:pt x="24151" y="25566"/>
                  </a:lnTo>
                  <a:lnTo>
                    <a:pt x="24811" y="25283"/>
                  </a:lnTo>
                  <a:lnTo>
                    <a:pt x="25943" y="24906"/>
                  </a:lnTo>
                  <a:lnTo>
                    <a:pt x="26603" y="24717"/>
                  </a:lnTo>
                  <a:lnTo>
                    <a:pt x="27358" y="24340"/>
                  </a:lnTo>
                  <a:lnTo>
                    <a:pt x="28113" y="23962"/>
                  </a:lnTo>
                  <a:lnTo>
                    <a:pt x="28867" y="23396"/>
                  </a:lnTo>
                  <a:lnTo>
                    <a:pt x="28867" y="23491"/>
                  </a:lnTo>
                  <a:lnTo>
                    <a:pt x="28773" y="23585"/>
                  </a:lnTo>
                  <a:lnTo>
                    <a:pt x="28679" y="23679"/>
                  </a:lnTo>
                  <a:lnTo>
                    <a:pt x="28490" y="23868"/>
                  </a:lnTo>
                  <a:lnTo>
                    <a:pt x="28396" y="23868"/>
                  </a:lnTo>
                  <a:lnTo>
                    <a:pt x="28490" y="23962"/>
                  </a:lnTo>
                  <a:lnTo>
                    <a:pt x="29056" y="23302"/>
                  </a:lnTo>
                  <a:lnTo>
                    <a:pt x="29433" y="23113"/>
                  </a:lnTo>
                  <a:lnTo>
                    <a:pt x="29528" y="23113"/>
                  </a:lnTo>
                  <a:lnTo>
                    <a:pt x="29528" y="23208"/>
                  </a:lnTo>
                  <a:lnTo>
                    <a:pt x="30094" y="22736"/>
                  </a:lnTo>
                  <a:lnTo>
                    <a:pt x="30377" y="22547"/>
                  </a:lnTo>
                  <a:lnTo>
                    <a:pt x="30660" y="22264"/>
                  </a:lnTo>
                  <a:lnTo>
                    <a:pt x="30754" y="22264"/>
                  </a:lnTo>
                  <a:lnTo>
                    <a:pt x="30754" y="22170"/>
                  </a:lnTo>
                  <a:lnTo>
                    <a:pt x="30754" y="21981"/>
                  </a:lnTo>
                  <a:lnTo>
                    <a:pt x="30754" y="21793"/>
                  </a:lnTo>
                  <a:lnTo>
                    <a:pt x="31132" y="21793"/>
                  </a:lnTo>
                  <a:lnTo>
                    <a:pt x="31226" y="21981"/>
                  </a:lnTo>
                  <a:lnTo>
                    <a:pt x="31415" y="21604"/>
                  </a:lnTo>
                  <a:lnTo>
                    <a:pt x="31509" y="21510"/>
                  </a:lnTo>
                  <a:lnTo>
                    <a:pt x="31603" y="21510"/>
                  </a:lnTo>
                  <a:lnTo>
                    <a:pt x="31698" y="21227"/>
                  </a:lnTo>
                  <a:lnTo>
                    <a:pt x="31886" y="21038"/>
                  </a:lnTo>
                  <a:lnTo>
                    <a:pt x="32264" y="20566"/>
                  </a:lnTo>
                  <a:lnTo>
                    <a:pt x="33207" y="20000"/>
                  </a:lnTo>
                  <a:lnTo>
                    <a:pt x="33018" y="20000"/>
                  </a:lnTo>
                  <a:lnTo>
                    <a:pt x="33396" y="19434"/>
                  </a:lnTo>
                  <a:lnTo>
                    <a:pt x="33584" y="18963"/>
                  </a:lnTo>
                  <a:lnTo>
                    <a:pt x="33679" y="18679"/>
                  </a:lnTo>
                  <a:lnTo>
                    <a:pt x="33962" y="18491"/>
                  </a:lnTo>
                  <a:lnTo>
                    <a:pt x="34150" y="18679"/>
                  </a:lnTo>
                  <a:lnTo>
                    <a:pt x="34339" y="18019"/>
                  </a:lnTo>
                  <a:lnTo>
                    <a:pt x="34433" y="18113"/>
                  </a:lnTo>
                  <a:lnTo>
                    <a:pt x="34528" y="18019"/>
                  </a:lnTo>
                  <a:lnTo>
                    <a:pt x="34622" y="17736"/>
                  </a:lnTo>
                  <a:lnTo>
                    <a:pt x="34716" y="17642"/>
                  </a:lnTo>
                  <a:lnTo>
                    <a:pt x="34905" y="17359"/>
                  </a:lnTo>
                  <a:lnTo>
                    <a:pt x="35282" y="16887"/>
                  </a:lnTo>
                  <a:lnTo>
                    <a:pt x="35282" y="16981"/>
                  </a:lnTo>
                  <a:lnTo>
                    <a:pt x="35282" y="17076"/>
                  </a:lnTo>
                  <a:lnTo>
                    <a:pt x="35282" y="17170"/>
                  </a:lnTo>
                  <a:lnTo>
                    <a:pt x="35377" y="17170"/>
                  </a:lnTo>
                  <a:lnTo>
                    <a:pt x="35565" y="16510"/>
                  </a:lnTo>
                  <a:lnTo>
                    <a:pt x="35754" y="16132"/>
                  </a:lnTo>
                  <a:lnTo>
                    <a:pt x="35943" y="15755"/>
                  </a:lnTo>
                  <a:lnTo>
                    <a:pt x="36226" y="15189"/>
                  </a:lnTo>
                  <a:lnTo>
                    <a:pt x="36698" y="14340"/>
                  </a:lnTo>
                  <a:lnTo>
                    <a:pt x="37075" y="13114"/>
                  </a:lnTo>
                  <a:lnTo>
                    <a:pt x="37358" y="12359"/>
                  </a:lnTo>
                  <a:lnTo>
                    <a:pt x="37452" y="12170"/>
                  </a:lnTo>
                  <a:lnTo>
                    <a:pt x="37641" y="11887"/>
                  </a:lnTo>
                  <a:lnTo>
                    <a:pt x="37641" y="11982"/>
                  </a:lnTo>
                  <a:lnTo>
                    <a:pt x="37641" y="12076"/>
                  </a:lnTo>
                  <a:lnTo>
                    <a:pt x="37735" y="11604"/>
                  </a:lnTo>
                  <a:lnTo>
                    <a:pt x="37547" y="11699"/>
                  </a:lnTo>
                  <a:lnTo>
                    <a:pt x="37452" y="11416"/>
                  </a:lnTo>
                  <a:lnTo>
                    <a:pt x="37547" y="11416"/>
                  </a:lnTo>
                  <a:lnTo>
                    <a:pt x="37641" y="11321"/>
                  </a:lnTo>
                  <a:lnTo>
                    <a:pt x="37735" y="11321"/>
                  </a:lnTo>
                  <a:lnTo>
                    <a:pt x="37735" y="11227"/>
                  </a:lnTo>
                  <a:lnTo>
                    <a:pt x="37641" y="10944"/>
                  </a:lnTo>
                  <a:lnTo>
                    <a:pt x="37735" y="10472"/>
                  </a:lnTo>
                  <a:lnTo>
                    <a:pt x="37924" y="10661"/>
                  </a:lnTo>
                  <a:lnTo>
                    <a:pt x="37830" y="10378"/>
                  </a:lnTo>
                  <a:lnTo>
                    <a:pt x="37924" y="10095"/>
                  </a:lnTo>
                  <a:lnTo>
                    <a:pt x="37924" y="10283"/>
                  </a:lnTo>
                  <a:lnTo>
                    <a:pt x="38018" y="10283"/>
                  </a:lnTo>
                  <a:lnTo>
                    <a:pt x="38207" y="9906"/>
                  </a:lnTo>
                  <a:lnTo>
                    <a:pt x="38301" y="9812"/>
                  </a:lnTo>
                  <a:lnTo>
                    <a:pt x="38113" y="9623"/>
                  </a:lnTo>
                  <a:lnTo>
                    <a:pt x="38113" y="9434"/>
                  </a:lnTo>
                  <a:lnTo>
                    <a:pt x="38113" y="9246"/>
                  </a:lnTo>
                  <a:lnTo>
                    <a:pt x="38018" y="8963"/>
                  </a:lnTo>
                  <a:lnTo>
                    <a:pt x="38207" y="9151"/>
                  </a:lnTo>
                  <a:lnTo>
                    <a:pt x="38301" y="9057"/>
                  </a:lnTo>
                  <a:lnTo>
                    <a:pt x="38490" y="8680"/>
                  </a:lnTo>
                  <a:lnTo>
                    <a:pt x="38679" y="8302"/>
                  </a:lnTo>
                  <a:lnTo>
                    <a:pt x="38490" y="8302"/>
                  </a:lnTo>
                  <a:lnTo>
                    <a:pt x="38490" y="8114"/>
                  </a:lnTo>
                  <a:lnTo>
                    <a:pt x="38490" y="7831"/>
                  </a:lnTo>
                  <a:lnTo>
                    <a:pt x="38584" y="7642"/>
                  </a:lnTo>
                  <a:lnTo>
                    <a:pt x="38584" y="7359"/>
                  </a:lnTo>
                  <a:lnTo>
                    <a:pt x="38396" y="6793"/>
                  </a:lnTo>
                  <a:lnTo>
                    <a:pt x="38207" y="6321"/>
                  </a:lnTo>
                  <a:lnTo>
                    <a:pt x="38301" y="6321"/>
                  </a:lnTo>
                  <a:lnTo>
                    <a:pt x="38396" y="6416"/>
                  </a:lnTo>
                  <a:lnTo>
                    <a:pt x="38396" y="6133"/>
                  </a:lnTo>
                  <a:lnTo>
                    <a:pt x="38490" y="5850"/>
                  </a:lnTo>
                  <a:lnTo>
                    <a:pt x="38490" y="5567"/>
                  </a:lnTo>
                  <a:lnTo>
                    <a:pt x="38584" y="5567"/>
                  </a:lnTo>
                  <a:lnTo>
                    <a:pt x="38679" y="5661"/>
                  </a:lnTo>
                  <a:lnTo>
                    <a:pt x="38490" y="5189"/>
                  </a:lnTo>
                  <a:lnTo>
                    <a:pt x="38679" y="5284"/>
                  </a:lnTo>
                  <a:lnTo>
                    <a:pt x="38584" y="5001"/>
                  </a:lnTo>
                  <a:lnTo>
                    <a:pt x="38490" y="5095"/>
                  </a:lnTo>
                  <a:lnTo>
                    <a:pt x="38396" y="5095"/>
                  </a:lnTo>
                  <a:lnTo>
                    <a:pt x="38396" y="5001"/>
                  </a:lnTo>
                  <a:lnTo>
                    <a:pt x="38301" y="5095"/>
                  </a:lnTo>
                  <a:lnTo>
                    <a:pt x="38207" y="5189"/>
                  </a:lnTo>
                  <a:lnTo>
                    <a:pt x="38301" y="5378"/>
                  </a:lnTo>
                  <a:lnTo>
                    <a:pt x="38396" y="5755"/>
                  </a:lnTo>
                  <a:lnTo>
                    <a:pt x="38396" y="5755"/>
                  </a:lnTo>
                  <a:lnTo>
                    <a:pt x="38207" y="5661"/>
                  </a:lnTo>
                  <a:lnTo>
                    <a:pt x="38396" y="5944"/>
                  </a:lnTo>
                  <a:lnTo>
                    <a:pt x="38207" y="6038"/>
                  </a:lnTo>
                  <a:lnTo>
                    <a:pt x="38113" y="5944"/>
                  </a:lnTo>
                  <a:lnTo>
                    <a:pt x="38113" y="6038"/>
                  </a:lnTo>
                  <a:lnTo>
                    <a:pt x="38113" y="6133"/>
                  </a:lnTo>
                  <a:lnTo>
                    <a:pt x="38113" y="6416"/>
                  </a:lnTo>
                  <a:lnTo>
                    <a:pt x="38018" y="6416"/>
                  </a:lnTo>
                  <a:lnTo>
                    <a:pt x="38018" y="6887"/>
                  </a:lnTo>
                  <a:lnTo>
                    <a:pt x="38018" y="7076"/>
                  </a:lnTo>
                  <a:lnTo>
                    <a:pt x="38113" y="7170"/>
                  </a:lnTo>
                  <a:lnTo>
                    <a:pt x="38207" y="7170"/>
                  </a:lnTo>
                  <a:lnTo>
                    <a:pt x="38301" y="7359"/>
                  </a:lnTo>
                  <a:lnTo>
                    <a:pt x="37830" y="7548"/>
                  </a:lnTo>
                  <a:lnTo>
                    <a:pt x="38018" y="7642"/>
                  </a:lnTo>
                  <a:lnTo>
                    <a:pt x="38113" y="8019"/>
                  </a:lnTo>
                  <a:lnTo>
                    <a:pt x="38113" y="8302"/>
                  </a:lnTo>
                  <a:lnTo>
                    <a:pt x="38018" y="8397"/>
                  </a:lnTo>
                  <a:lnTo>
                    <a:pt x="37830" y="8397"/>
                  </a:lnTo>
                  <a:lnTo>
                    <a:pt x="37924" y="8585"/>
                  </a:lnTo>
                  <a:lnTo>
                    <a:pt x="38018" y="8774"/>
                  </a:lnTo>
                  <a:lnTo>
                    <a:pt x="37924" y="8963"/>
                  </a:lnTo>
                  <a:lnTo>
                    <a:pt x="37830" y="8774"/>
                  </a:lnTo>
                  <a:lnTo>
                    <a:pt x="37641" y="8868"/>
                  </a:lnTo>
                  <a:lnTo>
                    <a:pt x="37735" y="8963"/>
                  </a:lnTo>
                  <a:lnTo>
                    <a:pt x="37735" y="9246"/>
                  </a:lnTo>
                  <a:lnTo>
                    <a:pt x="37641" y="9812"/>
                  </a:lnTo>
                  <a:lnTo>
                    <a:pt x="37358" y="10378"/>
                  </a:lnTo>
                  <a:lnTo>
                    <a:pt x="37169" y="10755"/>
                  </a:lnTo>
                  <a:lnTo>
                    <a:pt x="37358" y="11038"/>
                  </a:lnTo>
                  <a:lnTo>
                    <a:pt x="37264" y="11321"/>
                  </a:lnTo>
                  <a:lnTo>
                    <a:pt x="37075" y="11227"/>
                  </a:lnTo>
                  <a:lnTo>
                    <a:pt x="37075" y="11321"/>
                  </a:lnTo>
                  <a:lnTo>
                    <a:pt x="37075" y="11604"/>
                  </a:lnTo>
                  <a:lnTo>
                    <a:pt x="36981" y="11510"/>
                  </a:lnTo>
                  <a:lnTo>
                    <a:pt x="36886" y="11887"/>
                  </a:lnTo>
                  <a:lnTo>
                    <a:pt x="36792" y="12265"/>
                  </a:lnTo>
                  <a:lnTo>
                    <a:pt x="36886" y="12359"/>
                  </a:lnTo>
                  <a:lnTo>
                    <a:pt x="37169" y="12359"/>
                  </a:lnTo>
                  <a:lnTo>
                    <a:pt x="37264" y="12548"/>
                  </a:lnTo>
                  <a:lnTo>
                    <a:pt x="37075" y="12453"/>
                  </a:lnTo>
                  <a:lnTo>
                    <a:pt x="36981" y="12548"/>
                  </a:lnTo>
                  <a:lnTo>
                    <a:pt x="36886" y="12359"/>
                  </a:lnTo>
                  <a:lnTo>
                    <a:pt x="36981" y="12642"/>
                  </a:lnTo>
                  <a:lnTo>
                    <a:pt x="36981" y="12642"/>
                  </a:lnTo>
                  <a:lnTo>
                    <a:pt x="36886" y="12548"/>
                  </a:lnTo>
                  <a:lnTo>
                    <a:pt x="36792" y="12453"/>
                  </a:lnTo>
                  <a:lnTo>
                    <a:pt x="36414" y="13114"/>
                  </a:lnTo>
                  <a:lnTo>
                    <a:pt x="36320" y="13491"/>
                  </a:lnTo>
                  <a:lnTo>
                    <a:pt x="36320" y="13868"/>
                  </a:lnTo>
                  <a:lnTo>
                    <a:pt x="35754" y="15095"/>
                  </a:lnTo>
                  <a:lnTo>
                    <a:pt x="35377" y="15755"/>
                  </a:lnTo>
                  <a:lnTo>
                    <a:pt x="34999" y="16227"/>
                  </a:lnTo>
                  <a:lnTo>
                    <a:pt x="34999" y="16038"/>
                  </a:lnTo>
                  <a:lnTo>
                    <a:pt x="34716" y="16321"/>
                  </a:lnTo>
                  <a:lnTo>
                    <a:pt x="34528" y="16698"/>
                  </a:lnTo>
                  <a:lnTo>
                    <a:pt x="34528" y="16698"/>
                  </a:lnTo>
                  <a:lnTo>
                    <a:pt x="34716" y="16604"/>
                  </a:lnTo>
                  <a:lnTo>
                    <a:pt x="34150" y="17170"/>
                  </a:lnTo>
                  <a:lnTo>
                    <a:pt x="33584" y="17736"/>
                  </a:lnTo>
                  <a:lnTo>
                    <a:pt x="33679" y="17830"/>
                  </a:lnTo>
                  <a:lnTo>
                    <a:pt x="33773" y="17736"/>
                  </a:lnTo>
                  <a:lnTo>
                    <a:pt x="33867" y="17736"/>
                  </a:lnTo>
                  <a:lnTo>
                    <a:pt x="33867" y="17830"/>
                  </a:lnTo>
                  <a:lnTo>
                    <a:pt x="33679" y="17925"/>
                  </a:lnTo>
                  <a:lnTo>
                    <a:pt x="33490" y="18019"/>
                  </a:lnTo>
                  <a:lnTo>
                    <a:pt x="33396" y="18113"/>
                  </a:lnTo>
                  <a:lnTo>
                    <a:pt x="33207" y="18208"/>
                  </a:lnTo>
                  <a:lnTo>
                    <a:pt x="33113" y="18585"/>
                  </a:lnTo>
                  <a:lnTo>
                    <a:pt x="33207" y="18679"/>
                  </a:lnTo>
                  <a:lnTo>
                    <a:pt x="33207" y="18774"/>
                  </a:lnTo>
                  <a:lnTo>
                    <a:pt x="33018" y="18963"/>
                  </a:lnTo>
                  <a:lnTo>
                    <a:pt x="32924" y="18963"/>
                  </a:lnTo>
                  <a:lnTo>
                    <a:pt x="32924" y="18868"/>
                  </a:lnTo>
                  <a:lnTo>
                    <a:pt x="32924" y="18679"/>
                  </a:lnTo>
                  <a:lnTo>
                    <a:pt x="32735" y="18868"/>
                  </a:lnTo>
                  <a:lnTo>
                    <a:pt x="32641" y="18963"/>
                  </a:lnTo>
                  <a:lnTo>
                    <a:pt x="32547" y="18963"/>
                  </a:lnTo>
                  <a:lnTo>
                    <a:pt x="32547" y="19057"/>
                  </a:lnTo>
                  <a:lnTo>
                    <a:pt x="32735" y="18963"/>
                  </a:lnTo>
                  <a:lnTo>
                    <a:pt x="32735" y="18963"/>
                  </a:lnTo>
                  <a:lnTo>
                    <a:pt x="32075" y="19717"/>
                  </a:lnTo>
                  <a:lnTo>
                    <a:pt x="31698" y="20000"/>
                  </a:lnTo>
                  <a:lnTo>
                    <a:pt x="31603" y="20000"/>
                  </a:lnTo>
                  <a:lnTo>
                    <a:pt x="31603" y="19906"/>
                  </a:lnTo>
                  <a:lnTo>
                    <a:pt x="31320" y="20095"/>
                  </a:lnTo>
                  <a:lnTo>
                    <a:pt x="31037" y="20283"/>
                  </a:lnTo>
                  <a:lnTo>
                    <a:pt x="31132" y="20095"/>
                  </a:lnTo>
                  <a:lnTo>
                    <a:pt x="30943" y="20283"/>
                  </a:lnTo>
                  <a:lnTo>
                    <a:pt x="31132" y="20378"/>
                  </a:lnTo>
                  <a:lnTo>
                    <a:pt x="31037" y="20661"/>
                  </a:lnTo>
                  <a:lnTo>
                    <a:pt x="30849" y="20849"/>
                  </a:lnTo>
                  <a:lnTo>
                    <a:pt x="30754" y="20944"/>
                  </a:lnTo>
                  <a:lnTo>
                    <a:pt x="30660" y="20849"/>
                  </a:lnTo>
                  <a:lnTo>
                    <a:pt x="30849" y="20755"/>
                  </a:lnTo>
                  <a:lnTo>
                    <a:pt x="30754" y="20755"/>
                  </a:lnTo>
                  <a:lnTo>
                    <a:pt x="30754" y="20661"/>
                  </a:lnTo>
                  <a:lnTo>
                    <a:pt x="30754" y="20566"/>
                  </a:lnTo>
                  <a:lnTo>
                    <a:pt x="30660" y="20661"/>
                  </a:lnTo>
                  <a:lnTo>
                    <a:pt x="30471" y="20849"/>
                  </a:lnTo>
                  <a:lnTo>
                    <a:pt x="30094" y="21038"/>
                  </a:lnTo>
                  <a:lnTo>
                    <a:pt x="30188" y="21038"/>
                  </a:lnTo>
                  <a:lnTo>
                    <a:pt x="30188" y="21227"/>
                  </a:lnTo>
                  <a:lnTo>
                    <a:pt x="29905" y="21604"/>
                  </a:lnTo>
                  <a:lnTo>
                    <a:pt x="30188" y="21415"/>
                  </a:lnTo>
                  <a:lnTo>
                    <a:pt x="29905" y="21793"/>
                  </a:lnTo>
                  <a:lnTo>
                    <a:pt x="29905" y="21698"/>
                  </a:lnTo>
                  <a:lnTo>
                    <a:pt x="29811" y="21793"/>
                  </a:lnTo>
                  <a:lnTo>
                    <a:pt x="29716" y="21887"/>
                  </a:lnTo>
                  <a:lnTo>
                    <a:pt x="29339" y="21981"/>
                  </a:lnTo>
                  <a:lnTo>
                    <a:pt x="28867" y="21981"/>
                  </a:lnTo>
                  <a:lnTo>
                    <a:pt x="28773" y="22076"/>
                  </a:lnTo>
                  <a:lnTo>
                    <a:pt x="28584" y="22170"/>
                  </a:lnTo>
                  <a:lnTo>
                    <a:pt x="28679" y="22264"/>
                  </a:lnTo>
                  <a:lnTo>
                    <a:pt x="28679" y="22453"/>
                  </a:lnTo>
                  <a:lnTo>
                    <a:pt x="28962" y="22076"/>
                  </a:lnTo>
                  <a:lnTo>
                    <a:pt x="28867" y="22453"/>
                  </a:lnTo>
                  <a:lnTo>
                    <a:pt x="29150" y="22264"/>
                  </a:lnTo>
                  <a:lnTo>
                    <a:pt x="29150" y="22359"/>
                  </a:lnTo>
                  <a:lnTo>
                    <a:pt x="28679" y="22642"/>
                  </a:lnTo>
                  <a:lnTo>
                    <a:pt x="28490" y="22547"/>
                  </a:lnTo>
                  <a:lnTo>
                    <a:pt x="28396" y="22453"/>
                  </a:lnTo>
                  <a:lnTo>
                    <a:pt x="28301" y="22453"/>
                  </a:lnTo>
                  <a:lnTo>
                    <a:pt x="28207" y="22547"/>
                  </a:lnTo>
                  <a:lnTo>
                    <a:pt x="27924" y="22736"/>
                  </a:lnTo>
                  <a:lnTo>
                    <a:pt x="27641" y="22925"/>
                  </a:lnTo>
                  <a:lnTo>
                    <a:pt x="27735" y="22925"/>
                  </a:lnTo>
                  <a:lnTo>
                    <a:pt x="26886" y="23491"/>
                  </a:lnTo>
                  <a:lnTo>
                    <a:pt x="26132" y="23962"/>
                  </a:lnTo>
                  <a:lnTo>
                    <a:pt x="26132" y="23774"/>
                  </a:lnTo>
                  <a:lnTo>
                    <a:pt x="26226" y="23585"/>
                  </a:lnTo>
                  <a:lnTo>
                    <a:pt x="25754" y="23868"/>
                  </a:lnTo>
                  <a:lnTo>
                    <a:pt x="25471" y="24151"/>
                  </a:lnTo>
                  <a:lnTo>
                    <a:pt x="25377" y="24245"/>
                  </a:lnTo>
                  <a:lnTo>
                    <a:pt x="25471" y="24340"/>
                  </a:lnTo>
                  <a:lnTo>
                    <a:pt x="25188" y="24245"/>
                  </a:lnTo>
                  <a:lnTo>
                    <a:pt x="24905" y="24245"/>
                  </a:lnTo>
                  <a:lnTo>
                    <a:pt x="24434" y="24340"/>
                  </a:lnTo>
                  <a:lnTo>
                    <a:pt x="23585" y="24811"/>
                  </a:lnTo>
                  <a:lnTo>
                    <a:pt x="23207" y="24906"/>
                  </a:lnTo>
                  <a:lnTo>
                    <a:pt x="22924" y="25000"/>
                  </a:lnTo>
                  <a:lnTo>
                    <a:pt x="22830" y="24906"/>
                  </a:lnTo>
                  <a:lnTo>
                    <a:pt x="22924" y="24811"/>
                  </a:lnTo>
                  <a:lnTo>
                    <a:pt x="22830" y="24717"/>
                  </a:lnTo>
                  <a:lnTo>
                    <a:pt x="21886" y="24717"/>
                  </a:lnTo>
                  <a:lnTo>
                    <a:pt x="21509" y="24906"/>
                  </a:lnTo>
                  <a:lnTo>
                    <a:pt x="21037" y="25189"/>
                  </a:lnTo>
                  <a:lnTo>
                    <a:pt x="20660" y="25283"/>
                  </a:lnTo>
                  <a:lnTo>
                    <a:pt x="20754" y="25189"/>
                  </a:lnTo>
                  <a:lnTo>
                    <a:pt x="20754" y="25094"/>
                  </a:lnTo>
                  <a:lnTo>
                    <a:pt x="20471" y="25283"/>
                  </a:lnTo>
                  <a:lnTo>
                    <a:pt x="20377" y="25377"/>
                  </a:lnTo>
                  <a:lnTo>
                    <a:pt x="20188" y="25094"/>
                  </a:lnTo>
                  <a:lnTo>
                    <a:pt x="20471" y="25094"/>
                  </a:lnTo>
                  <a:lnTo>
                    <a:pt x="20094" y="25000"/>
                  </a:lnTo>
                  <a:lnTo>
                    <a:pt x="19339" y="25094"/>
                  </a:lnTo>
                  <a:lnTo>
                    <a:pt x="18019" y="25377"/>
                  </a:lnTo>
                  <a:lnTo>
                    <a:pt x="18019" y="25377"/>
                  </a:lnTo>
                  <a:lnTo>
                    <a:pt x="18679" y="25000"/>
                  </a:lnTo>
                  <a:lnTo>
                    <a:pt x="18396" y="25000"/>
                  </a:lnTo>
                  <a:lnTo>
                    <a:pt x="18113" y="25094"/>
                  </a:lnTo>
                  <a:lnTo>
                    <a:pt x="17830" y="25094"/>
                  </a:lnTo>
                  <a:lnTo>
                    <a:pt x="17075" y="25000"/>
                  </a:lnTo>
                  <a:lnTo>
                    <a:pt x="15943" y="24717"/>
                  </a:lnTo>
                  <a:lnTo>
                    <a:pt x="15094" y="24623"/>
                  </a:lnTo>
                  <a:lnTo>
                    <a:pt x="14811" y="24528"/>
                  </a:lnTo>
                  <a:lnTo>
                    <a:pt x="14764" y="24481"/>
                  </a:lnTo>
                  <a:lnTo>
                    <a:pt x="14764" y="24481"/>
                  </a:lnTo>
                  <a:lnTo>
                    <a:pt x="14717" y="24528"/>
                  </a:lnTo>
                  <a:lnTo>
                    <a:pt x="14339" y="24340"/>
                  </a:lnTo>
                  <a:lnTo>
                    <a:pt x="13868" y="24057"/>
                  </a:lnTo>
                  <a:lnTo>
                    <a:pt x="13868" y="24057"/>
                  </a:lnTo>
                  <a:lnTo>
                    <a:pt x="14056" y="24245"/>
                  </a:lnTo>
                  <a:lnTo>
                    <a:pt x="13868" y="24245"/>
                  </a:lnTo>
                  <a:lnTo>
                    <a:pt x="13679" y="24151"/>
                  </a:lnTo>
                  <a:lnTo>
                    <a:pt x="13585" y="23962"/>
                  </a:lnTo>
                  <a:lnTo>
                    <a:pt x="13396" y="23962"/>
                  </a:lnTo>
                  <a:lnTo>
                    <a:pt x="13490" y="23868"/>
                  </a:lnTo>
                  <a:lnTo>
                    <a:pt x="12924" y="23868"/>
                  </a:lnTo>
                  <a:lnTo>
                    <a:pt x="12170" y="23679"/>
                  </a:lnTo>
                  <a:lnTo>
                    <a:pt x="11509" y="23491"/>
                  </a:lnTo>
                  <a:lnTo>
                    <a:pt x="11226" y="23302"/>
                  </a:lnTo>
                  <a:lnTo>
                    <a:pt x="11132" y="23113"/>
                  </a:lnTo>
                  <a:lnTo>
                    <a:pt x="10755" y="23113"/>
                  </a:lnTo>
                  <a:lnTo>
                    <a:pt x="10472" y="22925"/>
                  </a:lnTo>
                  <a:lnTo>
                    <a:pt x="10566" y="22925"/>
                  </a:lnTo>
                  <a:lnTo>
                    <a:pt x="10094" y="22736"/>
                  </a:lnTo>
                  <a:lnTo>
                    <a:pt x="9717" y="22642"/>
                  </a:lnTo>
                  <a:lnTo>
                    <a:pt x="9339" y="22642"/>
                  </a:lnTo>
                  <a:lnTo>
                    <a:pt x="9339" y="22453"/>
                  </a:lnTo>
                  <a:lnTo>
                    <a:pt x="9339" y="22264"/>
                  </a:lnTo>
                  <a:lnTo>
                    <a:pt x="9056" y="21981"/>
                  </a:lnTo>
                  <a:lnTo>
                    <a:pt x="7924" y="21321"/>
                  </a:lnTo>
                  <a:lnTo>
                    <a:pt x="7453" y="21038"/>
                  </a:lnTo>
                  <a:lnTo>
                    <a:pt x="6887" y="20566"/>
                  </a:lnTo>
                  <a:lnTo>
                    <a:pt x="6132" y="19906"/>
                  </a:lnTo>
                  <a:lnTo>
                    <a:pt x="5755" y="19717"/>
                  </a:lnTo>
                  <a:lnTo>
                    <a:pt x="5660" y="19623"/>
                  </a:lnTo>
                  <a:lnTo>
                    <a:pt x="5472" y="19623"/>
                  </a:lnTo>
                  <a:lnTo>
                    <a:pt x="5283" y="19246"/>
                  </a:lnTo>
                  <a:lnTo>
                    <a:pt x="4906" y="18774"/>
                  </a:lnTo>
                  <a:lnTo>
                    <a:pt x="4528" y="18302"/>
                  </a:lnTo>
                  <a:lnTo>
                    <a:pt x="4151" y="18019"/>
                  </a:lnTo>
                  <a:lnTo>
                    <a:pt x="4151" y="17736"/>
                  </a:lnTo>
                  <a:lnTo>
                    <a:pt x="4057" y="17547"/>
                  </a:lnTo>
                  <a:lnTo>
                    <a:pt x="3679" y="17076"/>
                  </a:lnTo>
                  <a:lnTo>
                    <a:pt x="3868" y="17076"/>
                  </a:lnTo>
                  <a:lnTo>
                    <a:pt x="3113" y="16887"/>
                  </a:lnTo>
                  <a:lnTo>
                    <a:pt x="3207" y="16604"/>
                  </a:lnTo>
                  <a:lnTo>
                    <a:pt x="3113" y="16227"/>
                  </a:lnTo>
                  <a:lnTo>
                    <a:pt x="2924" y="15849"/>
                  </a:lnTo>
                  <a:lnTo>
                    <a:pt x="2641" y="15661"/>
                  </a:lnTo>
                  <a:lnTo>
                    <a:pt x="2736" y="15566"/>
                  </a:lnTo>
                  <a:lnTo>
                    <a:pt x="2641" y="15472"/>
                  </a:lnTo>
                  <a:lnTo>
                    <a:pt x="2453" y="15095"/>
                  </a:lnTo>
                  <a:lnTo>
                    <a:pt x="1981" y="14529"/>
                  </a:lnTo>
                  <a:lnTo>
                    <a:pt x="2170" y="14434"/>
                  </a:lnTo>
                  <a:lnTo>
                    <a:pt x="1981" y="14340"/>
                  </a:lnTo>
                  <a:lnTo>
                    <a:pt x="1887" y="14246"/>
                  </a:lnTo>
                  <a:lnTo>
                    <a:pt x="1792" y="14151"/>
                  </a:lnTo>
                  <a:lnTo>
                    <a:pt x="1604" y="13680"/>
                  </a:lnTo>
                  <a:lnTo>
                    <a:pt x="1698" y="13774"/>
                  </a:lnTo>
                  <a:lnTo>
                    <a:pt x="1698" y="13774"/>
                  </a:lnTo>
                  <a:lnTo>
                    <a:pt x="1509" y="13302"/>
                  </a:lnTo>
                  <a:lnTo>
                    <a:pt x="1321" y="12831"/>
                  </a:lnTo>
                  <a:lnTo>
                    <a:pt x="1226" y="12453"/>
                  </a:lnTo>
                  <a:lnTo>
                    <a:pt x="1226" y="12170"/>
                  </a:lnTo>
                  <a:lnTo>
                    <a:pt x="1321" y="11982"/>
                  </a:lnTo>
                  <a:lnTo>
                    <a:pt x="1415" y="12453"/>
                  </a:lnTo>
                  <a:lnTo>
                    <a:pt x="1509" y="12359"/>
                  </a:lnTo>
                  <a:lnTo>
                    <a:pt x="1792" y="12359"/>
                  </a:lnTo>
                  <a:lnTo>
                    <a:pt x="1604" y="12170"/>
                  </a:lnTo>
                  <a:lnTo>
                    <a:pt x="1604" y="11887"/>
                  </a:lnTo>
                  <a:lnTo>
                    <a:pt x="1509" y="11227"/>
                  </a:lnTo>
                  <a:lnTo>
                    <a:pt x="1415" y="11132"/>
                  </a:lnTo>
                  <a:lnTo>
                    <a:pt x="1415" y="10944"/>
                  </a:lnTo>
                  <a:lnTo>
                    <a:pt x="1321" y="10849"/>
                  </a:lnTo>
                  <a:lnTo>
                    <a:pt x="1226" y="10849"/>
                  </a:lnTo>
                  <a:lnTo>
                    <a:pt x="1226" y="11038"/>
                  </a:lnTo>
                  <a:lnTo>
                    <a:pt x="1321" y="11321"/>
                  </a:lnTo>
                  <a:lnTo>
                    <a:pt x="1132" y="11227"/>
                  </a:lnTo>
                  <a:lnTo>
                    <a:pt x="1132" y="11132"/>
                  </a:lnTo>
                  <a:lnTo>
                    <a:pt x="1132" y="11038"/>
                  </a:lnTo>
                  <a:lnTo>
                    <a:pt x="943" y="10849"/>
                  </a:lnTo>
                  <a:lnTo>
                    <a:pt x="1038" y="10661"/>
                  </a:lnTo>
                  <a:lnTo>
                    <a:pt x="1132" y="10378"/>
                  </a:lnTo>
                  <a:lnTo>
                    <a:pt x="1226" y="9812"/>
                  </a:lnTo>
                  <a:lnTo>
                    <a:pt x="1132" y="9340"/>
                  </a:lnTo>
                  <a:lnTo>
                    <a:pt x="1132" y="9151"/>
                  </a:lnTo>
                  <a:lnTo>
                    <a:pt x="1226" y="9057"/>
                  </a:lnTo>
                  <a:lnTo>
                    <a:pt x="1226" y="8491"/>
                  </a:lnTo>
                  <a:lnTo>
                    <a:pt x="1321" y="7831"/>
                  </a:lnTo>
                  <a:lnTo>
                    <a:pt x="1604" y="6416"/>
                  </a:lnTo>
                  <a:lnTo>
                    <a:pt x="1981" y="4906"/>
                  </a:lnTo>
                  <a:lnTo>
                    <a:pt x="2453" y="3302"/>
                  </a:lnTo>
                  <a:lnTo>
                    <a:pt x="2736" y="2359"/>
                  </a:lnTo>
                  <a:lnTo>
                    <a:pt x="2924" y="1887"/>
                  </a:lnTo>
                  <a:lnTo>
                    <a:pt x="3019" y="1416"/>
                  </a:lnTo>
                  <a:lnTo>
                    <a:pt x="3302" y="1133"/>
                  </a:lnTo>
                  <a:lnTo>
                    <a:pt x="3491" y="755"/>
                  </a:lnTo>
                  <a:lnTo>
                    <a:pt x="3585" y="567"/>
                  </a:lnTo>
                  <a:lnTo>
                    <a:pt x="3585" y="472"/>
                  </a:lnTo>
                  <a:lnTo>
                    <a:pt x="3491" y="378"/>
                  </a:lnTo>
                  <a:lnTo>
                    <a:pt x="3302" y="284"/>
                  </a:lnTo>
                  <a:lnTo>
                    <a:pt x="3207" y="95"/>
                  </a:lnTo>
                  <a:lnTo>
                    <a:pt x="311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1091875" y="1951850"/>
              <a:ext cx="188700" cy="136800"/>
            </a:xfrm>
            <a:custGeom>
              <a:avLst/>
              <a:gdLst/>
              <a:ahLst/>
              <a:cxnLst/>
              <a:rect l="l" t="t" r="r" b="b"/>
              <a:pathLst>
                <a:path w="7548" h="5472" extrusionOk="0">
                  <a:moveTo>
                    <a:pt x="5000" y="0"/>
                  </a:moveTo>
                  <a:lnTo>
                    <a:pt x="4812" y="95"/>
                  </a:lnTo>
                  <a:lnTo>
                    <a:pt x="4717" y="95"/>
                  </a:lnTo>
                  <a:lnTo>
                    <a:pt x="4340" y="472"/>
                  </a:lnTo>
                  <a:lnTo>
                    <a:pt x="4057" y="566"/>
                  </a:lnTo>
                  <a:lnTo>
                    <a:pt x="3774" y="566"/>
                  </a:lnTo>
                  <a:lnTo>
                    <a:pt x="3397" y="378"/>
                  </a:lnTo>
                  <a:lnTo>
                    <a:pt x="3208" y="944"/>
                  </a:lnTo>
                  <a:lnTo>
                    <a:pt x="2548" y="1887"/>
                  </a:lnTo>
                  <a:lnTo>
                    <a:pt x="2170" y="2359"/>
                  </a:lnTo>
                  <a:lnTo>
                    <a:pt x="1793" y="2736"/>
                  </a:lnTo>
                  <a:lnTo>
                    <a:pt x="1415" y="2925"/>
                  </a:lnTo>
                  <a:lnTo>
                    <a:pt x="1321" y="2925"/>
                  </a:lnTo>
                  <a:lnTo>
                    <a:pt x="1227" y="2831"/>
                  </a:lnTo>
                  <a:lnTo>
                    <a:pt x="1321" y="3114"/>
                  </a:lnTo>
                  <a:lnTo>
                    <a:pt x="1132" y="3114"/>
                  </a:lnTo>
                  <a:lnTo>
                    <a:pt x="1227" y="3302"/>
                  </a:lnTo>
                  <a:lnTo>
                    <a:pt x="1227" y="3208"/>
                  </a:lnTo>
                  <a:lnTo>
                    <a:pt x="1321" y="3302"/>
                  </a:lnTo>
                  <a:lnTo>
                    <a:pt x="1510" y="3491"/>
                  </a:lnTo>
                  <a:lnTo>
                    <a:pt x="1321" y="3397"/>
                  </a:lnTo>
                  <a:lnTo>
                    <a:pt x="1132" y="3491"/>
                  </a:lnTo>
                  <a:lnTo>
                    <a:pt x="755" y="3963"/>
                  </a:lnTo>
                  <a:lnTo>
                    <a:pt x="472" y="4529"/>
                  </a:lnTo>
                  <a:lnTo>
                    <a:pt x="283" y="4623"/>
                  </a:lnTo>
                  <a:lnTo>
                    <a:pt x="0" y="4623"/>
                  </a:lnTo>
                  <a:lnTo>
                    <a:pt x="378" y="5095"/>
                  </a:lnTo>
                  <a:lnTo>
                    <a:pt x="944" y="5472"/>
                  </a:lnTo>
                  <a:lnTo>
                    <a:pt x="849" y="5378"/>
                  </a:lnTo>
                  <a:lnTo>
                    <a:pt x="944" y="5283"/>
                  </a:lnTo>
                  <a:lnTo>
                    <a:pt x="1132" y="5189"/>
                  </a:lnTo>
                  <a:lnTo>
                    <a:pt x="1321" y="5000"/>
                  </a:lnTo>
                  <a:lnTo>
                    <a:pt x="1321" y="4812"/>
                  </a:lnTo>
                  <a:lnTo>
                    <a:pt x="1227" y="4623"/>
                  </a:lnTo>
                  <a:lnTo>
                    <a:pt x="1227" y="4623"/>
                  </a:lnTo>
                  <a:lnTo>
                    <a:pt x="1510" y="4812"/>
                  </a:lnTo>
                  <a:lnTo>
                    <a:pt x="1415" y="4717"/>
                  </a:lnTo>
                  <a:lnTo>
                    <a:pt x="1415" y="4717"/>
                  </a:lnTo>
                  <a:lnTo>
                    <a:pt x="1604" y="4812"/>
                  </a:lnTo>
                  <a:lnTo>
                    <a:pt x="1698" y="4906"/>
                  </a:lnTo>
                  <a:lnTo>
                    <a:pt x="1604" y="4717"/>
                  </a:lnTo>
                  <a:lnTo>
                    <a:pt x="1415" y="4151"/>
                  </a:lnTo>
                  <a:lnTo>
                    <a:pt x="1510" y="4340"/>
                  </a:lnTo>
                  <a:lnTo>
                    <a:pt x="1887" y="4529"/>
                  </a:lnTo>
                  <a:lnTo>
                    <a:pt x="4812" y="1321"/>
                  </a:lnTo>
                  <a:lnTo>
                    <a:pt x="4812" y="1415"/>
                  </a:lnTo>
                  <a:lnTo>
                    <a:pt x="4812" y="1510"/>
                  </a:lnTo>
                  <a:lnTo>
                    <a:pt x="5095" y="1510"/>
                  </a:lnTo>
                  <a:lnTo>
                    <a:pt x="5000" y="1604"/>
                  </a:lnTo>
                  <a:lnTo>
                    <a:pt x="5000" y="1698"/>
                  </a:lnTo>
                  <a:lnTo>
                    <a:pt x="5189" y="1981"/>
                  </a:lnTo>
                  <a:lnTo>
                    <a:pt x="5472" y="2264"/>
                  </a:lnTo>
                  <a:lnTo>
                    <a:pt x="5661" y="2264"/>
                  </a:lnTo>
                  <a:lnTo>
                    <a:pt x="5944" y="2170"/>
                  </a:lnTo>
                  <a:lnTo>
                    <a:pt x="5661" y="2359"/>
                  </a:lnTo>
                  <a:lnTo>
                    <a:pt x="5566" y="2453"/>
                  </a:lnTo>
                  <a:lnTo>
                    <a:pt x="5566" y="2642"/>
                  </a:lnTo>
                  <a:lnTo>
                    <a:pt x="5661" y="2736"/>
                  </a:lnTo>
                  <a:lnTo>
                    <a:pt x="5944" y="2831"/>
                  </a:lnTo>
                  <a:lnTo>
                    <a:pt x="6132" y="2831"/>
                  </a:lnTo>
                  <a:lnTo>
                    <a:pt x="6227" y="3114"/>
                  </a:lnTo>
                  <a:lnTo>
                    <a:pt x="6415" y="3585"/>
                  </a:lnTo>
                  <a:lnTo>
                    <a:pt x="6698" y="4057"/>
                  </a:lnTo>
                  <a:lnTo>
                    <a:pt x="6887" y="4151"/>
                  </a:lnTo>
                  <a:lnTo>
                    <a:pt x="7076" y="4151"/>
                  </a:lnTo>
                  <a:lnTo>
                    <a:pt x="6887" y="4340"/>
                  </a:lnTo>
                  <a:lnTo>
                    <a:pt x="6793" y="4434"/>
                  </a:lnTo>
                  <a:lnTo>
                    <a:pt x="6887" y="4529"/>
                  </a:lnTo>
                  <a:lnTo>
                    <a:pt x="7076" y="4717"/>
                  </a:lnTo>
                  <a:lnTo>
                    <a:pt x="7453" y="4812"/>
                  </a:lnTo>
                  <a:lnTo>
                    <a:pt x="7264" y="5000"/>
                  </a:lnTo>
                  <a:lnTo>
                    <a:pt x="7076" y="5095"/>
                  </a:lnTo>
                  <a:lnTo>
                    <a:pt x="7359" y="5095"/>
                  </a:lnTo>
                  <a:lnTo>
                    <a:pt x="7547" y="4717"/>
                  </a:lnTo>
                  <a:lnTo>
                    <a:pt x="7453" y="4623"/>
                  </a:lnTo>
                  <a:lnTo>
                    <a:pt x="7264" y="4717"/>
                  </a:lnTo>
                  <a:lnTo>
                    <a:pt x="7453" y="4434"/>
                  </a:lnTo>
                  <a:lnTo>
                    <a:pt x="7453" y="4340"/>
                  </a:lnTo>
                  <a:lnTo>
                    <a:pt x="7453" y="4151"/>
                  </a:lnTo>
                  <a:lnTo>
                    <a:pt x="7170" y="3963"/>
                  </a:lnTo>
                  <a:lnTo>
                    <a:pt x="6793" y="3868"/>
                  </a:lnTo>
                  <a:lnTo>
                    <a:pt x="6981" y="3774"/>
                  </a:lnTo>
                  <a:lnTo>
                    <a:pt x="7264" y="3585"/>
                  </a:lnTo>
                  <a:lnTo>
                    <a:pt x="6981" y="3114"/>
                  </a:lnTo>
                  <a:lnTo>
                    <a:pt x="6698" y="2831"/>
                  </a:lnTo>
                  <a:lnTo>
                    <a:pt x="6415" y="2642"/>
                  </a:lnTo>
                  <a:lnTo>
                    <a:pt x="6604" y="2264"/>
                  </a:lnTo>
                  <a:lnTo>
                    <a:pt x="6887" y="1981"/>
                  </a:lnTo>
                  <a:lnTo>
                    <a:pt x="6415" y="2076"/>
                  </a:lnTo>
                  <a:lnTo>
                    <a:pt x="6604" y="1887"/>
                  </a:lnTo>
                  <a:lnTo>
                    <a:pt x="6227" y="1887"/>
                  </a:lnTo>
                  <a:lnTo>
                    <a:pt x="6415" y="1698"/>
                  </a:lnTo>
                  <a:lnTo>
                    <a:pt x="6510" y="1604"/>
                  </a:lnTo>
                  <a:lnTo>
                    <a:pt x="6510" y="1510"/>
                  </a:lnTo>
                  <a:lnTo>
                    <a:pt x="6227" y="1604"/>
                  </a:lnTo>
                  <a:lnTo>
                    <a:pt x="6132" y="1793"/>
                  </a:lnTo>
                  <a:lnTo>
                    <a:pt x="6132" y="1510"/>
                  </a:lnTo>
                  <a:lnTo>
                    <a:pt x="6038" y="1321"/>
                  </a:lnTo>
                  <a:lnTo>
                    <a:pt x="5755" y="944"/>
                  </a:lnTo>
                  <a:lnTo>
                    <a:pt x="5283" y="566"/>
                  </a:lnTo>
                  <a:lnTo>
                    <a:pt x="5095" y="283"/>
                  </a:lnTo>
                  <a:lnTo>
                    <a:pt x="5000"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1"/>
          <p:cNvGrpSpPr/>
          <p:nvPr/>
        </p:nvGrpSpPr>
        <p:grpSpPr>
          <a:xfrm rot="-9269861">
            <a:off x="6165721" y="1346512"/>
            <a:ext cx="750220" cy="664172"/>
            <a:chOff x="1113100" y="2199475"/>
            <a:chExt cx="801900" cy="709925"/>
          </a:xfrm>
        </p:grpSpPr>
        <p:sp>
          <p:nvSpPr>
            <p:cNvPr id="30" name="Google Shape;30;p1"/>
            <p:cNvSpPr/>
            <p:nvPr/>
          </p:nvSpPr>
          <p:spPr>
            <a:xfrm>
              <a:off x="1113100" y="2291450"/>
              <a:ext cx="735850" cy="617950"/>
            </a:xfrm>
            <a:custGeom>
              <a:avLst/>
              <a:gdLst/>
              <a:ahLst/>
              <a:cxnLst/>
              <a:rect l="l" t="t" r="r" b="b"/>
              <a:pathLst>
                <a:path w="29434" h="24718" extrusionOk="0">
                  <a:moveTo>
                    <a:pt x="26604" y="13869"/>
                  </a:moveTo>
                  <a:lnTo>
                    <a:pt x="26509" y="13963"/>
                  </a:lnTo>
                  <a:lnTo>
                    <a:pt x="26509" y="14057"/>
                  </a:lnTo>
                  <a:lnTo>
                    <a:pt x="26604" y="14246"/>
                  </a:lnTo>
                  <a:lnTo>
                    <a:pt x="26604" y="13869"/>
                  </a:lnTo>
                  <a:close/>
                  <a:moveTo>
                    <a:pt x="7925" y="23397"/>
                  </a:moveTo>
                  <a:lnTo>
                    <a:pt x="8302" y="23491"/>
                  </a:lnTo>
                  <a:lnTo>
                    <a:pt x="8113" y="23491"/>
                  </a:lnTo>
                  <a:lnTo>
                    <a:pt x="7925" y="23397"/>
                  </a:lnTo>
                  <a:close/>
                  <a:moveTo>
                    <a:pt x="28962" y="1"/>
                  </a:moveTo>
                  <a:lnTo>
                    <a:pt x="28962" y="95"/>
                  </a:lnTo>
                  <a:lnTo>
                    <a:pt x="28774" y="284"/>
                  </a:lnTo>
                  <a:lnTo>
                    <a:pt x="28868" y="284"/>
                  </a:lnTo>
                  <a:lnTo>
                    <a:pt x="28868" y="567"/>
                  </a:lnTo>
                  <a:lnTo>
                    <a:pt x="28679" y="567"/>
                  </a:lnTo>
                  <a:lnTo>
                    <a:pt x="28868" y="661"/>
                  </a:lnTo>
                  <a:lnTo>
                    <a:pt x="28679" y="850"/>
                  </a:lnTo>
                  <a:lnTo>
                    <a:pt x="28679" y="1039"/>
                  </a:lnTo>
                  <a:lnTo>
                    <a:pt x="28585" y="1039"/>
                  </a:lnTo>
                  <a:lnTo>
                    <a:pt x="28491" y="1227"/>
                  </a:lnTo>
                  <a:lnTo>
                    <a:pt x="28679" y="1416"/>
                  </a:lnTo>
                  <a:lnTo>
                    <a:pt x="28962" y="1605"/>
                  </a:lnTo>
                  <a:lnTo>
                    <a:pt x="28585" y="1793"/>
                  </a:lnTo>
                  <a:lnTo>
                    <a:pt x="28868" y="1982"/>
                  </a:lnTo>
                  <a:lnTo>
                    <a:pt x="28962" y="2171"/>
                  </a:lnTo>
                  <a:lnTo>
                    <a:pt x="28868" y="2265"/>
                  </a:lnTo>
                  <a:lnTo>
                    <a:pt x="28774" y="2359"/>
                  </a:lnTo>
                  <a:lnTo>
                    <a:pt x="28868" y="2359"/>
                  </a:lnTo>
                  <a:lnTo>
                    <a:pt x="28774" y="2454"/>
                  </a:lnTo>
                  <a:lnTo>
                    <a:pt x="28868" y="2548"/>
                  </a:lnTo>
                  <a:lnTo>
                    <a:pt x="28868" y="2642"/>
                  </a:lnTo>
                  <a:lnTo>
                    <a:pt x="28585" y="2642"/>
                  </a:lnTo>
                  <a:lnTo>
                    <a:pt x="28679" y="2737"/>
                  </a:lnTo>
                  <a:lnTo>
                    <a:pt x="28774" y="2831"/>
                  </a:lnTo>
                  <a:lnTo>
                    <a:pt x="28774" y="3303"/>
                  </a:lnTo>
                  <a:lnTo>
                    <a:pt x="28679" y="3680"/>
                  </a:lnTo>
                  <a:lnTo>
                    <a:pt x="28585" y="3963"/>
                  </a:lnTo>
                  <a:lnTo>
                    <a:pt x="28774" y="4058"/>
                  </a:lnTo>
                  <a:lnTo>
                    <a:pt x="28774" y="4341"/>
                  </a:lnTo>
                  <a:lnTo>
                    <a:pt x="28585" y="4246"/>
                  </a:lnTo>
                  <a:lnTo>
                    <a:pt x="28585" y="4341"/>
                  </a:lnTo>
                  <a:lnTo>
                    <a:pt x="28679" y="4435"/>
                  </a:lnTo>
                  <a:lnTo>
                    <a:pt x="28491" y="4435"/>
                  </a:lnTo>
                  <a:lnTo>
                    <a:pt x="28585" y="4718"/>
                  </a:lnTo>
                  <a:lnTo>
                    <a:pt x="28491" y="5001"/>
                  </a:lnTo>
                  <a:lnTo>
                    <a:pt x="28774" y="4907"/>
                  </a:lnTo>
                  <a:lnTo>
                    <a:pt x="29057" y="5095"/>
                  </a:lnTo>
                  <a:lnTo>
                    <a:pt x="29057" y="5095"/>
                  </a:lnTo>
                  <a:lnTo>
                    <a:pt x="28774" y="5001"/>
                  </a:lnTo>
                  <a:lnTo>
                    <a:pt x="28679" y="5001"/>
                  </a:lnTo>
                  <a:lnTo>
                    <a:pt x="28774" y="5095"/>
                  </a:lnTo>
                  <a:lnTo>
                    <a:pt x="28585" y="5095"/>
                  </a:lnTo>
                  <a:lnTo>
                    <a:pt x="28396" y="5567"/>
                  </a:lnTo>
                  <a:lnTo>
                    <a:pt x="28396" y="5756"/>
                  </a:lnTo>
                  <a:lnTo>
                    <a:pt x="28585" y="6039"/>
                  </a:lnTo>
                  <a:lnTo>
                    <a:pt x="28396" y="6982"/>
                  </a:lnTo>
                  <a:lnTo>
                    <a:pt x="28302" y="7359"/>
                  </a:lnTo>
                  <a:lnTo>
                    <a:pt x="28113" y="7737"/>
                  </a:lnTo>
                  <a:lnTo>
                    <a:pt x="28113" y="7642"/>
                  </a:lnTo>
                  <a:lnTo>
                    <a:pt x="28113" y="7548"/>
                  </a:lnTo>
                  <a:lnTo>
                    <a:pt x="27830" y="8114"/>
                  </a:lnTo>
                  <a:lnTo>
                    <a:pt x="27830" y="8114"/>
                  </a:lnTo>
                  <a:lnTo>
                    <a:pt x="27924" y="8020"/>
                  </a:lnTo>
                  <a:lnTo>
                    <a:pt x="27453" y="8963"/>
                  </a:lnTo>
                  <a:lnTo>
                    <a:pt x="27736" y="8963"/>
                  </a:lnTo>
                  <a:lnTo>
                    <a:pt x="27547" y="9246"/>
                  </a:lnTo>
                  <a:lnTo>
                    <a:pt x="27547" y="9435"/>
                  </a:lnTo>
                  <a:lnTo>
                    <a:pt x="27641" y="9529"/>
                  </a:lnTo>
                  <a:lnTo>
                    <a:pt x="27641" y="9812"/>
                  </a:lnTo>
                  <a:lnTo>
                    <a:pt x="27547" y="9906"/>
                  </a:lnTo>
                  <a:lnTo>
                    <a:pt x="27453" y="9906"/>
                  </a:lnTo>
                  <a:lnTo>
                    <a:pt x="27358" y="9718"/>
                  </a:lnTo>
                  <a:lnTo>
                    <a:pt x="27264" y="9812"/>
                  </a:lnTo>
                  <a:lnTo>
                    <a:pt x="27075" y="9906"/>
                  </a:lnTo>
                  <a:lnTo>
                    <a:pt x="27170" y="10001"/>
                  </a:lnTo>
                  <a:lnTo>
                    <a:pt x="27075" y="10095"/>
                  </a:lnTo>
                  <a:lnTo>
                    <a:pt x="27075" y="10284"/>
                  </a:lnTo>
                  <a:lnTo>
                    <a:pt x="27170" y="10472"/>
                  </a:lnTo>
                  <a:lnTo>
                    <a:pt x="27170" y="10755"/>
                  </a:lnTo>
                  <a:lnTo>
                    <a:pt x="26792" y="10755"/>
                  </a:lnTo>
                  <a:lnTo>
                    <a:pt x="26698" y="10661"/>
                  </a:lnTo>
                  <a:lnTo>
                    <a:pt x="26698" y="10850"/>
                  </a:lnTo>
                  <a:lnTo>
                    <a:pt x="26604" y="10944"/>
                  </a:lnTo>
                  <a:lnTo>
                    <a:pt x="26415" y="10944"/>
                  </a:lnTo>
                  <a:lnTo>
                    <a:pt x="26415" y="11038"/>
                  </a:lnTo>
                  <a:lnTo>
                    <a:pt x="26509" y="11038"/>
                  </a:lnTo>
                  <a:lnTo>
                    <a:pt x="26604" y="11133"/>
                  </a:lnTo>
                  <a:lnTo>
                    <a:pt x="26604" y="11321"/>
                  </a:lnTo>
                  <a:lnTo>
                    <a:pt x="26604" y="11510"/>
                  </a:lnTo>
                  <a:lnTo>
                    <a:pt x="26509" y="11510"/>
                  </a:lnTo>
                  <a:lnTo>
                    <a:pt x="26509" y="11416"/>
                  </a:lnTo>
                  <a:lnTo>
                    <a:pt x="26415" y="11416"/>
                  </a:lnTo>
                  <a:lnTo>
                    <a:pt x="26415" y="11321"/>
                  </a:lnTo>
                  <a:lnTo>
                    <a:pt x="26321" y="11793"/>
                  </a:lnTo>
                  <a:lnTo>
                    <a:pt x="26226" y="11699"/>
                  </a:lnTo>
                  <a:lnTo>
                    <a:pt x="26132" y="11793"/>
                  </a:lnTo>
                  <a:lnTo>
                    <a:pt x="26226" y="11793"/>
                  </a:lnTo>
                  <a:lnTo>
                    <a:pt x="26321" y="12076"/>
                  </a:lnTo>
                  <a:lnTo>
                    <a:pt x="26415" y="12359"/>
                  </a:lnTo>
                  <a:lnTo>
                    <a:pt x="26038" y="12548"/>
                  </a:lnTo>
                  <a:lnTo>
                    <a:pt x="25755" y="12737"/>
                  </a:lnTo>
                  <a:lnTo>
                    <a:pt x="25660" y="12925"/>
                  </a:lnTo>
                  <a:lnTo>
                    <a:pt x="25755" y="12925"/>
                  </a:lnTo>
                  <a:lnTo>
                    <a:pt x="25755" y="13020"/>
                  </a:lnTo>
                  <a:lnTo>
                    <a:pt x="25849" y="12737"/>
                  </a:lnTo>
                  <a:lnTo>
                    <a:pt x="25943" y="13020"/>
                  </a:lnTo>
                  <a:lnTo>
                    <a:pt x="26038" y="12831"/>
                  </a:lnTo>
                  <a:lnTo>
                    <a:pt x="26132" y="12925"/>
                  </a:lnTo>
                  <a:lnTo>
                    <a:pt x="25943" y="13208"/>
                  </a:lnTo>
                  <a:lnTo>
                    <a:pt x="25660" y="13114"/>
                  </a:lnTo>
                  <a:lnTo>
                    <a:pt x="25472" y="13208"/>
                  </a:lnTo>
                  <a:lnTo>
                    <a:pt x="25377" y="13397"/>
                  </a:lnTo>
                  <a:lnTo>
                    <a:pt x="25283" y="13869"/>
                  </a:lnTo>
                  <a:lnTo>
                    <a:pt x="25189" y="14435"/>
                  </a:lnTo>
                  <a:lnTo>
                    <a:pt x="25094" y="14623"/>
                  </a:lnTo>
                  <a:lnTo>
                    <a:pt x="25000" y="14812"/>
                  </a:lnTo>
                  <a:lnTo>
                    <a:pt x="24906" y="14718"/>
                  </a:lnTo>
                  <a:lnTo>
                    <a:pt x="24811" y="14529"/>
                  </a:lnTo>
                  <a:lnTo>
                    <a:pt x="24717" y="14906"/>
                  </a:lnTo>
                  <a:lnTo>
                    <a:pt x="24717" y="15189"/>
                  </a:lnTo>
                  <a:lnTo>
                    <a:pt x="24717" y="15284"/>
                  </a:lnTo>
                  <a:lnTo>
                    <a:pt x="24811" y="15284"/>
                  </a:lnTo>
                  <a:lnTo>
                    <a:pt x="24528" y="15378"/>
                  </a:lnTo>
                  <a:lnTo>
                    <a:pt x="24340" y="15472"/>
                  </a:lnTo>
                  <a:lnTo>
                    <a:pt x="24057" y="15944"/>
                  </a:lnTo>
                  <a:lnTo>
                    <a:pt x="23962" y="16416"/>
                  </a:lnTo>
                  <a:lnTo>
                    <a:pt x="23774" y="16699"/>
                  </a:lnTo>
                  <a:lnTo>
                    <a:pt x="23396" y="16699"/>
                  </a:lnTo>
                  <a:lnTo>
                    <a:pt x="23208" y="16982"/>
                  </a:lnTo>
                  <a:lnTo>
                    <a:pt x="23019" y="17359"/>
                  </a:lnTo>
                  <a:lnTo>
                    <a:pt x="22830" y="17831"/>
                  </a:lnTo>
                  <a:lnTo>
                    <a:pt x="22830" y="17736"/>
                  </a:lnTo>
                  <a:lnTo>
                    <a:pt x="22736" y="17642"/>
                  </a:lnTo>
                  <a:lnTo>
                    <a:pt x="22736" y="17642"/>
                  </a:lnTo>
                  <a:lnTo>
                    <a:pt x="22830" y="17925"/>
                  </a:lnTo>
                  <a:lnTo>
                    <a:pt x="22453" y="17925"/>
                  </a:lnTo>
                  <a:lnTo>
                    <a:pt x="22547" y="17736"/>
                  </a:lnTo>
                  <a:lnTo>
                    <a:pt x="22453" y="17736"/>
                  </a:lnTo>
                  <a:lnTo>
                    <a:pt x="22359" y="17831"/>
                  </a:lnTo>
                  <a:lnTo>
                    <a:pt x="22264" y="18208"/>
                  </a:lnTo>
                  <a:lnTo>
                    <a:pt x="22170" y="18491"/>
                  </a:lnTo>
                  <a:lnTo>
                    <a:pt x="22076" y="18585"/>
                  </a:lnTo>
                  <a:lnTo>
                    <a:pt x="21887" y="18585"/>
                  </a:lnTo>
                  <a:lnTo>
                    <a:pt x="21698" y="19152"/>
                  </a:lnTo>
                  <a:lnTo>
                    <a:pt x="21604" y="18869"/>
                  </a:lnTo>
                  <a:lnTo>
                    <a:pt x="21604" y="19057"/>
                  </a:lnTo>
                  <a:lnTo>
                    <a:pt x="21415" y="19152"/>
                  </a:lnTo>
                  <a:lnTo>
                    <a:pt x="20943" y="19529"/>
                  </a:lnTo>
                  <a:lnTo>
                    <a:pt x="20377" y="19812"/>
                  </a:lnTo>
                  <a:lnTo>
                    <a:pt x="19906" y="20095"/>
                  </a:lnTo>
                  <a:lnTo>
                    <a:pt x="20094" y="20189"/>
                  </a:lnTo>
                  <a:lnTo>
                    <a:pt x="20189" y="20284"/>
                  </a:lnTo>
                  <a:lnTo>
                    <a:pt x="19906" y="20378"/>
                  </a:lnTo>
                  <a:lnTo>
                    <a:pt x="19906" y="20284"/>
                  </a:lnTo>
                  <a:lnTo>
                    <a:pt x="19811" y="20189"/>
                  </a:lnTo>
                  <a:lnTo>
                    <a:pt x="19811" y="20284"/>
                  </a:lnTo>
                  <a:lnTo>
                    <a:pt x="19811" y="20378"/>
                  </a:lnTo>
                  <a:lnTo>
                    <a:pt x="19245" y="20284"/>
                  </a:lnTo>
                  <a:lnTo>
                    <a:pt x="19340" y="20378"/>
                  </a:lnTo>
                  <a:lnTo>
                    <a:pt x="19245" y="20472"/>
                  </a:lnTo>
                  <a:lnTo>
                    <a:pt x="19434" y="20567"/>
                  </a:lnTo>
                  <a:lnTo>
                    <a:pt x="19340" y="20661"/>
                  </a:lnTo>
                  <a:lnTo>
                    <a:pt x="18962" y="20661"/>
                  </a:lnTo>
                  <a:lnTo>
                    <a:pt x="18585" y="21038"/>
                  </a:lnTo>
                  <a:lnTo>
                    <a:pt x="18113" y="21416"/>
                  </a:lnTo>
                  <a:lnTo>
                    <a:pt x="17736" y="21699"/>
                  </a:lnTo>
                  <a:lnTo>
                    <a:pt x="17359" y="21793"/>
                  </a:lnTo>
                  <a:lnTo>
                    <a:pt x="17076" y="22076"/>
                  </a:lnTo>
                  <a:lnTo>
                    <a:pt x="16793" y="22359"/>
                  </a:lnTo>
                  <a:lnTo>
                    <a:pt x="16698" y="22265"/>
                  </a:lnTo>
                  <a:lnTo>
                    <a:pt x="16604" y="22170"/>
                  </a:lnTo>
                  <a:lnTo>
                    <a:pt x="16321" y="22170"/>
                  </a:lnTo>
                  <a:lnTo>
                    <a:pt x="15849" y="22453"/>
                  </a:lnTo>
                  <a:lnTo>
                    <a:pt x="14340" y="22831"/>
                  </a:lnTo>
                  <a:lnTo>
                    <a:pt x="14340" y="22925"/>
                  </a:lnTo>
                  <a:lnTo>
                    <a:pt x="14340" y="23019"/>
                  </a:lnTo>
                  <a:lnTo>
                    <a:pt x="14245" y="23114"/>
                  </a:lnTo>
                  <a:lnTo>
                    <a:pt x="14057" y="23019"/>
                  </a:lnTo>
                  <a:lnTo>
                    <a:pt x="13962" y="22925"/>
                  </a:lnTo>
                  <a:lnTo>
                    <a:pt x="13774" y="22925"/>
                  </a:lnTo>
                  <a:lnTo>
                    <a:pt x="13774" y="23208"/>
                  </a:lnTo>
                  <a:lnTo>
                    <a:pt x="13491" y="23114"/>
                  </a:lnTo>
                  <a:lnTo>
                    <a:pt x="13113" y="23114"/>
                  </a:lnTo>
                  <a:lnTo>
                    <a:pt x="12642" y="23208"/>
                  </a:lnTo>
                  <a:lnTo>
                    <a:pt x="12453" y="23302"/>
                  </a:lnTo>
                  <a:lnTo>
                    <a:pt x="12076" y="23208"/>
                  </a:lnTo>
                  <a:lnTo>
                    <a:pt x="11793" y="23114"/>
                  </a:lnTo>
                  <a:lnTo>
                    <a:pt x="11510" y="23585"/>
                  </a:lnTo>
                  <a:lnTo>
                    <a:pt x="11321" y="23397"/>
                  </a:lnTo>
                  <a:lnTo>
                    <a:pt x="11132" y="23302"/>
                  </a:lnTo>
                  <a:lnTo>
                    <a:pt x="10849" y="23302"/>
                  </a:lnTo>
                  <a:lnTo>
                    <a:pt x="10566" y="23397"/>
                  </a:lnTo>
                  <a:lnTo>
                    <a:pt x="10566" y="23302"/>
                  </a:lnTo>
                  <a:lnTo>
                    <a:pt x="10189" y="23302"/>
                  </a:lnTo>
                  <a:lnTo>
                    <a:pt x="9717" y="23491"/>
                  </a:lnTo>
                  <a:lnTo>
                    <a:pt x="9717" y="23302"/>
                  </a:lnTo>
                  <a:lnTo>
                    <a:pt x="9623" y="23491"/>
                  </a:lnTo>
                  <a:lnTo>
                    <a:pt x="9434" y="23680"/>
                  </a:lnTo>
                  <a:lnTo>
                    <a:pt x="9340" y="23585"/>
                  </a:lnTo>
                  <a:lnTo>
                    <a:pt x="9434" y="23585"/>
                  </a:lnTo>
                  <a:lnTo>
                    <a:pt x="9340" y="23491"/>
                  </a:lnTo>
                  <a:lnTo>
                    <a:pt x="9246" y="23491"/>
                  </a:lnTo>
                  <a:lnTo>
                    <a:pt x="9246" y="23585"/>
                  </a:lnTo>
                  <a:lnTo>
                    <a:pt x="9151" y="23491"/>
                  </a:lnTo>
                  <a:lnTo>
                    <a:pt x="8868" y="23680"/>
                  </a:lnTo>
                  <a:lnTo>
                    <a:pt x="8774" y="23680"/>
                  </a:lnTo>
                  <a:lnTo>
                    <a:pt x="8680" y="23491"/>
                  </a:lnTo>
                  <a:lnTo>
                    <a:pt x="8585" y="23585"/>
                  </a:lnTo>
                  <a:lnTo>
                    <a:pt x="8491" y="23585"/>
                  </a:lnTo>
                  <a:lnTo>
                    <a:pt x="8397" y="23491"/>
                  </a:lnTo>
                  <a:lnTo>
                    <a:pt x="8302" y="23491"/>
                  </a:lnTo>
                  <a:lnTo>
                    <a:pt x="8208" y="23302"/>
                  </a:lnTo>
                  <a:lnTo>
                    <a:pt x="8302" y="23114"/>
                  </a:lnTo>
                  <a:lnTo>
                    <a:pt x="8302" y="23114"/>
                  </a:lnTo>
                  <a:lnTo>
                    <a:pt x="8019" y="23208"/>
                  </a:lnTo>
                  <a:lnTo>
                    <a:pt x="7642" y="23208"/>
                  </a:lnTo>
                  <a:lnTo>
                    <a:pt x="7359" y="23302"/>
                  </a:lnTo>
                  <a:lnTo>
                    <a:pt x="7264" y="23302"/>
                  </a:lnTo>
                  <a:lnTo>
                    <a:pt x="7264" y="23397"/>
                  </a:lnTo>
                  <a:lnTo>
                    <a:pt x="7547" y="23397"/>
                  </a:lnTo>
                  <a:lnTo>
                    <a:pt x="7453" y="23491"/>
                  </a:lnTo>
                  <a:lnTo>
                    <a:pt x="7359" y="23491"/>
                  </a:lnTo>
                  <a:lnTo>
                    <a:pt x="7170" y="23680"/>
                  </a:lnTo>
                  <a:lnTo>
                    <a:pt x="6981" y="23397"/>
                  </a:lnTo>
                  <a:lnTo>
                    <a:pt x="6698" y="23208"/>
                  </a:lnTo>
                  <a:lnTo>
                    <a:pt x="6604" y="23114"/>
                  </a:lnTo>
                  <a:lnTo>
                    <a:pt x="6415" y="23208"/>
                  </a:lnTo>
                  <a:lnTo>
                    <a:pt x="6227" y="23302"/>
                  </a:lnTo>
                  <a:lnTo>
                    <a:pt x="6132" y="23491"/>
                  </a:lnTo>
                  <a:lnTo>
                    <a:pt x="6038" y="23491"/>
                  </a:lnTo>
                  <a:lnTo>
                    <a:pt x="6038" y="23397"/>
                  </a:lnTo>
                  <a:lnTo>
                    <a:pt x="6132" y="23208"/>
                  </a:lnTo>
                  <a:lnTo>
                    <a:pt x="5849" y="23302"/>
                  </a:lnTo>
                  <a:lnTo>
                    <a:pt x="5661" y="23397"/>
                  </a:lnTo>
                  <a:lnTo>
                    <a:pt x="5095" y="23208"/>
                  </a:lnTo>
                  <a:lnTo>
                    <a:pt x="4057" y="23019"/>
                  </a:lnTo>
                  <a:lnTo>
                    <a:pt x="2925" y="22831"/>
                  </a:lnTo>
                  <a:lnTo>
                    <a:pt x="2265" y="22831"/>
                  </a:lnTo>
                  <a:lnTo>
                    <a:pt x="2265" y="22642"/>
                  </a:lnTo>
                  <a:lnTo>
                    <a:pt x="1887" y="22642"/>
                  </a:lnTo>
                  <a:lnTo>
                    <a:pt x="1510" y="22548"/>
                  </a:lnTo>
                  <a:lnTo>
                    <a:pt x="944" y="22076"/>
                  </a:lnTo>
                  <a:lnTo>
                    <a:pt x="944" y="21887"/>
                  </a:lnTo>
                  <a:lnTo>
                    <a:pt x="1038" y="21699"/>
                  </a:lnTo>
                  <a:lnTo>
                    <a:pt x="755" y="21699"/>
                  </a:lnTo>
                  <a:lnTo>
                    <a:pt x="472" y="21793"/>
                  </a:lnTo>
                  <a:lnTo>
                    <a:pt x="95" y="22076"/>
                  </a:lnTo>
                  <a:lnTo>
                    <a:pt x="0" y="22265"/>
                  </a:lnTo>
                  <a:lnTo>
                    <a:pt x="0" y="22359"/>
                  </a:lnTo>
                  <a:lnTo>
                    <a:pt x="283" y="22453"/>
                  </a:lnTo>
                  <a:lnTo>
                    <a:pt x="189" y="22548"/>
                  </a:lnTo>
                  <a:lnTo>
                    <a:pt x="95" y="22453"/>
                  </a:lnTo>
                  <a:lnTo>
                    <a:pt x="95" y="22642"/>
                  </a:lnTo>
                  <a:lnTo>
                    <a:pt x="283" y="22642"/>
                  </a:lnTo>
                  <a:lnTo>
                    <a:pt x="566" y="22736"/>
                  </a:lnTo>
                  <a:lnTo>
                    <a:pt x="472" y="22831"/>
                  </a:lnTo>
                  <a:lnTo>
                    <a:pt x="472" y="22925"/>
                  </a:lnTo>
                  <a:lnTo>
                    <a:pt x="661" y="22736"/>
                  </a:lnTo>
                  <a:lnTo>
                    <a:pt x="755" y="22925"/>
                  </a:lnTo>
                  <a:lnTo>
                    <a:pt x="755" y="23019"/>
                  </a:lnTo>
                  <a:lnTo>
                    <a:pt x="661" y="23019"/>
                  </a:lnTo>
                  <a:lnTo>
                    <a:pt x="944" y="23114"/>
                  </a:lnTo>
                  <a:lnTo>
                    <a:pt x="1132" y="23208"/>
                  </a:lnTo>
                  <a:lnTo>
                    <a:pt x="1604" y="23397"/>
                  </a:lnTo>
                  <a:lnTo>
                    <a:pt x="1510" y="23491"/>
                  </a:lnTo>
                  <a:lnTo>
                    <a:pt x="1510" y="23585"/>
                  </a:lnTo>
                  <a:lnTo>
                    <a:pt x="1793" y="23680"/>
                  </a:lnTo>
                  <a:lnTo>
                    <a:pt x="2170" y="23774"/>
                  </a:lnTo>
                  <a:lnTo>
                    <a:pt x="2453" y="23774"/>
                  </a:lnTo>
                  <a:lnTo>
                    <a:pt x="2359" y="23868"/>
                  </a:lnTo>
                  <a:lnTo>
                    <a:pt x="2642" y="24057"/>
                  </a:lnTo>
                  <a:lnTo>
                    <a:pt x="2736" y="23868"/>
                  </a:lnTo>
                  <a:lnTo>
                    <a:pt x="3019" y="23680"/>
                  </a:lnTo>
                  <a:lnTo>
                    <a:pt x="2925" y="23963"/>
                  </a:lnTo>
                  <a:lnTo>
                    <a:pt x="2831" y="24151"/>
                  </a:lnTo>
                  <a:lnTo>
                    <a:pt x="3114" y="23868"/>
                  </a:lnTo>
                  <a:lnTo>
                    <a:pt x="3208" y="24151"/>
                  </a:lnTo>
                  <a:lnTo>
                    <a:pt x="3302" y="23963"/>
                  </a:lnTo>
                  <a:lnTo>
                    <a:pt x="3491" y="24057"/>
                  </a:lnTo>
                  <a:lnTo>
                    <a:pt x="3585" y="24340"/>
                  </a:lnTo>
                  <a:lnTo>
                    <a:pt x="3680" y="24246"/>
                  </a:lnTo>
                  <a:lnTo>
                    <a:pt x="3774" y="24057"/>
                  </a:lnTo>
                  <a:lnTo>
                    <a:pt x="3868" y="24151"/>
                  </a:lnTo>
                  <a:lnTo>
                    <a:pt x="3868" y="24340"/>
                  </a:lnTo>
                  <a:lnTo>
                    <a:pt x="4434" y="24151"/>
                  </a:lnTo>
                  <a:lnTo>
                    <a:pt x="4717" y="24057"/>
                  </a:lnTo>
                  <a:lnTo>
                    <a:pt x="4812" y="24151"/>
                  </a:lnTo>
                  <a:lnTo>
                    <a:pt x="4812" y="23868"/>
                  </a:lnTo>
                  <a:lnTo>
                    <a:pt x="5000" y="23774"/>
                  </a:lnTo>
                  <a:lnTo>
                    <a:pt x="5000" y="23868"/>
                  </a:lnTo>
                  <a:lnTo>
                    <a:pt x="4906" y="24057"/>
                  </a:lnTo>
                  <a:lnTo>
                    <a:pt x="5095" y="23963"/>
                  </a:lnTo>
                  <a:lnTo>
                    <a:pt x="5378" y="23963"/>
                  </a:lnTo>
                  <a:lnTo>
                    <a:pt x="5378" y="24151"/>
                  </a:lnTo>
                  <a:lnTo>
                    <a:pt x="5000" y="24151"/>
                  </a:lnTo>
                  <a:lnTo>
                    <a:pt x="5095" y="24246"/>
                  </a:lnTo>
                  <a:lnTo>
                    <a:pt x="5000" y="24246"/>
                  </a:lnTo>
                  <a:lnTo>
                    <a:pt x="5000" y="24434"/>
                  </a:lnTo>
                  <a:lnTo>
                    <a:pt x="5378" y="24434"/>
                  </a:lnTo>
                  <a:lnTo>
                    <a:pt x="5566" y="24246"/>
                  </a:lnTo>
                  <a:lnTo>
                    <a:pt x="5944" y="24340"/>
                  </a:lnTo>
                  <a:lnTo>
                    <a:pt x="6415" y="24340"/>
                  </a:lnTo>
                  <a:lnTo>
                    <a:pt x="6321" y="24434"/>
                  </a:lnTo>
                  <a:lnTo>
                    <a:pt x="6510" y="24434"/>
                  </a:lnTo>
                  <a:lnTo>
                    <a:pt x="6604" y="24340"/>
                  </a:lnTo>
                  <a:lnTo>
                    <a:pt x="6604" y="24246"/>
                  </a:lnTo>
                  <a:lnTo>
                    <a:pt x="6793" y="24340"/>
                  </a:lnTo>
                  <a:lnTo>
                    <a:pt x="6604" y="24434"/>
                  </a:lnTo>
                  <a:lnTo>
                    <a:pt x="6793" y="24434"/>
                  </a:lnTo>
                  <a:lnTo>
                    <a:pt x="6887" y="24340"/>
                  </a:lnTo>
                  <a:lnTo>
                    <a:pt x="6981" y="24434"/>
                  </a:lnTo>
                  <a:lnTo>
                    <a:pt x="7264" y="24434"/>
                  </a:lnTo>
                  <a:lnTo>
                    <a:pt x="7925" y="24623"/>
                  </a:lnTo>
                  <a:lnTo>
                    <a:pt x="8680" y="24623"/>
                  </a:lnTo>
                  <a:lnTo>
                    <a:pt x="9057" y="24529"/>
                  </a:lnTo>
                  <a:lnTo>
                    <a:pt x="9529" y="24529"/>
                  </a:lnTo>
                  <a:lnTo>
                    <a:pt x="10000" y="24623"/>
                  </a:lnTo>
                  <a:lnTo>
                    <a:pt x="10566" y="24717"/>
                  </a:lnTo>
                  <a:lnTo>
                    <a:pt x="11415" y="24623"/>
                  </a:lnTo>
                  <a:lnTo>
                    <a:pt x="12359" y="24529"/>
                  </a:lnTo>
                  <a:lnTo>
                    <a:pt x="12830" y="24340"/>
                  </a:lnTo>
                  <a:lnTo>
                    <a:pt x="12925" y="24529"/>
                  </a:lnTo>
                  <a:lnTo>
                    <a:pt x="13019" y="24340"/>
                  </a:lnTo>
                  <a:lnTo>
                    <a:pt x="13113" y="24529"/>
                  </a:lnTo>
                  <a:lnTo>
                    <a:pt x="13208" y="24434"/>
                  </a:lnTo>
                  <a:lnTo>
                    <a:pt x="13113" y="24340"/>
                  </a:lnTo>
                  <a:lnTo>
                    <a:pt x="13962" y="24340"/>
                  </a:lnTo>
                  <a:lnTo>
                    <a:pt x="13962" y="24434"/>
                  </a:lnTo>
                  <a:lnTo>
                    <a:pt x="13962" y="24529"/>
                  </a:lnTo>
                  <a:lnTo>
                    <a:pt x="14717" y="24246"/>
                  </a:lnTo>
                  <a:lnTo>
                    <a:pt x="15566" y="24057"/>
                  </a:lnTo>
                  <a:lnTo>
                    <a:pt x="15378" y="23963"/>
                  </a:lnTo>
                  <a:lnTo>
                    <a:pt x="15472" y="23868"/>
                  </a:lnTo>
                  <a:lnTo>
                    <a:pt x="15566" y="23963"/>
                  </a:lnTo>
                  <a:lnTo>
                    <a:pt x="15472" y="23774"/>
                  </a:lnTo>
                  <a:lnTo>
                    <a:pt x="15661" y="23868"/>
                  </a:lnTo>
                  <a:lnTo>
                    <a:pt x="15566" y="24057"/>
                  </a:lnTo>
                  <a:lnTo>
                    <a:pt x="16038" y="23963"/>
                  </a:lnTo>
                  <a:lnTo>
                    <a:pt x="16698" y="23680"/>
                  </a:lnTo>
                  <a:lnTo>
                    <a:pt x="17264" y="23397"/>
                  </a:lnTo>
                  <a:lnTo>
                    <a:pt x="17453" y="23208"/>
                  </a:lnTo>
                  <a:lnTo>
                    <a:pt x="17547" y="23019"/>
                  </a:lnTo>
                  <a:lnTo>
                    <a:pt x="17736" y="23114"/>
                  </a:lnTo>
                  <a:lnTo>
                    <a:pt x="17830" y="23114"/>
                  </a:lnTo>
                  <a:lnTo>
                    <a:pt x="18019" y="23019"/>
                  </a:lnTo>
                  <a:lnTo>
                    <a:pt x="18208" y="22736"/>
                  </a:lnTo>
                  <a:lnTo>
                    <a:pt x="18302" y="22548"/>
                  </a:lnTo>
                  <a:lnTo>
                    <a:pt x="18868" y="22359"/>
                  </a:lnTo>
                  <a:lnTo>
                    <a:pt x="19623" y="22076"/>
                  </a:lnTo>
                  <a:lnTo>
                    <a:pt x="20189" y="21699"/>
                  </a:lnTo>
                  <a:lnTo>
                    <a:pt x="20849" y="21227"/>
                  </a:lnTo>
                  <a:lnTo>
                    <a:pt x="21321" y="20755"/>
                  </a:lnTo>
                  <a:lnTo>
                    <a:pt x="21510" y="20472"/>
                  </a:lnTo>
                  <a:lnTo>
                    <a:pt x="22170" y="19906"/>
                  </a:lnTo>
                  <a:lnTo>
                    <a:pt x="22736" y="19435"/>
                  </a:lnTo>
                  <a:lnTo>
                    <a:pt x="23113" y="18963"/>
                  </a:lnTo>
                  <a:lnTo>
                    <a:pt x="23302" y="18585"/>
                  </a:lnTo>
                  <a:lnTo>
                    <a:pt x="23396" y="18774"/>
                  </a:lnTo>
                  <a:lnTo>
                    <a:pt x="23585" y="18397"/>
                  </a:lnTo>
                  <a:lnTo>
                    <a:pt x="23774" y="18114"/>
                  </a:lnTo>
                  <a:lnTo>
                    <a:pt x="24057" y="17736"/>
                  </a:lnTo>
                  <a:lnTo>
                    <a:pt x="24245" y="17453"/>
                  </a:lnTo>
                  <a:lnTo>
                    <a:pt x="24340" y="17453"/>
                  </a:lnTo>
                  <a:lnTo>
                    <a:pt x="24434" y="17359"/>
                  </a:lnTo>
                  <a:lnTo>
                    <a:pt x="24623" y="16982"/>
                  </a:lnTo>
                  <a:lnTo>
                    <a:pt x="25189" y="16227"/>
                  </a:lnTo>
                  <a:lnTo>
                    <a:pt x="25566" y="15661"/>
                  </a:lnTo>
                  <a:lnTo>
                    <a:pt x="25943" y="15189"/>
                  </a:lnTo>
                  <a:lnTo>
                    <a:pt x="26226" y="14529"/>
                  </a:lnTo>
                  <a:lnTo>
                    <a:pt x="26509" y="13680"/>
                  </a:lnTo>
                  <a:lnTo>
                    <a:pt x="26604" y="13869"/>
                  </a:lnTo>
                  <a:lnTo>
                    <a:pt x="26604" y="13586"/>
                  </a:lnTo>
                  <a:lnTo>
                    <a:pt x="26698" y="13303"/>
                  </a:lnTo>
                  <a:lnTo>
                    <a:pt x="26792" y="13303"/>
                  </a:lnTo>
                  <a:lnTo>
                    <a:pt x="26887" y="13397"/>
                  </a:lnTo>
                  <a:lnTo>
                    <a:pt x="27170" y="12831"/>
                  </a:lnTo>
                  <a:lnTo>
                    <a:pt x="27264" y="12548"/>
                  </a:lnTo>
                  <a:lnTo>
                    <a:pt x="27264" y="12454"/>
                  </a:lnTo>
                  <a:lnTo>
                    <a:pt x="26981" y="12076"/>
                  </a:lnTo>
                  <a:lnTo>
                    <a:pt x="27075" y="12171"/>
                  </a:lnTo>
                  <a:lnTo>
                    <a:pt x="27170" y="12076"/>
                  </a:lnTo>
                  <a:lnTo>
                    <a:pt x="27358" y="12076"/>
                  </a:lnTo>
                  <a:lnTo>
                    <a:pt x="27453" y="12171"/>
                  </a:lnTo>
                  <a:lnTo>
                    <a:pt x="27453" y="11982"/>
                  </a:lnTo>
                  <a:lnTo>
                    <a:pt x="27547" y="11793"/>
                  </a:lnTo>
                  <a:lnTo>
                    <a:pt x="27641" y="11793"/>
                  </a:lnTo>
                  <a:lnTo>
                    <a:pt x="27547" y="11510"/>
                  </a:lnTo>
                  <a:lnTo>
                    <a:pt x="27641" y="11133"/>
                  </a:lnTo>
                  <a:lnTo>
                    <a:pt x="27830" y="10755"/>
                  </a:lnTo>
                  <a:lnTo>
                    <a:pt x="27924" y="10661"/>
                  </a:lnTo>
                  <a:lnTo>
                    <a:pt x="28113" y="10661"/>
                  </a:lnTo>
                  <a:lnTo>
                    <a:pt x="28019" y="10378"/>
                  </a:lnTo>
                  <a:lnTo>
                    <a:pt x="28019" y="10284"/>
                  </a:lnTo>
                  <a:lnTo>
                    <a:pt x="28019" y="10095"/>
                  </a:lnTo>
                  <a:lnTo>
                    <a:pt x="28113" y="10284"/>
                  </a:lnTo>
                  <a:lnTo>
                    <a:pt x="28208" y="10001"/>
                  </a:lnTo>
                  <a:lnTo>
                    <a:pt x="28019" y="10001"/>
                  </a:lnTo>
                  <a:lnTo>
                    <a:pt x="27924" y="9906"/>
                  </a:lnTo>
                  <a:lnTo>
                    <a:pt x="28113" y="9718"/>
                  </a:lnTo>
                  <a:lnTo>
                    <a:pt x="28208" y="9718"/>
                  </a:lnTo>
                  <a:lnTo>
                    <a:pt x="28113" y="9529"/>
                  </a:lnTo>
                  <a:lnTo>
                    <a:pt x="28396" y="9529"/>
                  </a:lnTo>
                  <a:lnTo>
                    <a:pt x="28302" y="9057"/>
                  </a:lnTo>
                  <a:lnTo>
                    <a:pt x="28396" y="9057"/>
                  </a:lnTo>
                  <a:lnTo>
                    <a:pt x="28396" y="8963"/>
                  </a:lnTo>
                  <a:lnTo>
                    <a:pt x="28396" y="8774"/>
                  </a:lnTo>
                  <a:lnTo>
                    <a:pt x="28491" y="8491"/>
                  </a:lnTo>
                  <a:lnTo>
                    <a:pt x="28585" y="8114"/>
                  </a:lnTo>
                  <a:lnTo>
                    <a:pt x="28774" y="8303"/>
                  </a:lnTo>
                  <a:lnTo>
                    <a:pt x="28962" y="7454"/>
                  </a:lnTo>
                  <a:lnTo>
                    <a:pt x="29057" y="6699"/>
                  </a:lnTo>
                  <a:lnTo>
                    <a:pt x="29245" y="5661"/>
                  </a:lnTo>
                  <a:lnTo>
                    <a:pt x="29340" y="4718"/>
                  </a:lnTo>
                  <a:lnTo>
                    <a:pt x="29340" y="4341"/>
                  </a:lnTo>
                  <a:lnTo>
                    <a:pt x="29057" y="4435"/>
                  </a:lnTo>
                  <a:lnTo>
                    <a:pt x="28962" y="4435"/>
                  </a:lnTo>
                  <a:lnTo>
                    <a:pt x="28962" y="4246"/>
                  </a:lnTo>
                  <a:lnTo>
                    <a:pt x="29151" y="4341"/>
                  </a:lnTo>
                  <a:lnTo>
                    <a:pt x="29245" y="4152"/>
                  </a:lnTo>
                  <a:lnTo>
                    <a:pt x="29151" y="4152"/>
                  </a:lnTo>
                  <a:lnTo>
                    <a:pt x="29057" y="3963"/>
                  </a:lnTo>
                  <a:lnTo>
                    <a:pt x="28962" y="3680"/>
                  </a:lnTo>
                  <a:lnTo>
                    <a:pt x="28962" y="3680"/>
                  </a:lnTo>
                  <a:lnTo>
                    <a:pt x="29245" y="3774"/>
                  </a:lnTo>
                  <a:lnTo>
                    <a:pt x="29057" y="3586"/>
                  </a:lnTo>
                  <a:lnTo>
                    <a:pt x="29057" y="3397"/>
                  </a:lnTo>
                  <a:lnTo>
                    <a:pt x="29245" y="3586"/>
                  </a:lnTo>
                  <a:lnTo>
                    <a:pt x="29245" y="3491"/>
                  </a:lnTo>
                  <a:lnTo>
                    <a:pt x="29434" y="3114"/>
                  </a:lnTo>
                  <a:lnTo>
                    <a:pt x="29245" y="2925"/>
                  </a:lnTo>
                  <a:lnTo>
                    <a:pt x="28962" y="2642"/>
                  </a:lnTo>
                  <a:lnTo>
                    <a:pt x="28962" y="2642"/>
                  </a:lnTo>
                  <a:lnTo>
                    <a:pt x="29245" y="2831"/>
                  </a:lnTo>
                  <a:lnTo>
                    <a:pt x="29340" y="2737"/>
                  </a:lnTo>
                  <a:lnTo>
                    <a:pt x="29434" y="2359"/>
                  </a:lnTo>
                  <a:lnTo>
                    <a:pt x="29434" y="2265"/>
                  </a:lnTo>
                  <a:lnTo>
                    <a:pt x="29434" y="2171"/>
                  </a:lnTo>
                  <a:lnTo>
                    <a:pt x="29340" y="2171"/>
                  </a:lnTo>
                  <a:lnTo>
                    <a:pt x="28774" y="944"/>
                  </a:lnTo>
                  <a:lnTo>
                    <a:pt x="28962" y="661"/>
                  </a:lnTo>
                  <a:lnTo>
                    <a:pt x="29057" y="473"/>
                  </a:lnTo>
                  <a:lnTo>
                    <a:pt x="29151" y="473"/>
                  </a:lnTo>
                  <a:lnTo>
                    <a:pt x="28868" y="190"/>
                  </a:lnTo>
                  <a:lnTo>
                    <a:pt x="29057" y="190"/>
                  </a:lnTo>
                  <a:lnTo>
                    <a:pt x="2896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1745175" y="2199475"/>
              <a:ext cx="169825" cy="162775"/>
            </a:xfrm>
            <a:custGeom>
              <a:avLst/>
              <a:gdLst/>
              <a:ahLst/>
              <a:cxnLst/>
              <a:rect l="l" t="t" r="r" b="b"/>
              <a:pathLst>
                <a:path w="6793" h="6511" extrusionOk="0">
                  <a:moveTo>
                    <a:pt x="1038" y="6416"/>
                  </a:moveTo>
                  <a:lnTo>
                    <a:pt x="1038" y="6463"/>
                  </a:lnTo>
                  <a:lnTo>
                    <a:pt x="1038" y="6463"/>
                  </a:lnTo>
                  <a:lnTo>
                    <a:pt x="943" y="6416"/>
                  </a:lnTo>
                  <a:close/>
                  <a:moveTo>
                    <a:pt x="2641" y="1"/>
                  </a:moveTo>
                  <a:lnTo>
                    <a:pt x="2641" y="190"/>
                  </a:lnTo>
                  <a:lnTo>
                    <a:pt x="2641" y="473"/>
                  </a:lnTo>
                  <a:lnTo>
                    <a:pt x="2641" y="567"/>
                  </a:lnTo>
                  <a:lnTo>
                    <a:pt x="2547" y="284"/>
                  </a:lnTo>
                  <a:lnTo>
                    <a:pt x="2547" y="756"/>
                  </a:lnTo>
                  <a:lnTo>
                    <a:pt x="2453" y="284"/>
                  </a:lnTo>
                  <a:lnTo>
                    <a:pt x="2453" y="473"/>
                  </a:lnTo>
                  <a:lnTo>
                    <a:pt x="2453" y="661"/>
                  </a:lnTo>
                  <a:lnTo>
                    <a:pt x="2075" y="1227"/>
                  </a:lnTo>
                  <a:lnTo>
                    <a:pt x="1509" y="2171"/>
                  </a:lnTo>
                  <a:lnTo>
                    <a:pt x="849" y="3114"/>
                  </a:lnTo>
                  <a:lnTo>
                    <a:pt x="377" y="3774"/>
                  </a:lnTo>
                  <a:lnTo>
                    <a:pt x="283" y="4152"/>
                  </a:lnTo>
                  <a:lnTo>
                    <a:pt x="472" y="4246"/>
                  </a:lnTo>
                  <a:lnTo>
                    <a:pt x="472" y="4340"/>
                  </a:lnTo>
                  <a:lnTo>
                    <a:pt x="377" y="4435"/>
                  </a:lnTo>
                  <a:lnTo>
                    <a:pt x="283" y="4435"/>
                  </a:lnTo>
                  <a:lnTo>
                    <a:pt x="566" y="4529"/>
                  </a:lnTo>
                  <a:lnTo>
                    <a:pt x="472" y="4435"/>
                  </a:lnTo>
                  <a:lnTo>
                    <a:pt x="566" y="4435"/>
                  </a:lnTo>
                  <a:lnTo>
                    <a:pt x="849" y="4623"/>
                  </a:lnTo>
                  <a:lnTo>
                    <a:pt x="566" y="4623"/>
                  </a:lnTo>
                  <a:lnTo>
                    <a:pt x="472" y="4812"/>
                  </a:lnTo>
                  <a:lnTo>
                    <a:pt x="377" y="5284"/>
                  </a:lnTo>
                  <a:lnTo>
                    <a:pt x="283" y="5944"/>
                  </a:lnTo>
                  <a:lnTo>
                    <a:pt x="189" y="6133"/>
                  </a:lnTo>
                  <a:lnTo>
                    <a:pt x="0" y="6227"/>
                  </a:lnTo>
                  <a:lnTo>
                    <a:pt x="566" y="6416"/>
                  </a:lnTo>
                  <a:lnTo>
                    <a:pt x="1038" y="6494"/>
                  </a:lnTo>
                  <a:lnTo>
                    <a:pt x="1038" y="6494"/>
                  </a:lnTo>
                  <a:lnTo>
                    <a:pt x="1038" y="6510"/>
                  </a:lnTo>
                  <a:lnTo>
                    <a:pt x="1051" y="6497"/>
                  </a:lnTo>
                  <a:lnTo>
                    <a:pt x="1051" y="6497"/>
                  </a:lnTo>
                  <a:lnTo>
                    <a:pt x="1132" y="6510"/>
                  </a:lnTo>
                  <a:lnTo>
                    <a:pt x="1069" y="6479"/>
                  </a:lnTo>
                  <a:lnTo>
                    <a:pt x="1069" y="6479"/>
                  </a:lnTo>
                  <a:lnTo>
                    <a:pt x="1132" y="6416"/>
                  </a:lnTo>
                  <a:lnTo>
                    <a:pt x="1226" y="6133"/>
                  </a:lnTo>
                  <a:lnTo>
                    <a:pt x="1226" y="5944"/>
                  </a:lnTo>
                  <a:lnTo>
                    <a:pt x="1038" y="5755"/>
                  </a:lnTo>
                  <a:lnTo>
                    <a:pt x="1415" y="5755"/>
                  </a:lnTo>
                  <a:lnTo>
                    <a:pt x="1321" y="5661"/>
                  </a:lnTo>
                  <a:lnTo>
                    <a:pt x="1415" y="5661"/>
                  </a:lnTo>
                  <a:lnTo>
                    <a:pt x="1604" y="5755"/>
                  </a:lnTo>
                  <a:lnTo>
                    <a:pt x="1415" y="5567"/>
                  </a:lnTo>
                  <a:lnTo>
                    <a:pt x="1038" y="5189"/>
                  </a:lnTo>
                  <a:lnTo>
                    <a:pt x="1226" y="5284"/>
                  </a:lnTo>
                  <a:lnTo>
                    <a:pt x="1604" y="5378"/>
                  </a:lnTo>
                  <a:lnTo>
                    <a:pt x="2264" y="3491"/>
                  </a:lnTo>
                  <a:lnTo>
                    <a:pt x="3019" y="1605"/>
                  </a:lnTo>
                  <a:lnTo>
                    <a:pt x="3019" y="1888"/>
                  </a:lnTo>
                  <a:lnTo>
                    <a:pt x="3113" y="1699"/>
                  </a:lnTo>
                  <a:lnTo>
                    <a:pt x="3113" y="1888"/>
                  </a:lnTo>
                  <a:lnTo>
                    <a:pt x="3302" y="1699"/>
                  </a:lnTo>
                  <a:lnTo>
                    <a:pt x="3208" y="1888"/>
                  </a:lnTo>
                  <a:lnTo>
                    <a:pt x="3302" y="1982"/>
                  </a:lnTo>
                  <a:lnTo>
                    <a:pt x="3585" y="2076"/>
                  </a:lnTo>
                  <a:lnTo>
                    <a:pt x="3962" y="2171"/>
                  </a:lnTo>
                  <a:lnTo>
                    <a:pt x="4340" y="1982"/>
                  </a:lnTo>
                  <a:lnTo>
                    <a:pt x="4151" y="2171"/>
                  </a:lnTo>
                  <a:lnTo>
                    <a:pt x="4151" y="2359"/>
                  </a:lnTo>
                  <a:lnTo>
                    <a:pt x="4151" y="2454"/>
                  </a:lnTo>
                  <a:lnTo>
                    <a:pt x="4245" y="2548"/>
                  </a:lnTo>
                  <a:lnTo>
                    <a:pt x="4623" y="2548"/>
                  </a:lnTo>
                  <a:lnTo>
                    <a:pt x="4811" y="2359"/>
                  </a:lnTo>
                  <a:lnTo>
                    <a:pt x="5000" y="2642"/>
                  </a:lnTo>
                  <a:lnTo>
                    <a:pt x="5283" y="3020"/>
                  </a:lnTo>
                  <a:lnTo>
                    <a:pt x="5755" y="3208"/>
                  </a:lnTo>
                  <a:lnTo>
                    <a:pt x="6132" y="3208"/>
                  </a:lnTo>
                  <a:lnTo>
                    <a:pt x="6038" y="3397"/>
                  </a:lnTo>
                  <a:lnTo>
                    <a:pt x="6038" y="3586"/>
                  </a:lnTo>
                  <a:lnTo>
                    <a:pt x="6132" y="3680"/>
                  </a:lnTo>
                  <a:lnTo>
                    <a:pt x="6321" y="3680"/>
                  </a:lnTo>
                  <a:lnTo>
                    <a:pt x="6698" y="3586"/>
                  </a:lnTo>
                  <a:lnTo>
                    <a:pt x="6698" y="3869"/>
                  </a:lnTo>
                  <a:lnTo>
                    <a:pt x="6509" y="3963"/>
                  </a:lnTo>
                  <a:lnTo>
                    <a:pt x="6509" y="3963"/>
                  </a:lnTo>
                  <a:lnTo>
                    <a:pt x="6792" y="3869"/>
                  </a:lnTo>
                  <a:lnTo>
                    <a:pt x="6792" y="3491"/>
                  </a:lnTo>
                  <a:lnTo>
                    <a:pt x="6698" y="3397"/>
                  </a:lnTo>
                  <a:lnTo>
                    <a:pt x="6509" y="3586"/>
                  </a:lnTo>
                  <a:lnTo>
                    <a:pt x="6509" y="3586"/>
                  </a:lnTo>
                  <a:lnTo>
                    <a:pt x="6604" y="3303"/>
                  </a:lnTo>
                  <a:lnTo>
                    <a:pt x="6604" y="3114"/>
                  </a:lnTo>
                  <a:lnTo>
                    <a:pt x="6509" y="3020"/>
                  </a:lnTo>
                  <a:lnTo>
                    <a:pt x="6226" y="3020"/>
                  </a:lnTo>
                  <a:lnTo>
                    <a:pt x="5849" y="3114"/>
                  </a:lnTo>
                  <a:lnTo>
                    <a:pt x="5849" y="3114"/>
                  </a:lnTo>
                  <a:lnTo>
                    <a:pt x="5943" y="2831"/>
                  </a:lnTo>
                  <a:lnTo>
                    <a:pt x="5943" y="2925"/>
                  </a:lnTo>
                  <a:lnTo>
                    <a:pt x="6132" y="2548"/>
                  </a:lnTo>
                  <a:lnTo>
                    <a:pt x="5660" y="2359"/>
                  </a:lnTo>
                  <a:lnTo>
                    <a:pt x="5283" y="2171"/>
                  </a:lnTo>
                  <a:lnTo>
                    <a:pt x="4906" y="2171"/>
                  </a:lnTo>
                  <a:lnTo>
                    <a:pt x="4906" y="1699"/>
                  </a:lnTo>
                  <a:lnTo>
                    <a:pt x="5094" y="1322"/>
                  </a:lnTo>
                  <a:lnTo>
                    <a:pt x="4717" y="1605"/>
                  </a:lnTo>
                  <a:lnTo>
                    <a:pt x="4811" y="1322"/>
                  </a:lnTo>
                  <a:lnTo>
                    <a:pt x="4811" y="1322"/>
                  </a:lnTo>
                  <a:lnTo>
                    <a:pt x="4717" y="1416"/>
                  </a:lnTo>
                  <a:lnTo>
                    <a:pt x="4434" y="1605"/>
                  </a:lnTo>
                  <a:lnTo>
                    <a:pt x="4623" y="1322"/>
                  </a:lnTo>
                  <a:lnTo>
                    <a:pt x="4623" y="1227"/>
                  </a:lnTo>
                  <a:lnTo>
                    <a:pt x="4528" y="1133"/>
                  </a:lnTo>
                  <a:lnTo>
                    <a:pt x="4340" y="1322"/>
                  </a:lnTo>
                  <a:lnTo>
                    <a:pt x="4340" y="1510"/>
                  </a:lnTo>
                  <a:lnTo>
                    <a:pt x="4245" y="1322"/>
                  </a:lnTo>
                  <a:lnTo>
                    <a:pt x="4151" y="1227"/>
                  </a:lnTo>
                  <a:lnTo>
                    <a:pt x="3868" y="944"/>
                  </a:lnTo>
                  <a:lnTo>
                    <a:pt x="3208" y="567"/>
                  </a:lnTo>
                  <a:lnTo>
                    <a:pt x="2925" y="378"/>
                  </a:lnTo>
                  <a:lnTo>
                    <a:pt x="2736"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2" name="Google Shape;32;p1"/>
          <p:cNvSpPr/>
          <p:nvPr/>
        </p:nvSpPr>
        <p:spPr>
          <a:xfrm>
            <a:off x="4045614" y="719848"/>
            <a:ext cx="1052762" cy="922444"/>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
          <p:cNvSpPr txBox="1">
            <a:spLocks noGrp="1"/>
          </p:cNvSpPr>
          <p:nvPr>
            <p:ph type="ctrTitle"/>
          </p:nvPr>
        </p:nvSpPr>
        <p:spPr>
          <a:xfrm>
            <a:off x="685800" y="2348979"/>
            <a:ext cx="7772400" cy="1158875"/>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6000"/>
              <a:buNone/>
            </a:pPr>
            <a:r>
              <a:rPr lang="es-ES" sz="4400"/>
              <a:t>DWES </a:t>
            </a:r>
            <a:br>
              <a:rPr lang="es-ES" sz="4400"/>
            </a:br>
            <a:r>
              <a:rPr lang="es-ES" sz="4400"/>
              <a:t>Introducción a la programación Web</a:t>
            </a:r>
            <a:endParaRPr sz="4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6"/>
          <p:cNvSpPr txBox="1">
            <a:spLocks noGrp="1"/>
          </p:cNvSpPr>
          <p:nvPr>
            <p:ph type="title"/>
          </p:nvPr>
        </p:nvSpPr>
        <p:spPr>
          <a:xfrm>
            <a:off x="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Arquitectura de tres niveles</a:t>
            </a:r>
            <a:endParaRPr/>
          </a:p>
        </p:txBody>
      </p:sp>
      <p:sp>
        <p:nvSpPr>
          <p:cNvPr id="366" name="Google Shape;366;p2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30</a:t>
            </a:fld>
            <a:endParaRPr/>
          </a:p>
        </p:txBody>
      </p:sp>
      <p:pic>
        <p:nvPicPr>
          <p:cNvPr id="367" name="Google Shape;367;p26"/>
          <p:cNvPicPr preferRelativeResize="0"/>
          <p:nvPr/>
        </p:nvPicPr>
        <p:blipFill rotWithShape="1">
          <a:blip r:embed="rId3">
            <a:alphaModFix/>
          </a:blip>
          <a:srcRect/>
          <a:stretch/>
        </p:blipFill>
        <p:spPr>
          <a:xfrm>
            <a:off x="251520" y="1707654"/>
            <a:ext cx="1747168" cy="994222"/>
          </a:xfrm>
          <a:prstGeom prst="rect">
            <a:avLst/>
          </a:prstGeom>
          <a:noFill/>
          <a:ln>
            <a:noFill/>
          </a:ln>
        </p:spPr>
      </p:pic>
      <p:pic>
        <p:nvPicPr>
          <p:cNvPr id="368" name="Google Shape;368;p26"/>
          <p:cNvPicPr preferRelativeResize="0"/>
          <p:nvPr/>
        </p:nvPicPr>
        <p:blipFill rotWithShape="1">
          <a:blip r:embed="rId4">
            <a:alphaModFix/>
          </a:blip>
          <a:srcRect/>
          <a:stretch/>
        </p:blipFill>
        <p:spPr>
          <a:xfrm>
            <a:off x="3131840" y="1275606"/>
            <a:ext cx="1335300" cy="1851670"/>
          </a:xfrm>
          <a:prstGeom prst="rect">
            <a:avLst/>
          </a:prstGeom>
          <a:noFill/>
          <a:ln>
            <a:noFill/>
          </a:ln>
        </p:spPr>
      </p:pic>
      <p:pic>
        <p:nvPicPr>
          <p:cNvPr id="369" name="Google Shape;369;p26"/>
          <p:cNvPicPr preferRelativeResize="0"/>
          <p:nvPr/>
        </p:nvPicPr>
        <p:blipFill rotWithShape="1">
          <a:blip r:embed="rId4">
            <a:alphaModFix/>
          </a:blip>
          <a:srcRect/>
          <a:stretch/>
        </p:blipFill>
        <p:spPr>
          <a:xfrm>
            <a:off x="5396940" y="1275606"/>
            <a:ext cx="1335300" cy="1851670"/>
          </a:xfrm>
          <a:prstGeom prst="rect">
            <a:avLst/>
          </a:prstGeom>
          <a:noFill/>
          <a:ln>
            <a:noFill/>
          </a:ln>
        </p:spPr>
      </p:pic>
      <p:pic>
        <p:nvPicPr>
          <p:cNvPr id="370" name="Google Shape;370;p26"/>
          <p:cNvPicPr preferRelativeResize="0"/>
          <p:nvPr/>
        </p:nvPicPr>
        <p:blipFill rotWithShape="1">
          <a:blip r:embed="rId5">
            <a:alphaModFix/>
          </a:blip>
          <a:srcRect/>
          <a:stretch/>
        </p:blipFill>
        <p:spPr>
          <a:xfrm>
            <a:off x="7904355" y="1563638"/>
            <a:ext cx="1239645" cy="1296144"/>
          </a:xfrm>
          <a:prstGeom prst="rect">
            <a:avLst/>
          </a:prstGeom>
          <a:noFill/>
          <a:ln>
            <a:noFill/>
          </a:ln>
        </p:spPr>
      </p:pic>
      <p:sp>
        <p:nvSpPr>
          <p:cNvPr id="371" name="Google Shape;371;p26"/>
          <p:cNvSpPr txBox="1"/>
          <p:nvPr/>
        </p:nvSpPr>
        <p:spPr>
          <a:xfrm>
            <a:off x="467544" y="2859782"/>
            <a:ext cx="105990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Navegador</a:t>
            </a:r>
            <a:endParaRPr sz="1400" b="0" i="0" u="none" strike="noStrike" cap="none" dirty="0">
              <a:solidFill>
                <a:schemeClr val="bg2">
                  <a:lumMod val="25000"/>
                </a:schemeClr>
              </a:solidFill>
              <a:latin typeface="Sniglet"/>
              <a:ea typeface="Sniglet"/>
              <a:cs typeface="Sniglet"/>
              <a:sym typeface="Sniglet"/>
            </a:endParaRPr>
          </a:p>
        </p:txBody>
      </p:sp>
      <p:sp>
        <p:nvSpPr>
          <p:cNvPr id="372" name="Google Shape;372;p26"/>
          <p:cNvSpPr txBox="1"/>
          <p:nvPr/>
        </p:nvSpPr>
        <p:spPr>
          <a:xfrm>
            <a:off x="3347864" y="3291830"/>
            <a:ext cx="126989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lt1"/>
                </a:solidFill>
                <a:latin typeface="Sniglet"/>
                <a:ea typeface="Sniglet"/>
                <a:cs typeface="Sniglet"/>
                <a:sym typeface="Sniglet"/>
              </a:rPr>
              <a:t>Servidor Web</a:t>
            </a:r>
            <a:endParaRPr sz="1400" b="0" i="0" u="none" strike="noStrike" cap="none">
              <a:solidFill>
                <a:schemeClr val="lt1"/>
              </a:solidFill>
              <a:latin typeface="Sniglet"/>
              <a:ea typeface="Sniglet"/>
              <a:cs typeface="Sniglet"/>
              <a:sym typeface="Sniglet"/>
            </a:endParaRPr>
          </a:p>
        </p:txBody>
      </p:sp>
      <p:sp>
        <p:nvSpPr>
          <p:cNvPr id="373" name="Google Shape;373;p26"/>
          <p:cNvSpPr txBox="1"/>
          <p:nvPr/>
        </p:nvSpPr>
        <p:spPr>
          <a:xfrm>
            <a:off x="5508104" y="3291830"/>
            <a:ext cx="119135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Servidor de</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Aplicaciones</a:t>
            </a:r>
            <a:endParaRPr sz="1400" b="0" i="0" u="none" strike="noStrike" cap="none">
              <a:solidFill>
                <a:schemeClr val="bg2">
                  <a:lumMod val="25000"/>
                </a:schemeClr>
              </a:solidFill>
              <a:latin typeface="Sniglet"/>
              <a:ea typeface="Sniglet"/>
              <a:cs typeface="Sniglet"/>
              <a:sym typeface="Sniglet"/>
            </a:endParaRPr>
          </a:p>
        </p:txBody>
      </p:sp>
      <p:sp>
        <p:nvSpPr>
          <p:cNvPr id="374" name="Google Shape;374;p26"/>
          <p:cNvSpPr txBox="1"/>
          <p:nvPr/>
        </p:nvSpPr>
        <p:spPr>
          <a:xfrm>
            <a:off x="7787182" y="3003798"/>
            <a:ext cx="139333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Servidor de</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Bases de Datos</a:t>
            </a:r>
            <a:endParaRPr sz="1400" b="0" i="0" u="none" strike="noStrike" cap="none">
              <a:solidFill>
                <a:schemeClr val="bg2">
                  <a:lumMod val="25000"/>
                </a:schemeClr>
              </a:solidFill>
              <a:latin typeface="Sniglet"/>
              <a:ea typeface="Sniglet"/>
              <a:cs typeface="Sniglet"/>
              <a:sym typeface="Sniglet"/>
            </a:endParaRPr>
          </a:p>
        </p:txBody>
      </p:sp>
      <p:cxnSp>
        <p:nvCxnSpPr>
          <p:cNvPr id="375" name="Google Shape;375;p26"/>
          <p:cNvCxnSpPr/>
          <p:nvPr/>
        </p:nvCxnSpPr>
        <p:spPr>
          <a:xfrm>
            <a:off x="0" y="3795886"/>
            <a:ext cx="9144000" cy="72008"/>
          </a:xfrm>
          <a:prstGeom prst="straightConnector1">
            <a:avLst/>
          </a:prstGeom>
          <a:noFill/>
          <a:ln w="9525" cap="flat" cmpd="sng">
            <a:solidFill>
              <a:schemeClr val="lt1"/>
            </a:solidFill>
            <a:prstDash val="solid"/>
            <a:round/>
            <a:headEnd type="none" w="sm" len="sm"/>
            <a:tailEnd type="none" w="sm" len="sm"/>
          </a:ln>
        </p:spPr>
      </p:cxnSp>
      <p:cxnSp>
        <p:nvCxnSpPr>
          <p:cNvPr id="376" name="Google Shape;376;p26"/>
          <p:cNvCxnSpPr/>
          <p:nvPr/>
        </p:nvCxnSpPr>
        <p:spPr>
          <a:xfrm>
            <a:off x="7452320" y="1131590"/>
            <a:ext cx="0" cy="4011910"/>
          </a:xfrm>
          <a:prstGeom prst="straightConnector1">
            <a:avLst/>
          </a:prstGeom>
          <a:noFill/>
          <a:ln w="9525" cap="flat" cmpd="sng">
            <a:solidFill>
              <a:schemeClr val="lt1"/>
            </a:solidFill>
            <a:prstDash val="solid"/>
            <a:round/>
            <a:headEnd type="none" w="sm" len="sm"/>
            <a:tailEnd type="none" w="sm" len="sm"/>
          </a:ln>
        </p:spPr>
      </p:cxnSp>
      <p:cxnSp>
        <p:nvCxnSpPr>
          <p:cNvPr id="377" name="Google Shape;377;p26"/>
          <p:cNvCxnSpPr/>
          <p:nvPr/>
        </p:nvCxnSpPr>
        <p:spPr>
          <a:xfrm>
            <a:off x="4860032" y="1131590"/>
            <a:ext cx="0" cy="4011910"/>
          </a:xfrm>
          <a:prstGeom prst="straightConnector1">
            <a:avLst/>
          </a:prstGeom>
          <a:noFill/>
          <a:ln w="9525" cap="flat" cmpd="sng">
            <a:solidFill>
              <a:schemeClr val="lt1"/>
            </a:solidFill>
            <a:prstDash val="solid"/>
            <a:round/>
            <a:headEnd type="none" w="sm" len="sm"/>
            <a:tailEnd type="none" w="sm" len="sm"/>
          </a:ln>
        </p:spPr>
      </p:cxnSp>
      <p:sp>
        <p:nvSpPr>
          <p:cNvPr id="378" name="Google Shape;378;p26"/>
          <p:cNvSpPr/>
          <p:nvPr/>
        </p:nvSpPr>
        <p:spPr>
          <a:xfrm>
            <a:off x="2123728" y="4155926"/>
            <a:ext cx="1792478"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a:solidFill>
                  <a:schemeClr val="bg2">
                    <a:lumMod val="25000"/>
                  </a:schemeClr>
                </a:solidFill>
                <a:latin typeface="Sniglet"/>
                <a:ea typeface="Sniglet"/>
                <a:cs typeface="Sniglet"/>
                <a:sym typeface="Sniglet"/>
              </a:rPr>
              <a:t>CAPA DE NEGOCIO</a:t>
            </a:r>
            <a:endParaRPr sz="1600" b="0" i="0" u="none" strike="noStrike" cap="none">
              <a:solidFill>
                <a:schemeClr val="bg2">
                  <a:lumMod val="25000"/>
                </a:schemeClr>
              </a:solidFill>
              <a:latin typeface="Sniglet"/>
              <a:ea typeface="Sniglet"/>
              <a:cs typeface="Sniglet"/>
              <a:sym typeface="Sniglet"/>
            </a:endParaRPr>
          </a:p>
        </p:txBody>
      </p:sp>
      <p:pic>
        <p:nvPicPr>
          <p:cNvPr id="379" name="Google Shape;379;p26"/>
          <p:cNvPicPr preferRelativeResize="0"/>
          <p:nvPr/>
        </p:nvPicPr>
        <p:blipFill rotWithShape="1">
          <a:blip r:embed="rId6">
            <a:alphaModFix/>
          </a:blip>
          <a:srcRect/>
          <a:stretch/>
        </p:blipFill>
        <p:spPr>
          <a:xfrm>
            <a:off x="5076056" y="3939902"/>
            <a:ext cx="2123901" cy="957719"/>
          </a:xfrm>
          <a:prstGeom prst="rect">
            <a:avLst/>
          </a:prstGeom>
          <a:noFill/>
          <a:ln>
            <a:noFill/>
          </a:ln>
        </p:spPr>
      </p:pic>
      <p:sp>
        <p:nvSpPr>
          <p:cNvPr id="380" name="Google Shape;380;p26"/>
          <p:cNvSpPr/>
          <p:nvPr/>
        </p:nvSpPr>
        <p:spPr>
          <a:xfrm>
            <a:off x="7506072" y="4155926"/>
            <a:ext cx="160243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Código del</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lado del servidor</a:t>
            </a:r>
            <a:endParaRPr sz="1400" b="0" i="0" u="none" strike="noStrike" cap="none">
              <a:solidFill>
                <a:schemeClr val="bg2">
                  <a:lumMod val="25000"/>
                </a:schemeClr>
              </a:solidFill>
              <a:latin typeface="Sniglet"/>
              <a:ea typeface="Sniglet"/>
              <a:cs typeface="Sniglet"/>
              <a:sym typeface="Sniglet"/>
            </a:endParaRPr>
          </a:p>
        </p:txBody>
      </p:sp>
      <p:cxnSp>
        <p:nvCxnSpPr>
          <p:cNvPr id="381" name="Google Shape;381;p26"/>
          <p:cNvCxnSpPr>
            <a:stCxn id="369" idx="1"/>
            <a:endCxn id="368" idx="3"/>
          </p:cNvCxnSpPr>
          <p:nvPr/>
        </p:nvCxnSpPr>
        <p:spPr>
          <a:xfrm rot="10800000">
            <a:off x="4467240" y="2201441"/>
            <a:ext cx="929700" cy="0"/>
          </a:xfrm>
          <a:prstGeom prst="straightConnector1">
            <a:avLst/>
          </a:prstGeom>
          <a:noFill/>
          <a:ln w="50800" cap="flat" cmpd="sng">
            <a:solidFill>
              <a:schemeClr val="lt1"/>
            </a:solidFill>
            <a:prstDash val="solid"/>
            <a:round/>
            <a:headEnd type="none" w="sm" len="sm"/>
            <a:tailEnd type="stealth" w="med" len="med"/>
          </a:ln>
        </p:spPr>
      </p:cxnSp>
      <p:sp>
        <p:nvSpPr>
          <p:cNvPr id="382" name="Google Shape;382;p26"/>
          <p:cNvSpPr/>
          <p:nvPr/>
        </p:nvSpPr>
        <p:spPr>
          <a:xfrm>
            <a:off x="4572000" y="2355726"/>
            <a:ext cx="106186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0" i="0" u="none" strike="noStrike" cap="none">
                <a:solidFill>
                  <a:schemeClr val="lt1"/>
                </a:solidFill>
                <a:latin typeface="Sniglet"/>
                <a:ea typeface="Sniglet"/>
                <a:cs typeface="Sniglet"/>
                <a:sym typeface="Sniglet"/>
              </a:rPr>
              <a:t>Código</a:t>
            </a:r>
            <a:endParaRPr/>
          </a:p>
          <a:p>
            <a:pPr marL="0" marR="0" lvl="0" indent="0" algn="l" rtl="0">
              <a:lnSpc>
                <a:spcPct val="100000"/>
              </a:lnSpc>
              <a:spcBef>
                <a:spcPts val="0"/>
              </a:spcBef>
              <a:spcAft>
                <a:spcPts val="0"/>
              </a:spcAft>
              <a:buNone/>
            </a:pPr>
            <a:r>
              <a:rPr lang="es-ES" sz="1200" b="0" i="0" u="none" strike="noStrike" cap="none">
                <a:solidFill>
                  <a:schemeClr val="lt1"/>
                </a:solidFill>
                <a:latin typeface="Sniglet"/>
                <a:ea typeface="Sniglet"/>
                <a:cs typeface="Sniglet"/>
                <a:sym typeface="Sniglet"/>
              </a:rPr>
              <a:t>traducido</a:t>
            </a:r>
            <a:endParaRPr sz="1200" b="0" i="0" u="none" strike="noStrike" cap="none">
              <a:solidFill>
                <a:schemeClr val="lt1"/>
              </a:solidFill>
              <a:latin typeface="Sniglet"/>
              <a:ea typeface="Sniglet"/>
              <a:cs typeface="Sniglet"/>
              <a:sym typeface="Sniglet"/>
            </a:endParaRPr>
          </a:p>
        </p:txBody>
      </p:sp>
      <p:sp>
        <p:nvSpPr>
          <p:cNvPr id="2" name="Google Shape;347;p25">
            <a:extLst>
              <a:ext uri="{FF2B5EF4-FFF2-40B4-BE49-F238E27FC236}">
                <a16:creationId xmlns:a16="http://schemas.microsoft.com/office/drawing/2014/main" id="{6650AA66-6298-4AF0-8C9F-EDB0A1966351}"/>
              </a:ext>
            </a:extLst>
          </p:cNvPr>
          <p:cNvSpPr txBox="1"/>
          <p:nvPr/>
        </p:nvSpPr>
        <p:spPr>
          <a:xfrm>
            <a:off x="2025652" y="2559200"/>
            <a:ext cx="126989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dirty="0" err="1">
                <a:solidFill>
                  <a:schemeClr val="bg2">
                    <a:lumMod val="25000"/>
                  </a:schemeClr>
                </a:solidFill>
                <a:latin typeface="Sniglet"/>
                <a:ea typeface="Sniglet"/>
                <a:cs typeface="Sniglet"/>
                <a:sym typeface="Sniglet"/>
              </a:rPr>
              <a:t>Peticion</a:t>
            </a:r>
            <a:r>
              <a:rPr lang="es-ES" dirty="0">
                <a:solidFill>
                  <a:schemeClr val="bg2">
                    <a:lumMod val="25000"/>
                  </a:schemeClr>
                </a:solidFill>
                <a:latin typeface="Sniglet"/>
                <a:ea typeface="Sniglet"/>
                <a:cs typeface="Sniglet"/>
                <a:sym typeface="Sniglet"/>
              </a:rPr>
              <a:t> HTTP</a:t>
            </a:r>
            <a:endParaRPr sz="1400" b="0" i="0" u="none" strike="noStrike" cap="none" dirty="0">
              <a:solidFill>
                <a:schemeClr val="bg2">
                  <a:lumMod val="25000"/>
                </a:schemeClr>
              </a:solidFill>
              <a:latin typeface="Sniglet"/>
              <a:ea typeface="Sniglet"/>
              <a:cs typeface="Sniglet"/>
              <a:sym typeface="Sniglet"/>
            </a:endParaRPr>
          </a:p>
        </p:txBody>
      </p:sp>
      <p:cxnSp>
        <p:nvCxnSpPr>
          <p:cNvPr id="3" name="Conector recto de flecha 2">
            <a:extLst>
              <a:ext uri="{FF2B5EF4-FFF2-40B4-BE49-F238E27FC236}">
                <a16:creationId xmlns:a16="http://schemas.microsoft.com/office/drawing/2014/main" id="{9715E8F3-3D13-6E3F-09F4-4C2A4A03A5B0}"/>
              </a:ext>
            </a:extLst>
          </p:cNvPr>
          <p:cNvCxnSpPr/>
          <p:nvPr/>
        </p:nvCxnSpPr>
        <p:spPr>
          <a:xfrm flipV="1">
            <a:off x="1998688" y="2201441"/>
            <a:ext cx="1152000" cy="324000"/>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 name="Google Shape;350;p25">
            <a:extLst>
              <a:ext uri="{FF2B5EF4-FFF2-40B4-BE49-F238E27FC236}">
                <a16:creationId xmlns:a16="http://schemas.microsoft.com/office/drawing/2014/main" id="{57B7FD33-7FCE-6D0C-5E96-51013A5B6453}"/>
              </a:ext>
            </a:extLst>
          </p:cNvPr>
          <p:cNvCxnSpPr/>
          <p:nvPr/>
        </p:nvCxnSpPr>
        <p:spPr>
          <a:xfrm rot="10800000">
            <a:off x="6732255" y="2201510"/>
            <a:ext cx="1172100" cy="10200"/>
          </a:xfrm>
          <a:prstGeom prst="straightConnector1">
            <a:avLst/>
          </a:prstGeom>
          <a:noFill/>
          <a:ln w="50800" cap="flat" cmpd="sng">
            <a:solidFill>
              <a:schemeClr val="bg2">
                <a:lumMod val="25000"/>
              </a:schemeClr>
            </a:solidFill>
            <a:prstDash val="solid"/>
            <a:round/>
            <a:headEnd type="none" w="sm" len="sm"/>
            <a:tailEnd type="stealth" w="med" len="med"/>
          </a:ln>
        </p:spPr>
      </p:cxnSp>
      <p:sp>
        <p:nvSpPr>
          <p:cNvPr id="5" name="Google Shape;351;p25">
            <a:extLst>
              <a:ext uri="{FF2B5EF4-FFF2-40B4-BE49-F238E27FC236}">
                <a16:creationId xmlns:a16="http://schemas.microsoft.com/office/drawing/2014/main" id="{EC6B5BA6-39C7-B0EF-4FE3-18F5B55C1C3C}"/>
              </a:ext>
            </a:extLst>
          </p:cNvPr>
          <p:cNvSpPr/>
          <p:nvPr/>
        </p:nvSpPr>
        <p:spPr>
          <a:xfrm>
            <a:off x="6750496" y="1347614"/>
            <a:ext cx="142190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Envío de</a:t>
            </a:r>
            <a:endParaRPr dirty="0">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datos</a:t>
            </a:r>
            <a:endParaRPr sz="1400" b="0" i="0" u="none" strike="noStrike" cap="none" dirty="0">
              <a:solidFill>
                <a:schemeClr val="bg2">
                  <a:lumMod val="25000"/>
                </a:schemeClr>
              </a:solidFill>
              <a:latin typeface="Sniglet"/>
              <a:ea typeface="Sniglet"/>
              <a:cs typeface="Sniglet"/>
              <a:sym typeface="Sniglet"/>
            </a:endParaRPr>
          </a:p>
        </p:txBody>
      </p:sp>
      <p:cxnSp>
        <p:nvCxnSpPr>
          <p:cNvPr id="6" name="Conector recto de flecha 5">
            <a:extLst>
              <a:ext uri="{FF2B5EF4-FFF2-40B4-BE49-F238E27FC236}">
                <a16:creationId xmlns:a16="http://schemas.microsoft.com/office/drawing/2014/main" id="{98EA5443-D63A-FF03-64AF-64D44117AD6F}"/>
              </a:ext>
            </a:extLst>
          </p:cNvPr>
          <p:cNvCxnSpPr/>
          <p:nvPr/>
        </p:nvCxnSpPr>
        <p:spPr>
          <a:xfrm>
            <a:off x="4467140" y="2201441"/>
            <a:ext cx="929800" cy="0"/>
          </a:xfrm>
          <a:prstGeom prst="straightConnector1">
            <a:avLst/>
          </a:prstGeom>
          <a:ln w="38100">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Google Shape;347;p25">
            <a:extLst>
              <a:ext uri="{FF2B5EF4-FFF2-40B4-BE49-F238E27FC236}">
                <a16:creationId xmlns:a16="http://schemas.microsoft.com/office/drawing/2014/main" id="{45FA9DE7-34D0-949A-2F3B-BC623DEE618A}"/>
              </a:ext>
            </a:extLst>
          </p:cNvPr>
          <p:cNvSpPr txBox="1"/>
          <p:nvPr/>
        </p:nvSpPr>
        <p:spPr>
          <a:xfrm>
            <a:off x="4385559" y="1592412"/>
            <a:ext cx="1269899"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dirty="0" err="1">
                <a:solidFill>
                  <a:schemeClr val="bg2">
                    <a:lumMod val="25000"/>
                  </a:schemeClr>
                </a:solidFill>
                <a:latin typeface="Sniglet"/>
                <a:ea typeface="Sniglet"/>
                <a:cs typeface="Sniglet"/>
                <a:sym typeface="Sniglet"/>
              </a:rPr>
              <a:t>Peticion</a:t>
            </a:r>
            <a:r>
              <a:rPr lang="es-ES" dirty="0">
                <a:solidFill>
                  <a:schemeClr val="bg2">
                    <a:lumMod val="25000"/>
                  </a:schemeClr>
                </a:solidFill>
                <a:latin typeface="Sniglet"/>
                <a:ea typeface="Sniglet"/>
                <a:cs typeface="Sniglet"/>
                <a:sym typeface="Sniglet"/>
              </a:rPr>
              <a:t> </a:t>
            </a:r>
            <a:r>
              <a:rPr lang="es-ES" dirty="0" err="1">
                <a:solidFill>
                  <a:schemeClr val="bg2">
                    <a:lumMod val="25000"/>
                  </a:schemeClr>
                </a:solidFill>
                <a:latin typeface="Sniglet"/>
                <a:ea typeface="Sniglet"/>
                <a:cs typeface="Sniglet"/>
                <a:sym typeface="Sniglet"/>
              </a:rPr>
              <a:t>Traduccion</a:t>
            </a:r>
            <a:endParaRPr sz="1400" b="0" i="0" u="none" strike="noStrike" cap="none" dirty="0">
              <a:solidFill>
                <a:schemeClr val="bg2">
                  <a:lumMod val="25000"/>
                </a:schemeClr>
              </a:solidFill>
              <a:latin typeface="Sniglet"/>
              <a:ea typeface="Sniglet"/>
              <a:cs typeface="Sniglet"/>
              <a:sym typeface="Snigle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7"/>
          <p:cNvSpPr txBox="1">
            <a:spLocks noGrp="1"/>
          </p:cNvSpPr>
          <p:nvPr>
            <p:ph type="title"/>
          </p:nvPr>
        </p:nvSpPr>
        <p:spPr>
          <a:xfrm>
            <a:off x="-1200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Arquitectura de tres niveles</a:t>
            </a:r>
            <a:endParaRPr/>
          </a:p>
        </p:txBody>
      </p:sp>
      <p:sp>
        <p:nvSpPr>
          <p:cNvPr id="388" name="Google Shape;388;p27"/>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31</a:t>
            </a:fld>
            <a:endParaRPr/>
          </a:p>
        </p:txBody>
      </p:sp>
      <p:pic>
        <p:nvPicPr>
          <p:cNvPr id="389" name="Google Shape;389;p27"/>
          <p:cNvPicPr preferRelativeResize="0"/>
          <p:nvPr/>
        </p:nvPicPr>
        <p:blipFill rotWithShape="1">
          <a:blip r:embed="rId3">
            <a:alphaModFix/>
          </a:blip>
          <a:srcRect/>
          <a:stretch/>
        </p:blipFill>
        <p:spPr>
          <a:xfrm>
            <a:off x="251520" y="1707654"/>
            <a:ext cx="1747168" cy="994222"/>
          </a:xfrm>
          <a:prstGeom prst="rect">
            <a:avLst/>
          </a:prstGeom>
          <a:noFill/>
          <a:ln>
            <a:noFill/>
          </a:ln>
        </p:spPr>
      </p:pic>
      <p:pic>
        <p:nvPicPr>
          <p:cNvPr id="390" name="Google Shape;390;p27"/>
          <p:cNvPicPr preferRelativeResize="0"/>
          <p:nvPr/>
        </p:nvPicPr>
        <p:blipFill rotWithShape="1">
          <a:blip r:embed="rId4">
            <a:alphaModFix/>
          </a:blip>
          <a:srcRect/>
          <a:stretch/>
        </p:blipFill>
        <p:spPr>
          <a:xfrm>
            <a:off x="3131840" y="1275606"/>
            <a:ext cx="1335300" cy="1851670"/>
          </a:xfrm>
          <a:prstGeom prst="rect">
            <a:avLst/>
          </a:prstGeom>
          <a:noFill/>
          <a:ln>
            <a:noFill/>
          </a:ln>
        </p:spPr>
      </p:pic>
      <p:pic>
        <p:nvPicPr>
          <p:cNvPr id="391" name="Google Shape;391;p27"/>
          <p:cNvPicPr preferRelativeResize="0"/>
          <p:nvPr/>
        </p:nvPicPr>
        <p:blipFill rotWithShape="1">
          <a:blip r:embed="rId4">
            <a:alphaModFix/>
          </a:blip>
          <a:srcRect/>
          <a:stretch/>
        </p:blipFill>
        <p:spPr>
          <a:xfrm>
            <a:off x="5396940" y="1275606"/>
            <a:ext cx="1335300" cy="1851670"/>
          </a:xfrm>
          <a:prstGeom prst="rect">
            <a:avLst/>
          </a:prstGeom>
          <a:noFill/>
          <a:ln>
            <a:noFill/>
          </a:ln>
        </p:spPr>
      </p:pic>
      <p:pic>
        <p:nvPicPr>
          <p:cNvPr id="392" name="Google Shape;392;p27"/>
          <p:cNvPicPr preferRelativeResize="0"/>
          <p:nvPr/>
        </p:nvPicPr>
        <p:blipFill rotWithShape="1">
          <a:blip r:embed="rId5">
            <a:alphaModFix/>
          </a:blip>
          <a:srcRect/>
          <a:stretch/>
        </p:blipFill>
        <p:spPr>
          <a:xfrm>
            <a:off x="7904355" y="1563638"/>
            <a:ext cx="1239645" cy="1296144"/>
          </a:xfrm>
          <a:prstGeom prst="rect">
            <a:avLst/>
          </a:prstGeom>
          <a:noFill/>
          <a:ln>
            <a:noFill/>
          </a:ln>
        </p:spPr>
      </p:pic>
      <p:sp>
        <p:nvSpPr>
          <p:cNvPr id="393" name="Google Shape;393;p27"/>
          <p:cNvSpPr txBox="1"/>
          <p:nvPr/>
        </p:nvSpPr>
        <p:spPr>
          <a:xfrm>
            <a:off x="467544" y="2859782"/>
            <a:ext cx="1059906"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Navegador</a:t>
            </a:r>
            <a:endParaRPr sz="1400" b="0" i="0" u="none" strike="noStrike" cap="none">
              <a:solidFill>
                <a:schemeClr val="bg2">
                  <a:lumMod val="25000"/>
                </a:schemeClr>
              </a:solidFill>
              <a:latin typeface="Sniglet"/>
              <a:ea typeface="Sniglet"/>
              <a:cs typeface="Sniglet"/>
              <a:sym typeface="Sniglet"/>
            </a:endParaRPr>
          </a:p>
        </p:txBody>
      </p:sp>
      <p:sp>
        <p:nvSpPr>
          <p:cNvPr id="394" name="Google Shape;394;p27"/>
          <p:cNvSpPr txBox="1"/>
          <p:nvPr/>
        </p:nvSpPr>
        <p:spPr>
          <a:xfrm>
            <a:off x="3347864" y="3291830"/>
            <a:ext cx="126989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Servidor Web</a:t>
            </a:r>
            <a:endParaRPr sz="1400" b="0" i="0" u="none" strike="noStrike" cap="none" dirty="0">
              <a:solidFill>
                <a:schemeClr val="bg2">
                  <a:lumMod val="25000"/>
                </a:schemeClr>
              </a:solidFill>
              <a:latin typeface="Sniglet"/>
              <a:ea typeface="Sniglet"/>
              <a:cs typeface="Sniglet"/>
              <a:sym typeface="Sniglet"/>
            </a:endParaRPr>
          </a:p>
        </p:txBody>
      </p:sp>
      <p:sp>
        <p:nvSpPr>
          <p:cNvPr id="395" name="Google Shape;395;p27"/>
          <p:cNvSpPr txBox="1"/>
          <p:nvPr/>
        </p:nvSpPr>
        <p:spPr>
          <a:xfrm>
            <a:off x="5508104" y="3291830"/>
            <a:ext cx="119135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Servidor de</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Aplicaciones</a:t>
            </a:r>
            <a:endParaRPr sz="1400" b="0" i="0" u="none" strike="noStrike" cap="none">
              <a:solidFill>
                <a:schemeClr val="bg2">
                  <a:lumMod val="25000"/>
                </a:schemeClr>
              </a:solidFill>
              <a:latin typeface="Sniglet"/>
              <a:ea typeface="Sniglet"/>
              <a:cs typeface="Sniglet"/>
              <a:sym typeface="Sniglet"/>
            </a:endParaRPr>
          </a:p>
        </p:txBody>
      </p:sp>
      <p:sp>
        <p:nvSpPr>
          <p:cNvPr id="396" name="Google Shape;396;p27"/>
          <p:cNvSpPr txBox="1"/>
          <p:nvPr/>
        </p:nvSpPr>
        <p:spPr>
          <a:xfrm>
            <a:off x="7787182" y="3003798"/>
            <a:ext cx="1393330"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Servidor de</a:t>
            </a:r>
            <a:endParaRPr>
              <a:solidFill>
                <a:schemeClr val="bg2">
                  <a:lumMod val="25000"/>
                </a:schemeClr>
              </a:solidFill>
            </a:endParaRPr>
          </a:p>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Bases de Datos</a:t>
            </a:r>
            <a:endParaRPr sz="1400" b="0" i="0" u="none" strike="noStrike" cap="none">
              <a:solidFill>
                <a:schemeClr val="bg2">
                  <a:lumMod val="25000"/>
                </a:schemeClr>
              </a:solidFill>
              <a:latin typeface="Sniglet"/>
              <a:ea typeface="Sniglet"/>
              <a:cs typeface="Sniglet"/>
              <a:sym typeface="Sniglet"/>
            </a:endParaRPr>
          </a:p>
        </p:txBody>
      </p:sp>
      <p:cxnSp>
        <p:nvCxnSpPr>
          <p:cNvPr id="397" name="Google Shape;397;p27"/>
          <p:cNvCxnSpPr/>
          <p:nvPr/>
        </p:nvCxnSpPr>
        <p:spPr>
          <a:xfrm>
            <a:off x="0" y="3795886"/>
            <a:ext cx="9144000" cy="72008"/>
          </a:xfrm>
          <a:prstGeom prst="straightConnector1">
            <a:avLst/>
          </a:prstGeom>
          <a:noFill/>
          <a:ln w="9525" cap="flat" cmpd="sng">
            <a:solidFill>
              <a:schemeClr val="lt1"/>
            </a:solidFill>
            <a:prstDash val="solid"/>
            <a:round/>
            <a:headEnd type="none" w="sm" len="sm"/>
            <a:tailEnd type="none" w="sm" len="sm"/>
          </a:ln>
        </p:spPr>
      </p:cxnSp>
      <p:cxnSp>
        <p:nvCxnSpPr>
          <p:cNvPr id="398" name="Google Shape;398;p27"/>
          <p:cNvCxnSpPr/>
          <p:nvPr/>
        </p:nvCxnSpPr>
        <p:spPr>
          <a:xfrm>
            <a:off x="5076056" y="1131590"/>
            <a:ext cx="0" cy="4011910"/>
          </a:xfrm>
          <a:prstGeom prst="straightConnector1">
            <a:avLst/>
          </a:prstGeom>
          <a:noFill/>
          <a:ln w="9525" cap="flat" cmpd="sng">
            <a:solidFill>
              <a:schemeClr val="lt1"/>
            </a:solidFill>
            <a:prstDash val="solid"/>
            <a:round/>
            <a:headEnd type="none" w="sm" len="sm"/>
            <a:tailEnd type="none" w="sm" len="sm"/>
          </a:ln>
        </p:spPr>
      </p:cxnSp>
      <p:cxnSp>
        <p:nvCxnSpPr>
          <p:cNvPr id="399" name="Google Shape;399;p27"/>
          <p:cNvCxnSpPr/>
          <p:nvPr/>
        </p:nvCxnSpPr>
        <p:spPr>
          <a:xfrm>
            <a:off x="2411760" y="1131590"/>
            <a:ext cx="0" cy="4011910"/>
          </a:xfrm>
          <a:prstGeom prst="straightConnector1">
            <a:avLst/>
          </a:prstGeom>
          <a:noFill/>
          <a:ln w="9525" cap="flat" cmpd="sng">
            <a:solidFill>
              <a:schemeClr val="lt1"/>
            </a:solidFill>
            <a:prstDash val="solid"/>
            <a:round/>
            <a:headEnd type="none" w="sm" len="sm"/>
            <a:tailEnd type="none" w="sm" len="sm"/>
          </a:ln>
        </p:spPr>
      </p:cxnSp>
      <p:sp>
        <p:nvSpPr>
          <p:cNvPr id="400" name="Google Shape;400;p27"/>
          <p:cNvSpPr/>
          <p:nvPr/>
        </p:nvSpPr>
        <p:spPr>
          <a:xfrm>
            <a:off x="0" y="4227934"/>
            <a:ext cx="234391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a:solidFill>
                  <a:schemeClr val="bg2">
                    <a:lumMod val="25000"/>
                  </a:schemeClr>
                </a:solidFill>
                <a:latin typeface="Sniglet"/>
                <a:ea typeface="Sniglet"/>
                <a:cs typeface="Sniglet"/>
                <a:sym typeface="Sniglet"/>
              </a:rPr>
              <a:t>CAPA DE PRESENTACIÓN</a:t>
            </a:r>
            <a:endParaRPr sz="1600" b="0" i="0" u="none" strike="noStrike" cap="none">
              <a:solidFill>
                <a:schemeClr val="bg2">
                  <a:lumMod val="25000"/>
                </a:schemeClr>
              </a:solidFill>
              <a:latin typeface="Sniglet"/>
              <a:ea typeface="Sniglet"/>
              <a:cs typeface="Sniglet"/>
              <a:sym typeface="Sniglet"/>
            </a:endParaRPr>
          </a:p>
        </p:txBody>
      </p:sp>
      <p:cxnSp>
        <p:nvCxnSpPr>
          <p:cNvPr id="401" name="Google Shape;401;p27"/>
          <p:cNvCxnSpPr>
            <a:stCxn id="390" idx="1"/>
            <a:endCxn id="389" idx="3"/>
          </p:cNvCxnSpPr>
          <p:nvPr/>
        </p:nvCxnSpPr>
        <p:spPr>
          <a:xfrm flipH="1">
            <a:off x="1998740" y="2201441"/>
            <a:ext cx="1133100" cy="3300"/>
          </a:xfrm>
          <a:prstGeom prst="straightConnector1">
            <a:avLst/>
          </a:prstGeom>
          <a:noFill/>
          <a:ln w="50800" cap="flat" cmpd="sng">
            <a:solidFill>
              <a:schemeClr val="bg2">
                <a:lumMod val="10000"/>
              </a:schemeClr>
            </a:solidFill>
            <a:prstDash val="solid"/>
            <a:round/>
            <a:headEnd type="none" w="sm" len="sm"/>
            <a:tailEnd type="stealth" w="med" len="med"/>
          </a:ln>
        </p:spPr>
      </p:cxnSp>
      <p:sp>
        <p:nvSpPr>
          <p:cNvPr id="402" name="Google Shape;402;p27"/>
          <p:cNvSpPr/>
          <p:nvPr/>
        </p:nvSpPr>
        <p:spPr>
          <a:xfrm>
            <a:off x="2051720" y="2283718"/>
            <a:ext cx="106186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Envío del resultado</a:t>
            </a:r>
            <a:endParaRPr sz="1200" b="0" i="0" u="none" strike="noStrike" cap="none">
              <a:solidFill>
                <a:schemeClr val="bg2">
                  <a:lumMod val="25000"/>
                </a:schemeClr>
              </a:solidFill>
              <a:latin typeface="Sniglet"/>
              <a:ea typeface="Sniglet"/>
              <a:cs typeface="Sniglet"/>
              <a:sym typeface="Sniglet"/>
            </a:endParaRPr>
          </a:p>
        </p:txBody>
      </p:sp>
      <p:pic>
        <p:nvPicPr>
          <p:cNvPr id="403" name="Google Shape;403;p27"/>
          <p:cNvPicPr preferRelativeResize="0"/>
          <p:nvPr/>
        </p:nvPicPr>
        <p:blipFill rotWithShape="1">
          <a:blip r:embed="rId6">
            <a:alphaModFix/>
          </a:blip>
          <a:srcRect/>
          <a:stretch/>
        </p:blipFill>
        <p:spPr>
          <a:xfrm>
            <a:off x="2771800" y="4011910"/>
            <a:ext cx="1890771" cy="73305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28"/>
          <p:cNvSpPr txBox="1">
            <a:spLocks noGrp="1"/>
          </p:cNvSpPr>
          <p:nvPr>
            <p:ph type="title"/>
          </p:nvPr>
        </p:nvSpPr>
        <p:spPr>
          <a:xfrm>
            <a:off x="-6025" y="5147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Back-End y Front-End</a:t>
            </a:r>
            <a:endParaRPr/>
          </a:p>
        </p:txBody>
      </p:sp>
      <p:sp>
        <p:nvSpPr>
          <p:cNvPr id="409" name="Google Shape;409;p28"/>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32</a:t>
            </a:fld>
            <a:endParaRPr/>
          </a:p>
        </p:txBody>
      </p:sp>
      <p:pic>
        <p:nvPicPr>
          <p:cNvPr id="410" name="Google Shape;410;p28"/>
          <p:cNvPicPr preferRelativeResize="0"/>
          <p:nvPr/>
        </p:nvPicPr>
        <p:blipFill rotWithShape="1">
          <a:blip r:embed="rId3">
            <a:alphaModFix/>
          </a:blip>
          <a:srcRect/>
          <a:stretch/>
        </p:blipFill>
        <p:spPr>
          <a:xfrm>
            <a:off x="467544" y="1001513"/>
            <a:ext cx="8347643" cy="345638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9"/>
          <p:cNvSpPr txBox="1">
            <a:spLocks noGrp="1"/>
          </p:cNvSpPr>
          <p:nvPr>
            <p:ph type="title"/>
          </p:nvPr>
        </p:nvSpPr>
        <p:spPr>
          <a:xfrm>
            <a:off x="-6025" y="123478"/>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Modelo Full-Stack</a:t>
            </a:r>
            <a:endParaRPr/>
          </a:p>
        </p:txBody>
      </p:sp>
      <p:sp>
        <p:nvSpPr>
          <p:cNvPr id="416" name="Google Shape;416;p29"/>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33</a:t>
            </a:fld>
            <a:endParaRPr/>
          </a:p>
        </p:txBody>
      </p:sp>
      <p:pic>
        <p:nvPicPr>
          <p:cNvPr id="417" name="Google Shape;417;p29"/>
          <p:cNvPicPr preferRelativeResize="0"/>
          <p:nvPr/>
        </p:nvPicPr>
        <p:blipFill rotWithShape="1">
          <a:blip r:embed="rId3">
            <a:alphaModFix/>
          </a:blip>
          <a:srcRect/>
          <a:stretch/>
        </p:blipFill>
        <p:spPr>
          <a:xfrm>
            <a:off x="179512" y="1131590"/>
            <a:ext cx="8541491" cy="351661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0"/>
          <p:cNvSpPr txBox="1">
            <a:spLocks noGrp="1"/>
          </p:cNvSpPr>
          <p:nvPr>
            <p:ph type="title"/>
          </p:nvPr>
        </p:nvSpPr>
        <p:spPr>
          <a:xfrm>
            <a:off x="-6025" y="5147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Resumen del lado del servidor</a:t>
            </a:r>
            <a:endParaRPr/>
          </a:p>
        </p:txBody>
      </p:sp>
      <p:sp>
        <p:nvSpPr>
          <p:cNvPr id="423" name="Google Shape;423;p30"/>
          <p:cNvSpPr txBox="1">
            <a:spLocks noGrp="1"/>
          </p:cNvSpPr>
          <p:nvPr>
            <p:ph type="body" idx="1"/>
          </p:nvPr>
        </p:nvSpPr>
        <p:spPr>
          <a:xfrm>
            <a:off x="323528" y="915566"/>
            <a:ext cx="8640960"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700" dirty="0"/>
              <a:t>1. El cliente realiza una petición de recurso</a:t>
            </a:r>
            <a:endParaRPr sz="1700" dirty="0"/>
          </a:p>
          <a:p>
            <a:pPr marL="457200" lvl="0" indent="-228600" algn="l" rtl="0">
              <a:lnSpc>
                <a:spcPct val="100000"/>
              </a:lnSpc>
              <a:spcBef>
                <a:spcPts val="600"/>
              </a:spcBef>
              <a:spcAft>
                <a:spcPts val="0"/>
              </a:spcAft>
              <a:buSzPts val="1600"/>
              <a:buNone/>
            </a:pPr>
            <a:endParaRPr sz="1700" dirty="0"/>
          </a:p>
          <a:p>
            <a:pPr marL="457200" lvl="0" indent="-330200" algn="l" rtl="0">
              <a:lnSpc>
                <a:spcPct val="100000"/>
              </a:lnSpc>
              <a:spcBef>
                <a:spcPts val="600"/>
              </a:spcBef>
              <a:spcAft>
                <a:spcPts val="0"/>
              </a:spcAft>
              <a:buSzPts val="1600"/>
              <a:buChar char="✘"/>
            </a:pPr>
            <a:r>
              <a:rPr lang="es-ES" sz="1700" dirty="0"/>
              <a:t>2. Un servidor web encuentra el recurso y se encuentra con código especial</a:t>
            </a:r>
            <a:endParaRPr sz="1700" dirty="0"/>
          </a:p>
          <a:p>
            <a:pPr marL="457200" lvl="0" indent="-228600" algn="l" rtl="0">
              <a:lnSpc>
                <a:spcPct val="100000"/>
              </a:lnSpc>
              <a:spcBef>
                <a:spcPts val="600"/>
              </a:spcBef>
              <a:spcAft>
                <a:spcPts val="0"/>
              </a:spcAft>
              <a:buSzPts val="1600"/>
              <a:buNone/>
            </a:pPr>
            <a:endParaRPr sz="1700" dirty="0"/>
          </a:p>
          <a:p>
            <a:pPr marL="457200" lvl="0" indent="-330200" algn="l" rtl="0">
              <a:lnSpc>
                <a:spcPct val="100000"/>
              </a:lnSpc>
              <a:spcBef>
                <a:spcPts val="600"/>
              </a:spcBef>
              <a:spcAft>
                <a:spcPts val="0"/>
              </a:spcAft>
              <a:buSzPts val="1600"/>
              <a:buChar char="✘"/>
            </a:pPr>
            <a:r>
              <a:rPr lang="es-ES" sz="1700" dirty="0"/>
              <a:t>3. Pide ayuda a otro servidor o servicio para traducir ese código</a:t>
            </a:r>
            <a:endParaRPr sz="1700" dirty="0"/>
          </a:p>
          <a:p>
            <a:pPr marL="457200" lvl="0" indent="-228600" algn="l" rtl="0">
              <a:lnSpc>
                <a:spcPct val="100000"/>
              </a:lnSpc>
              <a:spcBef>
                <a:spcPts val="600"/>
              </a:spcBef>
              <a:spcAft>
                <a:spcPts val="0"/>
              </a:spcAft>
              <a:buSzPts val="1600"/>
              <a:buNone/>
            </a:pPr>
            <a:endParaRPr sz="1700" dirty="0"/>
          </a:p>
          <a:p>
            <a:pPr marL="457200" lvl="0" indent="-330200" algn="l" rtl="0">
              <a:lnSpc>
                <a:spcPct val="100000"/>
              </a:lnSpc>
              <a:spcBef>
                <a:spcPts val="600"/>
              </a:spcBef>
              <a:spcAft>
                <a:spcPts val="0"/>
              </a:spcAft>
              <a:buSzPts val="1600"/>
              <a:buChar char="✘"/>
            </a:pPr>
            <a:r>
              <a:rPr lang="es-ES" sz="1700" dirty="0"/>
              <a:t>4. El servidor entrega el código traducido al navegador</a:t>
            </a:r>
            <a:endParaRPr sz="1700" dirty="0"/>
          </a:p>
          <a:p>
            <a:pPr marL="457200" lvl="0" indent="-228600" algn="l" rtl="0">
              <a:lnSpc>
                <a:spcPct val="100000"/>
              </a:lnSpc>
              <a:spcBef>
                <a:spcPts val="600"/>
              </a:spcBef>
              <a:spcAft>
                <a:spcPts val="0"/>
              </a:spcAft>
              <a:buSzPts val="1600"/>
              <a:buNone/>
            </a:pPr>
            <a:endParaRPr sz="1700" dirty="0"/>
          </a:p>
          <a:p>
            <a:pPr marL="457200" lvl="0" indent="-330200" algn="l" rtl="0">
              <a:lnSpc>
                <a:spcPct val="100000"/>
              </a:lnSpc>
              <a:spcBef>
                <a:spcPts val="600"/>
              </a:spcBef>
              <a:spcAft>
                <a:spcPts val="0"/>
              </a:spcAft>
              <a:buSzPts val="1600"/>
              <a:buChar char="✘"/>
            </a:pPr>
            <a:r>
              <a:rPr lang="es-ES" sz="1700" dirty="0"/>
              <a:t>5. El navegador interpreta lo que se le entrega</a:t>
            </a:r>
            <a:endParaRPr sz="1700" dirty="0"/>
          </a:p>
          <a:p>
            <a:pPr marL="457200" lvl="0" indent="-228600" algn="l" rtl="0">
              <a:lnSpc>
                <a:spcPct val="100000"/>
              </a:lnSpc>
              <a:spcBef>
                <a:spcPts val="600"/>
              </a:spcBef>
              <a:spcAft>
                <a:spcPts val="0"/>
              </a:spcAft>
              <a:buSzPts val="1600"/>
              <a:buNone/>
            </a:pPr>
            <a:endParaRPr sz="1700" dirty="0"/>
          </a:p>
          <a:p>
            <a:pPr marL="457200" lvl="0" indent="-330200" algn="l" rtl="0">
              <a:lnSpc>
                <a:spcPct val="100000"/>
              </a:lnSpc>
              <a:spcBef>
                <a:spcPts val="600"/>
              </a:spcBef>
              <a:spcAft>
                <a:spcPts val="0"/>
              </a:spcAft>
              <a:buSzPts val="1600"/>
              <a:buChar char="✘"/>
            </a:pPr>
            <a:r>
              <a:rPr lang="es-ES" sz="1700" dirty="0"/>
              <a:t>6. El usuario ve el resultado</a:t>
            </a:r>
            <a:endParaRPr sz="1700" dirty="0"/>
          </a:p>
        </p:txBody>
      </p:sp>
      <p:sp>
        <p:nvSpPr>
          <p:cNvPr id="424" name="Google Shape;424;p30"/>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1"/>
          <p:cNvSpPr txBox="1">
            <a:spLocks noGrp="1"/>
          </p:cNvSpPr>
          <p:nvPr>
            <p:ph type="ctrTitle" idx="4294967295"/>
          </p:nvPr>
        </p:nvSpPr>
        <p:spPr>
          <a:xfrm>
            <a:off x="683568" y="2636086"/>
            <a:ext cx="7920880" cy="1159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2600"/>
              <a:buFont typeface="Walter Turncoat"/>
              <a:buNone/>
            </a:pPr>
            <a:r>
              <a:rPr lang="es-ES" sz="4800" b="0" i="0" u="none" strike="noStrike" cap="none" dirty="0">
                <a:solidFill>
                  <a:schemeClr val="bg2">
                    <a:lumMod val="25000"/>
                  </a:schemeClr>
                </a:solidFill>
                <a:latin typeface="Walter Turncoat"/>
                <a:ea typeface="Walter Turncoat"/>
                <a:cs typeface="Walter Turncoat"/>
                <a:sym typeface="Walter Turncoat"/>
              </a:rPr>
              <a:t>Características de la programación Web</a:t>
            </a:r>
            <a:endParaRPr sz="4800" b="0" i="0" u="none" strike="noStrike" cap="none" dirty="0">
              <a:solidFill>
                <a:schemeClr val="bg2">
                  <a:lumMod val="25000"/>
                </a:schemeClr>
              </a:solidFill>
              <a:latin typeface="Walter Turncoat"/>
              <a:ea typeface="Walter Turncoat"/>
              <a:cs typeface="Walter Turncoat"/>
              <a:sym typeface="Walter Turncoat"/>
            </a:endParaRPr>
          </a:p>
        </p:txBody>
      </p:sp>
      <p:sp>
        <p:nvSpPr>
          <p:cNvPr id="430" name="Google Shape;430;p31"/>
          <p:cNvSpPr/>
          <p:nvPr/>
        </p:nvSpPr>
        <p:spPr>
          <a:xfrm>
            <a:off x="3799402" y="3579862"/>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1" name="Google Shape;431;p3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32"/>
          <p:cNvSpPr txBox="1">
            <a:spLocks noGrp="1"/>
          </p:cNvSpPr>
          <p:nvPr>
            <p:ph type="title"/>
          </p:nvPr>
        </p:nvSpPr>
        <p:spPr>
          <a:xfrm>
            <a:off x="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b="1"/>
              <a:t>Características de la programación web.</a:t>
            </a:r>
            <a:endParaRPr/>
          </a:p>
        </p:txBody>
      </p:sp>
      <p:sp>
        <p:nvSpPr>
          <p:cNvPr id="439" name="Google Shape;439;p32"/>
          <p:cNvSpPr txBox="1">
            <a:spLocks noGrp="1"/>
          </p:cNvSpPr>
          <p:nvPr>
            <p:ph type="body" idx="1"/>
          </p:nvPr>
        </p:nvSpPr>
        <p:spPr>
          <a:xfrm>
            <a:off x="179512" y="1507925"/>
            <a:ext cx="8928992"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600" dirty="0"/>
              <a:t>Cuando una </a:t>
            </a:r>
            <a:r>
              <a:rPr lang="es-ES" sz="1600" b="1" dirty="0"/>
              <a:t>página web se descarga a tu ordenador, su contenido define qué se debe mostrar en </a:t>
            </a:r>
            <a:r>
              <a:rPr lang="es-ES" sz="1600" dirty="0"/>
              <a:t>pantalla. Este contenido está programado en un </a:t>
            </a:r>
            <a:r>
              <a:rPr lang="es-ES" sz="1600" b="1" dirty="0"/>
              <a:t>lenguaje de marcado, formado por etiquetas, que </a:t>
            </a:r>
            <a:r>
              <a:rPr lang="es-ES" sz="1600" dirty="0"/>
              <a:t>puede ser </a:t>
            </a:r>
            <a:r>
              <a:rPr lang="es-ES" sz="1600" b="1" dirty="0"/>
              <a:t>HTML o XHTML. </a:t>
            </a:r>
            <a:endParaRPr sz="1600" dirty="0"/>
          </a:p>
          <a:p>
            <a:pPr marL="457200" lvl="0" indent="-228600" algn="l" rtl="0">
              <a:lnSpc>
                <a:spcPct val="100000"/>
              </a:lnSpc>
              <a:spcBef>
                <a:spcPts val="600"/>
              </a:spcBef>
              <a:spcAft>
                <a:spcPts val="0"/>
              </a:spcAft>
              <a:buSzPts val="1600"/>
              <a:buNone/>
            </a:pPr>
            <a:endParaRPr sz="1600" b="1" dirty="0"/>
          </a:p>
          <a:p>
            <a:pPr marL="457200" lvl="0" indent="-330200" algn="l" rtl="0">
              <a:lnSpc>
                <a:spcPct val="100000"/>
              </a:lnSpc>
              <a:spcBef>
                <a:spcPts val="600"/>
              </a:spcBef>
              <a:spcAft>
                <a:spcPts val="0"/>
              </a:spcAft>
              <a:buSzPts val="1600"/>
              <a:buChar char="✘"/>
            </a:pPr>
            <a:r>
              <a:rPr lang="es-ES" sz="1600" b="1" dirty="0"/>
              <a:t>Las etiquetas que componen la página indican el objetivo de cada una de</a:t>
            </a:r>
            <a:endParaRPr sz="1600" dirty="0"/>
          </a:p>
          <a:p>
            <a:pPr marL="457200" lvl="0" indent="-228600" algn="l" rtl="0">
              <a:lnSpc>
                <a:spcPct val="100000"/>
              </a:lnSpc>
              <a:spcBef>
                <a:spcPts val="600"/>
              </a:spcBef>
              <a:spcAft>
                <a:spcPts val="0"/>
              </a:spcAft>
              <a:buSzPts val="1600"/>
              <a:buNone/>
            </a:pPr>
            <a:endParaRPr sz="1600" dirty="0"/>
          </a:p>
          <a:p>
            <a:pPr marL="457200" lvl="0" indent="-330200" algn="l" rtl="0">
              <a:lnSpc>
                <a:spcPct val="100000"/>
              </a:lnSpc>
              <a:spcBef>
                <a:spcPts val="600"/>
              </a:spcBef>
              <a:spcAft>
                <a:spcPts val="0"/>
              </a:spcAft>
              <a:buSzPts val="1600"/>
              <a:buChar char="✘"/>
            </a:pPr>
            <a:r>
              <a:rPr lang="es-ES" sz="1600" dirty="0"/>
              <a:t>las partes que la componen. Así, dentro de estos lenguajes hay etiquetas para indicar que un texto es un encabezado, que forma parte de una tabla, o que simplemente es un párrafo de texto.</a:t>
            </a:r>
            <a:endParaRPr sz="1600" dirty="0"/>
          </a:p>
        </p:txBody>
      </p:sp>
      <p:sp>
        <p:nvSpPr>
          <p:cNvPr id="440" name="Google Shape;440;p32"/>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3"/>
          <p:cNvSpPr txBox="1">
            <a:spLocks noGrp="1"/>
          </p:cNvSpPr>
          <p:nvPr>
            <p:ph type="title"/>
          </p:nvPr>
        </p:nvSpPr>
        <p:spPr>
          <a:xfrm>
            <a:off x="0" y="339502"/>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Paginas Web</a:t>
            </a:r>
            <a:endParaRPr/>
          </a:p>
        </p:txBody>
      </p:sp>
      <p:sp>
        <p:nvSpPr>
          <p:cNvPr id="446" name="Google Shape;446;p33"/>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2000"/>
              <a:t>Estáticas</a:t>
            </a:r>
            <a:endParaRPr sz="2000"/>
          </a:p>
        </p:txBody>
      </p:sp>
      <p:sp>
        <p:nvSpPr>
          <p:cNvPr id="447" name="Google Shape;447;p33"/>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2000"/>
              <a:t>Dinámicas</a:t>
            </a:r>
            <a:endParaRPr sz="2000"/>
          </a:p>
        </p:txBody>
      </p:sp>
      <p:sp>
        <p:nvSpPr>
          <p:cNvPr id="448" name="Google Shape;448;p33"/>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34"/>
          <p:cNvSpPr txBox="1">
            <a:spLocks noGrp="1"/>
          </p:cNvSpPr>
          <p:nvPr>
            <p:ph type="title"/>
          </p:nvPr>
        </p:nvSpPr>
        <p:spPr>
          <a:xfrm>
            <a:off x="-1200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b="1"/>
              <a:t>Páginas Web Estáticas</a:t>
            </a:r>
            <a:endParaRPr/>
          </a:p>
        </p:txBody>
      </p:sp>
      <p:sp>
        <p:nvSpPr>
          <p:cNvPr id="454" name="Google Shape;454;p34"/>
          <p:cNvSpPr txBox="1">
            <a:spLocks noGrp="1"/>
          </p:cNvSpPr>
          <p:nvPr>
            <p:ph type="body" idx="1"/>
          </p:nvPr>
        </p:nvSpPr>
        <p:spPr>
          <a:xfrm>
            <a:off x="179512" y="699542"/>
            <a:ext cx="8712968"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600" dirty="0"/>
              <a:t>• </a:t>
            </a:r>
            <a:r>
              <a:rPr lang="es-ES" sz="1600" b="1" dirty="0"/>
              <a:t>Una página web estática es una página web que no requiere de muchas actualizaciones constantes Está formada sólo por código por HTML y un estilo (CSS).</a:t>
            </a:r>
            <a:endParaRPr sz="1600" dirty="0"/>
          </a:p>
          <a:p>
            <a:pPr marL="457200" lvl="0" indent="-228600" algn="l" rtl="0">
              <a:lnSpc>
                <a:spcPct val="100000"/>
              </a:lnSpc>
              <a:spcBef>
                <a:spcPts val="600"/>
              </a:spcBef>
              <a:spcAft>
                <a:spcPts val="0"/>
              </a:spcAft>
              <a:buSzPts val="1600"/>
              <a:buNone/>
            </a:pPr>
            <a:endParaRPr sz="1600" dirty="0"/>
          </a:p>
          <a:p>
            <a:pPr marL="457200" lvl="0" indent="-330200" algn="l" rtl="0">
              <a:lnSpc>
                <a:spcPct val="100000"/>
              </a:lnSpc>
              <a:spcBef>
                <a:spcPts val="600"/>
              </a:spcBef>
              <a:spcAft>
                <a:spcPts val="0"/>
              </a:spcAft>
              <a:buSzPts val="1600"/>
              <a:buChar char="✘"/>
            </a:pPr>
            <a:r>
              <a:rPr lang="es-ES" sz="1600" dirty="0"/>
              <a:t>• </a:t>
            </a:r>
            <a:r>
              <a:rPr lang="es-ES" sz="1600" b="1" dirty="0"/>
              <a:t>Los sitios Web estáticos son aquellos sitios enfocados principalmente a mostrar una información permanente, donde el navegante se limita a obtener dicha información, sin que pueda interactuar con la página Web visitada, las Web estáticas están construidas principalmente con hipervínculos o enlaces (links) entre las páginas Web que conforman el sitio, este tipo de Web son incapaces de soportar aplicaciones Web como gestores de bases de datos, foros, consultas </a:t>
            </a:r>
            <a:r>
              <a:rPr lang="es-ES" sz="1600" b="1" dirty="0" err="1"/>
              <a:t>on</a:t>
            </a:r>
            <a:r>
              <a:rPr lang="es-ES" sz="1600" b="1" dirty="0"/>
              <a:t> line, e-mails inteligentes...</a:t>
            </a:r>
            <a:endParaRPr sz="1600" dirty="0"/>
          </a:p>
          <a:p>
            <a:pPr marL="457200" lvl="0" indent="-228600" algn="l" rtl="0">
              <a:lnSpc>
                <a:spcPct val="100000"/>
              </a:lnSpc>
              <a:spcBef>
                <a:spcPts val="600"/>
              </a:spcBef>
              <a:spcAft>
                <a:spcPts val="0"/>
              </a:spcAft>
              <a:buSzPts val="1600"/>
              <a:buNone/>
            </a:pPr>
            <a:endParaRPr sz="1600" dirty="0"/>
          </a:p>
          <a:p>
            <a:pPr marL="457200" lvl="0" indent="-330200" algn="l" rtl="0">
              <a:lnSpc>
                <a:spcPct val="100000"/>
              </a:lnSpc>
              <a:spcBef>
                <a:spcPts val="600"/>
              </a:spcBef>
              <a:spcAft>
                <a:spcPts val="0"/>
              </a:spcAft>
              <a:buSzPts val="1600"/>
              <a:buChar char="✘"/>
            </a:pPr>
            <a:r>
              <a:rPr lang="es-ES" sz="1600" dirty="0"/>
              <a:t>• </a:t>
            </a:r>
            <a:r>
              <a:rPr lang="es-ES" sz="1600" b="1" dirty="0"/>
              <a:t>Esta es una opción más que suficiente para aquellos sitios Web que simplemente ofrecen una descripción de su empresa, quiénes somos, donde estamos, servicios, etc... ideal para empresas que no quieren muchas pretensiones con su sitio Web, simplemente informar a sus clientes de sus productos y su perfil de empresa.</a:t>
            </a:r>
            <a:endParaRPr sz="1600" dirty="0"/>
          </a:p>
        </p:txBody>
      </p:sp>
      <p:sp>
        <p:nvSpPr>
          <p:cNvPr id="455" name="Google Shape;455;p34"/>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35"/>
          <p:cNvSpPr txBox="1">
            <a:spLocks noGrp="1"/>
          </p:cNvSpPr>
          <p:nvPr>
            <p:ph type="title"/>
          </p:nvPr>
        </p:nvSpPr>
        <p:spPr>
          <a:xfrm>
            <a:off x="-1200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b="1"/>
              <a:t>Páginas Web Estáticas</a:t>
            </a:r>
            <a:endParaRPr/>
          </a:p>
        </p:txBody>
      </p:sp>
      <p:sp>
        <p:nvSpPr>
          <p:cNvPr id="461" name="Google Shape;461;p35"/>
          <p:cNvSpPr txBox="1">
            <a:spLocks noGrp="1"/>
          </p:cNvSpPr>
          <p:nvPr>
            <p:ph type="body" idx="1"/>
          </p:nvPr>
        </p:nvSpPr>
        <p:spPr>
          <a:xfrm>
            <a:off x="467544" y="1491630"/>
            <a:ext cx="8435280"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a:t>Son páginas enfocadas principalmente a mostrar información permanente, se crean mediante el lenguaje HTML, que no permite grandes libertades para crear efectos o funcionalidades más allá de los enlaces, pero que haciendo uso de otros recursos se pueden obtener muy buenos resultados llegando a ser páginas muy similares a las dinámicas en cuanto a su visualización se refiere.</a:t>
            </a:r>
            <a:endParaRPr/>
          </a:p>
        </p:txBody>
      </p:sp>
      <p:sp>
        <p:nvSpPr>
          <p:cNvPr id="462" name="Google Shape;462;p3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gcb1f3ae303_0_0"/>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48" name="Google Shape;48;gcb1f3ae303_0_0"/>
          <p:cNvSpPr txBox="1">
            <a:spLocks noGrp="1"/>
          </p:cNvSpPr>
          <p:nvPr>
            <p:ph type="body" idx="2"/>
          </p:nvPr>
        </p:nvSpPr>
        <p:spPr>
          <a:xfrm>
            <a:off x="4822331" y="1507925"/>
            <a:ext cx="4092900" cy="3417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ES" sz="1600" b="1" dirty="0">
                <a:latin typeface="Ubuntu Mono"/>
                <a:ea typeface="Ubuntu Mono"/>
                <a:cs typeface="Ubuntu Mono"/>
                <a:sym typeface="Ubuntu Mono"/>
              </a:rPr>
              <a:t>Programación del lado del servidor</a:t>
            </a:r>
            <a:endParaRPr sz="1600" b="1" dirty="0">
              <a:latin typeface="Ubuntu Mono"/>
              <a:ea typeface="Ubuntu Mono"/>
              <a:cs typeface="Ubuntu Mono"/>
              <a:sym typeface="Ubuntu Mono"/>
            </a:endParaRPr>
          </a:p>
          <a:p>
            <a:pPr marL="0" lvl="0" indent="0" algn="l" rtl="0">
              <a:spcBef>
                <a:spcPts val="600"/>
              </a:spcBef>
              <a:spcAft>
                <a:spcPts val="0"/>
              </a:spcAft>
              <a:buNone/>
            </a:pPr>
            <a:endParaRPr sz="1600" dirty="0">
              <a:latin typeface="Ubuntu Mono"/>
              <a:ea typeface="Ubuntu Mono"/>
              <a:cs typeface="Ubuntu Mono"/>
              <a:sym typeface="Ubuntu Mono"/>
            </a:endParaRPr>
          </a:p>
          <a:p>
            <a:pPr marL="0" lvl="0" indent="0" algn="l" rtl="0">
              <a:spcBef>
                <a:spcPts val="600"/>
              </a:spcBef>
              <a:spcAft>
                <a:spcPts val="0"/>
              </a:spcAft>
              <a:buNone/>
            </a:pPr>
            <a:r>
              <a:rPr lang="es-ES" sz="1600" dirty="0">
                <a:latin typeface="Ubuntu Mono"/>
                <a:ea typeface="Ubuntu Mono"/>
                <a:cs typeface="Ubuntu Mono"/>
                <a:sym typeface="Ubuntu Mono"/>
              </a:rPr>
              <a:t>Los programas residen y son ejecutados por el servidor </a:t>
            </a:r>
            <a:endParaRPr sz="1600" dirty="0">
              <a:latin typeface="Ubuntu Mono"/>
              <a:ea typeface="Ubuntu Mono"/>
              <a:cs typeface="Ubuntu Mono"/>
              <a:sym typeface="Ubuntu Mono"/>
            </a:endParaRPr>
          </a:p>
          <a:p>
            <a:pPr marL="0" lvl="0" indent="0" algn="l" rtl="0">
              <a:spcBef>
                <a:spcPts val="600"/>
              </a:spcBef>
              <a:spcAft>
                <a:spcPts val="0"/>
              </a:spcAft>
              <a:buNone/>
            </a:pPr>
            <a:endParaRPr sz="1600" dirty="0">
              <a:latin typeface="Ubuntu Mono"/>
              <a:ea typeface="Ubuntu Mono"/>
              <a:cs typeface="Ubuntu Mono"/>
              <a:sym typeface="Ubuntu Mono"/>
            </a:endParaRPr>
          </a:p>
          <a:p>
            <a:pPr marL="0" lvl="0" indent="0" algn="l" rtl="0">
              <a:spcBef>
                <a:spcPts val="600"/>
              </a:spcBef>
              <a:spcAft>
                <a:spcPts val="0"/>
              </a:spcAft>
              <a:buNone/>
            </a:pPr>
            <a:r>
              <a:rPr lang="es-ES" sz="1600" dirty="0">
                <a:latin typeface="Ubuntu Mono"/>
                <a:ea typeface="Ubuntu Mono"/>
                <a:cs typeface="Ubuntu Mono"/>
                <a:sym typeface="Ubuntu Mono"/>
              </a:rPr>
              <a:t>El trabajo recae sobre los servidores pudiendo llegar a sobrecargarse  </a:t>
            </a:r>
            <a:endParaRPr sz="1600" dirty="0">
              <a:latin typeface="Ubuntu Mono"/>
              <a:ea typeface="Ubuntu Mono"/>
              <a:cs typeface="Ubuntu Mono"/>
              <a:sym typeface="Ubuntu Mono"/>
            </a:endParaRPr>
          </a:p>
          <a:p>
            <a:pPr marL="0" lvl="0" indent="0" algn="l" rtl="0">
              <a:spcBef>
                <a:spcPts val="600"/>
              </a:spcBef>
              <a:spcAft>
                <a:spcPts val="0"/>
              </a:spcAft>
              <a:buNone/>
            </a:pPr>
            <a:endParaRPr sz="1600" dirty="0">
              <a:latin typeface="Ubuntu Mono"/>
              <a:ea typeface="Ubuntu Mono"/>
              <a:cs typeface="Ubuntu Mono"/>
              <a:sym typeface="Ubuntu Mono"/>
            </a:endParaRPr>
          </a:p>
          <a:p>
            <a:pPr marL="0" lvl="0" indent="0" algn="l" rtl="0">
              <a:spcBef>
                <a:spcPts val="600"/>
              </a:spcBef>
              <a:spcAft>
                <a:spcPts val="0"/>
              </a:spcAft>
              <a:buNone/>
            </a:pPr>
            <a:r>
              <a:rPr lang="es-ES" sz="1600" dirty="0">
                <a:latin typeface="Ubuntu Mono"/>
                <a:ea typeface="Ubuntu Mono"/>
                <a:cs typeface="Ubuntu Mono"/>
                <a:sym typeface="Ubuntu Mono"/>
              </a:rPr>
              <a:t>Al cliente solo se les transfiere el resultado de la ejecución del programa </a:t>
            </a:r>
            <a:endParaRPr sz="1600" dirty="0">
              <a:latin typeface="Ubuntu Mono"/>
              <a:ea typeface="Ubuntu Mono"/>
              <a:cs typeface="Ubuntu Mono"/>
              <a:sym typeface="Ubuntu Mono"/>
            </a:endParaRPr>
          </a:p>
        </p:txBody>
      </p:sp>
      <p:sp>
        <p:nvSpPr>
          <p:cNvPr id="49" name="Google Shape;49;gcb1f3ae303_0_0"/>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spcBef>
                <a:spcPts val="0"/>
              </a:spcBef>
              <a:spcAft>
                <a:spcPts val="0"/>
              </a:spcAft>
              <a:buClr>
                <a:srgbClr val="000000"/>
              </a:buClr>
              <a:buSzPts val="1000"/>
              <a:buFont typeface="Arial"/>
              <a:buNone/>
            </a:pPr>
            <a:fld id="{00000000-1234-1234-1234-123412341234}" type="slidenum">
              <a:rPr lang="es-ES" smtClean="0"/>
              <a:pPr marL="0" lvl="0" indent="0" algn="ctr" rtl="0">
                <a:spcBef>
                  <a:spcPts val="0"/>
                </a:spcBef>
                <a:spcAft>
                  <a:spcPts val="0"/>
                </a:spcAft>
                <a:buClr>
                  <a:srgbClr val="000000"/>
                </a:buClr>
                <a:buSzPts val="1000"/>
                <a:buFont typeface="Arial"/>
                <a:buNone/>
              </a:pPr>
              <a:t>4</a:t>
            </a:fld>
            <a:endParaRPr/>
          </a:p>
        </p:txBody>
      </p:sp>
      <p:sp>
        <p:nvSpPr>
          <p:cNvPr id="50" name="Google Shape;50;gcb1f3ae303_0_0"/>
          <p:cNvSpPr txBox="1">
            <a:spLocks noGrp="1"/>
          </p:cNvSpPr>
          <p:nvPr>
            <p:ph type="body" idx="2"/>
          </p:nvPr>
        </p:nvSpPr>
        <p:spPr>
          <a:xfrm>
            <a:off x="65100" y="1507925"/>
            <a:ext cx="4506900" cy="3417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ES" sz="1600" b="1" dirty="0">
                <a:latin typeface="Ubuntu Mono"/>
                <a:ea typeface="Ubuntu Mono"/>
                <a:cs typeface="Ubuntu Mono"/>
                <a:sym typeface="Ubuntu Mono"/>
              </a:rPr>
              <a:t>Programación del lado del cliente</a:t>
            </a:r>
            <a:endParaRPr sz="1600" b="1" dirty="0">
              <a:latin typeface="Ubuntu Mono"/>
              <a:ea typeface="Ubuntu Mono"/>
              <a:cs typeface="Ubuntu Mono"/>
              <a:sym typeface="Ubuntu Mono"/>
            </a:endParaRPr>
          </a:p>
          <a:p>
            <a:pPr marL="0" lvl="0" indent="0" algn="l" rtl="0">
              <a:spcBef>
                <a:spcPts val="600"/>
              </a:spcBef>
              <a:spcAft>
                <a:spcPts val="0"/>
              </a:spcAft>
              <a:buNone/>
            </a:pPr>
            <a:endParaRPr sz="1600" dirty="0">
              <a:latin typeface="Ubuntu Mono"/>
              <a:ea typeface="Ubuntu Mono"/>
              <a:cs typeface="Ubuntu Mono"/>
              <a:sym typeface="Ubuntu Mono"/>
            </a:endParaRPr>
          </a:p>
          <a:p>
            <a:pPr marL="0" lvl="0" indent="0" algn="l" rtl="0">
              <a:spcBef>
                <a:spcPts val="600"/>
              </a:spcBef>
              <a:spcAft>
                <a:spcPts val="0"/>
              </a:spcAft>
              <a:buNone/>
            </a:pPr>
            <a:r>
              <a:rPr lang="es-ES" sz="1600" dirty="0">
                <a:latin typeface="Ubuntu Mono"/>
                <a:ea typeface="Ubuntu Mono"/>
                <a:cs typeface="Ubuntu Mono"/>
                <a:sym typeface="Ubuntu Mono"/>
              </a:rPr>
              <a:t>— Los programas residen en el servidor pero se ejecutan en el cliente </a:t>
            </a:r>
            <a:endParaRPr sz="1600" dirty="0">
              <a:latin typeface="Ubuntu Mono"/>
              <a:ea typeface="Ubuntu Mono"/>
              <a:cs typeface="Ubuntu Mono"/>
              <a:sym typeface="Ubuntu Mono"/>
            </a:endParaRPr>
          </a:p>
          <a:p>
            <a:pPr marL="0" lvl="0" indent="0" algn="l" rtl="0">
              <a:spcBef>
                <a:spcPts val="600"/>
              </a:spcBef>
              <a:spcAft>
                <a:spcPts val="0"/>
              </a:spcAft>
              <a:buNone/>
            </a:pPr>
            <a:endParaRPr sz="1600" dirty="0">
              <a:latin typeface="Ubuntu Mono"/>
              <a:ea typeface="Ubuntu Mono"/>
              <a:cs typeface="Ubuntu Mono"/>
              <a:sym typeface="Ubuntu Mono"/>
            </a:endParaRPr>
          </a:p>
          <a:p>
            <a:pPr marL="0" lvl="0" indent="0" algn="l" rtl="0">
              <a:spcBef>
                <a:spcPts val="600"/>
              </a:spcBef>
              <a:spcAft>
                <a:spcPts val="0"/>
              </a:spcAft>
              <a:buNone/>
            </a:pPr>
            <a:r>
              <a:rPr lang="es-ES" sz="1600" dirty="0">
                <a:latin typeface="Ubuntu Mono"/>
                <a:ea typeface="Ubuntu Mono"/>
                <a:cs typeface="Ubuntu Mono"/>
                <a:sym typeface="Ubuntu Mono"/>
              </a:rPr>
              <a:t>Se descarga de trabajo a los servidores</a:t>
            </a:r>
            <a:endParaRPr sz="1600" dirty="0">
              <a:latin typeface="Ubuntu Mono"/>
              <a:ea typeface="Ubuntu Mono"/>
              <a:cs typeface="Ubuntu Mono"/>
              <a:sym typeface="Ubuntu Mono"/>
            </a:endParaRPr>
          </a:p>
          <a:p>
            <a:pPr marL="0" lvl="0" indent="0" algn="l" rtl="0">
              <a:spcBef>
                <a:spcPts val="600"/>
              </a:spcBef>
              <a:spcAft>
                <a:spcPts val="0"/>
              </a:spcAft>
              <a:buNone/>
            </a:pPr>
            <a:endParaRPr sz="1600" dirty="0">
              <a:latin typeface="Ubuntu Mono"/>
              <a:ea typeface="Ubuntu Mono"/>
              <a:cs typeface="Ubuntu Mono"/>
              <a:sym typeface="Ubuntu Mono"/>
            </a:endParaRPr>
          </a:p>
          <a:p>
            <a:pPr marL="0" lvl="0" indent="0" algn="l" rtl="0">
              <a:spcBef>
                <a:spcPts val="600"/>
              </a:spcBef>
              <a:spcAft>
                <a:spcPts val="0"/>
              </a:spcAft>
              <a:buNone/>
            </a:pPr>
            <a:r>
              <a:rPr lang="es-ES" sz="1600" dirty="0">
                <a:latin typeface="Ubuntu Mono"/>
                <a:ea typeface="Ubuntu Mono"/>
                <a:cs typeface="Ubuntu Mono"/>
                <a:sym typeface="Ubuntu Mono"/>
              </a:rPr>
              <a:t>La ejecución del programa requiere una transmisión por la red del código necesario para ello  </a:t>
            </a:r>
            <a:endParaRPr sz="1600" dirty="0">
              <a:latin typeface="Ubuntu Mono"/>
              <a:ea typeface="Ubuntu Mono"/>
              <a:cs typeface="Ubuntu Mono"/>
              <a:sym typeface="Ubuntu Mon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6"/>
          <p:cNvSpPr txBox="1">
            <a:spLocks noGrp="1"/>
          </p:cNvSpPr>
          <p:nvPr>
            <p:ph type="title"/>
          </p:nvPr>
        </p:nvSpPr>
        <p:spPr>
          <a:xfrm>
            <a:off x="-6025" y="5147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b="1"/>
              <a:t>Páginas Web Estáticas</a:t>
            </a:r>
            <a:endParaRPr/>
          </a:p>
        </p:txBody>
      </p:sp>
      <p:sp>
        <p:nvSpPr>
          <p:cNvPr id="468" name="Google Shape;468;p36"/>
          <p:cNvSpPr txBox="1">
            <a:spLocks noGrp="1"/>
          </p:cNvSpPr>
          <p:nvPr>
            <p:ph type="body" idx="1"/>
          </p:nvPr>
        </p:nvSpPr>
        <p:spPr>
          <a:xfrm>
            <a:off x="457200" y="1507925"/>
            <a:ext cx="8075240" cy="1711897"/>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600" dirty="0"/>
              <a:t>Esta es una opción más que suficiente para aquellos que simplemente ofrecen una descripción de su empresa, quiénes somos, donde estamos, servicios, etc.… ideal para empresas que no quieren muchas pretensiones con su sitio Web, simplemente informar a sus clientes de sus productos y dar a conocer su perfil de empresa, entre otros.</a:t>
            </a:r>
            <a:endParaRPr sz="1600" dirty="0"/>
          </a:p>
          <a:p>
            <a:pPr marL="457200" lvl="0" indent="-228600" algn="l" rtl="0">
              <a:lnSpc>
                <a:spcPct val="100000"/>
              </a:lnSpc>
              <a:spcBef>
                <a:spcPts val="600"/>
              </a:spcBef>
              <a:spcAft>
                <a:spcPts val="0"/>
              </a:spcAft>
              <a:buSzPts val="1600"/>
              <a:buNone/>
            </a:pPr>
            <a:endParaRPr sz="1600" dirty="0"/>
          </a:p>
          <a:p>
            <a:pPr marL="457200" lvl="0" indent="-330200" algn="l" rtl="0">
              <a:lnSpc>
                <a:spcPct val="100000"/>
              </a:lnSpc>
              <a:spcBef>
                <a:spcPts val="600"/>
              </a:spcBef>
              <a:spcAft>
                <a:spcPts val="0"/>
              </a:spcAft>
              <a:buSzPts val="1600"/>
              <a:buChar char="✘"/>
            </a:pPr>
            <a:r>
              <a:rPr lang="es-ES" sz="1600" dirty="0"/>
              <a:t>La principal ventaja de este tipo de páginas es lo económico que pueden resultar, sin embargo pueden con toda seguridad llenar las expectativas deseadas, con un diseño elegante, moderno y funcional incluyendo las imágenes y el texto con el cual se desea mantener informados a los clientes en todo momento.</a:t>
            </a:r>
            <a:endParaRPr sz="1600" dirty="0"/>
          </a:p>
        </p:txBody>
      </p:sp>
      <p:sp>
        <p:nvSpPr>
          <p:cNvPr id="469" name="Google Shape;469;p3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7"/>
          <p:cNvSpPr txBox="1">
            <a:spLocks noGrp="1"/>
          </p:cNvSpPr>
          <p:nvPr>
            <p:ph type="title"/>
          </p:nvPr>
        </p:nvSpPr>
        <p:spPr>
          <a:xfrm>
            <a:off x="-1200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b="1"/>
              <a:t>Páginas Web Dinámicas</a:t>
            </a:r>
            <a:endParaRPr/>
          </a:p>
        </p:txBody>
      </p:sp>
      <p:sp>
        <p:nvSpPr>
          <p:cNvPr id="475" name="Google Shape;475;p37"/>
          <p:cNvSpPr txBox="1">
            <a:spLocks noGrp="1"/>
          </p:cNvSpPr>
          <p:nvPr>
            <p:ph type="body" idx="1"/>
          </p:nvPr>
        </p:nvSpPr>
        <p:spPr>
          <a:xfrm>
            <a:off x="179512" y="915566"/>
            <a:ext cx="8856984"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600" dirty="0"/>
              <a:t>• Se conoce con el nombre de página web dinámica a aquélla, cuyo contenido se genera a partir de lo que un usuario introduce en un web o formulario.</a:t>
            </a:r>
            <a:endParaRPr sz="1600" dirty="0"/>
          </a:p>
          <a:p>
            <a:pPr marL="457200" lvl="0" indent="-228600" algn="l" rtl="0">
              <a:lnSpc>
                <a:spcPct val="100000"/>
              </a:lnSpc>
              <a:spcBef>
                <a:spcPts val="600"/>
              </a:spcBef>
              <a:spcAft>
                <a:spcPts val="0"/>
              </a:spcAft>
              <a:buSzPts val="1600"/>
              <a:buNone/>
            </a:pPr>
            <a:endParaRPr sz="1600" dirty="0"/>
          </a:p>
          <a:p>
            <a:pPr marL="457200" lvl="0" indent="-330200" algn="l" rtl="0">
              <a:lnSpc>
                <a:spcPct val="100000"/>
              </a:lnSpc>
              <a:spcBef>
                <a:spcPts val="600"/>
              </a:spcBef>
              <a:spcAft>
                <a:spcPts val="0"/>
              </a:spcAft>
              <a:buSzPts val="1600"/>
              <a:buChar char="✘"/>
            </a:pPr>
            <a:r>
              <a:rPr lang="es-ES" sz="1600" dirty="0"/>
              <a:t>El contenido de la página no está incluido en un archivo HTML como en el caso de las páginas web estáticas.</a:t>
            </a:r>
            <a:endParaRPr sz="1600" dirty="0"/>
          </a:p>
          <a:p>
            <a:pPr marL="457200" lvl="0" indent="-330200" algn="l" rtl="0">
              <a:lnSpc>
                <a:spcPct val="100000"/>
              </a:lnSpc>
              <a:spcBef>
                <a:spcPts val="600"/>
              </a:spcBef>
              <a:spcAft>
                <a:spcPts val="0"/>
              </a:spcAft>
              <a:buSzPts val="1600"/>
              <a:buChar char="✘"/>
            </a:pPr>
            <a:r>
              <a:rPr lang="es-ES" sz="1600" dirty="0"/>
              <a:t>Las aplicaciones más conocidas de las páginas web dinámicas son:</a:t>
            </a:r>
            <a:endParaRPr sz="1600" dirty="0"/>
          </a:p>
          <a:p>
            <a:pPr marL="457200" lvl="0" indent="-228600" algn="l" rtl="0">
              <a:lnSpc>
                <a:spcPct val="100000"/>
              </a:lnSpc>
              <a:spcBef>
                <a:spcPts val="600"/>
              </a:spcBef>
              <a:spcAft>
                <a:spcPts val="0"/>
              </a:spcAft>
              <a:buSzPts val="1600"/>
              <a:buNone/>
            </a:pPr>
            <a:endParaRPr sz="1600" dirty="0"/>
          </a:p>
          <a:p>
            <a:pPr marL="914400" lvl="1" indent="-330200" algn="l" rtl="0">
              <a:lnSpc>
                <a:spcPct val="100000"/>
              </a:lnSpc>
              <a:spcBef>
                <a:spcPts val="0"/>
              </a:spcBef>
              <a:spcAft>
                <a:spcPts val="0"/>
              </a:spcAft>
              <a:buSzPts val="1600"/>
              <a:buChar char="○"/>
            </a:pPr>
            <a:r>
              <a:rPr lang="es-ES" sz="1600" dirty="0"/>
              <a:t>Mostrar el contenido de una base de datos, con base en la información que solicita un usuario a través de un formulario de web.</a:t>
            </a:r>
            <a:endParaRPr sz="1600" dirty="0"/>
          </a:p>
          <a:p>
            <a:pPr marL="914400" lvl="1" indent="-330200" algn="l" rtl="0">
              <a:lnSpc>
                <a:spcPct val="100000"/>
              </a:lnSpc>
              <a:spcBef>
                <a:spcPts val="0"/>
              </a:spcBef>
              <a:spcAft>
                <a:spcPts val="0"/>
              </a:spcAft>
              <a:buSzPts val="1600"/>
              <a:buChar char="○"/>
            </a:pPr>
            <a:r>
              <a:rPr lang="es-ES" sz="1600" dirty="0"/>
              <a:t>Actualizar el contenido de una base de datos.</a:t>
            </a:r>
            <a:endParaRPr sz="1600" dirty="0"/>
          </a:p>
          <a:p>
            <a:pPr marL="914400" lvl="1" indent="-330200" algn="l" rtl="0">
              <a:lnSpc>
                <a:spcPct val="100000"/>
              </a:lnSpc>
              <a:spcBef>
                <a:spcPts val="0"/>
              </a:spcBef>
              <a:spcAft>
                <a:spcPts val="0"/>
              </a:spcAft>
              <a:buSzPts val="1600"/>
              <a:buChar char="○"/>
            </a:pPr>
            <a:r>
              <a:rPr lang="es-ES" sz="1600" dirty="0"/>
              <a:t>Generar páginas web de contenido estático.</a:t>
            </a:r>
            <a:endParaRPr sz="1600" dirty="0"/>
          </a:p>
          <a:p>
            <a:pPr marL="457200" lvl="0" indent="-228600" algn="l" rtl="0">
              <a:lnSpc>
                <a:spcPct val="100000"/>
              </a:lnSpc>
              <a:spcBef>
                <a:spcPts val="600"/>
              </a:spcBef>
              <a:spcAft>
                <a:spcPts val="0"/>
              </a:spcAft>
              <a:buSzPts val="1600"/>
              <a:buNone/>
            </a:pPr>
            <a:endParaRPr sz="1600" dirty="0"/>
          </a:p>
          <a:p>
            <a:pPr marL="457200" lvl="0" indent="-330200" algn="l" rtl="0">
              <a:lnSpc>
                <a:spcPct val="100000"/>
              </a:lnSpc>
              <a:spcBef>
                <a:spcPts val="600"/>
              </a:spcBef>
              <a:spcAft>
                <a:spcPts val="0"/>
              </a:spcAft>
              <a:buSzPts val="1600"/>
              <a:buChar char="✘"/>
            </a:pPr>
            <a:r>
              <a:rPr lang="es-ES" sz="1600" dirty="0"/>
              <a:t>Mejorar la interacción entre el usuario y el sitio web.</a:t>
            </a:r>
            <a:endParaRPr sz="1600" dirty="0"/>
          </a:p>
        </p:txBody>
      </p:sp>
      <p:sp>
        <p:nvSpPr>
          <p:cNvPr id="476" name="Google Shape;476;p37"/>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8"/>
          <p:cNvSpPr txBox="1">
            <a:spLocks noGrp="1"/>
          </p:cNvSpPr>
          <p:nvPr>
            <p:ph type="title"/>
          </p:nvPr>
        </p:nvSpPr>
        <p:spPr>
          <a:xfrm>
            <a:off x="-1200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b="1"/>
              <a:t>Páginas Web Dinámicas</a:t>
            </a:r>
            <a:endParaRPr/>
          </a:p>
        </p:txBody>
      </p:sp>
      <p:sp>
        <p:nvSpPr>
          <p:cNvPr id="482" name="Google Shape;482;p38"/>
          <p:cNvSpPr txBox="1">
            <a:spLocks noGrp="1"/>
          </p:cNvSpPr>
          <p:nvPr>
            <p:ph type="body" idx="1"/>
          </p:nvPr>
        </p:nvSpPr>
        <p:spPr>
          <a:xfrm>
            <a:off x="457200" y="1507925"/>
            <a:ext cx="8291264"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800" dirty="0"/>
              <a:t>Se construyen haciendo uso de otros lenguajes de programación, siendo el más utilizado de todos el PHP, con lo cual se pueden definir las funciones y características que se deben cumplir de acuerdo a las necesidades.</a:t>
            </a:r>
            <a:endParaRPr sz="1800" dirty="0"/>
          </a:p>
          <a:p>
            <a:pPr marL="457200" lvl="0" indent="-228600" algn="l" rtl="0">
              <a:lnSpc>
                <a:spcPct val="100000"/>
              </a:lnSpc>
              <a:spcBef>
                <a:spcPts val="600"/>
              </a:spcBef>
              <a:spcAft>
                <a:spcPts val="0"/>
              </a:spcAft>
              <a:buSzPts val="1600"/>
              <a:buNone/>
            </a:pPr>
            <a:endParaRPr sz="1800" dirty="0"/>
          </a:p>
          <a:p>
            <a:pPr marL="457200" lvl="0" indent="-330200" algn="l" rtl="0">
              <a:lnSpc>
                <a:spcPct val="100000"/>
              </a:lnSpc>
              <a:spcBef>
                <a:spcPts val="600"/>
              </a:spcBef>
              <a:spcAft>
                <a:spcPts val="0"/>
              </a:spcAft>
              <a:buSzPts val="1600"/>
              <a:buChar char="✘"/>
            </a:pPr>
            <a:r>
              <a:rPr lang="es-ES" sz="1800" dirty="0"/>
              <a:t>• Estas permiten la creación de aplicaciones dentro de la propia Web, ofrecen también una mayor interactividad con los usuarios que la visiten. Otras funcionalidades que se pueden crear mediante las web dinámicas son las aplicaciones como encuestas y votaciones, foros de soporte, libros de visita, gestor de noticias, entre otros.</a:t>
            </a:r>
            <a:endParaRPr sz="1800" dirty="0"/>
          </a:p>
        </p:txBody>
      </p:sp>
      <p:sp>
        <p:nvSpPr>
          <p:cNvPr id="483" name="Google Shape;483;p38"/>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39"/>
          <p:cNvSpPr txBox="1">
            <a:spLocks noGrp="1"/>
          </p:cNvSpPr>
          <p:nvPr>
            <p:ph type="title"/>
          </p:nvPr>
        </p:nvSpPr>
        <p:spPr>
          <a:xfrm>
            <a:off x="-1200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b="1"/>
              <a:t>Páginas Web Dinámicas</a:t>
            </a:r>
            <a:endParaRPr/>
          </a:p>
        </p:txBody>
      </p:sp>
      <p:sp>
        <p:nvSpPr>
          <p:cNvPr id="489" name="Google Shape;489;p39"/>
          <p:cNvSpPr txBox="1">
            <a:spLocks noGrp="1"/>
          </p:cNvSpPr>
          <p:nvPr>
            <p:ph type="body" idx="1"/>
          </p:nvPr>
        </p:nvSpPr>
        <p:spPr>
          <a:xfrm>
            <a:off x="457200" y="1131590"/>
            <a:ext cx="8291264"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600" dirty="0"/>
              <a:t>La creación de una página web dinámica es más compleja, ya que se requiere de conocimientos específicos de lenguajes de programación y gestión de bases de datos. Mediante la creación de una página web dinámica, el cliente o empresa que la solicite recibirá prácticamente 2 páginas en una, ya que por un lado tendrá un panel de administración no visible por los usuarios visitantes de la web y por otro lado tendrá lo que es la web públicamente visible para los usuarios.</a:t>
            </a:r>
            <a:endParaRPr sz="1600" dirty="0"/>
          </a:p>
          <a:p>
            <a:pPr marL="457200" lvl="0" indent="-228600" algn="l" rtl="0">
              <a:lnSpc>
                <a:spcPct val="100000"/>
              </a:lnSpc>
              <a:spcBef>
                <a:spcPts val="600"/>
              </a:spcBef>
              <a:spcAft>
                <a:spcPts val="0"/>
              </a:spcAft>
              <a:buSzPts val="1600"/>
              <a:buNone/>
            </a:pPr>
            <a:endParaRPr sz="1600" dirty="0"/>
          </a:p>
          <a:p>
            <a:pPr marL="457200" lvl="0" indent="-330200" algn="l" rtl="0">
              <a:lnSpc>
                <a:spcPct val="100000"/>
              </a:lnSpc>
              <a:spcBef>
                <a:spcPts val="600"/>
              </a:spcBef>
              <a:spcAft>
                <a:spcPts val="0"/>
              </a:spcAft>
              <a:buSzPts val="1600"/>
              <a:buChar char="✘"/>
            </a:pPr>
            <a:r>
              <a:rPr lang="es-ES" sz="1600" dirty="0"/>
              <a:t>• Sus ventajas: Realmente sus ventajas y posibilidades son infinitas, con este tipo de páginas web se puede hacer todo lo que se desee, desde una simple web informativa, hasta una potente herramienta de trabajo rica en contenido dinámico, además de que puede ser manejada y actualizada incluso por el propietario de la web sin la intervención de un programador.</a:t>
            </a:r>
            <a:endParaRPr sz="1600" dirty="0"/>
          </a:p>
        </p:txBody>
      </p:sp>
      <p:sp>
        <p:nvSpPr>
          <p:cNvPr id="490" name="Google Shape;490;p39"/>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40"/>
          <p:cNvSpPr txBox="1">
            <a:spLocks noGrp="1"/>
          </p:cNvSpPr>
          <p:nvPr>
            <p:ph type="title"/>
          </p:nvPr>
        </p:nvSpPr>
        <p:spPr>
          <a:xfrm>
            <a:off x="-6025" y="-20538"/>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Ventajas Página Web estática</a:t>
            </a:r>
            <a:endParaRPr/>
          </a:p>
        </p:txBody>
      </p:sp>
      <p:sp>
        <p:nvSpPr>
          <p:cNvPr id="496" name="Google Shape;496;p40"/>
          <p:cNvSpPr txBox="1">
            <a:spLocks noGrp="1"/>
          </p:cNvSpPr>
          <p:nvPr>
            <p:ph type="body" idx="1"/>
          </p:nvPr>
        </p:nvSpPr>
        <p:spPr>
          <a:xfrm>
            <a:off x="-108520" y="843558"/>
            <a:ext cx="4392488"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100" dirty="0"/>
              <a:t>• Portabilidad, funcionan en cualquier servidor.</a:t>
            </a:r>
            <a:endParaRPr sz="1100" dirty="0"/>
          </a:p>
          <a:p>
            <a:pPr marL="457200" lvl="0" indent="-228600" algn="l" rtl="0">
              <a:lnSpc>
                <a:spcPct val="100000"/>
              </a:lnSpc>
              <a:spcBef>
                <a:spcPts val="600"/>
              </a:spcBef>
              <a:spcAft>
                <a:spcPts val="0"/>
              </a:spcAft>
              <a:buSzPts val="1600"/>
              <a:buNone/>
            </a:pPr>
            <a:endParaRPr sz="1100" dirty="0"/>
          </a:p>
          <a:p>
            <a:pPr marL="457200" lvl="0" indent="-330200" algn="l" rtl="0">
              <a:lnSpc>
                <a:spcPct val="100000"/>
              </a:lnSpc>
              <a:spcBef>
                <a:spcPts val="600"/>
              </a:spcBef>
              <a:spcAft>
                <a:spcPts val="0"/>
              </a:spcAft>
              <a:buSzPts val="1600"/>
              <a:buChar char="✘"/>
            </a:pPr>
            <a:r>
              <a:rPr lang="es-ES" sz="1100" dirty="0"/>
              <a:t>• Tiempos de acceso óptimos, tardan muy poco en cargarse.</a:t>
            </a:r>
            <a:endParaRPr sz="1100" dirty="0"/>
          </a:p>
          <a:p>
            <a:pPr marL="457200" lvl="0" indent="-228600" algn="l" rtl="0">
              <a:lnSpc>
                <a:spcPct val="100000"/>
              </a:lnSpc>
              <a:spcBef>
                <a:spcPts val="600"/>
              </a:spcBef>
              <a:spcAft>
                <a:spcPts val="0"/>
              </a:spcAft>
              <a:buSzPts val="1600"/>
              <a:buNone/>
            </a:pPr>
            <a:endParaRPr sz="1100" dirty="0"/>
          </a:p>
          <a:p>
            <a:pPr marL="457200" lvl="0" indent="-330200" algn="l" rtl="0">
              <a:lnSpc>
                <a:spcPct val="100000"/>
              </a:lnSpc>
              <a:spcBef>
                <a:spcPts val="600"/>
              </a:spcBef>
              <a:spcAft>
                <a:spcPts val="0"/>
              </a:spcAft>
              <a:buSzPts val="1600"/>
              <a:buChar char="✘"/>
            </a:pPr>
            <a:r>
              <a:rPr lang="es-ES" sz="1100" dirty="0"/>
              <a:t>• Máximo desempeño y funcionalidad.</a:t>
            </a:r>
            <a:endParaRPr sz="1100" dirty="0"/>
          </a:p>
          <a:p>
            <a:pPr marL="457200" lvl="0" indent="-228600" algn="l" rtl="0">
              <a:lnSpc>
                <a:spcPct val="100000"/>
              </a:lnSpc>
              <a:spcBef>
                <a:spcPts val="600"/>
              </a:spcBef>
              <a:spcAft>
                <a:spcPts val="0"/>
              </a:spcAft>
              <a:buSzPts val="1600"/>
              <a:buNone/>
            </a:pPr>
            <a:endParaRPr sz="1100" dirty="0"/>
          </a:p>
          <a:p>
            <a:pPr marL="457200" lvl="0" indent="-330200" algn="l" rtl="0">
              <a:lnSpc>
                <a:spcPct val="100000"/>
              </a:lnSpc>
              <a:spcBef>
                <a:spcPts val="600"/>
              </a:spcBef>
              <a:spcAft>
                <a:spcPts val="0"/>
              </a:spcAft>
              <a:buSzPts val="1600"/>
              <a:buChar char="✘"/>
            </a:pPr>
            <a:r>
              <a:rPr lang="es-ES" sz="1100" dirty="0"/>
              <a:t>• Facilitan el posicionamiento.</a:t>
            </a:r>
            <a:endParaRPr sz="1100" dirty="0"/>
          </a:p>
          <a:p>
            <a:pPr marL="457200" lvl="0" indent="-228600" algn="l" rtl="0">
              <a:lnSpc>
                <a:spcPct val="100000"/>
              </a:lnSpc>
              <a:spcBef>
                <a:spcPts val="600"/>
              </a:spcBef>
              <a:spcAft>
                <a:spcPts val="0"/>
              </a:spcAft>
              <a:buSzPts val="1600"/>
              <a:buNone/>
            </a:pPr>
            <a:endParaRPr sz="1100" dirty="0"/>
          </a:p>
          <a:p>
            <a:pPr marL="457200" lvl="0" indent="-330200" algn="l" rtl="0">
              <a:lnSpc>
                <a:spcPct val="100000"/>
              </a:lnSpc>
              <a:spcBef>
                <a:spcPts val="600"/>
              </a:spcBef>
              <a:spcAft>
                <a:spcPts val="0"/>
              </a:spcAft>
              <a:buSzPts val="1600"/>
              <a:buChar char="✘"/>
            </a:pPr>
            <a:r>
              <a:rPr lang="es-ES" sz="1100" dirty="0"/>
              <a:t>• Diversidad de aplicaciones y componentes existentes.</a:t>
            </a:r>
            <a:endParaRPr sz="1100" dirty="0"/>
          </a:p>
          <a:p>
            <a:pPr marL="457200" lvl="0" indent="-228600" algn="l" rtl="0">
              <a:lnSpc>
                <a:spcPct val="100000"/>
              </a:lnSpc>
              <a:spcBef>
                <a:spcPts val="600"/>
              </a:spcBef>
              <a:spcAft>
                <a:spcPts val="0"/>
              </a:spcAft>
              <a:buSzPts val="1600"/>
              <a:buNone/>
            </a:pPr>
            <a:endParaRPr sz="1100" dirty="0"/>
          </a:p>
          <a:p>
            <a:pPr marL="457200" lvl="0" indent="-330200" algn="l" rtl="0">
              <a:lnSpc>
                <a:spcPct val="100000"/>
              </a:lnSpc>
              <a:spcBef>
                <a:spcPts val="600"/>
              </a:spcBef>
              <a:spcAft>
                <a:spcPts val="0"/>
              </a:spcAft>
              <a:buSzPts val="1600"/>
              <a:buChar char="✘"/>
            </a:pPr>
            <a:r>
              <a:rPr lang="es-ES" sz="1100" dirty="0"/>
              <a:t>• Costos de alojamiento menores.</a:t>
            </a:r>
            <a:endParaRPr sz="1100" dirty="0"/>
          </a:p>
          <a:p>
            <a:pPr marL="457200" lvl="0" indent="-228600" algn="l" rtl="0">
              <a:lnSpc>
                <a:spcPct val="100000"/>
              </a:lnSpc>
              <a:spcBef>
                <a:spcPts val="600"/>
              </a:spcBef>
              <a:spcAft>
                <a:spcPts val="0"/>
              </a:spcAft>
              <a:buSzPts val="1600"/>
              <a:buNone/>
            </a:pPr>
            <a:endParaRPr sz="1100" dirty="0"/>
          </a:p>
          <a:p>
            <a:pPr marL="457200" lvl="0" indent="-330200" algn="l" rtl="0">
              <a:lnSpc>
                <a:spcPct val="100000"/>
              </a:lnSpc>
              <a:spcBef>
                <a:spcPts val="600"/>
              </a:spcBef>
              <a:spcAft>
                <a:spcPts val="0"/>
              </a:spcAft>
              <a:buSzPts val="1600"/>
              <a:buChar char="✘"/>
            </a:pPr>
            <a:r>
              <a:rPr lang="es-ES" sz="1100" dirty="0"/>
              <a:t>• Mínimos requerimientos técnicos para su operación.</a:t>
            </a:r>
            <a:endParaRPr sz="1100" dirty="0"/>
          </a:p>
          <a:p>
            <a:pPr marL="457200" lvl="0" indent="-228600" algn="l" rtl="0">
              <a:lnSpc>
                <a:spcPct val="100000"/>
              </a:lnSpc>
              <a:spcBef>
                <a:spcPts val="600"/>
              </a:spcBef>
              <a:spcAft>
                <a:spcPts val="0"/>
              </a:spcAft>
              <a:buSzPts val="1600"/>
              <a:buNone/>
            </a:pPr>
            <a:endParaRPr sz="1100" dirty="0"/>
          </a:p>
          <a:p>
            <a:pPr marL="457200" lvl="0" indent="-330200" algn="l" rtl="0">
              <a:lnSpc>
                <a:spcPct val="100000"/>
              </a:lnSpc>
              <a:spcBef>
                <a:spcPts val="600"/>
              </a:spcBef>
              <a:spcAft>
                <a:spcPts val="0"/>
              </a:spcAft>
              <a:buSzPts val="1600"/>
              <a:buChar char="✘"/>
            </a:pPr>
            <a:r>
              <a:rPr lang="es-ES" sz="1100" dirty="0"/>
              <a:t>• No se requiere ninguna instalación ni configuración de software.</a:t>
            </a:r>
            <a:endParaRPr sz="1100" dirty="0"/>
          </a:p>
        </p:txBody>
      </p:sp>
      <p:sp>
        <p:nvSpPr>
          <p:cNvPr id="497" name="Google Shape;497;p40"/>
          <p:cNvSpPr txBox="1">
            <a:spLocks noGrp="1"/>
          </p:cNvSpPr>
          <p:nvPr>
            <p:ph type="body" idx="2"/>
          </p:nvPr>
        </p:nvSpPr>
        <p:spPr>
          <a:xfrm>
            <a:off x="4692275" y="843558"/>
            <a:ext cx="3994500" cy="34179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600"/>
              </a:spcBef>
              <a:spcAft>
                <a:spcPts val="0"/>
              </a:spcAft>
              <a:buSzPts val="1400"/>
              <a:buChar char="✘"/>
            </a:pPr>
            <a:r>
              <a:rPr lang="es-ES" sz="1100"/>
              <a:t>• Ausencia de movimiento y funcionalidades</a:t>
            </a:r>
            <a:endParaRPr sz="1100"/>
          </a:p>
          <a:p>
            <a:pPr marL="457200" lvl="0" indent="-228600" algn="l" rtl="0">
              <a:lnSpc>
                <a:spcPct val="100000"/>
              </a:lnSpc>
              <a:spcBef>
                <a:spcPts val="600"/>
              </a:spcBef>
              <a:spcAft>
                <a:spcPts val="0"/>
              </a:spcAft>
              <a:buSzPts val="1600"/>
              <a:buNone/>
            </a:pPr>
            <a:endParaRPr sz="1100"/>
          </a:p>
          <a:p>
            <a:pPr marL="457200" lvl="0" indent="-317500" algn="l" rtl="0">
              <a:lnSpc>
                <a:spcPct val="100000"/>
              </a:lnSpc>
              <a:spcBef>
                <a:spcPts val="600"/>
              </a:spcBef>
              <a:spcAft>
                <a:spcPts val="0"/>
              </a:spcAft>
              <a:buSzPts val="1400"/>
              <a:buChar char="✘"/>
            </a:pPr>
            <a:r>
              <a:rPr lang="es-ES" sz="1100"/>
              <a:t>• Absoluta opacidad a los deseos o búsquedas del visitante a la página.</a:t>
            </a:r>
            <a:endParaRPr sz="1100"/>
          </a:p>
          <a:p>
            <a:pPr marL="457200" lvl="0" indent="-228600" algn="l" rtl="0">
              <a:lnSpc>
                <a:spcPct val="100000"/>
              </a:lnSpc>
              <a:spcBef>
                <a:spcPts val="600"/>
              </a:spcBef>
              <a:spcAft>
                <a:spcPts val="0"/>
              </a:spcAft>
              <a:buSzPts val="1600"/>
              <a:buNone/>
            </a:pPr>
            <a:endParaRPr sz="1100"/>
          </a:p>
          <a:p>
            <a:pPr marL="457200" lvl="0" indent="-317500" algn="l" rtl="0">
              <a:lnSpc>
                <a:spcPct val="100000"/>
              </a:lnSpc>
              <a:spcBef>
                <a:spcPts val="600"/>
              </a:spcBef>
              <a:spcAft>
                <a:spcPts val="0"/>
              </a:spcAft>
              <a:buSzPts val="1400"/>
              <a:buChar char="✘"/>
            </a:pPr>
            <a:r>
              <a:rPr lang="es-ES" sz="1100"/>
              <a:t>• El visitante no tiene ninguna posibilidad de seleccionar, ordenar o modificar los contenidos o el diseño de la página a su gusto.</a:t>
            </a:r>
            <a:endParaRPr sz="1100"/>
          </a:p>
          <a:p>
            <a:pPr marL="457200" lvl="0" indent="-228600" algn="l" rtl="0">
              <a:lnSpc>
                <a:spcPct val="100000"/>
              </a:lnSpc>
              <a:spcBef>
                <a:spcPts val="600"/>
              </a:spcBef>
              <a:spcAft>
                <a:spcPts val="0"/>
              </a:spcAft>
              <a:buSzPts val="1600"/>
              <a:buNone/>
            </a:pPr>
            <a:endParaRPr sz="1100"/>
          </a:p>
          <a:p>
            <a:pPr marL="457200" lvl="0" indent="-317500" algn="l" rtl="0">
              <a:lnSpc>
                <a:spcPct val="100000"/>
              </a:lnSpc>
              <a:spcBef>
                <a:spcPts val="600"/>
              </a:spcBef>
              <a:spcAft>
                <a:spcPts val="0"/>
              </a:spcAft>
              <a:buSzPts val="1400"/>
              <a:buChar char="✘"/>
            </a:pPr>
            <a:r>
              <a:rPr lang="es-ES" sz="1100"/>
              <a:t>• El administrador web debe acceder al servidor donde está alojada la página para cambiar los contenidos de la página.</a:t>
            </a:r>
            <a:endParaRPr sz="1100"/>
          </a:p>
          <a:p>
            <a:pPr marL="457200" lvl="0" indent="-228600" algn="l" rtl="0">
              <a:lnSpc>
                <a:spcPct val="100000"/>
              </a:lnSpc>
              <a:spcBef>
                <a:spcPts val="600"/>
              </a:spcBef>
              <a:spcAft>
                <a:spcPts val="0"/>
              </a:spcAft>
              <a:buSzPts val="1600"/>
              <a:buNone/>
            </a:pPr>
            <a:endParaRPr sz="1100"/>
          </a:p>
          <a:p>
            <a:pPr marL="457200" lvl="0" indent="-317500" algn="l" rtl="0">
              <a:lnSpc>
                <a:spcPct val="100000"/>
              </a:lnSpc>
              <a:spcBef>
                <a:spcPts val="600"/>
              </a:spcBef>
              <a:spcAft>
                <a:spcPts val="0"/>
              </a:spcAft>
              <a:buSzPts val="1400"/>
              <a:buChar char="✘"/>
            </a:pPr>
            <a:r>
              <a:rPr lang="es-ES" sz="1100"/>
              <a:t>• El proceso de actualización es lento, tedioso y esencialmente manual.</a:t>
            </a:r>
            <a:endParaRPr sz="1100"/>
          </a:p>
          <a:p>
            <a:pPr marL="457200" lvl="0" indent="-228600" algn="l" rtl="0">
              <a:lnSpc>
                <a:spcPct val="100000"/>
              </a:lnSpc>
              <a:spcBef>
                <a:spcPts val="600"/>
              </a:spcBef>
              <a:spcAft>
                <a:spcPts val="0"/>
              </a:spcAft>
              <a:buSzPts val="1600"/>
              <a:buNone/>
            </a:pPr>
            <a:endParaRPr sz="1100"/>
          </a:p>
          <a:p>
            <a:pPr marL="457200" lvl="0" indent="-317500" algn="l" rtl="0">
              <a:lnSpc>
                <a:spcPct val="100000"/>
              </a:lnSpc>
              <a:spcBef>
                <a:spcPts val="600"/>
              </a:spcBef>
              <a:spcAft>
                <a:spcPts val="0"/>
              </a:spcAft>
              <a:buSzPts val="1400"/>
              <a:buChar char="✘"/>
            </a:pPr>
            <a:r>
              <a:rPr lang="es-ES" sz="1100"/>
              <a:t>• No se pueden utilizar funcionalidades tales como bases de datos, foros, etc.</a:t>
            </a:r>
            <a:endParaRPr sz="1100"/>
          </a:p>
        </p:txBody>
      </p:sp>
      <p:sp>
        <p:nvSpPr>
          <p:cNvPr id="498" name="Google Shape;498;p40"/>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44</a:t>
            </a:fld>
            <a:endParaRPr/>
          </a:p>
        </p:txBody>
      </p:sp>
      <p:sp>
        <p:nvSpPr>
          <p:cNvPr id="499" name="Google Shape;499;p40"/>
          <p:cNvSpPr txBox="1"/>
          <p:nvPr/>
        </p:nvSpPr>
        <p:spPr>
          <a:xfrm>
            <a:off x="35496" y="555526"/>
            <a:ext cx="97975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chemeClr val="bg2">
                    <a:lumMod val="25000"/>
                  </a:schemeClr>
                </a:solidFill>
                <a:latin typeface="Sniglet"/>
                <a:ea typeface="Sniglet"/>
                <a:cs typeface="Sniglet"/>
                <a:sym typeface="Sniglet"/>
              </a:rPr>
              <a:t>Ventajas</a:t>
            </a:r>
            <a:endParaRPr sz="1600" b="1" i="0" u="none" strike="noStrike" cap="none" dirty="0">
              <a:solidFill>
                <a:schemeClr val="bg2">
                  <a:lumMod val="25000"/>
                </a:schemeClr>
              </a:solidFill>
              <a:latin typeface="Sniglet"/>
              <a:ea typeface="Sniglet"/>
              <a:cs typeface="Sniglet"/>
              <a:sym typeface="Sniglet"/>
            </a:endParaRPr>
          </a:p>
        </p:txBody>
      </p:sp>
      <p:sp>
        <p:nvSpPr>
          <p:cNvPr id="500" name="Google Shape;500;p40"/>
          <p:cNvSpPr txBox="1"/>
          <p:nvPr/>
        </p:nvSpPr>
        <p:spPr>
          <a:xfrm>
            <a:off x="4860032" y="483518"/>
            <a:ext cx="129394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a:solidFill>
                  <a:schemeClr val="bg2">
                    <a:lumMod val="25000"/>
                  </a:schemeClr>
                </a:solidFill>
                <a:latin typeface="Sniglet"/>
                <a:ea typeface="Sniglet"/>
                <a:cs typeface="Sniglet"/>
                <a:sym typeface="Sniglet"/>
              </a:rPr>
              <a:t>Desventajas</a:t>
            </a:r>
            <a:endParaRPr sz="1600" b="1" i="0" u="none" strike="noStrike" cap="none">
              <a:solidFill>
                <a:schemeClr val="bg2">
                  <a:lumMod val="25000"/>
                </a:schemeClr>
              </a:solidFill>
              <a:latin typeface="Sniglet"/>
              <a:ea typeface="Sniglet"/>
              <a:cs typeface="Sniglet"/>
              <a:sym typeface="Snigle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1"/>
          <p:cNvSpPr txBox="1">
            <a:spLocks noGrp="1"/>
          </p:cNvSpPr>
          <p:nvPr>
            <p:ph type="title"/>
          </p:nvPr>
        </p:nvSpPr>
        <p:spPr>
          <a:xfrm>
            <a:off x="-6025" y="-20538"/>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Ventajas Página Web Dinámica</a:t>
            </a:r>
            <a:endParaRPr/>
          </a:p>
        </p:txBody>
      </p:sp>
      <p:sp>
        <p:nvSpPr>
          <p:cNvPr id="506" name="Google Shape;506;p41"/>
          <p:cNvSpPr txBox="1">
            <a:spLocks noGrp="1"/>
          </p:cNvSpPr>
          <p:nvPr>
            <p:ph type="body" idx="1"/>
          </p:nvPr>
        </p:nvSpPr>
        <p:spPr>
          <a:xfrm>
            <a:off x="-108520" y="1314090"/>
            <a:ext cx="4392488"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400"/>
              <a:t>Reducción de tiempos en el desarrollo.</a:t>
            </a:r>
            <a:endParaRPr/>
          </a:p>
          <a:p>
            <a:pPr marL="457200" lvl="0" indent="-228600" algn="l" rtl="0">
              <a:lnSpc>
                <a:spcPct val="100000"/>
              </a:lnSpc>
              <a:spcBef>
                <a:spcPts val="600"/>
              </a:spcBef>
              <a:spcAft>
                <a:spcPts val="0"/>
              </a:spcAft>
              <a:buSzPts val="1600"/>
              <a:buNone/>
            </a:pPr>
            <a:endParaRPr sz="1400"/>
          </a:p>
          <a:p>
            <a:pPr marL="457200" lvl="0" indent="-330200" algn="l" rtl="0">
              <a:lnSpc>
                <a:spcPct val="100000"/>
              </a:lnSpc>
              <a:spcBef>
                <a:spcPts val="600"/>
              </a:spcBef>
              <a:spcAft>
                <a:spcPts val="0"/>
              </a:spcAft>
              <a:buSzPts val="1600"/>
              <a:buChar char="✘"/>
            </a:pPr>
            <a:r>
              <a:rPr lang="es-ES" sz="1400"/>
              <a:t>Mayor interactividad con el usuario.</a:t>
            </a:r>
            <a:endParaRPr/>
          </a:p>
          <a:p>
            <a:pPr marL="457200" lvl="0" indent="-228600" algn="l" rtl="0">
              <a:lnSpc>
                <a:spcPct val="100000"/>
              </a:lnSpc>
              <a:spcBef>
                <a:spcPts val="600"/>
              </a:spcBef>
              <a:spcAft>
                <a:spcPts val="0"/>
              </a:spcAft>
              <a:buSzPts val="1600"/>
              <a:buNone/>
            </a:pPr>
            <a:endParaRPr sz="1400"/>
          </a:p>
          <a:p>
            <a:pPr marL="457200" lvl="0" indent="-330200" algn="l" rtl="0">
              <a:lnSpc>
                <a:spcPct val="100000"/>
              </a:lnSpc>
              <a:spcBef>
                <a:spcPts val="600"/>
              </a:spcBef>
              <a:spcAft>
                <a:spcPts val="0"/>
              </a:spcAft>
              <a:buSzPts val="1600"/>
              <a:buChar char="✘"/>
            </a:pPr>
            <a:r>
              <a:rPr lang="es-ES" sz="1400"/>
              <a:t>Facilitan tener al día la información.</a:t>
            </a:r>
            <a:endParaRPr/>
          </a:p>
          <a:p>
            <a:pPr marL="457200" lvl="0" indent="-228600" algn="l" rtl="0">
              <a:lnSpc>
                <a:spcPct val="100000"/>
              </a:lnSpc>
              <a:spcBef>
                <a:spcPts val="600"/>
              </a:spcBef>
              <a:spcAft>
                <a:spcPts val="0"/>
              </a:spcAft>
              <a:buSzPts val="1600"/>
              <a:buNone/>
            </a:pPr>
            <a:endParaRPr sz="1400"/>
          </a:p>
          <a:p>
            <a:pPr marL="457200" lvl="0" indent="-330200" algn="l" rtl="0">
              <a:lnSpc>
                <a:spcPct val="100000"/>
              </a:lnSpc>
              <a:spcBef>
                <a:spcPts val="600"/>
              </a:spcBef>
              <a:spcAft>
                <a:spcPts val="0"/>
              </a:spcAft>
              <a:buSzPts val="1600"/>
              <a:buChar char="✘"/>
            </a:pPr>
            <a:r>
              <a:rPr lang="es-ES" sz="1400"/>
              <a:t>Mayor dinamismo y renovación constante de la imagen del sitio.</a:t>
            </a:r>
            <a:endParaRPr/>
          </a:p>
          <a:p>
            <a:pPr marL="457200" lvl="0" indent="-228600" algn="l" rtl="0">
              <a:lnSpc>
                <a:spcPct val="100000"/>
              </a:lnSpc>
              <a:spcBef>
                <a:spcPts val="600"/>
              </a:spcBef>
              <a:spcAft>
                <a:spcPts val="0"/>
              </a:spcAft>
              <a:buSzPts val="1600"/>
              <a:buNone/>
            </a:pPr>
            <a:endParaRPr sz="1400"/>
          </a:p>
          <a:p>
            <a:pPr marL="457200" lvl="0" indent="-330200" algn="l" rtl="0">
              <a:lnSpc>
                <a:spcPct val="100000"/>
              </a:lnSpc>
              <a:spcBef>
                <a:spcPts val="600"/>
              </a:spcBef>
              <a:spcAft>
                <a:spcPts val="0"/>
              </a:spcAft>
              <a:buSzPts val="1600"/>
              <a:buChar char="✘"/>
            </a:pPr>
            <a:r>
              <a:rPr lang="es-ES" sz="1400"/>
              <a:t>Control total sobre la administración de contenidos.</a:t>
            </a:r>
            <a:endParaRPr sz="1400"/>
          </a:p>
        </p:txBody>
      </p:sp>
      <p:sp>
        <p:nvSpPr>
          <p:cNvPr id="507" name="Google Shape;507;p41"/>
          <p:cNvSpPr txBox="1">
            <a:spLocks noGrp="1"/>
          </p:cNvSpPr>
          <p:nvPr>
            <p:ph type="body" idx="2"/>
          </p:nvPr>
        </p:nvSpPr>
        <p:spPr>
          <a:xfrm>
            <a:off x="4692275" y="1386098"/>
            <a:ext cx="3994500"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400"/>
              <a:t>Dificultad de migración de servidor.</a:t>
            </a:r>
            <a:endParaRPr/>
          </a:p>
          <a:p>
            <a:pPr marL="457200" lvl="0" indent="-228600" algn="l" rtl="0">
              <a:lnSpc>
                <a:spcPct val="100000"/>
              </a:lnSpc>
              <a:spcBef>
                <a:spcPts val="600"/>
              </a:spcBef>
              <a:spcAft>
                <a:spcPts val="0"/>
              </a:spcAft>
              <a:buSzPts val="1600"/>
              <a:buNone/>
            </a:pPr>
            <a:endParaRPr sz="1400"/>
          </a:p>
          <a:p>
            <a:pPr marL="457200" lvl="0" indent="-330200" algn="l" rtl="0">
              <a:lnSpc>
                <a:spcPct val="100000"/>
              </a:lnSpc>
              <a:spcBef>
                <a:spcPts val="600"/>
              </a:spcBef>
              <a:spcAft>
                <a:spcPts val="0"/>
              </a:spcAft>
              <a:buSzPts val="1600"/>
              <a:buChar char="✘"/>
            </a:pPr>
            <a:r>
              <a:rPr lang="es-ES" sz="1400"/>
              <a:t>Mayores requerimientos técnicos para su alojamiento en Servidores de pago.</a:t>
            </a:r>
            <a:endParaRPr/>
          </a:p>
          <a:p>
            <a:pPr marL="457200" lvl="0" indent="-228600" algn="l" rtl="0">
              <a:lnSpc>
                <a:spcPct val="100000"/>
              </a:lnSpc>
              <a:spcBef>
                <a:spcPts val="600"/>
              </a:spcBef>
              <a:spcAft>
                <a:spcPts val="0"/>
              </a:spcAft>
              <a:buSzPts val="1600"/>
              <a:buNone/>
            </a:pPr>
            <a:endParaRPr sz="1400"/>
          </a:p>
          <a:p>
            <a:pPr marL="457200" lvl="0" indent="-330200" algn="l" rtl="0">
              <a:lnSpc>
                <a:spcPct val="100000"/>
              </a:lnSpc>
              <a:spcBef>
                <a:spcPts val="600"/>
              </a:spcBef>
              <a:spcAft>
                <a:spcPts val="0"/>
              </a:spcAft>
              <a:buSzPts val="1600"/>
              <a:buChar char="✘"/>
            </a:pPr>
            <a:r>
              <a:rPr lang="es-ES" sz="1400"/>
              <a:t>Costes de alojamiento mayores.</a:t>
            </a:r>
            <a:endParaRPr/>
          </a:p>
          <a:p>
            <a:pPr marL="457200" lvl="0" indent="-228600" algn="l" rtl="0">
              <a:lnSpc>
                <a:spcPct val="100000"/>
              </a:lnSpc>
              <a:spcBef>
                <a:spcPts val="600"/>
              </a:spcBef>
              <a:spcAft>
                <a:spcPts val="0"/>
              </a:spcAft>
              <a:buSzPts val="1600"/>
              <a:buNone/>
            </a:pPr>
            <a:endParaRPr sz="1400"/>
          </a:p>
          <a:p>
            <a:pPr marL="457200" lvl="0" indent="-330200" algn="l" rtl="0">
              <a:lnSpc>
                <a:spcPct val="100000"/>
              </a:lnSpc>
              <a:spcBef>
                <a:spcPts val="600"/>
              </a:spcBef>
              <a:spcAft>
                <a:spcPts val="0"/>
              </a:spcAft>
              <a:buSzPts val="1600"/>
              <a:buChar char="✘"/>
            </a:pPr>
            <a:r>
              <a:rPr lang="es-ES" sz="1400"/>
              <a:t>En algunos casos, un mayor costo de desarrollo.</a:t>
            </a:r>
            <a:endParaRPr sz="1400"/>
          </a:p>
        </p:txBody>
      </p:sp>
      <p:sp>
        <p:nvSpPr>
          <p:cNvPr id="508" name="Google Shape;508;p4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45</a:t>
            </a:fld>
            <a:endParaRPr/>
          </a:p>
        </p:txBody>
      </p:sp>
      <p:sp>
        <p:nvSpPr>
          <p:cNvPr id="509" name="Google Shape;509;p41"/>
          <p:cNvSpPr txBox="1"/>
          <p:nvPr/>
        </p:nvSpPr>
        <p:spPr>
          <a:xfrm>
            <a:off x="35496" y="865044"/>
            <a:ext cx="979755"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a:solidFill>
                  <a:schemeClr val="bg2">
                    <a:lumMod val="25000"/>
                  </a:schemeClr>
                </a:solidFill>
                <a:latin typeface="Sniglet"/>
                <a:ea typeface="Sniglet"/>
                <a:cs typeface="Sniglet"/>
                <a:sym typeface="Sniglet"/>
              </a:rPr>
              <a:t>Ventajas</a:t>
            </a:r>
            <a:endParaRPr sz="1600" b="1" i="0" u="none" strike="noStrike" cap="none">
              <a:solidFill>
                <a:schemeClr val="bg2">
                  <a:lumMod val="25000"/>
                </a:schemeClr>
              </a:solidFill>
              <a:latin typeface="Sniglet"/>
              <a:ea typeface="Sniglet"/>
              <a:cs typeface="Sniglet"/>
              <a:sym typeface="Sniglet"/>
            </a:endParaRPr>
          </a:p>
        </p:txBody>
      </p:sp>
      <p:sp>
        <p:nvSpPr>
          <p:cNvPr id="510" name="Google Shape;510;p41"/>
          <p:cNvSpPr txBox="1"/>
          <p:nvPr/>
        </p:nvSpPr>
        <p:spPr>
          <a:xfrm>
            <a:off x="4860032" y="865044"/>
            <a:ext cx="129394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600" b="1" i="0" u="none" strike="noStrike" cap="none" dirty="0">
                <a:solidFill>
                  <a:schemeClr val="bg2">
                    <a:lumMod val="25000"/>
                  </a:schemeClr>
                </a:solidFill>
                <a:latin typeface="Sniglet"/>
                <a:ea typeface="Sniglet"/>
                <a:cs typeface="Sniglet"/>
                <a:sym typeface="Sniglet"/>
              </a:rPr>
              <a:t>Desventajas</a:t>
            </a:r>
            <a:endParaRPr sz="1600" b="1" i="0" u="none" strike="noStrike" cap="none" dirty="0">
              <a:solidFill>
                <a:schemeClr val="bg2">
                  <a:lumMod val="25000"/>
                </a:schemeClr>
              </a:solidFill>
              <a:latin typeface="Sniglet"/>
              <a:ea typeface="Sniglet"/>
              <a:cs typeface="Sniglet"/>
              <a:sym typeface="Snigle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42"/>
          <p:cNvSpPr txBox="1">
            <a:spLocks noGrp="1"/>
          </p:cNvSpPr>
          <p:nvPr>
            <p:ph type="ctrTitle" idx="4294967295"/>
          </p:nvPr>
        </p:nvSpPr>
        <p:spPr>
          <a:xfrm>
            <a:off x="683568" y="2636086"/>
            <a:ext cx="7920880" cy="1159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2600"/>
              <a:buFont typeface="Walter Turncoat"/>
              <a:buNone/>
            </a:pPr>
            <a:r>
              <a:rPr lang="es-ES" sz="4800" b="0" i="0" u="none" strike="noStrike" cap="none" dirty="0">
                <a:solidFill>
                  <a:schemeClr val="bg2">
                    <a:lumMod val="25000"/>
                  </a:schemeClr>
                </a:solidFill>
                <a:latin typeface="Walter Turncoat"/>
                <a:ea typeface="Walter Turncoat"/>
                <a:cs typeface="Walter Turncoat"/>
                <a:sym typeface="Walter Turncoat"/>
              </a:rPr>
              <a:t>Características de la programación Web</a:t>
            </a:r>
            <a:endParaRPr sz="4800" b="0" i="0" u="none" strike="noStrike" cap="none" dirty="0">
              <a:solidFill>
                <a:schemeClr val="bg2">
                  <a:lumMod val="25000"/>
                </a:schemeClr>
              </a:solidFill>
              <a:latin typeface="Walter Turncoat"/>
              <a:ea typeface="Walter Turncoat"/>
              <a:cs typeface="Walter Turncoat"/>
              <a:sym typeface="Walter Turncoat"/>
            </a:endParaRPr>
          </a:p>
        </p:txBody>
      </p:sp>
      <p:sp>
        <p:nvSpPr>
          <p:cNvPr id="516" name="Google Shape;516;p42"/>
          <p:cNvSpPr/>
          <p:nvPr/>
        </p:nvSpPr>
        <p:spPr>
          <a:xfrm>
            <a:off x="3799402" y="3579862"/>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p42"/>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43"/>
          <p:cNvSpPr txBox="1">
            <a:spLocks noGrp="1"/>
          </p:cNvSpPr>
          <p:nvPr>
            <p:ph type="title"/>
          </p:nvPr>
        </p:nvSpPr>
        <p:spPr>
          <a:xfrm>
            <a:off x="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Arbol de tecnologías</a:t>
            </a:r>
            <a:endParaRPr/>
          </a:p>
        </p:txBody>
      </p:sp>
      <p:sp>
        <p:nvSpPr>
          <p:cNvPr id="525" name="Google Shape;525;p43"/>
          <p:cNvSpPr txBox="1">
            <a:spLocks noGrp="1"/>
          </p:cNvSpPr>
          <p:nvPr>
            <p:ph type="body" idx="1"/>
          </p:nvPr>
        </p:nvSpPr>
        <p:spPr>
          <a:xfrm>
            <a:off x="457200"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526" name="Google Shape;526;p43"/>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527" name="Google Shape;527;p43"/>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47</a:t>
            </a:fld>
            <a:endParaRPr/>
          </a:p>
        </p:txBody>
      </p:sp>
      <p:pic>
        <p:nvPicPr>
          <p:cNvPr id="528" name="Google Shape;528;p43" descr="web-technology-family-tree-large.jpg"/>
          <p:cNvPicPr preferRelativeResize="0"/>
          <p:nvPr/>
        </p:nvPicPr>
        <p:blipFill rotWithShape="1">
          <a:blip r:embed="rId3">
            <a:alphaModFix/>
          </a:blip>
          <a:srcRect/>
          <a:stretch/>
        </p:blipFill>
        <p:spPr>
          <a:xfrm>
            <a:off x="774109" y="579842"/>
            <a:ext cx="7209582" cy="4534162"/>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4"/>
          <p:cNvSpPr txBox="1">
            <a:spLocks noGrp="1"/>
          </p:cNvSpPr>
          <p:nvPr>
            <p:ph type="ctrTitle" idx="4294967295"/>
          </p:nvPr>
        </p:nvSpPr>
        <p:spPr>
          <a:xfrm>
            <a:off x="683568" y="2636086"/>
            <a:ext cx="7920880" cy="1159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2600"/>
              <a:buFont typeface="Walter Turncoat"/>
              <a:buNone/>
            </a:pPr>
            <a:r>
              <a:rPr lang="es-ES" sz="4800" b="0" i="0" u="none" strike="noStrike" cap="none" dirty="0">
                <a:solidFill>
                  <a:schemeClr val="bg2">
                    <a:lumMod val="25000"/>
                  </a:schemeClr>
                </a:solidFill>
                <a:latin typeface="Walter Turncoat"/>
                <a:ea typeface="Walter Turncoat"/>
                <a:cs typeface="Walter Turncoat"/>
                <a:sym typeface="Walter Turncoat"/>
              </a:rPr>
              <a:t>Lenguajes</a:t>
            </a:r>
            <a:endParaRPr dirty="0">
              <a:solidFill>
                <a:schemeClr val="bg2">
                  <a:lumMod val="25000"/>
                </a:schemeClr>
              </a:solidFill>
            </a:endParaRPr>
          </a:p>
        </p:txBody>
      </p:sp>
      <p:sp>
        <p:nvSpPr>
          <p:cNvPr id="534" name="Google Shape;534;p44"/>
          <p:cNvSpPr/>
          <p:nvPr/>
        </p:nvSpPr>
        <p:spPr>
          <a:xfrm>
            <a:off x="3799402" y="3579862"/>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5" name="Google Shape;535;p44"/>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4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49</a:t>
            </a:fld>
            <a:endParaRPr/>
          </a:p>
        </p:txBody>
      </p:sp>
      <p:sp>
        <p:nvSpPr>
          <p:cNvPr id="543" name="Google Shape;543;p45"/>
          <p:cNvSpPr/>
          <p:nvPr/>
        </p:nvSpPr>
        <p:spPr>
          <a:xfrm>
            <a:off x="2973601" y="216024"/>
            <a:ext cx="2869370" cy="429545"/>
          </a:xfrm>
          <a:prstGeom prst="roundRect">
            <a:avLst>
              <a:gd name="adj" fmla="val 16667"/>
            </a:avLst>
          </a:prstGeom>
          <a:gradFill>
            <a:gsLst>
              <a:gs pos="0">
                <a:srgbClr val="FFD98E"/>
              </a:gs>
              <a:gs pos="35000">
                <a:srgbClr val="FFE1B0"/>
              </a:gs>
              <a:gs pos="100000">
                <a:srgbClr val="FFF0DF"/>
              </a:gs>
            </a:gsLst>
            <a:lin ang="16200000" scaled="0"/>
          </a:gradFill>
          <a:ln w="9525" cap="flat" cmpd="sng">
            <a:solidFill>
              <a:srgbClr val="D69C3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050" b="0" i="0" u="none" strike="noStrike" cap="none">
                <a:solidFill>
                  <a:schemeClr val="dk1"/>
                </a:solidFill>
                <a:latin typeface="Sniglet"/>
                <a:ea typeface="Sniglet"/>
                <a:cs typeface="Sniglet"/>
                <a:sym typeface="Sniglet"/>
              </a:rPr>
              <a:t>LOS DIFERENTES LENGUAJES DE PROGRAMACION PARA LA WEB</a:t>
            </a:r>
            <a:endParaRPr sz="1050" b="0" i="0" u="none" strike="noStrike" cap="none">
              <a:solidFill>
                <a:schemeClr val="dk1"/>
              </a:solidFill>
              <a:latin typeface="Sniglet"/>
              <a:ea typeface="Sniglet"/>
              <a:cs typeface="Sniglet"/>
              <a:sym typeface="Sniglet"/>
            </a:endParaRPr>
          </a:p>
        </p:txBody>
      </p:sp>
      <p:sp>
        <p:nvSpPr>
          <p:cNvPr id="544" name="Google Shape;544;p45"/>
          <p:cNvSpPr/>
          <p:nvPr/>
        </p:nvSpPr>
        <p:spPr>
          <a:xfrm>
            <a:off x="2569504" y="1260579"/>
            <a:ext cx="3677564" cy="400243"/>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200" b="0" i="0" u="none" strike="noStrike" cap="none">
                <a:solidFill>
                  <a:schemeClr val="lt1"/>
                </a:solidFill>
                <a:latin typeface="Arial"/>
                <a:ea typeface="Arial"/>
                <a:cs typeface="Arial"/>
                <a:sym typeface="Arial"/>
              </a:rPr>
              <a:t>las tendencias y necesidades de las plataformas al diseño web.</a:t>
            </a:r>
            <a:endParaRPr sz="1200" b="0" i="0" u="none" strike="noStrike" cap="none">
              <a:solidFill>
                <a:schemeClr val="lt1"/>
              </a:solidFill>
              <a:latin typeface="Arial"/>
              <a:ea typeface="Arial"/>
              <a:cs typeface="Arial"/>
              <a:sym typeface="Arial"/>
            </a:endParaRPr>
          </a:p>
        </p:txBody>
      </p:sp>
      <p:sp>
        <p:nvSpPr>
          <p:cNvPr id="545" name="Google Shape;545;p45"/>
          <p:cNvSpPr txBox="1"/>
          <p:nvPr/>
        </p:nvSpPr>
        <p:spPr>
          <a:xfrm>
            <a:off x="3927374" y="782583"/>
            <a:ext cx="122069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Surgieron por.</a:t>
            </a:r>
            <a:endParaRPr sz="1200" b="0" i="0" u="none" strike="noStrike" cap="none">
              <a:solidFill>
                <a:schemeClr val="bg2">
                  <a:lumMod val="25000"/>
                </a:schemeClr>
              </a:solidFill>
              <a:latin typeface="Sniglet"/>
              <a:ea typeface="Sniglet"/>
              <a:cs typeface="Sniglet"/>
              <a:sym typeface="Sniglet"/>
            </a:endParaRPr>
          </a:p>
        </p:txBody>
      </p:sp>
      <p:cxnSp>
        <p:nvCxnSpPr>
          <p:cNvPr id="546" name="Google Shape;546;p45"/>
          <p:cNvCxnSpPr>
            <a:stCxn id="543" idx="2"/>
            <a:endCxn id="545" idx="0"/>
          </p:cNvCxnSpPr>
          <p:nvPr/>
        </p:nvCxnSpPr>
        <p:spPr>
          <a:xfrm>
            <a:off x="4408286" y="645569"/>
            <a:ext cx="129300" cy="137100"/>
          </a:xfrm>
          <a:prstGeom prst="straightConnector1">
            <a:avLst/>
          </a:prstGeom>
          <a:noFill/>
          <a:ln w="9525" cap="flat" cmpd="sng">
            <a:solidFill>
              <a:srgbClr val="347EB8"/>
            </a:solidFill>
            <a:prstDash val="solid"/>
            <a:round/>
            <a:headEnd type="none" w="sm" len="sm"/>
            <a:tailEnd type="none" w="sm" len="sm"/>
          </a:ln>
        </p:spPr>
      </p:cxnSp>
      <p:sp>
        <p:nvSpPr>
          <p:cNvPr id="547" name="Google Shape;547;p45"/>
          <p:cNvSpPr txBox="1"/>
          <p:nvPr/>
        </p:nvSpPr>
        <p:spPr>
          <a:xfrm>
            <a:off x="3961444" y="1790047"/>
            <a:ext cx="154666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0" i="0" u="none" strike="noStrike" cap="none" dirty="0">
                <a:solidFill>
                  <a:schemeClr val="bg2">
                    <a:lumMod val="25000"/>
                  </a:schemeClr>
                </a:solidFill>
                <a:latin typeface="Sniglet"/>
                <a:ea typeface="Sniglet"/>
                <a:cs typeface="Sniglet"/>
                <a:sym typeface="Sniglet"/>
              </a:rPr>
              <a:t>Evolucionando </a:t>
            </a:r>
            <a:endParaRPr dirty="0">
              <a:solidFill>
                <a:schemeClr val="bg2">
                  <a:lumMod val="25000"/>
                </a:schemeClr>
              </a:solidFill>
            </a:endParaRPr>
          </a:p>
        </p:txBody>
      </p:sp>
      <p:sp>
        <p:nvSpPr>
          <p:cNvPr id="548" name="Google Shape;548;p45"/>
          <p:cNvSpPr/>
          <p:nvPr/>
        </p:nvSpPr>
        <p:spPr>
          <a:xfrm>
            <a:off x="2569346" y="2343423"/>
            <a:ext cx="3700276" cy="545659"/>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200" b="0" i="0" u="none" strike="noStrike" cap="none">
                <a:solidFill>
                  <a:schemeClr val="lt1"/>
                </a:solidFill>
                <a:latin typeface="Sniglet"/>
                <a:ea typeface="Sniglet"/>
                <a:cs typeface="Sniglet"/>
                <a:sym typeface="Sniglet"/>
              </a:rPr>
              <a:t>A través de los años de ser lenguajes estáticos a ser dinámicos (interacción del usuario con datos atreves del sistema</a:t>
            </a:r>
            <a:r>
              <a:rPr lang="es-ES" sz="1400" b="0" i="0" u="none" strike="noStrike" cap="none">
                <a:solidFill>
                  <a:schemeClr val="lt1"/>
                </a:solidFill>
                <a:latin typeface="Arial"/>
                <a:ea typeface="Arial"/>
                <a:cs typeface="Arial"/>
                <a:sym typeface="Arial"/>
              </a:rPr>
              <a:t>)</a:t>
            </a:r>
            <a:endParaRPr sz="1400" b="0" i="0" u="none" strike="noStrike" cap="none">
              <a:solidFill>
                <a:schemeClr val="lt1"/>
              </a:solidFill>
              <a:latin typeface="Arial"/>
              <a:ea typeface="Arial"/>
              <a:cs typeface="Arial"/>
              <a:sym typeface="Arial"/>
            </a:endParaRPr>
          </a:p>
        </p:txBody>
      </p:sp>
      <p:sp>
        <p:nvSpPr>
          <p:cNvPr id="549" name="Google Shape;549;p45"/>
          <p:cNvSpPr txBox="1"/>
          <p:nvPr/>
        </p:nvSpPr>
        <p:spPr>
          <a:xfrm>
            <a:off x="3492206" y="3045852"/>
            <a:ext cx="1832159"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0" i="0" u="none" strike="noStrike" cap="none" dirty="0">
                <a:solidFill>
                  <a:schemeClr val="bg2">
                    <a:lumMod val="25000"/>
                  </a:schemeClr>
                </a:solidFill>
                <a:latin typeface="Arial"/>
                <a:ea typeface="Arial"/>
                <a:cs typeface="Arial"/>
                <a:sym typeface="Arial"/>
              </a:rPr>
              <a:t>Los lenguajes mas usados son.</a:t>
            </a:r>
            <a:endParaRPr sz="1200" b="0" i="0" u="none" strike="noStrike" cap="none" dirty="0">
              <a:solidFill>
                <a:schemeClr val="bg2">
                  <a:lumMod val="25000"/>
                </a:schemeClr>
              </a:solidFill>
              <a:latin typeface="Arial"/>
              <a:ea typeface="Arial"/>
              <a:cs typeface="Arial"/>
              <a:sym typeface="Arial"/>
            </a:endParaRPr>
          </a:p>
        </p:txBody>
      </p:sp>
      <p:sp>
        <p:nvSpPr>
          <p:cNvPr id="550" name="Google Shape;550;p45"/>
          <p:cNvSpPr/>
          <p:nvPr/>
        </p:nvSpPr>
        <p:spPr>
          <a:xfrm>
            <a:off x="1187624" y="3867918"/>
            <a:ext cx="567189" cy="220122"/>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900" b="1" i="0" u="none" strike="noStrike" cap="none">
                <a:solidFill>
                  <a:schemeClr val="lt1"/>
                </a:solidFill>
                <a:latin typeface="Arial"/>
                <a:ea typeface="Arial"/>
                <a:cs typeface="Arial"/>
                <a:sym typeface="Arial"/>
              </a:rPr>
              <a:t>HTML</a:t>
            </a:r>
            <a:r>
              <a:rPr lang="es-ES" sz="900" b="0" i="0" u="none" strike="noStrike" cap="none">
                <a:solidFill>
                  <a:schemeClr val="lt1"/>
                </a:solidFill>
                <a:latin typeface="Arial"/>
                <a:ea typeface="Arial"/>
                <a:cs typeface="Arial"/>
                <a:sym typeface="Arial"/>
              </a:rPr>
              <a:t>.</a:t>
            </a:r>
            <a:endParaRPr sz="900" b="0" i="0" u="none" strike="noStrike" cap="none">
              <a:solidFill>
                <a:schemeClr val="lt1"/>
              </a:solidFill>
              <a:latin typeface="Arial"/>
              <a:ea typeface="Arial"/>
              <a:cs typeface="Arial"/>
              <a:sym typeface="Arial"/>
            </a:endParaRPr>
          </a:p>
        </p:txBody>
      </p:sp>
      <p:sp>
        <p:nvSpPr>
          <p:cNvPr id="551" name="Google Shape;551;p45"/>
          <p:cNvSpPr/>
          <p:nvPr/>
        </p:nvSpPr>
        <p:spPr>
          <a:xfrm>
            <a:off x="1829321" y="4094420"/>
            <a:ext cx="798463" cy="239924"/>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900" b="1" i="0" u="none" strike="noStrike" cap="none">
                <a:solidFill>
                  <a:schemeClr val="lt1"/>
                </a:solidFill>
                <a:latin typeface="Arial"/>
                <a:ea typeface="Arial"/>
                <a:cs typeface="Arial"/>
                <a:sym typeface="Arial"/>
              </a:rPr>
              <a:t>JavaScript</a:t>
            </a:r>
            <a:r>
              <a:rPr lang="es-ES" sz="900" b="0" i="0" u="none" strike="noStrike" cap="none">
                <a:solidFill>
                  <a:schemeClr val="lt1"/>
                </a:solidFill>
                <a:latin typeface="Arial"/>
                <a:ea typeface="Arial"/>
                <a:cs typeface="Arial"/>
                <a:sym typeface="Arial"/>
              </a:rPr>
              <a:t>.</a:t>
            </a:r>
            <a:endParaRPr sz="900" b="0" i="0" u="none" strike="noStrike" cap="none">
              <a:solidFill>
                <a:schemeClr val="lt1"/>
              </a:solidFill>
              <a:latin typeface="Arial"/>
              <a:ea typeface="Arial"/>
              <a:cs typeface="Arial"/>
              <a:sym typeface="Arial"/>
            </a:endParaRPr>
          </a:p>
        </p:txBody>
      </p:sp>
      <p:sp>
        <p:nvSpPr>
          <p:cNvPr id="552" name="Google Shape;552;p45"/>
          <p:cNvSpPr/>
          <p:nvPr/>
        </p:nvSpPr>
        <p:spPr>
          <a:xfrm>
            <a:off x="2425602" y="4546186"/>
            <a:ext cx="572871" cy="257812"/>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900" b="1" i="0" u="none" strike="noStrike" cap="none">
                <a:solidFill>
                  <a:schemeClr val="lt1"/>
                </a:solidFill>
                <a:latin typeface="Arial"/>
                <a:ea typeface="Arial"/>
                <a:cs typeface="Arial"/>
                <a:sym typeface="Arial"/>
              </a:rPr>
              <a:t>PHP</a:t>
            </a:r>
            <a:r>
              <a:rPr lang="es-ES" sz="900" b="0" i="0" u="none" strike="noStrike" cap="none">
                <a:solidFill>
                  <a:schemeClr val="lt1"/>
                </a:solidFill>
                <a:latin typeface="Arial"/>
                <a:ea typeface="Arial"/>
                <a:cs typeface="Arial"/>
                <a:sym typeface="Arial"/>
              </a:rPr>
              <a:t>.</a:t>
            </a:r>
            <a:endParaRPr sz="900" b="0" i="0" u="none" strike="noStrike" cap="none">
              <a:solidFill>
                <a:schemeClr val="lt1"/>
              </a:solidFill>
              <a:latin typeface="Arial"/>
              <a:ea typeface="Arial"/>
              <a:cs typeface="Arial"/>
              <a:sym typeface="Arial"/>
            </a:endParaRPr>
          </a:p>
        </p:txBody>
      </p:sp>
      <p:sp>
        <p:nvSpPr>
          <p:cNvPr id="553" name="Google Shape;553;p45"/>
          <p:cNvSpPr/>
          <p:nvPr/>
        </p:nvSpPr>
        <p:spPr>
          <a:xfrm>
            <a:off x="3452852" y="4389415"/>
            <a:ext cx="764347" cy="257812"/>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900" b="1" i="0" u="none" strike="noStrike" cap="none">
                <a:solidFill>
                  <a:schemeClr val="lt1"/>
                </a:solidFill>
                <a:latin typeface="Arial"/>
                <a:ea typeface="Arial"/>
                <a:cs typeface="Arial"/>
                <a:sym typeface="Arial"/>
              </a:rPr>
              <a:t>ASP</a:t>
            </a:r>
            <a:r>
              <a:rPr lang="es-ES" sz="900" b="0" i="0" u="none" strike="noStrike" cap="none">
                <a:solidFill>
                  <a:schemeClr val="lt1"/>
                </a:solidFill>
                <a:latin typeface="Arial"/>
                <a:ea typeface="Arial"/>
                <a:cs typeface="Arial"/>
                <a:sym typeface="Arial"/>
              </a:rPr>
              <a:t>.</a:t>
            </a:r>
            <a:endParaRPr sz="900" b="0" i="0" u="none" strike="noStrike" cap="none">
              <a:solidFill>
                <a:schemeClr val="lt1"/>
              </a:solidFill>
              <a:latin typeface="Arial"/>
              <a:ea typeface="Arial"/>
              <a:cs typeface="Arial"/>
              <a:sym typeface="Arial"/>
            </a:endParaRPr>
          </a:p>
        </p:txBody>
      </p:sp>
      <p:sp>
        <p:nvSpPr>
          <p:cNvPr id="554" name="Google Shape;554;p45"/>
          <p:cNvSpPr/>
          <p:nvPr/>
        </p:nvSpPr>
        <p:spPr>
          <a:xfrm>
            <a:off x="4495782" y="4480989"/>
            <a:ext cx="705361" cy="252498"/>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900" b="1" i="0" u="none" strike="noStrike" cap="none">
                <a:solidFill>
                  <a:schemeClr val="lt1"/>
                </a:solidFill>
                <a:latin typeface="Arial"/>
                <a:ea typeface="Arial"/>
                <a:cs typeface="Arial"/>
                <a:sym typeface="Arial"/>
              </a:rPr>
              <a:t>ASP.NET</a:t>
            </a:r>
            <a:r>
              <a:rPr lang="es-ES" sz="900" b="0" i="0" u="none" strike="noStrike" cap="none">
                <a:solidFill>
                  <a:schemeClr val="lt1"/>
                </a:solidFill>
                <a:latin typeface="Arial"/>
                <a:ea typeface="Arial"/>
                <a:cs typeface="Arial"/>
                <a:sym typeface="Arial"/>
              </a:rPr>
              <a:t>.</a:t>
            </a:r>
            <a:endParaRPr sz="900" b="0" i="0" u="none" strike="noStrike" cap="none">
              <a:solidFill>
                <a:schemeClr val="lt1"/>
              </a:solidFill>
              <a:latin typeface="Arial"/>
              <a:ea typeface="Arial"/>
              <a:cs typeface="Arial"/>
              <a:sym typeface="Arial"/>
            </a:endParaRPr>
          </a:p>
        </p:txBody>
      </p:sp>
      <p:sp>
        <p:nvSpPr>
          <p:cNvPr id="555" name="Google Shape;555;p45"/>
          <p:cNvSpPr/>
          <p:nvPr/>
        </p:nvSpPr>
        <p:spPr>
          <a:xfrm>
            <a:off x="5337805" y="4097645"/>
            <a:ext cx="594002" cy="257812"/>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900" b="1" i="0" u="none" strike="noStrike" cap="none">
                <a:solidFill>
                  <a:schemeClr val="lt1"/>
                </a:solidFill>
                <a:latin typeface="Arial"/>
                <a:ea typeface="Arial"/>
                <a:cs typeface="Arial"/>
                <a:sym typeface="Arial"/>
              </a:rPr>
              <a:t>JSP</a:t>
            </a:r>
            <a:r>
              <a:rPr lang="es-ES" sz="900" b="0" i="0" u="none" strike="noStrike" cap="none">
                <a:solidFill>
                  <a:schemeClr val="lt1"/>
                </a:solidFill>
                <a:latin typeface="Arial"/>
                <a:ea typeface="Arial"/>
                <a:cs typeface="Arial"/>
                <a:sym typeface="Arial"/>
              </a:rPr>
              <a:t>.</a:t>
            </a:r>
            <a:endParaRPr sz="900" b="0" i="0" u="none" strike="noStrike" cap="none">
              <a:solidFill>
                <a:schemeClr val="lt1"/>
              </a:solidFill>
              <a:latin typeface="Arial"/>
              <a:ea typeface="Arial"/>
              <a:cs typeface="Arial"/>
              <a:sym typeface="Arial"/>
            </a:endParaRPr>
          </a:p>
        </p:txBody>
      </p:sp>
      <p:sp>
        <p:nvSpPr>
          <p:cNvPr id="556" name="Google Shape;556;p45"/>
          <p:cNvSpPr/>
          <p:nvPr/>
        </p:nvSpPr>
        <p:spPr>
          <a:xfrm>
            <a:off x="6338690" y="3973799"/>
            <a:ext cx="640055" cy="228481"/>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900" b="1" i="0" u="none" strike="noStrike" cap="none">
                <a:solidFill>
                  <a:schemeClr val="lt1"/>
                </a:solidFill>
                <a:latin typeface="Arial"/>
                <a:ea typeface="Arial"/>
                <a:cs typeface="Arial"/>
                <a:sym typeface="Arial"/>
              </a:rPr>
              <a:t>Python.</a:t>
            </a:r>
            <a:endParaRPr sz="900" b="0" i="0" u="none" strike="noStrike" cap="none">
              <a:solidFill>
                <a:schemeClr val="lt1"/>
              </a:solidFill>
              <a:latin typeface="Arial"/>
              <a:ea typeface="Arial"/>
              <a:cs typeface="Arial"/>
              <a:sym typeface="Arial"/>
            </a:endParaRPr>
          </a:p>
        </p:txBody>
      </p:sp>
      <p:sp>
        <p:nvSpPr>
          <p:cNvPr id="557" name="Google Shape;557;p45"/>
          <p:cNvSpPr/>
          <p:nvPr/>
        </p:nvSpPr>
        <p:spPr>
          <a:xfrm>
            <a:off x="7362602" y="3753677"/>
            <a:ext cx="640055" cy="228481"/>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900" b="1" i="0" u="none" strike="noStrike" cap="none">
                <a:solidFill>
                  <a:schemeClr val="lt1"/>
                </a:solidFill>
                <a:latin typeface="Arial"/>
                <a:ea typeface="Arial"/>
                <a:cs typeface="Arial"/>
                <a:sym typeface="Arial"/>
              </a:rPr>
              <a:t>Ruby.</a:t>
            </a:r>
            <a:endParaRPr sz="900" b="0" i="0" u="none" strike="noStrike" cap="none">
              <a:solidFill>
                <a:schemeClr val="lt1"/>
              </a:solidFill>
              <a:latin typeface="Arial"/>
              <a:ea typeface="Arial"/>
              <a:cs typeface="Arial"/>
              <a:sym typeface="Arial"/>
            </a:endParaRPr>
          </a:p>
        </p:txBody>
      </p:sp>
      <p:cxnSp>
        <p:nvCxnSpPr>
          <p:cNvPr id="558" name="Google Shape;558;p45"/>
          <p:cNvCxnSpPr>
            <a:stCxn id="549" idx="2"/>
            <a:endCxn id="550" idx="3"/>
          </p:cNvCxnSpPr>
          <p:nvPr/>
        </p:nvCxnSpPr>
        <p:spPr>
          <a:xfrm flipH="1">
            <a:off x="1754785" y="3507517"/>
            <a:ext cx="2653500" cy="470400"/>
          </a:xfrm>
          <a:prstGeom prst="straightConnector1">
            <a:avLst/>
          </a:prstGeom>
          <a:noFill/>
          <a:ln w="19050" cap="flat" cmpd="sng">
            <a:solidFill>
              <a:schemeClr val="bg2">
                <a:lumMod val="25000"/>
              </a:schemeClr>
            </a:solidFill>
            <a:prstDash val="solid"/>
            <a:round/>
            <a:headEnd type="none" w="sm" len="sm"/>
            <a:tailEnd type="stealth" w="med" len="med"/>
          </a:ln>
        </p:spPr>
      </p:cxnSp>
      <p:cxnSp>
        <p:nvCxnSpPr>
          <p:cNvPr id="559" name="Google Shape;559;p45"/>
          <p:cNvCxnSpPr>
            <a:stCxn id="549" idx="2"/>
            <a:endCxn id="551" idx="3"/>
          </p:cNvCxnSpPr>
          <p:nvPr/>
        </p:nvCxnSpPr>
        <p:spPr>
          <a:xfrm flipH="1">
            <a:off x="2627785" y="3507517"/>
            <a:ext cx="1780500" cy="706800"/>
          </a:xfrm>
          <a:prstGeom prst="straightConnector1">
            <a:avLst/>
          </a:prstGeom>
          <a:noFill/>
          <a:ln w="19050" cap="flat" cmpd="sng">
            <a:solidFill>
              <a:schemeClr val="bg2">
                <a:lumMod val="25000"/>
              </a:schemeClr>
            </a:solidFill>
            <a:prstDash val="solid"/>
            <a:round/>
            <a:headEnd type="none" w="sm" len="sm"/>
            <a:tailEnd type="stealth" w="med" len="med"/>
          </a:ln>
        </p:spPr>
      </p:cxnSp>
      <p:cxnSp>
        <p:nvCxnSpPr>
          <p:cNvPr id="560" name="Google Shape;560;p45"/>
          <p:cNvCxnSpPr>
            <a:stCxn id="549" idx="2"/>
            <a:endCxn id="553" idx="0"/>
          </p:cNvCxnSpPr>
          <p:nvPr/>
        </p:nvCxnSpPr>
        <p:spPr>
          <a:xfrm flipH="1">
            <a:off x="3834985" y="3507517"/>
            <a:ext cx="573300" cy="882000"/>
          </a:xfrm>
          <a:prstGeom prst="straightConnector1">
            <a:avLst/>
          </a:prstGeom>
          <a:noFill/>
          <a:ln w="19050" cap="flat" cmpd="sng">
            <a:solidFill>
              <a:schemeClr val="bg2">
                <a:lumMod val="25000"/>
              </a:schemeClr>
            </a:solidFill>
            <a:prstDash val="solid"/>
            <a:round/>
            <a:headEnd type="none" w="sm" len="sm"/>
            <a:tailEnd type="stealth" w="med" len="med"/>
          </a:ln>
        </p:spPr>
      </p:cxnSp>
      <p:cxnSp>
        <p:nvCxnSpPr>
          <p:cNvPr id="561" name="Google Shape;561;p45"/>
          <p:cNvCxnSpPr>
            <a:stCxn id="549" idx="2"/>
            <a:endCxn id="554" idx="0"/>
          </p:cNvCxnSpPr>
          <p:nvPr/>
        </p:nvCxnSpPr>
        <p:spPr>
          <a:xfrm>
            <a:off x="4408285" y="3507517"/>
            <a:ext cx="440100" cy="973500"/>
          </a:xfrm>
          <a:prstGeom prst="straightConnector1">
            <a:avLst/>
          </a:prstGeom>
          <a:noFill/>
          <a:ln w="19050" cap="flat" cmpd="sng">
            <a:solidFill>
              <a:schemeClr val="bg2">
                <a:lumMod val="25000"/>
              </a:schemeClr>
            </a:solidFill>
            <a:prstDash val="solid"/>
            <a:round/>
            <a:headEnd type="none" w="sm" len="sm"/>
            <a:tailEnd type="stealth" w="med" len="med"/>
          </a:ln>
        </p:spPr>
      </p:cxnSp>
      <p:cxnSp>
        <p:nvCxnSpPr>
          <p:cNvPr id="562" name="Google Shape;562;p45"/>
          <p:cNvCxnSpPr>
            <a:stCxn id="549" idx="2"/>
            <a:endCxn id="555" idx="1"/>
          </p:cNvCxnSpPr>
          <p:nvPr/>
        </p:nvCxnSpPr>
        <p:spPr>
          <a:xfrm>
            <a:off x="4408285" y="3507517"/>
            <a:ext cx="929400" cy="719100"/>
          </a:xfrm>
          <a:prstGeom prst="straightConnector1">
            <a:avLst/>
          </a:prstGeom>
          <a:noFill/>
          <a:ln w="19050" cap="flat" cmpd="sng">
            <a:solidFill>
              <a:schemeClr val="bg2">
                <a:lumMod val="25000"/>
              </a:schemeClr>
            </a:solidFill>
            <a:prstDash val="solid"/>
            <a:round/>
            <a:headEnd type="none" w="sm" len="sm"/>
            <a:tailEnd type="stealth" w="med" len="med"/>
          </a:ln>
        </p:spPr>
      </p:cxnSp>
      <p:cxnSp>
        <p:nvCxnSpPr>
          <p:cNvPr id="563" name="Google Shape;563;p45"/>
          <p:cNvCxnSpPr>
            <a:stCxn id="549" idx="2"/>
            <a:endCxn id="556" idx="1"/>
          </p:cNvCxnSpPr>
          <p:nvPr/>
        </p:nvCxnSpPr>
        <p:spPr>
          <a:xfrm>
            <a:off x="4408285" y="3507517"/>
            <a:ext cx="1930500" cy="580500"/>
          </a:xfrm>
          <a:prstGeom prst="straightConnector1">
            <a:avLst/>
          </a:prstGeom>
          <a:noFill/>
          <a:ln w="19050" cap="flat" cmpd="sng">
            <a:solidFill>
              <a:schemeClr val="bg2">
                <a:lumMod val="25000"/>
              </a:schemeClr>
            </a:solidFill>
            <a:prstDash val="solid"/>
            <a:round/>
            <a:headEnd type="none" w="sm" len="sm"/>
            <a:tailEnd type="stealth" w="med" len="med"/>
          </a:ln>
        </p:spPr>
      </p:cxnSp>
      <p:cxnSp>
        <p:nvCxnSpPr>
          <p:cNvPr id="564" name="Google Shape;564;p45"/>
          <p:cNvCxnSpPr>
            <a:stCxn id="549" idx="2"/>
            <a:endCxn id="557" idx="1"/>
          </p:cNvCxnSpPr>
          <p:nvPr/>
        </p:nvCxnSpPr>
        <p:spPr>
          <a:xfrm>
            <a:off x="4408285" y="3507517"/>
            <a:ext cx="2954400" cy="360300"/>
          </a:xfrm>
          <a:prstGeom prst="straightConnector1">
            <a:avLst/>
          </a:prstGeom>
          <a:noFill/>
          <a:ln w="19050" cap="flat" cmpd="sng">
            <a:solidFill>
              <a:schemeClr val="bg2">
                <a:lumMod val="25000"/>
              </a:schemeClr>
            </a:solidFill>
            <a:prstDash val="solid"/>
            <a:round/>
            <a:headEnd type="none" w="sm" len="sm"/>
            <a:tailEnd type="stealth" w="med" len="med"/>
          </a:ln>
        </p:spPr>
      </p:cxnSp>
      <p:cxnSp>
        <p:nvCxnSpPr>
          <p:cNvPr id="565" name="Google Shape;565;p45"/>
          <p:cNvCxnSpPr>
            <a:stCxn id="549" idx="2"/>
            <a:endCxn id="552" idx="0"/>
          </p:cNvCxnSpPr>
          <p:nvPr/>
        </p:nvCxnSpPr>
        <p:spPr>
          <a:xfrm flipH="1">
            <a:off x="2712085" y="3507517"/>
            <a:ext cx="1696200" cy="1038600"/>
          </a:xfrm>
          <a:prstGeom prst="straightConnector1">
            <a:avLst/>
          </a:prstGeom>
          <a:noFill/>
          <a:ln w="19050" cap="flat" cmpd="sng">
            <a:solidFill>
              <a:schemeClr val="bg2">
                <a:lumMod val="25000"/>
              </a:schemeClr>
            </a:solidFill>
            <a:prstDash val="solid"/>
            <a:round/>
            <a:headEnd type="none" w="sm" len="sm"/>
            <a:tailEnd type="stealth"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gcb1f3ae303_0_22"/>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56" name="Google Shape;56;gcb1f3ae303_0_22"/>
          <p:cNvSpPr txBox="1">
            <a:spLocks noGrp="1"/>
          </p:cNvSpPr>
          <p:nvPr>
            <p:ph type="body" idx="1"/>
          </p:nvPr>
        </p:nvSpPr>
        <p:spPr>
          <a:xfrm>
            <a:off x="179512" y="1507925"/>
            <a:ext cx="4430288" cy="3417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ES" sz="1600" b="1" dirty="0">
                <a:latin typeface="Ubuntu Mono"/>
                <a:ea typeface="Ubuntu Mono"/>
                <a:cs typeface="Ubuntu Mono"/>
                <a:sym typeface="Ubuntu Mono"/>
              </a:rPr>
              <a:t>Programación del lado del cliente</a:t>
            </a:r>
            <a:endParaRPr sz="1600" b="1" dirty="0">
              <a:latin typeface="Ubuntu Mono"/>
              <a:ea typeface="Ubuntu Mono"/>
              <a:cs typeface="Ubuntu Mono"/>
              <a:sym typeface="Ubuntu Mono"/>
            </a:endParaRPr>
          </a:p>
          <a:p>
            <a:pPr marL="0" lvl="0" indent="0" algn="l" rtl="0">
              <a:spcBef>
                <a:spcPts val="600"/>
              </a:spcBef>
              <a:spcAft>
                <a:spcPts val="0"/>
              </a:spcAft>
              <a:buNone/>
            </a:pPr>
            <a:endParaRPr sz="1600" dirty="0">
              <a:latin typeface="Ubuntu Mono"/>
              <a:ea typeface="Ubuntu Mono"/>
              <a:cs typeface="Ubuntu Mono"/>
              <a:sym typeface="Ubuntu Mono"/>
            </a:endParaRPr>
          </a:p>
          <a:p>
            <a:pPr marL="0" lvl="0" indent="0" algn="l" rtl="0">
              <a:spcBef>
                <a:spcPts val="600"/>
              </a:spcBef>
              <a:spcAft>
                <a:spcPts val="0"/>
              </a:spcAft>
              <a:buNone/>
            </a:pPr>
            <a:r>
              <a:rPr lang="es-ES" sz="1600" dirty="0">
                <a:latin typeface="Ubuntu Mono"/>
                <a:ea typeface="Ubuntu Mono"/>
                <a:cs typeface="Ubuntu Mono"/>
                <a:sym typeface="Ubuntu Mono"/>
              </a:rPr>
              <a:t>Las respuestas a las acciones de los usuarios sobre el programa pueden ser invocadas sin necesidad de realizar transmisiones por la red </a:t>
            </a:r>
            <a:endParaRPr sz="1600" dirty="0">
              <a:latin typeface="Ubuntu Mono"/>
              <a:ea typeface="Ubuntu Mono"/>
              <a:cs typeface="Ubuntu Mono"/>
              <a:sym typeface="Ubuntu Mono"/>
            </a:endParaRPr>
          </a:p>
          <a:p>
            <a:pPr marL="0" lvl="0" indent="0" algn="l" rtl="0">
              <a:spcBef>
                <a:spcPts val="600"/>
              </a:spcBef>
              <a:spcAft>
                <a:spcPts val="0"/>
              </a:spcAft>
              <a:buNone/>
            </a:pPr>
            <a:endParaRPr sz="1600" dirty="0">
              <a:latin typeface="Ubuntu Mono"/>
              <a:ea typeface="Ubuntu Mono"/>
              <a:cs typeface="Ubuntu Mono"/>
              <a:sym typeface="Ubuntu Mono"/>
            </a:endParaRPr>
          </a:p>
          <a:p>
            <a:pPr marL="0" lvl="0" indent="0" algn="l" rtl="0">
              <a:spcBef>
                <a:spcPts val="600"/>
              </a:spcBef>
              <a:spcAft>
                <a:spcPts val="0"/>
              </a:spcAft>
              <a:buNone/>
            </a:pPr>
            <a:endParaRPr sz="1600" dirty="0">
              <a:latin typeface="Ubuntu Mono"/>
              <a:ea typeface="Ubuntu Mono"/>
              <a:cs typeface="Ubuntu Mono"/>
              <a:sym typeface="Ubuntu Mono"/>
            </a:endParaRPr>
          </a:p>
          <a:p>
            <a:pPr marL="0" lvl="0" indent="0" algn="l" rtl="0">
              <a:spcBef>
                <a:spcPts val="600"/>
              </a:spcBef>
              <a:spcAft>
                <a:spcPts val="0"/>
              </a:spcAft>
              <a:buNone/>
            </a:pPr>
            <a:r>
              <a:rPr lang="es-ES" sz="1600" dirty="0">
                <a:latin typeface="Ubuntu Mono"/>
                <a:ea typeface="Ubuntu Mono"/>
                <a:cs typeface="Ubuntu Mono"/>
                <a:sym typeface="Ubuntu Mono"/>
              </a:rPr>
              <a:t>Para la correcta ejecución del programa se requiere que el cliente tenga instalados programas o </a:t>
            </a:r>
            <a:r>
              <a:rPr lang="es-ES" sz="1600" dirty="0" err="1">
                <a:latin typeface="Ubuntu Mono"/>
                <a:ea typeface="Ubuntu Mono"/>
                <a:cs typeface="Ubuntu Mono"/>
                <a:sym typeface="Ubuntu Mono"/>
              </a:rPr>
              <a:t>plug-ins</a:t>
            </a:r>
            <a:r>
              <a:rPr lang="es-ES" sz="1600" dirty="0">
                <a:latin typeface="Ubuntu Mono"/>
                <a:ea typeface="Ubuntu Mono"/>
                <a:cs typeface="Ubuntu Mono"/>
                <a:sym typeface="Ubuntu Mono"/>
              </a:rPr>
              <a:t> adecuados   </a:t>
            </a:r>
            <a:endParaRPr sz="1600" dirty="0">
              <a:latin typeface="Ubuntu Mono"/>
              <a:ea typeface="Ubuntu Mono"/>
              <a:cs typeface="Ubuntu Mono"/>
              <a:sym typeface="Ubuntu Mono"/>
            </a:endParaRPr>
          </a:p>
        </p:txBody>
      </p:sp>
      <p:sp>
        <p:nvSpPr>
          <p:cNvPr id="57" name="Google Shape;57;gcb1f3ae303_0_22"/>
          <p:cNvSpPr txBox="1">
            <a:spLocks noGrp="1"/>
          </p:cNvSpPr>
          <p:nvPr>
            <p:ph type="body" idx="2"/>
          </p:nvPr>
        </p:nvSpPr>
        <p:spPr>
          <a:xfrm>
            <a:off x="4582339" y="1507925"/>
            <a:ext cx="4430288" cy="3417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ES" sz="1600" b="1" dirty="0">
                <a:latin typeface="Ubuntu Mono"/>
                <a:ea typeface="Ubuntu Mono"/>
                <a:cs typeface="Ubuntu Mono"/>
                <a:sym typeface="Ubuntu Mono"/>
              </a:rPr>
              <a:t>Programación del lado del servidor</a:t>
            </a:r>
            <a:endParaRPr sz="1600" b="1" dirty="0">
              <a:latin typeface="Ubuntu Mono"/>
              <a:ea typeface="Ubuntu Mono"/>
              <a:cs typeface="Ubuntu Mono"/>
              <a:sym typeface="Ubuntu Mono"/>
            </a:endParaRPr>
          </a:p>
          <a:p>
            <a:pPr marL="0" lvl="0" indent="0" algn="l" rtl="0">
              <a:spcBef>
                <a:spcPts val="600"/>
              </a:spcBef>
              <a:spcAft>
                <a:spcPts val="0"/>
              </a:spcAft>
              <a:buNone/>
            </a:pPr>
            <a:endParaRPr sz="1600" dirty="0">
              <a:latin typeface="Ubuntu Mono"/>
              <a:ea typeface="Ubuntu Mono"/>
              <a:cs typeface="Ubuntu Mono"/>
              <a:sym typeface="Ubuntu Mono"/>
            </a:endParaRPr>
          </a:p>
          <a:p>
            <a:pPr marL="0" lvl="0" indent="0" algn="l" rtl="0">
              <a:spcBef>
                <a:spcPts val="600"/>
              </a:spcBef>
              <a:spcAft>
                <a:spcPts val="0"/>
              </a:spcAft>
              <a:buNone/>
            </a:pPr>
            <a:r>
              <a:rPr lang="es-ES" sz="1600" dirty="0">
                <a:latin typeface="Ubuntu Mono"/>
                <a:ea typeface="Ubuntu Mono"/>
                <a:cs typeface="Ubuntu Mono"/>
                <a:sym typeface="Ubuntu Mono"/>
              </a:rPr>
              <a:t>Una vez enviada al usuario la respuesta del programa, cualquier petición adicional del cliente requiere una nueva conexión con el servidor y la ejecución en él de un nuevo programa </a:t>
            </a:r>
            <a:endParaRPr sz="1600" dirty="0">
              <a:latin typeface="Ubuntu Mono"/>
              <a:ea typeface="Ubuntu Mono"/>
              <a:cs typeface="Ubuntu Mono"/>
              <a:sym typeface="Ubuntu Mono"/>
            </a:endParaRPr>
          </a:p>
          <a:p>
            <a:pPr marL="0" lvl="0" indent="0" algn="l" rtl="0">
              <a:spcBef>
                <a:spcPts val="600"/>
              </a:spcBef>
              <a:spcAft>
                <a:spcPts val="0"/>
              </a:spcAft>
              <a:buNone/>
            </a:pPr>
            <a:endParaRPr sz="1600" dirty="0">
              <a:latin typeface="Ubuntu Mono"/>
              <a:ea typeface="Ubuntu Mono"/>
              <a:cs typeface="Ubuntu Mono"/>
              <a:sym typeface="Ubuntu Mono"/>
            </a:endParaRPr>
          </a:p>
          <a:p>
            <a:pPr marL="0" lvl="0" indent="0" algn="l" rtl="0">
              <a:spcBef>
                <a:spcPts val="600"/>
              </a:spcBef>
              <a:spcAft>
                <a:spcPts val="0"/>
              </a:spcAft>
              <a:buNone/>
            </a:pPr>
            <a:r>
              <a:rPr lang="es-ES" sz="1600" dirty="0">
                <a:latin typeface="Ubuntu Mono"/>
                <a:ea typeface="Ubuntu Mono"/>
                <a:cs typeface="Ubuntu Mono"/>
                <a:sym typeface="Ubuntu Mono"/>
              </a:rPr>
              <a:t>En los equipos de los clientes no se necesita ningún software especial, todo lo necesario debe estar instalado en el servidor </a:t>
            </a:r>
            <a:endParaRPr sz="1600" dirty="0">
              <a:latin typeface="Ubuntu Mono"/>
              <a:ea typeface="Ubuntu Mono"/>
              <a:cs typeface="Ubuntu Mono"/>
              <a:sym typeface="Ubuntu Mono"/>
            </a:endParaRPr>
          </a:p>
          <a:p>
            <a:pPr marL="0" lvl="0" indent="0" algn="l" rtl="0">
              <a:spcBef>
                <a:spcPts val="600"/>
              </a:spcBef>
              <a:spcAft>
                <a:spcPts val="0"/>
              </a:spcAft>
              <a:buNone/>
            </a:pPr>
            <a:endParaRPr sz="1600" dirty="0">
              <a:latin typeface="Ubuntu Mono"/>
              <a:ea typeface="Ubuntu Mono"/>
              <a:cs typeface="Ubuntu Mono"/>
              <a:sym typeface="Ubuntu Mono"/>
            </a:endParaRPr>
          </a:p>
        </p:txBody>
      </p:sp>
      <p:sp>
        <p:nvSpPr>
          <p:cNvPr id="58" name="Google Shape;58;gcb1f3ae303_0_22"/>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spcBef>
                <a:spcPts val="0"/>
              </a:spcBef>
              <a:spcAft>
                <a:spcPts val="0"/>
              </a:spcAft>
              <a:buClr>
                <a:srgbClr val="000000"/>
              </a:buClr>
              <a:buSzPts val="1000"/>
              <a:buFont typeface="Arial"/>
              <a:buNone/>
            </a:pPr>
            <a:fld id="{00000000-1234-1234-1234-123412341234}" type="slidenum">
              <a:rPr lang="es-ES" smtClean="0"/>
              <a:pPr marL="0" lvl="0" indent="0" algn="ctr" rtl="0">
                <a:spcBef>
                  <a:spcPts val="0"/>
                </a:spcBef>
                <a:spcAft>
                  <a:spcPts val="0"/>
                </a:spcAft>
                <a:buClr>
                  <a:srgbClr val="000000"/>
                </a:buClr>
                <a:buSzPts val="1000"/>
                <a:buFont typeface="Arial"/>
                <a:buNone/>
              </a:pPr>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46"/>
          <p:cNvSpPr txBox="1">
            <a:spLocks noGrp="1"/>
          </p:cNvSpPr>
          <p:nvPr>
            <p:ph type="title"/>
          </p:nvPr>
        </p:nvSpPr>
        <p:spPr>
          <a:xfrm>
            <a:off x="-6025" y="-20538"/>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Lenguajes</a:t>
            </a:r>
            <a:endParaRPr/>
          </a:p>
        </p:txBody>
      </p:sp>
      <p:sp>
        <p:nvSpPr>
          <p:cNvPr id="571" name="Google Shape;571;p4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50</a:t>
            </a:fld>
            <a:endParaRPr/>
          </a:p>
        </p:txBody>
      </p:sp>
      <p:sp>
        <p:nvSpPr>
          <p:cNvPr id="572" name="Google Shape;572;p46"/>
          <p:cNvSpPr/>
          <p:nvPr/>
        </p:nvSpPr>
        <p:spPr>
          <a:xfrm>
            <a:off x="2594562" y="0"/>
            <a:ext cx="3660820" cy="605308"/>
          </a:xfrm>
          <a:prstGeom prst="roundRect">
            <a:avLst>
              <a:gd name="adj" fmla="val 16667"/>
            </a:avLst>
          </a:prstGeom>
          <a:gradFill>
            <a:gsLst>
              <a:gs pos="0">
                <a:srgbClr val="FFD98E"/>
              </a:gs>
              <a:gs pos="35000">
                <a:srgbClr val="FFE1B0"/>
              </a:gs>
              <a:gs pos="100000">
                <a:srgbClr val="FFF0DF"/>
              </a:gs>
            </a:gsLst>
            <a:lin ang="16200000" scaled="0"/>
          </a:gradFill>
          <a:ln w="9525" cap="flat" cmpd="sng">
            <a:solidFill>
              <a:srgbClr val="D69C33"/>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LOS DIFERENTES LENGUAJES DE PROGRAMACION PARA LA WEB</a:t>
            </a:r>
            <a:endParaRPr sz="1400" b="0" i="0" u="none" strike="noStrike" cap="none">
              <a:solidFill>
                <a:schemeClr val="dk1"/>
              </a:solidFill>
              <a:latin typeface="Arial"/>
              <a:ea typeface="Arial"/>
              <a:cs typeface="Arial"/>
              <a:sym typeface="Arial"/>
            </a:endParaRPr>
          </a:p>
        </p:txBody>
      </p:sp>
      <p:sp>
        <p:nvSpPr>
          <p:cNvPr id="573" name="Google Shape;573;p46"/>
          <p:cNvSpPr/>
          <p:nvPr/>
        </p:nvSpPr>
        <p:spPr>
          <a:xfrm>
            <a:off x="2079004" y="1203598"/>
            <a:ext cx="4691937" cy="564016"/>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las tendencias y necesidades de las plataformas al diseño web.</a:t>
            </a:r>
            <a:endParaRPr sz="1400" b="0" i="0" u="none" strike="noStrike" cap="none">
              <a:solidFill>
                <a:schemeClr val="lt1"/>
              </a:solidFill>
              <a:latin typeface="Arial"/>
              <a:ea typeface="Arial"/>
              <a:cs typeface="Arial"/>
              <a:sym typeface="Arial"/>
            </a:endParaRPr>
          </a:p>
        </p:txBody>
      </p:sp>
      <p:sp>
        <p:nvSpPr>
          <p:cNvPr id="574" name="Google Shape;574;p46"/>
          <p:cNvSpPr txBox="1"/>
          <p:nvPr/>
        </p:nvSpPr>
        <p:spPr>
          <a:xfrm>
            <a:off x="3811412" y="866664"/>
            <a:ext cx="1699286"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Surgieron por.</a:t>
            </a:r>
            <a:endParaRPr sz="1400" b="0" i="0" u="none" strike="noStrike" cap="none">
              <a:solidFill>
                <a:schemeClr val="bg2">
                  <a:lumMod val="25000"/>
                </a:schemeClr>
              </a:solidFill>
              <a:latin typeface="Sniglet"/>
              <a:ea typeface="Sniglet"/>
              <a:cs typeface="Sniglet"/>
              <a:sym typeface="Sniglet"/>
            </a:endParaRPr>
          </a:p>
        </p:txBody>
      </p:sp>
      <p:cxnSp>
        <p:nvCxnSpPr>
          <p:cNvPr id="575" name="Google Shape;575;p46"/>
          <p:cNvCxnSpPr>
            <a:cxnSpLocks/>
            <a:stCxn id="572" idx="2"/>
            <a:endCxn id="574" idx="0"/>
          </p:cNvCxnSpPr>
          <p:nvPr/>
        </p:nvCxnSpPr>
        <p:spPr>
          <a:xfrm>
            <a:off x="4424972" y="605308"/>
            <a:ext cx="236083" cy="261356"/>
          </a:xfrm>
          <a:prstGeom prst="straightConnector1">
            <a:avLst/>
          </a:prstGeom>
          <a:noFill/>
          <a:ln w="9525" cap="flat" cmpd="sng">
            <a:solidFill>
              <a:srgbClr val="347EB8"/>
            </a:solidFill>
            <a:prstDash val="solid"/>
            <a:round/>
            <a:headEnd type="none" w="sm" len="sm"/>
            <a:tailEnd type="none" w="sm" len="sm"/>
          </a:ln>
        </p:spPr>
      </p:cxnSp>
      <p:sp>
        <p:nvSpPr>
          <p:cNvPr id="576" name="Google Shape;576;p46"/>
          <p:cNvSpPr txBox="1"/>
          <p:nvPr/>
        </p:nvSpPr>
        <p:spPr>
          <a:xfrm>
            <a:off x="3854879" y="2218090"/>
            <a:ext cx="158164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a:solidFill>
                  <a:schemeClr val="bg2">
                    <a:lumMod val="25000"/>
                  </a:schemeClr>
                </a:solidFill>
                <a:latin typeface="Sniglet"/>
                <a:ea typeface="Sniglet"/>
                <a:cs typeface="Sniglet"/>
                <a:sym typeface="Sniglet"/>
              </a:rPr>
              <a:t>Evolucionando </a:t>
            </a:r>
            <a:endParaRPr>
              <a:solidFill>
                <a:schemeClr val="bg2">
                  <a:lumMod val="25000"/>
                </a:schemeClr>
              </a:solidFill>
            </a:endParaRPr>
          </a:p>
        </p:txBody>
      </p:sp>
      <p:sp>
        <p:nvSpPr>
          <p:cNvPr id="577" name="Google Shape;577;p46"/>
          <p:cNvSpPr/>
          <p:nvPr/>
        </p:nvSpPr>
        <p:spPr>
          <a:xfrm>
            <a:off x="2078802" y="2499742"/>
            <a:ext cx="4720913" cy="768935"/>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lt1"/>
                </a:solidFill>
                <a:latin typeface="Arial"/>
                <a:ea typeface="Arial"/>
                <a:cs typeface="Arial"/>
                <a:sym typeface="Arial"/>
              </a:rPr>
              <a:t>A través de los años de ser lenguajes estáticos a ser dinámicos (interacción del usuario con datos atreves del sistema)</a:t>
            </a:r>
            <a:endParaRPr sz="1400" b="0" i="0" u="none" strike="noStrike" cap="none">
              <a:solidFill>
                <a:schemeClr val="lt1"/>
              </a:solidFill>
              <a:latin typeface="Arial"/>
              <a:ea typeface="Arial"/>
              <a:cs typeface="Arial"/>
              <a:sym typeface="Arial"/>
            </a:endParaRPr>
          </a:p>
        </p:txBody>
      </p:sp>
      <p:cxnSp>
        <p:nvCxnSpPr>
          <p:cNvPr id="578" name="Google Shape;578;p46"/>
          <p:cNvCxnSpPr>
            <a:cxnSpLocks/>
            <a:stCxn id="576" idx="0"/>
            <a:endCxn id="573" idx="2"/>
          </p:cNvCxnSpPr>
          <p:nvPr/>
        </p:nvCxnSpPr>
        <p:spPr>
          <a:xfrm flipH="1" flipV="1">
            <a:off x="4424973" y="1767614"/>
            <a:ext cx="220727" cy="450476"/>
          </a:xfrm>
          <a:prstGeom prst="straightConnector1">
            <a:avLst/>
          </a:prstGeom>
          <a:noFill/>
          <a:ln w="9525" cap="flat" cmpd="sng">
            <a:solidFill>
              <a:srgbClr val="347EB8"/>
            </a:solidFill>
            <a:prstDash val="solid"/>
            <a:round/>
            <a:headEnd type="none" w="sm" len="sm"/>
            <a:tailEnd type="none" w="sm" len="sm"/>
          </a:ln>
        </p:spPr>
      </p:cxnSp>
      <p:sp>
        <p:nvSpPr>
          <p:cNvPr id="580" name="Google Shape;580;p46"/>
          <p:cNvSpPr txBox="1"/>
          <p:nvPr/>
        </p:nvSpPr>
        <p:spPr>
          <a:xfrm>
            <a:off x="3256212" y="3363838"/>
            <a:ext cx="3163287"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b="0" i="0" u="none" strike="noStrike" cap="none" dirty="0">
                <a:solidFill>
                  <a:schemeClr val="bg2">
                    <a:lumMod val="25000"/>
                  </a:schemeClr>
                </a:solidFill>
                <a:latin typeface="Sniglet"/>
                <a:ea typeface="Sniglet"/>
                <a:cs typeface="Sniglet"/>
                <a:sym typeface="Sniglet"/>
              </a:rPr>
              <a:t>Los lenguajes mas usados son.</a:t>
            </a:r>
            <a:endParaRPr sz="1400" b="0" i="0" u="none" strike="noStrike" cap="none" dirty="0">
              <a:solidFill>
                <a:schemeClr val="bg2">
                  <a:lumMod val="25000"/>
                </a:schemeClr>
              </a:solidFill>
              <a:latin typeface="Sniglet"/>
              <a:ea typeface="Sniglet"/>
              <a:cs typeface="Sniglet"/>
              <a:sym typeface="Sniglet"/>
            </a:endParaRPr>
          </a:p>
        </p:txBody>
      </p:sp>
      <p:sp>
        <p:nvSpPr>
          <p:cNvPr id="582" name="Google Shape;582;p46"/>
          <p:cNvSpPr/>
          <p:nvPr/>
        </p:nvSpPr>
        <p:spPr>
          <a:xfrm>
            <a:off x="269683" y="3433539"/>
            <a:ext cx="926119" cy="289534"/>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1" i="0" u="none" strike="noStrike" cap="none" dirty="0">
                <a:solidFill>
                  <a:schemeClr val="lt1"/>
                </a:solidFill>
                <a:latin typeface="Arial"/>
                <a:ea typeface="Arial"/>
                <a:cs typeface="Arial"/>
                <a:sym typeface="Arial"/>
              </a:rPr>
              <a:t>HTML</a:t>
            </a:r>
            <a:r>
              <a:rPr lang="es-ES" sz="1400" b="0" i="0" u="none" strike="noStrike" cap="none" dirty="0">
                <a:solidFill>
                  <a:schemeClr val="lt1"/>
                </a:solidFill>
                <a:latin typeface="Arial"/>
                <a:ea typeface="Arial"/>
                <a:cs typeface="Arial"/>
                <a:sym typeface="Arial"/>
              </a:rPr>
              <a:t>.</a:t>
            </a:r>
            <a:endParaRPr sz="1400" b="0" i="0" u="none" strike="noStrike" cap="none" dirty="0">
              <a:solidFill>
                <a:schemeClr val="lt1"/>
              </a:solidFill>
              <a:latin typeface="Arial"/>
              <a:ea typeface="Arial"/>
              <a:cs typeface="Arial"/>
              <a:sym typeface="Arial"/>
            </a:endParaRPr>
          </a:p>
        </p:txBody>
      </p:sp>
      <p:sp>
        <p:nvSpPr>
          <p:cNvPr id="583" name="Google Shape;583;p46"/>
          <p:cNvSpPr/>
          <p:nvPr/>
        </p:nvSpPr>
        <p:spPr>
          <a:xfrm>
            <a:off x="1088377" y="3732063"/>
            <a:ext cx="1251375" cy="338098"/>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1" i="0" u="none" strike="noStrike" cap="none" dirty="0">
                <a:solidFill>
                  <a:schemeClr val="lt1"/>
                </a:solidFill>
                <a:latin typeface="Arial"/>
                <a:ea typeface="Arial"/>
                <a:cs typeface="Arial"/>
                <a:sym typeface="Arial"/>
              </a:rPr>
              <a:t>JavaScript</a:t>
            </a:r>
            <a:r>
              <a:rPr lang="es-ES" sz="1400" b="0" i="0" u="none" strike="noStrike" cap="none" dirty="0">
                <a:solidFill>
                  <a:schemeClr val="lt1"/>
                </a:solidFill>
                <a:latin typeface="Arial"/>
                <a:ea typeface="Arial"/>
                <a:cs typeface="Arial"/>
                <a:sym typeface="Arial"/>
              </a:rPr>
              <a:t>.</a:t>
            </a:r>
            <a:endParaRPr sz="1400" b="0" i="0" u="none" strike="noStrike" cap="none" dirty="0">
              <a:solidFill>
                <a:schemeClr val="lt1"/>
              </a:solidFill>
              <a:latin typeface="Arial"/>
              <a:ea typeface="Arial"/>
              <a:cs typeface="Arial"/>
              <a:sym typeface="Arial"/>
            </a:endParaRPr>
          </a:p>
        </p:txBody>
      </p:sp>
      <p:sp>
        <p:nvSpPr>
          <p:cNvPr id="584" name="Google Shape;584;p46"/>
          <p:cNvSpPr/>
          <p:nvPr/>
        </p:nvSpPr>
        <p:spPr>
          <a:xfrm>
            <a:off x="1849129" y="4368685"/>
            <a:ext cx="730884" cy="363305"/>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1" i="0" u="none" strike="noStrike" cap="none">
                <a:solidFill>
                  <a:schemeClr val="lt1"/>
                </a:solidFill>
                <a:latin typeface="Arial"/>
                <a:ea typeface="Arial"/>
                <a:cs typeface="Arial"/>
                <a:sym typeface="Arial"/>
              </a:rPr>
              <a:t>PHP</a:t>
            </a:r>
            <a:r>
              <a:rPr lang="es-ES" sz="1400" b="0" i="0" u="none" strike="noStrike" cap="none">
                <a:solidFill>
                  <a:schemeClr val="lt1"/>
                </a:solidFill>
                <a:latin typeface="Arial"/>
                <a:ea typeface="Arial"/>
                <a:cs typeface="Arial"/>
                <a:sym typeface="Arial"/>
              </a:rPr>
              <a:t>.</a:t>
            </a:r>
            <a:endParaRPr sz="1400" b="0" i="0" u="none" strike="noStrike" cap="none">
              <a:solidFill>
                <a:schemeClr val="lt1"/>
              </a:solidFill>
              <a:latin typeface="Arial"/>
              <a:ea typeface="Arial"/>
              <a:cs typeface="Arial"/>
              <a:sym typeface="Arial"/>
            </a:endParaRPr>
          </a:p>
        </p:txBody>
      </p:sp>
      <p:sp>
        <p:nvSpPr>
          <p:cNvPr id="585" name="Google Shape;585;p46"/>
          <p:cNvSpPr/>
          <p:nvPr/>
        </p:nvSpPr>
        <p:spPr>
          <a:xfrm>
            <a:off x="3159723" y="4147765"/>
            <a:ext cx="975175" cy="363305"/>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1" i="0" u="none" strike="noStrike" cap="none">
                <a:solidFill>
                  <a:schemeClr val="lt1"/>
                </a:solidFill>
                <a:latin typeface="Arial"/>
                <a:ea typeface="Arial"/>
                <a:cs typeface="Arial"/>
                <a:sym typeface="Arial"/>
              </a:rPr>
              <a:t>ASP</a:t>
            </a:r>
            <a:r>
              <a:rPr lang="es-ES" sz="1400" b="0" i="0" u="none" strike="noStrike" cap="none">
                <a:solidFill>
                  <a:schemeClr val="lt1"/>
                </a:solidFill>
                <a:latin typeface="Arial"/>
                <a:ea typeface="Arial"/>
                <a:cs typeface="Arial"/>
                <a:sym typeface="Arial"/>
              </a:rPr>
              <a:t>.</a:t>
            </a:r>
            <a:endParaRPr sz="1400" b="0" i="0" u="none" strike="noStrike" cap="none">
              <a:solidFill>
                <a:schemeClr val="lt1"/>
              </a:solidFill>
              <a:latin typeface="Arial"/>
              <a:ea typeface="Arial"/>
              <a:cs typeface="Arial"/>
              <a:sym typeface="Arial"/>
            </a:endParaRPr>
          </a:p>
        </p:txBody>
      </p:sp>
      <p:sp>
        <p:nvSpPr>
          <p:cNvPr id="586" name="Google Shape;586;p46"/>
          <p:cNvSpPr/>
          <p:nvPr/>
        </p:nvSpPr>
        <p:spPr>
          <a:xfrm>
            <a:off x="4490321" y="4276811"/>
            <a:ext cx="1074276" cy="355816"/>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1" i="0" u="none" strike="noStrike" cap="none" dirty="0">
                <a:solidFill>
                  <a:schemeClr val="lt1"/>
                </a:solidFill>
                <a:latin typeface="Arial"/>
                <a:ea typeface="Arial"/>
                <a:cs typeface="Arial"/>
                <a:sym typeface="Arial"/>
              </a:rPr>
              <a:t>ASP.NET</a:t>
            </a:r>
            <a:r>
              <a:rPr lang="es-ES" sz="1400" b="0" i="0" u="none" strike="noStrike" cap="none" dirty="0">
                <a:solidFill>
                  <a:schemeClr val="lt1"/>
                </a:solidFill>
                <a:latin typeface="Arial"/>
                <a:ea typeface="Arial"/>
                <a:cs typeface="Arial"/>
                <a:sym typeface="Arial"/>
              </a:rPr>
              <a:t>.</a:t>
            </a:r>
            <a:endParaRPr sz="1400" b="0" i="0" u="none" strike="noStrike" cap="none" dirty="0">
              <a:solidFill>
                <a:schemeClr val="lt1"/>
              </a:solidFill>
              <a:latin typeface="Arial"/>
              <a:ea typeface="Arial"/>
              <a:cs typeface="Arial"/>
              <a:sym typeface="Arial"/>
            </a:endParaRPr>
          </a:p>
        </p:txBody>
      </p:sp>
      <p:sp>
        <p:nvSpPr>
          <p:cNvPr id="587" name="Google Shape;587;p46"/>
          <p:cNvSpPr/>
          <p:nvPr/>
        </p:nvSpPr>
        <p:spPr>
          <a:xfrm>
            <a:off x="5564597" y="3736608"/>
            <a:ext cx="757844" cy="363305"/>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1" i="0" u="none" strike="noStrike" cap="none">
                <a:solidFill>
                  <a:schemeClr val="lt1"/>
                </a:solidFill>
                <a:latin typeface="Arial"/>
                <a:ea typeface="Arial"/>
                <a:cs typeface="Arial"/>
                <a:sym typeface="Arial"/>
              </a:rPr>
              <a:t>JSP</a:t>
            </a:r>
            <a:r>
              <a:rPr lang="es-ES" sz="1400" b="0" i="0" u="none" strike="noStrike" cap="none">
                <a:solidFill>
                  <a:schemeClr val="lt1"/>
                </a:solidFill>
                <a:latin typeface="Arial"/>
                <a:ea typeface="Arial"/>
                <a:cs typeface="Arial"/>
                <a:sym typeface="Arial"/>
              </a:rPr>
              <a:t>.</a:t>
            </a:r>
            <a:endParaRPr sz="1400" b="0" i="0" u="none" strike="noStrike" cap="none">
              <a:solidFill>
                <a:schemeClr val="lt1"/>
              </a:solidFill>
              <a:latin typeface="Arial"/>
              <a:ea typeface="Arial"/>
              <a:cs typeface="Arial"/>
              <a:sym typeface="Arial"/>
            </a:endParaRPr>
          </a:p>
        </p:txBody>
      </p:sp>
      <p:sp>
        <p:nvSpPr>
          <p:cNvPr id="588" name="Google Shape;588;p46"/>
          <p:cNvSpPr/>
          <p:nvPr/>
        </p:nvSpPr>
        <p:spPr>
          <a:xfrm>
            <a:off x="6841552" y="3562086"/>
            <a:ext cx="926119" cy="321972"/>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1" i="0" u="none" strike="noStrike" cap="none" dirty="0">
                <a:solidFill>
                  <a:schemeClr val="lt1"/>
                </a:solidFill>
                <a:latin typeface="Arial"/>
                <a:ea typeface="Arial"/>
                <a:cs typeface="Arial"/>
                <a:sym typeface="Arial"/>
              </a:rPr>
              <a:t>Python.</a:t>
            </a:r>
            <a:endParaRPr sz="1400" b="0" i="0" u="none" strike="noStrike" cap="none" dirty="0">
              <a:solidFill>
                <a:schemeClr val="lt1"/>
              </a:solidFill>
              <a:latin typeface="Arial"/>
              <a:ea typeface="Arial"/>
              <a:cs typeface="Arial"/>
              <a:sym typeface="Arial"/>
            </a:endParaRPr>
          </a:p>
        </p:txBody>
      </p:sp>
      <p:sp>
        <p:nvSpPr>
          <p:cNvPr id="589" name="Google Shape;589;p46"/>
          <p:cNvSpPr/>
          <p:nvPr/>
        </p:nvSpPr>
        <p:spPr>
          <a:xfrm>
            <a:off x="8147888" y="3251893"/>
            <a:ext cx="816600" cy="321972"/>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1" i="0" u="none" strike="noStrike" cap="none">
                <a:solidFill>
                  <a:schemeClr val="lt1"/>
                </a:solidFill>
                <a:latin typeface="Arial"/>
                <a:ea typeface="Arial"/>
                <a:cs typeface="Arial"/>
                <a:sym typeface="Arial"/>
              </a:rPr>
              <a:t>Ruby.</a:t>
            </a: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47"/>
          <p:cNvSpPr txBox="1">
            <a:spLocks noGrp="1"/>
          </p:cNvSpPr>
          <p:nvPr>
            <p:ph type="title"/>
          </p:nvPr>
        </p:nvSpPr>
        <p:spPr>
          <a:xfrm>
            <a:off x="-6025" y="-20538"/>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sz="2800">
                <a:solidFill>
                  <a:schemeClr val="lt1"/>
                </a:solidFill>
                <a:latin typeface="Walter Turncoat"/>
                <a:ea typeface="Walter Turncoat"/>
                <a:cs typeface="Walter Turncoat"/>
                <a:sym typeface="Walter Turncoat"/>
              </a:rPr>
              <a:t>Lenguajes de programación</a:t>
            </a:r>
            <a:endParaRPr/>
          </a:p>
        </p:txBody>
      </p:sp>
      <p:sp>
        <p:nvSpPr>
          <p:cNvPr id="595" name="Google Shape;595;p47"/>
          <p:cNvSpPr txBox="1">
            <a:spLocks noGrp="1"/>
          </p:cNvSpPr>
          <p:nvPr>
            <p:ph type="body" idx="1"/>
          </p:nvPr>
        </p:nvSpPr>
        <p:spPr>
          <a:xfrm>
            <a:off x="-108520" y="1314090"/>
            <a:ext cx="4392488" cy="3417900"/>
          </a:xfrm>
          <a:prstGeom prst="rect">
            <a:avLst/>
          </a:prstGeom>
          <a:noFill/>
          <a:ln>
            <a:noFill/>
          </a:ln>
        </p:spPr>
        <p:txBody>
          <a:bodyPr spcFirstLastPara="1" wrap="square" lIns="91425" tIns="91425" rIns="91425" bIns="91425" anchor="t" anchorCtr="0">
            <a:noAutofit/>
          </a:bodyPr>
          <a:lstStyle/>
          <a:p>
            <a:pPr marL="457200" lvl="0" indent="-381000" algn="l" rtl="0">
              <a:lnSpc>
                <a:spcPct val="100000"/>
              </a:lnSpc>
              <a:spcBef>
                <a:spcPts val="600"/>
              </a:spcBef>
              <a:spcAft>
                <a:spcPts val="0"/>
              </a:spcAft>
              <a:buClr>
                <a:srgbClr val="505670"/>
              </a:buClr>
              <a:buSzPts val="2400"/>
              <a:buFont typeface="Varela Round"/>
              <a:buChar char="▧"/>
            </a:pPr>
            <a:r>
              <a:rPr lang="es-ES" sz="1400" b="1" dirty="0">
                <a:solidFill>
                  <a:schemeClr val="bg2">
                    <a:lumMod val="25000"/>
                  </a:schemeClr>
                </a:solidFill>
                <a:latin typeface="Sniglet"/>
                <a:ea typeface="Sniglet"/>
                <a:cs typeface="Sniglet"/>
                <a:sym typeface="Sniglet"/>
              </a:rPr>
              <a:t>HTML (</a:t>
            </a:r>
            <a:r>
              <a:rPr lang="es-ES" sz="1400" b="1" dirty="0" err="1">
                <a:solidFill>
                  <a:schemeClr val="bg2">
                    <a:lumMod val="25000"/>
                  </a:schemeClr>
                </a:solidFill>
                <a:latin typeface="Sniglet"/>
                <a:ea typeface="Sniglet"/>
                <a:cs typeface="Sniglet"/>
                <a:sym typeface="Sniglet"/>
              </a:rPr>
              <a:t>HyperText</a:t>
            </a:r>
            <a:r>
              <a:rPr lang="es-ES" sz="1400" b="1" dirty="0">
                <a:solidFill>
                  <a:schemeClr val="bg2">
                    <a:lumMod val="25000"/>
                  </a:schemeClr>
                </a:solidFill>
                <a:latin typeface="Sniglet"/>
                <a:ea typeface="Sniglet"/>
                <a:cs typeface="Sniglet"/>
                <a:sym typeface="Sniglet"/>
              </a:rPr>
              <a:t> </a:t>
            </a:r>
            <a:r>
              <a:rPr lang="es-ES" sz="1400" b="1" dirty="0" err="1">
                <a:solidFill>
                  <a:schemeClr val="bg2">
                    <a:lumMod val="25000"/>
                  </a:schemeClr>
                </a:solidFill>
                <a:latin typeface="Sniglet"/>
                <a:ea typeface="Sniglet"/>
                <a:cs typeface="Sniglet"/>
                <a:sym typeface="Sniglet"/>
              </a:rPr>
              <a:t>Markup</a:t>
            </a:r>
            <a:r>
              <a:rPr lang="es-ES" sz="1400" b="1" dirty="0">
                <a:solidFill>
                  <a:schemeClr val="bg2">
                    <a:lumMod val="25000"/>
                  </a:schemeClr>
                </a:solidFill>
                <a:latin typeface="Sniglet"/>
                <a:ea typeface="Sniglet"/>
                <a:cs typeface="Sniglet"/>
                <a:sym typeface="Sniglet"/>
              </a:rPr>
              <a:t> </a:t>
            </a:r>
            <a:r>
              <a:rPr lang="es-ES" sz="1400" b="1" dirty="0" err="1">
                <a:solidFill>
                  <a:schemeClr val="bg2">
                    <a:lumMod val="25000"/>
                  </a:schemeClr>
                </a:solidFill>
                <a:latin typeface="Sniglet"/>
                <a:ea typeface="Sniglet"/>
                <a:cs typeface="Sniglet"/>
                <a:sym typeface="Sniglet"/>
              </a:rPr>
              <a:t>Language</a:t>
            </a:r>
            <a:r>
              <a:rPr lang="es-ES" sz="1400" b="1" dirty="0">
                <a:solidFill>
                  <a:schemeClr val="bg2">
                    <a:lumMod val="25000"/>
                  </a:schemeClr>
                </a:solidFill>
                <a:latin typeface="Sniglet"/>
                <a:ea typeface="Sniglet"/>
                <a:cs typeface="Sniglet"/>
                <a:sym typeface="Sniglet"/>
              </a:rPr>
              <a:t>)</a:t>
            </a:r>
            <a:r>
              <a:rPr lang="es-ES" sz="1400" dirty="0">
                <a:solidFill>
                  <a:schemeClr val="bg2">
                    <a:lumMod val="25000"/>
                  </a:schemeClr>
                </a:solidFill>
                <a:latin typeface="Sniglet"/>
                <a:ea typeface="Sniglet"/>
                <a:cs typeface="Sniglet"/>
                <a:sym typeface="Sniglet"/>
              </a:rPr>
              <a:t>:</a:t>
            </a:r>
            <a:endParaRPr dirty="0">
              <a:solidFill>
                <a:schemeClr val="bg2">
                  <a:lumMod val="25000"/>
                </a:schemeClr>
              </a:solidFill>
            </a:endParaRPr>
          </a:p>
          <a:p>
            <a:pPr marL="457200" lvl="0" indent="-228600" algn="l" rtl="0">
              <a:lnSpc>
                <a:spcPct val="100000"/>
              </a:lnSpc>
              <a:spcBef>
                <a:spcPts val="600"/>
              </a:spcBef>
              <a:spcAft>
                <a:spcPts val="0"/>
              </a:spcAft>
              <a:buClr>
                <a:srgbClr val="505670"/>
              </a:buClr>
              <a:buSzPts val="2400"/>
              <a:buFont typeface="Varela Round"/>
              <a:buNone/>
            </a:pPr>
            <a:endParaRPr sz="1400" dirty="0">
              <a:solidFill>
                <a:schemeClr val="bg2">
                  <a:lumMod val="25000"/>
                </a:schemeClr>
              </a:solidFill>
              <a:latin typeface="Sniglet"/>
              <a:ea typeface="Sniglet"/>
              <a:cs typeface="Sniglet"/>
              <a:sym typeface="Sniglet"/>
            </a:endParaRPr>
          </a:p>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No es un lenguaje de programación</a:t>
            </a:r>
            <a:endParaRPr dirty="0">
              <a:solidFill>
                <a:schemeClr val="bg2">
                  <a:lumMod val="25000"/>
                </a:schemeClr>
              </a:solidFill>
            </a:endParaRPr>
          </a:p>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Lenguaje de marcado basado en etiquetas (&lt; &gt;)</a:t>
            </a:r>
            <a:endParaRPr dirty="0">
              <a:solidFill>
                <a:schemeClr val="bg2">
                  <a:lumMod val="25000"/>
                </a:schemeClr>
              </a:solidFill>
            </a:endParaRPr>
          </a:p>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Empleado para dar forma al contenido de las páginas web</a:t>
            </a:r>
            <a:endParaRPr dirty="0">
              <a:solidFill>
                <a:schemeClr val="bg2">
                  <a:lumMod val="25000"/>
                </a:schemeClr>
              </a:solidFill>
            </a:endParaRPr>
          </a:p>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El estándar lo define el W3C (</a:t>
            </a:r>
            <a:r>
              <a:rPr lang="es-ES" sz="1400" dirty="0" err="1">
                <a:solidFill>
                  <a:schemeClr val="bg2">
                    <a:lumMod val="25000"/>
                  </a:schemeClr>
                </a:solidFill>
                <a:latin typeface="Sniglet"/>
                <a:ea typeface="Sniglet"/>
                <a:cs typeface="Sniglet"/>
                <a:sym typeface="Sniglet"/>
              </a:rPr>
              <a:t>World</a:t>
            </a:r>
            <a:r>
              <a:rPr lang="es-ES" sz="1400" dirty="0">
                <a:solidFill>
                  <a:schemeClr val="bg2">
                    <a:lumMod val="25000"/>
                  </a:schemeClr>
                </a:solidFill>
                <a:latin typeface="Sniglet"/>
                <a:ea typeface="Sniglet"/>
                <a:cs typeface="Sniglet"/>
                <a:sym typeface="Sniglet"/>
              </a:rPr>
              <a:t> Wide Web </a:t>
            </a:r>
            <a:r>
              <a:rPr lang="es-ES" sz="1400" dirty="0" err="1">
                <a:solidFill>
                  <a:schemeClr val="bg2">
                    <a:lumMod val="25000"/>
                  </a:schemeClr>
                </a:solidFill>
                <a:latin typeface="Sniglet"/>
                <a:ea typeface="Sniglet"/>
                <a:cs typeface="Sniglet"/>
                <a:sym typeface="Sniglet"/>
              </a:rPr>
              <a:t>Consortium</a:t>
            </a:r>
            <a:r>
              <a:rPr lang="es-ES" sz="1400" dirty="0">
                <a:solidFill>
                  <a:schemeClr val="bg2">
                    <a:lumMod val="25000"/>
                  </a:schemeClr>
                </a:solidFill>
                <a:latin typeface="Sniglet"/>
                <a:ea typeface="Sniglet"/>
                <a:cs typeface="Sniglet"/>
                <a:sym typeface="Sniglet"/>
              </a:rPr>
              <a:t>)</a:t>
            </a:r>
            <a:endParaRPr dirty="0">
              <a:solidFill>
                <a:schemeClr val="bg2">
                  <a:lumMod val="25000"/>
                </a:schemeClr>
              </a:solidFill>
            </a:endParaRPr>
          </a:p>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Definido por el SGML (Standard </a:t>
            </a:r>
            <a:r>
              <a:rPr lang="es-ES" sz="1400" dirty="0" err="1">
                <a:solidFill>
                  <a:schemeClr val="bg2">
                    <a:lumMod val="25000"/>
                  </a:schemeClr>
                </a:solidFill>
                <a:latin typeface="Sniglet"/>
                <a:ea typeface="Sniglet"/>
                <a:cs typeface="Sniglet"/>
                <a:sym typeface="Sniglet"/>
              </a:rPr>
              <a:t>Generalized</a:t>
            </a:r>
            <a:r>
              <a:rPr lang="es-ES" sz="1400" dirty="0">
                <a:solidFill>
                  <a:schemeClr val="bg2">
                    <a:lumMod val="25000"/>
                  </a:schemeClr>
                </a:solidFill>
                <a:latin typeface="Sniglet"/>
                <a:ea typeface="Sniglet"/>
                <a:cs typeface="Sniglet"/>
                <a:sym typeface="Sniglet"/>
              </a:rPr>
              <a:t> </a:t>
            </a:r>
            <a:r>
              <a:rPr lang="es-ES" sz="1400" dirty="0" err="1">
                <a:solidFill>
                  <a:schemeClr val="bg2">
                    <a:lumMod val="25000"/>
                  </a:schemeClr>
                </a:solidFill>
                <a:latin typeface="Sniglet"/>
                <a:ea typeface="Sniglet"/>
                <a:cs typeface="Sniglet"/>
                <a:sym typeface="Sniglet"/>
              </a:rPr>
              <a:t>Markup</a:t>
            </a:r>
            <a:r>
              <a:rPr lang="es-ES" sz="1400" dirty="0">
                <a:solidFill>
                  <a:schemeClr val="bg2">
                    <a:lumMod val="25000"/>
                  </a:schemeClr>
                </a:solidFill>
                <a:latin typeface="Sniglet"/>
                <a:ea typeface="Sniglet"/>
                <a:cs typeface="Sniglet"/>
                <a:sym typeface="Sniglet"/>
              </a:rPr>
              <a:t> </a:t>
            </a:r>
            <a:r>
              <a:rPr lang="es-ES" sz="1400" dirty="0" err="1">
                <a:solidFill>
                  <a:schemeClr val="bg2">
                    <a:lumMod val="25000"/>
                  </a:schemeClr>
                </a:solidFill>
                <a:latin typeface="Sniglet"/>
                <a:ea typeface="Sniglet"/>
                <a:cs typeface="Sniglet"/>
                <a:sym typeface="Sniglet"/>
              </a:rPr>
              <a:t>Language</a:t>
            </a:r>
            <a:r>
              <a:rPr lang="es-ES" sz="1400" dirty="0">
                <a:solidFill>
                  <a:schemeClr val="bg2">
                    <a:lumMod val="25000"/>
                  </a:schemeClr>
                </a:solidFill>
                <a:latin typeface="Sniglet"/>
                <a:ea typeface="Sniglet"/>
                <a:cs typeface="Sniglet"/>
                <a:sym typeface="Sniglet"/>
              </a:rPr>
              <a:t>)</a:t>
            </a:r>
            <a:endParaRPr dirty="0">
              <a:solidFill>
                <a:schemeClr val="bg2">
                  <a:lumMod val="25000"/>
                </a:schemeClr>
              </a:solidFill>
            </a:endParaRPr>
          </a:p>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Extensiones de archivos .</a:t>
            </a:r>
            <a:r>
              <a:rPr lang="es-ES" sz="1400" dirty="0" err="1">
                <a:solidFill>
                  <a:schemeClr val="bg2">
                    <a:lumMod val="25000"/>
                  </a:schemeClr>
                </a:solidFill>
                <a:latin typeface="Sniglet"/>
                <a:ea typeface="Sniglet"/>
                <a:cs typeface="Sniglet"/>
                <a:sym typeface="Sniglet"/>
              </a:rPr>
              <a:t>html</a:t>
            </a:r>
            <a:r>
              <a:rPr lang="es-ES" sz="1400" dirty="0">
                <a:solidFill>
                  <a:schemeClr val="bg2">
                    <a:lumMod val="25000"/>
                  </a:schemeClr>
                </a:solidFill>
                <a:latin typeface="Sniglet"/>
                <a:ea typeface="Sniglet"/>
                <a:cs typeface="Sniglet"/>
                <a:sym typeface="Sniglet"/>
              </a:rPr>
              <a:t> </a:t>
            </a:r>
            <a:r>
              <a:rPr lang="es-ES" sz="1400" dirty="0" err="1">
                <a:solidFill>
                  <a:schemeClr val="bg2">
                    <a:lumMod val="25000"/>
                  </a:schemeClr>
                </a:solidFill>
                <a:latin typeface="Sniglet"/>
                <a:ea typeface="Sniglet"/>
                <a:cs typeface="Sniglet"/>
                <a:sym typeface="Sniglet"/>
              </a:rPr>
              <a:t>ó</a:t>
            </a:r>
            <a:r>
              <a:rPr lang="es-ES" sz="1400" dirty="0">
                <a:solidFill>
                  <a:schemeClr val="bg2">
                    <a:lumMod val="25000"/>
                  </a:schemeClr>
                </a:solidFill>
                <a:latin typeface="Sniglet"/>
                <a:ea typeface="Sniglet"/>
                <a:cs typeface="Sniglet"/>
                <a:sym typeface="Sniglet"/>
              </a:rPr>
              <a:t> .</a:t>
            </a:r>
            <a:r>
              <a:rPr lang="es-ES" sz="1400" dirty="0" err="1">
                <a:solidFill>
                  <a:schemeClr val="bg2">
                    <a:lumMod val="25000"/>
                  </a:schemeClr>
                </a:solidFill>
                <a:latin typeface="Sniglet"/>
                <a:ea typeface="Sniglet"/>
                <a:cs typeface="Sniglet"/>
                <a:sym typeface="Sniglet"/>
              </a:rPr>
              <a:t>htm</a:t>
            </a:r>
            <a:endParaRPr sz="1400" dirty="0">
              <a:solidFill>
                <a:schemeClr val="bg2">
                  <a:lumMod val="25000"/>
                </a:schemeClr>
              </a:solidFill>
              <a:latin typeface="Sniglet"/>
              <a:ea typeface="Sniglet"/>
              <a:cs typeface="Sniglet"/>
              <a:sym typeface="Sniglet"/>
            </a:endParaRPr>
          </a:p>
        </p:txBody>
      </p:sp>
      <p:sp>
        <p:nvSpPr>
          <p:cNvPr id="596" name="Google Shape;596;p47"/>
          <p:cNvSpPr txBox="1">
            <a:spLocks noGrp="1"/>
          </p:cNvSpPr>
          <p:nvPr>
            <p:ph type="body" idx="2"/>
          </p:nvPr>
        </p:nvSpPr>
        <p:spPr>
          <a:xfrm>
            <a:off x="4692275" y="1386098"/>
            <a:ext cx="3994500" cy="3417900"/>
          </a:xfrm>
          <a:prstGeom prst="rect">
            <a:avLst/>
          </a:prstGeom>
          <a:noFill/>
          <a:ln>
            <a:noFill/>
          </a:ln>
        </p:spPr>
        <p:txBody>
          <a:bodyPr spcFirstLastPara="1" wrap="square" lIns="91425" tIns="91425" rIns="91425" bIns="91425" anchor="t" anchorCtr="0">
            <a:noAutofit/>
          </a:bodyPr>
          <a:lstStyle/>
          <a:p>
            <a:pPr marL="457200" lvl="0" indent="-381000" algn="l" rtl="0">
              <a:lnSpc>
                <a:spcPct val="100000"/>
              </a:lnSpc>
              <a:spcBef>
                <a:spcPts val="600"/>
              </a:spcBef>
              <a:spcAft>
                <a:spcPts val="0"/>
              </a:spcAft>
              <a:buClr>
                <a:srgbClr val="505670"/>
              </a:buClr>
              <a:buSzPts val="2400"/>
              <a:buFont typeface="Varela Round"/>
              <a:buChar char="▧"/>
            </a:pPr>
            <a:r>
              <a:rPr lang="es-ES" sz="1400" b="1" dirty="0">
                <a:solidFill>
                  <a:schemeClr val="bg2">
                    <a:lumMod val="25000"/>
                  </a:schemeClr>
                </a:solidFill>
                <a:latin typeface="Sniglet"/>
                <a:ea typeface="Sniglet"/>
                <a:cs typeface="Sniglet"/>
                <a:sym typeface="Sniglet"/>
              </a:rPr>
              <a:t>HTML (</a:t>
            </a:r>
            <a:r>
              <a:rPr lang="es-ES" sz="1400" b="1" dirty="0" err="1">
                <a:solidFill>
                  <a:schemeClr val="bg2">
                    <a:lumMod val="25000"/>
                  </a:schemeClr>
                </a:solidFill>
                <a:latin typeface="Sniglet"/>
                <a:ea typeface="Sniglet"/>
                <a:cs typeface="Sniglet"/>
                <a:sym typeface="Sniglet"/>
              </a:rPr>
              <a:t>HyperText</a:t>
            </a:r>
            <a:r>
              <a:rPr lang="es-ES" sz="1400" b="1" dirty="0">
                <a:solidFill>
                  <a:schemeClr val="bg2">
                    <a:lumMod val="25000"/>
                  </a:schemeClr>
                </a:solidFill>
                <a:latin typeface="Sniglet"/>
                <a:ea typeface="Sniglet"/>
                <a:cs typeface="Sniglet"/>
                <a:sym typeface="Sniglet"/>
              </a:rPr>
              <a:t> </a:t>
            </a:r>
            <a:r>
              <a:rPr lang="es-ES" sz="1400" b="1" dirty="0" err="1">
                <a:solidFill>
                  <a:schemeClr val="bg2">
                    <a:lumMod val="25000"/>
                  </a:schemeClr>
                </a:solidFill>
                <a:latin typeface="Sniglet"/>
                <a:ea typeface="Sniglet"/>
                <a:cs typeface="Sniglet"/>
                <a:sym typeface="Sniglet"/>
              </a:rPr>
              <a:t>Markup</a:t>
            </a:r>
            <a:r>
              <a:rPr lang="es-ES" sz="1400" b="1" dirty="0">
                <a:solidFill>
                  <a:schemeClr val="bg2">
                    <a:lumMod val="25000"/>
                  </a:schemeClr>
                </a:solidFill>
                <a:latin typeface="Sniglet"/>
                <a:ea typeface="Sniglet"/>
                <a:cs typeface="Sniglet"/>
                <a:sym typeface="Sniglet"/>
              </a:rPr>
              <a:t> </a:t>
            </a:r>
            <a:r>
              <a:rPr lang="es-ES" sz="1400" b="1" dirty="0" err="1">
                <a:solidFill>
                  <a:schemeClr val="bg2">
                    <a:lumMod val="25000"/>
                  </a:schemeClr>
                </a:solidFill>
                <a:latin typeface="Sniglet"/>
                <a:ea typeface="Sniglet"/>
                <a:cs typeface="Sniglet"/>
                <a:sym typeface="Sniglet"/>
              </a:rPr>
              <a:t>Language</a:t>
            </a:r>
            <a:r>
              <a:rPr lang="es-ES" sz="1400" b="1" dirty="0">
                <a:solidFill>
                  <a:schemeClr val="bg2">
                    <a:lumMod val="25000"/>
                  </a:schemeClr>
                </a:solidFill>
                <a:latin typeface="Sniglet"/>
                <a:ea typeface="Sniglet"/>
                <a:cs typeface="Sniglet"/>
                <a:sym typeface="Sniglet"/>
              </a:rPr>
              <a:t>)</a:t>
            </a:r>
            <a:r>
              <a:rPr lang="es-ES" sz="1400" dirty="0">
                <a:solidFill>
                  <a:schemeClr val="bg2">
                    <a:lumMod val="25000"/>
                  </a:schemeClr>
                </a:solidFill>
                <a:latin typeface="Sniglet"/>
                <a:ea typeface="Sniglet"/>
                <a:cs typeface="Sniglet"/>
                <a:sym typeface="Sniglet"/>
              </a:rPr>
              <a:t>:</a:t>
            </a:r>
            <a:endParaRPr dirty="0">
              <a:solidFill>
                <a:schemeClr val="bg2">
                  <a:lumMod val="25000"/>
                </a:schemeClr>
              </a:solidFill>
            </a:endParaRPr>
          </a:p>
        </p:txBody>
      </p:sp>
      <p:sp>
        <p:nvSpPr>
          <p:cNvPr id="597" name="Google Shape;597;p47"/>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51</a:t>
            </a:fld>
            <a:endParaRPr/>
          </a:p>
        </p:txBody>
      </p:sp>
      <p:pic>
        <p:nvPicPr>
          <p:cNvPr id="598" name="Google Shape;598;p47"/>
          <p:cNvPicPr preferRelativeResize="0"/>
          <p:nvPr/>
        </p:nvPicPr>
        <p:blipFill rotWithShape="1">
          <a:blip r:embed="rId3">
            <a:alphaModFix/>
          </a:blip>
          <a:srcRect/>
          <a:stretch/>
        </p:blipFill>
        <p:spPr>
          <a:xfrm>
            <a:off x="4860032" y="1923678"/>
            <a:ext cx="4032250" cy="30289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48"/>
          <p:cNvSpPr txBox="1">
            <a:spLocks noGrp="1"/>
          </p:cNvSpPr>
          <p:nvPr>
            <p:ph type="title"/>
          </p:nvPr>
        </p:nvSpPr>
        <p:spPr>
          <a:xfrm>
            <a:off x="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Lenguajes de programación</a:t>
            </a:r>
            <a:endParaRPr/>
          </a:p>
        </p:txBody>
      </p:sp>
      <p:sp>
        <p:nvSpPr>
          <p:cNvPr id="604" name="Google Shape;604;p48"/>
          <p:cNvSpPr txBox="1">
            <a:spLocks noGrp="1"/>
          </p:cNvSpPr>
          <p:nvPr>
            <p:ph type="body" idx="1"/>
          </p:nvPr>
        </p:nvSpPr>
        <p:spPr>
          <a:xfrm>
            <a:off x="251520" y="1275606"/>
            <a:ext cx="3994500" cy="3417900"/>
          </a:xfrm>
          <a:prstGeom prst="rect">
            <a:avLst/>
          </a:prstGeom>
          <a:noFill/>
          <a:ln>
            <a:noFill/>
          </a:ln>
        </p:spPr>
        <p:txBody>
          <a:bodyPr spcFirstLastPara="1" wrap="square" lIns="91425" tIns="91425" rIns="91425" bIns="91425" anchor="t" anchorCtr="0">
            <a:noAutofit/>
          </a:bodyPr>
          <a:lstStyle/>
          <a:p>
            <a:pPr indent="-330200">
              <a:buSzPts val="1600"/>
              <a:buFont typeface="Lato"/>
              <a:buChar char="✘"/>
            </a:pPr>
            <a:r>
              <a:rPr lang="es-ES" dirty="0">
                <a:solidFill>
                  <a:schemeClr val="bg2">
                    <a:lumMod val="25000"/>
                  </a:schemeClr>
                </a:solidFill>
                <a:sym typeface="Sniglet"/>
              </a:rPr>
              <a:t>Ventajas</a:t>
            </a:r>
            <a:endParaRPr dirty="0">
              <a:solidFill>
                <a:schemeClr val="bg2">
                  <a:lumMod val="25000"/>
                </a:schemeClr>
              </a:solidFill>
            </a:endParaRPr>
          </a:p>
          <a:p>
            <a:pPr marL="457200" lvl="0" indent="-228600" algn="l" rtl="0">
              <a:lnSpc>
                <a:spcPct val="100000"/>
              </a:lnSpc>
              <a:spcBef>
                <a:spcPts val="600"/>
              </a:spcBef>
              <a:spcAft>
                <a:spcPts val="0"/>
              </a:spcAft>
              <a:buSzPts val="1600"/>
              <a:buNone/>
            </a:pPr>
            <a:endParaRPr sz="1400" dirty="0">
              <a:solidFill>
                <a:schemeClr val="bg2">
                  <a:lumMod val="25000"/>
                </a:schemeClr>
              </a:solidFill>
              <a:latin typeface="Sniglet"/>
              <a:ea typeface="Sniglet"/>
              <a:cs typeface="Sniglet"/>
              <a:sym typeface="Sniglet"/>
            </a:endParaRPr>
          </a:p>
          <a:p>
            <a:pPr marL="457200" lvl="0" indent="-381000" algn="l" rtl="0">
              <a:lnSpc>
                <a:spcPct val="100000"/>
              </a:lnSpc>
              <a:spcBef>
                <a:spcPts val="600"/>
              </a:spcBef>
              <a:spcAft>
                <a:spcPts val="0"/>
              </a:spcAft>
              <a:buClr>
                <a:srgbClr val="505670"/>
              </a:buClr>
              <a:buSzPts val="2400"/>
              <a:buFont typeface="Varela Round"/>
              <a:buChar char="▧"/>
            </a:pPr>
            <a:r>
              <a:rPr lang="es-ES" sz="1400" dirty="0">
                <a:solidFill>
                  <a:schemeClr val="bg2">
                    <a:lumMod val="25000"/>
                  </a:schemeClr>
                </a:solidFill>
                <a:latin typeface="Sniglet"/>
                <a:ea typeface="Sniglet"/>
                <a:cs typeface="Sniglet"/>
                <a:sym typeface="Sniglet"/>
              </a:rPr>
              <a:t>Sencillo que permite describir hipertexto.</a:t>
            </a:r>
            <a:endParaRPr dirty="0">
              <a:solidFill>
                <a:schemeClr val="bg2">
                  <a:lumMod val="25000"/>
                </a:schemeClr>
              </a:solidFill>
            </a:endParaRPr>
          </a:p>
          <a:p>
            <a:pPr marL="457200" lvl="0" indent="-381000" algn="l" rtl="0">
              <a:lnSpc>
                <a:spcPct val="100000"/>
              </a:lnSpc>
              <a:spcBef>
                <a:spcPts val="600"/>
              </a:spcBef>
              <a:spcAft>
                <a:spcPts val="0"/>
              </a:spcAft>
              <a:buClr>
                <a:srgbClr val="505670"/>
              </a:buClr>
              <a:buSzPts val="2400"/>
              <a:buFont typeface="Varela Round"/>
              <a:buChar char="▧"/>
            </a:pPr>
            <a:r>
              <a:rPr lang="es-ES" sz="1400" dirty="0">
                <a:solidFill>
                  <a:schemeClr val="bg2">
                    <a:lumMod val="25000"/>
                  </a:schemeClr>
                </a:solidFill>
                <a:latin typeface="Sniglet"/>
                <a:ea typeface="Sniglet"/>
                <a:cs typeface="Sniglet"/>
                <a:sym typeface="Sniglet"/>
              </a:rPr>
              <a:t>Texto presentado de forma estructurada y agradable.</a:t>
            </a:r>
            <a:endParaRPr dirty="0">
              <a:solidFill>
                <a:schemeClr val="bg2">
                  <a:lumMod val="25000"/>
                </a:schemeClr>
              </a:solidFill>
            </a:endParaRPr>
          </a:p>
          <a:p>
            <a:pPr marL="457200" lvl="0" indent="-381000" algn="l" rtl="0">
              <a:lnSpc>
                <a:spcPct val="100000"/>
              </a:lnSpc>
              <a:spcBef>
                <a:spcPts val="600"/>
              </a:spcBef>
              <a:spcAft>
                <a:spcPts val="0"/>
              </a:spcAft>
              <a:buClr>
                <a:srgbClr val="505670"/>
              </a:buClr>
              <a:buSzPts val="2400"/>
              <a:buFont typeface="Varela Round"/>
              <a:buChar char="▧"/>
            </a:pPr>
            <a:r>
              <a:rPr lang="es-ES" sz="1400" dirty="0">
                <a:solidFill>
                  <a:schemeClr val="bg2">
                    <a:lumMod val="25000"/>
                  </a:schemeClr>
                </a:solidFill>
                <a:latin typeface="Sniglet"/>
                <a:ea typeface="Sniglet"/>
                <a:cs typeface="Sniglet"/>
                <a:sym typeface="Sniglet"/>
              </a:rPr>
              <a:t>No necesita de grandes conocimientos cuando se cuenta con un editor de páginas web o WYSIWYG.</a:t>
            </a:r>
            <a:endParaRPr dirty="0">
              <a:solidFill>
                <a:schemeClr val="bg2">
                  <a:lumMod val="25000"/>
                </a:schemeClr>
              </a:solidFill>
            </a:endParaRPr>
          </a:p>
          <a:p>
            <a:pPr marL="457200" lvl="0" indent="-381000" algn="l" rtl="0">
              <a:lnSpc>
                <a:spcPct val="100000"/>
              </a:lnSpc>
              <a:spcBef>
                <a:spcPts val="600"/>
              </a:spcBef>
              <a:spcAft>
                <a:spcPts val="0"/>
              </a:spcAft>
              <a:buClr>
                <a:srgbClr val="505670"/>
              </a:buClr>
              <a:buSzPts val="2400"/>
              <a:buFont typeface="Varela Round"/>
              <a:buChar char="▧"/>
            </a:pPr>
            <a:r>
              <a:rPr lang="es-ES" sz="1400" dirty="0">
                <a:solidFill>
                  <a:schemeClr val="bg2">
                    <a:lumMod val="25000"/>
                  </a:schemeClr>
                </a:solidFill>
                <a:latin typeface="Sniglet"/>
                <a:ea typeface="Sniglet"/>
                <a:cs typeface="Sniglet"/>
                <a:sym typeface="Sniglet"/>
              </a:rPr>
              <a:t>Archivos pequeños.</a:t>
            </a:r>
            <a:endParaRPr dirty="0">
              <a:solidFill>
                <a:schemeClr val="bg2">
                  <a:lumMod val="25000"/>
                </a:schemeClr>
              </a:solidFill>
            </a:endParaRPr>
          </a:p>
          <a:p>
            <a:pPr marL="457200" lvl="0" indent="-381000" algn="l" rtl="0">
              <a:lnSpc>
                <a:spcPct val="100000"/>
              </a:lnSpc>
              <a:spcBef>
                <a:spcPts val="600"/>
              </a:spcBef>
              <a:spcAft>
                <a:spcPts val="0"/>
              </a:spcAft>
              <a:buClr>
                <a:srgbClr val="505670"/>
              </a:buClr>
              <a:buSzPts val="2400"/>
              <a:buFont typeface="Varela Round"/>
              <a:buChar char="▧"/>
            </a:pPr>
            <a:r>
              <a:rPr lang="es-ES" sz="1400" dirty="0">
                <a:solidFill>
                  <a:schemeClr val="bg2">
                    <a:lumMod val="25000"/>
                  </a:schemeClr>
                </a:solidFill>
                <a:latin typeface="Sniglet"/>
                <a:ea typeface="Sniglet"/>
                <a:cs typeface="Sniglet"/>
                <a:sym typeface="Sniglet"/>
              </a:rPr>
              <a:t>Despliegue rápido.</a:t>
            </a:r>
            <a:endParaRPr dirty="0">
              <a:solidFill>
                <a:schemeClr val="bg2">
                  <a:lumMod val="25000"/>
                </a:schemeClr>
              </a:solidFill>
            </a:endParaRPr>
          </a:p>
          <a:p>
            <a:pPr marL="457200" lvl="0" indent="-381000" algn="l" rtl="0">
              <a:lnSpc>
                <a:spcPct val="100000"/>
              </a:lnSpc>
              <a:spcBef>
                <a:spcPts val="600"/>
              </a:spcBef>
              <a:spcAft>
                <a:spcPts val="0"/>
              </a:spcAft>
              <a:buClr>
                <a:srgbClr val="505670"/>
              </a:buClr>
              <a:buSzPts val="2400"/>
              <a:buFont typeface="Varela Round"/>
              <a:buChar char="▧"/>
            </a:pPr>
            <a:r>
              <a:rPr lang="es-ES" sz="1400" dirty="0">
                <a:solidFill>
                  <a:schemeClr val="bg2">
                    <a:lumMod val="25000"/>
                  </a:schemeClr>
                </a:solidFill>
                <a:latin typeface="Sniglet"/>
                <a:ea typeface="Sniglet"/>
                <a:cs typeface="Sniglet"/>
                <a:sym typeface="Sniglet"/>
              </a:rPr>
              <a:t>Lenguaje de fácil aprendizaje.</a:t>
            </a:r>
            <a:endParaRPr dirty="0">
              <a:solidFill>
                <a:schemeClr val="bg2">
                  <a:lumMod val="25000"/>
                </a:schemeClr>
              </a:solidFill>
            </a:endParaRPr>
          </a:p>
          <a:p>
            <a:pPr marL="457200" lvl="0" indent="-381000" algn="l" rtl="0">
              <a:lnSpc>
                <a:spcPct val="100000"/>
              </a:lnSpc>
              <a:spcBef>
                <a:spcPts val="600"/>
              </a:spcBef>
              <a:spcAft>
                <a:spcPts val="0"/>
              </a:spcAft>
              <a:buClr>
                <a:srgbClr val="505670"/>
              </a:buClr>
              <a:buSzPts val="2400"/>
              <a:buFont typeface="Varela Round"/>
              <a:buChar char="▧"/>
            </a:pPr>
            <a:r>
              <a:rPr lang="es-ES" sz="1400" dirty="0">
                <a:solidFill>
                  <a:schemeClr val="bg2">
                    <a:lumMod val="25000"/>
                  </a:schemeClr>
                </a:solidFill>
                <a:latin typeface="Sniglet"/>
                <a:ea typeface="Sniglet"/>
                <a:cs typeface="Sniglet"/>
                <a:sym typeface="Sniglet"/>
              </a:rPr>
              <a:t>Lo admiten todos los exploradores.</a:t>
            </a:r>
            <a:endParaRPr dirty="0">
              <a:solidFill>
                <a:schemeClr val="bg2">
                  <a:lumMod val="25000"/>
                </a:schemeClr>
              </a:solidFill>
            </a:endParaRPr>
          </a:p>
          <a:p>
            <a:pPr marL="457200" lvl="0" indent="-228600" algn="l" rtl="0">
              <a:lnSpc>
                <a:spcPct val="100000"/>
              </a:lnSpc>
              <a:spcBef>
                <a:spcPts val="600"/>
              </a:spcBef>
              <a:spcAft>
                <a:spcPts val="0"/>
              </a:spcAft>
              <a:buSzPts val="1600"/>
              <a:buNone/>
            </a:pPr>
            <a:endParaRPr sz="1400" dirty="0">
              <a:solidFill>
                <a:schemeClr val="bg2">
                  <a:lumMod val="25000"/>
                </a:schemeClr>
              </a:solidFill>
              <a:latin typeface="Sniglet"/>
              <a:ea typeface="Sniglet"/>
              <a:cs typeface="Sniglet"/>
              <a:sym typeface="Sniglet"/>
            </a:endParaRPr>
          </a:p>
        </p:txBody>
      </p:sp>
      <p:sp>
        <p:nvSpPr>
          <p:cNvPr id="605" name="Google Shape;605;p48"/>
          <p:cNvSpPr txBox="1">
            <a:spLocks noGrp="1"/>
          </p:cNvSpPr>
          <p:nvPr>
            <p:ph type="body" idx="2"/>
          </p:nvPr>
        </p:nvSpPr>
        <p:spPr>
          <a:xfrm>
            <a:off x="4692275" y="1275606"/>
            <a:ext cx="3994500"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dirty="0">
                <a:solidFill>
                  <a:schemeClr val="bg2">
                    <a:lumMod val="25000"/>
                  </a:schemeClr>
                </a:solidFill>
              </a:rPr>
              <a:t>Desventajas</a:t>
            </a:r>
            <a:endParaRPr dirty="0">
              <a:solidFill>
                <a:schemeClr val="bg2">
                  <a:lumMod val="25000"/>
                </a:schemeClr>
              </a:solidFill>
            </a:endParaRPr>
          </a:p>
          <a:p>
            <a:pPr marL="457200" lvl="0" indent="-228600" algn="l" rtl="0">
              <a:lnSpc>
                <a:spcPct val="100000"/>
              </a:lnSpc>
              <a:spcBef>
                <a:spcPts val="600"/>
              </a:spcBef>
              <a:spcAft>
                <a:spcPts val="0"/>
              </a:spcAft>
              <a:buSzPts val="1600"/>
              <a:buNone/>
            </a:pPr>
            <a:endParaRPr dirty="0">
              <a:solidFill>
                <a:schemeClr val="bg2">
                  <a:lumMod val="25000"/>
                </a:schemeClr>
              </a:solidFill>
            </a:endParaRPr>
          </a:p>
          <a:p>
            <a:pPr marL="457200" lvl="0" indent="-381000" algn="l" rtl="0">
              <a:lnSpc>
                <a:spcPct val="100000"/>
              </a:lnSpc>
              <a:spcBef>
                <a:spcPts val="600"/>
              </a:spcBef>
              <a:spcAft>
                <a:spcPts val="0"/>
              </a:spcAft>
              <a:buClr>
                <a:srgbClr val="505670"/>
              </a:buClr>
              <a:buSzPts val="2400"/>
              <a:buFont typeface="Varela Round"/>
              <a:buChar char="▧"/>
            </a:pPr>
            <a:r>
              <a:rPr lang="es-ES" sz="1400" dirty="0">
                <a:solidFill>
                  <a:schemeClr val="bg2">
                    <a:lumMod val="25000"/>
                  </a:schemeClr>
                </a:solidFill>
                <a:latin typeface="Sniglet"/>
                <a:ea typeface="Sniglet"/>
                <a:cs typeface="Sniglet"/>
                <a:sym typeface="Sniglet"/>
              </a:rPr>
              <a:t>Lenguaje estático.</a:t>
            </a:r>
            <a:endParaRPr dirty="0">
              <a:solidFill>
                <a:schemeClr val="bg2">
                  <a:lumMod val="25000"/>
                </a:schemeClr>
              </a:solidFill>
            </a:endParaRPr>
          </a:p>
          <a:p>
            <a:pPr marL="457200" lvl="0" indent="-381000" algn="l" rtl="0">
              <a:lnSpc>
                <a:spcPct val="100000"/>
              </a:lnSpc>
              <a:spcBef>
                <a:spcPts val="600"/>
              </a:spcBef>
              <a:spcAft>
                <a:spcPts val="0"/>
              </a:spcAft>
              <a:buClr>
                <a:srgbClr val="505670"/>
              </a:buClr>
              <a:buSzPts val="2400"/>
              <a:buFont typeface="Varela Round"/>
              <a:buChar char="▧"/>
            </a:pPr>
            <a:r>
              <a:rPr lang="es-ES" sz="1400" dirty="0">
                <a:solidFill>
                  <a:schemeClr val="bg2">
                    <a:lumMod val="25000"/>
                  </a:schemeClr>
                </a:solidFill>
                <a:latin typeface="Sniglet"/>
                <a:ea typeface="Sniglet"/>
                <a:cs typeface="Sniglet"/>
                <a:sym typeface="Sniglet"/>
              </a:rPr>
              <a:t>La interpretación de cada navegador puede ser diferente.</a:t>
            </a:r>
            <a:endParaRPr dirty="0">
              <a:solidFill>
                <a:schemeClr val="bg2">
                  <a:lumMod val="25000"/>
                </a:schemeClr>
              </a:solidFill>
            </a:endParaRPr>
          </a:p>
          <a:p>
            <a:pPr marL="457200" lvl="0" indent="-381000" algn="l" rtl="0">
              <a:lnSpc>
                <a:spcPct val="100000"/>
              </a:lnSpc>
              <a:spcBef>
                <a:spcPts val="600"/>
              </a:spcBef>
              <a:spcAft>
                <a:spcPts val="0"/>
              </a:spcAft>
              <a:buClr>
                <a:srgbClr val="505670"/>
              </a:buClr>
              <a:buSzPts val="2400"/>
              <a:buFont typeface="Varela Round"/>
              <a:buChar char="▧"/>
            </a:pPr>
            <a:r>
              <a:rPr lang="es-ES" sz="1400" dirty="0">
                <a:solidFill>
                  <a:schemeClr val="bg2">
                    <a:lumMod val="25000"/>
                  </a:schemeClr>
                </a:solidFill>
                <a:latin typeface="Sniglet"/>
                <a:ea typeface="Sniglet"/>
                <a:cs typeface="Sniglet"/>
                <a:sym typeface="Sniglet"/>
              </a:rPr>
              <a:t>Guarda muchas etiquetas que pueden convertirse en “basura” y dificultan la corrección.</a:t>
            </a:r>
            <a:endParaRPr dirty="0">
              <a:solidFill>
                <a:schemeClr val="bg2">
                  <a:lumMod val="25000"/>
                </a:schemeClr>
              </a:solidFill>
            </a:endParaRPr>
          </a:p>
          <a:p>
            <a:pPr marL="457200" lvl="0" indent="-381000" algn="l" rtl="0">
              <a:lnSpc>
                <a:spcPct val="100000"/>
              </a:lnSpc>
              <a:spcBef>
                <a:spcPts val="600"/>
              </a:spcBef>
              <a:spcAft>
                <a:spcPts val="0"/>
              </a:spcAft>
              <a:buClr>
                <a:srgbClr val="505670"/>
              </a:buClr>
              <a:buSzPts val="2400"/>
              <a:buFont typeface="Varela Round"/>
              <a:buChar char="▧"/>
            </a:pPr>
            <a:r>
              <a:rPr lang="es-ES" sz="1400" dirty="0">
                <a:solidFill>
                  <a:schemeClr val="bg2">
                    <a:lumMod val="25000"/>
                  </a:schemeClr>
                </a:solidFill>
                <a:latin typeface="Sniglet"/>
                <a:ea typeface="Sniglet"/>
                <a:cs typeface="Sniglet"/>
                <a:sym typeface="Sniglet"/>
              </a:rPr>
              <a:t>El diseño es más lento.</a:t>
            </a:r>
            <a:endParaRPr dirty="0">
              <a:solidFill>
                <a:schemeClr val="bg2">
                  <a:lumMod val="25000"/>
                </a:schemeClr>
              </a:solidFill>
            </a:endParaRPr>
          </a:p>
          <a:p>
            <a:pPr marL="457200" lvl="0" indent="-381000" algn="l" rtl="0">
              <a:lnSpc>
                <a:spcPct val="100000"/>
              </a:lnSpc>
              <a:spcBef>
                <a:spcPts val="600"/>
              </a:spcBef>
              <a:spcAft>
                <a:spcPts val="0"/>
              </a:spcAft>
              <a:buClr>
                <a:srgbClr val="505670"/>
              </a:buClr>
              <a:buSzPts val="2400"/>
              <a:buFont typeface="Varela Round"/>
              <a:buChar char="▧"/>
            </a:pPr>
            <a:r>
              <a:rPr lang="es-ES" sz="1400" dirty="0">
                <a:solidFill>
                  <a:schemeClr val="bg2">
                    <a:lumMod val="25000"/>
                  </a:schemeClr>
                </a:solidFill>
                <a:latin typeface="Sniglet"/>
                <a:ea typeface="Sniglet"/>
                <a:cs typeface="Sniglet"/>
                <a:sym typeface="Sniglet"/>
              </a:rPr>
              <a:t>Las etiquetas son muy limitadas.</a:t>
            </a:r>
            <a:endParaRPr dirty="0">
              <a:solidFill>
                <a:schemeClr val="bg2">
                  <a:lumMod val="25000"/>
                </a:schemeClr>
              </a:solidFill>
            </a:endParaRPr>
          </a:p>
          <a:p>
            <a:pPr marL="457200" lvl="0" indent="-228600" algn="l" rtl="0">
              <a:lnSpc>
                <a:spcPct val="100000"/>
              </a:lnSpc>
              <a:spcBef>
                <a:spcPts val="600"/>
              </a:spcBef>
              <a:spcAft>
                <a:spcPts val="0"/>
              </a:spcAft>
              <a:buSzPts val="1600"/>
              <a:buNone/>
            </a:pPr>
            <a:endParaRPr dirty="0">
              <a:solidFill>
                <a:schemeClr val="bg2">
                  <a:lumMod val="25000"/>
                </a:schemeClr>
              </a:solidFill>
            </a:endParaRPr>
          </a:p>
        </p:txBody>
      </p:sp>
      <p:sp>
        <p:nvSpPr>
          <p:cNvPr id="606" name="Google Shape;606;p48"/>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52</a:t>
            </a:fld>
            <a:endParaRPr/>
          </a:p>
        </p:txBody>
      </p:sp>
      <p:sp>
        <p:nvSpPr>
          <p:cNvPr id="607" name="Google Shape;607;p48"/>
          <p:cNvSpPr/>
          <p:nvPr/>
        </p:nvSpPr>
        <p:spPr>
          <a:xfrm>
            <a:off x="251520" y="843558"/>
            <a:ext cx="302999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400" i="0" u="none" strike="noStrike" cap="none" dirty="0">
                <a:solidFill>
                  <a:schemeClr val="bg2">
                    <a:lumMod val="25000"/>
                  </a:schemeClr>
                </a:solidFill>
                <a:latin typeface="Sniglet"/>
                <a:ea typeface="Sniglet"/>
                <a:cs typeface="Sniglet"/>
                <a:sym typeface="Sniglet"/>
              </a:rPr>
              <a:t>HTML (</a:t>
            </a:r>
            <a:r>
              <a:rPr lang="es-ES" sz="1400" i="0" u="none" strike="noStrike" cap="none" dirty="0" err="1">
                <a:solidFill>
                  <a:schemeClr val="bg2">
                    <a:lumMod val="25000"/>
                  </a:schemeClr>
                </a:solidFill>
                <a:latin typeface="Sniglet"/>
                <a:ea typeface="Sniglet"/>
                <a:cs typeface="Sniglet"/>
                <a:sym typeface="Sniglet"/>
              </a:rPr>
              <a:t>HyperText</a:t>
            </a:r>
            <a:r>
              <a:rPr lang="es-ES" sz="1400" i="0" u="none" strike="noStrike" cap="none" dirty="0">
                <a:solidFill>
                  <a:schemeClr val="bg2">
                    <a:lumMod val="25000"/>
                  </a:schemeClr>
                </a:solidFill>
                <a:latin typeface="Sniglet"/>
                <a:ea typeface="Sniglet"/>
                <a:cs typeface="Sniglet"/>
                <a:sym typeface="Sniglet"/>
              </a:rPr>
              <a:t> </a:t>
            </a:r>
            <a:r>
              <a:rPr lang="es-ES" sz="1400" i="0" u="none" strike="noStrike" cap="none" dirty="0" err="1">
                <a:solidFill>
                  <a:schemeClr val="bg2">
                    <a:lumMod val="25000"/>
                  </a:schemeClr>
                </a:solidFill>
                <a:latin typeface="Sniglet"/>
                <a:ea typeface="Sniglet"/>
                <a:cs typeface="Sniglet"/>
                <a:sym typeface="Sniglet"/>
              </a:rPr>
              <a:t>Markup</a:t>
            </a:r>
            <a:r>
              <a:rPr lang="es-ES" sz="1400" i="0" u="none" strike="noStrike" cap="none" dirty="0">
                <a:solidFill>
                  <a:schemeClr val="bg2">
                    <a:lumMod val="25000"/>
                  </a:schemeClr>
                </a:solidFill>
                <a:latin typeface="Sniglet"/>
                <a:ea typeface="Sniglet"/>
                <a:cs typeface="Sniglet"/>
                <a:sym typeface="Sniglet"/>
              </a:rPr>
              <a:t> </a:t>
            </a:r>
            <a:r>
              <a:rPr lang="es-ES" sz="1400" i="0" u="none" strike="noStrike" cap="none" dirty="0" err="1">
                <a:solidFill>
                  <a:schemeClr val="bg2">
                    <a:lumMod val="25000"/>
                  </a:schemeClr>
                </a:solidFill>
                <a:latin typeface="Sniglet"/>
                <a:ea typeface="Sniglet"/>
                <a:cs typeface="Sniglet"/>
                <a:sym typeface="Sniglet"/>
              </a:rPr>
              <a:t>Language</a:t>
            </a:r>
            <a:r>
              <a:rPr lang="es-ES" sz="1400" i="0" u="none" strike="noStrike" cap="none" dirty="0">
                <a:solidFill>
                  <a:schemeClr val="bg2">
                    <a:lumMod val="25000"/>
                  </a:schemeClr>
                </a:solidFill>
                <a:latin typeface="Sniglet"/>
                <a:ea typeface="Sniglet"/>
                <a:cs typeface="Sniglet"/>
                <a:sym typeface="Sniglet"/>
              </a:rPr>
              <a:t>):</a:t>
            </a:r>
            <a:endParaRPr dirty="0">
              <a:solidFill>
                <a:schemeClr val="bg2">
                  <a:lumMod val="25000"/>
                </a:schemeClr>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49"/>
          <p:cNvSpPr txBox="1">
            <a:spLocks noGrp="1"/>
          </p:cNvSpPr>
          <p:nvPr>
            <p:ph type="title"/>
          </p:nvPr>
        </p:nvSpPr>
        <p:spPr>
          <a:xfrm>
            <a:off x="-1200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dirty="0"/>
              <a:t>Lenguajes de programación</a:t>
            </a:r>
            <a:endParaRPr dirty="0"/>
          </a:p>
        </p:txBody>
      </p:sp>
      <p:sp>
        <p:nvSpPr>
          <p:cNvPr id="613" name="Google Shape;613;p49"/>
          <p:cNvSpPr txBox="1">
            <a:spLocks noGrp="1"/>
          </p:cNvSpPr>
          <p:nvPr>
            <p:ph type="body" idx="1"/>
          </p:nvPr>
        </p:nvSpPr>
        <p:spPr>
          <a:xfrm>
            <a:off x="-396552" y="1314090"/>
            <a:ext cx="4752528" cy="3417900"/>
          </a:xfrm>
          <a:prstGeom prst="rect">
            <a:avLst/>
          </a:prstGeom>
          <a:noFill/>
          <a:ln>
            <a:noFill/>
          </a:ln>
        </p:spPr>
        <p:txBody>
          <a:bodyPr spcFirstLastPara="1" wrap="square" lIns="91425" tIns="91425" rIns="91425" bIns="91425" anchor="t" anchorCtr="0">
            <a:noAutofit/>
          </a:bodyPr>
          <a:lstStyle/>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Metalenguaje extensible de etiquetas desarrollado por el W3C</a:t>
            </a:r>
            <a:endParaRPr dirty="0">
              <a:solidFill>
                <a:schemeClr val="bg2">
                  <a:lumMod val="25000"/>
                </a:schemeClr>
              </a:solidFill>
            </a:endParaRPr>
          </a:p>
          <a:p>
            <a:pPr marL="914400" lvl="1" indent="-228600" algn="l" rtl="0">
              <a:lnSpc>
                <a:spcPct val="100000"/>
              </a:lnSpc>
              <a:spcBef>
                <a:spcPts val="0"/>
              </a:spcBef>
              <a:spcAft>
                <a:spcPts val="0"/>
              </a:spcAft>
              <a:buClr>
                <a:srgbClr val="505670"/>
              </a:buClr>
              <a:buSzPts val="2000"/>
              <a:buFont typeface="Varela Round"/>
              <a:buNone/>
            </a:pPr>
            <a:endParaRPr sz="1400" dirty="0">
              <a:solidFill>
                <a:schemeClr val="bg2">
                  <a:lumMod val="25000"/>
                </a:schemeClr>
              </a:solidFill>
              <a:latin typeface="Sniglet"/>
              <a:ea typeface="Sniglet"/>
              <a:cs typeface="Sniglet"/>
              <a:sym typeface="Sniglet"/>
            </a:endParaRPr>
          </a:p>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Es una forma de definir lenguajes para diferentes necesidades</a:t>
            </a:r>
            <a:endParaRPr dirty="0">
              <a:solidFill>
                <a:schemeClr val="bg2">
                  <a:lumMod val="25000"/>
                </a:schemeClr>
              </a:solidFill>
            </a:endParaRPr>
          </a:p>
          <a:p>
            <a:pPr marL="914400" lvl="1" indent="-228600" algn="l" rtl="0">
              <a:lnSpc>
                <a:spcPct val="100000"/>
              </a:lnSpc>
              <a:spcBef>
                <a:spcPts val="0"/>
              </a:spcBef>
              <a:spcAft>
                <a:spcPts val="0"/>
              </a:spcAft>
              <a:buClr>
                <a:srgbClr val="505670"/>
              </a:buClr>
              <a:buSzPts val="2000"/>
              <a:buFont typeface="Varela Round"/>
              <a:buNone/>
            </a:pPr>
            <a:endParaRPr sz="1400" dirty="0">
              <a:solidFill>
                <a:schemeClr val="bg2">
                  <a:lumMod val="25000"/>
                </a:schemeClr>
              </a:solidFill>
              <a:latin typeface="Sniglet"/>
              <a:ea typeface="Sniglet"/>
              <a:cs typeface="Sniglet"/>
              <a:sym typeface="Sniglet"/>
            </a:endParaRPr>
          </a:p>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Estándar para el intercambio de información estructurada entre diferentes plataformas</a:t>
            </a:r>
            <a:endParaRPr dirty="0">
              <a:solidFill>
                <a:schemeClr val="bg2">
                  <a:lumMod val="25000"/>
                </a:schemeClr>
              </a:solidFill>
            </a:endParaRPr>
          </a:p>
          <a:p>
            <a:pPr marL="914400" lvl="1" indent="-228600" algn="l" rtl="0">
              <a:lnSpc>
                <a:spcPct val="100000"/>
              </a:lnSpc>
              <a:spcBef>
                <a:spcPts val="0"/>
              </a:spcBef>
              <a:spcAft>
                <a:spcPts val="0"/>
              </a:spcAft>
              <a:buClr>
                <a:srgbClr val="505670"/>
              </a:buClr>
              <a:buSzPts val="2000"/>
              <a:buFont typeface="Varela Round"/>
              <a:buNone/>
            </a:pPr>
            <a:endParaRPr sz="1400" dirty="0">
              <a:solidFill>
                <a:schemeClr val="bg2">
                  <a:lumMod val="25000"/>
                </a:schemeClr>
              </a:solidFill>
              <a:latin typeface="Sniglet"/>
              <a:ea typeface="Sniglet"/>
              <a:cs typeface="Sniglet"/>
              <a:sym typeface="Sniglet"/>
            </a:endParaRPr>
          </a:p>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Se puede usar en bases de datos, editores de texto, hojas de cálculo, etc.</a:t>
            </a:r>
            <a:endParaRPr dirty="0">
              <a:solidFill>
                <a:schemeClr val="bg2">
                  <a:lumMod val="25000"/>
                </a:schemeClr>
              </a:solidFill>
            </a:endParaRPr>
          </a:p>
          <a:p>
            <a:pPr marL="914400" lvl="1" indent="-228600" algn="l" rtl="0">
              <a:lnSpc>
                <a:spcPct val="100000"/>
              </a:lnSpc>
              <a:spcBef>
                <a:spcPts val="0"/>
              </a:spcBef>
              <a:spcAft>
                <a:spcPts val="0"/>
              </a:spcAft>
              <a:buClr>
                <a:srgbClr val="505670"/>
              </a:buClr>
              <a:buSzPts val="2000"/>
              <a:buFont typeface="Varela Round"/>
              <a:buNone/>
            </a:pPr>
            <a:endParaRPr sz="1400" dirty="0">
              <a:solidFill>
                <a:schemeClr val="bg2">
                  <a:lumMod val="25000"/>
                </a:schemeClr>
              </a:solidFill>
              <a:latin typeface="Sniglet"/>
              <a:ea typeface="Sniglet"/>
              <a:cs typeface="Sniglet"/>
              <a:sym typeface="Sniglet"/>
            </a:endParaRPr>
          </a:p>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Definido por el SGML (Standard </a:t>
            </a:r>
            <a:r>
              <a:rPr lang="es-ES" sz="1400" dirty="0" err="1">
                <a:solidFill>
                  <a:schemeClr val="bg2">
                    <a:lumMod val="25000"/>
                  </a:schemeClr>
                </a:solidFill>
                <a:latin typeface="Sniglet"/>
                <a:ea typeface="Sniglet"/>
                <a:cs typeface="Sniglet"/>
                <a:sym typeface="Sniglet"/>
              </a:rPr>
              <a:t>Generalized</a:t>
            </a:r>
            <a:r>
              <a:rPr lang="es-ES" sz="1400" dirty="0">
                <a:solidFill>
                  <a:schemeClr val="bg2">
                    <a:lumMod val="25000"/>
                  </a:schemeClr>
                </a:solidFill>
                <a:latin typeface="Sniglet"/>
                <a:ea typeface="Sniglet"/>
                <a:cs typeface="Sniglet"/>
                <a:sym typeface="Sniglet"/>
              </a:rPr>
              <a:t> </a:t>
            </a:r>
            <a:r>
              <a:rPr lang="es-ES" sz="1400" dirty="0" err="1">
                <a:solidFill>
                  <a:schemeClr val="bg2">
                    <a:lumMod val="25000"/>
                  </a:schemeClr>
                </a:solidFill>
                <a:latin typeface="Sniglet"/>
                <a:ea typeface="Sniglet"/>
                <a:cs typeface="Sniglet"/>
                <a:sym typeface="Sniglet"/>
              </a:rPr>
              <a:t>Markup</a:t>
            </a:r>
            <a:r>
              <a:rPr lang="es-ES" sz="1400" dirty="0">
                <a:solidFill>
                  <a:schemeClr val="bg2">
                    <a:lumMod val="25000"/>
                  </a:schemeClr>
                </a:solidFill>
                <a:latin typeface="Sniglet"/>
                <a:ea typeface="Sniglet"/>
                <a:cs typeface="Sniglet"/>
                <a:sym typeface="Sniglet"/>
              </a:rPr>
              <a:t> </a:t>
            </a:r>
            <a:r>
              <a:rPr lang="es-ES" sz="1400" dirty="0" err="1">
                <a:solidFill>
                  <a:schemeClr val="bg2">
                    <a:lumMod val="25000"/>
                  </a:schemeClr>
                </a:solidFill>
                <a:latin typeface="Sniglet"/>
                <a:ea typeface="Sniglet"/>
                <a:cs typeface="Sniglet"/>
                <a:sym typeface="Sniglet"/>
              </a:rPr>
              <a:t>Language</a:t>
            </a:r>
            <a:r>
              <a:rPr lang="es-ES" sz="1400" dirty="0">
                <a:solidFill>
                  <a:schemeClr val="bg2">
                    <a:lumMod val="25000"/>
                  </a:schemeClr>
                </a:solidFill>
                <a:latin typeface="Sniglet"/>
                <a:ea typeface="Sniglet"/>
                <a:cs typeface="Sniglet"/>
                <a:sym typeface="Sniglet"/>
              </a:rPr>
              <a:t>)</a:t>
            </a:r>
            <a:endParaRPr dirty="0">
              <a:solidFill>
                <a:schemeClr val="bg2">
                  <a:lumMod val="25000"/>
                </a:schemeClr>
              </a:solidFill>
            </a:endParaRPr>
          </a:p>
          <a:p>
            <a:pPr marL="914400" lvl="1" indent="-228600" algn="l" rtl="0">
              <a:lnSpc>
                <a:spcPct val="100000"/>
              </a:lnSpc>
              <a:spcBef>
                <a:spcPts val="0"/>
              </a:spcBef>
              <a:spcAft>
                <a:spcPts val="0"/>
              </a:spcAft>
              <a:buClr>
                <a:srgbClr val="505670"/>
              </a:buClr>
              <a:buSzPts val="2000"/>
              <a:buFont typeface="Varela Round"/>
              <a:buNone/>
            </a:pPr>
            <a:endParaRPr sz="1400" dirty="0">
              <a:solidFill>
                <a:schemeClr val="bg2">
                  <a:lumMod val="25000"/>
                </a:schemeClr>
              </a:solidFill>
              <a:latin typeface="Sniglet"/>
              <a:ea typeface="Sniglet"/>
              <a:cs typeface="Sniglet"/>
              <a:sym typeface="Sniglet"/>
            </a:endParaRPr>
          </a:p>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Extensiones de archivos .</a:t>
            </a:r>
            <a:r>
              <a:rPr lang="es-ES" sz="1400" dirty="0" err="1">
                <a:solidFill>
                  <a:schemeClr val="bg2">
                    <a:lumMod val="25000"/>
                  </a:schemeClr>
                </a:solidFill>
                <a:latin typeface="Sniglet"/>
                <a:ea typeface="Sniglet"/>
                <a:cs typeface="Sniglet"/>
                <a:sym typeface="Sniglet"/>
              </a:rPr>
              <a:t>xml</a:t>
            </a:r>
            <a:endParaRPr sz="1400" dirty="0">
              <a:solidFill>
                <a:schemeClr val="bg2">
                  <a:lumMod val="25000"/>
                </a:schemeClr>
              </a:solidFill>
              <a:latin typeface="Sniglet"/>
              <a:ea typeface="Sniglet"/>
              <a:cs typeface="Sniglet"/>
              <a:sym typeface="Sniglet"/>
            </a:endParaRPr>
          </a:p>
          <a:p>
            <a:pPr marL="457200" lvl="0" indent="-228600" algn="l" rtl="0">
              <a:lnSpc>
                <a:spcPct val="100000"/>
              </a:lnSpc>
              <a:spcBef>
                <a:spcPts val="600"/>
              </a:spcBef>
              <a:spcAft>
                <a:spcPts val="0"/>
              </a:spcAft>
              <a:buSzPts val="1600"/>
              <a:buNone/>
            </a:pPr>
            <a:endParaRPr sz="1400" dirty="0">
              <a:solidFill>
                <a:schemeClr val="bg2">
                  <a:lumMod val="25000"/>
                </a:schemeClr>
              </a:solidFill>
              <a:latin typeface="Sniglet"/>
              <a:ea typeface="Sniglet"/>
              <a:cs typeface="Sniglet"/>
              <a:sym typeface="Sniglet"/>
            </a:endParaRPr>
          </a:p>
        </p:txBody>
      </p:sp>
      <p:sp>
        <p:nvSpPr>
          <p:cNvPr id="614" name="Google Shape;614;p49"/>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615" name="Google Shape;615;p49"/>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53</a:t>
            </a:fld>
            <a:endParaRPr/>
          </a:p>
        </p:txBody>
      </p:sp>
      <p:sp>
        <p:nvSpPr>
          <p:cNvPr id="616" name="Google Shape;616;p49"/>
          <p:cNvSpPr/>
          <p:nvPr/>
        </p:nvSpPr>
        <p:spPr>
          <a:xfrm>
            <a:off x="179512" y="843558"/>
            <a:ext cx="3387466" cy="307777"/>
          </a:xfrm>
          <a:prstGeom prst="rect">
            <a:avLst/>
          </a:prstGeom>
          <a:noFill/>
          <a:ln>
            <a:noFill/>
          </a:ln>
        </p:spPr>
        <p:txBody>
          <a:bodyPr spcFirstLastPara="1" wrap="square" lIns="91425" tIns="45700" rIns="91425" bIns="45700" anchor="t" anchorCtr="0">
            <a:spAutoFit/>
          </a:bodyPr>
          <a:lstStyle/>
          <a:p>
            <a:pPr marL="457200" marR="0" lvl="0" indent="-381000" algn="l" rtl="0">
              <a:lnSpc>
                <a:spcPct val="100000"/>
              </a:lnSpc>
              <a:spcBef>
                <a:spcPts val="0"/>
              </a:spcBef>
              <a:spcAft>
                <a:spcPts val="0"/>
              </a:spcAft>
              <a:buClr>
                <a:srgbClr val="505670"/>
              </a:buClr>
              <a:buSzPts val="2400"/>
              <a:buFont typeface="Varela Round"/>
              <a:buChar char="▧"/>
            </a:pPr>
            <a:r>
              <a:rPr lang="es-ES" sz="1400" b="1" i="0" u="none" strike="noStrike" cap="none" dirty="0">
                <a:solidFill>
                  <a:schemeClr val="bg2">
                    <a:lumMod val="25000"/>
                  </a:schemeClr>
                </a:solidFill>
                <a:latin typeface="Sniglet"/>
                <a:ea typeface="Sniglet"/>
                <a:cs typeface="Sniglet"/>
                <a:sym typeface="Sniglet"/>
              </a:rPr>
              <a:t>XML (Extensible </a:t>
            </a:r>
            <a:r>
              <a:rPr lang="es-ES" sz="1400" b="1" i="0" u="none" strike="noStrike" cap="none" dirty="0" err="1">
                <a:solidFill>
                  <a:schemeClr val="bg2">
                    <a:lumMod val="25000"/>
                  </a:schemeClr>
                </a:solidFill>
                <a:latin typeface="Sniglet"/>
                <a:ea typeface="Sniglet"/>
                <a:cs typeface="Sniglet"/>
                <a:sym typeface="Sniglet"/>
              </a:rPr>
              <a:t>Markup</a:t>
            </a:r>
            <a:r>
              <a:rPr lang="es-ES" sz="1400" b="1" i="0" u="none" strike="noStrike" cap="none" dirty="0">
                <a:solidFill>
                  <a:schemeClr val="bg2">
                    <a:lumMod val="25000"/>
                  </a:schemeClr>
                </a:solidFill>
                <a:latin typeface="Sniglet"/>
                <a:ea typeface="Sniglet"/>
                <a:cs typeface="Sniglet"/>
                <a:sym typeface="Sniglet"/>
              </a:rPr>
              <a:t> </a:t>
            </a:r>
            <a:r>
              <a:rPr lang="es-ES" sz="1400" b="1" i="0" u="none" strike="noStrike" cap="none" dirty="0" err="1">
                <a:solidFill>
                  <a:schemeClr val="bg2">
                    <a:lumMod val="25000"/>
                  </a:schemeClr>
                </a:solidFill>
                <a:latin typeface="Sniglet"/>
                <a:ea typeface="Sniglet"/>
                <a:cs typeface="Sniglet"/>
                <a:sym typeface="Sniglet"/>
              </a:rPr>
              <a:t>Language</a:t>
            </a:r>
            <a:r>
              <a:rPr lang="es-ES" sz="1400" b="1" i="0" u="none" strike="noStrike" cap="none" dirty="0">
                <a:solidFill>
                  <a:schemeClr val="bg2">
                    <a:lumMod val="25000"/>
                  </a:schemeClr>
                </a:solidFill>
                <a:latin typeface="Sniglet"/>
                <a:ea typeface="Sniglet"/>
                <a:cs typeface="Sniglet"/>
                <a:sym typeface="Sniglet"/>
              </a:rPr>
              <a:t>)</a:t>
            </a:r>
            <a:r>
              <a:rPr lang="es-ES" sz="1400" b="0" i="0" u="none" strike="noStrike" cap="none" dirty="0">
                <a:solidFill>
                  <a:schemeClr val="bg2">
                    <a:lumMod val="25000"/>
                  </a:schemeClr>
                </a:solidFill>
                <a:latin typeface="Sniglet"/>
                <a:ea typeface="Sniglet"/>
                <a:cs typeface="Sniglet"/>
                <a:sym typeface="Sniglet"/>
              </a:rPr>
              <a:t>:</a:t>
            </a:r>
            <a:endParaRPr dirty="0">
              <a:solidFill>
                <a:schemeClr val="bg2">
                  <a:lumMod val="25000"/>
                </a:schemeClr>
              </a:solidFill>
            </a:endParaRPr>
          </a:p>
        </p:txBody>
      </p:sp>
      <p:pic>
        <p:nvPicPr>
          <p:cNvPr id="617" name="Google Shape;617;p49" descr="xml3.JPG"/>
          <p:cNvPicPr preferRelativeResize="0"/>
          <p:nvPr/>
        </p:nvPicPr>
        <p:blipFill rotWithShape="1">
          <a:blip r:embed="rId3">
            <a:alphaModFix/>
          </a:blip>
          <a:srcRect/>
          <a:stretch/>
        </p:blipFill>
        <p:spPr>
          <a:xfrm>
            <a:off x="4709980" y="483518"/>
            <a:ext cx="4434020" cy="43466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21"/>
        <p:cNvGrpSpPr/>
        <p:nvPr/>
      </p:nvGrpSpPr>
      <p:grpSpPr>
        <a:xfrm>
          <a:off x="0" y="0"/>
          <a:ext cx="0" cy="0"/>
          <a:chOff x="0" y="0"/>
          <a:chExt cx="0" cy="0"/>
        </a:xfrm>
      </p:grpSpPr>
      <p:sp>
        <p:nvSpPr>
          <p:cNvPr id="622" name="Google Shape;622;p50"/>
          <p:cNvSpPr txBox="1">
            <a:spLocks noGrp="1"/>
          </p:cNvSpPr>
          <p:nvPr>
            <p:ph type="title"/>
          </p:nvPr>
        </p:nvSpPr>
        <p:spPr>
          <a:xfrm>
            <a:off x="-6025" y="58166"/>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Lenguajes de programación</a:t>
            </a:r>
            <a:endParaRPr/>
          </a:p>
        </p:txBody>
      </p:sp>
      <p:sp>
        <p:nvSpPr>
          <p:cNvPr id="623" name="Google Shape;623;p50"/>
          <p:cNvSpPr txBox="1">
            <a:spLocks noGrp="1"/>
          </p:cNvSpPr>
          <p:nvPr>
            <p:ph type="body" idx="1"/>
          </p:nvPr>
        </p:nvSpPr>
        <p:spPr>
          <a:xfrm>
            <a:off x="-468560" y="1507925"/>
            <a:ext cx="4968552" cy="3417900"/>
          </a:xfrm>
          <a:prstGeom prst="rect">
            <a:avLst/>
          </a:prstGeom>
          <a:noFill/>
          <a:ln>
            <a:noFill/>
          </a:ln>
        </p:spPr>
        <p:txBody>
          <a:bodyPr spcFirstLastPara="1" wrap="square" lIns="91425" tIns="91425" rIns="91425" bIns="91425" anchor="t" anchorCtr="0">
            <a:noAutofit/>
          </a:bodyPr>
          <a:lstStyle/>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Sustituto para HTML como estándar para las páginas web</a:t>
            </a:r>
            <a:endParaRPr dirty="0">
              <a:solidFill>
                <a:schemeClr val="bg2">
                  <a:lumMod val="25000"/>
                </a:schemeClr>
              </a:solidFill>
            </a:endParaRPr>
          </a:p>
          <a:p>
            <a:pPr marL="914400" lvl="1" indent="-228600" algn="l" rtl="0">
              <a:lnSpc>
                <a:spcPct val="100000"/>
              </a:lnSpc>
              <a:spcBef>
                <a:spcPts val="0"/>
              </a:spcBef>
              <a:spcAft>
                <a:spcPts val="0"/>
              </a:spcAft>
              <a:buClr>
                <a:srgbClr val="505670"/>
              </a:buClr>
              <a:buSzPts val="2000"/>
              <a:buFont typeface="Varela Round"/>
              <a:buNone/>
            </a:pPr>
            <a:endParaRPr sz="1400" dirty="0">
              <a:solidFill>
                <a:schemeClr val="bg2">
                  <a:lumMod val="25000"/>
                </a:schemeClr>
              </a:solidFill>
              <a:latin typeface="Sniglet"/>
              <a:ea typeface="Sniglet"/>
              <a:cs typeface="Sniglet"/>
              <a:sym typeface="Sniglet"/>
            </a:endParaRPr>
          </a:p>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Cumple especificaciones más estrictas de XML</a:t>
            </a:r>
            <a:endParaRPr dirty="0">
              <a:solidFill>
                <a:schemeClr val="bg2">
                  <a:lumMod val="25000"/>
                </a:schemeClr>
              </a:solidFill>
            </a:endParaRPr>
          </a:p>
          <a:p>
            <a:pPr marL="914400" lvl="1" indent="-228600" algn="l" rtl="0">
              <a:lnSpc>
                <a:spcPct val="100000"/>
              </a:lnSpc>
              <a:spcBef>
                <a:spcPts val="0"/>
              </a:spcBef>
              <a:spcAft>
                <a:spcPts val="0"/>
              </a:spcAft>
              <a:buClr>
                <a:srgbClr val="505670"/>
              </a:buClr>
              <a:buSzPts val="2000"/>
              <a:buFont typeface="Varela Round"/>
              <a:buNone/>
            </a:pPr>
            <a:endParaRPr sz="1400" dirty="0">
              <a:solidFill>
                <a:schemeClr val="bg2">
                  <a:lumMod val="25000"/>
                </a:schemeClr>
              </a:solidFill>
              <a:latin typeface="Sniglet"/>
              <a:ea typeface="Sniglet"/>
              <a:cs typeface="Sniglet"/>
              <a:sym typeface="Sniglet"/>
            </a:endParaRPr>
          </a:p>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El contenido de la WWW ahora puede visualizarse desde numerosos dispositivos</a:t>
            </a:r>
            <a:endParaRPr dirty="0">
              <a:solidFill>
                <a:schemeClr val="bg2">
                  <a:lumMod val="25000"/>
                </a:schemeClr>
              </a:solidFill>
            </a:endParaRPr>
          </a:p>
          <a:p>
            <a:pPr marL="914400" lvl="1" indent="-228600" algn="l" rtl="0">
              <a:lnSpc>
                <a:spcPct val="100000"/>
              </a:lnSpc>
              <a:spcBef>
                <a:spcPts val="0"/>
              </a:spcBef>
              <a:spcAft>
                <a:spcPts val="0"/>
              </a:spcAft>
              <a:buClr>
                <a:srgbClr val="505670"/>
              </a:buClr>
              <a:buSzPts val="2000"/>
              <a:buFont typeface="Varela Round"/>
              <a:buNone/>
            </a:pPr>
            <a:endParaRPr sz="1400" dirty="0">
              <a:solidFill>
                <a:schemeClr val="bg2">
                  <a:lumMod val="25000"/>
                </a:schemeClr>
              </a:solidFill>
              <a:latin typeface="Sniglet"/>
              <a:ea typeface="Sniglet"/>
              <a:cs typeface="Sniglet"/>
              <a:sym typeface="Sniglet"/>
            </a:endParaRPr>
          </a:p>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Necesidad de estándares estrictos</a:t>
            </a:r>
            <a:endParaRPr dirty="0">
              <a:solidFill>
                <a:schemeClr val="bg2">
                  <a:lumMod val="25000"/>
                </a:schemeClr>
              </a:solidFill>
            </a:endParaRPr>
          </a:p>
          <a:p>
            <a:pPr marL="914400" lvl="1" indent="-228600" algn="l" rtl="0">
              <a:lnSpc>
                <a:spcPct val="100000"/>
              </a:lnSpc>
              <a:spcBef>
                <a:spcPts val="0"/>
              </a:spcBef>
              <a:spcAft>
                <a:spcPts val="0"/>
              </a:spcAft>
              <a:buClr>
                <a:srgbClr val="505670"/>
              </a:buClr>
              <a:buSzPts val="2000"/>
              <a:buFont typeface="Varela Round"/>
              <a:buNone/>
            </a:pPr>
            <a:endParaRPr sz="1400" dirty="0">
              <a:solidFill>
                <a:schemeClr val="bg2">
                  <a:lumMod val="25000"/>
                </a:schemeClr>
              </a:solidFill>
              <a:latin typeface="Sniglet"/>
              <a:ea typeface="Sniglet"/>
              <a:cs typeface="Sniglet"/>
              <a:sym typeface="Sniglet"/>
            </a:endParaRPr>
          </a:p>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La información y la forma de presentarla deben estar claramente separadas</a:t>
            </a:r>
            <a:endParaRPr dirty="0">
              <a:solidFill>
                <a:schemeClr val="bg2">
                  <a:lumMod val="25000"/>
                </a:schemeClr>
              </a:solidFill>
            </a:endParaRPr>
          </a:p>
          <a:p>
            <a:pPr marL="914400" lvl="1" indent="-228600" algn="l" rtl="0">
              <a:lnSpc>
                <a:spcPct val="100000"/>
              </a:lnSpc>
              <a:spcBef>
                <a:spcPts val="0"/>
              </a:spcBef>
              <a:spcAft>
                <a:spcPts val="0"/>
              </a:spcAft>
              <a:buClr>
                <a:srgbClr val="505670"/>
              </a:buClr>
              <a:buSzPts val="2000"/>
              <a:buFont typeface="Varela Round"/>
              <a:buNone/>
            </a:pPr>
            <a:endParaRPr sz="1400" dirty="0">
              <a:solidFill>
                <a:schemeClr val="bg2">
                  <a:lumMod val="25000"/>
                </a:schemeClr>
              </a:solidFill>
              <a:latin typeface="Sniglet"/>
              <a:ea typeface="Sniglet"/>
              <a:cs typeface="Sniglet"/>
              <a:sym typeface="Sniglet"/>
            </a:endParaRPr>
          </a:p>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Base para la creación de la web semántica</a:t>
            </a:r>
            <a:endParaRPr dirty="0">
              <a:solidFill>
                <a:schemeClr val="bg2">
                  <a:lumMod val="25000"/>
                </a:schemeClr>
              </a:solidFill>
            </a:endParaRPr>
          </a:p>
          <a:p>
            <a:pPr marL="457200" lvl="0" indent="-228600" algn="l" rtl="0">
              <a:lnSpc>
                <a:spcPct val="100000"/>
              </a:lnSpc>
              <a:spcBef>
                <a:spcPts val="600"/>
              </a:spcBef>
              <a:spcAft>
                <a:spcPts val="0"/>
              </a:spcAft>
              <a:buSzPts val="1600"/>
              <a:buNone/>
            </a:pPr>
            <a:endParaRPr sz="1400" dirty="0">
              <a:solidFill>
                <a:schemeClr val="bg2">
                  <a:lumMod val="25000"/>
                </a:schemeClr>
              </a:solidFill>
              <a:latin typeface="Sniglet"/>
              <a:ea typeface="Sniglet"/>
              <a:cs typeface="Sniglet"/>
              <a:sym typeface="Sniglet"/>
            </a:endParaRPr>
          </a:p>
        </p:txBody>
      </p:sp>
      <p:sp>
        <p:nvSpPr>
          <p:cNvPr id="624" name="Google Shape;624;p50"/>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625" name="Google Shape;625;p50"/>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54</a:t>
            </a:fld>
            <a:endParaRPr/>
          </a:p>
        </p:txBody>
      </p:sp>
      <p:sp>
        <p:nvSpPr>
          <p:cNvPr id="626" name="Google Shape;626;p50"/>
          <p:cNvSpPr/>
          <p:nvPr/>
        </p:nvSpPr>
        <p:spPr>
          <a:xfrm>
            <a:off x="179512" y="843558"/>
            <a:ext cx="7560840" cy="307777"/>
          </a:xfrm>
          <a:prstGeom prst="rect">
            <a:avLst/>
          </a:prstGeom>
          <a:noFill/>
          <a:ln>
            <a:noFill/>
          </a:ln>
        </p:spPr>
        <p:txBody>
          <a:bodyPr spcFirstLastPara="1" wrap="square" lIns="91425" tIns="45700" rIns="91425" bIns="45700" anchor="t" anchorCtr="0">
            <a:spAutoFit/>
          </a:bodyPr>
          <a:lstStyle/>
          <a:p>
            <a:pPr marL="457200" marR="0" lvl="0" indent="-381000" algn="l" rtl="0">
              <a:lnSpc>
                <a:spcPct val="100000"/>
              </a:lnSpc>
              <a:spcBef>
                <a:spcPts val="0"/>
              </a:spcBef>
              <a:spcAft>
                <a:spcPts val="0"/>
              </a:spcAft>
              <a:buClr>
                <a:srgbClr val="505670"/>
              </a:buClr>
              <a:buSzPts val="2400"/>
              <a:buFont typeface="Varela Round"/>
              <a:buChar char="▧"/>
            </a:pPr>
            <a:r>
              <a:rPr lang="es-ES" sz="1400" b="1" i="0" u="none" strike="noStrike" cap="none">
                <a:solidFill>
                  <a:schemeClr val="bg2">
                    <a:lumMod val="25000"/>
                  </a:schemeClr>
                </a:solidFill>
                <a:latin typeface="Sniglet"/>
                <a:ea typeface="Sniglet"/>
                <a:cs typeface="Sniglet"/>
                <a:sym typeface="Sniglet"/>
              </a:rPr>
              <a:t>XHTML (Extensible Hypertext Markup Language)</a:t>
            </a:r>
            <a:r>
              <a:rPr lang="es-ES" sz="1400" b="0" i="0" u="none" strike="noStrike" cap="none">
                <a:solidFill>
                  <a:schemeClr val="bg2">
                    <a:lumMod val="25000"/>
                  </a:schemeClr>
                </a:solidFill>
                <a:latin typeface="Sniglet"/>
                <a:ea typeface="Sniglet"/>
                <a:cs typeface="Sniglet"/>
                <a:sym typeface="Sniglet"/>
              </a:rPr>
              <a:t>:</a:t>
            </a:r>
            <a:endParaRPr>
              <a:solidFill>
                <a:schemeClr val="bg2">
                  <a:lumMod val="25000"/>
                </a:schemeClr>
              </a:solidFill>
            </a:endParaRPr>
          </a:p>
        </p:txBody>
      </p:sp>
      <p:pic>
        <p:nvPicPr>
          <p:cNvPr id="627" name="Google Shape;627;p50" descr="feature-xhtml.gif"/>
          <p:cNvPicPr preferRelativeResize="0"/>
          <p:nvPr/>
        </p:nvPicPr>
        <p:blipFill rotWithShape="1">
          <a:blip r:embed="rId3">
            <a:alphaModFix/>
          </a:blip>
          <a:srcRect/>
          <a:stretch/>
        </p:blipFill>
        <p:spPr>
          <a:xfrm>
            <a:off x="4471478" y="1923679"/>
            <a:ext cx="4278588" cy="266429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51"/>
          <p:cNvSpPr txBox="1">
            <a:spLocks noGrp="1"/>
          </p:cNvSpPr>
          <p:nvPr>
            <p:ph type="title"/>
          </p:nvPr>
        </p:nvSpPr>
        <p:spPr>
          <a:xfrm>
            <a:off x="-1200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Lenguajes de programacion</a:t>
            </a:r>
            <a:endParaRPr/>
          </a:p>
        </p:txBody>
      </p:sp>
      <p:sp>
        <p:nvSpPr>
          <p:cNvPr id="633" name="Google Shape;633;p51"/>
          <p:cNvSpPr txBox="1">
            <a:spLocks noGrp="1"/>
          </p:cNvSpPr>
          <p:nvPr>
            <p:ph type="body" idx="1"/>
          </p:nvPr>
        </p:nvSpPr>
        <p:spPr>
          <a:xfrm>
            <a:off x="-540568" y="1507925"/>
            <a:ext cx="4968552" cy="3417900"/>
          </a:xfrm>
          <a:prstGeom prst="rect">
            <a:avLst/>
          </a:prstGeom>
          <a:noFill/>
          <a:ln>
            <a:noFill/>
          </a:ln>
        </p:spPr>
        <p:txBody>
          <a:bodyPr spcFirstLastPara="1" wrap="square" lIns="91425" tIns="91425" rIns="91425" bIns="91425" anchor="t" anchorCtr="0">
            <a:noAutofit/>
          </a:bodyPr>
          <a:lstStyle/>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Sigue las especificaciones del ECMAScript</a:t>
            </a:r>
            <a:endParaRPr sz="1400" dirty="0">
              <a:solidFill>
                <a:schemeClr val="bg2">
                  <a:lumMod val="25000"/>
                </a:schemeClr>
              </a:solidFill>
              <a:latin typeface="Sniglet"/>
              <a:ea typeface="Sniglet"/>
              <a:cs typeface="Sniglet"/>
              <a:sym typeface="Sniglet"/>
            </a:endParaRPr>
          </a:p>
          <a:p>
            <a:pPr marL="914400" lvl="1" indent="-228600" algn="l" rtl="0">
              <a:lnSpc>
                <a:spcPct val="100000"/>
              </a:lnSpc>
              <a:spcBef>
                <a:spcPts val="0"/>
              </a:spcBef>
              <a:spcAft>
                <a:spcPts val="0"/>
              </a:spcAft>
              <a:buClr>
                <a:srgbClr val="505670"/>
              </a:buClr>
              <a:buSzPts val="2000"/>
              <a:buFont typeface="Varela Round"/>
              <a:buNone/>
            </a:pPr>
            <a:endParaRPr sz="1400" dirty="0">
              <a:solidFill>
                <a:schemeClr val="bg2">
                  <a:lumMod val="25000"/>
                </a:schemeClr>
              </a:solidFill>
              <a:latin typeface="Sniglet"/>
              <a:ea typeface="Sniglet"/>
              <a:cs typeface="Sniglet"/>
              <a:sym typeface="Sniglet"/>
            </a:endParaRPr>
          </a:p>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Lenguaje de scripts basado en objetos</a:t>
            </a:r>
            <a:endParaRPr dirty="0">
              <a:solidFill>
                <a:schemeClr val="bg2">
                  <a:lumMod val="25000"/>
                </a:schemeClr>
              </a:solidFill>
            </a:endParaRPr>
          </a:p>
          <a:p>
            <a:pPr marL="914400" lvl="1" indent="-228600" algn="l" rtl="0">
              <a:lnSpc>
                <a:spcPct val="100000"/>
              </a:lnSpc>
              <a:spcBef>
                <a:spcPts val="0"/>
              </a:spcBef>
              <a:spcAft>
                <a:spcPts val="0"/>
              </a:spcAft>
              <a:buClr>
                <a:srgbClr val="505670"/>
              </a:buClr>
              <a:buSzPts val="2000"/>
              <a:buFont typeface="Varela Round"/>
              <a:buNone/>
            </a:pPr>
            <a:endParaRPr sz="1400" dirty="0">
              <a:solidFill>
                <a:schemeClr val="bg2">
                  <a:lumMod val="25000"/>
                </a:schemeClr>
              </a:solidFill>
              <a:latin typeface="Sniglet"/>
              <a:ea typeface="Sniglet"/>
              <a:cs typeface="Sniglet"/>
              <a:sym typeface="Sniglet"/>
            </a:endParaRPr>
          </a:p>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Permite la creación de páginas dinámicas</a:t>
            </a:r>
            <a:endParaRPr dirty="0">
              <a:solidFill>
                <a:schemeClr val="bg2">
                  <a:lumMod val="25000"/>
                </a:schemeClr>
              </a:solidFill>
            </a:endParaRPr>
          </a:p>
          <a:p>
            <a:pPr marL="914400" lvl="1" indent="-228600" algn="l" rtl="0">
              <a:lnSpc>
                <a:spcPct val="100000"/>
              </a:lnSpc>
              <a:spcBef>
                <a:spcPts val="0"/>
              </a:spcBef>
              <a:spcAft>
                <a:spcPts val="0"/>
              </a:spcAft>
              <a:buClr>
                <a:srgbClr val="505670"/>
              </a:buClr>
              <a:buSzPts val="2000"/>
              <a:buFont typeface="Varela Round"/>
              <a:buNone/>
            </a:pPr>
            <a:endParaRPr sz="1400" dirty="0">
              <a:solidFill>
                <a:schemeClr val="bg2">
                  <a:lumMod val="25000"/>
                </a:schemeClr>
              </a:solidFill>
              <a:latin typeface="Sniglet"/>
              <a:ea typeface="Sniglet"/>
              <a:cs typeface="Sniglet"/>
              <a:sym typeface="Sniglet"/>
            </a:endParaRPr>
          </a:p>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Se </a:t>
            </a:r>
            <a:r>
              <a:rPr lang="es-ES" sz="1400" dirty="0" err="1">
                <a:solidFill>
                  <a:schemeClr val="bg2">
                    <a:lumMod val="25000"/>
                  </a:schemeClr>
                </a:solidFill>
                <a:latin typeface="Sniglet"/>
                <a:ea typeface="Sniglet"/>
                <a:cs typeface="Sniglet"/>
                <a:sym typeface="Sniglet"/>
              </a:rPr>
              <a:t>incrustra</a:t>
            </a:r>
            <a:r>
              <a:rPr lang="es-ES" sz="1400" dirty="0">
                <a:solidFill>
                  <a:schemeClr val="bg2">
                    <a:lumMod val="25000"/>
                  </a:schemeClr>
                </a:solidFill>
                <a:latin typeface="Sniglet"/>
                <a:ea typeface="Sniglet"/>
                <a:cs typeface="Sniglet"/>
                <a:sym typeface="Sniglet"/>
              </a:rPr>
              <a:t> en el documento HTML</a:t>
            </a:r>
            <a:endParaRPr dirty="0">
              <a:solidFill>
                <a:schemeClr val="bg2">
                  <a:lumMod val="25000"/>
                </a:schemeClr>
              </a:solidFill>
            </a:endParaRPr>
          </a:p>
          <a:p>
            <a:pPr marL="914400" lvl="1" indent="-228600" algn="l" rtl="0">
              <a:lnSpc>
                <a:spcPct val="100000"/>
              </a:lnSpc>
              <a:spcBef>
                <a:spcPts val="0"/>
              </a:spcBef>
              <a:spcAft>
                <a:spcPts val="0"/>
              </a:spcAft>
              <a:buClr>
                <a:srgbClr val="505670"/>
              </a:buClr>
              <a:buSzPts val="2000"/>
              <a:buFont typeface="Varela Round"/>
              <a:buNone/>
            </a:pPr>
            <a:endParaRPr sz="1400" dirty="0">
              <a:solidFill>
                <a:schemeClr val="bg2">
                  <a:lumMod val="25000"/>
                </a:schemeClr>
              </a:solidFill>
              <a:latin typeface="Sniglet"/>
              <a:ea typeface="Sniglet"/>
              <a:cs typeface="Sniglet"/>
              <a:sym typeface="Sniglet"/>
            </a:endParaRPr>
          </a:p>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Se maneja del lado del cliente</a:t>
            </a:r>
            <a:endParaRPr dirty="0">
              <a:solidFill>
                <a:schemeClr val="bg2">
                  <a:lumMod val="25000"/>
                </a:schemeClr>
              </a:solidFill>
            </a:endParaRPr>
          </a:p>
          <a:p>
            <a:pPr marL="914400" lvl="1" indent="-228600" algn="l" rtl="0">
              <a:lnSpc>
                <a:spcPct val="100000"/>
              </a:lnSpc>
              <a:spcBef>
                <a:spcPts val="0"/>
              </a:spcBef>
              <a:spcAft>
                <a:spcPts val="0"/>
              </a:spcAft>
              <a:buClr>
                <a:srgbClr val="505670"/>
              </a:buClr>
              <a:buSzPts val="2000"/>
              <a:buFont typeface="Varela Round"/>
              <a:buNone/>
            </a:pPr>
            <a:endParaRPr sz="1400" dirty="0">
              <a:solidFill>
                <a:schemeClr val="bg2">
                  <a:lumMod val="25000"/>
                </a:schemeClr>
              </a:solidFill>
              <a:latin typeface="Sniglet"/>
              <a:ea typeface="Sniglet"/>
              <a:cs typeface="Sniglet"/>
              <a:sym typeface="Sniglet"/>
            </a:endParaRPr>
          </a:p>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No permite consultar datos del lado del servidor</a:t>
            </a:r>
            <a:endParaRPr dirty="0">
              <a:solidFill>
                <a:schemeClr val="bg2">
                  <a:lumMod val="25000"/>
                </a:schemeClr>
              </a:solidFill>
            </a:endParaRPr>
          </a:p>
          <a:p>
            <a:pPr marL="914400" lvl="1" indent="-228600" algn="l" rtl="0">
              <a:lnSpc>
                <a:spcPct val="100000"/>
              </a:lnSpc>
              <a:spcBef>
                <a:spcPts val="0"/>
              </a:spcBef>
              <a:spcAft>
                <a:spcPts val="0"/>
              </a:spcAft>
              <a:buClr>
                <a:srgbClr val="505670"/>
              </a:buClr>
              <a:buSzPts val="2000"/>
              <a:buFont typeface="Varela Round"/>
              <a:buNone/>
            </a:pPr>
            <a:endParaRPr sz="1400" dirty="0">
              <a:solidFill>
                <a:schemeClr val="bg2">
                  <a:lumMod val="25000"/>
                </a:schemeClr>
              </a:solidFill>
              <a:latin typeface="Sniglet"/>
              <a:ea typeface="Sniglet"/>
              <a:cs typeface="Sniglet"/>
              <a:sym typeface="Sniglet"/>
            </a:endParaRPr>
          </a:p>
          <a:p>
            <a:pPr marL="914400" lvl="1" indent="-355600" algn="l" rtl="0">
              <a:lnSpc>
                <a:spcPct val="100000"/>
              </a:lnSpc>
              <a:spcBef>
                <a:spcPts val="0"/>
              </a:spcBef>
              <a:spcAft>
                <a:spcPts val="0"/>
              </a:spcAft>
              <a:buClr>
                <a:srgbClr val="505670"/>
              </a:buClr>
              <a:buSzPts val="2000"/>
              <a:buFont typeface="Varela Round"/>
              <a:buChar char="○"/>
            </a:pPr>
            <a:r>
              <a:rPr lang="es-ES" sz="1400" dirty="0">
                <a:solidFill>
                  <a:schemeClr val="bg2">
                    <a:lumMod val="25000"/>
                  </a:schemeClr>
                </a:solidFill>
                <a:latin typeface="Sniglet"/>
                <a:ea typeface="Sniglet"/>
                <a:cs typeface="Sniglet"/>
                <a:sym typeface="Sniglet"/>
              </a:rPr>
              <a:t>Estándar definido y mantenido por W3C a través del DOM (</a:t>
            </a:r>
            <a:r>
              <a:rPr lang="es-ES" sz="1400" dirty="0" err="1">
                <a:solidFill>
                  <a:schemeClr val="bg2">
                    <a:lumMod val="25000"/>
                  </a:schemeClr>
                </a:solidFill>
                <a:latin typeface="Sniglet"/>
                <a:ea typeface="Sniglet"/>
                <a:cs typeface="Sniglet"/>
                <a:sym typeface="Sniglet"/>
              </a:rPr>
              <a:t>Document</a:t>
            </a:r>
            <a:r>
              <a:rPr lang="es-ES" sz="1400" dirty="0">
                <a:solidFill>
                  <a:schemeClr val="bg2">
                    <a:lumMod val="25000"/>
                  </a:schemeClr>
                </a:solidFill>
                <a:latin typeface="Sniglet"/>
                <a:ea typeface="Sniglet"/>
                <a:cs typeface="Sniglet"/>
                <a:sym typeface="Sniglet"/>
              </a:rPr>
              <a:t> </a:t>
            </a:r>
            <a:r>
              <a:rPr lang="es-ES" sz="1400" dirty="0" err="1">
                <a:solidFill>
                  <a:schemeClr val="bg2">
                    <a:lumMod val="25000"/>
                  </a:schemeClr>
                </a:solidFill>
                <a:latin typeface="Sniglet"/>
                <a:ea typeface="Sniglet"/>
                <a:cs typeface="Sniglet"/>
                <a:sym typeface="Sniglet"/>
              </a:rPr>
              <a:t>Object</a:t>
            </a:r>
            <a:r>
              <a:rPr lang="es-ES" sz="1400" dirty="0">
                <a:solidFill>
                  <a:schemeClr val="bg2">
                    <a:lumMod val="25000"/>
                  </a:schemeClr>
                </a:solidFill>
                <a:latin typeface="Sniglet"/>
                <a:ea typeface="Sniglet"/>
                <a:cs typeface="Sniglet"/>
                <a:sym typeface="Sniglet"/>
              </a:rPr>
              <a:t> </a:t>
            </a:r>
            <a:r>
              <a:rPr lang="es-ES" sz="1400" dirty="0" err="1">
                <a:solidFill>
                  <a:schemeClr val="bg2">
                    <a:lumMod val="25000"/>
                  </a:schemeClr>
                </a:solidFill>
                <a:latin typeface="Sniglet"/>
                <a:ea typeface="Sniglet"/>
                <a:cs typeface="Sniglet"/>
                <a:sym typeface="Sniglet"/>
              </a:rPr>
              <a:t>Model</a:t>
            </a:r>
            <a:r>
              <a:rPr lang="es-ES" sz="1400" dirty="0">
                <a:solidFill>
                  <a:schemeClr val="bg2">
                    <a:lumMod val="25000"/>
                  </a:schemeClr>
                </a:solidFill>
                <a:latin typeface="Sniglet"/>
                <a:ea typeface="Sniglet"/>
                <a:cs typeface="Sniglet"/>
                <a:sym typeface="Sniglet"/>
              </a:rPr>
              <a:t>)</a:t>
            </a:r>
            <a:endParaRPr dirty="0">
              <a:solidFill>
                <a:schemeClr val="bg2">
                  <a:lumMod val="25000"/>
                </a:schemeClr>
              </a:solidFill>
            </a:endParaRPr>
          </a:p>
          <a:p>
            <a:pPr marL="457200" lvl="0" indent="-228600" algn="l" rtl="0">
              <a:lnSpc>
                <a:spcPct val="100000"/>
              </a:lnSpc>
              <a:spcBef>
                <a:spcPts val="600"/>
              </a:spcBef>
              <a:spcAft>
                <a:spcPts val="0"/>
              </a:spcAft>
              <a:buSzPts val="1600"/>
              <a:buNone/>
            </a:pPr>
            <a:endParaRPr sz="1400" dirty="0">
              <a:solidFill>
                <a:schemeClr val="bg2">
                  <a:lumMod val="25000"/>
                </a:schemeClr>
              </a:solidFill>
              <a:latin typeface="Sniglet"/>
              <a:ea typeface="Sniglet"/>
              <a:cs typeface="Sniglet"/>
              <a:sym typeface="Sniglet"/>
            </a:endParaRPr>
          </a:p>
        </p:txBody>
      </p:sp>
      <p:sp>
        <p:nvSpPr>
          <p:cNvPr id="634" name="Google Shape;634;p51"/>
          <p:cNvSpPr txBox="1">
            <a:spLocks noGrp="1"/>
          </p:cNvSpPr>
          <p:nvPr>
            <p:ph type="body" idx="2"/>
          </p:nvPr>
        </p:nvSpPr>
        <p:spPr>
          <a:xfrm>
            <a:off x="4692275" y="1507925"/>
            <a:ext cx="3994500" cy="34179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600"/>
              </a:spcBef>
              <a:spcAft>
                <a:spcPts val="0"/>
              </a:spcAft>
              <a:buSzPts val="1600"/>
              <a:buNone/>
            </a:pPr>
            <a:endParaRPr/>
          </a:p>
        </p:txBody>
      </p:sp>
      <p:sp>
        <p:nvSpPr>
          <p:cNvPr id="635" name="Google Shape;635;p5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55</a:t>
            </a:fld>
            <a:endParaRPr/>
          </a:p>
        </p:txBody>
      </p:sp>
      <p:sp>
        <p:nvSpPr>
          <p:cNvPr id="636" name="Google Shape;636;p51"/>
          <p:cNvSpPr/>
          <p:nvPr/>
        </p:nvSpPr>
        <p:spPr>
          <a:xfrm>
            <a:off x="0" y="771550"/>
            <a:ext cx="1510350" cy="307777"/>
          </a:xfrm>
          <a:prstGeom prst="rect">
            <a:avLst/>
          </a:prstGeom>
          <a:noFill/>
          <a:ln>
            <a:noFill/>
          </a:ln>
        </p:spPr>
        <p:txBody>
          <a:bodyPr spcFirstLastPara="1" wrap="square" lIns="91425" tIns="45700" rIns="91425" bIns="45700" anchor="t" anchorCtr="0">
            <a:spAutoFit/>
          </a:bodyPr>
          <a:lstStyle/>
          <a:p>
            <a:pPr marL="457200" marR="0" lvl="0" indent="-381000" algn="l" rtl="0">
              <a:lnSpc>
                <a:spcPct val="100000"/>
              </a:lnSpc>
              <a:spcBef>
                <a:spcPts val="0"/>
              </a:spcBef>
              <a:spcAft>
                <a:spcPts val="0"/>
              </a:spcAft>
              <a:buClr>
                <a:srgbClr val="505670"/>
              </a:buClr>
              <a:buSzPts val="2400"/>
              <a:buFont typeface="Varela Round"/>
              <a:buChar char="▧"/>
            </a:pPr>
            <a:r>
              <a:rPr lang="es-ES" sz="1400" b="1" i="0" u="none" strike="noStrike" cap="none">
                <a:solidFill>
                  <a:schemeClr val="bg2">
                    <a:lumMod val="25000"/>
                  </a:schemeClr>
                </a:solidFill>
                <a:latin typeface="Sniglet"/>
                <a:ea typeface="Sniglet"/>
                <a:cs typeface="Sniglet"/>
                <a:sym typeface="Sniglet"/>
              </a:rPr>
              <a:t>JavaScript</a:t>
            </a:r>
            <a:r>
              <a:rPr lang="es-ES" sz="1400" b="0" i="0" u="none" strike="noStrike" cap="none">
                <a:solidFill>
                  <a:schemeClr val="bg2">
                    <a:lumMod val="25000"/>
                  </a:schemeClr>
                </a:solidFill>
                <a:latin typeface="Sniglet"/>
                <a:ea typeface="Sniglet"/>
                <a:cs typeface="Sniglet"/>
                <a:sym typeface="Sniglet"/>
              </a:rPr>
              <a:t>:</a:t>
            </a:r>
            <a:endParaRPr>
              <a:solidFill>
                <a:schemeClr val="bg2">
                  <a:lumMod val="25000"/>
                </a:schemeClr>
              </a:solidFill>
            </a:endParaRPr>
          </a:p>
        </p:txBody>
      </p:sp>
      <p:pic>
        <p:nvPicPr>
          <p:cNvPr id="637" name="Google Shape;637;p51"/>
          <p:cNvPicPr preferRelativeResize="0"/>
          <p:nvPr/>
        </p:nvPicPr>
        <p:blipFill rotWithShape="1">
          <a:blip r:embed="rId3">
            <a:alphaModFix/>
          </a:blip>
          <a:srcRect/>
          <a:stretch/>
        </p:blipFill>
        <p:spPr>
          <a:xfrm>
            <a:off x="4963791" y="1587346"/>
            <a:ext cx="3023344" cy="746999"/>
          </a:xfrm>
          <a:prstGeom prst="rect">
            <a:avLst/>
          </a:prstGeom>
          <a:noFill/>
          <a:ln>
            <a:noFill/>
          </a:ln>
        </p:spPr>
      </p:pic>
      <p:pic>
        <p:nvPicPr>
          <p:cNvPr id="638" name="Google Shape;638;p51"/>
          <p:cNvPicPr preferRelativeResize="0"/>
          <p:nvPr/>
        </p:nvPicPr>
        <p:blipFill rotWithShape="1">
          <a:blip r:embed="rId4">
            <a:alphaModFix/>
          </a:blip>
          <a:srcRect/>
          <a:stretch/>
        </p:blipFill>
        <p:spPr>
          <a:xfrm>
            <a:off x="4963790" y="2339273"/>
            <a:ext cx="3712666" cy="1312597"/>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52"/>
          <p:cNvSpPr txBox="1">
            <a:spLocks noGrp="1"/>
          </p:cNvSpPr>
          <p:nvPr>
            <p:ph type="title"/>
          </p:nvPr>
        </p:nvSpPr>
        <p:spPr>
          <a:xfrm>
            <a:off x="-1200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Lenguajes de programación</a:t>
            </a:r>
            <a:endParaRPr/>
          </a:p>
        </p:txBody>
      </p:sp>
      <p:sp>
        <p:nvSpPr>
          <p:cNvPr id="644" name="Google Shape;644;p52"/>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56</a:t>
            </a:fld>
            <a:endParaRPr/>
          </a:p>
        </p:txBody>
      </p:sp>
      <p:sp>
        <p:nvSpPr>
          <p:cNvPr id="645" name="Google Shape;645;p52"/>
          <p:cNvSpPr/>
          <p:nvPr/>
        </p:nvSpPr>
        <p:spPr>
          <a:xfrm>
            <a:off x="3709110" y="627534"/>
            <a:ext cx="1078913" cy="326409"/>
          </a:xfrm>
          <a:prstGeom prst="roundRect">
            <a:avLst>
              <a:gd name="adj" fmla="val 16667"/>
            </a:avLst>
          </a:prstGeom>
          <a:gradFill>
            <a:gsLst>
              <a:gs pos="0">
                <a:srgbClr val="E6A8A8"/>
              </a:gs>
              <a:gs pos="35000">
                <a:srgbClr val="EEC0C1"/>
              </a:gs>
              <a:gs pos="100000">
                <a:srgbClr val="FAE5E5"/>
              </a:gs>
            </a:gsLst>
            <a:lin ang="16200000" scaled="0"/>
          </a:gradFill>
          <a:ln w="9525" cap="flat" cmpd="sng">
            <a:solidFill>
              <a:srgbClr val="942E2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100" b="1" i="0" u="none" strike="noStrike" cap="none">
                <a:solidFill>
                  <a:schemeClr val="lt1"/>
                </a:solidFill>
                <a:latin typeface="Arial"/>
                <a:ea typeface="Arial"/>
                <a:cs typeface="Arial"/>
                <a:sym typeface="Arial"/>
              </a:rPr>
              <a:t>Javascript</a:t>
            </a:r>
            <a:r>
              <a:rPr lang="es-ES" sz="1100" b="0" i="0" u="none" strike="noStrike" cap="none">
                <a:solidFill>
                  <a:schemeClr val="lt1"/>
                </a:solidFill>
                <a:latin typeface="Arial"/>
                <a:ea typeface="Arial"/>
                <a:cs typeface="Arial"/>
                <a:sym typeface="Arial"/>
              </a:rPr>
              <a:t>.</a:t>
            </a:r>
            <a:endParaRPr/>
          </a:p>
        </p:txBody>
      </p:sp>
      <p:sp>
        <p:nvSpPr>
          <p:cNvPr id="646" name="Google Shape;646;p52"/>
          <p:cNvSpPr/>
          <p:nvPr/>
        </p:nvSpPr>
        <p:spPr>
          <a:xfrm>
            <a:off x="1187624" y="1587783"/>
            <a:ext cx="1282874" cy="350142"/>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100" b="0" i="0" u="none" strike="noStrike" cap="none">
                <a:solidFill>
                  <a:schemeClr val="lt1"/>
                </a:solidFill>
                <a:latin typeface="Arial"/>
                <a:ea typeface="Arial"/>
                <a:cs typeface="Arial"/>
                <a:sym typeface="Arial"/>
              </a:rPr>
              <a:t>Características.</a:t>
            </a:r>
            <a:endParaRPr/>
          </a:p>
        </p:txBody>
      </p:sp>
      <p:sp>
        <p:nvSpPr>
          <p:cNvPr id="647" name="Google Shape;647;p52"/>
          <p:cNvSpPr/>
          <p:nvPr/>
        </p:nvSpPr>
        <p:spPr>
          <a:xfrm>
            <a:off x="3709111" y="1576426"/>
            <a:ext cx="893580" cy="306612"/>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100" b="0" i="0" u="none" strike="noStrike" cap="none">
                <a:solidFill>
                  <a:schemeClr val="lt1"/>
                </a:solidFill>
                <a:latin typeface="Arial"/>
                <a:ea typeface="Arial"/>
                <a:cs typeface="Arial"/>
                <a:sym typeface="Arial"/>
              </a:rPr>
              <a:t>Ventajas.</a:t>
            </a:r>
            <a:endParaRPr/>
          </a:p>
        </p:txBody>
      </p:sp>
      <p:sp>
        <p:nvSpPr>
          <p:cNvPr id="648" name="Google Shape;648;p52"/>
          <p:cNvSpPr/>
          <p:nvPr/>
        </p:nvSpPr>
        <p:spPr>
          <a:xfrm>
            <a:off x="5991718" y="1587784"/>
            <a:ext cx="1028554" cy="306612"/>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100" b="0" i="0" u="none" strike="noStrike" cap="none">
                <a:solidFill>
                  <a:schemeClr val="lt1"/>
                </a:solidFill>
                <a:latin typeface="Arial"/>
                <a:ea typeface="Arial"/>
                <a:cs typeface="Arial"/>
                <a:sym typeface="Arial"/>
              </a:rPr>
              <a:t>Desventajas.</a:t>
            </a:r>
            <a:endParaRPr/>
          </a:p>
        </p:txBody>
      </p:sp>
      <p:cxnSp>
        <p:nvCxnSpPr>
          <p:cNvPr id="649" name="Google Shape;649;p52"/>
          <p:cNvCxnSpPr>
            <a:stCxn id="645" idx="2"/>
            <a:endCxn id="647" idx="0"/>
          </p:cNvCxnSpPr>
          <p:nvPr/>
        </p:nvCxnSpPr>
        <p:spPr>
          <a:xfrm flipH="1">
            <a:off x="4155867" y="953943"/>
            <a:ext cx="92700" cy="622500"/>
          </a:xfrm>
          <a:prstGeom prst="straightConnector1">
            <a:avLst/>
          </a:prstGeom>
          <a:noFill/>
          <a:ln w="9525" cap="flat" cmpd="sng">
            <a:solidFill>
              <a:srgbClr val="347EB8"/>
            </a:solidFill>
            <a:prstDash val="solid"/>
            <a:round/>
            <a:headEnd type="none" w="sm" len="sm"/>
            <a:tailEnd type="none" w="sm" len="sm"/>
          </a:ln>
        </p:spPr>
      </p:cxnSp>
      <p:cxnSp>
        <p:nvCxnSpPr>
          <p:cNvPr id="650" name="Google Shape;650;p52"/>
          <p:cNvCxnSpPr>
            <a:stCxn id="645" idx="2"/>
            <a:endCxn id="646" idx="0"/>
          </p:cNvCxnSpPr>
          <p:nvPr/>
        </p:nvCxnSpPr>
        <p:spPr>
          <a:xfrm flipH="1">
            <a:off x="1829067" y="953943"/>
            <a:ext cx="2419500" cy="633900"/>
          </a:xfrm>
          <a:prstGeom prst="straightConnector1">
            <a:avLst/>
          </a:prstGeom>
          <a:noFill/>
          <a:ln w="9525" cap="flat" cmpd="sng">
            <a:solidFill>
              <a:srgbClr val="347EB8"/>
            </a:solidFill>
            <a:prstDash val="solid"/>
            <a:round/>
            <a:headEnd type="none" w="sm" len="sm"/>
            <a:tailEnd type="none" w="sm" len="sm"/>
          </a:ln>
        </p:spPr>
      </p:cxnSp>
      <p:cxnSp>
        <p:nvCxnSpPr>
          <p:cNvPr id="651" name="Google Shape;651;p52"/>
          <p:cNvCxnSpPr>
            <a:stCxn id="645" idx="2"/>
            <a:endCxn id="648" idx="0"/>
          </p:cNvCxnSpPr>
          <p:nvPr/>
        </p:nvCxnSpPr>
        <p:spPr>
          <a:xfrm>
            <a:off x="4248567" y="953943"/>
            <a:ext cx="2257500" cy="633900"/>
          </a:xfrm>
          <a:prstGeom prst="straightConnector1">
            <a:avLst/>
          </a:prstGeom>
          <a:noFill/>
          <a:ln w="9525" cap="flat" cmpd="sng">
            <a:solidFill>
              <a:srgbClr val="347EB8"/>
            </a:solidFill>
            <a:prstDash val="solid"/>
            <a:round/>
            <a:headEnd type="none" w="sm" len="sm"/>
            <a:tailEnd type="none" w="sm" len="sm"/>
          </a:ln>
        </p:spPr>
      </p:cxnSp>
      <p:cxnSp>
        <p:nvCxnSpPr>
          <p:cNvPr id="652" name="Google Shape;652;p52"/>
          <p:cNvCxnSpPr>
            <a:stCxn id="646" idx="2"/>
          </p:cNvCxnSpPr>
          <p:nvPr/>
        </p:nvCxnSpPr>
        <p:spPr>
          <a:xfrm flipH="1">
            <a:off x="1726461" y="1937925"/>
            <a:ext cx="102600" cy="272400"/>
          </a:xfrm>
          <a:prstGeom prst="straightConnector1">
            <a:avLst/>
          </a:prstGeom>
          <a:noFill/>
          <a:ln w="9525" cap="flat" cmpd="sng">
            <a:solidFill>
              <a:srgbClr val="347EB8"/>
            </a:solidFill>
            <a:prstDash val="solid"/>
            <a:round/>
            <a:headEnd type="none" w="sm" len="sm"/>
            <a:tailEnd type="none" w="sm" len="sm"/>
          </a:ln>
        </p:spPr>
      </p:cxnSp>
      <p:cxnSp>
        <p:nvCxnSpPr>
          <p:cNvPr id="653" name="Google Shape;653;p52"/>
          <p:cNvCxnSpPr/>
          <p:nvPr/>
        </p:nvCxnSpPr>
        <p:spPr>
          <a:xfrm rot="10800000">
            <a:off x="1258402" y="2210471"/>
            <a:ext cx="468171" cy="0"/>
          </a:xfrm>
          <a:prstGeom prst="straightConnector1">
            <a:avLst/>
          </a:prstGeom>
          <a:noFill/>
          <a:ln w="9525" cap="flat" cmpd="sng">
            <a:solidFill>
              <a:srgbClr val="347EB8"/>
            </a:solidFill>
            <a:prstDash val="solid"/>
            <a:round/>
            <a:headEnd type="none" w="sm" len="sm"/>
            <a:tailEnd type="none" w="sm" len="sm"/>
          </a:ln>
        </p:spPr>
      </p:cxnSp>
      <p:cxnSp>
        <p:nvCxnSpPr>
          <p:cNvPr id="654" name="Google Shape;654;p52"/>
          <p:cNvCxnSpPr/>
          <p:nvPr/>
        </p:nvCxnSpPr>
        <p:spPr>
          <a:xfrm>
            <a:off x="1258404" y="2210472"/>
            <a:ext cx="7373" cy="1920864"/>
          </a:xfrm>
          <a:prstGeom prst="straightConnector1">
            <a:avLst/>
          </a:prstGeom>
          <a:noFill/>
          <a:ln w="9525" cap="flat" cmpd="sng">
            <a:solidFill>
              <a:srgbClr val="347EB8"/>
            </a:solidFill>
            <a:prstDash val="solid"/>
            <a:round/>
            <a:headEnd type="none" w="sm" len="sm"/>
            <a:tailEnd type="none" w="sm" len="sm"/>
          </a:ln>
        </p:spPr>
      </p:cxnSp>
      <p:cxnSp>
        <p:nvCxnSpPr>
          <p:cNvPr id="655" name="Google Shape;655;p52"/>
          <p:cNvCxnSpPr/>
          <p:nvPr/>
        </p:nvCxnSpPr>
        <p:spPr>
          <a:xfrm>
            <a:off x="1258402" y="2414524"/>
            <a:ext cx="353893" cy="11356"/>
          </a:xfrm>
          <a:prstGeom prst="straightConnector1">
            <a:avLst/>
          </a:prstGeom>
          <a:noFill/>
          <a:ln w="9525" cap="flat" cmpd="sng">
            <a:solidFill>
              <a:srgbClr val="347EB8"/>
            </a:solidFill>
            <a:prstDash val="solid"/>
            <a:round/>
            <a:headEnd type="none" w="sm" len="sm"/>
            <a:tailEnd type="triangle" w="med" len="med"/>
          </a:ln>
        </p:spPr>
      </p:cxnSp>
      <p:cxnSp>
        <p:nvCxnSpPr>
          <p:cNvPr id="656" name="Google Shape;656;p52"/>
          <p:cNvCxnSpPr/>
          <p:nvPr/>
        </p:nvCxnSpPr>
        <p:spPr>
          <a:xfrm>
            <a:off x="1258401" y="2796719"/>
            <a:ext cx="353893" cy="11356"/>
          </a:xfrm>
          <a:prstGeom prst="straightConnector1">
            <a:avLst/>
          </a:prstGeom>
          <a:noFill/>
          <a:ln w="9525" cap="flat" cmpd="sng">
            <a:solidFill>
              <a:srgbClr val="347EB8"/>
            </a:solidFill>
            <a:prstDash val="solid"/>
            <a:round/>
            <a:headEnd type="none" w="sm" len="sm"/>
            <a:tailEnd type="triangle" w="med" len="med"/>
          </a:ln>
        </p:spPr>
      </p:cxnSp>
      <p:cxnSp>
        <p:nvCxnSpPr>
          <p:cNvPr id="657" name="Google Shape;657;p52"/>
          <p:cNvCxnSpPr/>
          <p:nvPr/>
        </p:nvCxnSpPr>
        <p:spPr>
          <a:xfrm>
            <a:off x="1258401" y="3210744"/>
            <a:ext cx="353893" cy="11356"/>
          </a:xfrm>
          <a:prstGeom prst="straightConnector1">
            <a:avLst/>
          </a:prstGeom>
          <a:noFill/>
          <a:ln w="9525" cap="flat" cmpd="sng">
            <a:solidFill>
              <a:srgbClr val="347EB8"/>
            </a:solidFill>
            <a:prstDash val="solid"/>
            <a:round/>
            <a:headEnd type="none" w="sm" len="sm"/>
            <a:tailEnd type="triangle" w="med" len="med"/>
          </a:ln>
        </p:spPr>
      </p:cxnSp>
      <p:sp>
        <p:nvSpPr>
          <p:cNvPr id="658" name="Google Shape;658;p52"/>
          <p:cNvSpPr txBox="1"/>
          <p:nvPr/>
        </p:nvSpPr>
        <p:spPr>
          <a:xfrm>
            <a:off x="1612294" y="2266546"/>
            <a:ext cx="125705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0" i="0" u="none" strike="noStrike" cap="none" dirty="0">
                <a:solidFill>
                  <a:schemeClr val="bg2">
                    <a:lumMod val="25000"/>
                  </a:schemeClr>
                </a:solidFill>
                <a:latin typeface="Sniglet"/>
                <a:ea typeface="Sniglet"/>
                <a:cs typeface="Sniglet"/>
                <a:sym typeface="Sniglet"/>
              </a:rPr>
              <a:t>Similar a java.</a:t>
            </a:r>
            <a:endParaRPr sz="1200" b="0" i="0" u="none" strike="noStrike" cap="none" dirty="0">
              <a:solidFill>
                <a:schemeClr val="bg2">
                  <a:lumMod val="25000"/>
                </a:schemeClr>
              </a:solidFill>
              <a:latin typeface="Sniglet"/>
              <a:ea typeface="Sniglet"/>
              <a:cs typeface="Sniglet"/>
              <a:sym typeface="Sniglet"/>
            </a:endParaRPr>
          </a:p>
        </p:txBody>
      </p:sp>
      <p:sp>
        <p:nvSpPr>
          <p:cNvPr id="659" name="Google Shape;659;p52"/>
          <p:cNvSpPr txBox="1"/>
          <p:nvPr/>
        </p:nvSpPr>
        <p:spPr>
          <a:xfrm>
            <a:off x="1612293" y="2666504"/>
            <a:ext cx="1626436"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No dispone de herencia.</a:t>
            </a:r>
            <a:endParaRPr sz="1200" b="0" i="0" u="none" strike="noStrike" cap="none">
              <a:solidFill>
                <a:schemeClr val="bg2">
                  <a:lumMod val="25000"/>
                </a:schemeClr>
              </a:solidFill>
              <a:latin typeface="Sniglet"/>
              <a:ea typeface="Sniglet"/>
              <a:cs typeface="Sniglet"/>
              <a:sym typeface="Sniglet"/>
            </a:endParaRPr>
          </a:p>
        </p:txBody>
      </p:sp>
      <p:sp>
        <p:nvSpPr>
          <p:cNvPr id="660" name="Google Shape;660;p52"/>
          <p:cNvSpPr txBox="1"/>
          <p:nvPr/>
        </p:nvSpPr>
        <p:spPr>
          <a:xfrm>
            <a:off x="1612294" y="3057087"/>
            <a:ext cx="1406726"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Interpretado.</a:t>
            </a:r>
            <a:endParaRPr sz="1200" b="0" i="0" u="none" strike="noStrike" cap="none">
              <a:solidFill>
                <a:schemeClr val="bg2">
                  <a:lumMod val="25000"/>
                </a:schemeClr>
              </a:solidFill>
              <a:latin typeface="Sniglet"/>
              <a:ea typeface="Sniglet"/>
              <a:cs typeface="Sniglet"/>
              <a:sym typeface="Sniglet"/>
            </a:endParaRPr>
          </a:p>
        </p:txBody>
      </p:sp>
      <p:cxnSp>
        <p:nvCxnSpPr>
          <p:cNvPr id="661" name="Google Shape;661;p52"/>
          <p:cNvCxnSpPr/>
          <p:nvPr/>
        </p:nvCxnSpPr>
        <p:spPr>
          <a:xfrm>
            <a:off x="1258401" y="3548707"/>
            <a:ext cx="353893" cy="11356"/>
          </a:xfrm>
          <a:prstGeom prst="straightConnector1">
            <a:avLst/>
          </a:prstGeom>
          <a:noFill/>
          <a:ln w="9525" cap="flat" cmpd="sng">
            <a:solidFill>
              <a:srgbClr val="347EB8"/>
            </a:solidFill>
            <a:prstDash val="solid"/>
            <a:round/>
            <a:headEnd type="none" w="sm" len="sm"/>
            <a:tailEnd type="triangle" w="med" len="med"/>
          </a:ln>
        </p:spPr>
      </p:cxnSp>
      <p:sp>
        <p:nvSpPr>
          <p:cNvPr id="662" name="Google Shape;662;p52"/>
          <p:cNvSpPr txBox="1"/>
          <p:nvPr/>
        </p:nvSpPr>
        <p:spPr>
          <a:xfrm>
            <a:off x="1612293" y="3400730"/>
            <a:ext cx="1495200"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No requiere compilación.</a:t>
            </a:r>
            <a:endParaRPr sz="1200" b="0" i="0" u="none" strike="noStrike" cap="none">
              <a:solidFill>
                <a:schemeClr val="bg2">
                  <a:lumMod val="25000"/>
                </a:schemeClr>
              </a:solidFill>
              <a:latin typeface="Sniglet"/>
              <a:ea typeface="Sniglet"/>
              <a:cs typeface="Sniglet"/>
              <a:sym typeface="Sniglet"/>
            </a:endParaRPr>
          </a:p>
        </p:txBody>
      </p:sp>
      <p:cxnSp>
        <p:nvCxnSpPr>
          <p:cNvPr id="663" name="Google Shape;663;p52"/>
          <p:cNvCxnSpPr>
            <a:stCxn id="647" idx="2"/>
          </p:cNvCxnSpPr>
          <p:nvPr/>
        </p:nvCxnSpPr>
        <p:spPr>
          <a:xfrm>
            <a:off x="4155901" y="1883038"/>
            <a:ext cx="0" cy="218700"/>
          </a:xfrm>
          <a:prstGeom prst="straightConnector1">
            <a:avLst/>
          </a:prstGeom>
          <a:noFill/>
          <a:ln w="9525" cap="flat" cmpd="sng">
            <a:solidFill>
              <a:srgbClr val="347EB8"/>
            </a:solidFill>
            <a:prstDash val="solid"/>
            <a:round/>
            <a:headEnd type="none" w="sm" len="sm"/>
            <a:tailEnd type="none" w="sm" len="sm"/>
          </a:ln>
        </p:spPr>
      </p:cxnSp>
      <p:cxnSp>
        <p:nvCxnSpPr>
          <p:cNvPr id="664" name="Google Shape;664;p52"/>
          <p:cNvCxnSpPr/>
          <p:nvPr/>
        </p:nvCxnSpPr>
        <p:spPr>
          <a:xfrm rot="10800000">
            <a:off x="3585249" y="2101882"/>
            <a:ext cx="570653" cy="0"/>
          </a:xfrm>
          <a:prstGeom prst="straightConnector1">
            <a:avLst/>
          </a:prstGeom>
          <a:noFill/>
          <a:ln w="9525" cap="flat" cmpd="sng">
            <a:solidFill>
              <a:srgbClr val="347EB8"/>
            </a:solidFill>
            <a:prstDash val="solid"/>
            <a:round/>
            <a:headEnd type="none" w="sm" len="sm"/>
            <a:tailEnd type="none" w="sm" len="sm"/>
          </a:ln>
        </p:spPr>
      </p:cxnSp>
      <p:cxnSp>
        <p:nvCxnSpPr>
          <p:cNvPr id="665" name="Google Shape;665;p52"/>
          <p:cNvCxnSpPr/>
          <p:nvPr/>
        </p:nvCxnSpPr>
        <p:spPr>
          <a:xfrm>
            <a:off x="3585248" y="2101882"/>
            <a:ext cx="15296" cy="1587280"/>
          </a:xfrm>
          <a:prstGeom prst="straightConnector1">
            <a:avLst/>
          </a:prstGeom>
          <a:noFill/>
          <a:ln w="9525" cap="flat" cmpd="sng">
            <a:solidFill>
              <a:srgbClr val="347EB8"/>
            </a:solidFill>
            <a:prstDash val="solid"/>
            <a:round/>
            <a:headEnd type="none" w="sm" len="sm"/>
            <a:tailEnd type="none" w="sm" len="sm"/>
          </a:ln>
        </p:spPr>
      </p:cxnSp>
      <p:cxnSp>
        <p:nvCxnSpPr>
          <p:cNvPr id="666" name="Google Shape;666;p52"/>
          <p:cNvCxnSpPr/>
          <p:nvPr/>
        </p:nvCxnSpPr>
        <p:spPr>
          <a:xfrm rot="10800000" flipH="1">
            <a:off x="3594464" y="2261217"/>
            <a:ext cx="353891" cy="351"/>
          </a:xfrm>
          <a:prstGeom prst="straightConnector1">
            <a:avLst/>
          </a:prstGeom>
          <a:noFill/>
          <a:ln w="9525" cap="flat" cmpd="sng">
            <a:solidFill>
              <a:srgbClr val="347EB8"/>
            </a:solidFill>
            <a:prstDash val="solid"/>
            <a:round/>
            <a:headEnd type="none" w="sm" len="sm"/>
            <a:tailEnd type="triangle" w="med" len="med"/>
          </a:ln>
        </p:spPr>
      </p:cxnSp>
      <p:sp>
        <p:nvSpPr>
          <p:cNvPr id="667" name="Google Shape;667;p52"/>
          <p:cNvSpPr txBox="1"/>
          <p:nvPr/>
        </p:nvSpPr>
        <p:spPr>
          <a:xfrm>
            <a:off x="3928820" y="2101882"/>
            <a:ext cx="1810381"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Lenguaje de scripting seguro y fiable.</a:t>
            </a:r>
            <a:endParaRPr sz="1200" b="0" i="0" u="none" strike="noStrike" cap="none">
              <a:solidFill>
                <a:schemeClr val="bg2">
                  <a:lumMod val="25000"/>
                </a:schemeClr>
              </a:solidFill>
              <a:latin typeface="Sniglet"/>
              <a:ea typeface="Sniglet"/>
              <a:cs typeface="Sniglet"/>
              <a:sym typeface="Sniglet"/>
            </a:endParaRPr>
          </a:p>
        </p:txBody>
      </p:sp>
      <p:cxnSp>
        <p:nvCxnSpPr>
          <p:cNvPr id="668" name="Google Shape;668;p52"/>
          <p:cNvCxnSpPr/>
          <p:nvPr/>
        </p:nvCxnSpPr>
        <p:spPr>
          <a:xfrm>
            <a:off x="3593910" y="2825228"/>
            <a:ext cx="353891" cy="11355"/>
          </a:xfrm>
          <a:prstGeom prst="straightConnector1">
            <a:avLst/>
          </a:prstGeom>
          <a:noFill/>
          <a:ln w="9525" cap="flat" cmpd="sng">
            <a:solidFill>
              <a:srgbClr val="347EB8"/>
            </a:solidFill>
            <a:prstDash val="solid"/>
            <a:round/>
            <a:headEnd type="none" w="sm" len="sm"/>
            <a:tailEnd type="triangle" w="med" len="med"/>
          </a:ln>
        </p:spPr>
      </p:cxnSp>
      <p:sp>
        <p:nvSpPr>
          <p:cNvPr id="669" name="Google Shape;669;p52"/>
          <p:cNvSpPr txBox="1"/>
          <p:nvPr/>
        </p:nvSpPr>
        <p:spPr>
          <a:xfrm>
            <a:off x="3920983" y="2666504"/>
            <a:ext cx="1689473"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Los script tienen capacidades limitadas, por seguridad.</a:t>
            </a:r>
            <a:endParaRPr sz="1200" b="0" i="0" u="none" strike="noStrike" cap="none">
              <a:solidFill>
                <a:schemeClr val="bg2">
                  <a:lumMod val="25000"/>
                </a:schemeClr>
              </a:solidFill>
              <a:latin typeface="Sniglet"/>
              <a:ea typeface="Sniglet"/>
              <a:cs typeface="Sniglet"/>
              <a:sym typeface="Sniglet"/>
            </a:endParaRPr>
          </a:p>
        </p:txBody>
      </p:sp>
      <p:cxnSp>
        <p:nvCxnSpPr>
          <p:cNvPr id="670" name="Google Shape;670;p52"/>
          <p:cNvCxnSpPr/>
          <p:nvPr/>
        </p:nvCxnSpPr>
        <p:spPr>
          <a:xfrm>
            <a:off x="3592897" y="3677808"/>
            <a:ext cx="353891" cy="11355"/>
          </a:xfrm>
          <a:prstGeom prst="straightConnector1">
            <a:avLst/>
          </a:prstGeom>
          <a:noFill/>
          <a:ln w="9525" cap="flat" cmpd="sng">
            <a:solidFill>
              <a:srgbClr val="347EB8"/>
            </a:solidFill>
            <a:prstDash val="solid"/>
            <a:round/>
            <a:headEnd type="none" w="sm" len="sm"/>
            <a:tailEnd type="triangle" w="med" len="med"/>
          </a:ln>
        </p:spPr>
      </p:cxnSp>
      <p:sp>
        <p:nvSpPr>
          <p:cNvPr id="671" name="Google Shape;671;p52"/>
          <p:cNvSpPr txBox="1"/>
          <p:nvPr/>
        </p:nvSpPr>
        <p:spPr>
          <a:xfrm>
            <a:off x="3920983" y="3537629"/>
            <a:ext cx="1417044"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El código Javascript se ejecuta en el lado del cliente.</a:t>
            </a:r>
            <a:endParaRPr sz="1200" b="0" i="0" u="none" strike="noStrike" cap="none">
              <a:solidFill>
                <a:schemeClr val="bg2">
                  <a:lumMod val="25000"/>
                </a:schemeClr>
              </a:solidFill>
              <a:latin typeface="Sniglet"/>
              <a:ea typeface="Sniglet"/>
              <a:cs typeface="Sniglet"/>
              <a:sym typeface="Sniglet"/>
            </a:endParaRPr>
          </a:p>
        </p:txBody>
      </p:sp>
      <p:cxnSp>
        <p:nvCxnSpPr>
          <p:cNvPr id="672" name="Google Shape;672;p52"/>
          <p:cNvCxnSpPr>
            <a:stCxn id="648" idx="2"/>
          </p:cNvCxnSpPr>
          <p:nvPr/>
        </p:nvCxnSpPr>
        <p:spPr>
          <a:xfrm flipH="1">
            <a:off x="6464295" y="1894396"/>
            <a:ext cx="41700" cy="316200"/>
          </a:xfrm>
          <a:prstGeom prst="straightConnector1">
            <a:avLst/>
          </a:prstGeom>
          <a:noFill/>
          <a:ln w="9525" cap="flat" cmpd="sng">
            <a:solidFill>
              <a:srgbClr val="347EB8"/>
            </a:solidFill>
            <a:prstDash val="solid"/>
            <a:round/>
            <a:headEnd type="none" w="sm" len="sm"/>
            <a:tailEnd type="none" w="sm" len="sm"/>
          </a:ln>
        </p:spPr>
      </p:cxnSp>
      <p:cxnSp>
        <p:nvCxnSpPr>
          <p:cNvPr id="673" name="Google Shape;673;p52"/>
          <p:cNvCxnSpPr/>
          <p:nvPr/>
        </p:nvCxnSpPr>
        <p:spPr>
          <a:xfrm rot="10800000">
            <a:off x="5937898" y="2210471"/>
            <a:ext cx="526415" cy="0"/>
          </a:xfrm>
          <a:prstGeom prst="straightConnector1">
            <a:avLst/>
          </a:prstGeom>
          <a:noFill/>
          <a:ln w="9525" cap="flat" cmpd="sng">
            <a:solidFill>
              <a:srgbClr val="347EB8"/>
            </a:solidFill>
            <a:prstDash val="solid"/>
            <a:round/>
            <a:headEnd type="none" w="sm" len="sm"/>
            <a:tailEnd type="none" w="sm" len="sm"/>
          </a:ln>
        </p:spPr>
      </p:cxnSp>
      <p:cxnSp>
        <p:nvCxnSpPr>
          <p:cNvPr id="674" name="Google Shape;674;p52"/>
          <p:cNvCxnSpPr/>
          <p:nvPr/>
        </p:nvCxnSpPr>
        <p:spPr>
          <a:xfrm>
            <a:off x="5937898" y="2210472"/>
            <a:ext cx="7376" cy="2276107"/>
          </a:xfrm>
          <a:prstGeom prst="straightConnector1">
            <a:avLst/>
          </a:prstGeom>
          <a:noFill/>
          <a:ln w="9525" cap="flat" cmpd="sng">
            <a:solidFill>
              <a:srgbClr val="347EB8"/>
            </a:solidFill>
            <a:prstDash val="solid"/>
            <a:round/>
            <a:headEnd type="none" w="sm" len="sm"/>
            <a:tailEnd type="none" w="sm" len="sm"/>
          </a:ln>
        </p:spPr>
      </p:cxnSp>
      <p:cxnSp>
        <p:nvCxnSpPr>
          <p:cNvPr id="675" name="Google Shape;675;p52"/>
          <p:cNvCxnSpPr/>
          <p:nvPr/>
        </p:nvCxnSpPr>
        <p:spPr>
          <a:xfrm>
            <a:off x="5937896" y="2414524"/>
            <a:ext cx="353893" cy="11356"/>
          </a:xfrm>
          <a:prstGeom prst="straightConnector1">
            <a:avLst/>
          </a:prstGeom>
          <a:noFill/>
          <a:ln w="9525" cap="flat" cmpd="sng">
            <a:solidFill>
              <a:srgbClr val="347EB8"/>
            </a:solidFill>
            <a:prstDash val="solid"/>
            <a:round/>
            <a:headEnd type="none" w="sm" len="sm"/>
            <a:tailEnd type="triangle" w="med" len="med"/>
          </a:ln>
        </p:spPr>
      </p:cxnSp>
      <p:cxnSp>
        <p:nvCxnSpPr>
          <p:cNvPr id="676" name="Google Shape;676;p52"/>
          <p:cNvCxnSpPr/>
          <p:nvPr/>
        </p:nvCxnSpPr>
        <p:spPr>
          <a:xfrm>
            <a:off x="5957059" y="2985131"/>
            <a:ext cx="353893" cy="11356"/>
          </a:xfrm>
          <a:prstGeom prst="straightConnector1">
            <a:avLst/>
          </a:prstGeom>
          <a:noFill/>
          <a:ln w="9525" cap="flat" cmpd="sng">
            <a:solidFill>
              <a:srgbClr val="347EB8"/>
            </a:solidFill>
            <a:prstDash val="solid"/>
            <a:round/>
            <a:headEnd type="none" w="sm" len="sm"/>
            <a:tailEnd type="triangle" w="med" len="med"/>
          </a:ln>
        </p:spPr>
      </p:cxnSp>
      <p:cxnSp>
        <p:nvCxnSpPr>
          <p:cNvPr id="677" name="Google Shape;677;p52"/>
          <p:cNvCxnSpPr/>
          <p:nvPr/>
        </p:nvCxnSpPr>
        <p:spPr>
          <a:xfrm>
            <a:off x="5937896" y="3575082"/>
            <a:ext cx="353893" cy="11356"/>
          </a:xfrm>
          <a:prstGeom prst="straightConnector1">
            <a:avLst/>
          </a:prstGeom>
          <a:noFill/>
          <a:ln w="9525" cap="flat" cmpd="sng">
            <a:solidFill>
              <a:srgbClr val="347EB8"/>
            </a:solidFill>
            <a:prstDash val="solid"/>
            <a:round/>
            <a:headEnd type="none" w="sm" len="sm"/>
            <a:tailEnd type="triangle" w="med" len="med"/>
          </a:ln>
        </p:spPr>
      </p:cxnSp>
      <p:sp>
        <p:nvSpPr>
          <p:cNvPr id="678" name="Google Shape;678;p52"/>
          <p:cNvSpPr txBox="1"/>
          <p:nvPr/>
        </p:nvSpPr>
        <p:spPr>
          <a:xfrm>
            <a:off x="6291789" y="2266547"/>
            <a:ext cx="1520912"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Código visible por cualquier usuario..</a:t>
            </a:r>
            <a:endParaRPr sz="1200" b="0" i="0" u="none" strike="noStrike" cap="none">
              <a:solidFill>
                <a:schemeClr val="bg2">
                  <a:lumMod val="25000"/>
                </a:schemeClr>
              </a:solidFill>
              <a:latin typeface="Sniglet"/>
              <a:ea typeface="Sniglet"/>
              <a:cs typeface="Sniglet"/>
              <a:sym typeface="Sniglet"/>
            </a:endParaRPr>
          </a:p>
        </p:txBody>
      </p:sp>
      <p:sp>
        <p:nvSpPr>
          <p:cNvPr id="679" name="Google Shape;679;p52"/>
          <p:cNvSpPr txBox="1"/>
          <p:nvPr/>
        </p:nvSpPr>
        <p:spPr>
          <a:xfrm>
            <a:off x="6310951" y="2854917"/>
            <a:ext cx="1812975"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El código debe descargarse completamente.</a:t>
            </a:r>
            <a:endParaRPr>
              <a:solidFill>
                <a:schemeClr val="bg2">
                  <a:lumMod val="25000"/>
                </a:schemeClr>
              </a:solidFill>
            </a:endParaRPr>
          </a:p>
        </p:txBody>
      </p:sp>
      <p:sp>
        <p:nvSpPr>
          <p:cNvPr id="680" name="Google Shape;680;p52"/>
          <p:cNvSpPr txBox="1"/>
          <p:nvPr/>
        </p:nvSpPr>
        <p:spPr>
          <a:xfrm>
            <a:off x="6272714" y="3423364"/>
            <a:ext cx="2115710"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Puede poner en riesgo la seguridad del sitio, con el uso XSS (Cross Site Scripting).</a:t>
            </a:r>
            <a:endParaRPr sz="1200" b="0" i="0" u="none" strike="noStrike" cap="none">
              <a:solidFill>
                <a:schemeClr val="bg2">
                  <a:lumMod val="25000"/>
                </a:schemeClr>
              </a:solidFill>
              <a:latin typeface="Sniglet"/>
              <a:ea typeface="Sniglet"/>
              <a:cs typeface="Sniglet"/>
              <a:sym typeface="Sniglet"/>
            </a:endParaRPr>
          </a:p>
        </p:txBody>
      </p:sp>
      <p:cxnSp>
        <p:nvCxnSpPr>
          <p:cNvPr id="681" name="Google Shape;681;p52"/>
          <p:cNvCxnSpPr>
            <a:endCxn id="682" idx="1"/>
          </p:cNvCxnSpPr>
          <p:nvPr/>
        </p:nvCxnSpPr>
        <p:spPr>
          <a:xfrm>
            <a:off x="5956989" y="4486644"/>
            <a:ext cx="334800" cy="48300"/>
          </a:xfrm>
          <a:prstGeom prst="straightConnector1">
            <a:avLst/>
          </a:prstGeom>
          <a:noFill/>
          <a:ln w="9525" cap="flat" cmpd="sng">
            <a:solidFill>
              <a:srgbClr val="347EB8"/>
            </a:solidFill>
            <a:prstDash val="solid"/>
            <a:round/>
            <a:headEnd type="none" w="sm" len="sm"/>
            <a:tailEnd type="triangle" w="med" len="med"/>
          </a:ln>
        </p:spPr>
      </p:cxnSp>
      <p:sp>
        <p:nvSpPr>
          <p:cNvPr id="682" name="Google Shape;682;p52"/>
          <p:cNvSpPr txBox="1"/>
          <p:nvPr/>
        </p:nvSpPr>
        <p:spPr>
          <a:xfrm>
            <a:off x="6291789" y="4211779"/>
            <a:ext cx="149520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Problemas en navegadores antiguos.</a:t>
            </a:r>
            <a:endParaRPr sz="1200" b="0" i="0" u="none" strike="noStrike" cap="none">
              <a:solidFill>
                <a:schemeClr val="bg2">
                  <a:lumMod val="25000"/>
                </a:schemeClr>
              </a:solidFill>
              <a:latin typeface="Sniglet"/>
              <a:ea typeface="Sniglet"/>
              <a:cs typeface="Sniglet"/>
              <a:sym typeface="Sniglet"/>
            </a:endParaRPr>
          </a:p>
        </p:txBody>
      </p:sp>
      <p:sp>
        <p:nvSpPr>
          <p:cNvPr id="683" name="Google Shape;683;p52"/>
          <p:cNvSpPr txBox="1"/>
          <p:nvPr/>
        </p:nvSpPr>
        <p:spPr>
          <a:xfrm>
            <a:off x="1612293" y="3974856"/>
            <a:ext cx="1495200"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200" b="0" i="0" u="none" strike="noStrike" cap="none">
                <a:solidFill>
                  <a:schemeClr val="bg2">
                    <a:lumMod val="25000"/>
                  </a:schemeClr>
                </a:solidFill>
                <a:latin typeface="Sniglet"/>
                <a:ea typeface="Sniglet"/>
                <a:cs typeface="Sniglet"/>
                <a:sym typeface="Sniglet"/>
              </a:rPr>
              <a:t>El estándar definido y mantenido por W3C a través del DOM.</a:t>
            </a:r>
            <a:endParaRPr sz="1200" b="0" i="0" u="none" strike="noStrike" cap="none">
              <a:solidFill>
                <a:schemeClr val="bg2">
                  <a:lumMod val="25000"/>
                </a:schemeClr>
              </a:solidFill>
              <a:latin typeface="Sniglet"/>
              <a:ea typeface="Sniglet"/>
              <a:cs typeface="Sniglet"/>
              <a:sym typeface="Sniglet"/>
            </a:endParaRPr>
          </a:p>
        </p:txBody>
      </p:sp>
      <p:cxnSp>
        <p:nvCxnSpPr>
          <p:cNvPr id="684" name="Google Shape;684;p52"/>
          <p:cNvCxnSpPr/>
          <p:nvPr/>
        </p:nvCxnSpPr>
        <p:spPr>
          <a:xfrm>
            <a:off x="1258401" y="4119979"/>
            <a:ext cx="353893" cy="11356"/>
          </a:xfrm>
          <a:prstGeom prst="straightConnector1">
            <a:avLst/>
          </a:prstGeom>
          <a:noFill/>
          <a:ln w="9525" cap="flat" cmpd="sng">
            <a:solidFill>
              <a:srgbClr val="347EB8"/>
            </a:solidFill>
            <a:prstDash val="solid"/>
            <a:round/>
            <a:headEnd type="none" w="sm" len="sm"/>
            <a:tailEnd type="triangle" w="med" len="med"/>
          </a:ln>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53"/>
          <p:cNvSpPr txBox="1">
            <a:spLocks noGrp="1"/>
          </p:cNvSpPr>
          <p:nvPr>
            <p:ph type="title"/>
          </p:nvPr>
        </p:nvSpPr>
        <p:spPr>
          <a:xfrm>
            <a:off x="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Lenguajes de programación</a:t>
            </a:r>
            <a:endParaRPr/>
          </a:p>
        </p:txBody>
      </p:sp>
      <p:sp>
        <p:nvSpPr>
          <p:cNvPr id="690" name="Google Shape;690;p53"/>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57</a:t>
            </a:fld>
            <a:endParaRPr/>
          </a:p>
        </p:txBody>
      </p:sp>
      <p:grpSp>
        <p:nvGrpSpPr>
          <p:cNvPr id="691" name="Google Shape;691;p53"/>
          <p:cNvGrpSpPr/>
          <p:nvPr/>
        </p:nvGrpSpPr>
        <p:grpSpPr>
          <a:xfrm>
            <a:off x="360040" y="483518"/>
            <a:ext cx="8532440" cy="4413134"/>
            <a:chOff x="0" y="1"/>
            <a:chExt cx="9164350" cy="6760182"/>
          </a:xfrm>
        </p:grpSpPr>
        <p:sp>
          <p:nvSpPr>
            <p:cNvPr id="692" name="Google Shape;692;p53"/>
            <p:cNvSpPr/>
            <p:nvPr/>
          </p:nvSpPr>
          <p:spPr>
            <a:xfrm>
              <a:off x="3541804" y="1"/>
              <a:ext cx="1033818" cy="368489"/>
            </a:xfrm>
            <a:prstGeom prst="roundRect">
              <a:avLst>
                <a:gd name="adj" fmla="val 16667"/>
              </a:avLst>
            </a:prstGeom>
            <a:gradFill>
              <a:gsLst>
                <a:gs pos="0">
                  <a:srgbClr val="E6A8A8"/>
                </a:gs>
                <a:gs pos="35000">
                  <a:srgbClr val="EEC0C1"/>
                </a:gs>
                <a:gs pos="100000">
                  <a:srgbClr val="FAE5E5"/>
                </a:gs>
              </a:gsLst>
              <a:lin ang="16200000" scaled="0"/>
            </a:gradFill>
            <a:ln w="9525" cap="flat" cmpd="sng">
              <a:solidFill>
                <a:srgbClr val="942E2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100" b="0" i="0" u="none" strike="noStrike" cap="none">
                  <a:solidFill>
                    <a:schemeClr val="dk1"/>
                  </a:solidFill>
                  <a:latin typeface="Sniglet"/>
                  <a:ea typeface="Sniglet"/>
                  <a:cs typeface="Sniglet"/>
                  <a:sym typeface="Sniglet"/>
                </a:rPr>
                <a:t>PHP</a:t>
              </a:r>
              <a:r>
                <a:rPr lang="es-ES" sz="1100" b="0" i="0" u="none" strike="noStrike" cap="none">
                  <a:solidFill>
                    <a:schemeClr val="lt1"/>
                  </a:solidFill>
                  <a:latin typeface="Sniglet"/>
                  <a:ea typeface="Sniglet"/>
                  <a:cs typeface="Sniglet"/>
                  <a:sym typeface="Sniglet"/>
                </a:rPr>
                <a:t>.</a:t>
              </a:r>
              <a:endParaRPr/>
            </a:p>
          </p:txBody>
        </p:sp>
        <p:sp>
          <p:nvSpPr>
            <p:cNvPr id="693" name="Google Shape;693;p53"/>
            <p:cNvSpPr/>
            <p:nvPr/>
          </p:nvSpPr>
          <p:spPr>
            <a:xfrm>
              <a:off x="0" y="1182644"/>
              <a:ext cx="1537520" cy="420804"/>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100" b="0" i="0" u="none" strike="noStrike" cap="none">
                  <a:solidFill>
                    <a:schemeClr val="lt1"/>
                  </a:solidFill>
                  <a:latin typeface="Sniglet"/>
                  <a:ea typeface="Sniglet"/>
                  <a:cs typeface="Sniglet"/>
                  <a:sym typeface="Sniglet"/>
                </a:rPr>
                <a:t>Características.</a:t>
              </a:r>
              <a:endParaRPr/>
            </a:p>
          </p:txBody>
        </p:sp>
        <p:sp>
          <p:nvSpPr>
            <p:cNvPr id="694" name="Google Shape;694;p53"/>
            <p:cNvSpPr/>
            <p:nvPr/>
          </p:nvSpPr>
          <p:spPr>
            <a:xfrm>
              <a:off x="3541804" y="1140387"/>
              <a:ext cx="1033818" cy="368489"/>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100" b="0" i="0" u="none" strike="noStrike" cap="none">
                  <a:solidFill>
                    <a:schemeClr val="lt1"/>
                  </a:solidFill>
                  <a:latin typeface="Sniglet"/>
                  <a:ea typeface="Sniglet"/>
                  <a:cs typeface="Sniglet"/>
                  <a:sym typeface="Sniglet"/>
                </a:rPr>
                <a:t>Ventajas.</a:t>
              </a:r>
              <a:endParaRPr/>
            </a:p>
          </p:txBody>
        </p:sp>
        <p:sp>
          <p:nvSpPr>
            <p:cNvPr id="695" name="Google Shape;695;p53"/>
            <p:cNvSpPr/>
            <p:nvPr/>
          </p:nvSpPr>
          <p:spPr>
            <a:xfrm>
              <a:off x="6816196" y="1091575"/>
              <a:ext cx="1284196" cy="368489"/>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100" b="0" i="0" u="none" strike="noStrike" cap="none">
                  <a:solidFill>
                    <a:schemeClr val="lt1"/>
                  </a:solidFill>
                  <a:latin typeface="Sniglet"/>
                  <a:ea typeface="Sniglet"/>
                  <a:cs typeface="Sniglet"/>
                  <a:sym typeface="Sniglet"/>
                </a:rPr>
                <a:t>Desventajas.</a:t>
              </a:r>
              <a:endParaRPr/>
            </a:p>
          </p:txBody>
        </p:sp>
        <p:cxnSp>
          <p:nvCxnSpPr>
            <p:cNvPr id="696" name="Google Shape;696;p53"/>
            <p:cNvCxnSpPr>
              <a:stCxn id="692" idx="2"/>
              <a:endCxn id="694" idx="0"/>
            </p:cNvCxnSpPr>
            <p:nvPr/>
          </p:nvCxnSpPr>
          <p:spPr>
            <a:xfrm>
              <a:off x="4058713" y="368490"/>
              <a:ext cx="0" cy="771900"/>
            </a:xfrm>
            <a:prstGeom prst="straightConnector1">
              <a:avLst/>
            </a:prstGeom>
            <a:noFill/>
            <a:ln w="9525" cap="flat" cmpd="sng">
              <a:solidFill>
                <a:srgbClr val="347EB8"/>
              </a:solidFill>
              <a:prstDash val="solid"/>
              <a:round/>
              <a:headEnd type="none" w="sm" len="sm"/>
              <a:tailEnd type="none" w="sm" len="sm"/>
            </a:ln>
          </p:spPr>
        </p:cxnSp>
        <p:cxnSp>
          <p:nvCxnSpPr>
            <p:cNvPr id="697" name="Google Shape;697;p53"/>
            <p:cNvCxnSpPr>
              <a:stCxn id="692" idx="2"/>
              <a:endCxn id="693" idx="0"/>
            </p:cNvCxnSpPr>
            <p:nvPr/>
          </p:nvCxnSpPr>
          <p:spPr>
            <a:xfrm flipH="1">
              <a:off x="768613" y="368490"/>
              <a:ext cx="3290100" cy="814200"/>
            </a:xfrm>
            <a:prstGeom prst="straightConnector1">
              <a:avLst/>
            </a:prstGeom>
            <a:noFill/>
            <a:ln w="9525" cap="flat" cmpd="sng">
              <a:solidFill>
                <a:srgbClr val="347EB8"/>
              </a:solidFill>
              <a:prstDash val="solid"/>
              <a:round/>
              <a:headEnd type="none" w="sm" len="sm"/>
              <a:tailEnd type="none" w="sm" len="sm"/>
            </a:ln>
          </p:spPr>
        </p:cxnSp>
        <p:cxnSp>
          <p:nvCxnSpPr>
            <p:cNvPr id="698" name="Google Shape;698;p53"/>
            <p:cNvCxnSpPr>
              <a:stCxn id="692" idx="2"/>
              <a:endCxn id="695" idx="0"/>
            </p:cNvCxnSpPr>
            <p:nvPr/>
          </p:nvCxnSpPr>
          <p:spPr>
            <a:xfrm>
              <a:off x="4058713" y="368490"/>
              <a:ext cx="3399600" cy="723000"/>
            </a:xfrm>
            <a:prstGeom prst="straightConnector1">
              <a:avLst/>
            </a:prstGeom>
            <a:noFill/>
            <a:ln w="9525" cap="flat" cmpd="sng">
              <a:solidFill>
                <a:srgbClr val="347EB8"/>
              </a:solidFill>
              <a:prstDash val="solid"/>
              <a:round/>
              <a:headEnd type="none" w="sm" len="sm"/>
              <a:tailEnd type="none" w="sm" len="sm"/>
            </a:ln>
          </p:spPr>
        </p:cxnSp>
        <p:cxnSp>
          <p:nvCxnSpPr>
            <p:cNvPr id="699" name="Google Shape;699;p53"/>
            <p:cNvCxnSpPr>
              <a:stCxn id="693" idx="2"/>
            </p:cNvCxnSpPr>
            <p:nvPr/>
          </p:nvCxnSpPr>
          <p:spPr>
            <a:xfrm flipH="1">
              <a:off x="623560" y="1603448"/>
              <a:ext cx="145200" cy="327600"/>
            </a:xfrm>
            <a:prstGeom prst="straightConnector1">
              <a:avLst/>
            </a:prstGeom>
            <a:noFill/>
            <a:ln w="9525" cap="flat" cmpd="sng">
              <a:solidFill>
                <a:srgbClr val="347EB8"/>
              </a:solidFill>
              <a:prstDash val="solid"/>
              <a:round/>
              <a:headEnd type="none" w="sm" len="sm"/>
              <a:tailEnd type="none" w="sm" len="sm"/>
            </a:ln>
          </p:spPr>
        </p:cxnSp>
        <p:sp>
          <p:nvSpPr>
            <p:cNvPr id="700" name="Google Shape;700;p53"/>
            <p:cNvSpPr txBox="1"/>
            <p:nvPr/>
          </p:nvSpPr>
          <p:spPr>
            <a:xfrm>
              <a:off x="491318" y="1998389"/>
              <a:ext cx="1454339" cy="4007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dirty="0">
                  <a:solidFill>
                    <a:schemeClr val="bg2">
                      <a:lumMod val="25000"/>
                    </a:schemeClr>
                  </a:solidFill>
                  <a:latin typeface="Sniglet"/>
                  <a:ea typeface="Sniglet"/>
                  <a:cs typeface="Sniglet"/>
                  <a:sym typeface="Sniglet"/>
                </a:rPr>
                <a:t>Interpretado.</a:t>
              </a:r>
              <a:endParaRPr sz="1100" b="0" i="0" u="none" strike="noStrike" cap="none" dirty="0">
                <a:solidFill>
                  <a:schemeClr val="bg2">
                    <a:lumMod val="25000"/>
                  </a:schemeClr>
                </a:solidFill>
                <a:latin typeface="Sniglet"/>
                <a:ea typeface="Sniglet"/>
                <a:cs typeface="Sniglet"/>
                <a:sym typeface="Sniglet"/>
              </a:endParaRPr>
            </a:p>
          </p:txBody>
        </p:sp>
        <p:sp>
          <p:nvSpPr>
            <p:cNvPr id="701" name="Google Shape;701;p53"/>
            <p:cNvSpPr txBox="1"/>
            <p:nvPr/>
          </p:nvSpPr>
          <p:spPr>
            <a:xfrm>
              <a:off x="460184" y="2384323"/>
              <a:ext cx="1935427" cy="660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Usado principalmente para sitios dinámicos.</a:t>
              </a:r>
              <a:endParaRPr sz="1100" b="0" i="0" u="none" strike="noStrike" cap="none">
                <a:solidFill>
                  <a:schemeClr val="bg2">
                    <a:lumMod val="25000"/>
                  </a:schemeClr>
                </a:solidFill>
                <a:latin typeface="Sniglet"/>
                <a:ea typeface="Sniglet"/>
                <a:cs typeface="Sniglet"/>
                <a:sym typeface="Sniglet"/>
              </a:endParaRPr>
            </a:p>
          </p:txBody>
        </p:sp>
        <p:sp>
          <p:nvSpPr>
            <p:cNvPr id="702" name="Google Shape;702;p53"/>
            <p:cNvSpPr txBox="1"/>
            <p:nvPr/>
          </p:nvSpPr>
          <p:spPr>
            <a:xfrm>
              <a:off x="471699" y="3106855"/>
              <a:ext cx="1627497" cy="4006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Del lado del servidor.</a:t>
              </a:r>
              <a:endParaRPr sz="1100" b="0" i="0" u="none" strike="noStrike" cap="none">
                <a:solidFill>
                  <a:schemeClr val="bg2">
                    <a:lumMod val="25000"/>
                  </a:schemeClr>
                </a:solidFill>
                <a:latin typeface="Sniglet"/>
                <a:ea typeface="Sniglet"/>
                <a:cs typeface="Sniglet"/>
                <a:sym typeface="Sniglet"/>
              </a:endParaRPr>
            </a:p>
          </p:txBody>
        </p:sp>
        <p:sp>
          <p:nvSpPr>
            <p:cNvPr id="703" name="Google Shape;703;p53"/>
            <p:cNvSpPr txBox="1"/>
            <p:nvPr/>
          </p:nvSpPr>
          <p:spPr>
            <a:xfrm>
              <a:off x="471699" y="3589528"/>
              <a:ext cx="1729856" cy="4007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Embebido de HTML.</a:t>
              </a:r>
              <a:endParaRPr sz="1100" b="0" i="0" u="none" strike="noStrike" cap="none">
                <a:solidFill>
                  <a:schemeClr val="bg2">
                    <a:lumMod val="25000"/>
                  </a:schemeClr>
                </a:solidFill>
                <a:latin typeface="Sniglet"/>
                <a:ea typeface="Sniglet"/>
                <a:cs typeface="Sniglet"/>
                <a:sym typeface="Sniglet"/>
              </a:endParaRPr>
            </a:p>
          </p:txBody>
        </p:sp>
        <p:cxnSp>
          <p:nvCxnSpPr>
            <p:cNvPr id="704" name="Google Shape;704;p53"/>
            <p:cNvCxnSpPr>
              <a:stCxn id="694" idx="2"/>
            </p:cNvCxnSpPr>
            <p:nvPr/>
          </p:nvCxnSpPr>
          <p:spPr>
            <a:xfrm>
              <a:off x="4058713" y="1508876"/>
              <a:ext cx="0" cy="262800"/>
            </a:xfrm>
            <a:prstGeom prst="straightConnector1">
              <a:avLst/>
            </a:prstGeom>
            <a:noFill/>
            <a:ln w="9525" cap="flat" cmpd="sng">
              <a:solidFill>
                <a:srgbClr val="347EB8"/>
              </a:solidFill>
              <a:prstDash val="solid"/>
              <a:round/>
              <a:headEnd type="none" w="sm" len="sm"/>
              <a:tailEnd type="none" w="sm" len="sm"/>
            </a:ln>
          </p:spPr>
        </p:cxnSp>
        <p:cxnSp>
          <p:nvCxnSpPr>
            <p:cNvPr id="705" name="Google Shape;705;p53"/>
            <p:cNvCxnSpPr/>
            <p:nvPr/>
          </p:nvCxnSpPr>
          <p:spPr>
            <a:xfrm rot="10800000">
              <a:off x="3398502" y="1771886"/>
              <a:ext cx="660211" cy="0"/>
            </a:xfrm>
            <a:prstGeom prst="straightConnector1">
              <a:avLst/>
            </a:prstGeom>
            <a:noFill/>
            <a:ln w="9525" cap="flat" cmpd="sng">
              <a:solidFill>
                <a:srgbClr val="347EB8"/>
              </a:solidFill>
              <a:prstDash val="solid"/>
              <a:round/>
              <a:headEnd type="none" w="sm" len="sm"/>
              <a:tailEnd type="none" w="sm" len="sm"/>
            </a:ln>
          </p:spPr>
        </p:cxnSp>
        <p:cxnSp>
          <p:nvCxnSpPr>
            <p:cNvPr id="706" name="Google Shape;706;p53"/>
            <p:cNvCxnSpPr/>
            <p:nvPr/>
          </p:nvCxnSpPr>
          <p:spPr>
            <a:xfrm>
              <a:off x="3398502" y="1764475"/>
              <a:ext cx="10024" cy="4786018"/>
            </a:xfrm>
            <a:prstGeom prst="straightConnector1">
              <a:avLst/>
            </a:prstGeom>
            <a:noFill/>
            <a:ln w="9525" cap="flat" cmpd="sng">
              <a:solidFill>
                <a:srgbClr val="347EB8"/>
              </a:solidFill>
              <a:prstDash val="solid"/>
              <a:round/>
              <a:headEnd type="none" w="sm" len="sm"/>
              <a:tailEnd type="none" w="sm" len="sm"/>
            </a:ln>
          </p:spPr>
        </p:cxnSp>
        <p:cxnSp>
          <p:nvCxnSpPr>
            <p:cNvPr id="707" name="Google Shape;707;p53"/>
            <p:cNvCxnSpPr/>
            <p:nvPr/>
          </p:nvCxnSpPr>
          <p:spPr>
            <a:xfrm rot="10800000" flipH="1">
              <a:off x="3409164" y="1963376"/>
              <a:ext cx="409431" cy="422"/>
            </a:xfrm>
            <a:prstGeom prst="straightConnector1">
              <a:avLst/>
            </a:prstGeom>
            <a:noFill/>
            <a:ln w="9525" cap="flat" cmpd="sng">
              <a:solidFill>
                <a:srgbClr val="347EB8"/>
              </a:solidFill>
              <a:prstDash val="solid"/>
              <a:round/>
              <a:headEnd type="none" w="sm" len="sm"/>
              <a:tailEnd type="triangle" w="med" len="med"/>
            </a:ln>
          </p:spPr>
        </p:cxnSp>
        <p:sp>
          <p:nvSpPr>
            <p:cNvPr id="708" name="Google Shape;708;p53"/>
            <p:cNvSpPr txBox="1"/>
            <p:nvPr/>
          </p:nvSpPr>
          <p:spPr>
            <a:xfrm>
              <a:off x="3795993" y="1771886"/>
              <a:ext cx="1954618" cy="4007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Muy fácil de aprender.</a:t>
              </a:r>
              <a:endParaRPr sz="1100" b="0" i="0" u="none" strike="noStrike" cap="none">
                <a:solidFill>
                  <a:schemeClr val="bg2">
                    <a:lumMod val="25000"/>
                  </a:schemeClr>
                </a:solidFill>
                <a:latin typeface="Sniglet"/>
                <a:ea typeface="Sniglet"/>
                <a:cs typeface="Sniglet"/>
                <a:sym typeface="Sniglet"/>
              </a:endParaRPr>
            </a:p>
          </p:txBody>
        </p:sp>
        <p:cxnSp>
          <p:nvCxnSpPr>
            <p:cNvPr id="709" name="Google Shape;709;p53"/>
            <p:cNvCxnSpPr/>
            <p:nvPr/>
          </p:nvCxnSpPr>
          <p:spPr>
            <a:xfrm>
              <a:off x="3387842" y="2425121"/>
              <a:ext cx="409430" cy="13647"/>
            </a:xfrm>
            <a:prstGeom prst="straightConnector1">
              <a:avLst/>
            </a:prstGeom>
            <a:noFill/>
            <a:ln w="9525" cap="flat" cmpd="sng">
              <a:solidFill>
                <a:srgbClr val="347EB8"/>
              </a:solidFill>
              <a:prstDash val="solid"/>
              <a:round/>
              <a:headEnd type="none" w="sm" len="sm"/>
              <a:tailEnd type="triangle" w="med" len="med"/>
            </a:ln>
          </p:spPr>
        </p:cxnSp>
        <p:sp>
          <p:nvSpPr>
            <p:cNvPr id="710" name="Google Shape;710;p53"/>
            <p:cNvSpPr txBox="1"/>
            <p:nvPr/>
          </p:nvSpPr>
          <p:spPr>
            <a:xfrm>
              <a:off x="3818595" y="2218298"/>
              <a:ext cx="1639435" cy="4007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Lenguaje rápido.</a:t>
              </a:r>
              <a:endParaRPr sz="1100" b="0" i="0" u="none" strike="noStrike" cap="none">
                <a:solidFill>
                  <a:schemeClr val="bg2">
                    <a:lumMod val="25000"/>
                  </a:schemeClr>
                </a:solidFill>
                <a:latin typeface="Sniglet"/>
                <a:ea typeface="Sniglet"/>
                <a:cs typeface="Sniglet"/>
                <a:sym typeface="Sniglet"/>
              </a:endParaRPr>
            </a:p>
          </p:txBody>
        </p:sp>
        <p:cxnSp>
          <p:nvCxnSpPr>
            <p:cNvPr id="711" name="Google Shape;711;p53"/>
            <p:cNvCxnSpPr/>
            <p:nvPr/>
          </p:nvCxnSpPr>
          <p:spPr>
            <a:xfrm>
              <a:off x="3388483" y="2911177"/>
              <a:ext cx="409430" cy="13647"/>
            </a:xfrm>
            <a:prstGeom prst="straightConnector1">
              <a:avLst/>
            </a:prstGeom>
            <a:noFill/>
            <a:ln w="9525" cap="flat" cmpd="sng">
              <a:solidFill>
                <a:srgbClr val="347EB8"/>
              </a:solidFill>
              <a:prstDash val="solid"/>
              <a:round/>
              <a:headEnd type="none" w="sm" len="sm"/>
              <a:tailEnd type="triangle" w="med" len="med"/>
            </a:ln>
          </p:spPr>
        </p:cxnSp>
        <p:sp>
          <p:nvSpPr>
            <p:cNvPr id="712" name="Google Shape;712;p53"/>
            <p:cNvSpPr txBox="1"/>
            <p:nvPr/>
          </p:nvSpPr>
          <p:spPr>
            <a:xfrm>
              <a:off x="3807933" y="2690536"/>
              <a:ext cx="1922206" cy="6599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Soporta orientación a objeto. Clases y herencia.</a:t>
              </a:r>
              <a:endParaRPr sz="1100" b="0" i="0" u="none" strike="noStrike" cap="none">
                <a:solidFill>
                  <a:schemeClr val="bg2">
                    <a:lumMod val="25000"/>
                  </a:schemeClr>
                </a:solidFill>
                <a:latin typeface="Sniglet"/>
                <a:ea typeface="Sniglet"/>
                <a:cs typeface="Sniglet"/>
                <a:sym typeface="Sniglet"/>
              </a:endParaRPr>
            </a:p>
          </p:txBody>
        </p:sp>
        <p:sp>
          <p:nvSpPr>
            <p:cNvPr id="713" name="Google Shape;713;p53"/>
            <p:cNvSpPr txBox="1"/>
            <p:nvPr/>
          </p:nvSpPr>
          <p:spPr>
            <a:xfrm>
              <a:off x="3807506" y="3407159"/>
              <a:ext cx="1954618" cy="919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Capacidad de conexión con la mayoría de motores de BD.</a:t>
              </a:r>
              <a:endParaRPr sz="1100" b="0" i="0" u="none" strike="noStrike" cap="none">
                <a:solidFill>
                  <a:schemeClr val="bg2">
                    <a:lumMod val="25000"/>
                  </a:schemeClr>
                </a:solidFill>
                <a:latin typeface="Sniglet"/>
                <a:ea typeface="Sniglet"/>
                <a:cs typeface="Sniglet"/>
                <a:sym typeface="Sniglet"/>
              </a:endParaRPr>
            </a:p>
          </p:txBody>
        </p:sp>
        <p:cxnSp>
          <p:nvCxnSpPr>
            <p:cNvPr id="714" name="Google Shape;714;p53"/>
            <p:cNvCxnSpPr/>
            <p:nvPr/>
          </p:nvCxnSpPr>
          <p:spPr>
            <a:xfrm>
              <a:off x="3409160" y="3590478"/>
              <a:ext cx="409430" cy="13647"/>
            </a:xfrm>
            <a:prstGeom prst="straightConnector1">
              <a:avLst/>
            </a:prstGeom>
            <a:noFill/>
            <a:ln w="9525" cap="flat" cmpd="sng">
              <a:solidFill>
                <a:srgbClr val="347EB8"/>
              </a:solidFill>
              <a:prstDash val="solid"/>
              <a:round/>
              <a:headEnd type="none" w="sm" len="sm"/>
              <a:tailEnd type="triangle" w="med" len="med"/>
            </a:ln>
          </p:spPr>
        </p:cxnSp>
        <p:cxnSp>
          <p:nvCxnSpPr>
            <p:cNvPr id="715" name="Google Shape;715;p53"/>
            <p:cNvCxnSpPr/>
            <p:nvPr/>
          </p:nvCxnSpPr>
          <p:spPr>
            <a:xfrm>
              <a:off x="3386563" y="4573317"/>
              <a:ext cx="409430" cy="13647"/>
            </a:xfrm>
            <a:prstGeom prst="straightConnector1">
              <a:avLst/>
            </a:prstGeom>
            <a:noFill/>
            <a:ln w="9525" cap="flat" cmpd="sng">
              <a:solidFill>
                <a:srgbClr val="347EB8"/>
              </a:solidFill>
              <a:prstDash val="solid"/>
              <a:round/>
              <a:headEnd type="none" w="sm" len="sm"/>
              <a:tailEnd type="triangle" w="med" len="med"/>
            </a:ln>
          </p:spPr>
        </p:cxnSp>
        <p:sp>
          <p:nvSpPr>
            <p:cNvPr id="716" name="Google Shape;716;p53"/>
            <p:cNvSpPr txBox="1"/>
            <p:nvPr/>
          </p:nvSpPr>
          <p:spPr>
            <a:xfrm>
              <a:off x="3775521" y="4409764"/>
              <a:ext cx="1954618" cy="660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Expande su potencial a través de módulos.</a:t>
              </a:r>
              <a:endParaRPr sz="1100" b="0" i="0" u="none" strike="noStrike" cap="none">
                <a:solidFill>
                  <a:schemeClr val="bg2">
                    <a:lumMod val="25000"/>
                  </a:schemeClr>
                </a:solidFill>
                <a:latin typeface="Sniglet"/>
                <a:ea typeface="Sniglet"/>
                <a:cs typeface="Sniglet"/>
                <a:sym typeface="Sniglet"/>
              </a:endParaRPr>
            </a:p>
          </p:txBody>
        </p:sp>
        <p:cxnSp>
          <p:nvCxnSpPr>
            <p:cNvPr id="717" name="Google Shape;717;p53"/>
            <p:cNvCxnSpPr>
              <a:stCxn id="695" idx="2"/>
            </p:cNvCxnSpPr>
            <p:nvPr/>
          </p:nvCxnSpPr>
          <p:spPr>
            <a:xfrm flipH="1">
              <a:off x="7362894" y="1460064"/>
              <a:ext cx="95400" cy="380100"/>
            </a:xfrm>
            <a:prstGeom prst="straightConnector1">
              <a:avLst/>
            </a:prstGeom>
            <a:noFill/>
            <a:ln w="9525" cap="flat" cmpd="sng">
              <a:solidFill>
                <a:srgbClr val="347EB8"/>
              </a:solidFill>
              <a:prstDash val="solid"/>
              <a:round/>
              <a:headEnd type="none" w="sm" len="sm"/>
              <a:tailEnd type="none" w="sm" len="sm"/>
            </a:ln>
          </p:spPr>
        </p:cxnSp>
        <p:cxnSp>
          <p:nvCxnSpPr>
            <p:cNvPr id="718" name="Google Shape;718;p53"/>
            <p:cNvCxnSpPr/>
            <p:nvPr/>
          </p:nvCxnSpPr>
          <p:spPr>
            <a:xfrm rot="10800000">
              <a:off x="6753929" y="1839927"/>
              <a:ext cx="609031" cy="0"/>
            </a:xfrm>
            <a:prstGeom prst="straightConnector1">
              <a:avLst/>
            </a:prstGeom>
            <a:noFill/>
            <a:ln w="9525" cap="flat" cmpd="sng">
              <a:solidFill>
                <a:srgbClr val="347EB8"/>
              </a:solidFill>
              <a:prstDash val="solid"/>
              <a:round/>
              <a:headEnd type="none" w="sm" len="sm"/>
              <a:tailEnd type="none" w="sm" len="sm"/>
            </a:ln>
          </p:spPr>
        </p:cxnSp>
        <p:cxnSp>
          <p:nvCxnSpPr>
            <p:cNvPr id="719" name="Google Shape;719;p53"/>
            <p:cNvCxnSpPr/>
            <p:nvPr/>
          </p:nvCxnSpPr>
          <p:spPr>
            <a:xfrm>
              <a:off x="6753928" y="1839928"/>
              <a:ext cx="11510" cy="4004847"/>
            </a:xfrm>
            <a:prstGeom prst="straightConnector1">
              <a:avLst/>
            </a:prstGeom>
            <a:noFill/>
            <a:ln w="9525" cap="flat" cmpd="sng">
              <a:solidFill>
                <a:srgbClr val="347EB8"/>
              </a:solidFill>
              <a:prstDash val="solid"/>
              <a:round/>
              <a:headEnd type="none" w="sm" len="sm"/>
              <a:tailEnd type="none" w="sm" len="sm"/>
            </a:ln>
          </p:spPr>
        </p:cxnSp>
        <p:cxnSp>
          <p:nvCxnSpPr>
            <p:cNvPr id="720" name="Google Shape;720;p53"/>
            <p:cNvCxnSpPr/>
            <p:nvPr/>
          </p:nvCxnSpPr>
          <p:spPr>
            <a:xfrm>
              <a:off x="6753927" y="2074840"/>
              <a:ext cx="409433" cy="13648"/>
            </a:xfrm>
            <a:prstGeom prst="straightConnector1">
              <a:avLst/>
            </a:prstGeom>
            <a:noFill/>
            <a:ln w="9525" cap="flat" cmpd="sng">
              <a:solidFill>
                <a:srgbClr val="347EB8"/>
              </a:solidFill>
              <a:prstDash val="solid"/>
              <a:round/>
              <a:headEnd type="none" w="sm" len="sm"/>
              <a:tailEnd type="triangle" w="med" len="med"/>
            </a:ln>
          </p:spPr>
        </p:cxnSp>
        <p:cxnSp>
          <p:nvCxnSpPr>
            <p:cNvPr id="721" name="Google Shape;721;p53"/>
            <p:cNvCxnSpPr/>
            <p:nvPr/>
          </p:nvCxnSpPr>
          <p:spPr>
            <a:xfrm>
              <a:off x="6747948" y="2582144"/>
              <a:ext cx="409433" cy="13648"/>
            </a:xfrm>
            <a:prstGeom prst="straightConnector1">
              <a:avLst/>
            </a:prstGeom>
            <a:noFill/>
            <a:ln w="9525" cap="flat" cmpd="sng">
              <a:solidFill>
                <a:srgbClr val="347EB8"/>
              </a:solidFill>
              <a:prstDash val="solid"/>
              <a:round/>
              <a:headEnd type="none" w="sm" len="sm"/>
              <a:tailEnd type="triangle" w="med" len="med"/>
            </a:ln>
          </p:spPr>
        </p:cxnSp>
        <p:cxnSp>
          <p:nvCxnSpPr>
            <p:cNvPr id="722" name="Google Shape;722;p53"/>
            <p:cNvCxnSpPr/>
            <p:nvPr/>
          </p:nvCxnSpPr>
          <p:spPr>
            <a:xfrm>
              <a:off x="6759682" y="4089180"/>
              <a:ext cx="409433" cy="13648"/>
            </a:xfrm>
            <a:prstGeom prst="straightConnector1">
              <a:avLst/>
            </a:prstGeom>
            <a:noFill/>
            <a:ln w="9525" cap="flat" cmpd="sng">
              <a:solidFill>
                <a:srgbClr val="347EB8"/>
              </a:solidFill>
              <a:prstDash val="solid"/>
              <a:round/>
              <a:headEnd type="none" w="sm" len="sm"/>
              <a:tailEnd type="triangle" w="med" len="med"/>
            </a:ln>
          </p:spPr>
        </p:cxnSp>
        <p:sp>
          <p:nvSpPr>
            <p:cNvPr id="723" name="Google Shape;723;p53"/>
            <p:cNvSpPr txBox="1"/>
            <p:nvPr/>
          </p:nvSpPr>
          <p:spPr>
            <a:xfrm>
              <a:off x="7163359" y="1907318"/>
              <a:ext cx="1932656" cy="4006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Necesita de servicio web.</a:t>
              </a:r>
              <a:endParaRPr sz="1100" b="0" i="0" u="none" strike="noStrike" cap="none">
                <a:solidFill>
                  <a:schemeClr val="bg2">
                    <a:lumMod val="25000"/>
                  </a:schemeClr>
                </a:solidFill>
                <a:latin typeface="Sniglet"/>
                <a:ea typeface="Sniglet"/>
                <a:cs typeface="Sniglet"/>
                <a:sym typeface="Sniglet"/>
              </a:endParaRPr>
            </a:p>
          </p:txBody>
        </p:sp>
        <p:sp>
          <p:nvSpPr>
            <p:cNvPr id="724" name="Google Shape;724;p53"/>
            <p:cNvSpPr txBox="1"/>
            <p:nvPr/>
          </p:nvSpPr>
          <p:spPr>
            <a:xfrm>
              <a:off x="7175936" y="2384323"/>
              <a:ext cx="1627497" cy="6600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Todo el trabajo se da en el servidor.</a:t>
              </a:r>
              <a:endParaRPr sz="1100" b="0" i="0" u="none" strike="noStrike" cap="none">
                <a:solidFill>
                  <a:schemeClr val="bg2">
                    <a:lumMod val="25000"/>
                  </a:schemeClr>
                </a:solidFill>
                <a:latin typeface="Sniglet"/>
                <a:ea typeface="Sniglet"/>
                <a:cs typeface="Sniglet"/>
                <a:sym typeface="Sniglet"/>
              </a:endParaRPr>
            </a:p>
          </p:txBody>
        </p:sp>
        <p:cxnSp>
          <p:nvCxnSpPr>
            <p:cNvPr id="725" name="Google Shape;725;p53"/>
            <p:cNvCxnSpPr/>
            <p:nvPr/>
          </p:nvCxnSpPr>
          <p:spPr>
            <a:xfrm>
              <a:off x="6750829" y="5089990"/>
              <a:ext cx="427139" cy="18443"/>
            </a:xfrm>
            <a:prstGeom prst="straightConnector1">
              <a:avLst/>
            </a:prstGeom>
            <a:noFill/>
            <a:ln w="9525" cap="flat" cmpd="sng">
              <a:solidFill>
                <a:srgbClr val="347EB8"/>
              </a:solidFill>
              <a:prstDash val="solid"/>
              <a:round/>
              <a:headEnd type="none" w="sm" len="sm"/>
              <a:tailEnd type="triangle" w="med" len="med"/>
            </a:ln>
          </p:spPr>
        </p:cxnSp>
        <p:sp>
          <p:nvSpPr>
            <p:cNvPr id="726" name="Google Shape;726;p53"/>
            <p:cNvSpPr txBox="1"/>
            <p:nvPr/>
          </p:nvSpPr>
          <p:spPr>
            <a:xfrm>
              <a:off x="7141396" y="3896951"/>
              <a:ext cx="1966131" cy="6599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Deficiencia en programación orientada a objetos.</a:t>
              </a:r>
              <a:endParaRPr sz="1100" b="0" i="0" u="none" strike="noStrike" cap="none">
                <a:solidFill>
                  <a:schemeClr val="bg2">
                    <a:lumMod val="25000"/>
                  </a:schemeClr>
                </a:solidFill>
                <a:latin typeface="Sniglet"/>
                <a:ea typeface="Sniglet"/>
                <a:cs typeface="Sniglet"/>
                <a:sym typeface="Sniglet"/>
              </a:endParaRPr>
            </a:p>
          </p:txBody>
        </p:sp>
        <p:sp>
          <p:nvSpPr>
            <p:cNvPr id="727" name="Google Shape;727;p53"/>
            <p:cNvSpPr txBox="1"/>
            <p:nvPr/>
          </p:nvSpPr>
          <p:spPr>
            <a:xfrm>
              <a:off x="460183" y="4090472"/>
              <a:ext cx="2150375" cy="4007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Necesita de servidor web.</a:t>
              </a:r>
              <a:endParaRPr sz="1100" b="0" i="0" u="none" strike="noStrike" cap="none">
                <a:solidFill>
                  <a:schemeClr val="bg2">
                    <a:lumMod val="25000"/>
                  </a:schemeClr>
                </a:solidFill>
                <a:latin typeface="Sniglet"/>
                <a:ea typeface="Sniglet"/>
                <a:cs typeface="Sniglet"/>
                <a:sym typeface="Sniglet"/>
              </a:endParaRPr>
            </a:p>
          </p:txBody>
        </p:sp>
        <p:sp>
          <p:nvSpPr>
            <p:cNvPr id="728" name="Google Shape;728;p53"/>
            <p:cNvSpPr txBox="1"/>
            <p:nvPr/>
          </p:nvSpPr>
          <p:spPr>
            <a:xfrm>
              <a:off x="460183" y="4573316"/>
              <a:ext cx="2025416" cy="4006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Extensiones de archivos .php.</a:t>
              </a:r>
              <a:endParaRPr sz="1100" b="0" i="0" u="none" strike="noStrike" cap="none">
                <a:solidFill>
                  <a:schemeClr val="bg2">
                    <a:lumMod val="25000"/>
                  </a:schemeClr>
                </a:solidFill>
                <a:latin typeface="Sniglet"/>
                <a:ea typeface="Sniglet"/>
                <a:cs typeface="Sniglet"/>
                <a:sym typeface="Sniglet"/>
              </a:endParaRPr>
            </a:p>
          </p:txBody>
        </p:sp>
        <p:sp>
          <p:nvSpPr>
            <p:cNvPr id="729" name="Google Shape;729;p53"/>
            <p:cNvSpPr txBox="1"/>
            <p:nvPr/>
          </p:nvSpPr>
          <p:spPr>
            <a:xfrm>
              <a:off x="491317" y="5196457"/>
              <a:ext cx="2025416" cy="4007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Lenguaje libre.</a:t>
              </a:r>
              <a:endParaRPr sz="1100" b="0" i="0" u="none" strike="noStrike" cap="none">
                <a:solidFill>
                  <a:schemeClr val="bg2">
                    <a:lumMod val="25000"/>
                  </a:schemeClr>
                </a:solidFill>
                <a:latin typeface="Sniglet"/>
                <a:ea typeface="Sniglet"/>
                <a:cs typeface="Sniglet"/>
                <a:sym typeface="Sniglet"/>
              </a:endParaRPr>
            </a:p>
          </p:txBody>
        </p:sp>
        <p:sp>
          <p:nvSpPr>
            <p:cNvPr id="730" name="Google Shape;730;p53"/>
            <p:cNvSpPr txBox="1"/>
            <p:nvPr/>
          </p:nvSpPr>
          <p:spPr>
            <a:xfrm>
              <a:off x="468716" y="5648003"/>
              <a:ext cx="2025416" cy="4007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Multiplataforma.</a:t>
              </a:r>
              <a:endParaRPr sz="1100" b="0" i="0" u="none" strike="noStrike" cap="none">
                <a:solidFill>
                  <a:schemeClr val="bg2">
                    <a:lumMod val="25000"/>
                  </a:schemeClr>
                </a:solidFill>
                <a:latin typeface="Sniglet"/>
                <a:ea typeface="Sniglet"/>
                <a:cs typeface="Sniglet"/>
                <a:sym typeface="Sniglet"/>
              </a:endParaRPr>
            </a:p>
          </p:txBody>
        </p:sp>
        <p:sp>
          <p:nvSpPr>
            <p:cNvPr id="731" name="Google Shape;731;p53"/>
            <p:cNvSpPr txBox="1"/>
            <p:nvPr/>
          </p:nvSpPr>
          <p:spPr>
            <a:xfrm>
              <a:off x="460183" y="6100198"/>
              <a:ext cx="2547443" cy="6599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Requiere tener instalado Apache o IIS con las librerías de PHP.</a:t>
              </a:r>
              <a:endParaRPr sz="1100" b="0" i="0" u="none" strike="noStrike" cap="none">
                <a:solidFill>
                  <a:schemeClr val="bg2">
                    <a:lumMod val="25000"/>
                  </a:schemeClr>
                </a:solidFill>
                <a:latin typeface="Sniglet"/>
                <a:ea typeface="Sniglet"/>
                <a:cs typeface="Sniglet"/>
                <a:sym typeface="Sniglet"/>
              </a:endParaRPr>
            </a:p>
          </p:txBody>
        </p:sp>
        <p:sp>
          <p:nvSpPr>
            <p:cNvPr id="732" name="Google Shape;732;p53"/>
            <p:cNvSpPr txBox="1"/>
            <p:nvPr/>
          </p:nvSpPr>
          <p:spPr>
            <a:xfrm>
              <a:off x="3807506" y="5120410"/>
              <a:ext cx="2168719" cy="4006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Ampliamente documentado.</a:t>
              </a:r>
              <a:endParaRPr sz="1100" b="0" i="0" u="none" strike="noStrike" cap="none">
                <a:solidFill>
                  <a:schemeClr val="bg2">
                    <a:lumMod val="25000"/>
                  </a:schemeClr>
                </a:solidFill>
                <a:latin typeface="Sniglet"/>
                <a:ea typeface="Sniglet"/>
                <a:cs typeface="Sniglet"/>
                <a:sym typeface="Sniglet"/>
              </a:endParaRPr>
            </a:p>
          </p:txBody>
        </p:sp>
        <p:cxnSp>
          <p:nvCxnSpPr>
            <p:cNvPr id="733" name="Google Shape;733;p53"/>
            <p:cNvCxnSpPr/>
            <p:nvPr/>
          </p:nvCxnSpPr>
          <p:spPr>
            <a:xfrm>
              <a:off x="3398075" y="5298255"/>
              <a:ext cx="409430" cy="13647"/>
            </a:xfrm>
            <a:prstGeom prst="straightConnector1">
              <a:avLst/>
            </a:prstGeom>
            <a:noFill/>
            <a:ln w="9525" cap="flat" cmpd="sng">
              <a:solidFill>
                <a:srgbClr val="347EB8"/>
              </a:solidFill>
              <a:prstDash val="solid"/>
              <a:round/>
              <a:headEnd type="none" w="sm" len="sm"/>
              <a:tailEnd type="triangle" w="med" len="med"/>
            </a:ln>
          </p:spPr>
        </p:cxnSp>
        <p:sp>
          <p:nvSpPr>
            <p:cNvPr id="734" name="Google Shape;734;p53"/>
            <p:cNvSpPr txBox="1"/>
            <p:nvPr/>
          </p:nvSpPr>
          <p:spPr>
            <a:xfrm>
              <a:off x="3807504" y="5525829"/>
              <a:ext cx="2168719" cy="4007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Fácil acceso para todos.</a:t>
              </a:r>
              <a:endParaRPr sz="1100" b="0" i="0" u="none" strike="noStrike" cap="none">
                <a:solidFill>
                  <a:schemeClr val="bg2">
                    <a:lumMod val="25000"/>
                  </a:schemeClr>
                </a:solidFill>
                <a:latin typeface="Sniglet"/>
                <a:ea typeface="Sniglet"/>
                <a:cs typeface="Sniglet"/>
                <a:sym typeface="Sniglet"/>
              </a:endParaRPr>
            </a:p>
          </p:txBody>
        </p:sp>
        <p:cxnSp>
          <p:nvCxnSpPr>
            <p:cNvPr id="735" name="Google Shape;735;p53"/>
            <p:cNvCxnSpPr/>
            <p:nvPr/>
          </p:nvCxnSpPr>
          <p:spPr>
            <a:xfrm>
              <a:off x="3409160" y="5696850"/>
              <a:ext cx="409430" cy="13647"/>
            </a:xfrm>
            <a:prstGeom prst="straightConnector1">
              <a:avLst/>
            </a:prstGeom>
            <a:noFill/>
            <a:ln w="9525" cap="flat" cmpd="sng">
              <a:solidFill>
                <a:srgbClr val="347EB8"/>
              </a:solidFill>
              <a:prstDash val="solid"/>
              <a:round/>
              <a:headEnd type="none" w="sm" len="sm"/>
              <a:tailEnd type="triangle" w="med" len="med"/>
            </a:ln>
          </p:spPr>
        </p:cxnSp>
        <p:sp>
          <p:nvSpPr>
            <p:cNvPr id="736" name="Google Shape;736;p53"/>
            <p:cNvSpPr txBox="1"/>
            <p:nvPr/>
          </p:nvSpPr>
          <p:spPr>
            <a:xfrm>
              <a:off x="3775521" y="5945982"/>
              <a:ext cx="2790976" cy="4006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No hay que definir tipos de variables.</a:t>
              </a:r>
              <a:endParaRPr sz="1100" b="0" i="0" u="none" strike="noStrike" cap="none">
                <a:solidFill>
                  <a:schemeClr val="bg2">
                    <a:lumMod val="25000"/>
                  </a:schemeClr>
                </a:solidFill>
                <a:latin typeface="Sniglet"/>
                <a:ea typeface="Sniglet"/>
                <a:cs typeface="Sniglet"/>
                <a:sym typeface="Sniglet"/>
              </a:endParaRPr>
            </a:p>
          </p:txBody>
        </p:sp>
        <p:sp>
          <p:nvSpPr>
            <p:cNvPr id="737" name="Google Shape;737;p53"/>
            <p:cNvSpPr txBox="1"/>
            <p:nvPr/>
          </p:nvSpPr>
          <p:spPr>
            <a:xfrm>
              <a:off x="3775521" y="6352180"/>
              <a:ext cx="2790976" cy="4007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Gran cantidad de funciones.</a:t>
              </a:r>
              <a:endParaRPr sz="1100" b="0" i="0" u="none" strike="noStrike" cap="none">
                <a:solidFill>
                  <a:schemeClr val="bg2">
                    <a:lumMod val="25000"/>
                  </a:schemeClr>
                </a:solidFill>
                <a:latin typeface="Sniglet"/>
                <a:ea typeface="Sniglet"/>
                <a:cs typeface="Sniglet"/>
                <a:sym typeface="Sniglet"/>
              </a:endParaRPr>
            </a:p>
          </p:txBody>
        </p:sp>
        <p:cxnSp>
          <p:nvCxnSpPr>
            <p:cNvPr id="738" name="Google Shape;738;p53"/>
            <p:cNvCxnSpPr/>
            <p:nvPr/>
          </p:nvCxnSpPr>
          <p:spPr>
            <a:xfrm>
              <a:off x="3400639" y="6123826"/>
              <a:ext cx="409430" cy="13647"/>
            </a:xfrm>
            <a:prstGeom prst="straightConnector1">
              <a:avLst/>
            </a:prstGeom>
            <a:noFill/>
            <a:ln w="9525" cap="flat" cmpd="sng">
              <a:solidFill>
                <a:srgbClr val="347EB8"/>
              </a:solidFill>
              <a:prstDash val="solid"/>
              <a:round/>
              <a:headEnd type="none" w="sm" len="sm"/>
              <a:tailEnd type="triangle" w="med" len="med"/>
            </a:ln>
          </p:spPr>
        </p:cxnSp>
        <p:cxnSp>
          <p:nvCxnSpPr>
            <p:cNvPr id="739" name="Google Shape;739;p53"/>
            <p:cNvCxnSpPr/>
            <p:nvPr/>
          </p:nvCxnSpPr>
          <p:spPr>
            <a:xfrm>
              <a:off x="3403140" y="6536847"/>
              <a:ext cx="409430" cy="13647"/>
            </a:xfrm>
            <a:prstGeom prst="straightConnector1">
              <a:avLst/>
            </a:prstGeom>
            <a:noFill/>
            <a:ln w="9525" cap="flat" cmpd="sng">
              <a:solidFill>
                <a:srgbClr val="347EB8"/>
              </a:solidFill>
              <a:prstDash val="solid"/>
              <a:round/>
              <a:headEnd type="none" w="sm" len="sm"/>
              <a:tailEnd type="triangle" w="med" len="med"/>
            </a:ln>
          </p:spPr>
        </p:cxnSp>
        <p:cxnSp>
          <p:nvCxnSpPr>
            <p:cNvPr id="740" name="Google Shape;740;p53"/>
            <p:cNvCxnSpPr/>
            <p:nvPr/>
          </p:nvCxnSpPr>
          <p:spPr>
            <a:xfrm>
              <a:off x="6747948" y="3239548"/>
              <a:ext cx="409433" cy="13648"/>
            </a:xfrm>
            <a:prstGeom prst="straightConnector1">
              <a:avLst/>
            </a:prstGeom>
            <a:noFill/>
            <a:ln w="9525" cap="flat" cmpd="sng">
              <a:solidFill>
                <a:srgbClr val="347EB8"/>
              </a:solidFill>
              <a:prstDash val="solid"/>
              <a:round/>
              <a:headEnd type="none" w="sm" len="sm"/>
              <a:tailEnd type="triangle" w="med" len="med"/>
            </a:ln>
          </p:spPr>
        </p:cxnSp>
        <p:sp>
          <p:nvSpPr>
            <p:cNvPr id="741" name="Google Shape;741;p53"/>
            <p:cNvSpPr txBox="1"/>
            <p:nvPr/>
          </p:nvSpPr>
          <p:spPr>
            <a:xfrm>
              <a:off x="7198219" y="4907798"/>
              <a:ext cx="1966131" cy="4006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Dificulta la modularización.</a:t>
              </a:r>
              <a:endParaRPr>
                <a:solidFill>
                  <a:schemeClr val="bg2">
                    <a:lumMod val="25000"/>
                  </a:schemeClr>
                </a:solidFill>
              </a:endParaRPr>
            </a:p>
          </p:txBody>
        </p:sp>
        <p:cxnSp>
          <p:nvCxnSpPr>
            <p:cNvPr id="742" name="Google Shape;742;p53"/>
            <p:cNvCxnSpPr/>
            <p:nvPr/>
          </p:nvCxnSpPr>
          <p:spPr>
            <a:xfrm>
              <a:off x="6786444" y="5814613"/>
              <a:ext cx="427139" cy="18443"/>
            </a:xfrm>
            <a:prstGeom prst="straightConnector1">
              <a:avLst/>
            </a:prstGeom>
            <a:noFill/>
            <a:ln w="9525" cap="flat" cmpd="sng">
              <a:solidFill>
                <a:srgbClr val="347EB8"/>
              </a:solidFill>
              <a:prstDash val="solid"/>
              <a:round/>
              <a:headEnd type="none" w="sm" len="sm"/>
              <a:tailEnd type="triangle" w="med" len="med"/>
            </a:ln>
          </p:spPr>
        </p:cxnSp>
        <p:sp>
          <p:nvSpPr>
            <p:cNvPr id="743" name="Google Shape;743;p53"/>
            <p:cNvSpPr txBox="1"/>
            <p:nvPr/>
          </p:nvSpPr>
          <p:spPr>
            <a:xfrm>
              <a:off x="7181274" y="5648004"/>
              <a:ext cx="1966131" cy="6599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Dificulta la organización por capas de la aplicación..</a:t>
              </a:r>
              <a:endParaRPr sz="1100" b="0" i="0" u="none" strike="noStrike" cap="none">
                <a:solidFill>
                  <a:schemeClr val="bg2">
                    <a:lumMod val="25000"/>
                  </a:schemeClr>
                </a:solidFill>
                <a:latin typeface="Sniglet"/>
                <a:ea typeface="Sniglet"/>
                <a:cs typeface="Sniglet"/>
                <a:sym typeface="Sniglet"/>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54"/>
          <p:cNvSpPr txBox="1">
            <a:spLocks noGrp="1"/>
          </p:cNvSpPr>
          <p:nvPr>
            <p:ph type="title"/>
          </p:nvPr>
        </p:nvSpPr>
        <p:spPr>
          <a:xfrm>
            <a:off x="-1200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Lenguajes de Programación</a:t>
            </a:r>
            <a:endParaRPr/>
          </a:p>
        </p:txBody>
      </p:sp>
      <p:sp>
        <p:nvSpPr>
          <p:cNvPr id="749" name="Google Shape;749;p54"/>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58</a:t>
            </a:fld>
            <a:endParaRPr/>
          </a:p>
        </p:txBody>
      </p:sp>
      <p:sp>
        <p:nvSpPr>
          <p:cNvPr id="750" name="Google Shape;750;p54"/>
          <p:cNvSpPr/>
          <p:nvPr/>
        </p:nvSpPr>
        <p:spPr>
          <a:xfrm>
            <a:off x="4144796" y="655414"/>
            <a:ext cx="1055194" cy="296645"/>
          </a:xfrm>
          <a:prstGeom prst="roundRect">
            <a:avLst>
              <a:gd name="adj" fmla="val 16667"/>
            </a:avLst>
          </a:prstGeom>
          <a:gradFill>
            <a:gsLst>
              <a:gs pos="0">
                <a:srgbClr val="E6A8A8"/>
              </a:gs>
              <a:gs pos="35000">
                <a:srgbClr val="EEC0C1"/>
              </a:gs>
              <a:gs pos="100000">
                <a:srgbClr val="FAE5E5"/>
              </a:gs>
            </a:gsLst>
            <a:lin ang="16200000" scaled="0"/>
          </a:gradFill>
          <a:ln w="9525" cap="flat" cmpd="sng">
            <a:solidFill>
              <a:srgbClr val="942E2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100" b="0" i="0" u="none" strike="noStrike" cap="none">
                <a:solidFill>
                  <a:schemeClr val="dk1"/>
                </a:solidFill>
                <a:latin typeface="Sniglet"/>
                <a:ea typeface="Sniglet"/>
                <a:cs typeface="Sniglet"/>
                <a:sym typeface="Sniglet"/>
              </a:rPr>
              <a:t>ASP.NET</a:t>
            </a:r>
            <a:endParaRPr/>
          </a:p>
        </p:txBody>
      </p:sp>
      <p:sp>
        <p:nvSpPr>
          <p:cNvPr id="751" name="Google Shape;751;p54"/>
          <p:cNvSpPr/>
          <p:nvPr/>
        </p:nvSpPr>
        <p:spPr>
          <a:xfrm>
            <a:off x="539552" y="1584447"/>
            <a:ext cx="1541279" cy="338760"/>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100" b="0" i="0" u="none" strike="noStrike" cap="none">
                <a:solidFill>
                  <a:schemeClr val="lt1"/>
                </a:solidFill>
                <a:latin typeface="Sniglet"/>
                <a:ea typeface="Sniglet"/>
                <a:cs typeface="Sniglet"/>
                <a:sym typeface="Sniglet"/>
              </a:rPr>
              <a:t>Características.</a:t>
            </a:r>
            <a:endParaRPr/>
          </a:p>
        </p:txBody>
      </p:sp>
      <p:sp>
        <p:nvSpPr>
          <p:cNvPr id="752" name="Google Shape;752;p54"/>
          <p:cNvSpPr/>
          <p:nvPr/>
        </p:nvSpPr>
        <p:spPr>
          <a:xfrm>
            <a:off x="4144796" y="1573459"/>
            <a:ext cx="1055194" cy="296645"/>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100" b="0" i="0" u="none" strike="noStrike" cap="none">
                <a:solidFill>
                  <a:schemeClr val="lt1"/>
                </a:solidFill>
                <a:latin typeface="Sniglet"/>
                <a:ea typeface="Sniglet"/>
                <a:cs typeface="Sniglet"/>
                <a:sym typeface="Sniglet"/>
              </a:rPr>
              <a:t>Ventajas.</a:t>
            </a:r>
            <a:endParaRPr/>
          </a:p>
        </p:txBody>
      </p:sp>
      <p:sp>
        <p:nvSpPr>
          <p:cNvPr id="753" name="Google Shape;753;p54"/>
          <p:cNvSpPr/>
          <p:nvPr/>
        </p:nvSpPr>
        <p:spPr>
          <a:xfrm>
            <a:off x="6840239" y="1584448"/>
            <a:ext cx="1116137" cy="296645"/>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100" b="0" i="0" u="none" strike="noStrike" cap="none">
                <a:solidFill>
                  <a:schemeClr val="lt1"/>
                </a:solidFill>
                <a:latin typeface="Sniglet"/>
                <a:ea typeface="Sniglet"/>
                <a:cs typeface="Sniglet"/>
                <a:sym typeface="Sniglet"/>
              </a:rPr>
              <a:t>Desventajas.</a:t>
            </a:r>
            <a:endParaRPr/>
          </a:p>
        </p:txBody>
      </p:sp>
      <p:cxnSp>
        <p:nvCxnSpPr>
          <p:cNvPr id="754" name="Google Shape;754;p54"/>
          <p:cNvCxnSpPr>
            <a:stCxn id="750" idx="2"/>
            <a:endCxn id="752" idx="0"/>
          </p:cNvCxnSpPr>
          <p:nvPr/>
        </p:nvCxnSpPr>
        <p:spPr>
          <a:xfrm>
            <a:off x="4672393" y="952059"/>
            <a:ext cx="0" cy="621300"/>
          </a:xfrm>
          <a:prstGeom prst="straightConnector1">
            <a:avLst/>
          </a:prstGeom>
          <a:noFill/>
          <a:ln w="9525" cap="flat" cmpd="sng">
            <a:solidFill>
              <a:srgbClr val="347EB8"/>
            </a:solidFill>
            <a:prstDash val="solid"/>
            <a:round/>
            <a:headEnd type="none" w="sm" len="sm"/>
            <a:tailEnd type="none" w="sm" len="sm"/>
          </a:ln>
        </p:spPr>
      </p:cxnSp>
      <p:cxnSp>
        <p:nvCxnSpPr>
          <p:cNvPr id="755" name="Google Shape;755;p54"/>
          <p:cNvCxnSpPr>
            <a:stCxn id="750" idx="2"/>
            <a:endCxn id="751" idx="0"/>
          </p:cNvCxnSpPr>
          <p:nvPr/>
        </p:nvCxnSpPr>
        <p:spPr>
          <a:xfrm flipH="1">
            <a:off x="1310293" y="952059"/>
            <a:ext cx="3362100" cy="632400"/>
          </a:xfrm>
          <a:prstGeom prst="straightConnector1">
            <a:avLst/>
          </a:prstGeom>
          <a:noFill/>
          <a:ln w="9525" cap="flat" cmpd="sng">
            <a:solidFill>
              <a:srgbClr val="347EB8"/>
            </a:solidFill>
            <a:prstDash val="solid"/>
            <a:round/>
            <a:headEnd type="none" w="sm" len="sm"/>
            <a:tailEnd type="none" w="sm" len="sm"/>
          </a:ln>
        </p:spPr>
      </p:cxnSp>
      <p:cxnSp>
        <p:nvCxnSpPr>
          <p:cNvPr id="756" name="Google Shape;756;p54"/>
          <p:cNvCxnSpPr>
            <a:stCxn id="750" idx="2"/>
            <a:endCxn id="753" idx="0"/>
          </p:cNvCxnSpPr>
          <p:nvPr/>
        </p:nvCxnSpPr>
        <p:spPr>
          <a:xfrm>
            <a:off x="4672393" y="952059"/>
            <a:ext cx="2725800" cy="632400"/>
          </a:xfrm>
          <a:prstGeom prst="straightConnector1">
            <a:avLst/>
          </a:prstGeom>
          <a:noFill/>
          <a:ln w="9525" cap="flat" cmpd="sng">
            <a:solidFill>
              <a:srgbClr val="347EB8"/>
            </a:solidFill>
            <a:prstDash val="solid"/>
            <a:round/>
            <a:headEnd type="none" w="sm" len="sm"/>
            <a:tailEnd type="none" w="sm" len="sm"/>
          </a:ln>
        </p:spPr>
      </p:cxnSp>
      <p:cxnSp>
        <p:nvCxnSpPr>
          <p:cNvPr id="757" name="Google Shape;757;p54"/>
          <p:cNvCxnSpPr>
            <a:stCxn id="751" idx="2"/>
          </p:cNvCxnSpPr>
          <p:nvPr/>
        </p:nvCxnSpPr>
        <p:spPr>
          <a:xfrm flipH="1">
            <a:off x="1176092" y="1923207"/>
            <a:ext cx="134100" cy="263700"/>
          </a:xfrm>
          <a:prstGeom prst="straightConnector1">
            <a:avLst/>
          </a:prstGeom>
          <a:noFill/>
          <a:ln w="9525" cap="flat" cmpd="sng">
            <a:solidFill>
              <a:srgbClr val="347EB8"/>
            </a:solidFill>
            <a:prstDash val="solid"/>
            <a:round/>
            <a:headEnd type="none" w="sm" len="sm"/>
            <a:tailEnd type="none" w="sm" len="sm"/>
          </a:ln>
        </p:spPr>
      </p:cxnSp>
      <p:cxnSp>
        <p:nvCxnSpPr>
          <p:cNvPr id="758" name="Google Shape;758;p54"/>
          <p:cNvCxnSpPr/>
          <p:nvPr/>
        </p:nvCxnSpPr>
        <p:spPr>
          <a:xfrm rot="10800000">
            <a:off x="623131" y="2186894"/>
            <a:ext cx="552845" cy="0"/>
          </a:xfrm>
          <a:prstGeom prst="straightConnector1">
            <a:avLst/>
          </a:prstGeom>
          <a:noFill/>
          <a:ln w="9525" cap="flat" cmpd="sng">
            <a:solidFill>
              <a:srgbClr val="347EB8"/>
            </a:solidFill>
            <a:prstDash val="solid"/>
            <a:round/>
            <a:headEnd type="none" w="sm" len="sm"/>
            <a:tailEnd type="none" w="sm" len="sm"/>
          </a:ln>
        </p:spPr>
      </p:cxnSp>
      <p:cxnSp>
        <p:nvCxnSpPr>
          <p:cNvPr id="759" name="Google Shape;759;p54"/>
          <p:cNvCxnSpPr/>
          <p:nvPr/>
        </p:nvCxnSpPr>
        <p:spPr>
          <a:xfrm>
            <a:off x="623133" y="2186894"/>
            <a:ext cx="29900" cy="2555888"/>
          </a:xfrm>
          <a:prstGeom prst="straightConnector1">
            <a:avLst/>
          </a:prstGeom>
          <a:noFill/>
          <a:ln w="9525" cap="flat" cmpd="sng">
            <a:solidFill>
              <a:srgbClr val="347EB8"/>
            </a:solidFill>
            <a:prstDash val="solid"/>
            <a:round/>
            <a:headEnd type="none" w="sm" len="sm"/>
            <a:tailEnd type="none" w="sm" len="sm"/>
          </a:ln>
        </p:spPr>
      </p:cxnSp>
      <p:cxnSp>
        <p:nvCxnSpPr>
          <p:cNvPr id="760" name="Google Shape;760;p54"/>
          <p:cNvCxnSpPr/>
          <p:nvPr/>
        </p:nvCxnSpPr>
        <p:spPr>
          <a:xfrm>
            <a:off x="623131" y="2384314"/>
            <a:ext cx="417899" cy="10987"/>
          </a:xfrm>
          <a:prstGeom prst="straightConnector1">
            <a:avLst/>
          </a:prstGeom>
          <a:noFill/>
          <a:ln w="9525" cap="flat" cmpd="sng">
            <a:solidFill>
              <a:srgbClr val="347EB8"/>
            </a:solidFill>
            <a:prstDash val="solid"/>
            <a:round/>
            <a:headEnd type="none" w="sm" len="sm"/>
            <a:tailEnd type="triangle" w="med" len="med"/>
          </a:ln>
        </p:spPr>
      </p:cxnSp>
      <p:cxnSp>
        <p:nvCxnSpPr>
          <p:cNvPr id="761" name="Google Shape;761;p54"/>
          <p:cNvCxnSpPr/>
          <p:nvPr/>
        </p:nvCxnSpPr>
        <p:spPr>
          <a:xfrm>
            <a:off x="623130" y="2754085"/>
            <a:ext cx="417899" cy="10987"/>
          </a:xfrm>
          <a:prstGeom prst="straightConnector1">
            <a:avLst/>
          </a:prstGeom>
          <a:noFill/>
          <a:ln w="9525" cap="flat" cmpd="sng">
            <a:solidFill>
              <a:srgbClr val="347EB8"/>
            </a:solidFill>
            <a:prstDash val="solid"/>
            <a:round/>
            <a:headEnd type="none" w="sm" len="sm"/>
            <a:tailEnd type="triangle" w="med" len="med"/>
          </a:ln>
        </p:spPr>
      </p:cxnSp>
      <p:cxnSp>
        <p:nvCxnSpPr>
          <p:cNvPr id="762" name="Google Shape;762;p54"/>
          <p:cNvCxnSpPr/>
          <p:nvPr/>
        </p:nvCxnSpPr>
        <p:spPr>
          <a:xfrm>
            <a:off x="632930" y="3293839"/>
            <a:ext cx="417899" cy="10987"/>
          </a:xfrm>
          <a:prstGeom prst="straightConnector1">
            <a:avLst/>
          </a:prstGeom>
          <a:noFill/>
          <a:ln w="9525" cap="flat" cmpd="sng">
            <a:solidFill>
              <a:srgbClr val="347EB8"/>
            </a:solidFill>
            <a:prstDash val="solid"/>
            <a:round/>
            <a:headEnd type="none" w="sm" len="sm"/>
            <a:tailEnd type="triangle" w="med" len="med"/>
          </a:ln>
        </p:spPr>
      </p:cxnSp>
      <p:sp>
        <p:nvSpPr>
          <p:cNvPr id="763" name="Google Shape;763;p54"/>
          <p:cNvSpPr txBox="1"/>
          <p:nvPr/>
        </p:nvSpPr>
        <p:spPr>
          <a:xfrm>
            <a:off x="1094018" y="2261607"/>
            <a:ext cx="1630675"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Sucesor de ASP.</a:t>
            </a:r>
            <a:endParaRPr sz="1100" b="0" i="0" u="none" strike="noStrike" cap="none">
              <a:solidFill>
                <a:schemeClr val="bg2">
                  <a:lumMod val="25000"/>
                </a:schemeClr>
              </a:solidFill>
              <a:latin typeface="Sniglet"/>
              <a:ea typeface="Sniglet"/>
              <a:cs typeface="Sniglet"/>
              <a:sym typeface="Sniglet"/>
            </a:endParaRPr>
          </a:p>
        </p:txBody>
      </p:sp>
      <p:sp>
        <p:nvSpPr>
          <p:cNvPr id="764" name="Google Shape;764;p54"/>
          <p:cNvSpPr txBox="1"/>
          <p:nvPr/>
        </p:nvSpPr>
        <p:spPr>
          <a:xfrm>
            <a:off x="1073460" y="2639638"/>
            <a:ext cx="1986328" cy="26157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comercializado por Microsoft.</a:t>
            </a:r>
            <a:endParaRPr sz="1100" b="0" i="0" u="none" strike="noStrike" cap="none">
              <a:solidFill>
                <a:schemeClr val="bg2">
                  <a:lumMod val="25000"/>
                </a:schemeClr>
              </a:solidFill>
              <a:latin typeface="Sniglet"/>
              <a:ea typeface="Sniglet"/>
              <a:cs typeface="Sniglet"/>
              <a:sym typeface="Sniglet"/>
            </a:endParaRPr>
          </a:p>
        </p:txBody>
      </p:sp>
      <p:sp>
        <p:nvSpPr>
          <p:cNvPr id="765" name="Google Shape;765;p54"/>
          <p:cNvSpPr txBox="1"/>
          <p:nvPr/>
        </p:nvSpPr>
        <p:spPr>
          <a:xfrm>
            <a:off x="1094018" y="3208148"/>
            <a:ext cx="1661148" cy="6001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Se puede usar C# , VB.NET o J# en los desarrollos web.</a:t>
            </a:r>
            <a:endParaRPr sz="1100" b="0" i="0" u="none" strike="noStrike" cap="none">
              <a:solidFill>
                <a:schemeClr val="bg2">
                  <a:lumMod val="25000"/>
                </a:schemeClr>
              </a:solidFill>
              <a:latin typeface="Sniglet"/>
              <a:ea typeface="Sniglet"/>
              <a:cs typeface="Sniglet"/>
              <a:sym typeface="Sniglet"/>
            </a:endParaRPr>
          </a:p>
        </p:txBody>
      </p:sp>
      <p:cxnSp>
        <p:nvCxnSpPr>
          <p:cNvPr id="766" name="Google Shape;766;p54"/>
          <p:cNvCxnSpPr/>
          <p:nvPr/>
        </p:nvCxnSpPr>
        <p:spPr>
          <a:xfrm>
            <a:off x="632930" y="4141914"/>
            <a:ext cx="417899" cy="10987"/>
          </a:xfrm>
          <a:prstGeom prst="straightConnector1">
            <a:avLst/>
          </a:prstGeom>
          <a:noFill/>
          <a:ln w="9525" cap="flat" cmpd="sng">
            <a:solidFill>
              <a:srgbClr val="347EB8"/>
            </a:solidFill>
            <a:prstDash val="solid"/>
            <a:round/>
            <a:headEnd type="none" w="sm" len="sm"/>
            <a:tailEnd type="triangle" w="med" len="med"/>
          </a:ln>
        </p:spPr>
      </p:cxnSp>
      <p:sp>
        <p:nvSpPr>
          <p:cNvPr id="767" name="Google Shape;767;p54"/>
          <p:cNvSpPr txBox="1"/>
          <p:nvPr/>
        </p:nvSpPr>
        <p:spPr>
          <a:xfrm>
            <a:off x="1094018" y="3939902"/>
            <a:ext cx="1765623"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Extensiones de archivos  .aspx.</a:t>
            </a:r>
            <a:endParaRPr sz="1100" b="0" i="0" u="none" strike="noStrike" cap="none">
              <a:solidFill>
                <a:schemeClr val="bg2">
                  <a:lumMod val="25000"/>
                </a:schemeClr>
              </a:solidFill>
              <a:latin typeface="Sniglet"/>
              <a:ea typeface="Sniglet"/>
              <a:cs typeface="Sniglet"/>
              <a:sym typeface="Sniglet"/>
            </a:endParaRPr>
          </a:p>
        </p:txBody>
      </p:sp>
      <p:cxnSp>
        <p:nvCxnSpPr>
          <p:cNvPr id="768" name="Google Shape;768;p54"/>
          <p:cNvCxnSpPr>
            <a:stCxn id="752" idx="2"/>
          </p:cNvCxnSpPr>
          <p:nvPr/>
        </p:nvCxnSpPr>
        <p:spPr>
          <a:xfrm>
            <a:off x="4672393" y="1870104"/>
            <a:ext cx="0" cy="211800"/>
          </a:xfrm>
          <a:prstGeom prst="straightConnector1">
            <a:avLst/>
          </a:prstGeom>
          <a:noFill/>
          <a:ln w="9525" cap="flat" cmpd="sng">
            <a:solidFill>
              <a:srgbClr val="347EB8"/>
            </a:solidFill>
            <a:prstDash val="solid"/>
            <a:round/>
            <a:headEnd type="none" w="sm" len="sm"/>
            <a:tailEnd type="none" w="sm" len="sm"/>
          </a:ln>
        </p:spPr>
      </p:cxnSp>
      <p:cxnSp>
        <p:nvCxnSpPr>
          <p:cNvPr id="769" name="Google Shape;769;p54"/>
          <p:cNvCxnSpPr/>
          <p:nvPr/>
        </p:nvCxnSpPr>
        <p:spPr>
          <a:xfrm rot="10800000">
            <a:off x="3835291" y="2068444"/>
            <a:ext cx="837103" cy="13392"/>
          </a:xfrm>
          <a:prstGeom prst="straightConnector1">
            <a:avLst/>
          </a:prstGeom>
          <a:noFill/>
          <a:ln w="9525" cap="flat" cmpd="sng">
            <a:solidFill>
              <a:srgbClr val="347EB8"/>
            </a:solidFill>
            <a:prstDash val="solid"/>
            <a:round/>
            <a:headEnd type="none" w="sm" len="sm"/>
            <a:tailEnd type="none" w="sm" len="sm"/>
          </a:ln>
        </p:spPr>
      </p:cxnSp>
      <p:cxnSp>
        <p:nvCxnSpPr>
          <p:cNvPr id="770" name="Google Shape;770;p54"/>
          <p:cNvCxnSpPr/>
          <p:nvPr/>
        </p:nvCxnSpPr>
        <p:spPr>
          <a:xfrm flipH="1">
            <a:off x="3818746" y="2060276"/>
            <a:ext cx="16546" cy="2401891"/>
          </a:xfrm>
          <a:prstGeom prst="straightConnector1">
            <a:avLst/>
          </a:prstGeom>
          <a:noFill/>
          <a:ln w="9525" cap="flat" cmpd="sng">
            <a:solidFill>
              <a:srgbClr val="347EB8"/>
            </a:solidFill>
            <a:prstDash val="solid"/>
            <a:round/>
            <a:headEnd type="none" w="sm" len="sm"/>
            <a:tailEnd type="none" w="sm" len="sm"/>
          </a:ln>
        </p:spPr>
      </p:cxnSp>
      <p:cxnSp>
        <p:nvCxnSpPr>
          <p:cNvPr id="771" name="Google Shape;771;p54"/>
          <p:cNvCxnSpPr/>
          <p:nvPr/>
        </p:nvCxnSpPr>
        <p:spPr>
          <a:xfrm rot="10800000" flipH="1">
            <a:off x="3835947" y="2247479"/>
            <a:ext cx="417897" cy="340"/>
          </a:xfrm>
          <a:prstGeom prst="straightConnector1">
            <a:avLst/>
          </a:prstGeom>
          <a:noFill/>
          <a:ln w="9525" cap="flat" cmpd="sng">
            <a:solidFill>
              <a:srgbClr val="347EB8"/>
            </a:solidFill>
            <a:prstDash val="solid"/>
            <a:round/>
            <a:headEnd type="none" w="sm" len="sm"/>
            <a:tailEnd type="triangle" w="med" len="med"/>
          </a:ln>
        </p:spPr>
      </p:cxnSp>
      <p:sp>
        <p:nvSpPr>
          <p:cNvPr id="772" name="Google Shape;772;p54"/>
          <p:cNvSpPr txBox="1"/>
          <p:nvPr/>
        </p:nvSpPr>
        <p:spPr>
          <a:xfrm>
            <a:off x="4248838" y="2081834"/>
            <a:ext cx="2256652"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Orientado a Objetos.</a:t>
            </a:r>
            <a:endParaRPr sz="1100" b="0" i="0" u="none" strike="noStrike" cap="none">
              <a:solidFill>
                <a:schemeClr val="bg2">
                  <a:lumMod val="25000"/>
                </a:schemeClr>
              </a:solidFill>
              <a:latin typeface="Sniglet"/>
              <a:ea typeface="Sniglet"/>
              <a:cs typeface="Sniglet"/>
              <a:sym typeface="Sniglet"/>
            </a:endParaRPr>
          </a:p>
        </p:txBody>
      </p:sp>
      <p:cxnSp>
        <p:nvCxnSpPr>
          <p:cNvPr id="773" name="Google Shape;773;p54"/>
          <p:cNvCxnSpPr/>
          <p:nvPr/>
        </p:nvCxnSpPr>
        <p:spPr>
          <a:xfrm>
            <a:off x="3812391" y="2633557"/>
            <a:ext cx="417896" cy="10986"/>
          </a:xfrm>
          <a:prstGeom prst="straightConnector1">
            <a:avLst/>
          </a:prstGeom>
          <a:noFill/>
          <a:ln w="9525" cap="flat" cmpd="sng">
            <a:solidFill>
              <a:srgbClr val="347EB8"/>
            </a:solidFill>
            <a:prstDash val="solid"/>
            <a:round/>
            <a:headEnd type="none" w="sm" len="sm"/>
            <a:tailEnd type="triangle" w="med" len="med"/>
          </a:ln>
        </p:spPr>
      </p:cxnSp>
      <p:sp>
        <p:nvSpPr>
          <p:cNvPr id="774" name="Google Shape;774;p54"/>
          <p:cNvSpPr txBox="1"/>
          <p:nvPr/>
        </p:nvSpPr>
        <p:spPr>
          <a:xfrm>
            <a:off x="4253843" y="2493947"/>
            <a:ext cx="1812864"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Controles de usuario y personalizado.</a:t>
            </a:r>
            <a:endParaRPr sz="1100" b="0" i="0" u="none" strike="noStrike" cap="none">
              <a:solidFill>
                <a:schemeClr val="bg2">
                  <a:lumMod val="25000"/>
                </a:schemeClr>
              </a:solidFill>
              <a:latin typeface="Sniglet"/>
              <a:ea typeface="Sniglet"/>
              <a:cs typeface="Sniglet"/>
              <a:sym typeface="Sniglet"/>
            </a:endParaRPr>
          </a:p>
        </p:txBody>
      </p:sp>
      <p:cxnSp>
        <p:nvCxnSpPr>
          <p:cNvPr id="775" name="Google Shape;775;p54"/>
          <p:cNvCxnSpPr/>
          <p:nvPr/>
        </p:nvCxnSpPr>
        <p:spPr>
          <a:xfrm>
            <a:off x="3829745" y="3256499"/>
            <a:ext cx="417896" cy="10986"/>
          </a:xfrm>
          <a:prstGeom prst="straightConnector1">
            <a:avLst/>
          </a:prstGeom>
          <a:noFill/>
          <a:ln w="9525" cap="flat" cmpd="sng">
            <a:solidFill>
              <a:srgbClr val="347EB8"/>
            </a:solidFill>
            <a:prstDash val="solid"/>
            <a:round/>
            <a:headEnd type="none" w="sm" len="sm"/>
            <a:tailEnd type="triangle" w="med" len="med"/>
          </a:ln>
        </p:spPr>
      </p:cxnSp>
      <p:sp>
        <p:nvSpPr>
          <p:cNvPr id="776" name="Google Shape;776;p54"/>
          <p:cNvSpPr txBox="1"/>
          <p:nvPr/>
        </p:nvSpPr>
        <p:spPr>
          <a:xfrm>
            <a:off x="4237336" y="3150671"/>
            <a:ext cx="2127785"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Separa el diseño del código.</a:t>
            </a:r>
            <a:endParaRPr sz="1100" b="0" i="0" u="none" strike="noStrike" cap="none">
              <a:solidFill>
                <a:schemeClr val="bg2">
                  <a:lumMod val="25000"/>
                </a:schemeClr>
              </a:solidFill>
              <a:latin typeface="Sniglet"/>
              <a:ea typeface="Sniglet"/>
              <a:cs typeface="Sniglet"/>
              <a:sym typeface="Sniglet"/>
            </a:endParaRPr>
          </a:p>
        </p:txBody>
      </p:sp>
      <p:cxnSp>
        <p:nvCxnSpPr>
          <p:cNvPr id="777" name="Google Shape;777;p54"/>
          <p:cNvCxnSpPr/>
          <p:nvPr/>
        </p:nvCxnSpPr>
        <p:spPr>
          <a:xfrm>
            <a:off x="7380312" y="1905908"/>
            <a:ext cx="544057" cy="756567"/>
          </a:xfrm>
          <a:prstGeom prst="straightConnector1">
            <a:avLst/>
          </a:prstGeom>
          <a:noFill/>
          <a:ln w="9525" cap="flat" cmpd="sng">
            <a:solidFill>
              <a:srgbClr val="347EB8"/>
            </a:solidFill>
            <a:prstDash val="solid"/>
            <a:round/>
            <a:headEnd type="none" w="sm" len="sm"/>
            <a:tailEnd type="triangle" w="med" len="med"/>
          </a:ln>
        </p:spPr>
      </p:cxnSp>
      <p:cxnSp>
        <p:nvCxnSpPr>
          <p:cNvPr id="778" name="Google Shape;778;p54"/>
          <p:cNvCxnSpPr/>
          <p:nvPr/>
        </p:nvCxnSpPr>
        <p:spPr>
          <a:xfrm>
            <a:off x="632930" y="4742782"/>
            <a:ext cx="417899" cy="10987"/>
          </a:xfrm>
          <a:prstGeom prst="straightConnector1">
            <a:avLst/>
          </a:prstGeom>
          <a:noFill/>
          <a:ln w="9525" cap="flat" cmpd="sng">
            <a:solidFill>
              <a:srgbClr val="347EB8"/>
            </a:solidFill>
            <a:prstDash val="solid"/>
            <a:round/>
            <a:headEnd type="none" w="sm" len="sm"/>
            <a:tailEnd type="triangle" w="med" len="med"/>
          </a:ln>
        </p:spPr>
      </p:cxnSp>
      <p:sp>
        <p:nvSpPr>
          <p:cNvPr id="779" name="Google Shape;779;p54"/>
          <p:cNvSpPr txBox="1"/>
          <p:nvPr/>
        </p:nvSpPr>
        <p:spPr>
          <a:xfrm>
            <a:off x="1069629" y="4371950"/>
            <a:ext cx="2120768" cy="430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dirty="0">
                <a:solidFill>
                  <a:schemeClr val="bg2">
                    <a:lumMod val="25000"/>
                  </a:schemeClr>
                </a:solidFill>
                <a:latin typeface="Sniglet"/>
                <a:ea typeface="Sniglet"/>
                <a:cs typeface="Sniglet"/>
                <a:sym typeface="Sniglet"/>
              </a:rPr>
              <a:t>Las aplicaciones necesitan de Framework de .NET.</a:t>
            </a:r>
            <a:endParaRPr sz="1100" b="0" i="0" u="none" strike="noStrike" cap="none" dirty="0">
              <a:solidFill>
                <a:schemeClr val="bg2">
                  <a:lumMod val="25000"/>
                </a:schemeClr>
              </a:solidFill>
              <a:latin typeface="Sniglet"/>
              <a:ea typeface="Sniglet"/>
              <a:cs typeface="Sniglet"/>
              <a:sym typeface="Sniglet"/>
            </a:endParaRPr>
          </a:p>
        </p:txBody>
      </p:sp>
      <p:cxnSp>
        <p:nvCxnSpPr>
          <p:cNvPr id="780" name="Google Shape;780;p54"/>
          <p:cNvCxnSpPr/>
          <p:nvPr/>
        </p:nvCxnSpPr>
        <p:spPr>
          <a:xfrm>
            <a:off x="3829745" y="3682169"/>
            <a:ext cx="417896" cy="10986"/>
          </a:xfrm>
          <a:prstGeom prst="straightConnector1">
            <a:avLst/>
          </a:prstGeom>
          <a:noFill/>
          <a:ln w="9525" cap="flat" cmpd="sng">
            <a:solidFill>
              <a:srgbClr val="347EB8"/>
            </a:solidFill>
            <a:prstDash val="solid"/>
            <a:round/>
            <a:headEnd type="none" w="sm" len="sm"/>
            <a:tailEnd type="triangle" w="med" len="med"/>
          </a:ln>
        </p:spPr>
      </p:cxnSp>
      <p:sp>
        <p:nvSpPr>
          <p:cNvPr id="781" name="Google Shape;781;p54"/>
          <p:cNvSpPr txBox="1"/>
          <p:nvPr/>
        </p:nvSpPr>
        <p:spPr>
          <a:xfrm>
            <a:off x="4209344" y="3533506"/>
            <a:ext cx="2127785"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Fácil mantenimiento.</a:t>
            </a:r>
            <a:endParaRPr sz="1100" b="0" i="0" u="none" strike="noStrike" cap="none">
              <a:solidFill>
                <a:schemeClr val="bg2">
                  <a:lumMod val="25000"/>
                </a:schemeClr>
              </a:solidFill>
              <a:latin typeface="Sniglet"/>
              <a:ea typeface="Sniglet"/>
              <a:cs typeface="Sniglet"/>
              <a:sym typeface="Sniglet"/>
            </a:endParaRPr>
          </a:p>
        </p:txBody>
      </p:sp>
      <p:cxnSp>
        <p:nvCxnSpPr>
          <p:cNvPr id="782" name="Google Shape;782;p54"/>
          <p:cNvCxnSpPr/>
          <p:nvPr/>
        </p:nvCxnSpPr>
        <p:spPr>
          <a:xfrm>
            <a:off x="3812391" y="4065570"/>
            <a:ext cx="417896" cy="10986"/>
          </a:xfrm>
          <a:prstGeom prst="straightConnector1">
            <a:avLst/>
          </a:prstGeom>
          <a:noFill/>
          <a:ln w="9525" cap="flat" cmpd="sng">
            <a:solidFill>
              <a:srgbClr val="347EB8"/>
            </a:solidFill>
            <a:prstDash val="solid"/>
            <a:round/>
            <a:headEnd type="none" w="sm" len="sm"/>
            <a:tailEnd type="triangle" w="med" len="med"/>
          </a:ln>
        </p:spPr>
      </p:cxnSp>
      <p:sp>
        <p:nvSpPr>
          <p:cNvPr id="783" name="Google Shape;783;p54"/>
          <p:cNvSpPr txBox="1"/>
          <p:nvPr/>
        </p:nvSpPr>
        <p:spPr>
          <a:xfrm>
            <a:off x="4226024" y="3927894"/>
            <a:ext cx="2127785"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Mayor velocidad.</a:t>
            </a:r>
            <a:endParaRPr sz="1100" b="0" i="0" u="none" strike="noStrike" cap="none">
              <a:solidFill>
                <a:schemeClr val="bg2">
                  <a:lumMod val="25000"/>
                </a:schemeClr>
              </a:solidFill>
              <a:latin typeface="Sniglet"/>
              <a:ea typeface="Sniglet"/>
              <a:cs typeface="Sniglet"/>
              <a:sym typeface="Sniglet"/>
            </a:endParaRPr>
          </a:p>
        </p:txBody>
      </p:sp>
      <p:cxnSp>
        <p:nvCxnSpPr>
          <p:cNvPr id="784" name="Google Shape;784;p54"/>
          <p:cNvCxnSpPr/>
          <p:nvPr/>
        </p:nvCxnSpPr>
        <p:spPr>
          <a:xfrm>
            <a:off x="3829745" y="4456675"/>
            <a:ext cx="417896" cy="10986"/>
          </a:xfrm>
          <a:prstGeom prst="straightConnector1">
            <a:avLst/>
          </a:prstGeom>
          <a:noFill/>
          <a:ln w="9525" cap="flat" cmpd="sng">
            <a:solidFill>
              <a:srgbClr val="347EB8"/>
            </a:solidFill>
            <a:prstDash val="solid"/>
            <a:round/>
            <a:headEnd type="none" w="sm" len="sm"/>
            <a:tailEnd type="triangle" w="med" len="med"/>
          </a:ln>
        </p:spPr>
      </p:cxnSp>
      <p:sp>
        <p:nvSpPr>
          <p:cNvPr id="785" name="Google Shape;785;p54"/>
          <p:cNvSpPr txBox="1"/>
          <p:nvPr/>
        </p:nvSpPr>
        <p:spPr>
          <a:xfrm>
            <a:off x="4247639" y="4350846"/>
            <a:ext cx="2127785"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Mayor seguridad.</a:t>
            </a:r>
            <a:endParaRPr sz="1100" b="0" i="0" u="none" strike="noStrike" cap="none">
              <a:solidFill>
                <a:schemeClr val="bg2">
                  <a:lumMod val="25000"/>
                </a:schemeClr>
              </a:solidFill>
              <a:latin typeface="Sniglet"/>
              <a:ea typeface="Sniglet"/>
              <a:cs typeface="Sniglet"/>
              <a:sym typeface="Sniglet"/>
            </a:endParaRPr>
          </a:p>
        </p:txBody>
      </p:sp>
      <p:sp>
        <p:nvSpPr>
          <p:cNvPr id="786" name="Google Shape;786;p54"/>
          <p:cNvSpPr txBox="1"/>
          <p:nvPr/>
        </p:nvSpPr>
        <p:spPr>
          <a:xfrm>
            <a:off x="6843742" y="2662475"/>
            <a:ext cx="2161254"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100" b="0" i="0" u="none" strike="noStrike" cap="none">
                <a:solidFill>
                  <a:schemeClr val="bg2">
                    <a:lumMod val="25000"/>
                  </a:schemeClr>
                </a:solidFill>
                <a:latin typeface="Sniglet"/>
                <a:ea typeface="Sniglet"/>
                <a:cs typeface="Sniglet"/>
                <a:sym typeface="Sniglet"/>
              </a:rPr>
              <a:t>Mayor consumo de recursos.</a:t>
            </a:r>
            <a:endParaRPr sz="1100" b="0" i="0" u="none" strike="noStrike" cap="none">
              <a:solidFill>
                <a:schemeClr val="bg2">
                  <a:lumMod val="25000"/>
                </a:schemeClr>
              </a:solidFill>
              <a:latin typeface="Sniglet"/>
              <a:ea typeface="Sniglet"/>
              <a:cs typeface="Sniglet"/>
              <a:sym typeface="Snigle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55"/>
          <p:cNvSpPr txBox="1">
            <a:spLocks noGrp="1"/>
          </p:cNvSpPr>
          <p:nvPr>
            <p:ph type="title"/>
          </p:nvPr>
        </p:nvSpPr>
        <p:spPr>
          <a:xfrm>
            <a:off x="-1200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Lengiajes de programación</a:t>
            </a:r>
            <a:endParaRPr/>
          </a:p>
        </p:txBody>
      </p:sp>
      <p:sp>
        <p:nvSpPr>
          <p:cNvPr id="792" name="Google Shape;792;p5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59</a:t>
            </a:fld>
            <a:endParaRPr/>
          </a:p>
        </p:txBody>
      </p:sp>
      <p:grpSp>
        <p:nvGrpSpPr>
          <p:cNvPr id="793" name="Google Shape;793;p55"/>
          <p:cNvGrpSpPr/>
          <p:nvPr/>
        </p:nvGrpSpPr>
        <p:grpSpPr>
          <a:xfrm>
            <a:off x="107504" y="699542"/>
            <a:ext cx="8775603" cy="4694683"/>
            <a:chOff x="683568" y="324678"/>
            <a:chExt cx="8532331" cy="5866968"/>
          </a:xfrm>
        </p:grpSpPr>
        <p:sp>
          <p:nvSpPr>
            <p:cNvPr id="794" name="Google Shape;794;p55"/>
            <p:cNvSpPr/>
            <p:nvPr/>
          </p:nvSpPr>
          <p:spPr>
            <a:xfrm>
              <a:off x="4215779" y="324678"/>
              <a:ext cx="1033818" cy="368489"/>
            </a:xfrm>
            <a:prstGeom prst="roundRect">
              <a:avLst>
                <a:gd name="adj" fmla="val 16667"/>
              </a:avLst>
            </a:prstGeom>
            <a:gradFill>
              <a:gsLst>
                <a:gs pos="0">
                  <a:srgbClr val="E6A8A8"/>
                </a:gs>
                <a:gs pos="35000">
                  <a:srgbClr val="EEC0C1"/>
                </a:gs>
                <a:gs pos="100000">
                  <a:srgbClr val="FAE5E5"/>
                </a:gs>
              </a:gsLst>
              <a:lin ang="16200000" scaled="0"/>
            </a:gradFill>
            <a:ln w="9525" cap="flat" cmpd="sng">
              <a:solidFill>
                <a:srgbClr val="942E2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050" b="0" i="0" u="none" strike="noStrike" cap="none">
                  <a:solidFill>
                    <a:schemeClr val="dk1"/>
                  </a:solidFill>
                  <a:latin typeface="Sniglet"/>
                  <a:ea typeface="Sniglet"/>
                  <a:cs typeface="Sniglet"/>
                  <a:sym typeface="Sniglet"/>
                </a:rPr>
                <a:t>JSP.</a:t>
              </a:r>
              <a:endParaRPr/>
            </a:p>
          </p:txBody>
        </p:sp>
        <p:sp>
          <p:nvSpPr>
            <p:cNvPr id="795" name="Google Shape;795;p55"/>
            <p:cNvSpPr/>
            <p:nvPr/>
          </p:nvSpPr>
          <p:spPr>
            <a:xfrm>
              <a:off x="683568" y="1478713"/>
              <a:ext cx="1605929" cy="420804"/>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050" b="0" i="0" u="none" strike="noStrike" cap="none">
                  <a:solidFill>
                    <a:schemeClr val="lt1"/>
                  </a:solidFill>
                  <a:latin typeface="Sniglet"/>
                  <a:ea typeface="Sniglet"/>
                  <a:cs typeface="Sniglet"/>
                  <a:sym typeface="Sniglet"/>
                </a:rPr>
                <a:t>Características.</a:t>
              </a:r>
              <a:endParaRPr/>
            </a:p>
          </p:txBody>
        </p:sp>
        <p:sp>
          <p:nvSpPr>
            <p:cNvPr id="796" name="Google Shape;796;p55"/>
            <p:cNvSpPr/>
            <p:nvPr/>
          </p:nvSpPr>
          <p:spPr>
            <a:xfrm>
              <a:off x="4215779" y="1465064"/>
              <a:ext cx="1033818" cy="368489"/>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050" b="0" i="0" u="none" strike="noStrike" cap="none">
                  <a:solidFill>
                    <a:schemeClr val="lt1"/>
                  </a:solidFill>
                  <a:latin typeface="Sniglet"/>
                  <a:ea typeface="Sniglet"/>
                  <a:cs typeface="Sniglet"/>
                  <a:sym typeface="Sniglet"/>
                </a:rPr>
                <a:t>Ventajas.</a:t>
              </a:r>
              <a:endParaRPr/>
            </a:p>
          </p:txBody>
        </p:sp>
        <p:sp>
          <p:nvSpPr>
            <p:cNvPr id="797" name="Google Shape;797;p55"/>
            <p:cNvSpPr/>
            <p:nvPr/>
          </p:nvSpPr>
          <p:spPr>
            <a:xfrm>
              <a:off x="6856618" y="1478714"/>
              <a:ext cx="1093527" cy="368489"/>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050" b="0" i="0" u="none" strike="noStrike" cap="none">
                  <a:solidFill>
                    <a:schemeClr val="lt1"/>
                  </a:solidFill>
                  <a:latin typeface="Sniglet"/>
                  <a:ea typeface="Sniglet"/>
                  <a:cs typeface="Sniglet"/>
                  <a:sym typeface="Sniglet"/>
                </a:rPr>
                <a:t>Desventajas.</a:t>
              </a:r>
              <a:endParaRPr/>
            </a:p>
          </p:txBody>
        </p:sp>
        <p:cxnSp>
          <p:nvCxnSpPr>
            <p:cNvPr id="798" name="Google Shape;798;p55"/>
            <p:cNvCxnSpPr>
              <a:stCxn id="794" idx="2"/>
              <a:endCxn id="796" idx="0"/>
            </p:cNvCxnSpPr>
            <p:nvPr/>
          </p:nvCxnSpPr>
          <p:spPr>
            <a:xfrm>
              <a:off x="4732688" y="693167"/>
              <a:ext cx="0" cy="771900"/>
            </a:xfrm>
            <a:prstGeom prst="straightConnector1">
              <a:avLst/>
            </a:prstGeom>
            <a:noFill/>
            <a:ln w="9525" cap="flat" cmpd="sng">
              <a:solidFill>
                <a:srgbClr val="347EB8"/>
              </a:solidFill>
              <a:prstDash val="solid"/>
              <a:round/>
              <a:headEnd type="none" w="sm" len="sm"/>
              <a:tailEnd type="none" w="sm" len="sm"/>
            </a:ln>
          </p:spPr>
        </p:cxnSp>
        <p:cxnSp>
          <p:nvCxnSpPr>
            <p:cNvPr id="799" name="Google Shape;799;p55"/>
            <p:cNvCxnSpPr>
              <a:stCxn id="794" idx="2"/>
              <a:endCxn id="795" idx="0"/>
            </p:cNvCxnSpPr>
            <p:nvPr/>
          </p:nvCxnSpPr>
          <p:spPr>
            <a:xfrm flipH="1">
              <a:off x="1486388" y="693167"/>
              <a:ext cx="3246300" cy="785400"/>
            </a:xfrm>
            <a:prstGeom prst="straightConnector1">
              <a:avLst/>
            </a:prstGeom>
            <a:noFill/>
            <a:ln w="9525" cap="flat" cmpd="sng">
              <a:solidFill>
                <a:srgbClr val="347EB8"/>
              </a:solidFill>
              <a:prstDash val="solid"/>
              <a:round/>
              <a:headEnd type="none" w="sm" len="sm"/>
              <a:tailEnd type="none" w="sm" len="sm"/>
            </a:ln>
          </p:spPr>
        </p:cxnSp>
        <p:cxnSp>
          <p:nvCxnSpPr>
            <p:cNvPr id="800" name="Google Shape;800;p55"/>
            <p:cNvCxnSpPr>
              <a:stCxn id="794" idx="2"/>
              <a:endCxn id="797" idx="0"/>
            </p:cNvCxnSpPr>
            <p:nvPr/>
          </p:nvCxnSpPr>
          <p:spPr>
            <a:xfrm>
              <a:off x="4732688" y="693167"/>
              <a:ext cx="2670600" cy="785400"/>
            </a:xfrm>
            <a:prstGeom prst="straightConnector1">
              <a:avLst/>
            </a:prstGeom>
            <a:noFill/>
            <a:ln w="9525" cap="flat" cmpd="sng">
              <a:solidFill>
                <a:srgbClr val="347EB8"/>
              </a:solidFill>
              <a:prstDash val="solid"/>
              <a:round/>
              <a:headEnd type="none" w="sm" len="sm"/>
              <a:tailEnd type="none" w="sm" len="sm"/>
            </a:ln>
          </p:spPr>
        </p:cxnSp>
        <p:cxnSp>
          <p:nvCxnSpPr>
            <p:cNvPr id="801" name="Google Shape;801;p55"/>
            <p:cNvCxnSpPr>
              <a:stCxn id="795" idx="2"/>
            </p:cNvCxnSpPr>
            <p:nvPr/>
          </p:nvCxnSpPr>
          <p:spPr>
            <a:xfrm flipH="1">
              <a:off x="1307133" y="1899517"/>
              <a:ext cx="179400" cy="327600"/>
            </a:xfrm>
            <a:prstGeom prst="straightConnector1">
              <a:avLst/>
            </a:prstGeom>
            <a:noFill/>
            <a:ln w="9525" cap="flat" cmpd="sng">
              <a:solidFill>
                <a:srgbClr val="347EB8"/>
              </a:solidFill>
              <a:prstDash val="solid"/>
              <a:round/>
              <a:headEnd type="none" w="sm" len="sm"/>
              <a:tailEnd type="none" w="sm" len="sm"/>
            </a:ln>
          </p:spPr>
        </p:cxnSp>
        <p:cxnSp>
          <p:nvCxnSpPr>
            <p:cNvPr id="802" name="Google Shape;802;p55"/>
            <p:cNvCxnSpPr/>
            <p:nvPr/>
          </p:nvCxnSpPr>
          <p:spPr>
            <a:xfrm rot="10800000">
              <a:off x="765454" y="2227066"/>
              <a:ext cx="541646" cy="0"/>
            </a:xfrm>
            <a:prstGeom prst="straightConnector1">
              <a:avLst/>
            </a:prstGeom>
            <a:noFill/>
            <a:ln w="9525" cap="flat" cmpd="sng">
              <a:solidFill>
                <a:srgbClr val="347EB8"/>
              </a:solidFill>
              <a:prstDash val="solid"/>
              <a:round/>
              <a:headEnd type="none" w="sm" len="sm"/>
              <a:tailEnd type="none" w="sm" len="sm"/>
            </a:ln>
          </p:spPr>
        </p:cxnSp>
        <p:cxnSp>
          <p:nvCxnSpPr>
            <p:cNvPr id="803" name="Google Shape;803;p55"/>
            <p:cNvCxnSpPr/>
            <p:nvPr/>
          </p:nvCxnSpPr>
          <p:spPr>
            <a:xfrm>
              <a:off x="765882" y="2227066"/>
              <a:ext cx="29113" cy="3964580"/>
            </a:xfrm>
            <a:prstGeom prst="straightConnector1">
              <a:avLst/>
            </a:prstGeom>
            <a:noFill/>
            <a:ln w="9525" cap="flat" cmpd="sng">
              <a:solidFill>
                <a:srgbClr val="347EB8"/>
              </a:solidFill>
              <a:prstDash val="solid"/>
              <a:round/>
              <a:headEnd type="none" w="sm" len="sm"/>
              <a:tailEnd type="none" w="sm" len="sm"/>
            </a:ln>
          </p:spPr>
        </p:cxnSp>
        <p:cxnSp>
          <p:nvCxnSpPr>
            <p:cNvPr id="804" name="Google Shape;804;p55"/>
            <p:cNvCxnSpPr/>
            <p:nvPr/>
          </p:nvCxnSpPr>
          <p:spPr>
            <a:xfrm>
              <a:off x="765453" y="2472299"/>
              <a:ext cx="409433" cy="13648"/>
            </a:xfrm>
            <a:prstGeom prst="straightConnector1">
              <a:avLst/>
            </a:prstGeom>
            <a:noFill/>
            <a:ln w="9525" cap="flat" cmpd="sng">
              <a:solidFill>
                <a:srgbClr val="347EB8"/>
              </a:solidFill>
              <a:prstDash val="solid"/>
              <a:round/>
              <a:headEnd type="none" w="sm" len="sm"/>
              <a:tailEnd type="triangle" w="med" len="med"/>
            </a:ln>
          </p:spPr>
        </p:cxnSp>
        <p:cxnSp>
          <p:nvCxnSpPr>
            <p:cNvPr id="805" name="Google Shape;805;p55"/>
            <p:cNvCxnSpPr/>
            <p:nvPr/>
          </p:nvCxnSpPr>
          <p:spPr>
            <a:xfrm>
              <a:off x="765452" y="2848392"/>
              <a:ext cx="409433" cy="13648"/>
            </a:xfrm>
            <a:prstGeom prst="straightConnector1">
              <a:avLst/>
            </a:prstGeom>
            <a:noFill/>
            <a:ln w="9525" cap="flat" cmpd="sng">
              <a:solidFill>
                <a:srgbClr val="347EB8"/>
              </a:solidFill>
              <a:prstDash val="solid"/>
              <a:round/>
              <a:headEnd type="none" w="sm" len="sm"/>
              <a:tailEnd type="triangle" w="med" len="med"/>
            </a:ln>
          </p:spPr>
        </p:cxnSp>
        <p:cxnSp>
          <p:nvCxnSpPr>
            <p:cNvPr id="806" name="Google Shape;806;p55"/>
            <p:cNvCxnSpPr/>
            <p:nvPr/>
          </p:nvCxnSpPr>
          <p:spPr>
            <a:xfrm>
              <a:off x="765452" y="3302499"/>
              <a:ext cx="409433" cy="13648"/>
            </a:xfrm>
            <a:prstGeom prst="straightConnector1">
              <a:avLst/>
            </a:prstGeom>
            <a:noFill/>
            <a:ln w="9525" cap="flat" cmpd="sng">
              <a:solidFill>
                <a:srgbClr val="347EB8"/>
              </a:solidFill>
              <a:prstDash val="solid"/>
              <a:round/>
              <a:headEnd type="none" w="sm" len="sm"/>
              <a:tailEnd type="triangle" w="med" len="med"/>
            </a:ln>
          </p:spPr>
        </p:cxnSp>
        <p:sp>
          <p:nvSpPr>
            <p:cNvPr id="807" name="Google Shape;807;p55"/>
            <p:cNvSpPr txBox="1"/>
            <p:nvPr/>
          </p:nvSpPr>
          <p:spPr>
            <a:xfrm>
              <a:off x="1174886" y="2294457"/>
              <a:ext cx="1597642" cy="3269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Lenguaje dinámico.</a:t>
              </a:r>
              <a:endParaRPr sz="1050" b="0" i="0" u="none" strike="noStrike" cap="none">
                <a:solidFill>
                  <a:schemeClr val="bg2">
                    <a:lumMod val="25000"/>
                  </a:schemeClr>
                </a:solidFill>
                <a:latin typeface="Sniglet"/>
                <a:ea typeface="Sniglet"/>
                <a:cs typeface="Sniglet"/>
                <a:sym typeface="Sniglet"/>
              </a:endParaRPr>
            </a:p>
          </p:txBody>
        </p:sp>
        <p:sp>
          <p:nvSpPr>
            <p:cNvPr id="808" name="Google Shape;808;p55"/>
            <p:cNvSpPr txBox="1"/>
            <p:nvPr/>
          </p:nvSpPr>
          <p:spPr>
            <a:xfrm>
              <a:off x="1174885" y="2666775"/>
              <a:ext cx="2042065" cy="3269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Lenguaje multiplataforma.</a:t>
              </a:r>
              <a:endParaRPr sz="1050" b="0" i="0" u="none" strike="noStrike" cap="none">
                <a:solidFill>
                  <a:schemeClr val="bg2">
                    <a:lumMod val="25000"/>
                  </a:schemeClr>
                </a:solidFill>
                <a:latin typeface="Sniglet"/>
                <a:ea typeface="Sniglet"/>
                <a:cs typeface="Sniglet"/>
                <a:sym typeface="Sniglet"/>
              </a:endParaRPr>
            </a:p>
          </p:txBody>
        </p:sp>
        <p:sp>
          <p:nvSpPr>
            <p:cNvPr id="809" name="Google Shape;809;p55"/>
            <p:cNvSpPr txBox="1"/>
            <p:nvPr/>
          </p:nvSpPr>
          <p:spPr>
            <a:xfrm>
              <a:off x="1175704" y="3083736"/>
              <a:ext cx="2378349" cy="5384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Orientado a desarrollar paginas web en java.</a:t>
              </a:r>
              <a:endParaRPr sz="1050" b="0" i="0" u="none" strike="noStrike" cap="none">
                <a:solidFill>
                  <a:schemeClr val="bg2">
                    <a:lumMod val="25000"/>
                  </a:schemeClr>
                </a:solidFill>
                <a:latin typeface="Sniglet"/>
                <a:ea typeface="Sniglet"/>
                <a:cs typeface="Sniglet"/>
                <a:sym typeface="Sniglet"/>
              </a:endParaRPr>
            </a:p>
          </p:txBody>
        </p:sp>
        <p:cxnSp>
          <p:nvCxnSpPr>
            <p:cNvPr id="810" name="Google Shape;810;p55"/>
            <p:cNvCxnSpPr/>
            <p:nvPr/>
          </p:nvCxnSpPr>
          <p:spPr>
            <a:xfrm>
              <a:off x="765452" y="3843409"/>
              <a:ext cx="409433" cy="13648"/>
            </a:xfrm>
            <a:prstGeom prst="straightConnector1">
              <a:avLst/>
            </a:prstGeom>
            <a:noFill/>
            <a:ln w="9525" cap="flat" cmpd="sng">
              <a:solidFill>
                <a:srgbClr val="347EB8"/>
              </a:solidFill>
              <a:prstDash val="solid"/>
              <a:round/>
              <a:headEnd type="none" w="sm" len="sm"/>
              <a:tailEnd type="triangle" w="med" len="med"/>
            </a:ln>
          </p:spPr>
        </p:cxnSp>
        <p:sp>
          <p:nvSpPr>
            <p:cNvPr id="811" name="Google Shape;811;p55"/>
            <p:cNvSpPr txBox="1"/>
            <p:nvPr/>
          </p:nvSpPr>
          <p:spPr>
            <a:xfrm>
              <a:off x="1173400" y="3654261"/>
              <a:ext cx="2240630" cy="3269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Se ejecuta en el lado del servidor.</a:t>
              </a:r>
              <a:endParaRPr sz="1050" b="0" i="0" u="none" strike="noStrike" cap="none">
                <a:solidFill>
                  <a:schemeClr val="bg2">
                    <a:lumMod val="25000"/>
                  </a:schemeClr>
                </a:solidFill>
                <a:latin typeface="Sniglet"/>
                <a:ea typeface="Sniglet"/>
                <a:cs typeface="Sniglet"/>
                <a:sym typeface="Sniglet"/>
              </a:endParaRPr>
            </a:p>
          </p:txBody>
        </p:sp>
        <p:cxnSp>
          <p:nvCxnSpPr>
            <p:cNvPr id="812" name="Google Shape;812;p55"/>
            <p:cNvCxnSpPr>
              <a:stCxn id="796" idx="2"/>
            </p:cNvCxnSpPr>
            <p:nvPr/>
          </p:nvCxnSpPr>
          <p:spPr>
            <a:xfrm>
              <a:off x="4732688" y="1833553"/>
              <a:ext cx="0" cy="263100"/>
            </a:xfrm>
            <a:prstGeom prst="straightConnector1">
              <a:avLst/>
            </a:prstGeom>
            <a:noFill/>
            <a:ln w="9525" cap="flat" cmpd="sng">
              <a:solidFill>
                <a:srgbClr val="347EB8"/>
              </a:solidFill>
              <a:prstDash val="solid"/>
              <a:round/>
              <a:headEnd type="none" w="sm" len="sm"/>
              <a:tailEnd type="none" w="sm" len="sm"/>
            </a:ln>
          </p:spPr>
        </p:cxnSp>
        <p:cxnSp>
          <p:nvCxnSpPr>
            <p:cNvPr id="813" name="Google Shape;813;p55"/>
            <p:cNvCxnSpPr/>
            <p:nvPr/>
          </p:nvCxnSpPr>
          <p:spPr>
            <a:xfrm rot="10800000">
              <a:off x="3912544" y="2079929"/>
              <a:ext cx="820145" cy="16635"/>
            </a:xfrm>
            <a:prstGeom prst="straightConnector1">
              <a:avLst/>
            </a:prstGeom>
            <a:noFill/>
            <a:ln w="9525" cap="flat" cmpd="sng">
              <a:solidFill>
                <a:srgbClr val="347EB8"/>
              </a:solidFill>
              <a:prstDash val="solid"/>
              <a:round/>
              <a:headEnd type="none" w="sm" len="sm"/>
              <a:tailEnd type="none" w="sm" len="sm"/>
            </a:ln>
          </p:spPr>
        </p:cxnSp>
        <p:cxnSp>
          <p:nvCxnSpPr>
            <p:cNvPr id="814" name="Google Shape;814;p55"/>
            <p:cNvCxnSpPr/>
            <p:nvPr/>
          </p:nvCxnSpPr>
          <p:spPr>
            <a:xfrm flipH="1">
              <a:off x="3904113" y="2096562"/>
              <a:ext cx="8432" cy="3267486"/>
            </a:xfrm>
            <a:prstGeom prst="straightConnector1">
              <a:avLst/>
            </a:prstGeom>
            <a:noFill/>
            <a:ln w="9525" cap="flat" cmpd="sng">
              <a:solidFill>
                <a:srgbClr val="347EB8"/>
              </a:solidFill>
              <a:prstDash val="solid"/>
              <a:round/>
              <a:headEnd type="none" w="sm" len="sm"/>
              <a:tailEnd type="none" w="sm" len="sm"/>
            </a:ln>
          </p:spPr>
        </p:cxnSp>
        <p:cxnSp>
          <p:nvCxnSpPr>
            <p:cNvPr id="815" name="Google Shape;815;p55"/>
            <p:cNvCxnSpPr/>
            <p:nvPr/>
          </p:nvCxnSpPr>
          <p:spPr>
            <a:xfrm rot="10800000" flipH="1">
              <a:off x="3913186" y="2302324"/>
              <a:ext cx="409431" cy="422"/>
            </a:xfrm>
            <a:prstGeom prst="straightConnector1">
              <a:avLst/>
            </a:prstGeom>
            <a:noFill/>
            <a:ln w="9525" cap="flat" cmpd="sng">
              <a:solidFill>
                <a:srgbClr val="347EB8"/>
              </a:solidFill>
              <a:prstDash val="solid"/>
              <a:round/>
              <a:headEnd type="none" w="sm" len="sm"/>
              <a:tailEnd type="triangle" w="med" len="med"/>
            </a:ln>
          </p:spPr>
        </p:cxnSp>
        <p:sp>
          <p:nvSpPr>
            <p:cNvPr id="816" name="Google Shape;816;p55"/>
            <p:cNvSpPr txBox="1"/>
            <p:nvPr/>
          </p:nvSpPr>
          <p:spPr>
            <a:xfrm>
              <a:off x="4306205" y="2109791"/>
              <a:ext cx="2210938" cy="3269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Ejecución rápida del servlets.</a:t>
              </a:r>
              <a:endParaRPr sz="1050" b="0" i="0" u="none" strike="noStrike" cap="none">
                <a:solidFill>
                  <a:schemeClr val="bg2">
                    <a:lumMod val="25000"/>
                  </a:schemeClr>
                </a:solidFill>
                <a:latin typeface="Sniglet"/>
                <a:ea typeface="Sniglet"/>
                <a:cs typeface="Sniglet"/>
                <a:sym typeface="Sniglet"/>
              </a:endParaRPr>
            </a:p>
          </p:txBody>
        </p:sp>
        <p:cxnSp>
          <p:nvCxnSpPr>
            <p:cNvPr id="817" name="Google Shape;817;p55"/>
            <p:cNvCxnSpPr/>
            <p:nvPr/>
          </p:nvCxnSpPr>
          <p:spPr>
            <a:xfrm>
              <a:off x="3904013" y="2768147"/>
              <a:ext cx="409430" cy="13647"/>
            </a:xfrm>
            <a:prstGeom prst="straightConnector1">
              <a:avLst/>
            </a:prstGeom>
            <a:noFill/>
            <a:ln w="9525" cap="flat" cmpd="sng">
              <a:solidFill>
                <a:srgbClr val="347EB8"/>
              </a:solidFill>
              <a:prstDash val="solid"/>
              <a:round/>
              <a:headEnd type="none" w="sm" len="sm"/>
              <a:tailEnd type="triangle" w="med" len="med"/>
            </a:ln>
          </p:spPr>
        </p:cxnSp>
        <p:sp>
          <p:nvSpPr>
            <p:cNvPr id="818" name="Google Shape;818;p55"/>
            <p:cNvSpPr txBox="1"/>
            <p:nvPr/>
          </p:nvSpPr>
          <p:spPr>
            <a:xfrm>
              <a:off x="4313443" y="2569116"/>
              <a:ext cx="1776140" cy="3269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Multiplataforma.</a:t>
              </a:r>
              <a:endParaRPr sz="1050" b="0" i="0" u="none" strike="noStrike" cap="none">
                <a:solidFill>
                  <a:schemeClr val="bg2">
                    <a:lumMod val="25000"/>
                  </a:schemeClr>
                </a:solidFill>
                <a:latin typeface="Sniglet"/>
                <a:ea typeface="Sniglet"/>
                <a:cs typeface="Sniglet"/>
                <a:sym typeface="Sniglet"/>
              </a:endParaRPr>
            </a:p>
          </p:txBody>
        </p:sp>
        <p:cxnSp>
          <p:nvCxnSpPr>
            <p:cNvPr id="819" name="Google Shape;819;p55"/>
            <p:cNvCxnSpPr/>
            <p:nvPr/>
          </p:nvCxnSpPr>
          <p:spPr>
            <a:xfrm>
              <a:off x="3911422" y="3231541"/>
              <a:ext cx="409430" cy="13647"/>
            </a:xfrm>
            <a:prstGeom prst="straightConnector1">
              <a:avLst/>
            </a:prstGeom>
            <a:noFill/>
            <a:ln w="9525" cap="flat" cmpd="sng">
              <a:solidFill>
                <a:srgbClr val="347EB8"/>
              </a:solidFill>
              <a:prstDash val="solid"/>
              <a:round/>
              <a:headEnd type="none" w="sm" len="sm"/>
              <a:tailEnd type="triangle" w="med" len="med"/>
            </a:ln>
          </p:spPr>
        </p:cxnSp>
        <p:sp>
          <p:nvSpPr>
            <p:cNvPr id="820" name="Google Shape;820;p55"/>
            <p:cNvSpPr txBox="1"/>
            <p:nvPr/>
          </p:nvSpPr>
          <p:spPr>
            <a:xfrm>
              <a:off x="4290813" y="3073692"/>
              <a:ext cx="2084681" cy="3269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Código bien estructurado.</a:t>
              </a:r>
              <a:endParaRPr sz="1050" b="0" i="0" u="none" strike="noStrike" cap="none">
                <a:solidFill>
                  <a:schemeClr val="bg2">
                    <a:lumMod val="25000"/>
                  </a:schemeClr>
                </a:solidFill>
                <a:latin typeface="Sniglet"/>
                <a:ea typeface="Sniglet"/>
                <a:cs typeface="Sniglet"/>
                <a:sym typeface="Sniglet"/>
              </a:endParaRPr>
            </a:p>
          </p:txBody>
        </p:sp>
        <p:cxnSp>
          <p:nvCxnSpPr>
            <p:cNvPr id="821" name="Google Shape;821;p55"/>
            <p:cNvCxnSpPr>
              <a:stCxn id="797" idx="2"/>
              <a:endCxn id="822" idx="0"/>
            </p:cNvCxnSpPr>
            <p:nvPr/>
          </p:nvCxnSpPr>
          <p:spPr>
            <a:xfrm>
              <a:off x="7403381" y="1847203"/>
              <a:ext cx="732000" cy="907200"/>
            </a:xfrm>
            <a:prstGeom prst="straightConnector1">
              <a:avLst/>
            </a:prstGeom>
            <a:noFill/>
            <a:ln w="9525" cap="flat" cmpd="sng">
              <a:solidFill>
                <a:srgbClr val="347EB8"/>
              </a:solidFill>
              <a:prstDash val="solid"/>
              <a:round/>
              <a:headEnd type="none" w="sm" len="sm"/>
              <a:tailEnd type="none" w="sm" len="sm"/>
            </a:ln>
          </p:spPr>
        </p:cxnSp>
        <p:sp>
          <p:nvSpPr>
            <p:cNvPr id="822" name="Google Shape;822;p55"/>
            <p:cNvSpPr txBox="1"/>
            <p:nvPr/>
          </p:nvSpPr>
          <p:spPr>
            <a:xfrm>
              <a:off x="7054645" y="2754374"/>
              <a:ext cx="2161254" cy="3269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Complejidad de aprendizaje.</a:t>
              </a:r>
              <a:endParaRPr sz="1050" b="0" i="0" u="none" strike="noStrike" cap="none">
                <a:solidFill>
                  <a:schemeClr val="bg2">
                    <a:lumMod val="25000"/>
                  </a:schemeClr>
                </a:solidFill>
                <a:latin typeface="Sniglet"/>
                <a:ea typeface="Sniglet"/>
                <a:cs typeface="Sniglet"/>
                <a:sym typeface="Sniglet"/>
              </a:endParaRPr>
            </a:p>
          </p:txBody>
        </p:sp>
        <p:cxnSp>
          <p:nvCxnSpPr>
            <p:cNvPr id="823" name="Google Shape;823;p55"/>
            <p:cNvCxnSpPr/>
            <p:nvPr/>
          </p:nvCxnSpPr>
          <p:spPr>
            <a:xfrm>
              <a:off x="775479" y="4327513"/>
              <a:ext cx="409433" cy="13648"/>
            </a:xfrm>
            <a:prstGeom prst="straightConnector1">
              <a:avLst/>
            </a:prstGeom>
            <a:noFill/>
            <a:ln w="9525" cap="flat" cmpd="sng">
              <a:solidFill>
                <a:srgbClr val="347EB8"/>
              </a:solidFill>
              <a:prstDash val="solid"/>
              <a:round/>
              <a:headEnd type="none" w="sm" len="sm"/>
              <a:tailEnd type="triangle" w="med" len="med"/>
            </a:ln>
          </p:spPr>
        </p:cxnSp>
        <p:sp>
          <p:nvSpPr>
            <p:cNvPr id="824" name="Google Shape;824;p55"/>
            <p:cNvSpPr txBox="1"/>
            <p:nvPr/>
          </p:nvSpPr>
          <p:spPr>
            <a:xfrm>
              <a:off x="1190990" y="4104205"/>
              <a:ext cx="2363062" cy="53848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ventajas similares a las de ASP.NET, en la potencia de los desarrollos.</a:t>
              </a:r>
              <a:endParaRPr sz="1050" b="0" i="0" u="none" strike="noStrike" cap="none">
                <a:solidFill>
                  <a:schemeClr val="bg2">
                    <a:lumMod val="25000"/>
                  </a:schemeClr>
                </a:solidFill>
                <a:latin typeface="Sniglet"/>
                <a:ea typeface="Sniglet"/>
                <a:cs typeface="Sniglet"/>
                <a:sym typeface="Sniglet"/>
              </a:endParaRPr>
            </a:p>
          </p:txBody>
        </p:sp>
        <p:cxnSp>
          <p:nvCxnSpPr>
            <p:cNvPr id="825" name="Google Shape;825;p55"/>
            <p:cNvCxnSpPr/>
            <p:nvPr/>
          </p:nvCxnSpPr>
          <p:spPr>
            <a:xfrm>
              <a:off x="781558" y="4741442"/>
              <a:ext cx="409433" cy="13648"/>
            </a:xfrm>
            <a:prstGeom prst="straightConnector1">
              <a:avLst/>
            </a:prstGeom>
            <a:noFill/>
            <a:ln w="9525" cap="flat" cmpd="sng">
              <a:solidFill>
                <a:srgbClr val="347EB8"/>
              </a:solidFill>
              <a:prstDash val="solid"/>
              <a:round/>
              <a:headEnd type="none" w="sm" len="sm"/>
              <a:tailEnd type="triangle" w="med" len="med"/>
            </a:ln>
          </p:spPr>
        </p:cxnSp>
        <p:sp>
          <p:nvSpPr>
            <p:cNvPr id="826" name="Google Shape;826;p55"/>
            <p:cNvSpPr txBox="1"/>
            <p:nvPr/>
          </p:nvSpPr>
          <p:spPr>
            <a:xfrm>
              <a:off x="1190990" y="4554149"/>
              <a:ext cx="2293050" cy="3269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dirty="0">
                  <a:solidFill>
                    <a:schemeClr val="bg2">
                      <a:lumMod val="25000"/>
                    </a:schemeClr>
                  </a:solidFill>
                  <a:latin typeface="Sniglet"/>
                  <a:ea typeface="Sniglet"/>
                  <a:cs typeface="Sniglet"/>
                  <a:sym typeface="Sniglet"/>
                </a:rPr>
                <a:t>Utiliza el motor de </a:t>
              </a:r>
              <a:r>
                <a:rPr lang="es-ES" sz="1050" b="0" i="0" u="none" strike="noStrike" cap="none" dirty="0" err="1">
                  <a:solidFill>
                    <a:schemeClr val="bg2">
                      <a:lumMod val="25000"/>
                    </a:schemeClr>
                  </a:solidFill>
                  <a:latin typeface="Sniglet"/>
                  <a:ea typeface="Sniglet"/>
                  <a:cs typeface="Sniglet"/>
                  <a:sym typeface="Sniglet"/>
                </a:rPr>
                <a:t>servlets</a:t>
              </a:r>
              <a:r>
                <a:rPr lang="es-ES" sz="1050" b="0" i="0" u="none" strike="noStrike" cap="none" dirty="0">
                  <a:solidFill>
                    <a:schemeClr val="bg2">
                      <a:lumMod val="25000"/>
                    </a:schemeClr>
                  </a:solidFill>
                  <a:latin typeface="Sniglet"/>
                  <a:ea typeface="Sniglet"/>
                  <a:cs typeface="Sniglet"/>
                  <a:sym typeface="Sniglet"/>
                </a:rPr>
                <a:t> de java.</a:t>
              </a:r>
              <a:endParaRPr sz="1050" b="0" i="0" u="none" strike="noStrike" cap="none" dirty="0">
                <a:solidFill>
                  <a:schemeClr val="bg2">
                    <a:lumMod val="25000"/>
                  </a:schemeClr>
                </a:solidFill>
                <a:latin typeface="Sniglet"/>
                <a:ea typeface="Sniglet"/>
                <a:cs typeface="Sniglet"/>
                <a:sym typeface="Sniglet"/>
              </a:endParaRPr>
            </a:p>
          </p:txBody>
        </p:sp>
        <p:sp>
          <p:nvSpPr>
            <p:cNvPr id="827" name="Google Shape;827;p55"/>
            <p:cNvSpPr txBox="1"/>
            <p:nvPr/>
          </p:nvSpPr>
          <p:spPr>
            <a:xfrm>
              <a:off x="1173401" y="5004093"/>
              <a:ext cx="2410447" cy="5384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dirty="0">
                  <a:solidFill>
                    <a:schemeClr val="bg2">
                      <a:lumMod val="25000"/>
                    </a:schemeClr>
                  </a:solidFill>
                  <a:latin typeface="Sniglet"/>
                  <a:ea typeface="Sniglet"/>
                  <a:cs typeface="Sniglet"/>
                  <a:sym typeface="Sniglet"/>
                </a:rPr>
                <a:t>se necesita tener instalado un servidor Tomcat.</a:t>
              </a:r>
              <a:endParaRPr sz="1050" b="0" i="0" u="none" strike="noStrike" cap="none" dirty="0">
                <a:solidFill>
                  <a:schemeClr val="bg2">
                    <a:lumMod val="25000"/>
                  </a:schemeClr>
                </a:solidFill>
                <a:latin typeface="Sniglet"/>
                <a:ea typeface="Sniglet"/>
                <a:cs typeface="Sniglet"/>
                <a:sym typeface="Sniglet"/>
              </a:endParaRPr>
            </a:p>
          </p:txBody>
        </p:sp>
        <p:cxnSp>
          <p:nvCxnSpPr>
            <p:cNvPr id="828" name="Google Shape;828;p55"/>
            <p:cNvCxnSpPr/>
            <p:nvPr/>
          </p:nvCxnSpPr>
          <p:spPr>
            <a:xfrm>
              <a:off x="794995" y="5186793"/>
              <a:ext cx="384904" cy="20471"/>
            </a:xfrm>
            <a:prstGeom prst="straightConnector1">
              <a:avLst/>
            </a:prstGeom>
            <a:noFill/>
            <a:ln w="9525" cap="flat" cmpd="sng">
              <a:solidFill>
                <a:srgbClr val="347EB8"/>
              </a:solidFill>
              <a:prstDash val="solid"/>
              <a:round/>
              <a:headEnd type="none" w="sm" len="sm"/>
              <a:tailEnd type="triangle" w="med" len="med"/>
            </a:ln>
          </p:spPr>
        </p:cxnSp>
        <p:cxnSp>
          <p:nvCxnSpPr>
            <p:cNvPr id="829" name="Google Shape;829;p55"/>
            <p:cNvCxnSpPr/>
            <p:nvPr/>
          </p:nvCxnSpPr>
          <p:spPr>
            <a:xfrm>
              <a:off x="3927226" y="3754910"/>
              <a:ext cx="409430" cy="13647"/>
            </a:xfrm>
            <a:prstGeom prst="straightConnector1">
              <a:avLst/>
            </a:prstGeom>
            <a:noFill/>
            <a:ln w="9525" cap="flat" cmpd="sng">
              <a:solidFill>
                <a:srgbClr val="347EB8"/>
              </a:solidFill>
              <a:prstDash val="solid"/>
              <a:round/>
              <a:headEnd type="none" w="sm" len="sm"/>
              <a:tailEnd type="triangle" w="med" len="med"/>
            </a:ln>
          </p:spPr>
        </p:cxnSp>
        <p:cxnSp>
          <p:nvCxnSpPr>
            <p:cNvPr id="830" name="Google Shape;830;p55"/>
            <p:cNvCxnSpPr/>
            <p:nvPr/>
          </p:nvCxnSpPr>
          <p:spPr>
            <a:xfrm>
              <a:off x="3904013" y="4401835"/>
              <a:ext cx="409430" cy="13647"/>
            </a:xfrm>
            <a:prstGeom prst="straightConnector1">
              <a:avLst/>
            </a:prstGeom>
            <a:noFill/>
            <a:ln w="9525" cap="flat" cmpd="sng">
              <a:solidFill>
                <a:srgbClr val="347EB8"/>
              </a:solidFill>
              <a:prstDash val="solid"/>
              <a:round/>
              <a:headEnd type="none" w="sm" len="sm"/>
              <a:tailEnd type="triangle" w="med" len="med"/>
            </a:ln>
          </p:spPr>
        </p:cxnSp>
        <p:sp>
          <p:nvSpPr>
            <p:cNvPr id="831" name="Google Shape;831;p55"/>
            <p:cNvSpPr txBox="1"/>
            <p:nvPr/>
          </p:nvSpPr>
          <p:spPr>
            <a:xfrm>
              <a:off x="4340570" y="3578268"/>
              <a:ext cx="2084681" cy="3172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Integridad con los módulos de Java.</a:t>
              </a:r>
              <a:endParaRPr sz="1050" b="0" i="0" u="none" strike="noStrike" cap="none">
                <a:solidFill>
                  <a:schemeClr val="bg2">
                    <a:lumMod val="25000"/>
                  </a:schemeClr>
                </a:solidFill>
                <a:latin typeface="Sniglet"/>
                <a:ea typeface="Sniglet"/>
                <a:cs typeface="Sniglet"/>
                <a:sym typeface="Sniglet"/>
              </a:endParaRPr>
            </a:p>
          </p:txBody>
        </p:sp>
        <p:cxnSp>
          <p:nvCxnSpPr>
            <p:cNvPr id="832" name="Google Shape;832;p55"/>
            <p:cNvCxnSpPr/>
            <p:nvPr/>
          </p:nvCxnSpPr>
          <p:spPr>
            <a:xfrm>
              <a:off x="3917928" y="4800535"/>
              <a:ext cx="409430" cy="13647"/>
            </a:xfrm>
            <a:prstGeom prst="straightConnector1">
              <a:avLst/>
            </a:prstGeom>
            <a:noFill/>
            <a:ln w="9525" cap="flat" cmpd="sng">
              <a:solidFill>
                <a:srgbClr val="347EB8"/>
              </a:solidFill>
              <a:prstDash val="solid"/>
              <a:round/>
              <a:headEnd type="none" w="sm" len="sm"/>
              <a:tailEnd type="triangle" w="med" len="med"/>
            </a:ln>
          </p:spPr>
        </p:cxnSp>
        <p:sp>
          <p:nvSpPr>
            <p:cNvPr id="833" name="Google Shape;833;p55"/>
            <p:cNvSpPr txBox="1"/>
            <p:nvPr/>
          </p:nvSpPr>
          <p:spPr>
            <a:xfrm>
              <a:off x="4301514" y="4224599"/>
              <a:ext cx="2403072" cy="3269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Integridad con los módulos de Java.</a:t>
              </a:r>
              <a:endParaRPr sz="1050" b="0" i="0" u="none" strike="noStrike" cap="none">
                <a:solidFill>
                  <a:schemeClr val="bg2">
                    <a:lumMod val="25000"/>
                  </a:schemeClr>
                </a:solidFill>
                <a:latin typeface="Sniglet"/>
                <a:ea typeface="Sniglet"/>
                <a:cs typeface="Sniglet"/>
                <a:sym typeface="Sniglet"/>
              </a:endParaRPr>
            </a:p>
          </p:txBody>
        </p:sp>
        <p:sp>
          <p:nvSpPr>
            <p:cNvPr id="834" name="Google Shape;834;p55"/>
            <p:cNvSpPr txBox="1"/>
            <p:nvPr/>
          </p:nvSpPr>
          <p:spPr>
            <a:xfrm>
              <a:off x="4305677" y="4644138"/>
              <a:ext cx="2139287" cy="53848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La parte dinámica está escrita en Java.</a:t>
              </a:r>
              <a:endParaRPr sz="1050" b="0" i="0" u="none" strike="noStrike" cap="none">
                <a:solidFill>
                  <a:schemeClr val="bg2">
                    <a:lumMod val="25000"/>
                  </a:schemeClr>
                </a:solidFill>
                <a:latin typeface="Sniglet"/>
                <a:ea typeface="Sniglet"/>
                <a:cs typeface="Sniglet"/>
                <a:sym typeface="Sniglet"/>
              </a:endParaRPr>
            </a:p>
          </p:txBody>
        </p:sp>
        <p:cxnSp>
          <p:nvCxnSpPr>
            <p:cNvPr id="835" name="Google Shape;835;p55"/>
            <p:cNvCxnSpPr/>
            <p:nvPr/>
          </p:nvCxnSpPr>
          <p:spPr>
            <a:xfrm>
              <a:off x="3917928" y="5373624"/>
              <a:ext cx="409430" cy="13647"/>
            </a:xfrm>
            <a:prstGeom prst="straightConnector1">
              <a:avLst/>
            </a:prstGeom>
            <a:noFill/>
            <a:ln w="9525" cap="flat" cmpd="sng">
              <a:solidFill>
                <a:srgbClr val="347EB8"/>
              </a:solidFill>
              <a:prstDash val="solid"/>
              <a:round/>
              <a:headEnd type="none" w="sm" len="sm"/>
              <a:tailEnd type="triangle" w="med" len="med"/>
            </a:ln>
          </p:spPr>
        </p:cxnSp>
        <p:sp>
          <p:nvSpPr>
            <p:cNvPr id="836" name="Google Shape;836;p55"/>
            <p:cNvSpPr txBox="1"/>
            <p:nvPr/>
          </p:nvSpPr>
          <p:spPr>
            <a:xfrm>
              <a:off x="4315911" y="5184070"/>
              <a:ext cx="2458686" cy="3269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Permite la utilización se servlets.</a:t>
              </a:r>
              <a:endParaRPr sz="1050" b="0" i="0" u="none" strike="noStrike" cap="none">
                <a:solidFill>
                  <a:schemeClr val="bg2">
                    <a:lumMod val="25000"/>
                  </a:schemeClr>
                </a:solidFill>
                <a:latin typeface="Sniglet"/>
                <a:ea typeface="Sniglet"/>
                <a:cs typeface="Sniglet"/>
                <a:sym typeface="Snigle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gcb1f3ae303_0_35"/>
          <p:cNvSpPr txBox="1">
            <a:spLocks noGrp="1"/>
          </p:cNvSpPr>
          <p:nvPr>
            <p:ph type="title"/>
          </p:nvPr>
        </p:nvSpPr>
        <p:spPr>
          <a:xfrm>
            <a:off x="-6025" y="967975"/>
            <a:ext cx="9156000" cy="85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64" name="Google Shape;64;gcb1f3ae303_0_35"/>
          <p:cNvSpPr txBox="1">
            <a:spLocks noGrp="1"/>
          </p:cNvSpPr>
          <p:nvPr>
            <p:ph type="body" idx="1"/>
          </p:nvPr>
        </p:nvSpPr>
        <p:spPr>
          <a:xfrm>
            <a:off x="457200" y="745925"/>
            <a:ext cx="4130100" cy="3417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ES" sz="1500" b="1" dirty="0">
                <a:latin typeface="Ubuntu Mono"/>
                <a:ea typeface="Ubuntu Mono"/>
                <a:cs typeface="Ubuntu Mono"/>
                <a:sym typeface="Ubuntu Mono"/>
              </a:rPr>
              <a:t>Programación del lado del cliente</a:t>
            </a:r>
            <a:endParaRPr sz="1500" b="1" dirty="0">
              <a:latin typeface="Ubuntu Mono"/>
              <a:ea typeface="Ubuntu Mono"/>
              <a:cs typeface="Ubuntu Mono"/>
              <a:sym typeface="Ubuntu Mono"/>
            </a:endParaRPr>
          </a:p>
          <a:p>
            <a:pPr marL="0" lvl="0" indent="0" algn="l" rtl="0">
              <a:spcBef>
                <a:spcPts val="600"/>
              </a:spcBef>
              <a:spcAft>
                <a:spcPts val="0"/>
              </a:spcAft>
              <a:buNone/>
            </a:pPr>
            <a:endParaRPr sz="1500" dirty="0">
              <a:latin typeface="Ubuntu Mono"/>
              <a:ea typeface="Ubuntu Mono"/>
              <a:cs typeface="Ubuntu Mono"/>
              <a:sym typeface="Ubuntu Mono"/>
            </a:endParaRPr>
          </a:p>
          <a:p>
            <a:pPr marL="0" lvl="0" indent="0" algn="l" rtl="0">
              <a:spcBef>
                <a:spcPts val="600"/>
              </a:spcBef>
              <a:spcAft>
                <a:spcPts val="0"/>
              </a:spcAft>
              <a:buNone/>
            </a:pPr>
            <a:r>
              <a:rPr lang="es-ES" sz="1500" dirty="0">
                <a:latin typeface="Ubuntu Mono"/>
                <a:ea typeface="Ubuntu Mono"/>
                <a:cs typeface="Ubuntu Mono"/>
                <a:sym typeface="Ubuntu Mono"/>
              </a:rPr>
              <a:t>Si en un cliente no está instalado alguno de los programas intérpretes o </a:t>
            </a:r>
            <a:r>
              <a:rPr lang="es-ES" sz="1500" dirty="0" err="1">
                <a:latin typeface="Ubuntu Mono"/>
                <a:ea typeface="Ubuntu Mono"/>
                <a:cs typeface="Ubuntu Mono"/>
                <a:sym typeface="Ubuntu Mono"/>
              </a:rPr>
              <a:t>plug-ins</a:t>
            </a:r>
            <a:r>
              <a:rPr lang="es-ES" sz="1500" dirty="0">
                <a:latin typeface="Ubuntu Mono"/>
                <a:ea typeface="Ubuntu Mono"/>
                <a:cs typeface="Ubuntu Mono"/>
                <a:sym typeface="Ubuntu Mono"/>
              </a:rPr>
              <a:t>, la página no se ejecutará correctamente</a:t>
            </a:r>
            <a:endParaRPr sz="1500" dirty="0">
              <a:latin typeface="Ubuntu Mono"/>
              <a:ea typeface="Ubuntu Mono"/>
              <a:cs typeface="Ubuntu Mono"/>
              <a:sym typeface="Ubuntu Mono"/>
            </a:endParaRPr>
          </a:p>
          <a:p>
            <a:pPr marL="0" lvl="0" indent="0" algn="l" rtl="0">
              <a:spcBef>
                <a:spcPts val="600"/>
              </a:spcBef>
              <a:spcAft>
                <a:spcPts val="0"/>
              </a:spcAft>
              <a:buNone/>
            </a:pPr>
            <a:endParaRPr sz="1500" dirty="0">
              <a:latin typeface="Ubuntu Mono"/>
              <a:ea typeface="Ubuntu Mono"/>
              <a:cs typeface="Ubuntu Mono"/>
              <a:sym typeface="Ubuntu Mono"/>
            </a:endParaRPr>
          </a:p>
          <a:p>
            <a:pPr marL="0" lvl="0" indent="0" algn="l" rtl="0">
              <a:spcBef>
                <a:spcPts val="600"/>
              </a:spcBef>
              <a:spcAft>
                <a:spcPts val="0"/>
              </a:spcAft>
              <a:buNone/>
            </a:pPr>
            <a:r>
              <a:rPr lang="es-ES" sz="1500" dirty="0">
                <a:latin typeface="Ubuntu Mono"/>
                <a:ea typeface="Ubuntu Mono"/>
                <a:cs typeface="Ubuntu Mono"/>
                <a:sym typeface="Ubuntu Mono"/>
              </a:rPr>
              <a:t>Al transferirse el código, el cliente tiene acceso a dicho código y puede obtener a partir de él información que pueda resultar comprometida</a:t>
            </a:r>
            <a:endParaRPr sz="1500" dirty="0">
              <a:latin typeface="Ubuntu Mono"/>
              <a:ea typeface="Ubuntu Mono"/>
              <a:cs typeface="Ubuntu Mono"/>
              <a:sym typeface="Ubuntu Mono"/>
            </a:endParaRPr>
          </a:p>
          <a:p>
            <a:pPr marL="0" lvl="0" indent="0" algn="l" rtl="0">
              <a:spcBef>
                <a:spcPts val="600"/>
              </a:spcBef>
              <a:spcAft>
                <a:spcPts val="0"/>
              </a:spcAft>
              <a:buNone/>
            </a:pPr>
            <a:endParaRPr sz="1500" dirty="0">
              <a:latin typeface="Ubuntu Mono"/>
              <a:ea typeface="Ubuntu Mono"/>
              <a:cs typeface="Ubuntu Mono"/>
              <a:sym typeface="Ubuntu Mono"/>
            </a:endParaRPr>
          </a:p>
          <a:p>
            <a:pPr marL="0" lvl="0" indent="0" algn="l" rtl="0">
              <a:spcBef>
                <a:spcPts val="600"/>
              </a:spcBef>
              <a:spcAft>
                <a:spcPts val="0"/>
              </a:spcAft>
              <a:buNone/>
            </a:pPr>
            <a:r>
              <a:rPr lang="es-ES" sz="1500" dirty="0">
                <a:latin typeface="Ubuntu Mono"/>
                <a:ea typeface="Ubuntu Mono"/>
                <a:cs typeface="Ubuntu Mono"/>
                <a:sym typeface="Ubuntu Mono"/>
              </a:rPr>
              <a:t>Se pueden integrar los programas en las páginas alojadas en cualquier servidor web    </a:t>
            </a:r>
            <a:endParaRPr sz="1500" dirty="0">
              <a:latin typeface="Ubuntu Mono"/>
              <a:ea typeface="Ubuntu Mono"/>
              <a:cs typeface="Ubuntu Mono"/>
              <a:sym typeface="Ubuntu Mono"/>
            </a:endParaRPr>
          </a:p>
        </p:txBody>
      </p:sp>
      <p:sp>
        <p:nvSpPr>
          <p:cNvPr id="65" name="Google Shape;65;gcb1f3ae303_0_35"/>
          <p:cNvSpPr txBox="1">
            <a:spLocks noGrp="1"/>
          </p:cNvSpPr>
          <p:nvPr>
            <p:ph type="body" idx="2"/>
          </p:nvPr>
        </p:nvSpPr>
        <p:spPr>
          <a:xfrm>
            <a:off x="4836097" y="745925"/>
            <a:ext cx="4130100" cy="3417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s-ES" sz="1500" b="1" dirty="0">
                <a:latin typeface="Ubuntu Mono"/>
                <a:ea typeface="Ubuntu Mono"/>
                <a:cs typeface="Ubuntu Mono"/>
                <a:sym typeface="Ubuntu Mono"/>
              </a:rPr>
              <a:t>Programación del lado del servidor </a:t>
            </a:r>
            <a:endParaRPr sz="1500" b="1" dirty="0">
              <a:latin typeface="Ubuntu Mono"/>
              <a:ea typeface="Ubuntu Mono"/>
              <a:cs typeface="Ubuntu Mono"/>
              <a:sym typeface="Ubuntu Mono"/>
            </a:endParaRPr>
          </a:p>
          <a:p>
            <a:pPr marL="0" lvl="0" indent="0" algn="l" rtl="0">
              <a:spcBef>
                <a:spcPts val="600"/>
              </a:spcBef>
              <a:spcAft>
                <a:spcPts val="0"/>
              </a:spcAft>
              <a:buNone/>
            </a:pPr>
            <a:endParaRPr sz="1500" dirty="0">
              <a:latin typeface="Ubuntu Mono"/>
              <a:ea typeface="Ubuntu Mono"/>
              <a:cs typeface="Ubuntu Mono"/>
              <a:sym typeface="Ubuntu Mono"/>
            </a:endParaRPr>
          </a:p>
          <a:p>
            <a:pPr marL="0" lvl="0" indent="0" algn="l" rtl="0">
              <a:spcBef>
                <a:spcPts val="600"/>
              </a:spcBef>
              <a:spcAft>
                <a:spcPts val="0"/>
              </a:spcAft>
              <a:buNone/>
            </a:pPr>
            <a:r>
              <a:rPr lang="es-ES" sz="1500" dirty="0">
                <a:latin typeface="Ubuntu Mono"/>
                <a:ea typeface="Ubuntu Mono"/>
                <a:cs typeface="Ubuntu Mono"/>
                <a:sym typeface="Ubuntu Mono"/>
              </a:rPr>
              <a:t>Todos los clientes podrán visualizar correctamente la página </a:t>
            </a:r>
            <a:endParaRPr sz="1500" dirty="0">
              <a:latin typeface="Ubuntu Mono"/>
              <a:ea typeface="Ubuntu Mono"/>
              <a:cs typeface="Ubuntu Mono"/>
              <a:sym typeface="Ubuntu Mono"/>
            </a:endParaRPr>
          </a:p>
          <a:p>
            <a:pPr marL="0" lvl="0" indent="0" algn="l" rtl="0">
              <a:spcBef>
                <a:spcPts val="600"/>
              </a:spcBef>
              <a:spcAft>
                <a:spcPts val="0"/>
              </a:spcAft>
              <a:buNone/>
            </a:pPr>
            <a:endParaRPr sz="1500" dirty="0">
              <a:latin typeface="Ubuntu Mono"/>
              <a:ea typeface="Ubuntu Mono"/>
              <a:cs typeface="Ubuntu Mono"/>
              <a:sym typeface="Ubuntu Mono"/>
            </a:endParaRPr>
          </a:p>
          <a:p>
            <a:pPr marL="0" lvl="0" indent="0" algn="l" rtl="0">
              <a:spcBef>
                <a:spcPts val="600"/>
              </a:spcBef>
              <a:spcAft>
                <a:spcPts val="0"/>
              </a:spcAft>
              <a:buNone/>
            </a:pPr>
            <a:endParaRPr sz="1500" dirty="0">
              <a:latin typeface="Ubuntu Mono"/>
              <a:ea typeface="Ubuntu Mono"/>
              <a:cs typeface="Ubuntu Mono"/>
              <a:sym typeface="Ubuntu Mono"/>
            </a:endParaRPr>
          </a:p>
          <a:p>
            <a:pPr marL="0" lvl="0" indent="0" algn="l" rtl="0">
              <a:spcBef>
                <a:spcPts val="600"/>
              </a:spcBef>
              <a:spcAft>
                <a:spcPts val="0"/>
              </a:spcAft>
              <a:buNone/>
            </a:pPr>
            <a:r>
              <a:rPr lang="es-ES" sz="1500" dirty="0">
                <a:latin typeface="Ubuntu Mono"/>
                <a:ea typeface="Ubuntu Mono"/>
                <a:cs typeface="Ubuntu Mono"/>
                <a:sym typeface="Ubuntu Mono"/>
              </a:rPr>
              <a:t>El código fuente permanece en el servidor, se conserva su privacidad y los clientes no tienen acceso a él</a:t>
            </a:r>
            <a:endParaRPr sz="1500" dirty="0">
              <a:latin typeface="Ubuntu Mono"/>
              <a:ea typeface="Ubuntu Mono"/>
              <a:cs typeface="Ubuntu Mono"/>
              <a:sym typeface="Ubuntu Mono"/>
            </a:endParaRPr>
          </a:p>
          <a:p>
            <a:pPr marL="0" lvl="0" indent="0" algn="l" rtl="0">
              <a:spcBef>
                <a:spcPts val="600"/>
              </a:spcBef>
              <a:spcAft>
                <a:spcPts val="0"/>
              </a:spcAft>
              <a:buNone/>
            </a:pPr>
            <a:endParaRPr sz="1500" dirty="0">
              <a:latin typeface="Ubuntu Mono"/>
              <a:ea typeface="Ubuntu Mono"/>
              <a:cs typeface="Ubuntu Mono"/>
              <a:sym typeface="Ubuntu Mono"/>
            </a:endParaRPr>
          </a:p>
          <a:p>
            <a:pPr marL="0" lvl="0" indent="0" algn="l" rtl="0">
              <a:spcBef>
                <a:spcPts val="600"/>
              </a:spcBef>
              <a:spcAft>
                <a:spcPts val="0"/>
              </a:spcAft>
              <a:buNone/>
            </a:pPr>
            <a:endParaRPr sz="1500" dirty="0">
              <a:latin typeface="Ubuntu Mono"/>
              <a:ea typeface="Ubuntu Mono"/>
              <a:cs typeface="Ubuntu Mono"/>
              <a:sym typeface="Ubuntu Mono"/>
            </a:endParaRPr>
          </a:p>
          <a:p>
            <a:pPr marL="0" lvl="0" indent="0" algn="l" rtl="0">
              <a:spcBef>
                <a:spcPts val="600"/>
              </a:spcBef>
              <a:spcAft>
                <a:spcPts val="0"/>
              </a:spcAft>
              <a:buNone/>
            </a:pPr>
            <a:r>
              <a:rPr lang="es-ES" sz="1500" dirty="0">
                <a:latin typeface="Ubuntu Mono"/>
                <a:ea typeface="Ubuntu Mono"/>
                <a:cs typeface="Ubuntu Mono"/>
                <a:sym typeface="Ubuntu Mono"/>
              </a:rPr>
              <a:t>La mayoría de los servicios de alojamiento gratuito de páginas no admiten este tipo de programación</a:t>
            </a:r>
            <a:endParaRPr sz="1500" dirty="0">
              <a:latin typeface="Ubuntu Mono"/>
              <a:ea typeface="Ubuntu Mono"/>
              <a:cs typeface="Ubuntu Mono"/>
              <a:sym typeface="Ubuntu Mono"/>
            </a:endParaRPr>
          </a:p>
        </p:txBody>
      </p:sp>
      <p:sp>
        <p:nvSpPr>
          <p:cNvPr id="66" name="Google Shape;66;gcb1f3ae303_0_3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spcBef>
                <a:spcPts val="0"/>
              </a:spcBef>
              <a:spcAft>
                <a:spcPts val="0"/>
              </a:spcAft>
              <a:buClr>
                <a:srgbClr val="000000"/>
              </a:buClr>
              <a:buSzPts val="1000"/>
              <a:buFont typeface="Arial"/>
              <a:buNone/>
            </a:pPr>
            <a:fld id="{00000000-1234-1234-1234-123412341234}" type="slidenum">
              <a:rPr lang="es-ES" smtClean="0"/>
              <a:pPr marL="0" lvl="0" indent="0" algn="ctr" rtl="0">
                <a:spcBef>
                  <a:spcPts val="0"/>
                </a:spcBef>
                <a:spcAft>
                  <a:spcPts val="0"/>
                </a:spcAft>
                <a:buClr>
                  <a:srgbClr val="000000"/>
                </a:buClr>
                <a:buSzPts val="1000"/>
                <a:buFont typeface="Arial"/>
                <a:buNone/>
              </a:pPr>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56"/>
          <p:cNvSpPr txBox="1">
            <a:spLocks noGrp="1"/>
          </p:cNvSpPr>
          <p:nvPr>
            <p:ph type="title"/>
          </p:nvPr>
        </p:nvSpPr>
        <p:spPr>
          <a:xfrm>
            <a:off x="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Lenguajes de Programación</a:t>
            </a:r>
            <a:endParaRPr/>
          </a:p>
        </p:txBody>
      </p:sp>
      <p:sp>
        <p:nvSpPr>
          <p:cNvPr id="842" name="Google Shape;842;p56"/>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60</a:t>
            </a:fld>
            <a:endParaRPr/>
          </a:p>
        </p:txBody>
      </p:sp>
      <p:grpSp>
        <p:nvGrpSpPr>
          <p:cNvPr id="843" name="Google Shape;843;p56"/>
          <p:cNvGrpSpPr/>
          <p:nvPr/>
        </p:nvGrpSpPr>
        <p:grpSpPr>
          <a:xfrm>
            <a:off x="179512" y="591240"/>
            <a:ext cx="8712968" cy="4106593"/>
            <a:chOff x="940186" y="332656"/>
            <a:chExt cx="7641029" cy="4106593"/>
          </a:xfrm>
        </p:grpSpPr>
        <p:sp>
          <p:nvSpPr>
            <p:cNvPr id="844" name="Google Shape;844;p56"/>
            <p:cNvSpPr/>
            <p:nvPr/>
          </p:nvSpPr>
          <p:spPr>
            <a:xfrm>
              <a:off x="3851920" y="332656"/>
              <a:ext cx="1033818" cy="368489"/>
            </a:xfrm>
            <a:prstGeom prst="roundRect">
              <a:avLst>
                <a:gd name="adj" fmla="val 16667"/>
              </a:avLst>
            </a:prstGeom>
            <a:gradFill>
              <a:gsLst>
                <a:gs pos="0">
                  <a:srgbClr val="E6A8A8"/>
                </a:gs>
                <a:gs pos="35000">
                  <a:srgbClr val="EEC0C1"/>
                </a:gs>
                <a:gs pos="100000">
                  <a:srgbClr val="FAE5E5"/>
                </a:gs>
              </a:gsLst>
              <a:lin ang="16200000" scaled="0"/>
            </a:gradFill>
            <a:ln w="9525" cap="flat" cmpd="sng">
              <a:solidFill>
                <a:srgbClr val="942E2F"/>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050" b="0" i="0" u="none" strike="noStrike" cap="none">
                  <a:solidFill>
                    <a:schemeClr val="dk1"/>
                  </a:solidFill>
                  <a:latin typeface="Sniglet"/>
                  <a:ea typeface="Sniglet"/>
                  <a:cs typeface="Sniglet"/>
                  <a:sym typeface="Sniglet"/>
                </a:rPr>
                <a:t>PYTHON</a:t>
              </a:r>
              <a:r>
                <a:rPr lang="es-ES" sz="1050" b="0" i="0" u="none" strike="noStrike" cap="none">
                  <a:solidFill>
                    <a:schemeClr val="lt1"/>
                  </a:solidFill>
                  <a:latin typeface="Sniglet"/>
                  <a:ea typeface="Sniglet"/>
                  <a:cs typeface="Sniglet"/>
                  <a:sym typeface="Sniglet"/>
                </a:rPr>
                <a:t>.</a:t>
              </a:r>
              <a:endParaRPr/>
            </a:p>
          </p:txBody>
        </p:sp>
        <p:sp>
          <p:nvSpPr>
            <p:cNvPr id="845" name="Google Shape;845;p56"/>
            <p:cNvSpPr/>
            <p:nvPr/>
          </p:nvSpPr>
          <p:spPr>
            <a:xfrm>
              <a:off x="940186" y="1475435"/>
              <a:ext cx="1537544" cy="420804"/>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050" b="0" i="0" u="none" strike="noStrike" cap="none">
                  <a:solidFill>
                    <a:schemeClr val="lt1"/>
                  </a:solidFill>
                  <a:latin typeface="Sniglet"/>
                  <a:ea typeface="Sniglet"/>
                  <a:cs typeface="Sniglet"/>
                  <a:sym typeface="Sniglet"/>
                </a:rPr>
                <a:t>Características.</a:t>
              </a:r>
              <a:endParaRPr/>
            </a:p>
          </p:txBody>
        </p:sp>
        <p:sp>
          <p:nvSpPr>
            <p:cNvPr id="846" name="Google Shape;846;p56"/>
            <p:cNvSpPr/>
            <p:nvPr/>
          </p:nvSpPr>
          <p:spPr>
            <a:xfrm>
              <a:off x="3857395" y="945014"/>
              <a:ext cx="1033818" cy="368489"/>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050" b="0" i="0" u="none" strike="noStrike" cap="none">
                  <a:solidFill>
                    <a:schemeClr val="lt1"/>
                  </a:solidFill>
                  <a:latin typeface="Sniglet"/>
                  <a:ea typeface="Sniglet"/>
                  <a:cs typeface="Sniglet"/>
                  <a:sym typeface="Sniglet"/>
                </a:rPr>
                <a:t>Ventajas.</a:t>
              </a:r>
              <a:endParaRPr/>
            </a:p>
          </p:txBody>
        </p:sp>
        <p:sp>
          <p:nvSpPr>
            <p:cNvPr id="847" name="Google Shape;847;p56"/>
            <p:cNvSpPr/>
            <p:nvPr/>
          </p:nvSpPr>
          <p:spPr>
            <a:xfrm>
              <a:off x="6498234" y="1475436"/>
              <a:ext cx="1093527" cy="368489"/>
            </a:xfrm>
            <a:prstGeom prst="roundRect">
              <a:avLst>
                <a:gd name="adj" fmla="val 16667"/>
              </a:avLst>
            </a:prstGeom>
            <a:solidFill>
              <a:schemeClr val="accent1"/>
            </a:solidFill>
            <a:ln w="25400" cap="flat" cmpd="sng">
              <a:solidFill>
                <a:srgbClr val="2A5E8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050" b="0" i="0" u="none" strike="noStrike" cap="none">
                  <a:solidFill>
                    <a:schemeClr val="lt1"/>
                  </a:solidFill>
                  <a:latin typeface="Sniglet"/>
                  <a:ea typeface="Sniglet"/>
                  <a:cs typeface="Sniglet"/>
                  <a:sym typeface="Sniglet"/>
                </a:rPr>
                <a:t>Desventajas.</a:t>
              </a:r>
              <a:endParaRPr/>
            </a:p>
          </p:txBody>
        </p:sp>
        <p:cxnSp>
          <p:nvCxnSpPr>
            <p:cNvPr id="848" name="Google Shape;848;p56"/>
            <p:cNvCxnSpPr>
              <a:stCxn id="844" idx="2"/>
              <a:endCxn id="846" idx="0"/>
            </p:cNvCxnSpPr>
            <p:nvPr/>
          </p:nvCxnSpPr>
          <p:spPr>
            <a:xfrm>
              <a:off x="4368829" y="701145"/>
              <a:ext cx="5400" cy="243900"/>
            </a:xfrm>
            <a:prstGeom prst="straightConnector1">
              <a:avLst/>
            </a:prstGeom>
            <a:noFill/>
            <a:ln w="9525" cap="flat" cmpd="sng">
              <a:solidFill>
                <a:srgbClr val="347EB8"/>
              </a:solidFill>
              <a:prstDash val="solid"/>
              <a:round/>
              <a:headEnd type="none" w="sm" len="sm"/>
              <a:tailEnd type="none" w="sm" len="sm"/>
            </a:ln>
          </p:spPr>
        </p:cxnSp>
        <p:cxnSp>
          <p:nvCxnSpPr>
            <p:cNvPr id="849" name="Google Shape;849;p56"/>
            <p:cNvCxnSpPr>
              <a:endCxn id="845" idx="0"/>
            </p:cNvCxnSpPr>
            <p:nvPr/>
          </p:nvCxnSpPr>
          <p:spPr>
            <a:xfrm flipH="1">
              <a:off x="1708958" y="690035"/>
              <a:ext cx="2665500" cy="785400"/>
            </a:xfrm>
            <a:prstGeom prst="straightConnector1">
              <a:avLst/>
            </a:prstGeom>
            <a:noFill/>
            <a:ln w="9525" cap="flat" cmpd="sng">
              <a:solidFill>
                <a:srgbClr val="347EB8"/>
              </a:solidFill>
              <a:prstDash val="solid"/>
              <a:round/>
              <a:headEnd type="none" w="sm" len="sm"/>
              <a:tailEnd type="none" w="sm" len="sm"/>
            </a:ln>
          </p:spPr>
        </p:cxnSp>
        <p:cxnSp>
          <p:nvCxnSpPr>
            <p:cNvPr id="850" name="Google Shape;850;p56"/>
            <p:cNvCxnSpPr>
              <a:endCxn id="847" idx="0"/>
            </p:cNvCxnSpPr>
            <p:nvPr/>
          </p:nvCxnSpPr>
          <p:spPr>
            <a:xfrm>
              <a:off x="4374397" y="690036"/>
              <a:ext cx="2670600" cy="785400"/>
            </a:xfrm>
            <a:prstGeom prst="straightConnector1">
              <a:avLst/>
            </a:prstGeom>
            <a:noFill/>
            <a:ln w="9525" cap="flat" cmpd="sng">
              <a:solidFill>
                <a:srgbClr val="347EB8"/>
              </a:solidFill>
              <a:prstDash val="solid"/>
              <a:round/>
              <a:headEnd type="none" w="sm" len="sm"/>
              <a:tailEnd type="none" w="sm" len="sm"/>
            </a:ln>
          </p:spPr>
        </p:cxnSp>
        <p:cxnSp>
          <p:nvCxnSpPr>
            <p:cNvPr id="851" name="Google Shape;851;p56"/>
            <p:cNvCxnSpPr>
              <a:stCxn id="845" idx="2"/>
            </p:cNvCxnSpPr>
            <p:nvPr/>
          </p:nvCxnSpPr>
          <p:spPr>
            <a:xfrm flipH="1">
              <a:off x="1563758" y="1896239"/>
              <a:ext cx="145200" cy="327600"/>
            </a:xfrm>
            <a:prstGeom prst="straightConnector1">
              <a:avLst/>
            </a:prstGeom>
            <a:noFill/>
            <a:ln w="9525" cap="flat" cmpd="sng">
              <a:solidFill>
                <a:srgbClr val="347EB8"/>
              </a:solidFill>
              <a:prstDash val="solid"/>
              <a:round/>
              <a:headEnd type="none" w="sm" len="sm"/>
              <a:tailEnd type="none" w="sm" len="sm"/>
            </a:ln>
          </p:spPr>
        </p:cxnSp>
        <p:cxnSp>
          <p:nvCxnSpPr>
            <p:cNvPr id="852" name="Google Shape;852;p56"/>
            <p:cNvCxnSpPr/>
            <p:nvPr/>
          </p:nvCxnSpPr>
          <p:spPr>
            <a:xfrm rot="10800000">
              <a:off x="1022072" y="2223788"/>
              <a:ext cx="541646" cy="0"/>
            </a:xfrm>
            <a:prstGeom prst="straightConnector1">
              <a:avLst/>
            </a:prstGeom>
            <a:noFill/>
            <a:ln w="9525" cap="flat" cmpd="sng">
              <a:solidFill>
                <a:srgbClr val="347EB8"/>
              </a:solidFill>
              <a:prstDash val="solid"/>
              <a:round/>
              <a:headEnd type="none" w="sm" len="sm"/>
              <a:tailEnd type="none" w="sm" len="sm"/>
            </a:ln>
          </p:spPr>
        </p:cxnSp>
        <p:cxnSp>
          <p:nvCxnSpPr>
            <p:cNvPr id="853" name="Google Shape;853;p56"/>
            <p:cNvCxnSpPr/>
            <p:nvPr/>
          </p:nvCxnSpPr>
          <p:spPr>
            <a:xfrm>
              <a:off x="1022073" y="2223788"/>
              <a:ext cx="22601" cy="1984996"/>
            </a:xfrm>
            <a:prstGeom prst="straightConnector1">
              <a:avLst/>
            </a:prstGeom>
            <a:noFill/>
            <a:ln w="9525" cap="flat" cmpd="sng">
              <a:solidFill>
                <a:srgbClr val="347EB8"/>
              </a:solidFill>
              <a:prstDash val="solid"/>
              <a:round/>
              <a:headEnd type="none" w="sm" len="sm"/>
              <a:tailEnd type="none" w="sm" len="sm"/>
            </a:ln>
          </p:spPr>
        </p:cxnSp>
        <p:cxnSp>
          <p:nvCxnSpPr>
            <p:cNvPr id="854" name="Google Shape;854;p56"/>
            <p:cNvCxnSpPr/>
            <p:nvPr/>
          </p:nvCxnSpPr>
          <p:spPr>
            <a:xfrm>
              <a:off x="1022071" y="2469021"/>
              <a:ext cx="409433" cy="13648"/>
            </a:xfrm>
            <a:prstGeom prst="straightConnector1">
              <a:avLst/>
            </a:prstGeom>
            <a:noFill/>
            <a:ln w="9525" cap="flat" cmpd="sng">
              <a:solidFill>
                <a:srgbClr val="347EB8"/>
              </a:solidFill>
              <a:prstDash val="solid"/>
              <a:round/>
              <a:headEnd type="none" w="sm" len="sm"/>
              <a:tailEnd type="triangle" w="med" len="med"/>
            </a:ln>
          </p:spPr>
        </p:cxnSp>
        <p:cxnSp>
          <p:nvCxnSpPr>
            <p:cNvPr id="855" name="Google Shape;855;p56"/>
            <p:cNvCxnSpPr/>
            <p:nvPr/>
          </p:nvCxnSpPr>
          <p:spPr>
            <a:xfrm>
              <a:off x="1022071" y="2685683"/>
              <a:ext cx="409433" cy="13648"/>
            </a:xfrm>
            <a:prstGeom prst="straightConnector1">
              <a:avLst/>
            </a:prstGeom>
            <a:noFill/>
            <a:ln w="9525" cap="flat" cmpd="sng">
              <a:solidFill>
                <a:srgbClr val="347EB8"/>
              </a:solidFill>
              <a:prstDash val="solid"/>
              <a:round/>
              <a:headEnd type="none" w="sm" len="sm"/>
              <a:tailEnd type="triangle" w="med" len="med"/>
            </a:ln>
          </p:spPr>
        </p:cxnSp>
        <p:cxnSp>
          <p:nvCxnSpPr>
            <p:cNvPr id="856" name="Google Shape;856;p56"/>
            <p:cNvCxnSpPr/>
            <p:nvPr/>
          </p:nvCxnSpPr>
          <p:spPr>
            <a:xfrm>
              <a:off x="1038916" y="3235365"/>
              <a:ext cx="409433" cy="13648"/>
            </a:xfrm>
            <a:prstGeom prst="straightConnector1">
              <a:avLst/>
            </a:prstGeom>
            <a:noFill/>
            <a:ln w="9525" cap="flat" cmpd="sng">
              <a:solidFill>
                <a:srgbClr val="347EB8"/>
              </a:solidFill>
              <a:prstDash val="solid"/>
              <a:round/>
              <a:headEnd type="none" w="sm" len="sm"/>
              <a:tailEnd type="triangle" w="med" len="med"/>
            </a:ln>
          </p:spPr>
        </p:cxnSp>
        <p:sp>
          <p:nvSpPr>
            <p:cNvPr id="857" name="Google Shape;857;p56"/>
            <p:cNvSpPr txBox="1"/>
            <p:nvPr/>
          </p:nvSpPr>
          <p:spPr>
            <a:xfrm>
              <a:off x="1431504" y="2291179"/>
              <a:ext cx="1454340"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Sucesor de ABC.</a:t>
              </a:r>
              <a:endParaRPr sz="1050" b="0" i="0" u="none" strike="noStrike" cap="none">
                <a:solidFill>
                  <a:schemeClr val="bg2">
                    <a:lumMod val="25000"/>
                  </a:schemeClr>
                </a:solidFill>
                <a:latin typeface="Sniglet"/>
                <a:ea typeface="Sniglet"/>
                <a:cs typeface="Sniglet"/>
                <a:sym typeface="Sniglet"/>
              </a:endParaRPr>
            </a:p>
          </p:txBody>
        </p:sp>
        <p:sp>
          <p:nvSpPr>
            <p:cNvPr id="858" name="Google Shape;858;p56"/>
            <p:cNvSpPr txBox="1"/>
            <p:nvPr/>
          </p:nvSpPr>
          <p:spPr>
            <a:xfrm>
              <a:off x="1431503" y="2529190"/>
              <a:ext cx="1627497"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Lenguaje limpio para programar.</a:t>
              </a:r>
              <a:endParaRPr sz="1050" b="0" i="0" u="none" strike="noStrike" cap="none">
                <a:solidFill>
                  <a:schemeClr val="bg2">
                    <a:lumMod val="25000"/>
                  </a:schemeClr>
                </a:solidFill>
                <a:latin typeface="Sniglet"/>
                <a:ea typeface="Sniglet"/>
                <a:cs typeface="Sniglet"/>
                <a:sym typeface="Sniglet"/>
              </a:endParaRPr>
            </a:p>
          </p:txBody>
        </p:sp>
        <p:sp>
          <p:nvSpPr>
            <p:cNvPr id="859" name="Google Shape;859;p56"/>
            <p:cNvSpPr txBox="1"/>
            <p:nvPr/>
          </p:nvSpPr>
          <p:spPr>
            <a:xfrm>
              <a:off x="1437464" y="3139370"/>
              <a:ext cx="1627497"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Interpretado.</a:t>
              </a:r>
              <a:endParaRPr sz="1050" b="0" i="0" u="none" strike="noStrike" cap="none">
                <a:solidFill>
                  <a:schemeClr val="bg2">
                    <a:lumMod val="25000"/>
                  </a:schemeClr>
                </a:solidFill>
                <a:latin typeface="Sniglet"/>
                <a:ea typeface="Sniglet"/>
                <a:cs typeface="Sniglet"/>
                <a:sym typeface="Sniglet"/>
              </a:endParaRPr>
            </a:p>
          </p:txBody>
        </p:sp>
        <p:cxnSp>
          <p:nvCxnSpPr>
            <p:cNvPr id="860" name="Google Shape;860;p56"/>
            <p:cNvCxnSpPr/>
            <p:nvPr/>
          </p:nvCxnSpPr>
          <p:spPr>
            <a:xfrm>
              <a:off x="1033374" y="3661579"/>
              <a:ext cx="409433" cy="13648"/>
            </a:xfrm>
            <a:prstGeom prst="straightConnector1">
              <a:avLst/>
            </a:prstGeom>
            <a:noFill/>
            <a:ln w="9525" cap="flat" cmpd="sng">
              <a:solidFill>
                <a:srgbClr val="347EB8"/>
              </a:solidFill>
              <a:prstDash val="solid"/>
              <a:round/>
              <a:headEnd type="none" w="sm" len="sm"/>
              <a:tailEnd type="triangle" w="med" len="med"/>
            </a:ln>
          </p:spPr>
        </p:cxnSp>
        <p:sp>
          <p:nvSpPr>
            <p:cNvPr id="861" name="Google Shape;861;p56"/>
            <p:cNvSpPr txBox="1"/>
            <p:nvPr/>
          </p:nvSpPr>
          <p:spPr>
            <a:xfrm>
              <a:off x="1468172" y="3465294"/>
              <a:ext cx="1921356" cy="9002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Multiparadigma:</a:t>
              </a:r>
              <a:endParaRPr>
                <a:solidFill>
                  <a:schemeClr val="bg2">
                    <a:lumMod val="25000"/>
                  </a:schemeClr>
                </a:solidFill>
              </a:endParaRPr>
            </a:p>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   Orientada a objetos.</a:t>
              </a:r>
              <a:endParaRPr>
                <a:solidFill>
                  <a:schemeClr val="bg2">
                    <a:lumMod val="25000"/>
                  </a:schemeClr>
                </a:solidFill>
              </a:endParaRPr>
            </a:p>
            <a:p>
              <a:pPr marL="285750" marR="0" lvl="0" indent="-285750" algn="l" rtl="0">
                <a:lnSpc>
                  <a:spcPct val="100000"/>
                </a:lnSpc>
                <a:spcBef>
                  <a:spcPts val="0"/>
                </a:spcBef>
                <a:spcAft>
                  <a:spcPts val="0"/>
                </a:spcAft>
                <a:buClr>
                  <a:srgbClr val="000000"/>
                </a:buClr>
                <a:buSzPts val="1050"/>
                <a:buFont typeface="Arial"/>
                <a:buChar char="-"/>
              </a:pPr>
              <a:r>
                <a:rPr lang="es-ES" sz="1050" b="0" i="0" u="none" strike="noStrike" cap="none">
                  <a:solidFill>
                    <a:schemeClr val="bg2">
                      <a:lumMod val="25000"/>
                    </a:schemeClr>
                  </a:solidFill>
                  <a:latin typeface="Sniglet"/>
                  <a:ea typeface="Sniglet"/>
                  <a:cs typeface="Sniglet"/>
                  <a:sym typeface="Sniglet"/>
                </a:rPr>
                <a:t>estructurada.</a:t>
              </a:r>
              <a:endParaRPr>
                <a:solidFill>
                  <a:schemeClr val="bg2">
                    <a:lumMod val="25000"/>
                  </a:schemeClr>
                </a:solidFill>
              </a:endParaRPr>
            </a:p>
            <a:p>
              <a:pPr marL="285750" marR="0" lvl="0" indent="-285750" algn="l" rtl="0">
                <a:lnSpc>
                  <a:spcPct val="100000"/>
                </a:lnSpc>
                <a:spcBef>
                  <a:spcPts val="0"/>
                </a:spcBef>
                <a:spcAft>
                  <a:spcPts val="0"/>
                </a:spcAft>
                <a:buClr>
                  <a:srgbClr val="000000"/>
                </a:buClr>
                <a:buSzPts val="1050"/>
                <a:buFont typeface="Arial"/>
                <a:buChar char="-"/>
              </a:pPr>
              <a:r>
                <a:rPr lang="es-ES" sz="1050" b="0" i="0" u="none" strike="noStrike" cap="none">
                  <a:solidFill>
                    <a:schemeClr val="bg2">
                      <a:lumMod val="25000"/>
                    </a:schemeClr>
                  </a:solidFill>
                  <a:latin typeface="Sniglet"/>
                  <a:ea typeface="Sniglet"/>
                  <a:cs typeface="Sniglet"/>
                  <a:sym typeface="Sniglet"/>
                </a:rPr>
                <a:t>Funcional.</a:t>
              </a:r>
              <a:endParaRPr>
                <a:solidFill>
                  <a:schemeClr val="bg2">
                    <a:lumMod val="25000"/>
                  </a:schemeClr>
                </a:solidFill>
              </a:endParaRPr>
            </a:p>
            <a:p>
              <a:pPr marL="285750" marR="0" lvl="0" indent="-285750" algn="l" rtl="0">
                <a:lnSpc>
                  <a:spcPct val="100000"/>
                </a:lnSpc>
                <a:spcBef>
                  <a:spcPts val="0"/>
                </a:spcBef>
                <a:spcAft>
                  <a:spcPts val="0"/>
                </a:spcAft>
                <a:buClr>
                  <a:srgbClr val="000000"/>
                </a:buClr>
                <a:buSzPts val="1050"/>
                <a:buFont typeface="Arial"/>
                <a:buChar char="-"/>
              </a:pPr>
              <a:r>
                <a:rPr lang="es-ES" sz="1050" b="0" i="0" u="none" strike="noStrike" cap="none">
                  <a:solidFill>
                    <a:schemeClr val="bg2">
                      <a:lumMod val="25000"/>
                    </a:schemeClr>
                  </a:solidFill>
                  <a:latin typeface="Sniglet"/>
                  <a:ea typeface="Sniglet"/>
                  <a:cs typeface="Sniglet"/>
                  <a:sym typeface="Sniglet"/>
                </a:rPr>
                <a:t>Orientada a aspectos.</a:t>
              </a:r>
              <a:endParaRPr>
                <a:solidFill>
                  <a:schemeClr val="bg2">
                    <a:lumMod val="25000"/>
                  </a:schemeClr>
                </a:solidFill>
              </a:endParaRPr>
            </a:p>
          </p:txBody>
        </p:sp>
        <p:cxnSp>
          <p:nvCxnSpPr>
            <p:cNvPr id="862" name="Google Shape;862;p56"/>
            <p:cNvCxnSpPr>
              <a:stCxn id="846" idx="2"/>
            </p:cNvCxnSpPr>
            <p:nvPr/>
          </p:nvCxnSpPr>
          <p:spPr>
            <a:xfrm>
              <a:off x="4374304" y="1313503"/>
              <a:ext cx="0" cy="263100"/>
            </a:xfrm>
            <a:prstGeom prst="straightConnector1">
              <a:avLst/>
            </a:prstGeom>
            <a:noFill/>
            <a:ln w="9525" cap="flat" cmpd="sng">
              <a:solidFill>
                <a:srgbClr val="347EB8"/>
              </a:solidFill>
              <a:prstDash val="solid"/>
              <a:round/>
              <a:headEnd type="none" w="sm" len="sm"/>
              <a:tailEnd type="none" w="sm" len="sm"/>
            </a:ln>
          </p:spPr>
        </p:cxnSp>
        <p:cxnSp>
          <p:nvCxnSpPr>
            <p:cNvPr id="863" name="Google Shape;863;p56"/>
            <p:cNvCxnSpPr/>
            <p:nvPr/>
          </p:nvCxnSpPr>
          <p:spPr>
            <a:xfrm rot="10800000">
              <a:off x="3714093" y="1593086"/>
              <a:ext cx="660211" cy="0"/>
            </a:xfrm>
            <a:prstGeom prst="straightConnector1">
              <a:avLst/>
            </a:prstGeom>
            <a:noFill/>
            <a:ln w="9525" cap="flat" cmpd="sng">
              <a:solidFill>
                <a:srgbClr val="347EB8"/>
              </a:solidFill>
              <a:prstDash val="solid"/>
              <a:round/>
              <a:headEnd type="none" w="sm" len="sm"/>
              <a:tailEnd type="none" w="sm" len="sm"/>
            </a:ln>
          </p:spPr>
        </p:cxnSp>
        <p:cxnSp>
          <p:nvCxnSpPr>
            <p:cNvPr id="864" name="Google Shape;864;p56"/>
            <p:cNvCxnSpPr/>
            <p:nvPr/>
          </p:nvCxnSpPr>
          <p:spPr>
            <a:xfrm>
              <a:off x="3714094" y="1593086"/>
              <a:ext cx="4648" cy="2736304"/>
            </a:xfrm>
            <a:prstGeom prst="straightConnector1">
              <a:avLst/>
            </a:prstGeom>
            <a:noFill/>
            <a:ln w="9525" cap="flat" cmpd="sng">
              <a:solidFill>
                <a:srgbClr val="347EB8"/>
              </a:solidFill>
              <a:prstDash val="solid"/>
              <a:round/>
              <a:headEnd type="none" w="sm" len="sm"/>
              <a:tailEnd type="none" w="sm" len="sm"/>
            </a:ln>
          </p:spPr>
        </p:cxnSp>
        <p:cxnSp>
          <p:nvCxnSpPr>
            <p:cNvPr id="865" name="Google Shape;865;p56"/>
            <p:cNvCxnSpPr/>
            <p:nvPr/>
          </p:nvCxnSpPr>
          <p:spPr>
            <a:xfrm rot="10800000" flipH="1">
              <a:off x="3724755" y="1852727"/>
              <a:ext cx="409431" cy="422"/>
            </a:xfrm>
            <a:prstGeom prst="straightConnector1">
              <a:avLst/>
            </a:prstGeom>
            <a:noFill/>
            <a:ln w="9525" cap="flat" cmpd="sng">
              <a:solidFill>
                <a:srgbClr val="347EB8"/>
              </a:solidFill>
              <a:prstDash val="solid"/>
              <a:round/>
              <a:headEnd type="none" w="sm" len="sm"/>
              <a:tailEnd type="triangle" w="med" len="med"/>
            </a:ln>
          </p:spPr>
        </p:cxnSp>
        <p:sp>
          <p:nvSpPr>
            <p:cNvPr id="866" name="Google Shape;866;p56"/>
            <p:cNvSpPr txBox="1"/>
            <p:nvPr/>
          </p:nvSpPr>
          <p:spPr>
            <a:xfrm>
              <a:off x="4111585" y="1661236"/>
              <a:ext cx="1777616"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Libre y fuente abierta.</a:t>
              </a:r>
              <a:endParaRPr sz="1050" b="0" i="0" u="none" strike="noStrike" cap="none">
                <a:solidFill>
                  <a:schemeClr val="bg2">
                    <a:lumMod val="25000"/>
                  </a:schemeClr>
                </a:solidFill>
                <a:latin typeface="Sniglet"/>
                <a:ea typeface="Sniglet"/>
                <a:cs typeface="Sniglet"/>
                <a:sym typeface="Sniglet"/>
              </a:endParaRPr>
            </a:p>
          </p:txBody>
        </p:sp>
        <p:cxnSp>
          <p:nvCxnSpPr>
            <p:cNvPr id="867" name="Google Shape;867;p56"/>
            <p:cNvCxnSpPr/>
            <p:nvPr/>
          </p:nvCxnSpPr>
          <p:spPr>
            <a:xfrm>
              <a:off x="3714094" y="2298406"/>
              <a:ext cx="409430" cy="13647"/>
            </a:xfrm>
            <a:prstGeom prst="straightConnector1">
              <a:avLst/>
            </a:prstGeom>
            <a:noFill/>
            <a:ln w="9525" cap="flat" cmpd="sng">
              <a:solidFill>
                <a:srgbClr val="347EB8"/>
              </a:solidFill>
              <a:prstDash val="solid"/>
              <a:round/>
              <a:headEnd type="none" w="sm" len="sm"/>
              <a:tailEnd type="triangle" w="med" len="med"/>
            </a:ln>
          </p:spPr>
        </p:cxnSp>
        <p:sp>
          <p:nvSpPr>
            <p:cNvPr id="868" name="Google Shape;868;p56"/>
            <p:cNvSpPr txBox="1"/>
            <p:nvPr/>
          </p:nvSpPr>
          <p:spPr>
            <a:xfrm>
              <a:off x="4134186" y="2107650"/>
              <a:ext cx="1755015" cy="25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Lenguaje de propósito general.</a:t>
              </a:r>
              <a:endParaRPr sz="1050" b="0" i="0" u="none" strike="noStrike" cap="none">
                <a:solidFill>
                  <a:schemeClr val="bg2">
                    <a:lumMod val="25000"/>
                  </a:schemeClr>
                </a:solidFill>
                <a:latin typeface="Sniglet"/>
                <a:ea typeface="Sniglet"/>
                <a:cs typeface="Sniglet"/>
                <a:sym typeface="Sniglet"/>
              </a:endParaRPr>
            </a:p>
          </p:txBody>
        </p:sp>
        <p:cxnSp>
          <p:nvCxnSpPr>
            <p:cNvPr id="869" name="Google Shape;869;p56"/>
            <p:cNvCxnSpPr/>
            <p:nvPr/>
          </p:nvCxnSpPr>
          <p:spPr>
            <a:xfrm>
              <a:off x="3702155" y="2599788"/>
              <a:ext cx="409430" cy="13647"/>
            </a:xfrm>
            <a:prstGeom prst="straightConnector1">
              <a:avLst/>
            </a:prstGeom>
            <a:noFill/>
            <a:ln w="9525" cap="flat" cmpd="sng">
              <a:solidFill>
                <a:srgbClr val="347EB8"/>
              </a:solidFill>
              <a:prstDash val="solid"/>
              <a:round/>
              <a:headEnd type="none" w="sm" len="sm"/>
              <a:tailEnd type="triangle" w="med" len="med"/>
            </a:ln>
          </p:spPr>
        </p:cxnSp>
        <p:sp>
          <p:nvSpPr>
            <p:cNvPr id="870" name="Google Shape;870;p56"/>
            <p:cNvSpPr txBox="1"/>
            <p:nvPr/>
          </p:nvSpPr>
          <p:spPr>
            <a:xfrm>
              <a:off x="4096229" y="2457182"/>
              <a:ext cx="2401069"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Gran cantidad de funciones y librerías.</a:t>
              </a:r>
              <a:endParaRPr>
                <a:solidFill>
                  <a:schemeClr val="bg2">
                    <a:lumMod val="25000"/>
                  </a:schemeClr>
                </a:solidFill>
              </a:endParaRPr>
            </a:p>
          </p:txBody>
        </p:sp>
        <p:sp>
          <p:nvSpPr>
            <p:cNvPr id="871" name="Google Shape;871;p56"/>
            <p:cNvSpPr txBox="1"/>
            <p:nvPr/>
          </p:nvSpPr>
          <p:spPr>
            <a:xfrm>
              <a:off x="4123523" y="2784523"/>
              <a:ext cx="1374588"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Multiplataforma.</a:t>
              </a:r>
              <a:endParaRPr>
                <a:solidFill>
                  <a:schemeClr val="bg2">
                    <a:lumMod val="25000"/>
                  </a:schemeClr>
                </a:solidFill>
              </a:endParaRPr>
            </a:p>
          </p:txBody>
        </p:sp>
        <p:cxnSp>
          <p:nvCxnSpPr>
            <p:cNvPr id="872" name="Google Shape;872;p56"/>
            <p:cNvCxnSpPr/>
            <p:nvPr/>
          </p:nvCxnSpPr>
          <p:spPr>
            <a:xfrm>
              <a:off x="3720067" y="2973202"/>
              <a:ext cx="409430" cy="13647"/>
            </a:xfrm>
            <a:prstGeom prst="straightConnector1">
              <a:avLst/>
            </a:prstGeom>
            <a:noFill/>
            <a:ln w="9525" cap="flat" cmpd="sng">
              <a:solidFill>
                <a:srgbClr val="347EB8"/>
              </a:solidFill>
              <a:prstDash val="solid"/>
              <a:round/>
              <a:headEnd type="none" w="sm" len="sm"/>
              <a:tailEnd type="triangle" w="med" len="med"/>
            </a:ln>
          </p:spPr>
        </p:cxnSp>
        <p:cxnSp>
          <p:nvCxnSpPr>
            <p:cNvPr id="873" name="Google Shape;873;p56"/>
            <p:cNvCxnSpPr/>
            <p:nvPr/>
          </p:nvCxnSpPr>
          <p:spPr>
            <a:xfrm>
              <a:off x="3725718" y="3315583"/>
              <a:ext cx="409430" cy="13647"/>
            </a:xfrm>
            <a:prstGeom prst="straightConnector1">
              <a:avLst/>
            </a:prstGeom>
            <a:noFill/>
            <a:ln w="9525" cap="flat" cmpd="sng">
              <a:solidFill>
                <a:srgbClr val="347EB8"/>
              </a:solidFill>
              <a:prstDash val="solid"/>
              <a:round/>
              <a:headEnd type="none" w="sm" len="sm"/>
              <a:tailEnd type="triangle" w="med" len="med"/>
            </a:ln>
          </p:spPr>
        </p:cxnSp>
        <p:sp>
          <p:nvSpPr>
            <p:cNvPr id="874" name="Google Shape;874;p56"/>
            <p:cNvSpPr txBox="1"/>
            <p:nvPr/>
          </p:nvSpPr>
          <p:spPr>
            <a:xfrm>
              <a:off x="4129497" y="3144563"/>
              <a:ext cx="1954618"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Orientado a Objetos.</a:t>
              </a:r>
              <a:endParaRPr sz="1050" b="0" i="0" u="none" strike="noStrike" cap="none">
                <a:solidFill>
                  <a:schemeClr val="bg2">
                    <a:lumMod val="25000"/>
                  </a:schemeClr>
                </a:solidFill>
                <a:latin typeface="Sniglet"/>
                <a:ea typeface="Sniglet"/>
                <a:cs typeface="Sniglet"/>
                <a:sym typeface="Sniglet"/>
              </a:endParaRPr>
            </a:p>
          </p:txBody>
        </p:sp>
        <p:cxnSp>
          <p:nvCxnSpPr>
            <p:cNvPr id="875" name="Google Shape;875;p56"/>
            <p:cNvCxnSpPr>
              <a:stCxn id="847" idx="2"/>
              <a:endCxn id="876" idx="0"/>
            </p:cNvCxnSpPr>
            <p:nvPr/>
          </p:nvCxnSpPr>
          <p:spPr>
            <a:xfrm>
              <a:off x="7044997" y="1843925"/>
              <a:ext cx="668400" cy="447300"/>
            </a:xfrm>
            <a:prstGeom prst="straightConnector1">
              <a:avLst/>
            </a:prstGeom>
            <a:noFill/>
            <a:ln w="9525" cap="flat" cmpd="sng">
              <a:solidFill>
                <a:srgbClr val="347EB8"/>
              </a:solidFill>
              <a:prstDash val="solid"/>
              <a:round/>
              <a:headEnd type="none" w="sm" len="sm"/>
              <a:tailEnd type="triangle" w="med" len="med"/>
            </a:ln>
          </p:spPr>
        </p:cxnSp>
        <p:sp>
          <p:nvSpPr>
            <p:cNvPr id="876" name="Google Shape;876;p56"/>
            <p:cNvSpPr txBox="1"/>
            <p:nvPr/>
          </p:nvSpPr>
          <p:spPr>
            <a:xfrm>
              <a:off x="6845398" y="2291180"/>
              <a:ext cx="1735817"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Lentitud por ser un lenguaje interpretado.</a:t>
              </a:r>
              <a:endParaRPr sz="1050" b="0" i="0" u="none" strike="noStrike" cap="none">
                <a:solidFill>
                  <a:schemeClr val="bg2">
                    <a:lumMod val="25000"/>
                  </a:schemeClr>
                </a:solidFill>
                <a:latin typeface="Sniglet"/>
                <a:ea typeface="Sniglet"/>
                <a:cs typeface="Sniglet"/>
                <a:sym typeface="Sniglet"/>
              </a:endParaRPr>
            </a:p>
          </p:txBody>
        </p:sp>
        <p:cxnSp>
          <p:nvCxnSpPr>
            <p:cNvPr id="877" name="Google Shape;877;p56"/>
            <p:cNvCxnSpPr/>
            <p:nvPr/>
          </p:nvCxnSpPr>
          <p:spPr>
            <a:xfrm>
              <a:off x="3727322" y="3675623"/>
              <a:ext cx="409430" cy="13647"/>
            </a:xfrm>
            <a:prstGeom prst="straightConnector1">
              <a:avLst/>
            </a:prstGeom>
            <a:noFill/>
            <a:ln w="9525" cap="flat" cmpd="sng">
              <a:solidFill>
                <a:srgbClr val="347EB8"/>
              </a:solidFill>
              <a:prstDash val="solid"/>
              <a:round/>
              <a:headEnd type="none" w="sm" len="sm"/>
              <a:tailEnd type="triangle" w="med" len="med"/>
            </a:ln>
          </p:spPr>
        </p:cxnSp>
        <p:sp>
          <p:nvSpPr>
            <p:cNvPr id="878" name="Google Shape;878;p56"/>
            <p:cNvSpPr txBox="1"/>
            <p:nvPr/>
          </p:nvSpPr>
          <p:spPr>
            <a:xfrm>
              <a:off x="4129497" y="3504603"/>
              <a:ext cx="833367"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Portable.</a:t>
              </a:r>
              <a:endParaRPr sz="1050" b="0" i="0" u="none" strike="noStrike" cap="none">
                <a:solidFill>
                  <a:schemeClr val="bg2">
                    <a:lumMod val="25000"/>
                  </a:schemeClr>
                </a:solidFill>
                <a:latin typeface="Sniglet"/>
                <a:ea typeface="Sniglet"/>
                <a:cs typeface="Sniglet"/>
                <a:sym typeface="Sniglet"/>
              </a:endParaRPr>
            </a:p>
          </p:txBody>
        </p:sp>
        <p:sp>
          <p:nvSpPr>
            <p:cNvPr id="879" name="Google Shape;879;p56"/>
            <p:cNvSpPr txBox="1"/>
            <p:nvPr/>
          </p:nvSpPr>
          <p:spPr>
            <a:xfrm>
              <a:off x="4123523" y="3769876"/>
              <a:ext cx="1673553" cy="25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Sencillo y rápido de programar.</a:t>
              </a:r>
              <a:endParaRPr sz="1050" b="0" i="0" u="none" strike="noStrike" cap="none">
                <a:solidFill>
                  <a:schemeClr val="bg2">
                    <a:lumMod val="25000"/>
                  </a:schemeClr>
                </a:solidFill>
                <a:latin typeface="Sniglet"/>
                <a:ea typeface="Sniglet"/>
                <a:cs typeface="Sniglet"/>
                <a:sym typeface="Sniglet"/>
              </a:endParaRPr>
            </a:p>
          </p:txBody>
        </p:sp>
        <p:cxnSp>
          <p:nvCxnSpPr>
            <p:cNvPr id="880" name="Google Shape;880;p56"/>
            <p:cNvCxnSpPr/>
            <p:nvPr/>
          </p:nvCxnSpPr>
          <p:spPr>
            <a:xfrm>
              <a:off x="3733928" y="3956115"/>
              <a:ext cx="409430" cy="13647"/>
            </a:xfrm>
            <a:prstGeom prst="straightConnector1">
              <a:avLst/>
            </a:prstGeom>
            <a:noFill/>
            <a:ln w="9525" cap="flat" cmpd="sng">
              <a:solidFill>
                <a:srgbClr val="347EB8"/>
              </a:solidFill>
              <a:prstDash val="solid"/>
              <a:round/>
              <a:headEnd type="none" w="sm" len="sm"/>
              <a:tailEnd type="triangle" w="med" len="med"/>
            </a:ln>
          </p:spPr>
        </p:cxnSp>
        <p:cxnSp>
          <p:nvCxnSpPr>
            <p:cNvPr id="881" name="Google Shape;881;p56"/>
            <p:cNvCxnSpPr/>
            <p:nvPr/>
          </p:nvCxnSpPr>
          <p:spPr>
            <a:xfrm>
              <a:off x="3743952" y="4356393"/>
              <a:ext cx="409430" cy="13647"/>
            </a:xfrm>
            <a:prstGeom prst="straightConnector1">
              <a:avLst/>
            </a:prstGeom>
            <a:noFill/>
            <a:ln w="9525" cap="flat" cmpd="sng">
              <a:solidFill>
                <a:srgbClr val="347EB8"/>
              </a:solidFill>
              <a:prstDash val="solid"/>
              <a:round/>
              <a:headEnd type="none" w="sm" len="sm"/>
              <a:tailEnd type="triangle" w="med" len="med"/>
            </a:ln>
          </p:spPr>
        </p:cxnSp>
        <p:sp>
          <p:nvSpPr>
            <p:cNvPr id="882" name="Google Shape;882;p56"/>
            <p:cNvSpPr txBox="1"/>
            <p:nvPr/>
          </p:nvSpPr>
          <p:spPr>
            <a:xfrm>
              <a:off x="4153381" y="4185374"/>
              <a:ext cx="2344853" cy="25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050" b="0" i="0" u="none" strike="noStrike" cap="none">
                  <a:solidFill>
                    <a:schemeClr val="bg2">
                      <a:lumMod val="25000"/>
                    </a:schemeClr>
                  </a:solidFill>
                  <a:latin typeface="Sniglet"/>
                  <a:ea typeface="Sniglet"/>
                  <a:cs typeface="Sniglet"/>
                  <a:sym typeface="Sniglet"/>
                </a:rPr>
                <a:t>Licencia de código abierto (Opensource).</a:t>
              </a:r>
              <a:endParaRPr>
                <a:solidFill>
                  <a:schemeClr val="bg2">
                    <a:lumMod val="25000"/>
                  </a:schemeClr>
                </a:solidFill>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57"/>
          <p:cNvSpPr txBox="1">
            <a:spLocks noGrp="1"/>
          </p:cNvSpPr>
          <p:nvPr>
            <p:ph type="title"/>
          </p:nvPr>
        </p:nvSpPr>
        <p:spPr>
          <a:xfrm>
            <a:off x="-1200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Procesamiento del lado del servidor</a:t>
            </a:r>
            <a:endParaRPr/>
          </a:p>
        </p:txBody>
      </p:sp>
      <p:sp>
        <p:nvSpPr>
          <p:cNvPr id="888" name="Google Shape;888;p57"/>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61</a:t>
            </a:fld>
            <a:endParaRPr/>
          </a:p>
        </p:txBody>
      </p:sp>
      <p:sp>
        <p:nvSpPr>
          <p:cNvPr id="889" name="Google Shape;889;p57"/>
          <p:cNvSpPr/>
          <p:nvPr/>
        </p:nvSpPr>
        <p:spPr>
          <a:xfrm>
            <a:off x="323528" y="1986975"/>
            <a:ext cx="8568952" cy="92328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1800" b="0" i="0" u="none" strike="noStrike" cap="none">
                <a:solidFill>
                  <a:schemeClr val="bg2">
                    <a:lumMod val="25000"/>
                  </a:schemeClr>
                </a:solidFill>
                <a:latin typeface="Sniglet"/>
                <a:ea typeface="Sniglet"/>
                <a:cs typeface="Sniglet"/>
                <a:sym typeface="Sniglet"/>
              </a:rPr>
              <a:t>La Programación del lado del servidor es una tecnología que consiste en el procesamiento de una petición de un usuario mediante la interpretación de un script en el servidor web para generar páginas HTML dinámicamente como respuesta.</a:t>
            </a:r>
            <a:endParaRPr sz="1800" b="0" i="0" u="none" strike="noStrike" cap="none">
              <a:solidFill>
                <a:schemeClr val="bg2">
                  <a:lumMod val="25000"/>
                </a:schemeClr>
              </a:solidFill>
              <a:latin typeface="Sniglet"/>
              <a:ea typeface="Sniglet"/>
              <a:cs typeface="Sniglet"/>
              <a:sym typeface="Snigle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4" name="Google Shape;894;p58"/>
          <p:cNvSpPr txBox="1">
            <a:spLocks noGrp="1"/>
          </p:cNvSpPr>
          <p:nvPr>
            <p:ph type="title"/>
          </p:nvPr>
        </p:nvSpPr>
        <p:spPr>
          <a:xfrm>
            <a:off x="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Procesamiento del lado del servidor</a:t>
            </a:r>
            <a:endParaRPr/>
          </a:p>
        </p:txBody>
      </p:sp>
      <p:sp>
        <p:nvSpPr>
          <p:cNvPr id="895" name="Google Shape;895;p58"/>
          <p:cNvSpPr txBox="1">
            <a:spLocks noGrp="1"/>
          </p:cNvSpPr>
          <p:nvPr>
            <p:ph type="body" idx="1"/>
          </p:nvPr>
        </p:nvSpPr>
        <p:spPr>
          <a:xfrm>
            <a:off x="251520" y="1275606"/>
            <a:ext cx="8208912"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400"/>
              <a:t>Todo lo que suceda dentro del servidor es llamado procesamiento del lado del servidor, o </a:t>
            </a:r>
            <a:r>
              <a:rPr lang="es-ES" sz="1400" b="1"/>
              <a:t>server-side processing</a:t>
            </a:r>
            <a:r>
              <a:rPr lang="es-ES" sz="1400"/>
              <a:t>. </a:t>
            </a:r>
            <a:endParaRPr/>
          </a:p>
          <a:p>
            <a:pPr marL="457200" lvl="0" indent="-228600" algn="l" rtl="0">
              <a:lnSpc>
                <a:spcPct val="100000"/>
              </a:lnSpc>
              <a:spcBef>
                <a:spcPts val="600"/>
              </a:spcBef>
              <a:spcAft>
                <a:spcPts val="0"/>
              </a:spcAft>
              <a:buSzPts val="1600"/>
              <a:buNone/>
            </a:pPr>
            <a:endParaRPr sz="1400"/>
          </a:p>
          <a:p>
            <a:pPr marL="457200" lvl="0" indent="-330200" algn="l" rtl="0">
              <a:lnSpc>
                <a:spcPct val="100000"/>
              </a:lnSpc>
              <a:spcBef>
                <a:spcPts val="600"/>
              </a:spcBef>
              <a:spcAft>
                <a:spcPts val="0"/>
              </a:spcAft>
              <a:buSzPts val="1600"/>
              <a:buChar char="✘"/>
            </a:pPr>
            <a:r>
              <a:rPr lang="es-ES" sz="1400"/>
              <a:t>Cuando tu aplicación necesita interactuar con el servidor (por ejemplo, para cargar o guardar datos), ésta realiza una petición del lado del cliente (</a:t>
            </a:r>
            <a:r>
              <a:rPr lang="es-ES" sz="1400" b="1"/>
              <a:t>client-side request</a:t>
            </a:r>
            <a:r>
              <a:rPr lang="es-ES" sz="1400"/>
              <a:t>) desde el navegador, a través de la red usando invocaciones remotas a métodos (</a:t>
            </a:r>
            <a:r>
              <a:rPr lang="es-ES" sz="1400" b="1"/>
              <a:t>remote procedure call</a:t>
            </a:r>
            <a:r>
              <a:rPr lang="es-ES" sz="1400"/>
              <a:t>, </a:t>
            </a:r>
            <a:r>
              <a:rPr lang="es-ES" sz="1400" b="1"/>
              <a:t>RPC</a:t>
            </a:r>
            <a:r>
              <a:rPr lang="es-ES" sz="1400"/>
              <a:t>). </a:t>
            </a:r>
            <a:endParaRPr/>
          </a:p>
          <a:p>
            <a:pPr marL="457200" lvl="0" indent="-228600" algn="l" rtl="0">
              <a:lnSpc>
                <a:spcPct val="100000"/>
              </a:lnSpc>
              <a:spcBef>
                <a:spcPts val="600"/>
              </a:spcBef>
              <a:spcAft>
                <a:spcPts val="0"/>
              </a:spcAft>
              <a:buSzPts val="1600"/>
              <a:buNone/>
            </a:pPr>
            <a:endParaRPr sz="1400"/>
          </a:p>
          <a:p>
            <a:pPr marL="457200" lvl="0" indent="-330200" algn="l" rtl="0">
              <a:lnSpc>
                <a:spcPct val="100000"/>
              </a:lnSpc>
              <a:spcBef>
                <a:spcPts val="600"/>
              </a:spcBef>
              <a:spcAft>
                <a:spcPts val="0"/>
              </a:spcAft>
              <a:buSzPts val="1600"/>
              <a:buChar char="✘"/>
            </a:pPr>
            <a:r>
              <a:rPr lang="es-ES" sz="1400"/>
              <a:t>Mientras se está procesando una llamada RPC, tu servidor está ejecutando código del lado del servidor.</a:t>
            </a:r>
            <a:endParaRPr/>
          </a:p>
          <a:p>
            <a:pPr marL="457200" lvl="0" indent="-228600" algn="l" rtl="0">
              <a:lnSpc>
                <a:spcPct val="100000"/>
              </a:lnSpc>
              <a:spcBef>
                <a:spcPts val="600"/>
              </a:spcBef>
              <a:spcAft>
                <a:spcPts val="0"/>
              </a:spcAft>
              <a:buSzPts val="1600"/>
              <a:buNone/>
            </a:pPr>
            <a:endParaRPr sz="1400">
              <a:solidFill>
                <a:schemeClr val="lt1"/>
              </a:solidFill>
              <a:latin typeface="Sniglet"/>
              <a:ea typeface="Sniglet"/>
              <a:cs typeface="Sniglet"/>
              <a:sym typeface="Sniglet"/>
            </a:endParaRPr>
          </a:p>
        </p:txBody>
      </p:sp>
      <p:sp>
        <p:nvSpPr>
          <p:cNvPr id="896" name="Google Shape;896;p58"/>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901" name="Google Shape;901;p59"/>
          <p:cNvSpPr txBox="1">
            <a:spLocks noGrp="1"/>
          </p:cNvSpPr>
          <p:nvPr>
            <p:ph type="title"/>
          </p:nvPr>
        </p:nvSpPr>
        <p:spPr>
          <a:xfrm>
            <a:off x="-6025" y="123478"/>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Procesamiento del lado del servidor</a:t>
            </a:r>
            <a:endParaRPr/>
          </a:p>
        </p:txBody>
      </p:sp>
      <p:sp>
        <p:nvSpPr>
          <p:cNvPr id="902" name="Google Shape;902;p59"/>
          <p:cNvSpPr txBox="1">
            <a:spLocks noGrp="1"/>
          </p:cNvSpPr>
          <p:nvPr>
            <p:ph type="body" idx="1"/>
          </p:nvPr>
        </p:nvSpPr>
        <p:spPr>
          <a:xfrm>
            <a:off x="457200" y="1507925"/>
            <a:ext cx="7931224"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a:t>La utilización de las diferentes aplicaciones o servicios de Internet se lleva a cabo respondiendo al llamado </a:t>
            </a:r>
            <a:r>
              <a:rPr lang="es-ES" i="1"/>
              <a:t>modelo </a:t>
            </a:r>
            <a:r>
              <a:rPr lang="es-ES" b="1" i="1"/>
              <a:t>cliente-servidor</a:t>
            </a:r>
            <a:r>
              <a:rPr lang="es-ES"/>
              <a:t>.</a:t>
            </a:r>
            <a:endParaRPr/>
          </a:p>
          <a:p>
            <a:pPr marL="457200" lvl="0" indent="-228600" algn="l" rtl="0">
              <a:lnSpc>
                <a:spcPct val="100000"/>
              </a:lnSpc>
              <a:spcBef>
                <a:spcPts val="600"/>
              </a:spcBef>
              <a:spcAft>
                <a:spcPts val="0"/>
              </a:spcAft>
              <a:buSzPts val="1600"/>
              <a:buNone/>
            </a:pPr>
            <a:endParaRPr/>
          </a:p>
        </p:txBody>
      </p:sp>
      <p:sp>
        <p:nvSpPr>
          <p:cNvPr id="903" name="Google Shape;903;p59"/>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60"/>
          <p:cNvSpPr txBox="1">
            <a:spLocks noGrp="1"/>
          </p:cNvSpPr>
          <p:nvPr>
            <p:ph type="title"/>
          </p:nvPr>
        </p:nvSpPr>
        <p:spPr>
          <a:xfrm>
            <a:off x="-6025" y="-20538"/>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Procesamiento del lado servidor</a:t>
            </a:r>
            <a:endParaRPr/>
          </a:p>
        </p:txBody>
      </p:sp>
      <p:sp>
        <p:nvSpPr>
          <p:cNvPr id="909" name="Google Shape;909;p60"/>
          <p:cNvSpPr txBox="1">
            <a:spLocks noGrp="1"/>
          </p:cNvSpPr>
          <p:nvPr>
            <p:ph type="body" idx="1"/>
          </p:nvPr>
        </p:nvSpPr>
        <p:spPr>
          <a:xfrm>
            <a:off x="457200" y="843558"/>
            <a:ext cx="8507288"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600" dirty="0"/>
              <a:t>Cuando se utiliza un servicio en Internet, como consultar una base de datos, transferir un archivo o participar en un foro de discusión, se establece un proceso en el que entran en juego dos partes. </a:t>
            </a:r>
            <a:endParaRPr sz="1600" dirty="0"/>
          </a:p>
          <a:p>
            <a:pPr marL="457200" lvl="0" indent="-228600" algn="l" rtl="0">
              <a:lnSpc>
                <a:spcPct val="100000"/>
              </a:lnSpc>
              <a:spcBef>
                <a:spcPts val="600"/>
              </a:spcBef>
              <a:spcAft>
                <a:spcPts val="0"/>
              </a:spcAft>
              <a:buSzPts val="1600"/>
              <a:buNone/>
            </a:pPr>
            <a:endParaRPr sz="1600" dirty="0"/>
          </a:p>
          <a:p>
            <a:pPr marL="914400" lvl="1" indent="-330200" algn="l" rtl="0">
              <a:lnSpc>
                <a:spcPct val="100000"/>
              </a:lnSpc>
              <a:spcBef>
                <a:spcPts val="0"/>
              </a:spcBef>
              <a:spcAft>
                <a:spcPts val="0"/>
              </a:spcAft>
              <a:buSzPts val="1600"/>
              <a:buChar char="○"/>
            </a:pPr>
            <a:r>
              <a:rPr lang="es-ES" sz="1600" dirty="0"/>
              <a:t>Por un lado, el usuario, quien ejecuta una aplicación en procesador local: el denominado </a:t>
            </a:r>
            <a:r>
              <a:rPr lang="es-ES" sz="1600" i="1" dirty="0"/>
              <a:t>programa </a:t>
            </a:r>
            <a:r>
              <a:rPr lang="es-ES" sz="1600" b="1" i="1" dirty="0"/>
              <a:t>cliente</a:t>
            </a:r>
            <a:r>
              <a:rPr lang="es-ES" sz="1600" dirty="0"/>
              <a:t>.  Este programa </a:t>
            </a:r>
            <a:r>
              <a:rPr lang="es-ES" sz="1600" b="1" dirty="0"/>
              <a:t>cliente</a:t>
            </a:r>
            <a:r>
              <a:rPr lang="es-ES" sz="1600" dirty="0"/>
              <a:t> se encarga de ponerse en contacto con el </a:t>
            </a:r>
            <a:r>
              <a:rPr lang="es-ES" sz="1600" b="1" dirty="0"/>
              <a:t>procesador remoto</a:t>
            </a:r>
            <a:r>
              <a:rPr lang="es-ES" sz="1600" dirty="0"/>
              <a:t> para solicitar el servicio deseado. </a:t>
            </a:r>
            <a:endParaRPr sz="1600" dirty="0"/>
          </a:p>
          <a:p>
            <a:pPr marL="914400" lvl="1" indent="-228600" algn="l" rtl="0">
              <a:lnSpc>
                <a:spcPct val="100000"/>
              </a:lnSpc>
              <a:spcBef>
                <a:spcPts val="0"/>
              </a:spcBef>
              <a:spcAft>
                <a:spcPts val="0"/>
              </a:spcAft>
              <a:buSzPts val="1600"/>
              <a:buNone/>
            </a:pPr>
            <a:endParaRPr sz="1600" dirty="0"/>
          </a:p>
          <a:p>
            <a:pPr marL="914400" lvl="1" indent="-330200" algn="l" rtl="0">
              <a:lnSpc>
                <a:spcPct val="100000"/>
              </a:lnSpc>
              <a:spcBef>
                <a:spcPts val="0"/>
              </a:spcBef>
              <a:spcAft>
                <a:spcPts val="0"/>
              </a:spcAft>
              <a:buSzPts val="1600"/>
              <a:buChar char="○"/>
            </a:pPr>
            <a:r>
              <a:rPr lang="es-ES" sz="1600" dirty="0"/>
              <a:t>El </a:t>
            </a:r>
            <a:r>
              <a:rPr lang="es-ES" sz="1600" b="1" dirty="0"/>
              <a:t>procesador remoto </a:t>
            </a:r>
            <a:r>
              <a:rPr lang="es-ES" sz="1600" dirty="0"/>
              <a:t>por su parte responderá a lo solicitado mediante un programa que esta ejecutando.  Este último se denomina </a:t>
            </a:r>
            <a:r>
              <a:rPr lang="es-ES" sz="1600" i="1" dirty="0"/>
              <a:t>programa </a:t>
            </a:r>
            <a:r>
              <a:rPr lang="es-ES" sz="1600" b="1" i="1" dirty="0"/>
              <a:t>servidor</a:t>
            </a:r>
            <a:r>
              <a:rPr lang="es-ES" sz="1600" dirty="0"/>
              <a:t>.  Los términos </a:t>
            </a:r>
            <a:r>
              <a:rPr lang="es-ES" sz="1600" b="1" i="1" dirty="0"/>
              <a:t>cliente</a:t>
            </a:r>
            <a:r>
              <a:rPr lang="es-ES" sz="1600" dirty="0"/>
              <a:t> y </a:t>
            </a:r>
            <a:r>
              <a:rPr lang="es-ES" sz="1600" b="1" i="1" dirty="0"/>
              <a:t>servidor</a:t>
            </a:r>
            <a:r>
              <a:rPr lang="es-ES" sz="1600" dirty="0"/>
              <a:t> se utilizan tanto para referirse a los programas que cumplen estas funciones, como a las computadoras donde son ejecutados esos programas.</a:t>
            </a:r>
            <a:endParaRPr sz="1600" dirty="0"/>
          </a:p>
          <a:p>
            <a:pPr marL="457200" lvl="0" indent="-228600" algn="l" rtl="0">
              <a:lnSpc>
                <a:spcPct val="100000"/>
              </a:lnSpc>
              <a:spcBef>
                <a:spcPts val="600"/>
              </a:spcBef>
              <a:spcAft>
                <a:spcPts val="0"/>
              </a:spcAft>
              <a:buSzPts val="1600"/>
              <a:buNone/>
            </a:pPr>
            <a:endParaRPr sz="1600" dirty="0"/>
          </a:p>
        </p:txBody>
      </p:sp>
      <p:sp>
        <p:nvSpPr>
          <p:cNvPr id="910" name="Google Shape;910;p60"/>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61"/>
          <p:cNvSpPr txBox="1">
            <a:spLocks noGrp="1"/>
          </p:cNvSpPr>
          <p:nvPr>
            <p:ph type="title"/>
          </p:nvPr>
        </p:nvSpPr>
        <p:spPr>
          <a:xfrm>
            <a:off x="-6025" y="5147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Procesamiento del lado servidor</a:t>
            </a:r>
            <a:endParaRPr/>
          </a:p>
        </p:txBody>
      </p:sp>
      <p:sp>
        <p:nvSpPr>
          <p:cNvPr id="916" name="Google Shape;916;p61"/>
          <p:cNvSpPr txBox="1">
            <a:spLocks noGrp="1"/>
          </p:cNvSpPr>
          <p:nvPr>
            <p:ph type="body" idx="1"/>
          </p:nvPr>
        </p:nvSpPr>
        <p:spPr>
          <a:xfrm>
            <a:off x="457200" y="1507925"/>
            <a:ext cx="8291264"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800"/>
              <a:t>El programa o los programas cliente que el usuario utiliza para acceder a los servicios de Internet realizan dos funciones distintas. </a:t>
            </a:r>
            <a:endParaRPr sz="1800"/>
          </a:p>
          <a:p>
            <a:pPr marL="457200" lvl="0" indent="-228600" algn="l" rtl="0">
              <a:lnSpc>
                <a:spcPct val="100000"/>
              </a:lnSpc>
              <a:spcBef>
                <a:spcPts val="600"/>
              </a:spcBef>
              <a:spcAft>
                <a:spcPts val="0"/>
              </a:spcAft>
              <a:buSzPts val="1600"/>
              <a:buNone/>
            </a:pPr>
            <a:endParaRPr sz="1800"/>
          </a:p>
          <a:p>
            <a:pPr marL="457200" lvl="0" indent="-228600" algn="l" rtl="0">
              <a:lnSpc>
                <a:spcPct val="100000"/>
              </a:lnSpc>
              <a:spcBef>
                <a:spcPts val="600"/>
              </a:spcBef>
              <a:spcAft>
                <a:spcPts val="0"/>
              </a:spcAft>
              <a:buSzPts val="1600"/>
              <a:buNone/>
            </a:pPr>
            <a:endParaRPr sz="1800"/>
          </a:p>
          <a:p>
            <a:pPr marL="457200" lvl="0" indent="-330200" algn="l" rtl="0">
              <a:lnSpc>
                <a:spcPct val="100000"/>
              </a:lnSpc>
              <a:spcBef>
                <a:spcPts val="600"/>
              </a:spcBef>
              <a:spcAft>
                <a:spcPts val="0"/>
              </a:spcAft>
              <a:buSzPts val="1600"/>
              <a:buChar char="✘"/>
            </a:pPr>
            <a:r>
              <a:rPr lang="es-ES" sz="1800"/>
              <a:t>Por una parte, se encargan de gestionar la comunicación con el computador servidor, de solicitar un servicio concreto y de recibir los datos enviados por éste; y por otra, es la herramienta que presenta al usuario los datos en pantalla y que le ofrece los comandos necesarios para utilizar las prestaciones que ofrece el servidor.</a:t>
            </a:r>
            <a:endParaRPr sz="1800"/>
          </a:p>
          <a:p>
            <a:pPr marL="457200" lvl="0" indent="-228600" algn="l" rtl="0">
              <a:lnSpc>
                <a:spcPct val="100000"/>
              </a:lnSpc>
              <a:spcBef>
                <a:spcPts val="600"/>
              </a:spcBef>
              <a:spcAft>
                <a:spcPts val="0"/>
              </a:spcAft>
              <a:buSzPts val="1600"/>
              <a:buNone/>
            </a:pPr>
            <a:endParaRPr sz="1800"/>
          </a:p>
        </p:txBody>
      </p:sp>
      <p:sp>
        <p:nvSpPr>
          <p:cNvPr id="917" name="Google Shape;917;p61"/>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62"/>
          <p:cNvSpPr txBox="1">
            <a:spLocks noGrp="1"/>
          </p:cNvSpPr>
          <p:nvPr>
            <p:ph type="title"/>
          </p:nvPr>
        </p:nvSpPr>
        <p:spPr>
          <a:xfrm>
            <a:off x="-12000" y="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Procesamiento del lado servidor</a:t>
            </a:r>
            <a:endParaRPr/>
          </a:p>
        </p:txBody>
      </p:sp>
      <p:sp>
        <p:nvSpPr>
          <p:cNvPr id="923" name="Google Shape;923;p62"/>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66</a:t>
            </a:fld>
            <a:endParaRPr/>
          </a:p>
        </p:txBody>
      </p:sp>
      <p:pic>
        <p:nvPicPr>
          <p:cNvPr id="924" name="Google Shape;924;p62" descr="Diagrama de Intercomunicación entre los servidores y páginas dinamicas"/>
          <p:cNvPicPr preferRelativeResize="0"/>
          <p:nvPr/>
        </p:nvPicPr>
        <p:blipFill rotWithShape="1">
          <a:blip r:embed="rId3">
            <a:alphaModFix/>
          </a:blip>
          <a:srcRect/>
          <a:stretch/>
        </p:blipFill>
        <p:spPr>
          <a:xfrm>
            <a:off x="1403648" y="483518"/>
            <a:ext cx="6336704" cy="442396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63"/>
          <p:cNvSpPr txBox="1">
            <a:spLocks noGrp="1"/>
          </p:cNvSpPr>
          <p:nvPr>
            <p:ph type="title"/>
          </p:nvPr>
        </p:nvSpPr>
        <p:spPr>
          <a:xfrm>
            <a:off x="-6025" y="51470"/>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Procesamiento del lado servidor</a:t>
            </a:r>
            <a:endParaRPr/>
          </a:p>
        </p:txBody>
      </p:sp>
      <p:sp>
        <p:nvSpPr>
          <p:cNvPr id="930" name="Google Shape;930;p63"/>
          <p:cNvSpPr txBox="1">
            <a:spLocks noGrp="1"/>
          </p:cNvSpPr>
          <p:nvPr>
            <p:ph type="body" idx="1"/>
          </p:nvPr>
        </p:nvSpPr>
        <p:spPr>
          <a:xfrm>
            <a:off x="457200" y="987574"/>
            <a:ext cx="8291264"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400"/>
              <a:t>Cuando nosotros seleccionamos un enlace hipertexto, en realidad lo que pasa es que establecemos una petición de un archivo HTML residente en el servidor (una computadora que se encuentra continuamente conectado a la red) el cual es enviado e interpretado por nuestro navegador (el cliente).</a:t>
            </a:r>
            <a:endParaRPr/>
          </a:p>
          <a:p>
            <a:pPr marL="457200" lvl="0" indent="-228600" algn="l" rtl="0">
              <a:lnSpc>
                <a:spcPct val="100000"/>
              </a:lnSpc>
              <a:spcBef>
                <a:spcPts val="600"/>
              </a:spcBef>
              <a:spcAft>
                <a:spcPts val="0"/>
              </a:spcAft>
              <a:buSzPts val="1600"/>
              <a:buNone/>
            </a:pPr>
            <a:endParaRPr sz="1400"/>
          </a:p>
          <a:p>
            <a:pPr marL="457200" lvl="0" indent="-330200" algn="l" rtl="0">
              <a:lnSpc>
                <a:spcPct val="100000"/>
              </a:lnSpc>
              <a:spcBef>
                <a:spcPts val="600"/>
              </a:spcBef>
              <a:spcAft>
                <a:spcPts val="0"/>
              </a:spcAft>
              <a:buSzPts val="1600"/>
              <a:buChar char="✘"/>
            </a:pPr>
            <a:r>
              <a:rPr lang="es-ES" sz="1400"/>
              <a:t>Así pues, podemos hablar de lenguajes de lado servidor que son aquellos lenguajes que son reconocidos, ejecutados e interpretados por el propio servidor y que se envían al cliente en un formato comprensible para él, por ejemplo: ASP, PHP, JSP.</a:t>
            </a:r>
            <a:endParaRPr/>
          </a:p>
          <a:p>
            <a:pPr marL="457200" lvl="0" indent="-228600" algn="l" rtl="0">
              <a:lnSpc>
                <a:spcPct val="100000"/>
              </a:lnSpc>
              <a:spcBef>
                <a:spcPts val="600"/>
              </a:spcBef>
              <a:spcAft>
                <a:spcPts val="0"/>
              </a:spcAft>
              <a:buSzPts val="1600"/>
              <a:buNone/>
            </a:pPr>
            <a:endParaRPr sz="1400"/>
          </a:p>
          <a:p>
            <a:pPr marL="457200" lvl="0" indent="-330200" algn="l" rtl="0">
              <a:lnSpc>
                <a:spcPct val="100000"/>
              </a:lnSpc>
              <a:spcBef>
                <a:spcPts val="600"/>
              </a:spcBef>
              <a:spcAft>
                <a:spcPts val="0"/>
              </a:spcAft>
              <a:buSzPts val="1600"/>
              <a:buChar char="✘"/>
            </a:pPr>
            <a:r>
              <a:rPr lang="es-ES" sz="1400"/>
              <a:t>Por otro lado, los lenguajes de lado cliente (entre los cuales no sólo se encuentra el HTML sino también el Java y el JavaScript los cuales son simplemente incluidos en el código HTML) son aquellos que pueden ser directamente "digeridos" por el navegador y no necesitan un pretratamiento.</a:t>
            </a:r>
            <a:endParaRPr/>
          </a:p>
          <a:p>
            <a:pPr marL="457200" lvl="0" indent="-228600" algn="l" rtl="0">
              <a:lnSpc>
                <a:spcPct val="100000"/>
              </a:lnSpc>
              <a:spcBef>
                <a:spcPts val="600"/>
              </a:spcBef>
              <a:spcAft>
                <a:spcPts val="0"/>
              </a:spcAft>
              <a:buSzPts val="1600"/>
              <a:buNone/>
            </a:pPr>
            <a:endParaRPr sz="1400"/>
          </a:p>
          <a:p>
            <a:pPr marL="457200" lvl="0" indent="-228600" algn="l" rtl="0">
              <a:lnSpc>
                <a:spcPct val="100000"/>
              </a:lnSpc>
              <a:spcBef>
                <a:spcPts val="600"/>
              </a:spcBef>
              <a:spcAft>
                <a:spcPts val="0"/>
              </a:spcAft>
              <a:buSzPts val="1600"/>
              <a:buNone/>
            </a:pPr>
            <a:endParaRPr sz="1400"/>
          </a:p>
        </p:txBody>
      </p:sp>
      <p:sp>
        <p:nvSpPr>
          <p:cNvPr id="931" name="Google Shape;931;p63"/>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64"/>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68</a:t>
            </a:fld>
            <a:endParaRPr/>
          </a:p>
        </p:txBody>
      </p:sp>
      <p:pic>
        <p:nvPicPr>
          <p:cNvPr id="937" name="Google Shape;937;p64" descr="Diagrama de Comunicación del lado del Servidor y lado del cliente"/>
          <p:cNvPicPr preferRelativeResize="0"/>
          <p:nvPr/>
        </p:nvPicPr>
        <p:blipFill rotWithShape="1">
          <a:blip r:embed="rId3">
            <a:alphaModFix/>
          </a:blip>
          <a:srcRect/>
          <a:stretch/>
        </p:blipFill>
        <p:spPr>
          <a:xfrm>
            <a:off x="1783170" y="915566"/>
            <a:ext cx="5453126" cy="3807091"/>
          </a:xfrm>
          <a:prstGeom prst="rect">
            <a:avLst/>
          </a:prstGeom>
          <a:noFill/>
          <a:ln>
            <a:noFill/>
          </a:ln>
        </p:spPr>
      </p:pic>
      <p:sp>
        <p:nvSpPr>
          <p:cNvPr id="938" name="Google Shape;938;p64"/>
          <p:cNvSpPr/>
          <p:nvPr/>
        </p:nvSpPr>
        <p:spPr>
          <a:xfrm>
            <a:off x="1547664" y="267494"/>
            <a:ext cx="583044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 sz="2800" b="0" i="0" u="none" strike="noStrike" cap="none">
                <a:solidFill>
                  <a:srgbClr val="F2F2F2"/>
                </a:solidFill>
                <a:latin typeface="Walter Turncoat"/>
                <a:ea typeface="Walter Turncoat"/>
                <a:cs typeface="Walter Turncoat"/>
                <a:sym typeface="Walter Turncoat"/>
              </a:rPr>
              <a:t>Procesamiento del lado servidor</a:t>
            </a:r>
            <a:endParaRPr sz="2800" b="0" i="0" u="none" strike="noStrike" cap="none">
              <a:solidFill>
                <a:srgbClr val="F2F2F2"/>
              </a:solidFill>
              <a:latin typeface="Walter Turncoat"/>
              <a:ea typeface="Walter Turncoat"/>
              <a:cs typeface="Walter Turncoat"/>
              <a:sym typeface="Walter Turncoa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sp>
        <p:nvSpPr>
          <p:cNvPr id="943" name="Google Shape;943;p65"/>
          <p:cNvSpPr txBox="1">
            <a:spLocks noGrp="1"/>
          </p:cNvSpPr>
          <p:nvPr>
            <p:ph type="title"/>
          </p:nvPr>
        </p:nvSpPr>
        <p:spPr>
          <a:xfrm>
            <a:off x="-6025" y="967975"/>
            <a:ext cx="9156000" cy="857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600"/>
              <a:buNone/>
            </a:pPr>
            <a:r>
              <a:rPr lang="es-ES"/>
              <a:t>Procesamiento lado servidor</a:t>
            </a:r>
            <a:endParaRPr/>
          </a:p>
        </p:txBody>
      </p:sp>
      <p:sp>
        <p:nvSpPr>
          <p:cNvPr id="944" name="Google Shape;944;p65"/>
          <p:cNvSpPr txBox="1">
            <a:spLocks noGrp="1"/>
          </p:cNvSpPr>
          <p:nvPr>
            <p:ph type="body" idx="1"/>
          </p:nvPr>
        </p:nvSpPr>
        <p:spPr>
          <a:xfrm>
            <a:off x="457200" y="1507925"/>
            <a:ext cx="8147248" cy="34179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600"/>
              </a:spcBef>
              <a:spcAft>
                <a:spcPts val="0"/>
              </a:spcAft>
              <a:buSzPts val="1600"/>
              <a:buChar char="✘"/>
            </a:pPr>
            <a:r>
              <a:rPr lang="es-ES" sz="1600" dirty="0"/>
              <a:t>Cada uno de estos tipos tiene por supuesto sus ventajas y sus inconvenientes. </a:t>
            </a:r>
            <a:endParaRPr sz="1600" dirty="0"/>
          </a:p>
          <a:p>
            <a:pPr marL="457200" lvl="0" indent="-228600" algn="l" rtl="0">
              <a:lnSpc>
                <a:spcPct val="100000"/>
              </a:lnSpc>
              <a:spcBef>
                <a:spcPts val="600"/>
              </a:spcBef>
              <a:spcAft>
                <a:spcPts val="0"/>
              </a:spcAft>
              <a:buSzPts val="1600"/>
              <a:buNone/>
            </a:pPr>
            <a:endParaRPr sz="1600" dirty="0"/>
          </a:p>
          <a:p>
            <a:pPr marL="457200" lvl="0" indent="-330200" algn="l" rtl="0">
              <a:lnSpc>
                <a:spcPct val="100000"/>
              </a:lnSpc>
              <a:spcBef>
                <a:spcPts val="600"/>
              </a:spcBef>
              <a:spcAft>
                <a:spcPts val="0"/>
              </a:spcAft>
              <a:buSzPts val="1600"/>
              <a:buChar char="✘"/>
            </a:pPr>
            <a:r>
              <a:rPr lang="es-ES" sz="1600" dirty="0"/>
              <a:t>Así, por ejemplo, un lenguaje de lado cliente es totalmente independiente del servidor, lo cual permite que la página pueda ser albergada en cualquier sitio sin necesidad de pagar más ya que, por regla general, los servidores que aceptan páginas con scripts de lado servidor son en su mayoría de pago o sus prestaciones son muy limitadas.</a:t>
            </a:r>
            <a:endParaRPr sz="1600" dirty="0"/>
          </a:p>
          <a:p>
            <a:pPr marL="457200" lvl="0" indent="-228600" algn="l" rtl="0">
              <a:lnSpc>
                <a:spcPct val="100000"/>
              </a:lnSpc>
              <a:spcBef>
                <a:spcPts val="600"/>
              </a:spcBef>
              <a:spcAft>
                <a:spcPts val="0"/>
              </a:spcAft>
              <a:buSzPts val="1600"/>
              <a:buNone/>
            </a:pPr>
            <a:endParaRPr sz="1600" dirty="0"/>
          </a:p>
          <a:p>
            <a:pPr marL="457200" lvl="0" indent="-330200" algn="l" rtl="0">
              <a:lnSpc>
                <a:spcPct val="100000"/>
              </a:lnSpc>
              <a:spcBef>
                <a:spcPts val="600"/>
              </a:spcBef>
              <a:spcAft>
                <a:spcPts val="0"/>
              </a:spcAft>
              <a:buSzPts val="1600"/>
              <a:buChar char="✘"/>
            </a:pPr>
            <a:r>
              <a:rPr lang="es-ES" sz="1600" dirty="0"/>
              <a:t>Inversamente, un lenguaje de lado servidor es independiente del cliente por lo que es mucho menos rígido respecto al cambio de un navegador a otro o respecto a las versiones del mismo.</a:t>
            </a:r>
            <a:endParaRPr sz="1600" dirty="0"/>
          </a:p>
          <a:p>
            <a:pPr marL="457200" lvl="0" indent="-228600" algn="l" rtl="0">
              <a:lnSpc>
                <a:spcPct val="100000"/>
              </a:lnSpc>
              <a:spcBef>
                <a:spcPts val="600"/>
              </a:spcBef>
              <a:spcAft>
                <a:spcPts val="0"/>
              </a:spcAft>
              <a:buSzPts val="1600"/>
              <a:buNone/>
            </a:pPr>
            <a:endParaRPr sz="1600" dirty="0"/>
          </a:p>
        </p:txBody>
      </p:sp>
      <p:sp>
        <p:nvSpPr>
          <p:cNvPr id="945" name="Google Shape;945;p6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ctrTitle" idx="4294967295"/>
          </p:nvPr>
        </p:nvSpPr>
        <p:spPr>
          <a:xfrm>
            <a:off x="683568" y="2636086"/>
            <a:ext cx="7920880" cy="1159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FFFFFF"/>
              </a:buClr>
              <a:buSzPts val="2600"/>
              <a:buFont typeface="Walter Turncoat"/>
              <a:buNone/>
            </a:pPr>
            <a:r>
              <a:rPr lang="es-ES" sz="4800" b="0" i="0" u="none" strike="noStrike" cap="none" dirty="0">
                <a:solidFill>
                  <a:schemeClr val="bg2">
                    <a:lumMod val="25000"/>
                  </a:schemeClr>
                </a:solidFill>
                <a:latin typeface="Walter Turncoat"/>
                <a:ea typeface="Walter Turncoat"/>
                <a:cs typeface="Walter Turncoat"/>
                <a:sym typeface="Walter Turncoat"/>
              </a:rPr>
              <a:t>Introducción</a:t>
            </a:r>
            <a:endParaRPr sz="4800" b="0" i="0" u="none" strike="noStrike" cap="none" dirty="0">
              <a:solidFill>
                <a:schemeClr val="bg2">
                  <a:lumMod val="25000"/>
                </a:schemeClr>
              </a:solidFill>
              <a:latin typeface="Walter Turncoat"/>
              <a:ea typeface="Walter Turncoat"/>
              <a:cs typeface="Walter Turncoat"/>
              <a:sym typeface="Walter Turncoat"/>
            </a:endParaRPr>
          </a:p>
        </p:txBody>
      </p:sp>
      <p:sp>
        <p:nvSpPr>
          <p:cNvPr id="72" name="Google Shape;72;p3"/>
          <p:cNvSpPr/>
          <p:nvPr/>
        </p:nvSpPr>
        <p:spPr>
          <a:xfrm>
            <a:off x="3799402" y="3579862"/>
            <a:ext cx="1442481" cy="102978"/>
          </a:xfrm>
          <a:custGeom>
            <a:avLst/>
            <a:gdLst/>
            <a:ahLst/>
            <a:cxnLst/>
            <a:rect l="l" t="t" r="r" b="b"/>
            <a:pathLst>
              <a:path w="27831" h="2831" extrusionOk="0">
                <a:moveTo>
                  <a:pt x="27264" y="944"/>
                </a:moveTo>
                <a:lnTo>
                  <a:pt x="27359" y="1086"/>
                </a:lnTo>
                <a:lnTo>
                  <a:pt x="27359" y="944"/>
                </a:lnTo>
                <a:close/>
                <a:moveTo>
                  <a:pt x="27359" y="1086"/>
                </a:moveTo>
                <a:lnTo>
                  <a:pt x="27359" y="1133"/>
                </a:lnTo>
                <a:lnTo>
                  <a:pt x="27372" y="1106"/>
                </a:lnTo>
                <a:lnTo>
                  <a:pt x="27372" y="1106"/>
                </a:lnTo>
                <a:lnTo>
                  <a:pt x="27359" y="1086"/>
                </a:lnTo>
                <a:close/>
                <a:moveTo>
                  <a:pt x="27453" y="944"/>
                </a:moveTo>
                <a:lnTo>
                  <a:pt x="27372" y="1106"/>
                </a:lnTo>
                <a:lnTo>
                  <a:pt x="27372" y="1106"/>
                </a:lnTo>
                <a:lnTo>
                  <a:pt x="27453" y="1227"/>
                </a:lnTo>
                <a:lnTo>
                  <a:pt x="27453" y="944"/>
                </a:lnTo>
                <a:close/>
                <a:moveTo>
                  <a:pt x="27642" y="1039"/>
                </a:moveTo>
                <a:lnTo>
                  <a:pt x="27453" y="1227"/>
                </a:lnTo>
                <a:lnTo>
                  <a:pt x="27453" y="1322"/>
                </a:lnTo>
                <a:lnTo>
                  <a:pt x="27453" y="1416"/>
                </a:lnTo>
                <a:lnTo>
                  <a:pt x="27830" y="1416"/>
                </a:lnTo>
                <a:lnTo>
                  <a:pt x="27830" y="1227"/>
                </a:lnTo>
                <a:lnTo>
                  <a:pt x="27736" y="1322"/>
                </a:lnTo>
                <a:lnTo>
                  <a:pt x="27736" y="1227"/>
                </a:lnTo>
                <a:lnTo>
                  <a:pt x="27736" y="1133"/>
                </a:lnTo>
                <a:lnTo>
                  <a:pt x="27642" y="1039"/>
                </a:lnTo>
                <a:close/>
                <a:moveTo>
                  <a:pt x="20189" y="1"/>
                </a:moveTo>
                <a:lnTo>
                  <a:pt x="20095" y="190"/>
                </a:lnTo>
                <a:lnTo>
                  <a:pt x="20000" y="95"/>
                </a:lnTo>
                <a:lnTo>
                  <a:pt x="19906" y="284"/>
                </a:lnTo>
                <a:lnTo>
                  <a:pt x="19812" y="473"/>
                </a:lnTo>
                <a:lnTo>
                  <a:pt x="19529" y="284"/>
                </a:lnTo>
                <a:lnTo>
                  <a:pt x="19340" y="95"/>
                </a:lnTo>
                <a:lnTo>
                  <a:pt x="19246" y="95"/>
                </a:lnTo>
                <a:lnTo>
                  <a:pt x="19246" y="190"/>
                </a:lnTo>
                <a:lnTo>
                  <a:pt x="19151" y="378"/>
                </a:lnTo>
                <a:lnTo>
                  <a:pt x="19434" y="190"/>
                </a:lnTo>
                <a:lnTo>
                  <a:pt x="19246" y="473"/>
                </a:lnTo>
                <a:lnTo>
                  <a:pt x="19434" y="378"/>
                </a:lnTo>
                <a:lnTo>
                  <a:pt x="19434" y="567"/>
                </a:lnTo>
                <a:lnTo>
                  <a:pt x="19151" y="567"/>
                </a:lnTo>
                <a:lnTo>
                  <a:pt x="19151" y="190"/>
                </a:lnTo>
                <a:lnTo>
                  <a:pt x="19057" y="95"/>
                </a:lnTo>
                <a:lnTo>
                  <a:pt x="18963" y="95"/>
                </a:lnTo>
                <a:lnTo>
                  <a:pt x="18774" y="284"/>
                </a:lnTo>
                <a:lnTo>
                  <a:pt x="18680" y="473"/>
                </a:lnTo>
                <a:lnTo>
                  <a:pt x="18585" y="378"/>
                </a:lnTo>
                <a:lnTo>
                  <a:pt x="18491" y="190"/>
                </a:lnTo>
                <a:lnTo>
                  <a:pt x="18397" y="378"/>
                </a:lnTo>
                <a:lnTo>
                  <a:pt x="17925" y="567"/>
                </a:lnTo>
                <a:lnTo>
                  <a:pt x="18019" y="284"/>
                </a:lnTo>
                <a:lnTo>
                  <a:pt x="17831" y="378"/>
                </a:lnTo>
                <a:lnTo>
                  <a:pt x="17642" y="567"/>
                </a:lnTo>
                <a:lnTo>
                  <a:pt x="17642" y="661"/>
                </a:lnTo>
                <a:lnTo>
                  <a:pt x="17453" y="567"/>
                </a:lnTo>
                <a:lnTo>
                  <a:pt x="17170" y="473"/>
                </a:lnTo>
                <a:lnTo>
                  <a:pt x="16699" y="473"/>
                </a:lnTo>
                <a:lnTo>
                  <a:pt x="16699" y="567"/>
                </a:lnTo>
                <a:lnTo>
                  <a:pt x="16604" y="661"/>
                </a:lnTo>
                <a:lnTo>
                  <a:pt x="16416" y="378"/>
                </a:lnTo>
                <a:lnTo>
                  <a:pt x="16227" y="378"/>
                </a:lnTo>
                <a:lnTo>
                  <a:pt x="15661" y="661"/>
                </a:lnTo>
                <a:lnTo>
                  <a:pt x="15661" y="473"/>
                </a:lnTo>
                <a:lnTo>
                  <a:pt x="15567" y="756"/>
                </a:lnTo>
                <a:lnTo>
                  <a:pt x="15378" y="473"/>
                </a:lnTo>
                <a:lnTo>
                  <a:pt x="15567" y="473"/>
                </a:lnTo>
                <a:lnTo>
                  <a:pt x="15472" y="378"/>
                </a:lnTo>
                <a:lnTo>
                  <a:pt x="15378" y="378"/>
                </a:lnTo>
                <a:lnTo>
                  <a:pt x="15189" y="473"/>
                </a:lnTo>
                <a:lnTo>
                  <a:pt x="15000" y="756"/>
                </a:lnTo>
                <a:lnTo>
                  <a:pt x="14906" y="661"/>
                </a:lnTo>
                <a:lnTo>
                  <a:pt x="14812" y="473"/>
                </a:lnTo>
                <a:lnTo>
                  <a:pt x="14529" y="756"/>
                </a:lnTo>
                <a:lnTo>
                  <a:pt x="14623" y="567"/>
                </a:lnTo>
                <a:lnTo>
                  <a:pt x="14529" y="661"/>
                </a:lnTo>
                <a:lnTo>
                  <a:pt x="14340" y="756"/>
                </a:lnTo>
                <a:lnTo>
                  <a:pt x="14340" y="567"/>
                </a:lnTo>
                <a:lnTo>
                  <a:pt x="14246" y="473"/>
                </a:lnTo>
                <a:lnTo>
                  <a:pt x="13963" y="378"/>
                </a:lnTo>
                <a:lnTo>
                  <a:pt x="13585" y="284"/>
                </a:lnTo>
                <a:lnTo>
                  <a:pt x="13302" y="284"/>
                </a:lnTo>
                <a:lnTo>
                  <a:pt x="13302" y="378"/>
                </a:lnTo>
                <a:lnTo>
                  <a:pt x="13302" y="473"/>
                </a:lnTo>
                <a:lnTo>
                  <a:pt x="13208" y="473"/>
                </a:lnTo>
                <a:lnTo>
                  <a:pt x="13208" y="661"/>
                </a:lnTo>
                <a:lnTo>
                  <a:pt x="13114" y="661"/>
                </a:lnTo>
                <a:lnTo>
                  <a:pt x="13019" y="567"/>
                </a:lnTo>
                <a:lnTo>
                  <a:pt x="12925" y="378"/>
                </a:lnTo>
                <a:lnTo>
                  <a:pt x="12831" y="95"/>
                </a:lnTo>
                <a:lnTo>
                  <a:pt x="12831" y="378"/>
                </a:lnTo>
                <a:lnTo>
                  <a:pt x="12736" y="378"/>
                </a:lnTo>
                <a:lnTo>
                  <a:pt x="12642" y="284"/>
                </a:lnTo>
                <a:lnTo>
                  <a:pt x="12548" y="190"/>
                </a:lnTo>
                <a:lnTo>
                  <a:pt x="12265" y="190"/>
                </a:lnTo>
                <a:lnTo>
                  <a:pt x="12170" y="473"/>
                </a:lnTo>
                <a:lnTo>
                  <a:pt x="12076" y="378"/>
                </a:lnTo>
                <a:lnTo>
                  <a:pt x="11887" y="284"/>
                </a:lnTo>
                <a:lnTo>
                  <a:pt x="11510" y="378"/>
                </a:lnTo>
                <a:lnTo>
                  <a:pt x="10755" y="661"/>
                </a:lnTo>
                <a:lnTo>
                  <a:pt x="10661" y="473"/>
                </a:lnTo>
                <a:lnTo>
                  <a:pt x="10567" y="378"/>
                </a:lnTo>
                <a:lnTo>
                  <a:pt x="10095" y="378"/>
                </a:lnTo>
                <a:lnTo>
                  <a:pt x="9529" y="473"/>
                </a:lnTo>
                <a:lnTo>
                  <a:pt x="9340" y="473"/>
                </a:lnTo>
                <a:lnTo>
                  <a:pt x="9152" y="378"/>
                </a:lnTo>
                <a:lnTo>
                  <a:pt x="9152" y="473"/>
                </a:lnTo>
                <a:lnTo>
                  <a:pt x="9152" y="567"/>
                </a:lnTo>
                <a:lnTo>
                  <a:pt x="8963" y="661"/>
                </a:lnTo>
                <a:lnTo>
                  <a:pt x="8869" y="567"/>
                </a:lnTo>
                <a:lnTo>
                  <a:pt x="8680" y="473"/>
                </a:lnTo>
                <a:lnTo>
                  <a:pt x="8680" y="756"/>
                </a:lnTo>
                <a:lnTo>
                  <a:pt x="8491" y="661"/>
                </a:lnTo>
                <a:lnTo>
                  <a:pt x="8208" y="567"/>
                </a:lnTo>
                <a:lnTo>
                  <a:pt x="7925" y="661"/>
                </a:lnTo>
                <a:lnTo>
                  <a:pt x="7831" y="756"/>
                </a:lnTo>
                <a:lnTo>
                  <a:pt x="7548" y="567"/>
                </a:lnTo>
                <a:lnTo>
                  <a:pt x="7359" y="473"/>
                </a:lnTo>
                <a:lnTo>
                  <a:pt x="7170" y="944"/>
                </a:lnTo>
                <a:lnTo>
                  <a:pt x="6982" y="661"/>
                </a:lnTo>
                <a:lnTo>
                  <a:pt x="6793" y="661"/>
                </a:lnTo>
                <a:lnTo>
                  <a:pt x="6604" y="756"/>
                </a:lnTo>
                <a:lnTo>
                  <a:pt x="6510" y="661"/>
                </a:lnTo>
                <a:lnTo>
                  <a:pt x="6416" y="756"/>
                </a:lnTo>
                <a:lnTo>
                  <a:pt x="6038" y="944"/>
                </a:lnTo>
                <a:lnTo>
                  <a:pt x="6038" y="1039"/>
                </a:lnTo>
                <a:lnTo>
                  <a:pt x="5850" y="1133"/>
                </a:lnTo>
                <a:lnTo>
                  <a:pt x="5850" y="1039"/>
                </a:lnTo>
                <a:lnTo>
                  <a:pt x="5755" y="1039"/>
                </a:lnTo>
                <a:lnTo>
                  <a:pt x="5567" y="1227"/>
                </a:lnTo>
                <a:lnTo>
                  <a:pt x="5472" y="1227"/>
                </a:lnTo>
                <a:lnTo>
                  <a:pt x="5378" y="1039"/>
                </a:lnTo>
                <a:lnTo>
                  <a:pt x="5378" y="1133"/>
                </a:lnTo>
                <a:lnTo>
                  <a:pt x="5189" y="1227"/>
                </a:lnTo>
                <a:lnTo>
                  <a:pt x="5095" y="1133"/>
                </a:lnTo>
                <a:lnTo>
                  <a:pt x="4906" y="1039"/>
                </a:lnTo>
                <a:lnTo>
                  <a:pt x="5189" y="1039"/>
                </a:lnTo>
                <a:lnTo>
                  <a:pt x="5095" y="944"/>
                </a:lnTo>
                <a:lnTo>
                  <a:pt x="5095" y="756"/>
                </a:lnTo>
                <a:lnTo>
                  <a:pt x="5001" y="944"/>
                </a:lnTo>
                <a:lnTo>
                  <a:pt x="4529" y="944"/>
                </a:lnTo>
                <a:lnTo>
                  <a:pt x="4529" y="1133"/>
                </a:lnTo>
                <a:lnTo>
                  <a:pt x="4718" y="1133"/>
                </a:lnTo>
                <a:lnTo>
                  <a:pt x="4623" y="1227"/>
                </a:lnTo>
                <a:lnTo>
                  <a:pt x="4623" y="1133"/>
                </a:lnTo>
                <a:lnTo>
                  <a:pt x="4529" y="1416"/>
                </a:lnTo>
                <a:lnTo>
                  <a:pt x="4340" y="1227"/>
                </a:lnTo>
                <a:lnTo>
                  <a:pt x="4152" y="1039"/>
                </a:lnTo>
                <a:lnTo>
                  <a:pt x="3963" y="1039"/>
                </a:lnTo>
                <a:lnTo>
                  <a:pt x="3774" y="1416"/>
                </a:lnTo>
                <a:lnTo>
                  <a:pt x="3774" y="1322"/>
                </a:lnTo>
                <a:lnTo>
                  <a:pt x="3774" y="1227"/>
                </a:lnTo>
                <a:lnTo>
                  <a:pt x="3680" y="1322"/>
                </a:lnTo>
                <a:lnTo>
                  <a:pt x="3586" y="1510"/>
                </a:lnTo>
                <a:lnTo>
                  <a:pt x="3208" y="1416"/>
                </a:lnTo>
                <a:lnTo>
                  <a:pt x="2454" y="1416"/>
                </a:lnTo>
                <a:lnTo>
                  <a:pt x="1793" y="1510"/>
                </a:lnTo>
                <a:lnTo>
                  <a:pt x="1510" y="1605"/>
                </a:lnTo>
                <a:lnTo>
                  <a:pt x="1321" y="1699"/>
                </a:lnTo>
                <a:lnTo>
                  <a:pt x="1321" y="1605"/>
                </a:lnTo>
                <a:lnTo>
                  <a:pt x="1038" y="1699"/>
                </a:lnTo>
                <a:lnTo>
                  <a:pt x="755" y="1793"/>
                </a:lnTo>
                <a:lnTo>
                  <a:pt x="567" y="1793"/>
                </a:lnTo>
                <a:lnTo>
                  <a:pt x="378" y="1888"/>
                </a:lnTo>
                <a:lnTo>
                  <a:pt x="284" y="1699"/>
                </a:lnTo>
                <a:lnTo>
                  <a:pt x="95" y="1605"/>
                </a:lnTo>
                <a:lnTo>
                  <a:pt x="1" y="1793"/>
                </a:lnTo>
                <a:lnTo>
                  <a:pt x="1" y="2076"/>
                </a:lnTo>
                <a:lnTo>
                  <a:pt x="95" y="2548"/>
                </a:lnTo>
                <a:lnTo>
                  <a:pt x="189" y="2831"/>
                </a:lnTo>
                <a:lnTo>
                  <a:pt x="284" y="2737"/>
                </a:lnTo>
                <a:lnTo>
                  <a:pt x="472" y="2831"/>
                </a:lnTo>
                <a:lnTo>
                  <a:pt x="567" y="2548"/>
                </a:lnTo>
                <a:lnTo>
                  <a:pt x="661" y="2642"/>
                </a:lnTo>
                <a:lnTo>
                  <a:pt x="661" y="2737"/>
                </a:lnTo>
                <a:lnTo>
                  <a:pt x="755" y="2642"/>
                </a:lnTo>
                <a:lnTo>
                  <a:pt x="944" y="2548"/>
                </a:lnTo>
                <a:lnTo>
                  <a:pt x="1227" y="2548"/>
                </a:lnTo>
                <a:lnTo>
                  <a:pt x="1227" y="2642"/>
                </a:lnTo>
                <a:lnTo>
                  <a:pt x="1321" y="2737"/>
                </a:lnTo>
                <a:lnTo>
                  <a:pt x="1416" y="2831"/>
                </a:lnTo>
                <a:lnTo>
                  <a:pt x="1510" y="2642"/>
                </a:lnTo>
                <a:lnTo>
                  <a:pt x="1793" y="2548"/>
                </a:lnTo>
                <a:lnTo>
                  <a:pt x="1699" y="2642"/>
                </a:lnTo>
                <a:lnTo>
                  <a:pt x="1887" y="2737"/>
                </a:lnTo>
                <a:lnTo>
                  <a:pt x="1887" y="2454"/>
                </a:lnTo>
                <a:lnTo>
                  <a:pt x="1982" y="2265"/>
                </a:lnTo>
                <a:lnTo>
                  <a:pt x="2076" y="2737"/>
                </a:lnTo>
                <a:lnTo>
                  <a:pt x="2171" y="2359"/>
                </a:lnTo>
                <a:lnTo>
                  <a:pt x="2265" y="2642"/>
                </a:lnTo>
                <a:lnTo>
                  <a:pt x="2265" y="2548"/>
                </a:lnTo>
                <a:lnTo>
                  <a:pt x="2359" y="2454"/>
                </a:lnTo>
                <a:lnTo>
                  <a:pt x="2454" y="2548"/>
                </a:lnTo>
                <a:lnTo>
                  <a:pt x="2454" y="2737"/>
                </a:lnTo>
                <a:lnTo>
                  <a:pt x="2548" y="2548"/>
                </a:lnTo>
                <a:lnTo>
                  <a:pt x="2548" y="2454"/>
                </a:lnTo>
                <a:lnTo>
                  <a:pt x="2642" y="2548"/>
                </a:lnTo>
                <a:lnTo>
                  <a:pt x="2642" y="2642"/>
                </a:lnTo>
                <a:lnTo>
                  <a:pt x="2831" y="2454"/>
                </a:lnTo>
                <a:lnTo>
                  <a:pt x="3020" y="2454"/>
                </a:lnTo>
                <a:lnTo>
                  <a:pt x="3114" y="2265"/>
                </a:lnTo>
                <a:lnTo>
                  <a:pt x="3114" y="2076"/>
                </a:lnTo>
                <a:lnTo>
                  <a:pt x="3208" y="1982"/>
                </a:lnTo>
                <a:lnTo>
                  <a:pt x="3208" y="2076"/>
                </a:lnTo>
                <a:lnTo>
                  <a:pt x="3208" y="2265"/>
                </a:lnTo>
                <a:lnTo>
                  <a:pt x="3303" y="2076"/>
                </a:lnTo>
                <a:lnTo>
                  <a:pt x="3491" y="2076"/>
                </a:lnTo>
                <a:lnTo>
                  <a:pt x="3491" y="2171"/>
                </a:lnTo>
                <a:lnTo>
                  <a:pt x="3397" y="2265"/>
                </a:lnTo>
                <a:lnTo>
                  <a:pt x="3303" y="2359"/>
                </a:lnTo>
                <a:lnTo>
                  <a:pt x="3303" y="2548"/>
                </a:lnTo>
                <a:lnTo>
                  <a:pt x="3491" y="2548"/>
                </a:lnTo>
                <a:lnTo>
                  <a:pt x="3586" y="2454"/>
                </a:lnTo>
                <a:lnTo>
                  <a:pt x="3680" y="2265"/>
                </a:lnTo>
                <a:lnTo>
                  <a:pt x="4152" y="2265"/>
                </a:lnTo>
                <a:lnTo>
                  <a:pt x="4152" y="2359"/>
                </a:lnTo>
                <a:lnTo>
                  <a:pt x="4246" y="2171"/>
                </a:lnTo>
                <a:lnTo>
                  <a:pt x="4340" y="2171"/>
                </a:lnTo>
                <a:lnTo>
                  <a:pt x="4246" y="2265"/>
                </a:lnTo>
                <a:lnTo>
                  <a:pt x="5284" y="2265"/>
                </a:lnTo>
                <a:lnTo>
                  <a:pt x="5567" y="2171"/>
                </a:lnTo>
                <a:lnTo>
                  <a:pt x="5755" y="2171"/>
                </a:lnTo>
                <a:lnTo>
                  <a:pt x="5755" y="2076"/>
                </a:lnTo>
                <a:lnTo>
                  <a:pt x="6416" y="2076"/>
                </a:lnTo>
                <a:lnTo>
                  <a:pt x="6510" y="1888"/>
                </a:lnTo>
                <a:lnTo>
                  <a:pt x="6604" y="1888"/>
                </a:lnTo>
                <a:lnTo>
                  <a:pt x="7170" y="1982"/>
                </a:lnTo>
                <a:lnTo>
                  <a:pt x="7453" y="1888"/>
                </a:lnTo>
                <a:lnTo>
                  <a:pt x="7548" y="1888"/>
                </a:lnTo>
                <a:lnTo>
                  <a:pt x="7642" y="1699"/>
                </a:lnTo>
                <a:lnTo>
                  <a:pt x="7736" y="1888"/>
                </a:lnTo>
                <a:lnTo>
                  <a:pt x="7925" y="2076"/>
                </a:lnTo>
                <a:lnTo>
                  <a:pt x="8114" y="1793"/>
                </a:lnTo>
                <a:lnTo>
                  <a:pt x="8114" y="1982"/>
                </a:lnTo>
                <a:lnTo>
                  <a:pt x="8208" y="1793"/>
                </a:lnTo>
                <a:lnTo>
                  <a:pt x="8302" y="1982"/>
                </a:lnTo>
                <a:lnTo>
                  <a:pt x="8302" y="1888"/>
                </a:lnTo>
                <a:lnTo>
                  <a:pt x="8302" y="1793"/>
                </a:lnTo>
                <a:lnTo>
                  <a:pt x="8491" y="1793"/>
                </a:lnTo>
                <a:lnTo>
                  <a:pt x="8585" y="1888"/>
                </a:lnTo>
                <a:lnTo>
                  <a:pt x="8774" y="1793"/>
                </a:lnTo>
                <a:lnTo>
                  <a:pt x="8774" y="1982"/>
                </a:lnTo>
                <a:lnTo>
                  <a:pt x="8869" y="1888"/>
                </a:lnTo>
                <a:lnTo>
                  <a:pt x="9718" y="1888"/>
                </a:lnTo>
                <a:lnTo>
                  <a:pt x="9623" y="1793"/>
                </a:lnTo>
                <a:lnTo>
                  <a:pt x="9718" y="1605"/>
                </a:lnTo>
                <a:lnTo>
                  <a:pt x="9812" y="1699"/>
                </a:lnTo>
                <a:lnTo>
                  <a:pt x="9812" y="1793"/>
                </a:lnTo>
                <a:lnTo>
                  <a:pt x="9906" y="1888"/>
                </a:lnTo>
                <a:lnTo>
                  <a:pt x="10095" y="1982"/>
                </a:lnTo>
                <a:lnTo>
                  <a:pt x="10661" y="1793"/>
                </a:lnTo>
                <a:lnTo>
                  <a:pt x="11038" y="1510"/>
                </a:lnTo>
                <a:lnTo>
                  <a:pt x="11133" y="1699"/>
                </a:lnTo>
                <a:lnTo>
                  <a:pt x="11321" y="1699"/>
                </a:lnTo>
                <a:lnTo>
                  <a:pt x="11510" y="1605"/>
                </a:lnTo>
                <a:lnTo>
                  <a:pt x="11604" y="1416"/>
                </a:lnTo>
                <a:lnTo>
                  <a:pt x="11982" y="1605"/>
                </a:lnTo>
                <a:lnTo>
                  <a:pt x="12453" y="1699"/>
                </a:lnTo>
                <a:lnTo>
                  <a:pt x="12642" y="1510"/>
                </a:lnTo>
                <a:lnTo>
                  <a:pt x="12642" y="1699"/>
                </a:lnTo>
                <a:lnTo>
                  <a:pt x="12925" y="1510"/>
                </a:lnTo>
                <a:lnTo>
                  <a:pt x="13208" y="1510"/>
                </a:lnTo>
                <a:lnTo>
                  <a:pt x="14057" y="1699"/>
                </a:lnTo>
                <a:lnTo>
                  <a:pt x="14434" y="1793"/>
                </a:lnTo>
                <a:lnTo>
                  <a:pt x="14812" y="1793"/>
                </a:lnTo>
                <a:lnTo>
                  <a:pt x="15095" y="1699"/>
                </a:lnTo>
                <a:lnTo>
                  <a:pt x="15378" y="1510"/>
                </a:lnTo>
                <a:lnTo>
                  <a:pt x="15472" y="1416"/>
                </a:lnTo>
                <a:lnTo>
                  <a:pt x="15472" y="1510"/>
                </a:lnTo>
                <a:lnTo>
                  <a:pt x="15472" y="1699"/>
                </a:lnTo>
                <a:lnTo>
                  <a:pt x="16416" y="1510"/>
                </a:lnTo>
                <a:lnTo>
                  <a:pt x="16416" y="1605"/>
                </a:lnTo>
                <a:lnTo>
                  <a:pt x="16510" y="1605"/>
                </a:lnTo>
                <a:lnTo>
                  <a:pt x="16604" y="1510"/>
                </a:lnTo>
                <a:lnTo>
                  <a:pt x="17642" y="1510"/>
                </a:lnTo>
                <a:lnTo>
                  <a:pt x="17736" y="1605"/>
                </a:lnTo>
                <a:lnTo>
                  <a:pt x="17831" y="1605"/>
                </a:lnTo>
                <a:lnTo>
                  <a:pt x="18397" y="1510"/>
                </a:lnTo>
                <a:lnTo>
                  <a:pt x="19057" y="1322"/>
                </a:lnTo>
                <a:lnTo>
                  <a:pt x="18774" y="1605"/>
                </a:lnTo>
                <a:lnTo>
                  <a:pt x="19151" y="1322"/>
                </a:lnTo>
                <a:lnTo>
                  <a:pt x="19340" y="1322"/>
                </a:lnTo>
                <a:lnTo>
                  <a:pt x="19340" y="1510"/>
                </a:lnTo>
                <a:lnTo>
                  <a:pt x="19529" y="1416"/>
                </a:lnTo>
                <a:lnTo>
                  <a:pt x="19906" y="1416"/>
                </a:lnTo>
                <a:lnTo>
                  <a:pt x="20000" y="1322"/>
                </a:lnTo>
                <a:lnTo>
                  <a:pt x="20095" y="944"/>
                </a:lnTo>
                <a:lnTo>
                  <a:pt x="20095" y="1133"/>
                </a:lnTo>
                <a:lnTo>
                  <a:pt x="20189" y="1227"/>
                </a:lnTo>
                <a:lnTo>
                  <a:pt x="20189" y="1416"/>
                </a:lnTo>
                <a:lnTo>
                  <a:pt x="20283" y="1322"/>
                </a:lnTo>
                <a:lnTo>
                  <a:pt x="20378" y="1322"/>
                </a:lnTo>
                <a:lnTo>
                  <a:pt x="20378" y="1416"/>
                </a:lnTo>
                <a:lnTo>
                  <a:pt x="20661" y="1227"/>
                </a:lnTo>
                <a:lnTo>
                  <a:pt x="20944" y="1133"/>
                </a:lnTo>
                <a:lnTo>
                  <a:pt x="21038" y="1133"/>
                </a:lnTo>
                <a:lnTo>
                  <a:pt x="21132" y="1416"/>
                </a:lnTo>
                <a:lnTo>
                  <a:pt x="21604" y="1227"/>
                </a:lnTo>
                <a:lnTo>
                  <a:pt x="21510" y="1039"/>
                </a:lnTo>
                <a:lnTo>
                  <a:pt x="21510" y="944"/>
                </a:lnTo>
                <a:lnTo>
                  <a:pt x="21698" y="944"/>
                </a:lnTo>
                <a:lnTo>
                  <a:pt x="21604" y="1039"/>
                </a:lnTo>
                <a:lnTo>
                  <a:pt x="21982" y="1039"/>
                </a:lnTo>
                <a:lnTo>
                  <a:pt x="21887" y="1227"/>
                </a:lnTo>
                <a:lnTo>
                  <a:pt x="21887" y="1227"/>
                </a:lnTo>
                <a:lnTo>
                  <a:pt x="22170" y="1039"/>
                </a:lnTo>
                <a:lnTo>
                  <a:pt x="22265" y="1227"/>
                </a:lnTo>
                <a:lnTo>
                  <a:pt x="22265" y="1133"/>
                </a:lnTo>
                <a:lnTo>
                  <a:pt x="22265" y="1039"/>
                </a:lnTo>
                <a:lnTo>
                  <a:pt x="22548" y="1039"/>
                </a:lnTo>
                <a:lnTo>
                  <a:pt x="22642" y="1322"/>
                </a:lnTo>
                <a:lnTo>
                  <a:pt x="23019" y="1227"/>
                </a:lnTo>
                <a:lnTo>
                  <a:pt x="23208" y="1133"/>
                </a:lnTo>
                <a:lnTo>
                  <a:pt x="23302" y="1039"/>
                </a:lnTo>
                <a:lnTo>
                  <a:pt x="23397" y="1133"/>
                </a:lnTo>
                <a:lnTo>
                  <a:pt x="23397" y="1227"/>
                </a:lnTo>
                <a:lnTo>
                  <a:pt x="23680" y="1227"/>
                </a:lnTo>
                <a:lnTo>
                  <a:pt x="23868" y="1133"/>
                </a:lnTo>
                <a:lnTo>
                  <a:pt x="24057" y="1227"/>
                </a:lnTo>
                <a:lnTo>
                  <a:pt x="24246" y="1227"/>
                </a:lnTo>
                <a:lnTo>
                  <a:pt x="24246" y="1133"/>
                </a:lnTo>
                <a:lnTo>
                  <a:pt x="24529" y="1227"/>
                </a:lnTo>
                <a:lnTo>
                  <a:pt x="24906" y="1322"/>
                </a:lnTo>
                <a:lnTo>
                  <a:pt x="25179" y="1048"/>
                </a:lnTo>
                <a:lnTo>
                  <a:pt x="25095" y="1133"/>
                </a:lnTo>
                <a:lnTo>
                  <a:pt x="25189" y="1227"/>
                </a:lnTo>
                <a:lnTo>
                  <a:pt x="25189" y="1133"/>
                </a:lnTo>
                <a:lnTo>
                  <a:pt x="25283" y="1039"/>
                </a:lnTo>
                <a:lnTo>
                  <a:pt x="25378" y="944"/>
                </a:lnTo>
                <a:lnTo>
                  <a:pt x="25472" y="944"/>
                </a:lnTo>
                <a:lnTo>
                  <a:pt x="25472" y="1133"/>
                </a:lnTo>
                <a:lnTo>
                  <a:pt x="25566" y="1039"/>
                </a:lnTo>
                <a:lnTo>
                  <a:pt x="25661" y="1039"/>
                </a:lnTo>
                <a:lnTo>
                  <a:pt x="25566" y="1133"/>
                </a:lnTo>
                <a:lnTo>
                  <a:pt x="25661" y="1227"/>
                </a:lnTo>
                <a:lnTo>
                  <a:pt x="25849" y="1322"/>
                </a:lnTo>
                <a:lnTo>
                  <a:pt x="25944" y="1133"/>
                </a:lnTo>
                <a:lnTo>
                  <a:pt x="26132" y="1039"/>
                </a:lnTo>
                <a:lnTo>
                  <a:pt x="26132" y="1039"/>
                </a:lnTo>
                <a:lnTo>
                  <a:pt x="26038" y="1227"/>
                </a:lnTo>
                <a:lnTo>
                  <a:pt x="26132" y="1322"/>
                </a:lnTo>
                <a:lnTo>
                  <a:pt x="26321" y="1416"/>
                </a:lnTo>
                <a:lnTo>
                  <a:pt x="26415" y="1416"/>
                </a:lnTo>
                <a:lnTo>
                  <a:pt x="26887" y="1227"/>
                </a:lnTo>
                <a:lnTo>
                  <a:pt x="27264" y="944"/>
                </a:lnTo>
                <a:lnTo>
                  <a:pt x="27170" y="944"/>
                </a:lnTo>
                <a:lnTo>
                  <a:pt x="27264" y="850"/>
                </a:lnTo>
                <a:lnTo>
                  <a:pt x="26981" y="756"/>
                </a:lnTo>
                <a:lnTo>
                  <a:pt x="26887" y="944"/>
                </a:lnTo>
                <a:lnTo>
                  <a:pt x="26793" y="1133"/>
                </a:lnTo>
                <a:lnTo>
                  <a:pt x="26793" y="661"/>
                </a:lnTo>
                <a:lnTo>
                  <a:pt x="26604" y="944"/>
                </a:lnTo>
                <a:lnTo>
                  <a:pt x="26510" y="850"/>
                </a:lnTo>
                <a:lnTo>
                  <a:pt x="26415" y="756"/>
                </a:lnTo>
                <a:lnTo>
                  <a:pt x="26321" y="944"/>
                </a:lnTo>
                <a:lnTo>
                  <a:pt x="26227" y="661"/>
                </a:lnTo>
                <a:lnTo>
                  <a:pt x="26038" y="756"/>
                </a:lnTo>
                <a:lnTo>
                  <a:pt x="25849" y="661"/>
                </a:lnTo>
                <a:lnTo>
                  <a:pt x="25378" y="567"/>
                </a:lnTo>
                <a:lnTo>
                  <a:pt x="25283" y="661"/>
                </a:lnTo>
                <a:lnTo>
                  <a:pt x="25095" y="756"/>
                </a:lnTo>
                <a:lnTo>
                  <a:pt x="25189" y="473"/>
                </a:lnTo>
                <a:lnTo>
                  <a:pt x="25000" y="661"/>
                </a:lnTo>
                <a:lnTo>
                  <a:pt x="25000" y="661"/>
                </a:lnTo>
                <a:lnTo>
                  <a:pt x="25095" y="473"/>
                </a:lnTo>
                <a:lnTo>
                  <a:pt x="24906" y="567"/>
                </a:lnTo>
                <a:lnTo>
                  <a:pt x="24717" y="567"/>
                </a:lnTo>
                <a:lnTo>
                  <a:pt x="24717" y="756"/>
                </a:lnTo>
                <a:lnTo>
                  <a:pt x="24623" y="1039"/>
                </a:lnTo>
                <a:lnTo>
                  <a:pt x="24623" y="850"/>
                </a:lnTo>
                <a:lnTo>
                  <a:pt x="24717" y="661"/>
                </a:lnTo>
                <a:lnTo>
                  <a:pt x="24623" y="756"/>
                </a:lnTo>
                <a:lnTo>
                  <a:pt x="24623" y="661"/>
                </a:lnTo>
                <a:lnTo>
                  <a:pt x="24529" y="473"/>
                </a:lnTo>
                <a:lnTo>
                  <a:pt x="24529" y="661"/>
                </a:lnTo>
                <a:lnTo>
                  <a:pt x="24434" y="567"/>
                </a:lnTo>
                <a:lnTo>
                  <a:pt x="24340" y="378"/>
                </a:lnTo>
                <a:lnTo>
                  <a:pt x="24246" y="567"/>
                </a:lnTo>
                <a:lnTo>
                  <a:pt x="23963" y="567"/>
                </a:lnTo>
                <a:lnTo>
                  <a:pt x="23397" y="661"/>
                </a:lnTo>
                <a:lnTo>
                  <a:pt x="23114" y="661"/>
                </a:lnTo>
                <a:lnTo>
                  <a:pt x="22925" y="567"/>
                </a:lnTo>
                <a:lnTo>
                  <a:pt x="22925" y="473"/>
                </a:lnTo>
                <a:lnTo>
                  <a:pt x="23019" y="473"/>
                </a:lnTo>
                <a:lnTo>
                  <a:pt x="22642" y="378"/>
                </a:lnTo>
                <a:lnTo>
                  <a:pt x="22736" y="473"/>
                </a:lnTo>
                <a:lnTo>
                  <a:pt x="22548" y="473"/>
                </a:lnTo>
                <a:lnTo>
                  <a:pt x="22642" y="284"/>
                </a:lnTo>
                <a:lnTo>
                  <a:pt x="22548" y="190"/>
                </a:lnTo>
                <a:lnTo>
                  <a:pt x="22453" y="190"/>
                </a:lnTo>
                <a:lnTo>
                  <a:pt x="22359" y="284"/>
                </a:lnTo>
                <a:lnTo>
                  <a:pt x="22170" y="378"/>
                </a:lnTo>
                <a:lnTo>
                  <a:pt x="22076" y="284"/>
                </a:lnTo>
                <a:lnTo>
                  <a:pt x="22170" y="473"/>
                </a:lnTo>
                <a:lnTo>
                  <a:pt x="21887" y="190"/>
                </a:lnTo>
                <a:lnTo>
                  <a:pt x="21793" y="190"/>
                </a:lnTo>
                <a:lnTo>
                  <a:pt x="21698" y="378"/>
                </a:lnTo>
                <a:lnTo>
                  <a:pt x="21604" y="756"/>
                </a:lnTo>
                <a:lnTo>
                  <a:pt x="21415" y="661"/>
                </a:lnTo>
                <a:lnTo>
                  <a:pt x="21510" y="473"/>
                </a:lnTo>
                <a:lnTo>
                  <a:pt x="21604" y="284"/>
                </a:lnTo>
                <a:lnTo>
                  <a:pt x="21415" y="284"/>
                </a:lnTo>
                <a:lnTo>
                  <a:pt x="21415" y="190"/>
                </a:lnTo>
                <a:lnTo>
                  <a:pt x="21227" y="378"/>
                </a:lnTo>
                <a:lnTo>
                  <a:pt x="20944" y="567"/>
                </a:lnTo>
                <a:lnTo>
                  <a:pt x="20566" y="1"/>
                </a:lnTo>
                <a:lnTo>
                  <a:pt x="20472" y="95"/>
                </a:lnTo>
                <a:lnTo>
                  <a:pt x="20472" y="190"/>
                </a:lnTo>
                <a:lnTo>
                  <a:pt x="20472" y="378"/>
                </a:lnTo>
                <a:lnTo>
                  <a:pt x="20283" y="284"/>
                </a:lnTo>
                <a:lnTo>
                  <a:pt x="20283" y="190"/>
                </a:lnTo>
                <a:lnTo>
                  <a:pt x="20378" y="95"/>
                </a:lnTo>
                <a:lnTo>
                  <a:pt x="20283" y="1"/>
                </a:ln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3"/>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endParaRPr lang="es-E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8</a:t>
            </a:fld>
            <a:endParaRPr/>
          </a:p>
        </p:txBody>
      </p:sp>
      <p:sp>
        <p:nvSpPr>
          <p:cNvPr id="81" name="Google Shape;81;p4"/>
          <p:cNvSpPr/>
          <p:nvPr/>
        </p:nvSpPr>
        <p:spPr>
          <a:xfrm>
            <a:off x="733425" y="195486"/>
            <a:ext cx="464378" cy="4824610"/>
          </a:xfrm>
          <a:prstGeom prst="upDownArrow">
            <a:avLst>
              <a:gd name="adj1" fmla="val 50000"/>
              <a:gd name="adj2" fmla="val 50000"/>
            </a:avLst>
          </a:prstGeom>
          <a:gradFill>
            <a:gsLst>
              <a:gs pos="0">
                <a:srgbClr val="9AC7FF"/>
              </a:gs>
              <a:gs pos="35000">
                <a:srgbClr val="BAD8FE"/>
              </a:gs>
              <a:gs pos="100000">
                <a:srgbClr val="E4EEFF"/>
              </a:gs>
            </a:gsLst>
            <a:lin ang="16200000" scaled="0"/>
          </a:gradFill>
          <a:ln w="9525" cap="flat" cmpd="sng">
            <a:solidFill>
              <a:srgbClr val="347EB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82" name="Google Shape;82;p4"/>
          <p:cNvPicPr preferRelativeResize="0"/>
          <p:nvPr/>
        </p:nvPicPr>
        <p:blipFill rotWithShape="1">
          <a:blip r:embed="rId3">
            <a:alphaModFix/>
          </a:blip>
          <a:srcRect/>
          <a:stretch/>
        </p:blipFill>
        <p:spPr>
          <a:xfrm>
            <a:off x="1064453" y="2327782"/>
            <a:ext cx="707197" cy="353599"/>
          </a:xfrm>
          <a:prstGeom prst="rect">
            <a:avLst/>
          </a:prstGeom>
          <a:noFill/>
          <a:ln>
            <a:noFill/>
          </a:ln>
        </p:spPr>
      </p:pic>
      <p:sp>
        <p:nvSpPr>
          <p:cNvPr id="83" name="Google Shape;83;p4"/>
          <p:cNvSpPr/>
          <p:nvPr/>
        </p:nvSpPr>
        <p:spPr>
          <a:xfrm>
            <a:off x="1064453" y="679647"/>
            <a:ext cx="695325" cy="333375"/>
          </a:xfrm>
          <a:prstGeom prst="stripedRightArrow">
            <a:avLst>
              <a:gd name="adj1" fmla="val 50000"/>
              <a:gd name="adj2" fmla="val 50000"/>
            </a:avLst>
          </a:prstGeom>
          <a:gradFill>
            <a:gsLst>
              <a:gs pos="0">
                <a:srgbClr val="9AC7FF"/>
              </a:gs>
              <a:gs pos="35000">
                <a:srgbClr val="BAD8FE"/>
              </a:gs>
              <a:gs pos="100000">
                <a:srgbClr val="E4EEFF"/>
              </a:gs>
            </a:gsLst>
            <a:lin ang="16200000" scaled="0"/>
          </a:gradFill>
          <a:ln w="9525" cap="flat" cmpd="sng">
            <a:solidFill>
              <a:srgbClr val="347EB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84" name="Google Shape;84;p4"/>
          <p:cNvPicPr preferRelativeResize="0"/>
          <p:nvPr/>
        </p:nvPicPr>
        <p:blipFill rotWithShape="1">
          <a:blip r:embed="rId3">
            <a:alphaModFix/>
          </a:blip>
          <a:srcRect/>
          <a:stretch/>
        </p:blipFill>
        <p:spPr>
          <a:xfrm>
            <a:off x="1076325" y="4079485"/>
            <a:ext cx="707197" cy="353599"/>
          </a:xfrm>
          <a:prstGeom prst="rect">
            <a:avLst/>
          </a:prstGeom>
          <a:noFill/>
          <a:ln>
            <a:noFill/>
          </a:ln>
        </p:spPr>
      </p:pic>
      <p:sp>
        <p:nvSpPr>
          <p:cNvPr id="85" name="Google Shape;85;p4"/>
          <p:cNvSpPr/>
          <p:nvPr/>
        </p:nvSpPr>
        <p:spPr>
          <a:xfrm>
            <a:off x="0" y="2413507"/>
            <a:ext cx="771525" cy="176799"/>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1969</a:t>
            </a:r>
            <a:endParaRPr/>
          </a:p>
        </p:txBody>
      </p:sp>
      <p:sp>
        <p:nvSpPr>
          <p:cNvPr id="86" name="Google Shape;86;p4"/>
          <p:cNvSpPr/>
          <p:nvPr/>
        </p:nvSpPr>
        <p:spPr>
          <a:xfrm>
            <a:off x="45278" y="4167884"/>
            <a:ext cx="771525" cy="176799"/>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1972</a:t>
            </a:r>
            <a:endParaRPr/>
          </a:p>
        </p:txBody>
      </p:sp>
      <p:pic>
        <p:nvPicPr>
          <p:cNvPr id="87" name="Google Shape;87;p4"/>
          <p:cNvPicPr preferRelativeResize="0"/>
          <p:nvPr/>
        </p:nvPicPr>
        <p:blipFill rotWithShape="1">
          <a:blip r:embed="rId4">
            <a:alphaModFix/>
          </a:blip>
          <a:srcRect/>
          <a:stretch/>
        </p:blipFill>
        <p:spPr>
          <a:xfrm>
            <a:off x="1835697" y="411511"/>
            <a:ext cx="1080120" cy="580096"/>
          </a:xfrm>
          <a:prstGeom prst="rect">
            <a:avLst/>
          </a:prstGeom>
          <a:noFill/>
          <a:ln>
            <a:noFill/>
          </a:ln>
        </p:spPr>
      </p:pic>
      <p:sp>
        <p:nvSpPr>
          <p:cNvPr id="88" name="Google Shape;88;p4"/>
          <p:cNvSpPr/>
          <p:nvPr/>
        </p:nvSpPr>
        <p:spPr>
          <a:xfrm>
            <a:off x="3851920" y="411510"/>
            <a:ext cx="4320480" cy="648072"/>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None/>
            </a:pPr>
            <a:r>
              <a:rPr lang="es-ES" sz="1400" b="0" i="0" u="none" strike="noStrike" cap="none">
                <a:solidFill>
                  <a:srgbClr val="000000"/>
                </a:solidFill>
                <a:latin typeface="Arial"/>
                <a:ea typeface="Arial"/>
                <a:cs typeface="Arial"/>
                <a:sym typeface="Arial"/>
              </a:rPr>
              <a:t>Los inicios de Internet se remontan a los años 60. En plena guerra fría.</a:t>
            </a:r>
            <a:endParaRPr sz="1400" b="0" i="0" u="none" strike="noStrike" cap="none">
              <a:solidFill>
                <a:schemeClr val="dk1"/>
              </a:solidFill>
              <a:latin typeface="Arial"/>
              <a:ea typeface="Arial"/>
              <a:cs typeface="Arial"/>
              <a:sym typeface="Arial"/>
            </a:endParaRPr>
          </a:p>
        </p:txBody>
      </p:sp>
      <p:pic>
        <p:nvPicPr>
          <p:cNvPr id="89" name="Google Shape;89;p4"/>
          <p:cNvPicPr preferRelativeResize="0"/>
          <p:nvPr/>
        </p:nvPicPr>
        <p:blipFill rotWithShape="1">
          <a:blip r:embed="rId5">
            <a:alphaModFix/>
          </a:blip>
          <a:srcRect/>
          <a:stretch/>
        </p:blipFill>
        <p:spPr>
          <a:xfrm>
            <a:off x="2123728" y="2067694"/>
            <a:ext cx="720080" cy="720080"/>
          </a:xfrm>
          <a:prstGeom prst="rect">
            <a:avLst/>
          </a:prstGeom>
          <a:noFill/>
          <a:ln>
            <a:noFill/>
          </a:ln>
        </p:spPr>
      </p:pic>
      <p:sp>
        <p:nvSpPr>
          <p:cNvPr id="90" name="Google Shape;90;p4"/>
          <p:cNvSpPr/>
          <p:nvPr/>
        </p:nvSpPr>
        <p:spPr>
          <a:xfrm>
            <a:off x="3851920" y="1908975"/>
            <a:ext cx="4320480" cy="878799"/>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None/>
            </a:pPr>
            <a:r>
              <a:rPr lang="es-ES" sz="1400" b="0" i="0" u="none" strike="noStrike" cap="none">
                <a:solidFill>
                  <a:srgbClr val="000000"/>
                </a:solidFill>
                <a:latin typeface="Arial"/>
                <a:ea typeface="Arial"/>
                <a:cs typeface="Arial"/>
                <a:sym typeface="Arial"/>
              </a:rPr>
              <a:t>El internet se creó en 1969 por Lawrence (Larry) Roberts quien fue el principal diseñador y director de proyecto llamado ARPANET.</a:t>
            </a:r>
            <a:endParaRPr sz="1400" b="0" i="0" u="none" strike="noStrike" cap="none">
              <a:solidFill>
                <a:schemeClr val="dk1"/>
              </a:solidFill>
              <a:latin typeface="Arial"/>
              <a:ea typeface="Arial"/>
              <a:cs typeface="Arial"/>
              <a:sym typeface="Arial"/>
            </a:endParaRPr>
          </a:p>
        </p:txBody>
      </p:sp>
      <p:sp>
        <p:nvSpPr>
          <p:cNvPr id="91" name="Google Shape;91;p4"/>
          <p:cNvSpPr/>
          <p:nvPr/>
        </p:nvSpPr>
        <p:spPr>
          <a:xfrm>
            <a:off x="3851921" y="3714665"/>
            <a:ext cx="4320480" cy="729293"/>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None/>
            </a:pPr>
            <a:r>
              <a:rPr lang="es-ES" sz="1400" b="0" i="0" u="none" strike="noStrike" cap="none">
                <a:solidFill>
                  <a:schemeClr val="dk1"/>
                </a:solidFill>
                <a:latin typeface="Arial"/>
                <a:ea typeface="Arial"/>
                <a:cs typeface="Arial"/>
                <a:sym typeface="Arial"/>
              </a:rPr>
              <a:t>Se desarrollo el protocolo “Transmission Control Protocol/Internet Protocol” (TCP/IP).</a:t>
            </a:r>
            <a:endParaRPr/>
          </a:p>
        </p:txBody>
      </p:sp>
      <p:pic>
        <p:nvPicPr>
          <p:cNvPr id="92" name="Google Shape;92;p4"/>
          <p:cNvPicPr preferRelativeResize="0"/>
          <p:nvPr/>
        </p:nvPicPr>
        <p:blipFill rotWithShape="1">
          <a:blip r:embed="rId6">
            <a:alphaModFix/>
          </a:blip>
          <a:srcRect/>
          <a:stretch/>
        </p:blipFill>
        <p:spPr>
          <a:xfrm>
            <a:off x="2051720" y="3795886"/>
            <a:ext cx="948348" cy="7200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5"/>
          <p:cNvSpPr txBox="1">
            <a:spLocks noGrp="1"/>
          </p:cNvSpPr>
          <p:nvPr>
            <p:ph type="sldNum" idx="12"/>
          </p:nvPr>
        </p:nvSpPr>
        <p:spPr>
          <a:xfrm>
            <a:off x="4297650" y="4832975"/>
            <a:ext cx="548700" cy="310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1pPr>
            <a:lvl2pPr marL="0" marR="0" lvl="1"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2pPr>
            <a:lvl3pPr marL="0" marR="0" lvl="2"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3pPr>
            <a:lvl4pPr marL="0" marR="0" lvl="3"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4pPr>
            <a:lvl5pPr marL="0" marR="0" lvl="4"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5pPr>
            <a:lvl6pPr marL="0" marR="0" lvl="5"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6pPr>
            <a:lvl7pPr marL="0" marR="0" lvl="6"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7pPr>
            <a:lvl8pPr marL="0" marR="0" lvl="7"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8pPr>
            <a:lvl9pPr marL="0" marR="0" lvl="8" indent="0" algn="ctr" rtl="0">
              <a:lnSpc>
                <a:spcPct val="100000"/>
              </a:lnSpc>
              <a:spcBef>
                <a:spcPts val="0"/>
              </a:spcBef>
              <a:spcAft>
                <a:spcPts val="0"/>
              </a:spcAft>
              <a:buClr>
                <a:srgbClr val="000000"/>
              </a:buClr>
              <a:buSzPts val="1000"/>
              <a:buFont typeface="Arial"/>
              <a:buNone/>
              <a:defRPr sz="1000" b="0" i="0" u="none" strike="noStrike" cap="none">
                <a:solidFill>
                  <a:srgbClr val="FFFFFF"/>
                </a:solidFill>
                <a:latin typeface="Sniglet"/>
                <a:ea typeface="Sniglet"/>
                <a:cs typeface="Sniglet"/>
                <a:sym typeface="Sniglet"/>
              </a:defRPr>
            </a:lvl9pPr>
          </a:lstStyle>
          <a:p>
            <a:pPr marL="0" lvl="0" indent="0" algn="ctr" rtl="0">
              <a:lnSpc>
                <a:spcPct val="100000"/>
              </a:lnSpc>
              <a:spcBef>
                <a:spcPts val="0"/>
              </a:spcBef>
              <a:spcAft>
                <a:spcPts val="0"/>
              </a:spcAft>
              <a:buSzPts val="1000"/>
              <a:buNone/>
            </a:pPr>
            <a:fld id="{00000000-1234-1234-1234-123412341234}" type="slidenum">
              <a:rPr lang="es-ES" smtClean="0"/>
              <a:pPr marL="0" lvl="0" indent="0" algn="ctr" rtl="0">
                <a:lnSpc>
                  <a:spcPct val="100000"/>
                </a:lnSpc>
                <a:spcBef>
                  <a:spcPts val="0"/>
                </a:spcBef>
                <a:spcAft>
                  <a:spcPts val="0"/>
                </a:spcAft>
                <a:buSzPts val="1000"/>
                <a:buNone/>
              </a:pPr>
              <a:t>9</a:t>
            </a:fld>
            <a:endParaRPr/>
          </a:p>
        </p:txBody>
      </p:sp>
      <p:pic>
        <p:nvPicPr>
          <p:cNvPr id="98" name="Google Shape;98;p5"/>
          <p:cNvPicPr preferRelativeResize="0"/>
          <p:nvPr/>
        </p:nvPicPr>
        <p:blipFill rotWithShape="1">
          <a:blip r:embed="rId3">
            <a:alphaModFix/>
          </a:blip>
          <a:srcRect/>
          <a:stretch/>
        </p:blipFill>
        <p:spPr>
          <a:xfrm>
            <a:off x="2339752" y="2139702"/>
            <a:ext cx="1131658" cy="847651"/>
          </a:xfrm>
          <a:prstGeom prst="rect">
            <a:avLst/>
          </a:prstGeom>
          <a:noFill/>
          <a:ln>
            <a:noFill/>
          </a:ln>
        </p:spPr>
      </p:pic>
      <p:sp>
        <p:nvSpPr>
          <p:cNvPr id="99" name="Google Shape;99;p5"/>
          <p:cNvSpPr/>
          <p:nvPr/>
        </p:nvSpPr>
        <p:spPr>
          <a:xfrm>
            <a:off x="733425" y="267494"/>
            <a:ext cx="464378" cy="4824610"/>
          </a:xfrm>
          <a:prstGeom prst="upDownArrow">
            <a:avLst>
              <a:gd name="adj1" fmla="val 50000"/>
              <a:gd name="adj2" fmla="val 50000"/>
            </a:avLst>
          </a:prstGeom>
          <a:gradFill>
            <a:gsLst>
              <a:gs pos="0">
                <a:srgbClr val="9AC7FF"/>
              </a:gs>
              <a:gs pos="35000">
                <a:srgbClr val="BAD8FE"/>
              </a:gs>
              <a:gs pos="100000">
                <a:srgbClr val="E4EEFF"/>
              </a:gs>
            </a:gsLst>
            <a:lin ang="16200000" scaled="0"/>
          </a:gradFill>
          <a:ln w="9525" cap="flat" cmpd="sng">
            <a:solidFill>
              <a:srgbClr val="347EB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100" name="Google Shape;100;p5"/>
          <p:cNvPicPr preferRelativeResize="0"/>
          <p:nvPr/>
        </p:nvPicPr>
        <p:blipFill rotWithShape="1">
          <a:blip r:embed="rId4">
            <a:alphaModFix/>
          </a:blip>
          <a:srcRect/>
          <a:stretch/>
        </p:blipFill>
        <p:spPr>
          <a:xfrm>
            <a:off x="1064453" y="2327782"/>
            <a:ext cx="707197" cy="353599"/>
          </a:xfrm>
          <a:prstGeom prst="rect">
            <a:avLst/>
          </a:prstGeom>
          <a:noFill/>
          <a:ln>
            <a:noFill/>
          </a:ln>
        </p:spPr>
      </p:pic>
      <p:sp>
        <p:nvSpPr>
          <p:cNvPr id="101" name="Google Shape;101;p5"/>
          <p:cNvSpPr/>
          <p:nvPr/>
        </p:nvSpPr>
        <p:spPr>
          <a:xfrm>
            <a:off x="1064453" y="679647"/>
            <a:ext cx="695325" cy="333375"/>
          </a:xfrm>
          <a:prstGeom prst="stripedRightArrow">
            <a:avLst>
              <a:gd name="adj1" fmla="val 50000"/>
              <a:gd name="adj2" fmla="val 50000"/>
            </a:avLst>
          </a:prstGeom>
          <a:gradFill>
            <a:gsLst>
              <a:gs pos="0">
                <a:srgbClr val="9AC7FF"/>
              </a:gs>
              <a:gs pos="35000">
                <a:srgbClr val="BAD8FE"/>
              </a:gs>
              <a:gs pos="100000">
                <a:srgbClr val="E4EEFF"/>
              </a:gs>
            </a:gsLst>
            <a:lin ang="16200000" scaled="0"/>
          </a:gradFill>
          <a:ln w="9525" cap="flat" cmpd="sng">
            <a:solidFill>
              <a:srgbClr val="347EB8"/>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102" name="Google Shape;102;p5"/>
          <p:cNvPicPr preferRelativeResize="0"/>
          <p:nvPr/>
        </p:nvPicPr>
        <p:blipFill rotWithShape="1">
          <a:blip r:embed="rId4">
            <a:alphaModFix/>
          </a:blip>
          <a:srcRect/>
          <a:stretch/>
        </p:blipFill>
        <p:spPr>
          <a:xfrm>
            <a:off x="1076325" y="4079485"/>
            <a:ext cx="707197" cy="353599"/>
          </a:xfrm>
          <a:prstGeom prst="rect">
            <a:avLst/>
          </a:prstGeom>
          <a:noFill/>
          <a:ln>
            <a:noFill/>
          </a:ln>
        </p:spPr>
      </p:pic>
      <p:pic>
        <p:nvPicPr>
          <p:cNvPr id="103" name="Google Shape;103;p5"/>
          <p:cNvPicPr preferRelativeResize="0"/>
          <p:nvPr/>
        </p:nvPicPr>
        <p:blipFill rotWithShape="1">
          <a:blip r:embed="rId5">
            <a:alphaModFix/>
          </a:blip>
          <a:srcRect/>
          <a:stretch/>
        </p:blipFill>
        <p:spPr>
          <a:xfrm>
            <a:off x="2411760" y="3939902"/>
            <a:ext cx="1080120" cy="771514"/>
          </a:xfrm>
          <a:prstGeom prst="rect">
            <a:avLst/>
          </a:prstGeom>
          <a:noFill/>
          <a:ln>
            <a:noFill/>
          </a:ln>
        </p:spPr>
      </p:pic>
      <p:sp>
        <p:nvSpPr>
          <p:cNvPr id="104" name="Google Shape;104;p5"/>
          <p:cNvSpPr/>
          <p:nvPr/>
        </p:nvSpPr>
        <p:spPr>
          <a:xfrm>
            <a:off x="0" y="2396529"/>
            <a:ext cx="733425" cy="284852"/>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1989</a:t>
            </a:r>
            <a:endParaRPr/>
          </a:p>
        </p:txBody>
      </p:sp>
      <p:sp>
        <p:nvSpPr>
          <p:cNvPr id="105" name="Google Shape;105;p5"/>
          <p:cNvSpPr/>
          <p:nvPr/>
        </p:nvSpPr>
        <p:spPr>
          <a:xfrm>
            <a:off x="31002" y="4131561"/>
            <a:ext cx="733425" cy="284852"/>
          </a:xfrm>
          <a:prstGeom prst="roundRect">
            <a:avLst>
              <a:gd name="adj" fmla="val 16667"/>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1990</a:t>
            </a:r>
            <a:endParaRPr/>
          </a:p>
        </p:txBody>
      </p:sp>
      <p:pic>
        <p:nvPicPr>
          <p:cNvPr id="106" name="Google Shape;106;p5"/>
          <p:cNvPicPr preferRelativeResize="0"/>
          <p:nvPr/>
        </p:nvPicPr>
        <p:blipFill rotWithShape="1">
          <a:blip r:embed="rId6">
            <a:alphaModFix/>
          </a:blip>
          <a:srcRect/>
          <a:stretch/>
        </p:blipFill>
        <p:spPr>
          <a:xfrm>
            <a:off x="2411760" y="483518"/>
            <a:ext cx="1015590" cy="760712"/>
          </a:xfrm>
          <a:prstGeom prst="rect">
            <a:avLst/>
          </a:prstGeom>
          <a:noFill/>
          <a:ln>
            <a:noFill/>
          </a:ln>
        </p:spPr>
      </p:pic>
      <p:sp>
        <p:nvSpPr>
          <p:cNvPr id="107" name="Google Shape;107;p5"/>
          <p:cNvSpPr/>
          <p:nvPr/>
        </p:nvSpPr>
        <p:spPr>
          <a:xfrm>
            <a:off x="3851920" y="2139702"/>
            <a:ext cx="4320480" cy="904875"/>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r>
              <a:rPr lang="es-ES" sz="1400" b="0" i="0" u="none" strike="noStrike" cap="none">
                <a:solidFill>
                  <a:schemeClr val="dk1"/>
                </a:solidFill>
                <a:latin typeface="Arial"/>
                <a:ea typeface="Arial"/>
                <a:cs typeface="Arial"/>
                <a:sym typeface="Arial"/>
              </a:rPr>
              <a:t>El protocolo HTTP (Hypertext Transference Protocol) es el protocolo que se utiliza para ver páginas web.  </a:t>
            </a:r>
            <a:endParaRPr/>
          </a:p>
          <a:p>
            <a:pPr marL="0" marR="0" lvl="0" indent="0" algn="l" rtl="0">
              <a:lnSpc>
                <a:spcPct val="100000"/>
              </a:lnSpc>
              <a:spcBef>
                <a:spcPts val="0"/>
              </a:spcBef>
              <a:spcAft>
                <a:spcPts val="0"/>
              </a:spcAft>
              <a:buNone/>
            </a:pPr>
            <a:r>
              <a:rPr lang="es-ES" sz="1400" b="0" i="0" u="none" strike="noStrike" cap="none">
                <a:solidFill>
                  <a:schemeClr val="dk1"/>
                </a:solidFill>
                <a:latin typeface="Arial"/>
                <a:ea typeface="Arial"/>
                <a:cs typeface="Arial"/>
                <a:sym typeface="Arial"/>
              </a:rPr>
              <a:t> </a:t>
            </a:r>
            <a:endParaRPr/>
          </a:p>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08" name="Google Shape;108;p5"/>
          <p:cNvSpPr/>
          <p:nvPr/>
        </p:nvSpPr>
        <p:spPr>
          <a:xfrm>
            <a:off x="3851920" y="3795886"/>
            <a:ext cx="4320480" cy="936104"/>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r>
              <a:rPr lang="es-ES" sz="1400" b="0" i="0" u="none" strike="noStrike" cap="none">
                <a:solidFill>
                  <a:schemeClr val="dk1"/>
                </a:solidFill>
                <a:latin typeface="Arial"/>
                <a:ea typeface="Arial"/>
                <a:cs typeface="Arial"/>
                <a:sym typeface="Arial"/>
              </a:rPr>
              <a:t> En 1990 se decide ponerle un nombre a la web la cual fue llamada World Wide Web (WWW) o telaraña mundial. </a:t>
            </a:r>
            <a:endParaRPr/>
          </a:p>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09" name="Google Shape;109;p5"/>
          <p:cNvSpPr/>
          <p:nvPr/>
        </p:nvSpPr>
        <p:spPr>
          <a:xfrm>
            <a:off x="3923928" y="555526"/>
            <a:ext cx="4248472" cy="1080120"/>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lnSpc>
                <a:spcPct val="15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None/>
            </a:pPr>
            <a:r>
              <a:rPr lang="es-ES" sz="1400" b="0" i="0" u="none" strike="noStrike" cap="none">
                <a:solidFill>
                  <a:schemeClr val="dk1"/>
                </a:solidFill>
                <a:latin typeface="Arial"/>
                <a:ea typeface="Arial"/>
                <a:cs typeface="Arial"/>
                <a:sym typeface="Arial"/>
              </a:rPr>
              <a:t>A principios de los años 80 la NSF (National Science Fundation) crea su propia red informática llamada NSFNET. </a:t>
            </a:r>
            <a:endParaRPr/>
          </a:p>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5" ma:contentTypeDescription="Crear nuevo documento." ma:contentTypeScope="" ma:versionID="afd95147e9da4e87979d49258960e202">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7f3fe03f09ac6bc6c1889a2b68a2ffb6"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element ref="ns3:MediaServiceSearchPropertie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Props1.xml><?xml version="1.0" encoding="utf-8"?>
<ds:datastoreItem xmlns:ds="http://schemas.openxmlformats.org/officeDocument/2006/customXml" ds:itemID="{46BAC0F7-DA55-4B3D-9399-DC1F230844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ffda1-743c-4ef1-b61a-94d8ea38e423"/>
    <ds:schemaRef ds:uri="b238f60b-93df-48e1-afe7-e53c24212f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1298C96-C3B5-4EA4-B607-1707A539CFE2}">
  <ds:schemaRefs>
    <ds:schemaRef ds:uri="http://schemas.microsoft.com/sharepoint/v3/contenttype/forms"/>
  </ds:schemaRefs>
</ds:datastoreItem>
</file>

<file path=customXml/itemProps3.xml><?xml version="1.0" encoding="utf-8"?>
<ds:datastoreItem xmlns:ds="http://schemas.openxmlformats.org/officeDocument/2006/customXml" ds:itemID="{B756672B-6198-451D-887D-208853BF0372}">
  <ds:schemaRefs>
    <ds:schemaRef ds:uri="http://schemas.microsoft.com/office/infopath/2007/PartnerControls"/>
    <ds:schemaRef ds:uri="b238f60b-93df-48e1-afe7-e53c24212f34"/>
    <ds:schemaRef ds:uri="http://purl.org/dc/dcmitype/"/>
    <ds:schemaRef ds:uri="http://schemas.openxmlformats.org/package/2006/metadata/core-properties"/>
    <ds:schemaRef ds:uri="http://purl.org/dc/elements/1.1/"/>
    <ds:schemaRef ds:uri="http://purl.org/dc/terms/"/>
    <ds:schemaRef ds:uri="http://schemas.microsoft.com/office/2006/documentManagement/types"/>
    <ds:schemaRef ds:uri="cddffda1-743c-4ef1-b61a-94d8ea38e423"/>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1786</TotalTime>
  <Words>4212</Words>
  <Application>Microsoft Office PowerPoint</Application>
  <PresentationFormat>Presentación en pantalla (16:9)</PresentationFormat>
  <Paragraphs>634</Paragraphs>
  <Slides>70</Slides>
  <Notes>69</Notes>
  <HiddenSlides>0</HiddenSlides>
  <MMClips>0</MMClips>
  <ScaleCrop>false</ScaleCrop>
  <HeadingPairs>
    <vt:vector size="6" baseType="variant">
      <vt:variant>
        <vt:lpstr>Fuentes usadas</vt:lpstr>
      </vt:variant>
      <vt:variant>
        <vt:i4>10</vt:i4>
      </vt:variant>
      <vt:variant>
        <vt:lpstr>Tema</vt:lpstr>
      </vt:variant>
      <vt:variant>
        <vt:i4>1</vt:i4>
      </vt:variant>
      <vt:variant>
        <vt:lpstr>Títulos de diapositiva</vt:lpstr>
      </vt:variant>
      <vt:variant>
        <vt:i4>70</vt:i4>
      </vt:variant>
    </vt:vector>
  </HeadingPairs>
  <TitlesOfParts>
    <vt:vector size="81" baseType="lpstr">
      <vt:lpstr>Varela Round</vt:lpstr>
      <vt:lpstr>Raleway</vt:lpstr>
      <vt:lpstr>Sniglet</vt:lpstr>
      <vt:lpstr>Arial</vt:lpstr>
      <vt:lpstr>Ubuntu Mono</vt:lpstr>
      <vt:lpstr>Calibri</vt:lpstr>
      <vt:lpstr>Lato</vt:lpstr>
      <vt:lpstr>Helvetica Neue</vt:lpstr>
      <vt:lpstr>Walter Turncoat</vt:lpstr>
      <vt:lpstr>Twentieth Century</vt:lpstr>
      <vt:lpstr>Antonio template</vt:lpstr>
      <vt:lpstr>UD 1 Arquitectura Web</vt:lpstr>
      <vt:lpstr>Licencia</vt:lpstr>
      <vt:lpstr>DWES  Introducción a la programación Web</vt:lpstr>
      <vt:lpstr>Presentación de PowerPoint</vt:lpstr>
      <vt:lpstr>Presentación de PowerPoint</vt:lpstr>
      <vt:lpstr>Presentación de PowerPoint</vt:lpstr>
      <vt:lpstr>Introducción</vt:lpstr>
      <vt:lpstr>Presentación de PowerPoint</vt:lpstr>
      <vt:lpstr>Presentación de PowerPoint</vt:lpstr>
      <vt:lpstr>Presentación de PowerPoint</vt:lpstr>
      <vt:lpstr>¿Es lo mismo la web e Internet?</vt:lpstr>
      <vt:lpstr>Aunque……………..</vt:lpstr>
      <vt:lpstr>Presentación de PowerPoint</vt:lpstr>
      <vt:lpstr>Presentación de PowerPoint</vt:lpstr>
      <vt:lpstr>Introducción</vt:lpstr>
      <vt:lpstr>Funcionamiento de una aplicación web</vt:lpstr>
      <vt:lpstr>Funcionamiento en el lado del cliente</vt:lpstr>
      <vt:lpstr>Funcionamiento en el lado del cliente</vt:lpstr>
      <vt:lpstr>Resumen del lado del cliente</vt:lpstr>
      <vt:lpstr>Funcionamiento en el lado del servidor</vt:lpstr>
      <vt:lpstr>Funcionamiento en el lado del servidor</vt:lpstr>
      <vt:lpstr>Funcionamiento en el lado del servidor</vt:lpstr>
      <vt:lpstr>Funcionamiento en el lado del servidor</vt:lpstr>
      <vt:lpstr>Funcionamiento en el lado del servidor</vt:lpstr>
      <vt:lpstr>Introducción: Programación lado servidor  </vt:lpstr>
      <vt:lpstr>Creación de aplicaciones web</vt:lpstr>
      <vt:lpstr>Servidores de aplicaciones web</vt:lpstr>
      <vt:lpstr>Arquitectura de tres niveles</vt:lpstr>
      <vt:lpstr>Arquitectura de tres niveles</vt:lpstr>
      <vt:lpstr>Arquitectura de tres niveles</vt:lpstr>
      <vt:lpstr>Arquitectura de tres niveles</vt:lpstr>
      <vt:lpstr>Back-End y Front-End</vt:lpstr>
      <vt:lpstr>Modelo Full-Stack</vt:lpstr>
      <vt:lpstr>Resumen del lado del servidor</vt:lpstr>
      <vt:lpstr>Características de la programación Web</vt:lpstr>
      <vt:lpstr>Características de la programación web.</vt:lpstr>
      <vt:lpstr>Paginas Web</vt:lpstr>
      <vt:lpstr>Páginas Web Estáticas</vt:lpstr>
      <vt:lpstr>Páginas Web Estáticas</vt:lpstr>
      <vt:lpstr>Páginas Web Estáticas</vt:lpstr>
      <vt:lpstr>Páginas Web Dinámicas</vt:lpstr>
      <vt:lpstr>Páginas Web Dinámicas</vt:lpstr>
      <vt:lpstr>Páginas Web Dinámicas</vt:lpstr>
      <vt:lpstr>Ventajas Página Web estática</vt:lpstr>
      <vt:lpstr>Ventajas Página Web Dinámica</vt:lpstr>
      <vt:lpstr>Características de la programación Web</vt:lpstr>
      <vt:lpstr>Arbol de tecnologías</vt:lpstr>
      <vt:lpstr>Lenguajes</vt:lpstr>
      <vt:lpstr>Presentación de PowerPoint</vt:lpstr>
      <vt:lpstr>Lenguajes</vt:lpstr>
      <vt:lpstr>Lenguajes de programación</vt:lpstr>
      <vt:lpstr>Lenguajes de programación</vt:lpstr>
      <vt:lpstr>Lenguajes de programación</vt:lpstr>
      <vt:lpstr>Lenguajes de programación</vt:lpstr>
      <vt:lpstr>Lenguajes de programacion</vt:lpstr>
      <vt:lpstr>Lenguajes de programación</vt:lpstr>
      <vt:lpstr>Lenguajes de programación</vt:lpstr>
      <vt:lpstr>Lenguajes de Programación</vt:lpstr>
      <vt:lpstr>Lengiajes de programación</vt:lpstr>
      <vt:lpstr>Lenguajes de Programación</vt:lpstr>
      <vt:lpstr>Procesamiento del lado del servidor</vt:lpstr>
      <vt:lpstr>Procesamiento del lado del servidor</vt:lpstr>
      <vt:lpstr>Procesamiento del lado del servidor</vt:lpstr>
      <vt:lpstr>Procesamiento del lado servidor</vt:lpstr>
      <vt:lpstr>Procesamiento del lado servidor</vt:lpstr>
      <vt:lpstr>Procesamiento del lado servidor</vt:lpstr>
      <vt:lpstr>Procesamiento del lado servidor</vt:lpstr>
      <vt:lpstr>Presentación de PowerPoint</vt:lpstr>
      <vt:lpstr>Procesamiento lado servidor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34</cp:revision>
  <dcterms:modified xsi:type="dcterms:W3CDTF">2024-08-28T10:36:19Z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