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39"/>
  </p:notesMasterIdLst>
  <p:sldIdLst>
    <p:sldId id="256" r:id="rId5"/>
    <p:sldId id="295" r:id="rId6"/>
    <p:sldId id="475" r:id="rId7"/>
    <p:sldId id="327" r:id="rId8"/>
    <p:sldId id="328" r:id="rId9"/>
    <p:sldId id="463" r:id="rId10"/>
    <p:sldId id="421" r:id="rId11"/>
    <p:sldId id="422" r:id="rId12"/>
    <p:sldId id="423" r:id="rId13"/>
    <p:sldId id="424" r:id="rId14"/>
    <p:sldId id="425" r:id="rId15"/>
    <p:sldId id="467" r:id="rId16"/>
    <p:sldId id="468" r:id="rId17"/>
    <p:sldId id="469" r:id="rId18"/>
    <p:sldId id="470" r:id="rId19"/>
    <p:sldId id="471" r:id="rId20"/>
    <p:sldId id="472" r:id="rId21"/>
    <p:sldId id="427" r:id="rId22"/>
    <p:sldId id="426" r:id="rId23"/>
    <p:sldId id="464" r:id="rId24"/>
    <p:sldId id="473" r:id="rId25"/>
    <p:sldId id="428" r:id="rId26"/>
    <p:sldId id="429" r:id="rId27"/>
    <p:sldId id="430" r:id="rId28"/>
    <p:sldId id="431" r:id="rId29"/>
    <p:sldId id="432" r:id="rId30"/>
    <p:sldId id="433" r:id="rId31"/>
    <p:sldId id="474" r:id="rId32"/>
    <p:sldId id="434" r:id="rId33"/>
    <p:sldId id="435" r:id="rId34"/>
    <p:sldId id="436" r:id="rId35"/>
    <p:sldId id="437" r:id="rId36"/>
    <p:sldId id="438" r:id="rId37"/>
    <p:sldId id="439" r:id="rId38"/>
  </p:sldIdLst>
  <p:sldSz cx="9144000" cy="5143500" type="screen16x9"/>
  <p:notesSz cx="6858000" cy="9144000"/>
  <p:embeddedFontLst>
    <p:embeddedFont>
      <p:font typeface="Lato" panose="020F050202020403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8FCD40-E945-A624-770F-08A5D0417E15}" v="3" dt="2024-09-01T18:24:58.181"/>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S::afperez@ceu.es::44b7fe62-a8c9-47a8-84a1-bb9e9d27ff2c" providerId="AD" clId="Web-{518FCD40-E945-A624-770F-08A5D0417E15}"/>
    <pc:docChg chg="addSld modSld">
      <pc:chgData name="Antonio Francisco Pérez Fernández" userId="S::afperez@ceu.es::44b7fe62-a8c9-47a8-84a1-bb9e9d27ff2c" providerId="AD" clId="Web-{518FCD40-E945-A624-770F-08A5D0417E15}" dt="2024-09-01T18:24:57.822" v="1"/>
      <pc:docMkLst>
        <pc:docMk/>
      </pc:docMkLst>
      <pc:sldChg chg="addSp modSp new">
        <pc:chgData name="Antonio Francisco Pérez Fernández" userId="S::afperez@ceu.es::44b7fe62-a8c9-47a8-84a1-bb9e9d27ff2c" providerId="AD" clId="Web-{518FCD40-E945-A624-770F-08A5D0417E15}" dt="2024-09-01T18:24:57.822" v="1"/>
        <pc:sldMkLst>
          <pc:docMk/>
          <pc:sldMk cId="880165596" sldId="475"/>
        </pc:sldMkLst>
        <pc:picChg chg="add mod">
          <ac:chgData name="Antonio Francisco Pérez Fernández" userId="S::afperez@ceu.es::44b7fe62-a8c9-47a8-84a1-bb9e9d27ff2c" providerId="AD" clId="Web-{518FCD40-E945-A624-770F-08A5D0417E15}" dt="2024-09-01T18:24:57.822" v="1"/>
          <ac:picMkLst>
            <pc:docMk/>
            <pc:sldMk cId="880165596" sldId="475"/>
            <ac:picMk id="4" creationId="{A835B566-A521-4C37-EDEB-B8C8FDF4A9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263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59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9132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2007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7151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pic>
        <p:nvPicPr>
          <p:cNvPr id="1026"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1661" y="-16641"/>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Fundación San Pablo Andalucía CEU">
            <a:extLst>
              <a:ext uri="{FF2B5EF4-FFF2-40B4-BE49-F238E27FC236}">
                <a16:creationId xmlns:a16="http://schemas.microsoft.com/office/drawing/2014/main" id="{4A31C518-A09B-34B4-A187-3588DD32CE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1661" y="-16641"/>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3" name="12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4"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AB63D693-E70C-89D8-9172-1468992D6AFA}"/>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1661" y="-16641"/>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606760" cy="1159800"/>
          </a:xfrm>
          <a:prstGeom prst="rect">
            <a:avLst/>
          </a:prstGeom>
        </p:spPr>
        <p:txBody>
          <a:bodyPr spcFirstLastPara="1" wrap="square" lIns="91425" tIns="91425" rIns="91425" bIns="91425" anchor="t" anchorCtr="0">
            <a:noAutofit/>
          </a:bodyPr>
          <a:lstStyle/>
          <a:p>
            <a:pPr lvl="0"/>
            <a:r>
              <a:rPr lang="es-ES" sz="2800" dirty="0"/>
              <a:t>Introducción a la programación en PHP</a:t>
            </a:r>
            <a:endParaRPr lang="es-ES" sz="2000" dirty="0"/>
          </a:p>
        </p:txBody>
      </p:sp>
      <p:sp>
        <p:nvSpPr>
          <p:cNvPr id="3" name="2 Rectángulo"/>
          <p:cNvSpPr/>
          <p:nvPr/>
        </p:nvSpPr>
        <p:spPr>
          <a:xfrm>
            <a:off x="107504" y="4155926"/>
            <a:ext cx="4572000" cy="286232"/>
          </a:xfrm>
          <a:prstGeom prst="rect">
            <a:avLst/>
          </a:prstGeom>
        </p:spPr>
        <p:txBody>
          <a:bodyPr>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799273"/>
            <a:ext cx="8496944" cy="982138"/>
          </a:xfrm>
        </p:spPr>
        <p:txBody>
          <a:bodyPr/>
          <a:lstStyle/>
          <a:p>
            <a:pPr marL="114300" indent="0">
              <a:buNone/>
            </a:pPr>
            <a:r>
              <a:rPr lang="es-ES" sz="1600" dirty="0"/>
              <a:t>Enumeración y explicación de las razones por las que debes invertir tu tiempo en aprender a desarrollar sitios web con PHP.</a:t>
            </a:r>
            <a:endParaRPr lang="es-ES" sz="16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5" name="CuadroTexto 4">
            <a:extLst>
              <a:ext uri="{FF2B5EF4-FFF2-40B4-BE49-F238E27FC236}">
                <a16:creationId xmlns:a16="http://schemas.microsoft.com/office/drawing/2014/main" id="{400A1EBA-0562-2A30-C9DF-39CE6AB29F4B}"/>
              </a:ext>
            </a:extLst>
          </p:cNvPr>
          <p:cNvSpPr txBox="1"/>
          <p:nvPr/>
        </p:nvSpPr>
        <p:spPr>
          <a:xfrm>
            <a:off x="3631716" y="3344227"/>
            <a:ext cx="4583622" cy="523220"/>
          </a:xfrm>
          <a:prstGeom prst="rect">
            <a:avLst/>
          </a:prstGeom>
          <a:noFill/>
        </p:spPr>
        <p:txBody>
          <a:bodyPr wrap="square">
            <a:spAutoFit/>
          </a:bodyPr>
          <a:lstStyle/>
          <a:p>
            <a:r>
              <a:rPr lang="es-ES" dirty="0"/>
              <a:t>"El bien más preciado que tenemos en la vida es el tiempo"</a:t>
            </a:r>
          </a:p>
        </p:txBody>
      </p:sp>
    </p:spTree>
    <p:extLst>
      <p:ext uri="{BB962C8B-B14F-4D97-AF65-F5344CB8AC3E}">
        <p14:creationId xmlns:p14="http://schemas.microsoft.com/office/powerpoint/2010/main" val="271610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23478"/>
            <a:ext cx="8656534" cy="3552300"/>
          </a:xfrm>
        </p:spPr>
        <p:txBody>
          <a:bodyPr/>
          <a:lstStyle/>
          <a:p>
            <a:pPr marL="114300" indent="0">
              <a:buNone/>
            </a:pPr>
            <a:r>
              <a:rPr lang="es-ES" sz="1400" b="1" dirty="0"/>
              <a:t>"PHP es la evolución lógica en el aprendizaje de todo desarrollador web“</a:t>
            </a:r>
          </a:p>
          <a:p>
            <a:pPr marL="114300" indent="0">
              <a:buNone/>
            </a:pPr>
            <a:endParaRPr lang="es-ES" sz="1400" b="1" dirty="0"/>
          </a:p>
          <a:p>
            <a:pPr marL="114300" indent="0">
              <a:buNone/>
            </a:pPr>
            <a:endParaRPr lang="es-ES" sz="1400" b="1" dirty="0"/>
          </a:p>
          <a:p>
            <a:pPr marL="114300" indent="0">
              <a:buNone/>
            </a:pPr>
            <a:r>
              <a:rPr lang="es-ES" sz="1400" dirty="0"/>
              <a:t>Aprender PHP es idóneo porque es el lenguaje más indicado para cualquier persona que haya explorado previamente otros lenguajes web más básicos, como pueden ser HTML, CSS o </a:t>
            </a:r>
            <a:r>
              <a:rPr lang="es-ES" sz="1400" dirty="0" err="1"/>
              <a:t>Javascript</a:t>
            </a:r>
            <a:r>
              <a:rPr lang="es-ES" sz="1400" dirty="0"/>
              <a:t>. </a:t>
            </a:r>
          </a:p>
          <a:p>
            <a:pPr marL="114300" indent="0">
              <a:buNone/>
            </a:pPr>
            <a:endParaRPr lang="es-ES" sz="1400" dirty="0"/>
          </a:p>
          <a:p>
            <a:pPr marL="114300" indent="0">
              <a:buNone/>
            </a:pPr>
            <a:r>
              <a:rPr lang="es-ES" sz="1400" dirty="0"/>
              <a:t>Todo desarrollador web que se precie ha pasado por PHP, por diversas razones, entre las que destaca su facilidad de aprendizaje y las capacidades de PHP de realizar tareas clave que necesitan implementar la mayoría de las aplicaciones o sitios web.</a:t>
            </a:r>
          </a:p>
          <a:p>
            <a:pPr marL="114300" indent="0">
              <a:buNone/>
            </a:pPr>
            <a:endParaRPr lang="es-ES" sz="1400" dirty="0"/>
          </a:p>
          <a:p>
            <a:pPr marL="114300" indent="0">
              <a:buNone/>
            </a:pPr>
            <a:r>
              <a:rPr lang="es-ES" sz="1400" dirty="0"/>
              <a:t>PHP es sencillo porque se desprende de muchas de las dificultades o rigideces de los lenguajes de programación. </a:t>
            </a:r>
          </a:p>
          <a:p>
            <a:pPr marL="114300" indent="0">
              <a:buNone/>
            </a:pPr>
            <a:r>
              <a:rPr lang="es-ES" sz="1400" dirty="0"/>
              <a:t>Podemos hacer un uso sencillo de PHP, pero también tiene fórmulas para un uso avanzado. Es un término medio entre un lenguaje "marciano" y un lenguaje "humano".</a:t>
            </a:r>
          </a:p>
          <a:p>
            <a:pPr marL="114300" indent="0">
              <a:buNone/>
            </a:pPr>
            <a:endParaRPr lang="es-ES" sz="1400" dirty="0"/>
          </a:p>
          <a:p>
            <a:pPr marL="114300" indent="0">
              <a:buNone/>
            </a:pPr>
            <a:r>
              <a:rPr lang="es-ES" sz="1400" dirty="0"/>
              <a:t>"Si tú desarrollas web, pero no pasaste por PHP, te perdiste un aprendizaje muy bonito, muy divertido y la posibilidad de hacer las cosas sencillas".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spTree>
    <p:extLst>
      <p:ext uri="{BB962C8B-B14F-4D97-AF65-F5344CB8AC3E}">
        <p14:creationId xmlns:p14="http://schemas.microsoft.com/office/powerpoint/2010/main" val="340188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23478"/>
            <a:ext cx="8656534" cy="3552300"/>
          </a:xfrm>
        </p:spPr>
        <p:txBody>
          <a:bodyPr/>
          <a:lstStyle/>
          <a:p>
            <a:pPr marL="114300" indent="0">
              <a:buNone/>
            </a:pPr>
            <a:r>
              <a:rPr lang="es-ES" sz="1400" b="1" dirty="0"/>
              <a:t>"La comunidad hace grandes a los lenguajes de programación"</a:t>
            </a:r>
          </a:p>
          <a:p>
            <a:pPr marL="114300" indent="0">
              <a:buNone/>
            </a:pPr>
            <a:endParaRPr lang="es-ES" sz="1400" b="1" dirty="0"/>
          </a:p>
          <a:p>
            <a:pPr marL="114300" indent="0">
              <a:buNone/>
            </a:pPr>
            <a:r>
              <a:rPr lang="es-ES" sz="1400" dirty="0"/>
              <a:t>Existe mucho trabajo bien hecho por las personas que hacen o trabajan con PHP y que provoca que este lenguaje tenga una larga vida. </a:t>
            </a:r>
          </a:p>
          <a:p>
            <a:pPr marL="114300" indent="0">
              <a:buNone/>
            </a:pPr>
            <a:endParaRPr lang="es-ES" sz="1400" dirty="0"/>
          </a:p>
          <a:p>
            <a:pPr marL="114300" indent="0">
              <a:buNone/>
            </a:pPr>
            <a:r>
              <a:rPr lang="es-ES" sz="1400" dirty="0"/>
              <a:t>En pocas horas una persona puede empezar a programar en PHP y eso facilita que la comunidad no pare de crecer y cada vez PHP sea más utilizado.</a:t>
            </a:r>
          </a:p>
          <a:p>
            <a:pPr marL="114300" indent="0">
              <a:buNone/>
            </a:pPr>
            <a:endParaRPr lang="es-ES" sz="1400" dirty="0"/>
          </a:p>
          <a:p>
            <a:pPr marL="114300" indent="0">
              <a:buNone/>
            </a:pPr>
            <a:r>
              <a:rPr lang="es-ES" sz="1400" dirty="0"/>
              <a:t>Por otra parte, la mayoría de soluciones de hospedaje incluyen PHP como opción principal y más económica. Esto provoca que las personas al final quieran usar más el lenguaje y las tecnologías que lo rodean.</a:t>
            </a:r>
          </a:p>
          <a:p>
            <a:pPr marL="114300" indent="0">
              <a:buNone/>
            </a:pPr>
            <a:endParaRPr lang="es-ES" sz="1400" dirty="0"/>
          </a:p>
          <a:p>
            <a:pPr marL="114300" indent="0">
              <a:buNone/>
            </a:pPr>
            <a:r>
              <a:rPr lang="es-ES" sz="1400" dirty="0"/>
              <a:t>PHP es un lenguaje de la comunidad, hecho por una enorme comunidad y utilizado por decenas de millones de desarrolladores en todo el mundo. Tantos millones de profesionales no pueden estar equivocados al mismo tiempo.</a:t>
            </a:r>
          </a:p>
          <a:p>
            <a:pPr marL="114300" indent="0">
              <a:buNone/>
            </a:pPr>
            <a:endParaRPr lang="es-ES" sz="1400" dirty="0"/>
          </a:p>
          <a:p>
            <a:pPr marL="114300" indent="0">
              <a:buNone/>
            </a:pPr>
            <a:r>
              <a:rPr lang="es-ES" sz="1400" dirty="0"/>
              <a:t>"Aprender PHP es como remar contra corriente, si no se hace, se retrocede".</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Tree>
    <p:extLst>
      <p:ext uri="{BB962C8B-B14F-4D97-AF65-F5344CB8AC3E}">
        <p14:creationId xmlns:p14="http://schemas.microsoft.com/office/powerpoint/2010/main" val="138880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23478"/>
            <a:ext cx="8656534" cy="3552300"/>
          </a:xfrm>
        </p:spPr>
        <p:txBody>
          <a:bodyPr/>
          <a:lstStyle/>
          <a:p>
            <a:pPr marL="114300" indent="0">
              <a:buNone/>
            </a:pPr>
            <a:r>
              <a:rPr lang="es-ES" sz="1400" b="1" dirty="0"/>
              <a:t>"Puedes desarrollar muy rápido aplicaciones web utilizando </a:t>
            </a:r>
            <a:r>
              <a:rPr lang="es-ES" sz="1400" b="1" dirty="0" err="1"/>
              <a:t>frameworks</a:t>
            </a:r>
            <a:r>
              <a:rPr lang="es-ES" sz="1400" b="1" dirty="0"/>
              <a:t>“</a:t>
            </a:r>
          </a:p>
          <a:p>
            <a:pPr marL="114300" indent="0">
              <a:buNone/>
            </a:pPr>
            <a:endParaRPr lang="es-ES" sz="1400" b="1" dirty="0"/>
          </a:p>
          <a:p>
            <a:pPr marL="114300" indent="0">
              <a:buNone/>
            </a:pPr>
            <a:r>
              <a:rPr lang="es-ES" sz="1400" dirty="0"/>
              <a:t>La curva de aprendizaje de PHP es sencilla, y estés en el sistema operativo que estés, puedes instalar PHP y empezar a programar. </a:t>
            </a:r>
          </a:p>
          <a:p>
            <a:pPr marL="114300" indent="0">
              <a:buNone/>
            </a:pPr>
            <a:endParaRPr lang="es-ES" sz="1400" dirty="0"/>
          </a:p>
          <a:p>
            <a:pPr marL="114300" indent="0">
              <a:buNone/>
            </a:pPr>
            <a:r>
              <a:rPr lang="es-ES" sz="1400" dirty="0"/>
              <a:t>PHP es muy poderoso y está presente en la mayoría de los servidores públicos de Internet. </a:t>
            </a:r>
          </a:p>
          <a:p>
            <a:pPr marL="114300" indent="0">
              <a:buNone/>
            </a:pPr>
            <a:endParaRPr lang="es-ES" sz="1400" dirty="0"/>
          </a:p>
          <a:p>
            <a:pPr marL="114300" indent="0">
              <a:buNone/>
            </a:pPr>
            <a:r>
              <a:rPr lang="es-ES" sz="1400" dirty="0"/>
              <a:t>Todas esas son razones suficientes para escoger PHP como lenguaje de programación del lado del servidor, pero hay un motivo que todavía gana más fuerza en la actualidad, los </a:t>
            </a:r>
            <a:r>
              <a:rPr lang="es-ES" sz="1400" dirty="0" err="1"/>
              <a:t>frameworks</a:t>
            </a:r>
            <a:r>
              <a:rPr lang="es-ES" sz="1400" dirty="0"/>
              <a:t>.</a:t>
            </a:r>
          </a:p>
          <a:p>
            <a:pPr marL="114300" indent="0">
              <a:buNone/>
            </a:pPr>
            <a:endParaRPr lang="es-ES" sz="1400" dirty="0"/>
          </a:p>
          <a:p>
            <a:pPr marL="114300" indent="0">
              <a:buNone/>
            </a:pPr>
            <a:r>
              <a:rPr lang="es-ES" sz="1400" dirty="0"/>
              <a:t>Es muy fácil encontrar un programador de PHP, pero no lo es tanto encontrar un programador de PHP que además desarrolle atendiendo a un modelo o patrón de diseño, con buenas prácticas que generen un código de calidad y fácilmente mantenible. Para todo ello tenemos los </a:t>
            </a:r>
            <a:r>
              <a:rPr lang="es-ES" sz="1400" dirty="0" err="1"/>
              <a:t>frameworks</a:t>
            </a:r>
            <a:r>
              <a:rPr lang="es-ES" sz="1400" dirty="0"/>
              <a:t>. </a:t>
            </a:r>
          </a:p>
          <a:p>
            <a:pPr marL="114300" indent="0">
              <a:buNone/>
            </a:pPr>
            <a:endParaRPr lang="es-ES" sz="1400" dirty="0"/>
          </a:p>
          <a:p>
            <a:pPr marL="114300" indent="0">
              <a:buNone/>
            </a:pPr>
            <a:r>
              <a:rPr lang="es-ES" sz="1400" dirty="0"/>
              <a:t>En PHP disponemos de infinidad de variantes, unas más sencillas que otras, entre las que destacan </a:t>
            </a:r>
            <a:r>
              <a:rPr lang="es-ES" sz="1400" dirty="0" err="1"/>
              <a:t>Codeigniter</a:t>
            </a:r>
            <a:r>
              <a:rPr lang="es-ES" sz="1400" dirty="0"/>
              <a:t>, </a:t>
            </a:r>
            <a:r>
              <a:rPr lang="es-ES" sz="1400" dirty="0" err="1"/>
              <a:t>Symfony</a:t>
            </a:r>
            <a:r>
              <a:rPr lang="es-ES" sz="1400" dirty="0"/>
              <a:t>, Zend, </a:t>
            </a:r>
            <a:r>
              <a:rPr lang="es-ES" sz="1400" dirty="0" err="1"/>
              <a:t>Yii</a:t>
            </a:r>
            <a:r>
              <a:rPr lang="es-ES" sz="1400" dirty="0"/>
              <a:t>. Son productos que han llegado a un estado de madurez muy interesante y que nos ayudarán enormemente a ser mejores desarrolladores y más productivos.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Tree>
    <p:extLst>
      <p:ext uri="{BB962C8B-B14F-4D97-AF65-F5344CB8AC3E}">
        <p14:creationId xmlns:p14="http://schemas.microsoft.com/office/powerpoint/2010/main" val="175780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23478"/>
            <a:ext cx="8656534" cy="3552300"/>
          </a:xfrm>
        </p:spPr>
        <p:txBody>
          <a:bodyPr/>
          <a:lstStyle/>
          <a:p>
            <a:pPr marL="114300" indent="0">
              <a:buNone/>
            </a:pPr>
            <a:r>
              <a:rPr lang="es-ES" sz="1400" b="1" dirty="0"/>
              <a:t>"Puedes desarrollar muy rápido aplicaciones web utilizando </a:t>
            </a:r>
            <a:r>
              <a:rPr lang="es-ES" sz="1400" b="1" dirty="0" err="1"/>
              <a:t>frameworks</a:t>
            </a:r>
            <a:r>
              <a:rPr lang="es-ES" sz="1400" b="1" dirty="0"/>
              <a:t>“</a:t>
            </a:r>
          </a:p>
          <a:p>
            <a:pPr marL="114300" indent="0">
              <a:buNone/>
            </a:pPr>
            <a:endParaRPr lang="es-ES" sz="1400" b="1" dirty="0"/>
          </a:p>
          <a:p>
            <a:pPr marL="114300" indent="0">
              <a:buNone/>
            </a:pPr>
            <a:r>
              <a:rPr lang="es-ES" sz="1400" dirty="0"/>
              <a:t>Pero además de los propios </a:t>
            </a:r>
            <a:r>
              <a:rPr lang="es-ES" sz="1400" dirty="0" err="1"/>
              <a:t>frameworks</a:t>
            </a:r>
            <a:r>
              <a:rPr lang="es-ES" sz="1400" dirty="0"/>
              <a:t>, hay multitud de aplicaciones que nos pueden ayudar a cumplir objetivos en un abrir y cerrar de ojos, con calidad y altas prestaciones en todos los sentidos. </a:t>
            </a:r>
          </a:p>
          <a:p>
            <a:pPr marL="114300" indent="0">
              <a:buNone/>
            </a:pPr>
            <a:endParaRPr lang="es-ES" sz="1400" dirty="0"/>
          </a:p>
          <a:p>
            <a:pPr marL="114300" indent="0">
              <a:buNone/>
            </a:pPr>
            <a:r>
              <a:rPr lang="es-ES" sz="1400" dirty="0"/>
              <a:t>Tenemos </a:t>
            </a:r>
            <a:r>
              <a:rPr lang="es-ES" sz="1400" dirty="0" err="1"/>
              <a:t>CMSs</a:t>
            </a:r>
            <a:r>
              <a:rPr lang="es-ES" sz="1400" dirty="0"/>
              <a:t> como </a:t>
            </a:r>
            <a:r>
              <a:rPr lang="es-ES" sz="1400" dirty="0" err="1"/>
              <a:t>Wordpress</a:t>
            </a:r>
            <a:r>
              <a:rPr lang="es-ES" sz="1400" dirty="0"/>
              <a:t>, Joomla! o Drupal, los más populares, que son una maravilla, y que forman parte del corazón de miles de millones de sitios web. </a:t>
            </a:r>
          </a:p>
          <a:p>
            <a:pPr marL="114300" indent="0">
              <a:buNone/>
            </a:pPr>
            <a:endParaRPr lang="es-ES" sz="1400" dirty="0"/>
          </a:p>
          <a:p>
            <a:pPr marL="114300" indent="0">
              <a:buNone/>
            </a:pPr>
            <a:r>
              <a:rPr lang="es-ES" sz="1400" dirty="0"/>
              <a:t>Y no solo eso, si necesitamos un software para comercio electrónico, las mejores soluciones también están en PHP, como Magento, </a:t>
            </a:r>
            <a:r>
              <a:rPr lang="es-ES" sz="1400" dirty="0" err="1"/>
              <a:t>OsCommerce</a:t>
            </a:r>
            <a:r>
              <a:rPr lang="es-ES" sz="1400" dirty="0"/>
              <a:t> o </a:t>
            </a:r>
            <a:r>
              <a:rPr lang="es-ES" sz="1400" dirty="0" err="1"/>
              <a:t>Prestashop</a:t>
            </a:r>
            <a:r>
              <a:rPr lang="es-ES" sz="1400" dirty="0"/>
              <a:t>, etc. </a:t>
            </a:r>
          </a:p>
          <a:p>
            <a:pPr marL="114300" indent="0">
              <a:buNone/>
            </a:pPr>
            <a:endParaRPr lang="es-ES" sz="1400" dirty="0"/>
          </a:p>
          <a:p>
            <a:pPr marL="114300" indent="0">
              <a:buNone/>
            </a:pPr>
            <a:r>
              <a:rPr lang="es-ES" sz="1400" dirty="0"/>
              <a:t>Los ejemplos de herramientas basadas en PHP son inacabables.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dirty="0"/>
          </a:p>
        </p:txBody>
      </p:sp>
    </p:spTree>
    <p:extLst>
      <p:ext uri="{BB962C8B-B14F-4D97-AF65-F5344CB8AC3E}">
        <p14:creationId xmlns:p14="http://schemas.microsoft.com/office/powerpoint/2010/main" val="167459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23478"/>
            <a:ext cx="8656534" cy="3552300"/>
          </a:xfrm>
        </p:spPr>
        <p:txBody>
          <a:bodyPr/>
          <a:lstStyle/>
          <a:p>
            <a:pPr marL="114300" indent="0">
              <a:buNone/>
            </a:pPr>
            <a:r>
              <a:rPr lang="es-ES" sz="1400" b="1" dirty="0"/>
              <a:t>"Por qué estudiar PHP: para trabajar“</a:t>
            </a:r>
          </a:p>
          <a:p>
            <a:pPr marL="114300" indent="0">
              <a:buNone/>
            </a:pPr>
            <a:endParaRPr lang="es-ES" sz="1400" b="1" dirty="0"/>
          </a:p>
          <a:p>
            <a:pPr marL="114300" indent="0">
              <a:buNone/>
            </a:pPr>
            <a:endParaRPr lang="es-ES" sz="1400" b="1" dirty="0"/>
          </a:p>
          <a:p>
            <a:pPr marL="114300" indent="0">
              <a:buNone/>
            </a:pPr>
            <a:r>
              <a:rPr lang="es-ES" sz="1400" dirty="0"/>
              <a:t>Antes de decidirse por PHP pregunté a un experto en el que confiaba qué lenguaje escogería para aprender y éste le respondió con otra pregunta ¿qué es lo que deseas hacer con ese lenguaje? Dije "encontrar trabajo". </a:t>
            </a:r>
          </a:p>
          <a:p>
            <a:pPr marL="114300" indent="0">
              <a:buNone/>
            </a:pPr>
            <a:endParaRPr lang="es-ES" sz="1400" dirty="0"/>
          </a:p>
          <a:p>
            <a:pPr marL="114300" indent="0">
              <a:buNone/>
            </a:pPr>
            <a:r>
              <a:rPr lang="es-ES" sz="1400" dirty="0"/>
              <a:t>La respuesta que recibió fue rotunda: "Aprende PHP".</a:t>
            </a:r>
          </a:p>
          <a:p>
            <a:pPr marL="114300" indent="0">
              <a:buNone/>
            </a:pPr>
            <a:endParaRPr lang="es-ES" sz="1400" dirty="0"/>
          </a:p>
          <a:p>
            <a:pPr marL="114300" indent="0">
              <a:buNone/>
            </a:pPr>
            <a:r>
              <a:rPr lang="es-ES" sz="1400" dirty="0"/>
              <a:t>El hecho es que funcionó.</a:t>
            </a:r>
          </a:p>
          <a:p>
            <a:pPr marL="114300" indent="0">
              <a:buNone/>
            </a:pPr>
            <a:endParaRPr lang="es-ES" sz="1400" dirty="0"/>
          </a:p>
          <a:p>
            <a:pPr marL="114300" indent="0">
              <a:buNone/>
            </a:pPr>
            <a:endParaRPr lang="es-ES" sz="1400" dirty="0"/>
          </a:p>
          <a:p>
            <a:pPr marL="114300" indent="0">
              <a:buNone/>
            </a:pPr>
            <a:r>
              <a:rPr lang="es-ES" sz="1400" dirty="0"/>
              <a:t>"No puedo andar coqueteando con tantos lenguajes, necesito acceder directamente a uno que me abra las puertas del mercado laboral"</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15</a:t>
            </a:fld>
            <a:endParaRPr lang="es-ES" dirty="0"/>
          </a:p>
        </p:txBody>
      </p:sp>
    </p:spTree>
    <p:extLst>
      <p:ext uri="{BB962C8B-B14F-4D97-AF65-F5344CB8AC3E}">
        <p14:creationId xmlns:p14="http://schemas.microsoft.com/office/powerpoint/2010/main" val="186775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23478"/>
            <a:ext cx="8656534" cy="3552300"/>
          </a:xfrm>
        </p:spPr>
        <p:txBody>
          <a:bodyPr/>
          <a:lstStyle/>
          <a:p>
            <a:pPr marL="114300" indent="0">
              <a:buNone/>
            </a:pPr>
            <a:r>
              <a:rPr lang="es-ES" sz="1400" b="1" dirty="0"/>
              <a:t>"PHP es el lenguaje mejor documentado y donde más ayudas encontrarás"</a:t>
            </a:r>
          </a:p>
          <a:p>
            <a:pPr marL="114300" indent="0">
              <a:buNone/>
            </a:pPr>
            <a:endParaRPr lang="es-ES" sz="1400" b="1" dirty="0"/>
          </a:p>
          <a:p>
            <a:pPr marL="114300" indent="0">
              <a:buNone/>
            </a:pPr>
            <a:r>
              <a:rPr lang="es-ES" sz="1400" dirty="0"/>
              <a:t>Entre los motivos que deberían llevarte a aprender PHP no es nada despreciable el hecho de PHP de ser el lenguaje en el que encontrarás la mayor cantidad de información, manuales, talleres, tutoriales, etc. </a:t>
            </a:r>
          </a:p>
          <a:p>
            <a:pPr marL="114300" indent="0">
              <a:buNone/>
            </a:pPr>
            <a:endParaRPr lang="es-ES" sz="1400" dirty="0"/>
          </a:p>
          <a:p>
            <a:pPr marL="114300" indent="0">
              <a:buNone/>
            </a:pPr>
            <a:r>
              <a:rPr lang="es-ES" sz="1400" dirty="0"/>
              <a:t>Es muy difícil que llegues a toparte con un problema, o enfrentarte a una necesidad, que no haya sido resuelta por un desarrollador antes que tú. </a:t>
            </a:r>
          </a:p>
          <a:p>
            <a:pPr marL="114300" indent="0">
              <a:buNone/>
            </a:pPr>
            <a:endParaRPr lang="es-ES" sz="1400" dirty="0"/>
          </a:p>
          <a:p>
            <a:pPr marL="114300" indent="0">
              <a:buNone/>
            </a:pPr>
            <a:r>
              <a:rPr lang="es-ES" sz="1400" dirty="0"/>
              <a:t>Entonces ¿Por qué debería estudiar  PHP? Porque queremos ofreceros nuestro compromiso para formaros como profesionales</a:t>
            </a:r>
          </a:p>
          <a:p>
            <a:pPr marL="114300" indent="0">
              <a:buNone/>
            </a:pPr>
            <a:endParaRPr lang="es-ES" sz="1400" dirty="0"/>
          </a:p>
          <a:p>
            <a:pPr marL="114300" indent="0">
              <a:buNone/>
            </a:pPr>
            <a:endParaRPr lang="es-ES" sz="1400" dirty="0"/>
          </a:p>
          <a:p>
            <a:pPr marL="114300" indent="0">
              <a:buNone/>
            </a:pPr>
            <a:r>
              <a:rPr lang="es-ES" sz="1400" dirty="0"/>
              <a:t>"Aprende PHP, pero no te quedes en los objetivos inmediatos"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16</a:t>
            </a:fld>
            <a:endParaRPr lang="es-ES" dirty="0"/>
          </a:p>
        </p:txBody>
      </p:sp>
    </p:spTree>
    <p:extLst>
      <p:ext uri="{BB962C8B-B14F-4D97-AF65-F5344CB8AC3E}">
        <p14:creationId xmlns:p14="http://schemas.microsoft.com/office/powerpoint/2010/main" val="418067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1.</a:t>
            </a:r>
            <a:endParaRPr sz="7200" dirty="0">
              <a:solidFill>
                <a:schemeClr val="accent2"/>
              </a:solidFill>
            </a:endParaRPr>
          </a:p>
          <a:p>
            <a:pPr marL="0" lvl="0" indent="0" algn="ctr" rtl="0">
              <a:spcBef>
                <a:spcPts val="0"/>
              </a:spcBef>
              <a:spcAft>
                <a:spcPts val="0"/>
              </a:spcAft>
              <a:buNone/>
            </a:pPr>
            <a:r>
              <a:rPr lang="es-ES" dirty="0"/>
              <a:t>Algunos aspectos fundamentales de PHP</a:t>
            </a: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995886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sp>
        <p:nvSpPr>
          <p:cNvPr id="5" name="Marcador de texto 4">
            <a:extLst>
              <a:ext uri="{FF2B5EF4-FFF2-40B4-BE49-F238E27FC236}">
                <a16:creationId xmlns:a16="http://schemas.microsoft.com/office/drawing/2014/main" id="{D50B8E55-A2F0-7C7A-597B-B3517B0710D8}"/>
              </a:ext>
            </a:extLst>
          </p:cNvPr>
          <p:cNvSpPr>
            <a:spLocks noGrp="1"/>
          </p:cNvSpPr>
          <p:nvPr>
            <p:ph type="body" idx="1"/>
          </p:nvPr>
        </p:nvSpPr>
        <p:spPr>
          <a:xfrm>
            <a:off x="467544" y="627534"/>
            <a:ext cx="7566732" cy="3552300"/>
          </a:xfrm>
        </p:spPr>
        <p:txBody>
          <a:bodyPr/>
          <a:lstStyle/>
          <a:p>
            <a:r>
              <a:rPr lang="es-ES" sz="1400" dirty="0"/>
              <a:t>PHP, aunque multiplataforma, fue concebido inicialmente para entornos Linux y es en este sistema operativo donde se pueden aprovechar mejor sus prestaciones. </a:t>
            </a:r>
          </a:p>
          <a:p>
            <a:endParaRPr lang="es-ES" sz="1400" dirty="0"/>
          </a:p>
          <a:p>
            <a:r>
              <a:rPr lang="es-ES" sz="1400" dirty="0"/>
              <a:t>La mayoría de los servidores de Internet y los hosting soportan PHP sobre sistemas operativos Linux, aunque sin embargo, puedes ejecutar PHP en cualquier otro sistema, obteniendo el mismo soporte y los resultados idénticos. </a:t>
            </a:r>
          </a:p>
          <a:p>
            <a:endParaRPr lang="es-ES" sz="1400" dirty="0"/>
          </a:p>
          <a:p>
            <a:r>
              <a:rPr lang="es-ES" sz="1400" dirty="0"/>
              <a:t>Esto permite que puedas desarrollar PHP en cualquier ordenador, independientemente de si usas Windows, Linux o Mac.</a:t>
            </a:r>
          </a:p>
        </p:txBody>
      </p:sp>
    </p:spTree>
    <p:extLst>
      <p:ext uri="{BB962C8B-B14F-4D97-AF65-F5344CB8AC3E}">
        <p14:creationId xmlns:p14="http://schemas.microsoft.com/office/powerpoint/2010/main" val="3055963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5" name="Marcador de texto 4">
            <a:extLst>
              <a:ext uri="{FF2B5EF4-FFF2-40B4-BE49-F238E27FC236}">
                <a16:creationId xmlns:a16="http://schemas.microsoft.com/office/drawing/2014/main" id="{9A23C352-F619-0FF8-974E-E4A2091C47F4}"/>
              </a:ext>
            </a:extLst>
          </p:cNvPr>
          <p:cNvSpPr>
            <a:spLocks noGrp="1"/>
          </p:cNvSpPr>
          <p:nvPr>
            <p:ph type="body" idx="1"/>
          </p:nvPr>
        </p:nvSpPr>
        <p:spPr>
          <a:xfrm>
            <a:off x="323528" y="627534"/>
            <a:ext cx="8280920" cy="3552300"/>
          </a:xfrm>
        </p:spPr>
        <p:txBody>
          <a:bodyPr/>
          <a:lstStyle/>
          <a:p>
            <a:r>
              <a:rPr lang="es-ES" sz="1400" dirty="0"/>
              <a:t>El estilo de programación con PHP es totalmente libre. </a:t>
            </a:r>
          </a:p>
          <a:p>
            <a:endParaRPr lang="es-ES" sz="1400" dirty="0"/>
          </a:p>
          <a:p>
            <a:r>
              <a:rPr lang="es-ES" sz="1400" dirty="0"/>
              <a:t>Puedes usar tanto programación estructurada (funciones) como Programación Orientada a Objetos (clases y objetos). Incluso algunas características de la programación funcional están siendo incorporadas actualmente. Es por ello que cualquier tipo de programador puede sentirse cómodo con PHP.</a:t>
            </a:r>
          </a:p>
          <a:p>
            <a:endParaRPr lang="es-ES" sz="1400" dirty="0"/>
          </a:p>
          <a:p>
            <a:r>
              <a:rPr lang="es-ES" sz="1400" dirty="0"/>
              <a:t>PHP presenta una filosofía de código abierto. Existen multitud de herramientas, librerías, </a:t>
            </a:r>
            <a:r>
              <a:rPr lang="es-ES" sz="1400" dirty="0" err="1"/>
              <a:t>frameworks</a:t>
            </a:r>
            <a:r>
              <a:rPr lang="es-ES" sz="1400" dirty="0"/>
              <a:t> gratuitos que llevan PHP a un nuevo nivel. </a:t>
            </a:r>
          </a:p>
          <a:p>
            <a:endParaRPr lang="es-ES" sz="1400" dirty="0"/>
          </a:p>
          <a:p>
            <a:r>
              <a:rPr lang="es-ES" sz="1400" dirty="0"/>
              <a:t>Además el propio núcleo del lenguaje tiene una de las más nutridas cantidades de funciones para hacer todo tipo de operaciones. No necesitas invertir nada, de dinero, para disponer de un lenguaje poderoso y los mejores complementos para acelerar tu trabajo.</a:t>
            </a:r>
          </a:p>
        </p:txBody>
      </p:sp>
    </p:spTree>
    <p:extLst>
      <p:ext uri="{BB962C8B-B14F-4D97-AF65-F5344CB8AC3E}">
        <p14:creationId xmlns:p14="http://schemas.microsoft.com/office/powerpoint/2010/main" val="153403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67316" y="795600"/>
            <a:ext cx="8496944" cy="3552300"/>
          </a:xfrm>
        </p:spPr>
        <p:txBody>
          <a:bodyPr/>
          <a:lstStyle/>
          <a:p>
            <a:pPr marL="114300" indent="0">
              <a:buNone/>
            </a:pPr>
            <a:r>
              <a:rPr lang="es-ES" sz="2800" dirty="0"/>
              <a:t>En este ejemplo todas las acciones de validar, enviar y recibir datos se hacen en el mismo archivo </a:t>
            </a:r>
            <a:r>
              <a:rPr lang="es-ES" sz="2800" i="1" dirty="0" err="1"/>
              <a:t>form.php</a:t>
            </a:r>
            <a:r>
              <a:rPr lang="es-ES" sz="2800" dirty="0"/>
              <a:t>.</a:t>
            </a:r>
          </a:p>
          <a:p>
            <a:pPr marL="114300" indent="0">
              <a:buNone/>
            </a:pPr>
            <a:endParaRPr lang="es-ES" sz="2800" dirty="0"/>
          </a:p>
          <a:p>
            <a:pPr marL="114300" indent="0">
              <a:buNone/>
            </a:pPr>
            <a:r>
              <a:rPr lang="es-ES" sz="2800" dirty="0"/>
              <a:t>Primero vamos a crear un </a:t>
            </a:r>
            <a:r>
              <a:rPr lang="es-ES" sz="2800" b="1" dirty="0"/>
              <a:t>filtrado común para todos los campos</a:t>
            </a:r>
            <a:r>
              <a:rPr lang="es-ES" sz="2800" dirty="0"/>
              <a:t> con la función </a:t>
            </a:r>
            <a:r>
              <a:rPr lang="es-ES" sz="2800" i="1" dirty="0"/>
              <a:t>filtrado()</a:t>
            </a:r>
            <a:r>
              <a:rPr lang="es-ES" sz="2800" dirty="0"/>
              <a:t>:</a:t>
            </a:r>
          </a:p>
          <a:p>
            <a:pPr marL="114300" indent="0">
              <a:buNone/>
            </a:pPr>
            <a:endParaRPr lang="es-ES" sz="3600" dirty="0">
              <a:solidFill>
                <a:srgbClr val="FF0000"/>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dirty="0"/>
          </a:p>
        </p:txBody>
      </p:sp>
    </p:spTree>
    <p:extLst>
      <p:ext uri="{BB962C8B-B14F-4D97-AF65-F5344CB8AC3E}">
        <p14:creationId xmlns:p14="http://schemas.microsoft.com/office/powerpoint/2010/main" val="71068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2.</a:t>
            </a:r>
            <a:endParaRPr sz="7200" dirty="0">
              <a:solidFill>
                <a:schemeClr val="accent2"/>
              </a:solidFill>
            </a:endParaRPr>
          </a:p>
          <a:p>
            <a:pPr marL="0" lvl="0" indent="0" algn="ctr" rtl="0">
              <a:spcBef>
                <a:spcPts val="0"/>
              </a:spcBef>
              <a:spcAft>
                <a:spcPts val="0"/>
              </a:spcAft>
              <a:buNone/>
            </a:pPr>
            <a:r>
              <a:rPr lang="es-ES" dirty="0"/>
              <a:t>Breve historia de PHP</a:t>
            </a: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164604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95486"/>
            <a:ext cx="8496944" cy="2592288"/>
          </a:xfrm>
        </p:spPr>
        <p:txBody>
          <a:bodyPr/>
          <a:lstStyle/>
          <a:p>
            <a:pPr marL="114300" indent="0">
              <a:buNone/>
            </a:pPr>
            <a:r>
              <a:rPr lang="es-ES" sz="1500" dirty="0"/>
              <a:t>Como la mayoría del software libre, PHP pertenece a la comunidad. </a:t>
            </a:r>
          </a:p>
          <a:p>
            <a:pPr marL="114300" indent="0">
              <a:buNone/>
            </a:pPr>
            <a:endParaRPr lang="es-ES" sz="1500" dirty="0"/>
          </a:p>
          <a:p>
            <a:pPr marL="114300" indent="0">
              <a:buNone/>
            </a:pPr>
            <a:r>
              <a:rPr lang="es-ES" sz="1500" dirty="0"/>
              <a:t>Una gran cantidad de personas ha ayudado a lo largo de su vida a crear tanto el núcleo del lenguaje como la enorme cantidad de librerías que dispone. Sin embargo, debemos atribuir su creación originalmente a Rasmus Lerdorf, creador del lenguaje en 1994.</a:t>
            </a:r>
          </a:p>
          <a:p>
            <a:pPr marL="114300" indent="0">
              <a:buNone/>
            </a:pPr>
            <a:endParaRPr lang="es-ES" sz="1500" dirty="0"/>
          </a:p>
          <a:p>
            <a:pPr marL="114300" indent="0">
              <a:buNone/>
            </a:pPr>
            <a:r>
              <a:rPr lang="es-ES" sz="1500" dirty="0"/>
              <a:t>PHP nació como un CGI escrito en C que permitía la interpretación de un número limitado de comandos. </a:t>
            </a:r>
          </a:p>
          <a:p>
            <a:pPr marL="114300" indent="0">
              <a:buNone/>
            </a:pPr>
            <a:endParaRPr lang="es-ES" sz="1500" dirty="0"/>
          </a:p>
          <a:p>
            <a:pPr marL="114300" indent="0">
              <a:buNone/>
            </a:pPr>
            <a:r>
              <a:rPr lang="es-ES" sz="1500" dirty="0"/>
              <a:t>El sistema fue denominado Personal Home Page Tools y adquirió relativo éxito gracias a que otras personas pidieron a Rasmus que les permitiese utilizar sus programas en sus propias páginas. </a:t>
            </a:r>
          </a:p>
          <a:p>
            <a:pPr marL="114300" indent="0">
              <a:buNone/>
            </a:pPr>
            <a:endParaRPr lang="es-ES" sz="1500" dirty="0"/>
          </a:p>
          <a:p>
            <a:pPr marL="114300" indent="0">
              <a:buNone/>
            </a:pPr>
            <a:r>
              <a:rPr lang="es-ES" sz="1500" dirty="0"/>
              <a:t>Dada la aceptación del primer PHP y de manera adicional, su creador diseñó un sistema para procesar formularios al que le atribuyó el nombre de FI (</a:t>
            </a:r>
            <a:r>
              <a:rPr lang="es-ES" sz="1500" dirty="0" err="1"/>
              <a:t>Form</a:t>
            </a:r>
            <a:r>
              <a:rPr lang="es-ES" sz="1500" dirty="0"/>
              <a:t> </a:t>
            </a:r>
            <a:r>
              <a:rPr lang="es-ES" sz="1500" dirty="0" err="1"/>
              <a:t>Interpreter</a:t>
            </a:r>
            <a:r>
              <a:rPr lang="es-ES" sz="1500" dirty="0"/>
              <a:t>) y el conjunto de estas dos herramientas, sería la primera versión compacta del lenguaje: PHP/FI.{</a:t>
            </a:r>
          </a:p>
          <a:p>
            <a:pPr marL="114300" indent="0">
              <a:buNone/>
            </a:pPr>
            <a:endParaRPr lang="es-ES" sz="1500" dirty="0">
              <a:solidFill>
                <a:srgbClr val="FF0000"/>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22</a:t>
            </a:fld>
            <a:endParaRPr lang="es-ES" dirty="0"/>
          </a:p>
        </p:txBody>
      </p:sp>
    </p:spTree>
    <p:extLst>
      <p:ext uri="{BB962C8B-B14F-4D97-AF65-F5344CB8AC3E}">
        <p14:creationId xmlns:p14="http://schemas.microsoft.com/office/powerpoint/2010/main" val="739781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795600"/>
            <a:ext cx="8496944" cy="3552300"/>
          </a:xfrm>
        </p:spPr>
        <p:txBody>
          <a:bodyPr/>
          <a:lstStyle/>
          <a:p>
            <a:pPr marL="114300" indent="0">
              <a:buNone/>
            </a:pPr>
            <a:r>
              <a:rPr lang="es-ES" sz="1800" dirty="0">
                <a:latin typeface="Calibri" panose="020F0502020204030204" pitchFamily="34" charset="0"/>
                <a:cs typeface="Calibri" panose="020F0502020204030204" pitchFamily="34" charset="0"/>
              </a:rPr>
              <a:t>La siguiente gran contribución al lenguaje se realizó a mediados del 97 cuando se volvió a programar el analizador sintáctico, se incluyeron nuevas funcionalidades como el soporte a nuevos protocolos de Internet y el soporte a la gran mayoría de las bases de datos comerciales. </a:t>
            </a:r>
          </a:p>
          <a:p>
            <a:pPr marL="114300" indent="0">
              <a:buNone/>
            </a:pPr>
            <a:endParaRPr lang="es-ES" sz="1800" dirty="0">
              <a:latin typeface="Calibri" panose="020F0502020204030204" pitchFamily="34" charset="0"/>
              <a:cs typeface="Calibri" panose="020F0502020204030204" pitchFamily="34" charset="0"/>
            </a:endParaRPr>
          </a:p>
          <a:p>
            <a:pPr marL="114300" indent="0">
              <a:buNone/>
            </a:pPr>
            <a:r>
              <a:rPr lang="es-ES" sz="1800" dirty="0">
                <a:latin typeface="Calibri" panose="020F0502020204030204" pitchFamily="34" charset="0"/>
                <a:cs typeface="Calibri" panose="020F0502020204030204" pitchFamily="34" charset="0"/>
              </a:rPr>
              <a:t>Todas estas mejoras sentaron las bases de PHP versión 3. </a:t>
            </a:r>
          </a:p>
          <a:p>
            <a:pPr marL="114300" indent="0">
              <a:buNone/>
            </a:pPr>
            <a:endParaRPr lang="es-ES" sz="1800" dirty="0">
              <a:latin typeface="Calibri" panose="020F0502020204030204" pitchFamily="34" charset="0"/>
              <a:cs typeface="Calibri" panose="020F0502020204030204" pitchFamily="34" charset="0"/>
            </a:endParaRPr>
          </a:p>
          <a:p>
            <a:pPr marL="114300" indent="0">
              <a:buNone/>
            </a:pPr>
            <a:r>
              <a:rPr lang="es-ES" sz="1800" dirty="0">
                <a:latin typeface="Calibri" panose="020F0502020204030204" pitchFamily="34" charset="0"/>
                <a:cs typeface="Calibri" panose="020F0502020204030204" pitchFamily="34" charset="0"/>
              </a:rPr>
              <a:t>A pesar que por aquel entonces el lenguaje tenía un largo camino por delante para convertirse en una herramienta indispensable, integraba una nutrida cantidad de funcionalidades "de casa", de modo que su comunidad de programadores fue creciendo, atraída por su utilidad y la facilidad para comenzar a desarrollar webs.</a:t>
            </a:r>
            <a:endParaRPr lang="es-ES" sz="18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23</a:t>
            </a:fld>
            <a:endParaRPr lang="es-ES" dirty="0"/>
          </a:p>
        </p:txBody>
      </p:sp>
    </p:spTree>
    <p:extLst>
      <p:ext uri="{BB962C8B-B14F-4D97-AF65-F5344CB8AC3E}">
        <p14:creationId xmlns:p14="http://schemas.microsoft.com/office/powerpoint/2010/main" val="3607251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627534"/>
            <a:ext cx="8496944" cy="3552300"/>
          </a:xfrm>
        </p:spPr>
        <p:txBody>
          <a:bodyPr/>
          <a:lstStyle/>
          <a:p>
            <a:pPr marL="114300" indent="0">
              <a:buNone/>
            </a:pPr>
            <a:r>
              <a:rPr lang="es-ES" sz="1600" dirty="0"/>
              <a:t>PHP en su versión 4 incorporó como novedad el motor "Zend", desarrollado con mayor meditación para cubrir las necesidades de aquel momento y solucionar algunos inconvenientes de la anterior versión. </a:t>
            </a:r>
          </a:p>
          <a:p>
            <a:pPr marL="114300" indent="0">
              <a:buNone/>
            </a:pPr>
            <a:endParaRPr lang="es-ES" sz="1600" dirty="0"/>
          </a:p>
          <a:p>
            <a:pPr marL="114300" indent="0">
              <a:buNone/>
            </a:pPr>
            <a:r>
              <a:rPr lang="es-ES" sz="1600" dirty="0"/>
              <a:t>Algunas mejoras de esta nueva versión son su rapidez -gracias a que primero se compila y luego se ejecuta, mientras que antes se ejecutaba mientras se interpretaba el código-, su mayor independencia del servidor web -creando versiones de PHP nativas para más plataformas- y un API más elaborado y con más funciones.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24</a:t>
            </a:fld>
            <a:endParaRPr lang="es-ES" dirty="0"/>
          </a:p>
        </p:txBody>
      </p:sp>
    </p:spTree>
    <p:extLst>
      <p:ext uri="{BB962C8B-B14F-4D97-AF65-F5344CB8AC3E}">
        <p14:creationId xmlns:p14="http://schemas.microsoft.com/office/powerpoint/2010/main" val="2183223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25</a:t>
            </a:fld>
            <a:endParaRPr lang="es-ES" dirty="0"/>
          </a:p>
        </p:txBody>
      </p:sp>
      <p:sp>
        <p:nvSpPr>
          <p:cNvPr id="5" name="Marcador de texto 4">
            <a:extLst>
              <a:ext uri="{FF2B5EF4-FFF2-40B4-BE49-F238E27FC236}">
                <a16:creationId xmlns:a16="http://schemas.microsoft.com/office/drawing/2014/main" id="{8FB8C623-924A-7622-EC7F-B0F59AE0CFD2}"/>
              </a:ext>
            </a:extLst>
          </p:cNvPr>
          <p:cNvSpPr>
            <a:spLocks noGrp="1"/>
          </p:cNvSpPr>
          <p:nvPr>
            <p:ph type="body" idx="1"/>
          </p:nvPr>
        </p:nvSpPr>
        <p:spPr>
          <a:xfrm>
            <a:off x="179512" y="483518"/>
            <a:ext cx="8584526" cy="3552300"/>
          </a:xfrm>
        </p:spPr>
        <p:txBody>
          <a:bodyPr/>
          <a:lstStyle/>
          <a:p>
            <a:pPr marL="114300" indent="0">
              <a:buNone/>
            </a:pPr>
            <a:r>
              <a:rPr lang="es-ES" sz="1600" dirty="0"/>
              <a:t>Sin embargo, la madurez definitiva de PHP llegó con la versión 5, que permaneció durante más de 11 años en el mercado y a día de hoy todavía se encuentra en mantenimiento. La principal novedad de la versión 5 fue una mejorada integración del paradigma de la Programación Orientada a Objetos.</a:t>
            </a:r>
          </a:p>
          <a:p>
            <a:pPr marL="114300" indent="0">
              <a:buNone/>
            </a:pPr>
            <a:endParaRPr lang="es-ES" sz="1600" dirty="0"/>
          </a:p>
          <a:p>
            <a:pPr marL="114300" indent="0">
              <a:buNone/>
            </a:pPr>
            <a:r>
              <a:rPr lang="es-ES" sz="1600" dirty="0"/>
              <a:t>Durante todos los años de vida de PHP 5 hubo muchos cambios. Multitud de herramientas se agregaron al lenguaje, permitiendo hacer cosas que eran altamente demandadas por los desarrolladores y que otros lenguajes más nuevos habían incorporado de salida.</a:t>
            </a:r>
          </a:p>
        </p:txBody>
      </p:sp>
    </p:spTree>
    <p:extLst>
      <p:ext uri="{BB962C8B-B14F-4D97-AF65-F5344CB8AC3E}">
        <p14:creationId xmlns:p14="http://schemas.microsoft.com/office/powerpoint/2010/main" val="305236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26</a:t>
            </a:fld>
            <a:endParaRPr lang="es-ES" dirty="0"/>
          </a:p>
        </p:txBody>
      </p:sp>
      <p:sp>
        <p:nvSpPr>
          <p:cNvPr id="5" name="Marcador de texto 4">
            <a:extLst>
              <a:ext uri="{FF2B5EF4-FFF2-40B4-BE49-F238E27FC236}">
                <a16:creationId xmlns:a16="http://schemas.microsoft.com/office/drawing/2014/main" id="{80FE2887-43B5-E739-E898-B8F46CEAD2D1}"/>
              </a:ext>
            </a:extLst>
          </p:cNvPr>
          <p:cNvSpPr>
            <a:spLocks noGrp="1"/>
          </p:cNvSpPr>
          <p:nvPr>
            <p:ph type="body" idx="1"/>
          </p:nvPr>
        </p:nvSpPr>
        <p:spPr>
          <a:xfrm>
            <a:off x="0" y="1059582"/>
            <a:ext cx="8280920" cy="3552300"/>
          </a:xfrm>
        </p:spPr>
        <p:txBody>
          <a:bodyPr/>
          <a:lstStyle/>
          <a:p>
            <a:r>
              <a:rPr lang="es-ES" sz="1400" dirty="0"/>
              <a:t>Sin embargo, 11 años con la misma versión sugería que el lenguaje se había estancado y PHP fue perdiendo adeptos, aunque en términos estadísticos, número de desarrolladores y demanda laboral, su superioridad sigue siendo abrumadora. </a:t>
            </a:r>
          </a:p>
          <a:p>
            <a:endParaRPr lang="es-ES" sz="1400" dirty="0"/>
          </a:p>
          <a:p>
            <a:r>
              <a:rPr lang="es-ES" sz="1400" dirty="0"/>
              <a:t>Entre todo ese tiempo varias situaciones hicieron que no se llegara a presentar PHP 6 y finalmente la comunidad decidió saltar ese número de versión y lanzar directamente PHP 7.</a:t>
            </a:r>
          </a:p>
          <a:p>
            <a:endParaRPr lang="es-ES" sz="1400" dirty="0"/>
          </a:p>
          <a:p>
            <a:r>
              <a:rPr lang="es-ES" sz="1400" dirty="0"/>
              <a:t>Las mejoras en cuanto a rendimiento son muy notables y ha situado de nuevo el lenguaje entre los más poderosos. </a:t>
            </a:r>
          </a:p>
          <a:p>
            <a:endParaRPr lang="es-ES" sz="1400" dirty="0"/>
          </a:p>
          <a:p>
            <a:r>
              <a:rPr lang="es-ES" sz="1400" dirty="0"/>
              <a:t>Está disponible en cantidad de servidores</a:t>
            </a:r>
          </a:p>
        </p:txBody>
      </p:sp>
    </p:spTree>
    <p:extLst>
      <p:ext uri="{BB962C8B-B14F-4D97-AF65-F5344CB8AC3E}">
        <p14:creationId xmlns:p14="http://schemas.microsoft.com/office/powerpoint/2010/main" val="2238241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27</a:t>
            </a:fld>
            <a:endParaRPr lang="es-ES" dirty="0"/>
          </a:p>
        </p:txBody>
      </p:sp>
      <p:sp>
        <p:nvSpPr>
          <p:cNvPr id="5" name="Título 4">
            <a:extLst>
              <a:ext uri="{FF2B5EF4-FFF2-40B4-BE49-F238E27FC236}">
                <a16:creationId xmlns:a16="http://schemas.microsoft.com/office/drawing/2014/main" id="{0C4DEB4F-FA3B-6095-9308-AED7E24FD9E1}"/>
              </a:ext>
            </a:extLst>
          </p:cNvPr>
          <p:cNvSpPr>
            <a:spLocks noGrp="1"/>
          </p:cNvSpPr>
          <p:nvPr>
            <p:ph type="title"/>
          </p:nvPr>
        </p:nvSpPr>
        <p:spPr/>
        <p:txBody>
          <a:bodyPr/>
          <a:lstStyle/>
          <a:p>
            <a:endParaRPr lang="es-ES"/>
          </a:p>
        </p:txBody>
      </p:sp>
      <p:sp>
        <p:nvSpPr>
          <p:cNvPr id="10" name="CuadroTexto 9">
            <a:extLst>
              <a:ext uri="{FF2B5EF4-FFF2-40B4-BE49-F238E27FC236}">
                <a16:creationId xmlns:a16="http://schemas.microsoft.com/office/drawing/2014/main" id="{8F2AFCBC-4DF1-ABC6-97A4-6BBA51905216}"/>
              </a:ext>
            </a:extLst>
          </p:cNvPr>
          <p:cNvSpPr txBox="1"/>
          <p:nvPr/>
        </p:nvSpPr>
        <p:spPr>
          <a:xfrm>
            <a:off x="611560" y="1419622"/>
            <a:ext cx="7920880" cy="2062103"/>
          </a:xfrm>
          <a:prstGeom prst="rect">
            <a:avLst/>
          </a:prstGeom>
          <a:noFill/>
        </p:spPr>
        <p:txBody>
          <a:bodyPr wrap="square">
            <a:spAutoFit/>
          </a:bodyPr>
          <a:lstStyle/>
          <a:p>
            <a:r>
              <a:rPr lang="es-ES" sz="1600" dirty="0">
                <a:solidFill>
                  <a:schemeClr val="dk1"/>
                </a:solidFill>
                <a:latin typeface="Calibri" panose="020F0502020204030204" pitchFamily="34" charset="0"/>
                <a:ea typeface="Lato"/>
                <a:cs typeface="Calibri" panose="020F0502020204030204" pitchFamily="34" charset="0"/>
                <a:sym typeface="Lato"/>
              </a:rPr>
              <a:t>En 2020 se presenta la versión 8 cuya mayor novedad es el compilador JIT, que ha mejorado considerablemente el rendimiento. </a:t>
            </a:r>
          </a:p>
          <a:p>
            <a:endParaRPr lang="es-ES" sz="1600" dirty="0">
              <a:solidFill>
                <a:schemeClr val="dk1"/>
              </a:solidFill>
              <a:latin typeface="Calibri" panose="020F0502020204030204" pitchFamily="34" charset="0"/>
              <a:ea typeface="Lato"/>
              <a:cs typeface="Calibri" panose="020F0502020204030204" pitchFamily="34" charset="0"/>
              <a:sym typeface="Lato"/>
            </a:endParaRPr>
          </a:p>
          <a:p>
            <a:r>
              <a:rPr lang="es-ES" sz="1600" dirty="0">
                <a:solidFill>
                  <a:schemeClr val="dk1"/>
                </a:solidFill>
                <a:latin typeface="Calibri" panose="020F0502020204030204" pitchFamily="34" charset="0"/>
                <a:ea typeface="Lato"/>
                <a:cs typeface="Calibri" panose="020F0502020204030204" pitchFamily="34" charset="0"/>
                <a:sym typeface="Lato"/>
              </a:rPr>
              <a:t>PHP no se compila, sino que se interpreta línea por línea. El compilador JIT (Just in Time) compila parte del código durante el tiempo de ejecución, por lo que funciona de manera muy similar a una versión en caché del código</a:t>
            </a:r>
          </a:p>
          <a:p>
            <a:endParaRPr lang="es-ES" sz="1600" dirty="0">
              <a:solidFill>
                <a:schemeClr val="dk1"/>
              </a:solidFill>
              <a:latin typeface="Calibri" panose="020F0502020204030204" pitchFamily="34" charset="0"/>
              <a:ea typeface="Lato"/>
              <a:cs typeface="Calibri" panose="020F0502020204030204" pitchFamily="34" charset="0"/>
              <a:sym typeface="Lato"/>
            </a:endParaRPr>
          </a:p>
          <a:p>
            <a:r>
              <a:rPr lang="es-ES" sz="1600" dirty="0">
                <a:solidFill>
                  <a:schemeClr val="dk1"/>
                </a:solidFill>
                <a:latin typeface="Calibri" panose="020F0502020204030204" pitchFamily="34" charset="0"/>
                <a:ea typeface="Lato"/>
                <a:cs typeface="Calibri" panose="020F0502020204030204" pitchFamily="34" charset="0"/>
              </a:rPr>
              <a:t>También mejoras en el sistema de tipos, manejo de errores y consistencia en general</a:t>
            </a:r>
            <a:endParaRPr lang="es-ES" sz="1600" dirty="0">
              <a:solidFill>
                <a:schemeClr val="dk1"/>
              </a:solidFill>
              <a:latin typeface="Calibri" panose="020F0502020204030204" pitchFamily="34" charset="0"/>
              <a:ea typeface="Lato"/>
              <a:cs typeface="Calibri" panose="020F0502020204030204" pitchFamily="34" charset="0"/>
              <a:sym typeface="Lato"/>
            </a:endParaRPr>
          </a:p>
        </p:txBody>
      </p:sp>
    </p:spTree>
    <p:extLst>
      <p:ext uri="{BB962C8B-B14F-4D97-AF65-F5344CB8AC3E}">
        <p14:creationId xmlns:p14="http://schemas.microsoft.com/office/powerpoint/2010/main" val="484743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3.</a:t>
            </a:r>
            <a:endParaRPr sz="7200" dirty="0">
              <a:solidFill>
                <a:schemeClr val="accent2"/>
              </a:solidFill>
            </a:endParaRPr>
          </a:p>
          <a:p>
            <a:pPr marL="0" lvl="0" indent="0" algn="ctr" rtl="0">
              <a:spcBef>
                <a:spcPts val="0"/>
              </a:spcBef>
              <a:spcAft>
                <a:spcPts val="0"/>
              </a:spcAft>
              <a:buNone/>
            </a:pPr>
            <a:r>
              <a:rPr lang="es-ES" dirty="0"/>
              <a:t>Tareas principales del lenguaje PHP</a:t>
            </a: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397905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29</a:t>
            </a:fld>
            <a:endParaRPr lang="es-ES" dirty="0"/>
          </a:p>
        </p:txBody>
      </p:sp>
      <p:sp>
        <p:nvSpPr>
          <p:cNvPr id="8" name="CuadroTexto 7">
            <a:extLst>
              <a:ext uri="{FF2B5EF4-FFF2-40B4-BE49-F238E27FC236}">
                <a16:creationId xmlns:a16="http://schemas.microsoft.com/office/drawing/2014/main" id="{570B719E-4B51-1540-68A0-19C845F10964}"/>
              </a:ext>
            </a:extLst>
          </p:cNvPr>
          <p:cNvSpPr txBox="1"/>
          <p:nvPr/>
        </p:nvSpPr>
        <p:spPr>
          <a:xfrm>
            <a:off x="107504" y="1347614"/>
            <a:ext cx="8928992" cy="2446824"/>
          </a:xfrm>
          <a:prstGeom prst="rect">
            <a:avLst/>
          </a:prstGeom>
          <a:noFill/>
        </p:spPr>
        <p:txBody>
          <a:bodyPr wrap="square">
            <a:spAutoFit/>
          </a:bodyPr>
          <a:lstStyle/>
          <a:p>
            <a:r>
              <a:rPr lang="es-ES" sz="1700" dirty="0">
                <a:solidFill>
                  <a:schemeClr val="dk1"/>
                </a:solidFill>
                <a:latin typeface="Calibri" panose="020F0502020204030204" pitchFamily="34" charset="0"/>
                <a:ea typeface="Lato"/>
                <a:cs typeface="Calibri" panose="020F0502020204030204" pitchFamily="34" charset="0"/>
              </a:rPr>
              <a:t>PHP nos permite hacer todo tipo de aplicaciones el ámbito de la web, desde las más simples a las más complejas.</a:t>
            </a:r>
          </a:p>
          <a:p>
            <a:endParaRPr lang="es-ES" sz="1700" dirty="0">
              <a:solidFill>
                <a:schemeClr val="dk1"/>
              </a:solidFill>
              <a:latin typeface="Calibri" panose="020F0502020204030204" pitchFamily="34" charset="0"/>
              <a:ea typeface="Lato"/>
              <a:cs typeface="Calibri" panose="020F0502020204030204" pitchFamily="34" charset="0"/>
            </a:endParaRPr>
          </a:p>
          <a:p>
            <a:r>
              <a:rPr lang="es-ES" sz="1700" dirty="0">
                <a:solidFill>
                  <a:schemeClr val="dk1"/>
                </a:solidFill>
                <a:latin typeface="Calibri" panose="020F0502020204030204" pitchFamily="34" charset="0"/>
                <a:ea typeface="Lato"/>
                <a:cs typeface="Calibri" panose="020F0502020204030204" pitchFamily="34" charset="0"/>
              </a:rPr>
              <a:t>Vamos a exponer una pequeñísima muestra de las cosas que PHP te ofrece para el desarrollo de aplicaciones web, pero no pienses que son las únicas. </a:t>
            </a:r>
          </a:p>
          <a:p>
            <a:endParaRPr lang="es-ES" sz="1700" dirty="0">
              <a:solidFill>
                <a:schemeClr val="dk1"/>
              </a:solidFill>
              <a:latin typeface="Calibri" panose="020F0502020204030204" pitchFamily="34" charset="0"/>
              <a:ea typeface="Lato"/>
              <a:cs typeface="Calibri" panose="020F0502020204030204" pitchFamily="34" charset="0"/>
            </a:endParaRPr>
          </a:p>
          <a:p>
            <a:r>
              <a:rPr lang="es-ES" sz="1700" dirty="0">
                <a:solidFill>
                  <a:schemeClr val="dk1"/>
                </a:solidFill>
                <a:latin typeface="Calibri" panose="020F0502020204030204" pitchFamily="34" charset="0"/>
                <a:ea typeface="Lato"/>
                <a:cs typeface="Calibri" panose="020F0502020204030204" pitchFamily="34" charset="0"/>
              </a:rPr>
              <a:t>Simplemente las hemos seleccionado por ser las tareas que resultan más habituales en cualquier tipo de proyectos y que han sido resueltas en PHP tradicionalmente de una manera sencilla y al alcance de cualquier persona, incluso sin demasiados conocimientos de programación.</a:t>
            </a:r>
          </a:p>
        </p:txBody>
      </p:sp>
    </p:spTree>
    <p:extLst>
      <p:ext uri="{BB962C8B-B14F-4D97-AF65-F5344CB8AC3E}">
        <p14:creationId xmlns:p14="http://schemas.microsoft.com/office/powerpoint/2010/main" val="119849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85C4B-1AA6-D1BC-C891-F360AB6AE77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399167F-3E4A-57EC-D518-BB5841AFFF64}"/>
              </a:ext>
            </a:extLst>
          </p:cNvPr>
          <p:cNvSpPr>
            <a:spLocks noGrp="1"/>
          </p:cNvSpPr>
          <p:nvPr>
            <p:ph type="body" idx="1"/>
          </p:nvPr>
        </p:nvSpPr>
        <p:spPr/>
        <p:txBody>
          <a:bodyPr/>
          <a:lstStyle/>
          <a:p>
            <a:endParaRPr lang="es-ES"/>
          </a:p>
        </p:txBody>
      </p:sp>
      <p:pic>
        <p:nvPicPr>
          <p:cNvPr id="4" name="Imagen 3" descr="Diagrama&#10;&#10;Descripción generada automáticamente">
            <a:extLst>
              <a:ext uri="{FF2B5EF4-FFF2-40B4-BE49-F238E27FC236}">
                <a16:creationId xmlns:a16="http://schemas.microsoft.com/office/drawing/2014/main" id="{A835B566-A521-4C37-EDEB-B8C8FDF4A985}"/>
              </a:ext>
            </a:extLst>
          </p:cNvPr>
          <p:cNvPicPr>
            <a:picLocks noChangeAspect="1"/>
          </p:cNvPicPr>
          <p:nvPr/>
        </p:nvPicPr>
        <p:blipFill>
          <a:blip r:embed="rId2"/>
          <a:stretch>
            <a:fillRect/>
          </a:stretch>
        </p:blipFill>
        <p:spPr>
          <a:xfrm>
            <a:off x="123238" y="0"/>
            <a:ext cx="8897524" cy="5143500"/>
          </a:xfrm>
          <a:prstGeom prst="rect">
            <a:avLst/>
          </a:prstGeom>
        </p:spPr>
      </p:pic>
    </p:spTree>
    <p:extLst>
      <p:ext uri="{BB962C8B-B14F-4D97-AF65-F5344CB8AC3E}">
        <p14:creationId xmlns:p14="http://schemas.microsoft.com/office/powerpoint/2010/main" val="880165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5496" y="51470"/>
            <a:ext cx="8640960" cy="3552300"/>
          </a:xfrm>
        </p:spPr>
        <p:txBody>
          <a:bodyPr/>
          <a:lstStyle/>
          <a:p>
            <a:pPr marL="114300" indent="0">
              <a:buNone/>
            </a:pPr>
            <a:r>
              <a:rPr lang="es-ES" sz="1800" b="1" dirty="0">
                <a:solidFill>
                  <a:schemeClr val="tx1">
                    <a:lumMod val="75000"/>
                  </a:schemeClr>
                </a:solidFill>
                <a:latin typeface="Calibri" panose="020F0502020204030204" pitchFamily="34" charset="0"/>
                <a:cs typeface="Calibri" panose="020F0502020204030204" pitchFamily="34" charset="0"/>
              </a:rPr>
              <a:t>Funciones de correo electrónico</a:t>
            </a:r>
          </a:p>
          <a:p>
            <a:pPr marL="114300" indent="0">
              <a:buNone/>
            </a:pPr>
            <a:endParaRPr lang="es-ES" sz="1800" b="1" dirty="0">
              <a:solidFill>
                <a:schemeClr val="tx1">
                  <a:lumMod val="75000"/>
                </a:schemeClr>
              </a:solidFill>
              <a:latin typeface="Calibri" panose="020F0502020204030204" pitchFamily="34" charset="0"/>
              <a:cs typeface="Calibri" panose="020F0502020204030204" pitchFamily="34" charset="0"/>
            </a:endParaRPr>
          </a:p>
          <a:p>
            <a:pPr marL="114300" indent="0">
              <a:buNone/>
            </a:pPr>
            <a:endParaRPr lang="es-ES" sz="1800" b="1" dirty="0">
              <a:solidFill>
                <a:schemeClr val="tx1">
                  <a:lumMod val="75000"/>
                </a:schemeClr>
              </a:solidFill>
              <a:latin typeface="Calibri" panose="020F0502020204030204" pitchFamily="34" charset="0"/>
              <a:cs typeface="Calibri" panose="020F0502020204030204" pitchFamily="34" charset="0"/>
            </a:endParaRPr>
          </a:p>
          <a:p>
            <a:pPr marL="114300" indent="0">
              <a:buNone/>
            </a:pPr>
            <a:r>
              <a:rPr lang="es-ES" sz="1800" dirty="0">
                <a:solidFill>
                  <a:schemeClr val="tx1">
                    <a:lumMod val="75000"/>
                  </a:schemeClr>
                </a:solidFill>
                <a:latin typeface="Calibri" panose="020F0502020204030204" pitchFamily="34" charset="0"/>
                <a:cs typeface="Calibri" panose="020F0502020204030204" pitchFamily="34" charset="0"/>
              </a:rPr>
              <a:t>Podemos con una facilidad asombrosa enviar un e-mail a una persona o lista parametrizando toda una serie de aspectos tales como el e-mail de procedencia, asunto, persona a responder...</a:t>
            </a:r>
          </a:p>
          <a:p>
            <a:pPr marL="114300" indent="0">
              <a:buNone/>
            </a:pPr>
            <a:endParaRPr lang="es-ES" sz="1800" dirty="0">
              <a:solidFill>
                <a:schemeClr val="tx1">
                  <a:lumMod val="75000"/>
                </a:schemeClr>
              </a:solidFill>
              <a:latin typeface="Calibri" panose="020F0502020204030204" pitchFamily="34" charset="0"/>
              <a:cs typeface="Calibri" panose="020F0502020204030204" pitchFamily="34" charset="0"/>
            </a:endParaRPr>
          </a:p>
          <a:p>
            <a:pPr marL="114300" indent="0">
              <a:buNone/>
            </a:pPr>
            <a:r>
              <a:rPr lang="es-ES" sz="1800" dirty="0">
                <a:solidFill>
                  <a:schemeClr val="tx1">
                    <a:lumMod val="75000"/>
                  </a:schemeClr>
                </a:solidFill>
                <a:latin typeface="Calibri" panose="020F0502020204030204" pitchFamily="34" charset="0"/>
                <a:cs typeface="Calibri" panose="020F0502020204030204" pitchFamily="34" charset="0"/>
              </a:rPr>
              <a:t>Otras funciones menos frecuentes pero de indudable utilidad para gestionar correos electrónicos son incluidas en su librería.</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30</a:t>
            </a:fld>
            <a:endParaRPr lang="es-ES" dirty="0"/>
          </a:p>
        </p:txBody>
      </p:sp>
    </p:spTree>
    <p:extLst>
      <p:ext uri="{BB962C8B-B14F-4D97-AF65-F5344CB8AC3E}">
        <p14:creationId xmlns:p14="http://schemas.microsoft.com/office/powerpoint/2010/main" val="1179966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23478"/>
            <a:ext cx="8496944" cy="3552300"/>
          </a:xfrm>
        </p:spPr>
        <p:txBody>
          <a:bodyPr/>
          <a:lstStyle/>
          <a:p>
            <a:pPr marL="114300" indent="0">
              <a:buNone/>
            </a:pPr>
            <a:r>
              <a:rPr lang="es-ES" sz="1800" b="1" dirty="0">
                <a:latin typeface="Calibri" panose="020F0502020204030204" pitchFamily="34" charset="0"/>
                <a:cs typeface="Calibri" panose="020F0502020204030204" pitchFamily="34" charset="0"/>
              </a:rPr>
              <a:t>Gestión de bases de datos</a:t>
            </a:r>
          </a:p>
          <a:p>
            <a:pPr marL="114300" indent="0">
              <a:buNone/>
            </a:pPr>
            <a:endParaRPr lang="es-ES" sz="1800" b="1" dirty="0">
              <a:latin typeface="Calibri" panose="020F0502020204030204" pitchFamily="34" charset="0"/>
              <a:cs typeface="Calibri" panose="020F0502020204030204" pitchFamily="34" charset="0"/>
            </a:endParaRPr>
          </a:p>
          <a:p>
            <a:pPr marL="114300" indent="0">
              <a:buNone/>
            </a:pPr>
            <a:endParaRPr lang="es-ES" sz="1800" b="1" dirty="0">
              <a:latin typeface="Calibri" panose="020F0502020204030204" pitchFamily="34" charset="0"/>
              <a:cs typeface="Calibri" panose="020F0502020204030204" pitchFamily="34" charset="0"/>
            </a:endParaRPr>
          </a:p>
          <a:p>
            <a:pPr marL="114300" indent="0">
              <a:buNone/>
            </a:pPr>
            <a:r>
              <a:rPr lang="es-ES" sz="1800" dirty="0">
                <a:latin typeface="Calibri" panose="020F0502020204030204" pitchFamily="34" charset="0"/>
                <a:cs typeface="Calibri" panose="020F0502020204030204" pitchFamily="34" charset="0"/>
              </a:rPr>
              <a:t>Resulta difícil concebir un sitio actual, potente y rico en contenido que no es gestionado por una base de datos. </a:t>
            </a:r>
          </a:p>
          <a:p>
            <a:pPr marL="114300" indent="0">
              <a:buNone/>
            </a:pPr>
            <a:endParaRPr lang="es-ES" sz="1800" dirty="0">
              <a:latin typeface="Calibri" panose="020F0502020204030204" pitchFamily="34" charset="0"/>
              <a:cs typeface="Calibri" panose="020F0502020204030204" pitchFamily="34" charset="0"/>
            </a:endParaRPr>
          </a:p>
          <a:p>
            <a:pPr marL="114300" indent="0">
              <a:buNone/>
            </a:pPr>
            <a:r>
              <a:rPr lang="es-ES" sz="1800" dirty="0">
                <a:latin typeface="Calibri" panose="020F0502020204030204" pitchFamily="34" charset="0"/>
                <a:cs typeface="Calibri" panose="020F0502020204030204" pitchFamily="34" charset="0"/>
              </a:rPr>
              <a:t>El lenguaje PHP ofrece interfaces para el acceso a la mayoría de las bases de datos comerciales y por ODBC a todas las bases de datos posibles en sistemas Microsoft, a partir de las cuales podremos editar el contenido de nuestro sitio con absoluta sencillez.</a:t>
            </a:r>
            <a:endParaRPr lang="es-ES" sz="18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31</a:t>
            </a:fld>
            <a:endParaRPr lang="es-ES" dirty="0"/>
          </a:p>
        </p:txBody>
      </p:sp>
    </p:spTree>
    <p:extLst>
      <p:ext uri="{BB962C8B-B14F-4D97-AF65-F5344CB8AC3E}">
        <p14:creationId xmlns:p14="http://schemas.microsoft.com/office/powerpoint/2010/main" val="1172867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32</a:t>
            </a:fld>
            <a:endParaRPr lang="es-ES" dirty="0"/>
          </a:p>
        </p:txBody>
      </p:sp>
      <p:sp>
        <p:nvSpPr>
          <p:cNvPr id="5" name="Marcador de texto 4">
            <a:extLst>
              <a:ext uri="{FF2B5EF4-FFF2-40B4-BE49-F238E27FC236}">
                <a16:creationId xmlns:a16="http://schemas.microsoft.com/office/drawing/2014/main" id="{D9EFCC79-C558-5D3C-CD21-431BF7041E7B}"/>
              </a:ext>
            </a:extLst>
          </p:cNvPr>
          <p:cNvSpPr>
            <a:spLocks noGrp="1"/>
          </p:cNvSpPr>
          <p:nvPr>
            <p:ph type="body" idx="1"/>
          </p:nvPr>
        </p:nvSpPr>
        <p:spPr>
          <a:xfrm>
            <a:off x="539552" y="339502"/>
            <a:ext cx="8224486" cy="3552300"/>
          </a:xfrm>
        </p:spPr>
        <p:txBody>
          <a:bodyPr/>
          <a:lstStyle/>
          <a:p>
            <a:r>
              <a:rPr lang="es-ES" sz="1800" b="1" dirty="0"/>
              <a:t>Gestión de archivos</a:t>
            </a:r>
          </a:p>
          <a:p>
            <a:endParaRPr lang="es-ES" sz="1800" dirty="0"/>
          </a:p>
          <a:p>
            <a:endParaRPr lang="es-ES" sz="1800" dirty="0"/>
          </a:p>
          <a:p>
            <a:r>
              <a:rPr lang="es-ES" sz="1800" dirty="0"/>
              <a:t>Crear, borrar, mover, modificar...cualquier tipo de operación más o menos razonable que se nos pueda ocurrir puede ser realizada a partir de una amplia librería de funciones para la gestión de archivos por PHP. </a:t>
            </a:r>
          </a:p>
          <a:p>
            <a:endParaRPr lang="es-ES" sz="1800" dirty="0"/>
          </a:p>
          <a:p>
            <a:r>
              <a:rPr lang="es-ES" sz="1800" dirty="0"/>
              <a:t>También podemos transferir archivos por FTP a partir de sentencias en nuestro código, protocolo para el cual PHP ha previsto también gran cantidad de funciones.</a:t>
            </a:r>
          </a:p>
        </p:txBody>
      </p:sp>
    </p:spTree>
    <p:extLst>
      <p:ext uri="{BB962C8B-B14F-4D97-AF65-F5344CB8AC3E}">
        <p14:creationId xmlns:p14="http://schemas.microsoft.com/office/powerpoint/2010/main" val="720202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23478"/>
            <a:ext cx="8496944" cy="1296144"/>
          </a:xfrm>
        </p:spPr>
        <p:txBody>
          <a:bodyPr/>
          <a:lstStyle/>
          <a:p>
            <a:pPr marL="114300" indent="0">
              <a:buNone/>
            </a:pPr>
            <a:r>
              <a:rPr lang="es-ES" sz="1600" b="1" dirty="0"/>
              <a:t>Tratamiento de imágenes</a:t>
            </a:r>
          </a:p>
          <a:p>
            <a:pPr marL="114300" indent="0">
              <a:buNone/>
            </a:pPr>
            <a:endParaRPr lang="es-ES" sz="1600" b="1" dirty="0"/>
          </a:p>
          <a:p>
            <a:pPr marL="114300" indent="0">
              <a:buNone/>
            </a:pPr>
            <a:r>
              <a:rPr lang="es-ES" sz="1600" dirty="0"/>
              <a:t>Evidentemente resulta mucho más sencillo utilizar Photoshop para una el tratamiento de imágenes pero...¿Y si tenemos que tratar miles de imágenes enviadas por nuestros internautas?</a:t>
            </a:r>
          </a:p>
          <a:p>
            <a:pPr marL="114300" indent="0">
              <a:buNone/>
            </a:pPr>
            <a:endParaRPr lang="es-ES" sz="1600" dirty="0"/>
          </a:p>
          <a:p>
            <a:pPr marL="114300" indent="0">
              <a:buNone/>
            </a:pPr>
            <a:r>
              <a:rPr lang="es-ES" sz="1600" dirty="0"/>
              <a:t>La verdad es que puede resultar muy tedioso uniformar en tamaño y formato miles de imágenes recibidas día tras día. Todo esto puede ser también automatizado eficazmente mediante PHP.</a:t>
            </a:r>
          </a:p>
          <a:p>
            <a:pPr marL="114300" indent="0">
              <a:buNone/>
            </a:pPr>
            <a:endParaRPr lang="es-ES" sz="1600" dirty="0"/>
          </a:p>
          <a:p>
            <a:pPr marL="114300" indent="0">
              <a:buNone/>
            </a:pPr>
            <a:r>
              <a:rPr lang="es-ES" sz="1600" dirty="0"/>
              <a:t>También puede parecer útil el crear botones dinámicos, es decir, botones en los que utilizamos el mismo diseño y solo cambiamos el texto. Podremos por ejemplo crear un botón haciendo una única llamada a una función en la que introducimos el estilo del botón y el texto a introducir obteniendo automáticamente el botón deseado.</a:t>
            </a:r>
          </a:p>
          <a:p>
            <a:pPr marL="114300" indent="0">
              <a:buNone/>
            </a:pPr>
            <a:endParaRPr lang="es-ES" sz="1600" dirty="0"/>
          </a:p>
          <a:p>
            <a:pPr marL="114300" indent="0">
              <a:buNone/>
            </a:pPr>
            <a:r>
              <a:rPr lang="es-ES" sz="1600" dirty="0"/>
              <a:t>A partir de la librería de funciones graficas podemos hacer esto y mucho más.</a:t>
            </a:r>
            <a:endParaRPr lang="es-ES" sz="16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33</a:t>
            </a:fld>
            <a:endParaRPr lang="es-ES" dirty="0"/>
          </a:p>
        </p:txBody>
      </p:sp>
    </p:spTree>
    <p:extLst>
      <p:ext uri="{BB962C8B-B14F-4D97-AF65-F5344CB8AC3E}">
        <p14:creationId xmlns:p14="http://schemas.microsoft.com/office/powerpoint/2010/main" val="2741782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34</a:t>
            </a:fld>
            <a:endParaRPr lang="es-ES" dirty="0"/>
          </a:p>
        </p:txBody>
      </p:sp>
      <p:sp>
        <p:nvSpPr>
          <p:cNvPr id="5" name="CuadroTexto 4">
            <a:extLst>
              <a:ext uri="{FF2B5EF4-FFF2-40B4-BE49-F238E27FC236}">
                <a16:creationId xmlns:a16="http://schemas.microsoft.com/office/drawing/2014/main" id="{A6ECA7D5-B68C-FA91-37AC-6484D011DD38}"/>
              </a:ext>
            </a:extLst>
          </p:cNvPr>
          <p:cNvSpPr txBox="1"/>
          <p:nvPr/>
        </p:nvSpPr>
        <p:spPr>
          <a:xfrm>
            <a:off x="280776" y="411510"/>
            <a:ext cx="8208912" cy="3970318"/>
          </a:xfrm>
          <a:prstGeom prst="rect">
            <a:avLst/>
          </a:prstGeom>
          <a:noFill/>
        </p:spPr>
        <p:txBody>
          <a:bodyPr wrap="square">
            <a:spAutoFit/>
          </a:bodyPr>
          <a:lstStyle/>
          <a:p>
            <a:r>
              <a:rPr lang="es-ES" sz="1800" b="1" dirty="0">
                <a:solidFill>
                  <a:schemeClr val="dk1"/>
                </a:solidFill>
                <a:latin typeface="Lato"/>
                <a:ea typeface="Lato"/>
                <a:cs typeface="Lato"/>
              </a:rPr>
              <a:t>Y mucho más...</a:t>
            </a:r>
          </a:p>
          <a:p>
            <a:endParaRPr lang="es-ES" sz="1800" b="1" dirty="0">
              <a:solidFill>
                <a:schemeClr val="dk1"/>
              </a:solidFill>
              <a:latin typeface="Lato"/>
              <a:ea typeface="Lato"/>
              <a:cs typeface="Lato"/>
            </a:endParaRPr>
          </a:p>
          <a:p>
            <a:endParaRPr lang="es-ES" sz="1800" b="1" dirty="0">
              <a:solidFill>
                <a:schemeClr val="dk1"/>
              </a:solidFill>
              <a:latin typeface="Lato"/>
              <a:ea typeface="Lato"/>
              <a:cs typeface="Lato"/>
            </a:endParaRPr>
          </a:p>
          <a:p>
            <a:r>
              <a:rPr lang="es-ES" sz="1800" dirty="0">
                <a:solidFill>
                  <a:schemeClr val="dk1"/>
                </a:solidFill>
                <a:latin typeface="Lato"/>
                <a:ea typeface="Lato"/>
                <a:cs typeface="Lato"/>
              </a:rPr>
              <a:t>Muchas otras funciones pensadas para Internet (tratamiento de cookies, accesos restringidos, comercio electrónico...) o para propósito general (funciones matemáticas, explotación de cadenas, de fechas, corrección ortográfica, compresión de archivos...) son realizadas por este lenguaje.</a:t>
            </a:r>
          </a:p>
          <a:p>
            <a:endParaRPr lang="es-ES" sz="1800" dirty="0">
              <a:solidFill>
                <a:schemeClr val="dk1"/>
              </a:solidFill>
              <a:latin typeface="Lato"/>
              <a:ea typeface="Lato"/>
              <a:cs typeface="Lato"/>
            </a:endParaRPr>
          </a:p>
          <a:p>
            <a:endParaRPr lang="es-ES" sz="1800" dirty="0">
              <a:solidFill>
                <a:schemeClr val="dk1"/>
              </a:solidFill>
              <a:latin typeface="Lato"/>
              <a:ea typeface="Lato"/>
              <a:cs typeface="Lato"/>
            </a:endParaRPr>
          </a:p>
          <a:p>
            <a:endParaRPr lang="es-ES" sz="1800" dirty="0">
              <a:solidFill>
                <a:schemeClr val="dk1"/>
              </a:solidFill>
              <a:latin typeface="Lato"/>
              <a:ea typeface="Lato"/>
              <a:cs typeface="Lato"/>
            </a:endParaRPr>
          </a:p>
          <a:p>
            <a:r>
              <a:rPr lang="es-ES" sz="1800" dirty="0">
                <a:solidFill>
                  <a:schemeClr val="dk1"/>
                </a:solidFill>
                <a:latin typeface="Lato"/>
                <a:ea typeface="Lato"/>
                <a:cs typeface="Lato"/>
              </a:rPr>
              <a:t>PHP ha crecido todavía más en funcionalidades creadas por un inmenso grupo de desarrolladores independientes. Antes, instalar librerías de terceros resultaba en un trabajo bastante manual, pero ahora gracias a </a:t>
            </a:r>
            <a:r>
              <a:rPr lang="es-ES" sz="1800" dirty="0" err="1">
                <a:solidFill>
                  <a:schemeClr val="dk1"/>
                </a:solidFill>
                <a:latin typeface="Lato"/>
                <a:ea typeface="Lato"/>
                <a:cs typeface="Lato"/>
              </a:rPr>
              <a:t>Composer</a:t>
            </a:r>
            <a:r>
              <a:rPr lang="es-ES" sz="1800" dirty="0">
                <a:solidFill>
                  <a:schemeClr val="dk1"/>
                </a:solidFill>
                <a:latin typeface="Lato"/>
                <a:ea typeface="Lato"/>
                <a:cs typeface="Lato"/>
              </a:rPr>
              <a:t> se han vuelto muy fáciles de instalar y de mantener actualizadas.</a:t>
            </a:r>
            <a:endParaRPr lang="es-ES" sz="1800" dirty="0">
              <a:solidFill>
                <a:schemeClr val="dk1"/>
              </a:solidFill>
              <a:latin typeface="Lato"/>
              <a:ea typeface="Lato"/>
              <a:cs typeface="Lato"/>
              <a:sym typeface="Lato"/>
            </a:endParaRPr>
          </a:p>
        </p:txBody>
      </p:sp>
    </p:spTree>
    <p:extLst>
      <p:ext uri="{BB962C8B-B14F-4D97-AF65-F5344CB8AC3E}">
        <p14:creationId xmlns:p14="http://schemas.microsoft.com/office/powerpoint/2010/main" val="413113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3" name="Marcador de texto 2">
            <a:extLst>
              <a:ext uri="{FF2B5EF4-FFF2-40B4-BE49-F238E27FC236}">
                <a16:creationId xmlns:a16="http://schemas.microsoft.com/office/drawing/2014/main" id="{7D2B3D28-CE47-C1DE-38F1-47A8F729E4B0}"/>
              </a:ext>
            </a:extLst>
          </p:cNvPr>
          <p:cNvSpPr>
            <a:spLocks noGrp="1"/>
          </p:cNvSpPr>
          <p:nvPr>
            <p:ph type="body" idx="1"/>
          </p:nvPr>
        </p:nvSpPr>
        <p:spPr>
          <a:xfrm>
            <a:off x="893699" y="1373588"/>
            <a:ext cx="7586875" cy="3552300"/>
          </a:xfrm>
        </p:spPr>
        <p:txBody>
          <a:bodyPr/>
          <a:lstStyle/>
          <a:p>
            <a:pPr marL="114300" indent="0">
              <a:buNone/>
            </a:pPr>
            <a:r>
              <a:rPr lang="es-ES" sz="1400" dirty="0"/>
              <a:t>Conocer qué es el PHP, el lenguaje de programación del lado del servidor más popular en la web. </a:t>
            </a:r>
          </a:p>
          <a:p>
            <a:pPr marL="114300" indent="0">
              <a:buNone/>
            </a:pPr>
            <a:endParaRPr lang="es-ES" sz="1400" dirty="0"/>
          </a:p>
          <a:p>
            <a:pPr marL="114300" indent="0">
              <a:buNone/>
            </a:pPr>
            <a:r>
              <a:rPr lang="es-ES" sz="1400" dirty="0"/>
              <a:t>Introducción a la programación en PHP, con sus características principales y los motivos por los que usar el lenguaje.</a:t>
            </a:r>
          </a:p>
        </p:txBody>
      </p:sp>
      <p:sp>
        <p:nvSpPr>
          <p:cNvPr id="5" name="Título 4">
            <a:extLst>
              <a:ext uri="{FF2B5EF4-FFF2-40B4-BE49-F238E27FC236}">
                <a16:creationId xmlns:a16="http://schemas.microsoft.com/office/drawing/2014/main" id="{39698A5A-B496-5281-BEC3-6899763C26FC}"/>
              </a:ext>
            </a:extLst>
          </p:cNvPr>
          <p:cNvSpPr>
            <a:spLocks noGrp="1"/>
          </p:cNvSpPr>
          <p:nvPr>
            <p:ph type="title"/>
          </p:nvPr>
        </p:nvSpPr>
        <p:spPr/>
        <p:txBody>
          <a:bodyPr/>
          <a:lstStyle/>
          <a:p>
            <a:endParaRPr lang="es-ES" dirty="0"/>
          </a:p>
        </p:txBody>
      </p:sp>
    </p:spTree>
    <p:extLst>
      <p:ext uri="{BB962C8B-B14F-4D97-AF65-F5344CB8AC3E}">
        <p14:creationId xmlns:p14="http://schemas.microsoft.com/office/powerpoint/2010/main" val="395505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9C2D8-1541-4958-814F-881304A5D74D}"/>
              </a:ext>
            </a:extLst>
          </p:cNvPr>
          <p:cNvSpPr>
            <a:spLocks noGrp="1"/>
          </p:cNvSpPr>
          <p:nvPr>
            <p:ph type="title"/>
          </p:nvPr>
        </p:nvSpPr>
        <p:spPr>
          <a:xfrm>
            <a:off x="35496" y="51470"/>
            <a:ext cx="6462600" cy="576064"/>
          </a:xfrm>
        </p:spPr>
        <p:txBody>
          <a:bodyPr/>
          <a:lstStyle/>
          <a:p>
            <a:endParaRPr lang="es-ES" dirty="0">
              <a:solidFill>
                <a:schemeClr val="bg2">
                  <a:lumMod val="10000"/>
                </a:schemeClr>
              </a:solidFill>
            </a:endParaRPr>
          </a:p>
        </p:txBody>
      </p:sp>
      <p:sp>
        <p:nvSpPr>
          <p:cNvPr id="3" name="Marcador de texto 2">
            <a:extLst>
              <a:ext uri="{FF2B5EF4-FFF2-40B4-BE49-F238E27FC236}">
                <a16:creationId xmlns:a16="http://schemas.microsoft.com/office/drawing/2014/main" id="{428DB094-C078-41ED-8A2F-C042950B4046}"/>
              </a:ext>
            </a:extLst>
          </p:cNvPr>
          <p:cNvSpPr>
            <a:spLocks noGrp="1"/>
          </p:cNvSpPr>
          <p:nvPr>
            <p:ph type="body" idx="1"/>
          </p:nvPr>
        </p:nvSpPr>
        <p:spPr>
          <a:xfrm>
            <a:off x="63314" y="699542"/>
            <a:ext cx="8784976" cy="3552300"/>
          </a:xfrm>
        </p:spPr>
        <p:txBody>
          <a:bodyPr/>
          <a:lstStyle/>
          <a:p>
            <a:r>
              <a:rPr lang="es-ES" sz="1600" dirty="0"/>
              <a:t>PHP es el lenguaje de lado servidor más extendido en la web. Nacido en 1994, se trata de un lenguaje de creación relativamente reciente, aunque con la rapidez con la que evoluciona Internet parezca que ha existido toda la vida. Es un lenguaje que ha tenido una gran aceptación en la comunidad de desarrolladores, debido a la potencia y simplicidad que lo caracterizan, así como al soporte generalizado en la mayoría de los servidores de hosting, hasta los más simples y económicos.</a:t>
            </a:r>
          </a:p>
          <a:p>
            <a:endParaRPr lang="es-ES" sz="1600" dirty="0"/>
          </a:p>
        </p:txBody>
      </p:sp>
      <p:sp>
        <p:nvSpPr>
          <p:cNvPr id="4" name="Marcador de número de diapositiva 3">
            <a:extLst>
              <a:ext uri="{FF2B5EF4-FFF2-40B4-BE49-F238E27FC236}">
                <a16:creationId xmlns:a16="http://schemas.microsoft.com/office/drawing/2014/main" id="{49885CCE-A2DB-40E2-AE64-528DF70CA48E}"/>
              </a:ext>
            </a:extLst>
          </p:cNvPr>
          <p:cNvSpPr>
            <a:spLocks noGrp="1"/>
          </p:cNvSpPr>
          <p:nvPr>
            <p:ph type="sldNum" idx="10"/>
          </p:nvPr>
        </p:nvSpPr>
        <p:spPr/>
        <p:txBody>
          <a:bodyPr/>
          <a:lstStyle/>
          <a:p>
            <a:fld id="{00000000-1234-1234-1234-123412341234}" type="slidenum">
              <a:rPr lang="es-ES" smtClean="0"/>
              <a:pPr/>
              <a:t>5</a:t>
            </a:fld>
            <a:endParaRPr lang="es-ES" dirty="0"/>
          </a:p>
        </p:txBody>
      </p:sp>
    </p:spTree>
    <p:extLst>
      <p:ext uri="{BB962C8B-B14F-4D97-AF65-F5344CB8AC3E}">
        <p14:creationId xmlns:p14="http://schemas.microsoft.com/office/powerpoint/2010/main" val="336050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91" name="Google Shape;291;p29"/>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7" name="Título 6">
            <a:extLst>
              <a:ext uri="{FF2B5EF4-FFF2-40B4-BE49-F238E27FC236}">
                <a16:creationId xmlns:a16="http://schemas.microsoft.com/office/drawing/2014/main" id="{DD8DD87D-164D-444D-989A-6F40D18C7A1F}"/>
              </a:ext>
            </a:extLst>
          </p:cNvPr>
          <p:cNvSpPr>
            <a:spLocks noGrp="1"/>
          </p:cNvSpPr>
          <p:nvPr>
            <p:ph type="title"/>
          </p:nvPr>
        </p:nvSpPr>
        <p:spPr/>
        <p:txBody>
          <a:bodyPr/>
          <a:lstStyle/>
          <a:p>
            <a:endParaRPr lang="es-ES"/>
          </a:p>
        </p:txBody>
      </p:sp>
      <p:sp>
        <p:nvSpPr>
          <p:cNvPr id="10" name="CuadroTexto 9">
            <a:extLst>
              <a:ext uri="{FF2B5EF4-FFF2-40B4-BE49-F238E27FC236}">
                <a16:creationId xmlns:a16="http://schemas.microsoft.com/office/drawing/2014/main" id="{EEA36DFA-E386-4701-9570-DD7E672C144A}"/>
              </a:ext>
            </a:extLst>
          </p:cNvPr>
          <p:cNvSpPr txBox="1"/>
          <p:nvPr/>
        </p:nvSpPr>
        <p:spPr>
          <a:xfrm>
            <a:off x="179512" y="1491630"/>
            <a:ext cx="8424936" cy="2554545"/>
          </a:xfrm>
          <a:prstGeom prst="rect">
            <a:avLst/>
          </a:prstGeom>
          <a:noFill/>
        </p:spPr>
        <p:txBody>
          <a:bodyPr wrap="square">
            <a:spAutoFit/>
          </a:bodyPr>
          <a:lstStyle/>
          <a:p>
            <a:r>
              <a:rPr lang="es-ES" sz="2000" dirty="0">
                <a:solidFill>
                  <a:schemeClr val="dk1"/>
                </a:solidFill>
                <a:latin typeface="Calibri" panose="020F0502020204030204" pitchFamily="34" charset="0"/>
                <a:ea typeface="Lato"/>
                <a:cs typeface="Calibri" panose="020F0502020204030204" pitchFamily="34" charset="0"/>
                <a:sym typeface="Lato"/>
              </a:rPr>
              <a:t>La facilidad de PHP se basa en que permite embeber pequeños fragmentos de código dentro de lo que sería una página común creada con HTML. Esos scripts PHP nos permiten realizar determinadas acciones de una forma fácil y eficaz, pudiendo realizar todo tipo de tareas, de las más simples a las más complejas. Esta combinación de PHP dentro del marco de un documento HTML es lo que permite a desarrolladores sin prácticamente nada de experiencia crear comportamientos atractivos de una manera sencilla, una de las claves del éxito del lenguaje.</a:t>
            </a:r>
          </a:p>
        </p:txBody>
      </p:sp>
    </p:spTree>
    <p:extLst>
      <p:ext uri="{BB962C8B-B14F-4D97-AF65-F5344CB8AC3E}">
        <p14:creationId xmlns:p14="http://schemas.microsoft.com/office/powerpoint/2010/main" val="189027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95536" y="483518"/>
            <a:ext cx="8568952" cy="3552300"/>
          </a:xfrm>
        </p:spPr>
        <p:txBody>
          <a:bodyPr/>
          <a:lstStyle/>
          <a:p>
            <a:pPr marL="114300" indent="0">
              <a:buNone/>
            </a:pPr>
            <a:r>
              <a:rPr lang="es-ES" sz="1600" dirty="0">
                <a:latin typeface="Calibri" panose="020F0502020204030204" pitchFamily="34" charset="0"/>
                <a:cs typeface="Calibri" panose="020F0502020204030204" pitchFamily="34" charset="0"/>
              </a:rPr>
              <a:t>En resumen, con PHP escribimos scripts dentro del código HTML. </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Como ya estamos familiarizados con HTML, empezar a desarrollar con PHP es prácticamente inmediato. </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Por otra parte, y es aquí donde reside su mayor interés, PHP ofrece un sinfín de funciones para la explotación de todo tipo de recursos, entre los que destacan las bases de datos, a las que podremos acceder de una manera llana, sin complicaciones.</a:t>
            </a:r>
            <a:endParaRPr lang="es-ES" sz="16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Tree>
    <p:extLst>
      <p:ext uri="{BB962C8B-B14F-4D97-AF65-F5344CB8AC3E}">
        <p14:creationId xmlns:p14="http://schemas.microsoft.com/office/powerpoint/2010/main" val="218703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114" y="555526"/>
            <a:ext cx="8954374" cy="3336276"/>
          </a:xfrm>
        </p:spPr>
        <p:txBody>
          <a:bodyPr/>
          <a:lstStyle/>
          <a:p>
            <a:pPr marL="114300" indent="0">
              <a:buNone/>
            </a:pPr>
            <a:r>
              <a:rPr lang="es-ES" sz="1600" dirty="0">
                <a:latin typeface="Calibri" panose="020F0502020204030204" pitchFamily="34" charset="0"/>
                <a:cs typeface="Calibri" panose="020F0502020204030204" pitchFamily="34" charset="0"/>
              </a:rPr>
              <a:t>PHP es lo que se denomina una tecnología del lado del servidor, que ahora se suele englobar dentro del término "</a:t>
            </a:r>
            <a:r>
              <a:rPr lang="es-ES" sz="1600" dirty="0" err="1">
                <a:latin typeface="Calibri" panose="020F0502020204030204" pitchFamily="34" charset="0"/>
                <a:cs typeface="Calibri" panose="020F0502020204030204" pitchFamily="34" charset="0"/>
              </a:rPr>
              <a:t>Backend</a:t>
            </a:r>
            <a:r>
              <a:rPr lang="es-ES" sz="1600" dirty="0">
                <a:latin typeface="Calibri" panose="020F0502020204030204" pitchFamily="34" charset="0"/>
                <a:cs typeface="Calibri" panose="020F0502020204030204" pitchFamily="34" charset="0"/>
              </a:rPr>
              <a:t>". </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Existen diversos competidores de PHP en el mundo </a:t>
            </a:r>
            <a:r>
              <a:rPr lang="es-ES" sz="1600" dirty="0" err="1">
                <a:latin typeface="Calibri" panose="020F0502020204030204" pitchFamily="34" charset="0"/>
                <a:cs typeface="Calibri" panose="020F0502020204030204" pitchFamily="34" charset="0"/>
              </a:rPr>
              <a:t>Backend</a:t>
            </a:r>
            <a:r>
              <a:rPr lang="es-ES" sz="1600" dirty="0">
                <a:latin typeface="Calibri" panose="020F0502020204030204" pitchFamily="34" charset="0"/>
                <a:cs typeface="Calibri" panose="020F0502020204030204" pitchFamily="34" charset="0"/>
              </a:rPr>
              <a:t> y todos tienen sus cosas buenas y malas. </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Resultaría muy arriesgado decir que una tecnología o un lenguaje sea mejor o peor que otro, pero sí podemos decir que PHP es el lenguaje preferido por el mayor número de programadores dedicados en el área </a:t>
            </a:r>
            <a:r>
              <a:rPr lang="es-ES" sz="1600" dirty="0" err="1">
                <a:latin typeface="Calibri" panose="020F0502020204030204" pitchFamily="34" charset="0"/>
                <a:cs typeface="Calibri" panose="020F0502020204030204" pitchFamily="34" charset="0"/>
              </a:rPr>
              <a:t>Backend</a:t>
            </a:r>
            <a:r>
              <a:rPr lang="es-ES" sz="1600" dirty="0">
                <a:latin typeface="Calibri" panose="020F0502020204030204" pitchFamily="34" charset="0"/>
                <a:cs typeface="Calibri" panose="020F0502020204030204" pitchFamily="34" charset="0"/>
              </a:rPr>
              <a:t>. </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Como competidores de PHP podríamos mencionar ASP.NET (o ASP tradicional), </a:t>
            </a:r>
            <a:r>
              <a:rPr lang="es-ES" sz="1600" dirty="0" err="1">
                <a:latin typeface="Calibri" panose="020F0502020204030204" pitchFamily="34" charset="0"/>
                <a:cs typeface="Calibri" panose="020F0502020204030204" pitchFamily="34" charset="0"/>
              </a:rPr>
              <a:t>NodeJS</a:t>
            </a:r>
            <a:r>
              <a:rPr lang="es-ES" sz="1600" dirty="0">
                <a:latin typeface="Calibri" panose="020F0502020204030204" pitchFamily="34" charset="0"/>
                <a:cs typeface="Calibri" panose="020F0502020204030204" pitchFamily="34" charset="0"/>
              </a:rPr>
              <a:t>, Ruby, Java, Python y un largo etc. </a:t>
            </a:r>
          </a:p>
          <a:p>
            <a:pPr marL="114300" indent="0">
              <a:buNone/>
            </a:pPr>
            <a:endParaRPr lang="es-ES" sz="1600" dirty="0">
              <a:latin typeface="Calibri" panose="020F0502020204030204" pitchFamily="34" charset="0"/>
              <a:cs typeface="Calibri" panose="020F0502020204030204" pitchFamily="34" charset="0"/>
            </a:endParaRPr>
          </a:p>
          <a:p>
            <a:pPr marL="114300" indent="0">
              <a:buNone/>
            </a:pPr>
            <a:r>
              <a:rPr lang="es-ES" sz="1600" dirty="0">
                <a:latin typeface="Calibri" panose="020F0502020204030204" pitchFamily="34" charset="0"/>
                <a:cs typeface="Calibri" panose="020F0502020204030204" pitchFamily="34" charset="0"/>
              </a:rPr>
              <a:t>Sin embargo, en nuestra opinión, si lo que quieres es desarrollar páginas web, el más sencillo y directo con el que podrías empezar es PHP.</a:t>
            </a:r>
            <a:endParaRPr lang="es-ES" sz="16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Tree>
    <p:extLst>
      <p:ext uri="{BB962C8B-B14F-4D97-AF65-F5344CB8AC3E}">
        <p14:creationId xmlns:p14="http://schemas.microsoft.com/office/powerpoint/2010/main" val="179022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5" name="Marcador de texto 4">
            <a:extLst>
              <a:ext uri="{FF2B5EF4-FFF2-40B4-BE49-F238E27FC236}">
                <a16:creationId xmlns:a16="http://schemas.microsoft.com/office/drawing/2014/main" id="{469F1E6A-3BB1-78E4-B389-48DD2886A33D}"/>
              </a:ext>
            </a:extLst>
          </p:cNvPr>
          <p:cNvSpPr>
            <a:spLocks noGrp="1"/>
          </p:cNvSpPr>
          <p:nvPr>
            <p:ph type="body" idx="1"/>
          </p:nvPr>
        </p:nvSpPr>
        <p:spPr>
          <a:xfrm>
            <a:off x="0" y="987574"/>
            <a:ext cx="9023755" cy="2016224"/>
          </a:xfrm>
        </p:spPr>
        <p:txBody>
          <a:bodyPr/>
          <a:lstStyle/>
          <a:p>
            <a:pPr marL="114300" indent="0">
              <a:buNone/>
            </a:pPr>
            <a:r>
              <a:rPr lang="es-ES" sz="1600" dirty="0"/>
              <a:t>Otra de las claves del éxito de PHP es que la mayoría de los CMS más populares (WordPress, Joomla!, Drupal) y los sistemas de comercio electrónico (</a:t>
            </a:r>
            <a:r>
              <a:rPr lang="es-ES" sz="1600" dirty="0" err="1"/>
              <a:t>Prestashop</a:t>
            </a:r>
            <a:r>
              <a:rPr lang="es-ES" sz="1600" dirty="0"/>
              <a:t>, </a:t>
            </a:r>
            <a:r>
              <a:rPr lang="es-ES" sz="1600" dirty="0" err="1"/>
              <a:t>Woocommerce</a:t>
            </a:r>
            <a:r>
              <a:rPr lang="es-ES" sz="1600" dirty="0"/>
              <a:t>, Magento), así como otros cientos de herramientas, están desarrollados en PHP. </a:t>
            </a:r>
          </a:p>
          <a:p>
            <a:pPr marL="114300" indent="0">
              <a:buNone/>
            </a:pPr>
            <a:endParaRPr lang="es-ES" sz="1600" dirty="0"/>
          </a:p>
          <a:p>
            <a:pPr marL="114300" indent="0">
              <a:buNone/>
            </a:pPr>
            <a:r>
              <a:rPr lang="es-ES" sz="1600" dirty="0"/>
              <a:t>Por lo tanto, usar PHP es sinónimo de ser capaz de introducirte en muchas herramientas gratuitas y de código abierto para realizar cualquier cosa en el ámbito de la web.</a:t>
            </a:r>
          </a:p>
        </p:txBody>
      </p:sp>
    </p:spTree>
    <p:extLst>
      <p:ext uri="{BB962C8B-B14F-4D97-AF65-F5344CB8AC3E}">
        <p14:creationId xmlns:p14="http://schemas.microsoft.com/office/powerpoint/2010/main" val="137880629"/>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149A62-D787-4924-9190-971E8B27B871}">
  <ds:schemaRefs>
    <ds:schemaRef ds:uri="http://schemas.microsoft.com/sharepoint/v3/contenttype/forms"/>
  </ds:schemaRefs>
</ds:datastoreItem>
</file>

<file path=customXml/itemProps2.xml><?xml version="1.0" encoding="utf-8"?>
<ds:datastoreItem xmlns:ds="http://schemas.openxmlformats.org/officeDocument/2006/customXml" ds:itemID="{87591F70-14F9-4FB6-AFAF-A51112408427}">
  <ds:schemaRefs>
    <ds:schemaRef ds:uri="cddffda1-743c-4ef1-b61a-94d8ea38e423"/>
    <ds:schemaRef ds:uri="http://schemas.microsoft.com/office/2006/documentManagement/types"/>
    <ds:schemaRef ds:uri="http://www.w3.org/XML/1998/namespace"/>
    <ds:schemaRef ds:uri="http://purl.org/dc/terms/"/>
    <ds:schemaRef ds:uri="http://schemas.microsoft.com/office/infopath/2007/PartnerControls"/>
    <ds:schemaRef ds:uri="http://purl.org/dc/dcmitype/"/>
    <ds:schemaRef ds:uri="http://purl.org/dc/elements/1.1/"/>
    <ds:schemaRef ds:uri="http://schemas.openxmlformats.org/package/2006/metadata/core-properties"/>
    <ds:schemaRef ds:uri="b238f60b-93df-48e1-afe7-e53c24212f34"/>
    <ds:schemaRef ds:uri="http://schemas.microsoft.com/office/2006/metadata/properties"/>
  </ds:schemaRefs>
</ds:datastoreItem>
</file>

<file path=customXml/itemProps3.xml><?xml version="1.0" encoding="utf-8"?>
<ds:datastoreItem xmlns:ds="http://schemas.openxmlformats.org/officeDocument/2006/customXml" ds:itemID="{CECF2B3C-ED25-4E33-8180-6462FD29BC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3025</TotalTime>
  <Words>3070</Words>
  <Application>Microsoft Office PowerPoint</Application>
  <PresentationFormat>Presentación en pantalla (16:9)</PresentationFormat>
  <Paragraphs>216</Paragraphs>
  <Slides>34</Slides>
  <Notes>7</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Antonio template</vt:lpstr>
      <vt:lpstr>Introducción a la programación en PHP</vt:lpstr>
      <vt:lpstr>Licencia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 Algunos aspectos fundamentales de PHP</vt:lpstr>
      <vt:lpstr>Presentación de PowerPoint</vt:lpstr>
      <vt:lpstr>Presentación de PowerPoint</vt:lpstr>
      <vt:lpstr>Presentación de PowerPoint</vt:lpstr>
      <vt:lpstr>2. Breve historia de PHP</vt:lpstr>
      <vt:lpstr>Presentación de PowerPoint</vt:lpstr>
      <vt:lpstr>Presentación de PowerPoint</vt:lpstr>
      <vt:lpstr>Presentación de PowerPoint</vt:lpstr>
      <vt:lpstr>Presentación de PowerPoint</vt:lpstr>
      <vt:lpstr>Presentación de PowerPoint</vt:lpstr>
      <vt:lpstr>Presentación de PowerPoint</vt:lpstr>
      <vt:lpstr>3. Tareas principales del lenguaje PHP</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43</cp:revision>
  <dcterms:modified xsi:type="dcterms:W3CDTF">2024-09-01T18:24:58Z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